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111"/>
  </p:notesMasterIdLst>
  <p:sldIdLst>
    <p:sldId id="457" r:id="rId2"/>
    <p:sldId id="458" r:id="rId3"/>
    <p:sldId id="459" r:id="rId4"/>
    <p:sldId id="460" r:id="rId5"/>
    <p:sldId id="461" r:id="rId6"/>
    <p:sldId id="462" r:id="rId7"/>
    <p:sldId id="463" r:id="rId8"/>
    <p:sldId id="46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0" r:id="rId35"/>
    <p:sldId id="491" r:id="rId36"/>
    <p:sldId id="492" r:id="rId37"/>
    <p:sldId id="493" r:id="rId38"/>
    <p:sldId id="494" r:id="rId39"/>
    <p:sldId id="495" r:id="rId40"/>
    <p:sldId id="496" r:id="rId41"/>
    <p:sldId id="497" r:id="rId42"/>
    <p:sldId id="498" r:id="rId43"/>
    <p:sldId id="499" r:id="rId44"/>
    <p:sldId id="500" r:id="rId45"/>
    <p:sldId id="501" r:id="rId46"/>
    <p:sldId id="502" r:id="rId47"/>
    <p:sldId id="503" r:id="rId48"/>
    <p:sldId id="504" r:id="rId49"/>
    <p:sldId id="505" r:id="rId50"/>
    <p:sldId id="506" r:id="rId51"/>
    <p:sldId id="507" r:id="rId52"/>
    <p:sldId id="508"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9" r:id="rId71"/>
    <p:sldId id="411" r:id="rId72"/>
    <p:sldId id="412" r:id="rId73"/>
    <p:sldId id="413" r:id="rId74"/>
    <p:sldId id="414" r:id="rId75"/>
    <p:sldId id="416" r:id="rId76"/>
    <p:sldId id="417" r:id="rId77"/>
    <p:sldId id="418" r:id="rId78"/>
    <p:sldId id="419" r:id="rId79"/>
    <p:sldId id="421" r:id="rId80"/>
    <p:sldId id="422" r:id="rId81"/>
    <p:sldId id="423" r:id="rId82"/>
    <p:sldId id="424" r:id="rId83"/>
    <p:sldId id="425" r:id="rId84"/>
    <p:sldId id="428" r:id="rId85"/>
    <p:sldId id="429" r:id="rId86"/>
    <p:sldId id="430" r:id="rId87"/>
    <p:sldId id="455" r:id="rId88"/>
    <p:sldId id="431" r:id="rId89"/>
    <p:sldId id="432" r:id="rId90"/>
    <p:sldId id="433" r:id="rId91"/>
    <p:sldId id="434" r:id="rId92"/>
    <p:sldId id="435" r:id="rId93"/>
    <p:sldId id="436" r:id="rId94"/>
    <p:sldId id="437" r:id="rId95"/>
    <p:sldId id="438" r:id="rId96"/>
    <p:sldId id="439" r:id="rId97"/>
    <p:sldId id="456" r:id="rId98"/>
    <p:sldId id="445" r:id="rId99"/>
    <p:sldId id="446" r:id="rId100"/>
    <p:sldId id="447" r:id="rId101"/>
    <p:sldId id="448" r:id="rId102"/>
    <p:sldId id="449" r:id="rId103"/>
    <p:sldId id="509" r:id="rId104"/>
    <p:sldId id="510" r:id="rId105"/>
    <p:sldId id="450" r:id="rId106"/>
    <p:sldId id="451" r:id="rId107"/>
    <p:sldId id="452" r:id="rId108"/>
    <p:sldId id="453" r:id="rId109"/>
    <p:sldId id="454"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6" autoAdjust="0"/>
    <p:restoredTop sz="94737" autoAdjust="0"/>
  </p:normalViewPr>
  <p:slideViewPr>
    <p:cSldViewPr showGuides="1">
      <p:cViewPr varScale="1">
        <p:scale>
          <a:sx n="105" d="100"/>
          <a:sy n="105" d="100"/>
        </p:scale>
        <p:origin x="13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523A9-CD41-43B8-8AC5-16EBC3ADC3AF}" type="datetimeFigureOut">
              <a:rPr lang="tr-TR" smtClean="0"/>
              <a:t>26.3.2017</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E8B07-AEC8-4398-8C34-0BC3A739049A}" type="slidenum">
              <a:rPr lang="tr-TR" smtClean="0"/>
              <a:t>‹#›</a:t>
            </a:fld>
            <a:endParaRPr lang="tr-TR"/>
          </a:p>
        </p:txBody>
      </p:sp>
    </p:spTree>
    <p:extLst>
      <p:ext uri="{BB962C8B-B14F-4D97-AF65-F5344CB8AC3E}">
        <p14:creationId xmlns:p14="http://schemas.microsoft.com/office/powerpoint/2010/main" val="2425367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32E8B07-AEC8-4398-8C34-0BC3A739049A}" type="slidenum">
              <a:rPr lang="tr-TR" smtClean="0"/>
              <a:t>47</a:t>
            </a:fld>
            <a:endParaRPr lang="tr-TR"/>
          </a:p>
        </p:txBody>
      </p:sp>
    </p:spTree>
    <p:extLst>
      <p:ext uri="{BB962C8B-B14F-4D97-AF65-F5344CB8AC3E}">
        <p14:creationId xmlns:p14="http://schemas.microsoft.com/office/powerpoint/2010/main" val="345886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04D306F-C83C-4AAA-9DF0-BC07DCA7E5B1}" type="slidenum">
              <a:rPr lang="tr-TR">
                <a:latin typeface="Arial" pitchFamily="34" charset="0"/>
              </a:rPr>
              <a:pPr/>
              <a:t>100</a:t>
            </a:fld>
            <a:endParaRPr lang="tr-TR">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tr-TR">
              <a:latin typeface="Arial" pitchFamily="34" charset="0"/>
            </a:endParaRPr>
          </a:p>
        </p:txBody>
      </p:sp>
    </p:spTree>
    <p:extLst>
      <p:ext uri="{BB962C8B-B14F-4D97-AF65-F5344CB8AC3E}">
        <p14:creationId xmlns:p14="http://schemas.microsoft.com/office/powerpoint/2010/main" val="2478665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tr-TR"/>
              <a:t>Asıl başlık stili için tıklayın</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endParaRPr lang="en-GB" altLang="tr-TR"/>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GB" altLang="tr-TR"/>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79735ACE-ABF5-439A-A9F5-A76F40BF0839}" type="slidenum">
              <a:rPr lang="en-GB" altLang="tr-TR" smtClean="0"/>
              <a:pPr/>
              <a:t>‹#›</a:t>
            </a:fld>
            <a:endParaRPr lang="en-GB" altLang="tr-TR"/>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018909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98D8E344-0089-44E9-A054-B14092FBDA70}" type="slidenum">
              <a:rPr lang="en-GB" altLang="tr-TR" smtClean="0"/>
              <a:pPr/>
              <a:t>‹#›</a:t>
            </a:fld>
            <a:endParaRPr lang="en-GB" altLang="tr-TR"/>
          </a:p>
        </p:txBody>
      </p:sp>
    </p:spTree>
    <p:extLst>
      <p:ext uri="{BB962C8B-B14F-4D97-AF65-F5344CB8AC3E}">
        <p14:creationId xmlns:p14="http://schemas.microsoft.com/office/powerpoint/2010/main" val="328621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tr-TR"/>
              <a:t>Asıl başlık stili için tıklayın</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98D8E344-0089-44E9-A054-B14092FBDA70}" type="slidenum">
              <a:rPr lang="en-GB" altLang="tr-TR" smtClean="0"/>
              <a:pPr/>
              <a:t>‹#›</a:t>
            </a:fld>
            <a:endParaRPr lang="en-GB" altLang="tr-TR"/>
          </a:p>
        </p:txBody>
      </p:sp>
    </p:spTree>
    <p:extLst>
      <p:ext uri="{BB962C8B-B14F-4D97-AF65-F5344CB8AC3E}">
        <p14:creationId xmlns:p14="http://schemas.microsoft.com/office/powerpoint/2010/main" val="189859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tr-TR"/>
              <a:t>Asıl başlık stili için tıklayın</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98D8E344-0089-44E9-A054-B14092FBDA70}" type="slidenum">
              <a:rPr lang="en-GB" altLang="tr-TR" smtClean="0"/>
              <a:pPr/>
              <a:t>‹#›</a:t>
            </a:fld>
            <a:endParaRPr lang="en-GB" altLang="tr-TR"/>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62356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tr-TR"/>
              <a:t>Asıl başlık stili için tıklayın</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98D8E344-0089-44E9-A054-B14092FBDA70}" type="slidenum">
              <a:rPr lang="en-GB" altLang="tr-TR" smtClean="0"/>
              <a:pPr/>
              <a:t>‹#›</a:t>
            </a:fld>
            <a:endParaRPr lang="en-GB" altLang="tr-TR"/>
          </a:p>
        </p:txBody>
      </p:sp>
    </p:spTree>
    <p:extLst>
      <p:ext uri="{BB962C8B-B14F-4D97-AF65-F5344CB8AC3E}">
        <p14:creationId xmlns:p14="http://schemas.microsoft.com/office/powerpoint/2010/main" val="3821083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tr-TR"/>
              <a:t>Asıl başlık stili için tıklayın</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endParaRPr lang="en-GB" altLang="tr-TR"/>
          </a:p>
        </p:txBody>
      </p:sp>
      <p:sp>
        <p:nvSpPr>
          <p:cNvPr id="4" name="Footer Placeholder 3"/>
          <p:cNvSpPr>
            <a:spLocks noGrp="1"/>
          </p:cNvSpPr>
          <p:nvPr>
            <p:ph type="ftr" sz="quarter" idx="11"/>
          </p:nvPr>
        </p:nvSpPr>
        <p:spPr/>
        <p:txBody>
          <a:bodyPr/>
          <a:lstStyle/>
          <a:p>
            <a:endParaRPr lang="en-GB" altLang="tr-TR"/>
          </a:p>
        </p:txBody>
      </p:sp>
      <p:sp>
        <p:nvSpPr>
          <p:cNvPr id="5" name="Slide Number Placeholder 4"/>
          <p:cNvSpPr>
            <a:spLocks noGrp="1"/>
          </p:cNvSpPr>
          <p:nvPr>
            <p:ph type="sldNum" sz="quarter" idx="12"/>
          </p:nvPr>
        </p:nvSpPr>
        <p:spPr/>
        <p:txBody>
          <a:bodyPr/>
          <a:lstStyle/>
          <a:p>
            <a:fld id="{98D8E344-0089-44E9-A054-B14092FBDA70}" type="slidenum">
              <a:rPr lang="en-GB" altLang="tr-TR" smtClean="0"/>
              <a:pPr/>
              <a:t>‹#›</a:t>
            </a:fld>
            <a:endParaRPr lang="en-GB" altLang="tr-TR"/>
          </a:p>
        </p:txBody>
      </p:sp>
    </p:spTree>
    <p:extLst>
      <p:ext uri="{BB962C8B-B14F-4D97-AF65-F5344CB8AC3E}">
        <p14:creationId xmlns:p14="http://schemas.microsoft.com/office/powerpoint/2010/main" val="3914885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tr-TR"/>
              <a:t>Asıl başlık stili için tıklayın</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endParaRPr lang="en-GB" altLang="tr-TR"/>
          </a:p>
        </p:txBody>
      </p:sp>
      <p:sp>
        <p:nvSpPr>
          <p:cNvPr id="4" name="Footer Placeholder 3"/>
          <p:cNvSpPr>
            <a:spLocks noGrp="1"/>
          </p:cNvSpPr>
          <p:nvPr>
            <p:ph type="ftr" sz="quarter" idx="11"/>
          </p:nvPr>
        </p:nvSpPr>
        <p:spPr/>
        <p:txBody>
          <a:bodyPr/>
          <a:lstStyle/>
          <a:p>
            <a:endParaRPr lang="en-GB" altLang="tr-TR"/>
          </a:p>
        </p:txBody>
      </p:sp>
      <p:sp>
        <p:nvSpPr>
          <p:cNvPr id="5" name="Slide Number Placeholder 4"/>
          <p:cNvSpPr>
            <a:spLocks noGrp="1"/>
          </p:cNvSpPr>
          <p:nvPr>
            <p:ph type="sldNum" sz="quarter" idx="12"/>
          </p:nvPr>
        </p:nvSpPr>
        <p:spPr/>
        <p:txBody>
          <a:bodyPr/>
          <a:lstStyle/>
          <a:p>
            <a:fld id="{98D8E344-0089-44E9-A054-B14092FBDA70}" type="slidenum">
              <a:rPr lang="en-GB" altLang="tr-TR" smtClean="0"/>
              <a:pPr/>
              <a:t>‹#›</a:t>
            </a:fld>
            <a:endParaRPr lang="en-GB" altLang="tr-TR"/>
          </a:p>
        </p:txBody>
      </p:sp>
    </p:spTree>
    <p:extLst>
      <p:ext uri="{BB962C8B-B14F-4D97-AF65-F5344CB8AC3E}">
        <p14:creationId xmlns:p14="http://schemas.microsoft.com/office/powerpoint/2010/main" val="4219839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tr-TR"/>
              <a:t>Asıl başlık stili için tıklayın</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GB" altLang="tr-TR"/>
          </a:p>
        </p:txBody>
      </p:sp>
      <p:sp>
        <p:nvSpPr>
          <p:cNvPr id="5" name="Footer Placeholder 4"/>
          <p:cNvSpPr>
            <a:spLocks noGrp="1"/>
          </p:cNvSpPr>
          <p:nvPr>
            <p:ph type="ftr" sz="quarter" idx="11"/>
          </p:nvPr>
        </p:nvSpPr>
        <p:spPr/>
        <p:txBody>
          <a:bodyPr/>
          <a:lstStyle/>
          <a:p>
            <a:endParaRPr lang="en-GB" altLang="tr-TR"/>
          </a:p>
        </p:txBody>
      </p:sp>
      <p:sp>
        <p:nvSpPr>
          <p:cNvPr id="6" name="Slide Number Placeholder 5"/>
          <p:cNvSpPr>
            <a:spLocks noGrp="1"/>
          </p:cNvSpPr>
          <p:nvPr>
            <p:ph type="sldNum" sz="quarter" idx="12"/>
          </p:nvPr>
        </p:nvSpPr>
        <p:spPr/>
        <p:txBody>
          <a:bodyPr/>
          <a:lstStyle/>
          <a:p>
            <a:fld id="{4AEA7A5A-92E5-4A2C-AA7C-3A7245F622D1}" type="slidenum">
              <a:rPr lang="en-GB" altLang="tr-TR" smtClean="0"/>
              <a:pPr/>
              <a:t>‹#›</a:t>
            </a:fld>
            <a:endParaRPr lang="en-GB" altLang="tr-TR"/>
          </a:p>
        </p:txBody>
      </p:sp>
    </p:spTree>
    <p:extLst>
      <p:ext uri="{BB962C8B-B14F-4D97-AF65-F5344CB8AC3E}">
        <p14:creationId xmlns:p14="http://schemas.microsoft.com/office/powerpoint/2010/main" val="416301401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tr-TR"/>
              <a:t>Asıl başlık stili için tıklayın</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GB" altLang="tr-TR"/>
          </a:p>
        </p:txBody>
      </p:sp>
      <p:sp>
        <p:nvSpPr>
          <p:cNvPr id="5" name="Footer Placeholder 4"/>
          <p:cNvSpPr>
            <a:spLocks noGrp="1"/>
          </p:cNvSpPr>
          <p:nvPr>
            <p:ph type="ftr" sz="quarter" idx="11"/>
          </p:nvPr>
        </p:nvSpPr>
        <p:spPr/>
        <p:txBody>
          <a:bodyPr/>
          <a:lstStyle/>
          <a:p>
            <a:endParaRPr lang="en-GB" altLang="tr-TR"/>
          </a:p>
        </p:txBody>
      </p:sp>
      <p:sp>
        <p:nvSpPr>
          <p:cNvPr id="6" name="Slide Number Placeholder 5"/>
          <p:cNvSpPr>
            <a:spLocks noGrp="1"/>
          </p:cNvSpPr>
          <p:nvPr>
            <p:ph type="sldNum" sz="quarter" idx="12"/>
          </p:nvPr>
        </p:nvSpPr>
        <p:spPr/>
        <p:txBody>
          <a:bodyPr/>
          <a:lstStyle/>
          <a:p>
            <a:fld id="{54C82A6F-5D33-4C23-9388-7C135D49B06B}" type="slidenum">
              <a:rPr lang="en-GB" altLang="tr-TR" smtClean="0"/>
              <a:pPr/>
              <a:t>‹#›</a:t>
            </a:fld>
            <a:endParaRPr lang="en-GB" altLang="tr-TR"/>
          </a:p>
        </p:txBody>
      </p:sp>
    </p:spTree>
    <p:extLst>
      <p:ext uri="{BB962C8B-B14F-4D97-AF65-F5344CB8AC3E}">
        <p14:creationId xmlns:p14="http://schemas.microsoft.com/office/powerpoint/2010/main" val="6057275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GB" altLang="tr-TR"/>
          </a:p>
        </p:txBody>
      </p:sp>
      <p:sp>
        <p:nvSpPr>
          <p:cNvPr id="5" name="Footer Placeholder 4"/>
          <p:cNvSpPr>
            <a:spLocks noGrp="1"/>
          </p:cNvSpPr>
          <p:nvPr>
            <p:ph type="ftr" sz="quarter" idx="11"/>
          </p:nvPr>
        </p:nvSpPr>
        <p:spPr/>
        <p:txBody>
          <a:bodyPr/>
          <a:lstStyle/>
          <a:p>
            <a:endParaRPr lang="en-GB" altLang="tr-TR"/>
          </a:p>
        </p:txBody>
      </p:sp>
      <p:sp>
        <p:nvSpPr>
          <p:cNvPr id="6" name="Slide Number Placeholder 5"/>
          <p:cNvSpPr>
            <a:spLocks noGrp="1"/>
          </p:cNvSpPr>
          <p:nvPr>
            <p:ph type="sldNum" sz="quarter" idx="12"/>
          </p:nvPr>
        </p:nvSpPr>
        <p:spPr/>
        <p:txBody>
          <a:bodyPr/>
          <a:lstStyle/>
          <a:p>
            <a:fld id="{EB41CD22-85F8-4944-9027-0AB7EC3EC03A}" type="slidenum">
              <a:rPr lang="en-GB" altLang="tr-TR" smtClean="0"/>
              <a:pPr/>
              <a:t>‹#›</a:t>
            </a:fld>
            <a:endParaRPr lang="en-GB" altLang="tr-TR"/>
          </a:p>
        </p:txBody>
      </p:sp>
    </p:spTree>
    <p:extLst>
      <p:ext uri="{BB962C8B-B14F-4D97-AF65-F5344CB8AC3E}">
        <p14:creationId xmlns:p14="http://schemas.microsoft.com/office/powerpoint/2010/main" val="19118065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tr-TR"/>
              <a:t>Asıl başlık stili için tıklayın</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endParaRPr lang="en-GB" altLang="tr-TR"/>
          </a:p>
        </p:txBody>
      </p:sp>
      <p:sp>
        <p:nvSpPr>
          <p:cNvPr id="5" name="Footer Placeholder 4"/>
          <p:cNvSpPr>
            <a:spLocks noGrp="1"/>
          </p:cNvSpPr>
          <p:nvPr>
            <p:ph type="ftr" sz="quarter" idx="11"/>
          </p:nvPr>
        </p:nvSpPr>
        <p:spPr/>
        <p:txBody>
          <a:bodyPr/>
          <a:lstStyle/>
          <a:p>
            <a:endParaRPr lang="en-GB" altLang="tr-TR"/>
          </a:p>
        </p:txBody>
      </p:sp>
      <p:sp>
        <p:nvSpPr>
          <p:cNvPr id="6" name="Slide Number Placeholder 5"/>
          <p:cNvSpPr>
            <a:spLocks noGrp="1"/>
          </p:cNvSpPr>
          <p:nvPr>
            <p:ph type="sldNum" sz="quarter" idx="12"/>
          </p:nvPr>
        </p:nvSpPr>
        <p:spPr/>
        <p:txBody>
          <a:bodyPr/>
          <a:lstStyle/>
          <a:p>
            <a:fld id="{162612C7-491D-455B-880B-860393E91C24}" type="slidenum">
              <a:rPr lang="en-GB" altLang="tr-TR" smtClean="0"/>
              <a:pPr/>
              <a:t>‹#›</a:t>
            </a:fld>
            <a:endParaRPr lang="en-GB" altLang="tr-TR"/>
          </a:p>
        </p:txBody>
      </p:sp>
    </p:spTree>
    <p:extLst>
      <p:ext uri="{BB962C8B-B14F-4D97-AF65-F5344CB8AC3E}">
        <p14:creationId xmlns:p14="http://schemas.microsoft.com/office/powerpoint/2010/main" val="7583123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tr-TR"/>
              <a:t>Asıl başlık stili için tıklayın</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DEAAA6A0-EF30-47F3-B056-BF76C4D41B34}" type="slidenum">
              <a:rPr lang="en-GB" altLang="tr-TR" smtClean="0"/>
              <a:pPr/>
              <a:t>‹#›</a:t>
            </a:fld>
            <a:endParaRPr lang="en-GB" altLang="tr-TR"/>
          </a:p>
        </p:txBody>
      </p:sp>
    </p:spTree>
    <p:extLst>
      <p:ext uri="{BB962C8B-B14F-4D97-AF65-F5344CB8AC3E}">
        <p14:creationId xmlns:p14="http://schemas.microsoft.com/office/powerpoint/2010/main" val="33435397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tr-TR"/>
              <a:t>Asıl başlık stili için tıklayın</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Content Placeholder 3"/>
          <p:cNvSpPr>
            <a:spLocks noGrp="1"/>
          </p:cNvSpPr>
          <p:nvPr>
            <p:ph sz="quarter" idx="13"/>
          </p:nvPr>
        </p:nvSpPr>
        <p:spPr>
          <a:xfrm>
            <a:off x="514352" y="2861733"/>
            <a:ext cx="3816534" cy="2512852"/>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3" name="Content Placeholder 5"/>
          <p:cNvSpPr>
            <a:spLocks noGrp="1"/>
          </p:cNvSpPr>
          <p:nvPr>
            <p:ph sz="quarter" idx="14"/>
          </p:nvPr>
        </p:nvSpPr>
        <p:spPr>
          <a:xfrm>
            <a:off x="4495477" y="2861733"/>
            <a:ext cx="3816535" cy="2512852"/>
          </a:xfrm>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en-GB" altLang="tr-TR"/>
          </a:p>
        </p:txBody>
      </p:sp>
      <p:sp>
        <p:nvSpPr>
          <p:cNvPr id="8" name="Footer Placeholder 7"/>
          <p:cNvSpPr>
            <a:spLocks noGrp="1"/>
          </p:cNvSpPr>
          <p:nvPr>
            <p:ph type="ftr" sz="quarter" idx="11"/>
          </p:nvPr>
        </p:nvSpPr>
        <p:spPr/>
        <p:txBody>
          <a:bodyPr/>
          <a:lstStyle/>
          <a:p>
            <a:endParaRPr lang="en-GB" altLang="tr-TR"/>
          </a:p>
        </p:txBody>
      </p:sp>
      <p:sp>
        <p:nvSpPr>
          <p:cNvPr id="9" name="Slide Number Placeholder 8"/>
          <p:cNvSpPr>
            <a:spLocks noGrp="1"/>
          </p:cNvSpPr>
          <p:nvPr>
            <p:ph type="sldNum" sz="quarter" idx="12"/>
          </p:nvPr>
        </p:nvSpPr>
        <p:spPr/>
        <p:txBody>
          <a:bodyPr/>
          <a:lstStyle/>
          <a:p>
            <a:fld id="{5FF59299-307D-4953-8826-CFF19E2E07FE}" type="slidenum">
              <a:rPr lang="en-GB" altLang="tr-TR" smtClean="0"/>
              <a:pPr/>
              <a:t>‹#›</a:t>
            </a:fld>
            <a:endParaRPr lang="en-GB" altLang="tr-TR"/>
          </a:p>
        </p:txBody>
      </p:sp>
    </p:spTree>
    <p:extLst>
      <p:ext uri="{BB962C8B-B14F-4D97-AF65-F5344CB8AC3E}">
        <p14:creationId xmlns:p14="http://schemas.microsoft.com/office/powerpoint/2010/main" val="164817072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Date Placeholder 2"/>
          <p:cNvSpPr>
            <a:spLocks noGrp="1"/>
          </p:cNvSpPr>
          <p:nvPr>
            <p:ph type="dt" sz="half" idx="10"/>
          </p:nvPr>
        </p:nvSpPr>
        <p:spPr/>
        <p:txBody>
          <a:bodyPr/>
          <a:lstStyle/>
          <a:p>
            <a:endParaRPr lang="en-GB" altLang="tr-TR"/>
          </a:p>
        </p:txBody>
      </p:sp>
      <p:sp>
        <p:nvSpPr>
          <p:cNvPr id="4" name="Footer Placeholder 3"/>
          <p:cNvSpPr>
            <a:spLocks noGrp="1"/>
          </p:cNvSpPr>
          <p:nvPr>
            <p:ph type="ftr" sz="quarter" idx="11"/>
          </p:nvPr>
        </p:nvSpPr>
        <p:spPr/>
        <p:txBody>
          <a:bodyPr/>
          <a:lstStyle/>
          <a:p>
            <a:endParaRPr lang="en-GB" altLang="tr-TR"/>
          </a:p>
        </p:txBody>
      </p:sp>
      <p:sp>
        <p:nvSpPr>
          <p:cNvPr id="5" name="Slide Number Placeholder 4"/>
          <p:cNvSpPr>
            <a:spLocks noGrp="1"/>
          </p:cNvSpPr>
          <p:nvPr>
            <p:ph type="sldNum" sz="quarter" idx="12"/>
          </p:nvPr>
        </p:nvSpPr>
        <p:spPr/>
        <p:txBody>
          <a:bodyPr/>
          <a:lstStyle/>
          <a:p>
            <a:fld id="{8E1B5257-A649-4E9D-B42B-BB76DBD43862}" type="slidenum">
              <a:rPr lang="en-GB" altLang="tr-TR" smtClean="0"/>
              <a:pPr/>
              <a:t>‹#›</a:t>
            </a:fld>
            <a:endParaRPr lang="en-GB" altLang="tr-TR"/>
          </a:p>
        </p:txBody>
      </p:sp>
    </p:spTree>
    <p:extLst>
      <p:ext uri="{BB962C8B-B14F-4D97-AF65-F5344CB8AC3E}">
        <p14:creationId xmlns:p14="http://schemas.microsoft.com/office/powerpoint/2010/main" val="266782545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ltLang="tr-TR"/>
          </a:p>
        </p:txBody>
      </p:sp>
      <p:sp>
        <p:nvSpPr>
          <p:cNvPr id="3" name="Footer Placeholder 2"/>
          <p:cNvSpPr>
            <a:spLocks noGrp="1"/>
          </p:cNvSpPr>
          <p:nvPr>
            <p:ph type="ftr" sz="quarter" idx="11"/>
          </p:nvPr>
        </p:nvSpPr>
        <p:spPr/>
        <p:txBody>
          <a:bodyPr/>
          <a:lstStyle/>
          <a:p>
            <a:endParaRPr lang="en-GB" altLang="tr-TR"/>
          </a:p>
        </p:txBody>
      </p:sp>
      <p:sp>
        <p:nvSpPr>
          <p:cNvPr id="4" name="Slide Number Placeholder 3"/>
          <p:cNvSpPr>
            <a:spLocks noGrp="1"/>
          </p:cNvSpPr>
          <p:nvPr>
            <p:ph type="sldNum" sz="quarter" idx="12"/>
          </p:nvPr>
        </p:nvSpPr>
        <p:spPr/>
        <p:txBody>
          <a:bodyPr/>
          <a:lstStyle/>
          <a:p>
            <a:fld id="{46BDA066-B8EB-4973-865D-C8EAAEB97486}" type="slidenum">
              <a:rPr lang="en-GB" altLang="tr-TR" smtClean="0"/>
              <a:pPr/>
              <a:t>‹#›</a:t>
            </a:fld>
            <a:endParaRPr lang="en-GB" altLang="tr-TR"/>
          </a:p>
        </p:txBody>
      </p:sp>
    </p:spTree>
    <p:extLst>
      <p:ext uri="{BB962C8B-B14F-4D97-AF65-F5344CB8AC3E}">
        <p14:creationId xmlns:p14="http://schemas.microsoft.com/office/powerpoint/2010/main" val="240702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tr-TR"/>
              <a:t>Asıl başlık stili için tıklayın</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CB96BBCF-7335-43BA-B77B-172603769B42}" type="slidenum">
              <a:rPr lang="en-GB" altLang="tr-TR" smtClean="0"/>
              <a:pPr/>
              <a:t>‹#›</a:t>
            </a:fld>
            <a:endParaRPr lang="en-GB" altLang="tr-TR"/>
          </a:p>
        </p:txBody>
      </p:sp>
    </p:spTree>
    <p:extLst>
      <p:ext uri="{BB962C8B-B14F-4D97-AF65-F5344CB8AC3E}">
        <p14:creationId xmlns:p14="http://schemas.microsoft.com/office/powerpoint/2010/main" val="12721956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endParaRPr lang="en-GB" altLang="tr-TR"/>
          </a:p>
        </p:txBody>
      </p:sp>
      <p:sp>
        <p:nvSpPr>
          <p:cNvPr id="6" name="Footer Placeholder 5"/>
          <p:cNvSpPr>
            <a:spLocks noGrp="1"/>
          </p:cNvSpPr>
          <p:nvPr>
            <p:ph type="ftr" sz="quarter" idx="11"/>
          </p:nvPr>
        </p:nvSpPr>
        <p:spPr/>
        <p:txBody>
          <a:bodyPr/>
          <a:lstStyle/>
          <a:p>
            <a:endParaRPr lang="en-GB" altLang="tr-TR"/>
          </a:p>
        </p:txBody>
      </p:sp>
      <p:sp>
        <p:nvSpPr>
          <p:cNvPr id="7" name="Slide Number Placeholder 6"/>
          <p:cNvSpPr>
            <a:spLocks noGrp="1"/>
          </p:cNvSpPr>
          <p:nvPr>
            <p:ph type="sldNum" sz="quarter" idx="12"/>
          </p:nvPr>
        </p:nvSpPr>
        <p:spPr/>
        <p:txBody>
          <a:bodyPr/>
          <a:lstStyle/>
          <a:p>
            <a:fld id="{B0CE62EB-B6D6-4F36-9A19-09469E3E729C}" type="slidenum">
              <a:rPr lang="en-GB" altLang="tr-TR" smtClean="0"/>
              <a:pPr/>
              <a:t>‹#›</a:t>
            </a:fld>
            <a:endParaRPr lang="en-GB" altLang="tr-TR"/>
          </a:p>
        </p:txBody>
      </p:sp>
    </p:spTree>
    <p:extLst>
      <p:ext uri="{BB962C8B-B14F-4D97-AF65-F5344CB8AC3E}">
        <p14:creationId xmlns:p14="http://schemas.microsoft.com/office/powerpoint/2010/main" val="213653512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tr-TR"/>
              <a:t>Asıl başlık stili için tıklayın</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endParaRPr lang="en-GB" altLang="tr-TR"/>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GB" altLang="tr-TR"/>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98D8E344-0089-44E9-A054-B14092FBDA70}" type="slidenum">
              <a:rPr lang="en-GB" altLang="tr-TR" smtClean="0"/>
              <a:pPr/>
              <a:t>‹#›</a:t>
            </a:fld>
            <a:endParaRPr lang="en-GB" altLang="tr-TR"/>
          </a:p>
        </p:txBody>
      </p:sp>
    </p:spTree>
    <p:extLst>
      <p:ext uri="{BB962C8B-B14F-4D97-AF65-F5344CB8AC3E}">
        <p14:creationId xmlns:p14="http://schemas.microsoft.com/office/powerpoint/2010/main" val="239980131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ctrTitle"/>
          </p:nvPr>
        </p:nvSpPr>
        <p:spPr/>
        <p:txBody>
          <a:bodyPr>
            <a:normAutofit fontScale="90000"/>
          </a:bodyPr>
          <a:lstStyle/>
          <a:p>
            <a:r>
              <a:rPr lang="tr-TR" dirty="0"/>
              <a:t>Adli olgu kavramı ve  ADLİ RAPOR</a:t>
            </a:r>
          </a:p>
        </p:txBody>
      </p:sp>
      <p:sp>
        <p:nvSpPr>
          <p:cNvPr id="5" name="Alt Başlık 4"/>
          <p:cNvSpPr>
            <a:spLocks noGrp="1"/>
          </p:cNvSpPr>
          <p:nvPr>
            <p:ph type="subTitle" idx="1"/>
          </p:nvPr>
        </p:nvSpPr>
        <p:spPr/>
        <p:txBody>
          <a:bodyPr/>
          <a:lstStyle/>
          <a:p>
            <a:r>
              <a:rPr lang="tr-TR" dirty="0"/>
              <a:t>Dr. Halil ilhan aydoğdu</a:t>
            </a:r>
          </a:p>
          <a:p>
            <a:r>
              <a:rPr lang="tr-TR" dirty="0" err="1"/>
              <a:t>Ktü</a:t>
            </a:r>
            <a:r>
              <a:rPr lang="tr-TR" dirty="0"/>
              <a:t> Adli tıp anabilim dalı</a:t>
            </a:r>
          </a:p>
        </p:txBody>
      </p:sp>
    </p:spTree>
    <p:extLst>
      <p:ext uri="{BB962C8B-B14F-4D97-AF65-F5344CB8AC3E}">
        <p14:creationId xmlns:p14="http://schemas.microsoft.com/office/powerpoint/2010/main" val="123026112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1988840"/>
            <a:ext cx="7200800" cy="1200329"/>
          </a:xfrm>
          <a:prstGeom prst="rect">
            <a:avLst/>
          </a:prstGeom>
        </p:spPr>
        <p:txBody>
          <a:bodyPr wrap="square">
            <a:spAutoFit/>
          </a:bodyPr>
          <a:lstStyle/>
          <a:p>
            <a:r>
              <a:rPr lang="en-US" altLang="tr-TR" sz="2400" dirty="0"/>
              <a:t>Hastane</a:t>
            </a:r>
            <a:r>
              <a:rPr lang="tr-TR" altLang="tr-TR" sz="2400" dirty="0" err="1"/>
              <a:t>lerin</a:t>
            </a:r>
            <a:r>
              <a:rPr lang="en-US" altLang="tr-TR" sz="2400" dirty="0"/>
              <a:t> </a:t>
            </a:r>
            <a:r>
              <a:rPr lang="en-US" altLang="tr-TR" sz="2400" dirty="0" err="1"/>
              <a:t>acil</a:t>
            </a:r>
            <a:r>
              <a:rPr lang="en-US" altLang="tr-TR" sz="2400" dirty="0"/>
              <a:t> </a:t>
            </a:r>
            <a:r>
              <a:rPr lang="en-US" altLang="tr-TR" sz="2400" dirty="0" err="1"/>
              <a:t>biriminde</a:t>
            </a:r>
            <a:r>
              <a:rPr lang="en-US" altLang="tr-TR" sz="2400" dirty="0"/>
              <a:t> </a:t>
            </a:r>
            <a:r>
              <a:rPr lang="en-US" altLang="tr-TR" sz="2400" dirty="0" err="1"/>
              <a:t>görevli</a:t>
            </a:r>
            <a:r>
              <a:rPr lang="en-US" altLang="tr-TR" sz="2400" dirty="0"/>
              <a:t> </a:t>
            </a:r>
            <a:r>
              <a:rPr lang="en-US" altLang="tr-TR" sz="2400" dirty="0" err="1"/>
              <a:t>bir</a:t>
            </a:r>
            <a:r>
              <a:rPr lang="en-US" altLang="tr-TR" sz="2400" dirty="0"/>
              <a:t> </a:t>
            </a:r>
            <a:r>
              <a:rPr lang="en-US" altLang="tr-TR" sz="2400" b="1" u="sng" dirty="0">
                <a:solidFill>
                  <a:srgbClr val="C00000"/>
                </a:solidFill>
              </a:rPr>
              <a:t>polis </a:t>
            </a:r>
            <a:r>
              <a:rPr lang="en-US" altLang="tr-TR" sz="2400" b="1" u="sng" dirty="0" err="1">
                <a:solidFill>
                  <a:srgbClr val="C00000"/>
                </a:solidFill>
              </a:rPr>
              <a:t>memuru</a:t>
            </a:r>
            <a:r>
              <a:rPr lang="en-US" altLang="tr-TR" sz="2400" dirty="0">
                <a:solidFill>
                  <a:srgbClr val="C00000"/>
                </a:solidFill>
              </a:rPr>
              <a:t> </a:t>
            </a:r>
            <a:r>
              <a:rPr lang="en-US" altLang="tr-TR" sz="2400" dirty="0" err="1"/>
              <a:t>bulunmaktadır</a:t>
            </a:r>
            <a:r>
              <a:rPr lang="en-US" altLang="tr-TR" sz="2400" dirty="0"/>
              <a:t>. </a:t>
            </a:r>
            <a:r>
              <a:rPr lang="en-US" altLang="tr-TR" sz="2400" dirty="0" err="1"/>
              <a:t>Acile</a:t>
            </a:r>
            <a:r>
              <a:rPr lang="en-US" altLang="tr-TR" sz="2400" dirty="0"/>
              <a:t> </a:t>
            </a:r>
            <a:r>
              <a:rPr lang="en-US" altLang="tr-TR" sz="2400" dirty="0" err="1"/>
              <a:t>gelen</a:t>
            </a:r>
            <a:r>
              <a:rPr lang="en-US" altLang="tr-TR" sz="2400" dirty="0"/>
              <a:t> </a:t>
            </a:r>
            <a:r>
              <a:rPr lang="en-US" altLang="tr-TR" sz="2400" dirty="0" err="1"/>
              <a:t>adli</a:t>
            </a:r>
            <a:r>
              <a:rPr lang="en-US" altLang="tr-TR" sz="2400" dirty="0"/>
              <a:t> </a:t>
            </a:r>
            <a:r>
              <a:rPr lang="en-US" altLang="tr-TR" sz="2400" dirty="0" err="1"/>
              <a:t>olguların</a:t>
            </a:r>
            <a:r>
              <a:rPr lang="en-US" altLang="tr-TR" sz="2400" dirty="0"/>
              <a:t> </a:t>
            </a:r>
            <a:r>
              <a:rPr lang="en-US" altLang="tr-TR" sz="2400" dirty="0" err="1"/>
              <a:t>burada</a:t>
            </a:r>
            <a:r>
              <a:rPr lang="en-US" altLang="tr-TR" sz="2400" dirty="0"/>
              <a:t> </a:t>
            </a:r>
            <a:r>
              <a:rPr lang="en-US" altLang="tr-TR" sz="2400" dirty="0" err="1"/>
              <a:t>görevli</a:t>
            </a:r>
            <a:r>
              <a:rPr lang="en-US" altLang="tr-TR" sz="2400" dirty="0"/>
              <a:t> </a:t>
            </a:r>
            <a:r>
              <a:rPr lang="en-US" altLang="tr-TR" sz="2400" dirty="0" err="1"/>
              <a:t>memura</a:t>
            </a:r>
            <a:r>
              <a:rPr lang="en-US" altLang="tr-TR" sz="2400" dirty="0"/>
              <a:t> </a:t>
            </a:r>
            <a:r>
              <a:rPr lang="en-US" altLang="tr-TR" sz="2400" dirty="0" err="1"/>
              <a:t>bildirilmesi</a:t>
            </a:r>
            <a:r>
              <a:rPr lang="en-US" altLang="tr-TR" sz="2400" dirty="0"/>
              <a:t> </a:t>
            </a:r>
            <a:r>
              <a:rPr lang="en-US" altLang="tr-TR" sz="2400" dirty="0" err="1"/>
              <a:t>yeterli</a:t>
            </a:r>
            <a:r>
              <a:rPr lang="en-US" altLang="tr-TR" sz="2400" dirty="0"/>
              <a:t> </a:t>
            </a:r>
            <a:r>
              <a:rPr lang="en-US" altLang="tr-TR" sz="2400" dirty="0" err="1"/>
              <a:t>olacaktır</a:t>
            </a:r>
            <a:r>
              <a:rPr lang="en-US" altLang="tr-TR" sz="2400" dirty="0"/>
              <a:t>.</a:t>
            </a:r>
            <a:endParaRPr lang="tr-TR" altLang="tr-TR" sz="2400" dirty="0"/>
          </a:p>
        </p:txBody>
      </p:sp>
      <p:sp>
        <p:nvSpPr>
          <p:cNvPr id="4" name="Unvan 1"/>
          <p:cNvSpPr>
            <a:spLocks noGrp="1"/>
          </p:cNvSpPr>
          <p:nvPr>
            <p:ph type="title"/>
          </p:nvPr>
        </p:nvSpPr>
        <p:spPr>
          <a:xfrm>
            <a:off x="512719" y="620688"/>
            <a:ext cx="7797662" cy="1151965"/>
          </a:xfrm>
        </p:spPr>
        <p:txBody>
          <a:bodyPr/>
          <a:lstStyle/>
          <a:p>
            <a:r>
              <a:rPr lang="tr-TR" dirty="0"/>
              <a:t>KİME BİLDİRELİM ?</a:t>
            </a:r>
          </a:p>
        </p:txBody>
      </p:sp>
    </p:spTree>
    <p:extLst>
      <p:ext uri="{BB962C8B-B14F-4D97-AF65-F5344CB8AC3E}">
        <p14:creationId xmlns:p14="http://schemas.microsoft.com/office/powerpoint/2010/main" val="2752078327"/>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4860032" y="343768"/>
            <a:ext cx="2649140" cy="5073650"/>
          </a:xfrm>
          <a:prstGeom prst="rect">
            <a:avLst/>
          </a:prstGeom>
          <a:noFill/>
          <a:ln w="19050">
            <a:solidFill>
              <a:schemeClr val="bg1"/>
            </a:solid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971600" y="332656"/>
            <a:ext cx="2787253" cy="5084762"/>
          </a:xfrm>
          <a:prstGeom prst="rect">
            <a:avLst/>
          </a:prstGeom>
          <a:noFill/>
          <a:ln w="19050">
            <a:solidFill>
              <a:schemeClr val="bg1"/>
            </a:solidFill>
            <a:miter lim="800000"/>
            <a:headEnd/>
            <a:tailEnd/>
          </a:ln>
        </p:spPr>
      </p:pic>
      <p:sp>
        <p:nvSpPr>
          <p:cNvPr id="5" name="4 Slayt Numarası Yer Tutucusu"/>
          <p:cNvSpPr>
            <a:spLocks noGrp="1"/>
          </p:cNvSpPr>
          <p:nvPr>
            <p:ph type="sldNum" sz="quarter" idx="12"/>
          </p:nvPr>
        </p:nvSpPr>
        <p:spPr/>
        <p:txBody>
          <a:bodyPr/>
          <a:lstStyle/>
          <a:p>
            <a:fld id="{B3DBB067-69F1-4692-9BE9-4A5F2AEE9360}" type="slidenum">
              <a:rPr lang="tr-TR" smtClean="0"/>
              <a:pPr/>
              <a:t>100</a:t>
            </a:fld>
            <a:endParaRPr lang="tr-TR"/>
          </a:p>
        </p:txBody>
      </p:sp>
    </p:spTree>
    <p:extLst>
      <p:ext uri="{BB962C8B-B14F-4D97-AF65-F5344CB8AC3E}">
        <p14:creationId xmlns:p14="http://schemas.microsoft.com/office/powerpoint/2010/main" val="35485112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Postmortem</a:t>
            </a:r>
            <a:r>
              <a:rPr lang="tr-TR" dirty="0"/>
              <a:t> İNTERVALİN BELİRLENMESİ</a:t>
            </a:r>
          </a:p>
        </p:txBody>
      </p:sp>
      <p:sp>
        <p:nvSpPr>
          <p:cNvPr id="3" name="İçerik Yer Tutucusu 2"/>
          <p:cNvSpPr>
            <a:spLocks noGrp="1"/>
          </p:cNvSpPr>
          <p:nvPr>
            <p:ph idx="4294967295"/>
          </p:nvPr>
        </p:nvSpPr>
        <p:spPr>
          <a:xfrm>
            <a:off x="514351" y="1957400"/>
            <a:ext cx="7290055" cy="2943200"/>
          </a:xfrm>
          <a:prstGeom prst="rect">
            <a:avLst/>
          </a:prstGeom>
        </p:spPr>
        <p:txBody>
          <a:bodyPr/>
          <a:lstStyle/>
          <a:p>
            <a:r>
              <a:rPr lang="tr-TR" cap="none" dirty="0" err="1"/>
              <a:t>Postmortem</a:t>
            </a:r>
            <a:r>
              <a:rPr lang="tr-TR" cap="none" dirty="0"/>
              <a:t> bulgular ve bazı </a:t>
            </a:r>
            <a:r>
              <a:rPr lang="tr-TR" cap="none" dirty="0" err="1"/>
              <a:t>laboratuar</a:t>
            </a:r>
            <a:r>
              <a:rPr lang="tr-TR" cap="none" dirty="0"/>
              <a:t> yöntemleri uygulanarak yapılır. Ancak adli açıdan tanık ifadeleri </a:t>
            </a:r>
            <a:r>
              <a:rPr lang="tr-TR" cap="none" dirty="0" err="1"/>
              <a:t>v.B</a:t>
            </a:r>
            <a:r>
              <a:rPr lang="tr-TR" cap="none" dirty="0"/>
              <a:t>. Güvenilir kanıtlar dikkate alınarak kesin ölüm zamanı belirlenebilir. Tıbbi açıdan kesin ölüm zamanını gösterecek her hangi bir yöntem bulunmamaktadır.</a:t>
            </a:r>
          </a:p>
        </p:txBody>
      </p:sp>
    </p:spTree>
    <p:extLst>
      <p:ext uri="{BB962C8B-B14F-4D97-AF65-F5344CB8AC3E}">
        <p14:creationId xmlns:p14="http://schemas.microsoft.com/office/powerpoint/2010/main" val="61262145"/>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DELİLLERİN TOPLANMASI VE SAKLANMASI</a:t>
            </a:r>
          </a:p>
        </p:txBody>
      </p:sp>
      <p:sp>
        <p:nvSpPr>
          <p:cNvPr id="3" name="İçerik Yer Tutucusu 2"/>
          <p:cNvSpPr>
            <a:spLocks noGrp="1"/>
          </p:cNvSpPr>
          <p:nvPr>
            <p:ph idx="4294967295"/>
          </p:nvPr>
        </p:nvSpPr>
        <p:spPr>
          <a:xfrm>
            <a:off x="611560" y="1261783"/>
            <a:ext cx="7290055" cy="4023360"/>
          </a:xfrm>
          <a:prstGeom prst="rect">
            <a:avLst/>
          </a:prstGeom>
        </p:spPr>
        <p:txBody>
          <a:bodyPr/>
          <a:lstStyle/>
          <a:p>
            <a:r>
              <a:rPr lang="tr-TR" cap="none" dirty="0"/>
              <a:t>Şüphe uyandıracak tüm deliller özenle toplanır ve kolluk kuvvetlerinin desteği ile güvenlik zinciri ile ulaştırılır.</a:t>
            </a:r>
          </a:p>
        </p:txBody>
      </p:sp>
    </p:spTree>
    <p:extLst>
      <p:ext uri="{BB962C8B-B14F-4D97-AF65-F5344CB8AC3E}">
        <p14:creationId xmlns:p14="http://schemas.microsoft.com/office/powerpoint/2010/main" val="562490583"/>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Travmatik her şey !</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t="5970" b="427"/>
          <a:stretch/>
        </p:blipFill>
        <p:spPr>
          <a:xfrm rot="16200000">
            <a:off x="939798" y="2718918"/>
            <a:ext cx="3232404" cy="5112000"/>
          </a:xfrm>
          <a:prstGeom prst="rect">
            <a:avLst/>
          </a:prstGeom>
        </p:spPr>
      </p:pic>
      <p:pic>
        <p:nvPicPr>
          <p:cNvPr id="7" name="Resim 6"/>
          <p:cNvPicPr>
            <a:picLocks noChangeAspect="1"/>
          </p:cNvPicPr>
          <p:nvPr/>
        </p:nvPicPr>
        <p:blipFill rotWithShape="1">
          <a:blip r:embed="rId3">
            <a:extLst>
              <a:ext uri="{28A0092B-C50C-407E-A947-70E740481C1C}">
                <a14:useLocalDpi xmlns:a14="http://schemas.microsoft.com/office/drawing/2010/main" val="0"/>
              </a:ext>
            </a:extLst>
          </a:blip>
          <a:srcRect l="11856" t="5788" r="217" b="411"/>
          <a:stretch/>
        </p:blipFill>
        <p:spPr>
          <a:xfrm>
            <a:off x="5112001" y="1746000"/>
            <a:ext cx="3204000" cy="5112000"/>
          </a:xfrm>
          <a:prstGeom prst="rect">
            <a:avLst/>
          </a:prstGeom>
        </p:spPr>
      </p:pic>
    </p:spTree>
    <p:extLst>
      <p:ext uri="{BB962C8B-B14F-4D97-AF65-F5344CB8AC3E}">
        <p14:creationId xmlns:p14="http://schemas.microsoft.com/office/powerpoint/2010/main" val="4080777514"/>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TRAVMATİK HER ŞEY !</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98" y="2610612"/>
            <a:ext cx="6601968" cy="4247388"/>
          </a:xfrm>
          <a:prstGeom prst="rect">
            <a:avLst/>
          </a:prstGeom>
        </p:spPr>
      </p:pic>
    </p:spTree>
    <p:extLst>
      <p:ext uri="{BB962C8B-B14F-4D97-AF65-F5344CB8AC3E}">
        <p14:creationId xmlns:p14="http://schemas.microsoft.com/office/powerpoint/2010/main" val="322574919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ÖLÜ MUAYENE TUTANAĞI ÖRNEĞİ</a:t>
            </a:r>
          </a:p>
        </p:txBody>
      </p:sp>
      <p:sp>
        <p:nvSpPr>
          <p:cNvPr id="3" name="İçerik Yer Tutucusu 2"/>
          <p:cNvSpPr>
            <a:spLocks noGrp="1"/>
          </p:cNvSpPr>
          <p:nvPr>
            <p:ph idx="4294967295"/>
          </p:nvPr>
        </p:nvSpPr>
        <p:spPr>
          <a:xfrm>
            <a:off x="755576" y="1556792"/>
            <a:ext cx="7290055" cy="4023360"/>
          </a:xfrm>
          <a:prstGeom prst="rect">
            <a:avLst/>
          </a:prstGeom>
        </p:spPr>
        <p:txBody>
          <a:bodyPr>
            <a:normAutofit fontScale="55000" lnSpcReduction="20000"/>
          </a:bodyPr>
          <a:lstStyle/>
          <a:p>
            <a:r>
              <a:rPr lang="tr-TR" dirty="0"/>
              <a:t>Ölenin Adı Soyadı: </a:t>
            </a:r>
          </a:p>
          <a:p>
            <a:r>
              <a:rPr lang="tr-TR" dirty="0"/>
              <a:t>Yaş ve Cinsiyeti: </a:t>
            </a:r>
          </a:p>
          <a:p>
            <a:r>
              <a:rPr lang="tr-TR" dirty="0"/>
              <a:t>Nüfus kaydı: </a:t>
            </a:r>
          </a:p>
          <a:p>
            <a:r>
              <a:rPr lang="tr-TR" dirty="0"/>
              <a:t>İkametgâhı: </a:t>
            </a:r>
          </a:p>
          <a:p>
            <a:r>
              <a:rPr lang="tr-TR" dirty="0"/>
              <a:t>Ölümün meydana geldiği/ ölü bulunduğu yer: </a:t>
            </a:r>
          </a:p>
          <a:p>
            <a:r>
              <a:rPr lang="tr-TR" dirty="0"/>
              <a:t>Öldüğü veya ölünün bulunduğu tarih ve saat: </a:t>
            </a:r>
          </a:p>
          <a:p>
            <a:r>
              <a:rPr lang="tr-TR" dirty="0"/>
              <a:t>Ölü muayenesinin yapıldığı yer/ salon:</a:t>
            </a:r>
          </a:p>
          <a:p>
            <a:r>
              <a:rPr lang="tr-TR" dirty="0"/>
              <a:t> Ölü muayenesinin yapıldığı tarih ve saat: </a:t>
            </a:r>
          </a:p>
          <a:p>
            <a:r>
              <a:rPr lang="tr-TR" dirty="0"/>
              <a:t>Kişinin giyinme durumu, üzerindeki eşyalar ve etraf ile ilişkisi: </a:t>
            </a:r>
          </a:p>
          <a:p>
            <a:r>
              <a:rPr lang="tr-TR" dirty="0"/>
              <a:t>Olay hakkında bilgi; ölüm nedeni/ tarzı ile ilgili bulgular: </a:t>
            </a:r>
          </a:p>
          <a:p>
            <a:r>
              <a:rPr lang="tr-TR" dirty="0"/>
              <a:t>Ölü muayenesini isteyen makam: </a:t>
            </a:r>
          </a:p>
          <a:p>
            <a:r>
              <a:rPr lang="tr-TR" dirty="0"/>
              <a:t>Ölü muayenesine katılanlar(ad-soy ad, görevi, imza) … yeminli Dr.… huzura alınarak ölü muayenesi yapılmıştır.</a:t>
            </a:r>
          </a:p>
        </p:txBody>
      </p:sp>
    </p:spTree>
    <p:extLst>
      <p:ext uri="{BB962C8B-B14F-4D97-AF65-F5344CB8AC3E}">
        <p14:creationId xmlns:p14="http://schemas.microsoft.com/office/powerpoint/2010/main" val="312029719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514351" y="1828638"/>
            <a:ext cx="7290055" cy="4023360"/>
          </a:xfrm>
          <a:prstGeom prst="rect">
            <a:avLst/>
          </a:prstGeom>
        </p:spPr>
        <p:txBody>
          <a:bodyPr/>
          <a:lstStyle/>
          <a:p>
            <a:r>
              <a:rPr lang="tr-TR" cap="none" dirty="0"/>
              <a:t>Kimlik bulguları </a:t>
            </a:r>
          </a:p>
          <a:p>
            <a:r>
              <a:rPr lang="tr-TR" cap="none" dirty="0"/>
              <a:t>Yaş, kilo, boy uzunluğu, bıyık-sakal, tıraş durumu; göz rengi, ten rengi, sünnet gibi özel tanıtıcı belirtiler yazılacaktır. </a:t>
            </a:r>
          </a:p>
          <a:p>
            <a:r>
              <a:rPr lang="tr-TR" cap="none" dirty="0" err="1"/>
              <a:t>Postmortem</a:t>
            </a:r>
            <a:r>
              <a:rPr lang="tr-TR" cap="none" dirty="0"/>
              <a:t> bulgular </a:t>
            </a:r>
          </a:p>
          <a:p>
            <a:r>
              <a:rPr lang="tr-TR" cap="none" dirty="0"/>
              <a:t>Ölü lekeleri, ölü sertliği ve çürüme gibi bulgular ayrıntılı olarak yazılacak; cesetteki soğuma durumu belirtilecek; gerekirse anal ve çevre ısısı kaydı yapılacaktır.</a:t>
            </a:r>
          </a:p>
          <a:p>
            <a:endParaRPr lang="tr-TR" dirty="0"/>
          </a:p>
        </p:txBody>
      </p:sp>
    </p:spTree>
    <p:extLst>
      <p:ext uri="{BB962C8B-B14F-4D97-AF65-F5344CB8AC3E}">
        <p14:creationId xmlns:p14="http://schemas.microsoft.com/office/powerpoint/2010/main" val="3751711865"/>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611560" y="980728"/>
            <a:ext cx="7290055" cy="4023360"/>
          </a:xfrm>
          <a:prstGeom prst="rect">
            <a:avLst/>
          </a:prstGeom>
        </p:spPr>
        <p:txBody>
          <a:bodyPr/>
          <a:lstStyle/>
          <a:p>
            <a:r>
              <a:rPr lang="tr-TR" cap="none" dirty="0" err="1"/>
              <a:t>Travmatik</a:t>
            </a:r>
            <a:r>
              <a:rPr lang="tr-TR" cap="none" dirty="0"/>
              <a:t> bulgular </a:t>
            </a:r>
          </a:p>
          <a:p>
            <a:r>
              <a:rPr lang="tr-TR" cap="none" dirty="0"/>
              <a:t>Eski ve yeni lezyonlar anatomik lokalizasyonlarına ve yara özelliklerine göre ayrıntılı olarak tanımlanacak ve ekli vücut </a:t>
            </a:r>
            <a:r>
              <a:rPr lang="tr-TR" cap="none" dirty="0" err="1"/>
              <a:t>diagramlarında</a:t>
            </a:r>
            <a:r>
              <a:rPr lang="tr-TR" cap="none" dirty="0"/>
              <a:t> gösterilecektir. </a:t>
            </a:r>
          </a:p>
          <a:p>
            <a:r>
              <a:rPr lang="tr-TR" cap="none" dirty="0"/>
              <a:t>Cinsel saldırılar açısından muayene </a:t>
            </a:r>
          </a:p>
          <a:p>
            <a:r>
              <a:rPr lang="tr-TR" cap="none" dirty="0"/>
              <a:t>Tüm vücudun özellikle perine bölgesinin (</a:t>
            </a:r>
            <a:r>
              <a:rPr lang="tr-TR" cap="none" dirty="0" err="1"/>
              <a:t>vajen</a:t>
            </a:r>
            <a:r>
              <a:rPr lang="tr-TR" cap="none" dirty="0"/>
              <a:t>, anüs); meme, ağız,.. Muayenesi yapılacak ve inceleme materyali alınacaktır. Ayrıca; her olgunun türüne göre, saptanabilen özel inceleme bulguları yazılacaktır.</a:t>
            </a:r>
          </a:p>
        </p:txBody>
      </p:sp>
    </p:spTree>
    <p:extLst>
      <p:ext uri="{BB962C8B-B14F-4D97-AF65-F5344CB8AC3E}">
        <p14:creationId xmlns:p14="http://schemas.microsoft.com/office/powerpoint/2010/main" val="810749265"/>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683568" y="764704"/>
            <a:ext cx="7290055" cy="4023360"/>
          </a:xfrm>
          <a:prstGeom prst="rect">
            <a:avLst/>
          </a:prstGeom>
        </p:spPr>
        <p:txBody>
          <a:bodyPr>
            <a:normAutofit fontScale="92500" lnSpcReduction="20000"/>
          </a:bodyPr>
          <a:lstStyle/>
          <a:p>
            <a:r>
              <a:rPr lang="tr-TR" cap="none" dirty="0"/>
              <a:t>Sonuç C. Savcısı ….. tarafından bilirkişi </a:t>
            </a:r>
            <a:r>
              <a:rPr lang="tr-TR" cap="none" dirty="0" err="1"/>
              <a:t>dr.</a:t>
            </a:r>
            <a:r>
              <a:rPr lang="tr-TR" cap="none" dirty="0"/>
              <a:t> …..’E yapılan tıbbi incelemeler sonucundaki bilimsel kanaati (ölüm nedeni/ otopsi yapılıp yapılaması gerektiği) soruldu. </a:t>
            </a:r>
          </a:p>
          <a:p>
            <a:r>
              <a:rPr lang="tr-TR" cap="none" dirty="0"/>
              <a:t>Bilirkişi </a:t>
            </a:r>
            <a:r>
              <a:rPr lang="tr-TR" cap="none" dirty="0" err="1"/>
              <a:t>dr.</a:t>
            </a:r>
            <a:r>
              <a:rPr lang="tr-TR" cap="none" dirty="0"/>
              <a:t> ….. : </a:t>
            </a:r>
          </a:p>
          <a:p>
            <a:r>
              <a:rPr lang="tr-TR" cap="none" dirty="0"/>
              <a:t>A. Kişinin kesin ölüm nedeni belirlememiş olduğundan; otopsi yapılması gerektiği, kişinin ölümünün, …. sonucu meydana gelmiş olduğu, otopsi yapılmasına gerek bulunmadığı, </a:t>
            </a:r>
          </a:p>
          <a:p>
            <a:r>
              <a:rPr lang="tr-TR" cap="none" dirty="0"/>
              <a:t>B. Kişinin, … sonucu öldüğü belirlenmiş olmakla birlikte; ……. nedeni ile otopsi yapılması gerektiği; kanaatindeyim” dedi. </a:t>
            </a:r>
          </a:p>
          <a:p>
            <a:r>
              <a:rPr lang="tr-TR" cap="none" dirty="0"/>
              <a:t>Cumhuriyet savcısı imza/sicil </a:t>
            </a:r>
            <a:r>
              <a:rPr lang="tr-TR" cap="none" dirty="0" err="1"/>
              <a:t>no</a:t>
            </a:r>
            <a:r>
              <a:rPr lang="tr-TR" cap="none" dirty="0"/>
              <a:t> </a:t>
            </a:r>
            <a:r>
              <a:rPr lang="tr-TR" cap="none" dirty="0" err="1"/>
              <a:t>dr</a:t>
            </a:r>
            <a:r>
              <a:rPr lang="tr-TR" cap="none" dirty="0"/>
              <a:t>……,, imza/sicil </a:t>
            </a:r>
            <a:r>
              <a:rPr lang="tr-TR" cap="none" dirty="0" err="1"/>
              <a:t>no</a:t>
            </a:r>
            <a:r>
              <a:rPr lang="tr-TR" cap="none" dirty="0"/>
              <a:t> zabıt katibi şoför kimlik tanığı </a:t>
            </a:r>
          </a:p>
        </p:txBody>
      </p:sp>
    </p:spTree>
    <p:extLst>
      <p:ext uri="{BB962C8B-B14F-4D97-AF65-F5344CB8AC3E}">
        <p14:creationId xmlns:p14="http://schemas.microsoft.com/office/powerpoint/2010/main" val="1535537604"/>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TEŞEKKÜRLER…</a:t>
            </a:r>
          </a:p>
        </p:txBody>
      </p:sp>
    </p:spTree>
    <p:extLst>
      <p:ext uri="{BB962C8B-B14F-4D97-AF65-F5344CB8AC3E}">
        <p14:creationId xmlns:p14="http://schemas.microsoft.com/office/powerpoint/2010/main" val="295945152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sz="quarter" idx="13"/>
          </p:nvPr>
        </p:nvSpPr>
        <p:spPr>
          <a:xfrm>
            <a:off x="539552" y="1340768"/>
            <a:ext cx="7772400" cy="3816424"/>
          </a:xfrm>
          <a:noFill/>
          <a:ln/>
        </p:spPr>
        <p:txBody>
          <a:bodyPr>
            <a:normAutofit fontScale="92500" lnSpcReduction="20000"/>
          </a:bodyPr>
          <a:lstStyle/>
          <a:p>
            <a:pPr marL="0" indent="0">
              <a:buNone/>
            </a:pPr>
            <a:endParaRPr lang="tr-TR" altLang="tr-TR" sz="2400" dirty="0"/>
          </a:p>
          <a:p>
            <a:pPr marL="0" indent="0"/>
            <a:r>
              <a:rPr lang="en-US" altLang="tr-TR" sz="2400" cap="none" dirty="0" err="1"/>
              <a:t>Gerekli</a:t>
            </a:r>
            <a:r>
              <a:rPr lang="en-US" altLang="tr-TR" sz="2400" cap="none" dirty="0"/>
              <a:t> </a:t>
            </a:r>
            <a:r>
              <a:rPr lang="en-US" altLang="tr-TR" sz="2400" cap="none" dirty="0" err="1"/>
              <a:t>görülür</a:t>
            </a:r>
            <a:r>
              <a:rPr lang="en-US" altLang="tr-TR" sz="2400" cap="none" dirty="0"/>
              <a:t> </a:t>
            </a:r>
            <a:r>
              <a:rPr lang="tr-TR" altLang="tr-TR" sz="2400" cap="none" dirty="0"/>
              <a:t>i</a:t>
            </a:r>
            <a:r>
              <a:rPr lang="en-US" altLang="tr-TR" sz="2400" cap="none" dirty="0"/>
              <a:t>se </a:t>
            </a:r>
            <a:r>
              <a:rPr lang="en-US" altLang="tr-TR" sz="2400" cap="none" dirty="0" err="1"/>
              <a:t>aynı</a:t>
            </a:r>
            <a:r>
              <a:rPr lang="en-US" altLang="tr-TR" sz="2400" cap="none" dirty="0"/>
              <a:t> b</a:t>
            </a:r>
            <a:r>
              <a:rPr lang="tr-TR" altLang="tr-TR" sz="2400" cap="none" dirty="0"/>
              <a:t>i</a:t>
            </a:r>
            <a:r>
              <a:rPr lang="en-US" altLang="tr-TR" sz="2400" cap="none" dirty="0" err="1"/>
              <a:t>ld</a:t>
            </a:r>
            <a:r>
              <a:rPr lang="tr-TR" altLang="tr-TR" sz="2400" cap="none" dirty="0"/>
              <a:t>i</a:t>
            </a:r>
            <a:r>
              <a:rPr lang="en-US" altLang="tr-TR" sz="2400" cap="none" dirty="0"/>
              <a:t>r</a:t>
            </a:r>
            <a:r>
              <a:rPr lang="tr-TR" altLang="tr-TR" sz="2400" cap="none" dirty="0"/>
              <a:t>i</a:t>
            </a:r>
            <a:r>
              <a:rPr lang="en-US" altLang="tr-TR" sz="2400" cap="none" dirty="0"/>
              <a:t>m </a:t>
            </a:r>
            <a:r>
              <a:rPr lang="en-US" altLang="tr-TR" sz="2400" u="sng" cap="none" dirty="0" err="1"/>
              <a:t>hastane</a:t>
            </a:r>
            <a:r>
              <a:rPr lang="en-US" altLang="tr-TR" sz="2400" u="sng" cap="none" dirty="0"/>
              <a:t> </a:t>
            </a:r>
            <a:r>
              <a:rPr lang="tr-TR" altLang="tr-TR" sz="2400" u="sng" cap="none" dirty="0"/>
              <a:t>b</a:t>
            </a:r>
            <a:r>
              <a:rPr lang="en-US" altLang="tr-TR" sz="2400" u="sng" cap="none" dirty="0" err="1"/>
              <a:t>aşhek</a:t>
            </a:r>
            <a:r>
              <a:rPr lang="tr-TR" altLang="tr-TR" sz="2400" u="sng" cap="none" dirty="0"/>
              <a:t>i</a:t>
            </a:r>
            <a:r>
              <a:rPr lang="en-US" altLang="tr-TR" sz="2400" u="sng" cap="none" dirty="0"/>
              <a:t>ml</a:t>
            </a:r>
            <a:r>
              <a:rPr lang="tr-TR" altLang="tr-TR" sz="2400" u="sng" cap="none" dirty="0"/>
              <a:t>i</a:t>
            </a:r>
            <a:r>
              <a:rPr lang="en-US" altLang="tr-TR" sz="2400" u="sng" cap="none" dirty="0"/>
              <a:t>ğ</a:t>
            </a:r>
            <a:r>
              <a:rPr lang="tr-TR" altLang="tr-TR" sz="2400" u="sng" cap="none" dirty="0"/>
              <a:t>i</a:t>
            </a:r>
            <a:r>
              <a:rPr lang="en-US" altLang="tr-TR" sz="2400" cap="none" dirty="0"/>
              <a:t>ne de </a:t>
            </a:r>
            <a:r>
              <a:rPr lang="en-US" altLang="tr-TR" sz="2400" cap="none" dirty="0" err="1"/>
              <a:t>yapılmalıdır</a:t>
            </a:r>
            <a:r>
              <a:rPr lang="en-US" altLang="tr-TR" sz="2400" cap="none" dirty="0"/>
              <a:t>.</a:t>
            </a:r>
            <a:endParaRPr lang="tr-TR" altLang="tr-TR" sz="2400" cap="none" dirty="0"/>
          </a:p>
          <a:p>
            <a:pPr marL="0" indent="0">
              <a:buFont typeface="Arial" panose="020B0604020202020204" pitchFamily="34" charset="0"/>
              <a:buNone/>
            </a:pPr>
            <a:r>
              <a:rPr lang="en-US" altLang="tr-TR" sz="2400" cap="none" dirty="0"/>
              <a:t> </a:t>
            </a:r>
            <a:endParaRPr lang="tr-TR" altLang="tr-TR" sz="2400" cap="none" dirty="0"/>
          </a:p>
          <a:p>
            <a:pPr marL="0" indent="0"/>
            <a:r>
              <a:rPr lang="de-DE" altLang="tr-TR" sz="2400" cap="none" dirty="0" err="1">
                <a:solidFill>
                  <a:schemeClr val="tx1"/>
                </a:solidFill>
              </a:rPr>
              <a:t>Servislerde</a:t>
            </a:r>
            <a:r>
              <a:rPr lang="de-DE" altLang="tr-TR" sz="2400" cap="none" dirty="0"/>
              <a:t> </a:t>
            </a:r>
            <a:r>
              <a:rPr lang="de-DE" altLang="tr-TR" sz="2400" cap="none" dirty="0" err="1"/>
              <a:t>karşılaşılan</a:t>
            </a:r>
            <a:r>
              <a:rPr lang="de-DE" altLang="tr-TR" sz="2400" cap="none" dirty="0"/>
              <a:t> </a:t>
            </a:r>
            <a:r>
              <a:rPr lang="de-DE" altLang="tr-TR" sz="2400" cap="none" dirty="0" err="1"/>
              <a:t>adli</a:t>
            </a:r>
            <a:r>
              <a:rPr lang="de-DE" altLang="tr-TR" sz="2400" cap="none" dirty="0"/>
              <a:t> </a:t>
            </a:r>
            <a:r>
              <a:rPr lang="de-DE" altLang="tr-TR" sz="2400" cap="none" dirty="0" err="1"/>
              <a:t>olgular</a:t>
            </a:r>
            <a:r>
              <a:rPr lang="de-DE" altLang="tr-TR" sz="2400" cap="none" dirty="0"/>
              <a:t> da </a:t>
            </a:r>
            <a:r>
              <a:rPr lang="de-DE" altLang="tr-TR" sz="2400" cap="none" dirty="0" err="1"/>
              <a:t>aynı</a:t>
            </a:r>
            <a:r>
              <a:rPr lang="de-DE" altLang="tr-TR" sz="2400" cap="none" dirty="0"/>
              <a:t> </a:t>
            </a:r>
            <a:r>
              <a:rPr lang="de-DE" altLang="tr-TR" sz="2400" cap="none" dirty="0" err="1"/>
              <a:t>şekilde</a:t>
            </a:r>
            <a:r>
              <a:rPr lang="de-DE" altLang="tr-TR" sz="2400" cap="none" dirty="0"/>
              <a:t> </a:t>
            </a:r>
            <a:r>
              <a:rPr lang="de-DE" altLang="tr-TR" sz="2400" cap="none" dirty="0" err="1"/>
              <a:t>hastane</a:t>
            </a:r>
            <a:r>
              <a:rPr lang="de-DE" altLang="tr-TR" sz="2400" cap="none" dirty="0"/>
              <a:t> </a:t>
            </a:r>
            <a:r>
              <a:rPr lang="de-DE" altLang="tr-TR" sz="2400" cap="none" dirty="0" err="1"/>
              <a:t>polisine</a:t>
            </a:r>
            <a:r>
              <a:rPr lang="de-DE" altLang="tr-TR" sz="2400" cap="none" dirty="0"/>
              <a:t> </a:t>
            </a:r>
            <a:r>
              <a:rPr lang="de-DE" altLang="tr-TR" sz="2400" cap="none" dirty="0" err="1"/>
              <a:t>bildirilmelidir</a:t>
            </a:r>
            <a:r>
              <a:rPr lang="de-DE" altLang="tr-TR" sz="2400" cap="none" dirty="0"/>
              <a:t>.</a:t>
            </a:r>
            <a:endParaRPr lang="tr-TR" altLang="tr-TR" sz="2400" cap="none" dirty="0"/>
          </a:p>
          <a:p>
            <a:pPr marL="0" indent="0"/>
            <a:endParaRPr lang="tr-TR" altLang="tr-TR" sz="2400" cap="none" dirty="0"/>
          </a:p>
          <a:p>
            <a:pPr marL="0" indent="0"/>
            <a:r>
              <a:rPr lang="tr-TR" altLang="tr-TR" sz="2400" cap="none" dirty="0"/>
              <a:t>Hastanede görevli polis memuru yoksa ya da </a:t>
            </a:r>
            <a:r>
              <a:rPr lang="tr-TR" altLang="tr-TR" sz="2400" cap="none" dirty="0" err="1"/>
              <a:t>tsm</a:t>
            </a:r>
            <a:r>
              <a:rPr lang="tr-TR" altLang="tr-TR" sz="2400" cap="none" dirty="0"/>
              <a:t>/</a:t>
            </a:r>
            <a:r>
              <a:rPr lang="tr-TR" altLang="tr-TR" sz="2400" cap="none" dirty="0" err="1"/>
              <a:t>asm’de</a:t>
            </a:r>
            <a:r>
              <a:rPr lang="tr-TR" altLang="tr-TR" sz="2400" cap="none" dirty="0">
                <a:solidFill>
                  <a:srgbClr val="C00000"/>
                </a:solidFill>
              </a:rPr>
              <a:t> </a:t>
            </a:r>
            <a:r>
              <a:rPr lang="tr-TR" altLang="tr-TR" sz="2400" u="sng" cap="none" dirty="0">
                <a:solidFill>
                  <a:srgbClr val="C00000"/>
                </a:solidFill>
              </a:rPr>
              <a:t>en yakın karakola veya  direkt savcılığa</a:t>
            </a:r>
            <a:r>
              <a:rPr lang="tr-TR" altLang="tr-TR" sz="2400" cap="none" dirty="0">
                <a:solidFill>
                  <a:srgbClr val="C00000"/>
                </a:solidFill>
              </a:rPr>
              <a:t> </a:t>
            </a:r>
            <a:r>
              <a:rPr lang="tr-TR" altLang="tr-TR" sz="2400" cap="none" dirty="0"/>
              <a:t>bildirim yapılır.</a:t>
            </a:r>
            <a:r>
              <a:rPr lang="de-DE" altLang="tr-TR" sz="2400" cap="none" dirty="0"/>
              <a:t> </a:t>
            </a:r>
            <a:endParaRPr lang="en-US" altLang="tr-TR" sz="2400" cap="none" dirty="0"/>
          </a:p>
          <a:p>
            <a:pPr marL="0" indent="0">
              <a:buFont typeface="Arial" panose="020B0604020202020204" pitchFamily="34" charset="0"/>
              <a:buNone/>
            </a:pPr>
            <a:endParaRPr lang="tr-TR" altLang="tr-TR" sz="2400" dirty="0"/>
          </a:p>
        </p:txBody>
      </p:sp>
      <p:sp>
        <p:nvSpPr>
          <p:cNvPr id="2" name="Metin kutusu 1"/>
          <p:cNvSpPr txBox="1"/>
          <p:nvPr/>
        </p:nvSpPr>
        <p:spPr>
          <a:xfrm>
            <a:off x="3419872" y="4941168"/>
            <a:ext cx="2592288" cy="646331"/>
          </a:xfrm>
          <a:prstGeom prst="rect">
            <a:avLst/>
          </a:prstGeom>
          <a:noFill/>
        </p:spPr>
        <p:txBody>
          <a:bodyPr wrap="square" rtlCol="0">
            <a:spAutoFit/>
          </a:bodyPr>
          <a:lstStyle/>
          <a:p>
            <a:r>
              <a:rPr lang="tr-TR" dirty="0"/>
              <a:t>Adli rapor tuttum ama teslim almadılar !!!</a:t>
            </a:r>
          </a:p>
        </p:txBody>
      </p:sp>
    </p:spTree>
    <p:extLst>
      <p:ext uri="{BB962C8B-B14F-4D97-AF65-F5344CB8AC3E}">
        <p14:creationId xmlns:p14="http://schemas.microsoft.com/office/powerpoint/2010/main" val="4366514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rrowheads="1"/>
          </p:cNvSpPr>
          <p:nvPr>
            <p:ph type="title"/>
          </p:nvPr>
        </p:nvSpPr>
        <p:spPr>
          <a:xfrm>
            <a:off x="323528" y="908720"/>
            <a:ext cx="7616825" cy="838200"/>
          </a:xfrm>
        </p:spPr>
        <p:txBody>
          <a:bodyPr>
            <a:normAutofit fontScale="90000"/>
          </a:bodyPr>
          <a:lstStyle/>
          <a:p>
            <a:r>
              <a:rPr lang="tr-TR" altLang="tr-TR" dirty="0">
                <a:solidFill>
                  <a:srgbClr val="C00000"/>
                </a:solidFill>
              </a:rPr>
              <a:t>Bildirimde bulunmadan önce…</a:t>
            </a:r>
            <a:endParaRPr lang="en-GB" altLang="tr-TR" sz="3600" dirty="0">
              <a:solidFill>
                <a:srgbClr val="C00000"/>
              </a:solidFill>
            </a:endParaRPr>
          </a:p>
        </p:txBody>
      </p:sp>
      <p:sp>
        <p:nvSpPr>
          <p:cNvPr id="163843" name="Rectangle 3"/>
          <p:cNvSpPr>
            <a:spLocks noGrp="1" noRot="1" noChangeArrowheads="1"/>
          </p:cNvSpPr>
          <p:nvPr>
            <p:ph sz="quarter" idx="13"/>
          </p:nvPr>
        </p:nvSpPr>
        <p:spPr>
          <a:xfrm>
            <a:off x="395536" y="1700808"/>
            <a:ext cx="7772400" cy="4104456"/>
          </a:xfrm>
        </p:spPr>
        <p:txBody>
          <a:bodyPr>
            <a:normAutofit fontScale="32500" lnSpcReduction="20000"/>
          </a:bodyPr>
          <a:lstStyle/>
          <a:p>
            <a:pPr marL="0" indent="0">
              <a:lnSpc>
                <a:spcPct val="80000"/>
              </a:lnSpc>
              <a:buNone/>
            </a:pPr>
            <a:endParaRPr lang="tr-TR" altLang="tr-TR" sz="9600" dirty="0"/>
          </a:p>
          <a:p>
            <a:r>
              <a:rPr lang="tr-TR" altLang="tr-TR" sz="7400" cap="none" dirty="0"/>
              <a:t>Acil tedavi ve öncelik gerektiren tıbbi müdahalelerin yapılması</a:t>
            </a:r>
          </a:p>
          <a:p>
            <a:pPr marL="0" indent="0">
              <a:buNone/>
            </a:pPr>
            <a:endParaRPr lang="tr-TR" altLang="tr-TR" sz="7400" cap="none" dirty="0"/>
          </a:p>
          <a:p>
            <a:r>
              <a:rPr lang="tr-TR" altLang="tr-TR" sz="7400" cap="none" dirty="0"/>
              <a:t>Delil niteliği taşıyan bulguların kaybolmamasına özen gösterilmesi, müdahale ile kaybolacak ise müdahaleden önce elde edilmeye çalışılması, (</a:t>
            </a:r>
            <a:r>
              <a:rPr lang="tr-TR" altLang="tr-TR" sz="9600" cap="none" dirty="0"/>
              <a:t>mermi çekirdeği, kıyafet, vücut sıvısı)</a:t>
            </a:r>
          </a:p>
          <a:p>
            <a:pPr>
              <a:lnSpc>
                <a:spcPct val="80000"/>
              </a:lnSpc>
              <a:buFont typeface="Arial" panose="020B0604020202020204" pitchFamily="34" charset="0"/>
              <a:buNone/>
            </a:pPr>
            <a:r>
              <a:rPr lang="tr-TR" altLang="tr-TR" sz="2400" dirty="0"/>
              <a:t> </a:t>
            </a:r>
            <a:endParaRPr lang="en-US" altLang="tr-TR" sz="2400" dirty="0"/>
          </a:p>
          <a:p>
            <a:pPr>
              <a:lnSpc>
                <a:spcPct val="80000"/>
              </a:lnSpc>
              <a:buFont typeface="Arial" panose="020B0604020202020204" pitchFamily="34" charset="0"/>
              <a:buNone/>
            </a:pPr>
            <a:endParaRPr lang="en-GB" altLang="tr-TR" sz="2400" dirty="0"/>
          </a:p>
        </p:txBody>
      </p:sp>
    </p:spTree>
    <p:extLst>
      <p:ext uri="{BB962C8B-B14F-4D97-AF65-F5344CB8AC3E}">
        <p14:creationId xmlns:p14="http://schemas.microsoft.com/office/powerpoint/2010/main" val="20603057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14" y="614309"/>
            <a:ext cx="4489697" cy="1151965"/>
          </a:xfrm>
        </p:spPr>
        <p:txBody>
          <a:bodyPr/>
          <a:lstStyle/>
          <a:p>
            <a:r>
              <a:rPr lang="tr-TR" sz="2800" dirty="0"/>
              <a:t>NASIL BİLDİRELİM ?</a:t>
            </a:r>
          </a:p>
        </p:txBody>
      </p:sp>
      <p:pic>
        <p:nvPicPr>
          <p:cNvPr id="5" name="Resim 4"/>
          <p:cNvPicPr>
            <a:picLocks noChangeAspect="1"/>
          </p:cNvPicPr>
          <p:nvPr/>
        </p:nvPicPr>
        <p:blipFill rotWithShape="1">
          <a:blip r:embed="rId2"/>
          <a:srcRect l="2" r="66532"/>
          <a:stretch/>
        </p:blipFill>
        <p:spPr>
          <a:xfrm>
            <a:off x="4232560" y="0"/>
            <a:ext cx="4896544" cy="6854957"/>
          </a:xfrm>
          <a:prstGeom prst="rect">
            <a:avLst/>
          </a:prstGeom>
        </p:spPr>
      </p:pic>
    </p:spTree>
    <p:extLst>
      <p:ext uri="{BB962C8B-B14F-4D97-AF65-F5344CB8AC3E}">
        <p14:creationId xmlns:p14="http://schemas.microsoft.com/office/powerpoint/2010/main" val="2511710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sz="quarter" idx="13"/>
          </p:nvPr>
        </p:nvPicPr>
        <p:blipFill rotWithShape="1">
          <a:blip r:embed="rId2"/>
          <a:srcRect l="33069" r="33188"/>
          <a:stretch/>
        </p:blipFill>
        <p:spPr>
          <a:xfrm>
            <a:off x="1763688" y="0"/>
            <a:ext cx="4968552" cy="6891605"/>
          </a:xfrm>
          <a:prstGeom prst="rect">
            <a:avLst/>
          </a:prstGeom>
        </p:spPr>
      </p:pic>
    </p:spTree>
    <p:extLst>
      <p:ext uri="{BB962C8B-B14F-4D97-AF65-F5344CB8AC3E}">
        <p14:creationId xmlns:p14="http://schemas.microsoft.com/office/powerpoint/2010/main" val="31126700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sz="quarter" idx="13"/>
          </p:nvPr>
        </p:nvPicPr>
        <p:blipFill rotWithShape="1">
          <a:blip r:embed="rId2"/>
          <a:srcRect l="67046" r="-117"/>
          <a:stretch/>
        </p:blipFill>
        <p:spPr>
          <a:xfrm>
            <a:off x="1835696" y="-35750"/>
            <a:ext cx="4896544" cy="6929499"/>
          </a:xfrm>
          <a:prstGeom prst="rect">
            <a:avLst/>
          </a:prstGeom>
        </p:spPr>
      </p:pic>
    </p:spTree>
    <p:extLst>
      <p:ext uri="{BB962C8B-B14F-4D97-AF65-F5344CB8AC3E}">
        <p14:creationId xmlns:p14="http://schemas.microsoft.com/office/powerpoint/2010/main" val="58947868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468313" y="981075"/>
            <a:ext cx="8229600" cy="1143000"/>
          </a:xfrm>
        </p:spPr>
        <p:txBody>
          <a:bodyPr>
            <a:normAutofit fontScale="90000"/>
          </a:bodyPr>
          <a:lstStyle/>
          <a:p>
            <a:r>
              <a:rPr lang="tr-TR" altLang="tr-TR" sz="4000" dirty="0"/>
              <a:t>TCK</a:t>
            </a:r>
            <a:br>
              <a:rPr lang="tr-TR" altLang="tr-TR" sz="4000" dirty="0"/>
            </a:br>
            <a:r>
              <a:rPr lang="tr-TR" altLang="tr-TR" sz="4000" dirty="0"/>
              <a:t>madde 86</a:t>
            </a:r>
            <a:endParaRPr lang="en-GB" altLang="tr-TR" sz="4000" dirty="0"/>
          </a:p>
        </p:txBody>
      </p:sp>
      <p:sp>
        <p:nvSpPr>
          <p:cNvPr id="95235" name="Rectangle 3"/>
          <p:cNvSpPr>
            <a:spLocks noGrp="1" noRot="1" noChangeArrowheads="1"/>
          </p:cNvSpPr>
          <p:nvPr>
            <p:ph sz="quarter" idx="13"/>
          </p:nvPr>
        </p:nvSpPr>
        <p:spPr>
          <a:xfrm>
            <a:off x="755576" y="2636912"/>
            <a:ext cx="7704856" cy="2549451"/>
          </a:xfrm>
        </p:spPr>
        <p:txBody>
          <a:bodyPr/>
          <a:lstStyle/>
          <a:p>
            <a:pPr marL="0" indent="0">
              <a:lnSpc>
                <a:spcPct val="80000"/>
              </a:lnSpc>
              <a:buNone/>
            </a:pPr>
            <a:r>
              <a:rPr lang="tr-TR" altLang="tr-TR" sz="2800" cap="none" dirty="0"/>
              <a:t>Kasten yaralama fiilinin kişi üzerindeki etkisinin </a:t>
            </a:r>
            <a:r>
              <a:rPr lang="tr-TR" altLang="tr-TR" sz="2800" b="1" cap="none" dirty="0">
                <a:solidFill>
                  <a:srgbClr val="C00000"/>
                </a:solidFill>
              </a:rPr>
              <a:t>basit bir tıbbi müdahale ile giderilebilecek ölçüde hafif olması halinde</a:t>
            </a:r>
            <a:r>
              <a:rPr lang="tr-TR" altLang="tr-TR" sz="2800" cap="none" dirty="0"/>
              <a:t>, mağdurun şikayeti üzerine, </a:t>
            </a:r>
            <a:r>
              <a:rPr lang="tr-TR" altLang="tr-TR" sz="2800" b="1" cap="none" dirty="0">
                <a:solidFill>
                  <a:srgbClr val="C00000"/>
                </a:solidFill>
              </a:rPr>
              <a:t>4 aydan 1 yıla kadar</a:t>
            </a:r>
            <a:r>
              <a:rPr lang="tr-TR" altLang="tr-TR" sz="2800" b="1" cap="none" dirty="0"/>
              <a:t> </a:t>
            </a:r>
            <a:r>
              <a:rPr lang="tr-TR" altLang="tr-TR" sz="2800" cap="none" dirty="0"/>
              <a:t>hapis veya adli para cezasına hükmolunur. </a:t>
            </a:r>
            <a:endParaRPr lang="en-GB" altLang="tr-TR" sz="2800" cap="none" dirty="0"/>
          </a:p>
        </p:txBody>
      </p:sp>
    </p:spTree>
    <p:extLst>
      <p:ext uri="{BB962C8B-B14F-4D97-AF65-F5344CB8AC3E}">
        <p14:creationId xmlns:p14="http://schemas.microsoft.com/office/powerpoint/2010/main" val="8909744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123424" y="692696"/>
            <a:ext cx="8229600" cy="1143000"/>
          </a:xfrm>
        </p:spPr>
        <p:txBody>
          <a:bodyPr>
            <a:normAutofit fontScale="90000"/>
          </a:bodyPr>
          <a:lstStyle/>
          <a:p>
            <a:r>
              <a:rPr lang="tr-TR" altLang="tr-TR" dirty="0"/>
              <a:t>TCK </a:t>
            </a:r>
            <a:br>
              <a:rPr lang="tr-TR" altLang="tr-TR" dirty="0"/>
            </a:br>
            <a:r>
              <a:rPr lang="tr-TR" altLang="tr-TR" dirty="0"/>
              <a:t>madde 87</a:t>
            </a:r>
          </a:p>
        </p:txBody>
      </p:sp>
      <p:sp>
        <p:nvSpPr>
          <p:cNvPr id="14340" name="Rectangle 4"/>
          <p:cNvSpPr>
            <a:spLocks noGrp="1" noRot="1" noChangeArrowheads="1"/>
          </p:cNvSpPr>
          <p:nvPr>
            <p:ph sz="quarter" idx="13"/>
          </p:nvPr>
        </p:nvSpPr>
        <p:spPr>
          <a:xfrm>
            <a:off x="467544" y="1916832"/>
            <a:ext cx="7920880" cy="4206156"/>
          </a:xfrm>
        </p:spPr>
        <p:txBody>
          <a:bodyPr>
            <a:normAutofit/>
          </a:bodyPr>
          <a:lstStyle/>
          <a:p>
            <a:pPr>
              <a:lnSpc>
                <a:spcPct val="80000"/>
              </a:lnSpc>
              <a:buFont typeface="Arial" panose="020B0604020202020204" pitchFamily="34" charset="0"/>
              <a:buNone/>
            </a:pPr>
            <a:r>
              <a:rPr lang="tr-TR" altLang="tr-TR" dirty="0"/>
              <a:t>(2) </a:t>
            </a:r>
            <a:r>
              <a:rPr lang="tr-TR" altLang="tr-TR" cap="none" dirty="0"/>
              <a:t>Kasıtlı yaralama fiili, mağdurun;</a:t>
            </a:r>
          </a:p>
          <a:p>
            <a:pPr>
              <a:lnSpc>
                <a:spcPct val="80000"/>
              </a:lnSpc>
              <a:buFont typeface="Arial" panose="020B0604020202020204" pitchFamily="34" charset="0"/>
              <a:buNone/>
            </a:pPr>
            <a:r>
              <a:rPr lang="tr-TR" altLang="tr-TR" cap="none" dirty="0"/>
              <a:t>A) duyularından veya organlarından birinin işlevinin sürekli zayıflamasına,</a:t>
            </a:r>
          </a:p>
          <a:p>
            <a:pPr>
              <a:lnSpc>
                <a:spcPct val="80000"/>
              </a:lnSpc>
              <a:buFont typeface="Arial" panose="020B0604020202020204" pitchFamily="34" charset="0"/>
              <a:buNone/>
            </a:pPr>
            <a:r>
              <a:rPr lang="tr-TR" altLang="tr-TR" cap="none" dirty="0"/>
              <a:t>B) konuşmasında sürekli zorluğa, </a:t>
            </a:r>
          </a:p>
          <a:p>
            <a:pPr>
              <a:lnSpc>
                <a:spcPct val="80000"/>
              </a:lnSpc>
              <a:buFont typeface="Arial" panose="020B0604020202020204" pitchFamily="34" charset="0"/>
              <a:buNone/>
            </a:pPr>
            <a:r>
              <a:rPr lang="tr-TR" altLang="tr-TR" cap="none" dirty="0"/>
              <a:t>C) </a:t>
            </a:r>
            <a:r>
              <a:rPr lang="tr-TR" altLang="tr-TR" cap="none" dirty="0">
                <a:solidFill>
                  <a:srgbClr val="C00000"/>
                </a:solidFill>
              </a:rPr>
              <a:t>yüzünde sabit ize</a:t>
            </a:r>
            <a:r>
              <a:rPr lang="tr-TR" altLang="tr-TR" cap="none" dirty="0"/>
              <a:t>, </a:t>
            </a:r>
          </a:p>
          <a:p>
            <a:pPr>
              <a:lnSpc>
                <a:spcPct val="80000"/>
              </a:lnSpc>
              <a:buFont typeface="Arial" panose="020B0604020202020204" pitchFamily="34" charset="0"/>
              <a:buNone/>
            </a:pPr>
            <a:r>
              <a:rPr lang="tr-TR" altLang="tr-TR" cap="none" dirty="0"/>
              <a:t>D) </a:t>
            </a:r>
            <a:r>
              <a:rPr lang="tr-TR" altLang="tr-TR" cap="none" dirty="0">
                <a:solidFill>
                  <a:srgbClr val="C00000"/>
                </a:solidFill>
              </a:rPr>
              <a:t>yaşamını tehlikeye sokan bir duruma</a:t>
            </a:r>
            <a:r>
              <a:rPr lang="tr-TR" altLang="tr-TR" cap="none" dirty="0"/>
              <a:t>, </a:t>
            </a:r>
          </a:p>
          <a:p>
            <a:pPr>
              <a:lnSpc>
                <a:spcPct val="80000"/>
              </a:lnSpc>
              <a:buFont typeface="Arial" panose="020B0604020202020204" pitchFamily="34" charset="0"/>
              <a:buNone/>
            </a:pPr>
            <a:r>
              <a:rPr lang="tr-TR" altLang="tr-TR" cap="none" dirty="0"/>
              <a:t>E) gebe bir kadının çocuğunun vaktinden önce doğmasına,</a:t>
            </a:r>
          </a:p>
          <a:p>
            <a:pPr>
              <a:lnSpc>
                <a:spcPct val="80000"/>
              </a:lnSpc>
              <a:buFont typeface="Arial" panose="020B0604020202020204" pitchFamily="34" charset="0"/>
              <a:buNone/>
            </a:pPr>
            <a:r>
              <a:rPr lang="tr-TR" altLang="tr-TR" cap="none" dirty="0"/>
              <a:t>Neden olmuşsa, yukarıdaki maddeye göre belirlenen ceza, </a:t>
            </a:r>
            <a:r>
              <a:rPr lang="tr-TR" altLang="tr-TR" b="1" cap="none" dirty="0">
                <a:solidFill>
                  <a:srgbClr val="C00000"/>
                </a:solidFill>
              </a:rPr>
              <a:t>bir kat </a:t>
            </a:r>
            <a:r>
              <a:rPr lang="tr-TR" altLang="tr-TR" cap="none" dirty="0"/>
              <a:t>oranında artırılır. </a:t>
            </a:r>
          </a:p>
          <a:p>
            <a:pPr>
              <a:lnSpc>
                <a:spcPct val="80000"/>
              </a:lnSpc>
              <a:buFont typeface="Arial" panose="020B0604020202020204" pitchFamily="34" charset="0"/>
              <a:buNone/>
            </a:pPr>
            <a:endParaRPr lang="tr-TR" altLang="tr-TR" sz="2200" dirty="0"/>
          </a:p>
          <a:p>
            <a:pPr>
              <a:lnSpc>
                <a:spcPct val="80000"/>
              </a:lnSpc>
              <a:buFont typeface="Arial" panose="020B0604020202020204" pitchFamily="34" charset="0"/>
              <a:buNone/>
            </a:pPr>
            <a:endParaRPr lang="en-GB" altLang="tr-TR" sz="2000" dirty="0"/>
          </a:p>
        </p:txBody>
      </p:sp>
    </p:spTree>
    <p:extLst>
      <p:ext uri="{BB962C8B-B14F-4D97-AF65-F5344CB8AC3E}">
        <p14:creationId xmlns:p14="http://schemas.microsoft.com/office/powerpoint/2010/main" val="3910049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179512" y="764704"/>
            <a:ext cx="8383588" cy="912813"/>
          </a:xfrm>
        </p:spPr>
        <p:txBody>
          <a:bodyPr>
            <a:normAutofit fontScale="90000"/>
          </a:bodyPr>
          <a:lstStyle/>
          <a:p>
            <a:r>
              <a:rPr lang="tr-TR" altLang="tr-TR" sz="4200" dirty="0"/>
              <a:t>TCK </a:t>
            </a:r>
            <a:br>
              <a:rPr lang="tr-TR" altLang="tr-TR" sz="4200" dirty="0"/>
            </a:br>
            <a:r>
              <a:rPr lang="tr-TR" altLang="tr-TR" sz="4200" dirty="0"/>
              <a:t>madde 87 </a:t>
            </a:r>
          </a:p>
        </p:txBody>
      </p:sp>
      <p:sp>
        <p:nvSpPr>
          <p:cNvPr id="15364" name="Rectangle 4"/>
          <p:cNvSpPr>
            <a:spLocks noGrp="1" noRot="1" noChangeArrowheads="1"/>
          </p:cNvSpPr>
          <p:nvPr>
            <p:ph sz="quarter" idx="13"/>
          </p:nvPr>
        </p:nvSpPr>
        <p:spPr>
          <a:xfrm>
            <a:off x="323528" y="1693541"/>
            <a:ext cx="7704856" cy="4032597"/>
          </a:xfrm>
        </p:spPr>
        <p:txBody>
          <a:bodyPr>
            <a:normAutofit lnSpcReduction="10000"/>
          </a:bodyPr>
          <a:lstStyle/>
          <a:p>
            <a:pPr>
              <a:lnSpc>
                <a:spcPct val="80000"/>
              </a:lnSpc>
              <a:buFont typeface="Arial" panose="020B0604020202020204" pitchFamily="34" charset="0"/>
              <a:buNone/>
            </a:pPr>
            <a:r>
              <a:rPr lang="tr-TR" altLang="tr-TR" sz="2400" dirty="0"/>
              <a:t>(3) </a:t>
            </a:r>
            <a:r>
              <a:rPr lang="tr-TR" altLang="tr-TR" sz="2400" cap="none" dirty="0"/>
              <a:t>Kasten yaralama fiili, mağdurun;</a:t>
            </a:r>
          </a:p>
          <a:p>
            <a:pPr>
              <a:lnSpc>
                <a:spcPct val="80000"/>
              </a:lnSpc>
              <a:buFont typeface="Arial" panose="020B0604020202020204" pitchFamily="34" charset="0"/>
              <a:buNone/>
            </a:pPr>
            <a:r>
              <a:rPr lang="tr-TR" altLang="tr-TR" sz="2400" cap="none" dirty="0"/>
              <a:t>A) iyileşmesi olanağı bulunmayan bir hastalığa veya bitkisel hayata girmesine,</a:t>
            </a:r>
          </a:p>
          <a:p>
            <a:pPr>
              <a:lnSpc>
                <a:spcPct val="80000"/>
              </a:lnSpc>
              <a:buFont typeface="Arial" panose="020B0604020202020204" pitchFamily="34" charset="0"/>
              <a:buNone/>
            </a:pPr>
            <a:r>
              <a:rPr lang="tr-TR" altLang="tr-TR" sz="2400" cap="none" dirty="0"/>
              <a:t>B) duyularından veya organlarından birinin işlevinin yitirilmesine,</a:t>
            </a:r>
          </a:p>
          <a:p>
            <a:pPr>
              <a:lnSpc>
                <a:spcPct val="80000"/>
              </a:lnSpc>
              <a:buFont typeface="Arial" panose="020B0604020202020204" pitchFamily="34" charset="0"/>
              <a:buNone/>
            </a:pPr>
            <a:r>
              <a:rPr lang="tr-TR" altLang="tr-TR" sz="2400" cap="none" dirty="0"/>
              <a:t>C) konuşma ya da çocuk yapma yeteneklerinin kaybolmasına, </a:t>
            </a:r>
          </a:p>
          <a:p>
            <a:pPr>
              <a:lnSpc>
                <a:spcPct val="80000"/>
              </a:lnSpc>
              <a:buFont typeface="Arial" panose="020B0604020202020204" pitchFamily="34" charset="0"/>
              <a:buNone/>
            </a:pPr>
            <a:r>
              <a:rPr lang="tr-TR" altLang="tr-TR" sz="2400" cap="none" dirty="0"/>
              <a:t>D) yüzünün sürekli değişikliğine, </a:t>
            </a:r>
          </a:p>
          <a:p>
            <a:pPr>
              <a:lnSpc>
                <a:spcPct val="80000"/>
              </a:lnSpc>
              <a:buFont typeface="Arial" panose="020B0604020202020204" pitchFamily="34" charset="0"/>
              <a:buNone/>
            </a:pPr>
            <a:r>
              <a:rPr lang="tr-TR" altLang="tr-TR" sz="2400" cap="none" dirty="0"/>
              <a:t>E) gebe bir kadının çocuğunun düşmesine,</a:t>
            </a:r>
          </a:p>
          <a:p>
            <a:pPr>
              <a:lnSpc>
                <a:spcPct val="80000"/>
              </a:lnSpc>
              <a:buFont typeface="Arial" panose="020B0604020202020204" pitchFamily="34" charset="0"/>
              <a:buNone/>
            </a:pPr>
            <a:r>
              <a:rPr lang="tr-TR" altLang="tr-TR" sz="2400" cap="none" dirty="0"/>
              <a:t>Neden olmuşsa, birinci fıkraya göre belirlenen ceza, </a:t>
            </a:r>
            <a:r>
              <a:rPr lang="tr-TR" altLang="tr-TR" sz="2400" b="1" cap="none" dirty="0">
                <a:solidFill>
                  <a:srgbClr val="C00000"/>
                </a:solidFill>
              </a:rPr>
              <a:t>iki kat </a:t>
            </a:r>
            <a:r>
              <a:rPr lang="tr-TR" altLang="tr-TR" sz="2400" cap="none" dirty="0"/>
              <a:t>artırılır.</a:t>
            </a:r>
            <a:endParaRPr lang="en-GB" altLang="tr-TR" sz="2400" cap="none" dirty="0"/>
          </a:p>
        </p:txBody>
      </p:sp>
    </p:spTree>
    <p:extLst>
      <p:ext uri="{BB962C8B-B14F-4D97-AF65-F5344CB8AC3E}">
        <p14:creationId xmlns:p14="http://schemas.microsoft.com/office/powerpoint/2010/main" val="42259106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230832" y="764704"/>
            <a:ext cx="8229600" cy="1143000"/>
          </a:xfrm>
        </p:spPr>
        <p:txBody>
          <a:bodyPr>
            <a:normAutofit fontScale="90000"/>
          </a:bodyPr>
          <a:lstStyle/>
          <a:p>
            <a:r>
              <a:rPr lang="tr-TR" altLang="tr-TR" sz="4200" dirty="0"/>
              <a:t>TCK</a:t>
            </a:r>
            <a:br>
              <a:rPr lang="tr-TR" altLang="tr-TR" sz="4200" dirty="0"/>
            </a:br>
            <a:r>
              <a:rPr lang="tr-TR" altLang="tr-TR" sz="4200" dirty="0"/>
              <a:t>madde 87</a:t>
            </a:r>
          </a:p>
        </p:txBody>
      </p:sp>
      <p:sp>
        <p:nvSpPr>
          <p:cNvPr id="16387" name="Rectangle 3"/>
          <p:cNvSpPr>
            <a:spLocks noGrp="1" noRot="1" noChangeArrowheads="1"/>
          </p:cNvSpPr>
          <p:nvPr>
            <p:ph sz="quarter" idx="13"/>
          </p:nvPr>
        </p:nvSpPr>
        <p:spPr>
          <a:xfrm>
            <a:off x="683568" y="2924175"/>
            <a:ext cx="7776864" cy="2071688"/>
          </a:xfrm>
        </p:spPr>
        <p:txBody>
          <a:bodyPr>
            <a:normAutofit lnSpcReduction="10000"/>
          </a:bodyPr>
          <a:lstStyle/>
          <a:p>
            <a:pPr>
              <a:buFont typeface="Arial" panose="020B0604020202020204" pitchFamily="34" charset="0"/>
              <a:buNone/>
            </a:pPr>
            <a:r>
              <a:rPr lang="tr-TR" altLang="tr-TR" sz="2800" cap="none" dirty="0"/>
              <a:t>Kasten yaralamanın vücutta kemik kırılmasına neden olması halinde, </a:t>
            </a:r>
            <a:r>
              <a:rPr lang="tr-TR" altLang="tr-TR" sz="2800" cap="none" dirty="0">
                <a:solidFill>
                  <a:srgbClr val="C00000"/>
                </a:solidFill>
              </a:rPr>
              <a:t>kırığın hayat fonksiyonlarındaki etkisine göre </a:t>
            </a:r>
            <a:r>
              <a:rPr lang="tr-TR" altLang="tr-TR" sz="2800" cap="none" dirty="0"/>
              <a:t>bir yıldan 6 yıla kadar hapis cezasına hükmolunur.</a:t>
            </a:r>
          </a:p>
        </p:txBody>
      </p:sp>
    </p:spTree>
    <p:extLst>
      <p:ext uri="{BB962C8B-B14F-4D97-AF65-F5344CB8AC3E}">
        <p14:creationId xmlns:p14="http://schemas.microsoft.com/office/powerpoint/2010/main" val="15044945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Rot="1" noChangeArrowheads="1"/>
          </p:cNvSpPr>
          <p:nvPr>
            <p:ph sz="quarter" idx="13"/>
          </p:nvPr>
        </p:nvSpPr>
        <p:spPr>
          <a:xfrm>
            <a:off x="514351" y="1773405"/>
            <a:ext cx="7796030" cy="3311189"/>
          </a:xfrm>
        </p:spPr>
        <p:txBody>
          <a:bodyPr>
            <a:normAutofit fontScale="92500" lnSpcReduction="10000"/>
          </a:bodyPr>
          <a:lstStyle/>
          <a:p>
            <a:pPr marL="609600" indent="-609600">
              <a:lnSpc>
                <a:spcPct val="90000"/>
              </a:lnSpc>
            </a:pPr>
            <a:r>
              <a:rPr lang="tr-TR" altLang="tr-TR" sz="2400" cap="none" dirty="0"/>
              <a:t>Evde çamaşır suyu içmiş 4 yaşında bir kız çocuk</a:t>
            </a:r>
          </a:p>
          <a:p>
            <a:pPr marL="609600" indent="-609600">
              <a:lnSpc>
                <a:spcPct val="90000"/>
              </a:lnSpc>
              <a:buFont typeface="Arial" panose="020B0604020202020204" pitchFamily="34" charset="0"/>
              <a:buNone/>
            </a:pPr>
            <a:endParaRPr lang="en-US" altLang="tr-TR" sz="2400" cap="none" dirty="0"/>
          </a:p>
          <a:p>
            <a:pPr marL="609600" indent="-609600">
              <a:lnSpc>
                <a:spcPct val="90000"/>
              </a:lnSpc>
            </a:pPr>
            <a:r>
              <a:rPr lang="en-US" altLang="tr-TR" sz="2400" cap="none" dirty="0" err="1"/>
              <a:t>Kendi</a:t>
            </a:r>
            <a:r>
              <a:rPr lang="en-US" altLang="tr-TR" sz="2400" cap="none" dirty="0"/>
              <a:t> </a:t>
            </a:r>
            <a:r>
              <a:rPr lang="en-US" altLang="tr-TR" sz="2400" cap="none" dirty="0" err="1"/>
              <a:t>tüfeğ</a:t>
            </a:r>
            <a:r>
              <a:rPr lang="tr-TR" altLang="tr-TR" sz="2400" cap="none" dirty="0"/>
              <a:t>i</a:t>
            </a:r>
            <a:r>
              <a:rPr lang="en-US" altLang="tr-TR" sz="2400" cap="none" dirty="0"/>
              <a:t>n</a:t>
            </a:r>
            <a:r>
              <a:rPr lang="tr-TR" altLang="tr-TR" sz="2400" cap="none" dirty="0"/>
              <a:t>i</a:t>
            </a:r>
            <a:r>
              <a:rPr lang="en-US" altLang="tr-TR" sz="2400" cap="none" dirty="0"/>
              <a:t> </a:t>
            </a:r>
            <a:r>
              <a:rPr lang="en-US" altLang="tr-TR" sz="2400" cap="none" dirty="0" err="1"/>
              <a:t>tem</a:t>
            </a:r>
            <a:r>
              <a:rPr lang="tr-TR" altLang="tr-TR" sz="2400" cap="none" dirty="0"/>
              <a:t>i</a:t>
            </a:r>
            <a:r>
              <a:rPr lang="en-US" altLang="tr-TR" sz="2400" cap="none" dirty="0" err="1"/>
              <a:t>zlerken</a:t>
            </a:r>
            <a:r>
              <a:rPr lang="en-US" altLang="tr-TR" sz="2400" cap="none" dirty="0"/>
              <a:t> </a:t>
            </a:r>
            <a:r>
              <a:rPr lang="en-US" altLang="tr-TR" sz="2400" cap="none" dirty="0" err="1"/>
              <a:t>omuzundan</a:t>
            </a:r>
            <a:r>
              <a:rPr lang="en-US" altLang="tr-TR" sz="2400" cap="none" dirty="0"/>
              <a:t> </a:t>
            </a:r>
            <a:r>
              <a:rPr lang="en-US" altLang="tr-TR" sz="2400" cap="none" dirty="0" err="1"/>
              <a:t>vurulmuş</a:t>
            </a:r>
            <a:r>
              <a:rPr lang="en-US" altLang="tr-TR" sz="2400" cap="none" dirty="0"/>
              <a:t> 70 </a:t>
            </a:r>
            <a:r>
              <a:rPr lang="en-US" altLang="tr-TR" sz="2400" cap="none" dirty="0" err="1"/>
              <a:t>yaşında</a:t>
            </a:r>
            <a:r>
              <a:rPr lang="en-US" altLang="tr-TR" sz="2400" cap="none" dirty="0"/>
              <a:t> b</a:t>
            </a:r>
            <a:r>
              <a:rPr lang="tr-TR" altLang="tr-TR" sz="2400" cap="none" dirty="0"/>
              <a:t>i</a:t>
            </a:r>
            <a:r>
              <a:rPr lang="en-US" altLang="tr-TR" sz="2400" cap="none" dirty="0"/>
              <a:t>r </a:t>
            </a:r>
            <a:r>
              <a:rPr lang="en-US" altLang="tr-TR" sz="2400" cap="none" dirty="0" err="1"/>
              <a:t>erkek</a:t>
            </a:r>
            <a:endParaRPr lang="tr-TR" altLang="tr-TR" sz="2400" cap="none" dirty="0"/>
          </a:p>
          <a:p>
            <a:pPr marL="609600" indent="-609600">
              <a:lnSpc>
                <a:spcPct val="90000"/>
              </a:lnSpc>
              <a:buFont typeface="Arial" panose="020B0604020202020204" pitchFamily="34" charset="0"/>
              <a:buNone/>
            </a:pPr>
            <a:endParaRPr lang="en-US" altLang="tr-TR" sz="2400" cap="none" dirty="0"/>
          </a:p>
          <a:p>
            <a:pPr marL="609600" indent="-609600">
              <a:lnSpc>
                <a:spcPct val="90000"/>
              </a:lnSpc>
            </a:pPr>
            <a:r>
              <a:rPr lang="en-US" altLang="tr-TR" sz="2400" cap="none" dirty="0"/>
              <a:t>Bir </a:t>
            </a:r>
            <a:r>
              <a:rPr lang="en-US" altLang="tr-TR" sz="2400" cap="none" dirty="0" err="1"/>
              <a:t>kutu</a:t>
            </a:r>
            <a:r>
              <a:rPr lang="en-US" altLang="tr-TR" sz="2400" cap="none" dirty="0"/>
              <a:t> </a:t>
            </a:r>
            <a:r>
              <a:rPr lang="en-US" altLang="tr-TR" sz="2400" cap="none" dirty="0" err="1"/>
              <a:t>parasetamol</a:t>
            </a:r>
            <a:r>
              <a:rPr lang="en-US" altLang="tr-TR" sz="2400" cap="none" dirty="0"/>
              <a:t> </a:t>
            </a:r>
            <a:r>
              <a:rPr lang="en-US" altLang="tr-TR" sz="2400" cap="none" dirty="0" err="1"/>
              <a:t>içtiği</a:t>
            </a:r>
            <a:r>
              <a:rPr lang="en-US" altLang="tr-TR" sz="2400" cap="none" dirty="0"/>
              <a:t> </a:t>
            </a:r>
            <a:r>
              <a:rPr lang="en-US" altLang="tr-TR" sz="2400" cap="none" dirty="0" err="1"/>
              <a:t>söylenen</a:t>
            </a:r>
            <a:r>
              <a:rPr lang="en-US" altLang="tr-TR" sz="2400" cap="none" dirty="0"/>
              <a:t> </a:t>
            </a:r>
            <a:r>
              <a:rPr lang="en-US" altLang="tr-TR" sz="2400" cap="none" dirty="0" err="1"/>
              <a:t>bir</a:t>
            </a:r>
            <a:r>
              <a:rPr lang="en-US" altLang="tr-TR" sz="2400" cap="none" dirty="0"/>
              <a:t> </a:t>
            </a:r>
            <a:r>
              <a:rPr lang="en-US" altLang="tr-TR" sz="2400" cap="none" dirty="0" err="1"/>
              <a:t>genç</a:t>
            </a:r>
            <a:r>
              <a:rPr lang="en-US" altLang="tr-TR" sz="2400" cap="none" dirty="0"/>
              <a:t> </a:t>
            </a:r>
            <a:r>
              <a:rPr lang="en-US" altLang="tr-TR" sz="2400" cap="none" dirty="0" err="1"/>
              <a:t>kız</a:t>
            </a:r>
            <a:endParaRPr lang="tr-TR" altLang="tr-TR" sz="2400" cap="none" dirty="0"/>
          </a:p>
          <a:p>
            <a:pPr marL="609600" indent="-609600">
              <a:lnSpc>
                <a:spcPct val="90000"/>
              </a:lnSpc>
              <a:buFont typeface="Arial" panose="020B0604020202020204" pitchFamily="34" charset="0"/>
              <a:buNone/>
            </a:pPr>
            <a:endParaRPr lang="en-US" altLang="tr-TR" sz="2400" cap="none" dirty="0"/>
          </a:p>
          <a:p>
            <a:pPr marL="609600" indent="-609600">
              <a:lnSpc>
                <a:spcPct val="90000"/>
              </a:lnSpc>
            </a:pPr>
            <a:r>
              <a:rPr lang="en-US" altLang="tr-TR" sz="2400" cap="none" dirty="0" err="1"/>
              <a:t>Ev</a:t>
            </a:r>
            <a:r>
              <a:rPr lang="tr-TR" altLang="tr-TR" sz="2400" cap="none" dirty="0"/>
              <a:t>i</a:t>
            </a:r>
            <a:r>
              <a:rPr lang="en-US" altLang="tr-TR" sz="2400" cap="none" dirty="0" err="1"/>
              <a:t>nde</a:t>
            </a:r>
            <a:r>
              <a:rPr lang="en-US" altLang="tr-TR" sz="2400" cap="none" dirty="0"/>
              <a:t> </a:t>
            </a:r>
            <a:r>
              <a:rPr lang="en-US" altLang="tr-TR" sz="2400" cap="none" dirty="0" err="1"/>
              <a:t>ıslak</a:t>
            </a:r>
            <a:r>
              <a:rPr lang="en-US" altLang="tr-TR" sz="2400" cap="none" dirty="0"/>
              <a:t> </a:t>
            </a:r>
            <a:r>
              <a:rPr lang="en-US" altLang="tr-TR" sz="2400" cap="none" dirty="0" err="1"/>
              <a:t>parkede</a:t>
            </a:r>
            <a:r>
              <a:rPr lang="en-US" altLang="tr-TR" sz="2400" cap="none" dirty="0"/>
              <a:t> </a:t>
            </a:r>
            <a:r>
              <a:rPr lang="en-US" altLang="tr-TR" sz="2400" cap="none" dirty="0" err="1"/>
              <a:t>ayağı</a:t>
            </a:r>
            <a:r>
              <a:rPr lang="en-US" altLang="tr-TR" sz="2400" cap="none" dirty="0"/>
              <a:t> </a:t>
            </a:r>
            <a:r>
              <a:rPr lang="en-US" altLang="tr-TR" sz="2400" cap="none" dirty="0" err="1"/>
              <a:t>kayarak</a:t>
            </a:r>
            <a:r>
              <a:rPr lang="en-US" altLang="tr-TR" sz="2400" cap="none" dirty="0"/>
              <a:t> </a:t>
            </a:r>
            <a:r>
              <a:rPr lang="en-US" altLang="tr-TR" sz="2400" cap="none" dirty="0" err="1"/>
              <a:t>düşen</a:t>
            </a:r>
            <a:r>
              <a:rPr lang="en-US" altLang="tr-TR" sz="2400" cap="none" dirty="0"/>
              <a:t> </a:t>
            </a:r>
            <a:r>
              <a:rPr lang="en-US" altLang="tr-TR" sz="2400" cap="none" dirty="0" err="1"/>
              <a:t>ve</a:t>
            </a:r>
            <a:r>
              <a:rPr lang="en-US" altLang="tr-TR" sz="2400" cap="none" dirty="0"/>
              <a:t> </a:t>
            </a:r>
            <a:r>
              <a:rPr lang="en-US" altLang="tr-TR" sz="2400" cap="none" dirty="0" err="1"/>
              <a:t>sağ</a:t>
            </a:r>
            <a:r>
              <a:rPr lang="en-US" altLang="tr-TR" sz="2400" cap="none" dirty="0"/>
              <a:t> el </a:t>
            </a:r>
            <a:r>
              <a:rPr lang="en-US" altLang="tr-TR" sz="2400" cap="none" dirty="0" err="1"/>
              <a:t>bileğ</a:t>
            </a:r>
            <a:r>
              <a:rPr lang="tr-TR" altLang="tr-TR" sz="2400" cap="none" dirty="0"/>
              <a:t>i</a:t>
            </a:r>
            <a:r>
              <a:rPr lang="en-US" altLang="tr-TR" sz="2400" cap="none" dirty="0"/>
              <a:t> </a:t>
            </a:r>
            <a:r>
              <a:rPr lang="en-US" altLang="tr-TR" sz="2400" cap="none" dirty="0" err="1"/>
              <a:t>kırılan</a:t>
            </a:r>
            <a:r>
              <a:rPr lang="en-US" altLang="tr-TR" sz="2400" cap="none" dirty="0"/>
              <a:t> 40 </a:t>
            </a:r>
            <a:r>
              <a:rPr lang="en-US" altLang="tr-TR" sz="2400" cap="none" dirty="0" err="1"/>
              <a:t>yaşlarında</a:t>
            </a:r>
            <a:r>
              <a:rPr lang="en-US" altLang="tr-TR" sz="2400" cap="none" dirty="0"/>
              <a:t> </a:t>
            </a:r>
            <a:r>
              <a:rPr lang="en-US" altLang="tr-TR" sz="2400" cap="none" dirty="0" err="1"/>
              <a:t>bir</a:t>
            </a:r>
            <a:r>
              <a:rPr lang="en-US" altLang="tr-TR" sz="2400" cap="none" dirty="0"/>
              <a:t> </a:t>
            </a:r>
            <a:r>
              <a:rPr lang="en-US" altLang="tr-TR" sz="2400" cap="none" dirty="0" err="1"/>
              <a:t>kadın</a:t>
            </a:r>
            <a:endParaRPr lang="en-GB" altLang="tr-TR" sz="2400" cap="none" dirty="0"/>
          </a:p>
        </p:txBody>
      </p:sp>
      <p:sp>
        <p:nvSpPr>
          <p:cNvPr id="6" name="Rectangle 2"/>
          <p:cNvSpPr>
            <a:spLocks noGrp="1" noRot="1" noChangeArrowheads="1"/>
          </p:cNvSpPr>
          <p:nvPr>
            <p:ph type="title"/>
          </p:nvPr>
        </p:nvSpPr>
        <p:spPr/>
        <p:txBody>
          <a:bodyPr>
            <a:normAutofit/>
          </a:bodyPr>
          <a:lstStyle/>
          <a:p>
            <a:r>
              <a:rPr lang="tr-TR" altLang="tr-TR" sz="3600" dirty="0">
                <a:cs typeface="Times New Roman" panose="02020603050405020304" pitchFamily="18" charset="0"/>
              </a:rPr>
              <a:t>ADLİ OLGU MU ?</a:t>
            </a:r>
          </a:p>
        </p:txBody>
      </p:sp>
    </p:spTree>
    <p:extLst>
      <p:ext uri="{BB962C8B-B14F-4D97-AF65-F5344CB8AC3E}">
        <p14:creationId xmlns:p14="http://schemas.microsoft.com/office/powerpoint/2010/main" val="16451235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Rot="1" noChangeArrowheads="1"/>
          </p:cNvSpPr>
          <p:nvPr>
            <p:ph type="title"/>
          </p:nvPr>
        </p:nvSpPr>
        <p:spPr>
          <a:xfrm>
            <a:off x="395536" y="692696"/>
            <a:ext cx="6984578" cy="1084262"/>
          </a:xfrm>
        </p:spPr>
        <p:txBody>
          <a:bodyPr>
            <a:normAutofit fontScale="90000"/>
          </a:bodyPr>
          <a:lstStyle/>
          <a:p>
            <a:r>
              <a:rPr lang="tr-TR" altLang="tr-TR" sz="3600" dirty="0"/>
              <a:t>Yaşamı Tehlikeye Sokan Bir Duruma Yol Açan Yaralanmalar</a:t>
            </a:r>
            <a:endParaRPr lang="en-GB" altLang="tr-TR" sz="3600" dirty="0"/>
          </a:p>
        </p:txBody>
      </p:sp>
      <p:sp>
        <p:nvSpPr>
          <p:cNvPr id="107522" name="Rectangle 2"/>
          <p:cNvSpPr>
            <a:spLocks noGrp="1" noRot="1" noChangeArrowheads="1"/>
          </p:cNvSpPr>
          <p:nvPr>
            <p:ph sz="quarter" idx="13"/>
          </p:nvPr>
        </p:nvSpPr>
        <p:spPr>
          <a:xfrm>
            <a:off x="395536" y="1784974"/>
            <a:ext cx="7776864" cy="3948282"/>
          </a:xfrm>
        </p:spPr>
        <p:txBody>
          <a:bodyPr>
            <a:normAutofit lnSpcReduction="10000"/>
          </a:bodyPr>
          <a:lstStyle/>
          <a:p>
            <a:pPr>
              <a:lnSpc>
                <a:spcPct val="80000"/>
              </a:lnSpc>
              <a:buFont typeface="Arial" panose="020B0604020202020204" pitchFamily="34" charset="0"/>
              <a:buNone/>
            </a:pPr>
            <a:r>
              <a:rPr lang="tr-TR" altLang="tr-TR" sz="2400" dirty="0"/>
              <a:t>  </a:t>
            </a:r>
          </a:p>
          <a:p>
            <a:pPr>
              <a:lnSpc>
                <a:spcPct val="80000"/>
              </a:lnSpc>
              <a:buFont typeface="Arial" panose="020B0604020202020204" pitchFamily="34" charset="0"/>
              <a:buNone/>
            </a:pPr>
            <a:r>
              <a:rPr lang="tr-TR" dirty="0"/>
              <a:t>• </a:t>
            </a:r>
            <a:r>
              <a:rPr lang="tr-TR" cap="none" dirty="0">
                <a:solidFill>
                  <a:srgbClr val="C00000"/>
                </a:solidFill>
              </a:rPr>
              <a:t>Kafatası kırıkları </a:t>
            </a:r>
            <a:r>
              <a:rPr lang="tr-TR" cap="none" dirty="0"/>
              <a:t>(</a:t>
            </a:r>
            <a:r>
              <a:rPr lang="tr-TR" cap="none" dirty="0" err="1"/>
              <a:t>lefort</a:t>
            </a:r>
            <a:r>
              <a:rPr lang="tr-TR" cap="none" dirty="0"/>
              <a:t> 3 ve orbita tavan kırığı gibi kafatasını oluşturan kemikleri de içerir) </a:t>
            </a:r>
          </a:p>
          <a:p>
            <a:pPr>
              <a:lnSpc>
                <a:spcPct val="80000"/>
              </a:lnSpc>
              <a:buFont typeface="Arial" panose="020B0604020202020204" pitchFamily="34" charset="0"/>
              <a:buNone/>
            </a:pPr>
            <a:r>
              <a:rPr lang="tr-TR" cap="none" dirty="0"/>
              <a:t>• </a:t>
            </a:r>
            <a:r>
              <a:rPr lang="tr-TR" cap="none" dirty="0">
                <a:solidFill>
                  <a:srgbClr val="C00000"/>
                </a:solidFill>
              </a:rPr>
              <a:t>İlk üç servikal </a:t>
            </a:r>
            <a:r>
              <a:rPr lang="tr-TR" cap="none" dirty="0" err="1"/>
              <a:t>vertebra</a:t>
            </a:r>
            <a:r>
              <a:rPr lang="tr-TR" cap="none" dirty="0"/>
              <a:t> kırığı </a:t>
            </a:r>
          </a:p>
          <a:p>
            <a:pPr>
              <a:lnSpc>
                <a:spcPct val="80000"/>
              </a:lnSpc>
              <a:buFont typeface="Arial" panose="020B0604020202020204" pitchFamily="34" charset="0"/>
              <a:buNone/>
            </a:pPr>
            <a:r>
              <a:rPr lang="tr-TR" cap="none" dirty="0"/>
              <a:t>• Kafa içi kanama, </a:t>
            </a:r>
            <a:r>
              <a:rPr lang="tr-TR" cap="none" dirty="0" err="1"/>
              <a:t>kontüzyon</a:t>
            </a:r>
            <a:r>
              <a:rPr lang="tr-TR" cap="none" dirty="0"/>
              <a:t>, </a:t>
            </a:r>
            <a:r>
              <a:rPr lang="tr-TR" cap="none" dirty="0" err="1"/>
              <a:t>laserasyon</a:t>
            </a:r>
            <a:r>
              <a:rPr lang="tr-TR" cap="none" dirty="0"/>
              <a:t> </a:t>
            </a:r>
          </a:p>
          <a:p>
            <a:pPr>
              <a:lnSpc>
                <a:spcPct val="80000"/>
              </a:lnSpc>
              <a:buFont typeface="Arial" panose="020B0604020202020204" pitchFamily="34" charset="0"/>
              <a:buNone/>
            </a:pPr>
            <a:r>
              <a:rPr lang="tr-TR" cap="none" dirty="0"/>
              <a:t>• Klinik bulgu veren beyin ödemi ve başlangıç </a:t>
            </a:r>
            <a:r>
              <a:rPr lang="tr-TR" cap="none" dirty="0" err="1">
                <a:solidFill>
                  <a:srgbClr val="C00000"/>
                </a:solidFill>
              </a:rPr>
              <a:t>glasgow</a:t>
            </a:r>
            <a:r>
              <a:rPr lang="tr-TR" cap="none" dirty="0">
                <a:solidFill>
                  <a:srgbClr val="C00000"/>
                </a:solidFill>
              </a:rPr>
              <a:t> koma </a:t>
            </a:r>
            <a:r>
              <a:rPr lang="tr-TR" cap="none" dirty="0" err="1">
                <a:solidFill>
                  <a:srgbClr val="C00000"/>
                </a:solidFill>
              </a:rPr>
              <a:t>skoru’nun</a:t>
            </a:r>
            <a:r>
              <a:rPr lang="tr-TR" cap="none" dirty="0">
                <a:solidFill>
                  <a:srgbClr val="C00000"/>
                </a:solidFill>
              </a:rPr>
              <a:t> 8 </a:t>
            </a:r>
            <a:r>
              <a:rPr lang="tr-TR" cap="none" dirty="0"/>
              <a:t>ve altında olduğu bilinç kapalılığı </a:t>
            </a:r>
          </a:p>
          <a:p>
            <a:pPr>
              <a:lnSpc>
                <a:spcPct val="80000"/>
              </a:lnSpc>
              <a:buFont typeface="Arial" panose="020B0604020202020204" pitchFamily="34" charset="0"/>
              <a:buNone/>
            </a:pPr>
            <a:r>
              <a:rPr lang="tr-TR" cap="none" dirty="0"/>
              <a:t>• İç organ yaralanmaları </a:t>
            </a:r>
          </a:p>
          <a:p>
            <a:pPr>
              <a:lnSpc>
                <a:spcPct val="80000"/>
              </a:lnSpc>
              <a:buFont typeface="Arial" panose="020B0604020202020204" pitchFamily="34" charset="0"/>
              <a:buNone/>
            </a:pPr>
            <a:r>
              <a:rPr lang="tr-TR" cap="none" dirty="0"/>
              <a:t>• Büyük damar yaralanmaları </a:t>
            </a:r>
          </a:p>
          <a:p>
            <a:pPr>
              <a:lnSpc>
                <a:spcPct val="80000"/>
              </a:lnSpc>
              <a:buFont typeface="Arial" panose="020B0604020202020204" pitchFamily="34" charset="0"/>
              <a:buNone/>
            </a:pPr>
            <a:r>
              <a:rPr lang="tr-TR" cap="none" dirty="0"/>
              <a:t>• Büyük damar veya iç organ yaralanması olmasa bile % 20’den fazla kan kaybına işaret eden klinik tabloya yol açan yaygın </a:t>
            </a:r>
            <a:r>
              <a:rPr lang="tr-TR" cap="none" dirty="0" err="1"/>
              <a:t>ekimoz</a:t>
            </a:r>
            <a:r>
              <a:rPr lang="tr-TR" cap="none" dirty="0"/>
              <a:t>, </a:t>
            </a:r>
            <a:r>
              <a:rPr lang="tr-TR" cap="none" dirty="0" err="1"/>
              <a:t>hematom</a:t>
            </a:r>
            <a:r>
              <a:rPr lang="tr-TR" cap="none" dirty="0"/>
              <a:t> ve </a:t>
            </a:r>
            <a:r>
              <a:rPr lang="tr-TR" cap="none" dirty="0" err="1"/>
              <a:t>laserasyonlar</a:t>
            </a:r>
            <a:endParaRPr lang="tr-TR" altLang="tr-TR" sz="2400" cap="none" dirty="0"/>
          </a:p>
        </p:txBody>
      </p:sp>
    </p:spTree>
    <p:extLst>
      <p:ext uri="{BB962C8B-B14F-4D97-AF65-F5344CB8AC3E}">
        <p14:creationId xmlns:p14="http://schemas.microsoft.com/office/powerpoint/2010/main" val="278172940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Grp="1" noChangeArrowheads="1"/>
          </p:cNvSpPr>
          <p:nvPr>
            <p:ph type="title"/>
          </p:nvPr>
        </p:nvSpPr>
        <p:spPr>
          <a:xfrm>
            <a:off x="467544" y="332656"/>
            <a:ext cx="7201495" cy="1143000"/>
          </a:xfrm>
          <a:noFill/>
          <a:ln/>
        </p:spPr>
        <p:txBody>
          <a:bodyPr>
            <a:normAutofit fontScale="90000"/>
          </a:bodyPr>
          <a:lstStyle/>
          <a:p>
            <a:r>
              <a:rPr lang="tr-TR" altLang="tr-TR" sz="3600" dirty="0"/>
              <a:t>Yaşamı Tehlikeye Sokan Bir Duruma Yol Açan Yaralanmalar</a:t>
            </a:r>
            <a:endParaRPr lang="en-GB" altLang="tr-TR" sz="3600" dirty="0"/>
          </a:p>
        </p:txBody>
      </p:sp>
      <p:sp>
        <p:nvSpPr>
          <p:cNvPr id="158723" name="Rectangle 3"/>
          <p:cNvSpPr>
            <a:spLocks noGrp="1" noRot="1" noChangeArrowheads="1"/>
          </p:cNvSpPr>
          <p:nvPr>
            <p:ph sz="quarter" idx="13"/>
          </p:nvPr>
        </p:nvSpPr>
        <p:spPr>
          <a:xfrm>
            <a:off x="395536" y="1852856"/>
            <a:ext cx="7776864" cy="4097958"/>
          </a:xfrm>
        </p:spPr>
        <p:txBody>
          <a:bodyPr/>
          <a:lstStyle/>
          <a:p>
            <a:pPr>
              <a:lnSpc>
                <a:spcPct val="80000"/>
              </a:lnSpc>
              <a:buFont typeface="Arial" panose="020B0604020202020204" pitchFamily="34" charset="0"/>
              <a:buNone/>
            </a:pPr>
            <a:r>
              <a:rPr lang="tr-TR" altLang="tr-TR" sz="2400" cap="none" dirty="0"/>
              <a:t>- </a:t>
            </a:r>
            <a:r>
              <a:rPr lang="tr-TR" altLang="tr-TR" sz="2400" cap="none" dirty="0" err="1">
                <a:solidFill>
                  <a:srgbClr val="C00000"/>
                </a:solidFill>
              </a:rPr>
              <a:t>Medulla</a:t>
            </a:r>
            <a:r>
              <a:rPr lang="tr-TR" altLang="tr-TR" sz="2400" cap="none" dirty="0">
                <a:solidFill>
                  <a:srgbClr val="C00000"/>
                </a:solidFill>
              </a:rPr>
              <a:t> </a:t>
            </a:r>
            <a:r>
              <a:rPr lang="tr-TR" altLang="tr-TR" sz="2400" cap="none" dirty="0" err="1">
                <a:solidFill>
                  <a:srgbClr val="C00000"/>
                </a:solidFill>
              </a:rPr>
              <a:t>spinalis</a:t>
            </a:r>
            <a:r>
              <a:rPr lang="tr-TR" altLang="tr-TR" sz="2400" cap="none" dirty="0">
                <a:solidFill>
                  <a:srgbClr val="C00000"/>
                </a:solidFill>
              </a:rPr>
              <a:t> </a:t>
            </a:r>
            <a:r>
              <a:rPr lang="tr-TR" altLang="tr-TR" sz="2400" cap="none" dirty="0"/>
              <a:t>lezyonu</a:t>
            </a:r>
          </a:p>
          <a:p>
            <a:pPr>
              <a:lnSpc>
                <a:spcPct val="80000"/>
              </a:lnSpc>
              <a:buFont typeface="Arial" panose="020B0604020202020204" pitchFamily="34" charset="0"/>
              <a:buNone/>
            </a:pPr>
            <a:r>
              <a:rPr lang="tr-TR" altLang="tr-TR" sz="2400" cap="none" dirty="0"/>
              <a:t>- İç organ lezyonu olmasa dahi </a:t>
            </a:r>
            <a:r>
              <a:rPr lang="tr-TR" altLang="tr-TR" sz="2400" cap="none" dirty="0">
                <a:solidFill>
                  <a:srgbClr val="C00000"/>
                </a:solidFill>
              </a:rPr>
              <a:t>göğüs ve batın boşluğuna </a:t>
            </a:r>
            <a:r>
              <a:rPr lang="tr-TR" altLang="tr-TR" sz="2400" cap="none" dirty="0" err="1">
                <a:solidFill>
                  <a:srgbClr val="C00000"/>
                </a:solidFill>
              </a:rPr>
              <a:t>penetre</a:t>
            </a:r>
            <a:r>
              <a:rPr lang="tr-TR" altLang="tr-TR" sz="2400" cap="none" dirty="0"/>
              <a:t> yaralanmalar</a:t>
            </a:r>
          </a:p>
          <a:p>
            <a:pPr>
              <a:lnSpc>
                <a:spcPct val="80000"/>
              </a:lnSpc>
              <a:buFont typeface="Arial" panose="020B0604020202020204" pitchFamily="34" charset="0"/>
              <a:buNone/>
            </a:pPr>
            <a:r>
              <a:rPr lang="tr-TR" altLang="tr-TR" sz="2400" cap="none" dirty="0"/>
              <a:t>- 2. Derece yanık (% 20’ten fazla)</a:t>
            </a:r>
          </a:p>
          <a:p>
            <a:pPr>
              <a:lnSpc>
                <a:spcPct val="80000"/>
              </a:lnSpc>
              <a:buFont typeface="Arial" panose="020B0604020202020204" pitchFamily="34" charset="0"/>
              <a:buNone/>
            </a:pPr>
            <a:r>
              <a:rPr lang="tr-TR" altLang="tr-TR" sz="2400" cap="none" dirty="0"/>
              <a:t>- 3. Derece yanıklar (% 10’dan fazla)</a:t>
            </a:r>
          </a:p>
          <a:p>
            <a:pPr>
              <a:lnSpc>
                <a:spcPct val="80000"/>
              </a:lnSpc>
              <a:buFont typeface="Arial" panose="020B0604020202020204" pitchFamily="34" charset="0"/>
              <a:buNone/>
            </a:pPr>
            <a:r>
              <a:rPr lang="tr-TR" altLang="tr-TR" sz="2400" cap="none" dirty="0"/>
              <a:t>- Kuduz hayvan ısırığı</a:t>
            </a:r>
          </a:p>
          <a:p>
            <a:pPr>
              <a:lnSpc>
                <a:spcPct val="80000"/>
              </a:lnSpc>
              <a:buFont typeface="Arial" panose="020B0604020202020204" pitchFamily="34" charset="0"/>
              <a:buNone/>
            </a:pPr>
            <a:r>
              <a:rPr lang="tr-TR" altLang="tr-TR" sz="2400" cap="none" dirty="0"/>
              <a:t>- Elektrik çarpması (giriş ve/veya çıkış lezyonu bulunması veya vücuttan elektrik akımının geçtiğini gösteren klinik bulguların varlığı)</a:t>
            </a:r>
          </a:p>
          <a:p>
            <a:pPr>
              <a:lnSpc>
                <a:spcPct val="80000"/>
              </a:lnSpc>
              <a:buFont typeface="Arial" panose="020B0604020202020204" pitchFamily="34" charset="0"/>
              <a:buNone/>
            </a:pPr>
            <a:r>
              <a:rPr lang="tr-TR" altLang="tr-TR" sz="2400" cap="none" dirty="0"/>
              <a:t>- Ağır klinik tabloya yol açan zehirlenmeler.</a:t>
            </a:r>
            <a:endParaRPr lang="en-GB" altLang="tr-TR" sz="2400" cap="none" dirty="0"/>
          </a:p>
          <a:p>
            <a:pPr>
              <a:lnSpc>
                <a:spcPct val="80000"/>
              </a:lnSpc>
            </a:pPr>
            <a:endParaRPr lang="en-GB" altLang="tr-TR" sz="2400" dirty="0"/>
          </a:p>
        </p:txBody>
      </p:sp>
    </p:spTree>
    <p:extLst>
      <p:ext uri="{BB962C8B-B14F-4D97-AF65-F5344CB8AC3E}">
        <p14:creationId xmlns:p14="http://schemas.microsoft.com/office/powerpoint/2010/main" val="131339735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251520" y="908720"/>
            <a:ext cx="7129040" cy="936650"/>
          </a:xfrm>
        </p:spPr>
        <p:txBody>
          <a:bodyPr>
            <a:normAutofit fontScale="90000"/>
          </a:bodyPr>
          <a:lstStyle/>
          <a:p>
            <a:r>
              <a:rPr lang="tr-TR" altLang="tr-TR" sz="4200" dirty="0"/>
              <a:t>Yaşamı Tehlikeye Sokan Damar Yaralanmaları:</a:t>
            </a:r>
            <a:br>
              <a:rPr lang="tr-TR" altLang="tr-TR" sz="4200" dirty="0"/>
            </a:br>
            <a:endParaRPr lang="en-GB" altLang="tr-TR" sz="4200" dirty="0"/>
          </a:p>
        </p:txBody>
      </p:sp>
      <p:sp>
        <p:nvSpPr>
          <p:cNvPr id="108547" name="Rectangle 3"/>
          <p:cNvSpPr>
            <a:spLocks noGrp="1" noRot="1" noChangeArrowheads="1"/>
          </p:cNvSpPr>
          <p:nvPr>
            <p:ph sz="quarter" idx="13"/>
          </p:nvPr>
        </p:nvSpPr>
        <p:spPr>
          <a:xfrm>
            <a:off x="268672" y="1700808"/>
            <a:ext cx="8229600" cy="3629025"/>
          </a:xfrm>
        </p:spPr>
        <p:txBody>
          <a:bodyPr>
            <a:noAutofit/>
          </a:bodyPr>
          <a:lstStyle/>
          <a:p>
            <a:pPr algn="just">
              <a:lnSpc>
                <a:spcPct val="80000"/>
              </a:lnSpc>
            </a:pPr>
            <a:r>
              <a:rPr lang="tr-TR" altLang="tr-TR" cap="none" dirty="0"/>
              <a:t>A. </a:t>
            </a:r>
            <a:r>
              <a:rPr lang="tr-TR" altLang="tr-TR" cap="none" dirty="0" err="1"/>
              <a:t>Carrotis</a:t>
            </a:r>
            <a:r>
              <a:rPr lang="tr-TR" altLang="tr-TR" cap="none" dirty="0"/>
              <a:t> </a:t>
            </a:r>
            <a:r>
              <a:rPr lang="tr-TR" altLang="tr-TR" cap="none" dirty="0" err="1"/>
              <a:t>Communis</a:t>
            </a:r>
            <a:r>
              <a:rPr lang="tr-TR" altLang="tr-TR" cap="none" dirty="0"/>
              <a:t>, A. </a:t>
            </a:r>
            <a:r>
              <a:rPr lang="tr-TR" altLang="tr-TR" cap="none" dirty="0" err="1"/>
              <a:t>Carotis</a:t>
            </a:r>
            <a:r>
              <a:rPr lang="tr-TR" altLang="tr-TR" cap="none" dirty="0"/>
              <a:t> </a:t>
            </a:r>
            <a:r>
              <a:rPr lang="tr-TR" altLang="tr-TR" cap="none" dirty="0" err="1"/>
              <a:t>Interna</a:t>
            </a:r>
            <a:r>
              <a:rPr lang="tr-TR" altLang="tr-TR" cap="none" dirty="0"/>
              <a:t>, A. </a:t>
            </a:r>
            <a:r>
              <a:rPr lang="tr-TR" altLang="tr-TR" cap="none" dirty="0" err="1"/>
              <a:t>Carotis</a:t>
            </a:r>
            <a:r>
              <a:rPr lang="tr-TR" altLang="tr-TR" cap="none" dirty="0"/>
              <a:t> </a:t>
            </a:r>
            <a:r>
              <a:rPr lang="tr-TR" altLang="tr-TR" cap="none" dirty="0" err="1"/>
              <a:t>Externa</a:t>
            </a:r>
            <a:r>
              <a:rPr lang="tr-TR" altLang="tr-TR" cap="none" dirty="0"/>
              <a:t>, A.V. </a:t>
            </a:r>
            <a:r>
              <a:rPr lang="tr-TR" altLang="tr-TR" cap="none" dirty="0" err="1"/>
              <a:t>Facialis</a:t>
            </a:r>
            <a:r>
              <a:rPr lang="tr-TR" altLang="tr-TR" cap="none" dirty="0"/>
              <a:t>, A.V. </a:t>
            </a:r>
            <a:r>
              <a:rPr lang="tr-TR" altLang="tr-TR" cap="none" dirty="0" err="1"/>
              <a:t>Maxillaris</a:t>
            </a:r>
            <a:r>
              <a:rPr lang="tr-TR" altLang="tr-TR" cap="none" dirty="0"/>
              <a:t>, A.V. </a:t>
            </a:r>
            <a:r>
              <a:rPr lang="tr-TR" altLang="tr-TR" cap="none" dirty="0" err="1"/>
              <a:t>Occipitalis</a:t>
            </a:r>
            <a:r>
              <a:rPr lang="tr-TR" altLang="tr-TR" cap="none" dirty="0"/>
              <a:t>, A.V. </a:t>
            </a:r>
            <a:r>
              <a:rPr lang="tr-TR" altLang="tr-TR" cap="none" dirty="0" err="1"/>
              <a:t>Temporalis</a:t>
            </a:r>
            <a:r>
              <a:rPr lang="tr-TR" altLang="tr-TR" cap="none" dirty="0"/>
              <a:t> </a:t>
            </a:r>
            <a:r>
              <a:rPr lang="tr-TR" altLang="tr-TR" cap="none" dirty="0" err="1"/>
              <a:t>Superficialis</a:t>
            </a:r>
            <a:r>
              <a:rPr lang="tr-TR" altLang="tr-TR" cap="none" dirty="0"/>
              <a:t>, V. </a:t>
            </a:r>
            <a:r>
              <a:rPr lang="tr-TR" altLang="tr-TR" cap="none" dirty="0" err="1"/>
              <a:t>Jugularis</a:t>
            </a:r>
            <a:r>
              <a:rPr lang="tr-TR" altLang="tr-TR" cap="none" dirty="0"/>
              <a:t> </a:t>
            </a:r>
            <a:r>
              <a:rPr lang="tr-TR" altLang="tr-TR" cap="none" dirty="0" err="1"/>
              <a:t>Interna</a:t>
            </a:r>
            <a:r>
              <a:rPr lang="tr-TR" altLang="tr-TR" cap="none" dirty="0"/>
              <a:t>, </a:t>
            </a:r>
            <a:r>
              <a:rPr lang="tr-TR" altLang="tr-TR" cap="none" dirty="0" err="1"/>
              <a:t>V.Jugularis</a:t>
            </a:r>
            <a:r>
              <a:rPr lang="tr-TR" altLang="tr-TR" cap="none" dirty="0"/>
              <a:t> </a:t>
            </a:r>
            <a:r>
              <a:rPr lang="tr-TR" altLang="tr-TR" cap="none" dirty="0" err="1"/>
              <a:t>Externa</a:t>
            </a:r>
            <a:r>
              <a:rPr lang="tr-TR" altLang="tr-TR" cap="none" dirty="0"/>
              <a:t>, A.V. </a:t>
            </a:r>
            <a:r>
              <a:rPr lang="tr-TR" altLang="tr-TR" cap="none" dirty="0" err="1"/>
              <a:t>Brachioceghalica</a:t>
            </a:r>
            <a:r>
              <a:rPr lang="tr-TR" altLang="tr-TR" cap="none" dirty="0"/>
              <a:t>, A.V. </a:t>
            </a:r>
            <a:r>
              <a:rPr lang="tr-TR" altLang="tr-TR" cap="none" dirty="0" err="1"/>
              <a:t>Subclavia</a:t>
            </a:r>
            <a:r>
              <a:rPr lang="tr-TR" altLang="tr-TR" cap="none" dirty="0"/>
              <a:t>, A.V. </a:t>
            </a:r>
            <a:r>
              <a:rPr lang="tr-TR" altLang="tr-TR" cap="none" dirty="0" err="1"/>
              <a:t>Thoracica</a:t>
            </a:r>
            <a:r>
              <a:rPr lang="tr-TR" altLang="tr-TR" cap="none" dirty="0"/>
              <a:t> </a:t>
            </a:r>
            <a:r>
              <a:rPr lang="tr-TR" altLang="tr-TR" cap="none" dirty="0" err="1"/>
              <a:t>Interna</a:t>
            </a:r>
            <a:r>
              <a:rPr lang="tr-TR" altLang="tr-TR" cap="none" dirty="0"/>
              <a:t> (A. </a:t>
            </a:r>
            <a:r>
              <a:rPr lang="tr-TR" altLang="tr-TR" cap="none" dirty="0" err="1"/>
              <a:t>Mammaria</a:t>
            </a:r>
            <a:r>
              <a:rPr lang="tr-TR" altLang="tr-TR" cap="none" dirty="0"/>
              <a:t> </a:t>
            </a:r>
            <a:r>
              <a:rPr lang="tr-TR" altLang="tr-TR" cap="none" dirty="0" err="1"/>
              <a:t>Interna</a:t>
            </a:r>
            <a:r>
              <a:rPr lang="tr-TR" altLang="tr-TR" cap="none" dirty="0"/>
              <a:t>), A. </a:t>
            </a:r>
            <a:r>
              <a:rPr lang="tr-TR" altLang="tr-TR" cap="none" dirty="0" err="1"/>
              <a:t>Vertebralis</a:t>
            </a:r>
            <a:r>
              <a:rPr lang="tr-TR" altLang="tr-TR" cap="none" dirty="0"/>
              <a:t>, </a:t>
            </a:r>
            <a:r>
              <a:rPr lang="tr-TR" altLang="tr-TR" cap="none" dirty="0" err="1"/>
              <a:t>Truncus</a:t>
            </a:r>
            <a:r>
              <a:rPr lang="tr-TR" altLang="tr-TR" cap="none" dirty="0"/>
              <a:t> </a:t>
            </a:r>
            <a:r>
              <a:rPr lang="tr-TR" altLang="tr-TR" cap="none" dirty="0" err="1"/>
              <a:t>Thyreocervicalis</a:t>
            </a:r>
            <a:r>
              <a:rPr lang="tr-TR" altLang="tr-TR" cap="none" dirty="0"/>
              <a:t>, A.V. </a:t>
            </a:r>
            <a:r>
              <a:rPr lang="tr-TR" altLang="tr-TR" cap="none" dirty="0" err="1"/>
              <a:t>Thyroidea</a:t>
            </a:r>
            <a:r>
              <a:rPr lang="tr-TR" altLang="tr-TR" cap="none" dirty="0"/>
              <a:t> </a:t>
            </a:r>
            <a:r>
              <a:rPr lang="tr-TR" altLang="tr-TR" cap="none" dirty="0" err="1"/>
              <a:t>Inferior</a:t>
            </a:r>
            <a:r>
              <a:rPr lang="tr-TR" altLang="tr-TR" cap="none" dirty="0"/>
              <a:t>, A.V. </a:t>
            </a:r>
            <a:r>
              <a:rPr lang="tr-TR" altLang="tr-TR" cap="none" dirty="0" err="1"/>
              <a:t>Thyroidea</a:t>
            </a:r>
            <a:r>
              <a:rPr lang="tr-TR" altLang="tr-TR" cap="none" dirty="0"/>
              <a:t> </a:t>
            </a:r>
            <a:r>
              <a:rPr lang="tr-TR" altLang="tr-TR" cap="none" dirty="0" err="1"/>
              <a:t>Superior</a:t>
            </a:r>
            <a:r>
              <a:rPr lang="tr-TR" altLang="tr-TR" cap="none" dirty="0"/>
              <a:t>, A.V. </a:t>
            </a:r>
            <a:r>
              <a:rPr lang="tr-TR" altLang="tr-TR" cap="none" dirty="0" err="1"/>
              <a:t>Lingualis</a:t>
            </a:r>
            <a:r>
              <a:rPr lang="tr-TR" altLang="tr-TR" cap="none" dirty="0"/>
              <a:t>, A.V. </a:t>
            </a:r>
            <a:r>
              <a:rPr lang="tr-TR" altLang="tr-TR" cap="none" dirty="0" err="1"/>
              <a:t>Axillaris</a:t>
            </a:r>
            <a:r>
              <a:rPr lang="tr-TR" altLang="tr-TR" cap="none" dirty="0"/>
              <a:t>, A.V. </a:t>
            </a:r>
            <a:r>
              <a:rPr lang="tr-TR" altLang="tr-TR" cap="none" dirty="0" err="1"/>
              <a:t>Brachialis</a:t>
            </a:r>
            <a:r>
              <a:rPr lang="tr-TR" altLang="tr-TR" cap="none" dirty="0"/>
              <a:t>, A. </a:t>
            </a:r>
            <a:r>
              <a:rPr lang="tr-TR" altLang="tr-TR" cap="none" dirty="0" err="1"/>
              <a:t>Ulnaris</a:t>
            </a:r>
            <a:r>
              <a:rPr lang="tr-TR" altLang="tr-TR" cap="none" dirty="0"/>
              <a:t>, A. </a:t>
            </a:r>
            <a:r>
              <a:rPr lang="tr-TR" altLang="tr-TR" cap="none" dirty="0" err="1"/>
              <a:t>Radialis</a:t>
            </a:r>
            <a:r>
              <a:rPr lang="tr-TR" altLang="tr-TR" cap="none" dirty="0"/>
              <a:t>, A.V. </a:t>
            </a:r>
            <a:r>
              <a:rPr lang="tr-TR" altLang="tr-TR" cap="none" dirty="0" err="1"/>
              <a:t>Femoralis</a:t>
            </a:r>
            <a:r>
              <a:rPr lang="tr-TR" altLang="tr-TR" cap="none" dirty="0"/>
              <a:t> (</a:t>
            </a:r>
            <a:r>
              <a:rPr lang="tr-TR" altLang="tr-TR" cap="none" dirty="0" err="1"/>
              <a:t>Superficialis</a:t>
            </a:r>
            <a:r>
              <a:rPr lang="tr-TR" altLang="tr-TR" cap="none" dirty="0"/>
              <a:t>), </a:t>
            </a:r>
            <a:r>
              <a:rPr lang="tr-TR" altLang="tr-TR" cap="none" dirty="0" err="1"/>
              <a:t>A.Profunda</a:t>
            </a:r>
            <a:r>
              <a:rPr lang="tr-TR" altLang="tr-TR" cap="none" dirty="0"/>
              <a:t> </a:t>
            </a:r>
            <a:r>
              <a:rPr lang="tr-TR" altLang="tr-TR" cap="none" dirty="0" err="1"/>
              <a:t>Femoris</a:t>
            </a:r>
            <a:r>
              <a:rPr lang="tr-TR" altLang="tr-TR" cap="none" dirty="0"/>
              <a:t>, A.V. </a:t>
            </a:r>
            <a:r>
              <a:rPr lang="tr-TR" altLang="tr-TR" cap="none" dirty="0" err="1"/>
              <a:t>Poplitea</a:t>
            </a:r>
            <a:r>
              <a:rPr lang="tr-TR" altLang="tr-TR" cap="none" dirty="0"/>
              <a:t>, A. </a:t>
            </a:r>
            <a:r>
              <a:rPr lang="tr-TR" altLang="tr-TR" cap="none" dirty="0" err="1"/>
              <a:t>Tibialis</a:t>
            </a:r>
            <a:r>
              <a:rPr lang="tr-TR" altLang="tr-TR" cap="none" dirty="0"/>
              <a:t> </a:t>
            </a:r>
            <a:r>
              <a:rPr lang="tr-TR" altLang="tr-TR" cap="none" dirty="0" err="1"/>
              <a:t>Posterior</a:t>
            </a:r>
            <a:r>
              <a:rPr lang="tr-TR" altLang="tr-TR" cap="none" dirty="0"/>
              <a:t>, A. </a:t>
            </a:r>
            <a:r>
              <a:rPr lang="tr-TR" altLang="tr-TR" cap="none" dirty="0" err="1"/>
              <a:t>Dorsalis</a:t>
            </a:r>
            <a:r>
              <a:rPr lang="tr-TR" altLang="tr-TR" cap="none" dirty="0"/>
              <a:t> </a:t>
            </a:r>
            <a:r>
              <a:rPr lang="tr-TR" altLang="tr-TR" cap="none" dirty="0" err="1"/>
              <a:t>Pedis</a:t>
            </a:r>
            <a:r>
              <a:rPr lang="tr-TR" altLang="tr-TR" cap="none" dirty="0"/>
              <a:t>, A. </a:t>
            </a:r>
            <a:r>
              <a:rPr lang="tr-TR" altLang="tr-TR" cap="none" dirty="0" err="1"/>
              <a:t>Dorsalis</a:t>
            </a:r>
            <a:r>
              <a:rPr lang="tr-TR" altLang="tr-TR" cap="none" dirty="0"/>
              <a:t> Penis, V. </a:t>
            </a:r>
            <a:r>
              <a:rPr lang="tr-TR" altLang="tr-TR" cap="none" dirty="0" err="1"/>
              <a:t>Dosalis</a:t>
            </a:r>
            <a:r>
              <a:rPr lang="tr-TR" altLang="tr-TR" cap="none" dirty="0"/>
              <a:t> Penis </a:t>
            </a:r>
            <a:r>
              <a:rPr lang="tr-TR" altLang="tr-TR" cap="none" dirty="0" err="1"/>
              <a:t>Profunda</a:t>
            </a:r>
            <a:r>
              <a:rPr lang="tr-TR" altLang="tr-TR" cap="none" dirty="0"/>
              <a:t>, A. </a:t>
            </a:r>
            <a:r>
              <a:rPr lang="tr-TR" altLang="tr-TR" cap="none" dirty="0" err="1"/>
              <a:t>Sacralis</a:t>
            </a:r>
            <a:r>
              <a:rPr lang="tr-TR" altLang="tr-TR" cap="none" dirty="0"/>
              <a:t> Media, A. </a:t>
            </a:r>
            <a:r>
              <a:rPr lang="tr-TR" altLang="tr-TR" cap="none" dirty="0" err="1"/>
              <a:t>İntercostalis</a:t>
            </a:r>
            <a:r>
              <a:rPr lang="tr-TR" altLang="tr-TR" cap="none" dirty="0"/>
              <a:t>, A. </a:t>
            </a:r>
            <a:r>
              <a:rPr lang="tr-TR" altLang="tr-TR" cap="none" dirty="0" err="1"/>
              <a:t>Obturatoria</a:t>
            </a:r>
            <a:r>
              <a:rPr lang="tr-TR" altLang="tr-TR" cap="none" dirty="0"/>
              <a:t>, A. </a:t>
            </a:r>
            <a:r>
              <a:rPr lang="tr-TR" altLang="tr-TR" cap="none" dirty="0" err="1"/>
              <a:t>Glutea</a:t>
            </a:r>
            <a:r>
              <a:rPr lang="tr-TR" altLang="tr-TR" cap="none" dirty="0"/>
              <a:t> </a:t>
            </a:r>
            <a:r>
              <a:rPr lang="tr-TR" altLang="tr-TR" cap="none" dirty="0" err="1"/>
              <a:t>Superior</a:t>
            </a:r>
            <a:r>
              <a:rPr lang="tr-TR" altLang="tr-TR" cap="none" dirty="0"/>
              <a:t>, A. </a:t>
            </a:r>
            <a:r>
              <a:rPr lang="tr-TR" altLang="tr-TR" cap="none" dirty="0" err="1"/>
              <a:t>Glutea</a:t>
            </a:r>
            <a:r>
              <a:rPr lang="tr-TR" altLang="tr-TR" cap="none" dirty="0"/>
              <a:t> </a:t>
            </a:r>
            <a:r>
              <a:rPr lang="tr-TR" altLang="tr-TR" cap="none" dirty="0" err="1"/>
              <a:t>Inferior</a:t>
            </a:r>
            <a:r>
              <a:rPr lang="tr-TR" altLang="tr-TR" cap="none" dirty="0"/>
              <a:t>, A. </a:t>
            </a:r>
            <a:r>
              <a:rPr lang="tr-TR" altLang="tr-TR" cap="none" dirty="0" err="1"/>
              <a:t>Umblikalis</a:t>
            </a:r>
            <a:r>
              <a:rPr lang="tr-TR" altLang="tr-TR" cap="none" dirty="0"/>
              <a:t>, V. </a:t>
            </a:r>
            <a:r>
              <a:rPr lang="tr-TR" altLang="tr-TR" cap="none" dirty="0" err="1"/>
              <a:t>Saphena</a:t>
            </a:r>
            <a:r>
              <a:rPr lang="tr-TR" altLang="tr-TR" cap="none" dirty="0"/>
              <a:t> </a:t>
            </a:r>
            <a:r>
              <a:rPr lang="tr-TR" altLang="tr-TR" cap="none" dirty="0" err="1"/>
              <a:t>Magna</a:t>
            </a:r>
            <a:r>
              <a:rPr lang="tr-TR" altLang="tr-TR" cap="none" dirty="0"/>
              <a:t>, A. </a:t>
            </a:r>
            <a:r>
              <a:rPr lang="tr-TR" altLang="tr-TR" cap="none" dirty="0" err="1"/>
              <a:t>Pudendalis</a:t>
            </a:r>
            <a:r>
              <a:rPr lang="tr-TR" altLang="tr-TR" cap="none" dirty="0"/>
              <a:t>, A. </a:t>
            </a:r>
            <a:r>
              <a:rPr lang="tr-TR" altLang="tr-TR" cap="none" dirty="0" err="1"/>
              <a:t>Spermatika</a:t>
            </a:r>
            <a:r>
              <a:rPr lang="tr-TR" altLang="tr-TR" cap="none" dirty="0"/>
              <a:t>, A. </a:t>
            </a:r>
            <a:r>
              <a:rPr lang="tr-TR" altLang="tr-TR" cap="none" dirty="0" err="1"/>
              <a:t>Testikularis</a:t>
            </a:r>
            <a:r>
              <a:rPr lang="tr-TR" altLang="tr-TR" cap="none" dirty="0"/>
              <a:t>, A. </a:t>
            </a:r>
            <a:r>
              <a:rPr lang="tr-TR" altLang="tr-TR" cap="none" dirty="0" err="1"/>
              <a:t>Ovarika</a:t>
            </a:r>
            <a:r>
              <a:rPr lang="tr-TR" altLang="tr-TR" cap="none" dirty="0"/>
              <a:t>, A. </a:t>
            </a:r>
            <a:r>
              <a:rPr lang="tr-TR" altLang="tr-TR" cap="none" dirty="0" err="1"/>
              <a:t>Uterina</a:t>
            </a:r>
            <a:r>
              <a:rPr lang="tr-TR" altLang="tr-TR" cap="none" dirty="0"/>
              <a:t>, A. </a:t>
            </a:r>
            <a:r>
              <a:rPr lang="tr-TR" altLang="tr-TR" cap="none" dirty="0" err="1"/>
              <a:t>Lienalis</a:t>
            </a:r>
            <a:r>
              <a:rPr lang="tr-TR" altLang="tr-TR" cap="none" dirty="0"/>
              <a:t>, A. </a:t>
            </a:r>
            <a:r>
              <a:rPr lang="tr-TR" altLang="tr-TR" cap="none" dirty="0" err="1"/>
              <a:t>Renalis</a:t>
            </a:r>
            <a:r>
              <a:rPr lang="tr-TR" altLang="tr-TR" cap="none" dirty="0"/>
              <a:t>.</a:t>
            </a:r>
            <a:endParaRPr lang="en-GB" altLang="tr-TR" cap="none" dirty="0"/>
          </a:p>
        </p:txBody>
      </p:sp>
    </p:spTree>
    <p:extLst>
      <p:ext uri="{BB962C8B-B14F-4D97-AF65-F5344CB8AC3E}">
        <p14:creationId xmlns:p14="http://schemas.microsoft.com/office/powerpoint/2010/main" val="40333598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323528" y="620688"/>
            <a:ext cx="7056015" cy="1143000"/>
          </a:xfrm>
        </p:spPr>
        <p:txBody>
          <a:bodyPr>
            <a:normAutofit fontScale="90000"/>
          </a:bodyPr>
          <a:lstStyle/>
          <a:p>
            <a:r>
              <a:rPr lang="tr-TR" altLang="tr-TR" sz="3600" dirty="0"/>
              <a:t>Organın ya da duyunun işlevinde sürekli zayıflama</a:t>
            </a:r>
            <a:endParaRPr lang="en-GB" altLang="tr-TR" sz="3600" dirty="0">
              <a:solidFill>
                <a:schemeClr val="folHlink"/>
              </a:solidFill>
            </a:endParaRPr>
          </a:p>
        </p:txBody>
      </p:sp>
      <p:sp>
        <p:nvSpPr>
          <p:cNvPr id="121859" name="Rectangle 3"/>
          <p:cNvSpPr>
            <a:spLocks noGrp="1" noRot="1" noChangeArrowheads="1"/>
          </p:cNvSpPr>
          <p:nvPr>
            <p:ph sz="quarter" idx="13"/>
          </p:nvPr>
        </p:nvSpPr>
        <p:spPr>
          <a:xfrm>
            <a:off x="611188" y="2060848"/>
            <a:ext cx="8066087" cy="2644502"/>
          </a:xfrm>
        </p:spPr>
        <p:txBody>
          <a:bodyPr>
            <a:normAutofit/>
          </a:bodyPr>
          <a:lstStyle/>
          <a:p>
            <a:pPr>
              <a:buFontTx/>
              <a:buNone/>
            </a:pPr>
            <a:r>
              <a:rPr lang="tr-TR" altLang="tr-TR" sz="2800" cap="none" dirty="0"/>
              <a:t>Kişiye uygulanan travma sonucu, bir organın ya da duyunun, anatomik bütünlüğünün veya fonksiyonlarının devamlı olarak  %10-50 oranında  bozulması ya da kaybolması,</a:t>
            </a:r>
          </a:p>
          <a:p>
            <a:endParaRPr lang="en-GB" altLang="tr-TR" sz="2800" dirty="0"/>
          </a:p>
        </p:txBody>
      </p:sp>
    </p:spTree>
    <p:extLst>
      <p:ext uri="{BB962C8B-B14F-4D97-AF65-F5344CB8AC3E}">
        <p14:creationId xmlns:p14="http://schemas.microsoft.com/office/powerpoint/2010/main" val="16515544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type="title"/>
          </p:nvPr>
        </p:nvSpPr>
        <p:spPr>
          <a:xfrm>
            <a:off x="323528" y="692696"/>
            <a:ext cx="6984007" cy="1143000"/>
          </a:xfrm>
          <a:noFill/>
          <a:ln/>
        </p:spPr>
        <p:txBody>
          <a:bodyPr lIns="92075" tIns="46038" rIns="92075" bIns="46038">
            <a:normAutofit fontScale="90000"/>
          </a:bodyPr>
          <a:lstStyle/>
          <a:p>
            <a:r>
              <a:rPr lang="tr-TR" altLang="tr-TR" sz="3600" dirty="0"/>
              <a:t>Organın ya da duyunun işlevinin sürekli yitirilmesi</a:t>
            </a:r>
            <a:endParaRPr lang="en-GB" altLang="tr-TR" sz="3600" dirty="0"/>
          </a:p>
        </p:txBody>
      </p:sp>
      <p:sp>
        <p:nvSpPr>
          <p:cNvPr id="122883" name="Rectangle 3"/>
          <p:cNvSpPr>
            <a:spLocks noGrp="1" noRot="1" noChangeArrowheads="1"/>
          </p:cNvSpPr>
          <p:nvPr>
            <p:ph sz="quarter" idx="13"/>
          </p:nvPr>
        </p:nvSpPr>
        <p:spPr>
          <a:xfrm>
            <a:off x="467544" y="2041984"/>
            <a:ext cx="7772400" cy="2774032"/>
          </a:xfrm>
        </p:spPr>
        <p:txBody>
          <a:bodyPr/>
          <a:lstStyle/>
          <a:p>
            <a:pPr>
              <a:buFontTx/>
              <a:buNone/>
            </a:pPr>
            <a:r>
              <a:rPr lang="tr-TR" altLang="tr-TR" sz="2800" cap="none" dirty="0"/>
              <a:t>Kişiye uygulanan travma sonucu bir organın veya duyunun anatomik bütünlüğünün veya fonksiyonlarının % 50 den fazla bozulması ya da kaybolması,</a:t>
            </a:r>
          </a:p>
          <a:p>
            <a:endParaRPr lang="en-GB" altLang="tr-TR" sz="2800" dirty="0"/>
          </a:p>
        </p:txBody>
      </p:sp>
    </p:spTree>
    <p:extLst>
      <p:ext uri="{BB962C8B-B14F-4D97-AF65-F5344CB8AC3E}">
        <p14:creationId xmlns:p14="http://schemas.microsoft.com/office/powerpoint/2010/main" val="335579952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a:xfrm>
            <a:off x="323528" y="692696"/>
            <a:ext cx="7057032" cy="1143000"/>
          </a:xfrm>
        </p:spPr>
        <p:txBody>
          <a:bodyPr>
            <a:normAutofit fontScale="90000"/>
          </a:bodyPr>
          <a:lstStyle/>
          <a:p>
            <a:r>
              <a:rPr lang="tr-TR" altLang="tr-TR" sz="4000" dirty="0"/>
              <a:t>Yeni TCK’ya göre ‘’</a:t>
            </a:r>
            <a:r>
              <a:rPr lang="tr-TR" altLang="tr-TR" sz="4000" b="1" dirty="0"/>
              <a:t>yüz</a:t>
            </a:r>
            <a:r>
              <a:rPr lang="tr-TR" altLang="tr-TR" sz="4000" dirty="0"/>
              <a:t>’’ sınırları </a:t>
            </a:r>
          </a:p>
        </p:txBody>
      </p:sp>
      <p:sp>
        <p:nvSpPr>
          <p:cNvPr id="109571" name="Rectangle 3"/>
          <p:cNvSpPr>
            <a:spLocks noGrp="1" noRot="1" noChangeArrowheads="1"/>
          </p:cNvSpPr>
          <p:nvPr>
            <p:ph sz="quarter" idx="13"/>
          </p:nvPr>
        </p:nvSpPr>
        <p:spPr>
          <a:xfrm>
            <a:off x="325840" y="1340768"/>
            <a:ext cx="8229600" cy="4530725"/>
          </a:xfrm>
        </p:spPr>
        <p:txBody>
          <a:bodyPr/>
          <a:lstStyle/>
          <a:p>
            <a:pPr>
              <a:buFont typeface="Arial" panose="020B0604020202020204" pitchFamily="34" charset="0"/>
              <a:buNone/>
            </a:pPr>
            <a:r>
              <a:rPr lang="tr-TR" altLang="tr-TR" sz="2400" cap="none" dirty="0"/>
              <a:t>Kişiye cepheden bakıldığında; </a:t>
            </a:r>
            <a:r>
              <a:rPr lang="tr-TR" altLang="tr-TR" cap="none" dirty="0"/>
              <a:t> </a:t>
            </a:r>
            <a:r>
              <a:rPr lang="tr-TR" altLang="tr-TR" sz="2400" cap="none" dirty="0">
                <a:solidFill>
                  <a:srgbClr val="C00000"/>
                </a:solidFill>
              </a:rPr>
              <a:t>üstte saçlı deri sınırı </a:t>
            </a:r>
            <a:r>
              <a:rPr lang="tr-TR" altLang="tr-TR" sz="2400" cap="none" dirty="0"/>
              <a:t>(saçı dökülen ya da azalan kişilerde görülebilen frontal bölge dahil), yanlarda </a:t>
            </a:r>
            <a:r>
              <a:rPr lang="tr-TR" altLang="tr-TR" sz="2400" cap="none" dirty="0">
                <a:solidFill>
                  <a:srgbClr val="C00000"/>
                </a:solidFill>
              </a:rPr>
              <a:t>kulaklar dahil olmak üzere kulakların arkası</a:t>
            </a:r>
            <a:r>
              <a:rPr lang="tr-TR" altLang="tr-TR" sz="2400" cap="none" dirty="0"/>
              <a:t>ndan inen hayali düz çizgilerin her iki </a:t>
            </a:r>
            <a:r>
              <a:rPr lang="tr-TR" altLang="tr-TR" sz="2400" cap="none" dirty="0" err="1"/>
              <a:t>klavikula</a:t>
            </a:r>
            <a:r>
              <a:rPr lang="tr-TR" altLang="tr-TR" sz="2400" cap="none" dirty="0"/>
              <a:t> ile kesiştiği noktalar ile </a:t>
            </a:r>
            <a:r>
              <a:rPr lang="tr-TR" altLang="tr-TR" sz="2400" cap="none" dirty="0">
                <a:solidFill>
                  <a:srgbClr val="C00000"/>
                </a:solidFill>
              </a:rPr>
              <a:t>altta fossa </a:t>
            </a:r>
            <a:r>
              <a:rPr lang="tr-TR" altLang="tr-TR" sz="2400" cap="none" dirty="0" err="1">
                <a:solidFill>
                  <a:srgbClr val="C00000"/>
                </a:solidFill>
              </a:rPr>
              <a:t>jugularis</a:t>
            </a:r>
            <a:r>
              <a:rPr lang="tr-TR" altLang="tr-TR" sz="2400" cap="none" dirty="0" err="1"/>
              <a:t>ten</a:t>
            </a:r>
            <a:r>
              <a:rPr lang="tr-TR" altLang="tr-TR" sz="2400" cap="none" dirty="0"/>
              <a:t> başlayıp yanlara doğru </a:t>
            </a:r>
            <a:r>
              <a:rPr lang="tr-TR" altLang="tr-TR" sz="2400" cap="none" dirty="0" err="1"/>
              <a:t>klavikulaları</a:t>
            </a:r>
            <a:r>
              <a:rPr lang="tr-TR" altLang="tr-TR" sz="2400" cap="none" dirty="0"/>
              <a:t> takip eden çizgiler arasında kalan bölge…</a:t>
            </a:r>
            <a:endParaRPr lang="en-GB" altLang="tr-TR" sz="2400" cap="none" dirty="0"/>
          </a:p>
        </p:txBody>
      </p:sp>
    </p:spTree>
    <p:extLst>
      <p:ext uri="{BB962C8B-B14F-4D97-AF65-F5344CB8AC3E}">
        <p14:creationId xmlns:p14="http://schemas.microsoft.com/office/powerpoint/2010/main" val="220623537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rrowheads="1"/>
          </p:cNvSpPr>
          <p:nvPr>
            <p:ph type="title"/>
          </p:nvPr>
        </p:nvSpPr>
        <p:spPr>
          <a:xfrm>
            <a:off x="457200" y="404664"/>
            <a:ext cx="8229600" cy="1143000"/>
          </a:xfrm>
        </p:spPr>
        <p:txBody>
          <a:bodyPr/>
          <a:lstStyle/>
          <a:p>
            <a:r>
              <a:rPr lang="tr-TR" altLang="tr-TR" sz="4200" dirty="0"/>
              <a:t>Yüzde sabit iz</a:t>
            </a:r>
          </a:p>
        </p:txBody>
      </p:sp>
      <p:sp>
        <p:nvSpPr>
          <p:cNvPr id="110595" name="Rectangle 3"/>
          <p:cNvSpPr>
            <a:spLocks noGrp="1" noRot="1" noChangeArrowheads="1"/>
          </p:cNvSpPr>
          <p:nvPr>
            <p:ph sz="quarter" idx="13"/>
          </p:nvPr>
        </p:nvSpPr>
        <p:spPr>
          <a:xfrm>
            <a:off x="251520" y="1844824"/>
            <a:ext cx="8229600" cy="4104456"/>
          </a:xfrm>
        </p:spPr>
        <p:txBody>
          <a:bodyPr>
            <a:normAutofit/>
          </a:bodyPr>
          <a:lstStyle/>
          <a:p>
            <a:pPr marL="609600" indent="-609600">
              <a:lnSpc>
                <a:spcPct val="80000"/>
              </a:lnSpc>
            </a:pPr>
            <a:r>
              <a:rPr lang="tr-TR" altLang="tr-TR" sz="2400" cap="none" dirty="0"/>
              <a:t>Yaralanma esnasında, yüz sınırları içerisinde oluşan yaranın iyileştikten sonra bıraktığı iz, </a:t>
            </a:r>
            <a:r>
              <a:rPr lang="tr-TR" altLang="tr-TR" sz="2400" cap="none" dirty="0">
                <a:solidFill>
                  <a:srgbClr val="C00000"/>
                </a:solidFill>
              </a:rPr>
              <a:t>gün ışığında veya iyi aydınlatılmış bir ortamda, insanlar arası sözel diyalog mesafesinden (1-2 metre) ilk bakışta belirgin bir şekilde fark edilebilir</a:t>
            </a:r>
            <a:r>
              <a:rPr lang="tr-TR" altLang="tr-TR" sz="2400" cap="none" dirty="0"/>
              <a:t> durumda olmalı</a:t>
            </a:r>
          </a:p>
          <a:p>
            <a:pPr marL="609600" indent="-609600">
              <a:lnSpc>
                <a:spcPct val="80000"/>
              </a:lnSpc>
            </a:pPr>
            <a:r>
              <a:rPr lang="en-GB" altLang="tr-TR" sz="2400" cap="none" dirty="0"/>
              <a:t> </a:t>
            </a:r>
            <a:r>
              <a:rPr lang="tr-TR" altLang="tr-TR" sz="2400" cap="none" dirty="0"/>
              <a:t>Sekelin ömür boyu kalması gerekli, </a:t>
            </a:r>
          </a:p>
          <a:p>
            <a:pPr marL="609600" indent="-609600">
              <a:lnSpc>
                <a:spcPct val="80000"/>
              </a:lnSpc>
            </a:pPr>
            <a:r>
              <a:rPr lang="tr-TR" altLang="tr-TR" sz="2400" cap="none" dirty="0"/>
              <a:t>Sekel yüz derisinden renk, kıvam ve seviye farkı göstermeli, </a:t>
            </a:r>
          </a:p>
          <a:p>
            <a:pPr marL="609600" indent="-609600">
              <a:lnSpc>
                <a:spcPct val="80000"/>
              </a:lnSpc>
            </a:pPr>
            <a:r>
              <a:rPr lang="tr-TR" altLang="tr-TR" sz="2400" cap="none" dirty="0"/>
              <a:t>Karar vermek için 6 ay sonra muayene yapılmalıdır.</a:t>
            </a:r>
          </a:p>
          <a:p>
            <a:pPr marL="609600" indent="-609600">
              <a:lnSpc>
                <a:spcPct val="80000"/>
              </a:lnSpc>
              <a:buFont typeface="Arial" panose="020B0604020202020204" pitchFamily="34" charset="0"/>
              <a:buNone/>
            </a:pPr>
            <a:endParaRPr lang="tr-TR" altLang="tr-TR" sz="2400" dirty="0"/>
          </a:p>
          <a:p>
            <a:pPr marL="609600" indent="-609600">
              <a:lnSpc>
                <a:spcPct val="80000"/>
              </a:lnSpc>
              <a:buFont typeface="Arial" panose="020B0604020202020204" pitchFamily="34" charset="0"/>
              <a:buNone/>
            </a:pPr>
            <a:endParaRPr lang="tr-TR" altLang="tr-TR" sz="2400" dirty="0"/>
          </a:p>
        </p:txBody>
      </p:sp>
    </p:spTree>
    <p:extLst>
      <p:ext uri="{BB962C8B-B14F-4D97-AF65-F5344CB8AC3E}">
        <p14:creationId xmlns:p14="http://schemas.microsoft.com/office/powerpoint/2010/main" val="16635019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79512" y="692696"/>
            <a:ext cx="8229600" cy="1143000"/>
          </a:xfrm>
        </p:spPr>
        <p:txBody>
          <a:bodyPr/>
          <a:lstStyle/>
          <a:p>
            <a:r>
              <a:rPr lang="tr-TR" altLang="tr-TR" sz="4200" dirty="0"/>
              <a:t>Yüzde Sürekli Değişiklik</a:t>
            </a:r>
          </a:p>
        </p:txBody>
      </p:sp>
      <p:sp>
        <p:nvSpPr>
          <p:cNvPr id="111619" name="Rectangle 3"/>
          <p:cNvSpPr>
            <a:spLocks noGrp="1" noRot="1" noChangeArrowheads="1"/>
          </p:cNvSpPr>
          <p:nvPr>
            <p:ph sz="quarter" idx="13"/>
          </p:nvPr>
        </p:nvSpPr>
        <p:spPr>
          <a:xfrm>
            <a:off x="468313" y="2852738"/>
            <a:ext cx="8229600" cy="1612900"/>
          </a:xfrm>
        </p:spPr>
        <p:txBody>
          <a:bodyPr>
            <a:normAutofit/>
          </a:bodyPr>
          <a:lstStyle/>
          <a:p>
            <a:r>
              <a:rPr lang="tr-TR" altLang="tr-TR" sz="2400" cap="none" dirty="0"/>
              <a:t>Kişinin yüzünde meydana gelen travmanın o kişiyi önceden tanıyanların  onu tanımasında duraksamaya yol açacak şekilde  yüzün doğal görünümünü bozmuş olması</a:t>
            </a:r>
          </a:p>
        </p:txBody>
      </p:sp>
    </p:spTree>
    <p:extLst>
      <p:ext uri="{BB962C8B-B14F-4D97-AF65-F5344CB8AC3E}">
        <p14:creationId xmlns:p14="http://schemas.microsoft.com/office/powerpoint/2010/main" val="5504604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a:xfrm>
            <a:off x="323528" y="692696"/>
            <a:ext cx="7772400" cy="1143000"/>
          </a:xfrm>
        </p:spPr>
        <p:txBody>
          <a:bodyPr/>
          <a:lstStyle/>
          <a:p>
            <a:r>
              <a:rPr lang="tr-TR" altLang="tr-TR" sz="3200" dirty="0"/>
              <a:t>Gebe Kadının Erken Doğurması,</a:t>
            </a:r>
            <a:br>
              <a:rPr lang="tr-TR" altLang="tr-TR" sz="3200" dirty="0"/>
            </a:br>
            <a:r>
              <a:rPr lang="tr-TR" altLang="tr-TR" sz="3200" dirty="0"/>
              <a:t>Gebe Kadının Çocuk Düşürmesi</a:t>
            </a:r>
          </a:p>
        </p:txBody>
      </p:sp>
      <p:sp>
        <p:nvSpPr>
          <p:cNvPr id="112643" name="Rectangle 3"/>
          <p:cNvSpPr>
            <a:spLocks noGrp="1" noRot="1" noChangeArrowheads="1"/>
          </p:cNvSpPr>
          <p:nvPr>
            <p:ph sz="quarter" idx="13"/>
          </p:nvPr>
        </p:nvSpPr>
        <p:spPr>
          <a:xfrm>
            <a:off x="323528" y="1628800"/>
            <a:ext cx="7772400" cy="4114800"/>
          </a:xfrm>
        </p:spPr>
        <p:txBody>
          <a:bodyPr>
            <a:normAutofit/>
          </a:bodyPr>
          <a:lstStyle/>
          <a:p>
            <a:pPr marL="0" indent="0" algn="just">
              <a:lnSpc>
                <a:spcPct val="90000"/>
              </a:lnSpc>
              <a:buNone/>
            </a:pPr>
            <a:r>
              <a:rPr lang="tr-TR" altLang="tr-TR" sz="2800" cap="none" dirty="0"/>
              <a:t>Travma ile erken doğurma veya çocuk düşük arasında nedensellik bağının kurulması gereklidir.</a:t>
            </a:r>
          </a:p>
          <a:p>
            <a:pPr marL="0" indent="0" algn="just">
              <a:lnSpc>
                <a:spcPct val="90000"/>
              </a:lnSpc>
              <a:buNone/>
            </a:pPr>
            <a:r>
              <a:rPr lang="tr-TR" altLang="tr-TR" sz="2800" cap="none" dirty="0"/>
              <a:t>Bu nedensellik bağının kurulmasında 2 kural vardır:</a:t>
            </a:r>
          </a:p>
          <a:p>
            <a:pPr lvl="1" algn="just">
              <a:lnSpc>
                <a:spcPct val="90000"/>
              </a:lnSpc>
            </a:pPr>
            <a:r>
              <a:rPr lang="tr-TR" altLang="tr-TR" sz="2500" cap="none" dirty="0"/>
              <a:t>Suçlu tarafından kadının gebe olduğunun bilinmesi gereklidir.</a:t>
            </a:r>
          </a:p>
          <a:p>
            <a:pPr lvl="1" algn="just">
              <a:lnSpc>
                <a:spcPct val="90000"/>
              </a:lnSpc>
            </a:pPr>
            <a:r>
              <a:rPr lang="tr-TR" altLang="tr-TR" sz="2500" cap="none" dirty="0"/>
              <a:t>Oluşan erken doğum veya düşüğün uygulanan travma sonucu olduğunu gösteren objektif bulguların hekim tarafından tespit edilmesidir.</a:t>
            </a:r>
          </a:p>
        </p:txBody>
      </p:sp>
    </p:spTree>
    <p:extLst>
      <p:ext uri="{BB962C8B-B14F-4D97-AF65-F5344CB8AC3E}">
        <p14:creationId xmlns:p14="http://schemas.microsoft.com/office/powerpoint/2010/main" val="30695817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1259632" y="188640"/>
            <a:ext cx="5586016" cy="160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52352" bIns="38088" anchor="ctr">
            <a:spAutoFit/>
          </a:bodyPr>
          <a:lstStyle/>
          <a:p>
            <a:r>
              <a:rPr lang="tr-TR" altLang="tr-TR" sz="2400" b="1" dirty="0">
                <a:solidFill>
                  <a:srgbClr val="C00000"/>
                </a:solidFill>
                <a:cs typeface="Times New Roman" panose="02020603050405020304" pitchFamily="18" charset="0"/>
              </a:rPr>
              <a:t>DERI-DERI ALTI-KAS DOKUSUNU ILGILENDIREN </a:t>
            </a:r>
          </a:p>
          <a:p>
            <a:r>
              <a:rPr lang="tr-TR" altLang="tr-TR" sz="2400" b="1" dirty="0">
                <a:solidFill>
                  <a:srgbClr val="C00000"/>
                </a:solidFill>
                <a:cs typeface="Times New Roman" panose="02020603050405020304" pitchFamily="18" charset="0"/>
              </a:rPr>
              <a:t>TRAVMATİK DEĞİŞİMLER</a:t>
            </a:r>
            <a:endParaRPr lang="tr-TR" altLang="tr-TR" sz="2400" b="1" dirty="0">
              <a:solidFill>
                <a:srgbClr val="C00000"/>
              </a:solidFill>
            </a:endParaRPr>
          </a:p>
          <a:p>
            <a:pPr eaLnBrk="0" hangingPunct="0"/>
            <a:r>
              <a:rPr lang="tr-TR" altLang="tr-TR" sz="2400" b="1" dirty="0" err="1">
                <a:solidFill>
                  <a:srgbClr val="C00000"/>
                </a:solidFill>
                <a:cs typeface="Times New Roman" panose="02020603050405020304" pitchFamily="18" charset="0"/>
              </a:rPr>
              <a:t>BTM:Basit</a:t>
            </a:r>
            <a:r>
              <a:rPr lang="tr-TR" altLang="tr-TR" sz="2400" b="1" dirty="0">
                <a:solidFill>
                  <a:srgbClr val="C00000"/>
                </a:solidFill>
                <a:cs typeface="Times New Roman" panose="02020603050405020304" pitchFamily="18" charset="0"/>
              </a:rPr>
              <a:t> Tıbbi Müdahale</a:t>
            </a:r>
            <a:endParaRPr lang="tr-TR" altLang="tr-TR" sz="2400" b="1" dirty="0">
              <a:solidFill>
                <a:srgbClr val="C00000"/>
              </a:solidFill>
            </a:endParaRPr>
          </a:p>
          <a:p>
            <a:pPr eaLnBrk="0" hangingPunct="0"/>
            <a:endParaRPr lang="tr-TR" altLang="tr-TR" sz="2000" dirty="0">
              <a:solidFill>
                <a:schemeClr val="accent1"/>
              </a:solidFill>
              <a:latin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2066925" y="1412776"/>
            <a:ext cx="5010150" cy="5067300"/>
          </a:xfrm>
          <a:prstGeom prst="rect">
            <a:avLst/>
          </a:prstGeom>
        </p:spPr>
      </p:pic>
    </p:spTree>
    <p:extLst>
      <p:ext uri="{BB962C8B-B14F-4D97-AF65-F5344CB8AC3E}">
        <p14:creationId xmlns:p14="http://schemas.microsoft.com/office/powerpoint/2010/main" val="23577631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normAutofit fontScale="90000"/>
          </a:bodyPr>
          <a:lstStyle/>
          <a:p>
            <a:r>
              <a:rPr lang="tr-TR" altLang="tr-TR" sz="3600" dirty="0">
                <a:cs typeface="Times New Roman" panose="02020603050405020304" pitchFamily="18" charset="0"/>
              </a:rPr>
              <a:t>Sa</a:t>
            </a:r>
            <a:r>
              <a:rPr lang="tr-TR" altLang="tr-TR" sz="3600" dirty="0"/>
              <a:t>ğ</a:t>
            </a:r>
            <a:r>
              <a:rPr lang="tr-TR" altLang="tr-TR" sz="3600" dirty="0">
                <a:cs typeface="Times New Roman" panose="02020603050405020304" pitchFamily="18" charset="0"/>
              </a:rPr>
              <a:t>l</a:t>
            </a:r>
            <a:r>
              <a:rPr lang="tr-TR" altLang="tr-TR" sz="3600" dirty="0"/>
              <a:t>ı</a:t>
            </a:r>
            <a:r>
              <a:rPr lang="tr-TR" altLang="tr-TR" sz="3600" dirty="0">
                <a:cs typeface="Times New Roman" panose="02020603050405020304" pitchFamily="18" charset="0"/>
              </a:rPr>
              <a:t>k mesle</a:t>
            </a:r>
            <a:r>
              <a:rPr lang="tr-TR" altLang="tr-TR" sz="3600" dirty="0"/>
              <a:t>ğ</a:t>
            </a:r>
            <a:r>
              <a:rPr lang="tr-TR" altLang="tr-TR" sz="3600" dirty="0">
                <a:cs typeface="Times New Roman" panose="02020603050405020304" pitchFamily="18" charset="0"/>
              </a:rPr>
              <a:t>i mensuplar</a:t>
            </a:r>
            <a:r>
              <a:rPr lang="tr-TR" altLang="tr-TR" sz="3600" dirty="0"/>
              <a:t>ı</a:t>
            </a:r>
            <a:r>
              <a:rPr lang="tr-TR" altLang="tr-TR" sz="3600" dirty="0">
                <a:cs typeface="Times New Roman" panose="02020603050405020304" pitchFamily="18" charset="0"/>
              </a:rPr>
              <a:t>n</a:t>
            </a:r>
            <a:r>
              <a:rPr lang="tr-TR" altLang="tr-TR" sz="3600" dirty="0"/>
              <a:t>ı</a:t>
            </a:r>
            <a:r>
              <a:rPr lang="tr-TR" altLang="tr-TR" sz="3600" dirty="0">
                <a:cs typeface="Times New Roman" panose="02020603050405020304" pitchFamily="18" charset="0"/>
              </a:rPr>
              <a:t>n suçu bildirmemesi</a:t>
            </a:r>
          </a:p>
        </p:txBody>
      </p:sp>
      <p:sp>
        <p:nvSpPr>
          <p:cNvPr id="5127" name="Rectangle 7"/>
          <p:cNvSpPr>
            <a:spLocks noGrp="1" noChangeArrowheads="1"/>
          </p:cNvSpPr>
          <p:nvPr>
            <p:ph sz="quarter" idx="13"/>
          </p:nvPr>
        </p:nvSpPr>
        <p:spPr>
          <a:noFill/>
          <a:ln/>
        </p:spPr>
        <p:txBody>
          <a:bodyPr>
            <a:normAutofit fontScale="92500"/>
          </a:bodyPr>
          <a:lstStyle/>
          <a:p>
            <a:pPr>
              <a:buFont typeface="Arial" panose="020B0604020202020204" pitchFamily="34" charset="0"/>
              <a:buNone/>
            </a:pPr>
            <a:r>
              <a:rPr lang="tr-TR" altLang="tr-TR" sz="2400" b="1" dirty="0"/>
              <a:t>TCK: MADDE 280. </a:t>
            </a:r>
            <a:r>
              <a:rPr lang="tr-TR" altLang="tr-TR" sz="2400" dirty="0"/>
              <a:t> </a:t>
            </a:r>
          </a:p>
          <a:p>
            <a:pPr marL="0" indent="0">
              <a:buNone/>
            </a:pPr>
            <a:r>
              <a:rPr lang="tr-TR" altLang="tr-TR" sz="2400" cap="none" dirty="0"/>
              <a:t>(1) Görevini yaptığı sırada </a:t>
            </a:r>
            <a:r>
              <a:rPr lang="tr-TR" altLang="tr-TR" sz="2400" b="1" u="sng" cap="none" dirty="0">
                <a:solidFill>
                  <a:srgbClr val="C00000"/>
                </a:solidFill>
              </a:rPr>
              <a:t>bir suçun işlendiği yönünde bir belirti ile karşılaşmasına rağmen</a:t>
            </a:r>
            <a:r>
              <a:rPr lang="tr-TR" altLang="tr-TR" sz="2400" cap="none" dirty="0">
                <a:solidFill>
                  <a:srgbClr val="C00000"/>
                </a:solidFill>
              </a:rPr>
              <a:t>, </a:t>
            </a:r>
            <a:r>
              <a:rPr lang="tr-TR" altLang="tr-TR" sz="2400" cap="none" dirty="0"/>
              <a:t>durumu yetkili makamlara bildirmeyen veya bu hususta gecikme gösteren sağlık mesleği mensubu, bir yıla kadar hapis cezası ile cezalandırılır. </a:t>
            </a:r>
          </a:p>
          <a:p>
            <a:pPr marL="0" indent="0">
              <a:buNone/>
            </a:pPr>
            <a:r>
              <a:rPr lang="tr-TR" altLang="tr-TR" sz="2400" cap="none" dirty="0"/>
              <a:t>(2) Sağlık mesleği mensubu deyiminden tabip, diş tabibi, eczacı, ebe, hemşire ve sağlık hizmeti veren diğer kişiler anlaşılır.</a:t>
            </a:r>
          </a:p>
        </p:txBody>
      </p:sp>
    </p:spTree>
    <p:extLst>
      <p:ext uri="{BB962C8B-B14F-4D97-AF65-F5344CB8AC3E}">
        <p14:creationId xmlns:p14="http://schemas.microsoft.com/office/powerpoint/2010/main" val="216787489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95500" y="404664"/>
            <a:ext cx="4953000" cy="962025"/>
          </a:xfrm>
          <a:prstGeom prst="rect">
            <a:avLst/>
          </a:prstGeom>
        </p:spPr>
      </p:pic>
      <p:pic>
        <p:nvPicPr>
          <p:cNvPr id="3" name="Resim 2"/>
          <p:cNvPicPr>
            <a:picLocks noChangeAspect="1"/>
          </p:cNvPicPr>
          <p:nvPr/>
        </p:nvPicPr>
        <p:blipFill>
          <a:blip r:embed="rId3"/>
          <a:stretch>
            <a:fillRect/>
          </a:stretch>
        </p:blipFill>
        <p:spPr>
          <a:xfrm>
            <a:off x="2095500" y="1366689"/>
            <a:ext cx="5000625" cy="361950"/>
          </a:xfrm>
          <a:prstGeom prst="rect">
            <a:avLst/>
          </a:prstGeom>
        </p:spPr>
      </p:pic>
      <p:pic>
        <p:nvPicPr>
          <p:cNvPr id="4" name="Resim 3"/>
          <p:cNvPicPr>
            <a:picLocks noChangeAspect="1"/>
          </p:cNvPicPr>
          <p:nvPr/>
        </p:nvPicPr>
        <p:blipFill>
          <a:blip r:embed="rId4"/>
          <a:stretch>
            <a:fillRect/>
          </a:stretch>
        </p:blipFill>
        <p:spPr>
          <a:xfrm>
            <a:off x="2095500" y="1728639"/>
            <a:ext cx="4953000" cy="4305300"/>
          </a:xfrm>
          <a:prstGeom prst="rect">
            <a:avLst/>
          </a:prstGeom>
        </p:spPr>
      </p:pic>
    </p:spTree>
    <p:extLst>
      <p:ext uri="{BB962C8B-B14F-4D97-AF65-F5344CB8AC3E}">
        <p14:creationId xmlns:p14="http://schemas.microsoft.com/office/powerpoint/2010/main" val="175171073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3419872" y="-134045"/>
            <a:ext cx="1838132" cy="86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52352" bIns="38088" anchor="ctr">
            <a:spAutoFit/>
          </a:bodyPr>
          <a:lstStyle/>
          <a:p>
            <a:r>
              <a:rPr lang="tr-TR" altLang="tr-TR" sz="2400" b="1" dirty="0">
                <a:solidFill>
                  <a:schemeClr val="accent1"/>
                </a:solidFill>
                <a:cs typeface="Times New Roman" panose="02020603050405020304" pitchFamily="18" charset="0"/>
              </a:rPr>
              <a:t>KAFA BÖLGESİ</a:t>
            </a:r>
            <a:endParaRPr lang="tr-TR" altLang="tr-TR" sz="2400" b="1" dirty="0">
              <a:solidFill>
                <a:schemeClr val="accent1"/>
              </a:solidFill>
            </a:endParaRPr>
          </a:p>
          <a:p>
            <a:pPr eaLnBrk="0" hangingPunct="0"/>
            <a:endParaRPr lang="tr-TR" altLang="tr-TR" sz="2000" dirty="0">
              <a:solidFill>
                <a:schemeClr val="accent1"/>
              </a:solidFill>
              <a:latin typeface="Times New Roman" panose="02020603050405020304" pitchFamily="18" charset="0"/>
            </a:endParaRPr>
          </a:p>
        </p:txBody>
      </p:sp>
      <p:sp>
        <p:nvSpPr>
          <p:cNvPr id="102516" name="Rectangle 116"/>
          <p:cNvSpPr>
            <a:spLocks noChangeArrowheads="1"/>
          </p:cNvSpPr>
          <p:nvPr/>
        </p:nvSpPr>
        <p:spPr bwMode="auto">
          <a:xfrm>
            <a:off x="0" y="6035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ltLang="tr-TR" sz="2400">
              <a:latin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2267744" y="397558"/>
            <a:ext cx="4824536" cy="6460442"/>
          </a:xfrm>
          <a:prstGeom prst="rect">
            <a:avLst/>
          </a:prstGeom>
        </p:spPr>
      </p:pic>
    </p:spTree>
    <p:extLst>
      <p:ext uri="{BB962C8B-B14F-4D97-AF65-F5344CB8AC3E}">
        <p14:creationId xmlns:p14="http://schemas.microsoft.com/office/powerpoint/2010/main" val="16159702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76450" y="438150"/>
            <a:ext cx="4991100" cy="5981700"/>
          </a:xfrm>
          <a:prstGeom prst="rect">
            <a:avLst/>
          </a:prstGeom>
        </p:spPr>
      </p:pic>
    </p:spTree>
    <p:extLst>
      <p:ext uri="{BB962C8B-B14F-4D97-AF65-F5344CB8AC3E}">
        <p14:creationId xmlns:p14="http://schemas.microsoft.com/office/powerpoint/2010/main" val="33779501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22751" y="0"/>
            <a:ext cx="4698498" cy="6858000"/>
          </a:xfrm>
          <a:prstGeom prst="rect">
            <a:avLst/>
          </a:prstGeom>
        </p:spPr>
      </p:pic>
    </p:spTree>
    <p:extLst>
      <p:ext uri="{BB962C8B-B14F-4D97-AF65-F5344CB8AC3E}">
        <p14:creationId xmlns:p14="http://schemas.microsoft.com/office/powerpoint/2010/main" val="402633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76450" y="1933575"/>
            <a:ext cx="4991100" cy="2990850"/>
          </a:xfrm>
          <a:prstGeom prst="rect">
            <a:avLst/>
          </a:prstGeom>
        </p:spPr>
      </p:pic>
    </p:spTree>
    <p:extLst>
      <p:ext uri="{BB962C8B-B14F-4D97-AF65-F5344CB8AC3E}">
        <p14:creationId xmlns:p14="http://schemas.microsoft.com/office/powerpoint/2010/main" val="212546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81212" y="9525"/>
            <a:ext cx="4981575" cy="3419475"/>
          </a:xfrm>
          <a:prstGeom prst="rect">
            <a:avLst/>
          </a:prstGeom>
        </p:spPr>
      </p:pic>
      <p:pic>
        <p:nvPicPr>
          <p:cNvPr id="3" name="Resim 2"/>
          <p:cNvPicPr>
            <a:picLocks noChangeAspect="1"/>
          </p:cNvPicPr>
          <p:nvPr/>
        </p:nvPicPr>
        <p:blipFill>
          <a:blip r:embed="rId3"/>
          <a:stretch>
            <a:fillRect/>
          </a:stretch>
        </p:blipFill>
        <p:spPr>
          <a:xfrm>
            <a:off x="2081212" y="3356992"/>
            <a:ext cx="4962525" cy="1819275"/>
          </a:xfrm>
          <a:prstGeom prst="rect">
            <a:avLst/>
          </a:prstGeom>
        </p:spPr>
      </p:pic>
    </p:spTree>
    <p:extLst>
      <p:ext uri="{BB962C8B-B14F-4D97-AF65-F5344CB8AC3E}">
        <p14:creationId xmlns:p14="http://schemas.microsoft.com/office/powerpoint/2010/main" val="744915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95736" y="476672"/>
            <a:ext cx="4933950" cy="4972050"/>
          </a:xfrm>
          <a:prstGeom prst="rect">
            <a:avLst/>
          </a:prstGeom>
        </p:spPr>
      </p:pic>
    </p:spTree>
    <p:extLst>
      <p:ext uri="{BB962C8B-B14F-4D97-AF65-F5344CB8AC3E}">
        <p14:creationId xmlns:p14="http://schemas.microsoft.com/office/powerpoint/2010/main" val="1582892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33587" y="476672"/>
            <a:ext cx="5076825" cy="4419600"/>
          </a:xfrm>
          <a:prstGeom prst="rect">
            <a:avLst/>
          </a:prstGeom>
        </p:spPr>
      </p:pic>
    </p:spTree>
    <p:extLst>
      <p:ext uri="{BB962C8B-B14F-4D97-AF65-F5344CB8AC3E}">
        <p14:creationId xmlns:p14="http://schemas.microsoft.com/office/powerpoint/2010/main" val="3431204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979711" y="34312"/>
            <a:ext cx="5095875" cy="2647950"/>
          </a:xfrm>
          <a:prstGeom prst="rect">
            <a:avLst/>
          </a:prstGeom>
        </p:spPr>
      </p:pic>
      <p:pic>
        <p:nvPicPr>
          <p:cNvPr id="3" name="Resim 2"/>
          <p:cNvPicPr>
            <a:picLocks noChangeAspect="1"/>
          </p:cNvPicPr>
          <p:nvPr/>
        </p:nvPicPr>
        <p:blipFill>
          <a:blip r:embed="rId3"/>
          <a:stretch>
            <a:fillRect/>
          </a:stretch>
        </p:blipFill>
        <p:spPr>
          <a:xfrm>
            <a:off x="2151384" y="2924944"/>
            <a:ext cx="4752528" cy="3810989"/>
          </a:xfrm>
          <a:prstGeom prst="rect">
            <a:avLst/>
          </a:prstGeom>
        </p:spPr>
      </p:pic>
    </p:spTree>
    <p:extLst>
      <p:ext uri="{BB962C8B-B14F-4D97-AF65-F5344CB8AC3E}">
        <p14:creationId xmlns:p14="http://schemas.microsoft.com/office/powerpoint/2010/main" val="2204940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76450" y="0"/>
            <a:ext cx="4991100" cy="3076575"/>
          </a:xfrm>
          <a:prstGeom prst="rect">
            <a:avLst/>
          </a:prstGeom>
        </p:spPr>
      </p:pic>
      <p:pic>
        <p:nvPicPr>
          <p:cNvPr id="3" name="Resim 2"/>
          <p:cNvPicPr>
            <a:picLocks noChangeAspect="1"/>
          </p:cNvPicPr>
          <p:nvPr/>
        </p:nvPicPr>
        <p:blipFill>
          <a:blip r:embed="rId3"/>
          <a:stretch>
            <a:fillRect/>
          </a:stretch>
        </p:blipFill>
        <p:spPr>
          <a:xfrm>
            <a:off x="2047875" y="3062855"/>
            <a:ext cx="5019675" cy="1400175"/>
          </a:xfrm>
          <a:prstGeom prst="rect">
            <a:avLst/>
          </a:prstGeom>
        </p:spPr>
      </p:pic>
    </p:spTree>
    <p:extLst>
      <p:ext uri="{BB962C8B-B14F-4D97-AF65-F5344CB8AC3E}">
        <p14:creationId xmlns:p14="http://schemas.microsoft.com/office/powerpoint/2010/main" val="311238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3"/>
          </p:nvPr>
        </p:nvSpPr>
        <p:spPr/>
        <p:txBody>
          <a:bodyPr>
            <a:normAutofit/>
          </a:bodyPr>
          <a:lstStyle/>
          <a:p>
            <a:pPr marL="0" indent="0" algn="ctr">
              <a:buNone/>
            </a:pPr>
            <a:r>
              <a:rPr lang="tr-TR" sz="3200" cap="none" dirty="0"/>
              <a:t>Hekimlerin tedavi ve koruyucu sağlık hizmetleri yanında üçüncü bir görevi de </a:t>
            </a:r>
            <a:r>
              <a:rPr lang="tr-TR" sz="3200" cap="none" dirty="0">
                <a:solidFill>
                  <a:srgbClr val="C00000"/>
                </a:solidFill>
              </a:rPr>
              <a:t>“ADLİ HEKİMLİK”</a:t>
            </a:r>
          </a:p>
        </p:txBody>
      </p:sp>
    </p:spTree>
    <p:extLst>
      <p:ext uri="{BB962C8B-B14F-4D97-AF65-F5344CB8AC3E}">
        <p14:creationId xmlns:p14="http://schemas.microsoft.com/office/powerpoint/2010/main" val="399577932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404665"/>
            <a:ext cx="4871623" cy="5472608"/>
          </a:xfrm>
          <a:prstGeom prst="rect">
            <a:avLst/>
          </a:prstGeom>
        </p:spPr>
      </p:pic>
      <p:pic>
        <p:nvPicPr>
          <p:cNvPr id="3" name="Resim 2"/>
          <p:cNvPicPr>
            <a:picLocks noChangeAspect="1"/>
          </p:cNvPicPr>
          <p:nvPr/>
        </p:nvPicPr>
        <p:blipFill>
          <a:blip r:embed="rId3"/>
          <a:stretch>
            <a:fillRect/>
          </a:stretch>
        </p:blipFill>
        <p:spPr>
          <a:xfrm>
            <a:off x="4820348" y="1"/>
            <a:ext cx="4323652" cy="6741368"/>
          </a:xfrm>
          <a:prstGeom prst="rect">
            <a:avLst/>
          </a:prstGeom>
        </p:spPr>
      </p:pic>
    </p:spTree>
    <p:extLst>
      <p:ext uri="{BB962C8B-B14F-4D97-AF65-F5344CB8AC3E}">
        <p14:creationId xmlns:p14="http://schemas.microsoft.com/office/powerpoint/2010/main" val="2687981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9121429" cy="6858000"/>
          </a:xfrm>
          <a:prstGeom prst="rect">
            <a:avLst/>
          </a:prstGeom>
        </p:spPr>
      </p:pic>
    </p:spTree>
    <p:extLst>
      <p:ext uri="{BB962C8B-B14F-4D97-AF65-F5344CB8AC3E}">
        <p14:creationId xmlns:p14="http://schemas.microsoft.com/office/powerpoint/2010/main" val="1583512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1480" y="0"/>
            <a:ext cx="9155480" cy="6858000"/>
          </a:xfrm>
          <a:prstGeom prst="rect">
            <a:avLst/>
          </a:prstGeom>
        </p:spPr>
      </p:pic>
    </p:spTree>
    <p:extLst>
      <p:ext uri="{BB962C8B-B14F-4D97-AF65-F5344CB8AC3E}">
        <p14:creationId xmlns:p14="http://schemas.microsoft.com/office/powerpoint/2010/main" val="2300567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5508104" cy="6844761"/>
          </a:xfrm>
          <a:prstGeom prst="rect">
            <a:avLst/>
          </a:prstGeom>
        </p:spPr>
      </p:pic>
      <p:pic>
        <p:nvPicPr>
          <p:cNvPr id="3" name="Resim 2"/>
          <p:cNvPicPr>
            <a:picLocks noChangeAspect="1"/>
          </p:cNvPicPr>
          <p:nvPr/>
        </p:nvPicPr>
        <p:blipFill>
          <a:blip r:embed="rId3"/>
          <a:stretch>
            <a:fillRect/>
          </a:stretch>
        </p:blipFill>
        <p:spPr>
          <a:xfrm>
            <a:off x="3914775" y="13720"/>
            <a:ext cx="5229225" cy="2295525"/>
          </a:xfrm>
          <a:prstGeom prst="rect">
            <a:avLst/>
          </a:prstGeom>
        </p:spPr>
      </p:pic>
    </p:spTree>
    <p:extLst>
      <p:ext uri="{BB962C8B-B14F-4D97-AF65-F5344CB8AC3E}">
        <p14:creationId xmlns:p14="http://schemas.microsoft.com/office/powerpoint/2010/main" val="2712668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xfrm>
            <a:off x="586036" y="908720"/>
            <a:ext cx="8069263" cy="476250"/>
          </a:xfrm>
        </p:spPr>
        <p:txBody>
          <a:bodyPr>
            <a:normAutofit fontScale="90000"/>
          </a:bodyPr>
          <a:lstStyle/>
          <a:p>
            <a:r>
              <a:rPr lang="tr-TR" altLang="tr-TR" sz="4000" dirty="0"/>
              <a:t>Birden fazla kırık durumu</a:t>
            </a:r>
            <a:endParaRPr lang="en-GB" altLang="tr-TR" sz="4000" dirty="0"/>
          </a:p>
        </p:txBody>
      </p:sp>
      <p:sp>
        <p:nvSpPr>
          <p:cNvPr id="106499" name="Rectangle 3"/>
          <p:cNvSpPr>
            <a:spLocks noGrp="1" noRot="1" noChangeArrowheads="1"/>
          </p:cNvSpPr>
          <p:nvPr>
            <p:ph sz="quarter" idx="13"/>
          </p:nvPr>
        </p:nvSpPr>
        <p:spPr>
          <a:xfrm>
            <a:off x="683568" y="1700808"/>
            <a:ext cx="7776864" cy="3816424"/>
          </a:xfrm>
        </p:spPr>
        <p:txBody>
          <a:bodyPr/>
          <a:lstStyle/>
          <a:p>
            <a:pPr>
              <a:lnSpc>
                <a:spcPct val="90000"/>
              </a:lnSpc>
            </a:pPr>
            <a:r>
              <a:rPr lang="tr-TR" altLang="tr-TR" dirty="0"/>
              <a:t> </a:t>
            </a:r>
            <a:r>
              <a:rPr lang="tr-TR" altLang="tr-TR" cap="none" dirty="0"/>
              <a:t>Kişide bir tarafta kapalı </a:t>
            </a:r>
            <a:r>
              <a:rPr lang="tr-TR" altLang="tr-TR" cap="none" dirty="0" err="1"/>
              <a:t>radius</a:t>
            </a:r>
            <a:r>
              <a:rPr lang="tr-TR" altLang="tr-TR" cap="none" dirty="0"/>
              <a:t> kırığı ve diğer tarafta açık </a:t>
            </a:r>
            <a:r>
              <a:rPr lang="tr-TR" altLang="tr-TR" cap="none" dirty="0" err="1"/>
              <a:t>radius</a:t>
            </a:r>
            <a:r>
              <a:rPr lang="tr-TR" altLang="tr-TR" cap="none" dirty="0"/>
              <a:t> kırığı olsun.</a:t>
            </a:r>
          </a:p>
          <a:p>
            <a:pPr>
              <a:lnSpc>
                <a:spcPct val="90000"/>
              </a:lnSpc>
            </a:pPr>
            <a:r>
              <a:rPr lang="tr-TR" altLang="tr-TR" cap="none" dirty="0"/>
              <a:t>    Radius kırığının derecesi: 2</a:t>
            </a:r>
          </a:p>
          <a:p>
            <a:pPr>
              <a:lnSpc>
                <a:spcPct val="90000"/>
              </a:lnSpc>
            </a:pPr>
            <a:r>
              <a:rPr lang="tr-TR" altLang="tr-TR" cap="none" dirty="0"/>
              <a:t>    Açık </a:t>
            </a:r>
            <a:r>
              <a:rPr lang="tr-TR" altLang="tr-TR" cap="none" dirty="0" err="1"/>
              <a:t>radius</a:t>
            </a:r>
            <a:r>
              <a:rPr lang="tr-TR" altLang="tr-TR" cap="none" dirty="0"/>
              <a:t> kırığının derecesi: 3</a:t>
            </a:r>
          </a:p>
          <a:p>
            <a:pPr>
              <a:lnSpc>
                <a:spcPct val="90000"/>
              </a:lnSpc>
            </a:pPr>
            <a:r>
              <a:rPr lang="tr-TR" altLang="tr-TR" cap="none" dirty="0"/>
              <a:t>    İkisinin birlikte </a:t>
            </a:r>
            <a:r>
              <a:rPr lang="tr-TR" altLang="tr-TR" cap="none" dirty="0" err="1"/>
              <a:t>skorlanmış</a:t>
            </a:r>
            <a:r>
              <a:rPr lang="tr-TR" altLang="tr-TR" cap="none" dirty="0"/>
              <a:t> derecesi </a:t>
            </a:r>
          </a:p>
          <a:p>
            <a:pPr>
              <a:lnSpc>
                <a:spcPct val="90000"/>
              </a:lnSpc>
            </a:pPr>
            <a:r>
              <a:rPr lang="tr-TR" altLang="tr-TR" cap="none" dirty="0"/>
              <a:t>    √2</a:t>
            </a:r>
            <a:r>
              <a:rPr lang="tr-TR" altLang="tr-TR" cap="none" baseline="30000" dirty="0"/>
              <a:t>2</a:t>
            </a:r>
            <a:r>
              <a:rPr lang="tr-TR" altLang="tr-TR" cap="none" dirty="0"/>
              <a:t>+3</a:t>
            </a:r>
            <a:r>
              <a:rPr lang="tr-TR" altLang="tr-TR" cap="none" baseline="30000" dirty="0"/>
              <a:t>2</a:t>
            </a:r>
            <a:r>
              <a:rPr lang="tr-TR" altLang="tr-TR" cap="none" dirty="0"/>
              <a:t>=√4+9=√13=3,6→ 4 </a:t>
            </a:r>
          </a:p>
          <a:p>
            <a:pPr>
              <a:lnSpc>
                <a:spcPct val="90000"/>
              </a:lnSpc>
            </a:pPr>
            <a:r>
              <a:rPr lang="tr-TR" altLang="tr-TR" cap="none" dirty="0"/>
              <a:t>     bu yaralanmada kırıkların toplamının hayat fonksiyonlarına etkisi AĞIR(4) olarak değerlendirilecektir.</a:t>
            </a:r>
          </a:p>
        </p:txBody>
      </p:sp>
    </p:spTree>
    <p:extLst>
      <p:ext uri="{BB962C8B-B14F-4D97-AF65-F5344CB8AC3E}">
        <p14:creationId xmlns:p14="http://schemas.microsoft.com/office/powerpoint/2010/main" val="318476600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rrowheads="1"/>
          </p:cNvSpPr>
          <p:nvPr>
            <p:ph type="title"/>
          </p:nvPr>
        </p:nvSpPr>
        <p:spPr>
          <a:xfrm>
            <a:off x="514351" y="260648"/>
            <a:ext cx="7797662" cy="1151965"/>
          </a:xfrm>
        </p:spPr>
        <p:txBody>
          <a:bodyPr/>
          <a:lstStyle/>
          <a:p>
            <a:r>
              <a:rPr lang="tr-TR" altLang="tr-TR" dirty="0"/>
              <a:t>Birden fazla kırık durumu</a:t>
            </a:r>
            <a:endParaRPr lang="en-GB" altLang="tr-TR" dirty="0"/>
          </a:p>
        </p:txBody>
      </p:sp>
      <p:sp>
        <p:nvSpPr>
          <p:cNvPr id="227331" name="Rectangle 3"/>
          <p:cNvSpPr>
            <a:spLocks noGrp="1" noRot="1" noChangeArrowheads="1"/>
          </p:cNvSpPr>
          <p:nvPr>
            <p:ph sz="quarter" idx="13"/>
          </p:nvPr>
        </p:nvSpPr>
        <p:spPr>
          <a:xfrm>
            <a:off x="514351" y="1556792"/>
            <a:ext cx="7796030" cy="4031269"/>
          </a:xfrm>
        </p:spPr>
        <p:txBody>
          <a:bodyPr>
            <a:normAutofit fontScale="92500" lnSpcReduction="20000"/>
          </a:bodyPr>
          <a:lstStyle/>
          <a:p>
            <a:pPr marL="0" indent="0">
              <a:lnSpc>
                <a:spcPct val="80000"/>
              </a:lnSpc>
              <a:buNone/>
            </a:pPr>
            <a:r>
              <a:rPr lang="tr-TR" altLang="tr-TR" sz="2800" cap="none" dirty="0"/>
              <a:t>Kişide üç adet </a:t>
            </a:r>
            <a:r>
              <a:rPr lang="tr-TR" altLang="tr-TR" sz="2800" cap="none" dirty="0" err="1"/>
              <a:t>falanks</a:t>
            </a:r>
            <a:r>
              <a:rPr lang="tr-TR" altLang="tr-TR" sz="2800" cap="none" dirty="0"/>
              <a:t> kırığı, </a:t>
            </a:r>
            <a:r>
              <a:rPr lang="tr-TR" altLang="tr-TR" sz="2800" cap="none" dirty="0" err="1"/>
              <a:t>metakarp</a:t>
            </a:r>
            <a:r>
              <a:rPr lang="tr-TR" altLang="tr-TR" sz="2800" cap="none" dirty="0"/>
              <a:t> kırığı ve açık </a:t>
            </a:r>
            <a:r>
              <a:rPr lang="tr-TR" altLang="tr-TR" sz="2800" cap="none" dirty="0" err="1"/>
              <a:t>radius</a:t>
            </a:r>
            <a:r>
              <a:rPr lang="tr-TR" altLang="tr-TR" sz="2800" cap="none" dirty="0"/>
              <a:t> kırığı olsun.</a:t>
            </a:r>
          </a:p>
          <a:p>
            <a:pPr>
              <a:lnSpc>
                <a:spcPct val="80000"/>
              </a:lnSpc>
              <a:buFont typeface="Arial" panose="020B0604020202020204" pitchFamily="34" charset="0"/>
              <a:buNone/>
            </a:pPr>
            <a:r>
              <a:rPr lang="tr-TR" altLang="tr-TR" sz="2800" cap="none" dirty="0" err="1"/>
              <a:t>Falanks</a:t>
            </a:r>
            <a:r>
              <a:rPr lang="tr-TR" altLang="tr-TR" sz="2800" cap="none" dirty="0"/>
              <a:t> kırığının derecesi: 1</a:t>
            </a:r>
          </a:p>
          <a:p>
            <a:pPr>
              <a:lnSpc>
                <a:spcPct val="80000"/>
              </a:lnSpc>
              <a:buFont typeface="Arial" panose="020B0604020202020204" pitchFamily="34" charset="0"/>
              <a:buNone/>
            </a:pPr>
            <a:r>
              <a:rPr lang="tr-TR" altLang="tr-TR" sz="2800" cap="none" dirty="0" err="1"/>
              <a:t>Falanks</a:t>
            </a:r>
            <a:r>
              <a:rPr lang="tr-TR" altLang="tr-TR" sz="2800" cap="none" dirty="0"/>
              <a:t> kırığının derecesi: 1</a:t>
            </a:r>
          </a:p>
          <a:p>
            <a:pPr>
              <a:lnSpc>
                <a:spcPct val="80000"/>
              </a:lnSpc>
              <a:buFont typeface="Arial" panose="020B0604020202020204" pitchFamily="34" charset="0"/>
              <a:buNone/>
            </a:pPr>
            <a:r>
              <a:rPr lang="tr-TR" altLang="tr-TR" sz="2800" cap="none" dirty="0" err="1"/>
              <a:t>Falanks</a:t>
            </a:r>
            <a:r>
              <a:rPr lang="tr-TR" altLang="tr-TR" sz="2800" cap="none" dirty="0"/>
              <a:t> kırığının derecesi: 1</a:t>
            </a:r>
          </a:p>
          <a:p>
            <a:pPr>
              <a:lnSpc>
                <a:spcPct val="80000"/>
              </a:lnSpc>
              <a:buFont typeface="Arial" panose="020B0604020202020204" pitchFamily="34" charset="0"/>
              <a:buNone/>
            </a:pPr>
            <a:r>
              <a:rPr lang="tr-TR" altLang="tr-TR" sz="2800" cap="none" dirty="0" err="1"/>
              <a:t>Metakarp</a:t>
            </a:r>
            <a:r>
              <a:rPr lang="tr-TR" altLang="tr-TR" sz="2800" cap="none" dirty="0"/>
              <a:t> kırığının derecesi: 2</a:t>
            </a:r>
          </a:p>
          <a:p>
            <a:pPr>
              <a:lnSpc>
                <a:spcPct val="80000"/>
              </a:lnSpc>
              <a:buFont typeface="Arial" panose="020B0604020202020204" pitchFamily="34" charset="0"/>
              <a:buNone/>
            </a:pPr>
            <a:r>
              <a:rPr lang="tr-TR" altLang="tr-TR" sz="2800" cap="none" dirty="0"/>
              <a:t>Açık </a:t>
            </a:r>
            <a:r>
              <a:rPr lang="tr-TR" altLang="tr-TR" sz="2800" cap="none" dirty="0" err="1"/>
              <a:t>radius</a:t>
            </a:r>
            <a:r>
              <a:rPr lang="tr-TR" altLang="tr-TR" sz="2800" cap="none" dirty="0"/>
              <a:t> kırığının derecesi: 3</a:t>
            </a:r>
          </a:p>
          <a:p>
            <a:pPr>
              <a:lnSpc>
                <a:spcPct val="80000"/>
              </a:lnSpc>
              <a:buFont typeface="Arial" panose="020B0604020202020204" pitchFamily="34" charset="0"/>
              <a:buNone/>
            </a:pPr>
            <a:r>
              <a:rPr lang="tr-TR" altLang="tr-TR" sz="2800" cap="none" dirty="0"/>
              <a:t>     √1</a:t>
            </a:r>
            <a:r>
              <a:rPr lang="tr-TR" altLang="tr-TR" sz="2800" cap="none" baseline="30000" dirty="0"/>
              <a:t>2</a:t>
            </a:r>
            <a:r>
              <a:rPr lang="tr-TR" altLang="tr-TR" sz="2800" cap="none" dirty="0"/>
              <a:t>+1</a:t>
            </a:r>
            <a:r>
              <a:rPr lang="tr-TR" altLang="tr-TR" sz="2800" cap="none" baseline="30000" dirty="0"/>
              <a:t>2</a:t>
            </a:r>
            <a:r>
              <a:rPr lang="tr-TR" altLang="tr-TR" sz="2800" cap="none" dirty="0"/>
              <a:t>+1</a:t>
            </a:r>
            <a:r>
              <a:rPr lang="tr-TR" altLang="tr-TR" sz="2800" cap="none" baseline="30000" dirty="0"/>
              <a:t>2</a:t>
            </a:r>
            <a:r>
              <a:rPr lang="tr-TR" altLang="tr-TR" sz="2800" cap="none" dirty="0"/>
              <a:t>+2</a:t>
            </a:r>
            <a:r>
              <a:rPr lang="tr-TR" altLang="tr-TR" sz="2800" cap="none" baseline="30000" dirty="0"/>
              <a:t>2</a:t>
            </a:r>
            <a:r>
              <a:rPr lang="tr-TR" altLang="tr-TR" sz="2800" cap="none" dirty="0"/>
              <a:t>+3</a:t>
            </a:r>
            <a:r>
              <a:rPr lang="tr-TR" altLang="tr-TR" sz="2800" cap="none" baseline="30000" dirty="0"/>
              <a:t>2</a:t>
            </a:r>
            <a:r>
              <a:rPr lang="tr-TR" altLang="tr-TR" sz="2800" cap="none" dirty="0"/>
              <a:t>=√1+1+1+4+9=√16=4</a:t>
            </a:r>
          </a:p>
          <a:p>
            <a:pPr>
              <a:lnSpc>
                <a:spcPct val="80000"/>
              </a:lnSpc>
              <a:buFont typeface="Arial" panose="020B0604020202020204" pitchFamily="34" charset="0"/>
              <a:buNone/>
            </a:pPr>
            <a:r>
              <a:rPr lang="tr-TR" altLang="tr-TR" sz="2800" cap="none" dirty="0"/>
              <a:t>      Bu yaralanmada kırıkların toplamının hayat fonksiyonlarına etkisi AĞIR(4) olarak değerlendirilecektir.</a:t>
            </a:r>
            <a:endParaRPr lang="en-GB" altLang="tr-TR" sz="2800" cap="none" dirty="0"/>
          </a:p>
          <a:p>
            <a:pPr>
              <a:lnSpc>
                <a:spcPct val="80000"/>
              </a:lnSpc>
            </a:pPr>
            <a:endParaRPr lang="en-GB" altLang="tr-TR" sz="2800" dirty="0"/>
          </a:p>
        </p:txBody>
      </p:sp>
    </p:spTree>
    <p:extLst>
      <p:ext uri="{BB962C8B-B14F-4D97-AF65-F5344CB8AC3E}">
        <p14:creationId xmlns:p14="http://schemas.microsoft.com/office/powerpoint/2010/main" val="142752665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179512" y="692696"/>
            <a:ext cx="7200800" cy="1224136"/>
          </a:xfrm>
        </p:spPr>
        <p:txBody>
          <a:bodyPr>
            <a:normAutofit fontScale="90000"/>
          </a:bodyPr>
          <a:lstStyle/>
          <a:p>
            <a:r>
              <a:rPr lang="tr-TR" altLang="tr-TR" sz="3000" dirty="0"/>
              <a:t>ZEHİRLENMELERDE  YARALANMA AĞIRLIĞININ DEĞERLENDİRİLMESİ</a:t>
            </a:r>
            <a:br>
              <a:rPr lang="tr-TR" altLang="tr-TR" sz="3000" dirty="0">
                <a:solidFill>
                  <a:schemeClr val="accent1"/>
                </a:solidFill>
              </a:rPr>
            </a:br>
            <a:endParaRPr lang="en-GB" altLang="tr-TR" sz="3000" dirty="0">
              <a:solidFill>
                <a:schemeClr val="accent1"/>
              </a:solidFill>
            </a:endParaRPr>
          </a:p>
        </p:txBody>
      </p:sp>
      <p:sp>
        <p:nvSpPr>
          <p:cNvPr id="113667" name="Rectangle 3"/>
          <p:cNvSpPr>
            <a:spLocks noGrp="1" noRot="1" noChangeArrowheads="1"/>
          </p:cNvSpPr>
          <p:nvPr>
            <p:ph sz="quarter" idx="13"/>
          </p:nvPr>
        </p:nvSpPr>
        <p:spPr>
          <a:xfrm>
            <a:off x="467544" y="1951819"/>
            <a:ext cx="7772400" cy="2954362"/>
          </a:xfrm>
        </p:spPr>
        <p:txBody>
          <a:bodyPr>
            <a:normAutofit/>
          </a:bodyPr>
          <a:lstStyle/>
          <a:p>
            <a:pPr>
              <a:lnSpc>
                <a:spcPct val="90000"/>
              </a:lnSpc>
              <a:buFont typeface="Arial" panose="020B0604020202020204" pitchFamily="34" charset="0"/>
              <a:buNone/>
            </a:pPr>
            <a:r>
              <a:rPr lang="tr-TR" altLang="tr-TR" sz="2400" cap="none" dirty="0"/>
              <a:t>Basit tıbbi müdahale ile giderilebilecek nitelikteki zehirlenme olguları </a:t>
            </a:r>
          </a:p>
          <a:p>
            <a:pPr>
              <a:lnSpc>
                <a:spcPct val="90000"/>
              </a:lnSpc>
              <a:buFont typeface="Arial" panose="020B0604020202020204" pitchFamily="34" charset="0"/>
              <a:buNone/>
            </a:pPr>
            <a:r>
              <a:rPr lang="tr-TR" altLang="tr-TR" sz="2400" cap="none" dirty="0"/>
              <a:t>A- Yalnızca </a:t>
            </a:r>
            <a:r>
              <a:rPr lang="tr-TR" altLang="tr-TR" sz="2400" cap="none" dirty="0" err="1">
                <a:solidFill>
                  <a:srgbClr val="C00000"/>
                </a:solidFill>
              </a:rPr>
              <a:t>semptomatik</a:t>
            </a:r>
            <a:r>
              <a:rPr lang="tr-TR" altLang="tr-TR" sz="2400" cap="none" dirty="0">
                <a:solidFill>
                  <a:srgbClr val="C00000"/>
                </a:solidFill>
              </a:rPr>
              <a:t> tedavi </a:t>
            </a:r>
            <a:r>
              <a:rPr lang="tr-TR" altLang="tr-TR" sz="2400" cap="none" dirty="0"/>
              <a:t>ile yetinilen olgular</a:t>
            </a:r>
          </a:p>
          <a:p>
            <a:pPr>
              <a:lnSpc>
                <a:spcPct val="90000"/>
              </a:lnSpc>
              <a:buFont typeface="Arial" panose="020B0604020202020204" pitchFamily="34" charset="0"/>
              <a:buNone/>
            </a:pPr>
            <a:r>
              <a:rPr lang="tr-TR" altLang="tr-TR" sz="2400" cap="none" dirty="0"/>
              <a:t>B- Gözlem süresince her hangi bir </a:t>
            </a:r>
            <a:r>
              <a:rPr lang="tr-TR" altLang="tr-TR" sz="2400" cap="none" dirty="0">
                <a:solidFill>
                  <a:srgbClr val="C00000"/>
                </a:solidFill>
              </a:rPr>
              <a:t>komplikasyon saptanmayan</a:t>
            </a:r>
            <a:r>
              <a:rPr lang="tr-TR" altLang="tr-TR" sz="2400" cap="none" dirty="0"/>
              <a:t> olgular</a:t>
            </a:r>
          </a:p>
          <a:p>
            <a:pPr>
              <a:lnSpc>
                <a:spcPct val="90000"/>
              </a:lnSpc>
              <a:buFont typeface="Arial" panose="020B0604020202020204" pitchFamily="34" charset="0"/>
              <a:buNone/>
            </a:pPr>
            <a:r>
              <a:rPr lang="tr-TR" altLang="tr-TR" sz="2400" cap="none" dirty="0"/>
              <a:t>C</a:t>
            </a:r>
            <a:r>
              <a:rPr lang="tr-TR" altLang="tr-TR" sz="2400" b="1" cap="none" dirty="0"/>
              <a:t>- </a:t>
            </a:r>
            <a:r>
              <a:rPr lang="tr-TR" altLang="tr-TR" sz="2400" cap="none" dirty="0" err="1">
                <a:solidFill>
                  <a:srgbClr val="C00000"/>
                </a:solidFill>
              </a:rPr>
              <a:t>Gastrik</a:t>
            </a:r>
            <a:r>
              <a:rPr lang="tr-TR" altLang="tr-TR" sz="2400" cap="none" dirty="0">
                <a:solidFill>
                  <a:srgbClr val="C00000"/>
                </a:solidFill>
              </a:rPr>
              <a:t> lavaj ve aktif kömür dışında tedavi gerektirmeyen </a:t>
            </a:r>
            <a:r>
              <a:rPr lang="tr-TR" altLang="tr-TR" sz="2400" cap="none" dirty="0"/>
              <a:t>olgular</a:t>
            </a:r>
          </a:p>
        </p:txBody>
      </p:sp>
    </p:spTree>
    <p:extLst>
      <p:ext uri="{BB962C8B-B14F-4D97-AF65-F5344CB8AC3E}">
        <p14:creationId xmlns:p14="http://schemas.microsoft.com/office/powerpoint/2010/main" val="98451518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Rot="1" noChangeArrowheads="1"/>
          </p:cNvSpPr>
          <p:nvPr>
            <p:ph sz="quarter" idx="13"/>
          </p:nvPr>
        </p:nvSpPr>
        <p:spPr>
          <a:xfrm>
            <a:off x="323528" y="404664"/>
            <a:ext cx="7772400" cy="5328592"/>
          </a:xfrm>
        </p:spPr>
        <p:txBody>
          <a:bodyPr>
            <a:normAutofit lnSpcReduction="10000"/>
          </a:bodyPr>
          <a:lstStyle/>
          <a:p>
            <a:pPr>
              <a:lnSpc>
                <a:spcPct val="80000"/>
              </a:lnSpc>
              <a:buFont typeface="Arial" panose="020B0604020202020204" pitchFamily="34" charset="0"/>
              <a:buNone/>
            </a:pPr>
            <a:r>
              <a:rPr lang="tr-TR" altLang="tr-TR" sz="1800" cap="none" dirty="0"/>
              <a:t>Dozaj: toksik doz biliniyor ve güvenilir verilere dayanıyorsa, </a:t>
            </a:r>
            <a:r>
              <a:rPr lang="tr-TR" altLang="tr-TR" sz="1800" cap="none" dirty="0">
                <a:solidFill>
                  <a:srgbClr val="C00000"/>
                </a:solidFill>
              </a:rPr>
              <a:t>maddenin kan düzeyinin toksi</a:t>
            </a:r>
            <a:r>
              <a:rPr lang="tr-TR" altLang="tr-TR" sz="1800" cap="none" dirty="0"/>
              <a:t>k dozda olması</a:t>
            </a:r>
          </a:p>
          <a:p>
            <a:pPr>
              <a:lnSpc>
                <a:spcPct val="80000"/>
              </a:lnSpc>
              <a:buFont typeface="Arial" panose="020B0604020202020204" pitchFamily="34" charset="0"/>
              <a:buNone/>
            </a:pPr>
            <a:r>
              <a:rPr lang="tr-TR" altLang="tr-TR" sz="1800" cap="none" dirty="0">
                <a:solidFill>
                  <a:srgbClr val="C00000"/>
                </a:solidFill>
              </a:rPr>
              <a:t>GKS: 8</a:t>
            </a:r>
            <a:r>
              <a:rPr lang="tr-TR" altLang="tr-TR" sz="1800" cap="none" dirty="0"/>
              <a:t> ve altındaki değerler yaşamsal tehlikenin varlığı açısından gösterge olmakla birlikte, 9 ve üzerindeki değerler negatif bir gösterge olarak kabul edilmemelidir.</a:t>
            </a:r>
          </a:p>
          <a:p>
            <a:pPr>
              <a:lnSpc>
                <a:spcPct val="80000"/>
              </a:lnSpc>
              <a:buFont typeface="Arial" panose="020B0604020202020204" pitchFamily="34" charset="0"/>
              <a:buNone/>
            </a:pPr>
            <a:r>
              <a:rPr lang="tr-TR" altLang="tr-TR" sz="1800" cap="none" dirty="0" err="1">
                <a:solidFill>
                  <a:srgbClr val="C00000"/>
                </a:solidFill>
              </a:rPr>
              <a:t>Entübasyon</a:t>
            </a:r>
            <a:r>
              <a:rPr lang="tr-TR" altLang="tr-TR" sz="1800" cap="none" dirty="0"/>
              <a:t> </a:t>
            </a:r>
            <a:r>
              <a:rPr lang="tr-TR" altLang="tr-TR" sz="1800" cap="none" dirty="0" err="1"/>
              <a:t>endikasyonu</a:t>
            </a:r>
            <a:endParaRPr lang="tr-TR" altLang="tr-TR" sz="1800" cap="none" dirty="0"/>
          </a:p>
          <a:p>
            <a:pPr>
              <a:lnSpc>
                <a:spcPct val="80000"/>
              </a:lnSpc>
              <a:buFont typeface="Arial" panose="020B0604020202020204" pitchFamily="34" charset="0"/>
              <a:buNone/>
            </a:pPr>
            <a:r>
              <a:rPr lang="tr-TR" altLang="tr-TR" sz="1800" cap="none" dirty="0"/>
              <a:t>Hekim tarafından </a:t>
            </a:r>
            <a:r>
              <a:rPr lang="tr-TR" altLang="tr-TR" sz="1800" cap="none" dirty="0">
                <a:solidFill>
                  <a:srgbClr val="C00000"/>
                </a:solidFill>
              </a:rPr>
              <a:t>CPR </a:t>
            </a:r>
            <a:r>
              <a:rPr lang="tr-TR" altLang="tr-TR" sz="1800" cap="none" dirty="0"/>
              <a:t>(</a:t>
            </a:r>
            <a:r>
              <a:rPr lang="tr-TR" altLang="tr-TR" sz="1800" cap="none" dirty="0" err="1"/>
              <a:t>cardio-pulmoner</a:t>
            </a:r>
            <a:r>
              <a:rPr lang="tr-TR" altLang="tr-TR" sz="1800" cap="none" dirty="0"/>
              <a:t> </a:t>
            </a:r>
            <a:r>
              <a:rPr lang="tr-TR" altLang="tr-TR" sz="1800" cap="none" dirty="0" err="1"/>
              <a:t>resusitasyon</a:t>
            </a:r>
            <a:r>
              <a:rPr lang="tr-TR" altLang="tr-TR" sz="1800" cap="none" dirty="0"/>
              <a:t>) </a:t>
            </a:r>
            <a:r>
              <a:rPr lang="tr-TR" altLang="tr-TR" sz="1800" cap="none" dirty="0" err="1"/>
              <a:t>uygulanması.İleri</a:t>
            </a:r>
            <a:r>
              <a:rPr lang="tr-TR" altLang="tr-TR" sz="1800" cap="none" dirty="0"/>
              <a:t> yaşam desteği uygulanarak kalp-akciğer-beyin canlandırma işlemi uygulanması</a:t>
            </a:r>
          </a:p>
          <a:p>
            <a:pPr>
              <a:lnSpc>
                <a:spcPct val="80000"/>
              </a:lnSpc>
              <a:buFont typeface="Arial" panose="020B0604020202020204" pitchFamily="34" charset="0"/>
              <a:buNone/>
            </a:pPr>
            <a:r>
              <a:rPr lang="tr-TR" altLang="tr-TR" sz="1800" cap="none" dirty="0" err="1">
                <a:solidFill>
                  <a:srgbClr val="C00000"/>
                </a:solidFill>
              </a:rPr>
              <a:t>Dializ</a:t>
            </a:r>
            <a:r>
              <a:rPr lang="tr-TR" altLang="tr-TR" sz="1800" cap="none" dirty="0">
                <a:solidFill>
                  <a:srgbClr val="C00000"/>
                </a:solidFill>
              </a:rPr>
              <a:t>, </a:t>
            </a:r>
            <a:r>
              <a:rPr lang="tr-TR" altLang="tr-TR" sz="1800" cap="none" dirty="0" err="1">
                <a:solidFill>
                  <a:srgbClr val="C00000"/>
                </a:solidFill>
              </a:rPr>
              <a:t>hemoperfüzyon</a:t>
            </a:r>
            <a:r>
              <a:rPr lang="tr-TR" altLang="tr-TR" sz="1800" cap="none" dirty="0">
                <a:solidFill>
                  <a:srgbClr val="C00000"/>
                </a:solidFill>
              </a:rPr>
              <a:t>, </a:t>
            </a:r>
            <a:r>
              <a:rPr lang="tr-TR" altLang="tr-TR" sz="1800" cap="none" dirty="0" err="1">
                <a:solidFill>
                  <a:srgbClr val="C00000"/>
                </a:solidFill>
              </a:rPr>
              <a:t>hemofiltrasyon</a:t>
            </a:r>
            <a:r>
              <a:rPr lang="tr-TR" altLang="tr-TR" sz="1800" cap="none" dirty="0">
                <a:solidFill>
                  <a:srgbClr val="C00000"/>
                </a:solidFill>
              </a:rPr>
              <a:t>, </a:t>
            </a:r>
            <a:r>
              <a:rPr lang="tr-TR" altLang="tr-TR" sz="1800" cap="none" dirty="0" err="1">
                <a:solidFill>
                  <a:srgbClr val="C00000"/>
                </a:solidFill>
              </a:rPr>
              <a:t>plazmoferez</a:t>
            </a:r>
            <a:r>
              <a:rPr lang="tr-TR" altLang="tr-TR" sz="1800" cap="none" dirty="0">
                <a:solidFill>
                  <a:srgbClr val="C00000"/>
                </a:solidFill>
              </a:rPr>
              <a:t> </a:t>
            </a:r>
            <a:r>
              <a:rPr lang="tr-TR" altLang="tr-TR" sz="1800" cap="none" dirty="0"/>
              <a:t>uygulanmış olması</a:t>
            </a:r>
          </a:p>
          <a:p>
            <a:pPr>
              <a:lnSpc>
                <a:spcPct val="80000"/>
              </a:lnSpc>
              <a:buFont typeface="Arial" panose="020B0604020202020204" pitchFamily="34" charset="0"/>
              <a:buNone/>
            </a:pPr>
            <a:r>
              <a:rPr lang="tr-TR" altLang="tr-TR" sz="1800" cap="none" dirty="0" err="1"/>
              <a:t>Metobolik</a:t>
            </a:r>
            <a:r>
              <a:rPr lang="tr-TR" altLang="tr-TR" sz="1800" cap="none" dirty="0"/>
              <a:t> değerlendirmede:</a:t>
            </a:r>
          </a:p>
          <a:p>
            <a:pPr>
              <a:lnSpc>
                <a:spcPct val="80000"/>
              </a:lnSpc>
            </a:pPr>
            <a:r>
              <a:rPr lang="tr-TR" altLang="tr-TR" sz="1800" cap="none" dirty="0"/>
              <a:t>-Açıklanamayan anyon açığı yüksek </a:t>
            </a:r>
            <a:r>
              <a:rPr lang="tr-TR" altLang="tr-TR" sz="1800" cap="none" dirty="0" err="1"/>
              <a:t>metobolik</a:t>
            </a:r>
            <a:r>
              <a:rPr lang="tr-TR" altLang="tr-TR" sz="1800" cap="none" dirty="0"/>
              <a:t> </a:t>
            </a:r>
            <a:r>
              <a:rPr lang="tr-TR" altLang="tr-TR" sz="1800" cap="none" dirty="0" err="1"/>
              <a:t>asidoz</a:t>
            </a:r>
            <a:r>
              <a:rPr lang="tr-TR" altLang="tr-TR" sz="1800" cap="none" dirty="0"/>
              <a:t> durumlarında </a:t>
            </a:r>
            <a:r>
              <a:rPr lang="tr-TR" altLang="tr-TR" sz="1800" cap="none" dirty="0" err="1"/>
              <a:t>intoksikasyon</a:t>
            </a:r>
            <a:r>
              <a:rPr lang="tr-TR" altLang="tr-TR" sz="1800" cap="none" dirty="0"/>
              <a:t> düşünülmelidir.</a:t>
            </a:r>
          </a:p>
          <a:p>
            <a:pPr>
              <a:lnSpc>
                <a:spcPct val="80000"/>
              </a:lnSpc>
            </a:pPr>
            <a:r>
              <a:rPr lang="tr-TR" altLang="tr-TR" sz="1800" cap="none" dirty="0"/>
              <a:t>-</a:t>
            </a:r>
            <a:r>
              <a:rPr lang="tr-TR" altLang="tr-TR" sz="1800" cap="none" dirty="0" err="1">
                <a:solidFill>
                  <a:srgbClr val="C00000"/>
                </a:solidFill>
              </a:rPr>
              <a:t>Ph</a:t>
            </a:r>
            <a:r>
              <a:rPr lang="tr-TR" altLang="tr-TR" sz="1800" cap="none" dirty="0">
                <a:solidFill>
                  <a:srgbClr val="C00000"/>
                </a:solidFill>
              </a:rPr>
              <a:t> değerinin 7,2</a:t>
            </a:r>
            <a:r>
              <a:rPr lang="tr-TR" altLang="tr-TR" sz="1800" cap="none" dirty="0"/>
              <a:t>’nin altında olması</a:t>
            </a:r>
          </a:p>
          <a:p>
            <a:pPr>
              <a:lnSpc>
                <a:spcPct val="80000"/>
              </a:lnSpc>
            </a:pPr>
            <a:r>
              <a:rPr lang="tr-TR" altLang="tr-TR" sz="1800" cap="none" dirty="0"/>
              <a:t>-</a:t>
            </a:r>
            <a:r>
              <a:rPr lang="tr-TR" altLang="tr-TR" sz="1800" cap="none" dirty="0">
                <a:solidFill>
                  <a:srgbClr val="C00000"/>
                </a:solidFill>
              </a:rPr>
              <a:t>Pco2 değerinin 45 </a:t>
            </a:r>
            <a:r>
              <a:rPr lang="tr-TR" altLang="tr-TR" sz="1800" cap="none" dirty="0" err="1"/>
              <a:t>mmhg’dan</a:t>
            </a:r>
            <a:r>
              <a:rPr lang="tr-TR" altLang="tr-TR" sz="1800" cap="none" dirty="0"/>
              <a:t> yüksek olması</a:t>
            </a:r>
          </a:p>
          <a:p>
            <a:pPr>
              <a:lnSpc>
                <a:spcPct val="80000"/>
              </a:lnSpc>
            </a:pPr>
            <a:r>
              <a:rPr lang="tr-TR" altLang="tr-TR" sz="1800" cap="none" dirty="0"/>
              <a:t>-</a:t>
            </a:r>
            <a:r>
              <a:rPr lang="tr-TR" altLang="tr-TR" sz="1800" cap="none" dirty="0">
                <a:solidFill>
                  <a:srgbClr val="C00000"/>
                </a:solidFill>
              </a:rPr>
              <a:t>K değerinin 6.4meq/l’nin üzerinde ve 2meq/l’nin altında </a:t>
            </a:r>
            <a:r>
              <a:rPr lang="tr-TR" altLang="tr-TR" sz="1800" cap="none" dirty="0"/>
              <a:t>olması</a:t>
            </a:r>
          </a:p>
          <a:p>
            <a:pPr>
              <a:lnSpc>
                <a:spcPct val="80000"/>
              </a:lnSpc>
              <a:buFont typeface="Arial" panose="020B0604020202020204" pitchFamily="34" charset="0"/>
              <a:buNone/>
            </a:pPr>
            <a:r>
              <a:rPr lang="tr-TR" altLang="tr-TR" sz="1800" cap="none" dirty="0" err="1">
                <a:solidFill>
                  <a:srgbClr val="C00000"/>
                </a:solidFill>
              </a:rPr>
              <a:t>Konvülsion</a:t>
            </a:r>
            <a:r>
              <a:rPr lang="tr-TR" altLang="tr-TR" sz="1800" cap="none" dirty="0" err="1"/>
              <a:t>ları</a:t>
            </a:r>
            <a:r>
              <a:rPr lang="tr-TR" altLang="tr-TR" sz="1800" cap="none" dirty="0"/>
              <a:t> olması</a:t>
            </a:r>
          </a:p>
          <a:p>
            <a:pPr>
              <a:lnSpc>
                <a:spcPct val="80000"/>
              </a:lnSpc>
              <a:buFont typeface="Arial" panose="020B0604020202020204" pitchFamily="34" charset="0"/>
              <a:buNone/>
            </a:pPr>
            <a:r>
              <a:rPr lang="tr-TR" altLang="tr-TR" sz="1800" cap="none" dirty="0" err="1"/>
              <a:t>Tansion</a:t>
            </a:r>
            <a:r>
              <a:rPr lang="tr-TR" altLang="tr-TR" sz="1800" cap="none" dirty="0"/>
              <a:t> </a:t>
            </a:r>
            <a:r>
              <a:rPr lang="tr-TR" altLang="tr-TR" sz="1800" cap="none" dirty="0" err="1">
                <a:solidFill>
                  <a:srgbClr val="C00000"/>
                </a:solidFill>
              </a:rPr>
              <a:t>arterial</a:t>
            </a:r>
            <a:r>
              <a:rPr lang="tr-TR" altLang="tr-TR" sz="1800" cap="none" dirty="0">
                <a:solidFill>
                  <a:srgbClr val="C00000"/>
                </a:solidFill>
              </a:rPr>
              <a:t> </a:t>
            </a:r>
            <a:r>
              <a:rPr lang="tr-TR" altLang="tr-TR" sz="1800" cap="none" dirty="0" err="1">
                <a:solidFill>
                  <a:srgbClr val="C00000"/>
                </a:solidFill>
              </a:rPr>
              <a:t>sistolik</a:t>
            </a:r>
            <a:r>
              <a:rPr lang="tr-TR" altLang="tr-TR" sz="1800" cap="none" dirty="0">
                <a:solidFill>
                  <a:srgbClr val="C00000"/>
                </a:solidFill>
              </a:rPr>
              <a:t> </a:t>
            </a:r>
            <a:r>
              <a:rPr lang="tr-TR" altLang="tr-TR" sz="1800" cap="none" dirty="0" err="1">
                <a:solidFill>
                  <a:srgbClr val="C00000"/>
                </a:solidFill>
              </a:rPr>
              <a:t>kompanetin</a:t>
            </a:r>
            <a:r>
              <a:rPr lang="tr-TR" altLang="tr-TR" sz="1800" cap="none" dirty="0">
                <a:solidFill>
                  <a:srgbClr val="C00000"/>
                </a:solidFill>
              </a:rPr>
              <a:t> 80mmhg’nın altında </a:t>
            </a:r>
            <a:r>
              <a:rPr lang="tr-TR" altLang="tr-TR" sz="1800" cap="none" dirty="0"/>
              <a:t>olması</a:t>
            </a:r>
          </a:p>
          <a:p>
            <a:pPr>
              <a:lnSpc>
                <a:spcPct val="80000"/>
              </a:lnSpc>
              <a:buFont typeface="Arial" panose="020B0604020202020204" pitchFamily="34" charset="0"/>
              <a:buNone/>
            </a:pPr>
            <a:r>
              <a:rPr lang="tr-TR" altLang="tr-TR" sz="1800" cap="none" dirty="0"/>
              <a:t>Sinüs ritmi dışında ritmi olan ve </a:t>
            </a:r>
            <a:r>
              <a:rPr lang="tr-TR" altLang="tr-TR" sz="1800" cap="none" dirty="0">
                <a:solidFill>
                  <a:srgbClr val="C00000"/>
                </a:solidFill>
              </a:rPr>
              <a:t>blok</a:t>
            </a:r>
            <a:r>
              <a:rPr lang="tr-TR" altLang="tr-TR" sz="1800" cap="none" dirty="0"/>
              <a:t> bulunan olgular</a:t>
            </a:r>
            <a:endParaRPr lang="en-GB" altLang="tr-TR" sz="1800" cap="none" dirty="0"/>
          </a:p>
          <a:p>
            <a:pPr>
              <a:lnSpc>
                <a:spcPct val="80000"/>
              </a:lnSpc>
            </a:pPr>
            <a:endParaRPr lang="en-GB" altLang="tr-TR" sz="1800" dirty="0"/>
          </a:p>
        </p:txBody>
      </p:sp>
    </p:spTree>
    <p:extLst>
      <p:ext uri="{BB962C8B-B14F-4D97-AF65-F5344CB8AC3E}">
        <p14:creationId xmlns:p14="http://schemas.microsoft.com/office/powerpoint/2010/main" val="108131844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4350" y="332657"/>
            <a:ext cx="8162105" cy="1505110"/>
          </a:xfrm>
        </p:spPr>
        <p:txBody>
          <a:bodyPr>
            <a:normAutofit fontScale="90000"/>
          </a:bodyPr>
          <a:lstStyle/>
          <a:p>
            <a:r>
              <a:rPr lang="tr-TR" dirty="0"/>
              <a:t>Adli olguların muayenesinde uyulması gerekli kurallar</a:t>
            </a:r>
          </a:p>
        </p:txBody>
      </p:sp>
      <p:sp>
        <p:nvSpPr>
          <p:cNvPr id="3" name="İçerik Yer Tutucusu 2"/>
          <p:cNvSpPr>
            <a:spLocks noGrp="1"/>
          </p:cNvSpPr>
          <p:nvPr>
            <p:ph sz="quarter" idx="13"/>
          </p:nvPr>
        </p:nvSpPr>
        <p:spPr>
          <a:xfrm>
            <a:off x="500646" y="2204864"/>
            <a:ext cx="7796030" cy="3311189"/>
          </a:xfrm>
        </p:spPr>
        <p:txBody>
          <a:bodyPr>
            <a:normAutofit lnSpcReduction="10000"/>
          </a:bodyPr>
          <a:lstStyle/>
          <a:p>
            <a:r>
              <a:rPr lang="tr-TR" cap="none" dirty="0"/>
              <a:t>Muayene ve tetkikler sırasında temel insan hak ve hürriyetlerine ve mahremiyet kurallarına uyulmalıdır.</a:t>
            </a:r>
          </a:p>
          <a:p>
            <a:r>
              <a:rPr lang="tr-TR" cap="none" dirty="0"/>
              <a:t>Hekim hastayı bizzat görmeli ve muayene etmelidir.</a:t>
            </a:r>
          </a:p>
          <a:p>
            <a:r>
              <a:rPr lang="tr-TR" cap="none" dirty="0"/>
              <a:t>Uygun şartlar altında yapılmalıdır.</a:t>
            </a:r>
          </a:p>
          <a:p>
            <a:r>
              <a:rPr lang="tr-TR" cap="none" dirty="0"/>
              <a:t>Ateşli silah, kesici delici alet yaralanmaları ve </a:t>
            </a:r>
            <a:r>
              <a:rPr lang="tr-TR" cap="none" dirty="0" err="1"/>
              <a:t>intoksikasyon</a:t>
            </a:r>
            <a:r>
              <a:rPr lang="tr-TR" cap="none" dirty="0"/>
              <a:t>, cinsel saldırı gibi vakalarda giysilerin saklanması adli görevlilere hatırlatılmalıdır.</a:t>
            </a:r>
          </a:p>
          <a:p>
            <a:r>
              <a:rPr lang="tr-TR" cap="none" dirty="0"/>
              <a:t>Adli rapor formları, diyagramlar kullanılmalıdır.</a:t>
            </a:r>
          </a:p>
        </p:txBody>
      </p:sp>
    </p:spTree>
    <p:extLst>
      <p:ext uri="{BB962C8B-B14F-4D97-AF65-F5344CB8AC3E}">
        <p14:creationId xmlns:p14="http://schemas.microsoft.com/office/powerpoint/2010/main" val="423109037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4350" y="685801"/>
            <a:ext cx="8162105" cy="1151965"/>
          </a:xfrm>
        </p:spPr>
        <p:txBody>
          <a:bodyPr>
            <a:normAutofit fontScale="90000"/>
          </a:bodyPr>
          <a:lstStyle/>
          <a:p>
            <a:r>
              <a:rPr lang="tr-TR" dirty="0"/>
              <a:t>Adli olguların muayenesinde uyulması gerekli kurallar</a:t>
            </a:r>
          </a:p>
        </p:txBody>
      </p:sp>
      <p:sp>
        <p:nvSpPr>
          <p:cNvPr id="3" name="İçerik Yer Tutucusu 2"/>
          <p:cNvSpPr>
            <a:spLocks noGrp="1"/>
          </p:cNvSpPr>
          <p:nvPr>
            <p:ph sz="quarter" idx="13"/>
          </p:nvPr>
        </p:nvSpPr>
        <p:spPr>
          <a:xfrm>
            <a:off x="514351" y="2276872"/>
            <a:ext cx="7796030" cy="3311189"/>
          </a:xfrm>
        </p:spPr>
        <p:txBody>
          <a:bodyPr>
            <a:normAutofit/>
          </a:bodyPr>
          <a:lstStyle/>
          <a:p>
            <a:r>
              <a:rPr lang="tr-TR" cap="none" dirty="0"/>
              <a:t>Okunaklı, sade, anlaşılır olmalı</a:t>
            </a:r>
          </a:p>
          <a:p>
            <a:r>
              <a:rPr lang="tr-TR" cap="none" dirty="0"/>
              <a:t>Adli rapor protokol defterine kaydedilmelidir</a:t>
            </a:r>
          </a:p>
          <a:p>
            <a:r>
              <a:rPr lang="tr-TR" cap="none" dirty="0"/>
              <a:t>Sorulan sorulara cevap verilmeli, sorulmasa bile saptanan durumlar kaydedilmeli, alkol durumu belirtilmeli</a:t>
            </a:r>
          </a:p>
          <a:p>
            <a:r>
              <a:rPr lang="tr-TR" cap="none" dirty="0"/>
              <a:t>Düzenlenen rapor </a:t>
            </a:r>
            <a:r>
              <a:rPr lang="tr-TR" b="1" cap="none" dirty="0"/>
              <a:t>saptanan</a:t>
            </a:r>
            <a:r>
              <a:rPr lang="tr-TR" cap="none" dirty="0"/>
              <a:t> travmatik lezyonlara ve tetkiklere dayanmalı – TAHMİNE GÖRE DEĞİL !</a:t>
            </a:r>
          </a:p>
        </p:txBody>
      </p:sp>
    </p:spTree>
    <p:extLst>
      <p:ext uri="{BB962C8B-B14F-4D97-AF65-F5344CB8AC3E}">
        <p14:creationId xmlns:p14="http://schemas.microsoft.com/office/powerpoint/2010/main" val="22192628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KADINA KARŞI ŞİDDET</a:t>
            </a:r>
          </a:p>
        </p:txBody>
      </p:sp>
      <p:sp>
        <p:nvSpPr>
          <p:cNvPr id="3" name="İçerik Yer Tutucusu 2"/>
          <p:cNvSpPr>
            <a:spLocks noGrp="1"/>
          </p:cNvSpPr>
          <p:nvPr>
            <p:ph sz="quarter" idx="13"/>
          </p:nvPr>
        </p:nvSpPr>
        <p:spPr>
          <a:xfrm>
            <a:off x="452629" y="2035571"/>
            <a:ext cx="7796030" cy="738453"/>
          </a:xfrm>
        </p:spPr>
        <p:txBody>
          <a:bodyPr anchor="t">
            <a:noAutofit/>
          </a:bodyPr>
          <a:lstStyle/>
          <a:p>
            <a:pPr marL="0" indent="0">
              <a:buNone/>
            </a:pPr>
            <a:r>
              <a:rPr lang="tr-TR" sz="2100" cap="none" dirty="0">
                <a:cs typeface="Times New Roman" panose="02020603050405020304" pitchFamily="18" charset="0"/>
              </a:rPr>
              <a:t>Tanısı güç ve önlenebilir !</a:t>
            </a:r>
          </a:p>
        </p:txBody>
      </p:sp>
      <p:pic>
        <p:nvPicPr>
          <p:cNvPr id="4" name="Resim 3"/>
          <p:cNvPicPr>
            <a:picLocks noChangeAspect="1"/>
          </p:cNvPicPr>
          <p:nvPr/>
        </p:nvPicPr>
        <p:blipFill rotWithShape="1">
          <a:blip r:embed="rId2"/>
          <a:srcRect l="40349"/>
          <a:stretch/>
        </p:blipFill>
        <p:spPr>
          <a:xfrm>
            <a:off x="0" y="4725144"/>
            <a:ext cx="2147455" cy="1719385"/>
          </a:xfrm>
          <a:prstGeom prst="rect">
            <a:avLst/>
          </a:prstGeom>
        </p:spPr>
      </p:pic>
      <p:pic>
        <p:nvPicPr>
          <p:cNvPr id="5" name="Resim 4"/>
          <p:cNvPicPr>
            <a:picLocks noChangeAspect="1"/>
          </p:cNvPicPr>
          <p:nvPr/>
        </p:nvPicPr>
        <p:blipFill>
          <a:blip r:embed="rId3"/>
          <a:stretch>
            <a:fillRect/>
          </a:stretch>
        </p:blipFill>
        <p:spPr>
          <a:xfrm>
            <a:off x="2124615" y="4703365"/>
            <a:ext cx="4149436" cy="1741164"/>
          </a:xfrm>
          <a:prstGeom prst="rect">
            <a:avLst/>
          </a:prstGeom>
        </p:spPr>
      </p:pic>
      <p:pic>
        <p:nvPicPr>
          <p:cNvPr id="6" name="Resim 5"/>
          <p:cNvPicPr>
            <a:picLocks noChangeAspect="1"/>
          </p:cNvPicPr>
          <p:nvPr/>
        </p:nvPicPr>
        <p:blipFill rotWithShape="1">
          <a:blip r:embed="rId4"/>
          <a:srcRect l="51386" t="-2946"/>
          <a:stretch/>
        </p:blipFill>
        <p:spPr>
          <a:xfrm>
            <a:off x="6274051" y="4665551"/>
            <a:ext cx="2471954" cy="1799552"/>
          </a:xfrm>
          <a:prstGeom prst="rect">
            <a:avLst/>
          </a:prstGeom>
        </p:spPr>
      </p:pic>
      <p:pic>
        <p:nvPicPr>
          <p:cNvPr id="7" name="Resim 6"/>
          <p:cNvPicPr>
            <a:picLocks noChangeAspect="1"/>
          </p:cNvPicPr>
          <p:nvPr/>
        </p:nvPicPr>
        <p:blipFill>
          <a:blip r:embed="rId5"/>
          <a:stretch>
            <a:fillRect/>
          </a:stretch>
        </p:blipFill>
        <p:spPr>
          <a:xfrm>
            <a:off x="3458210" y="2860798"/>
            <a:ext cx="3552536" cy="1857375"/>
          </a:xfrm>
          <a:prstGeom prst="rect">
            <a:avLst/>
          </a:prstGeom>
        </p:spPr>
      </p:pic>
      <p:pic>
        <p:nvPicPr>
          <p:cNvPr id="8" name="Resim 7"/>
          <p:cNvPicPr>
            <a:picLocks noChangeAspect="1"/>
          </p:cNvPicPr>
          <p:nvPr/>
        </p:nvPicPr>
        <p:blipFill rotWithShape="1">
          <a:blip r:embed="rId6"/>
          <a:srcRect l="33281" t="-3191"/>
          <a:stretch/>
        </p:blipFill>
        <p:spPr>
          <a:xfrm>
            <a:off x="6634068" y="2805693"/>
            <a:ext cx="2543464" cy="1919451"/>
          </a:xfrm>
          <a:prstGeom prst="rect">
            <a:avLst/>
          </a:prstGeom>
        </p:spPr>
      </p:pic>
      <p:pic>
        <p:nvPicPr>
          <p:cNvPr id="9" name="Resim 8"/>
          <p:cNvPicPr>
            <a:picLocks noChangeAspect="1"/>
          </p:cNvPicPr>
          <p:nvPr/>
        </p:nvPicPr>
        <p:blipFill rotWithShape="1">
          <a:blip r:embed="rId7"/>
          <a:srcRect r="45656" b="1031"/>
          <a:stretch/>
        </p:blipFill>
        <p:spPr>
          <a:xfrm>
            <a:off x="-6896" y="2860798"/>
            <a:ext cx="3500582" cy="1864346"/>
          </a:xfrm>
          <a:prstGeom prst="rect">
            <a:avLst/>
          </a:prstGeom>
        </p:spPr>
      </p:pic>
    </p:spTree>
    <p:extLst>
      <p:ext uri="{BB962C8B-B14F-4D97-AF65-F5344CB8AC3E}">
        <p14:creationId xmlns:p14="http://schemas.microsoft.com/office/powerpoint/2010/main" val="113290872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3"/>
          </p:nvPr>
        </p:nvSpPr>
        <p:spPr/>
        <p:txBody>
          <a:bodyPr>
            <a:normAutofit/>
          </a:bodyPr>
          <a:lstStyle/>
          <a:p>
            <a:r>
              <a:rPr lang="tr-TR" cap="none" dirty="0"/>
              <a:t>Tespit edilen bulgular kişi hakkında kesin rapor düzenlemek için yeterli değilse, kesin rapor düzenlenmemeli, uygun merkeze sevki yapılmalıdır.</a:t>
            </a:r>
          </a:p>
          <a:p>
            <a:r>
              <a:rPr lang="tr-TR" cap="none" dirty="0"/>
              <a:t>Rapor sonunda raporu düzenleyen tabibin adı soyadı, imzası, ve kurum mührünün bulunmasına ve okunaklı olmasına özen gösterilmelidir.</a:t>
            </a:r>
          </a:p>
          <a:p>
            <a:r>
              <a:rPr lang="tr-TR" cap="none" dirty="0"/>
              <a:t>Acil hallerde adli rapor düzenleneceği göz önüne alınarak bulgular kaydedilmeli, resmi yazının gelmesinden sonra adli rapor düzenlenmelidir.</a:t>
            </a:r>
          </a:p>
        </p:txBody>
      </p:sp>
    </p:spTree>
    <p:extLst>
      <p:ext uri="{BB962C8B-B14F-4D97-AF65-F5344CB8AC3E}">
        <p14:creationId xmlns:p14="http://schemas.microsoft.com/office/powerpoint/2010/main" val="268177429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166" y="692696"/>
            <a:ext cx="7791855" cy="1296144"/>
          </a:xfrm>
        </p:spPr>
        <p:txBody>
          <a:bodyPr>
            <a:normAutofit fontScale="90000"/>
          </a:bodyPr>
          <a:lstStyle/>
          <a:p>
            <a:r>
              <a:rPr lang="tr-TR" sz="3600" dirty="0"/>
              <a:t>CMK 75. Madde: Şüpheli veya sanığın beden muayenesi ve vücudundan örnek alınması</a:t>
            </a:r>
            <a:endParaRPr lang="tr-TR" dirty="0"/>
          </a:p>
        </p:txBody>
      </p:sp>
      <p:sp>
        <p:nvSpPr>
          <p:cNvPr id="3" name="İçerik Yer Tutucusu 2"/>
          <p:cNvSpPr>
            <a:spLocks noGrp="1"/>
          </p:cNvSpPr>
          <p:nvPr>
            <p:ph sz="quarter" idx="13"/>
          </p:nvPr>
        </p:nvSpPr>
        <p:spPr/>
        <p:txBody>
          <a:bodyPr>
            <a:normAutofit/>
          </a:bodyPr>
          <a:lstStyle/>
          <a:p>
            <a:pPr marL="0" indent="0" algn="just">
              <a:buNone/>
            </a:pPr>
            <a:r>
              <a:rPr lang="tr-TR" cap="none" dirty="0"/>
              <a:t>Bir suça ilişkin </a:t>
            </a:r>
            <a:r>
              <a:rPr lang="tr-TR" b="1" u="sng" cap="none" dirty="0"/>
              <a:t>delil elde etmek için,</a:t>
            </a:r>
            <a:r>
              <a:rPr lang="tr-TR" cap="none" dirty="0"/>
              <a:t> şüpheli veya sanığın bedeninin </a:t>
            </a:r>
            <a:r>
              <a:rPr lang="tr-TR" b="1" cap="none" dirty="0"/>
              <a:t>tıbbî muayenesine ya da vücudundan kan veya cinsel salgı gibi örnekler alınmasına, cumhuriyet savcısı istemiyle ya da </a:t>
            </a:r>
            <a:r>
              <a:rPr lang="tr-TR" b="1" cap="none" dirty="0" err="1"/>
              <a:t>re'sen</a:t>
            </a:r>
            <a:r>
              <a:rPr lang="tr-TR" b="1" cap="none" dirty="0"/>
              <a:t> hâkim veya mahkeme </a:t>
            </a:r>
            <a:r>
              <a:rPr lang="tr-TR" cap="none" dirty="0"/>
              <a:t>tarafından karar verilebilir. </a:t>
            </a:r>
          </a:p>
          <a:p>
            <a:pPr marL="0" indent="0" algn="just">
              <a:buNone/>
            </a:pPr>
            <a:r>
              <a:rPr lang="tr-TR" cap="none" dirty="0"/>
              <a:t>Bu müdahaleler ancak hekim tarafından veya hekim gözetiminde sağlık mesleği mensubu diğer bir kişi tarafından yapılabilir. </a:t>
            </a:r>
          </a:p>
        </p:txBody>
      </p:sp>
    </p:spTree>
    <p:extLst>
      <p:ext uri="{BB962C8B-B14F-4D97-AF65-F5344CB8AC3E}">
        <p14:creationId xmlns:p14="http://schemas.microsoft.com/office/powerpoint/2010/main" val="21248558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tr-TR" altLang="tr-TR" sz="3600"/>
              <a:t>TCK 287. Madde </a:t>
            </a:r>
            <a:br>
              <a:rPr lang="tr-TR" altLang="tr-TR" sz="3600"/>
            </a:br>
            <a:r>
              <a:rPr lang="tr-TR" altLang="tr-TR" sz="3600"/>
              <a:t>Genital muayene</a:t>
            </a:r>
          </a:p>
        </p:txBody>
      </p:sp>
      <p:sp>
        <p:nvSpPr>
          <p:cNvPr id="240643" name="Rectangle 3"/>
          <p:cNvSpPr>
            <a:spLocks noGrp="1" noRot="1" noChangeArrowheads="1"/>
          </p:cNvSpPr>
          <p:nvPr>
            <p:ph sz="quarter" idx="13"/>
          </p:nvPr>
        </p:nvSpPr>
        <p:spPr/>
        <p:txBody>
          <a:bodyPr>
            <a:normAutofit/>
          </a:bodyPr>
          <a:lstStyle/>
          <a:p>
            <a:pPr marL="92075" indent="-92075" algn="just">
              <a:lnSpc>
                <a:spcPct val="90000"/>
              </a:lnSpc>
              <a:buNone/>
            </a:pPr>
            <a:r>
              <a:rPr lang="tr-TR" altLang="tr-TR" sz="2800" dirty="0">
                <a:solidFill>
                  <a:schemeClr val="tx1"/>
                </a:solidFill>
              </a:rPr>
              <a:t>		</a:t>
            </a:r>
            <a:r>
              <a:rPr lang="tr-TR" altLang="tr-TR" sz="2800" b="1" cap="none" dirty="0">
                <a:solidFill>
                  <a:schemeClr val="tx1"/>
                </a:solidFill>
              </a:rPr>
              <a:t>Yetkili hâkim ve savcı kararı olmaksızın, </a:t>
            </a:r>
            <a:r>
              <a:rPr lang="tr-TR" altLang="tr-TR" sz="2800" cap="none" dirty="0">
                <a:solidFill>
                  <a:schemeClr val="tx1"/>
                </a:solidFill>
              </a:rPr>
              <a:t>kişiyi genital muayeneye gönderen veya bu muayeneyi yapan fail hakkında </a:t>
            </a:r>
            <a:r>
              <a:rPr lang="tr-TR" altLang="tr-TR" sz="2800" b="1" cap="none" dirty="0">
                <a:solidFill>
                  <a:schemeClr val="tx1"/>
                </a:solidFill>
              </a:rPr>
              <a:t>üç aydan bir yıla </a:t>
            </a:r>
            <a:r>
              <a:rPr lang="tr-TR" altLang="tr-TR" sz="2800" cap="none" dirty="0">
                <a:solidFill>
                  <a:schemeClr val="tx1"/>
                </a:solidFill>
              </a:rPr>
              <a:t>kadar hapis cezasına hükmolunur. </a:t>
            </a:r>
          </a:p>
          <a:p>
            <a:pPr marL="92075" indent="-92075" algn="just">
              <a:lnSpc>
                <a:spcPct val="90000"/>
              </a:lnSpc>
              <a:buFont typeface="Arial" panose="020B0604020202020204" pitchFamily="34" charset="0"/>
              <a:buNone/>
            </a:pPr>
            <a:r>
              <a:rPr lang="tr-TR" altLang="tr-TR" sz="2800" cap="none" dirty="0">
                <a:solidFill>
                  <a:schemeClr val="tx1"/>
                </a:solidFill>
              </a:rPr>
              <a:t>		Bulaşıcı hastalıklar dolayısıyla kamu sağlığını korumak amacıyla kanun ve tüzüklerde öngörülen hükümlere uygun olarak yapılan muayeneler açısından yukarıdaki fıkra hükmü uygulanmaz. </a:t>
            </a:r>
          </a:p>
        </p:txBody>
      </p:sp>
    </p:spTree>
    <p:extLst>
      <p:ext uri="{BB962C8B-B14F-4D97-AF65-F5344CB8AC3E}">
        <p14:creationId xmlns:p14="http://schemas.microsoft.com/office/powerpoint/2010/main" val="84687184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ÖLÜM-ÖLÜ MUAYENESİ</a:t>
            </a:r>
          </a:p>
        </p:txBody>
      </p:sp>
      <p:sp>
        <p:nvSpPr>
          <p:cNvPr id="5" name="Alt Başlık 4"/>
          <p:cNvSpPr>
            <a:spLocks noGrp="1"/>
          </p:cNvSpPr>
          <p:nvPr>
            <p:ph type="subTitle" idx="1"/>
          </p:nvPr>
        </p:nvSpPr>
        <p:spPr/>
        <p:txBody>
          <a:bodyPr/>
          <a:lstStyle/>
          <a:p>
            <a:r>
              <a:rPr lang="tr-TR" dirty="0"/>
              <a:t>Dr. Halil ilhan aydoğdu</a:t>
            </a:r>
          </a:p>
        </p:txBody>
      </p:sp>
    </p:spTree>
    <p:extLst>
      <p:ext uri="{BB962C8B-B14F-4D97-AF65-F5344CB8AC3E}">
        <p14:creationId xmlns:p14="http://schemas.microsoft.com/office/powerpoint/2010/main" val="31906399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68096" y="2286000"/>
            <a:ext cx="7290055" cy="3087216"/>
          </a:xfrm>
          <a:prstGeom prst="rect">
            <a:avLst/>
          </a:prstGeom>
        </p:spPr>
        <p:txBody>
          <a:bodyPr/>
          <a:lstStyle/>
          <a:p>
            <a:pPr marL="457200" indent="-457200">
              <a:buFont typeface="+mj-lt"/>
              <a:buAutoNum type="arabicPeriod"/>
            </a:pPr>
            <a:r>
              <a:rPr lang="tr-TR" dirty="0"/>
              <a:t>ÖLÜM</a:t>
            </a:r>
          </a:p>
          <a:p>
            <a:pPr marL="457200" indent="-457200">
              <a:buFont typeface="+mj-lt"/>
              <a:buAutoNum type="arabicPeriod"/>
            </a:pPr>
            <a:r>
              <a:rPr lang="tr-TR" dirty="0"/>
              <a:t>ÖLÜM OLGULARINDA PROSEDÜR</a:t>
            </a:r>
          </a:p>
          <a:p>
            <a:pPr marL="457200" indent="-457200">
              <a:buFont typeface="+mj-lt"/>
              <a:buAutoNum type="arabicPeriod"/>
            </a:pPr>
            <a:r>
              <a:rPr lang="tr-TR" dirty="0"/>
              <a:t>ÖBS</a:t>
            </a:r>
          </a:p>
          <a:p>
            <a:pPr marL="457200" indent="-457200">
              <a:buFont typeface="+mj-lt"/>
              <a:buAutoNum type="arabicPeriod"/>
            </a:pPr>
            <a:r>
              <a:rPr lang="tr-TR" dirty="0"/>
              <a:t>ADLİ ÖLÜM OLGULARINDA PROSEDÜR</a:t>
            </a:r>
          </a:p>
          <a:p>
            <a:pPr marL="457200" indent="-457200">
              <a:buFont typeface="+mj-lt"/>
              <a:buAutoNum type="arabicPeriod"/>
            </a:pPr>
            <a:r>
              <a:rPr lang="tr-TR" dirty="0"/>
              <a:t>ÖLÜ MUAYENESİ</a:t>
            </a:r>
          </a:p>
          <a:p>
            <a:pPr marL="457200" indent="-457200">
              <a:buFont typeface="+mj-lt"/>
              <a:buAutoNum type="arabicPeriod"/>
            </a:pPr>
            <a:endParaRPr lang="tr-TR" dirty="0"/>
          </a:p>
        </p:txBody>
      </p:sp>
    </p:spTree>
    <p:extLst>
      <p:ext uri="{BB962C8B-B14F-4D97-AF65-F5344CB8AC3E}">
        <p14:creationId xmlns:p14="http://schemas.microsoft.com/office/powerpoint/2010/main" val="328004363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Constantia" panose="02030602050306030303" pitchFamily="18" charset="0"/>
              </a:rPr>
              <a:t>Somatik ÖLÜM</a:t>
            </a:r>
          </a:p>
        </p:txBody>
      </p:sp>
      <p:sp>
        <p:nvSpPr>
          <p:cNvPr id="3" name="İçerik Yer Tutucusu 2"/>
          <p:cNvSpPr>
            <a:spLocks noGrp="1"/>
          </p:cNvSpPr>
          <p:nvPr>
            <p:ph idx="4294967295"/>
          </p:nvPr>
        </p:nvSpPr>
        <p:spPr>
          <a:xfrm>
            <a:off x="768097" y="2286000"/>
            <a:ext cx="3770910" cy="4023360"/>
          </a:xfrm>
          <a:prstGeom prst="rect">
            <a:avLst/>
          </a:prstGeom>
        </p:spPr>
        <p:txBody>
          <a:bodyPr/>
          <a:lstStyle/>
          <a:p>
            <a:r>
              <a:rPr lang="tr-TR" cap="none" dirty="0"/>
              <a:t>Somatik ölüm temel vücut fonksiyonları olarak kabul edilen merkezi sinir sistemi, solunum ve dolaşım fonksiyonlarının </a:t>
            </a:r>
            <a:r>
              <a:rPr lang="tr-TR" cap="none" dirty="0" err="1">
                <a:solidFill>
                  <a:srgbClr val="FF0000"/>
                </a:solidFill>
              </a:rPr>
              <a:t>irreversibl</a:t>
            </a:r>
            <a:r>
              <a:rPr lang="tr-TR" cap="none" dirty="0"/>
              <a:t> kaybıdır. </a:t>
            </a:r>
          </a:p>
        </p:txBody>
      </p:sp>
      <p:pic>
        <p:nvPicPr>
          <p:cNvPr id="4" name="Resim 3"/>
          <p:cNvPicPr>
            <a:picLocks noChangeAspect="1"/>
          </p:cNvPicPr>
          <p:nvPr/>
        </p:nvPicPr>
        <p:blipFill>
          <a:blip r:embed="rId2"/>
          <a:stretch>
            <a:fillRect/>
          </a:stretch>
        </p:blipFill>
        <p:spPr>
          <a:xfrm>
            <a:off x="5370757" y="1236228"/>
            <a:ext cx="2497753" cy="3646857"/>
          </a:xfrm>
          <a:prstGeom prst="rect">
            <a:avLst/>
          </a:prstGeom>
        </p:spPr>
      </p:pic>
      <p:sp>
        <p:nvSpPr>
          <p:cNvPr id="5" name="Metin kutusu 4"/>
          <p:cNvSpPr txBox="1"/>
          <p:nvPr/>
        </p:nvSpPr>
        <p:spPr>
          <a:xfrm>
            <a:off x="5434388" y="4986780"/>
            <a:ext cx="3092157" cy="369332"/>
          </a:xfrm>
          <a:prstGeom prst="rect">
            <a:avLst/>
          </a:prstGeom>
          <a:noFill/>
        </p:spPr>
        <p:txBody>
          <a:bodyPr wrap="square" rtlCol="0">
            <a:spAutoFit/>
          </a:bodyPr>
          <a:lstStyle/>
          <a:p>
            <a:r>
              <a:rPr lang="tr-TR" sz="1400" dirty="0"/>
              <a:t>François-</a:t>
            </a:r>
            <a:r>
              <a:rPr lang="tr-TR" sz="1400" dirty="0" err="1"/>
              <a:t>Emmanuel</a:t>
            </a:r>
            <a:r>
              <a:rPr lang="tr-TR" sz="1400" dirty="0"/>
              <a:t> </a:t>
            </a:r>
            <a:r>
              <a:rPr lang="tr-TR" sz="1400" dirty="0" err="1"/>
              <a:t>Fodéré</a:t>
            </a:r>
            <a:r>
              <a:rPr lang="tr-TR" sz="1400" dirty="0"/>
              <a:t> (1764-1835)</a:t>
            </a:r>
            <a:r>
              <a:rPr lang="tr-TR" dirty="0"/>
              <a:t> </a:t>
            </a:r>
          </a:p>
        </p:txBody>
      </p:sp>
    </p:spTree>
    <p:extLst>
      <p:ext uri="{BB962C8B-B14F-4D97-AF65-F5344CB8AC3E}">
        <p14:creationId xmlns:p14="http://schemas.microsoft.com/office/powerpoint/2010/main" val="251348415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HÜCRESEL ÖLÜM</a:t>
            </a:r>
          </a:p>
        </p:txBody>
      </p:sp>
      <p:sp>
        <p:nvSpPr>
          <p:cNvPr id="3" name="İçerik Yer Tutucusu 2"/>
          <p:cNvSpPr>
            <a:spLocks noGrp="1"/>
          </p:cNvSpPr>
          <p:nvPr>
            <p:ph idx="4294967295"/>
          </p:nvPr>
        </p:nvSpPr>
        <p:spPr>
          <a:xfrm>
            <a:off x="768154" y="1628800"/>
            <a:ext cx="7290055" cy="4023360"/>
          </a:xfrm>
          <a:prstGeom prst="rect">
            <a:avLst/>
          </a:prstGeom>
        </p:spPr>
        <p:txBody>
          <a:bodyPr/>
          <a:lstStyle/>
          <a:p>
            <a:r>
              <a:rPr lang="tr-TR" cap="none" dirty="0"/>
              <a:t>Somatik ölümle birlikte, özellikle beyin sapındaki solunum ve dolaşım merkezinin devre dışı kalması sonucu süreç kaçınılmaz olarak tüm organ ve dokuların canlılık durumunu yitirmesi ile sonuçlanacaktır. Buna, </a:t>
            </a:r>
            <a:r>
              <a:rPr lang="tr-TR" cap="none" dirty="0">
                <a:solidFill>
                  <a:srgbClr val="FF0000"/>
                </a:solidFill>
              </a:rPr>
              <a:t>“hücresel ölüm” (biyolojik ölüm) </a:t>
            </a:r>
            <a:r>
              <a:rPr lang="tr-TR" cap="none" dirty="0"/>
              <a:t>denmektedir. </a:t>
            </a:r>
          </a:p>
          <a:p>
            <a:r>
              <a:rPr lang="tr-TR" cap="none" dirty="0"/>
              <a:t>Bu ölüm şeklinin, hukuki açıdan bir önemi bulunmaz. Yani, ölen kişi ile ilgili bir takım yasal işlemlerin yapılabilmesi için, diğer organ ve dokuların canlılık durumunu yitirmeleri beklenmez.</a:t>
            </a:r>
          </a:p>
        </p:txBody>
      </p:sp>
    </p:spTree>
    <p:extLst>
      <p:ext uri="{BB962C8B-B14F-4D97-AF65-F5344CB8AC3E}">
        <p14:creationId xmlns:p14="http://schemas.microsoft.com/office/powerpoint/2010/main" val="356066293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BEYİN ÖLÜMÜ</a:t>
            </a:r>
          </a:p>
        </p:txBody>
      </p:sp>
      <p:sp>
        <p:nvSpPr>
          <p:cNvPr id="3" name="İçerik Yer Tutucusu 2"/>
          <p:cNvSpPr>
            <a:spLocks noGrp="1"/>
          </p:cNvSpPr>
          <p:nvPr>
            <p:ph idx="4294967295"/>
          </p:nvPr>
        </p:nvSpPr>
        <p:spPr>
          <a:xfrm>
            <a:off x="514351" y="1700808"/>
            <a:ext cx="7290055" cy="4023360"/>
          </a:xfrm>
          <a:prstGeom prst="rect">
            <a:avLst/>
          </a:prstGeom>
        </p:spPr>
        <p:txBody>
          <a:bodyPr/>
          <a:lstStyle/>
          <a:p>
            <a:r>
              <a:rPr lang="tr-TR" cap="none" dirty="0"/>
              <a:t>Anlam olarak, somatik ölüme eş değerdir. </a:t>
            </a:r>
          </a:p>
          <a:p>
            <a:r>
              <a:rPr lang="tr-TR" cap="none" dirty="0"/>
              <a:t>Beyin ölümüne denk ilk tanım, 1959’da </a:t>
            </a:r>
            <a:r>
              <a:rPr lang="tr-TR" cap="none" dirty="0" err="1"/>
              <a:t>mollart</a:t>
            </a:r>
            <a:r>
              <a:rPr lang="tr-TR" cap="none" dirty="0"/>
              <a:t> ve </a:t>
            </a:r>
            <a:r>
              <a:rPr lang="tr-TR" cap="none" dirty="0" err="1"/>
              <a:t>goulan</a:t>
            </a:r>
            <a:r>
              <a:rPr lang="tr-TR" cap="none" dirty="0"/>
              <a:t> adlı iki nörolog tarafından yapılmış ve geri dönüşümsüz komaya giren hastalara “komanın ötesinde” anlamına gelen </a:t>
            </a:r>
            <a:r>
              <a:rPr lang="tr-TR" cap="none" dirty="0">
                <a:solidFill>
                  <a:srgbClr val="FF0000"/>
                </a:solidFill>
              </a:rPr>
              <a:t>“</a:t>
            </a:r>
            <a:r>
              <a:rPr lang="tr-TR" cap="none" dirty="0" err="1">
                <a:solidFill>
                  <a:srgbClr val="FF0000"/>
                </a:solidFill>
              </a:rPr>
              <a:t>coma</a:t>
            </a:r>
            <a:r>
              <a:rPr lang="tr-TR" cap="none" dirty="0">
                <a:solidFill>
                  <a:srgbClr val="FF0000"/>
                </a:solidFill>
              </a:rPr>
              <a:t> </a:t>
            </a:r>
            <a:r>
              <a:rPr lang="tr-TR" cap="none" dirty="0" err="1">
                <a:solidFill>
                  <a:srgbClr val="FF0000"/>
                </a:solidFill>
              </a:rPr>
              <a:t>depassé</a:t>
            </a:r>
            <a:r>
              <a:rPr lang="tr-TR" cap="none" dirty="0">
                <a:solidFill>
                  <a:srgbClr val="FF0000"/>
                </a:solidFill>
              </a:rPr>
              <a:t>” </a:t>
            </a:r>
            <a:r>
              <a:rPr lang="tr-TR" cap="none" dirty="0"/>
              <a:t>deyimi kullanılmıştır.</a:t>
            </a:r>
          </a:p>
          <a:p>
            <a:r>
              <a:rPr lang="tr-TR" cap="none" dirty="0"/>
              <a:t>Türkiye’de de ölüden organ transplantasyonu, 29.5.1979’de 2238 sayılı kanun ile kabul edilmiş ve ilk kez bu tarihten sonra uygulanmaya başlanmıştır.</a:t>
            </a:r>
          </a:p>
        </p:txBody>
      </p:sp>
      <p:pic>
        <p:nvPicPr>
          <p:cNvPr id="1028" name="Picture 4" descr="http://gunluksaglik.net/wp-content/uploads/2015/08/o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1813" y="88931"/>
            <a:ext cx="2492187" cy="249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722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AGONİ</a:t>
            </a:r>
          </a:p>
        </p:txBody>
      </p:sp>
      <p:sp>
        <p:nvSpPr>
          <p:cNvPr id="3" name="İçerik Yer Tutucusu 2"/>
          <p:cNvSpPr>
            <a:spLocks noGrp="1"/>
          </p:cNvSpPr>
          <p:nvPr>
            <p:ph idx="4294967295"/>
          </p:nvPr>
        </p:nvSpPr>
        <p:spPr>
          <a:xfrm>
            <a:off x="611560" y="1556792"/>
            <a:ext cx="7290055" cy="4023360"/>
          </a:xfrm>
          <a:prstGeom prst="rect">
            <a:avLst/>
          </a:prstGeom>
        </p:spPr>
        <p:txBody>
          <a:bodyPr/>
          <a:lstStyle/>
          <a:p>
            <a:r>
              <a:rPr lang="tr-TR" cap="none" dirty="0"/>
              <a:t>Ölüm öncesi görülen döneme “</a:t>
            </a:r>
            <a:r>
              <a:rPr lang="tr-TR" cap="none" dirty="0" err="1"/>
              <a:t>agoni</a:t>
            </a:r>
            <a:r>
              <a:rPr lang="tr-TR" cap="none" dirty="0"/>
              <a:t>” (can çekişme) denmektedir. Yunanca “</a:t>
            </a:r>
            <a:r>
              <a:rPr lang="tr-TR" cap="none" dirty="0" err="1"/>
              <a:t>ago</a:t>
            </a:r>
            <a:r>
              <a:rPr lang="tr-TR" cap="none" dirty="0"/>
              <a:t>” kelimesinden(mücadele, boğuşma, savaşma) türetilmiştir.</a:t>
            </a:r>
          </a:p>
          <a:p>
            <a:r>
              <a:rPr lang="tr-TR" cap="none" dirty="0" err="1"/>
              <a:t>Agoni</a:t>
            </a:r>
            <a:r>
              <a:rPr lang="tr-TR" cap="none" dirty="0"/>
              <a:t> döneminde bilinçte ve iradi hareketlerde bozulma meydana geldiğinden kişinin yaptığı mal satma, vasiyetname düzenleme, miras bırakma, evlat edinme, evlenme, vs. gibi hukuki işlemler </a:t>
            </a:r>
            <a:r>
              <a:rPr lang="tr-TR" b="1" u="sng" cap="none" dirty="0">
                <a:solidFill>
                  <a:srgbClr val="C00000"/>
                </a:solidFill>
              </a:rPr>
              <a:t>hukuk bakımından geçersiz sayılmaktadır. </a:t>
            </a:r>
          </a:p>
          <a:p>
            <a:r>
              <a:rPr lang="tr-TR" cap="none" dirty="0"/>
              <a:t>Bazı kişilerde çok nadiren bilinç sona kadar belli ölçüde sağlam kalabilir. </a:t>
            </a:r>
            <a:r>
              <a:rPr lang="tr-TR" cap="none" dirty="0" err="1"/>
              <a:t>Agoni</a:t>
            </a:r>
            <a:r>
              <a:rPr lang="tr-TR" cap="none" dirty="0"/>
              <a:t> döneminde olan bir kişi bazen bir sır veya bir olay hakkında gizlediği bilgiyi açıklar.</a:t>
            </a:r>
          </a:p>
        </p:txBody>
      </p:sp>
    </p:spTree>
    <p:extLst>
      <p:ext uri="{BB962C8B-B14F-4D97-AF65-F5344CB8AC3E}">
        <p14:creationId xmlns:p14="http://schemas.microsoft.com/office/powerpoint/2010/main" val="251565283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YALANCI ÖLÜM</a:t>
            </a:r>
          </a:p>
        </p:txBody>
      </p:sp>
      <p:pic>
        <p:nvPicPr>
          <p:cNvPr id="4" name="İçerik Yer Tutucusu 3"/>
          <p:cNvPicPr>
            <a:picLocks noGrp="1" noChangeAspect="1"/>
          </p:cNvPicPr>
          <p:nvPr>
            <p:ph idx="4294967295"/>
          </p:nvPr>
        </p:nvPicPr>
        <p:blipFill>
          <a:blip r:embed="rId2"/>
          <a:stretch>
            <a:fillRect/>
          </a:stretch>
        </p:blipFill>
        <p:spPr>
          <a:xfrm>
            <a:off x="768096" y="2084833"/>
            <a:ext cx="3731985" cy="4395187"/>
          </a:xfrm>
          <a:prstGeom prst="rect">
            <a:avLst/>
          </a:prstGeom>
        </p:spPr>
      </p:pic>
      <p:pic>
        <p:nvPicPr>
          <p:cNvPr id="5" name="Resim 4"/>
          <p:cNvPicPr>
            <a:picLocks noChangeAspect="1"/>
          </p:cNvPicPr>
          <p:nvPr/>
        </p:nvPicPr>
        <p:blipFill>
          <a:blip r:embed="rId3"/>
          <a:stretch>
            <a:fillRect/>
          </a:stretch>
        </p:blipFill>
        <p:spPr>
          <a:xfrm>
            <a:off x="5148064" y="685801"/>
            <a:ext cx="3868220" cy="5995741"/>
          </a:xfrm>
          <a:prstGeom prst="rect">
            <a:avLst/>
          </a:prstGeom>
        </p:spPr>
      </p:pic>
    </p:spTree>
    <p:extLst>
      <p:ext uri="{BB962C8B-B14F-4D97-AF65-F5344CB8AC3E}">
        <p14:creationId xmlns:p14="http://schemas.microsoft.com/office/powerpoint/2010/main" val="19858332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Çocuk İstismarı</a:t>
            </a:r>
          </a:p>
        </p:txBody>
      </p:sp>
      <p:sp>
        <p:nvSpPr>
          <p:cNvPr id="3" name="İçerik Yer Tutucusu 2"/>
          <p:cNvSpPr>
            <a:spLocks noGrp="1"/>
          </p:cNvSpPr>
          <p:nvPr>
            <p:ph sz="quarter" idx="13"/>
          </p:nvPr>
        </p:nvSpPr>
        <p:spPr>
          <a:xfrm>
            <a:off x="452629" y="2035571"/>
            <a:ext cx="7796030" cy="738453"/>
          </a:xfrm>
        </p:spPr>
        <p:txBody>
          <a:bodyPr anchor="t">
            <a:noAutofit/>
          </a:bodyPr>
          <a:lstStyle/>
          <a:p>
            <a:pPr marL="0" indent="0">
              <a:buNone/>
            </a:pPr>
            <a:r>
              <a:rPr lang="tr-TR" sz="2100" cap="none" dirty="0">
                <a:cs typeface="Times New Roman" panose="02020603050405020304" pitchFamily="18" charset="0"/>
              </a:rPr>
              <a:t>Tanısı güç ve önlenebilir !</a:t>
            </a:r>
          </a:p>
        </p:txBody>
      </p:sp>
    </p:spTree>
    <p:extLst>
      <p:ext uri="{BB962C8B-B14F-4D97-AF65-F5344CB8AC3E}">
        <p14:creationId xmlns:p14="http://schemas.microsoft.com/office/powerpoint/2010/main" val="324719229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lazarus</a:t>
            </a:r>
            <a:endParaRPr lang="tr-TR" dirty="0"/>
          </a:p>
        </p:txBody>
      </p:sp>
      <p:pic>
        <p:nvPicPr>
          <p:cNvPr id="4" name="İçerik Yer Tutucusu 3"/>
          <p:cNvPicPr>
            <a:picLocks noGrp="1" noChangeAspect="1"/>
          </p:cNvPicPr>
          <p:nvPr>
            <p:ph idx="4294967295"/>
          </p:nvPr>
        </p:nvPicPr>
        <p:blipFill>
          <a:blip r:embed="rId2"/>
          <a:stretch>
            <a:fillRect/>
          </a:stretch>
        </p:blipFill>
        <p:spPr>
          <a:xfrm>
            <a:off x="4139952" y="260648"/>
            <a:ext cx="3706904" cy="5820185"/>
          </a:xfrm>
          <a:prstGeom prst="rect">
            <a:avLst/>
          </a:prstGeom>
        </p:spPr>
      </p:pic>
    </p:spTree>
    <p:extLst>
      <p:ext uri="{BB962C8B-B14F-4D97-AF65-F5344CB8AC3E}">
        <p14:creationId xmlns:p14="http://schemas.microsoft.com/office/powerpoint/2010/main" val="160835898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476672"/>
            <a:ext cx="7797662" cy="1151965"/>
          </a:xfrm>
        </p:spPr>
        <p:txBody>
          <a:bodyPr/>
          <a:lstStyle/>
          <a:p>
            <a:r>
              <a:rPr lang="tr-TR" dirty="0"/>
              <a:t>Ölüm Olgularında Genel Prosedür</a:t>
            </a:r>
          </a:p>
        </p:txBody>
      </p:sp>
      <p:sp>
        <p:nvSpPr>
          <p:cNvPr id="3" name="İçerik Yer Tutucusu 2"/>
          <p:cNvSpPr>
            <a:spLocks noGrp="1"/>
          </p:cNvSpPr>
          <p:nvPr>
            <p:ph idx="4294967295"/>
          </p:nvPr>
        </p:nvSpPr>
        <p:spPr>
          <a:xfrm>
            <a:off x="721347" y="1988840"/>
            <a:ext cx="7290055" cy="3528392"/>
          </a:xfrm>
          <a:prstGeom prst="rect">
            <a:avLst/>
          </a:prstGeom>
        </p:spPr>
        <p:txBody>
          <a:bodyPr>
            <a:normAutofit fontScale="92500"/>
          </a:bodyPr>
          <a:lstStyle/>
          <a:p>
            <a:r>
              <a:rPr lang="tr-TR" cap="none" dirty="0"/>
              <a:t>Türkiye’de </a:t>
            </a:r>
            <a:r>
              <a:rPr lang="tr-TR" cap="none" dirty="0">
                <a:solidFill>
                  <a:srgbClr val="C00000"/>
                </a:solidFill>
              </a:rPr>
              <a:t>her hekim </a:t>
            </a:r>
            <a:r>
              <a:rPr lang="tr-TR" cap="none" dirty="0"/>
              <a:t>ölüm olguları ile karşılaştığında ölüm halini belirlemek ve ölüm raporu (defin ruhsatı) düzenlemekle yükümlüdür. </a:t>
            </a:r>
          </a:p>
          <a:p>
            <a:r>
              <a:rPr lang="tr-TR" cap="none" dirty="0"/>
              <a:t>Ölüm ihbarını alan hekim mutlak olarak gidip ölüyü tam ve çıplak olarak muayene etmelidir. </a:t>
            </a:r>
            <a:r>
              <a:rPr lang="tr-TR" cap="none" dirty="0">
                <a:solidFill>
                  <a:srgbClr val="C00000"/>
                </a:solidFill>
              </a:rPr>
              <a:t>Ölenin hastalığını belirleyen bir hastane veya hekim raporu varsa buna dayanarak defin ruhsatı düzenlenebilir.</a:t>
            </a:r>
          </a:p>
          <a:p>
            <a:r>
              <a:rPr lang="tr-TR" cap="none" dirty="0"/>
              <a:t>Böyle bir belge yoksa kişinin yakınlarının verdiği ifadeler veya ölenin hastalığı sırasında kullandığı ilaçlar değerlendirilerek bir ölüm tanısı konarak defin ruhsatı düzenlenir.</a:t>
            </a:r>
          </a:p>
          <a:p>
            <a:endParaRPr lang="tr-TR" dirty="0"/>
          </a:p>
        </p:txBody>
      </p:sp>
    </p:spTree>
    <p:extLst>
      <p:ext uri="{BB962C8B-B14F-4D97-AF65-F5344CB8AC3E}">
        <p14:creationId xmlns:p14="http://schemas.microsoft.com/office/powerpoint/2010/main" val="360349015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8096" y="3861048"/>
            <a:ext cx="6433913" cy="1151965"/>
          </a:xfrm>
        </p:spPr>
        <p:txBody>
          <a:bodyPr/>
          <a:lstStyle/>
          <a:p>
            <a:r>
              <a:rPr lang="tr-TR" sz="2000" dirty="0"/>
              <a:t>TRAVMATİK HER ŞEY ?</a:t>
            </a:r>
          </a:p>
        </p:txBody>
      </p:sp>
      <p:sp>
        <p:nvSpPr>
          <p:cNvPr id="3" name="İçerik Yer Tutucusu 2"/>
          <p:cNvSpPr>
            <a:spLocks noGrp="1"/>
          </p:cNvSpPr>
          <p:nvPr>
            <p:ph idx="4294967295"/>
          </p:nvPr>
        </p:nvSpPr>
        <p:spPr>
          <a:xfrm>
            <a:off x="768096" y="2286000"/>
            <a:ext cx="7290055" cy="1287016"/>
          </a:xfrm>
          <a:prstGeom prst="rect">
            <a:avLst/>
          </a:prstGeom>
        </p:spPr>
        <p:txBody>
          <a:bodyPr/>
          <a:lstStyle/>
          <a:p>
            <a:r>
              <a:rPr lang="tr-TR" cap="none" dirty="0"/>
              <a:t>Ancak ölüm tanısı konamıyorsa veya ölünün durumunda, bulunuşunda kuşku uyandıracak bir belirti varsa, ölüm olayı savcılığa </a:t>
            </a:r>
            <a:r>
              <a:rPr lang="tr-TR" cap="none" dirty="0">
                <a:solidFill>
                  <a:srgbClr val="C00000"/>
                </a:solidFill>
              </a:rPr>
              <a:t>ihbar</a:t>
            </a:r>
            <a:r>
              <a:rPr lang="tr-TR" cap="none" dirty="0"/>
              <a:t> edilmelidir.</a:t>
            </a:r>
          </a:p>
          <a:p>
            <a:endParaRPr lang="tr-TR" dirty="0"/>
          </a:p>
        </p:txBody>
      </p:sp>
    </p:spTree>
    <p:extLst>
      <p:ext uri="{BB962C8B-B14F-4D97-AF65-F5344CB8AC3E}">
        <p14:creationId xmlns:p14="http://schemas.microsoft.com/office/powerpoint/2010/main" val="1612819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683568" y="1556792"/>
            <a:ext cx="7290055" cy="4032448"/>
          </a:xfrm>
          <a:prstGeom prst="rect">
            <a:avLst/>
          </a:prstGeom>
        </p:spPr>
        <p:txBody>
          <a:bodyPr>
            <a:normAutofit lnSpcReduction="10000"/>
          </a:bodyPr>
          <a:lstStyle/>
          <a:p>
            <a:pPr algn="just"/>
            <a:r>
              <a:rPr lang="tr-TR" cap="none" dirty="0"/>
              <a:t>Ölüm olgularında ilk yapılması gereken şey, ölümün gerçekleşip gerçekleşmediğinin anlaşılması için dolaşım ve solunumun olup olmadığı araştırılmalıdır.</a:t>
            </a:r>
          </a:p>
          <a:p>
            <a:pPr algn="just"/>
            <a:r>
              <a:rPr lang="tr-TR" cap="none" dirty="0"/>
              <a:t>Ölü defin izni verilmesi konusu, 24.4.1930 tarih; 1593 sayılı umumi hıfzıssıhha kanunu (UHK) içinde ayrıntılı olarak tanımlanmıştır. </a:t>
            </a:r>
          </a:p>
          <a:p>
            <a:pPr algn="just"/>
            <a:r>
              <a:rPr lang="tr-TR" cap="none" dirty="0" err="1">
                <a:solidFill>
                  <a:srgbClr val="C00000"/>
                </a:solidFill>
              </a:rPr>
              <a:t>Uhk</a:t>
            </a:r>
            <a:r>
              <a:rPr lang="tr-TR" cap="none" dirty="0">
                <a:solidFill>
                  <a:srgbClr val="C00000"/>
                </a:solidFill>
              </a:rPr>
              <a:t> madde 215’e göre, defin izni (ruhsatı) alınmadıkça ve ibraz olunmadıkça hiçbir cenaze gömülemez. </a:t>
            </a:r>
          </a:p>
          <a:p>
            <a:pPr algn="just"/>
            <a:r>
              <a:rPr lang="tr-TR" cap="none" dirty="0"/>
              <a:t>Defin ruhsatında, </a:t>
            </a:r>
            <a:r>
              <a:rPr lang="tr-TR" cap="none" dirty="0">
                <a:solidFill>
                  <a:srgbClr val="C00000"/>
                </a:solidFill>
              </a:rPr>
              <a:t>ölenin kimliği, ölüm nedeni, ölenin gömülmesine izin verildiği </a:t>
            </a:r>
            <a:r>
              <a:rPr lang="tr-TR" cap="none" dirty="0"/>
              <a:t>belirtilmelidir.</a:t>
            </a:r>
          </a:p>
        </p:txBody>
      </p:sp>
    </p:spTree>
    <p:extLst>
      <p:ext uri="{BB962C8B-B14F-4D97-AF65-F5344CB8AC3E}">
        <p14:creationId xmlns:p14="http://schemas.microsoft.com/office/powerpoint/2010/main" val="35636247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öbs</a:t>
            </a:r>
            <a:endParaRPr lang="tr-TR" dirty="0"/>
          </a:p>
        </p:txBody>
      </p:sp>
      <p:pic>
        <p:nvPicPr>
          <p:cNvPr id="3" name="İçerik Yer Tutucusu 2"/>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51617" y="-104221"/>
            <a:ext cx="6306533" cy="6962221"/>
          </a:xfrm>
          <a:prstGeom prst="rect">
            <a:avLst/>
          </a:prstGeom>
        </p:spPr>
      </p:pic>
    </p:spTree>
    <p:extLst>
      <p:ext uri="{BB962C8B-B14F-4D97-AF65-F5344CB8AC3E}">
        <p14:creationId xmlns:p14="http://schemas.microsoft.com/office/powerpoint/2010/main" val="142062022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27613" y="71518"/>
            <a:ext cx="6053894" cy="6786482"/>
          </a:xfrm>
          <a:prstGeom prst="rect">
            <a:avLst/>
          </a:prstGeom>
        </p:spPr>
      </p:pic>
    </p:spTree>
    <p:extLst>
      <p:ext uri="{BB962C8B-B14F-4D97-AF65-F5344CB8AC3E}">
        <p14:creationId xmlns:p14="http://schemas.microsoft.com/office/powerpoint/2010/main" val="228622486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23810" y="236306"/>
            <a:ext cx="8484124" cy="6081653"/>
          </a:xfrm>
          <a:prstGeom prst="rect">
            <a:avLst/>
          </a:prstGeom>
        </p:spPr>
      </p:pic>
    </p:spTree>
    <p:extLst>
      <p:ext uri="{BB962C8B-B14F-4D97-AF65-F5344CB8AC3E}">
        <p14:creationId xmlns:p14="http://schemas.microsoft.com/office/powerpoint/2010/main" val="40198678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4294967295"/>
          </p:nvPr>
        </p:nvSpPr>
        <p:spPr>
          <a:xfrm>
            <a:off x="514351" y="1885392"/>
            <a:ext cx="7404304" cy="3087216"/>
          </a:xfrm>
          <a:prstGeom prst="rect">
            <a:avLst/>
          </a:prstGeom>
        </p:spPr>
        <p:txBody>
          <a:bodyPr/>
          <a:lstStyle/>
          <a:p>
            <a:r>
              <a:rPr lang="tr-TR" cap="none" dirty="0"/>
              <a:t>Ölü defin izin belgesine hekimler tarafından, genellikle </a:t>
            </a:r>
            <a:r>
              <a:rPr lang="tr-TR" cap="none" dirty="0" err="1"/>
              <a:t>kardiak</a:t>
            </a:r>
            <a:r>
              <a:rPr lang="tr-TR" cap="none" dirty="0"/>
              <a:t> </a:t>
            </a:r>
            <a:r>
              <a:rPr lang="tr-TR" cap="none" dirty="0" err="1"/>
              <a:t>arrest</a:t>
            </a:r>
            <a:r>
              <a:rPr lang="tr-TR" cap="none" dirty="0"/>
              <a:t>, </a:t>
            </a:r>
            <a:r>
              <a:rPr lang="tr-TR" cap="none" dirty="0" err="1"/>
              <a:t>kardiopulmoner</a:t>
            </a:r>
            <a:r>
              <a:rPr lang="tr-TR" cap="none" dirty="0"/>
              <a:t> yetmezlik, </a:t>
            </a:r>
            <a:r>
              <a:rPr lang="tr-TR" cap="none" dirty="0" err="1"/>
              <a:t>pulmoner</a:t>
            </a:r>
            <a:r>
              <a:rPr lang="tr-TR" cap="none" dirty="0"/>
              <a:t> ödem gibi terminal dönem bulguları yazılmaktadır. </a:t>
            </a:r>
          </a:p>
          <a:p>
            <a:r>
              <a:rPr lang="tr-TR" cap="none" dirty="0">
                <a:solidFill>
                  <a:srgbClr val="C00000"/>
                </a:solidFill>
              </a:rPr>
              <a:t>Bunlar gerçek ölüm nedeni değildir. </a:t>
            </a:r>
          </a:p>
          <a:p>
            <a:r>
              <a:rPr lang="tr-TR" cap="none" dirty="0"/>
              <a:t>Bu durum, hem bilimsel açıdan yanlış sonuçlara yol açmakta, hem de olayın adli niteliği varsa bunun anlaşılmasını engellemektedir !</a:t>
            </a:r>
          </a:p>
        </p:txBody>
      </p:sp>
    </p:spTree>
    <p:extLst>
      <p:ext uri="{BB962C8B-B14F-4D97-AF65-F5344CB8AC3E}">
        <p14:creationId xmlns:p14="http://schemas.microsoft.com/office/powerpoint/2010/main" val="94039379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55576" y="2060848"/>
            <a:ext cx="7290055" cy="1935088"/>
          </a:xfrm>
          <a:prstGeom prst="rect">
            <a:avLst/>
          </a:prstGeom>
        </p:spPr>
        <p:txBody>
          <a:bodyPr>
            <a:normAutofit lnSpcReduction="10000"/>
          </a:bodyPr>
          <a:lstStyle/>
          <a:p>
            <a:r>
              <a:rPr lang="tr-TR" cap="none" dirty="0"/>
              <a:t>Ölüm raporunda, ölüm nedeni olarak ihtimali nedenler veya varsayımlar değil, </a:t>
            </a:r>
            <a:r>
              <a:rPr lang="tr-TR" cap="none" dirty="0">
                <a:solidFill>
                  <a:srgbClr val="C00000"/>
                </a:solidFill>
              </a:rPr>
              <a:t>“temel” </a:t>
            </a:r>
            <a:r>
              <a:rPr lang="tr-TR" cap="none" dirty="0"/>
              <a:t>ölüm nedeni belirtilmelidir. </a:t>
            </a:r>
          </a:p>
          <a:p>
            <a:r>
              <a:rPr lang="tr-TR" cap="none" dirty="0"/>
              <a:t>Daha sağlıklı ve güvenilir bir ölüm belgesi düzenlenmesi ve sağlık istatistikleri için; defin ruhsatı düzenlenirken, 900 başlıklı ıcd-10 kodlarından yararlanılmalıdır.</a:t>
            </a:r>
          </a:p>
        </p:txBody>
      </p:sp>
      <p:pic>
        <p:nvPicPr>
          <p:cNvPr id="4" name="Resim 3"/>
          <p:cNvPicPr>
            <a:picLocks noChangeAspect="1"/>
          </p:cNvPicPr>
          <p:nvPr/>
        </p:nvPicPr>
        <p:blipFill>
          <a:blip r:embed="rId2"/>
          <a:stretch>
            <a:fillRect/>
          </a:stretch>
        </p:blipFill>
        <p:spPr>
          <a:xfrm>
            <a:off x="5422210" y="4437113"/>
            <a:ext cx="3709784" cy="2430016"/>
          </a:xfrm>
          <a:prstGeom prst="rect">
            <a:avLst/>
          </a:prstGeom>
        </p:spPr>
      </p:pic>
    </p:spTree>
    <p:extLst>
      <p:ext uri="{BB962C8B-B14F-4D97-AF65-F5344CB8AC3E}">
        <p14:creationId xmlns:p14="http://schemas.microsoft.com/office/powerpoint/2010/main" val="114711776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ADLİ ÖLÜM OLGULARINDA PROSEDÜR</a:t>
            </a:r>
          </a:p>
        </p:txBody>
      </p:sp>
      <p:sp>
        <p:nvSpPr>
          <p:cNvPr id="3" name="İçerik Yer Tutucusu 2"/>
          <p:cNvSpPr>
            <a:spLocks noGrp="1"/>
          </p:cNvSpPr>
          <p:nvPr>
            <p:ph idx="4294967295"/>
          </p:nvPr>
        </p:nvSpPr>
        <p:spPr>
          <a:xfrm>
            <a:off x="755576" y="2276872"/>
            <a:ext cx="7290055" cy="3240360"/>
          </a:xfrm>
          <a:prstGeom prst="rect">
            <a:avLst/>
          </a:prstGeom>
        </p:spPr>
        <p:txBody>
          <a:bodyPr/>
          <a:lstStyle/>
          <a:p>
            <a:pPr marL="0" indent="0">
              <a:buNone/>
            </a:pPr>
            <a:r>
              <a:rPr lang="tr-TR" dirty="0" err="1"/>
              <a:t>Hukukİ</a:t>
            </a:r>
            <a:r>
              <a:rPr lang="tr-TR" dirty="0"/>
              <a:t> olarak;</a:t>
            </a:r>
          </a:p>
          <a:p>
            <a:r>
              <a:rPr lang="tr-TR" cap="none" dirty="0">
                <a:solidFill>
                  <a:srgbClr val="FF0000"/>
                </a:solidFill>
              </a:rPr>
              <a:t>Olay yeri incelemesi -keşif</a:t>
            </a:r>
          </a:p>
          <a:p>
            <a:r>
              <a:rPr lang="tr-TR" cap="none" dirty="0">
                <a:solidFill>
                  <a:srgbClr val="FF0000"/>
                </a:solidFill>
              </a:rPr>
              <a:t>Bilirkişi</a:t>
            </a:r>
          </a:p>
          <a:p>
            <a:pPr marL="0" indent="0">
              <a:buNone/>
            </a:pPr>
            <a:endParaRPr lang="tr-TR" cap="none" dirty="0">
              <a:solidFill>
                <a:srgbClr val="FF0000"/>
              </a:solidFill>
            </a:endParaRPr>
          </a:p>
          <a:p>
            <a:r>
              <a:rPr lang="tr-TR" cap="none" dirty="0"/>
              <a:t>Kimlerin bilirkişi olarak yer alacağına keşfi yapan hakim veya savcı karar verir. </a:t>
            </a:r>
          </a:p>
        </p:txBody>
      </p:sp>
      <p:pic>
        <p:nvPicPr>
          <p:cNvPr id="4" name="Resim 3"/>
          <p:cNvPicPr>
            <a:picLocks noChangeAspect="1"/>
          </p:cNvPicPr>
          <p:nvPr/>
        </p:nvPicPr>
        <p:blipFill>
          <a:blip r:embed="rId2"/>
          <a:stretch>
            <a:fillRect/>
          </a:stretch>
        </p:blipFill>
        <p:spPr>
          <a:xfrm>
            <a:off x="6342507" y="0"/>
            <a:ext cx="2801493" cy="2084832"/>
          </a:xfrm>
          <a:prstGeom prst="rect">
            <a:avLst/>
          </a:prstGeom>
        </p:spPr>
      </p:pic>
    </p:spTree>
    <p:extLst>
      <p:ext uri="{BB962C8B-B14F-4D97-AF65-F5344CB8AC3E}">
        <p14:creationId xmlns:p14="http://schemas.microsoft.com/office/powerpoint/2010/main" val="218354910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sz="quarter" idx="13"/>
          </p:nvPr>
        </p:nvSpPr>
        <p:spPr>
          <a:noFill/>
          <a:ln/>
        </p:spPr>
        <p:txBody>
          <a:bodyPr>
            <a:normAutofit/>
          </a:bodyPr>
          <a:lstStyle/>
          <a:p>
            <a:pPr marL="0" indent="0">
              <a:lnSpc>
                <a:spcPct val="90000"/>
              </a:lnSpc>
            </a:pPr>
            <a:r>
              <a:rPr lang="tr-TR" altLang="tr-TR" sz="2400" dirty="0">
                <a:solidFill>
                  <a:schemeClr val="bg1">
                    <a:lumMod val="95000"/>
                    <a:lumOff val="5000"/>
                  </a:schemeClr>
                </a:solidFill>
              </a:rPr>
              <a:t> </a:t>
            </a:r>
            <a:r>
              <a:rPr lang="tr-TR" altLang="tr-TR" sz="2400" cap="none" dirty="0">
                <a:solidFill>
                  <a:srgbClr val="C00000"/>
                </a:solidFill>
              </a:rPr>
              <a:t>Olgunun adli olup olmadığına savcılık veya hakimlik makamı karar verir !</a:t>
            </a:r>
          </a:p>
          <a:p>
            <a:pPr marL="0" indent="0">
              <a:lnSpc>
                <a:spcPct val="90000"/>
              </a:lnSpc>
              <a:buFont typeface="Arial" panose="020B0604020202020204" pitchFamily="34" charset="0"/>
              <a:buNone/>
            </a:pPr>
            <a:r>
              <a:rPr lang="tr-TR" altLang="tr-TR" sz="2400" cap="none" dirty="0"/>
              <a:t>	</a:t>
            </a:r>
          </a:p>
          <a:p>
            <a:pPr marL="0" indent="0">
              <a:lnSpc>
                <a:spcPct val="90000"/>
              </a:lnSpc>
            </a:pPr>
            <a:r>
              <a:rPr lang="tr-TR" altLang="tr-TR" sz="2400" cap="none" dirty="0"/>
              <a:t> Hekim adli vaka olduğundan </a:t>
            </a:r>
            <a:r>
              <a:rPr lang="tr-TR" altLang="tr-TR" sz="2400" b="1" u="sng" cap="none" dirty="0">
                <a:solidFill>
                  <a:srgbClr val="C00000"/>
                </a:solidFill>
              </a:rPr>
              <a:t>şüphe ettiği </a:t>
            </a:r>
            <a:r>
              <a:rPr lang="tr-TR" altLang="tr-TR" sz="2400" cap="none" dirty="0"/>
              <a:t>vakayı </a:t>
            </a:r>
            <a:r>
              <a:rPr lang="tr-TR" altLang="tr-TR" sz="2400" b="1" cap="none" dirty="0"/>
              <a:t>bildirir.</a:t>
            </a:r>
            <a:r>
              <a:rPr lang="tr-TR" altLang="tr-TR" sz="2400" cap="none" dirty="0"/>
              <a:t> </a:t>
            </a:r>
          </a:p>
          <a:p>
            <a:pPr marL="0" indent="0">
              <a:lnSpc>
                <a:spcPct val="90000"/>
              </a:lnSpc>
              <a:buNone/>
            </a:pPr>
            <a:endParaRPr lang="tr-TR" altLang="tr-TR" sz="2400" cap="none" dirty="0"/>
          </a:p>
          <a:p>
            <a:pPr marL="0" indent="0">
              <a:lnSpc>
                <a:spcPct val="90000"/>
              </a:lnSpc>
            </a:pPr>
            <a:r>
              <a:rPr lang="tr-TR" altLang="tr-TR" sz="2400" cap="none" dirty="0"/>
              <a:t>Adli makamlar bunu değerlendirerek son kararı verirler.  </a:t>
            </a:r>
          </a:p>
        </p:txBody>
      </p:sp>
      <p:sp>
        <p:nvSpPr>
          <p:cNvPr id="3" name="Unvan 1"/>
          <p:cNvSpPr>
            <a:spLocks noGrp="1"/>
          </p:cNvSpPr>
          <p:nvPr>
            <p:ph type="title"/>
          </p:nvPr>
        </p:nvSpPr>
        <p:spPr>
          <a:xfrm>
            <a:off x="514351" y="685801"/>
            <a:ext cx="7797662" cy="1151965"/>
          </a:xfrm>
        </p:spPr>
        <p:txBody>
          <a:bodyPr/>
          <a:lstStyle/>
          <a:p>
            <a:r>
              <a:rPr lang="tr-TR" dirty="0"/>
              <a:t>HANGİSİNİ BİLDİRELİM ?</a:t>
            </a:r>
          </a:p>
        </p:txBody>
      </p:sp>
      <p:sp>
        <p:nvSpPr>
          <p:cNvPr id="2" name="Metin kutusu 1"/>
          <p:cNvSpPr txBox="1"/>
          <p:nvPr/>
        </p:nvSpPr>
        <p:spPr>
          <a:xfrm>
            <a:off x="4067944" y="4005064"/>
            <a:ext cx="2304256" cy="646331"/>
          </a:xfrm>
          <a:prstGeom prst="rect">
            <a:avLst/>
          </a:prstGeom>
          <a:noFill/>
        </p:spPr>
        <p:txBody>
          <a:bodyPr wrap="square" rtlCol="0">
            <a:spAutoFit/>
          </a:bodyPr>
          <a:lstStyle/>
          <a:p>
            <a:pPr algn="ctr"/>
            <a:r>
              <a:rPr lang="tr-TR" dirty="0">
                <a:solidFill>
                  <a:srgbClr val="C00000"/>
                </a:solidFill>
              </a:rPr>
              <a:t>Hangisinden şüphe edelim ?</a:t>
            </a:r>
          </a:p>
        </p:txBody>
      </p:sp>
    </p:spTree>
    <p:extLst>
      <p:ext uri="{BB962C8B-B14F-4D97-AF65-F5344CB8AC3E}">
        <p14:creationId xmlns:p14="http://schemas.microsoft.com/office/powerpoint/2010/main" val="31493958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4294967295"/>
          </p:nvPr>
        </p:nvSpPr>
        <p:spPr>
          <a:xfrm>
            <a:off x="683568" y="1556792"/>
            <a:ext cx="7290055" cy="4023360"/>
          </a:xfrm>
          <a:prstGeom prst="rect">
            <a:avLst/>
          </a:prstGeom>
        </p:spPr>
        <p:txBody>
          <a:bodyPr/>
          <a:lstStyle/>
          <a:p>
            <a:pPr marL="0" indent="0">
              <a:buNone/>
            </a:pPr>
            <a:r>
              <a:rPr lang="tr-TR" cap="none" dirty="0"/>
              <a:t>Ölünün kimliğini belirleme ve adli muayene: </a:t>
            </a:r>
          </a:p>
          <a:p>
            <a:r>
              <a:rPr lang="tr-TR" cap="none" dirty="0"/>
              <a:t>CMK madde 86’da “engelleyici sebepler olma­dıkça ölü muayenesinden veya otopsiden önce ölünün kimliği her suretle ve özellikle kendisini tanıyanlara gösterilerek belirlenir ve elde edilmiş bir şüpheli veya sanık varsa, teşhis edilmek üzere ölü ona da gösterilebilir.</a:t>
            </a:r>
          </a:p>
          <a:p>
            <a:r>
              <a:rPr lang="tr-TR" cap="none" dirty="0"/>
              <a:t>Ölünün adli muayenesinde tıbbi belirtiler, ölüm zamanı ve ölüm nedenini belirlemek için tüm bulgular saptanır. Bu muayene, </a:t>
            </a:r>
            <a:r>
              <a:rPr lang="tr-TR" cap="none" dirty="0">
                <a:solidFill>
                  <a:srgbClr val="C00000"/>
                </a:solidFill>
              </a:rPr>
              <a:t>cumhuriyet savcısının huzu­runda ve </a:t>
            </a:r>
            <a:r>
              <a:rPr lang="tr-TR" u="sng" cap="none" dirty="0">
                <a:solidFill>
                  <a:srgbClr val="C00000"/>
                </a:solidFill>
              </a:rPr>
              <a:t>bir hekim</a:t>
            </a:r>
            <a:r>
              <a:rPr lang="tr-TR" cap="none" dirty="0">
                <a:solidFill>
                  <a:srgbClr val="C00000"/>
                </a:solidFill>
              </a:rPr>
              <a:t> görevlendirilerek </a:t>
            </a:r>
            <a:r>
              <a:rPr lang="tr-TR" cap="none" dirty="0"/>
              <a:t>yapılır” denilmektedir.</a:t>
            </a:r>
          </a:p>
        </p:txBody>
      </p:sp>
    </p:spTree>
    <p:extLst>
      <p:ext uri="{BB962C8B-B14F-4D97-AF65-F5344CB8AC3E}">
        <p14:creationId xmlns:p14="http://schemas.microsoft.com/office/powerpoint/2010/main" val="170174237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GÖREVLERİMİZ</a:t>
            </a:r>
          </a:p>
        </p:txBody>
      </p:sp>
      <p:sp>
        <p:nvSpPr>
          <p:cNvPr id="3" name="İçerik Yer Tutucusu 2"/>
          <p:cNvSpPr>
            <a:spLocks noGrp="1"/>
          </p:cNvSpPr>
          <p:nvPr>
            <p:ph idx="4294967295"/>
          </p:nvPr>
        </p:nvSpPr>
        <p:spPr>
          <a:xfrm>
            <a:off x="827584" y="1556792"/>
            <a:ext cx="7290055" cy="4023360"/>
          </a:xfrm>
          <a:prstGeom prst="rect">
            <a:avLst/>
          </a:prstGeom>
        </p:spPr>
        <p:txBody>
          <a:bodyPr/>
          <a:lstStyle/>
          <a:p>
            <a:r>
              <a:rPr lang="tr-TR" cap="none" dirty="0"/>
              <a:t>Ölünün hem elbiseli iken ve hem de elbiseleri çıkartıldıktan sonra muayene edilmesi gerekir. 86. Maddeye göre</a:t>
            </a:r>
            <a:r>
              <a:rPr lang="tr-TR" cap="none" dirty="0">
                <a:solidFill>
                  <a:srgbClr val="C00000"/>
                </a:solidFill>
              </a:rPr>
              <a:t>, hekim </a:t>
            </a:r>
            <a:r>
              <a:rPr lang="tr-TR" b="1" u="sng" cap="none" dirty="0">
                <a:solidFill>
                  <a:srgbClr val="C00000"/>
                </a:solidFill>
              </a:rPr>
              <a:t>öncelikle ölüm halini</a:t>
            </a:r>
            <a:r>
              <a:rPr lang="tr-TR" cap="none" dirty="0">
                <a:solidFill>
                  <a:srgbClr val="C00000"/>
                </a:solidFill>
              </a:rPr>
              <a:t> (ölüm bulguları) ve diğer tıbbi belirtileri; </a:t>
            </a:r>
            <a:r>
              <a:rPr lang="tr-TR" b="1" u="sng" cap="none" dirty="0">
                <a:solidFill>
                  <a:srgbClr val="C00000"/>
                </a:solidFill>
              </a:rPr>
              <a:t>ölüm zamanı ve ölüm nedenini</a:t>
            </a:r>
            <a:r>
              <a:rPr lang="tr-TR" cap="none" dirty="0"/>
              <a:t> belirlemeye çalışır.</a:t>
            </a:r>
          </a:p>
          <a:p>
            <a:r>
              <a:rPr lang="tr-TR" cap="none" dirty="0">
                <a:solidFill>
                  <a:srgbClr val="C00000"/>
                </a:solidFill>
              </a:rPr>
              <a:t>Olgunun otopsisinin yapılıp yapılmaması hususundaki görüşlerini belirtir ve tüm bunları kayda geçer.</a:t>
            </a:r>
            <a:r>
              <a:rPr lang="tr-TR" cap="none" dirty="0">
                <a:solidFill>
                  <a:srgbClr val="FF0000"/>
                </a:solidFill>
              </a:rPr>
              <a:t> </a:t>
            </a:r>
          </a:p>
          <a:p>
            <a:r>
              <a:rPr lang="tr-TR" cap="none" dirty="0"/>
              <a:t>Savcı veya hâkimin hekimin görüşünü alarak kara verir !</a:t>
            </a:r>
          </a:p>
        </p:txBody>
      </p:sp>
    </p:spTree>
    <p:extLst>
      <p:ext uri="{BB962C8B-B14F-4D97-AF65-F5344CB8AC3E}">
        <p14:creationId xmlns:p14="http://schemas.microsoft.com/office/powerpoint/2010/main" val="218049303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55576" y="1916832"/>
            <a:ext cx="7290055" cy="3672408"/>
          </a:xfrm>
          <a:prstGeom prst="rect">
            <a:avLst/>
          </a:prstGeom>
        </p:spPr>
        <p:txBody>
          <a:bodyPr/>
          <a:lstStyle/>
          <a:p>
            <a:r>
              <a:rPr lang="tr-TR" cap="none" dirty="0"/>
              <a:t>Keşifte ölü muayenesinin sonucunda otopsi kararı alınması (otopsi </a:t>
            </a:r>
            <a:r>
              <a:rPr lang="tr-TR" cap="none" dirty="0" err="1"/>
              <a:t>endikasyonu</a:t>
            </a:r>
            <a:r>
              <a:rPr lang="tr-TR" cap="none" dirty="0"/>
              <a:t>), daha sonraki adli süreç bakımından oldukça kritik bir öneme sahiptir. </a:t>
            </a:r>
          </a:p>
          <a:p>
            <a:r>
              <a:rPr lang="tr-TR" cap="none" dirty="0">
                <a:solidFill>
                  <a:srgbClr val="C00000"/>
                </a:solidFill>
              </a:rPr>
              <a:t>Bu karar, tıbbi açıdan ölüm nedeni, ölüm şekli (orijin), tıbbi açıdan tanı, tedavi </a:t>
            </a:r>
            <a:r>
              <a:rPr lang="tr-TR" cap="none" dirty="0" err="1">
                <a:solidFill>
                  <a:srgbClr val="C00000"/>
                </a:solidFill>
              </a:rPr>
              <a:t>vb</a:t>
            </a:r>
            <a:r>
              <a:rPr lang="tr-TR" cap="none" dirty="0">
                <a:solidFill>
                  <a:srgbClr val="C00000"/>
                </a:solidFill>
              </a:rPr>
              <a:t> gibi işlemleri ilgilendiren her hangi bir sorunun bulunup bulunmadığı gibi hususlar dikkate alınarak belirlenir. </a:t>
            </a:r>
          </a:p>
          <a:p>
            <a:r>
              <a:rPr lang="tr-TR" cap="none" dirty="0">
                <a:solidFill>
                  <a:srgbClr val="C00000"/>
                </a:solidFill>
              </a:rPr>
              <a:t>Herhangi bir travmaya bağlı veya başlangıçta beklenmedik, şüpheli türde kabul edilen ölümlerin otopsisinin yapılması büyük önem taşır. </a:t>
            </a:r>
          </a:p>
        </p:txBody>
      </p:sp>
    </p:spTree>
    <p:extLst>
      <p:ext uri="{BB962C8B-B14F-4D97-AF65-F5344CB8AC3E}">
        <p14:creationId xmlns:p14="http://schemas.microsoft.com/office/powerpoint/2010/main" val="412406577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55576" y="1124744"/>
            <a:ext cx="7290055" cy="4392488"/>
          </a:xfrm>
          <a:prstGeom prst="rect">
            <a:avLst/>
          </a:prstGeom>
        </p:spPr>
        <p:txBody>
          <a:bodyPr/>
          <a:lstStyle/>
          <a:p>
            <a:r>
              <a:rPr lang="tr-TR" cap="none" dirty="0"/>
              <a:t>Örneğin, trafik kazalarında olayın, ölüm nedeni ve mekanizmasının baştan aydınlatılmış olması gerekçesi ile otopsi kararı alınmamakta, ölü defin izni verilmektedir. </a:t>
            </a:r>
          </a:p>
          <a:p>
            <a:r>
              <a:rPr lang="tr-TR" cap="none" dirty="0"/>
              <a:t>Bu tip durumlarda cumhuriyet savcısı ve hekimin çok dikkatli olması gerekmektedir. Özellikle </a:t>
            </a:r>
            <a:r>
              <a:rPr lang="tr-TR" cap="none" dirty="0">
                <a:solidFill>
                  <a:srgbClr val="C00000"/>
                </a:solidFill>
              </a:rPr>
              <a:t>cinayet ve </a:t>
            </a:r>
            <a:r>
              <a:rPr lang="tr-TR" cap="none" dirty="0" err="1">
                <a:solidFill>
                  <a:srgbClr val="C00000"/>
                </a:solidFill>
              </a:rPr>
              <a:t>ihtihar</a:t>
            </a:r>
            <a:r>
              <a:rPr lang="tr-TR" cap="none" dirty="0"/>
              <a:t> olgularında veya kuşku verici, belirsiz her hangi bir durumun bulunması halinde kesinlikle otopsi yapılmalıdır. </a:t>
            </a:r>
          </a:p>
          <a:p>
            <a:r>
              <a:rPr lang="tr-TR" cap="none" dirty="0"/>
              <a:t>Ölüm nedeni ve mekanizması aydınlanmış ve doğal nedenli bir ölüm olduğu belirlenmiş ve her hangi bir kuşku verici durum bulunmasa da adli açıdan bir sorunun </a:t>
            </a:r>
            <a:r>
              <a:rPr lang="tr-TR" cap="none" dirty="0">
                <a:solidFill>
                  <a:srgbClr val="C00000"/>
                </a:solidFill>
              </a:rPr>
              <a:t>(tedavi veya ihmal iddiaları)</a:t>
            </a:r>
            <a:r>
              <a:rPr lang="tr-TR" cap="none" dirty="0"/>
              <a:t> varlığı, otopsi yapılmasını gerekli kılabilir.</a:t>
            </a:r>
          </a:p>
        </p:txBody>
      </p:sp>
    </p:spTree>
    <p:extLst>
      <p:ext uri="{BB962C8B-B14F-4D97-AF65-F5344CB8AC3E}">
        <p14:creationId xmlns:p14="http://schemas.microsoft.com/office/powerpoint/2010/main" val="401481826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55576" y="1052736"/>
            <a:ext cx="7290055" cy="4023360"/>
          </a:xfrm>
          <a:prstGeom prst="rect">
            <a:avLst/>
          </a:prstGeom>
        </p:spPr>
        <p:txBody>
          <a:bodyPr>
            <a:normAutofit fontScale="92500" lnSpcReduction="20000"/>
          </a:bodyPr>
          <a:lstStyle/>
          <a:p>
            <a:r>
              <a:rPr lang="tr-TR" cap="none" dirty="0">
                <a:solidFill>
                  <a:srgbClr val="FF0000"/>
                </a:solidFill>
              </a:rPr>
              <a:t>Otopsi: </a:t>
            </a:r>
          </a:p>
          <a:p>
            <a:r>
              <a:rPr lang="tr-TR" cap="none" dirty="0"/>
              <a:t>CMK madde 87’de “otopsi (</a:t>
            </a:r>
            <a:r>
              <a:rPr lang="tr-TR" cap="none" dirty="0" err="1"/>
              <a:t>nekropsi</a:t>
            </a:r>
            <a:r>
              <a:rPr lang="tr-TR" cap="none" dirty="0"/>
              <a:t>) </a:t>
            </a:r>
            <a:r>
              <a:rPr lang="tr-TR" cap="none" dirty="0">
                <a:solidFill>
                  <a:srgbClr val="FF0000"/>
                </a:solidFill>
              </a:rPr>
              <a:t>cumhuriyet savcısı­nın </a:t>
            </a:r>
            <a:r>
              <a:rPr lang="tr-TR" cap="none" dirty="0"/>
              <a:t>huzurunda biri adli tıp, diğeri patoloji uzmanı veya diğer dallardan birisinin mensubu veya biri pratisyen iki hekim tarafından yapılır.</a:t>
            </a:r>
          </a:p>
          <a:p>
            <a:r>
              <a:rPr lang="tr-TR" cap="none" dirty="0"/>
              <a:t>Müdafi veya vekil tarafından getirilen hekim de otopside hazır bulunabilir. </a:t>
            </a:r>
          </a:p>
          <a:p>
            <a:r>
              <a:rPr lang="tr-TR" cap="none" dirty="0"/>
              <a:t>Zorunluluk bulunduğunda otopsi iş­lemi </a:t>
            </a:r>
            <a:r>
              <a:rPr lang="tr-TR" cap="none" dirty="0">
                <a:solidFill>
                  <a:srgbClr val="FF0000"/>
                </a:solidFill>
              </a:rPr>
              <a:t>bir hekim </a:t>
            </a:r>
            <a:r>
              <a:rPr lang="tr-TR" cap="none" dirty="0"/>
              <a:t>tarafından da yapılabilir; bu durum otopsi raporunda açıkça belirtilir. </a:t>
            </a:r>
          </a:p>
          <a:p>
            <a:r>
              <a:rPr lang="tr-TR" cap="none" dirty="0"/>
              <a:t>Otopsi, cesedin durumu olanak verdiği tak­dirde, mutlaka baş, göğüs ve karnın açılmasını gerektirir. </a:t>
            </a:r>
            <a:r>
              <a:rPr lang="tr-TR" cap="none" dirty="0">
                <a:solidFill>
                  <a:srgbClr val="FF0000"/>
                </a:solidFill>
              </a:rPr>
              <a:t>Ölümünden hemen önceki hastalığında öleni tedavi etmiş olan tabibe, otopsi yapma gö­revi verilemez</a:t>
            </a:r>
            <a:r>
              <a:rPr lang="tr-TR" dirty="0"/>
              <a:t>. </a:t>
            </a:r>
          </a:p>
        </p:txBody>
      </p:sp>
    </p:spTree>
    <p:extLst>
      <p:ext uri="{BB962C8B-B14F-4D97-AF65-F5344CB8AC3E}">
        <p14:creationId xmlns:p14="http://schemas.microsoft.com/office/powerpoint/2010/main" val="67713248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4294967295"/>
          </p:nvPr>
        </p:nvPicPr>
        <p:blipFill>
          <a:blip r:embed="rId2"/>
          <a:stretch>
            <a:fillRect/>
          </a:stretch>
        </p:blipFill>
        <p:spPr>
          <a:xfrm>
            <a:off x="1633717" y="104926"/>
            <a:ext cx="5736902" cy="6671260"/>
          </a:xfrm>
          <a:prstGeom prst="rect">
            <a:avLst/>
          </a:prstGeom>
        </p:spPr>
      </p:pic>
    </p:spTree>
    <p:extLst>
      <p:ext uri="{BB962C8B-B14F-4D97-AF65-F5344CB8AC3E}">
        <p14:creationId xmlns:p14="http://schemas.microsoft.com/office/powerpoint/2010/main" val="423125013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68096" y="2286000"/>
            <a:ext cx="7290055" cy="2367136"/>
          </a:xfrm>
          <a:prstGeom prst="rect">
            <a:avLst/>
          </a:prstGeom>
        </p:spPr>
        <p:txBody>
          <a:bodyPr/>
          <a:lstStyle/>
          <a:p>
            <a:r>
              <a:rPr lang="tr-TR" cap="none" dirty="0"/>
              <a:t>CMK madde 87/2:</a:t>
            </a:r>
          </a:p>
          <a:p>
            <a:r>
              <a:rPr lang="tr-TR" cap="none" dirty="0"/>
              <a:t>«Otopsi, cesedin durumu olanak verdiği takdirde mutlaka </a:t>
            </a:r>
            <a:r>
              <a:rPr lang="tr-TR" cap="none" dirty="0">
                <a:solidFill>
                  <a:srgbClr val="FF0000"/>
                </a:solidFill>
              </a:rPr>
              <a:t>baş, göğüs ve karnın </a:t>
            </a:r>
            <a:r>
              <a:rPr lang="tr-TR" cap="none" dirty="0"/>
              <a:t>açılmasını gerektirir.»</a:t>
            </a:r>
          </a:p>
          <a:p>
            <a:endParaRPr lang="tr-TR" dirty="0"/>
          </a:p>
          <a:p>
            <a:endParaRPr lang="tr-TR" dirty="0"/>
          </a:p>
        </p:txBody>
      </p:sp>
    </p:spTree>
    <p:extLst>
      <p:ext uri="{BB962C8B-B14F-4D97-AF65-F5344CB8AC3E}">
        <p14:creationId xmlns:p14="http://schemas.microsoft.com/office/powerpoint/2010/main" val="114449151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YeNİ</a:t>
            </a:r>
            <a:r>
              <a:rPr lang="tr-TR" dirty="0"/>
              <a:t> DOĞAN CESEDİNİN ADLİ MUAYENESİ VE ya </a:t>
            </a:r>
            <a:r>
              <a:rPr lang="tr-TR" dirty="0" err="1"/>
              <a:t>otopsİ</a:t>
            </a:r>
            <a:endParaRPr lang="tr-TR" dirty="0"/>
          </a:p>
        </p:txBody>
      </p:sp>
      <p:sp>
        <p:nvSpPr>
          <p:cNvPr id="3" name="İçerik Yer Tutucusu 2"/>
          <p:cNvSpPr>
            <a:spLocks noGrp="1"/>
          </p:cNvSpPr>
          <p:nvPr>
            <p:ph idx="4294967295"/>
          </p:nvPr>
        </p:nvSpPr>
        <p:spPr>
          <a:xfrm>
            <a:off x="683568" y="1837766"/>
            <a:ext cx="7290055" cy="4023360"/>
          </a:xfrm>
          <a:prstGeom prst="rect">
            <a:avLst/>
          </a:prstGeom>
        </p:spPr>
        <p:txBody>
          <a:bodyPr/>
          <a:lstStyle/>
          <a:p>
            <a:r>
              <a:rPr lang="tr-TR" cap="none" dirty="0" err="1"/>
              <a:t>Cmk</a:t>
            </a:r>
            <a:r>
              <a:rPr lang="tr-TR" cap="none" dirty="0"/>
              <a:t> 88. Maddesine göre, yeni doğanın cesedi üzerinde adli muayene veya otopside, doğum sıra­sında veya doğumdan sonra yaşam bulgularının varlığı ve olağan süresinde doğup doğmadığı ve biyolojik olarak yaşamını rahim dışında sürdüre­bilecek kadar </a:t>
            </a:r>
            <a:r>
              <a:rPr lang="tr-TR" cap="none" dirty="0">
                <a:solidFill>
                  <a:srgbClr val="FF0000"/>
                </a:solidFill>
              </a:rPr>
              <a:t>olgunlaşmış olup olmadığı </a:t>
            </a:r>
            <a:r>
              <a:rPr lang="tr-TR" cap="none" dirty="0"/>
              <a:t>veya </a:t>
            </a:r>
            <a:r>
              <a:rPr lang="tr-TR" cap="none" dirty="0">
                <a:solidFill>
                  <a:srgbClr val="FF0000"/>
                </a:solidFill>
              </a:rPr>
              <a:t>yaşama yeteneği bulunup bulunmadığının </a:t>
            </a:r>
            <a:r>
              <a:rPr lang="tr-TR" cap="none" dirty="0"/>
              <a:t>saptanması önem taşır. </a:t>
            </a:r>
          </a:p>
          <a:p>
            <a:r>
              <a:rPr lang="tr-TR" cap="none" dirty="0">
                <a:solidFill>
                  <a:srgbClr val="FF0000"/>
                </a:solidFill>
              </a:rPr>
              <a:t>Yeni doğan bebek ölümlerinde hem hukuki hem de tıbbi açıdan erişkin otopsilerinden farklı süreç ve kurallar geçerlidir.</a:t>
            </a:r>
          </a:p>
        </p:txBody>
      </p:sp>
    </p:spTree>
    <p:extLst>
      <p:ext uri="{BB962C8B-B14F-4D97-AF65-F5344CB8AC3E}">
        <p14:creationId xmlns:p14="http://schemas.microsoft.com/office/powerpoint/2010/main" val="88708125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ÖLÜ MUAYENESİ</a:t>
            </a:r>
          </a:p>
        </p:txBody>
      </p:sp>
      <p:sp>
        <p:nvSpPr>
          <p:cNvPr id="3" name="İçerik Yer Tutucusu 2"/>
          <p:cNvSpPr>
            <a:spLocks noGrp="1"/>
          </p:cNvSpPr>
          <p:nvPr>
            <p:ph idx="4294967295"/>
          </p:nvPr>
        </p:nvSpPr>
        <p:spPr>
          <a:xfrm>
            <a:off x="683568" y="1700808"/>
            <a:ext cx="7290055" cy="3744416"/>
          </a:xfrm>
          <a:prstGeom prst="rect">
            <a:avLst/>
          </a:prstGeom>
        </p:spPr>
        <p:txBody>
          <a:bodyPr/>
          <a:lstStyle/>
          <a:p>
            <a:pPr marL="457200" indent="-457200">
              <a:buFont typeface="+mj-lt"/>
              <a:buAutoNum type="arabicPeriod"/>
            </a:pPr>
            <a:r>
              <a:rPr lang="tr-TR" cap="none" dirty="0"/>
              <a:t>Ölümün meydana gelip gelmediğinin belirlenmesi (ölüm tanısı) ve/veya ölüm sonrası cesette meydana gelen bulguların tespiti</a:t>
            </a:r>
          </a:p>
          <a:p>
            <a:pPr marL="457200" indent="-457200">
              <a:buFont typeface="+mj-lt"/>
              <a:buAutoNum type="arabicPeriod"/>
            </a:pPr>
            <a:r>
              <a:rPr lang="tr-TR" cap="none" dirty="0"/>
              <a:t>Ölüm nedeninin araştırılması, </a:t>
            </a:r>
          </a:p>
          <a:p>
            <a:pPr marL="457200" indent="-457200">
              <a:buFont typeface="+mj-lt"/>
              <a:buAutoNum type="arabicPeriod"/>
            </a:pPr>
            <a:r>
              <a:rPr lang="tr-TR" cap="none" dirty="0"/>
              <a:t>Ölüm tarzının/orijinin (kaza, cinayet, intihar) araştırması, </a:t>
            </a:r>
          </a:p>
          <a:p>
            <a:pPr marL="457200" indent="-457200">
              <a:buFont typeface="+mj-lt"/>
              <a:buAutoNum type="arabicPeriod"/>
            </a:pPr>
            <a:r>
              <a:rPr lang="tr-TR" cap="none" dirty="0"/>
              <a:t>Kimlik tespiti (</a:t>
            </a:r>
            <a:r>
              <a:rPr lang="tr-TR" cap="none" dirty="0" err="1"/>
              <a:t>identifikasyon</a:t>
            </a:r>
            <a:r>
              <a:rPr lang="tr-TR" cap="none" dirty="0"/>
              <a:t>), </a:t>
            </a:r>
          </a:p>
          <a:p>
            <a:pPr marL="457200" indent="-457200">
              <a:buFont typeface="+mj-lt"/>
              <a:buAutoNum type="arabicPeriod"/>
            </a:pPr>
            <a:r>
              <a:rPr lang="tr-TR" cap="none" dirty="0"/>
              <a:t>Ölüm sonrası geçen zaman diliminin (</a:t>
            </a:r>
            <a:r>
              <a:rPr lang="tr-TR" cap="none" dirty="0" err="1"/>
              <a:t>postmortem</a:t>
            </a:r>
            <a:r>
              <a:rPr lang="tr-TR" cap="none" dirty="0"/>
              <a:t> </a:t>
            </a:r>
            <a:r>
              <a:rPr lang="tr-TR" cap="none" dirty="0" err="1"/>
              <a:t>interval</a:t>
            </a:r>
            <a:r>
              <a:rPr lang="tr-TR" cap="none" dirty="0"/>
              <a:t>) belirlenmesi, </a:t>
            </a:r>
          </a:p>
          <a:p>
            <a:pPr marL="457200" indent="-457200">
              <a:buFont typeface="+mj-lt"/>
              <a:buAutoNum type="arabicPeriod"/>
            </a:pPr>
            <a:r>
              <a:rPr lang="tr-TR" cap="none" dirty="0"/>
              <a:t>Kanıtların toplanması, saklanması, </a:t>
            </a:r>
            <a:r>
              <a:rPr lang="tr-TR" cap="none" dirty="0" err="1"/>
              <a:t>laboratuara</a:t>
            </a:r>
            <a:r>
              <a:rPr lang="tr-TR" cap="none" dirty="0"/>
              <a:t> gönderilmesi.</a:t>
            </a:r>
          </a:p>
        </p:txBody>
      </p:sp>
    </p:spTree>
    <p:extLst>
      <p:ext uri="{BB962C8B-B14F-4D97-AF65-F5344CB8AC3E}">
        <p14:creationId xmlns:p14="http://schemas.microsoft.com/office/powerpoint/2010/main" val="23881005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692696"/>
            <a:ext cx="7009977" cy="1151965"/>
          </a:xfrm>
        </p:spPr>
        <p:txBody>
          <a:bodyPr/>
          <a:lstStyle/>
          <a:p>
            <a:r>
              <a:rPr lang="tr-TR" dirty="0"/>
              <a:t>ÖLÜM SONRASI DEĞİŞİKLİKLER</a:t>
            </a:r>
          </a:p>
        </p:txBody>
      </p:sp>
      <p:sp>
        <p:nvSpPr>
          <p:cNvPr id="3" name="İçerik Yer Tutucusu 2"/>
          <p:cNvSpPr>
            <a:spLocks noGrp="1"/>
          </p:cNvSpPr>
          <p:nvPr>
            <p:ph idx="4294967295"/>
          </p:nvPr>
        </p:nvSpPr>
        <p:spPr>
          <a:xfrm>
            <a:off x="251521" y="1556792"/>
            <a:ext cx="6735068" cy="4023360"/>
          </a:xfrm>
          <a:prstGeom prst="rect">
            <a:avLst/>
          </a:prstGeom>
        </p:spPr>
        <p:txBody>
          <a:bodyPr>
            <a:normAutofit fontScale="77500" lnSpcReduction="20000"/>
          </a:bodyPr>
          <a:lstStyle/>
          <a:p>
            <a:r>
              <a:rPr lang="tr-TR" cap="none" dirty="0"/>
              <a:t>Temel vücut fonksiyonlarının (MSS, solunum ve dolaşım) kaybı </a:t>
            </a:r>
          </a:p>
          <a:p>
            <a:r>
              <a:rPr lang="tr-TR" cap="none" dirty="0"/>
              <a:t>Hareketsizlik (kas gevşemesi, </a:t>
            </a:r>
            <a:r>
              <a:rPr lang="tr-TR" cap="none" dirty="0" err="1"/>
              <a:t>muskuler</a:t>
            </a:r>
            <a:r>
              <a:rPr lang="tr-TR" cap="none" dirty="0"/>
              <a:t> </a:t>
            </a:r>
            <a:r>
              <a:rPr lang="tr-TR" cap="none" dirty="0" err="1"/>
              <a:t>flaksidite</a:t>
            </a:r>
            <a:r>
              <a:rPr lang="tr-TR" cap="none" dirty="0"/>
              <a:t>) </a:t>
            </a:r>
          </a:p>
          <a:p>
            <a:r>
              <a:rPr lang="tr-TR" cap="none" dirty="0"/>
              <a:t>Sıvı kaybı (</a:t>
            </a:r>
            <a:r>
              <a:rPr lang="tr-TR" cap="none" dirty="0" err="1"/>
              <a:t>dehidratasyon</a:t>
            </a:r>
            <a:r>
              <a:rPr lang="tr-TR" cap="none" dirty="0"/>
              <a:t>) </a:t>
            </a:r>
          </a:p>
          <a:p>
            <a:r>
              <a:rPr lang="tr-TR" cap="none" dirty="0"/>
              <a:t>Ölü kanının pıhtılaşması ve erimesi (</a:t>
            </a:r>
            <a:r>
              <a:rPr lang="tr-TR" cap="none" dirty="0" err="1"/>
              <a:t>postmortem</a:t>
            </a:r>
            <a:r>
              <a:rPr lang="tr-TR" cap="none" dirty="0"/>
              <a:t> </a:t>
            </a:r>
            <a:r>
              <a:rPr lang="tr-TR" cap="none" dirty="0" err="1"/>
              <a:t>koagülasyon</a:t>
            </a:r>
            <a:r>
              <a:rPr lang="tr-TR" cap="none" dirty="0"/>
              <a:t> ve </a:t>
            </a:r>
            <a:r>
              <a:rPr lang="tr-TR" cap="none" dirty="0" err="1"/>
              <a:t>hemoliz</a:t>
            </a:r>
            <a:r>
              <a:rPr lang="tr-TR" cap="none" dirty="0"/>
              <a:t>) </a:t>
            </a:r>
          </a:p>
          <a:p>
            <a:r>
              <a:rPr lang="tr-TR" cap="none" dirty="0"/>
              <a:t>Vücut sıvılarındaki </a:t>
            </a:r>
            <a:r>
              <a:rPr lang="tr-TR" cap="none" dirty="0" err="1"/>
              <a:t>postmortem</a:t>
            </a:r>
            <a:r>
              <a:rPr lang="tr-TR" cap="none" dirty="0"/>
              <a:t> biyokimyasal değişimler</a:t>
            </a:r>
          </a:p>
          <a:p>
            <a:r>
              <a:rPr lang="tr-TR" cap="none" dirty="0"/>
              <a:t>Ölü soğuması (ısı kaybı, </a:t>
            </a:r>
            <a:r>
              <a:rPr lang="tr-TR" cap="none" dirty="0" err="1"/>
              <a:t>algor</a:t>
            </a:r>
            <a:r>
              <a:rPr lang="tr-TR" cap="none" dirty="0"/>
              <a:t> </a:t>
            </a:r>
            <a:r>
              <a:rPr lang="tr-TR" cap="none" dirty="0" err="1"/>
              <a:t>mortis</a:t>
            </a:r>
            <a:r>
              <a:rPr lang="tr-TR" cap="none" dirty="0"/>
              <a:t>) </a:t>
            </a:r>
          </a:p>
          <a:p>
            <a:r>
              <a:rPr lang="tr-TR" cap="none" dirty="0" err="1"/>
              <a:t>Otoliz</a:t>
            </a:r>
            <a:r>
              <a:rPr lang="tr-TR" cap="none" dirty="0"/>
              <a:t> </a:t>
            </a:r>
          </a:p>
          <a:p>
            <a:r>
              <a:rPr lang="tr-TR" cap="none" dirty="0"/>
              <a:t>Ölü lekeleri (ölü morluğu, </a:t>
            </a:r>
            <a:r>
              <a:rPr lang="tr-TR" cap="none" dirty="0" err="1"/>
              <a:t>livor</a:t>
            </a:r>
            <a:r>
              <a:rPr lang="tr-TR" cap="none" dirty="0"/>
              <a:t> </a:t>
            </a:r>
            <a:r>
              <a:rPr lang="tr-TR" cap="none" dirty="0" err="1"/>
              <a:t>mortis</a:t>
            </a:r>
            <a:r>
              <a:rPr lang="tr-TR" cap="none" dirty="0"/>
              <a:t>) </a:t>
            </a:r>
          </a:p>
          <a:p>
            <a:r>
              <a:rPr lang="tr-TR" cap="none" dirty="0"/>
              <a:t>Ölü sertliği (ölü katılığı, </a:t>
            </a:r>
            <a:r>
              <a:rPr lang="tr-TR" cap="none" dirty="0" err="1"/>
              <a:t>rigor</a:t>
            </a:r>
            <a:r>
              <a:rPr lang="tr-TR" cap="none" dirty="0"/>
              <a:t> </a:t>
            </a:r>
            <a:r>
              <a:rPr lang="tr-TR" cap="none" dirty="0" err="1"/>
              <a:t>mortis</a:t>
            </a:r>
            <a:r>
              <a:rPr lang="tr-TR" cap="none" dirty="0"/>
              <a:t>) </a:t>
            </a:r>
          </a:p>
          <a:p>
            <a:r>
              <a:rPr lang="tr-TR" cap="none" dirty="0"/>
              <a:t>Çürüme (kokuşma, </a:t>
            </a:r>
            <a:r>
              <a:rPr lang="tr-TR" cap="none" dirty="0" err="1"/>
              <a:t>pütrefaksiyon</a:t>
            </a:r>
            <a:r>
              <a:rPr lang="tr-TR" cap="none" dirty="0"/>
              <a:t>)</a:t>
            </a:r>
          </a:p>
        </p:txBody>
      </p:sp>
      <p:pic>
        <p:nvPicPr>
          <p:cNvPr id="4" name="Resim 3"/>
          <p:cNvPicPr>
            <a:picLocks noChangeAspect="1"/>
          </p:cNvPicPr>
          <p:nvPr/>
        </p:nvPicPr>
        <p:blipFill>
          <a:blip r:embed="rId2"/>
          <a:stretch>
            <a:fillRect/>
          </a:stretch>
        </p:blipFill>
        <p:spPr>
          <a:xfrm>
            <a:off x="6986588" y="0"/>
            <a:ext cx="2143125" cy="2857500"/>
          </a:xfrm>
          <a:prstGeom prst="rect">
            <a:avLst/>
          </a:prstGeom>
        </p:spPr>
      </p:pic>
    </p:spTree>
    <p:extLst>
      <p:ext uri="{BB962C8B-B14F-4D97-AF65-F5344CB8AC3E}">
        <p14:creationId xmlns:p14="http://schemas.microsoft.com/office/powerpoint/2010/main" val="14348006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Rot="1" noChangeArrowheads="1"/>
          </p:cNvSpPr>
          <p:nvPr>
            <p:ph sz="quarter" idx="13"/>
          </p:nvPr>
        </p:nvSpPr>
        <p:spPr>
          <a:xfrm>
            <a:off x="514351" y="1988840"/>
            <a:ext cx="8229600" cy="2952551"/>
          </a:xfrm>
        </p:spPr>
        <p:txBody>
          <a:bodyPr>
            <a:normAutofit lnSpcReduction="10000"/>
          </a:bodyPr>
          <a:lstStyle/>
          <a:p>
            <a:pPr>
              <a:lnSpc>
                <a:spcPct val="90000"/>
              </a:lnSpc>
            </a:pPr>
            <a:r>
              <a:rPr lang="tr-TR" altLang="tr-TR" sz="2400" cap="none" dirty="0"/>
              <a:t>Ateşli silah ve patlayıcılarla olan yaralanmalar</a:t>
            </a:r>
          </a:p>
          <a:p>
            <a:pPr>
              <a:lnSpc>
                <a:spcPct val="90000"/>
              </a:lnSpc>
            </a:pPr>
            <a:r>
              <a:rPr lang="tr-TR" altLang="tr-TR" sz="2400" cap="none" dirty="0"/>
              <a:t>Kesici, kesici delici, delici, kesici ezici ve ezici alet yaralanmaları</a:t>
            </a:r>
          </a:p>
          <a:p>
            <a:pPr>
              <a:lnSpc>
                <a:spcPct val="90000"/>
              </a:lnSpc>
            </a:pPr>
            <a:r>
              <a:rPr lang="tr-TR" altLang="tr-TR" sz="2400" cap="none" dirty="0"/>
              <a:t>Trafik kazaları, düşmeler, darp olguları ve iş kazaları</a:t>
            </a:r>
          </a:p>
          <a:p>
            <a:pPr>
              <a:lnSpc>
                <a:spcPct val="90000"/>
              </a:lnSpc>
            </a:pPr>
            <a:r>
              <a:rPr lang="tr-TR" altLang="tr-TR" sz="2400" cap="none" dirty="0"/>
              <a:t>Zehirlenmeler </a:t>
            </a:r>
          </a:p>
          <a:p>
            <a:pPr>
              <a:lnSpc>
                <a:spcPct val="90000"/>
              </a:lnSpc>
            </a:pPr>
            <a:r>
              <a:rPr lang="tr-TR" altLang="tr-TR" sz="2400" cap="none" dirty="0"/>
              <a:t>Yanıklar, elektrik çarpmaları</a:t>
            </a:r>
          </a:p>
          <a:p>
            <a:pPr>
              <a:lnSpc>
                <a:spcPct val="90000"/>
              </a:lnSpc>
            </a:pPr>
            <a:r>
              <a:rPr lang="tr-TR" altLang="tr-TR" sz="2400" cap="none" dirty="0"/>
              <a:t>Cinsel saldırı olguları, anal veya oral yabancı cisim, </a:t>
            </a:r>
          </a:p>
        </p:txBody>
      </p:sp>
      <p:sp>
        <p:nvSpPr>
          <p:cNvPr id="4" name="Unvan 1"/>
          <p:cNvSpPr>
            <a:spLocks noGrp="1"/>
          </p:cNvSpPr>
          <p:nvPr>
            <p:ph type="title"/>
          </p:nvPr>
        </p:nvSpPr>
        <p:spPr>
          <a:xfrm>
            <a:off x="514351" y="685801"/>
            <a:ext cx="7797662" cy="1151965"/>
          </a:xfrm>
        </p:spPr>
        <p:txBody>
          <a:bodyPr/>
          <a:lstStyle/>
          <a:p>
            <a:r>
              <a:rPr lang="tr-TR" dirty="0"/>
              <a:t>TRAVMATİK HER ŞEY ?</a:t>
            </a:r>
          </a:p>
        </p:txBody>
      </p:sp>
    </p:spTree>
    <p:extLst>
      <p:ext uri="{BB962C8B-B14F-4D97-AF65-F5344CB8AC3E}">
        <p14:creationId xmlns:p14="http://schemas.microsoft.com/office/powerpoint/2010/main" val="253643265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68096" y="1065231"/>
            <a:ext cx="7290055" cy="4524010"/>
          </a:xfrm>
          <a:prstGeom prst="rect">
            <a:avLst/>
          </a:prstGeom>
        </p:spPr>
        <p:txBody>
          <a:bodyPr>
            <a:normAutofit fontScale="85000" lnSpcReduction="20000"/>
          </a:bodyPr>
          <a:lstStyle/>
          <a:p>
            <a:r>
              <a:rPr lang="tr-TR" u="sng" cap="none" dirty="0">
                <a:solidFill>
                  <a:srgbClr val="C00000"/>
                </a:solidFill>
              </a:rPr>
              <a:t>Dolaşım sistemi:</a:t>
            </a:r>
            <a:r>
              <a:rPr lang="tr-TR" u="sng" cap="none" dirty="0">
                <a:solidFill>
                  <a:srgbClr val="FF0000"/>
                </a:solidFill>
              </a:rPr>
              <a:t> </a:t>
            </a:r>
            <a:r>
              <a:rPr lang="tr-TR" cap="none" dirty="0"/>
              <a:t>nabız ve tansiyon ölçülür, </a:t>
            </a:r>
            <a:r>
              <a:rPr lang="tr-TR" cap="none" dirty="0" err="1"/>
              <a:t>steteskop</a:t>
            </a:r>
            <a:r>
              <a:rPr lang="tr-TR" cap="none" dirty="0"/>
              <a:t> ile kalp sesleri dinlenir. Bu işlemlerle karar verilemiyorsa, “elektrokardiyografi”(</a:t>
            </a:r>
            <a:r>
              <a:rPr lang="tr-TR" cap="none" dirty="0" err="1"/>
              <a:t>ekg</a:t>
            </a:r>
            <a:r>
              <a:rPr lang="tr-TR" cap="none" dirty="0"/>
              <a:t>) denilen cihazla kalbin elektriksel aktivitesinin bulunup bulunmadığı araştırılır. EKG kesin bir yöntem olup, EKG cihazı var ise mutlaka yapılmalıdır. EKG yoksa, hastaya gereken girişimler yapılmak koşulu ile, belli süre (en az saat; daha da ideali 1 saat süre olmak üzere; beş dakikada bir kez tekrar edilerek) takip edilir. </a:t>
            </a:r>
          </a:p>
          <a:p>
            <a:r>
              <a:rPr lang="tr-TR" i="1" u="sng" cap="none" dirty="0"/>
              <a:t>Parmak (</a:t>
            </a:r>
            <a:r>
              <a:rPr lang="tr-TR" i="1" u="sng" cap="none" dirty="0" err="1"/>
              <a:t>magnus</a:t>
            </a:r>
            <a:r>
              <a:rPr lang="tr-TR" i="1" u="sng" cap="none" dirty="0"/>
              <a:t>) testi: </a:t>
            </a:r>
            <a:r>
              <a:rPr lang="tr-TR" cap="none" dirty="0"/>
              <a:t>bir iple parmak sıkı şekilde bağlandığında ipin sıkıldığı yerde solukluk, parmak ucunda ise morarma meydana geliyorsa, dolaşımının sürdüğünü ve kişinin canlı olduğunu gösterir. </a:t>
            </a:r>
          </a:p>
          <a:p>
            <a:r>
              <a:rPr lang="tr-TR" u="sng" cap="none" dirty="0">
                <a:solidFill>
                  <a:srgbClr val="C00000"/>
                </a:solidFill>
              </a:rPr>
              <a:t>Solunum sistemi:</a:t>
            </a:r>
            <a:r>
              <a:rPr lang="tr-TR" u="sng" cap="none" dirty="0">
                <a:solidFill>
                  <a:srgbClr val="FF0000"/>
                </a:solidFill>
              </a:rPr>
              <a:t> </a:t>
            </a:r>
            <a:r>
              <a:rPr lang="tr-TR" cap="none" dirty="0"/>
              <a:t>göğüs kafesi hareketleri dikkatlice gözlemlenir. Solunum sesleri dinlenir. Ayna testi: uygulanması kolay ve anlamlı bir yöntemdir. Oda şartlarında bulunan bir ayna ağız ve burun delikleri önüne tutulur. Solunum devam ediyorsa aynada buğulanma meydana gelir. </a:t>
            </a:r>
          </a:p>
          <a:p>
            <a:r>
              <a:rPr lang="tr-TR" u="sng" cap="none" dirty="0">
                <a:solidFill>
                  <a:srgbClr val="C00000"/>
                </a:solidFill>
              </a:rPr>
              <a:t>Santral sinir sistemi: </a:t>
            </a:r>
            <a:r>
              <a:rPr lang="tr-TR" cap="none" dirty="0"/>
              <a:t>beyin sapının fonksiyonlarının sürüp sürmediğini gösteren muayeneler (belli reflekslerin araştırılması) yapılır.</a:t>
            </a:r>
          </a:p>
        </p:txBody>
      </p:sp>
      <p:sp>
        <p:nvSpPr>
          <p:cNvPr id="4" name="Başlık 3"/>
          <p:cNvSpPr>
            <a:spLocks noGrp="1"/>
          </p:cNvSpPr>
          <p:nvPr>
            <p:ph type="title"/>
          </p:nvPr>
        </p:nvSpPr>
        <p:spPr>
          <a:xfrm>
            <a:off x="611560" y="17578"/>
            <a:ext cx="7797662" cy="1151965"/>
          </a:xfrm>
        </p:spPr>
        <p:txBody>
          <a:bodyPr/>
          <a:lstStyle/>
          <a:p>
            <a:r>
              <a:rPr lang="tr-TR" dirty="0"/>
              <a:t>ÖLÜM TANISI ?</a:t>
            </a:r>
          </a:p>
        </p:txBody>
      </p:sp>
    </p:spTree>
    <p:extLst>
      <p:ext uri="{BB962C8B-B14F-4D97-AF65-F5344CB8AC3E}">
        <p14:creationId xmlns:p14="http://schemas.microsoft.com/office/powerpoint/2010/main" val="205343284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611560" y="1169543"/>
            <a:ext cx="7290055" cy="4176504"/>
          </a:xfrm>
          <a:prstGeom prst="rect">
            <a:avLst/>
          </a:prstGeom>
        </p:spPr>
        <p:txBody>
          <a:bodyPr/>
          <a:lstStyle/>
          <a:p>
            <a:r>
              <a:rPr lang="tr-TR" cap="none" dirty="0"/>
              <a:t>Ölüm sonrasında çizgili ve düz; bütün kaslar doğallıkla gevşer ve canlıdaki </a:t>
            </a:r>
            <a:r>
              <a:rPr lang="tr-TR" cap="none" dirty="0" err="1"/>
              <a:t>tonusunu</a:t>
            </a:r>
            <a:r>
              <a:rPr lang="tr-TR" cap="none" dirty="0"/>
              <a:t> kaybeder. </a:t>
            </a:r>
          </a:p>
          <a:p>
            <a:r>
              <a:rPr lang="tr-TR" i="1" u="sng" cap="none" dirty="0"/>
              <a:t>«</a:t>
            </a:r>
            <a:r>
              <a:rPr lang="tr-TR" i="1" u="sng" cap="none" dirty="0" err="1"/>
              <a:t>Primer</a:t>
            </a:r>
            <a:r>
              <a:rPr lang="tr-TR" i="1" u="sng" cap="none" dirty="0"/>
              <a:t> kas gevşemesi»</a:t>
            </a:r>
          </a:p>
          <a:p>
            <a:r>
              <a:rPr lang="tr-TR" cap="none" dirty="0"/>
              <a:t>Bunun sonucu olarak alt çene düşer, ağız açılır, göğüs çöker, kol ve bacaklar gevşer. Ölüde genellikle, yüz anlamsız, mat görünümdedir. Kasların düz yüzeylere temas ederlerse düzleşirler. </a:t>
            </a:r>
            <a:r>
              <a:rPr lang="tr-TR" cap="none" dirty="0" err="1"/>
              <a:t>Sfinkter</a:t>
            </a:r>
            <a:r>
              <a:rPr lang="tr-TR" cap="none" dirty="0"/>
              <a:t> kasları de gevşer; bunun sonucu idrar atımı (</a:t>
            </a:r>
            <a:r>
              <a:rPr lang="tr-TR" cap="none" dirty="0" err="1"/>
              <a:t>postmortem</a:t>
            </a:r>
            <a:r>
              <a:rPr lang="tr-TR" cap="none" dirty="0"/>
              <a:t> </a:t>
            </a:r>
            <a:r>
              <a:rPr lang="tr-TR" cap="none" dirty="0" err="1"/>
              <a:t>miksiyon</a:t>
            </a:r>
            <a:r>
              <a:rPr lang="tr-TR" cap="none" dirty="0"/>
              <a:t>); gaita atımı (</a:t>
            </a:r>
            <a:r>
              <a:rPr lang="tr-TR" cap="none" dirty="0" err="1"/>
              <a:t>postmortem</a:t>
            </a:r>
            <a:r>
              <a:rPr lang="tr-TR" cap="none" dirty="0"/>
              <a:t> </a:t>
            </a:r>
            <a:r>
              <a:rPr lang="tr-TR" cap="none" dirty="0" err="1"/>
              <a:t>defekasyon</a:t>
            </a:r>
            <a:r>
              <a:rPr lang="tr-TR" cap="none" dirty="0"/>
              <a:t>) olabilir. </a:t>
            </a:r>
          </a:p>
          <a:p>
            <a:r>
              <a:rPr lang="tr-TR" cap="none" dirty="0"/>
              <a:t>Yaraların boyutları, kişi canlı iken meydana getirilen yara boyutlarına uymaz.</a:t>
            </a:r>
          </a:p>
        </p:txBody>
      </p:sp>
      <p:sp>
        <p:nvSpPr>
          <p:cNvPr id="5" name="Başlık 3"/>
          <p:cNvSpPr>
            <a:spLocks noGrp="1"/>
          </p:cNvSpPr>
          <p:nvPr>
            <p:ph type="title"/>
          </p:nvPr>
        </p:nvSpPr>
        <p:spPr>
          <a:xfrm>
            <a:off x="611560" y="17578"/>
            <a:ext cx="7797662" cy="1151965"/>
          </a:xfrm>
        </p:spPr>
        <p:txBody>
          <a:bodyPr/>
          <a:lstStyle/>
          <a:p>
            <a:r>
              <a:rPr lang="tr-TR" dirty="0"/>
              <a:t>KAS GEVŞEMESİ</a:t>
            </a:r>
          </a:p>
        </p:txBody>
      </p:sp>
    </p:spTree>
    <p:extLst>
      <p:ext uri="{BB962C8B-B14F-4D97-AF65-F5344CB8AC3E}">
        <p14:creationId xmlns:p14="http://schemas.microsoft.com/office/powerpoint/2010/main" val="2929554790"/>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251520" y="1224660"/>
            <a:ext cx="7592511" cy="3623910"/>
          </a:xfrm>
          <a:prstGeom prst="rect">
            <a:avLst/>
          </a:prstGeom>
        </p:spPr>
        <p:txBody>
          <a:bodyPr/>
          <a:lstStyle/>
          <a:p>
            <a:r>
              <a:rPr lang="tr-TR" cap="none" dirty="0"/>
              <a:t>Ölüde göz, deri ve mukozalarda su kaybı sonucu önemli değişimler ortaya çıkmaktadır. Bunu, özellikle ortam ısısı, nem, hava akımı ile cesedin giysi durumu gibi faktörler etkiler. </a:t>
            </a:r>
          </a:p>
          <a:p>
            <a:r>
              <a:rPr lang="tr-TR" cap="none" dirty="0"/>
              <a:t>Sıvı kaybı sonucu; korneada matlaşma, bulanıklaşma, göz kapağının açık kalan aralığında </a:t>
            </a:r>
            <a:r>
              <a:rPr lang="tr-TR" cap="none" dirty="0" err="1"/>
              <a:t>skleranın</a:t>
            </a:r>
            <a:r>
              <a:rPr lang="tr-TR" cap="none" dirty="0"/>
              <a:t> kuruması ile kahverengi görünüm (</a:t>
            </a:r>
            <a:r>
              <a:rPr lang="tr-TR" cap="none" dirty="0" err="1"/>
              <a:t>tache</a:t>
            </a:r>
            <a:r>
              <a:rPr lang="tr-TR" cap="none" dirty="0"/>
              <a:t> </a:t>
            </a:r>
            <a:r>
              <a:rPr lang="tr-TR" cap="none" dirty="0" err="1"/>
              <a:t>noire</a:t>
            </a:r>
            <a:r>
              <a:rPr lang="tr-TR" cap="none" dirty="0"/>
              <a:t> </a:t>
            </a:r>
            <a:r>
              <a:rPr lang="tr-TR" cap="none" dirty="0" err="1"/>
              <a:t>sklerotica</a:t>
            </a:r>
            <a:r>
              <a:rPr lang="tr-TR" cap="none" dirty="0"/>
              <a:t>) ve giderek göz küresinde yumuşama ve çökme meydana gelir (resim 1). </a:t>
            </a:r>
          </a:p>
          <a:p>
            <a:pPr marL="0" indent="0">
              <a:buNone/>
            </a:pPr>
            <a:endParaRPr lang="tr-TR" dirty="0"/>
          </a:p>
        </p:txBody>
      </p:sp>
      <p:pic>
        <p:nvPicPr>
          <p:cNvPr id="4" name="Resim 3"/>
          <p:cNvPicPr>
            <a:picLocks noChangeAspect="1"/>
          </p:cNvPicPr>
          <p:nvPr/>
        </p:nvPicPr>
        <p:blipFill>
          <a:blip r:embed="rId2"/>
          <a:stretch>
            <a:fillRect/>
          </a:stretch>
        </p:blipFill>
        <p:spPr>
          <a:xfrm>
            <a:off x="6804249" y="3748731"/>
            <a:ext cx="2339752" cy="3109270"/>
          </a:xfrm>
          <a:prstGeom prst="rect">
            <a:avLst/>
          </a:prstGeom>
        </p:spPr>
      </p:pic>
      <p:sp>
        <p:nvSpPr>
          <p:cNvPr id="6" name="Başlık 3"/>
          <p:cNvSpPr>
            <a:spLocks noGrp="1"/>
          </p:cNvSpPr>
          <p:nvPr>
            <p:ph type="title"/>
          </p:nvPr>
        </p:nvSpPr>
        <p:spPr>
          <a:xfrm>
            <a:off x="611560" y="188640"/>
            <a:ext cx="7797662" cy="1151965"/>
          </a:xfrm>
        </p:spPr>
        <p:txBody>
          <a:bodyPr/>
          <a:lstStyle/>
          <a:p>
            <a:r>
              <a:rPr lang="tr-TR" dirty="0"/>
              <a:t>SIVI KAYBI</a:t>
            </a:r>
          </a:p>
        </p:txBody>
      </p:sp>
    </p:spTree>
    <p:extLst>
      <p:ext uri="{BB962C8B-B14F-4D97-AF65-F5344CB8AC3E}">
        <p14:creationId xmlns:p14="http://schemas.microsoft.com/office/powerpoint/2010/main" val="4198279589"/>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39220" y="546715"/>
            <a:ext cx="7290055" cy="4023360"/>
          </a:xfrm>
          <a:prstGeom prst="rect">
            <a:avLst/>
          </a:prstGeom>
        </p:spPr>
        <p:txBody>
          <a:bodyPr/>
          <a:lstStyle/>
          <a:p>
            <a:r>
              <a:rPr lang="tr-TR" cap="none" dirty="0"/>
              <a:t>Ölüde, deri ve mukozalarda doku kaybı (sıyrık) bulunan kısımlarda, su kaybı sonucunda rengi koyu </a:t>
            </a:r>
            <a:r>
              <a:rPr lang="tr-TR" cap="none" dirty="0" err="1"/>
              <a:t>sarımtrak</a:t>
            </a:r>
            <a:r>
              <a:rPr lang="tr-TR" cap="none" dirty="0"/>
              <a:t> renkten kahverengi-siyaha doğru değişen; kuru ve sert bir tabaka şeklindeki oluşumlar meydana gelir. Bu değişime, "parşömen plağı" ve bu olaya ise, </a:t>
            </a:r>
            <a:r>
              <a:rPr lang="tr-TR" cap="none" dirty="0">
                <a:solidFill>
                  <a:srgbClr val="FF0000"/>
                </a:solidFill>
              </a:rPr>
              <a:t>“</a:t>
            </a:r>
            <a:r>
              <a:rPr lang="tr-TR" cap="none" dirty="0" err="1">
                <a:solidFill>
                  <a:srgbClr val="FF0000"/>
                </a:solidFill>
              </a:rPr>
              <a:t>parşömenleşme</a:t>
            </a:r>
            <a:r>
              <a:rPr lang="tr-TR" cap="none" dirty="0">
                <a:solidFill>
                  <a:srgbClr val="FF0000"/>
                </a:solidFill>
              </a:rPr>
              <a:t>” </a:t>
            </a:r>
            <a:r>
              <a:rPr lang="tr-TR" cap="none" dirty="0"/>
              <a:t>denilmektedir.</a:t>
            </a:r>
          </a:p>
          <a:p>
            <a:r>
              <a:rPr lang="tr-TR" cap="none" dirty="0"/>
              <a:t>Bazen de, derinin iri gözenekli ve ince olduğu vücut bölgelerinde, </a:t>
            </a:r>
            <a:r>
              <a:rPr lang="tr-TR" cap="none" dirty="0" err="1"/>
              <a:t>travmatik</a:t>
            </a:r>
            <a:r>
              <a:rPr lang="tr-TR" cap="none" dirty="0"/>
              <a:t> bir etki ve sıyrık </a:t>
            </a:r>
            <a:r>
              <a:rPr lang="tr-TR" cap="none" dirty="0">
                <a:solidFill>
                  <a:srgbClr val="FF0000"/>
                </a:solidFill>
              </a:rPr>
              <a:t>olmaksızın</a:t>
            </a:r>
            <a:r>
              <a:rPr lang="tr-TR" cap="none" dirty="0"/>
              <a:t> kendiliğinden parşömen plakları meydana gelebilir. Erkeklerde </a:t>
            </a:r>
            <a:r>
              <a:rPr lang="tr-TR" cap="none" dirty="0" err="1"/>
              <a:t>skrotum</a:t>
            </a:r>
            <a:r>
              <a:rPr lang="tr-TR" cap="none" dirty="0"/>
              <a:t> derisi </a:t>
            </a:r>
            <a:r>
              <a:rPr lang="tr-TR" cap="none" dirty="0" err="1"/>
              <a:t>parşömenleşmenin</a:t>
            </a:r>
            <a:r>
              <a:rPr lang="tr-TR" cap="none" dirty="0"/>
              <a:t> en sık görüldüğü yerdir.</a:t>
            </a:r>
          </a:p>
          <a:p>
            <a:endParaRPr lang="tr-TR" dirty="0"/>
          </a:p>
        </p:txBody>
      </p:sp>
      <p:pic>
        <p:nvPicPr>
          <p:cNvPr id="4" name="Resim 3"/>
          <p:cNvPicPr>
            <a:picLocks noChangeAspect="1"/>
          </p:cNvPicPr>
          <p:nvPr/>
        </p:nvPicPr>
        <p:blipFill>
          <a:blip r:embed="rId2"/>
          <a:stretch>
            <a:fillRect/>
          </a:stretch>
        </p:blipFill>
        <p:spPr>
          <a:xfrm>
            <a:off x="6517580" y="3573015"/>
            <a:ext cx="2615735" cy="3314991"/>
          </a:xfrm>
          <a:prstGeom prst="rect">
            <a:avLst/>
          </a:prstGeom>
        </p:spPr>
      </p:pic>
    </p:spTree>
    <p:extLst>
      <p:ext uri="{BB962C8B-B14F-4D97-AF65-F5344CB8AC3E}">
        <p14:creationId xmlns:p14="http://schemas.microsoft.com/office/powerpoint/2010/main" val="64528711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539552" y="1340768"/>
            <a:ext cx="7290055" cy="2304256"/>
          </a:xfrm>
          <a:prstGeom prst="rect">
            <a:avLst/>
          </a:prstGeom>
        </p:spPr>
        <p:txBody>
          <a:bodyPr/>
          <a:lstStyle/>
          <a:p>
            <a:r>
              <a:rPr lang="tr-TR" cap="none" dirty="0"/>
              <a:t>Ölümden hemen sonra ısı üretimi durur, fakat ısı kaybı devam eder; fiziksel bir kural olarak, ölünün sıcaklığı belli bir süre sonra bulunduğu çevrenin sıcaklığı ile eşitlenir. </a:t>
            </a:r>
          </a:p>
          <a:p>
            <a:r>
              <a:rPr lang="tr-TR" cap="none" dirty="0"/>
              <a:t>Cesedin soğuma süresi özellikle bulunduğu ortama bağlı olarak değişmekle birlikte, en geç 24 saatte tam olarak soğur.</a:t>
            </a:r>
          </a:p>
        </p:txBody>
      </p:sp>
      <p:sp>
        <p:nvSpPr>
          <p:cNvPr id="5" name="Başlık 3"/>
          <p:cNvSpPr>
            <a:spLocks noGrp="1"/>
          </p:cNvSpPr>
          <p:nvPr>
            <p:ph type="title"/>
          </p:nvPr>
        </p:nvSpPr>
        <p:spPr>
          <a:xfrm>
            <a:off x="673169" y="188803"/>
            <a:ext cx="7797662" cy="1151965"/>
          </a:xfrm>
        </p:spPr>
        <p:txBody>
          <a:bodyPr/>
          <a:lstStyle/>
          <a:p>
            <a:r>
              <a:rPr lang="tr-TR" dirty="0"/>
              <a:t>SOĞUMA ?</a:t>
            </a:r>
          </a:p>
        </p:txBody>
      </p:sp>
    </p:spTree>
    <p:extLst>
      <p:ext uri="{BB962C8B-B14F-4D97-AF65-F5344CB8AC3E}">
        <p14:creationId xmlns:p14="http://schemas.microsoft.com/office/powerpoint/2010/main" val="320980279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55576" y="1412776"/>
            <a:ext cx="7290055" cy="2655210"/>
          </a:xfrm>
          <a:prstGeom prst="rect">
            <a:avLst/>
          </a:prstGeom>
        </p:spPr>
        <p:txBody>
          <a:bodyPr/>
          <a:lstStyle/>
          <a:p>
            <a:r>
              <a:rPr lang="tr-TR" cap="none" dirty="0" err="1"/>
              <a:t>Otoliz</a:t>
            </a:r>
            <a:r>
              <a:rPr lang="tr-TR" cap="none" dirty="0"/>
              <a:t> (</a:t>
            </a:r>
            <a:r>
              <a:rPr lang="tr-TR" cap="none" dirty="0" err="1"/>
              <a:t>autolysis</a:t>
            </a:r>
            <a:r>
              <a:rPr lang="tr-TR" cap="none" dirty="0"/>
              <a:t>) hücre ve dokuların içerdikleri enzimler ve sıvılar aracılığı ile yapılarının bozulmasıdır. </a:t>
            </a:r>
          </a:p>
          <a:p>
            <a:r>
              <a:rPr lang="tr-TR" cap="none" dirty="0" err="1"/>
              <a:t>Otolize</a:t>
            </a:r>
            <a:r>
              <a:rPr lang="tr-TR" cap="none" dirty="0"/>
              <a:t> bağlı olarak organların kıvamı yumuşar, rengi değişir. </a:t>
            </a:r>
          </a:p>
          <a:p>
            <a:r>
              <a:rPr lang="tr-TR" cap="none" dirty="0" err="1"/>
              <a:t>Otolizin</a:t>
            </a:r>
            <a:r>
              <a:rPr lang="tr-TR" cap="none" dirty="0"/>
              <a:t> </a:t>
            </a:r>
            <a:r>
              <a:rPr lang="tr-TR" cap="none" dirty="0" err="1"/>
              <a:t>makroskobik</a:t>
            </a:r>
            <a:r>
              <a:rPr lang="tr-TR" cap="none" dirty="0"/>
              <a:t> olarak en çok ve en erken görüldüğü yerler; pankreas, </a:t>
            </a:r>
            <a:r>
              <a:rPr lang="tr-TR" cap="none" dirty="0" err="1"/>
              <a:t>sürrenaller</a:t>
            </a:r>
            <a:r>
              <a:rPr lang="tr-TR" cap="none" dirty="0"/>
              <a:t> gibi </a:t>
            </a:r>
            <a:r>
              <a:rPr lang="tr-TR" cap="none" dirty="0" err="1"/>
              <a:t>enzimatik</a:t>
            </a:r>
            <a:r>
              <a:rPr lang="tr-TR" cap="none" dirty="0"/>
              <a:t> aktivitenin yüksek olduğu dokulardır.</a:t>
            </a:r>
          </a:p>
        </p:txBody>
      </p:sp>
      <p:sp>
        <p:nvSpPr>
          <p:cNvPr id="5" name="Başlık 3"/>
          <p:cNvSpPr>
            <a:spLocks noGrp="1"/>
          </p:cNvSpPr>
          <p:nvPr>
            <p:ph type="title"/>
          </p:nvPr>
        </p:nvSpPr>
        <p:spPr>
          <a:xfrm>
            <a:off x="780728" y="116632"/>
            <a:ext cx="7797662" cy="1151965"/>
          </a:xfrm>
        </p:spPr>
        <p:txBody>
          <a:bodyPr/>
          <a:lstStyle/>
          <a:p>
            <a:r>
              <a:rPr lang="tr-TR" dirty="0"/>
              <a:t>OTOLİZ</a:t>
            </a:r>
          </a:p>
        </p:txBody>
      </p:sp>
    </p:spTree>
    <p:extLst>
      <p:ext uri="{BB962C8B-B14F-4D97-AF65-F5344CB8AC3E}">
        <p14:creationId xmlns:p14="http://schemas.microsoft.com/office/powerpoint/2010/main" val="66216960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68096" y="980728"/>
            <a:ext cx="7290055" cy="5040560"/>
          </a:xfrm>
          <a:prstGeom prst="rect">
            <a:avLst/>
          </a:prstGeom>
        </p:spPr>
        <p:txBody>
          <a:bodyPr/>
          <a:lstStyle/>
          <a:p>
            <a:r>
              <a:rPr lang="tr-TR" cap="none" dirty="0"/>
              <a:t>Ölümün başlaması ile kan yer çekimi etkisi ile yavaş yavaş bu büyük damarlardan vücudun yere yakın kısımlarındaki küçük damarlara, kılcal damarlara toplanır. </a:t>
            </a:r>
          </a:p>
          <a:p>
            <a:r>
              <a:rPr lang="tr-TR" cap="none" dirty="0"/>
              <a:t>Kandaki eritrositlerin parçalanması ile kan önce kırmızımsı bir renk alır, sonra eritrositlerin oksijeni kaybetmesi ile (</a:t>
            </a:r>
            <a:r>
              <a:rPr lang="tr-TR" cap="none" dirty="0" err="1"/>
              <a:t>deoksijenizasyon</a:t>
            </a:r>
            <a:r>
              <a:rPr lang="tr-TR" cap="none" dirty="0"/>
              <a:t>) koyu mor bir renk alır. </a:t>
            </a:r>
          </a:p>
          <a:p>
            <a:r>
              <a:rPr lang="tr-TR" cap="none" dirty="0"/>
              <a:t>Daha sonra bu sıvı damarlardan </a:t>
            </a:r>
            <a:r>
              <a:rPr lang="tr-TR" cap="none" dirty="0">
                <a:solidFill>
                  <a:srgbClr val="C00000"/>
                </a:solidFill>
              </a:rPr>
              <a:t>pasif olarak </a:t>
            </a:r>
            <a:r>
              <a:rPr lang="tr-TR" cap="none" dirty="0"/>
              <a:t>doku içine yayılarak, dokuları koyu mor renge boyar. </a:t>
            </a:r>
          </a:p>
          <a:p>
            <a:r>
              <a:rPr lang="tr-TR" cap="none" dirty="0"/>
              <a:t>Ölümden sonra cesedin </a:t>
            </a:r>
            <a:r>
              <a:rPr lang="tr-TR" cap="none" dirty="0">
                <a:solidFill>
                  <a:srgbClr val="C00000"/>
                </a:solidFill>
              </a:rPr>
              <a:t>yere yakın ve bası görmeyen deri kısımlarında, </a:t>
            </a:r>
            <a:r>
              <a:rPr lang="tr-TR" cap="none" dirty="0"/>
              <a:t>normal deri renginden farklı; genellikle koyu mor, bazen açık kırmızı, bazen de siyaha yakın renkte oluşan yaygın renkli alanlardır. </a:t>
            </a:r>
          </a:p>
          <a:p>
            <a:endParaRPr lang="tr-TR" dirty="0"/>
          </a:p>
        </p:txBody>
      </p:sp>
      <p:sp>
        <p:nvSpPr>
          <p:cNvPr id="5" name="Başlık 3"/>
          <p:cNvSpPr txBox="1">
            <a:spLocks/>
          </p:cNvSpPr>
          <p:nvPr/>
        </p:nvSpPr>
        <p:spPr>
          <a:xfrm>
            <a:off x="611560" y="0"/>
            <a:ext cx="7797662" cy="11519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a:lstStyle>
          <a:p>
            <a:r>
              <a:rPr lang="tr-TR" dirty="0"/>
              <a:t>LİVOR MORTİS</a:t>
            </a:r>
          </a:p>
        </p:txBody>
      </p:sp>
    </p:spTree>
    <p:extLst>
      <p:ext uri="{BB962C8B-B14F-4D97-AF65-F5344CB8AC3E}">
        <p14:creationId xmlns:p14="http://schemas.microsoft.com/office/powerpoint/2010/main" val="380172243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032448" y="260648"/>
            <a:ext cx="2880320" cy="289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62824" y="1393760"/>
            <a:ext cx="3219568" cy="6858000"/>
          </a:xfrm>
          <a:prstGeom prst="rect">
            <a:avLst/>
          </a:prstGeom>
        </p:spPr>
      </p:pic>
    </p:spTree>
    <p:extLst>
      <p:ext uri="{BB962C8B-B14F-4D97-AF65-F5344CB8AC3E}">
        <p14:creationId xmlns:p14="http://schemas.microsoft.com/office/powerpoint/2010/main" val="36920958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68154" y="1837766"/>
            <a:ext cx="7290055" cy="4023360"/>
          </a:xfrm>
          <a:prstGeom prst="rect">
            <a:avLst/>
          </a:prstGeom>
        </p:spPr>
        <p:txBody>
          <a:bodyPr/>
          <a:lstStyle/>
          <a:p>
            <a:r>
              <a:rPr lang="tr-TR" cap="none" dirty="0" err="1">
                <a:solidFill>
                  <a:srgbClr val="C00000"/>
                </a:solidFill>
              </a:rPr>
              <a:t>Karbonmonoksit</a:t>
            </a:r>
            <a:r>
              <a:rPr lang="tr-TR" cap="none" dirty="0">
                <a:solidFill>
                  <a:srgbClr val="C00000"/>
                </a:solidFill>
              </a:rPr>
              <a:t> zehirlenmesinde </a:t>
            </a:r>
            <a:r>
              <a:rPr lang="tr-TR" cap="none" dirty="0"/>
              <a:t>ölü lekeleri oluşan </a:t>
            </a:r>
            <a:r>
              <a:rPr lang="tr-TR" cap="none" dirty="0" err="1"/>
              <a:t>karboksihemoglobine</a:t>
            </a:r>
            <a:r>
              <a:rPr lang="tr-TR" cap="none" dirty="0"/>
              <a:t> bağlı olarak </a:t>
            </a:r>
            <a:r>
              <a:rPr lang="tr-TR" i="1" u="sng" cap="none" dirty="0"/>
              <a:t>açık pembe-kırmızı </a:t>
            </a:r>
            <a:r>
              <a:rPr lang="tr-TR" cap="none" dirty="0"/>
              <a:t>renktedir. </a:t>
            </a:r>
          </a:p>
          <a:p>
            <a:r>
              <a:rPr lang="tr-TR" cap="none" dirty="0">
                <a:solidFill>
                  <a:srgbClr val="C00000"/>
                </a:solidFill>
              </a:rPr>
              <a:t>Soğuk ortamda bekleyen cesetlerde, siyanür zehirlenmesinde, suda bekleyen cesetlerde </a:t>
            </a:r>
            <a:r>
              <a:rPr lang="tr-TR" i="1" u="sng" cap="none" dirty="0"/>
              <a:t>açık pembe kırmızı </a:t>
            </a:r>
            <a:r>
              <a:rPr lang="tr-TR" cap="none" dirty="0"/>
              <a:t>renkte oluşabilir. </a:t>
            </a:r>
          </a:p>
          <a:p>
            <a:r>
              <a:rPr lang="tr-TR" cap="none" dirty="0" err="1">
                <a:solidFill>
                  <a:srgbClr val="C00000"/>
                </a:solidFill>
              </a:rPr>
              <a:t>Methemoglobin</a:t>
            </a:r>
            <a:r>
              <a:rPr lang="tr-TR" cap="none" dirty="0"/>
              <a:t> bileşiğinin ortaya çıktığı potasyum </a:t>
            </a:r>
            <a:r>
              <a:rPr lang="tr-TR" cap="none" dirty="0" err="1"/>
              <a:t>klorat</a:t>
            </a:r>
            <a:r>
              <a:rPr lang="tr-TR" cap="none" dirty="0"/>
              <a:t>, anilin gibi kimyasal maddelerle olan </a:t>
            </a:r>
            <a:r>
              <a:rPr lang="tr-TR" cap="none" dirty="0" err="1"/>
              <a:t>entoksikasyonlarda</a:t>
            </a:r>
            <a:r>
              <a:rPr lang="tr-TR" cap="none" dirty="0"/>
              <a:t> ise ölü lekeleri </a:t>
            </a:r>
            <a:r>
              <a:rPr lang="tr-TR" i="1" u="sng" cap="none" dirty="0"/>
              <a:t>kahverengi siyahımsı</a:t>
            </a:r>
            <a:r>
              <a:rPr lang="tr-TR" cap="none" dirty="0"/>
              <a:t> renkte oluşabilir. </a:t>
            </a:r>
          </a:p>
        </p:txBody>
      </p:sp>
    </p:spTree>
    <p:extLst>
      <p:ext uri="{BB962C8B-B14F-4D97-AF65-F5344CB8AC3E}">
        <p14:creationId xmlns:p14="http://schemas.microsoft.com/office/powerpoint/2010/main" val="182879961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55576" y="1196752"/>
            <a:ext cx="7290055" cy="3688988"/>
          </a:xfrm>
          <a:prstGeom prst="rect">
            <a:avLst/>
          </a:prstGeom>
        </p:spPr>
        <p:txBody>
          <a:bodyPr/>
          <a:lstStyle/>
          <a:p>
            <a:r>
              <a:rPr lang="tr-TR" cap="none" dirty="0"/>
              <a:t>Ölü sertliği, istemli ve istemsiz kasların ölüm sonrasında katılaşmasıdır. </a:t>
            </a:r>
          </a:p>
          <a:p>
            <a:r>
              <a:rPr lang="tr-TR" cap="none" dirty="0"/>
              <a:t>Erişkinlerde, ortalama koşullarda ölü sertliğinin ölümden sonra </a:t>
            </a:r>
            <a:r>
              <a:rPr lang="tr-TR" cap="none" dirty="0">
                <a:solidFill>
                  <a:srgbClr val="FF0000"/>
                </a:solidFill>
              </a:rPr>
              <a:t>3-5 saat </a:t>
            </a:r>
            <a:r>
              <a:rPr lang="tr-TR" cap="none" dirty="0"/>
              <a:t>içerisinde oluşmaya başlar, </a:t>
            </a:r>
            <a:r>
              <a:rPr lang="tr-TR" cap="none" dirty="0">
                <a:solidFill>
                  <a:srgbClr val="FF0000"/>
                </a:solidFill>
              </a:rPr>
              <a:t>10-15 saat</a:t>
            </a:r>
            <a:r>
              <a:rPr lang="tr-TR" cap="none" dirty="0"/>
              <a:t> içinde iskelet kaslarını maksimum seviyede tutar ve bir süre bu durumda devam eder. </a:t>
            </a:r>
          </a:p>
          <a:p>
            <a:r>
              <a:rPr lang="tr-TR" cap="none" dirty="0"/>
              <a:t>Ölü sertliği tam oluştuğunda, tüm eklem hareketleri kısıtlanır, ceset kas katı bir özellik kazanır. Bu katılık, ortalama koşullarda </a:t>
            </a:r>
            <a:r>
              <a:rPr lang="tr-TR" cap="none" dirty="0">
                <a:solidFill>
                  <a:srgbClr val="FF0000"/>
                </a:solidFill>
              </a:rPr>
              <a:t>36-48 saat</a:t>
            </a:r>
            <a:r>
              <a:rPr lang="tr-TR" cap="none" dirty="0"/>
              <a:t> sonra ise çürüme nedeni ile çözülmeye başlar.</a:t>
            </a:r>
            <a:endParaRPr lang="tr-TR" cap="none" dirty="0">
              <a:solidFill>
                <a:srgbClr val="FF0000"/>
              </a:solidFill>
            </a:endParaRPr>
          </a:p>
        </p:txBody>
      </p:sp>
      <p:sp>
        <p:nvSpPr>
          <p:cNvPr id="6" name="Başlık 3"/>
          <p:cNvSpPr>
            <a:spLocks noGrp="1"/>
          </p:cNvSpPr>
          <p:nvPr>
            <p:ph type="title"/>
          </p:nvPr>
        </p:nvSpPr>
        <p:spPr>
          <a:xfrm>
            <a:off x="611560" y="-7913"/>
            <a:ext cx="7797662" cy="1151965"/>
          </a:xfrm>
        </p:spPr>
        <p:txBody>
          <a:bodyPr/>
          <a:lstStyle/>
          <a:p>
            <a:r>
              <a:rPr lang="tr-TR" dirty="0"/>
              <a:t>RİGOR MORTİS</a:t>
            </a:r>
          </a:p>
        </p:txBody>
      </p:sp>
    </p:spTree>
    <p:extLst>
      <p:ext uri="{BB962C8B-B14F-4D97-AF65-F5344CB8AC3E}">
        <p14:creationId xmlns:p14="http://schemas.microsoft.com/office/powerpoint/2010/main" val="2597888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sz="quarter" idx="13"/>
          </p:nvPr>
        </p:nvSpPr>
        <p:spPr>
          <a:xfrm>
            <a:off x="515983" y="1837766"/>
            <a:ext cx="7796030" cy="3311189"/>
          </a:xfrm>
        </p:spPr>
        <p:txBody>
          <a:bodyPr/>
          <a:lstStyle/>
          <a:p>
            <a:r>
              <a:rPr lang="tr-TR" cap="none" dirty="0"/>
              <a:t>Tıkama, tıkanma, ası, elle veya iple boğulma, karın göğüs tazyiki, diri gömülme, suda boğulma</a:t>
            </a:r>
          </a:p>
          <a:p>
            <a:r>
              <a:rPr lang="tr-TR" cap="none" dirty="0"/>
              <a:t>Her türlü intihar girişimleri</a:t>
            </a:r>
          </a:p>
          <a:p>
            <a:r>
              <a:rPr lang="tr-TR" cap="none" dirty="0"/>
              <a:t>İşkence iddiaları</a:t>
            </a:r>
          </a:p>
          <a:p>
            <a:r>
              <a:rPr lang="tr-TR" cap="none" dirty="0"/>
              <a:t>Hekim hataları</a:t>
            </a:r>
          </a:p>
          <a:p>
            <a:r>
              <a:rPr lang="tr-TR" cap="none" dirty="0"/>
              <a:t>Aile içi şiddet olguları</a:t>
            </a:r>
          </a:p>
          <a:p>
            <a:endParaRPr lang="tr-TR" dirty="0"/>
          </a:p>
        </p:txBody>
      </p:sp>
    </p:spTree>
    <p:extLst>
      <p:ext uri="{BB962C8B-B14F-4D97-AF65-F5344CB8AC3E}">
        <p14:creationId xmlns:p14="http://schemas.microsoft.com/office/powerpoint/2010/main" val="407391921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4294967295"/>
          </p:nvPr>
        </p:nvPicPr>
        <p:blipFill>
          <a:blip r:embed="rId2"/>
          <a:stretch>
            <a:fillRect/>
          </a:stretch>
        </p:blipFill>
        <p:spPr>
          <a:xfrm>
            <a:off x="0" y="0"/>
            <a:ext cx="3847409" cy="586271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552536" y="0"/>
            <a:ext cx="4682316" cy="6858000"/>
          </a:xfrm>
          <a:prstGeom prst="rect">
            <a:avLst/>
          </a:prstGeom>
        </p:spPr>
      </p:pic>
    </p:spTree>
    <p:extLst>
      <p:ext uri="{BB962C8B-B14F-4D97-AF65-F5344CB8AC3E}">
        <p14:creationId xmlns:p14="http://schemas.microsoft.com/office/powerpoint/2010/main" val="334077145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768096" y="857840"/>
            <a:ext cx="7290055" cy="5451521"/>
          </a:xfrm>
          <a:prstGeom prst="rect">
            <a:avLst/>
          </a:prstGeom>
        </p:spPr>
        <p:txBody>
          <a:bodyPr/>
          <a:lstStyle/>
          <a:p>
            <a:r>
              <a:rPr lang="tr-TR" cap="none" dirty="0"/>
              <a:t>Çürüme evreler halinde ilerleyerek, iskeletleşmeye kadar sürer. Çürüme, 4 dönem halinde incelenebilir.</a:t>
            </a:r>
          </a:p>
          <a:p>
            <a:r>
              <a:rPr lang="tr-TR" i="1" u="sng" cap="none" dirty="0">
                <a:solidFill>
                  <a:srgbClr val="C00000"/>
                </a:solidFill>
              </a:rPr>
              <a:t>1. Dönem:  </a:t>
            </a:r>
            <a:r>
              <a:rPr lang="tr-TR" cap="none" dirty="0"/>
              <a:t>bu dönem, ölümden yaklaşık </a:t>
            </a:r>
            <a:r>
              <a:rPr lang="tr-TR" cap="none" dirty="0">
                <a:solidFill>
                  <a:srgbClr val="C00000"/>
                </a:solidFill>
              </a:rPr>
              <a:t>36-48 saat sonra karın sağ alt kadranda, </a:t>
            </a:r>
            <a:r>
              <a:rPr lang="tr-TR" cap="none" dirty="0" err="1">
                <a:solidFill>
                  <a:srgbClr val="C00000"/>
                </a:solidFill>
              </a:rPr>
              <a:t>çekum</a:t>
            </a:r>
            <a:r>
              <a:rPr lang="tr-TR" cap="none" dirty="0">
                <a:solidFill>
                  <a:srgbClr val="C00000"/>
                </a:solidFill>
              </a:rPr>
              <a:t> üzerinde derinin yeşil renk alması </a:t>
            </a:r>
            <a:r>
              <a:rPr lang="tr-TR" cap="none" dirty="0"/>
              <a:t>ile başlar.</a:t>
            </a:r>
          </a:p>
          <a:p>
            <a:r>
              <a:rPr lang="tr-TR" cap="none" dirty="0"/>
              <a:t>Bu durum cesedin yakınları tarafından bile tanınmasını olanaksız hale getirir. </a:t>
            </a:r>
            <a:r>
              <a:rPr lang="tr-TR" cap="none" dirty="0" err="1"/>
              <a:t>Sülfohemoglobin</a:t>
            </a:r>
            <a:r>
              <a:rPr lang="tr-TR" cap="none" dirty="0"/>
              <a:t> içeren, </a:t>
            </a:r>
            <a:r>
              <a:rPr lang="tr-TR" cap="none" dirty="0" err="1"/>
              <a:t>hemolize</a:t>
            </a:r>
            <a:r>
              <a:rPr lang="tr-TR" cap="none" dirty="0"/>
              <a:t> olmuş kan, özellikle gazların bası etkisine bağlı olarak </a:t>
            </a:r>
            <a:r>
              <a:rPr lang="tr-TR" cap="none" dirty="0" err="1"/>
              <a:t>yüzeyel</a:t>
            </a:r>
            <a:r>
              <a:rPr lang="tr-TR" cap="none" dirty="0"/>
              <a:t> toplardamarların belirginleşmesine yol açar. Buna “çürüme haritası” veya mermere benzer görünüm andırdığı için “</a:t>
            </a:r>
            <a:r>
              <a:rPr lang="tr-TR" cap="none" dirty="0" err="1"/>
              <a:t>mermerleşme</a:t>
            </a:r>
            <a:r>
              <a:rPr lang="tr-TR" cap="none" dirty="0"/>
              <a:t>” (</a:t>
            </a:r>
            <a:r>
              <a:rPr lang="tr-TR" cap="none" dirty="0" err="1"/>
              <a:t>marmorizasyon</a:t>
            </a:r>
            <a:r>
              <a:rPr lang="tr-TR" cap="none" dirty="0"/>
              <a:t>) adı verilir.</a:t>
            </a:r>
          </a:p>
          <a:p>
            <a:endParaRPr lang="tr-TR" dirty="0"/>
          </a:p>
        </p:txBody>
      </p:sp>
      <p:sp>
        <p:nvSpPr>
          <p:cNvPr id="5" name="Başlık 3"/>
          <p:cNvSpPr>
            <a:spLocks noGrp="1"/>
          </p:cNvSpPr>
          <p:nvPr>
            <p:ph type="title"/>
          </p:nvPr>
        </p:nvSpPr>
        <p:spPr>
          <a:xfrm>
            <a:off x="611560" y="-7913"/>
            <a:ext cx="7797662" cy="1151965"/>
          </a:xfrm>
        </p:spPr>
        <p:txBody>
          <a:bodyPr/>
          <a:lstStyle/>
          <a:p>
            <a:r>
              <a:rPr lang="tr-TR" dirty="0"/>
              <a:t>ÇÜRÜME</a:t>
            </a:r>
          </a:p>
        </p:txBody>
      </p:sp>
    </p:spTree>
    <p:extLst>
      <p:ext uri="{BB962C8B-B14F-4D97-AF65-F5344CB8AC3E}">
        <p14:creationId xmlns:p14="http://schemas.microsoft.com/office/powerpoint/2010/main" val="3348885839"/>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411760" y="1268760"/>
            <a:ext cx="3902108" cy="2977925"/>
          </a:xfrm>
          <a:prstGeom prst="rect">
            <a:avLst/>
          </a:prstGeom>
        </p:spPr>
      </p:pic>
    </p:spTree>
    <p:extLst>
      <p:ext uri="{BB962C8B-B14F-4D97-AF65-F5344CB8AC3E}">
        <p14:creationId xmlns:p14="http://schemas.microsoft.com/office/powerpoint/2010/main" val="108614279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68154" y="1261783"/>
            <a:ext cx="7290055" cy="4023360"/>
          </a:xfrm>
          <a:prstGeom prst="rect">
            <a:avLst/>
          </a:prstGeom>
        </p:spPr>
        <p:txBody>
          <a:bodyPr/>
          <a:lstStyle/>
          <a:p>
            <a:r>
              <a:rPr lang="tr-TR" i="1" u="sng" cap="none" dirty="0">
                <a:solidFill>
                  <a:srgbClr val="FF0000"/>
                </a:solidFill>
              </a:rPr>
              <a:t>2. Dönem: </a:t>
            </a:r>
            <a:r>
              <a:rPr lang="tr-TR" cap="none" dirty="0"/>
              <a:t>karın patlayınca karın ve </a:t>
            </a:r>
            <a:r>
              <a:rPr lang="tr-TR" cap="none" dirty="0" err="1"/>
              <a:t>toraks</a:t>
            </a:r>
            <a:r>
              <a:rPr lang="tr-TR" cap="none" dirty="0"/>
              <a:t> çöker. Tüm organlar küçülür adeta çamur kıvam ve görünümünde bir madde ile dolu kesecikler gibi görünürler. Bu dönemden itibaren </a:t>
            </a:r>
            <a:r>
              <a:rPr lang="tr-TR" cap="none" dirty="0" err="1"/>
              <a:t>postmortem</a:t>
            </a:r>
            <a:r>
              <a:rPr lang="tr-TR" cap="none" dirty="0"/>
              <a:t> süre (</a:t>
            </a:r>
            <a:r>
              <a:rPr lang="tr-TR" cap="none" dirty="0" err="1"/>
              <a:t>interval</a:t>
            </a:r>
            <a:r>
              <a:rPr lang="tr-TR" cap="none" dirty="0"/>
              <a:t>) değerlendirmesi güçleşir, koşullara göre büyük değişkenlik gösterir.</a:t>
            </a:r>
          </a:p>
        </p:txBody>
      </p:sp>
    </p:spTree>
    <p:extLst>
      <p:ext uri="{BB962C8B-B14F-4D97-AF65-F5344CB8AC3E}">
        <p14:creationId xmlns:p14="http://schemas.microsoft.com/office/powerpoint/2010/main" val="4030257998"/>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68154" y="1261783"/>
            <a:ext cx="7290055" cy="4023360"/>
          </a:xfrm>
          <a:prstGeom prst="rect">
            <a:avLst/>
          </a:prstGeom>
        </p:spPr>
        <p:txBody>
          <a:bodyPr/>
          <a:lstStyle/>
          <a:p>
            <a:r>
              <a:rPr lang="tr-TR" i="1" u="sng" cap="none" dirty="0">
                <a:solidFill>
                  <a:srgbClr val="FF0000"/>
                </a:solidFill>
              </a:rPr>
              <a:t>3. Dönem: </a:t>
            </a:r>
            <a:r>
              <a:rPr lang="tr-TR" cap="none" dirty="0"/>
              <a:t>karaciğer ayırt edilemez hale gelmesiyle 3. Dönem başlar. Kaslar yavaş </a:t>
            </a:r>
            <a:r>
              <a:rPr lang="tr-TR" cap="none" dirty="0" err="1"/>
              <a:t>avaş</a:t>
            </a:r>
            <a:r>
              <a:rPr lang="tr-TR" cap="none" dirty="0"/>
              <a:t> yerlerinden ayrılmaya başlar. </a:t>
            </a:r>
          </a:p>
        </p:txBody>
      </p:sp>
    </p:spTree>
    <p:extLst>
      <p:ext uri="{BB962C8B-B14F-4D97-AF65-F5344CB8AC3E}">
        <p14:creationId xmlns:p14="http://schemas.microsoft.com/office/powerpoint/2010/main" val="2859781678"/>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4294967295"/>
          </p:nvPr>
        </p:nvSpPr>
        <p:spPr>
          <a:xfrm>
            <a:off x="768154" y="1261783"/>
            <a:ext cx="7290055" cy="4023360"/>
          </a:xfrm>
          <a:prstGeom prst="rect">
            <a:avLst/>
          </a:prstGeom>
        </p:spPr>
        <p:txBody>
          <a:bodyPr/>
          <a:lstStyle/>
          <a:p>
            <a:r>
              <a:rPr lang="tr-TR" i="1" u="sng" cap="none" dirty="0">
                <a:solidFill>
                  <a:srgbClr val="FF0000"/>
                </a:solidFill>
              </a:rPr>
              <a:t>4. Dönem: </a:t>
            </a:r>
            <a:r>
              <a:rPr lang="tr-TR" cap="none" dirty="0"/>
              <a:t>cinsiyetin dıştan ayırt edilemez hale gelmesiyle son döneme girildiği kabul edilir. Deri, yumuşak dokular ayrılmaya başladığından iskelet görünür. Eklemler ayrılmaya başlar. 3. Dönem sonu veya 4. Dönem başında </a:t>
            </a:r>
            <a:r>
              <a:rPr lang="tr-TR" cap="none" dirty="0" err="1"/>
              <a:t>uterus</a:t>
            </a:r>
            <a:r>
              <a:rPr lang="tr-TR" cap="none" dirty="0"/>
              <a:t> hala ayırt edilebilir tek organdır. Erkekte ise, </a:t>
            </a:r>
            <a:r>
              <a:rPr lang="tr-TR" cap="none" dirty="0" err="1"/>
              <a:t>uterustan</a:t>
            </a:r>
            <a:r>
              <a:rPr lang="tr-TR" cap="none" dirty="0"/>
              <a:t> daha önce olmak üzere genellikle prostat en dayanıklı organdır. </a:t>
            </a:r>
          </a:p>
        </p:txBody>
      </p:sp>
    </p:spTree>
    <p:extLst>
      <p:ext uri="{BB962C8B-B14F-4D97-AF65-F5344CB8AC3E}">
        <p14:creationId xmlns:p14="http://schemas.microsoft.com/office/powerpoint/2010/main" val="4121615407"/>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ÇÜRÜME İSTİSNALARI</a:t>
            </a:r>
          </a:p>
        </p:txBody>
      </p:sp>
      <p:sp>
        <p:nvSpPr>
          <p:cNvPr id="3" name="İçerik Yer Tutucusu 2"/>
          <p:cNvSpPr>
            <a:spLocks noGrp="1"/>
          </p:cNvSpPr>
          <p:nvPr>
            <p:ph idx="4294967295"/>
          </p:nvPr>
        </p:nvSpPr>
        <p:spPr>
          <a:xfrm>
            <a:off x="539552" y="1772816"/>
            <a:ext cx="7290055" cy="4023360"/>
          </a:xfrm>
          <a:prstGeom prst="rect">
            <a:avLst/>
          </a:prstGeom>
        </p:spPr>
        <p:txBody>
          <a:bodyPr/>
          <a:lstStyle/>
          <a:p>
            <a:r>
              <a:rPr lang="tr-TR" cap="none" dirty="0"/>
              <a:t>Çürüme olayını belli bir süre engelleyen “istisnai durumlar” vardır. Donmuş veya buzullar içinde kalmış cesetlerde çürüme engellenir. Bu durum, ülkemiz koşulları açısından önem taşımaz. Bizde çürümenin istisnası veya modifikasyonu olarak kabul edilen başlıca üç olay ile karşılaşılır: cesedin </a:t>
            </a:r>
            <a:r>
              <a:rPr lang="tr-TR" cap="none" dirty="0">
                <a:solidFill>
                  <a:srgbClr val="FF0000"/>
                </a:solidFill>
              </a:rPr>
              <a:t>sabunlaşması</a:t>
            </a:r>
            <a:r>
              <a:rPr lang="tr-TR" cap="none" dirty="0"/>
              <a:t> (</a:t>
            </a:r>
            <a:r>
              <a:rPr lang="tr-TR" cap="none" dirty="0" err="1"/>
              <a:t>saponifikasyon</a:t>
            </a:r>
            <a:r>
              <a:rPr lang="tr-TR" cap="none" dirty="0"/>
              <a:t>), cesedin </a:t>
            </a:r>
            <a:r>
              <a:rPr lang="tr-TR" cap="none" dirty="0">
                <a:solidFill>
                  <a:srgbClr val="FF0000"/>
                </a:solidFill>
              </a:rPr>
              <a:t>mumyalaşması</a:t>
            </a:r>
            <a:r>
              <a:rPr lang="tr-TR" cap="none" dirty="0"/>
              <a:t> (</a:t>
            </a:r>
            <a:r>
              <a:rPr lang="tr-TR" cap="none" dirty="0" err="1"/>
              <a:t>mumifikasyon</a:t>
            </a:r>
            <a:r>
              <a:rPr lang="tr-TR" cap="none" dirty="0"/>
              <a:t>) ve anne </a:t>
            </a:r>
            <a:r>
              <a:rPr lang="tr-TR" cap="none" dirty="0" err="1"/>
              <a:t>uterusu</a:t>
            </a:r>
            <a:r>
              <a:rPr lang="tr-TR" cap="none" dirty="0"/>
              <a:t> (rahim) içinde ölen fetüsün </a:t>
            </a:r>
            <a:r>
              <a:rPr lang="tr-TR" cap="none" dirty="0" err="1">
                <a:solidFill>
                  <a:srgbClr val="FF0000"/>
                </a:solidFill>
              </a:rPr>
              <a:t>maserasyon</a:t>
            </a:r>
            <a:r>
              <a:rPr lang="tr-TR" cap="none" dirty="0" err="1"/>
              <a:t>udur</a:t>
            </a:r>
            <a:r>
              <a:rPr lang="tr-TR" cap="none" dirty="0"/>
              <a:t>. </a:t>
            </a:r>
          </a:p>
          <a:p>
            <a:endParaRPr lang="tr-TR" dirty="0"/>
          </a:p>
          <a:p>
            <a:endParaRPr lang="tr-TR" dirty="0"/>
          </a:p>
        </p:txBody>
      </p:sp>
    </p:spTree>
    <p:extLst>
      <p:ext uri="{BB962C8B-B14F-4D97-AF65-F5344CB8AC3E}">
        <p14:creationId xmlns:p14="http://schemas.microsoft.com/office/powerpoint/2010/main" val="218372288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sz="quarter" idx="13"/>
          </p:nvPr>
        </p:nvPicPr>
        <p:blipFill>
          <a:blip r:embed="rId2"/>
          <a:stretch>
            <a:fillRect/>
          </a:stretch>
        </p:blipFill>
        <p:spPr>
          <a:xfrm>
            <a:off x="2195736" y="1700808"/>
            <a:ext cx="4061037" cy="2457996"/>
          </a:xfrm>
          <a:prstGeom prst="rect">
            <a:avLst/>
          </a:prstGeom>
        </p:spPr>
      </p:pic>
    </p:spTree>
    <p:extLst>
      <p:ext uri="{BB962C8B-B14F-4D97-AF65-F5344CB8AC3E}">
        <p14:creationId xmlns:p14="http://schemas.microsoft.com/office/powerpoint/2010/main" val="3421622966"/>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4294967295"/>
          </p:nvPr>
        </p:nvPicPr>
        <p:blipFill>
          <a:blip r:embed="rId2"/>
          <a:stretch>
            <a:fillRect/>
          </a:stretch>
        </p:blipFill>
        <p:spPr>
          <a:xfrm>
            <a:off x="103895" y="2084833"/>
            <a:ext cx="8618456" cy="3173097"/>
          </a:xfrm>
          <a:prstGeom prst="rect">
            <a:avLst/>
          </a:prstGeom>
        </p:spPr>
      </p:pic>
    </p:spTree>
    <p:extLst>
      <p:ext uri="{BB962C8B-B14F-4D97-AF65-F5344CB8AC3E}">
        <p14:creationId xmlns:p14="http://schemas.microsoft.com/office/powerpoint/2010/main" val="788526407"/>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487"/>
            <a:ext cx="7797662" cy="1151965"/>
          </a:xfrm>
        </p:spPr>
        <p:txBody>
          <a:bodyPr/>
          <a:lstStyle/>
          <a:p>
            <a:r>
              <a:rPr lang="tr-TR" dirty="0"/>
              <a:t>KİMLİK TESPİTİ</a:t>
            </a:r>
          </a:p>
        </p:txBody>
      </p:sp>
      <p:sp>
        <p:nvSpPr>
          <p:cNvPr id="3" name="İçerik Yer Tutucusu 2"/>
          <p:cNvSpPr>
            <a:spLocks noGrp="1"/>
          </p:cNvSpPr>
          <p:nvPr>
            <p:ph idx="4294967295"/>
          </p:nvPr>
        </p:nvSpPr>
        <p:spPr>
          <a:xfrm>
            <a:off x="683568" y="980728"/>
            <a:ext cx="7290055" cy="4608512"/>
          </a:xfrm>
          <a:prstGeom prst="rect">
            <a:avLst/>
          </a:prstGeom>
        </p:spPr>
        <p:txBody>
          <a:bodyPr>
            <a:normAutofit lnSpcReduction="10000"/>
          </a:bodyPr>
          <a:lstStyle/>
          <a:p>
            <a:r>
              <a:rPr lang="tr-TR" cap="none" dirty="0"/>
              <a:t>Kimlik tespitinin önemi: kimlik tespiti yalnızca resmi, hukuki amaçlar (resmi kayıtların tutulması, miras, ceza ve diğer hukuki işlemler, sigorta </a:t>
            </a:r>
            <a:r>
              <a:rPr lang="tr-TR" cap="none" dirty="0" err="1"/>
              <a:t>vb</a:t>
            </a:r>
            <a:r>
              <a:rPr lang="tr-TR" cap="none" dirty="0"/>
              <a:t>) için değil; sosyal ve insani açıdan da önem taşır. Adli olaylara karışan veya ölen kişilerin kimlik belirtimi yapılır. </a:t>
            </a:r>
          </a:p>
          <a:p>
            <a:r>
              <a:rPr lang="tr-TR" cap="none" dirty="0"/>
              <a:t>Kimlik tespitinde öncelikle resmi kayıtlara bağlı olarak </a:t>
            </a:r>
            <a:r>
              <a:rPr lang="tr-TR" cap="none" dirty="0" err="1"/>
              <a:t>kimliklendirme</a:t>
            </a:r>
            <a:r>
              <a:rPr lang="tr-TR" cap="none" dirty="0"/>
              <a:t> yapılır. Fotoğraflama, video çekimi ve kişinin üzerindeki eşyaların aidiyetinin araştırılması önemlidir. Bunu takiben kişinin fiziksel, biyolojik özellikleri belirlenir.</a:t>
            </a:r>
          </a:p>
          <a:p>
            <a:r>
              <a:rPr lang="tr-TR" cap="none" dirty="0"/>
              <a:t>Yine diş kayıtları kimliği bilinmeyen kişilerin saptanmasında önemli belgelerin başında gelmektedir. DNA incelemesi yapılması gerekebilir.</a:t>
            </a:r>
          </a:p>
        </p:txBody>
      </p:sp>
    </p:spTree>
    <p:extLst>
      <p:ext uri="{BB962C8B-B14F-4D97-AF65-F5344CB8AC3E}">
        <p14:creationId xmlns:p14="http://schemas.microsoft.com/office/powerpoint/2010/main" val="480564150"/>
      </p:ext>
    </p:extLst>
  </p:cSld>
  <p:clrMapOvr>
    <a:masterClrMapping/>
  </p:clrMapOvr>
  <p:transition spd="med"/>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a Olay">
  <a:themeElements>
    <a:clrScheme name="Ana Olay">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Özel 1">
      <a:majorFont>
        <a:latin typeface="Times New Roman"/>
        <a:ea typeface=""/>
        <a:cs typeface=""/>
      </a:majorFont>
      <a:minorFont>
        <a:latin typeface="Times New Roman"/>
        <a:ea typeface=""/>
        <a:cs typeface=""/>
      </a:minorFont>
    </a:fontScheme>
    <a:fmtScheme name="Ana Olay">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Ana Olay</Template>
  <TotalTime>1183</TotalTime>
  <Words>4422</Words>
  <Application>Microsoft Office PowerPoint</Application>
  <PresentationFormat>Ekran Gösterisi (4:3)</PresentationFormat>
  <Paragraphs>339</Paragraphs>
  <Slides>109</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109</vt:i4>
      </vt:variant>
    </vt:vector>
  </HeadingPairs>
  <TitlesOfParts>
    <vt:vector size="114" baseType="lpstr">
      <vt:lpstr>Arial</vt:lpstr>
      <vt:lpstr>Calibri</vt:lpstr>
      <vt:lpstr>Constantia</vt:lpstr>
      <vt:lpstr>Times New Roman</vt:lpstr>
      <vt:lpstr>Ana Olay</vt:lpstr>
      <vt:lpstr>Adli olgu kavramı ve  ADLİ RAPOR</vt:lpstr>
      <vt:lpstr>ADLİ OLGU MU ?</vt:lpstr>
      <vt:lpstr>Sağlık mesleği mensuplarının suçu bildirmemesi</vt:lpstr>
      <vt:lpstr>PowerPoint Sunusu</vt:lpstr>
      <vt:lpstr>KADINA KARŞI ŞİDDET</vt:lpstr>
      <vt:lpstr>Çocuk İstismarı</vt:lpstr>
      <vt:lpstr>HANGİSİNİ BİLDİRELİM ?</vt:lpstr>
      <vt:lpstr>TRAVMATİK HER ŞEY ?</vt:lpstr>
      <vt:lpstr>PowerPoint Sunusu</vt:lpstr>
      <vt:lpstr>KİME BİLDİRELİM ?</vt:lpstr>
      <vt:lpstr>PowerPoint Sunusu</vt:lpstr>
      <vt:lpstr>Bildirimde bulunmadan önce…</vt:lpstr>
      <vt:lpstr>NASIL BİLDİRELİM ?</vt:lpstr>
      <vt:lpstr>PowerPoint Sunusu</vt:lpstr>
      <vt:lpstr>PowerPoint Sunusu</vt:lpstr>
      <vt:lpstr>TCK madde 86</vt:lpstr>
      <vt:lpstr>TCK  madde 87</vt:lpstr>
      <vt:lpstr>TCK  madde 87 </vt:lpstr>
      <vt:lpstr>TCK madde 87</vt:lpstr>
      <vt:lpstr>Yaşamı Tehlikeye Sokan Bir Duruma Yol Açan Yaralanmalar</vt:lpstr>
      <vt:lpstr>Yaşamı Tehlikeye Sokan Bir Duruma Yol Açan Yaralanmalar</vt:lpstr>
      <vt:lpstr>Yaşamı Tehlikeye Sokan Damar Yaralanmaları: </vt:lpstr>
      <vt:lpstr>Organın ya da duyunun işlevinde sürekli zayıflama</vt:lpstr>
      <vt:lpstr>Organın ya da duyunun işlevinin sürekli yitirilmesi</vt:lpstr>
      <vt:lpstr>Yeni TCK’ya göre ‘’yüz’’ sınırları </vt:lpstr>
      <vt:lpstr>Yüzde sabit iz</vt:lpstr>
      <vt:lpstr>Yüzde Sürekli Değişiklik</vt:lpstr>
      <vt:lpstr>Gebe Kadının Erken Doğurması, Gebe Kadının Çocuk Düşürmesi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Birden fazla kırık durumu</vt:lpstr>
      <vt:lpstr>Birden fazla kırık durumu</vt:lpstr>
      <vt:lpstr>ZEHİRLENMELERDE  YARALANMA AĞIRLIĞININ DEĞERLENDİRİLMESİ </vt:lpstr>
      <vt:lpstr>PowerPoint Sunusu</vt:lpstr>
      <vt:lpstr>Adli olguların muayenesinde uyulması gerekli kurallar</vt:lpstr>
      <vt:lpstr>Adli olguların muayenesinde uyulması gerekli kurallar</vt:lpstr>
      <vt:lpstr>PowerPoint Sunusu</vt:lpstr>
      <vt:lpstr>CMK 75. Madde: Şüpheli veya sanığın beden muayenesi ve vücudundan örnek alınması</vt:lpstr>
      <vt:lpstr>TCK 287. Madde  Genital muayene</vt:lpstr>
      <vt:lpstr>ÖLÜM-ÖLÜ MUAYENESİ</vt:lpstr>
      <vt:lpstr>PowerPoint Sunusu</vt:lpstr>
      <vt:lpstr>Somatik ÖLÜM</vt:lpstr>
      <vt:lpstr>HÜCRESEL ÖLÜM</vt:lpstr>
      <vt:lpstr>BEYİN ÖLÜMÜ</vt:lpstr>
      <vt:lpstr>AGONİ</vt:lpstr>
      <vt:lpstr>YALANCI ÖLÜM</vt:lpstr>
      <vt:lpstr>lazarus</vt:lpstr>
      <vt:lpstr>Ölüm Olgularında Genel Prosedür</vt:lpstr>
      <vt:lpstr>TRAVMATİK HER ŞEY ?</vt:lpstr>
      <vt:lpstr>PowerPoint Sunusu</vt:lpstr>
      <vt:lpstr>öbs</vt:lpstr>
      <vt:lpstr>PowerPoint Sunusu</vt:lpstr>
      <vt:lpstr>PowerPoint Sunusu</vt:lpstr>
      <vt:lpstr>PowerPoint Sunusu</vt:lpstr>
      <vt:lpstr>PowerPoint Sunusu</vt:lpstr>
      <vt:lpstr>ADLİ ÖLÜM OLGULARINDA PROSEDÜR</vt:lpstr>
      <vt:lpstr>PowerPoint Sunusu</vt:lpstr>
      <vt:lpstr>GÖREVLERİMİZ</vt:lpstr>
      <vt:lpstr>PowerPoint Sunusu</vt:lpstr>
      <vt:lpstr>PowerPoint Sunusu</vt:lpstr>
      <vt:lpstr>PowerPoint Sunusu</vt:lpstr>
      <vt:lpstr>PowerPoint Sunusu</vt:lpstr>
      <vt:lpstr>PowerPoint Sunusu</vt:lpstr>
      <vt:lpstr>YeNİ DOĞAN CESEDİNİN ADLİ MUAYENESİ VE ya otopsİ</vt:lpstr>
      <vt:lpstr>ÖLÜ MUAYENESİ</vt:lpstr>
      <vt:lpstr>ÖLÜM SONRASI DEĞİŞİKLİKLER</vt:lpstr>
      <vt:lpstr>ÖLÜM TANISI ?</vt:lpstr>
      <vt:lpstr>KAS GEVŞEMESİ</vt:lpstr>
      <vt:lpstr>SIVI KAYBI</vt:lpstr>
      <vt:lpstr>PowerPoint Sunusu</vt:lpstr>
      <vt:lpstr>SOĞUMA ?</vt:lpstr>
      <vt:lpstr>OTOLİZ</vt:lpstr>
      <vt:lpstr>PowerPoint Sunusu</vt:lpstr>
      <vt:lpstr>PowerPoint Sunusu</vt:lpstr>
      <vt:lpstr>PowerPoint Sunusu</vt:lpstr>
      <vt:lpstr>RİGOR MORTİS</vt:lpstr>
      <vt:lpstr>PowerPoint Sunusu</vt:lpstr>
      <vt:lpstr>ÇÜRÜME</vt:lpstr>
      <vt:lpstr>PowerPoint Sunusu</vt:lpstr>
      <vt:lpstr>PowerPoint Sunusu</vt:lpstr>
      <vt:lpstr>PowerPoint Sunusu</vt:lpstr>
      <vt:lpstr>PowerPoint Sunusu</vt:lpstr>
      <vt:lpstr>ÇÜRÜME İSTİSNALARI</vt:lpstr>
      <vt:lpstr>PowerPoint Sunusu</vt:lpstr>
      <vt:lpstr>PowerPoint Sunusu</vt:lpstr>
      <vt:lpstr>KİMLİK TESPİTİ</vt:lpstr>
      <vt:lpstr>PowerPoint Sunusu</vt:lpstr>
      <vt:lpstr>Postmortem İNTERVALİN BELİRLENMESİ</vt:lpstr>
      <vt:lpstr>DELİLLERİN TOPLANMASI VE SAKLANMASI</vt:lpstr>
      <vt:lpstr>Travmatik her şey !</vt:lpstr>
      <vt:lpstr>TRAVMATİK HER ŞEY !</vt:lpstr>
      <vt:lpstr>ÖLÜ MUAYENE TUTANAĞI ÖRNEĞİ</vt:lpstr>
      <vt:lpstr>PowerPoint Sunusu</vt:lpstr>
      <vt:lpstr>PowerPoint Sunusu</vt:lpstr>
      <vt:lpstr>PowerPoint Sunusu</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www.psikoaktuel.com</dc:creator>
  <cp:lastModifiedBy>halil ilhan aydoğdu</cp:lastModifiedBy>
  <cp:revision>139</cp:revision>
  <dcterms:created xsi:type="dcterms:W3CDTF">1601-01-01T00:00:00Z</dcterms:created>
  <dcterms:modified xsi:type="dcterms:W3CDTF">2017-03-26T10:49:14Z</dcterms:modified>
</cp:coreProperties>
</file>