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0" r:id="rId35"/>
    <p:sldId id="293" r:id="rId36"/>
    <p:sldId id="294" r:id="rId37"/>
    <p:sldId id="295" r:id="rId38"/>
    <p:sldId id="296" r:id="rId39"/>
    <p:sldId id="300" r:id="rId40"/>
    <p:sldId id="297" r:id="rId41"/>
    <p:sldId id="298" r:id="rId42"/>
    <p:sldId id="301" r:id="rId43"/>
    <p:sldId id="299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DE66074-EEAC-426B-B56D-6C64F7D9B0EB}" type="datetimeFigureOut">
              <a:rPr lang="tr-TR" smtClean="0"/>
              <a:pPr/>
              <a:t>28.11.2023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28A21F-D395-4C94-82B2-50ECC77CEA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6074-EEAC-426B-B56D-6C64F7D9B0EB}" type="datetimeFigureOut">
              <a:rPr lang="tr-TR" smtClean="0"/>
              <a:pPr/>
              <a:t>28.11.2023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A21F-D395-4C94-82B2-50ECC77CEA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6074-EEAC-426B-B56D-6C64F7D9B0EB}" type="datetimeFigureOut">
              <a:rPr lang="tr-TR" smtClean="0"/>
              <a:pPr/>
              <a:t>28.11.2023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A21F-D395-4C94-82B2-50ECC77CEA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DE66074-EEAC-426B-B56D-6C64F7D9B0EB}" type="datetimeFigureOut">
              <a:rPr lang="tr-TR" smtClean="0"/>
              <a:pPr/>
              <a:t>28.11.2023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A21F-D395-4C94-82B2-50ECC77CEA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DE66074-EEAC-426B-B56D-6C64F7D9B0EB}" type="datetimeFigureOut">
              <a:rPr lang="tr-TR" smtClean="0"/>
              <a:pPr/>
              <a:t>28.11.2023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28A21F-D395-4C94-82B2-50ECC77CEAA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DE66074-EEAC-426B-B56D-6C64F7D9B0EB}" type="datetimeFigureOut">
              <a:rPr lang="tr-TR" smtClean="0"/>
              <a:pPr/>
              <a:t>28.11.2023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28A21F-D395-4C94-82B2-50ECC77CEA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DE66074-EEAC-426B-B56D-6C64F7D9B0EB}" type="datetimeFigureOut">
              <a:rPr lang="tr-TR" smtClean="0"/>
              <a:pPr/>
              <a:t>28.11.2023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28A21F-D395-4C94-82B2-50ECC77CEA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6074-EEAC-426B-B56D-6C64F7D9B0EB}" type="datetimeFigureOut">
              <a:rPr lang="tr-TR" smtClean="0"/>
              <a:pPr/>
              <a:t>28.11.2023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A21F-D395-4C94-82B2-50ECC77CEA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DE66074-EEAC-426B-B56D-6C64F7D9B0EB}" type="datetimeFigureOut">
              <a:rPr lang="tr-TR" smtClean="0"/>
              <a:pPr/>
              <a:t>28.11.2023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28A21F-D395-4C94-82B2-50ECC77CEA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DE66074-EEAC-426B-B56D-6C64F7D9B0EB}" type="datetimeFigureOut">
              <a:rPr lang="tr-TR" smtClean="0"/>
              <a:pPr/>
              <a:t>28.11.2023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28A21F-D395-4C94-82B2-50ECC77CEA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DE66074-EEAC-426B-B56D-6C64F7D9B0EB}" type="datetimeFigureOut">
              <a:rPr lang="tr-TR" smtClean="0"/>
              <a:pPr/>
              <a:t>28.11.2023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28A21F-D395-4C94-82B2-50ECC77CEAA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DE66074-EEAC-426B-B56D-6C64F7D9B0EB}" type="datetimeFigureOut">
              <a:rPr lang="tr-TR" smtClean="0"/>
              <a:pPr/>
              <a:t>28.11.2023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28A21F-D395-4C94-82B2-50ECC77CEAA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-1785982" y="857232"/>
            <a:ext cx="9858444" cy="3357586"/>
          </a:xfrm>
        </p:spPr>
        <p:txBody>
          <a:bodyPr>
            <a:normAutofit/>
          </a:bodyPr>
          <a:lstStyle/>
          <a:p>
            <a:r>
              <a:rPr lang="tr-TR" sz="5400" dirty="0" smtClean="0"/>
              <a:t>TİROTOKSİKOZ-</a:t>
            </a:r>
            <a:br>
              <a:rPr lang="tr-TR" sz="5400" dirty="0" smtClean="0"/>
            </a:br>
            <a:r>
              <a:rPr lang="tr-TR" sz="5400" dirty="0" smtClean="0"/>
              <a:t>PRİMER HİPERTİROİDİ</a:t>
            </a:r>
            <a:endParaRPr lang="tr-T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Taşikardi , </a:t>
            </a:r>
            <a:r>
              <a:rPr lang="tr-TR" dirty="0" err="1" smtClean="0"/>
              <a:t>atrial</a:t>
            </a:r>
            <a:r>
              <a:rPr lang="tr-TR" dirty="0" smtClean="0"/>
              <a:t> </a:t>
            </a:r>
            <a:r>
              <a:rPr lang="tr-TR" dirty="0" err="1" smtClean="0"/>
              <a:t>fibrilasyon</a:t>
            </a:r>
            <a:r>
              <a:rPr lang="tr-TR" dirty="0" smtClean="0"/>
              <a:t>, nabız basınç artışı</a:t>
            </a:r>
          </a:p>
          <a:p>
            <a:r>
              <a:rPr lang="tr-TR" dirty="0" smtClean="0"/>
              <a:t>Terleme , canlı bakış,</a:t>
            </a:r>
            <a:r>
              <a:rPr lang="tr-TR" dirty="0" err="1" smtClean="0"/>
              <a:t>diyare</a:t>
            </a:r>
            <a:endParaRPr lang="tr-TR" dirty="0" smtClean="0"/>
          </a:p>
          <a:p>
            <a:r>
              <a:rPr lang="tr-TR" dirty="0" smtClean="0"/>
              <a:t>Sıcaklık intoleransı , sıcak ve nemli deri</a:t>
            </a:r>
          </a:p>
          <a:p>
            <a:r>
              <a:rPr lang="tr-TR" dirty="0" err="1" smtClean="0"/>
              <a:t>Hiperrefleksi</a:t>
            </a:r>
            <a:r>
              <a:rPr lang="tr-TR" dirty="0" smtClean="0"/>
              <a:t> , kas </a:t>
            </a:r>
            <a:r>
              <a:rPr lang="tr-TR" dirty="0" err="1" smtClean="0"/>
              <a:t>atrofisi</a:t>
            </a:r>
            <a:endParaRPr lang="tr-TR" dirty="0" smtClean="0"/>
          </a:p>
          <a:p>
            <a:r>
              <a:rPr lang="tr-TR" dirty="0" smtClean="0"/>
              <a:t>İştah normalken kilo kaybı</a:t>
            </a:r>
          </a:p>
          <a:p>
            <a:r>
              <a:rPr lang="tr-TR" dirty="0" err="1" smtClean="0"/>
              <a:t>Hiperkalsemi</a:t>
            </a:r>
            <a:r>
              <a:rPr lang="tr-TR" dirty="0" smtClean="0"/>
              <a:t>, osteoporoz</a:t>
            </a:r>
          </a:p>
          <a:p>
            <a:r>
              <a:rPr lang="tr-TR" dirty="0" err="1" smtClean="0"/>
              <a:t>Onikoliz</a:t>
            </a:r>
            <a:r>
              <a:rPr lang="tr-TR" dirty="0" smtClean="0"/>
              <a:t> görülebilir.</a:t>
            </a:r>
          </a:p>
          <a:p>
            <a:r>
              <a:rPr lang="tr-TR" dirty="0" err="1" smtClean="0"/>
              <a:t>Pretibial</a:t>
            </a:r>
            <a:r>
              <a:rPr lang="tr-TR" dirty="0" smtClean="0"/>
              <a:t> </a:t>
            </a:r>
            <a:r>
              <a:rPr lang="tr-TR" dirty="0" err="1" smtClean="0"/>
              <a:t>miks</a:t>
            </a:r>
            <a:r>
              <a:rPr lang="tr-TR" dirty="0" smtClean="0"/>
              <a:t> ödem görülebilir.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Graves</a:t>
            </a:r>
            <a:r>
              <a:rPr lang="tr-TR" dirty="0" smtClean="0"/>
              <a:t> </a:t>
            </a:r>
            <a:r>
              <a:rPr lang="tr-TR" dirty="0" err="1" smtClean="0"/>
              <a:t>oftalmopatisinde</a:t>
            </a:r>
            <a:r>
              <a:rPr lang="tr-TR" dirty="0" smtClean="0"/>
              <a:t> </a:t>
            </a:r>
            <a:r>
              <a:rPr lang="tr-TR" dirty="0" err="1" smtClean="0"/>
              <a:t>periorbital</a:t>
            </a:r>
            <a:r>
              <a:rPr lang="tr-TR" dirty="0" smtClean="0"/>
              <a:t> </a:t>
            </a:r>
            <a:r>
              <a:rPr lang="tr-TR" dirty="0" smtClean="0"/>
              <a:t>ödem,</a:t>
            </a:r>
            <a:r>
              <a:rPr lang="tr-TR" dirty="0" err="1" smtClean="0"/>
              <a:t>kemosis</a:t>
            </a:r>
            <a:r>
              <a:rPr lang="tr-TR" dirty="0" smtClean="0"/>
              <a:t>,</a:t>
            </a:r>
            <a:r>
              <a:rPr lang="tr-TR" dirty="0" err="1" smtClean="0"/>
              <a:t>diplopi</a:t>
            </a:r>
            <a:r>
              <a:rPr lang="tr-TR" dirty="0" smtClean="0"/>
              <a:t>,</a:t>
            </a:r>
            <a:r>
              <a:rPr lang="tr-TR" dirty="0" err="1" smtClean="0"/>
              <a:t>keratit</a:t>
            </a:r>
            <a:r>
              <a:rPr lang="tr-TR" dirty="0" smtClean="0"/>
              <a:t>,optik sinir  tutulumu ve körlük gelişebilir.</a:t>
            </a:r>
          </a:p>
          <a:p>
            <a:r>
              <a:rPr lang="tr-TR" dirty="0" smtClean="0"/>
              <a:t>Üst göz kapağı </a:t>
            </a:r>
            <a:r>
              <a:rPr lang="tr-TR" dirty="0" err="1" smtClean="0"/>
              <a:t>retraksiyonu</a:t>
            </a:r>
            <a:r>
              <a:rPr lang="tr-TR" dirty="0" smtClean="0"/>
              <a:t> ise diğer </a:t>
            </a:r>
            <a:r>
              <a:rPr lang="tr-TR" dirty="0" err="1" smtClean="0"/>
              <a:t>tirotoksikozlarda</a:t>
            </a:r>
            <a:r>
              <a:rPr lang="tr-TR" dirty="0" smtClean="0"/>
              <a:t> da görülebilir.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Laboratuvar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Tsh</a:t>
            </a:r>
            <a:r>
              <a:rPr lang="tr-TR" dirty="0" smtClean="0"/>
              <a:t> düşük</a:t>
            </a:r>
          </a:p>
          <a:p>
            <a:r>
              <a:rPr lang="tr-TR" dirty="0" smtClean="0"/>
              <a:t>T4 , T3 düzeyleri artmış.</a:t>
            </a:r>
          </a:p>
          <a:p>
            <a:r>
              <a:rPr lang="tr-TR" dirty="0" smtClean="0"/>
              <a:t>Gerekirse TSİ antikorları bakılır.</a:t>
            </a:r>
          </a:p>
          <a:p>
            <a:r>
              <a:rPr lang="tr-TR" dirty="0" smtClean="0"/>
              <a:t>Tiroit sintigrafisinde </a:t>
            </a:r>
            <a:r>
              <a:rPr lang="tr-TR" dirty="0" err="1" smtClean="0"/>
              <a:t>diffüz</a:t>
            </a:r>
            <a:r>
              <a:rPr lang="tr-TR" dirty="0" smtClean="0"/>
              <a:t> tutulum olur.</a:t>
            </a:r>
          </a:p>
          <a:p>
            <a:r>
              <a:rPr lang="tr-TR" dirty="0" smtClean="0"/>
              <a:t>Radyoaktif iyot </a:t>
            </a:r>
            <a:r>
              <a:rPr lang="tr-TR" dirty="0" err="1" smtClean="0"/>
              <a:t>uptake</a:t>
            </a:r>
            <a:r>
              <a:rPr lang="tr-TR" dirty="0" smtClean="0"/>
              <a:t> yüksektir.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ANTİ TİROİD İLAÇLAR: </a:t>
            </a:r>
            <a:r>
              <a:rPr lang="tr-TR" dirty="0" err="1" smtClean="0"/>
              <a:t>Propiltiyourasil</a:t>
            </a:r>
            <a:r>
              <a:rPr lang="tr-TR" dirty="0" smtClean="0"/>
              <a:t>(PTU)ve metimazol)</a:t>
            </a:r>
          </a:p>
          <a:p>
            <a:r>
              <a:rPr lang="tr-TR" dirty="0" smtClean="0"/>
              <a:t>RADYOAKTİF İYOT TEDAVİSİ</a:t>
            </a:r>
          </a:p>
          <a:p>
            <a:r>
              <a:rPr lang="tr-TR" dirty="0" smtClean="0"/>
              <a:t>CERRAHİ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/>
              <a:t>Anti tiroit ilaçlar kullanımları ve yan etkileri</a:t>
            </a:r>
            <a:endParaRPr lang="tr-TR" sz="3200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="" xmlns:a16="http://schemas.microsoft.com/office/drawing/2014/main" id="{F88AF85A-3D70-48C0-B66D-55D16155E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79057886"/>
              </p:ext>
            </p:extLst>
          </p:nvPr>
        </p:nvGraphicFramePr>
        <p:xfrm>
          <a:off x="428596" y="2428868"/>
          <a:ext cx="8358246" cy="19476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6082">
                  <a:extLst>
                    <a:ext uri="{9D8B030D-6E8A-4147-A177-3AD203B41FA5}">
                      <a16:colId xmlns="" xmlns:a16="http://schemas.microsoft.com/office/drawing/2014/main" val="2475416381"/>
                    </a:ext>
                  </a:extLst>
                </a:gridCol>
                <a:gridCol w="2749378">
                  <a:extLst>
                    <a:ext uri="{9D8B030D-6E8A-4147-A177-3AD203B41FA5}">
                      <a16:colId xmlns="" xmlns:a16="http://schemas.microsoft.com/office/drawing/2014/main" val="3508088283"/>
                    </a:ext>
                  </a:extLst>
                </a:gridCol>
                <a:gridCol w="2822786">
                  <a:extLst>
                    <a:ext uri="{9D8B030D-6E8A-4147-A177-3AD203B41FA5}">
                      <a16:colId xmlns="" xmlns:a16="http://schemas.microsoft.com/office/drawing/2014/main" val="3505973709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İlaç</a:t>
                      </a:r>
                      <a:r>
                        <a:rPr lang="tr-TR" alt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		</a:t>
                      </a:r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alt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Başlama dozu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İdame Dozu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3434598"/>
                  </a:ext>
                </a:extLst>
              </a:tr>
              <a:tr h="574366">
                <a:tc>
                  <a:txBody>
                    <a:bodyPr/>
                    <a:lstStyle/>
                    <a:p>
                      <a:r>
                        <a:rPr lang="tr-TR" dirty="0" err="1"/>
                        <a:t>Metimazol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10-40 mg/gün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5-10 mg/gün</a:t>
                      </a:r>
                      <a:endParaRPr lang="tr-TR" alt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8275274"/>
                  </a:ext>
                </a:extLst>
              </a:tr>
              <a:tr h="733235">
                <a:tc>
                  <a:txBody>
                    <a:bodyPr/>
                    <a:lstStyle/>
                    <a:p>
                      <a:r>
                        <a:rPr lang="tr-TR" dirty="0" err="1"/>
                        <a:t>Propiltiourasil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tr-TR" alt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50-100 mg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50-150 mg/gün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37090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>
            <a:extLst>
              <a:ext uri="{FF2B5EF4-FFF2-40B4-BE49-F238E27FC236}">
                <a16:creationId xmlns="" xmlns:a16="http://schemas.microsoft.com/office/drawing/2014/main" id="{EBA219E5-67EE-451B-B5D3-9843352A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857232"/>
            <a:ext cx="4214842" cy="478634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tr-TR" altLang="en-US" sz="3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Minör etkiler</a:t>
            </a:r>
            <a:r>
              <a:rPr lang="tr-TR" altLang="en-US" sz="2800" b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tr-T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tr-TR" altLang="en-US" sz="28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altLang="en-US" sz="3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Sık (% 1-5)</a:t>
            </a: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Kaşıntı</a:t>
            </a: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tr-T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Ürtikeryal</a:t>
            </a: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raş</a:t>
            </a:r>
            <a:endParaRPr lang="tr-T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tr-T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Artralji</a:t>
            </a:r>
            <a:endParaRPr lang="tr-T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- Ateş</a:t>
            </a: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- Geçici </a:t>
            </a:r>
            <a:r>
              <a:rPr lang="tr-T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lökopeni</a:t>
            </a:r>
            <a:endParaRPr lang="tr-T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tr-TR" altLang="en-US" sz="28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altLang="en-US" sz="3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Nadir</a:t>
            </a: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tr-TR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GİS belirtileri (bulantı, kusma)</a:t>
            </a: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- Tat ve koku alma duyusunda  anormallikler		</a:t>
            </a: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tr-T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Artrit</a:t>
            </a: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alt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- İnsülin antikorlarına bağlı hipoglisemi</a:t>
            </a:r>
          </a:p>
          <a:p>
            <a:endParaRPr lang="tr-TR" dirty="0"/>
          </a:p>
        </p:txBody>
      </p:sp>
      <p:sp>
        <p:nvSpPr>
          <p:cNvPr id="6" name="İçerik Yer Tutucusu 3">
            <a:extLst>
              <a:ext uri="{FF2B5EF4-FFF2-40B4-BE49-F238E27FC236}">
                <a16:creationId xmlns="" xmlns:a16="http://schemas.microsoft.com/office/drawing/2014/main" id="{0E70DE8D-40E6-4A84-A0F0-4B83B4058B9D}"/>
              </a:ext>
            </a:extLst>
          </p:cNvPr>
          <p:cNvSpPr txBox="1">
            <a:spLocks/>
          </p:cNvSpPr>
          <p:nvPr/>
        </p:nvSpPr>
        <p:spPr>
          <a:xfrm>
            <a:off x="4714876" y="857232"/>
            <a:ext cx="4000528" cy="48577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charset="0"/>
              <a:buNone/>
              <a:tabLst/>
              <a:defRPr/>
            </a:pPr>
            <a:r>
              <a:rPr kumimoji="0" lang="tr-TR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Ciddi (majör) yan etkiler</a:t>
            </a:r>
          </a:p>
          <a:p>
            <a:pPr marL="448056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charset="0"/>
              <a:buNone/>
              <a:tabLst/>
              <a:defRPr/>
            </a:pP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tr-TR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Nadir</a:t>
            </a:r>
          </a:p>
          <a:p>
            <a:pPr marL="448056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charset="0"/>
              <a:buNone/>
              <a:tabLst/>
              <a:defRPr/>
            </a:pP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tr-TR" alt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Agranülositoz</a:t>
            </a: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(% 0.2-0.5)</a:t>
            </a:r>
          </a:p>
          <a:p>
            <a:pPr marL="448056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charset="0"/>
              <a:buNone/>
              <a:tabLst/>
              <a:defRPr/>
            </a:pP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tr-TR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Çok nadir</a:t>
            </a:r>
          </a:p>
          <a:p>
            <a:pPr marL="448056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charset="0"/>
              <a:buNone/>
              <a:tabLst/>
              <a:defRPr/>
            </a:pP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tr-T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Hepatit (özellikle PTU)</a:t>
            </a:r>
          </a:p>
          <a:p>
            <a:pPr marL="448056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charset="0"/>
              <a:buNone/>
              <a:tabLst/>
              <a:defRPr/>
            </a:pP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kumimoji="0" lang="tr-TR" alt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Kolestatik</a:t>
            </a: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sarılık (özellikle MMİ)</a:t>
            </a:r>
          </a:p>
          <a:p>
            <a:pPr marL="448056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charset="0"/>
              <a:buNone/>
              <a:tabLst/>
              <a:defRPr/>
            </a:pP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kumimoji="0" lang="tr-TR" alt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Trombositopeni</a:t>
            </a:r>
            <a:endParaRPr kumimoji="0" lang="tr-TR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charset="0"/>
              <a:buNone/>
              <a:tabLst/>
              <a:defRPr/>
            </a:pP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kumimoji="0" lang="tr-TR" alt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Aplastik</a:t>
            </a: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anemi</a:t>
            </a:r>
          </a:p>
          <a:p>
            <a:pPr marL="448056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charset="0"/>
              <a:buNone/>
              <a:tabLst/>
              <a:defRPr/>
            </a:pP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Sistemik </a:t>
            </a:r>
            <a:r>
              <a:rPr kumimoji="0" lang="tr-TR" alt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lupus</a:t>
            </a: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benzeri sendrom</a:t>
            </a:r>
          </a:p>
          <a:p>
            <a:pPr marL="448056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charset="0"/>
              <a:buNone/>
              <a:tabLst/>
              <a:defRPr/>
            </a:pPr>
            <a:r>
              <a:rPr kumimoji="0" lang="tr-T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kumimoji="0" lang="tr-TR" alt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Hipoprotrombinemi</a:t>
            </a:r>
            <a:endParaRPr kumimoji="0" lang="tr-TR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-</a:t>
            </a:r>
            <a:r>
              <a:rPr lang="tr-TR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Blokerler</a:t>
            </a:r>
            <a:r>
              <a:rPr lang="tr-T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: </a:t>
            </a:r>
            <a:r>
              <a:rPr lang="tr-TR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Adrenerjik</a:t>
            </a:r>
            <a:r>
              <a:rPr lang="tr-T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bulguları baskılamak için verilirler.</a:t>
            </a:r>
          </a:p>
          <a:p>
            <a:r>
              <a:rPr lang="tr-TR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Oftalmopati</a:t>
            </a:r>
            <a:r>
              <a:rPr lang="tr-T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tedavisinde </a:t>
            </a:r>
            <a:r>
              <a:rPr lang="tr-T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ise </a:t>
            </a:r>
            <a:r>
              <a:rPr lang="tr-TR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glukokortikoidler</a:t>
            </a:r>
            <a:r>
              <a:rPr lang="tr-T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ilk tercihtir.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Radyoaktif iyot tedavisi </a:t>
            </a:r>
            <a:r>
              <a:rPr lang="tr-TR" dirty="0" smtClean="0"/>
              <a:t>: Daha çok ilaç kullanımı sonrası </a:t>
            </a:r>
            <a:r>
              <a:rPr lang="tr-TR" dirty="0" err="1" smtClean="0"/>
              <a:t>relapsta</a:t>
            </a:r>
            <a:r>
              <a:rPr lang="tr-TR" dirty="0" smtClean="0"/>
              <a:t> tercih edilir. Hamilelik ve emzirme de </a:t>
            </a:r>
            <a:r>
              <a:rPr lang="tr-TR" dirty="0" err="1" smtClean="0"/>
              <a:t>kontrendikedir</a:t>
            </a:r>
            <a:r>
              <a:rPr lang="tr-TR" dirty="0" smtClean="0"/>
              <a:t>.</a:t>
            </a:r>
          </a:p>
          <a:p>
            <a:r>
              <a:rPr lang="tr-T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Cerrahi</a:t>
            </a:r>
            <a:r>
              <a:rPr lang="tr-T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dirty="0" smtClean="0"/>
              <a:t>: Total veya totale yakın </a:t>
            </a:r>
            <a:r>
              <a:rPr lang="tr-TR" dirty="0" err="1" smtClean="0"/>
              <a:t>troidektomi</a:t>
            </a:r>
            <a:r>
              <a:rPr lang="tr-TR" dirty="0" smtClean="0"/>
              <a:t> yapılır.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Toksik</a:t>
            </a:r>
            <a:r>
              <a:rPr lang="tr-TR" dirty="0" smtClean="0"/>
              <a:t> </a:t>
            </a:r>
            <a:r>
              <a:rPr lang="tr-TR" dirty="0" err="1" smtClean="0"/>
              <a:t>Multinodüler</a:t>
            </a:r>
            <a:r>
              <a:rPr lang="tr-TR" dirty="0" smtClean="0"/>
              <a:t> Guatr(</a:t>
            </a:r>
            <a:r>
              <a:rPr lang="tr-TR" dirty="0" err="1" smtClean="0"/>
              <a:t>Toksik</a:t>
            </a:r>
            <a:r>
              <a:rPr lang="tr-TR" dirty="0" smtClean="0"/>
              <a:t> MNG)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50 yaş üzerinde ve kadınlarda sık.</a:t>
            </a:r>
          </a:p>
          <a:p>
            <a:r>
              <a:rPr lang="tr-TR" dirty="0" err="1" smtClean="0"/>
              <a:t>Geriatrik</a:t>
            </a:r>
            <a:r>
              <a:rPr lang="tr-TR" dirty="0" smtClean="0"/>
              <a:t> popülasyonda </a:t>
            </a:r>
            <a:r>
              <a:rPr lang="tr-TR" dirty="0" err="1" smtClean="0"/>
              <a:t>hipertiroidin</a:t>
            </a:r>
            <a:r>
              <a:rPr lang="tr-TR" dirty="0" smtClean="0"/>
              <a:t> en sık nedenidir.</a:t>
            </a:r>
          </a:p>
          <a:p>
            <a:r>
              <a:rPr lang="tr-TR" dirty="0" smtClean="0"/>
              <a:t>Tiroit bezi oldukça büyümüştür.</a:t>
            </a:r>
          </a:p>
          <a:p>
            <a:r>
              <a:rPr lang="tr-TR" dirty="0" err="1" smtClean="0"/>
              <a:t>Tsh</a:t>
            </a:r>
            <a:r>
              <a:rPr lang="tr-TR" dirty="0" smtClean="0"/>
              <a:t> baskılanmış, T3 ise T4’e göre daha fazla yükselmiştir.</a:t>
            </a:r>
          </a:p>
          <a:p>
            <a:r>
              <a:rPr lang="tr-TR" dirty="0" err="1" smtClean="0"/>
              <a:t>Tiroid</a:t>
            </a:r>
            <a:r>
              <a:rPr lang="tr-TR" dirty="0" smtClean="0"/>
              <a:t> sintigrafisinde heterojen tutulum,çok sayıda fonksiyonel(sıcak)nodül görülür.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72000"/>
          </a:xfrm>
        </p:spPr>
        <p:txBody>
          <a:bodyPr/>
          <a:lstStyle/>
          <a:p>
            <a:r>
              <a:rPr lang="tr-TR" dirty="0" smtClean="0"/>
              <a:t>Hastayı </a:t>
            </a:r>
            <a:r>
              <a:rPr lang="tr-TR" dirty="0" err="1" smtClean="0"/>
              <a:t>ötroid</a:t>
            </a:r>
            <a:r>
              <a:rPr lang="tr-TR" dirty="0" smtClean="0"/>
              <a:t> hale getirmek için </a:t>
            </a:r>
            <a:r>
              <a:rPr lang="tr-TR" dirty="0" err="1" smtClean="0"/>
              <a:t>antitiroid</a:t>
            </a:r>
            <a:r>
              <a:rPr lang="tr-TR" dirty="0" smtClean="0"/>
              <a:t> ilaç başlanır ama </a:t>
            </a:r>
            <a:r>
              <a:rPr lang="tr-TR" dirty="0" err="1" smtClean="0"/>
              <a:t>Gravesteki</a:t>
            </a:r>
            <a:r>
              <a:rPr lang="tr-TR" dirty="0" smtClean="0"/>
              <a:t> gibi bu ilaçlar </a:t>
            </a:r>
            <a:r>
              <a:rPr lang="tr-TR" dirty="0" err="1" smtClean="0"/>
              <a:t>remisyon</a:t>
            </a:r>
            <a:r>
              <a:rPr lang="tr-TR" dirty="0" smtClean="0"/>
              <a:t> sağlamaz.Amaç hastayı  </a:t>
            </a:r>
            <a:r>
              <a:rPr lang="tr-TR" dirty="0" err="1" smtClean="0"/>
              <a:t>ötoid</a:t>
            </a:r>
            <a:r>
              <a:rPr lang="tr-TR" dirty="0" smtClean="0"/>
              <a:t> hale getirdikten sonra kalıcı tedavi için radyoaktif iyot veya cerrahi uygulamaktır.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72000"/>
          </a:xfrm>
        </p:spPr>
        <p:txBody>
          <a:bodyPr/>
          <a:lstStyle/>
          <a:p>
            <a:r>
              <a:rPr lang="tr-TR" dirty="0" smtClean="0"/>
              <a:t>Tirotoksikoz : Tiroit hormonlarının düzeyinin fazlalığına bağlı oluşan klinik ve metabolik tablodur.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Hipertiroidi: Tiroit hormonlarının fazla üretilmesidir.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Toksik</a:t>
            </a:r>
            <a:r>
              <a:rPr lang="tr-TR" dirty="0" smtClean="0"/>
              <a:t> Adenom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00"/>
          </a:xfrm>
        </p:spPr>
        <p:txBody>
          <a:bodyPr/>
          <a:lstStyle/>
          <a:p>
            <a:r>
              <a:rPr lang="tr-TR" dirty="0" smtClean="0"/>
              <a:t>Genellikle tek adenom vardır, </a:t>
            </a:r>
            <a:r>
              <a:rPr lang="tr-TR" dirty="0" err="1" smtClean="0"/>
              <a:t>bening</a:t>
            </a:r>
            <a:r>
              <a:rPr lang="tr-TR" dirty="0" smtClean="0"/>
              <a:t> karakterlidir.</a:t>
            </a:r>
          </a:p>
          <a:p>
            <a:r>
              <a:rPr lang="tr-TR" dirty="0" smtClean="0"/>
              <a:t>Tirotoksikoz genelde hafif, özellikle 3 cm üzeri nodüllerde görülür.</a:t>
            </a:r>
          </a:p>
          <a:p>
            <a:r>
              <a:rPr lang="tr-TR" dirty="0" smtClean="0"/>
              <a:t>Tanısında ; sT3, sT4 yüksek ve TSH baskılanmıştır.</a:t>
            </a:r>
          </a:p>
          <a:p>
            <a:r>
              <a:rPr lang="tr-TR" dirty="0" err="1" smtClean="0"/>
              <a:t>Tiroid</a:t>
            </a:r>
            <a:r>
              <a:rPr lang="tr-TR" dirty="0" smtClean="0"/>
              <a:t> sintigrafisinde </a:t>
            </a:r>
            <a:r>
              <a:rPr lang="tr-TR" dirty="0" err="1" smtClean="0"/>
              <a:t>hiperaktif</a:t>
            </a:r>
            <a:r>
              <a:rPr lang="tr-TR" dirty="0" smtClean="0"/>
              <a:t> nodül ve baskılanmış çevre dokunun gösterilmesi tanıyı koydurur.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Burada da </a:t>
            </a:r>
            <a:r>
              <a:rPr lang="tr-TR" dirty="0" err="1" smtClean="0"/>
              <a:t>antitiroid</a:t>
            </a:r>
            <a:r>
              <a:rPr lang="tr-TR" dirty="0" smtClean="0"/>
              <a:t> ilaç kullanımının amacı hastayı </a:t>
            </a:r>
            <a:r>
              <a:rPr lang="tr-TR" dirty="0" err="1" smtClean="0"/>
              <a:t>ötiroid</a:t>
            </a:r>
            <a:r>
              <a:rPr lang="tr-TR" dirty="0" smtClean="0"/>
              <a:t> hale getirmektir. Kalıcı tedavi olarak radyoaktif iyot tedavisi veya cerrahi yapılır.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732746"/>
          </a:xfrm>
        </p:spPr>
        <p:txBody>
          <a:bodyPr>
            <a:normAutofit/>
          </a:bodyPr>
          <a:lstStyle/>
          <a:p>
            <a:r>
              <a:rPr lang="tr-TR" sz="2800" dirty="0" smtClean="0"/>
              <a:t>Hipertiroidi ayırıcı  tanısı- </a:t>
            </a:r>
            <a:r>
              <a:rPr lang="tr-TR" sz="2800" dirty="0" err="1" smtClean="0"/>
              <a:t>tiroid</a:t>
            </a:r>
            <a:r>
              <a:rPr lang="tr-TR" sz="2800" dirty="0" smtClean="0"/>
              <a:t> sintigrafisi </a:t>
            </a:r>
            <a:endParaRPr lang="tr-TR" sz="2800" dirty="0"/>
          </a:p>
        </p:txBody>
      </p:sp>
      <p:pic>
        <p:nvPicPr>
          <p:cNvPr id="4" name="Resim 2">
            <a:extLst>
              <a:ext uri="{FF2B5EF4-FFF2-40B4-BE49-F238E27FC236}">
                <a16:creationId xmlns="" xmlns:a16="http://schemas.microsoft.com/office/drawing/2014/main" id="{552E3990-3F82-4143-B4B3-1CD18220F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8312" y="2301875"/>
            <a:ext cx="5667375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Gebelerde </a:t>
            </a:r>
            <a:r>
              <a:rPr lang="tr-TR" dirty="0" err="1" smtClean="0"/>
              <a:t>Hipertirodi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En sık sebep </a:t>
            </a:r>
            <a:r>
              <a:rPr lang="tr-TR" dirty="0" err="1" smtClean="0"/>
              <a:t>Gravestir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Gebede ilk </a:t>
            </a:r>
            <a:r>
              <a:rPr lang="tr-TR" dirty="0" err="1" smtClean="0"/>
              <a:t>trimesterde</a:t>
            </a:r>
            <a:r>
              <a:rPr lang="tr-TR" dirty="0" smtClean="0"/>
              <a:t> </a:t>
            </a:r>
            <a:r>
              <a:rPr lang="tr-TR" dirty="0" err="1" smtClean="0"/>
              <a:t>propiltiyourasil</a:t>
            </a:r>
            <a:r>
              <a:rPr lang="tr-TR" dirty="0" smtClean="0"/>
              <a:t> tercih edilir. İkinci </a:t>
            </a:r>
            <a:r>
              <a:rPr lang="tr-TR" dirty="0" err="1" smtClean="0"/>
              <a:t>trimesterde</a:t>
            </a:r>
            <a:r>
              <a:rPr lang="tr-TR" dirty="0" smtClean="0"/>
              <a:t> metimazol tercih edilmeye başlanır.</a:t>
            </a:r>
          </a:p>
          <a:p>
            <a:r>
              <a:rPr lang="tr-TR" dirty="0" smtClean="0"/>
              <a:t>Eğer ilaç ihtiyacı çok fazlaysa veya hasta ilaçla kontrol altına alınamıyorsa 2.</a:t>
            </a:r>
            <a:r>
              <a:rPr lang="tr-TR" dirty="0" err="1" smtClean="0"/>
              <a:t>trimesterde</a:t>
            </a:r>
            <a:r>
              <a:rPr lang="tr-TR" dirty="0" smtClean="0"/>
              <a:t> </a:t>
            </a:r>
            <a:r>
              <a:rPr lang="tr-TR" dirty="0" err="1" smtClean="0"/>
              <a:t>tiroidektomi</a:t>
            </a:r>
            <a:r>
              <a:rPr lang="tr-TR" dirty="0" smtClean="0"/>
              <a:t> düşünülebilir.</a:t>
            </a:r>
          </a:p>
          <a:p>
            <a:r>
              <a:rPr lang="tr-TR" dirty="0" smtClean="0"/>
              <a:t>İlk </a:t>
            </a:r>
            <a:r>
              <a:rPr lang="tr-TR" dirty="0" err="1" smtClean="0"/>
              <a:t>trimesterda</a:t>
            </a:r>
            <a:r>
              <a:rPr lang="tr-TR" dirty="0" smtClean="0"/>
              <a:t> metimazol fetüste </a:t>
            </a:r>
            <a:r>
              <a:rPr lang="tr-TR" dirty="0" err="1" smtClean="0"/>
              <a:t>aplazi</a:t>
            </a:r>
            <a:r>
              <a:rPr lang="tr-TR" dirty="0" smtClean="0"/>
              <a:t> </a:t>
            </a:r>
            <a:r>
              <a:rPr lang="tr-TR" dirty="0" err="1" smtClean="0"/>
              <a:t>kutis</a:t>
            </a:r>
            <a:r>
              <a:rPr lang="tr-TR" dirty="0" smtClean="0"/>
              <a:t> yapabilir.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SUBKLİNİK HİPERTİROİDİ</a:t>
            </a:r>
            <a:endParaRPr lang="tr-TR" dirty="0"/>
          </a:p>
        </p:txBody>
      </p:sp>
      <p:sp>
        <p:nvSpPr>
          <p:cNvPr id="4" name="2 İçerik Yer Tutucusu">
            <a:extLst>
              <a:ext uri="{FF2B5EF4-FFF2-40B4-BE49-F238E27FC236}">
                <a16:creationId xmlns="" xmlns:a16="http://schemas.microsoft.com/office/drawing/2014/main" id="{A98B5410-DDBC-4620-8FE0-F7D32311F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88319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Monotype Sorts" charset="0"/>
              <a:buNone/>
            </a:pPr>
            <a:endParaRPr lang="tr-TR" altLang="en-US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tr-T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Serum TSH 	</a:t>
            </a:r>
            <a:r>
              <a:rPr lang="tr-TR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     </a:t>
            </a:r>
            <a:r>
              <a:rPr lang="tr-TR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Hafif: </a:t>
            </a:r>
            <a:r>
              <a:rPr lang="tr-TR" altLang="en-US" dirty="0">
                <a:latin typeface="Calibri" panose="020F0502020204030204" pitchFamily="34" charset="0"/>
                <a:cs typeface="Calibri" panose="020F0502020204030204" pitchFamily="34" charset="0"/>
              </a:rPr>
              <a:t>TSH 0.1-0.4 (0,5) mU/L</a:t>
            </a:r>
          </a:p>
          <a:p>
            <a:pPr>
              <a:buNone/>
            </a:pPr>
            <a:r>
              <a:rPr lang="tr-T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</a:t>
            </a:r>
          </a:p>
          <a:p>
            <a:pPr>
              <a:buNone/>
            </a:pPr>
            <a:r>
              <a:rPr lang="tr-TR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</a:t>
            </a:r>
            <a:r>
              <a:rPr lang="tr-TR" alt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İleri</a:t>
            </a:r>
            <a:r>
              <a:rPr lang="tr-TR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altLang="en-US" dirty="0">
                <a:latin typeface="Calibri" panose="020F0502020204030204" pitchFamily="34" charset="0"/>
                <a:cs typeface="Calibri" panose="020F0502020204030204" pitchFamily="34" charset="0"/>
              </a:rPr>
              <a:t>TSH &lt;0.1 mU/L</a:t>
            </a:r>
          </a:p>
          <a:p>
            <a:pPr>
              <a:buNone/>
            </a:pPr>
            <a:endParaRPr lang="tr-T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Monotype Sorts" charset="0"/>
              <a:buNone/>
            </a:pPr>
            <a:r>
              <a:rPr lang="tr-T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Serum ST3		Normal</a:t>
            </a:r>
          </a:p>
          <a:p>
            <a:pPr>
              <a:buFont typeface="Monotype Sorts" charset="0"/>
              <a:buNone/>
            </a:pPr>
            <a:endParaRPr lang="tr-T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>
              <a:buFont typeface="Monotype Sorts" charset="0"/>
              <a:buNone/>
            </a:pPr>
            <a:r>
              <a:rPr lang="tr-T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Serum ST4		Normal</a:t>
            </a:r>
          </a:p>
          <a:p>
            <a:pPr>
              <a:buFont typeface="Monotype Sorts" charset="0"/>
              <a:buNone/>
            </a:pPr>
            <a:endParaRPr lang="tr-TR" altLang="en-US" b="1" dirty="0">
              <a:solidFill>
                <a:schemeClr val="tx2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="" xmlns:a16="http://schemas.microsoft.com/office/drawing/2014/main" id="{7D65AA48-13B8-47B8-A85B-3B05EEE88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8215370" cy="3103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14348" y="1214422"/>
            <a:ext cx="2857520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TSH &lt;0.1 mU/L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5357818" y="1214422"/>
            <a:ext cx="2786082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TSH 0.1-0.4 (0,5) mU/L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2357422" y="357166"/>
            <a:ext cx="4214842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SUBKLİNİK HİPERTİRODİ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500034" y="3929066"/>
            <a:ext cx="292895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ETİYOLOJİK TEDAVİ</a:t>
            </a:r>
            <a:endParaRPr lang="tr-TR" dirty="0"/>
          </a:p>
        </p:txBody>
      </p:sp>
      <p:sp>
        <p:nvSpPr>
          <p:cNvPr id="17" name="16 Dikdörtgen"/>
          <p:cNvSpPr/>
          <p:nvPr/>
        </p:nvSpPr>
        <p:spPr>
          <a:xfrm>
            <a:off x="5500694" y="3571876"/>
            <a:ext cx="2571768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6 ay aralıklarla TFT takibi . </a:t>
            </a:r>
          </a:p>
          <a:p>
            <a:pPr algn="ctr"/>
            <a:r>
              <a:rPr lang="tr-TR" dirty="0" smtClean="0"/>
              <a:t>Eğer hastada risk durumu varsa etiyolojik tedavi başlanır.</a:t>
            </a:r>
          </a:p>
        </p:txBody>
      </p:sp>
      <p:sp>
        <p:nvSpPr>
          <p:cNvPr id="18" name="17 Aşağı Ok"/>
          <p:cNvSpPr/>
          <p:nvPr/>
        </p:nvSpPr>
        <p:spPr>
          <a:xfrm>
            <a:off x="1785918" y="2285992"/>
            <a:ext cx="428628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Aşağı Ok"/>
          <p:cNvSpPr/>
          <p:nvPr/>
        </p:nvSpPr>
        <p:spPr>
          <a:xfrm>
            <a:off x="6500826" y="2285992"/>
            <a:ext cx="428628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TİROİD KRİZİ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Hipertiroidli</a:t>
            </a:r>
            <a:r>
              <a:rPr lang="tr-TR" dirty="0" smtClean="0"/>
              <a:t> hastada araya giren ; ciddi enfeksiyon, </a:t>
            </a:r>
            <a:r>
              <a:rPr lang="tr-TR" dirty="0" err="1" smtClean="0"/>
              <a:t>tiroid</a:t>
            </a:r>
            <a:r>
              <a:rPr lang="tr-TR" dirty="0" smtClean="0"/>
              <a:t> cerrahisi, radyoaktif iyot tedavisi,travma, </a:t>
            </a:r>
            <a:r>
              <a:rPr lang="tr-TR" dirty="0" err="1" smtClean="0"/>
              <a:t>miyokard</a:t>
            </a:r>
            <a:r>
              <a:rPr lang="tr-TR" dirty="0" smtClean="0"/>
              <a:t> </a:t>
            </a:r>
            <a:r>
              <a:rPr lang="tr-TR" dirty="0" err="1" smtClean="0"/>
              <a:t>infaktüsü</a:t>
            </a:r>
            <a:r>
              <a:rPr lang="tr-TR" dirty="0" smtClean="0"/>
              <a:t> ile klinik tablo ağırlaşır.</a:t>
            </a:r>
          </a:p>
          <a:p>
            <a:pPr>
              <a:buNone/>
            </a:pPr>
            <a:r>
              <a:rPr lang="tr-TR" dirty="0" smtClean="0"/>
              <a:t>Bulgular :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Hipertermi</a:t>
            </a:r>
            <a:r>
              <a:rPr lang="tr-TR" dirty="0" smtClean="0"/>
              <a:t>(38-41C ateş)</a:t>
            </a:r>
          </a:p>
          <a:p>
            <a:r>
              <a:rPr lang="tr-TR" dirty="0" smtClean="0"/>
              <a:t> Taşikardi(nabız&gt;150)</a:t>
            </a:r>
          </a:p>
          <a:p>
            <a:r>
              <a:rPr lang="tr-TR" dirty="0" smtClean="0"/>
              <a:t>Kalp yetmezliği(</a:t>
            </a:r>
            <a:r>
              <a:rPr lang="tr-TR" dirty="0" err="1" smtClean="0"/>
              <a:t>hiperkinetik</a:t>
            </a:r>
            <a:r>
              <a:rPr lang="tr-TR" dirty="0" smtClean="0"/>
              <a:t>)</a:t>
            </a:r>
          </a:p>
          <a:p>
            <a:r>
              <a:rPr lang="tr-TR" dirty="0" smtClean="0"/>
              <a:t>Kusma, ishal, sarılık</a:t>
            </a:r>
          </a:p>
          <a:p>
            <a:r>
              <a:rPr lang="tr-TR" dirty="0" smtClean="0"/>
              <a:t>Ajitasyon , nöbet, koma</a:t>
            </a:r>
          </a:p>
          <a:p>
            <a:r>
              <a:rPr lang="tr-TR" dirty="0" smtClean="0"/>
              <a:t>Şok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Tiroid</a:t>
            </a:r>
            <a:r>
              <a:rPr lang="tr-TR" dirty="0" smtClean="0"/>
              <a:t> Krizi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Yüksek doz PTU (ilk tercih) verilemiyorsa metimazol verilir.</a:t>
            </a:r>
          </a:p>
          <a:p>
            <a:r>
              <a:rPr lang="tr-TR" dirty="0" smtClean="0"/>
              <a:t>Sodyum iyot veya potasyum iyot , </a:t>
            </a:r>
            <a:r>
              <a:rPr lang="tr-TR" dirty="0" err="1" smtClean="0"/>
              <a:t>PTU’den</a:t>
            </a:r>
            <a:r>
              <a:rPr lang="tr-TR" dirty="0" smtClean="0"/>
              <a:t> en az 1 saat sonra başlanır. Kanlanma azaltır. Hormon sentezi baskılar.</a:t>
            </a:r>
          </a:p>
          <a:p>
            <a:r>
              <a:rPr lang="tr-TR" dirty="0" err="1" smtClean="0"/>
              <a:t>Kortikosteroidler</a:t>
            </a:r>
            <a:r>
              <a:rPr lang="tr-TR" dirty="0" smtClean="0"/>
              <a:t> </a:t>
            </a:r>
          </a:p>
          <a:p>
            <a:r>
              <a:rPr lang="tr-TR" dirty="0" smtClean="0"/>
              <a:t>Beta </a:t>
            </a:r>
            <a:r>
              <a:rPr lang="tr-TR" dirty="0" err="1" smtClean="0"/>
              <a:t>blokör</a:t>
            </a:r>
            <a:r>
              <a:rPr lang="tr-TR" dirty="0" smtClean="0"/>
              <a:t>(</a:t>
            </a:r>
            <a:r>
              <a:rPr lang="tr-TR" dirty="0" err="1" smtClean="0"/>
              <a:t>propranolol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Antipiretik</a:t>
            </a:r>
            <a:r>
              <a:rPr lang="tr-TR" dirty="0" smtClean="0"/>
              <a:t> tedavide ise </a:t>
            </a:r>
            <a:r>
              <a:rPr lang="tr-TR" dirty="0" err="1" smtClean="0"/>
              <a:t>asetaminofen</a:t>
            </a:r>
            <a:r>
              <a:rPr lang="tr-TR" dirty="0" smtClean="0"/>
              <a:t> kullanılır. Aspirin </a:t>
            </a:r>
            <a:r>
              <a:rPr lang="tr-TR" dirty="0" err="1" smtClean="0"/>
              <a:t>kontrendikedir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TİROİDİTLER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3200" dirty="0" err="1" smtClean="0"/>
              <a:t>Tiroid</a:t>
            </a:r>
            <a:r>
              <a:rPr lang="tr-TR" altLang="tr-TR" sz="3200" dirty="0" smtClean="0"/>
              <a:t> bezinin değişik enfeksiyon etkenleri, sistemik olaylar veya otoimmün mekanizmalar gibi farklı etiyolojik nedenlere bağlı olarak ortaya çıkan </a:t>
            </a:r>
            <a:r>
              <a:rPr lang="tr-TR" altLang="tr-TR" sz="3200" dirty="0" err="1" smtClean="0"/>
              <a:t>inflamatuar</a:t>
            </a:r>
            <a:r>
              <a:rPr lang="tr-TR" altLang="tr-TR" sz="3200" dirty="0" smtClean="0"/>
              <a:t> rahatsızlıklarıdır.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1">
            <a:extLst>
              <a:ext uri="{FF2B5EF4-FFF2-40B4-BE49-F238E27FC236}">
                <a16:creationId xmlns="" xmlns:a16="http://schemas.microsoft.com/office/drawing/2014/main" id="{5E896A0A-EBBF-41B7-9CFA-E50726726A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28604"/>
            <a:ext cx="7429883" cy="571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xmlns="" id="{EA6EBCEA-5F6F-42BE-A9F3-C84941E2E793}"/>
              </a:ext>
            </a:extLst>
          </p:cNvPr>
          <p:cNvSpPr txBox="1">
            <a:spLocks/>
          </p:cNvSpPr>
          <p:nvPr/>
        </p:nvSpPr>
        <p:spPr>
          <a:xfrm>
            <a:off x="500034" y="714356"/>
            <a:ext cx="8162988" cy="53578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70000"/>
              <a:buFont typeface="Wingdings 2"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Akut </a:t>
            </a:r>
            <a:r>
              <a:rPr kumimoji="0" lang="tr-TR" alt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tiroiditler</a:t>
            </a:r>
            <a:endParaRPr kumimoji="0" lang="tr-TR" alt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alt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Akut </a:t>
            </a:r>
            <a:r>
              <a:rPr kumimoji="0" lang="tr-TR" alt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infeksiyöz</a:t>
            </a:r>
            <a:endParaRPr kumimoji="0" lang="tr-TR" altLang="tr-T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alt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İnfeksiyöz</a:t>
            </a:r>
            <a:r>
              <a:rPr kumimoji="0" lang="tr-TR" alt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olmayan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75000"/>
              <a:buFont typeface="Wingdings 2"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Subakut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alt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tiroiditler</a:t>
            </a:r>
            <a:endParaRPr kumimoji="0" lang="tr-TR" alt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alt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Subakut</a:t>
            </a:r>
            <a:r>
              <a:rPr kumimoji="0" lang="tr-TR" alt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alt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granulomatöz</a:t>
            </a:r>
            <a:r>
              <a:rPr kumimoji="0" lang="tr-TR" alt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alt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tiroidit</a:t>
            </a:r>
            <a:r>
              <a:rPr kumimoji="0" lang="tr-TR" alt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(De </a:t>
            </a:r>
            <a:r>
              <a:rPr kumimoji="0" lang="tr-TR" alt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Quervain</a:t>
            </a:r>
            <a:r>
              <a:rPr kumimoji="0" lang="tr-TR" alt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hastalığı)</a:t>
            </a:r>
          </a:p>
          <a:p>
            <a:pPr marL="82296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alt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Subakut</a:t>
            </a:r>
            <a:r>
              <a:rPr kumimoji="0" lang="tr-TR" alt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alt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lenfositik</a:t>
            </a:r>
            <a:r>
              <a:rPr kumimoji="0" lang="tr-TR" alt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alt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tiroidit</a:t>
            </a:r>
            <a:endParaRPr kumimoji="0" lang="tr-TR" altLang="tr-T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24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alt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Postpartum</a:t>
            </a:r>
            <a:r>
              <a:rPr kumimoji="0" lang="tr-TR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alt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tiroidit</a:t>
            </a:r>
            <a:r>
              <a:rPr kumimoji="0" lang="tr-TR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106424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alt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Painless</a:t>
            </a:r>
            <a:r>
              <a:rPr kumimoji="0" lang="tr-TR" alt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(sessiz) </a:t>
            </a:r>
            <a:r>
              <a:rPr kumimoji="0" lang="tr-TR" alt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tiroidit</a:t>
            </a:r>
            <a:endParaRPr kumimoji="0" lang="tr-TR" alt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70000"/>
              <a:buFont typeface="Wingdings 2"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Kronik </a:t>
            </a:r>
            <a:r>
              <a:rPr kumimoji="0" lang="tr-TR" alt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tiroiditler</a:t>
            </a:r>
            <a:endParaRPr kumimoji="0" lang="tr-TR" alt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alt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Hashimoto</a:t>
            </a:r>
            <a:r>
              <a:rPr kumimoji="0" lang="tr-TR" alt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alt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tiroiditi</a:t>
            </a:r>
            <a:endParaRPr kumimoji="0" lang="tr-TR" altLang="tr-T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alt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Riedel</a:t>
            </a:r>
            <a:r>
              <a:rPr kumimoji="0" lang="tr-TR" alt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hastalığı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Enfeksiyöz</a:t>
            </a:r>
            <a:r>
              <a:rPr lang="tr-TR" dirty="0" smtClean="0"/>
              <a:t> </a:t>
            </a:r>
            <a:r>
              <a:rPr lang="tr-TR" dirty="0" err="1" smtClean="0"/>
              <a:t>Tiroidit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TFT genelde normal.  </a:t>
            </a:r>
            <a:r>
              <a:rPr lang="tr-TR" dirty="0" err="1" smtClean="0"/>
              <a:t>Sedimentasyon</a:t>
            </a:r>
            <a:r>
              <a:rPr lang="tr-TR" dirty="0" smtClean="0"/>
              <a:t> artmış. Lökosit artışı olabilir.</a:t>
            </a:r>
          </a:p>
          <a:p>
            <a:r>
              <a:rPr lang="tr-TR" dirty="0" err="1" smtClean="0"/>
              <a:t>Tiroid</a:t>
            </a:r>
            <a:r>
              <a:rPr lang="tr-TR" dirty="0" smtClean="0"/>
              <a:t> bezinde ; ağrı,ısı artışı,ciltte </a:t>
            </a:r>
            <a:r>
              <a:rPr lang="tr-TR" dirty="0" err="1" smtClean="0"/>
              <a:t>eritem</a:t>
            </a:r>
            <a:r>
              <a:rPr lang="tr-TR" dirty="0" smtClean="0"/>
              <a:t> ve </a:t>
            </a:r>
            <a:r>
              <a:rPr lang="tr-TR" dirty="0" err="1" smtClean="0"/>
              <a:t>disfaji</a:t>
            </a:r>
            <a:r>
              <a:rPr lang="tr-TR" dirty="0" smtClean="0"/>
              <a:t> görülebilir. Ateş yüksekliği ve LAP saptanabilir.</a:t>
            </a:r>
          </a:p>
          <a:p>
            <a:r>
              <a:rPr lang="tr-TR" dirty="0" smtClean="0"/>
              <a:t>Farklı türlerde </a:t>
            </a:r>
            <a:r>
              <a:rPr lang="tr-TR" dirty="0" err="1" smtClean="0"/>
              <a:t>enfeksiyöz</a:t>
            </a:r>
            <a:r>
              <a:rPr lang="tr-TR" dirty="0" smtClean="0"/>
              <a:t> etkeni olabilir.</a:t>
            </a:r>
          </a:p>
          <a:p>
            <a:r>
              <a:rPr lang="tr-TR" dirty="0" smtClean="0"/>
              <a:t>Tedavide antibiyotik verilir.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 </a:t>
            </a:r>
            <a:r>
              <a:rPr lang="tr-TR" dirty="0" err="1" smtClean="0"/>
              <a:t>Quervain</a:t>
            </a:r>
            <a:r>
              <a:rPr lang="tr-TR" dirty="0" smtClean="0"/>
              <a:t> </a:t>
            </a:r>
            <a:r>
              <a:rPr lang="tr-TR" dirty="0" err="1" smtClean="0"/>
              <a:t>Tiroiditi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30-50 yaş arası ve daha çok kadınlarda görülür.</a:t>
            </a:r>
          </a:p>
          <a:p>
            <a:r>
              <a:rPr lang="tr-TR" dirty="0" smtClean="0"/>
              <a:t>Genelde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üsye</a:t>
            </a:r>
            <a:r>
              <a:rPr lang="tr-TR" dirty="0" smtClean="0"/>
              <a:t> sonrası </a:t>
            </a:r>
            <a:r>
              <a:rPr lang="tr-TR" dirty="0" err="1" smtClean="0"/>
              <a:t>kliniik</a:t>
            </a:r>
            <a:r>
              <a:rPr lang="tr-TR" dirty="0" smtClean="0"/>
              <a:t> ortaya çıkar.</a:t>
            </a:r>
          </a:p>
          <a:p>
            <a:r>
              <a:rPr lang="tr-TR" dirty="0" smtClean="0"/>
              <a:t>Ateş,halsizlik, boyunda hassasiyet ve ağrı vardır.(ağrılı tiroidin en sık nedenidir)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79895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olarak 3 dönemi vardır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Başlangıç dönemi: Tirotoksikoz görülür. TSH baskılanmış ve T3-T4 yüksektir.</a:t>
            </a:r>
          </a:p>
          <a:p>
            <a:r>
              <a:rPr lang="tr-TR" dirty="0" err="1" smtClean="0"/>
              <a:t>Hipotiroid</a:t>
            </a:r>
            <a:r>
              <a:rPr lang="tr-TR" dirty="0" smtClean="0"/>
              <a:t> dönem: </a:t>
            </a:r>
            <a:r>
              <a:rPr lang="tr-TR" dirty="0" err="1" smtClean="0"/>
              <a:t>foliküller</a:t>
            </a:r>
            <a:r>
              <a:rPr lang="tr-TR" dirty="0" smtClean="0"/>
              <a:t> </a:t>
            </a:r>
            <a:r>
              <a:rPr lang="tr-TR" dirty="0" err="1" smtClean="0"/>
              <a:t>harabiyete</a:t>
            </a:r>
            <a:r>
              <a:rPr lang="tr-TR" dirty="0" smtClean="0"/>
              <a:t> bağlı boşalır ve serbest T4 düşer, orta dereceli TSH artışı olur.</a:t>
            </a:r>
          </a:p>
          <a:p>
            <a:r>
              <a:rPr lang="tr-TR" dirty="0" smtClean="0"/>
              <a:t>İyileşme dönemi : Aylar içinde hormon düzeyleri ve TSH normale döner.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72000"/>
          </a:xfrm>
        </p:spPr>
        <p:txBody>
          <a:bodyPr/>
          <a:lstStyle/>
          <a:p>
            <a:r>
              <a:rPr lang="tr-TR" dirty="0" err="1" smtClean="0"/>
              <a:t>Laboratuvarda</a:t>
            </a:r>
            <a:r>
              <a:rPr lang="tr-TR" dirty="0" smtClean="0"/>
              <a:t> ; </a:t>
            </a:r>
            <a:r>
              <a:rPr lang="tr-TR" dirty="0" err="1" smtClean="0"/>
              <a:t>sedim</a:t>
            </a:r>
            <a:r>
              <a:rPr lang="tr-TR" dirty="0" smtClean="0"/>
              <a:t> artışı(&gt;100 mm/sn).  Lökosit sayısında da artış olabilir.</a:t>
            </a:r>
          </a:p>
          <a:p>
            <a:r>
              <a:rPr lang="tr-TR" dirty="0" smtClean="0"/>
              <a:t>Vakaların %15 ‘inde kalıcı hipotiroidi gelişebilir.</a:t>
            </a:r>
          </a:p>
          <a:p>
            <a:r>
              <a:rPr lang="tr-TR" dirty="0" smtClean="0"/>
              <a:t>Özetle tanı klinik ve </a:t>
            </a:r>
            <a:r>
              <a:rPr lang="tr-TR" dirty="0" err="1" smtClean="0"/>
              <a:t>labla</a:t>
            </a:r>
            <a:r>
              <a:rPr lang="tr-TR" dirty="0" smtClean="0"/>
              <a:t> konulur ama şüphe varsa ince iğne </a:t>
            </a:r>
            <a:r>
              <a:rPr lang="tr-TR" dirty="0" err="1" smtClean="0"/>
              <a:t>aspirasyonu</a:t>
            </a:r>
            <a:r>
              <a:rPr lang="tr-TR" dirty="0" smtClean="0"/>
              <a:t> yapılabilir.Dev hücreler ve </a:t>
            </a:r>
            <a:r>
              <a:rPr lang="tr-TR" dirty="0" err="1" smtClean="0"/>
              <a:t>granülomlar</a:t>
            </a:r>
            <a:r>
              <a:rPr lang="tr-TR" dirty="0" smtClean="0"/>
              <a:t> görülebilir.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883196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2"/>
              </a:buClr>
              <a:buSzPct val="75000"/>
            </a:pPr>
            <a:r>
              <a:rPr lang="tr-TR" altLang="tr-TR" sz="3200" dirty="0" smtClean="0"/>
              <a:t>Vakaların bir kısmı tanı alıncaya kadar kendiliğinden iyileşir.</a:t>
            </a:r>
          </a:p>
          <a:p>
            <a:pPr>
              <a:buClr>
                <a:schemeClr val="tx2"/>
              </a:buClr>
              <a:buSzPct val="75000"/>
            </a:pPr>
            <a:endParaRPr lang="tr-TR" altLang="tr-TR" sz="3200" dirty="0" smtClean="0"/>
          </a:p>
          <a:p>
            <a:pPr>
              <a:buClr>
                <a:schemeClr val="tx2"/>
              </a:buClr>
              <a:buSzPct val="75000"/>
            </a:pPr>
            <a:r>
              <a:rPr lang="tr-TR" altLang="tr-TR" sz="3200" dirty="0" err="1" smtClean="0"/>
              <a:t>Nonsteroid</a:t>
            </a:r>
            <a:r>
              <a:rPr lang="tr-TR" altLang="tr-TR" sz="3200" dirty="0" smtClean="0"/>
              <a:t> </a:t>
            </a:r>
            <a:r>
              <a:rPr lang="tr-TR" altLang="tr-TR" sz="3200" dirty="0" err="1" smtClean="0"/>
              <a:t>antiinflamatuar</a:t>
            </a:r>
            <a:r>
              <a:rPr lang="tr-TR" altLang="tr-TR" sz="3200" dirty="0" smtClean="0"/>
              <a:t> ilaçlardan aspirin 2-3 gr/gün, </a:t>
            </a:r>
            <a:r>
              <a:rPr lang="tr-TR" altLang="tr-TR" sz="3200" dirty="0" err="1" smtClean="0"/>
              <a:t>naproxen</a:t>
            </a:r>
            <a:r>
              <a:rPr lang="tr-TR" altLang="tr-TR" sz="3200" dirty="0" smtClean="0"/>
              <a:t> 1-1.5 gr/gün, </a:t>
            </a:r>
            <a:r>
              <a:rPr lang="tr-TR" altLang="tr-TR" sz="3200" dirty="0" err="1" smtClean="0"/>
              <a:t>ibuprofen</a:t>
            </a:r>
            <a:r>
              <a:rPr lang="tr-TR" altLang="tr-TR" sz="3200" dirty="0" smtClean="0"/>
              <a:t> 1.2-1.8 g/gün bölünmüş dozlarda verilebilir.</a:t>
            </a:r>
          </a:p>
          <a:p>
            <a:pPr>
              <a:buClr>
                <a:schemeClr val="tx2"/>
              </a:buClr>
              <a:buSzPct val="75000"/>
            </a:pPr>
            <a:endParaRPr lang="tr-TR" altLang="tr-TR" sz="3200" dirty="0" smtClean="0"/>
          </a:p>
          <a:p>
            <a:pPr>
              <a:buClr>
                <a:schemeClr val="tx2"/>
              </a:buClr>
              <a:buSzPct val="75000"/>
            </a:pPr>
            <a:r>
              <a:rPr lang="tr-TR" altLang="tr-TR" sz="3200" dirty="0" smtClean="0"/>
              <a:t>Tedaviye boyun ağrısı ve hassasiyeti geçtikten sonra en az bir hafta daha devam edilmelidir. Daha sonra doz azaltılarak kesilebilir.</a:t>
            </a:r>
          </a:p>
          <a:p>
            <a:pPr marL="0" indent="0">
              <a:buClr>
                <a:schemeClr val="tx2"/>
              </a:buClr>
              <a:buSzPct val="75000"/>
              <a:buNone/>
            </a:pPr>
            <a:endParaRPr lang="tr-TR" altLang="tr-TR" sz="3200" dirty="0" smtClean="0"/>
          </a:p>
          <a:p>
            <a:pPr>
              <a:buClr>
                <a:schemeClr val="tx2"/>
              </a:buClr>
              <a:buSzPct val="75000"/>
            </a:pPr>
            <a:r>
              <a:rPr lang="tr-TR" altLang="tr-TR" sz="3200" dirty="0" err="1" smtClean="0"/>
              <a:t>Palpitasyon</a:t>
            </a:r>
            <a:r>
              <a:rPr lang="tr-TR" altLang="tr-TR" sz="3200" dirty="0" smtClean="0"/>
              <a:t>, </a:t>
            </a:r>
            <a:r>
              <a:rPr lang="tr-TR" altLang="tr-TR" sz="3200" dirty="0" err="1" smtClean="0"/>
              <a:t>anksiyete</a:t>
            </a:r>
            <a:r>
              <a:rPr lang="tr-TR" altLang="tr-TR" sz="3200" dirty="0" smtClean="0"/>
              <a:t>, tremor gibi semptomlar varsa beta </a:t>
            </a:r>
            <a:r>
              <a:rPr lang="tr-TR" altLang="tr-TR" sz="3200" dirty="0" err="1" smtClean="0"/>
              <a:t>bloker</a:t>
            </a:r>
            <a:r>
              <a:rPr lang="tr-TR" altLang="tr-TR" sz="3200" dirty="0" smtClean="0"/>
              <a:t> verilir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642918"/>
            <a:ext cx="8143932" cy="5286412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2"/>
              </a:buClr>
              <a:buSzPct val="75000"/>
            </a:pPr>
            <a:r>
              <a:rPr lang="tr-TR" altLang="tr-TR" sz="3200" dirty="0" err="1" smtClean="0"/>
              <a:t>Antinflamatuvar</a:t>
            </a:r>
            <a:r>
              <a:rPr lang="tr-TR" altLang="tr-TR" sz="3200" dirty="0" smtClean="0"/>
              <a:t> tedaviye yanıt alınamamışsa </a:t>
            </a:r>
            <a:r>
              <a:rPr lang="tr-TR" altLang="tr-TR" sz="3200" dirty="0" err="1" smtClean="0"/>
              <a:t>prednisolon</a:t>
            </a:r>
            <a:r>
              <a:rPr lang="tr-TR" altLang="tr-TR" sz="3200" dirty="0" smtClean="0"/>
              <a:t> tedavisi düşünülür.</a:t>
            </a:r>
          </a:p>
          <a:p>
            <a:pPr>
              <a:buClr>
                <a:schemeClr val="tx2"/>
              </a:buClr>
              <a:buSzPct val="75000"/>
              <a:buNone/>
            </a:pPr>
            <a:r>
              <a:rPr lang="tr-TR" altLang="tr-TR" sz="3200" dirty="0" smtClean="0"/>
              <a:t>           40 mg ile başlanır</a:t>
            </a:r>
          </a:p>
          <a:p>
            <a:pPr>
              <a:buClr>
                <a:schemeClr val="tx2"/>
              </a:buClr>
              <a:buSzPct val="75000"/>
              <a:buNone/>
            </a:pPr>
            <a:r>
              <a:rPr lang="tr-TR" altLang="tr-TR" sz="3200" dirty="0" smtClean="0"/>
              <a:t>           7-10 gün içinde doz azaltılmaya başlanır</a:t>
            </a:r>
          </a:p>
          <a:p>
            <a:pPr>
              <a:buClr>
                <a:schemeClr val="tx2"/>
              </a:buClr>
              <a:buSzPct val="75000"/>
              <a:buNone/>
            </a:pPr>
            <a:r>
              <a:rPr lang="tr-TR" altLang="tr-TR" sz="3200" dirty="0" smtClean="0"/>
              <a:t>           5-7 haftada tedavi sonlandırılmaktadır.</a:t>
            </a:r>
          </a:p>
          <a:p>
            <a:pPr>
              <a:buClr>
                <a:schemeClr val="tx2"/>
              </a:buClr>
              <a:buSzPct val="75000"/>
              <a:buNone/>
            </a:pPr>
            <a:endParaRPr lang="tr-TR" altLang="tr-TR" sz="3200" dirty="0" smtClean="0"/>
          </a:p>
          <a:p>
            <a:pPr marL="0" indent="0">
              <a:buClr>
                <a:schemeClr val="tx2"/>
              </a:buClr>
              <a:buSzPct val="75000"/>
              <a:buNone/>
            </a:pPr>
            <a:r>
              <a:rPr lang="tr-TR" altLang="tr-TR" sz="3200" dirty="0" smtClean="0"/>
              <a:t>         </a:t>
            </a:r>
            <a:endParaRPr lang="tr-TR" altLang="tr-TR" sz="3200" dirty="0" smtClean="0"/>
          </a:p>
          <a:p>
            <a:pPr>
              <a:buClr>
                <a:schemeClr val="tx2"/>
              </a:buClr>
              <a:buSzPct val="75000"/>
            </a:pPr>
            <a:r>
              <a:rPr lang="tr-TR" altLang="tr-TR" sz="3200" dirty="0" smtClean="0"/>
              <a:t>Semptomatik hipotiroidi gelişen hastada </a:t>
            </a:r>
          </a:p>
          <a:p>
            <a:pPr>
              <a:buClr>
                <a:schemeClr val="tx2"/>
              </a:buClr>
              <a:buSzPct val="75000"/>
              <a:buNone/>
            </a:pPr>
            <a:r>
              <a:rPr lang="tr-TR" altLang="tr-TR" sz="3200" dirty="0" smtClean="0"/>
              <a:t>    4-8 hafta 50-100</a:t>
            </a:r>
            <a:r>
              <a:rPr lang="tr-TR" altLang="tr-TR" sz="3200" dirty="0" smtClean="0">
                <a:cs typeface="Times New Roman" panose="02020603050405020304" pitchFamily="18" charset="0"/>
              </a:rPr>
              <a:t>µ</a:t>
            </a:r>
            <a:r>
              <a:rPr lang="tr-TR" altLang="tr-TR" sz="3200" dirty="0" smtClean="0"/>
              <a:t>g/gün T4 kullanılır.</a:t>
            </a:r>
          </a:p>
          <a:p>
            <a:pPr>
              <a:buClr>
                <a:schemeClr val="tx2"/>
              </a:buClr>
              <a:buSzPct val="75000"/>
              <a:buNone/>
            </a:pPr>
            <a:r>
              <a:rPr lang="tr-TR" altLang="tr-TR" sz="3200" dirty="0" smtClean="0"/>
              <a:t>    İlaçsız 4-6 hafta sonra kontrol edilir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SESSİZ TİROİDİT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3 fazda ilerler(</a:t>
            </a:r>
            <a:r>
              <a:rPr lang="tr-TR" dirty="0" err="1" smtClean="0"/>
              <a:t>tirotoksikoz</a:t>
            </a:r>
            <a:r>
              <a:rPr lang="tr-TR" dirty="0" smtClean="0"/>
              <a:t>,hipotiroidi,</a:t>
            </a:r>
            <a:r>
              <a:rPr lang="tr-TR" dirty="0" err="1" smtClean="0"/>
              <a:t>ötiroid</a:t>
            </a:r>
            <a:r>
              <a:rPr lang="tr-TR" dirty="0" smtClean="0"/>
              <a:t>)</a:t>
            </a:r>
          </a:p>
          <a:p>
            <a:r>
              <a:rPr lang="tr-TR" dirty="0" smtClean="0"/>
              <a:t>Bezde hassasiyet ve ağrı yoktur.</a:t>
            </a:r>
          </a:p>
          <a:p>
            <a:r>
              <a:rPr lang="tr-TR" dirty="0" smtClean="0"/>
              <a:t>Kalıcı </a:t>
            </a:r>
            <a:r>
              <a:rPr lang="tr-TR" dirty="0" err="1" smtClean="0"/>
              <a:t>hipotirodi</a:t>
            </a:r>
            <a:r>
              <a:rPr lang="tr-TR" dirty="0" smtClean="0"/>
              <a:t> beklenmez.</a:t>
            </a:r>
          </a:p>
          <a:p>
            <a:r>
              <a:rPr lang="tr-TR" dirty="0" smtClean="0"/>
              <a:t>Glukokortikoid tedaviye gerek yoktur.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tr-T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tr-T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Postpartum</a:t>
            </a:r>
            <a:r>
              <a:rPr lang="tr-TR" dirty="0" smtClean="0"/>
              <a:t> </a:t>
            </a:r>
            <a:r>
              <a:rPr lang="tr-TR" dirty="0" err="1" smtClean="0"/>
              <a:t>tiroidit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Doğum yapmış kadınların %5’inde doğumdan 3-6 ay sonra ortaya çıkar.</a:t>
            </a:r>
          </a:p>
          <a:p>
            <a:r>
              <a:rPr lang="tr-TR" dirty="0" smtClean="0"/>
              <a:t>Hastanın sonraki gebeliklerinde tekrarlayabilir.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3FC4A4F-9EDF-4ADF-AD80-2C7771E32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787208" cy="5775920"/>
          </a:xfrm>
          <a:prstGeom prst="rect">
            <a:avLst/>
          </a:prstGeom>
          <a:noFill/>
          <a:ln w="25400" cap="flat" algn="ctr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HASHİMOTO TİROİDİTİ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Tiroiditlerin</a:t>
            </a:r>
            <a:r>
              <a:rPr lang="tr-TR" dirty="0" smtClean="0"/>
              <a:t> en sık sebebidir.</a:t>
            </a:r>
          </a:p>
          <a:p>
            <a:r>
              <a:rPr lang="tr-TR" dirty="0" smtClean="0"/>
              <a:t>Erken dönemde </a:t>
            </a:r>
            <a:r>
              <a:rPr lang="tr-TR" dirty="0" err="1" smtClean="0"/>
              <a:t>tiroglobulin</a:t>
            </a:r>
            <a:r>
              <a:rPr lang="tr-TR" dirty="0" smtClean="0"/>
              <a:t> </a:t>
            </a:r>
            <a:r>
              <a:rPr lang="tr-TR" dirty="0" err="1" smtClean="0"/>
              <a:t>otoantikorları</a:t>
            </a:r>
            <a:r>
              <a:rPr lang="tr-TR" dirty="0" smtClean="0"/>
              <a:t>, geç dönemde anti TPO antikorları saptanır.</a:t>
            </a:r>
          </a:p>
          <a:p>
            <a:r>
              <a:rPr lang="tr-TR" dirty="0" smtClean="0"/>
              <a:t>Patolojide karakteristik özellikleri  </a:t>
            </a:r>
            <a:r>
              <a:rPr lang="tr-TR" dirty="0" err="1" smtClean="0"/>
              <a:t>Hurtle</a:t>
            </a:r>
            <a:r>
              <a:rPr lang="tr-TR" dirty="0" smtClean="0"/>
              <a:t> hücreleridir.</a:t>
            </a:r>
          </a:p>
          <a:p>
            <a:r>
              <a:rPr lang="tr-TR" dirty="0" err="1" smtClean="0"/>
              <a:t>Ötiroid</a:t>
            </a:r>
            <a:r>
              <a:rPr lang="tr-TR" dirty="0" smtClean="0"/>
              <a:t> guatr şeklinde başlar ve hipotiroidi ile devam eder.</a:t>
            </a:r>
          </a:p>
          <a:p>
            <a:r>
              <a:rPr lang="tr-TR" dirty="0" smtClean="0"/>
              <a:t>Hipotiroidizm gelişen hastada </a:t>
            </a:r>
            <a:r>
              <a:rPr lang="tr-TR" dirty="0" err="1" smtClean="0"/>
              <a:t>levotiroksin</a:t>
            </a:r>
            <a:r>
              <a:rPr lang="tr-TR" dirty="0" smtClean="0"/>
              <a:t> verilir.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RİEDEL TİROİDİTİ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Genelde orta yaşta görülen kronik </a:t>
            </a:r>
            <a:r>
              <a:rPr lang="tr-TR" dirty="0" err="1" smtClean="0"/>
              <a:t>sklerozan</a:t>
            </a:r>
            <a:r>
              <a:rPr lang="tr-TR" dirty="0" smtClean="0"/>
              <a:t> </a:t>
            </a:r>
            <a:r>
              <a:rPr lang="tr-TR" dirty="0" err="1" smtClean="0"/>
              <a:t>tiroidittir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Tiroit bezi hafif büyümüş, sert ,asimetrik ve </a:t>
            </a:r>
            <a:r>
              <a:rPr lang="tr-TR" dirty="0" err="1" smtClean="0"/>
              <a:t>fiksedir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Tiroid</a:t>
            </a:r>
            <a:r>
              <a:rPr lang="tr-TR" dirty="0" smtClean="0"/>
              <a:t> bezi hassas değildir.</a:t>
            </a:r>
          </a:p>
          <a:p>
            <a:r>
              <a:rPr lang="tr-TR" dirty="0" smtClean="0"/>
              <a:t>Tedavisinde </a:t>
            </a:r>
            <a:r>
              <a:rPr lang="tr-TR" dirty="0" err="1" smtClean="0"/>
              <a:t>tamoksifen</a:t>
            </a:r>
            <a:r>
              <a:rPr lang="tr-TR" dirty="0" smtClean="0"/>
              <a:t> verilir. Çevre dokuya bası varsa cerrahi düşünülür.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3FC4A4F-9EDF-4ADF-AD80-2C7771E32F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6786610" cy="6286544"/>
          </a:xfrm>
          <a:prstGeom prst="rect">
            <a:avLst/>
          </a:prstGeom>
          <a:noFill/>
          <a:ln w="25400" cap="flat" algn="ctr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TEŞEKKÜRLER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2700" dirty="0" smtClean="0"/>
              <a:t>Hazırlayan: </a:t>
            </a:r>
            <a:r>
              <a:rPr lang="tr-TR" sz="2700" dirty="0" err="1" smtClean="0"/>
              <a:t>Int</a:t>
            </a:r>
            <a:r>
              <a:rPr lang="tr-TR" sz="2700" dirty="0" smtClean="0"/>
              <a:t>.</a:t>
            </a:r>
            <a:r>
              <a:rPr lang="tr-TR" sz="2700" dirty="0" err="1" smtClean="0"/>
              <a:t>Dr.Işıl</a:t>
            </a:r>
            <a:r>
              <a:rPr lang="tr-TR" sz="2700" dirty="0" smtClean="0"/>
              <a:t> Okur-368848 </a:t>
            </a:r>
            <a:endParaRPr lang="tr-T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smtClean="0"/>
              <a:t>TİROTOKSİKOZ NEDENLERİ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alt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Suprese Serum TSH</a:t>
            </a:r>
          </a:p>
          <a:p>
            <a:pPr marL="457200" lvl="1" indent="0">
              <a:buNone/>
            </a:pPr>
            <a:r>
              <a:rPr lang="tr-TR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Normal veya artmış RAIU(</a:t>
            </a:r>
            <a:r>
              <a:rPr lang="tr-TR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tr-TR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hipertiroid</a:t>
            </a:r>
            <a:r>
              <a:rPr lang="tr-TR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tr-TR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Azalmış RAIU(</a:t>
            </a:r>
            <a:r>
              <a:rPr lang="tr-TR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hipertiroidisiz</a:t>
            </a:r>
            <a:r>
              <a:rPr lang="tr-TR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tirotoksikoz</a:t>
            </a:r>
            <a:r>
              <a:rPr lang="tr-TR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None/>
            </a:pPr>
            <a:r>
              <a:rPr lang="tr-TR" alt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veya Artmış Serum TSH</a:t>
            </a:r>
          </a:p>
          <a:p>
            <a:pPr>
              <a:buNone/>
            </a:pPr>
            <a:r>
              <a:rPr lang="tr-TR" alt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altLang="en-US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sekonder</a:t>
            </a:r>
            <a:r>
              <a:rPr lang="tr-TR" alt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hipertiroid</a:t>
            </a:r>
            <a:r>
              <a:rPr lang="tr-TR" alt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tr-TR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TSH-salgılayan hipofiz adenomu (</a:t>
            </a:r>
            <a:r>
              <a:rPr lang="tr-TR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TSHoma</a:t>
            </a:r>
            <a:r>
              <a:rPr lang="tr-TR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tr-TR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Tiroid</a:t>
            </a:r>
            <a:r>
              <a:rPr lang="tr-TR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hormonuna hipofiz direnci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TİROTOKSİKOZ NEDENLERİ</a:t>
            </a:r>
            <a:endParaRPr lang="tr-TR" sz="3000" dirty="0"/>
          </a:p>
        </p:txBody>
      </p:sp>
      <p:pic>
        <p:nvPicPr>
          <p:cNvPr id="4" name="Resim 1">
            <a:extLst>
              <a:ext uri="{FF2B5EF4-FFF2-40B4-BE49-F238E27FC236}">
                <a16:creationId xmlns="" xmlns:a16="http://schemas.microsoft.com/office/drawing/2014/main" id="{B57E7F8E-32AA-468B-8CD1-7677ADFC6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6858048" cy="486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TİROTOKSİKOZ BELİRTİ VE BULGULARI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56056F4E-A6C5-4E3E-8881-4CA8C40D2A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8503149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Graves</a:t>
            </a:r>
            <a:r>
              <a:rPr lang="tr-TR" dirty="0" smtClean="0"/>
              <a:t> Hastalığı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Tirotoksikozun</a:t>
            </a:r>
            <a:r>
              <a:rPr lang="tr-TR" dirty="0" smtClean="0"/>
              <a:t> en sık nedenidir.</a:t>
            </a:r>
          </a:p>
          <a:p>
            <a:r>
              <a:rPr lang="tr-TR" dirty="0" smtClean="0"/>
              <a:t>TSİ antikorlarına(</a:t>
            </a:r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 err="1" smtClean="0"/>
              <a:t>stimülan</a:t>
            </a:r>
            <a:r>
              <a:rPr lang="tr-TR" dirty="0" smtClean="0"/>
              <a:t> </a:t>
            </a:r>
            <a:r>
              <a:rPr lang="tr-TR" dirty="0" err="1" smtClean="0"/>
              <a:t>imminoglobülin</a:t>
            </a:r>
            <a:r>
              <a:rPr lang="tr-TR" dirty="0" smtClean="0"/>
              <a:t>) bağlı gelişen otoimmün kökenli bir hastalıktır. </a:t>
            </a:r>
          </a:p>
          <a:p>
            <a:r>
              <a:rPr lang="tr-TR" dirty="0" smtClean="0"/>
              <a:t>TSİ antikorları TSH </a:t>
            </a:r>
            <a:r>
              <a:rPr lang="tr-TR" dirty="0" err="1" smtClean="0"/>
              <a:t>salınımını</a:t>
            </a:r>
            <a:r>
              <a:rPr lang="tr-TR" dirty="0" smtClean="0"/>
              <a:t> uyarır.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Hastalığın 4 komponenti vardır </a:t>
            </a:r>
            <a:endParaRPr lang="tr-TR" sz="25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tr-TR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tr-TR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Diffüz</a:t>
            </a:r>
            <a:r>
              <a:rPr lang="tr-TR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guatr</a:t>
            </a:r>
          </a:p>
          <a:p>
            <a:pPr>
              <a:lnSpc>
                <a:spcPct val="150000"/>
              </a:lnSpc>
              <a:buNone/>
            </a:pPr>
            <a:r>
              <a:rPr lang="tr-TR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Tirotoksikoz</a:t>
            </a:r>
          </a:p>
          <a:p>
            <a:pPr>
              <a:lnSpc>
                <a:spcPct val="150000"/>
              </a:lnSpc>
              <a:buNone/>
            </a:pPr>
            <a:r>
              <a:rPr lang="tr-TR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tr-TR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İnfiltratif</a:t>
            </a:r>
            <a:r>
              <a:rPr lang="tr-TR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oftalmopati</a:t>
            </a:r>
            <a:r>
              <a:rPr lang="tr-TR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orbitopati</a:t>
            </a:r>
            <a:r>
              <a:rPr lang="tr-TR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ekzoftalmi</a:t>
            </a:r>
            <a:r>
              <a:rPr lang="tr-TR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İnfiltratif</a:t>
            </a:r>
            <a:r>
              <a:rPr lang="tr-TR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dermopati</a:t>
            </a:r>
            <a:endParaRPr lang="tr-TR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pic>
        <p:nvPicPr>
          <p:cNvPr id="4" name="Picture 2" descr="DSCN0707">
            <a:extLst>
              <a:ext uri="{FF2B5EF4-FFF2-40B4-BE49-F238E27FC236}">
                <a16:creationId xmlns="" xmlns:a16="http://schemas.microsoft.com/office/drawing/2014/main" id="{0E8343E7-B888-44D9-B561-4DD02FED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428736"/>
            <a:ext cx="2595477" cy="20717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2B3CFF1-12A0-4DB3-A0A9-CADBB0F76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500174"/>
            <a:ext cx="2277289" cy="205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B17D364-F7A0-45A7-A29A-9C556B0C8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357694"/>
            <a:ext cx="2440599" cy="216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207</TotalTime>
  <Words>1031</Words>
  <Application>Microsoft Office PowerPoint</Application>
  <PresentationFormat>Ekran Gösterisi (4:3)</PresentationFormat>
  <Paragraphs>197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Canlı</vt:lpstr>
      <vt:lpstr>TİROTOKSİKOZ- PRİMER HİPERTİROİDİ</vt:lpstr>
      <vt:lpstr>Slayt 2</vt:lpstr>
      <vt:lpstr>Slayt 3</vt:lpstr>
      <vt:lpstr>Slayt 4</vt:lpstr>
      <vt:lpstr>TİROTOKSİKOZ NEDENLERİ</vt:lpstr>
      <vt:lpstr>TİROTOKSİKOZ NEDENLERİ</vt:lpstr>
      <vt:lpstr>TİROTOKSİKOZ BELİRTİ VE BULGULARI</vt:lpstr>
      <vt:lpstr>Graves Hastalığı</vt:lpstr>
      <vt:lpstr>Hastalığın 4 komponenti vardır </vt:lpstr>
      <vt:lpstr>Klinik </vt:lpstr>
      <vt:lpstr>Slayt 11</vt:lpstr>
      <vt:lpstr>Laboratuvar</vt:lpstr>
      <vt:lpstr>TEDAVİ</vt:lpstr>
      <vt:lpstr>Anti tiroit ilaçlar kullanımları ve yan etkileri</vt:lpstr>
      <vt:lpstr>Slayt 15</vt:lpstr>
      <vt:lpstr>Slayt 16</vt:lpstr>
      <vt:lpstr>Slayt 17</vt:lpstr>
      <vt:lpstr>Toksik Multinodüler Guatr(Toksik MNG)</vt:lpstr>
      <vt:lpstr>Slayt 19</vt:lpstr>
      <vt:lpstr>Toksik Adenom</vt:lpstr>
      <vt:lpstr>Slayt 21</vt:lpstr>
      <vt:lpstr>Hipertiroidi ayırıcı  tanısı- tiroid sintigrafisi </vt:lpstr>
      <vt:lpstr>Gebelerde Hipertirodi</vt:lpstr>
      <vt:lpstr>SUBKLİNİK HİPERTİROİDİ</vt:lpstr>
      <vt:lpstr>Slayt 25</vt:lpstr>
      <vt:lpstr>Slayt 26</vt:lpstr>
      <vt:lpstr>TİROİD KRİZİ</vt:lpstr>
      <vt:lpstr>Tiroid Krizi Tedavisi</vt:lpstr>
      <vt:lpstr>TİROİDİTLER</vt:lpstr>
      <vt:lpstr>Slayt 30</vt:lpstr>
      <vt:lpstr>Akut Enfeksiyöz Tiroidit</vt:lpstr>
      <vt:lpstr>De Quervain Tiroiditi</vt:lpstr>
      <vt:lpstr>Slayt 33</vt:lpstr>
      <vt:lpstr>Klinik olarak 3 dönemi vardır</vt:lpstr>
      <vt:lpstr>Slayt 35</vt:lpstr>
      <vt:lpstr>TEDAVİ</vt:lpstr>
      <vt:lpstr>Slayt 37</vt:lpstr>
      <vt:lpstr>SESSİZ TİROİDİT</vt:lpstr>
      <vt:lpstr>Postpartum tiroidit</vt:lpstr>
      <vt:lpstr>HASHİMOTO TİROİDİTİ</vt:lpstr>
      <vt:lpstr>RİEDEL TİROİDİTİ</vt:lpstr>
      <vt:lpstr>Slayt 42</vt:lpstr>
      <vt:lpstr>        TEŞEKKÜRLER    Hazırlayan: Int.Dr.Işıl Okur-368848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TİROTOKSİKOZ</dc:title>
  <dc:creator>lenovopc</dc:creator>
  <cp:lastModifiedBy>lenovopc</cp:lastModifiedBy>
  <cp:revision>51</cp:revision>
  <dcterms:created xsi:type="dcterms:W3CDTF">2023-11-28T04:24:30Z</dcterms:created>
  <dcterms:modified xsi:type="dcterms:W3CDTF">2023-11-28T09:40:04Z</dcterms:modified>
</cp:coreProperties>
</file>