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59" r:id="rId3"/>
    <p:sldId id="258" r:id="rId4"/>
    <p:sldId id="257" r:id="rId5"/>
    <p:sldId id="260" r:id="rId6"/>
    <p:sldId id="261" r:id="rId7"/>
    <p:sldId id="274" r:id="rId8"/>
    <p:sldId id="262" r:id="rId9"/>
    <p:sldId id="263" r:id="rId10"/>
    <p:sldId id="264" r:id="rId11"/>
    <p:sldId id="265" r:id="rId12"/>
    <p:sldId id="281" r:id="rId13"/>
    <p:sldId id="282" r:id="rId14"/>
    <p:sldId id="266" r:id="rId15"/>
    <p:sldId id="280" r:id="rId16"/>
    <p:sldId id="283" r:id="rId17"/>
    <p:sldId id="267" r:id="rId18"/>
    <p:sldId id="268" r:id="rId19"/>
    <p:sldId id="269" r:id="rId20"/>
    <p:sldId id="270" r:id="rId21"/>
    <p:sldId id="271" r:id="rId22"/>
    <p:sldId id="272"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8" d="100"/>
          <a:sy n="118" d="100"/>
        </p:scale>
        <p:origin x="-276"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EDEDE1-155B-4B43-8E04-01B090FB5EB7}" type="datetimeFigureOut">
              <a:rPr lang="tr-TR" smtClean="0"/>
              <a:t>09.03.2017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C60077-2AD5-427F-889E-C12B2FC53442}" type="slidenum">
              <a:rPr lang="tr-TR" smtClean="0"/>
              <a:t>‹#›</a:t>
            </a:fld>
            <a:endParaRPr lang="tr-TR"/>
          </a:p>
        </p:txBody>
      </p:sp>
    </p:spTree>
    <p:extLst>
      <p:ext uri="{BB962C8B-B14F-4D97-AF65-F5344CB8AC3E}">
        <p14:creationId xmlns:p14="http://schemas.microsoft.com/office/powerpoint/2010/main" val="1664337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tr-TR"/>
              <a:t>Asıl başlık stili için tıklayın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pPr>
              <a:defRPr/>
            </a:pPr>
            <a:fld id="{7DE1E9A3-E0B5-4371-817B-FC8EEE95F998}" type="datetimeFigureOut">
              <a:rPr lang="tr-TR" smtClean="0"/>
              <a:pPr>
                <a:defRPr/>
              </a:pPr>
              <a:t>09.03.2017</a:t>
            </a:fld>
            <a:endParaRPr lang="tr-T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tx1"/>
                </a:solidFill>
              </a:defRPr>
            </a:lvl1pPr>
          </a:lstStyle>
          <a:p>
            <a:pPr>
              <a:defRPr/>
            </a:pPr>
            <a:fld id="{C9F83AB6-37C1-4BD8-A756-7F0633F659C2}" type="slidenum">
              <a:rPr lang="tr-TR" smtClean="0"/>
              <a:pPr>
                <a:defRPr/>
              </a:pPr>
              <a:t>‹#›</a:t>
            </a:fld>
            <a:endParaRPr lang="tr-TR"/>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27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FAF6249D-8595-4112-826C-94CAE0E3A2F3}" type="datetimeFigureOut">
              <a:rPr lang="tr-TR" smtClean="0"/>
              <a:pPr>
                <a:defRPr/>
              </a:pPr>
              <a:t>09.03.2017</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7A55758-04A6-4C98-B763-9D036ADE1EB2}" type="slidenum">
              <a:rPr lang="tr-TR" smtClean="0"/>
              <a:pPr>
                <a:defRPr/>
              </a:pPr>
              <a:t>‹#›</a:t>
            </a:fld>
            <a:endParaRPr lang="tr-TR"/>
          </a:p>
        </p:txBody>
      </p:sp>
    </p:spTree>
    <p:extLst>
      <p:ext uri="{BB962C8B-B14F-4D97-AF65-F5344CB8AC3E}">
        <p14:creationId xmlns:p14="http://schemas.microsoft.com/office/powerpoint/2010/main" val="210114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95A428E7-6A0D-4CC6-8603-F31841FC8E4B}" type="datetimeFigureOut">
              <a:rPr lang="tr-TR" smtClean="0"/>
              <a:pPr>
                <a:defRPr/>
              </a:pPr>
              <a:t>09.03.2017</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D85B6D2B-9DF7-4E55-B8EE-AF84FD95AC53}" type="slidenum">
              <a:rPr lang="tr-TR" smtClean="0"/>
              <a:pPr>
                <a:defRPr/>
              </a:pPr>
              <a:t>‹#›</a:t>
            </a:fld>
            <a:endParaRPr lang="tr-TR"/>
          </a:p>
        </p:txBody>
      </p:sp>
    </p:spTree>
    <p:extLst>
      <p:ext uri="{BB962C8B-B14F-4D97-AF65-F5344CB8AC3E}">
        <p14:creationId xmlns:p14="http://schemas.microsoft.com/office/powerpoint/2010/main" val="93359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83F2E294-88E6-498B-91C9-AFB3FF2A5D77}" type="datetimeFigureOut">
              <a:rPr lang="tr-TR" smtClean="0"/>
              <a:pPr>
                <a:defRPr/>
              </a:pPr>
              <a:t>09.03.2017</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B7E7FC1E-DBE9-49D5-A951-F56DCEB54EB9}" type="slidenum">
              <a:rPr lang="tr-TR" smtClean="0"/>
              <a:pPr>
                <a:defRPr/>
              </a:pPr>
              <a:t>‹#›</a:t>
            </a:fld>
            <a:endParaRPr lang="tr-TR"/>
          </a:p>
        </p:txBody>
      </p:sp>
    </p:spTree>
    <p:extLst>
      <p:ext uri="{BB962C8B-B14F-4D97-AF65-F5344CB8AC3E}">
        <p14:creationId xmlns:p14="http://schemas.microsoft.com/office/powerpoint/2010/main" val="131022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tr-TR"/>
              <a:t>Asıl başlık stili için tıklayın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fld id="{750D63EF-EBB1-41CD-AEF0-81569EF730A6}" type="datetimeFigureOut">
              <a:rPr lang="tr-TR" smtClean="0"/>
              <a:pPr>
                <a:defRPr/>
              </a:pPr>
              <a:t>09.03.2017</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058B220-101D-42ED-9A12-90E3AE277AF2}" type="slidenum">
              <a:rPr lang="tr-TR" smtClean="0"/>
              <a:pPr>
                <a:defRPr/>
              </a:pPr>
              <a:t>‹#›</a:t>
            </a:fld>
            <a:endParaRPr lang="tr-TR"/>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68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fld id="{916926C9-1102-418E-91B3-7C797F8BDB2A}" type="datetimeFigureOut">
              <a:rPr lang="tr-TR" smtClean="0"/>
              <a:pPr>
                <a:defRPr/>
              </a:pPr>
              <a:t>09.03.2017</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7A306900-E0B9-445D-AD0C-34FC0414CF35}" type="slidenum">
              <a:rPr lang="tr-TR" smtClean="0"/>
              <a:pPr>
                <a:defRPr/>
              </a:pPr>
              <a:t>‹#›</a:t>
            </a:fld>
            <a:endParaRPr lang="tr-TR"/>
          </a:p>
        </p:txBody>
      </p:sp>
    </p:spTree>
    <p:extLst>
      <p:ext uri="{BB962C8B-B14F-4D97-AF65-F5344CB8AC3E}">
        <p14:creationId xmlns:p14="http://schemas.microsoft.com/office/powerpoint/2010/main" val="3018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fld id="{F48B699F-21F5-412A-80B5-FF2FACFC6FEC}" type="datetimeFigureOut">
              <a:rPr lang="tr-TR" smtClean="0"/>
              <a:pPr>
                <a:defRPr/>
              </a:pPr>
              <a:t>09.03.2017</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AD70BA7-8F05-45B7-9576-DE4638F43676}" type="slidenum">
              <a:rPr lang="tr-TR" smtClean="0"/>
              <a:pPr>
                <a:defRPr/>
              </a:pPr>
              <a:t>‹#›</a:t>
            </a:fld>
            <a:endParaRPr lang="tr-TR"/>
          </a:p>
        </p:txBody>
      </p:sp>
    </p:spTree>
    <p:extLst>
      <p:ext uri="{BB962C8B-B14F-4D97-AF65-F5344CB8AC3E}">
        <p14:creationId xmlns:p14="http://schemas.microsoft.com/office/powerpoint/2010/main" val="9763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pPr>
              <a:defRPr/>
            </a:pPr>
            <a:fld id="{9C12FE0F-159F-47A1-8E06-0778718DE84A}" type="datetimeFigureOut">
              <a:rPr lang="tr-TR" smtClean="0"/>
              <a:pPr>
                <a:defRPr/>
              </a:pPr>
              <a:t>09.03.2017</a:t>
            </a:fld>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0400E2BB-55BB-490F-A737-6C6BD6D37A0E}" type="slidenum">
              <a:rPr lang="tr-TR" smtClean="0"/>
              <a:pPr>
                <a:defRPr/>
              </a:pPr>
              <a:t>‹#›</a:t>
            </a:fld>
            <a:endParaRPr lang="tr-TR"/>
          </a:p>
        </p:txBody>
      </p:sp>
    </p:spTree>
    <p:extLst>
      <p:ext uri="{BB962C8B-B14F-4D97-AF65-F5344CB8AC3E}">
        <p14:creationId xmlns:p14="http://schemas.microsoft.com/office/powerpoint/2010/main" val="62572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1222112-0C4E-42D4-B075-56D8383493DC}" type="datetimeFigureOut">
              <a:rPr lang="tr-TR" smtClean="0"/>
              <a:pPr>
                <a:defRPr/>
              </a:pPr>
              <a:t>09.03.2017</a:t>
            </a:fld>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E0F9C75B-887D-4738-8E95-B5D531EFF234}" type="slidenum">
              <a:rPr lang="tr-TR" smtClean="0"/>
              <a:pPr>
                <a:defRPr/>
              </a:pPr>
              <a:t>‹#›</a:t>
            </a:fld>
            <a:endParaRPr lang="tr-TR"/>
          </a:p>
        </p:txBody>
      </p:sp>
    </p:spTree>
    <p:extLst>
      <p:ext uri="{BB962C8B-B14F-4D97-AF65-F5344CB8AC3E}">
        <p14:creationId xmlns:p14="http://schemas.microsoft.com/office/powerpoint/2010/main" val="10054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 için tıklayın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fld id="{ED69474B-C1D2-4CD9-8C6B-8DCB21E2E903}" type="datetimeFigureOut">
              <a:rPr lang="tr-TR" smtClean="0"/>
              <a:pPr>
                <a:defRPr/>
              </a:pPr>
              <a:t>09.03.2017</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CEFB429A-6A2C-4CE0-9CDE-9FAD887F1995}" type="slidenum">
              <a:rPr lang="tr-TR" smtClean="0"/>
              <a:pPr>
                <a:defRPr/>
              </a:pPr>
              <a:t>‹#›</a:t>
            </a:fld>
            <a:endParaRPr lang="tr-TR"/>
          </a:p>
        </p:txBody>
      </p:sp>
    </p:spTree>
    <p:extLst>
      <p:ext uri="{BB962C8B-B14F-4D97-AF65-F5344CB8AC3E}">
        <p14:creationId xmlns:p14="http://schemas.microsoft.com/office/powerpoint/2010/main" val="423380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fld id="{D8E4D64E-FC4E-47B8-B1C3-FE1908C89A9D}" type="datetimeFigureOut">
              <a:rPr lang="tr-TR" smtClean="0"/>
              <a:pPr>
                <a:defRPr/>
              </a:pPr>
              <a:t>09.03.2017</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596E9D0C-7B22-481D-AF89-86EFC10ABDA6}" type="slidenum">
              <a:rPr lang="tr-TR" smtClean="0"/>
              <a:pPr>
                <a:defRPr/>
              </a:pPr>
              <a:t>‹#›</a:t>
            </a:fld>
            <a:endParaRPr lang="tr-TR"/>
          </a:p>
        </p:txBody>
      </p:sp>
    </p:spTree>
    <p:extLst>
      <p:ext uri="{BB962C8B-B14F-4D97-AF65-F5344CB8AC3E}">
        <p14:creationId xmlns:p14="http://schemas.microsoft.com/office/powerpoint/2010/main" val="3631334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pPr>
              <a:defRPr/>
            </a:pPr>
            <a:fld id="{84985712-625D-4E66-935D-C99DC803F079}" type="datetimeFigureOut">
              <a:rPr lang="tr-TR" smtClean="0"/>
              <a:pPr>
                <a:defRPr/>
              </a:pPr>
              <a:t>09.03.2017</a:t>
            </a:fld>
            <a:endParaRPr lang="tr-T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pPr>
              <a:defRPr/>
            </a:pPr>
            <a:endParaRPr lang="tr-T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pPr>
              <a:defRPr/>
            </a:pPr>
            <a:fld id="{B42075C0-5177-4820-82A5-C304E74ACA15}" type="slidenum">
              <a:rPr lang="tr-TR" smtClean="0"/>
              <a:pPr>
                <a:defRPr/>
              </a:pPr>
              <a:t>‹#›</a:t>
            </a:fld>
            <a:endParaRPr lang="tr-TR"/>
          </a:p>
        </p:txBody>
      </p:sp>
    </p:spTree>
    <p:extLst>
      <p:ext uri="{BB962C8B-B14F-4D97-AF65-F5344CB8AC3E}">
        <p14:creationId xmlns:p14="http://schemas.microsoft.com/office/powerpoint/2010/main" val="5265027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Unvan 1"/>
          <p:cNvSpPr>
            <a:spLocks noGrp="1"/>
          </p:cNvSpPr>
          <p:nvPr>
            <p:ph type="ctrTitle"/>
          </p:nvPr>
        </p:nvSpPr>
        <p:spPr>
          <a:xfrm>
            <a:off x="1363663" y="207963"/>
            <a:ext cx="9144000" cy="2387600"/>
          </a:xfrm>
        </p:spPr>
        <p:txBody>
          <a:bodyPr/>
          <a:lstStyle/>
          <a:p>
            <a:pPr eaLnBrk="1" hangingPunct="1"/>
            <a:endParaRPr lang="tr-TR"/>
          </a:p>
        </p:txBody>
      </p:sp>
      <p:sp>
        <p:nvSpPr>
          <p:cNvPr id="13314" name="Alt Başlık 2"/>
          <p:cNvSpPr>
            <a:spLocks noGrp="1"/>
          </p:cNvSpPr>
          <p:nvPr>
            <p:ph type="subTitle" idx="1"/>
          </p:nvPr>
        </p:nvSpPr>
        <p:spPr>
          <a:xfrm>
            <a:off x="1354138" y="4846638"/>
            <a:ext cx="9144000" cy="1655762"/>
          </a:xfrm>
        </p:spPr>
        <p:txBody>
          <a:bodyPr/>
          <a:lstStyle/>
          <a:p>
            <a:pPr eaLnBrk="1" hangingPunct="1"/>
            <a:r>
              <a:rPr lang="tr-TR" dirty="0" smtClean="0"/>
              <a:t>Arş. Gör. Dr. Ahmet </a:t>
            </a:r>
            <a:r>
              <a:rPr lang="tr-TR" dirty="0"/>
              <a:t>ERAY</a:t>
            </a:r>
          </a:p>
          <a:p>
            <a:pPr eaLnBrk="1" hangingPunct="1"/>
            <a:r>
              <a:rPr lang="tr-TR" dirty="0"/>
              <a:t>KTÜ Tıp Fakültesi Aile Hekimliği AD</a:t>
            </a:r>
          </a:p>
          <a:p>
            <a:pPr eaLnBrk="1" hangingPunct="1"/>
            <a:r>
              <a:rPr lang="tr-TR" dirty="0"/>
              <a:t>07/03/2017</a:t>
            </a:r>
          </a:p>
        </p:txBody>
      </p:sp>
      <p:pic>
        <p:nvPicPr>
          <p:cNvPr id="13316" name="Picture 4" descr="başlık"/>
          <p:cNvPicPr>
            <a:picLocks noChangeAspect="1" noChangeArrowheads="1"/>
          </p:cNvPicPr>
          <p:nvPr/>
        </p:nvPicPr>
        <p:blipFill>
          <a:blip r:embed="rId2"/>
          <a:srcRect/>
          <a:stretch>
            <a:fillRect/>
          </a:stretch>
        </p:blipFill>
        <p:spPr bwMode="auto">
          <a:xfrm>
            <a:off x="1738313" y="2073275"/>
            <a:ext cx="8415337" cy="2789238"/>
          </a:xfrm>
          <a:prstGeom prst="rect">
            <a:avLst/>
          </a:prstGeom>
          <a:noFill/>
        </p:spPr>
      </p:pic>
      <p:pic>
        <p:nvPicPr>
          <p:cNvPr id="13319" name="Picture 7"/>
          <p:cNvPicPr>
            <a:picLocks noChangeAspect="1" noChangeArrowheads="1"/>
          </p:cNvPicPr>
          <p:nvPr/>
        </p:nvPicPr>
        <p:blipFill>
          <a:blip r:embed="rId3"/>
          <a:srcRect/>
          <a:stretch>
            <a:fillRect/>
          </a:stretch>
        </p:blipFill>
        <p:spPr bwMode="auto">
          <a:xfrm>
            <a:off x="3170238" y="204788"/>
            <a:ext cx="5029200" cy="20383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Unvan 1"/>
          <p:cNvSpPr>
            <a:spLocks noGrp="1"/>
          </p:cNvSpPr>
          <p:nvPr>
            <p:ph type="title"/>
          </p:nvPr>
        </p:nvSpPr>
        <p:spPr/>
        <p:txBody>
          <a:bodyPr/>
          <a:lstStyle/>
          <a:p>
            <a:pPr eaLnBrk="1" hangingPunct="1"/>
            <a:r>
              <a:rPr lang="tr-TR"/>
              <a:t>Alarm bulguları</a:t>
            </a:r>
          </a:p>
        </p:txBody>
      </p:sp>
      <p:sp>
        <p:nvSpPr>
          <p:cNvPr id="21506" name="İçerik Yer Tutucusu 2"/>
          <p:cNvSpPr>
            <a:spLocks noGrp="1"/>
          </p:cNvSpPr>
          <p:nvPr>
            <p:ph idx="1"/>
          </p:nvPr>
        </p:nvSpPr>
        <p:spPr/>
        <p:txBody>
          <a:bodyPr/>
          <a:lstStyle/>
          <a:p>
            <a:pPr marL="514350" indent="-514350" eaLnBrk="1" hangingPunct="1">
              <a:buFont typeface="Calibri Light"/>
              <a:buAutoNum type="arabicPeriod"/>
            </a:pPr>
            <a:r>
              <a:rPr lang="tr-TR"/>
              <a:t>Halsiz- bitkin görünüm </a:t>
            </a:r>
          </a:p>
          <a:p>
            <a:pPr marL="514350" indent="-514350" eaLnBrk="1" hangingPunct="1">
              <a:buFont typeface="Calibri Light"/>
              <a:buAutoNum type="arabicPeriod"/>
            </a:pPr>
            <a:r>
              <a:rPr lang="tr-TR"/>
              <a:t>Dolaşım bozukluğu : kapiller dolum zamanı &gt;2 sn. , siyanoz ,taşikardi</a:t>
            </a:r>
          </a:p>
          <a:p>
            <a:pPr marL="514350" indent="-514350" eaLnBrk="1" hangingPunct="1">
              <a:buFont typeface="Calibri Light"/>
              <a:buAutoNum type="arabicPeriod"/>
            </a:pPr>
            <a:r>
              <a:rPr lang="tr-TR"/>
              <a:t>Nefes darlığı : göğüste çekilmeler, burun kanadı solunumu, takipne</a:t>
            </a:r>
          </a:p>
          <a:p>
            <a:pPr marL="514350" indent="-514350" eaLnBrk="1" hangingPunct="1">
              <a:buFont typeface="Calibri Light"/>
              <a:buAutoNum type="arabicPeriod"/>
            </a:pPr>
            <a:r>
              <a:rPr lang="tr-TR"/>
              <a:t>Dehidratasyon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p:txBody>
          <a:bodyPr/>
          <a:lstStyle/>
          <a:p>
            <a:pPr eaLnBrk="1" hangingPunct="1"/>
            <a:r>
              <a:rPr lang="tr-TR"/>
              <a:t>Yöntem - Analiz</a:t>
            </a:r>
          </a:p>
        </p:txBody>
      </p:sp>
      <p:sp>
        <p:nvSpPr>
          <p:cNvPr id="22530" name="İçerik Yer Tutucusu 2"/>
          <p:cNvSpPr>
            <a:spLocks noGrp="1"/>
          </p:cNvSpPr>
          <p:nvPr>
            <p:ph idx="1"/>
          </p:nvPr>
        </p:nvSpPr>
        <p:spPr/>
        <p:txBody>
          <a:bodyPr>
            <a:normAutofit fontScale="77500" lnSpcReduction="20000"/>
          </a:bodyPr>
          <a:lstStyle/>
          <a:p>
            <a:pPr eaLnBrk="1" hangingPunct="1">
              <a:lnSpc>
                <a:spcPct val="120000"/>
              </a:lnSpc>
            </a:pPr>
            <a:r>
              <a:rPr lang="tr-TR" sz="2200" dirty="0"/>
              <a:t>Çocuklar eğer antibiyotik tedavisi alıyorsa ebeveynler tarafından bildirildi.</a:t>
            </a:r>
          </a:p>
          <a:p>
            <a:pPr eaLnBrk="1" hangingPunct="1">
              <a:lnSpc>
                <a:spcPct val="120000"/>
              </a:lnSpc>
            </a:pPr>
            <a:r>
              <a:rPr lang="tr-TR" sz="2200" dirty="0"/>
              <a:t>İstatistik analizde CRP için 2 farklı </a:t>
            </a:r>
            <a:r>
              <a:rPr lang="tr-TR" sz="2200" dirty="0" err="1"/>
              <a:t>cutoff</a:t>
            </a:r>
            <a:r>
              <a:rPr lang="tr-TR" sz="2200" dirty="0"/>
              <a:t> değeri alındı:</a:t>
            </a:r>
          </a:p>
          <a:p>
            <a:pPr eaLnBrk="1" hangingPunct="1">
              <a:lnSpc>
                <a:spcPct val="120000"/>
              </a:lnSpc>
              <a:buFont typeface="Arial" charset="0"/>
              <a:buNone/>
            </a:pPr>
            <a:r>
              <a:rPr lang="tr-TR" sz="2200" dirty="0"/>
              <a:t>   CRP &lt;= 20 mg/L ise ciddi enfeksiyon dışlandı, &gt;80 mg/L ise ciddi enfeksiyon kabul edildi.</a:t>
            </a:r>
          </a:p>
          <a:p>
            <a:pPr eaLnBrk="1" hangingPunct="1">
              <a:lnSpc>
                <a:spcPct val="70000"/>
              </a:lnSpc>
            </a:pPr>
            <a:r>
              <a:rPr lang="tr-TR" sz="2200" dirty="0"/>
              <a:t>Alarm bulgularının CRP ve ciddi enfeksiyon arasındaki ilişkiyi etkileyip etkilemediğini test ettik.</a:t>
            </a:r>
          </a:p>
          <a:p>
            <a:pPr eaLnBrk="1" hangingPunct="1">
              <a:lnSpc>
                <a:spcPct val="120000"/>
              </a:lnSpc>
            </a:pPr>
            <a:r>
              <a:rPr lang="tr-TR" sz="2200" dirty="0"/>
              <a:t>CRP ölçümünden önce verilen antibiyotiklerin CRP ve ciddi enfeksiyon arasındaki ilişkiyi etkileyebileceğini varsaydık.</a:t>
            </a:r>
          </a:p>
          <a:p>
            <a:pPr eaLnBrk="1" hangingPunct="1">
              <a:lnSpc>
                <a:spcPct val="70000"/>
              </a:lnSpc>
            </a:pPr>
            <a:r>
              <a:rPr lang="tr-TR" sz="2200" dirty="0"/>
              <a:t>Aşağıdaki varsayımlar göz önüne alındığında örneklem büyüklüğünü hesapladık</a:t>
            </a:r>
          </a:p>
          <a:p>
            <a:pPr eaLnBrk="1" hangingPunct="1">
              <a:lnSpc>
                <a:spcPct val="70000"/>
              </a:lnSpc>
              <a:buFont typeface="Arial" charset="0"/>
              <a:buNone/>
            </a:pPr>
            <a:r>
              <a:rPr lang="tr-TR" sz="2200" dirty="0"/>
              <a:t>	CRP &gt;20 mg/L (vakaların 50% si) ve  CRP &gt; 80 mg/L  (vakaların 15% i)</a:t>
            </a:r>
          </a:p>
          <a:p>
            <a:pPr eaLnBrk="1" hangingPunct="1">
              <a:lnSpc>
                <a:spcPct val="70000"/>
              </a:lnSpc>
              <a:buFont typeface="Arial" charset="0"/>
              <a:buNone/>
            </a:pPr>
            <a:r>
              <a:rPr lang="tr-TR" sz="2200" dirty="0"/>
              <a:t> 	Bunun sonucunda örneklemde 418 vaka için </a:t>
            </a:r>
            <a:r>
              <a:rPr lang="tr-TR" sz="2200" dirty="0" err="1"/>
              <a:t>cutoff</a:t>
            </a:r>
            <a:r>
              <a:rPr lang="tr-TR" sz="2200" dirty="0"/>
              <a:t> CRP 20 mg / L ;481 vaka için 80 mg / L</a:t>
            </a:r>
          </a:p>
          <a:p>
            <a:pPr eaLnBrk="1" hangingPunct="1">
              <a:lnSpc>
                <a:spcPct val="110000"/>
              </a:lnSpc>
            </a:pPr>
            <a:r>
              <a:rPr lang="tr-TR" sz="2200" dirty="0"/>
              <a:t>Analiz edilen 440 çocuğun 13’ünde alarm bulguları kaydedilemedi. Çünkü 13 çocuğun 12 si doğrudan hastaneye yönlendirilmişti. Fakat bu çocukların da alarm bulgularının pozitif olduğunu kabul ettik.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endParaRPr lang="tr-TR"/>
          </a:p>
        </p:txBody>
      </p:sp>
      <p:sp>
        <p:nvSpPr>
          <p:cNvPr id="39939" name="Rectangle 3"/>
          <p:cNvSpPr>
            <a:spLocks noGrp="1"/>
          </p:cNvSpPr>
          <p:nvPr>
            <p:ph idx="1"/>
          </p:nvPr>
        </p:nvSpPr>
        <p:spPr/>
        <p:txBody>
          <a:bodyPr/>
          <a:lstStyle/>
          <a:p>
            <a:endParaRPr lang="tr-TR"/>
          </a:p>
        </p:txBody>
      </p:sp>
      <p:pic>
        <p:nvPicPr>
          <p:cNvPr id="39940" name="Picture 4" descr="figure 1 üst"/>
          <p:cNvPicPr>
            <a:picLocks noChangeAspect="1" noChangeArrowheads="1"/>
          </p:cNvPicPr>
          <p:nvPr/>
        </p:nvPicPr>
        <p:blipFill>
          <a:blip r:embed="rId2"/>
          <a:srcRect/>
          <a:stretch>
            <a:fillRect/>
          </a:stretch>
        </p:blipFill>
        <p:spPr bwMode="auto">
          <a:xfrm>
            <a:off x="2671763" y="1495425"/>
            <a:ext cx="6848475" cy="38671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endParaRPr lang="tr-TR"/>
          </a:p>
        </p:txBody>
      </p:sp>
      <p:sp>
        <p:nvSpPr>
          <p:cNvPr id="40963" name="Rectangle 3"/>
          <p:cNvSpPr>
            <a:spLocks noGrp="1"/>
          </p:cNvSpPr>
          <p:nvPr>
            <p:ph idx="1"/>
          </p:nvPr>
        </p:nvSpPr>
        <p:spPr/>
        <p:txBody>
          <a:bodyPr/>
          <a:lstStyle/>
          <a:p>
            <a:endParaRPr lang="tr-TR"/>
          </a:p>
        </p:txBody>
      </p:sp>
      <p:pic>
        <p:nvPicPr>
          <p:cNvPr id="40964" name="Picture 4" descr="figure 1 alt"/>
          <p:cNvPicPr>
            <a:picLocks noChangeAspect="1" noChangeArrowheads="1"/>
          </p:cNvPicPr>
          <p:nvPr/>
        </p:nvPicPr>
        <p:blipFill>
          <a:blip r:embed="rId2"/>
          <a:srcRect/>
          <a:stretch>
            <a:fillRect/>
          </a:stretch>
        </p:blipFill>
        <p:spPr bwMode="auto">
          <a:xfrm>
            <a:off x="2876550" y="1187450"/>
            <a:ext cx="6119813" cy="484663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pPr eaLnBrk="1" hangingPunct="1"/>
            <a:r>
              <a:rPr lang="tr-TR"/>
              <a:t>SONUÇLAR	</a:t>
            </a:r>
          </a:p>
        </p:txBody>
      </p:sp>
      <p:sp>
        <p:nvSpPr>
          <p:cNvPr id="23554" name="Rectangle 3"/>
          <p:cNvSpPr>
            <a:spLocks noGrp="1"/>
          </p:cNvSpPr>
          <p:nvPr>
            <p:ph idx="1"/>
          </p:nvPr>
        </p:nvSpPr>
        <p:spPr/>
        <p:txBody>
          <a:bodyPr>
            <a:normAutofit fontScale="70000" lnSpcReduction="20000"/>
          </a:bodyPr>
          <a:lstStyle/>
          <a:p>
            <a:pPr eaLnBrk="1" hangingPunct="1">
              <a:lnSpc>
                <a:spcPct val="120000"/>
              </a:lnSpc>
            </a:pPr>
            <a:r>
              <a:rPr lang="tr-TR" sz="2000" dirty="0"/>
              <a:t>Çalışmaya 506 çocuk dahil edildi.</a:t>
            </a:r>
          </a:p>
          <a:p>
            <a:pPr eaLnBrk="1" hangingPunct="1">
              <a:lnSpc>
                <a:spcPct val="120000"/>
              </a:lnSpc>
            </a:pPr>
            <a:r>
              <a:rPr lang="tr-TR" sz="2000" dirty="0"/>
              <a:t>66 çocuk parmak ucundan </a:t>
            </a:r>
            <a:r>
              <a:rPr lang="tr-TR" sz="2000" dirty="0" err="1"/>
              <a:t>kapiller</a:t>
            </a:r>
            <a:r>
              <a:rPr lang="tr-TR" sz="2000" dirty="0"/>
              <a:t> kan alınmasına direniş gösterdiği için CRP ölçülemeyen gruba dahil edildi.</a:t>
            </a:r>
          </a:p>
          <a:p>
            <a:pPr eaLnBrk="1" hangingPunct="1">
              <a:lnSpc>
                <a:spcPct val="120000"/>
              </a:lnSpc>
            </a:pPr>
            <a:r>
              <a:rPr lang="tr-TR" sz="2000" dirty="0"/>
              <a:t>Sonuç olarak 440 çocuğun CRP konsantrasyonu elde edildi.</a:t>
            </a:r>
          </a:p>
          <a:p>
            <a:pPr eaLnBrk="1" hangingPunct="1">
              <a:lnSpc>
                <a:spcPct val="120000"/>
              </a:lnSpc>
            </a:pPr>
            <a:r>
              <a:rPr lang="tr-TR" sz="2000" dirty="0"/>
              <a:t>440 çocuktan 34'ü (% 7.7) pratisyen hekimlerce sevk edildi , 16'sına da (% 3.6) ciddi bir hastalık teşhisi kondu</a:t>
            </a:r>
          </a:p>
          <a:p>
            <a:pPr eaLnBrk="1" hangingPunct="1">
              <a:lnSpc>
                <a:spcPct val="120000"/>
              </a:lnSpc>
            </a:pPr>
            <a:r>
              <a:rPr lang="tr-TR" sz="2000" dirty="0"/>
              <a:t>Ciddi enfeksiyon açısından yüksek risk altında olan 50 çocuğun (% 11.4) 30’u (18’i sevk edildi) ilk karşılaşmada 20’si (16’sı sevk edildi) takiplerinde ciddi enfeksiyon hastası olarak teşhis edildi.</a:t>
            </a:r>
          </a:p>
          <a:p>
            <a:pPr eaLnBrk="1" hangingPunct="1">
              <a:lnSpc>
                <a:spcPct val="120000"/>
              </a:lnSpc>
            </a:pPr>
            <a:r>
              <a:rPr lang="tr-TR" sz="2000" dirty="0"/>
              <a:t>CRP konsantrasyon aralığı &lt;7 mg/L  ile  &gt;251 mg/L arasında</a:t>
            </a:r>
          </a:p>
          <a:p>
            <a:pPr eaLnBrk="1" hangingPunct="1">
              <a:lnSpc>
                <a:spcPct val="120000"/>
              </a:lnSpc>
            </a:pPr>
            <a:r>
              <a:rPr lang="tr-TR" sz="2000" dirty="0"/>
              <a:t> 440 çocuk arasında 232’sinde (52.7%) CRP&lt;=20 mg/L ve 66’sında (15.0%) &gt;80 mg/L</a:t>
            </a:r>
          </a:p>
          <a:p>
            <a:pPr eaLnBrk="1" hangingPunct="1">
              <a:lnSpc>
                <a:spcPct val="120000"/>
              </a:lnSpc>
            </a:pPr>
            <a:r>
              <a:rPr lang="tr-TR" sz="2000" dirty="0"/>
              <a:t>CRP&gt;80 mg/L olması ciddi bir enfeksiyon olasılığını önemli ölçüde artırdı (%11,4)</a:t>
            </a:r>
          </a:p>
          <a:p>
            <a:pPr eaLnBrk="1" hangingPunct="1">
              <a:lnSpc>
                <a:spcPct val="120000"/>
              </a:lnSpc>
            </a:pPr>
            <a:r>
              <a:rPr lang="tr-TR" sz="2000" dirty="0"/>
              <a:t>Başlangıçta CRP &gt; 80 mg/L olması takiplerde ciddi bir enfeksiyon olma olasılığını artırdı    (4.9% dan 8.7% ye)</a:t>
            </a:r>
          </a:p>
          <a:p>
            <a:pPr eaLnBrk="1" hangingPunct="1">
              <a:lnSpc>
                <a:spcPct val="120000"/>
              </a:lnSpc>
              <a:buFont typeface="Arial" charset="0"/>
              <a:buNone/>
            </a:pPr>
            <a:r>
              <a:rPr lang="tr-TR" sz="2000" dirty="0"/>
              <a:t>*CRP ile ciddi enfeksiyon ilişkisi istatistiksel olarak anlamlıdır.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endParaRPr lang="tr-TR"/>
          </a:p>
        </p:txBody>
      </p:sp>
      <p:sp>
        <p:nvSpPr>
          <p:cNvPr id="38915" name="Rectangle 3"/>
          <p:cNvSpPr>
            <a:spLocks noGrp="1"/>
          </p:cNvSpPr>
          <p:nvPr>
            <p:ph idx="1"/>
          </p:nvPr>
        </p:nvSpPr>
        <p:spPr/>
        <p:txBody>
          <a:bodyPr/>
          <a:lstStyle/>
          <a:p>
            <a:endParaRPr lang="tr-TR"/>
          </a:p>
        </p:txBody>
      </p:sp>
      <p:pic>
        <p:nvPicPr>
          <p:cNvPr id="38916" name="Picture 4" descr="table 1"/>
          <p:cNvPicPr>
            <a:picLocks noChangeAspect="1" noChangeArrowheads="1"/>
          </p:cNvPicPr>
          <p:nvPr/>
        </p:nvPicPr>
        <p:blipFill>
          <a:blip r:embed="rId2"/>
          <a:srcRect/>
          <a:stretch>
            <a:fillRect/>
          </a:stretch>
        </p:blipFill>
        <p:spPr bwMode="auto">
          <a:xfrm>
            <a:off x="-2063750" y="-2411413"/>
            <a:ext cx="15240000" cy="857250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6418" y="1969476"/>
            <a:ext cx="8579163" cy="2954216"/>
          </a:xfrm>
        </p:spPr>
      </p:pic>
    </p:spTree>
    <p:extLst>
      <p:ext uri="{BB962C8B-B14F-4D97-AF65-F5344CB8AC3E}">
        <p14:creationId xmlns:p14="http://schemas.microsoft.com/office/powerpoint/2010/main" val="2605503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tr-TR" dirty="0"/>
              <a:t>Sonuçlar - II</a:t>
            </a:r>
          </a:p>
        </p:txBody>
      </p:sp>
      <p:sp>
        <p:nvSpPr>
          <p:cNvPr id="24578" name="Rectangle 3"/>
          <p:cNvSpPr>
            <a:spLocks noGrp="1"/>
          </p:cNvSpPr>
          <p:nvPr>
            <p:ph idx="1"/>
          </p:nvPr>
        </p:nvSpPr>
        <p:spPr/>
        <p:txBody>
          <a:bodyPr/>
          <a:lstStyle/>
          <a:p>
            <a:pPr eaLnBrk="1" hangingPunct="1"/>
            <a:r>
              <a:rPr lang="tr-TR"/>
              <a:t>Alarm bulguları: 440 çocuğun 439 una alarm bulguları açısından fizik muayene yapıldı.</a:t>
            </a:r>
          </a:p>
          <a:p>
            <a:pPr eaLnBrk="1" hangingPunct="1"/>
            <a:r>
              <a:rPr lang="tr-TR"/>
              <a:t>439 çocuğun 205’inde (46.7%) muayene sırasında en az 1 alarm bulgusu tespit edildi.</a:t>
            </a:r>
          </a:p>
          <a:p>
            <a:pPr eaLnBrk="1" hangingPunct="1"/>
            <a:r>
              <a:rPr lang="tr-TR"/>
              <a:t>205 çocuktan 31’i (15.1%) ciddi enfeksiyon hastasıydı.</a:t>
            </a:r>
          </a:p>
          <a:p>
            <a:pPr eaLnBrk="1" hangingPunct="1"/>
            <a:r>
              <a:rPr lang="tr-TR"/>
              <a:t>439 çocuktan 234 ‘ü (53.3%) alarm bulgusuna sahip olmamasına rağmen 18 kişide ciddi enfeksiyon mevcuttu.</a:t>
            </a:r>
          </a:p>
          <a:p>
            <a:pPr eaLnBrk="1" hangingPunct="1"/>
            <a:r>
              <a:rPr lang="tr-TR"/>
              <a:t>Alarm bulgusu olan ve olmayan çocukların CRP test kriterlerinde bir fark yoktu (CRP &lt;=20 ve &gt;80 mg/L).</a:t>
            </a:r>
          </a:p>
          <a:p>
            <a:pPr eaLnBrk="1" hangingPunct="1"/>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tr-TR" dirty="0"/>
              <a:t>Sonuçlar -III</a:t>
            </a:r>
          </a:p>
        </p:txBody>
      </p:sp>
      <p:sp>
        <p:nvSpPr>
          <p:cNvPr id="25602" name="Rectangle 3"/>
          <p:cNvSpPr>
            <a:spLocks noGrp="1"/>
          </p:cNvSpPr>
          <p:nvPr>
            <p:ph idx="1"/>
          </p:nvPr>
        </p:nvSpPr>
        <p:spPr/>
        <p:txBody>
          <a:bodyPr/>
          <a:lstStyle/>
          <a:p>
            <a:pPr eaLnBrk="1" hangingPunct="1"/>
            <a:r>
              <a:rPr lang="tr-TR" dirty="0"/>
              <a:t>450 çocuğun 415’inde antibiyotik kullanım durumu kaydedildi.</a:t>
            </a:r>
          </a:p>
          <a:p>
            <a:pPr eaLnBrk="1" hangingPunct="1"/>
            <a:r>
              <a:rPr lang="tr-TR" dirty="0"/>
              <a:t>415 çocuğun 146’sına (33.2%) antibiyotik tedavisi başlandı (37 kişinin  önceden vardı , 109 kişiye görüşmede reçete edildi.)</a:t>
            </a:r>
          </a:p>
          <a:p>
            <a:pPr eaLnBrk="1" hangingPunct="1"/>
            <a:r>
              <a:rPr lang="tr-TR" dirty="0"/>
              <a:t>Bu 146 çocuğun 24’ü (16.4%) ciddi enfeksiyon geçirmişti.</a:t>
            </a:r>
          </a:p>
          <a:p>
            <a:pPr eaLnBrk="1" hangingPunct="1"/>
            <a:r>
              <a:rPr lang="tr-TR" dirty="0"/>
              <a:t>Antibiyotik almayan 269 çocuğun 25’i ciddi enfeksiyon geçirmişti.</a:t>
            </a:r>
          </a:p>
          <a:p>
            <a:pPr eaLnBrk="1" hangingPunct="1"/>
            <a:r>
              <a:rPr lang="tr-TR" dirty="0"/>
              <a:t>CRP ölçümü sırasında antibiyotik tedavisi altında olmak ciddi enfeksiyon ile CRP arasındaki ilişkiyi etkilememiştir.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p:txBody>
          <a:bodyPr/>
          <a:lstStyle/>
          <a:p>
            <a:pPr eaLnBrk="1" hangingPunct="1"/>
            <a:r>
              <a:rPr lang="tr-TR" dirty="0"/>
              <a:t>TARTIŞMA</a:t>
            </a:r>
          </a:p>
        </p:txBody>
      </p:sp>
      <p:sp>
        <p:nvSpPr>
          <p:cNvPr id="26626" name="Rectangle 3"/>
          <p:cNvSpPr>
            <a:spLocks noGrp="1"/>
          </p:cNvSpPr>
          <p:nvPr>
            <p:ph idx="1"/>
          </p:nvPr>
        </p:nvSpPr>
        <p:spPr/>
        <p:txBody>
          <a:bodyPr>
            <a:normAutofit lnSpcReduction="10000"/>
          </a:bodyPr>
          <a:lstStyle/>
          <a:p>
            <a:pPr eaLnBrk="1" hangingPunct="1">
              <a:lnSpc>
                <a:spcPct val="80000"/>
              </a:lnSpc>
            </a:pPr>
            <a:r>
              <a:rPr lang="tr-TR" sz="2000" dirty="0"/>
              <a:t>CRP sonuçları ciddi bir enfeksiyon tanısı koymayı etkileyemedi</a:t>
            </a:r>
          </a:p>
          <a:p>
            <a:pPr eaLnBrk="1" hangingPunct="1">
              <a:lnSpc>
                <a:spcPct val="80000"/>
              </a:lnSpc>
            </a:pPr>
            <a:r>
              <a:rPr lang="tr-TR" sz="2000" dirty="0"/>
              <a:t>66 çocuktan istemedikleri için CRP çalışılamamıştı. Bu çocukların da ciddi enfeksiyon riski muhtemelen diğer çocuklarla benzerdi. Ayrıca bu çocukların yaş ortalaması CRP çalışılanlardan 5.7 ay daha büyüktü. Bu farklılığı parmak ucundan kan aldırmaya yaşı büyük olan çocukların daha dirençli olduğu şeklinde yorumlayabiliriz.</a:t>
            </a:r>
          </a:p>
          <a:p>
            <a:pPr eaLnBrk="1" hangingPunct="1">
              <a:lnSpc>
                <a:spcPct val="80000"/>
              </a:lnSpc>
            </a:pPr>
            <a:r>
              <a:rPr lang="tr-TR" sz="2000" dirty="0"/>
              <a:t>Buna ek olarak sevk edilen tüm çocukların bir alarm semptomu olduğunu varsaydık</a:t>
            </a:r>
          </a:p>
          <a:p>
            <a:pPr eaLnBrk="1" hangingPunct="1">
              <a:lnSpc>
                <a:spcPct val="80000"/>
              </a:lnSpc>
            </a:pPr>
            <a:r>
              <a:rPr lang="tr-TR" sz="2000" dirty="0"/>
              <a:t>Güç hesaplaması gösteriyor ki CRP test </a:t>
            </a:r>
            <a:r>
              <a:rPr lang="tr-TR" sz="2000" dirty="0" err="1"/>
              <a:t>cutoff</a:t>
            </a:r>
            <a:r>
              <a:rPr lang="tr-TR" sz="2000" dirty="0"/>
              <a:t> değerleri 20 ve 80 mg / L, bu çalışma popülasyonu testin (eğer varsa) ciddi bir performansı kaçırmamaya yetecek kadar büyük olduğunu ortaya koydu.</a:t>
            </a:r>
          </a:p>
          <a:p>
            <a:pPr>
              <a:lnSpc>
                <a:spcPct val="80000"/>
              </a:lnSpc>
            </a:pPr>
            <a:r>
              <a:rPr lang="tr-TR" sz="2000" dirty="0"/>
              <a:t>Veriler 2006 yılına dayansa da, bunun ciddi enfeksiyonu belirlemek için </a:t>
            </a:r>
            <a:r>
              <a:rPr lang="tr-TR" sz="2000" dirty="0" err="1"/>
              <a:t>CRP’nin</a:t>
            </a:r>
            <a:r>
              <a:rPr lang="tr-TR" sz="2000" dirty="0"/>
              <a:t> tanı değeri üzerinde herhangi bir etkisi olmadığını varsayıyoruz.</a:t>
            </a:r>
          </a:p>
          <a:p>
            <a:pPr>
              <a:lnSpc>
                <a:spcPct val="80000"/>
              </a:lnSpc>
            </a:pPr>
            <a:r>
              <a:rPr lang="tr-TR" sz="2000" dirty="0"/>
              <a:t>Hollanda’daki mesai dışı aile hekimlikleri servislerinde </a:t>
            </a:r>
            <a:r>
              <a:rPr lang="tr-TR" sz="2000" dirty="0" err="1"/>
              <a:t>triyaj</a:t>
            </a:r>
            <a:r>
              <a:rPr lang="tr-TR" sz="2000" dirty="0"/>
              <a:t> sistemleri temelde aynıdır. Buna ek olarak CRP ;Hollanda birinci basamak pratiğinde ateşli çocuklar için standart bakımın bir parçası değildir.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Unvan 1"/>
          <p:cNvSpPr>
            <a:spLocks noGrp="1"/>
          </p:cNvSpPr>
          <p:nvPr>
            <p:ph type="title"/>
          </p:nvPr>
        </p:nvSpPr>
        <p:spPr/>
        <p:txBody>
          <a:bodyPr/>
          <a:lstStyle/>
          <a:p>
            <a:pPr eaLnBrk="1" hangingPunct="1"/>
            <a:r>
              <a:rPr lang="tr-TR"/>
              <a:t>Giriş</a:t>
            </a:r>
          </a:p>
        </p:txBody>
      </p:sp>
      <p:sp>
        <p:nvSpPr>
          <p:cNvPr id="16386" name="İçerik Yer Tutucusu 2"/>
          <p:cNvSpPr>
            <a:spLocks noGrp="1"/>
          </p:cNvSpPr>
          <p:nvPr>
            <p:ph idx="1"/>
          </p:nvPr>
        </p:nvSpPr>
        <p:spPr/>
        <p:txBody>
          <a:bodyPr/>
          <a:lstStyle/>
          <a:p>
            <a:pPr eaLnBrk="1" hangingPunct="1"/>
            <a:r>
              <a:rPr lang="tr-TR"/>
              <a:t>Bu çalışma prospektif bir kohort çalışmasıdır</a:t>
            </a:r>
          </a:p>
          <a:p>
            <a:pPr eaLnBrk="1" hangingPunct="1"/>
            <a:r>
              <a:rPr lang="tr-TR"/>
              <a:t>22 Eylül 2015 gönderildi; 1 Nisan 2016'da revize edildi; 11 Nisan 2016 kabul edildi.</a:t>
            </a:r>
          </a:p>
          <a:p>
            <a:pPr eaLnBrk="1" hangingPunct="1"/>
            <a:r>
              <a:rPr lang="tr-TR"/>
              <a:t>Mesai dışında sağlık hizmeti veren aile hekimliği birimi (out of hours service-OHS) -300000 nüfusa hizmet vermekte</a:t>
            </a:r>
          </a:p>
          <a:p>
            <a:pPr eaLnBrk="1" hangingPunct="1"/>
            <a:r>
              <a:rPr lang="en-US"/>
              <a:t>Rotterdam,</a:t>
            </a:r>
            <a:r>
              <a:rPr lang="tr-TR"/>
              <a:t> Hollanda</a:t>
            </a:r>
            <a:endParaRPr lang="en-US"/>
          </a:p>
          <a:p>
            <a:pPr eaLnBrk="1" hangingPunct="1"/>
            <a:r>
              <a:rPr lang="tr-TR"/>
              <a:t>Etik onayı alındı  </a:t>
            </a:r>
            <a:r>
              <a:rPr lang="tr-TR" sz="1800"/>
              <a:t> (Dutch </a:t>
            </a:r>
            <a:r>
              <a:rPr lang="en-US" sz="1800"/>
              <a:t>Central Committee on Research Involving Human</a:t>
            </a:r>
            <a:r>
              <a:rPr lang="tr-TR" sz="1800"/>
              <a:t> Subjects)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tr-TR"/>
              <a:t>Literatür</a:t>
            </a:r>
          </a:p>
        </p:txBody>
      </p:sp>
      <p:sp>
        <p:nvSpPr>
          <p:cNvPr id="27651" name="Rectangle 3"/>
          <p:cNvSpPr>
            <a:spLocks noGrp="1"/>
          </p:cNvSpPr>
          <p:nvPr>
            <p:ph idx="1"/>
          </p:nvPr>
        </p:nvSpPr>
        <p:spPr/>
        <p:txBody>
          <a:bodyPr/>
          <a:lstStyle/>
          <a:p>
            <a:r>
              <a:rPr lang="tr-TR"/>
              <a:t>Sistematik bir derlemede yaşları 1 ay-18 yaş olan 5 çalışma alınmıştır.</a:t>
            </a:r>
          </a:p>
          <a:p>
            <a:pPr>
              <a:buFont typeface="Arial" charset="0"/>
              <a:buNone/>
            </a:pPr>
            <a:r>
              <a:rPr lang="tr-TR"/>
              <a:t>	CRP&gt;80 spesifiteleri benzerdi (86.7% [95% CI, 83.3–90.0] vs 90%)</a:t>
            </a:r>
          </a:p>
          <a:p>
            <a:pPr>
              <a:buFont typeface="Arial" charset="0"/>
              <a:buNone/>
            </a:pPr>
            <a:r>
              <a:rPr lang="tr-TR"/>
              <a:t>	Fakat çalışmamızın sensitivitesi düşüktü. </a:t>
            </a:r>
          </a:p>
          <a:p>
            <a:pPr>
              <a:buFont typeface="Arial" charset="0"/>
              <a:buNone/>
            </a:pPr>
            <a:r>
              <a:rPr lang="tr-TR"/>
              <a:t>	(28.8% [95% CI,15.6–40.4] vs 40% to 50%)</a:t>
            </a:r>
          </a:p>
          <a:p>
            <a:r>
              <a:rPr lang="tr-TR"/>
              <a:t>Çalışmamızda CRP konsantrasyonunun 20 mg/L olan cutoff değeri için </a:t>
            </a:r>
            <a:r>
              <a:rPr lang="tr-TR" i="1"/>
              <a:t>sensitivite: 52.0%</a:t>
            </a:r>
            <a:r>
              <a:rPr lang="tr-TR"/>
              <a:t> [95% CI,38.2– 65.8]; </a:t>
            </a:r>
            <a:r>
              <a:rPr lang="tr-TR" i="1"/>
              <a:t>spesifite: 53.3</a:t>
            </a:r>
            <a:r>
              <a:rPr lang="tr-TR"/>
              <a:t> [95% CI, 48.4 –58.3]) ile Van den Bruel et al (sensitivity 80%, specificity 70%) göre daha düşüktü</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r>
              <a:rPr lang="tr-TR"/>
              <a:t>Literatür - II</a:t>
            </a:r>
          </a:p>
        </p:txBody>
      </p:sp>
      <p:sp>
        <p:nvSpPr>
          <p:cNvPr id="28675" name="Rectangle 3"/>
          <p:cNvSpPr>
            <a:spLocks noGrp="1"/>
          </p:cNvSpPr>
          <p:nvPr>
            <p:ph idx="1"/>
          </p:nvPr>
        </p:nvSpPr>
        <p:spPr/>
        <p:txBody>
          <a:bodyPr>
            <a:normAutofit lnSpcReduction="10000"/>
          </a:bodyPr>
          <a:lstStyle/>
          <a:p>
            <a:pPr>
              <a:lnSpc>
                <a:spcPct val="80000"/>
              </a:lnSpc>
            </a:pPr>
            <a:r>
              <a:rPr lang="tr-TR" sz="2400" dirty="0"/>
              <a:t>Çalışmamızın ciddi enfeksiyon için </a:t>
            </a:r>
            <a:r>
              <a:rPr lang="tr-TR" sz="2400" dirty="0" err="1"/>
              <a:t>prevalansı</a:t>
            </a:r>
            <a:r>
              <a:rPr lang="tr-TR" sz="2400" dirty="0"/>
              <a:t> : 11.4% . Bu da sistematik derlemelerle uyumlu olarak izlendi ( 5% - 20%)</a:t>
            </a:r>
          </a:p>
          <a:p>
            <a:pPr>
              <a:lnSpc>
                <a:spcPct val="80000"/>
              </a:lnSpc>
            </a:pPr>
            <a:r>
              <a:rPr lang="tr-TR" sz="2400" dirty="0"/>
              <a:t>Bu nedenle </a:t>
            </a:r>
            <a:r>
              <a:rPr lang="tr-TR" sz="2400" dirty="0" err="1"/>
              <a:t>prevalanstaki</a:t>
            </a:r>
            <a:r>
              <a:rPr lang="tr-TR" sz="2400" dirty="0"/>
              <a:t> farklılığın, </a:t>
            </a:r>
            <a:r>
              <a:rPr lang="tr-TR" sz="2400" dirty="0" err="1"/>
              <a:t>CRP'nin</a:t>
            </a:r>
            <a:r>
              <a:rPr lang="tr-TR" sz="2400" dirty="0"/>
              <a:t> tanısal değerlerindeki farklılıkları açıklaması muhtemel değildir.</a:t>
            </a:r>
          </a:p>
          <a:p>
            <a:pPr>
              <a:lnSpc>
                <a:spcPct val="80000"/>
              </a:lnSpc>
            </a:pPr>
            <a:r>
              <a:rPr lang="tr-TR" sz="2400" dirty="0"/>
              <a:t>Başlangıçta ciddi enfeksiyonu olmayan fakat takiplerde ciddiyet kazanan vakaları da çalışmaya dahil ettik</a:t>
            </a:r>
          </a:p>
          <a:p>
            <a:pPr>
              <a:lnSpc>
                <a:spcPct val="80000"/>
              </a:lnSpc>
            </a:pPr>
            <a:r>
              <a:rPr lang="tr-TR" sz="2400" dirty="0"/>
              <a:t>Poliklinikte muayene edilen ve sonrasında sevk edilen çocuklarda (n=25) gözlenen ciddi hastalık riski % 72 idi ve sevk edilen bu çocukların hastaneye yatırılma oranları % 76'dır.</a:t>
            </a:r>
          </a:p>
          <a:p>
            <a:pPr>
              <a:lnSpc>
                <a:spcPct val="80000"/>
              </a:lnSpc>
            </a:pPr>
            <a:r>
              <a:rPr lang="tr-TR" sz="2400" dirty="0"/>
              <a:t>Yanlış sınıflandırma nedeniyle ciddi enfeksiyonu olup da ciddi enfeksiyonu bulunmayan olarak gösterilen çocukların oranı %25-30 civarındadır. Bu da sonuçlarımızı etkilemiş olabilir.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r>
              <a:rPr lang="tr-TR" dirty="0"/>
              <a:t>Klinik Uygulama ilişkisi</a:t>
            </a:r>
          </a:p>
        </p:txBody>
      </p:sp>
      <p:sp>
        <p:nvSpPr>
          <p:cNvPr id="29699" name="Rectangle 3"/>
          <p:cNvSpPr>
            <a:spLocks noGrp="1"/>
          </p:cNvSpPr>
          <p:nvPr>
            <p:ph idx="1"/>
          </p:nvPr>
        </p:nvSpPr>
        <p:spPr/>
        <p:txBody>
          <a:bodyPr/>
          <a:lstStyle/>
          <a:p>
            <a:r>
              <a:rPr lang="tr-TR" dirty="0"/>
              <a:t>Ciddi enfeksiyonu dışlamak için CRP &lt;=20 mg/L kullanıldığında tıbbi ihtiyacı olan çocukların yarısından fazlası kaçırılmış olurdu (50 çocuğun 24'ü, veya % 48 i) </a:t>
            </a:r>
          </a:p>
          <a:p>
            <a:r>
              <a:rPr lang="tr-TR" dirty="0"/>
              <a:t>Eğer CRP &gt;80 kullanılırsa sadece 50 çocuktan 14 (%28) ‘ü ciddi enfeksiyon tanısı alabilirdi.</a:t>
            </a:r>
          </a:p>
          <a:p>
            <a:r>
              <a:rPr lang="tr-TR" dirty="0"/>
              <a:t>Buna ek olarak, başlangıçta ciddi enfeksiyonu bulunmayan çocuklarda, </a:t>
            </a:r>
            <a:r>
              <a:rPr lang="tr-TR" dirty="0" err="1"/>
              <a:t>CRP'nin</a:t>
            </a:r>
            <a:r>
              <a:rPr lang="tr-TR" dirty="0"/>
              <a:t> izlem sırasında ciddi enfeksiyon için klinik açıdan anlamlı bir öngörme değeri yoktu.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tr-TR" dirty="0"/>
              <a:t>Özetle</a:t>
            </a:r>
          </a:p>
        </p:txBody>
      </p:sp>
      <p:sp>
        <p:nvSpPr>
          <p:cNvPr id="30723" name="Rectangle 3"/>
          <p:cNvSpPr>
            <a:spLocks noGrp="1"/>
          </p:cNvSpPr>
          <p:nvPr>
            <p:ph idx="1"/>
          </p:nvPr>
        </p:nvSpPr>
        <p:spPr/>
        <p:txBody>
          <a:bodyPr/>
          <a:lstStyle/>
          <a:p>
            <a:pPr>
              <a:buFont typeface="Arial" charset="0"/>
              <a:buNone/>
            </a:pPr>
            <a:r>
              <a:rPr lang="tr-TR"/>
              <a:t>Bu bulgular bizi şu sonuca ulaştırıyor:</a:t>
            </a:r>
          </a:p>
          <a:p>
            <a:r>
              <a:rPr lang="tr-TR"/>
              <a:t>CRP'nin, ateşli çocukların triyajında, yani tıbbi bakıma muhtaç olanlardan olmayanları ayırt etmede klinik açıdan önemli bir değeri yoktur.</a:t>
            </a:r>
          </a:p>
          <a:p>
            <a:r>
              <a:rPr lang="tr-TR"/>
              <a:t>Bununla birlikte, ateşli çocukların yönetiminde CRP'nin faydası randomize klinik çalışmalarla gösterilecek ileri değerlendirmelere ihtiyaç duymaktadır.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Unvan 1"/>
          <p:cNvSpPr>
            <a:spLocks noGrp="1"/>
          </p:cNvSpPr>
          <p:nvPr>
            <p:ph type="title"/>
          </p:nvPr>
        </p:nvSpPr>
        <p:spPr/>
        <p:txBody>
          <a:bodyPr/>
          <a:lstStyle/>
          <a:p>
            <a:pPr eaLnBrk="1" hangingPunct="1"/>
            <a:r>
              <a:rPr lang="tr-TR"/>
              <a:t>Amaç</a:t>
            </a:r>
          </a:p>
        </p:txBody>
      </p:sp>
      <p:sp>
        <p:nvSpPr>
          <p:cNvPr id="15362" name="İçerik Yer Tutucusu 2"/>
          <p:cNvSpPr>
            <a:spLocks noGrp="1"/>
          </p:cNvSpPr>
          <p:nvPr>
            <p:ph idx="1"/>
          </p:nvPr>
        </p:nvSpPr>
        <p:spPr/>
        <p:txBody>
          <a:bodyPr/>
          <a:lstStyle/>
          <a:p>
            <a:pPr eaLnBrk="1" hangingPunct="1"/>
            <a:r>
              <a:rPr lang="tr-TR"/>
              <a:t>Bu çalışmada mesai dışı saatlerdeki aile hekimliği uygulamasında küçük ateşli çocuklardaki CRP konsantrasyonunun başlangıçta veya 1 haftalık izlem sırasında ciddi enfeksiyonlar için artmış bir risk öngörme değeri olup olmadığını değerlendirmeyi amaçladık.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Unvan 1"/>
          <p:cNvSpPr>
            <a:spLocks noGrp="1"/>
          </p:cNvSpPr>
          <p:nvPr>
            <p:ph type="title"/>
          </p:nvPr>
        </p:nvSpPr>
        <p:spPr/>
        <p:txBody>
          <a:bodyPr/>
          <a:lstStyle/>
          <a:p>
            <a:pPr eaLnBrk="1" hangingPunct="1"/>
            <a:r>
              <a:rPr lang="tr-TR"/>
              <a:t>Genel Bilgiler</a:t>
            </a:r>
          </a:p>
        </p:txBody>
      </p:sp>
      <p:sp>
        <p:nvSpPr>
          <p:cNvPr id="3" name="İçerik Yer Tutucusu 2"/>
          <p:cNvSpPr>
            <a:spLocks noGrp="1"/>
          </p:cNvSpPr>
          <p:nvPr>
            <p:ph idx="1"/>
          </p:nvPr>
        </p:nvSpPr>
        <p:spPr/>
        <p:txBody>
          <a:bodyPr>
            <a:normAutofit fontScale="92500" lnSpcReduction="10000"/>
          </a:bodyPr>
          <a:lstStyle/>
          <a:p>
            <a:pPr eaLnBrk="1" hangingPunct="1">
              <a:lnSpc>
                <a:spcPct val="70000"/>
              </a:lnSpc>
            </a:pPr>
            <a:r>
              <a:rPr lang="tr-TR" sz="1800"/>
              <a:t>Birinci basamağa akut şikayetle başvuran çocukların çoğunda hafif ve kendini sınırlayan enfeksiyon hastalıklarına rastlanmaktadır.</a:t>
            </a:r>
          </a:p>
          <a:p>
            <a:pPr eaLnBrk="1" hangingPunct="1">
              <a:lnSpc>
                <a:spcPct val="70000"/>
              </a:lnSpc>
            </a:pPr>
            <a:r>
              <a:rPr lang="tr-TR" sz="1800"/>
              <a:t>Çok az çocukta antibiyotik kullanımı veya hastane yatışını gerektiren ciddi enfeksiyon gelişir.</a:t>
            </a:r>
          </a:p>
          <a:p>
            <a:pPr eaLnBrk="1" hangingPunct="1">
              <a:lnSpc>
                <a:spcPct val="70000"/>
              </a:lnSpc>
            </a:pPr>
            <a:r>
              <a:rPr lang="tr-TR" sz="1800"/>
              <a:t>Yüksek ateşi bulunan çocuklarda ciddi enfeksiyonlar açısından yüksek veya düşük risk altında olanları belirlemek önemlidir.</a:t>
            </a:r>
          </a:p>
          <a:p>
            <a:pPr eaLnBrk="1" hangingPunct="1">
              <a:lnSpc>
                <a:spcPct val="70000"/>
              </a:lnSpc>
            </a:pPr>
            <a:r>
              <a:rPr lang="tr-TR" sz="1800"/>
              <a:t>Birinci basamak hekimliğinde mesai dışı saatlerdeki iş yükünün büyük bir bölümünü yüksek ateşi olan çocuk hastalar oluşturmaktadır.</a:t>
            </a:r>
          </a:p>
          <a:p>
            <a:pPr eaLnBrk="1" hangingPunct="1">
              <a:lnSpc>
                <a:spcPct val="70000"/>
              </a:lnSpc>
            </a:pPr>
            <a:r>
              <a:rPr lang="tr-TR" sz="1800"/>
              <a:t>C-reactive protein (CRP) enfeksiyon sırasında kandaki konsantrasyonu yükselen bir akut faz proteinidir.</a:t>
            </a:r>
          </a:p>
          <a:p>
            <a:pPr eaLnBrk="1" hangingPunct="1">
              <a:lnSpc>
                <a:spcPct val="70000"/>
              </a:lnSpc>
            </a:pPr>
            <a:r>
              <a:rPr lang="tr-TR" sz="1800"/>
              <a:t>CRP konsantrasyonu pediatrik departmanlarda rutin olarak istenen bir tetkik olmasına rağmen karar vermeye etkisi düşüktür.</a:t>
            </a:r>
          </a:p>
          <a:p>
            <a:pPr eaLnBrk="1" hangingPunct="1">
              <a:lnSpc>
                <a:spcPct val="100000"/>
              </a:lnSpc>
            </a:pPr>
            <a:r>
              <a:rPr lang="tr-TR" sz="1800"/>
              <a:t>Bugüne kadar yapılan tüm çalışmalar incelendiğinde CRP'nin ciddi bir infeksiyon gelişimini öngörüp görmediğini hiçbir çalışma göstermemiştir.</a:t>
            </a:r>
          </a:p>
          <a:p>
            <a:pPr eaLnBrk="1" hangingPunct="1">
              <a:lnSpc>
                <a:spcPct val="100000"/>
              </a:lnSpc>
            </a:pPr>
            <a:r>
              <a:rPr lang="tr-TR" sz="1800"/>
              <a:t>Hollanda’da birincil bakım kılavuzları ateşli çocukta CRP testini bu popülasyondaki tanısal veya prognostik değere ilişkin kanıt eksikliği nedeniyle önermemektedir.</a:t>
            </a:r>
          </a:p>
          <a:p>
            <a:pPr eaLnBrk="1" hangingPunct="1">
              <a:lnSpc>
                <a:spcPct val="70000"/>
              </a:lnSpc>
            </a:pPr>
            <a:endParaRPr lang="tr-T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Unvan 1"/>
          <p:cNvSpPr>
            <a:spLocks noGrp="1"/>
          </p:cNvSpPr>
          <p:nvPr>
            <p:ph type="title"/>
          </p:nvPr>
        </p:nvSpPr>
        <p:spPr/>
        <p:txBody>
          <a:bodyPr/>
          <a:lstStyle/>
          <a:p>
            <a:pPr eaLnBrk="1" hangingPunct="1"/>
            <a:r>
              <a:rPr lang="tr-TR"/>
              <a:t>Yöntem - Kriterler</a:t>
            </a:r>
          </a:p>
        </p:txBody>
      </p:sp>
      <p:sp>
        <p:nvSpPr>
          <p:cNvPr id="17410" name="İçerik Yer Tutucusu 2"/>
          <p:cNvSpPr>
            <a:spLocks noGrp="1"/>
          </p:cNvSpPr>
          <p:nvPr>
            <p:ph idx="1"/>
          </p:nvPr>
        </p:nvSpPr>
        <p:spPr/>
        <p:txBody>
          <a:bodyPr/>
          <a:lstStyle/>
          <a:p>
            <a:pPr eaLnBrk="1" hangingPunct="1"/>
            <a:r>
              <a:rPr lang="tr-TR"/>
              <a:t>Aralık 2004 ile Ocak 2006 tarihleri arasında</a:t>
            </a:r>
          </a:p>
          <a:p>
            <a:pPr eaLnBrk="1" hangingPunct="1"/>
            <a:r>
              <a:rPr lang="tr-TR"/>
              <a:t>3 ay - 6 yaş aralığından olan çocuklar</a:t>
            </a:r>
          </a:p>
          <a:p>
            <a:pPr eaLnBrk="1" hangingPunct="1"/>
            <a:r>
              <a:rPr lang="tr-TR"/>
              <a:t>Ebeveynler tarafından mesai dışı aile hekimliği servisiyle ‘’çocuklarında yüksek ateş olması’’ şikayetiyle iletişime geçenler çalışmaya dahil edildi.</a:t>
            </a:r>
          </a:p>
          <a:p>
            <a:pPr eaLnBrk="1" hangingPunct="1"/>
            <a:r>
              <a:rPr lang="tr-TR"/>
              <a:t>Hollandaca iletişim kurulamayanlar çalışmadan dışlandı.</a:t>
            </a:r>
          </a:p>
          <a:p>
            <a:pPr eaLnBrk="1" hangingPunct="1"/>
            <a:r>
              <a:rPr lang="tr-TR"/>
              <a:t>Bilgilendirilmiş onamları alındı.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Unvan 1"/>
          <p:cNvSpPr>
            <a:spLocks noGrp="1"/>
          </p:cNvSpPr>
          <p:nvPr>
            <p:ph type="title"/>
          </p:nvPr>
        </p:nvSpPr>
        <p:spPr/>
        <p:txBody>
          <a:bodyPr/>
          <a:lstStyle/>
          <a:p>
            <a:pPr eaLnBrk="1" hangingPunct="1"/>
            <a:r>
              <a:rPr lang="tr-TR"/>
              <a:t>Yöntem - Test</a:t>
            </a:r>
          </a:p>
        </p:txBody>
      </p:sp>
      <p:sp>
        <p:nvSpPr>
          <p:cNvPr id="3" name="İçerik Yer Tutucusu 2"/>
          <p:cNvSpPr>
            <a:spLocks noGrp="1"/>
          </p:cNvSpPr>
          <p:nvPr>
            <p:ph idx="1"/>
          </p:nvPr>
        </p:nvSpPr>
        <p:spPr/>
        <p:txBody>
          <a:bodyPr>
            <a:normAutofit lnSpcReduction="10000"/>
          </a:bodyPr>
          <a:lstStyle/>
          <a:p>
            <a:pPr eaLnBrk="1" hangingPunct="1">
              <a:lnSpc>
                <a:spcPct val="70000"/>
              </a:lnSpc>
            </a:pPr>
            <a:r>
              <a:rPr lang="tr-TR" sz="2600" dirty="0"/>
              <a:t>Öykü ve fizik muayene yapıldıktan sonra çocuklardan 24 saat içinde en kısa sürede </a:t>
            </a:r>
            <a:r>
              <a:rPr lang="tr-TR" sz="2600" dirty="0" err="1"/>
              <a:t>kapiller</a:t>
            </a:r>
            <a:r>
              <a:rPr lang="tr-TR" sz="2600" dirty="0"/>
              <a:t> kan alındı.</a:t>
            </a:r>
          </a:p>
          <a:p>
            <a:pPr eaLnBrk="1" hangingPunct="1">
              <a:lnSpc>
                <a:spcPct val="70000"/>
              </a:lnSpc>
            </a:pPr>
            <a:r>
              <a:rPr lang="en-US" sz="2600" dirty="0" err="1"/>
              <a:t>Nycocard</a:t>
            </a:r>
            <a:r>
              <a:rPr lang="en-US" sz="2600" dirty="0"/>
              <a:t> CRP test </a:t>
            </a:r>
            <a:r>
              <a:rPr lang="tr-TR" sz="2600" dirty="0"/>
              <a:t>ile çalışıldı </a:t>
            </a:r>
            <a:r>
              <a:rPr lang="en-US" sz="2600" dirty="0"/>
              <a:t>(</a:t>
            </a:r>
            <a:r>
              <a:rPr lang="en-US" sz="2600" dirty="0" err="1"/>
              <a:t>Clindia</a:t>
            </a:r>
            <a:r>
              <a:rPr lang="en-US" sz="2600" dirty="0"/>
              <a:t> Diagnostics,</a:t>
            </a:r>
            <a:r>
              <a:rPr lang="tr-TR" sz="2600" dirty="0"/>
              <a:t> </a:t>
            </a:r>
            <a:r>
              <a:rPr lang="en-US" sz="2600" dirty="0" err="1"/>
              <a:t>Leusden</a:t>
            </a:r>
            <a:r>
              <a:rPr lang="en-US" sz="2600" dirty="0"/>
              <a:t>, the Netherlands)</a:t>
            </a:r>
            <a:endParaRPr lang="tr-TR" sz="2600" dirty="0"/>
          </a:p>
          <a:p>
            <a:pPr eaLnBrk="1" hangingPunct="1">
              <a:lnSpc>
                <a:spcPct val="70000"/>
              </a:lnSpc>
            </a:pPr>
            <a:r>
              <a:rPr lang="en-US" sz="2600" dirty="0" err="1"/>
              <a:t>Nycocard</a:t>
            </a:r>
            <a:r>
              <a:rPr lang="en-US" sz="2600" dirty="0"/>
              <a:t> CRP test</a:t>
            </a:r>
            <a:r>
              <a:rPr lang="tr-TR" sz="2600" dirty="0"/>
              <a:t> </a:t>
            </a:r>
            <a:r>
              <a:rPr lang="tr-TR" sz="2600" dirty="0" err="1"/>
              <a:t>kapiller</a:t>
            </a:r>
            <a:r>
              <a:rPr lang="tr-TR" sz="2600" dirty="0"/>
              <a:t> kan alındıktan 5 dakika sonra sonuç verebilen ve referans </a:t>
            </a:r>
            <a:r>
              <a:rPr lang="tr-TR" sz="2600" dirty="0" err="1"/>
              <a:t>laboratuar</a:t>
            </a:r>
            <a:r>
              <a:rPr lang="tr-TR" sz="2600" dirty="0"/>
              <a:t> testleriyle de </a:t>
            </a:r>
            <a:r>
              <a:rPr lang="tr-TR" sz="2600" dirty="0" err="1"/>
              <a:t>korele</a:t>
            </a:r>
            <a:r>
              <a:rPr lang="tr-TR" sz="2600" dirty="0"/>
              <a:t> bir testtir.</a:t>
            </a:r>
          </a:p>
          <a:p>
            <a:pPr eaLnBrk="1" hangingPunct="1">
              <a:lnSpc>
                <a:spcPct val="70000"/>
              </a:lnSpc>
            </a:pPr>
            <a:r>
              <a:rPr lang="tr-TR" sz="2600" dirty="0"/>
              <a:t>Bazı çocuklarda ileri bir merkeze sevki gerektiren acil durumlar görüldüğü için CRP bakılamadı</a:t>
            </a:r>
          </a:p>
          <a:p>
            <a:pPr eaLnBrk="1" hangingPunct="1">
              <a:lnSpc>
                <a:spcPct val="70000"/>
              </a:lnSpc>
            </a:pPr>
            <a:r>
              <a:rPr lang="tr-TR" sz="2600" dirty="0"/>
              <a:t>Çocuk doktoru tarafından ölçülen CRP konsantrasyonu mevcutsa bu çocuklar da dahil edildi.</a:t>
            </a:r>
          </a:p>
          <a:p>
            <a:pPr eaLnBrk="1" hangingPunct="1">
              <a:lnSpc>
                <a:spcPct val="70000"/>
              </a:lnSpc>
            </a:pPr>
            <a:r>
              <a:rPr lang="tr-TR" sz="2600" dirty="0"/>
              <a:t>Eğer çocuk parmaktan kan alınmasına direnç gösterdiyse zorlanmadı ve kan alınmadı.</a:t>
            </a:r>
          </a:p>
          <a:p>
            <a:pPr eaLnBrk="1" hangingPunct="1">
              <a:lnSpc>
                <a:spcPct val="70000"/>
              </a:lnSpc>
            </a:pPr>
            <a:endParaRPr lang="tr-T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tr-TR"/>
              <a:t>Referans Standart</a:t>
            </a:r>
          </a:p>
        </p:txBody>
      </p:sp>
      <p:sp>
        <p:nvSpPr>
          <p:cNvPr id="32771" name="Rectangle 3"/>
          <p:cNvSpPr>
            <a:spLocks noGrp="1"/>
          </p:cNvSpPr>
          <p:nvPr>
            <p:ph idx="1"/>
          </p:nvPr>
        </p:nvSpPr>
        <p:spPr/>
        <p:txBody>
          <a:bodyPr>
            <a:normAutofit lnSpcReduction="10000"/>
          </a:bodyPr>
          <a:lstStyle/>
          <a:p>
            <a:pPr marL="533400" indent="-533400"/>
            <a:r>
              <a:rPr lang="tr-TR" sz="2400"/>
              <a:t>Ciddi bir enfeksiyon için risk altına olması standart referansımızdı.</a:t>
            </a:r>
          </a:p>
          <a:p>
            <a:pPr marL="533400" indent="-533400"/>
            <a:r>
              <a:rPr lang="tr-TR" sz="2400">
                <a:sym typeface="Wingdings" pitchFamily="2" charset="2"/>
              </a:rPr>
              <a:t>Başlangıçta veya takiplerinde Pediatriste sevkedildiyse veya ciddi hastalık tespit edildiyse bunu </a:t>
            </a:r>
            <a:r>
              <a:rPr lang="tr-TR" sz="2400"/>
              <a:t>Ciddi enfeksiyon (Serious İnfection) olarak tanımladık.</a:t>
            </a:r>
          </a:p>
          <a:p>
            <a:pPr marL="533400" indent="-533400"/>
            <a:r>
              <a:rPr lang="tr-TR" sz="2400"/>
              <a:t>Ciddi enfeksiyonlar şunları içerir:</a:t>
            </a:r>
          </a:p>
          <a:p>
            <a:pPr marL="914400" lvl="1" indent="-457200"/>
            <a:r>
              <a:rPr lang="tr-TR" sz="2000">
                <a:sym typeface="Wingdings" pitchFamily="2" charset="2"/>
              </a:rPr>
              <a:t>pneumonia, sepsis, meningitis, encephalitis,</a:t>
            </a:r>
          </a:p>
          <a:p>
            <a:pPr marL="914400" lvl="1" indent="-457200"/>
            <a:r>
              <a:rPr lang="tr-TR" sz="2000">
                <a:sym typeface="Wingdings" pitchFamily="2" charset="2"/>
              </a:rPr>
              <a:t>pyelonephritis, osteomyelitis, cellulitis,</a:t>
            </a:r>
          </a:p>
          <a:p>
            <a:pPr marL="914400" lvl="1" indent="-457200"/>
            <a:r>
              <a:rPr lang="tr-TR" sz="2000">
                <a:sym typeface="Wingdings" pitchFamily="2" charset="2"/>
              </a:rPr>
              <a:t>erysipelas, abscess, dehydration (caused by gastroenteritis or an unknown cause), </a:t>
            </a:r>
          </a:p>
          <a:p>
            <a:pPr marL="914400" lvl="1" indent="-457200"/>
            <a:r>
              <a:rPr lang="tr-TR" sz="2000">
                <a:sym typeface="Wingdings" pitchFamily="2" charset="2"/>
              </a:rPr>
              <a:t>asthma exacerbation with fever,</a:t>
            </a:r>
          </a:p>
          <a:p>
            <a:pPr marL="914400" lvl="1" indent="-457200"/>
            <a:r>
              <a:rPr lang="tr-TR" sz="2000">
                <a:sym typeface="Wingdings" pitchFamily="2" charset="2"/>
              </a:rPr>
              <a:t>in children aged &lt; = 1 year,</a:t>
            </a:r>
          </a:p>
          <a:p>
            <a:pPr marL="914400" lvl="1" indent="-457200"/>
            <a:r>
              <a:rPr lang="tr-TR" sz="2000">
                <a:sym typeface="Wingdings" pitchFamily="2" charset="2"/>
              </a:rPr>
              <a:t>bronchiolitis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title"/>
          </p:nvPr>
        </p:nvSpPr>
        <p:spPr/>
        <p:txBody>
          <a:bodyPr/>
          <a:lstStyle/>
          <a:p>
            <a:pPr eaLnBrk="1" hangingPunct="1"/>
            <a:r>
              <a:rPr lang="tr-TR"/>
              <a:t>Yöntem - Prosedürler</a:t>
            </a:r>
          </a:p>
        </p:txBody>
      </p:sp>
      <p:sp>
        <p:nvSpPr>
          <p:cNvPr id="3" name="İçerik Yer Tutucusu 2"/>
          <p:cNvSpPr>
            <a:spLocks noGrp="1"/>
          </p:cNvSpPr>
          <p:nvPr>
            <p:ph idx="1"/>
          </p:nvPr>
        </p:nvSpPr>
        <p:spPr/>
        <p:txBody>
          <a:bodyPr>
            <a:normAutofit fontScale="92500" lnSpcReduction="10000"/>
          </a:bodyPr>
          <a:lstStyle/>
          <a:p>
            <a:pPr eaLnBrk="1" hangingPunct="1">
              <a:lnSpc>
                <a:spcPct val="70000"/>
              </a:lnSpc>
            </a:pPr>
            <a:r>
              <a:rPr lang="tr-TR" sz="1800"/>
              <a:t>Hollanda'da, hastalar prensip olarak ilk önce birinci basamak sağlık hizmeti veren hekimler ile temasa geçmelidirler (hem mesai saatlerinde hem de mesai dışı saatlerde)</a:t>
            </a:r>
          </a:p>
          <a:p>
            <a:pPr eaLnBrk="1" hangingPunct="1">
              <a:lnSpc>
                <a:spcPct val="70000"/>
              </a:lnSpc>
            </a:pPr>
            <a:r>
              <a:rPr lang="tr-TR" sz="1800"/>
              <a:t>Çalışmamızda olduğu gibi ebeveynler mesai sonrası çalışan aile hekimliği birimleriyle çoğunlukla telefon ile temas kurarlar.</a:t>
            </a:r>
          </a:p>
          <a:p>
            <a:pPr eaLnBrk="1" hangingPunct="1">
              <a:lnSpc>
                <a:spcPct val="70000"/>
              </a:lnSpc>
            </a:pPr>
            <a:r>
              <a:rPr lang="tr-TR" sz="1800"/>
              <a:t>Hemşireler, Hollanda Genel Pratisyenlik Okulunun kılavuzlarına göre hastalara telefonda triyaj işlemlerini uygularlar.</a:t>
            </a:r>
          </a:p>
          <a:p>
            <a:pPr eaLnBrk="1" hangingPunct="1">
              <a:lnSpc>
                <a:spcPct val="70000"/>
              </a:lnSpc>
            </a:pPr>
            <a:r>
              <a:rPr lang="tr-TR" sz="1800"/>
              <a:t>Bu kılavuza göre bir çocuğun bizzat hekim tarafından görülmesini gerektiren durumlar şöyledir:</a:t>
            </a:r>
          </a:p>
          <a:p>
            <a:pPr lvl="1" eaLnBrk="1" hangingPunct="1">
              <a:lnSpc>
                <a:spcPct val="70000"/>
              </a:lnSpc>
              <a:buFont typeface="Wingdings" pitchFamily="2" charset="2"/>
              <a:buChar char="Ø"/>
            </a:pPr>
            <a:r>
              <a:rPr lang="tr-TR" sz="1500"/>
              <a:t> &lt; 3 aylık ise</a:t>
            </a:r>
          </a:p>
          <a:p>
            <a:pPr lvl="1" eaLnBrk="1" hangingPunct="1">
              <a:lnSpc>
                <a:spcPct val="70000"/>
              </a:lnSpc>
              <a:buFont typeface="Wingdings" pitchFamily="2" charset="2"/>
              <a:buChar char="Ø"/>
            </a:pPr>
            <a:r>
              <a:rPr lang="tr-TR" sz="1500"/>
              <a:t>Kendini çok kötü hissediyorsa</a:t>
            </a:r>
          </a:p>
          <a:p>
            <a:pPr lvl="1" eaLnBrk="1" hangingPunct="1">
              <a:lnSpc>
                <a:spcPct val="70000"/>
              </a:lnSpc>
              <a:buFont typeface="Wingdings" pitchFamily="2" charset="2"/>
              <a:buChar char="Ø"/>
            </a:pPr>
            <a:r>
              <a:rPr lang="tr-TR" sz="1500"/>
              <a:t>Genel durumunda hızlı bir bozulma olduysa</a:t>
            </a:r>
          </a:p>
          <a:p>
            <a:pPr lvl="1" eaLnBrk="1" hangingPunct="1">
              <a:lnSpc>
                <a:spcPct val="70000"/>
              </a:lnSpc>
              <a:buFont typeface="Wingdings" pitchFamily="2" charset="2"/>
              <a:buChar char="Ø"/>
            </a:pPr>
            <a:r>
              <a:rPr lang="tr-TR" sz="1500"/>
              <a:t>Günlük normal tükettiği sıvının yarısından daha azını almışsa</a:t>
            </a:r>
          </a:p>
          <a:p>
            <a:pPr lvl="1" eaLnBrk="1" hangingPunct="1">
              <a:lnSpc>
                <a:spcPct val="70000"/>
              </a:lnSpc>
              <a:buFont typeface="Wingdings" pitchFamily="2" charset="2"/>
              <a:buChar char="Ø"/>
            </a:pPr>
            <a:r>
              <a:rPr lang="tr-TR" sz="1500"/>
              <a:t>Ateşle birlikte döküntüsü varsa</a:t>
            </a:r>
          </a:p>
          <a:p>
            <a:pPr lvl="1" eaLnBrk="1" hangingPunct="1">
              <a:lnSpc>
                <a:spcPct val="70000"/>
              </a:lnSpc>
              <a:buFont typeface="Wingdings" pitchFamily="2" charset="2"/>
              <a:buChar char="Ø"/>
            </a:pPr>
            <a:r>
              <a:rPr lang="tr-TR" sz="1500"/>
              <a:t>Cilt renginde değişiklik varsa</a:t>
            </a:r>
          </a:p>
          <a:p>
            <a:pPr lvl="1" eaLnBrk="1" hangingPunct="1">
              <a:lnSpc>
                <a:spcPct val="70000"/>
              </a:lnSpc>
              <a:buFont typeface="Wingdings" pitchFamily="2" charset="2"/>
              <a:buChar char="Ø"/>
            </a:pPr>
            <a:r>
              <a:rPr lang="tr-TR" sz="1500"/>
              <a:t>Ağlaması durdurulamıyorsa</a:t>
            </a:r>
          </a:p>
          <a:p>
            <a:pPr lvl="1" eaLnBrk="1" hangingPunct="1">
              <a:lnSpc>
                <a:spcPct val="70000"/>
              </a:lnSpc>
              <a:buFont typeface="Wingdings" pitchFamily="2" charset="2"/>
              <a:buChar char="Ø"/>
            </a:pPr>
            <a:r>
              <a:rPr lang="tr-TR" sz="1500"/>
              <a:t>İnilitili solunum ve apne gibi solıunum paterninde bir değişiklik varsa</a:t>
            </a:r>
          </a:p>
          <a:p>
            <a:pPr lvl="1" eaLnBrk="1" hangingPunct="1">
              <a:lnSpc>
                <a:spcPct val="70000"/>
              </a:lnSpc>
              <a:buFont typeface="Wingdings" pitchFamily="2" charset="2"/>
              <a:buChar char="Ø"/>
            </a:pPr>
            <a:r>
              <a:rPr lang="tr-TR" sz="1500"/>
              <a:t>Ek komorbid durumları varsa</a:t>
            </a:r>
          </a:p>
          <a:p>
            <a:pPr lvl="1" eaLnBrk="1" hangingPunct="1">
              <a:lnSpc>
                <a:spcPct val="70000"/>
              </a:lnSpc>
              <a:buFont typeface="Wingdings" pitchFamily="2" charset="2"/>
              <a:buChar char="Ø"/>
            </a:pPr>
            <a:r>
              <a:rPr lang="tr-TR" sz="1500"/>
              <a:t>En az 3 gün boyunca devam eden yüksek ateş veya ateşsiz bir dönem sonrası tekrar ateş çıkması durumu varsa</a:t>
            </a:r>
          </a:p>
          <a:p>
            <a:pPr lvl="1" eaLnBrk="1" hangingPunct="1">
              <a:lnSpc>
                <a:spcPct val="70000"/>
              </a:lnSpc>
              <a:buFont typeface="Wingdings" pitchFamily="2" charset="2"/>
              <a:buChar char="Ø"/>
            </a:pPr>
            <a:r>
              <a:rPr lang="tr-TR" sz="1500"/>
              <a:t>Çocuk ajite ,saldırgan ve sürekli anksiyete içendeyse</a:t>
            </a:r>
          </a:p>
          <a:p>
            <a:pPr eaLnBrk="1" hangingPunct="1">
              <a:lnSpc>
                <a:spcPct val="70000"/>
              </a:lnSpc>
              <a:buFont typeface="Wingdings" pitchFamily="2" charset="2"/>
              <a:buChar char="Ø"/>
            </a:pPr>
            <a:endParaRPr lang="tr-TR" sz="1800"/>
          </a:p>
          <a:p>
            <a:pPr lvl="1" eaLnBrk="1" hangingPunct="1">
              <a:lnSpc>
                <a:spcPct val="70000"/>
              </a:lnSpc>
              <a:buFont typeface="Wingdings" pitchFamily="2" charset="2"/>
              <a:buChar char="ü"/>
            </a:pPr>
            <a:endParaRPr lang="tr-TR" sz="1500"/>
          </a:p>
          <a:p>
            <a:pPr eaLnBrk="1" hangingPunct="1">
              <a:lnSpc>
                <a:spcPct val="70000"/>
              </a:lnSpc>
            </a:pPr>
            <a:endParaRPr lang="tr-T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Unvan 1"/>
          <p:cNvSpPr>
            <a:spLocks noGrp="1"/>
          </p:cNvSpPr>
          <p:nvPr>
            <p:ph type="title"/>
          </p:nvPr>
        </p:nvSpPr>
        <p:spPr/>
        <p:txBody>
          <a:bodyPr/>
          <a:lstStyle/>
          <a:p>
            <a:pPr eaLnBrk="1" hangingPunct="1"/>
            <a:r>
              <a:rPr lang="tr-TR"/>
              <a:t>Prosedürler - II</a:t>
            </a:r>
          </a:p>
        </p:txBody>
      </p:sp>
      <p:sp>
        <p:nvSpPr>
          <p:cNvPr id="3" name="İçerik Yer Tutucusu 2"/>
          <p:cNvSpPr>
            <a:spLocks noGrp="1"/>
          </p:cNvSpPr>
          <p:nvPr>
            <p:ph idx="1"/>
          </p:nvPr>
        </p:nvSpPr>
        <p:spPr/>
        <p:txBody>
          <a:bodyPr>
            <a:normAutofit/>
          </a:bodyPr>
          <a:lstStyle/>
          <a:p>
            <a:pPr eaLnBrk="1" hangingPunct="1">
              <a:lnSpc>
                <a:spcPct val="80000"/>
              </a:lnSpc>
            </a:pPr>
            <a:r>
              <a:rPr lang="tr-TR"/>
              <a:t>Hekimler hastaların tedavi planı belirlemekte veya onları çocuk acil departmanına sevk etme kararı almakta serbesttiler.</a:t>
            </a:r>
          </a:p>
          <a:p>
            <a:pPr eaLnBrk="1" hangingPunct="1">
              <a:lnSpc>
                <a:spcPct val="80000"/>
              </a:lnSpc>
            </a:pPr>
            <a:r>
              <a:rPr lang="tr-TR"/>
              <a:t>Hekimler Hollanda Ulusal Tıp Kılavuzlarına göre çalışırlar ve bu kurallara uymak oldukça önemlidir. Hollanda Genel Pratisyen Koleji'nin standartları gereği ateşli bir çocuğun en az bir alarm semptomu mevcutsa ancak ikinci basamak sağlık hizmeti alması için talimat verilmelidir.</a:t>
            </a:r>
          </a:p>
          <a:p>
            <a:pPr eaLnBrk="1" hangingPunct="1">
              <a:lnSpc>
                <a:spcPct val="80000"/>
              </a:lnSpc>
            </a:pPr>
            <a:r>
              <a:rPr lang="tr-TR"/>
              <a:t>Ancak daha önce yapılmış bir çalışmada pratisyen hekimlerin rehberin tavsiyesine uymadığı gösterilmiştir (1-2 alarma semptomu varsa). Eğer 3 ve üstü alarm semptomu varsa mutlaka sevk edilmiştir.</a:t>
            </a:r>
          </a:p>
          <a:p>
            <a:pPr eaLnBrk="1" hangingPunct="1">
              <a:lnSpc>
                <a:spcPct val="80000"/>
              </a:lnSpc>
            </a:pPr>
            <a:r>
              <a:rPr lang="tr-TR"/>
              <a:t>Eğer çocukta bu bulgular yoksa telefonda tavsiyelerde bulunulur.</a:t>
            </a:r>
          </a:p>
        </p:txBody>
      </p:sp>
    </p:spTree>
  </p:cSld>
  <p:clrMapOvr>
    <a:masterClrMapping/>
  </p:clrMapOvr>
</p:sld>
</file>

<file path=ppt/theme/theme1.xml><?xml version="1.0" encoding="utf-8"?>
<a:theme xmlns:a="http://schemas.openxmlformats.org/drawingml/2006/main" name="Temel">
  <a:themeElements>
    <a:clrScheme name="Temel">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Tem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mel">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ACC63D00-1EE0-4159-BF5A-6FF02000B7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TM03457444[[fn=Temel]]</Template>
  <TotalTime>3040</TotalTime>
  <Words>1506</Words>
  <Application>Microsoft Office PowerPoint</Application>
  <PresentationFormat>Özel</PresentationFormat>
  <Paragraphs>130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Temel</vt:lpstr>
      <vt:lpstr>PowerPoint Sunusu</vt:lpstr>
      <vt:lpstr>Giriş</vt:lpstr>
      <vt:lpstr>Amaç</vt:lpstr>
      <vt:lpstr>Genel Bilgiler</vt:lpstr>
      <vt:lpstr>Yöntem - Kriterler</vt:lpstr>
      <vt:lpstr>Yöntem - Test</vt:lpstr>
      <vt:lpstr>Referans Standart</vt:lpstr>
      <vt:lpstr>Yöntem - Prosedürler</vt:lpstr>
      <vt:lpstr>Prosedürler - II</vt:lpstr>
      <vt:lpstr>Alarm bulguları</vt:lpstr>
      <vt:lpstr>Yöntem - Analiz</vt:lpstr>
      <vt:lpstr>PowerPoint Sunusu</vt:lpstr>
      <vt:lpstr>PowerPoint Sunusu</vt:lpstr>
      <vt:lpstr>SONUÇLAR </vt:lpstr>
      <vt:lpstr>PowerPoint Sunusu</vt:lpstr>
      <vt:lpstr>PowerPoint Sunusu</vt:lpstr>
      <vt:lpstr>Sonuçlar - II</vt:lpstr>
      <vt:lpstr>Sonuçlar -III</vt:lpstr>
      <vt:lpstr>TARTIŞMA</vt:lpstr>
      <vt:lpstr>Literatür</vt:lpstr>
      <vt:lpstr>Literatür - II</vt:lpstr>
      <vt:lpstr>Klinik Uygulama ilişkisi</vt:lpstr>
      <vt:lpstr>Özetle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Eray</dc:creator>
  <cp:lastModifiedBy>Win7</cp:lastModifiedBy>
  <cp:revision>84</cp:revision>
  <dcterms:created xsi:type="dcterms:W3CDTF">2017-03-03T12:25:53Z</dcterms:created>
  <dcterms:modified xsi:type="dcterms:W3CDTF">2017-03-09T10:28:28Z</dcterms:modified>
</cp:coreProperties>
</file>