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1"/>
  </p:notesMasterIdLst>
  <p:sldIdLst>
    <p:sldId id="256" r:id="rId2"/>
    <p:sldId id="357" r:id="rId3"/>
    <p:sldId id="257" r:id="rId4"/>
    <p:sldId id="259" r:id="rId5"/>
    <p:sldId id="260" r:id="rId6"/>
    <p:sldId id="261" r:id="rId7"/>
    <p:sldId id="262" r:id="rId8"/>
    <p:sldId id="263" r:id="rId9"/>
    <p:sldId id="264" r:id="rId10"/>
    <p:sldId id="265" r:id="rId11"/>
    <p:sldId id="359" r:id="rId12"/>
    <p:sldId id="266" r:id="rId13"/>
    <p:sldId id="267" r:id="rId14"/>
    <p:sldId id="376" r:id="rId15"/>
    <p:sldId id="360" r:id="rId16"/>
    <p:sldId id="358" r:id="rId17"/>
    <p:sldId id="377" r:id="rId18"/>
    <p:sldId id="268" r:id="rId19"/>
    <p:sldId id="369" r:id="rId20"/>
    <p:sldId id="370" r:id="rId21"/>
    <p:sldId id="273" r:id="rId22"/>
    <p:sldId id="274" r:id="rId23"/>
    <p:sldId id="279" r:id="rId24"/>
    <p:sldId id="280" r:id="rId25"/>
    <p:sldId id="361" r:id="rId26"/>
    <p:sldId id="284" r:id="rId27"/>
    <p:sldId id="285" r:id="rId28"/>
    <p:sldId id="286" r:id="rId29"/>
    <p:sldId id="287" r:id="rId30"/>
    <p:sldId id="372" r:id="rId31"/>
    <p:sldId id="373" r:id="rId32"/>
    <p:sldId id="374"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2" r:id="rId46"/>
    <p:sldId id="303" r:id="rId47"/>
    <p:sldId id="304" r:id="rId48"/>
    <p:sldId id="305" r:id="rId49"/>
    <p:sldId id="364" r:id="rId50"/>
    <p:sldId id="365" r:id="rId51"/>
    <p:sldId id="366" r:id="rId52"/>
    <p:sldId id="367"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7" r:id="rId66"/>
    <p:sldId id="329" r:id="rId67"/>
    <p:sldId id="378" r:id="rId68"/>
    <p:sldId id="330" r:id="rId69"/>
    <p:sldId id="331" r:id="rId70"/>
    <p:sldId id="332" r:id="rId71"/>
    <p:sldId id="334" r:id="rId72"/>
    <p:sldId id="335" r:id="rId73"/>
    <p:sldId id="336" r:id="rId74"/>
    <p:sldId id="339" r:id="rId75"/>
    <p:sldId id="340" r:id="rId76"/>
    <p:sldId id="341" r:id="rId77"/>
    <p:sldId id="375" r:id="rId78"/>
    <p:sldId id="342" r:id="rId79"/>
    <p:sldId id="355"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6E35F7B-7B55-476A-BA22-4D19BAB69E6C}">
          <p14:sldIdLst>
            <p14:sldId id="256"/>
            <p14:sldId id="357"/>
            <p14:sldId id="257"/>
            <p14:sldId id="259"/>
            <p14:sldId id="260"/>
            <p14:sldId id="261"/>
            <p14:sldId id="262"/>
            <p14:sldId id="263"/>
            <p14:sldId id="264"/>
            <p14:sldId id="265"/>
            <p14:sldId id="359"/>
            <p14:sldId id="266"/>
            <p14:sldId id="267"/>
            <p14:sldId id="376"/>
            <p14:sldId id="360"/>
            <p14:sldId id="358"/>
            <p14:sldId id="377"/>
            <p14:sldId id="268"/>
            <p14:sldId id="369"/>
            <p14:sldId id="370"/>
            <p14:sldId id="273"/>
            <p14:sldId id="274"/>
            <p14:sldId id="279"/>
            <p14:sldId id="280"/>
            <p14:sldId id="361"/>
            <p14:sldId id="284"/>
            <p14:sldId id="285"/>
            <p14:sldId id="286"/>
            <p14:sldId id="287"/>
            <p14:sldId id="372"/>
            <p14:sldId id="373"/>
            <p14:sldId id="374"/>
            <p14:sldId id="288"/>
            <p14:sldId id="289"/>
            <p14:sldId id="290"/>
            <p14:sldId id="291"/>
            <p14:sldId id="292"/>
            <p14:sldId id="293"/>
            <p14:sldId id="294"/>
            <p14:sldId id="295"/>
            <p14:sldId id="296"/>
            <p14:sldId id="297"/>
            <p14:sldId id="298"/>
            <p14:sldId id="300"/>
            <p14:sldId id="302"/>
            <p14:sldId id="303"/>
            <p14:sldId id="304"/>
            <p14:sldId id="305"/>
            <p14:sldId id="364"/>
            <p14:sldId id="365"/>
            <p14:sldId id="366"/>
            <p14:sldId id="367"/>
            <p14:sldId id="312"/>
            <p14:sldId id="313"/>
            <p14:sldId id="314"/>
            <p14:sldId id="315"/>
            <p14:sldId id="316"/>
            <p14:sldId id="317"/>
            <p14:sldId id="318"/>
            <p14:sldId id="319"/>
            <p14:sldId id="320"/>
            <p14:sldId id="321"/>
            <p14:sldId id="322"/>
            <p14:sldId id="323"/>
            <p14:sldId id="327"/>
            <p14:sldId id="329"/>
            <p14:sldId id="378"/>
            <p14:sldId id="330"/>
            <p14:sldId id="331"/>
            <p14:sldId id="332"/>
            <p14:sldId id="334"/>
            <p14:sldId id="335"/>
            <p14:sldId id="336"/>
            <p14:sldId id="339"/>
            <p14:sldId id="340"/>
            <p14:sldId id="341"/>
            <p14:sldId id="375"/>
            <p14:sldId id="342"/>
            <p14:sldId id="355"/>
          </p14:sldIdLst>
        </p14:section>
        <p14:section name="Başlıksız Bölüm" id="{41C527C9-EF4E-4A5F-8239-EF5D2EB01AB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66"/>
    <a:srgbClr val="009900"/>
    <a:srgbClr val="FFCCFF"/>
    <a:srgbClr val="FFD243"/>
    <a:srgbClr val="ADDB7B"/>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94" autoAdjust="0"/>
    <p:restoredTop sz="77372" autoAdjust="0"/>
  </p:normalViewPr>
  <p:slideViewPr>
    <p:cSldViewPr snapToGrid="0">
      <p:cViewPr varScale="1">
        <p:scale>
          <a:sx n="68" d="100"/>
          <a:sy n="68" d="100"/>
        </p:scale>
        <p:origin x="331"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DACCF-C243-463B-9ED1-8B3279AAB8F0}" type="datetimeFigureOut">
              <a:rPr lang="tr-TR" smtClean="0"/>
              <a:pPr/>
              <a:t>17.12.2022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295A2-E9CF-484F-AD9E-1D6CA1C01771}" type="slidenum">
              <a:rPr lang="tr-TR" smtClean="0"/>
              <a:pPr/>
              <a:t>‹#›</a:t>
            </a:fld>
            <a:endParaRPr lang="tr-TR"/>
          </a:p>
        </p:txBody>
      </p:sp>
    </p:spTree>
    <p:extLst>
      <p:ext uri="{BB962C8B-B14F-4D97-AF65-F5344CB8AC3E}">
        <p14:creationId xmlns:p14="http://schemas.microsoft.com/office/powerpoint/2010/main" val="409959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18</a:t>
            </a:fld>
            <a:endParaRPr lang="tr-TR"/>
          </a:p>
        </p:txBody>
      </p:sp>
    </p:spTree>
    <p:extLst>
      <p:ext uri="{BB962C8B-B14F-4D97-AF65-F5344CB8AC3E}">
        <p14:creationId xmlns:p14="http://schemas.microsoft.com/office/powerpoint/2010/main" val="74696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Bebek ve Çocuk İzlem Protokolü. Sağlık Bakanlığı Ana Çocuk Sağlığı ve Aile Planlaması Genel Müdürlüğü; 2008 </a:t>
            </a:r>
          </a:p>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74</a:t>
            </a:fld>
            <a:endParaRPr lang="tr-TR"/>
          </a:p>
        </p:txBody>
      </p:sp>
    </p:spTree>
    <p:extLst>
      <p:ext uri="{BB962C8B-B14F-4D97-AF65-F5344CB8AC3E}">
        <p14:creationId xmlns:p14="http://schemas.microsoft.com/office/powerpoint/2010/main" val="414246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Bebek ve Çocuk İzlem Protokolü. Sağlık Bakanlığı Ana Çocuk Sağlığı ve Aile Planlaması Genel Müdürlüğü; 2008 </a:t>
            </a:r>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76</a:t>
            </a:fld>
            <a:endParaRPr lang="tr-TR"/>
          </a:p>
        </p:txBody>
      </p:sp>
    </p:spTree>
    <p:extLst>
      <p:ext uri="{BB962C8B-B14F-4D97-AF65-F5344CB8AC3E}">
        <p14:creationId xmlns:p14="http://schemas.microsoft.com/office/powerpoint/2010/main" val="130978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Bakanlığı S. Türkiye Halk Sağlığı Kurumu Kadın ve Üreme Sağlığı Daire Başkanlığı Doğum Öncesi Bakım Yönetim Rehberi. Sağlık Bakanlığı Yayın. 2014(924):1-32.</a:t>
            </a:r>
          </a:p>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77</a:t>
            </a:fld>
            <a:endParaRPr lang="tr-TR"/>
          </a:p>
        </p:txBody>
      </p:sp>
    </p:spTree>
    <p:extLst>
      <p:ext uri="{BB962C8B-B14F-4D97-AF65-F5344CB8AC3E}">
        <p14:creationId xmlns:p14="http://schemas.microsoft.com/office/powerpoint/2010/main" val="335857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79</a:t>
            </a:fld>
            <a:endParaRPr lang="tr-TR"/>
          </a:p>
        </p:txBody>
      </p:sp>
    </p:spTree>
    <p:extLst>
      <p:ext uri="{BB962C8B-B14F-4D97-AF65-F5344CB8AC3E}">
        <p14:creationId xmlns:p14="http://schemas.microsoft.com/office/powerpoint/2010/main" val="413130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20</a:t>
            </a:fld>
            <a:endParaRPr lang="tr-TR"/>
          </a:p>
        </p:txBody>
      </p:sp>
    </p:spTree>
    <p:extLst>
      <p:ext uri="{BB962C8B-B14F-4D97-AF65-F5344CB8AC3E}">
        <p14:creationId xmlns:p14="http://schemas.microsoft.com/office/powerpoint/2010/main" val="350264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https://www.uptodate.com/contents/causes-and-diagnosis-of-iron-deficiency-and-iron-deficiency-anemia-in-adults?search=iron%20deficiency%20anemia&amp;source=search_result&amp;selectedTitle=1~150&amp;usage_type=default&amp;display_rank=1</a:t>
            </a:r>
          </a:p>
        </p:txBody>
      </p:sp>
      <p:sp>
        <p:nvSpPr>
          <p:cNvPr id="4" name="Slayt Numarası Yer Tutucusu 3"/>
          <p:cNvSpPr>
            <a:spLocks noGrp="1"/>
          </p:cNvSpPr>
          <p:nvPr>
            <p:ph type="sldNum" sz="quarter" idx="10"/>
          </p:nvPr>
        </p:nvSpPr>
        <p:spPr/>
        <p:txBody>
          <a:bodyPr/>
          <a:lstStyle/>
          <a:p>
            <a:fld id="{FE9295A2-E9CF-484F-AD9E-1D6CA1C01771}" type="slidenum">
              <a:rPr lang="tr-TR" smtClean="0"/>
              <a:pPr/>
              <a:t>46</a:t>
            </a:fld>
            <a:endParaRPr lang="tr-TR"/>
          </a:p>
        </p:txBody>
      </p:sp>
    </p:spTree>
    <p:extLst>
      <p:ext uri="{BB962C8B-B14F-4D97-AF65-F5344CB8AC3E}">
        <p14:creationId xmlns:p14="http://schemas.microsoft.com/office/powerpoint/2010/main" val="418134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Demir eksikliğinin serum göstergeleri düşük ferritin, düşük demir, artmış total demir bağlama kapasitesi, artmış eritrosit protoporfirini ve artmış transferrin bağlayan reseptörlerdir. Serum ferritini demir eksikliğini gösteren en güçlü testdir. Tanı için sınır değeri </a:t>
            </a:r>
            <a:r>
              <a:rPr lang="tr-TR" b="1" dirty="0" smtClean="0"/>
              <a:t>12-15 mg/L </a:t>
            </a:r>
            <a:r>
              <a:rPr lang="tr-TR" dirty="0" smtClean="0"/>
              <a:t>olarak belirlenmiştir. Bu değer eşlik eden hastalık yoksa geçerlidir. Eğer eşlik eden kronik hastalık varsa sınır değer  </a:t>
            </a:r>
            <a:r>
              <a:rPr lang="tr-TR" b="1" dirty="0" smtClean="0"/>
              <a:t>&gt; 50mg/L </a:t>
            </a:r>
            <a:r>
              <a:rPr lang="tr-TR" dirty="0" smtClean="0"/>
              <a:t>dir.</a:t>
            </a:r>
          </a:p>
        </p:txBody>
      </p:sp>
      <p:sp>
        <p:nvSpPr>
          <p:cNvPr id="4" name="Slayt Numarası Yer Tutucusu 3"/>
          <p:cNvSpPr>
            <a:spLocks noGrp="1"/>
          </p:cNvSpPr>
          <p:nvPr>
            <p:ph type="sldNum" sz="quarter" idx="10"/>
          </p:nvPr>
        </p:nvSpPr>
        <p:spPr/>
        <p:txBody>
          <a:bodyPr/>
          <a:lstStyle/>
          <a:p>
            <a:fld id="{FE9295A2-E9CF-484F-AD9E-1D6CA1C01771}" type="slidenum">
              <a:rPr lang="tr-TR" smtClean="0"/>
              <a:pPr/>
              <a:t>47</a:t>
            </a:fld>
            <a:endParaRPr lang="tr-TR"/>
          </a:p>
        </p:txBody>
      </p:sp>
    </p:spTree>
    <p:extLst>
      <p:ext uri="{BB962C8B-B14F-4D97-AF65-F5344CB8AC3E}">
        <p14:creationId xmlns:p14="http://schemas.microsoft.com/office/powerpoint/2010/main" val="230718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180 – 300 mg/kg letal toksiste dozları</a:t>
            </a:r>
          </a:p>
          <a:p>
            <a:r>
              <a:rPr lang="tr-TR" dirty="0" smtClean="0"/>
              <a:t>Diyalizin önemli bir etkisi yok</a:t>
            </a:r>
          </a:p>
          <a:p>
            <a:r>
              <a:rPr lang="tr-TR" dirty="0" smtClean="0"/>
              <a:t>Deferoksamin letal doz alındıysa veya serum demir düzeyleri 400 mcg/dl üzerinde ise başlanmalıdır</a:t>
            </a:r>
          </a:p>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59</a:t>
            </a:fld>
            <a:endParaRPr lang="tr-TR"/>
          </a:p>
        </p:txBody>
      </p:sp>
    </p:spTree>
    <p:extLst>
      <p:ext uri="{BB962C8B-B14F-4D97-AF65-F5344CB8AC3E}">
        <p14:creationId xmlns:p14="http://schemas.microsoft.com/office/powerpoint/2010/main" val="326723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Askorbik asid ferro demirin ferrik demire oksitlenmesini engelleyerek emilimi arttırır</a:t>
            </a:r>
          </a:p>
          <a:p>
            <a:r>
              <a:rPr lang="tr-TR" dirty="0" smtClean="0"/>
              <a:t>Hb levels are expected to rise by  (~) 0.1 g/dL per day after starting iron therapy</a:t>
            </a:r>
          </a:p>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60</a:t>
            </a:fld>
            <a:endParaRPr lang="tr-TR"/>
          </a:p>
        </p:txBody>
      </p:sp>
    </p:spTree>
    <p:extLst>
      <p:ext uri="{BB962C8B-B14F-4D97-AF65-F5344CB8AC3E}">
        <p14:creationId xmlns:p14="http://schemas.microsoft.com/office/powerpoint/2010/main" val="194054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Askorbik asid ferro demirin ferrik demire oksitlenmesini engelleyerek emilimi arttırır</a:t>
            </a:r>
          </a:p>
          <a:p>
            <a:r>
              <a:rPr lang="tr-TR" dirty="0" smtClean="0"/>
              <a:t>Hb levels are expected to rise by  (~) 0.1 g/dL per day after starting iron therapy</a:t>
            </a:r>
          </a:p>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61</a:t>
            </a:fld>
            <a:endParaRPr lang="tr-TR"/>
          </a:p>
        </p:txBody>
      </p:sp>
    </p:spTree>
    <p:extLst>
      <p:ext uri="{BB962C8B-B14F-4D97-AF65-F5344CB8AC3E}">
        <p14:creationId xmlns:p14="http://schemas.microsoft.com/office/powerpoint/2010/main" val="392715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63</a:t>
            </a:fld>
            <a:endParaRPr lang="tr-TR"/>
          </a:p>
        </p:txBody>
      </p:sp>
    </p:spTree>
    <p:extLst>
      <p:ext uri="{BB962C8B-B14F-4D97-AF65-F5344CB8AC3E}">
        <p14:creationId xmlns:p14="http://schemas.microsoft.com/office/powerpoint/2010/main" val="327833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Bifosfonatlar, doğrudan kemik yıkımından sorumlu osteoklastik aktiviteyi inhibe ederek etkisini gösteren ilaç grubudur. Bifosfonatlar. kansere bağlı hiperkalsemi, multiple myelom ve solid tümörlerin tedavisinde kullanılmaktadır.</a:t>
            </a:r>
          </a:p>
          <a:p>
            <a:r>
              <a:rPr lang="tr-TR" dirty="0" smtClean="0"/>
              <a:t>Wilson hastalığı (WH) ileri çocukluk veya genç erişkin döneminde, hepatik, nörolojik, psikiyatrik bulgular veya bunların kombinasyonu şeklinde ortaya çıkan, dokularda bakır birikimine yol açan, otozomal resesif geçişli bir hastalıktır. İdrarda bakır atılımını artıran bir şelatör ajan olan D-penisilamin, WH' ında diğer ilaçlarla beraber yaygın olarak kullanılmaktadır.</a:t>
            </a:r>
            <a:endParaRPr lang="tr-TR" dirty="0"/>
          </a:p>
        </p:txBody>
      </p:sp>
      <p:sp>
        <p:nvSpPr>
          <p:cNvPr id="4" name="Slayt Numarası Yer Tutucusu 3"/>
          <p:cNvSpPr>
            <a:spLocks noGrp="1"/>
          </p:cNvSpPr>
          <p:nvPr>
            <p:ph type="sldNum" sz="quarter" idx="10"/>
          </p:nvPr>
        </p:nvSpPr>
        <p:spPr/>
        <p:txBody>
          <a:bodyPr/>
          <a:lstStyle/>
          <a:p>
            <a:fld id="{FE9295A2-E9CF-484F-AD9E-1D6CA1C01771}" type="slidenum">
              <a:rPr lang="tr-TR" smtClean="0"/>
              <a:pPr/>
              <a:t>65</a:t>
            </a:fld>
            <a:endParaRPr lang="tr-TR"/>
          </a:p>
        </p:txBody>
      </p:sp>
    </p:spTree>
    <p:extLst>
      <p:ext uri="{BB962C8B-B14F-4D97-AF65-F5344CB8AC3E}">
        <p14:creationId xmlns:p14="http://schemas.microsoft.com/office/powerpoint/2010/main" val="77653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effectLst>
                  <a:outerShdw blurRad="38100" dist="38100" dir="2700000" algn="tl">
                    <a:srgbClr val="000000">
                      <a:alpha val="43137"/>
                    </a:srgbClr>
                  </a:outerShdw>
                </a:effectLst>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dirty="0"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pPr/>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effectLst>
                  <a:outerShdw blurRad="38100" dist="38100" dir="2700000" algn="tl">
                    <a:srgbClr val="000000">
                      <a:alpha val="43137"/>
                    </a:srgbClr>
                  </a:outerShdw>
                </a:effectLst>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pPr/>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pPr/>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590552" y="103189"/>
            <a:ext cx="10991849" cy="5953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7"/>
          <p:cNvSpPr>
            <a:spLocks noGrp="1" noChangeArrowheads="1"/>
          </p:cNvSpPr>
          <p:nvPr>
            <p:ph type="dt" sz="half" idx="10"/>
          </p:nvPr>
        </p:nvSpPr>
        <p:spPr/>
        <p:txBody>
          <a:bodyPr/>
          <a:lstStyle>
            <a:lvl1pPr>
              <a:defRPr/>
            </a:lvl1pPr>
          </a:lstStyle>
          <a:p>
            <a:pPr>
              <a:defRPr/>
            </a:pPr>
            <a:endParaRPr lang="tr-TR"/>
          </a:p>
        </p:txBody>
      </p:sp>
      <p:sp>
        <p:nvSpPr>
          <p:cNvPr id="4" name="Rectangle 48"/>
          <p:cNvSpPr>
            <a:spLocks noGrp="1" noChangeArrowheads="1"/>
          </p:cNvSpPr>
          <p:nvPr>
            <p:ph type="ftr" sz="quarter" idx="11"/>
          </p:nvPr>
        </p:nvSpPr>
        <p:spPr/>
        <p:txBody>
          <a:bodyPr/>
          <a:lstStyle>
            <a:lvl1pPr>
              <a:defRPr/>
            </a:lvl1pPr>
          </a:lstStyle>
          <a:p>
            <a:pPr>
              <a:defRPr/>
            </a:pPr>
            <a:endParaRPr lang="tr-TR"/>
          </a:p>
        </p:txBody>
      </p:sp>
      <p:sp>
        <p:nvSpPr>
          <p:cNvPr id="5" name="Rectangle 49"/>
          <p:cNvSpPr>
            <a:spLocks noGrp="1" noChangeArrowheads="1"/>
          </p:cNvSpPr>
          <p:nvPr>
            <p:ph type="sldNum" sz="quarter" idx="12"/>
          </p:nvPr>
        </p:nvSpPr>
        <p:spPr/>
        <p:txBody>
          <a:bodyPr/>
          <a:lstStyle>
            <a:lvl1pPr>
              <a:defRPr/>
            </a:lvl1pPr>
          </a:lstStyle>
          <a:p>
            <a:pPr>
              <a:defRPr/>
            </a:pPr>
            <a:fld id="{6AD8544F-1EBD-4905-8A9E-90900B4BF2AF}" type="slidenum">
              <a:rPr lang="tr-TR"/>
              <a:pPr>
                <a:defRPr/>
              </a:pPr>
              <a:t>‹#›</a:t>
            </a:fld>
            <a:endParaRPr lang="tr-TR"/>
          </a:p>
        </p:txBody>
      </p:sp>
    </p:spTree>
    <p:extLst>
      <p:ext uri="{BB962C8B-B14F-4D97-AF65-F5344CB8AC3E}">
        <p14:creationId xmlns:p14="http://schemas.microsoft.com/office/powerpoint/2010/main" val="67643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baseline="0">
                <a:solidFill>
                  <a:srgbClr val="FF0000"/>
                </a:solidFill>
                <a:effectLst>
                  <a:outerShdw blurRad="38100" dist="38100" dir="2700000" algn="tl">
                    <a:srgbClr val="000000">
                      <a:alpha val="43137"/>
                    </a:srgbClr>
                  </a:outerShdw>
                </a:effectLst>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600"/>
            </a:lvl4pPr>
            <a:lvl5pPr>
              <a:defRPr sz="1600"/>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pPr/>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effectLst>
                  <a:outerShdw blurRad="38100" dist="38100" dir="2700000" algn="tl">
                    <a:srgbClr val="000000">
                      <a:alpha val="43137"/>
                    </a:srgbClr>
                  </a:outerShdw>
                </a:effectLst>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A61015F-7CC6-4D0A-9D87-873EA4C304CC}" type="datetimeFigureOut">
              <a:rPr lang="en-US" dirty="0"/>
              <a:pPr/>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lvl1pPr>
              <a:defRPr b="1" cap="none" baseline="0">
                <a:solidFill>
                  <a:srgbClr val="FF0000"/>
                </a:solidFill>
                <a:effectLst>
                  <a:outerShdw blurRad="38100" dist="38100" dir="2700000" algn="tl">
                    <a:srgbClr val="000000">
                      <a:alpha val="43137"/>
                    </a:srgbClr>
                  </a:outerShdw>
                </a:effectLst>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800"/>
            </a:lvl1pPr>
            <a:lvl2pPr>
              <a:defRPr sz="2400"/>
            </a:lvl2pPr>
            <a:lvl3pPr>
              <a:defRPr sz="2000"/>
            </a:lvl3pPr>
            <a:lvl4pPr>
              <a:defRPr sz="1600"/>
            </a:lvl4pPr>
            <a:lvl5pPr>
              <a:defRPr sz="1600"/>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normAutofit/>
          </a:bodyPr>
          <a:lstStyle>
            <a:lvl1pPr>
              <a:defRPr sz="2800"/>
            </a:lvl1pPr>
            <a:lvl2pPr>
              <a:defRPr sz="2400"/>
            </a:lvl2pPr>
            <a:lvl3pPr>
              <a:defRPr sz="2000"/>
            </a:lvl3pPr>
            <a:lvl4pPr>
              <a:defRPr sz="1600"/>
            </a:lvl4pPr>
            <a:lvl5pPr>
              <a:defRPr sz="1600"/>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pPr/>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1" cap="none" baseline="0">
                <a:solidFill>
                  <a:srgbClr val="FF0000"/>
                </a:solidFill>
                <a:effectLst>
                  <a:outerShdw blurRad="38100" dist="38100" dir="2700000" algn="tl">
                    <a:srgbClr val="000000">
                      <a:alpha val="43137"/>
                    </a:srgbClr>
                  </a:outerShdw>
                </a:effectLst>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24128" y="2967788"/>
            <a:ext cx="4754880" cy="3341572"/>
          </a:xfrm>
        </p:spPr>
        <p:txBody>
          <a:bodyPr/>
          <a:lstStyle>
            <a:lvl1pPr>
              <a:defRPr sz="2800"/>
            </a:lvl1pPr>
            <a:lvl2pPr>
              <a:defRPr sz="2400"/>
            </a:lvl2pPr>
            <a:lvl3pPr>
              <a:defRPr sz="2000"/>
            </a:lvl3pPr>
            <a:lvl4pPr>
              <a:defRPr sz="1600"/>
            </a:lvl4pPr>
            <a:lvl5pPr>
              <a:defRPr sz="1600"/>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a:t>
            </a:r>
          </a:p>
        </p:txBody>
      </p:sp>
      <p:sp>
        <p:nvSpPr>
          <p:cNvPr id="6" name="Content Placeholder 5"/>
          <p:cNvSpPr>
            <a:spLocks noGrp="1"/>
          </p:cNvSpPr>
          <p:nvPr>
            <p:ph sz="quarter" idx="4"/>
          </p:nvPr>
        </p:nvSpPr>
        <p:spPr>
          <a:xfrm>
            <a:off x="5990888" y="2967788"/>
            <a:ext cx="4754880" cy="3341572"/>
          </a:xfrm>
        </p:spPr>
        <p:txBody>
          <a:bodyPr/>
          <a:lstStyle>
            <a:lvl1pPr>
              <a:defRPr sz="2800"/>
            </a:lvl1pPr>
            <a:lvl2pPr>
              <a:defRPr sz="2400"/>
            </a:lvl2pPr>
            <a:lvl3pPr>
              <a:defRPr sz="2000"/>
            </a:lvl3pPr>
            <a:lvl4pPr>
              <a:defRPr sz="1600"/>
            </a:lvl4pPr>
            <a:lvl5pPr>
              <a:defRPr sz="1600"/>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pPr/>
              <a:t>12/17/2022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baseline="0">
                <a:solidFill>
                  <a:srgbClr val="FF0000"/>
                </a:solidFill>
                <a:effectLst>
                  <a:outerShdw blurRad="38100" dist="38100" dir="2700000" algn="tl">
                    <a:srgbClr val="000000">
                      <a:alpha val="43137"/>
                    </a:srgbClr>
                  </a:outerShdw>
                </a:effectLst>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pPr/>
              <a:t>12/17/2022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pPr/>
              <a:t>12/17/2022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b="1">
                <a:solidFill>
                  <a:srgbClr val="FF0000"/>
                </a:solidFill>
                <a:effectLst>
                  <a:outerShdw blurRad="38100" dist="38100" dir="2700000" algn="tl">
                    <a:srgbClr val="000000">
                      <a:alpha val="43137"/>
                    </a:srgb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5C68B11-C5A8-448C-8CE9-B1A273C79CFC}" type="datetimeFigureOut">
              <a:rPr lang="en-US" dirty="0"/>
              <a:pPr/>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b="1" spc="200" baseline="0">
                <a:solidFill>
                  <a:srgbClr val="FF0000"/>
                </a:solidFill>
                <a:effectLst>
                  <a:outerShdw blurRad="38100" dist="38100" dir="2700000" algn="tl">
                    <a:srgbClr val="000000">
                      <a:alpha val="43137"/>
                    </a:srgbClr>
                  </a:outerShdw>
                </a:effectLst>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7616CA0-919D-4A49-9C8A-62FDFB3A5183}" type="datetimeFigureOut">
              <a:rPr lang="en-US" dirty="0"/>
              <a:pPr/>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12/17/2022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ichastaliklaridergisi.org/managete/fu_folder/2010-01/html/2010-17-01-007-015.html" TargetMode="External"/><Relationship Id="rId7" Type="http://schemas.openxmlformats.org/officeDocument/2006/relationships/hyperlink" Target="https://gut.bmj.com/content/60/10/1309.lo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thd.org.tr/THD_Halk/?sayfa=cocuklarda_demir_eksikligi_anemisi" TargetMode="External"/><Relationship Id="rId5" Type="http://schemas.openxmlformats.org/officeDocument/2006/relationships/hyperlink" Target="https://www.thd.org.tr/thdData/userfiles/file/Demir%20eks%2026_04_2011%5b1%5d.pdf" TargetMode="External"/><Relationship Id="rId4" Type="http://schemas.openxmlformats.org/officeDocument/2006/relationships/hyperlink" Target="https://www.uptodate.com/contents/causes-and-diagnosis-of-iron-deficiency-and-iron-deficiency-anemia-in-adul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7565" y="4960137"/>
            <a:ext cx="7962663" cy="1463040"/>
          </a:xfrm>
        </p:spPr>
        <p:txBody>
          <a:bodyPr/>
          <a:lstStyle/>
          <a:p>
            <a:r>
              <a:rPr lang="tr-TR" dirty="0"/>
              <a:t>ANEMİLERE YAKLAŞIM</a:t>
            </a:r>
          </a:p>
        </p:txBody>
      </p:sp>
      <p:sp>
        <p:nvSpPr>
          <p:cNvPr id="3" name="Alt Başlık 2"/>
          <p:cNvSpPr>
            <a:spLocks noGrp="1"/>
          </p:cNvSpPr>
          <p:nvPr>
            <p:ph type="subTitle" idx="1"/>
          </p:nvPr>
        </p:nvSpPr>
        <p:spPr/>
        <p:txBody>
          <a:bodyPr/>
          <a:lstStyle/>
          <a:p>
            <a:r>
              <a:rPr lang="tr-TR" dirty="0"/>
              <a:t>Dr.Osman AYYILDIZ</a:t>
            </a:r>
          </a:p>
          <a:p>
            <a:r>
              <a:rPr lang="tr-TR" dirty="0"/>
              <a:t>KTÜ Tıp Fakültesi Aile Hekimliği ABD</a:t>
            </a:r>
          </a:p>
          <a:p>
            <a:r>
              <a:rPr lang="tr-TR" dirty="0"/>
              <a:t>07.12.2022</a:t>
            </a:r>
          </a:p>
          <a:p>
            <a:endParaRPr lang="tr-TR" dirty="0"/>
          </a:p>
        </p:txBody>
      </p:sp>
    </p:spTree>
    <p:extLst>
      <p:ext uri="{BB962C8B-B14F-4D97-AF65-F5344CB8AC3E}">
        <p14:creationId xmlns:p14="http://schemas.microsoft.com/office/powerpoint/2010/main" val="472707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3250" y="754757"/>
            <a:ext cx="10515600" cy="1325563"/>
          </a:xfrm>
        </p:spPr>
        <p:txBody>
          <a:bodyPr>
            <a:normAutofit/>
          </a:bodyPr>
          <a:lstStyle/>
          <a:p>
            <a:r>
              <a:rPr lang="tr-TR" b="1" dirty="0" err="1" smtClean="0">
                <a:solidFill>
                  <a:srgbClr val="FF0000"/>
                </a:solidFill>
                <a:effectLst>
                  <a:outerShdw blurRad="38100" dist="38100" dir="2700000" algn="tl">
                    <a:srgbClr val="000000">
                      <a:alpha val="43137"/>
                    </a:srgbClr>
                  </a:outerShdw>
                </a:effectLst>
                <a:latin typeface="+mn-lt"/>
                <a:cs typeface="Arial" pitchFamily="34" charset="0"/>
              </a:rPr>
              <a:t>Eritropoez</a:t>
            </a:r>
            <a:r>
              <a:rPr lang="tr-TR" b="1" dirty="0" smtClean="0">
                <a:solidFill>
                  <a:srgbClr val="FF0000"/>
                </a:solidFill>
                <a:effectLst>
                  <a:outerShdw blurRad="38100" dist="38100" dir="2700000" algn="tl">
                    <a:srgbClr val="000000">
                      <a:alpha val="43137"/>
                    </a:srgbClr>
                  </a:outerShdw>
                </a:effectLst>
                <a:latin typeface="+mn-lt"/>
                <a:cs typeface="Arial" pitchFamily="34" charset="0"/>
              </a:rPr>
              <a:t> </a:t>
            </a:r>
            <a:endParaRPr lang="tr-TR" b="1" dirty="0">
              <a:solidFill>
                <a:srgbClr val="FF0000"/>
              </a:solidFill>
              <a:effectLst>
                <a:outerShdw blurRad="38100" dist="38100" dir="2700000" algn="tl">
                  <a:srgbClr val="000000">
                    <a:alpha val="43137"/>
                  </a:srgbClr>
                </a:outerShdw>
              </a:effectLst>
              <a:latin typeface="+mn-lt"/>
              <a:cs typeface="Arial" pitchFamily="34" charset="0"/>
            </a:endParaRPr>
          </a:p>
        </p:txBody>
      </p:sp>
      <p:sp>
        <p:nvSpPr>
          <p:cNvPr id="6" name="Rectangle 3"/>
          <p:cNvSpPr>
            <a:spLocks noGrp="1" noChangeArrowheads="1"/>
          </p:cNvSpPr>
          <p:nvPr>
            <p:ph sz="quarter" idx="1"/>
          </p:nvPr>
        </p:nvSpPr>
        <p:spPr>
          <a:xfrm>
            <a:off x="2544416" y="1345914"/>
            <a:ext cx="7871172" cy="4351338"/>
          </a:xfrm>
        </p:spPr>
        <p:txBody>
          <a:bodyPr>
            <a:normAutofit fontScale="77500" lnSpcReduction="20000"/>
          </a:bodyPr>
          <a:lstStyle/>
          <a:p>
            <a:pPr marL="0" indent="0">
              <a:lnSpc>
                <a:spcPct val="170000"/>
              </a:lnSpc>
              <a:buNone/>
            </a:pPr>
            <a:r>
              <a:rPr lang="tr-TR" altLang="en-US" sz="2000" dirty="0">
                <a:cs typeface="Times New Roman" pitchFamily="18" charset="0"/>
              </a:rPr>
              <a:t>      </a:t>
            </a:r>
            <a:r>
              <a:rPr lang="en-US" altLang="en-US" sz="2000" dirty="0">
                <a:cs typeface="Times New Roman" pitchFamily="18" charset="0"/>
              </a:rPr>
              <a:t> </a:t>
            </a:r>
            <a:r>
              <a:rPr lang="tr-TR" altLang="en-US" sz="2000" dirty="0">
                <a:cs typeface="Times New Roman" pitchFamily="18" charset="0"/>
              </a:rPr>
              <a:t>                                           </a:t>
            </a:r>
          </a:p>
          <a:p>
            <a:pPr marL="0" indent="0">
              <a:lnSpc>
                <a:spcPct val="170000"/>
              </a:lnSpc>
              <a:buNone/>
            </a:pPr>
            <a:r>
              <a:rPr lang="tr-TR" altLang="en-US" sz="2000" dirty="0">
                <a:cs typeface="Times New Roman" pitchFamily="18" charset="0"/>
              </a:rPr>
              <a:t>                                                    </a:t>
            </a:r>
            <a:r>
              <a:rPr lang="en-US" altLang="en-US" sz="2000" dirty="0">
                <a:cs typeface="Arial" pitchFamily="34" charset="0"/>
              </a:rPr>
              <a:t>Erythropoietin</a:t>
            </a:r>
            <a:endParaRPr lang="tr-TR" altLang="en-US" sz="2000" dirty="0">
              <a:cs typeface="Arial" pitchFamily="34" charset="0"/>
            </a:endParaRPr>
          </a:p>
          <a:p>
            <a:pPr marL="0" indent="0">
              <a:lnSpc>
                <a:spcPct val="170000"/>
              </a:lnSpc>
              <a:buNone/>
            </a:pPr>
            <a:r>
              <a:rPr lang="en-US" altLang="en-US" sz="2000" dirty="0">
                <a:cs typeface="Arial" pitchFamily="34" charset="0"/>
              </a:rPr>
              <a:t> </a:t>
            </a:r>
            <a:r>
              <a:rPr lang="tr-TR" altLang="en-US" sz="2000" dirty="0">
                <a:cs typeface="Arial" pitchFamily="34" charset="0"/>
              </a:rPr>
              <a:t>                                                                         </a:t>
            </a:r>
            <a:r>
              <a:rPr lang="tr-TR" altLang="en-US" sz="2000" dirty="0" smtClean="0">
                <a:cs typeface="Arial" pitchFamily="34" charset="0"/>
              </a:rPr>
              <a:t>             </a:t>
            </a:r>
            <a:r>
              <a:rPr lang="tr-TR" altLang="en-US" sz="2000" b="1" dirty="0">
                <a:cs typeface="Arial" pitchFamily="34" charset="0"/>
              </a:rPr>
              <a:t>Demir</a:t>
            </a:r>
          </a:p>
          <a:p>
            <a:pPr marL="0" indent="0">
              <a:lnSpc>
                <a:spcPct val="170000"/>
              </a:lnSpc>
              <a:buNone/>
            </a:pPr>
            <a:r>
              <a:rPr lang="tr-TR" altLang="en-US" sz="2000" dirty="0">
                <a:cs typeface="Arial" pitchFamily="34" charset="0"/>
              </a:rPr>
              <a:t>    </a:t>
            </a:r>
            <a:r>
              <a:rPr lang="en-US" altLang="en-US" sz="2000" b="1" dirty="0">
                <a:cs typeface="Arial" pitchFamily="34" charset="0"/>
              </a:rPr>
              <a:t>Vitamin B</a:t>
            </a:r>
            <a:r>
              <a:rPr lang="en-US" altLang="en-US" sz="2000" b="1" baseline="-25000" dirty="0">
                <a:cs typeface="Arial" pitchFamily="34" charset="0"/>
              </a:rPr>
              <a:t>12</a:t>
            </a:r>
            <a:r>
              <a:rPr lang="en-US" altLang="en-US" sz="2000" b="1" dirty="0">
                <a:cs typeface="Arial" pitchFamily="34" charset="0"/>
              </a:rPr>
              <a:t> (</a:t>
            </a:r>
            <a:r>
              <a:rPr lang="en-US" altLang="en-US" sz="2000" b="1" dirty="0" err="1">
                <a:cs typeface="Arial" pitchFamily="34" charset="0"/>
              </a:rPr>
              <a:t>cyanocobalamin</a:t>
            </a:r>
            <a:r>
              <a:rPr lang="en-US" altLang="en-US" sz="2000" b="1" dirty="0">
                <a:cs typeface="Arial" pitchFamily="34" charset="0"/>
              </a:rPr>
              <a:t>)</a:t>
            </a:r>
            <a:endParaRPr lang="tr-TR" altLang="en-US" sz="2000" b="1" dirty="0">
              <a:cs typeface="Arial" pitchFamily="34" charset="0"/>
            </a:endParaRPr>
          </a:p>
          <a:p>
            <a:pPr marL="0" indent="0">
              <a:lnSpc>
                <a:spcPct val="170000"/>
              </a:lnSpc>
              <a:buNone/>
            </a:pPr>
            <a:r>
              <a:rPr lang="tr-TR" altLang="en-US" sz="2000" dirty="0">
                <a:cs typeface="Times New Roman" pitchFamily="18" charset="0"/>
              </a:rPr>
              <a:t>                                                                                            </a:t>
            </a:r>
            <a:r>
              <a:rPr lang="en-US" altLang="en-US" sz="2000" b="1" dirty="0">
                <a:cs typeface="Arial" pitchFamily="34" charset="0"/>
              </a:rPr>
              <a:t>Folic Acid </a:t>
            </a:r>
            <a:endParaRPr lang="tr-TR" altLang="en-US" sz="2000" b="1" dirty="0">
              <a:cs typeface="Arial" pitchFamily="34" charset="0"/>
            </a:endParaRPr>
          </a:p>
          <a:p>
            <a:pPr marL="0" indent="0">
              <a:lnSpc>
                <a:spcPct val="170000"/>
              </a:lnSpc>
              <a:buNone/>
            </a:pPr>
            <a:r>
              <a:rPr lang="tr-TR" altLang="en-US" sz="2000" dirty="0">
                <a:cs typeface="Times New Roman" pitchFamily="18" charset="0"/>
              </a:rPr>
              <a:t>             </a:t>
            </a:r>
            <a:r>
              <a:rPr lang="en-US" altLang="en-US" sz="2000" dirty="0">
                <a:cs typeface="Arial" pitchFamily="34" charset="0"/>
              </a:rPr>
              <a:t>Vitamin C (Ascorbic acid )</a:t>
            </a:r>
            <a:endParaRPr lang="tr-TR" altLang="en-US" sz="2000" dirty="0">
              <a:cs typeface="Arial" pitchFamily="34" charset="0"/>
            </a:endParaRPr>
          </a:p>
          <a:p>
            <a:pPr marL="0" indent="0">
              <a:lnSpc>
                <a:spcPct val="170000"/>
              </a:lnSpc>
              <a:buNone/>
            </a:pPr>
            <a:r>
              <a:rPr lang="tr-TR" altLang="en-US" sz="2000" dirty="0">
                <a:cs typeface="Times New Roman" pitchFamily="18" charset="0"/>
              </a:rPr>
              <a:t>                                                                              </a:t>
            </a:r>
            <a:r>
              <a:rPr lang="en-US" altLang="en-US" sz="2000" dirty="0">
                <a:cs typeface="Arial" pitchFamily="34" charset="0"/>
              </a:rPr>
              <a:t>Vitamin B</a:t>
            </a:r>
            <a:r>
              <a:rPr lang="en-US" altLang="en-US" sz="2000" baseline="-25000" dirty="0">
                <a:cs typeface="Arial" pitchFamily="34" charset="0"/>
              </a:rPr>
              <a:t>6 </a:t>
            </a:r>
            <a:r>
              <a:rPr lang="en-US" altLang="en-US" sz="2000" dirty="0">
                <a:cs typeface="Arial" pitchFamily="34" charset="0"/>
              </a:rPr>
              <a:t>(Pyridoxine)</a:t>
            </a:r>
            <a:endParaRPr lang="tr-TR" altLang="en-US" sz="2000" dirty="0">
              <a:cs typeface="Arial" pitchFamily="34" charset="0"/>
            </a:endParaRPr>
          </a:p>
          <a:p>
            <a:pPr marL="0" indent="0">
              <a:lnSpc>
                <a:spcPct val="170000"/>
              </a:lnSpc>
              <a:buNone/>
            </a:pPr>
            <a:r>
              <a:rPr lang="tr-TR" altLang="en-US" sz="2000" dirty="0">
                <a:cs typeface="Times New Roman" pitchFamily="18" charset="0"/>
              </a:rPr>
              <a:t>                                             </a:t>
            </a:r>
            <a:r>
              <a:rPr lang="en-US" altLang="en-US" sz="2000" dirty="0">
                <a:cs typeface="Arial" pitchFamily="34" charset="0"/>
              </a:rPr>
              <a:t>Amino acids</a:t>
            </a:r>
          </a:p>
        </p:txBody>
      </p:sp>
      <p:sp>
        <p:nvSpPr>
          <p:cNvPr id="7" name="Oval 6">
            <a:extLst/>
          </p:cNvPr>
          <p:cNvSpPr/>
          <p:nvPr/>
        </p:nvSpPr>
        <p:spPr>
          <a:xfrm>
            <a:off x="2886836" y="3957747"/>
            <a:ext cx="3456384" cy="708025"/>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Oval 6">
            <a:extLst/>
          </p:cNvPr>
          <p:cNvSpPr/>
          <p:nvPr/>
        </p:nvSpPr>
        <p:spPr>
          <a:xfrm>
            <a:off x="2480613" y="2714962"/>
            <a:ext cx="3456384" cy="1008112"/>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Oval 6">
            <a:extLst/>
          </p:cNvPr>
          <p:cNvSpPr/>
          <p:nvPr/>
        </p:nvSpPr>
        <p:spPr>
          <a:xfrm>
            <a:off x="5355919" y="1843560"/>
            <a:ext cx="2664296" cy="576063"/>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Oval 6">
            <a:extLst/>
          </p:cNvPr>
          <p:cNvSpPr/>
          <p:nvPr/>
        </p:nvSpPr>
        <p:spPr>
          <a:xfrm>
            <a:off x="7910066" y="2347441"/>
            <a:ext cx="1296144" cy="648072"/>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0000"/>
              </a:solidFill>
            </a:endParaRPr>
          </a:p>
        </p:txBody>
      </p:sp>
      <p:sp>
        <p:nvSpPr>
          <p:cNvPr id="11" name="Oval 6">
            <a:extLst/>
          </p:cNvPr>
          <p:cNvSpPr/>
          <p:nvPr/>
        </p:nvSpPr>
        <p:spPr>
          <a:xfrm flipV="1">
            <a:off x="7181020" y="4442039"/>
            <a:ext cx="3096344" cy="864096"/>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Oval 6">
            <a:extLst/>
          </p:cNvPr>
          <p:cNvSpPr/>
          <p:nvPr/>
        </p:nvSpPr>
        <p:spPr>
          <a:xfrm flipH="1">
            <a:off x="7910066" y="3363034"/>
            <a:ext cx="2232248" cy="720080"/>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Oval 6">
            <a:extLst/>
          </p:cNvPr>
          <p:cNvSpPr/>
          <p:nvPr/>
        </p:nvSpPr>
        <p:spPr>
          <a:xfrm>
            <a:off x="5232958" y="5021146"/>
            <a:ext cx="1656184" cy="792088"/>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817821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Tam Kanda Normal Değerler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44031233"/>
              </p:ext>
            </p:extLst>
          </p:nvPr>
        </p:nvGraphicFramePr>
        <p:xfrm>
          <a:off x="2142309" y="2286000"/>
          <a:ext cx="8022417" cy="4263656"/>
        </p:xfrm>
        <a:graphic>
          <a:graphicData uri="http://schemas.openxmlformats.org/drawingml/2006/table">
            <a:tbl>
              <a:tblPr firstRow="1" bandRow="1">
                <a:tableStyleId>{5C22544A-7EE6-4342-B048-85BDC9FD1C3A}</a:tableStyleId>
              </a:tblPr>
              <a:tblGrid>
                <a:gridCol w="2674139">
                  <a:extLst>
                    <a:ext uri="{9D8B030D-6E8A-4147-A177-3AD203B41FA5}">
                      <a16:colId xmlns:a16="http://schemas.microsoft.com/office/drawing/2014/main" val="2059657789"/>
                    </a:ext>
                  </a:extLst>
                </a:gridCol>
                <a:gridCol w="2674139">
                  <a:extLst>
                    <a:ext uri="{9D8B030D-6E8A-4147-A177-3AD203B41FA5}">
                      <a16:colId xmlns:a16="http://schemas.microsoft.com/office/drawing/2014/main" val="3724557286"/>
                    </a:ext>
                  </a:extLst>
                </a:gridCol>
                <a:gridCol w="2674139">
                  <a:extLst>
                    <a:ext uri="{9D8B030D-6E8A-4147-A177-3AD203B41FA5}">
                      <a16:colId xmlns:a16="http://schemas.microsoft.com/office/drawing/2014/main" val="3494501510"/>
                    </a:ext>
                  </a:extLst>
                </a:gridCol>
              </a:tblGrid>
              <a:tr h="532957">
                <a:tc>
                  <a:txBody>
                    <a:bodyPr/>
                    <a:lstStyle/>
                    <a:p>
                      <a:endParaRPr lang="tr-TR" dirty="0"/>
                    </a:p>
                  </a:txBody>
                  <a:tcPr/>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FF0000"/>
                          </a:solidFill>
                          <a:effectLst>
                            <a:outerShdw blurRad="38100" dist="38100" dir="2700000" algn="tl">
                              <a:srgbClr val="000000"/>
                            </a:outerShdw>
                          </a:effectLst>
                          <a:latin typeface="Arial" panose="020B0604020202020204" pitchFamily="34" charset="0"/>
                        </a:rPr>
                        <a:t>ERKEK</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FF0000"/>
                          </a:solidFill>
                          <a:effectLst>
                            <a:outerShdw blurRad="38100" dist="38100" dir="2700000" algn="tl">
                              <a:srgbClr val="000000"/>
                            </a:outerShdw>
                          </a:effectLst>
                          <a:latin typeface="Arial" panose="020B0604020202020204" pitchFamily="34" charset="0"/>
                        </a:rPr>
                        <a:t>KADIN</a:t>
                      </a:r>
                    </a:p>
                  </a:txBody>
                  <a:tcPr horzOverflow="overflow"/>
                </a:tc>
                <a:extLst>
                  <a:ext uri="{0D108BD9-81ED-4DB2-BD59-A6C34878D82A}">
                    <a16:rowId xmlns:a16="http://schemas.microsoft.com/office/drawing/2014/main" val="3822119431"/>
                  </a:ext>
                </a:extLst>
              </a:tr>
              <a:tr h="532957">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ial" panose="020B0604020202020204" pitchFamily="34" charset="0"/>
                        </a:rPr>
                        <a:t>Hb (g/dl)</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13.5-17</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12-16</a:t>
                      </a:r>
                    </a:p>
                  </a:txBody>
                  <a:tcPr horzOverflow="overflow"/>
                </a:tc>
                <a:extLst>
                  <a:ext uri="{0D108BD9-81ED-4DB2-BD59-A6C34878D82A}">
                    <a16:rowId xmlns:a16="http://schemas.microsoft.com/office/drawing/2014/main" val="3788092451"/>
                  </a:ext>
                </a:extLst>
              </a:tr>
              <a:tr h="532957">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ial" panose="020B0604020202020204" pitchFamily="34" charset="0"/>
                        </a:rPr>
                        <a:t>Hct</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40-52</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36-48</a:t>
                      </a:r>
                    </a:p>
                  </a:txBody>
                  <a:tcPr horzOverflow="overflow"/>
                </a:tc>
                <a:extLst>
                  <a:ext uri="{0D108BD9-81ED-4DB2-BD59-A6C34878D82A}">
                    <a16:rowId xmlns:a16="http://schemas.microsoft.com/office/drawing/2014/main" val="2215158761"/>
                  </a:ext>
                </a:extLst>
              </a:tr>
              <a:tr h="532957">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ial" panose="020B0604020202020204" pitchFamily="34" charset="0"/>
                        </a:rPr>
                        <a:t>RBC(Eritrosit)</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4.5-6</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4.5-5</a:t>
                      </a:r>
                    </a:p>
                  </a:txBody>
                  <a:tcPr horzOverflow="overflow"/>
                </a:tc>
                <a:extLst>
                  <a:ext uri="{0D108BD9-81ED-4DB2-BD59-A6C34878D82A}">
                    <a16:rowId xmlns:a16="http://schemas.microsoft.com/office/drawing/2014/main" val="4093324601"/>
                  </a:ext>
                </a:extLst>
              </a:tr>
              <a:tr h="532957">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ial" panose="020B0604020202020204" pitchFamily="34" charset="0"/>
                        </a:rPr>
                        <a:t>MCV</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80-100</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80-100</a:t>
                      </a:r>
                    </a:p>
                  </a:txBody>
                  <a:tcPr horzOverflow="overflow"/>
                </a:tc>
                <a:extLst>
                  <a:ext uri="{0D108BD9-81ED-4DB2-BD59-A6C34878D82A}">
                    <a16:rowId xmlns:a16="http://schemas.microsoft.com/office/drawing/2014/main" val="3275982865"/>
                  </a:ext>
                </a:extLst>
              </a:tr>
              <a:tr h="532957">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ial" panose="020B0604020202020204" pitchFamily="34" charset="0"/>
                        </a:rPr>
                        <a:t>MCH (pg)</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27-34</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27-34</a:t>
                      </a:r>
                    </a:p>
                  </a:txBody>
                  <a:tcPr horzOverflow="overflow"/>
                </a:tc>
                <a:extLst>
                  <a:ext uri="{0D108BD9-81ED-4DB2-BD59-A6C34878D82A}">
                    <a16:rowId xmlns:a16="http://schemas.microsoft.com/office/drawing/2014/main" val="1373329127"/>
                  </a:ext>
                </a:extLst>
              </a:tr>
              <a:tr h="532957">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ial" panose="020B0604020202020204" pitchFamily="34" charset="0"/>
                        </a:rPr>
                        <a:t>MCHC (%)</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31-37</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31-37</a:t>
                      </a:r>
                    </a:p>
                  </a:txBody>
                  <a:tcPr horzOverflow="overflow"/>
                </a:tc>
                <a:extLst>
                  <a:ext uri="{0D108BD9-81ED-4DB2-BD59-A6C34878D82A}">
                    <a16:rowId xmlns:a16="http://schemas.microsoft.com/office/drawing/2014/main" val="1281973984"/>
                  </a:ext>
                </a:extLst>
              </a:tr>
              <a:tr h="532957">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ial" panose="020B0604020202020204" pitchFamily="34" charset="0"/>
                        </a:rPr>
                        <a:t>Rtc(%)</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0.5-2</a:t>
                      </a:r>
                    </a:p>
                  </a:txBody>
                  <a:tcPr horzOverflow="overflow"/>
                </a:tc>
                <a:tc>
                  <a:txBody>
                    <a:bodyPr/>
                    <a:lstStyle>
                      <a:lvl1pPr>
                        <a:defRPr sz="2800">
                          <a:solidFill>
                            <a:schemeClr val="tx1"/>
                          </a:solidFill>
                          <a:effectLst>
                            <a:outerShdw blurRad="38100" dist="38100" dir="2700000" algn="tl">
                              <a:srgbClr val="000000"/>
                            </a:outerShdw>
                          </a:effectLst>
                          <a:latin typeface="Arial" panose="020B0604020202020204" pitchFamily="34" charset="0"/>
                        </a:defRPr>
                      </a:lvl1pPr>
                      <a:lvl2pPr>
                        <a:defRPr sz="2400">
                          <a:solidFill>
                            <a:schemeClr val="tx1"/>
                          </a:solidFill>
                          <a:effectLst>
                            <a:outerShdw blurRad="38100" dist="38100" dir="2700000" algn="tl">
                              <a:srgbClr val="000000"/>
                            </a:outerShdw>
                          </a:effectLst>
                          <a:latin typeface="Arial" panose="020B0604020202020204" pitchFamily="34" charset="0"/>
                        </a:defRPr>
                      </a:lvl2pPr>
                      <a:lvl3pPr>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defRPr>
                          <a:solidFill>
                            <a:schemeClr val="tx1"/>
                          </a:solidFill>
                          <a:effectLst>
                            <a:outerShdw blurRad="38100" dist="38100" dir="2700000" algn="tl">
                              <a:srgbClr val="000000"/>
                            </a:outerShdw>
                          </a:effectLst>
                          <a:latin typeface="Arial" panose="020B0604020202020204" pitchFamily="34" charset="0"/>
                        </a:defRPr>
                      </a:lvl4pPr>
                      <a:lvl5pPr>
                        <a:buClr>
                          <a:schemeClr val="fo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tr-TR" altLang="tr-TR" sz="2400" b="1" i="0" u="none" strike="noStrike" cap="none" normalizeH="0" baseline="0" dirty="0" smtClean="0">
                          <a:ln>
                            <a:noFill/>
                          </a:ln>
                          <a:solidFill>
                            <a:schemeClr val="tx1"/>
                          </a:solidFill>
                          <a:effectLst/>
                          <a:latin typeface="Arial" panose="020B0604020202020204" pitchFamily="34" charset="0"/>
                        </a:rPr>
                        <a:t>0.5-2</a:t>
                      </a:r>
                    </a:p>
                  </a:txBody>
                  <a:tcPr horzOverflow="overflow"/>
                </a:tc>
                <a:extLst>
                  <a:ext uri="{0D108BD9-81ED-4DB2-BD59-A6C34878D82A}">
                    <a16:rowId xmlns:a16="http://schemas.microsoft.com/office/drawing/2014/main" val="2614036530"/>
                  </a:ext>
                </a:extLst>
              </a:tr>
            </a:tbl>
          </a:graphicData>
        </a:graphic>
      </p:graphicFrame>
    </p:spTree>
    <p:extLst>
      <p:ext uri="{BB962C8B-B14F-4D97-AF65-F5344CB8AC3E}">
        <p14:creationId xmlns:p14="http://schemas.microsoft.com/office/powerpoint/2010/main" val="2888802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7" y="0"/>
            <a:ext cx="10185155" cy="1499616"/>
          </a:xfrm>
        </p:spPr>
        <p:txBody>
          <a:bodyPr>
            <a:normAutofit/>
          </a:bodyPr>
          <a:lstStyle/>
          <a:p>
            <a:r>
              <a:rPr lang="tr-TR" sz="3800" dirty="0"/>
              <a:t>Anemilerde Fizyopatolojik </a:t>
            </a:r>
            <a:r>
              <a:rPr lang="tr-TR" sz="3800" dirty="0" smtClean="0"/>
              <a:t>Sınıflandırma</a:t>
            </a:r>
            <a:endParaRPr lang="tr-TR" sz="3800" dirty="0"/>
          </a:p>
        </p:txBody>
      </p:sp>
      <p:sp>
        <p:nvSpPr>
          <p:cNvPr id="3" name="İçerik Yer Tutucusu 2"/>
          <p:cNvSpPr>
            <a:spLocks noGrp="1"/>
          </p:cNvSpPr>
          <p:nvPr>
            <p:ph idx="1"/>
          </p:nvPr>
        </p:nvSpPr>
        <p:spPr>
          <a:xfrm>
            <a:off x="1024128" y="1147855"/>
            <a:ext cx="7649609" cy="5605641"/>
          </a:xfrm>
        </p:spPr>
        <p:txBody>
          <a:bodyPr>
            <a:normAutofit/>
          </a:bodyPr>
          <a:lstStyle/>
          <a:p>
            <a:pPr marL="514350" indent="-514350">
              <a:buFont typeface="+mj-lt"/>
              <a:buAutoNum type="alphaUcPeriod"/>
            </a:pPr>
            <a:r>
              <a:rPr lang="tr-TR" dirty="0"/>
              <a:t>Eritrosit üretim bozuklukları</a:t>
            </a:r>
          </a:p>
          <a:p>
            <a:pPr marL="514350" indent="-514350">
              <a:buFont typeface="+mj-lt"/>
              <a:buAutoNum type="alphaUcPeriod"/>
            </a:pPr>
            <a:endParaRPr lang="tr-TR" dirty="0"/>
          </a:p>
          <a:p>
            <a:pPr marL="768096" lvl="2" indent="-457200">
              <a:buFont typeface="+mj-lt"/>
              <a:buAutoNum type="arabicPeriod"/>
            </a:pPr>
            <a:r>
              <a:rPr lang="tr-TR" dirty="0"/>
              <a:t>Kemik iliği yetersizliği (aplastik anemi, Kİ infiltrasyonu)</a:t>
            </a:r>
          </a:p>
          <a:p>
            <a:pPr marL="768096" lvl="2" indent="-457200">
              <a:buFont typeface="+mj-lt"/>
              <a:buAutoNum type="arabicPeriod"/>
            </a:pPr>
            <a:r>
              <a:rPr lang="tr-TR" dirty="0"/>
              <a:t>Bozulmuş EPO üretimi (KBY, Hipotiroidizm, Enflamasyon, Malnutrisyon)</a:t>
            </a:r>
          </a:p>
          <a:p>
            <a:pPr marL="768096" lvl="2" indent="-457200">
              <a:buFont typeface="+mj-lt"/>
              <a:buAutoNum type="arabicPeriod"/>
            </a:pPr>
            <a:r>
              <a:rPr lang="tr-TR" dirty="0"/>
              <a:t>Eritrosit maturasyon bozuklukluğu ve ineffektif eritropoezis (</a:t>
            </a:r>
            <a:r>
              <a:rPr lang="tr-TR" i="1" u="sng" dirty="0"/>
              <a:t>demir eksikliği, sideroblastik sendromlar, vit.B12 eksikliği, folik asit eksikliği, </a:t>
            </a:r>
            <a:r>
              <a:rPr lang="tr-TR" dirty="0"/>
              <a:t>aplastik anemi)</a:t>
            </a:r>
          </a:p>
          <a:p>
            <a:pPr marL="768096" lvl="2" indent="-457200">
              <a:buFont typeface="+mj-lt"/>
              <a:buAutoNum type="arabicPeriod"/>
            </a:pPr>
            <a:r>
              <a:rPr lang="tr-TR" dirty="0"/>
              <a:t>Hemolitik anmiler (ilaç, enfeksiyon, enzim defekti, membran defekti</a:t>
            </a:r>
            <a:r>
              <a:rPr lang="tr-TR" dirty="0" smtClean="0"/>
              <a:t>..)</a:t>
            </a:r>
          </a:p>
          <a:p>
            <a:pPr marL="514350" indent="-514350">
              <a:buFont typeface="+mj-lt"/>
              <a:buAutoNum type="alphaUcPeriod"/>
            </a:pPr>
            <a:r>
              <a:rPr lang="tr-TR" dirty="0" smtClean="0"/>
              <a:t>Gelişim </a:t>
            </a:r>
            <a:r>
              <a:rPr lang="tr-TR" dirty="0"/>
              <a:t>hızına </a:t>
            </a:r>
            <a:r>
              <a:rPr lang="tr-TR" dirty="0" smtClean="0"/>
              <a:t>göre</a:t>
            </a:r>
          </a:p>
          <a:p>
            <a:pPr marL="514350" indent="-514350">
              <a:buFont typeface="+mj-lt"/>
              <a:buAutoNum type="alphaUcPeriod"/>
            </a:pPr>
            <a:endParaRPr lang="tr-TR" dirty="0"/>
          </a:p>
          <a:p>
            <a:pPr marL="514350" indent="-514350">
              <a:buFont typeface="+mj-lt"/>
              <a:buAutoNum type="alphaUcPeriod"/>
            </a:pPr>
            <a:r>
              <a:rPr lang="tr-TR" dirty="0"/>
              <a:t>Eritrosit morfolojisine göre </a:t>
            </a:r>
          </a:p>
        </p:txBody>
      </p:sp>
      <p:sp>
        <p:nvSpPr>
          <p:cNvPr id="4" name="5 Dikdörtgen Belirtme Çizgisi"/>
          <p:cNvSpPr/>
          <p:nvPr/>
        </p:nvSpPr>
        <p:spPr>
          <a:xfrm>
            <a:off x="8673737" y="1147855"/>
            <a:ext cx="3367338" cy="1127512"/>
          </a:xfrm>
          <a:prstGeom prst="wedgeRectCallout">
            <a:avLst>
              <a:gd name="adj1" fmla="val -108011"/>
              <a:gd name="adj2" fmla="val -3191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4841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lnSpc>
                <a:spcPct val="70000"/>
              </a:lnSpc>
              <a:spcBef>
                <a:spcPts val="600"/>
              </a:spcBef>
              <a:buClr>
                <a:srgbClr val="3891A7"/>
              </a:buClr>
              <a:buSzPct val="80000"/>
              <a:buFont typeface="Wingdings" panose="05000000000000000000" pitchFamily="2" charset="2"/>
              <a:buChar char="Ø"/>
            </a:pPr>
            <a:r>
              <a:rPr lang="tr-TR" altLang="tr-TR" sz="2000" b="1" dirty="0" smtClean="0">
                <a:solidFill>
                  <a:srgbClr val="000000"/>
                </a:solidFill>
                <a:latin typeface="+mn-lt"/>
              </a:rPr>
              <a:t> Yapım </a:t>
            </a:r>
            <a:r>
              <a:rPr lang="tr-TR" altLang="tr-TR" sz="2000" b="1" dirty="0">
                <a:solidFill>
                  <a:srgbClr val="000000"/>
                </a:solidFill>
                <a:latin typeface="+mn-lt"/>
              </a:rPr>
              <a:t>azlığı</a:t>
            </a:r>
          </a:p>
          <a:p>
            <a:pPr lvl="1" eaLnBrk="1" hangingPunct="1">
              <a:lnSpc>
                <a:spcPct val="70000"/>
              </a:lnSpc>
              <a:spcBef>
                <a:spcPts val="600"/>
              </a:spcBef>
              <a:buClr>
                <a:srgbClr val="3891A7"/>
              </a:buClr>
              <a:buSzPct val="80000"/>
              <a:buFont typeface="Wingdings" panose="05000000000000000000" pitchFamily="2" charset="2"/>
              <a:buChar char="Ø"/>
            </a:pPr>
            <a:r>
              <a:rPr lang="tr-TR" altLang="tr-TR" sz="2000" b="1" dirty="0">
                <a:solidFill>
                  <a:srgbClr val="000000"/>
                </a:solidFill>
                <a:latin typeface="+mn-lt"/>
              </a:rPr>
              <a:t> Yıkım fazlalığı</a:t>
            </a:r>
          </a:p>
          <a:p>
            <a:pPr lvl="1" eaLnBrk="1" hangingPunct="1">
              <a:lnSpc>
                <a:spcPct val="70000"/>
              </a:lnSpc>
              <a:spcBef>
                <a:spcPts val="600"/>
              </a:spcBef>
              <a:buClr>
                <a:srgbClr val="3891A7"/>
              </a:buClr>
              <a:buSzPct val="80000"/>
              <a:buFont typeface="Wingdings" panose="05000000000000000000" pitchFamily="2" charset="2"/>
              <a:buChar char="Ø"/>
            </a:pPr>
            <a:r>
              <a:rPr lang="tr-TR" altLang="tr-TR" sz="2000" b="1" dirty="0">
                <a:solidFill>
                  <a:srgbClr val="000000"/>
                </a:solidFill>
                <a:latin typeface="+mn-lt"/>
              </a:rPr>
              <a:t> Kan kaybı</a:t>
            </a:r>
            <a:endParaRPr lang="tr-TR" altLang="tr-TR" sz="2000" dirty="0">
              <a:solidFill>
                <a:srgbClr val="FFFFFF"/>
              </a:solidFill>
              <a:latin typeface="+mn-lt"/>
            </a:endParaRPr>
          </a:p>
        </p:txBody>
      </p:sp>
      <p:sp>
        <p:nvSpPr>
          <p:cNvPr id="5" name="6 Dikdörtgen Belirtme Çizgisi"/>
          <p:cNvSpPr>
            <a:spLocks noChangeArrowheads="1"/>
          </p:cNvSpPr>
          <p:nvPr/>
        </p:nvSpPr>
        <p:spPr bwMode="auto">
          <a:xfrm>
            <a:off x="6750119" y="4666774"/>
            <a:ext cx="3544764" cy="947641"/>
          </a:xfrm>
          <a:prstGeom prst="wedgeRectCallout">
            <a:avLst>
              <a:gd name="adj1" fmla="val -92523"/>
              <a:gd name="adj2" fmla="val -16662"/>
            </a:avLst>
          </a:prstGeom>
          <a:solidFill>
            <a:schemeClr val="accent1">
              <a:lumMod val="40000"/>
              <a:lumOff val="60000"/>
            </a:schemeClr>
          </a:solidFill>
          <a:ln w="25400" algn="ctr">
            <a:solidFill>
              <a:srgbClr val="26697A"/>
            </a:solidFill>
            <a:miter lim="800000"/>
            <a:headEnd/>
            <a:tailEnd/>
          </a:ln>
        </p:spPr>
        <p:txBody>
          <a:bodyPr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4841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27088" lvl="1" indent="-342900" eaLnBrk="1" hangingPunct="1">
              <a:lnSpc>
                <a:spcPct val="70000"/>
              </a:lnSpc>
              <a:spcBef>
                <a:spcPts val="600"/>
              </a:spcBef>
              <a:buClr>
                <a:srgbClr val="3891A7"/>
              </a:buClr>
              <a:buSzPct val="80000"/>
              <a:buFont typeface="Wingdings" panose="05000000000000000000" pitchFamily="2" charset="2"/>
              <a:buChar char="Ø"/>
            </a:pPr>
            <a:r>
              <a:rPr lang="tr-TR" altLang="tr-TR" sz="2000" b="1" dirty="0">
                <a:latin typeface="+mn-lt"/>
              </a:rPr>
              <a:t>Akut (Hemoraji…)</a:t>
            </a:r>
          </a:p>
          <a:p>
            <a:pPr marL="827088" lvl="1" indent="-342900" eaLnBrk="1" hangingPunct="1">
              <a:lnSpc>
                <a:spcPct val="70000"/>
              </a:lnSpc>
              <a:spcBef>
                <a:spcPts val="600"/>
              </a:spcBef>
              <a:buClr>
                <a:srgbClr val="3891A7"/>
              </a:buClr>
              <a:buSzPct val="80000"/>
              <a:buFont typeface="Wingdings" panose="05000000000000000000" pitchFamily="2" charset="2"/>
              <a:buChar char="Ø"/>
            </a:pPr>
            <a:r>
              <a:rPr lang="tr-TR" altLang="tr-TR" sz="2000" b="1" dirty="0">
                <a:solidFill>
                  <a:srgbClr val="000000"/>
                </a:solidFill>
                <a:latin typeface="+mn-lt"/>
              </a:rPr>
              <a:t>Kronik (Hemoliz…) </a:t>
            </a:r>
          </a:p>
        </p:txBody>
      </p:sp>
      <p:sp>
        <p:nvSpPr>
          <p:cNvPr id="6" name="7 Dikdörtgen Belirtme Çizgisi"/>
          <p:cNvSpPr/>
          <p:nvPr/>
        </p:nvSpPr>
        <p:spPr>
          <a:xfrm>
            <a:off x="8088925" y="5852158"/>
            <a:ext cx="3240087" cy="901338"/>
          </a:xfrm>
          <a:prstGeom prst="wedgeRectCallout">
            <a:avLst>
              <a:gd name="adj1" fmla="val -99622"/>
              <a:gd name="adj2" fmla="val -1900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4841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27088" lvl="1" indent="-342900" eaLnBrk="1" hangingPunct="1">
              <a:buFont typeface="Wingdings" panose="05000000000000000000" pitchFamily="2" charset="2"/>
              <a:buChar char="Ø"/>
            </a:pPr>
            <a:r>
              <a:rPr lang="tr-TR" altLang="tr-TR" sz="2000" b="1" dirty="0">
                <a:solidFill>
                  <a:srgbClr val="000000"/>
                </a:solidFill>
                <a:latin typeface="+mn-lt"/>
              </a:rPr>
              <a:t>Mikrositik</a:t>
            </a:r>
          </a:p>
          <a:p>
            <a:pPr marL="827088" lvl="1" indent="-342900" eaLnBrk="1" hangingPunct="1">
              <a:buFont typeface="Wingdings" panose="05000000000000000000" pitchFamily="2" charset="2"/>
              <a:buChar char="Ø"/>
            </a:pPr>
            <a:r>
              <a:rPr lang="tr-TR" altLang="tr-TR" sz="2000" b="1" dirty="0">
                <a:solidFill>
                  <a:srgbClr val="000000"/>
                </a:solidFill>
                <a:latin typeface="+mn-lt"/>
              </a:rPr>
              <a:t>Normositik </a:t>
            </a:r>
          </a:p>
          <a:p>
            <a:pPr marL="827088" lvl="1" indent="-342900" eaLnBrk="1" hangingPunct="1">
              <a:buFont typeface="Wingdings" panose="05000000000000000000" pitchFamily="2" charset="2"/>
              <a:buChar char="Ø"/>
            </a:pPr>
            <a:r>
              <a:rPr lang="tr-TR" altLang="tr-TR" sz="2000" b="1" dirty="0">
                <a:solidFill>
                  <a:srgbClr val="000000"/>
                </a:solidFill>
                <a:latin typeface="+mn-lt"/>
              </a:rPr>
              <a:t>Makrositik</a:t>
            </a:r>
          </a:p>
        </p:txBody>
      </p:sp>
    </p:spTree>
    <p:extLst>
      <p:ext uri="{BB962C8B-B14F-4D97-AF65-F5344CB8AC3E}">
        <p14:creationId xmlns:p14="http://schemas.microsoft.com/office/powerpoint/2010/main" val="90338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7" y="585216"/>
            <a:ext cx="10928385" cy="1499616"/>
          </a:xfrm>
        </p:spPr>
        <p:txBody>
          <a:bodyPr>
            <a:normAutofit/>
          </a:bodyPr>
          <a:lstStyle/>
          <a:p>
            <a:r>
              <a:rPr lang="tr-TR" sz="3400" dirty="0"/>
              <a:t>Anemilerin Morfolojisine Göre </a:t>
            </a:r>
            <a:r>
              <a:rPr lang="tr-TR" sz="3400" dirty="0" smtClean="0"/>
              <a:t>Sınıflandırılması</a:t>
            </a:r>
            <a:endParaRPr lang="tr-TR" sz="34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61767847"/>
              </p:ext>
            </p:extLst>
          </p:nvPr>
        </p:nvGraphicFramePr>
        <p:xfrm>
          <a:off x="600891" y="1737360"/>
          <a:ext cx="11351622" cy="46024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710618218"/>
                    </a:ext>
                  </a:extLst>
                </a:gridCol>
                <a:gridCol w="3357155">
                  <a:extLst>
                    <a:ext uri="{9D8B030D-6E8A-4147-A177-3AD203B41FA5}">
                      <a16:colId xmlns:a16="http://schemas.microsoft.com/office/drawing/2014/main" val="4158227529"/>
                    </a:ext>
                  </a:extLst>
                </a:gridCol>
                <a:gridCol w="4794067">
                  <a:extLst>
                    <a:ext uri="{9D8B030D-6E8A-4147-A177-3AD203B41FA5}">
                      <a16:colId xmlns:a16="http://schemas.microsoft.com/office/drawing/2014/main" val="3313343568"/>
                    </a:ext>
                  </a:extLst>
                </a:gridCol>
              </a:tblGrid>
              <a:tr h="370840">
                <a:tc>
                  <a:txBody>
                    <a:bodyPr/>
                    <a:lstStyle/>
                    <a:p>
                      <a:r>
                        <a:rPr lang="tr-TR" u="sng" dirty="0" smtClean="0">
                          <a:solidFill>
                            <a:schemeClr val="accent2">
                              <a:lumMod val="50000"/>
                            </a:schemeClr>
                          </a:solidFill>
                        </a:rPr>
                        <a:t>Mikrositer anemiler</a:t>
                      </a:r>
                      <a:r>
                        <a:rPr lang="tr-TR" dirty="0" smtClean="0">
                          <a:solidFill>
                            <a:schemeClr val="accent2">
                              <a:lumMod val="50000"/>
                            </a:schemeClr>
                          </a:solidFill>
                        </a:rPr>
                        <a:t> </a:t>
                      </a:r>
                    </a:p>
                    <a:p>
                      <a:r>
                        <a:rPr lang="tr-TR" dirty="0" smtClean="0">
                          <a:solidFill>
                            <a:schemeClr val="accent2">
                              <a:lumMod val="50000"/>
                            </a:schemeClr>
                          </a:solidFill>
                        </a:rPr>
                        <a:t>(MCV &lt;80 fl) </a:t>
                      </a:r>
                    </a:p>
                    <a:p>
                      <a:r>
                        <a:rPr lang="tr-TR" dirty="0" smtClean="0">
                          <a:solidFill>
                            <a:schemeClr val="accent2">
                              <a:lumMod val="50000"/>
                            </a:schemeClr>
                          </a:solidFill>
                        </a:rPr>
                        <a:t>(Hb yapımı ↓)</a:t>
                      </a:r>
                    </a:p>
                    <a:p>
                      <a:endParaRPr lang="tr-TR" dirty="0" smtClean="0"/>
                    </a:p>
                    <a:p>
                      <a:endParaRPr lang="tr-TR" dirty="0" smtClean="0"/>
                    </a:p>
                    <a:p>
                      <a:pPr marL="342900" indent="-342900">
                        <a:buFont typeface="+mj-lt"/>
                        <a:buAutoNum type="arabicPeriod"/>
                      </a:pPr>
                      <a:r>
                        <a:rPr lang="tr-TR" b="0" dirty="0" smtClean="0">
                          <a:solidFill>
                            <a:schemeClr val="tx1">
                              <a:lumMod val="95000"/>
                              <a:lumOff val="5000"/>
                            </a:schemeClr>
                          </a:solidFill>
                        </a:rPr>
                        <a:t>Demir eksikliği </a:t>
                      </a:r>
                    </a:p>
                    <a:p>
                      <a:pPr marL="342900" indent="-342900">
                        <a:buFont typeface="+mj-lt"/>
                        <a:buAutoNum type="arabicPeriod"/>
                      </a:pPr>
                      <a:r>
                        <a:rPr lang="tr-TR" b="0" dirty="0" smtClean="0">
                          <a:solidFill>
                            <a:schemeClr val="tx1">
                              <a:lumMod val="95000"/>
                              <a:lumOff val="5000"/>
                            </a:schemeClr>
                          </a:solidFill>
                        </a:rPr>
                        <a:t>Kronik hastalık anemisi </a:t>
                      </a:r>
                    </a:p>
                    <a:p>
                      <a:pPr marL="342900" indent="-342900">
                        <a:buFont typeface="+mj-lt"/>
                        <a:buAutoNum type="arabicPeriod"/>
                      </a:pPr>
                      <a:r>
                        <a:rPr lang="tr-TR" b="0" dirty="0" smtClean="0">
                          <a:solidFill>
                            <a:schemeClr val="tx1">
                              <a:lumMod val="95000"/>
                              <a:lumOff val="5000"/>
                            </a:schemeClr>
                          </a:solidFill>
                        </a:rPr>
                        <a:t>Herediter sideroblastik anemiler </a:t>
                      </a:r>
                    </a:p>
                    <a:p>
                      <a:pPr marL="342900" indent="-342900">
                        <a:buFont typeface="+mj-lt"/>
                        <a:buAutoNum type="arabicPeriod"/>
                      </a:pPr>
                      <a:r>
                        <a:rPr lang="tr-TR" b="0" dirty="0" smtClean="0">
                          <a:solidFill>
                            <a:schemeClr val="tx1">
                              <a:lumMod val="95000"/>
                              <a:lumOff val="5000"/>
                            </a:schemeClr>
                          </a:solidFill>
                        </a:rPr>
                        <a:t>Talasemiler</a:t>
                      </a:r>
                    </a:p>
                    <a:p>
                      <a:pPr marL="342900" indent="-342900">
                        <a:buFont typeface="+mj-lt"/>
                        <a:buAutoNum type="arabicPeriod"/>
                      </a:pPr>
                      <a:r>
                        <a:rPr lang="tr-TR" b="0" dirty="0" smtClean="0">
                          <a:solidFill>
                            <a:schemeClr val="tx1">
                              <a:lumMod val="95000"/>
                              <a:lumOff val="5000"/>
                            </a:schemeClr>
                          </a:solidFill>
                        </a:rPr>
                        <a:t>Kurşun intoksikasyonu</a:t>
                      </a:r>
                    </a:p>
                    <a:p>
                      <a:pPr marL="342900" indent="-342900">
                        <a:buFont typeface="+mj-lt"/>
                        <a:buAutoNum type="arabicPeriod"/>
                      </a:pPr>
                      <a:r>
                        <a:rPr lang="tr-TR" b="0" dirty="0" smtClean="0">
                          <a:solidFill>
                            <a:schemeClr val="tx1">
                              <a:lumMod val="95000"/>
                              <a:lumOff val="5000"/>
                            </a:schemeClr>
                          </a:solidFill>
                        </a:rPr>
                        <a:t>Piridoksin eksikliği</a:t>
                      </a:r>
                    </a:p>
                    <a:p>
                      <a:endParaRPr lang="tr-TR" dirty="0"/>
                    </a:p>
                  </a:txBody>
                  <a:tcPr>
                    <a:solidFill>
                      <a:schemeClr val="accent1">
                        <a:lumMod val="20000"/>
                        <a:lumOff val="80000"/>
                      </a:schemeClr>
                    </a:solidFill>
                  </a:tcPr>
                </a:tc>
                <a:tc>
                  <a:txBody>
                    <a:bodyPr/>
                    <a:lstStyle/>
                    <a:p>
                      <a:r>
                        <a:rPr lang="tr-TR" u="sng" dirty="0" smtClean="0">
                          <a:solidFill>
                            <a:srgbClr val="7030A0"/>
                          </a:solidFill>
                        </a:rPr>
                        <a:t>Normositer anemiler </a:t>
                      </a:r>
                    </a:p>
                    <a:p>
                      <a:r>
                        <a:rPr lang="tr-TR" dirty="0" smtClean="0">
                          <a:solidFill>
                            <a:srgbClr val="7030A0"/>
                          </a:solidFill>
                        </a:rPr>
                        <a:t>(MCV 80-100 fl) </a:t>
                      </a:r>
                    </a:p>
                    <a:p>
                      <a:r>
                        <a:rPr lang="tr-TR" dirty="0" smtClean="0">
                          <a:solidFill>
                            <a:srgbClr val="7030A0"/>
                          </a:solidFill>
                        </a:rPr>
                        <a:t>(Eritrosit yapımı↓ ya da yıkımı↑)</a:t>
                      </a:r>
                    </a:p>
                    <a:p>
                      <a:endParaRPr lang="tr-TR" dirty="0" smtClean="0"/>
                    </a:p>
                    <a:p>
                      <a:pPr marL="342900" indent="-342900">
                        <a:buFont typeface="+mj-lt"/>
                        <a:buAutoNum type="arabicPeriod"/>
                      </a:pPr>
                      <a:r>
                        <a:rPr lang="tr-TR" b="0" dirty="0" smtClean="0">
                          <a:solidFill>
                            <a:schemeClr val="tx1"/>
                          </a:solidFill>
                        </a:rPr>
                        <a:t>Kan kaybı</a:t>
                      </a:r>
                    </a:p>
                    <a:p>
                      <a:pPr marL="342900" indent="-342900">
                        <a:buFont typeface="+mj-lt"/>
                        <a:buAutoNum type="arabicPeriod"/>
                      </a:pPr>
                      <a:r>
                        <a:rPr lang="tr-TR" b="0" dirty="0" smtClean="0">
                          <a:solidFill>
                            <a:schemeClr val="tx1"/>
                          </a:solidFill>
                        </a:rPr>
                        <a:t>Plazma volüm artışı</a:t>
                      </a:r>
                    </a:p>
                    <a:p>
                      <a:pPr marL="342900" indent="-342900">
                        <a:buFont typeface="+mj-lt"/>
                        <a:buAutoNum type="arabicPeriod"/>
                      </a:pPr>
                      <a:r>
                        <a:rPr lang="tr-TR" b="0" dirty="0" smtClean="0">
                          <a:solidFill>
                            <a:schemeClr val="tx1"/>
                          </a:solidFill>
                        </a:rPr>
                        <a:t>Hemoliz</a:t>
                      </a:r>
                    </a:p>
                    <a:p>
                      <a:pPr marL="342900" indent="-342900">
                        <a:buFont typeface="+mj-lt"/>
                        <a:buAutoNum type="arabicPeriod"/>
                      </a:pPr>
                      <a:r>
                        <a:rPr lang="tr-TR" b="0" dirty="0" smtClean="0">
                          <a:solidFill>
                            <a:schemeClr val="tx1"/>
                          </a:solidFill>
                        </a:rPr>
                        <a:t>Kemik iliği infiltrasyonları</a:t>
                      </a:r>
                    </a:p>
                    <a:p>
                      <a:pPr marL="342900" indent="-342900">
                        <a:buFont typeface="+mj-lt"/>
                        <a:buAutoNum type="arabicPeriod"/>
                      </a:pPr>
                      <a:r>
                        <a:rPr lang="tr-TR" b="0" dirty="0" smtClean="0">
                          <a:solidFill>
                            <a:schemeClr val="tx1"/>
                          </a:solidFill>
                        </a:rPr>
                        <a:t>Endokrin hastalıklar - Hipotiroidizm</a:t>
                      </a:r>
                    </a:p>
                    <a:p>
                      <a:pPr marL="342900" indent="-342900">
                        <a:buFont typeface="+mj-lt"/>
                        <a:buAutoNum type="arabicPeriod"/>
                      </a:pPr>
                      <a:r>
                        <a:rPr lang="tr-TR" b="0" dirty="0" smtClean="0">
                          <a:solidFill>
                            <a:schemeClr val="tx1"/>
                          </a:solidFill>
                        </a:rPr>
                        <a:t>KHA</a:t>
                      </a:r>
                    </a:p>
                    <a:p>
                      <a:pPr marL="342900" indent="-342900">
                        <a:buFont typeface="+mj-lt"/>
                        <a:buAutoNum type="arabicPeriod"/>
                      </a:pPr>
                      <a:r>
                        <a:rPr lang="tr-TR" b="0" dirty="0" smtClean="0">
                          <a:solidFill>
                            <a:schemeClr val="tx1"/>
                          </a:solidFill>
                        </a:rPr>
                        <a:t>KBY Renal yetmezlik</a:t>
                      </a:r>
                    </a:p>
                    <a:p>
                      <a:pPr marL="342900" indent="-342900">
                        <a:buFont typeface="+mj-lt"/>
                        <a:buAutoNum type="arabicPeriod"/>
                      </a:pPr>
                      <a:r>
                        <a:rPr lang="tr-TR" b="0" dirty="0" smtClean="0">
                          <a:solidFill>
                            <a:schemeClr val="tx1"/>
                          </a:solidFill>
                        </a:rPr>
                        <a:t>Kronik KC hastalıkları</a:t>
                      </a:r>
                    </a:p>
                    <a:p>
                      <a:endParaRPr lang="tr-TR" dirty="0"/>
                    </a:p>
                  </a:txBody>
                  <a:tcPr>
                    <a:solidFill>
                      <a:schemeClr val="accent4">
                        <a:lumMod val="40000"/>
                        <a:lumOff val="60000"/>
                      </a:schemeClr>
                    </a:solidFill>
                  </a:tcPr>
                </a:tc>
                <a:tc>
                  <a:txBody>
                    <a:bodyPr/>
                    <a:lstStyle/>
                    <a:p>
                      <a:r>
                        <a:rPr lang="tr-TR" u="sng" dirty="0" smtClean="0">
                          <a:solidFill>
                            <a:schemeClr val="accent5">
                              <a:lumMod val="75000"/>
                            </a:schemeClr>
                          </a:solidFill>
                        </a:rPr>
                        <a:t>Makrositer anemiler </a:t>
                      </a:r>
                    </a:p>
                    <a:p>
                      <a:r>
                        <a:rPr lang="tr-TR" dirty="0" smtClean="0">
                          <a:solidFill>
                            <a:schemeClr val="accent5">
                              <a:lumMod val="75000"/>
                            </a:schemeClr>
                          </a:solidFill>
                        </a:rPr>
                        <a:t>(MCV&gt; 100 fl) </a:t>
                      </a:r>
                    </a:p>
                    <a:p>
                      <a:r>
                        <a:rPr lang="tr-TR" dirty="0" smtClean="0">
                          <a:solidFill>
                            <a:schemeClr val="accent5">
                              <a:lumMod val="75000"/>
                            </a:schemeClr>
                          </a:solidFill>
                        </a:rPr>
                        <a:t>(Eritrosit yapımı↓ ya da yıkımı↑)</a:t>
                      </a:r>
                    </a:p>
                    <a:p>
                      <a:endParaRPr lang="tr-TR" dirty="0" smtClean="0"/>
                    </a:p>
                    <a:p>
                      <a:r>
                        <a:rPr lang="tr-TR" sz="1600" b="1" i="1" dirty="0" smtClean="0">
                          <a:solidFill>
                            <a:srgbClr val="FF0066"/>
                          </a:solidFill>
                        </a:rPr>
                        <a:t>Megaloblastik</a:t>
                      </a:r>
                    </a:p>
                    <a:p>
                      <a:pPr marL="342900" indent="-342900">
                        <a:buFont typeface="+mj-lt"/>
                        <a:buAutoNum type="arabicPeriod"/>
                      </a:pPr>
                      <a:r>
                        <a:rPr lang="tr-TR" sz="1600" b="0" dirty="0" smtClean="0">
                          <a:solidFill>
                            <a:schemeClr val="tx1"/>
                          </a:solidFill>
                        </a:rPr>
                        <a:t>B12 eksikliği </a:t>
                      </a:r>
                    </a:p>
                    <a:p>
                      <a:pPr marL="342900" indent="-342900">
                        <a:buFont typeface="+mj-lt"/>
                        <a:buAutoNum type="arabicPeriod"/>
                      </a:pPr>
                      <a:r>
                        <a:rPr lang="tr-TR" sz="1600" b="0" dirty="0" smtClean="0">
                          <a:solidFill>
                            <a:schemeClr val="tx1"/>
                          </a:solidFill>
                        </a:rPr>
                        <a:t>Folik asit eksikliği</a:t>
                      </a:r>
                    </a:p>
                    <a:p>
                      <a:pPr marL="342900" indent="-342900">
                        <a:buFont typeface="+mj-lt"/>
                        <a:buAutoNum type="arabicPeriod"/>
                      </a:pPr>
                      <a:r>
                        <a:rPr lang="tr-TR" sz="1600" b="0" dirty="0" smtClean="0">
                          <a:solidFill>
                            <a:schemeClr val="tx1"/>
                          </a:solidFill>
                        </a:rPr>
                        <a:t>Kemoterapi</a:t>
                      </a:r>
                    </a:p>
                    <a:p>
                      <a:pPr marL="342900" indent="-342900">
                        <a:buFont typeface="+mj-lt"/>
                        <a:buAutoNum type="arabicPeriod"/>
                      </a:pPr>
                      <a:r>
                        <a:rPr lang="tr-TR" sz="1600" b="0" dirty="0" smtClean="0">
                          <a:solidFill>
                            <a:schemeClr val="tx1"/>
                          </a:solidFill>
                        </a:rPr>
                        <a:t>MDS</a:t>
                      </a:r>
                    </a:p>
                    <a:p>
                      <a:pPr marL="342900" indent="-342900">
                        <a:buFont typeface="+mj-lt"/>
                        <a:buAutoNum type="arabicPeriod"/>
                      </a:pPr>
                      <a:r>
                        <a:rPr lang="tr-TR" sz="1600" b="0" dirty="0" smtClean="0">
                          <a:solidFill>
                            <a:schemeClr val="tx1"/>
                          </a:solidFill>
                        </a:rPr>
                        <a:t>CDA</a:t>
                      </a:r>
                    </a:p>
                    <a:p>
                      <a:pPr marL="342900" indent="-342900">
                        <a:buFont typeface="+mj-lt"/>
                        <a:buAutoNum type="arabicPeriod"/>
                      </a:pPr>
                      <a:r>
                        <a:rPr lang="tr-TR" sz="1600" b="0" dirty="0" smtClean="0">
                          <a:solidFill>
                            <a:schemeClr val="tx1"/>
                          </a:solidFill>
                        </a:rPr>
                        <a:t>Akut eritrolösemi</a:t>
                      </a:r>
                    </a:p>
                    <a:p>
                      <a:pPr marL="342900" indent="-342900">
                        <a:buFont typeface="+mj-lt"/>
                        <a:buAutoNum type="arabicPeriod"/>
                      </a:pPr>
                      <a:r>
                        <a:rPr lang="tr-TR" sz="1600" b="0" dirty="0" smtClean="0">
                          <a:solidFill>
                            <a:schemeClr val="tx1"/>
                          </a:solidFill>
                        </a:rPr>
                        <a:t>Revers transkriptaz inh.(AIDS de kull.)</a:t>
                      </a:r>
                    </a:p>
                    <a:p>
                      <a:r>
                        <a:rPr lang="tr-TR" sz="1600" b="1" i="1" dirty="0" smtClean="0">
                          <a:solidFill>
                            <a:srgbClr val="FF0066"/>
                          </a:solidFill>
                        </a:rPr>
                        <a:t>Nonmegaloblastik</a:t>
                      </a:r>
                    </a:p>
                    <a:p>
                      <a:pPr marL="342900" indent="-342900">
                        <a:buFont typeface="+mj-lt"/>
                        <a:buAutoNum type="arabicPeriod"/>
                      </a:pPr>
                      <a:r>
                        <a:rPr lang="tr-TR" sz="1600" b="0" dirty="0" smtClean="0">
                          <a:solidFill>
                            <a:schemeClr val="tx1"/>
                          </a:solidFill>
                        </a:rPr>
                        <a:t>Retikülositoz (Hemolitik anemi, Kanama)</a:t>
                      </a:r>
                    </a:p>
                    <a:p>
                      <a:pPr marL="342900" indent="-342900">
                        <a:buFont typeface="+mj-lt"/>
                        <a:buAutoNum type="arabicPeriod"/>
                      </a:pPr>
                      <a:r>
                        <a:rPr lang="tr-TR" sz="1600" b="0" dirty="0" smtClean="0">
                          <a:solidFill>
                            <a:schemeClr val="tx1"/>
                          </a:solidFill>
                        </a:rPr>
                        <a:t>Kronik alkolizm</a:t>
                      </a:r>
                    </a:p>
                    <a:p>
                      <a:pPr marL="342900" indent="-342900">
                        <a:buFont typeface="+mj-lt"/>
                        <a:buAutoNum type="arabicPeriod"/>
                      </a:pPr>
                      <a:r>
                        <a:rPr lang="tr-TR" sz="1600" b="0" dirty="0" smtClean="0">
                          <a:solidFill>
                            <a:schemeClr val="tx1"/>
                          </a:solidFill>
                        </a:rPr>
                        <a:t>KC hastalığı</a:t>
                      </a:r>
                    </a:p>
                    <a:p>
                      <a:pPr marL="342900" indent="-342900">
                        <a:buFont typeface="+mj-lt"/>
                        <a:buAutoNum type="arabicPeriod"/>
                      </a:pPr>
                      <a:r>
                        <a:rPr lang="tr-TR" sz="1600" b="0" dirty="0" smtClean="0">
                          <a:solidFill>
                            <a:schemeClr val="tx1"/>
                          </a:solidFill>
                        </a:rPr>
                        <a:t>Kök Hücre Bozukluğu (Aplastik anemi, Myelodisplazi)</a:t>
                      </a:r>
                    </a:p>
                    <a:p>
                      <a:pPr marL="342900" indent="-342900">
                        <a:buFont typeface="+mj-lt"/>
                        <a:buAutoNum type="arabicPeriod"/>
                      </a:pPr>
                      <a:r>
                        <a:rPr lang="tr-TR" sz="1600" b="0" dirty="0" smtClean="0">
                          <a:solidFill>
                            <a:schemeClr val="tx1"/>
                          </a:solidFill>
                        </a:rPr>
                        <a:t>Hipotiroidizm</a:t>
                      </a:r>
                      <a:endParaRPr lang="tr-TR" sz="1600" b="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3603733949"/>
                  </a:ext>
                </a:extLst>
              </a:tr>
            </a:tbl>
          </a:graphicData>
        </a:graphic>
      </p:graphicFrame>
    </p:spTree>
    <p:extLst>
      <p:ext uri="{BB962C8B-B14F-4D97-AF65-F5344CB8AC3E}">
        <p14:creationId xmlns:p14="http://schemas.microsoft.com/office/powerpoint/2010/main" val="123642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024127" y="2084832"/>
            <a:ext cx="10584776" cy="3578088"/>
          </a:xfrm>
        </p:spPr>
        <p:txBody>
          <a:bodyPr>
            <a:noAutofit/>
          </a:bodyPr>
          <a:lstStyle/>
          <a:p>
            <a:pPr marL="457200" indent="-457200" eaLnBrk="1" hangingPunct="1">
              <a:lnSpc>
                <a:spcPct val="100000"/>
              </a:lnSpc>
              <a:buFont typeface="+mj-lt"/>
              <a:buAutoNum type="arabicPeriod"/>
            </a:pPr>
            <a:r>
              <a:rPr lang="tr-TR" sz="2400" b="1" dirty="0" smtClean="0"/>
              <a:t>Öykü </a:t>
            </a:r>
            <a:r>
              <a:rPr lang="tr-TR" sz="2400" dirty="0"/>
              <a:t>(aile öyküsü, aneminin başlangıç  zamanı, transfüzyon,</a:t>
            </a:r>
          </a:p>
          <a:p>
            <a:pPr marL="0" indent="0" eaLnBrk="1" hangingPunct="1">
              <a:lnSpc>
                <a:spcPct val="100000"/>
              </a:lnSpc>
              <a:buNone/>
            </a:pPr>
            <a:r>
              <a:rPr lang="tr-TR" sz="2400" dirty="0"/>
              <a:t>             kanama,muhtemel altta yatan hastalığa ait bulgular,</a:t>
            </a:r>
          </a:p>
          <a:p>
            <a:pPr marL="0" indent="0" eaLnBrk="1" hangingPunct="1">
              <a:lnSpc>
                <a:spcPct val="100000"/>
              </a:lnSpc>
              <a:buNone/>
            </a:pPr>
            <a:r>
              <a:rPr lang="tr-TR" sz="2400" dirty="0"/>
              <a:t>             Kullandıkları ilaçlar, alkol, beslenme, meslek, kilo kaybı…)</a:t>
            </a:r>
          </a:p>
          <a:p>
            <a:pPr marL="457200" indent="-457200" eaLnBrk="1" hangingPunct="1">
              <a:lnSpc>
                <a:spcPct val="100000"/>
              </a:lnSpc>
              <a:buFont typeface="+mj-lt"/>
              <a:buAutoNum type="arabicPeriod" startAt="2"/>
            </a:pPr>
            <a:r>
              <a:rPr lang="tr-TR" sz="2400" b="1" dirty="0" smtClean="0"/>
              <a:t>Fizik muayene: </a:t>
            </a:r>
            <a:r>
              <a:rPr lang="tr-TR" sz="2400" dirty="0"/>
              <a:t>(genel görünüm, göz, baş-boyun, kardiyak,Karın, lenf)</a:t>
            </a:r>
          </a:p>
          <a:p>
            <a:pPr marL="457200" indent="-457200" eaLnBrk="1" hangingPunct="1">
              <a:lnSpc>
                <a:spcPct val="100000"/>
              </a:lnSpc>
              <a:buFont typeface="+mj-lt"/>
              <a:buAutoNum type="arabicPeriod" startAt="2"/>
            </a:pPr>
            <a:r>
              <a:rPr lang="tr-TR" sz="2600" b="1" dirty="0" smtClean="0"/>
              <a:t>Laboratuvar</a:t>
            </a:r>
            <a:r>
              <a:rPr lang="tr-TR" sz="2400" b="1" dirty="0"/>
              <a:t>: </a:t>
            </a:r>
            <a:r>
              <a:rPr lang="tr-TR" sz="2400" dirty="0"/>
              <a:t>Tam kan sayımı, PY-retilülosit, uygun  testler</a:t>
            </a:r>
          </a:p>
        </p:txBody>
      </p:sp>
      <p:sp>
        <p:nvSpPr>
          <p:cNvPr id="4" name="Unvan 1"/>
          <p:cNvSpPr txBox="1">
            <a:spLocks/>
          </p:cNvSpPr>
          <p:nvPr/>
        </p:nvSpPr>
        <p:spPr>
          <a:xfrm>
            <a:off x="1024127" y="585216"/>
            <a:ext cx="10584777"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none" spc="100" baseline="0">
                <a:solidFill>
                  <a:srgbClr val="FF0000"/>
                </a:solidFill>
                <a:effectLst>
                  <a:outerShdw blurRad="38100" dist="38100" dir="2700000" algn="tl">
                    <a:srgbClr val="000000">
                      <a:alpha val="43137"/>
                    </a:srgbClr>
                  </a:outerShdw>
                </a:effectLst>
                <a:latin typeface="+mj-lt"/>
                <a:ea typeface="+mj-ea"/>
                <a:cs typeface="+mj-cs"/>
              </a:defRPr>
            </a:lvl1pPr>
          </a:lstStyle>
          <a:p>
            <a:r>
              <a:rPr lang="tr-TR" dirty="0" smtClean="0"/>
              <a:t>Anemili Hastaya Yaklaşım</a:t>
            </a:r>
            <a:endParaRPr lang="tr-TR" dirty="0"/>
          </a:p>
        </p:txBody>
      </p:sp>
    </p:spTree>
    <p:extLst>
      <p:ext uri="{BB962C8B-B14F-4D97-AF65-F5344CB8AC3E}">
        <p14:creationId xmlns:p14="http://schemas.microsoft.com/office/powerpoint/2010/main" val="106227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İçerik Yer Tutucusu 3"/>
          <p:cNvGraphicFramePr>
            <a:graphicFrameLocks noGrp="1"/>
          </p:cNvGraphicFramePr>
          <p:nvPr>
            <p:ph idx="1"/>
          </p:nvPr>
        </p:nvGraphicFramePr>
        <p:xfrm>
          <a:off x="1489165" y="2613656"/>
          <a:ext cx="9213134" cy="4182653"/>
        </p:xfrm>
        <a:graphic>
          <a:graphicData uri="http://schemas.openxmlformats.org/drawingml/2006/table">
            <a:tbl>
              <a:tblPr firstRow="1" bandRow="1">
                <a:tableStyleId>{5C22544A-7EE6-4342-B048-85BDC9FD1C3A}</a:tableStyleId>
              </a:tblPr>
              <a:tblGrid>
                <a:gridCol w="4606567">
                  <a:extLst>
                    <a:ext uri="{9D8B030D-6E8A-4147-A177-3AD203B41FA5}">
                      <a16:colId xmlns:a16="http://schemas.microsoft.com/office/drawing/2014/main" val="2607446464"/>
                    </a:ext>
                  </a:extLst>
                </a:gridCol>
                <a:gridCol w="4606567">
                  <a:extLst>
                    <a:ext uri="{9D8B030D-6E8A-4147-A177-3AD203B41FA5}">
                      <a16:colId xmlns:a16="http://schemas.microsoft.com/office/drawing/2014/main" val="1260233469"/>
                    </a:ext>
                  </a:extLst>
                </a:gridCol>
              </a:tblGrid>
              <a:tr h="4182653">
                <a:tc>
                  <a:txBody>
                    <a:bodyPr/>
                    <a:lstStyle/>
                    <a:p>
                      <a:endParaRPr lang="tr-TR" dirty="0"/>
                    </a:p>
                  </a:txBody>
                  <a:tcPr>
                    <a:solidFill>
                      <a:schemeClr val="bg1">
                        <a:lumMod val="95000"/>
                      </a:schemeClr>
                    </a:solidFill>
                  </a:tcPr>
                </a:tc>
                <a:tc>
                  <a:txBody>
                    <a:bodyPr/>
                    <a:lstStyle/>
                    <a:p>
                      <a:endParaRPr lang="tr-TR" dirty="0"/>
                    </a:p>
                  </a:txBody>
                  <a:tcPr>
                    <a:solidFill>
                      <a:schemeClr val="accent6">
                        <a:lumMod val="20000"/>
                        <a:lumOff val="80000"/>
                      </a:schemeClr>
                    </a:solidFill>
                  </a:tcPr>
                </a:tc>
                <a:extLst>
                  <a:ext uri="{0D108BD9-81ED-4DB2-BD59-A6C34878D82A}">
                    <a16:rowId xmlns:a16="http://schemas.microsoft.com/office/drawing/2014/main" val="1396225889"/>
                  </a:ext>
                </a:extLst>
              </a:tr>
            </a:tbl>
          </a:graphicData>
        </a:graphic>
      </p:graphicFrame>
      <p:sp>
        <p:nvSpPr>
          <p:cNvPr id="2" name="Unvan 1"/>
          <p:cNvSpPr>
            <a:spLocks noGrp="1"/>
          </p:cNvSpPr>
          <p:nvPr>
            <p:ph type="title"/>
          </p:nvPr>
        </p:nvSpPr>
        <p:spPr>
          <a:xfrm>
            <a:off x="1024128" y="-263871"/>
            <a:ext cx="9720072" cy="1499616"/>
          </a:xfrm>
        </p:spPr>
        <p:txBody>
          <a:bodyPr/>
          <a:lstStyle/>
          <a:p>
            <a:r>
              <a:rPr lang="tr-TR" dirty="0"/>
              <a:t>Anemilere </a:t>
            </a:r>
            <a:r>
              <a:rPr lang="tr-TR" dirty="0" smtClean="0"/>
              <a:t>Tanısal Yaklaşım </a:t>
            </a:r>
            <a:endParaRPr lang="tr-TR" dirty="0"/>
          </a:p>
        </p:txBody>
      </p:sp>
      <p:sp>
        <p:nvSpPr>
          <p:cNvPr id="4" name="Text Box 4"/>
          <p:cNvSpPr txBox="1">
            <a:spLocks noChangeArrowheads="1"/>
          </p:cNvSpPr>
          <p:nvPr/>
        </p:nvSpPr>
        <p:spPr bwMode="auto">
          <a:xfrm>
            <a:off x="5516564" y="762001"/>
            <a:ext cx="1425575" cy="366713"/>
          </a:xfrm>
          <a:prstGeom prst="rect">
            <a:avLst/>
          </a:prstGeom>
          <a:solidFill>
            <a:srgbClr val="FFC000"/>
          </a:solid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dirty="0">
                <a:solidFill>
                  <a:srgbClr val="009900"/>
                </a:solidFill>
                <a:latin typeface="+mj-lt"/>
              </a:rPr>
              <a:t>MCV (OEV)</a:t>
            </a:r>
          </a:p>
        </p:txBody>
      </p:sp>
      <p:sp>
        <p:nvSpPr>
          <p:cNvPr id="5" name="Text Box 5"/>
          <p:cNvSpPr txBox="1">
            <a:spLocks noChangeArrowheads="1"/>
          </p:cNvSpPr>
          <p:nvPr/>
        </p:nvSpPr>
        <p:spPr bwMode="auto">
          <a:xfrm>
            <a:off x="5486401" y="1219200"/>
            <a:ext cx="1003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a:solidFill>
                  <a:srgbClr val="0000CC"/>
                </a:solidFill>
                <a:latin typeface="+mn-lt"/>
              </a:rPr>
              <a:t>Normal</a:t>
            </a:r>
          </a:p>
        </p:txBody>
      </p:sp>
      <p:sp>
        <p:nvSpPr>
          <p:cNvPr id="6" name="Text Box 6"/>
          <p:cNvSpPr txBox="1">
            <a:spLocks noChangeArrowheads="1"/>
          </p:cNvSpPr>
          <p:nvPr/>
        </p:nvSpPr>
        <p:spPr bwMode="auto">
          <a:xfrm>
            <a:off x="10162268" y="1295628"/>
            <a:ext cx="1963999" cy="1477328"/>
          </a:xfrm>
          <a:prstGeom prst="rect">
            <a:avLst/>
          </a:prstGeom>
          <a:solidFill>
            <a:schemeClr val="accent3">
              <a:lumMod val="40000"/>
              <a:lumOff val="60000"/>
            </a:schemeClr>
          </a:solid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a:solidFill>
                  <a:srgbClr val="0000CC"/>
                </a:solidFill>
                <a:latin typeface="+mn-lt"/>
              </a:rPr>
              <a:t>Yüksek</a:t>
            </a:r>
          </a:p>
          <a:p>
            <a:pPr eaLnBrk="1" fontAlgn="base" hangingPunct="1">
              <a:spcBef>
                <a:spcPct val="0"/>
              </a:spcBef>
              <a:spcAft>
                <a:spcPct val="0"/>
              </a:spcAft>
            </a:pPr>
            <a:r>
              <a:rPr lang="tr-TR" altLang="tr-TR" sz="1200">
                <a:solidFill>
                  <a:prstClr val="black"/>
                </a:solidFill>
                <a:latin typeface="+mn-lt"/>
              </a:rPr>
              <a:t>Folat eksikliği</a:t>
            </a:r>
          </a:p>
          <a:p>
            <a:pPr eaLnBrk="1" fontAlgn="base" hangingPunct="1">
              <a:spcBef>
                <a:spcPct val="0"/>
              </a:spcBef>
              <a:spcAft>
                <a:spcPct val="0"/>
              </a:spcAft>
            </a:pPr>
            <a:r>
              <a:rPr lang="tr-TR" altLang="tr-TR" sz="1200">
                <a:solidFill>
                  <a:prstClr val="black"/>
                </a:solidFill>
                <a:latin typeface="+mn-lt"/>
              </a:rPr>
              <a:t>Vitamin B12 eksikliği</a:t>
            </a:r>
          </a:p>
          <a:p>
            <a:pPr eaLnBrk="1" fontAlgn="base" hangingPunct="1">
              <a:spcBef>
                <a:spcPct val="0"/>
              </a:spcBef>
              <a:spcAft>
                <a:spcPct val="0"/>
              </a:spcAft>
            </a:pPr>
            <a:r>
              <a:rPr lang="tr-TR" altLang="tr-TR" sz="1200">
                <a:solidFill>
                  <a:prstClr val="black"/>
                </a:solidFill>
                <a:latin typeface="+mn-lt"/>
              </a:rPr>
              <a:t>Aplastik anemi</a:t>
            </a:r>
          </a:p>
          <a:p>
            <a:pPr eaLnBrk="1" fontAlgn="base" hangingPunct="1">
              <a:spcBef>
                <a:spcPct val="0"/>
              </a:spcBef>
              <a:spcAft>
                <a:spcPct val="0"/>
              </a:spcAft>
            </a:pPr>
            <a:r>
              <a:rPr lang="tr-TR" altLang="tr-TR" sz="1200">
                <a:solidFill>
                  <a:prstClr val="black"/>
                </a:solidFill>
                <a:latin typeface="+mn-lt"/>
              </a:rPr>
              <a:t>Pre-lösemi</a:t>
            </a:r>
          </a:p>
          <a:p>
            <a:pPr eaLnBrk="1" fontAlgn="base" hangingPunct="1">
              <a:spcBef>
                <a:spcPct val="0"/>
              </a:spcBef>
              <a:spcAft>
                <a:spcPct val="0"/>
              </a:spcAft>
            </a:pPr>
            <a:r>
              <a:rPr lang="tr-TR" altLang="tr-TR" sz="1200">
                <a:solidFill>
                  <a:prstClr val="black"/>
                </a:solidFill>
                <a:latin typeface="+mn-lt"/>
              </a:rPr>
              <a:t>İmmün hemolitik anemi</a:t>
            </a:r>
          </a:p>
          <a:p>
            <a:pPr eaLnBrk="1" fontAlgn="base" hangingPunct="1">
              <a:spcBef>
                <a:spcPct val="0"/>
              </a:spcBef>
              <a:spcAft>
                <a:spcPct val="0"/>
              </a:spcAft>
            </a:pPr>
            <a:r>
              <a:rPr lang="tr-TR" altLang="tr-TR" sz="1200">
                <a:solidFill>
                  <a:prstClr val="black"/>
                </a:solidFill>
                <a:latin typeface="+mn-lt"/>
              </a:rPr>
              <a:t>Karaciğer hastalığı</a:t>
            </a:r>
          </a:p>
        </p:txBody>
      </p:sp>
      <p:sp>
        <p:nvSpPr>
          <p:cNvPr id="7" name="Text Box 7"/>
          <p:cNvSpPr txBox="1">
            <a:spLocks noChangeArrowheads="1"/>
          </p:cNvSpPr>
          <p:nvPr/>
        </p:nvSpPr>
        <p:spPr bwMode="auto">
          <a:xfrm>
            <a:off x="907318" y="1353424"/>
            <a:ext cx="1972015" cy="1231106"/>
          </a:xfrm>
          <a:prstGeom prst="rect">
            <a:avLst/>
          </a:prstGeom>
          <a:solidFill>
            <a:schemeClr val="accent3">
              <a:lumMod val="40000"/>
              <a:lumOff val="60000"/>
            </a:schemeClr>
          </a:solid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dirty="0">
                <a:solidFill>
                  <a:srgbClr val="0000CC"/>
                </a:solidFill>
                <a:latin typeface="+mn-lt"/>
              </a:rPr>
              <a:t>Düşük</a:t>
            </a:r>
          </a:p>
          <a:p>
            <a:pPr eaLnBrk="1" fontAlgn="base" hangingPunct="1">
              <a:spcBef>
                <a:spcPct val="0"/>
              </a:spcBef>
              <a:spcAft>
                <a:spcPct val="0"/>
              </a:spcAft>
            </a:pPr>
            <a:r>
              <a:rPr lang="tr-TR" altLang="tr-TR" sz="1400" dirty="0">
                <a:solidFill>
                  <a:prstClr val="black"/>
                </a:solidFill>
                <a:latin typeface="+mn-lt"/>
              </a:rPr>
              <a:t>Demir eksiliği</a:t>
            </a:r>
          </a:p>
          <a:p>
            <a:pPr eaLnBrk="1" fontAlgn="base" hangingPunct="1">
              <a:spcBef>
                <a:spcPct val="0"/>
              </a:spcBef>
              <a:spcAft>
                <a:spcPct val="0"/>
              </a:spcAft>
            </a:pPr>
            <a:r>
              <a:rPr lang="tr-TR" altLang="tr-TR" sz="1400" dirty="0">
                <a:solidFill>
                  <a:prstClr val="black"/>
                </a:solidFill>
                <a:latin typeface="+mn-lt"/>
              </a:rPr>
              <a:t>Kurşun zehirlenmesi</a:t>
            </a:r>
          </a:p>
          <a:p>
            <a:pPr eaLnBrk="1" fontAlgn="base" hangingPunct="1">
              <a:spcBef>
                <a:spcPct val="0"/>
              </a:spcBef>
              <a:spcAft>
                <a:spcPct val="0"/>
              </a:spcAft>
            </a:pPr>
            <a:r>
              <a:rPr lang="tr-TR" altLang="tr-TR" sz="1400" dirty="0">
                <a:solidFill>
                  <a:prstClr val="black"/>
                </a:solidFill>
                <a:latin typeface="+mn-lt"/>
              </a:rPr>
              <a:t>Talasemi</a:t>
            </a:r>
          </a:p>
          <a:p>
            <a:pPr eaLnBrk="1" fontAlgn="base" hangingPunct="1">
              <a:spcBef>
                <a:spcPct val="0"/>
              </a:spcBef>
              <a:spcAft>
                <a:spcPct val="0"/>
              </a:spcAft>
            </a:pPr>
            <a:r>
              <a:rPr lang="tr-TR" altLang="tr-TR" sz="1400" dirty="0">
                <a:solidFill>
                  <a:prstClr val="black"/>
                </a:solidFill>
                <a:latin typeface="+mn-lt"/>
              </a:rPr>
              <a:t>Kronik hastalık</a:t>
            </a:r>
          </a:p>
        </p:txBody>
      </p:sp>
      <p:sp>
        <p:nvSpPr>
          <p:cNvPr id="8" name="Text Box 8"/>
          <p:cNvSpPr txBox="1">
            <a:spLocks noChangeArrowheads="1"/>
          </p:cNvSpPr>
          <p:nvPr/>
        </p:nvSpPr>
        <p:spPr bwMode="auto">
          <a:xfrm>
            <a:off x="5253832" y="1653569"/>
            <a:ext cx="1951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dirty="0">
                <a:solidFill>
                  <a:srgbClr val="00CC00"/>
                </a:solidFill>
                <a:latin typeface="+mn-lt"/>
              </a:rPr>
              <a:t>Retikülosit sayısı</a:t>
            </a:r>
          </a:p>
        </p:txBody>
      </p:sp>
      <p:sp>
        <p:nvSpPr>
          <p:cNvPr id="9" name="Line 9"/>
          <p:cNvSpPr>
            <a:spLocks noChangeShapeType="1"/>
          </p:cNvSpPr>
          <p:nvPr/>
        </p:nvSpPr>
        <p:spPr bwMode="auto">
          <a:xfrm>
            <a:off x="1337915" y="1148432"/>
            <a:ext cx="9364383" cy="167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10" name="Line 11"/>
          <p:cNvSpPr>
            <a:spLocks noChangeShapeType="1"/>
          </p:cNvSpPr>
          <p:nvPr/>
        </p:nvSpPr>
        <p:spPr bwMode="auto">
          <a:xfrm>
            <a:off x="1337915" y="1154113"/>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11" name="Line 14"/>
          <p:cNvSpPr>
            <a:spLocks noChangeShapeType="1"/>
          </p:cNvSpPr>
          <p:nvPr/>
        </p:nvSpPr>
        <p:spPr bwMode="auto">
          <a:xfrm>
            <a:off x="5867400" y="1143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12" name="Line 15"/>
          <p:cNvSpPr>
            <a:spLocks noChangeShapeType="1"/>
          </p:cNvSpPr>
          <p:nvPr/>
        </p:nvSpPr>
        <p:spPr bwMode="auto">
          <a:xfrm>
            <a:off x="10702833" y="1156063"/>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13" name="Text Box 16"/>
          <p:cNvSpPr txBox="1">
            <a:spLocks noChangeArrowheads="1"/>
          </p:cNvSpPr>
          <p:nvPr/>
        </p:nvSpPr>
        <p:spPr bwMode="auto">
          <a:xfrm>
            <a:off x="4098926" y="20685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tr-TR" altLang="tr-TR">
              <a:solidFill>
                <a:prstClr val="black"/>
              </a:solidFill>
              <a:latin typeface="+mn-lt"/>
            </a:endParaRPr>
          </a:p>
        </p:txBody>
      </p:sp>
      <p:sp>
        <p:nvSpPr>
          <p:cNvPr id="14" name="Text Box 18"/>
          <p:cNvSpPr txBox="1">
            <a:spLocks noChangeArrowheads="1"/>
          </p:cNvSpPr>
          <p:nvPr/>
        </p:nvSpPr>
        <p:spPr bwMode="auto">
          <a:xfrm>
            <a:off x="3767139" y="2133600"/>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dirty="0">
                <a:solidFill>
                  <a:srgbClr val="0000CC"/>
                </a:solidFill>
                <a:latin typeface="+mn-lt"/>
              </a:rPr>
              <a:t>Yüksek</a:t>
            </a:r>
          </a:p>
        </p:txBody>
      </p:sp>
      <p:sp>
        <p:nvSpPr>
          <p:cNvPr id="15" name="Text Box 19"/>
          <p:cNvSpPr txBox="1">
            <a:spLocks noChangeArrowheads="1"/>
          </p:cNvSpPr>
          <p:nvPr/>
        </p:nvSpPr>
        <p:spPr bwMode="auto">
          <a:xfrm>
            <a:off x="7315201" y="2133601"/>
            <a:ext cx="894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a:solidFill>
                  <a:srgbClr val="0000CC"/>
                </a:solidFill>
                <a:latin typeface="+mn-lt"/>
              </a:rPr>
              <a:t>Düşük</a:t>
            </a:r>
          </a:p>
        </p:txBody>
      </p:sp>
      <p:sp>
        <p:nvSpPr>
          <p:cNvPr id="16" name="Text Box 20"/>
          <p:cNvSpPr txBox="1">
            <a:spLocks noChangeArrowheads="1"/>
          </p:cNvSpPr>
          <p:nvPr/>
        </p:nvSpPr>
        <p:spPr bwMode="auto">
          <a:xfrm>
            <a:off x="3524250" y="257175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dirty="0">
                <a:solidFill>
                  <a:srgbClr val="00CC00"/>
                </a:solidFill>
                <a:latin typeface="+mn-lt"/>
              </a:rPr>
              <a:t>Bilirubin</a:t>
            </a:r>
          </a:p>
        </p:txBody>
      </p:sp>
      <p:sp>
        <p:nvSpPr>
          <p:cNvPr id="17" name="Text Box 21"/>
          <p:cNvSpPr txBox="1">
            <a:spLocks noChangeArrowheads="1"/>
          </p:cNvSpPr>
          <p:nvPr/>
        </p:nvSpPr>
        <p:spPr bwMode="auto">
          <a:xfrm>
            <a:off x="6238876" y="2571750"/>
            <a:ext cx="3159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a:solidFill>
                  <a:srgbClr val="00CC00"/>
                </a:solidFill>
                <a:latin typeface="+mn-lt"/>
              </a:rPr>
              <a:t>Lökosit ve trombosit sayısı</a:t>
            </a:r>
          </a:p>
        </p:txBody>
      </p:sp>
      <p:sp>
        <p:nvSpPr>
          <p:cNvPr id="18" name="Line 23"/>
          <p:cNvSpPr>
            <a:spLocks noChangeShapeType="1"/>
          </p:cNvSpPr>
          <p:nvPr/>
        </p:nvSpPr>
        <p:spPr bwMode="auto">
          <a:xfrm>
            <a:off x="7620000" y="1981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19" name="Line 24"/>
          <p:cNvSpPr>
            <a:spLocks noChangeShapeType="1"/>
          </p:cNvSpPr>
          <p:nvPr/>
        </p:nvSpPr>
        <p:spPr bwMode="auto">
          <a:xfrm>
            <a:off x="4114800" y="1981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20" name="Line 25"/>
          <p:cNvSpPr>
            <a:spLocks noChangeShapeType="1"/>
          </p:cNvSpPr>
          <p:nvPr/>
        </p:nvSpPr>
        <p:spPr bwMode="auto">
          <a:xfrm>
            <a:off x="5867400" y="1524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21" name="Line 26"/>
          <p:cNvSpPr>
            <a:spLocks noChangeShapeType="1"/>
          </p:cNvSpPr>
          <p:nvPr/>
        </p:nvSpPr>
        <p:spPr bwMode="auto">
          <a:xfrm>
            <a:off x="4114800" y="2438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22" name="Line 27"/>
          <p:cNvSpPr>
            <a:spLocks noChangeShapeType="1"/>
          </p:cNvSpPr>
          <p:nvPr/>
        </p:nvSpPr>
        <p:spPr bwMode="auto">
          <a:xfrm>
            <a:off x="7620000" y="24384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23" name="Line 28"/>
          <p:cNvSpPr>
            <a:spLocks noChangeShapeType="1"/>
          </p:cNvSpPr>
          <p:nvPr/>
        </p:nvSpPr>
        <p:spPr bwMode="auto">
          <a:xfrm>
            <a:off x="4114800" y="19812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srgbClr val="00CC00"/>
              </a:solidFill>
              <a:cs typeface="Arial" panose="020B0604020202020204" pitchFamily="34" charset="0"/>
            </a:endParaRPr>
          </a:p>
        </p:txBody>
      </p:sp>
      <p:sp>
        <p:nvSpPr>
          <p:cNvPr id="24" name="Text Box 29"/>
          <p:cNvSpPr txBox="1">
            <a:spLocks noChangeArrowheads="1"/>
          </p:cNvSpPr>
          <p:nvPr/>
        </p:nvSpPr>
        <p:spPr bwMode="auto">
          <a:xfrm>
            <a:off x="4613276" y="3020379"/>
            <a:ext cx="1050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dirty="0">
                <a:solidFill>
                  <a:srgbClr val="0000CC"/>
                </a:solidFill>
                <a:latin typeface="+mn-lt"/>
              </a:rPr>
              <a:t>Normal</a:t>
            </a:r>
          </a:p>
        </p:txBody>
      </p:sp>
      <p:sp>
        <p:nvSpPr>
          <p:cNvPr id="25" name="Text Box 30"/>
          <p:cNvSpPr txBox="1">
            <a:spLocks noChangeArrowheads="1"/>
          </p:cNvSpPr>
          <p:nvPr/>
        </p:nvSpPr>
        <p:spPr bwMode="auto">
          <a:xfrm>
            <a:off x="2667001" y="3052628"/>
            <a:ext cx="98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dirty="0">
                <a:solidFill>
                  <a:srgbClr val="0000CC"/>
                </a:solidFill>
                <a:latin typeface="+mn-lt"/>
              </a:rPr>
              <a:t>Yüksek</a:t>
            </a:r>
          </a:p>
        </p:txBody>
      </p:sp>
      <p:sp>
        <p:nvSpPr>
          <p:cNvPr id="26" name="Text Box 31"/>
          <p:cNvSpPr txBox="1">
            <a:spLocks noChangeArrowheads="1"/>
          </p:cNvSpPr>
          <p:nvPr/>
        </p:nvSpPr>
        <p:spPr bwMode="auto">
          <a:xfrm>
            <a:off x="4572000" y="3481252"/>
            <a:ext cx="1077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a:solidFill>
                  <a:prstClr val="black"/>
                </a:solidFill>
                <a:latin typeface="+mn-lt"/>
              </a:rPr>
              <a:t>Kanama</a:t>
            </a:r>
          </a:p>
        </p:txBody>
      </p:sp>
      <p:sp>
        <p:nvSpPr>
          <p:cNvPr id="27" name="Rectangle 32"/>
          <p:cNvSpPr>
            <a:spLocks noChangeArrowheads="1"/>
          </p:cNvSpPr>
          <p:nvPr/>
        </p:nvSpPr>
        <p:spPr bwMode="auto">
          <a:xfrm>
            <a:off x="2286001" y="3481252"/>
            <a:ext cx="2016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a:solidFill>
                  <a:prstClr val="black"/>
                </a:solidFill>
                <a:latin typeface="+mn-lt"/>
              </a:rPr>
              <a:t>Hemolitik anemi</a:t>
            </a:r>
          </a:p>
        </p:txBody>
      </p:sp>
      <p:sp>
        <p:nvSpPr>
          <p:cNvPr id="28" name="Rectangle 33"/>
          <p:cNvSpPr>
            <a:spLocks noChangeArrowheads="1"/>
          </p:cNvSpPr>
          <p:nvPr/>
        </p:nvSpPr>
        <p:spPr bwMode="auto">
          <a:xfrm>
            <a:off x="2166939" y="3909878"/>
            <a:ext cx="1742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dirty="0">
                <a:solidFill>
                  <a:srgbClr val="00CC00"/>
                </a:solidFill>
                <a:latin typeface="+mn-lt"/>
              </a:rPr>
              <a:t>Coomb’s testi</a:t>
            </a:r>
          </a:p>
        </p:txBody>
      </p:sp>
      <p:sp>
        <p:nvSpPr>
          <p:cNvPr id="29" name="Rectangle 34"/>
          <p:cNvSpPr>
            <a:spLocks noChangeArrowheads="1"/>
          </p:cNvSpPr>
          <p:nvPr/>
        </p:nvSpPr>
        <p:spPr bwMode="auto">
          <a:xfrm>
            <a:off x="1909764" y="4343401"/>
            <a:ext cx="188277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a:solidFill>
                  <a:srgbClr val="0000CC"/>
                </a:solidFill>
                <a:latin typeface="+mn-lt"/>
              </a:rPr>
              <a:t>Pozitif</a:t>
            </a:r>
            <a:r>
              <a:rPr lang="tr-TR" altLang="tr-TR">
                <a:solidFill>
                  <a:srgbClr val="00B0F0"/>
                </a:solidFill>
                <a:latin typeface="+mn-lt"/>
              </a:rPr>
              <a:t> </a:t>
            </a:r>
          </a:p>
          <a:p>
            <a:pPr eaLnBrk="1" fontAlgn="base" hangingPunct="1">
              <a:spcBef>
                <a:spcPct val="0"/>
              </a:spcBef>
              <a:spcAft>
                <a:spcPct val="0"/>
              </a:spcAft>
            </a:pPr>
            <a:endParaRPr lang="tr-TR" altLang="tr-TR" sz="1200" b="1">
              <a:solidFill>
                <a:prstClr val="black"/>
              </a:solidFill>
              <a:latin typeface="+mn-lt"/>
            </a:endParaRPr>
          </a:p>
          <a:p>
            <a:pPr eaLnBrk="1" fontAlgn="base" hangingPunct="1">
              <a:spcBef>
                <a:spcPct val="0"/>
              </a:spcBef>
              <a:spcAft>
                <a:spcPct val="0"/>
              </a:spcAft>
            </a:pPr>
            <a:r>
              <a:rPr lang="tr-TR" altLang="tr-TR" sz="1200">
                <a:solidFill>
                  <a:prstClr val="black"/>
                </a:solidFill>
                <a:latin typeface="+mn-lt"/>
              </a:rPr>
              <a:t>Oto-immun HA</a:t>
            </a:r>
          </a:p>
          <a:p>
            <a:pPr eaLnBrk="1" fontAlgn="base" hangingPunct="1">
              <a:spcBef>
                <a:spcPct val="0"/>
              </a:spcBef>
              <a:spcAft>
                <a:spcPct val="0"/>
              </a:spcAft>
            </a:pPr>
            <a:r>
              <a:rPr lang="tr-TR" altLang="tr-TR" sz="1200">
                <a:solidFill>
                  <a:prstClr val="black"/>
                </a:solidFill>
                <a:latin typeface="+mn-lt"/>
              </a:rPr>
              <a:t>  Primer</a:t>
            </a:r>
          </a:p>
          <a:p>
            <a:pPr eaLnBrk="1" fontAlgn="base" hangingPunct="1">
              <a:spcBef>
                <a:spcPct val="0"/>
              </a:spcBef>
              <a:spcAft>
                <a:spcPct val="0"/>
              </a:spcAft>
            </a:pPr>
            <a:r>
              <a:rPr lang="tr-TR" altLang="tr-TR" sz="1200">
                <a:solidFill>
                  <a:prstClr val="black"/>
                </a:solidFill>
                <a:latin typeface="+mn-lt"/>
              </a:rPr>
              <a:t>  Sekonder (SLE, vs)</a:t>
            </a:r>
          </a:p>
          <a:p>
            <a:pPr eaLnBrk="1" fontAlgn="base" hangingPunct="1">
              <a:spcBef>
                <a:spcPct val="0"/>
              </a:spcBef>
              <a:spcAft>
                <a:spcPct val="0"/>
              </a:spcAft>
            </a:pPr>
            <a:r>
              <a:rPr lang="tr-TR" altLang="tr-TR" sz="1200">
                <a:solidFill>
                  <a:prstClr val="black"/>
                </a:solidFill>
                <a:latin typeface="+mn-lt"/>
              </a:rPr>
              <a:t>İzo-immün HA</a:t>
            </a:r>
          </a:p>
          <a:p>
            <a:pPr eaLnBrk="1" fontAlgn="base" hangingPunct="1">
              <a:spcBef>
                <a:spcPct val="0"/>
              </a:spcBef>
              <a:spcAft>
                <a:spcPct val="0"/>
              </a:spcAft>
            </a:pPr>
            <a:r>
              <a:rPr lang="tr-TR" altLang="tr-TR" sz="1200">
                <a:solidFill>
                  <a:prstClr val="black"/>
                </a:solidFill>
                <a:latin typeface="+mn-lt"/>
              </a:rPr>
              <a:t>   Rh</a:t>
            </a:r>
          </a:p>
          <a:p>
            <a:pPr eaLnBrk="1" fontAlgn="base" hangingPunct="1">
              <a:spcBef>
                <a:spcPct val="0"/>
              </a:spcBef>
              <a:spcAft>
                <a:spcPct val="0"/>
              </a:spcAft>
            </a:pPr>
            <a:r>
              <a:rPr lang="tr-TR" altLang="tr-TR" sz="1200">
                <a:solidFill>
                  <a:prstClr val="black"/>
                </a:solidFill>
                <a:latin typeface="+mn-lt"/>
              </a:rPr>
              <a:t>   ABO</a:t>
            </a:r>
          </a:p>
          <a:p>
            <a:pPr eaLnBrk="1" fontAlgn="base" hangingPunct="1">
              <a:spcBef>
                <a:spcPct val="0"/>
              </a:spcBef>
              <a:spcAft>
                <a:spcPct val="0"/>
              </a:spcAft>
            </a:pPr>
            <a:r>
              <a:rPr lang="tr-TR" altLang="tr-TR" sz="1200">
                <a:solidFill>
                  <a:prstClr val="black"/>
                </a:solidFill>
                <a:latin typeface="+mn-lt"/>
              </a:rPr>
              <a:t>   Trnasfüzyon rx</a:t>
            </a:r>
          </a:p>
        </p:txBody>
      </p:sp>
      <p:sp>
        <p:nvSpPr>
          <p:cNvPr id="30" name="Rectangle 35"/>
          <p:cNvSpPr>
            <a:spLocks noChangeArrowheads="1"/>
          </p:cNvSpPr>
          <p:nvPr/>
        </p:nvSpPr>
        <p:spPr bwMode="auto">
          <a:xfrm>
            <a:off x="3624263" y="4395653"/>
            <a:ext cx="21844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dirty="0">
                <a:solidFill>
                  <a:srgbClr val="0000CC"/>
                </a:solidFill>
                <a:latin typeface="+mn-lt"/>
              </a:rPr>
              <a:t>Negatif</a:t>
            </a:r>
          </a:p>
          <a:p>
            <a:pPr eaLnBrk="1" fontAlgn="base" hangingPunct="1">
              <a:spcBef>
                <a:spcPct val="0"/>
              </a:spcBef>
              <a:spcAft>
                <a:spcPct val="0"/>
              </a:spcAft>
            </a:pPr>
            <a:r>
              <a:rPr lang="tr-TR" altLang="tr-TR" sz="1200" b="1" i="1" dirty="0">
                <a:solidFill>
                  <a:prstClr val="black"/>
                </a:solidFill>
                <a:latin typeface="+mn-lt"/>
              </a:rPr>
              <a:t>Eritrosit içi</a:t>
            </a:r>
          </a:p>
          <a:p>
            <a:pPr eaLnBrk="1" fontAlgn="base" hangingPunct="1">
              <a:spcBef>
                <a:spcPct val="0"/>
              </a:spcBef>
              <a:spcAft>
                <a:spcPct val="0"/>
              </a:spcAft>
            </a:pPr>
            <a:r>
              <a:rPr lang="tr-TR" altLang="tr-TR" sz="1200" dirty="0">
                <a:solidFill>
                  <a:prstClr val="black"/>
                </a:solidFill>
                <a:latin typeface="+mn-lt"/>
              </a:rPr>
              <a:t>Hemoglobinopatiler</a:t>
            </a:r>
          </a:p>
          <a:p>
            <a:pPr eaLnBrk="1" fontAlgn="base" hangingPunct="1">
              <a:spcBef>
                <a:spcPct val="0"/>
              </a:spcBef>
              <a:spcAft>
                <a:spcPct val="0"/>
              </a:spcAft>
            </a:pPr>
            <a:r>
              <a:rPr lang="tr-TR" altLang="tr-TR" sz="1200" dirty="0">
                <a:solidFill>
                  <a:prstClr val="black"/>
                </a:solidFill>
                <a:latin typeface="+mn-lt"/>
              </a:rPr>
              <a:t>Enzim defektleri</a:t>
            </a:r>
          </a:p>
          <a:p>
            <a:pPr eaLnBrk="1" fontAlgn="base" hangingPunct="1">
              <a:spcBef>
                <a:spcPct val="0"/>
              </a:spcBef>
              <a:spcAft>
                <a:spcPct val="0"/>
              </a:spcAft>
            </a:pPr>
            <a:r>
              <a:rPr lang="tr-TR" altLang="tr-TR" sz="1200" dirty="0">
                <a:solidFill>
                  <a:prstClr val="black"/>
                </a:solidFill>
                <a:latin typeface="+mn-lt"/>
              </a:rPr>
              <a:t>Membran defektleri</a:t>
            </a:r>
          </a:p>
          <a:p>
            <a:pPr eaLnBrk="1" fontAlgn="base" hangingPunct="1">
              <a:spcBef>
                <a:spcPct val="0"/>
              </a:spcBef>
              <a:spcAft>
                <a:spcPct val="0"/>
              </a:spcAft>
            </a:pPr>
            <a:endParaRPr lang="tr-TR" altLang="tr-TR" sz="1200" dirty="0">
              <a:solidFill>
                <a:prstClr val="black"/>
              </a:solidFill>
              <a:latin typeface="+mn-lt"/>
            </a:endParaRPr>
          </a:p>
          <a:p>
            <a:pPr eaLnBrk="1" fontAlgn="base" hangingPunct="1">
              <a:spcBef>
                <a:spcPct val="0"/>
              </a:spcBef>
              <a:spcAft>
                <a:spcPct val="0"/>
              </a:spcAft>
            </a:pPr>
            <a:r>
              <a:rPr lang="tr-TR" altLang="tr-TR" sz="1200" b="1" i="1" dirty="0">
                <a:solidFill>
                  <a:prstClr val="black"/>
                </a:solidFill>
                <a:latin typeface="+mn-lt"/>
              </a:rPr>
              <a:t>Eritrosit dışı</a:t>
            </a:r>
          </a:p>
          <a:p>
            <a:pPr eaLnBrk="1" fontAlgn="base" hangingPunct="1">
              <a:spcBef>
                <a:spcPct val="0"/>
              </a:spcBef>
              <a:spcAft>
                <a:spcPct val="0"/>
              </a:spcAft>
            </a:pPr>
            <a:r>
              <a:rPr lang="tr-TR" altLang="tr-TR" sz="1200" dirty="0">
                <a:solidFill>
                  <a:prstClr val="black"/>
                </a:solidFill>
                <a:latin typeface="+mn-lt"/>
              </a:rPr>
              <a:t>İdiopatik</a:t>
            </a:r>
          </a:p>
          <a:p>
            <a:pPr eaLnBrk="1" fontAlgn="base" hangingPunct="1">
              <a:spcBef>
                <a:spcPct val="0"/>
              </a:spcBef>
              <a:spcAft>
                <a:spcPct val="0"/>
              </a:spcAft>
            </a:pPr>
            <a:r>
              <a:rPr lang="tr-TR" altLang="tr-TR" sz="1200" dirty="0">
                <a:solidFill>
                  <a:prstClr val="black"/>
                </a:solidFill>
                <a:latin typeface="+mn-lt"/>
              </a:rPr>
              <a:t>Sekonder</a:t>
            </a:r>
          </a:p>
          <a:p>
            <a:pPr eaLnBrk="1" fontAlgn="base" hangingPunct="1">
              <a:spcBef>
                <a:spcPct val="0"/>
              </a:spcBef>
              <a:spcAft>
                <a:spcPct val="0"/>
              </a:spcAft>
            </a:pPr>
            <a:r>
              <a:rPr lang="tr-TR" altLang="tr-TR" sz="1200" dirty="0">
                <a:solidFill>
                  <a:prstClr val="black"/>
                </a:solidFill>
                <a:latin typeface="+mn-lt"/>
              </a:rPr>
              <a:t>    İlaç</a:t>
            </a:r>
          </a:p>
          <a:p>
            <a:pPr eaLnBrk="1" fontAlgn="base" hangingPunct="1">
              <a:spcBef>
                <a:spcPct val="0"/>
              </a:spcBef>
              <a:spcAft>
                <a:spcPct val="0"/>
              </a:spcAft>
            </a:pPr>
            <a:r>
              <a:rPr lang="tr-TR" altLang="tr-TR" sz="1200" dirty="0">
                <a:solidFill>
                  <a:prstClr val="black"/>
                </a:solidFill>
                <a:latin typeface="+mn-lt"/>
              </a:rPr>
              <a:t>    Enfeksiyon</a:t>
            </a:r>
          </a:p>
          <a:p>
            <a:pPr eaLnBrk="1" fontAlgn="base" hangingPunct="1">
              <a:spcBef>
                <a:spcPct val="0"/>
              </a:spcBef>
              <a:spcAft>
                <a:spcPct val="0"/>
              </a:spcAft>
            </a:pPr>
            <a:r>
              <a:rPr lang="tr-TR" altLang="tr-TR" sz="1200" dirty="0">
                <a:solidFill>
                  <a:prstClr val="black"/>
                </a:solidFill>
                <a:latin typeface="+mn-lt"/>
              </a:rPr>
              <a:t>    Mikroanjiopatik</a:t>
            </a:r>
          </a:p>
        </p:txBody>
      </p:sp>
      <p:sp>
        <p:nvSpPr>
          <p:cNvPr id="31" name="Line 36"/>
          <p:cNvSpPr>
            <a:spLocks noChangeShapeType="1"/>
          </p:cNvSpPr>
          <p:nvPr/>
        </p:nvSpPr>
        <p:spPr bwMode="auto">
          <a:xfrm>
            <a:off x="3048000" y="28956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32" name="Line 37"/>
          <p:cNvSpPr>
            <a:spLocks noChangeShapeType="1"/>
          </p:cNvSpPr>
          <p:nvPr/>
        </p:nvSpPr>
        <p:spPr bwMode="auto">
          <a:xfrm>
            <a:off x="3048000" y="2895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33" name="Line 38"/>
          <p:cNvSpPr>
            <a:spLocks noChangeShapeType="1"/>
          </p:cNvSpPr>
          <p:nvPr/>
        </p:nvSpPr>
        <p:spPr bwMode="auto">
          <a:xfrm>
            <a:off x="5029200" y="2895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34" name="Line 39"/>
          <p:cNvSpPr>
            <a:spLocks noChangeShapeType="1"/>
          </p:cNvSpPr>
          <p:nvPr/>
        </p:nvSpPr>
        <p:spPr bwMode="auto">
          <a:xfrm>
            <a:off x="3048000" y="3328852"/>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35" name="Line 40"/>
          <p:cNvSpPr>
            <a:spLocks noChangeShapeType="1"/>
          </p:cNvSpPr>
          <p:nvPr/>
        </p:nvSpPr>
        <p:spPr bwMode="auto">
          <a:xfrm>
            <a:off x="5029200" y="3328852"/>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36" name="Line 41"/>
          <p:cNvSpPr>
            <a:spLocks noChangeShapeType="1"/>
          </p:cNvSpPr>
          <p:nvPr/>
        </p:nvSpPr>
        <p:spPr bwMode="auto">
          <a:xfrm>
            <a:off x="3024188" y="3767002"/>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37" name="Line 42"/>
          <p:cNvSpPr>
            <a:spLocks noChangeShapeType="1"/>
          </p:cNvSpPr>
          <p:nvPr/>
        </p:nvSpPr>
        <p:spPr bwMode="auto">
          <a:xfrm>
            <a:off x="2286000" y="4243252"/>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38" name="Line 43"/>
          <p:cNvSpPr>
            <a:spLocks noChangeShapeType="1"/>
          </p:cNvSpPr>
          <p:nvPr/>
        </p:nvSpPr>
        <p:spPr bwMode="auto">
          <a:xfrm>
            <a:off x="2286000" y="4243252"/>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39" name="Line 44"/>
          <p:cNvSpPr>
            <a:spLocks noChangeShapeType="1"/>
          </p:cNvSpPr>
          <p:nvPr/>
        </p:nvSpPr>
        <p:spPr bwMode="auto">
          <a:xfrm>
            <a:off x="3886200" y="4243252"/>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40" name="Text Box 45"/>
          <p:cNvSpPr txBox="1">
            <a:spLocks noChangeArrowheads="1"/>
          </p:cNvSpPr>
          <p:nvPr/>
        </p:nvSpPr>
        <p:spPr bwMode="auto">
          <a:xfrm>
            <a:off x="7204076" y="4511038"/>
            <a:ext cx="1000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dirty="0">
                <a:solidFill>
                  <a:srgbClr val="0000CC"/>
                </a:solidFill>
                <a:latin typeface="+mn-lt"/>
              </a:rPr>
              <a:t>Normal</a:t>
            </a:r>
          </a:p>
        </p:txBody>
      </p:sp>
      <p:sp>
        <p:nvSpPr>
          <p:cNvPr id="41" name="Text Box 46"/>
          <p:cNvSpPr txBox="1">
            <a:spLocks noChangeArrowheads="1"/>
          </p:cNvSpPr>
          <p:nvPr/>
        </p:nvSpPr>
        <p:spPr bwMode="auto">
          <a:xfrm>
            <a:off x="6172064" y="3222026"/>
            <a:ext cx="103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b="1" dirty="0">
                <a:solidFill>
                  <a:srgbClr val="0000CC"/>
                </a:solidFill>
                <a:latin typeface="+mn-lt"/>
              </a:rPr>
              <a:t>Artmış</a:t>
            </a:r>
          </a:p>
        </p:txBody>
      </p:sp>
      <p:sp>
        <p:nvSpPr>
          <p:cNvPr id="42" name="Text Box 47"/>
          <p:cNvSpPr txBox="1">
            <a:spLocks noChangeArrowheads="1"/>
          </p:cNvSpPr>
          <p:nvPr/>
        </p:nvSpPr>
        <p:spPr bwMode="auto">
          <a:xfrm>
            <a:off x="8693439" y="3170195"/>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dirty="0">
                <a:solidFill>
                  <a:srgbClr val="0000CC"/>
                </a:solidFill>
                <a:latin typeface="+mn-lt"/>
              </a:rPr>
              <a:t>Azalmış</a:t>
            </a:r>
          </a:p>
        </p:txBody>
      </p:sp>
      <p:sp>
        <p:nvSpPr>
          <p:cNvPr id="43" name="Line 49"/>
          <p:cNvSpPr>
            <a:spLocks noChangeShapeType="1"/>
          </p:cNvSpPr>
          <p:nvPr/>
        </p:nvSpPr>
        <p:spPr bwMode="auto">
          <a:xfrm flipH="1">
            <a:off x="9105718" y="2941082"/>
            <a:ext cx="14332" cy="259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44" name="Line 50"/>
          <p:cNvSpPr>
            <a:spLocks noChangeShapeType="1"/>
          </p:cNvSpPr>
          <p:nvPr/>
        </p:nvSpPr>
        <p:spPr bwMode="auto">
          <a:xfrm flipH="1">
            <a:off x="7690918" y="2941082"/>
            <a:ext cx="0" cy="15699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45" name="Line 51"/>
          <p:cNvSpPr>
            <a:spLocks noChangeShapeType="1"/>
          </p:cNvSpPr>
          <p:nvPr/>
        </p:nvSpPr>
        <p:spPr bwMode="auto">
          <a:xfrm>
            <a:off x="6623006" y="2941082"/>
            <a:ext cx="0" cy="259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46" name="Text Box 52"/>
          <p:cNvSpPr txBox="1">
            <a:spLocks noChangeArrowheads="1"/>
          </p:cNvSpPr>
          <p:nvPr/>
        </p:nvSpPr>
        <p:spPr bwMode="auto">
          <a:xfrm>
            <a:off x="6185155" y="3713348"/>
            <a:ext cx="9893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sz="1200" dirty="0">
                <a:solidFill>
                  <a:prstClr val="black"/>
                </a:solidFill>
                <a:latin typeface="+mn-lt"/>
              </a:rPr>
              <a:t>Enfeksiyon</a:t>
            </a:r>
          </a:p>
        </p:txBody>
      </p:sp>
      <p:sp>
        <p:nvSpPr>
          <p:cNvPr id="47" name="Text Box 54"/>
          <p:cNvSpPr txBox="1">
            <a:spLocks noChangeArrowheads="1"/>
          </p:cNvSpPr>
          <p:nvPr/>
        </p:nvSpPr>
        <p:spPr bwMode="auto">
          <a:xfrm>
            <a:off x="6805614" y="5004979"/>
            <a:ext cx="2090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sz="1200">
                <a:solidFill>
                  <a:prstClr val="black"/>
                </a:solidFill>
                <a:latin typeface="+mn-lt"/>
              </a:rPr>
              <a:t>  Pür- red cell aplazi</a:t>
            </a:r>
          </a:p>
          <a:p>
            <a:pPr eaLnBrk="1" fontAlgn="base" hangingPunct="1">
              <a:spcBef>
                <a:spcPct val="0"/>
              </a:spcBef>
              <a:spcAft>
                <a:spcPct val="0"/>
              </a:spcAft>
            </a:pPr>
            <a:r>
              <a:rPr lang="tr-TR" altLang="tr-TR" sz="1200">
                <a:solidFill>
                  <a:prstClr val="black"/>
                </a:solidFill>
                <a:latin typeface="+mn-lt"/>
              </a:rPr>
              <a:t>  Diomand-Blackfan</a:t>
            </a:r>
          </a:p>
          <a:p>
            <a:pPr eaLnBrk="1" fontAlgn="base" hangingPunct="1">
              <a:spcBef>
                <a:spcPct val="0"/>
              </a:spcBef>
              <a:spcAft>
                <a:spcPct val="0"/>
              </a:spcAft>
            </a:pPr>
            <a:r>
              <a:rPr lang="tr-TR" altLang="tr-TR" sz="1200">
                <a:solidFill>
                  <a:prstClr val="black"/>
                </a:solidFill>
                <a:latin typeface="+mn-lt"/>
              </a:rPr>
              <a:t>  Çocukluk çağının geçici </a:t>
            </a:r>
          </a:p>
          <a:p>
            <a:pPr eaLnBrk="1" fontAlgn="base" hangingPunct="1">
              <a:spcBef>
                <a:spcPct val="0"/>
              </a:spcBef>
              <a:spcAft>
                <a:spcPct val="0"/>
              </a:spcAft>
            </a:pPr>
            <a:r>
              <a:rPr lang="tr-TR" altLang="tr-TR" sz="1200">
                <a:solidFill>
                  <a:prstClr val="black"/>
                </a:solidFill>
                <a:latin typeface="+mn-lt"/>
              </a:rPr>
              <a:t>  eritroblastopenisi</a:t>
            </a:r>
          </a:p>
        </p:txBody>
      </p:sp>
      <p:sp>
        <p:nvSpPr>
          <p:cNvPr id="48" name="Text Box 55"/>
          <p:cNvSpPr txBox="1">
            <a:spLocks noChangeArrowheads="1"/>
          </p:cNvSpPr>
          <p:nvPr/>
        </p:nvSpPr>
        <p:spPr bwMode="auto">
          <a:xfrm>
            <a:off x="8431891" y="3608673"/>
            <a:ext cx="2036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tr-TR" altLang="tr-TR" sz="1200" dirty="0">
                <a:solidFill>
                  <a:prstClr val="black"/>
                </a:solidFill>
                <a:latin typeface="+mn-lt"/>
              </a:rPr>
              <a:t>  Kemik  iliği depresyonu</a:t>
            </a:r>
          </a:p>
          <a:p>
            <a:pPr eaLnBrk="1" fontAlgn="base" hangingPunct="1">
              <a:spcBef>
                <a:spcPct val="0"/>
              </a:spcBef>
              <a:spcAft>
                <a:spcPct val="0"/>
              </a:spcAft>
            </a:pPr>
            <a:r>
              <a:rPr lang="tr-TR" altLang="tr-TR" sz="1200" dirty="0">
                <a:solidFill>
                  <a:prstClr val="black"/>
                </a:solidFill>
                <a:latin typeface="+mn-lt"/>
              </a:rPr>
              <a:t>  Malignite</a:t>
            </a:r>
          </a:p>
          <a:p>
            <a:pPr eaLnBrk="1" fontAlgn="base" hangingPunct="1">
              <a:spcBef>
                <a:spcPct val="0"/>
              </a:spcBef>
              <a:spcAft>
                <a:spcPct val="0"/>
              </a:spcAft>
            </a:pPr>
            <a:r>
              <a:rPr lang="tr-TR" altLang="tr-TR" sz="1200" dirty="0">
                <a:solidFill>
                  <a:prstClr val="black"/>
                </a:solidFill>
                <a:latin typeface="+mn-lt"/>
              </a:rPr>
              <a:t>  Aplastik anemi</a:t>
            </a:r>
          </a:p>
          <a:p>
            <a:pPr eaLnBrk="1" fontAlgn="base" hangingPunct="1">
              <a:spcBef>
                <a:spcPct val="0"/>
              </a:spcBef>
              <a:spcAft>
                <a:spcPct val="0"/>
              </a:spcAft>
            </a:pPr>
            <a:r>
              <a:rPr lang="tr-TR" altLang="tr-TR" sz="1200" dirty="0">
                <a:solidFill>
                  <a:prstClr val="black"/>
                </a:solidFill>
                <a:latin typeface="+mn-lt"/>
              </a:rPr>
              <a:t>     Primer</a:t>
            </a:r>
          </a:p>
          <a:p>
            <a:pPr eaLnBrk="1" fontAlgn="base" hangingPunct="1">
              <a:spcBef>
                <a:spcPct val="0"/>
              </a:spcBef>
              <a:spcAft>
                <a:spcPct val="0"/>
              </a:spcAft>
            </a:pPr>
            <a:r>
              <a:rPr lang="tr-TR" altLang="tr-TR" sz="1200" dirty="0">
                <a:solidFill>
                  <a:prstClr val="black"/>
                </a:solidFill>
                <a:latin typeface="+mn-lt"/>
              </a:rPr>
              <a:t>     Sekonder</a:t>
            </a:r>
          </a:p>
        </p:txBody>
      </p:sp>
      <p:sp>
        <p:nvSpPr>
          <p:cNvPr id="49" name="Line 56"/>
          <p:cNvSpPr>
            <a:spLocks noChangeShapeType="1"/>
          </p:cNvSpPr>
          <p:nvPr/>
        </p:nvSpPr>
        <p:spPr bwMode="auto">
          <a:xfrm>
            <a:off x="6623006" y="2928938"/>
            <a:ext cx="2497044" cy="12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50" name="Line 57"/>
          <p:cNvSpPr>
            <a:spLocks noChangeShapeType="1"/>
          </p:cNvSpPr>
          <p:nvPr/>
        </p:nvSpPr>
        <p:spPr bwMode="auto">
          <a:xfrm>
            <a:off x="7690918" y="4767943"/>
            <a:ext cx="7720" cy="260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51" name="Line 58"/>
          <p:cNvSpPr>
            <a:spLocks noChangeShapeType="1"/>
          </p:cNvSpPr>
          <p:nvPr/>
        </p:nvSpPr>
        <p:spPr bwMode="auto">
          <a:xfrm>
            <a:off x="6672264" y="3505200"/>
            <a:ext cx="0" cy="24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
        <p:nvSpPr>
          <p:cNvPr id="52" name="Line 59"/>
          <p:cNvSpPr>
            <a:spLocks noChangeShapeType="1"/>
          </p:cNvSpPr>
          <p:nvPr/>
        </p:nvSpPr>
        <p:spPr bwMode="auto">
          <a:xfrm>
            <a:off x="9148354" y="3429000"/>
            <a:ext cx="0" cy="2297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prstClr val="black"/>
              </a:solidFill>
              <a:cs typeface="Arial" panose="020B0604020202020204" pitchFamily="34" charset="0"/>
            </a:endParaRPr>
          </a:p>
        </p:txBody>
      </p:sp>
    </p:spTree>
    <p:extLst>
      <p:ext uri="{BB962C8B-B14F-4D97-AF65-F5344CB8AC3E}">
        <p14:creationId xmlns:p14="http://schemas.microsoft.com/office/powerpoint/2010/main" val="1026547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Demir Eksikliği Anemisi</a:t>
            </a:r>
          </a:p>
        </p:txBody>
      </p:sp>
      <p:sp>
        <p:nvSpPr>
          <p:cNvPr id="3" name="İçerik Yer Tutucusu 2"/>
          <p:cNvSpPr>
            <a:spLocks noGrp="1"/>
          </p:cNvSpPr>
          <p:nvPr>
            <p:ph idx="1"/>
          </p:nvPr>
        </p:nvSpPr>
        <p:spPr>
          <a:xfrm>
            <a:off x="1024128" y="2286000"/>
            <a:ext cx="10522830" cy="4023360"/>
          </a:xfrm>
        </p:spPr>
        <p:txBody>
          <a:bodyPr>
            <a:normAutofit lnSpcReduction="10000"/>
          </a:bodyPr>
          <a:lstStyle/>
          <a:p>
            <a:pPr>
              <a:buFont typeface="Wingdings" panose="05000000000000000000" pitchFamily="2" charset="2"/>
              <a:buChar char="v"/>
            </a:pPr>
            <a:r>
              <a:rPr lang="tr-TR" dirty="0" smtClean="0"/>
              <a:t> Majör </a:t>
            </a:r>
            <a:r>
              <a:rPr lang="tr-TR" dirty="0"/>
              <a:t>halk sağlığı problemlerinden</a:t>
            </a:r>
          </a:p>
          <a:p>
            <a:pPr>
              <a:buFont typeface="Wingdings" panose="05000000000000000000" pitchFamily="2" charset="2"/>
              <a:buChar char="v"/>
            </a:pPr>
            <a:r>
              <a:rPr lang="tr-TR" dirty="0" smtClean="0"/>
              <a:t> Dünyada </a:t>
            </a:r>
            <a:r>
              <a:rPr lang="tr-TR" dirty="0"/>
              <a:t>en sık rastlanan anemi </a:t>
            </a:r>
            <a:r>
              <a:rPr lang="tr-TR" dirty="0" smtClean="0"/>
              <a:t>türü</a:t>
            </a:r>
            <a:endParaRPr lang="tr-TR" dirty="0"/>
          </a:p>
          <a:p>
            <a:pPr>
              <a:buFont typeface="Wingdings" panose="05000000000000000000" pitchFamily="2" charset="2"/>
              <a:buChar char="v"/>
            </a:pPr>
            <a:r>
              <a:rPr lang="tr-TR" dirty="0" smtClean="0"/>
              <a:t> Kadınlarda </a:t>
            </a:r>
            <a:r>
              <a:rPr lang="tr-TR" dirty="0"/>
              <a:t>(%5-12), Gebelerde daha sık (%25)</a:t>
            </a:r>
          </a:p>
          <a:p>
            <a:pPr>
              <a:buFont typeface="Wingdings" panose="05000000000000000000" pitchFamily="2" charset="2"/>
              <a:buChar char="v"/>
            </a:pPr>
            <a:r>
              <a:rPr lang="tr-TR" dirty="0" smtClean="0"/>
              <a:t> Erkeklerde </a:t>
            </a:r>
            <a:r>
              <a:rPr lang="tr-TR" dirty="0"/>
              <a:t>(%1- 4) </a:t>
            </a:r>
            <a:r>
              <a:rPr lang="tr-TR" dirty="0" smtClean="0"/>
              <a:t>nadir</a:t>
            </a:r>
          </a:p>
          <a:p>
            <a:pPr>
              <a:buFont typeface="Wingdings" panose="05000000000000000000" pitchFamily="2" charset="2"/>
              <a:buChar char="v"/>
            </a:pPr>
            <a:r>
              <a:rPr lang="tr-TR" dirty="0"/>
              <a:t>Dünya nüfusunun  &gt;%12</a:t>
            </a:r>
          </a:p>
          <a:p>
            <a:pPr>
              <a:buFont typeface="Wingdings" panose="05000000000000000000" pitchFamily="2" charset="2"/>
              <a:buChar char="v"/>
            </a:pPr>
            <a:r>
              <a:rPr lang="tr-TR" dirty="0" smtClean="0"/>
              <a:t> Günlük </a:t>
            </a:r>
            <a:r>
              <a:rPr lang="tr-TR" dirty="0"/>
              <a:t>demir ihtiyacı 10-20 mg.</a:t>
            </a:r>
          </a:p>
          <a:p>
            <a:pPr>
              <a:buFont typeface="Wingdings" panose="05000000000000000000" pitchFamily="2" charset="2"/>
              <a:buChar char="v"/>
            </a:pPr>
            <a:r>
              <a:rPr lang="tr-TR" dirty="0" smtClean="0"/>
              <a:t> Diyetle </a:t>
            </a:r>
            <a:r>
              <a:rPr lang="tr-TR" dirty="0"/>
              <a:t>alınan demirin % 10’ u - duedonum 2. kısmından </a:t>
            </a:r>
            <a:r>
              <a:rPr lang="tr-TR" dirty="0" smtClean="0"/>
              <a:t>emilir</a:t>
            </a:r>
            <a:endParaRPr lang="tr-TR" dirty="0"/>
          </a:p>
        </p:txBody>
      </p:sp>
    </p:spTree>
    <p:extLst>
      <p:ext uri="{BB962C8B-B14F-4D97-AF65-F5344CB8AC3E}">
        <p14:creationId xmlns:p14="http://schemas.microsoft.com/office/powerpoint/2010/main" val="3826127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4" descr="IMAG0027"/>
          <p:cNvPicPr>
            <a:picLocks noChangeAspect="1" noChangeArrowheads="1"/>
          </p:cNvPicPr>
          <p:nvPr/>
        </p:nvPicPr>
        <p:blipFill>
          <a:blip r:embed="rId2">
            <a:grayscl/>
            <a:extLst>
              <a:ext uri="{BEBA8EAE-BF5A-486C-A8C5-ECC9F3942E4B}">
                <a14:imgProps xmlns:a14="http://schemas.microsoft.com/office/drawing/2010/main">
                  <a14:imgLayer r:embed="rId3">
                    <a14:imgEffect>
                      <a14:sharpenSoften amount="70000"/>
                    </a14:imgEffect>
                    <a14:imgEffect>
                      <a14:brightnessContrast bright="62000" contrast="100000"/>
                    </a14:imgEffect>
                  </a14:imgLayer>
                </a14:imgProps>
              </a:ext>
              <a:ext uri="{28A0092B-C50C-407E-A947-70E740481C1C}">
                <a14:useLocalDpi xmlns:a14="http://schemas.microsoft.com/office/drawing/2010/main" val="0"/>
              </a:ext>
            </a:extLst>
          </a:blip>
          <a:srcRect/>
          <a:stretch>
            <a:fillRect/>
          </a:stretch>
        </p:blipFill>
        <p:spPr>
          <a:xfrm>
            <a:off x="859415" y="211918"/>
            <a:ext cx="11048595" cy="6646082"/>
          </a:xfrm>
          <a:prstGeom prst="rect">
            <a:avLst/>
          </a:prstGeom>
          <a:solidFill>
            <a:srgbClr val="0000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8120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Demir Eksikliğinin Sebepleri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87622654"/>
              </p:ext>
            </p:extLst>
          </p:nvPr>
        </p:nvGraphicFramePr>
        <p:xfrm>
          <a:off x="1023938" y="1891862"/>
          <a:ext cx="10279938" cy="4966138"/>
        </p:xfrm>
        <a:graphic>
          <a:graphicData uri="http://schemas.openxmlformats.org/drawingml/2006/table">
            <a:tbl>
              <a:tblPr firstRow="1" bandRow="1">
                <a:tableStyleId>{5C22544A-7EE6-4342-B048-85BDC9FD1C3A}</a:tableStyleId>
              </a:tblPr>
              <a:tblGrid>
                <a:gridCol w="5139969">
                  <a:extLst>
                    <a:ext uri="{9D8B030D-6E8A-4147-A177-3AD203B41FA5}">
                      <a16:colId xmlns:a16="http://schemas.microsoft.com/office/drawing/2014/main" val="1287055991"/>
                    </a:ext>
                  </a:extLst>
                </a:gridCol>
                <a:gridCol w="5139969">
                  <a:extLst>
                    <a:ext uri="{9D8B030D-6E8A-4147-A177-3AD203B41FA5}">
                      <a16:colId xmlns:a16="http://schemas.microsoft.com/office/drawing/2014/main" val="3149981951"/>
                    </a:ext>
                  </a:extLst>
                </a:gridCol>
              </a:tblGrid>
              <a:tr h="4966138">
                <a:tc>
                  <a:txBody>
                    <a:bodyPr/>
                    <a:lstStyle/>
                    <a:p>
                      <a:r>
                        <a:rPr lang="tr-TR" sz="2000" dirty="0" smtClean="0">
                          <a:solidFill>
                            <a:srgbClr val="FF0066"/>
                          </a:solidFill>
                        </a:rPr>
                        <a:t>1.Yetersiz demir alımı</a:t>
                      </a:r>
                    </a:p>
                    <a:p>
                      <a:pPr lvl="1"/>
                      <a:r>
                        <a:rPr lang="tr-TR" sz="2000" b="1" dirty="0" smtClean="0">
                          <a:solidFill>
                            <a:schemeClr val="tx1"/>
                          </a:solidFill>
                        </a:rPr>
                        <a:t>Diyet (vegan,</a:t>
                      </a:r>
                      <a:r>
                        <a:rPr lang="tr-TR" sz="2000" b="1" baseline="0" dirty="0" smtClean="0">
                          <a:solidFill>
                            <a:schemeClr val="tx1"/>
                          </a:solidFill>
                        </a:rPr>
                        <a:t> malnutrisyon, açlık)</a:t>
                      </a:r>
                      <a:endParaRPr lang="tr-TR" sz="2000" b="1" dirty="0" smtClean="0">
                        <a:solidFill>
                          <a:schemeClr val="tx1"/>
                        </a:solidFill>
                      </a:endParaRPr>
                    </a:p>
                    <a:p>
                      <a:r>
                        <a:rPr lang="tr-TR" sz="2000" dirty="0" smtClean="0">
                          <a:solidFill>
                            <a:srgbClr val="FF0066"/>
                          </a:solidFill>
                        </a:rPr>
                        <a:t>2-Demir emiliminde azalma</a:t>
                      </a:r>
                    </a:p>
                    <a:p>
                      <a:pPr lvl="1"/>
                      <a:r>
                        <a:rPr lang="tr-TR" sz="2000" dirty="0" smtClean="0">
                          <a:solidFill>
                            <a:schemeClr val="tx1"/>
                          </a:solidFill>
                        </a:rPr>
                        <a:t>Aklorhidri</a:t>
                      </a:r>
                    </a:p>
                    <a:p>
                      <a:pPr lvl="1"/>
                      <a:r>
                        <a:rPr lang="tr-TR" sz="2000" dirty="0" smtClean="0">
                          <a:solidFill>
                            <a:schemeClr val="tx1"/>
                          </a:solidFill>
                        </a:rPr>
                        <a:t>Gastrik rezeksiyon</a:t>
                      </a:r>
                    </a:p>
                    <a:p>
                      <a:pPr lvl="1"/>
                      <a:r>
                        <a:rPr lang="tr-TR" sz="2000" dirty="0" smtClean="0">
                          <a:solidFill>
                            <a:schemeClr val="tx1"/>
                          </a:solidFill>
                        </a:rPr>
                        <a:t>Gluten enteropatisi (Çölyak)</a:t>
                      </a:r>
                    </a:p>
                    <a:p>
                      <a:pPr lvl="1"/>
                      <a:r>
                        <a:rPr lang="tr-TR" sz="2000" dirty="0" smtClean="0">
                          <a:solidFill>
                            <a:schemeClr val="tx1"/>
                          </a:solidFill>
                        </a:rPr>
                        <a:t>Malabsorbsiyon</a:t>
                      </a:r>
                    </a:p>
                    <a:p>
                      <a:r>
                        <a:rPr lang="tr-TR" sz="2000" dirty="0" smtClean="0">
                          <a:solidFill>
                            <a:srgbClr val="FF0066"/>
                          </a:solidFill>
                        </a:rPr>
                        <a:t>3-Demir ihtiyacında artma</a:t>
                      </a:r>
                    </a:p>
                    <a:p>
                      <a:pPr lvl="1"/>
                      <a:r>
                        <a:rPr lang="tr-TR" sz="2000" dirty="0" smtClean="0">
                          <a:solidFill>
                            <a:schemeClr val="tx1"/>
                          </a:solidFill>
                        </a:rPr>
                        <a:t>Süt çocukluğu</a:t>
                      </a:r>
                    </a:p>
                    <a:p>
                      <a:pPr lvl="1"/>
                      <a:r>
                        <a:rPr lang="tr-TR" sz="2000" dirty="0" smtClean="0">
                          <a:solidFill>
                            <a:schemeClr val="tx1"/>
                          </a:solidFill>
                        </a:rPr>
                        <a:t>Gebelik</a:t>
                      </a:r>
                    </a:p>
                    <a:p>
                      <a:pPr lvl="1"/>
                      <a:r>
                        <a:rPr lang="tr-TR" sz="2000" dirty="0" smtClean="0">
                          <a:solidFill>
                            <a:schemeClr val="tx1"/>
                          </a:solidFill>
                        </a:rPr>
                        <a:t>Emzirme</a:t>
                      </a:r>
                    </a:p>
                    <a:p>
                      <a:pPr lvl="1"/>
                      <a:r>
                        <a:rPr lang="tr-TR" sz="2000" dirty="0" smtClean="0">
                          <a:solidFill>
                            <a:schemeClr val="tx1"/>
                          </a:solidFill>
                        </a:rPr>
                        <a:t>Adölesan</a:t>
                      </a:r>
                    </a:p>
                    <a:p>
                      <a:endParaRPr lang="tr-TR" sz="2000" dirty="0"/>
                    </a:p>
                  </a:txBody>
                  <a:tcPr>
                    <a:solidFill>
                      <a:schemeClr val="accent6">
                        <a:lumMod val="20000"/>
                        <a:lumOff val="80000"/>
                      </a:schemeClr>
                    </a:solidFill>
                  </a:tcPr>
                </a:tc>
                <a:tc>
                  <a:txBody>
                    <a:bodyPr/>
                    <a:lstStyle/>
                    <a:p>
                      <a:r>
                        <a:rPr lang="tr-TR" sz="2000" dirty="0" smtClean="0">
                          <a:solidFill>
                            <a:srgbClr val="FF0066"/>
                          </a:solidFill>
                        </a:rPr>
                        <a:t>4-Demir kaybında artış</a:t>
                      </a:r>
                    </a:p>
                    <a:p>
                      <a:r>
                        <a:rPr lang="tr-TR" sz="2000" dirty="0" smtClean="0">
                          <a:solidFill>
                            <a:schemeClr val="tx1"/>
                          </a:solidFill>
                        </a:rPr>
                        <a:t>Gastrointestinal kayıplar</a:t>
                      </a:r>
                    </a:p>
                    <a:p>
                      <a:pPr lvl="1"/>
                      <a:r>
                        <a:rPr lang="tr-TR" sz="2000" b="0" dirty="0" smtClean="0">
                          <a:solidFill>
                            <a:schemeClr val="tx1"/>
                          </a:solidFill>
                        </a:rPr>
                        <a:t>Neoplazm, Polip</a:t>
                      </a:r>
                    </a:p>
                    <a:p>
                      <a:pPr lvl="1"/>
                      <a:r>
                        <a:rPr lang="tr-TR" sz="2000" b="0" dirty="0" smtClean="0">
                          <a:solidFill>
                            <a:schemeClr val="tx1"/>
                          </a:solidFill>
                        </a:rPr>
                        <a:t>Aspirin, NSAİD</a:t>
                      </a:r>
                    </a:p>
                    <a:p>
                      <a:pPr lvl="1"/>
                      <a:r>
                        <a:rPr lang="tr-TR" sz="2000" b="0" dirty="0" smtClean="0">
                          <a:solidFill>
                            <a:schemeClr val="tx1"/>
                          </a:solidFill>
                        </a:rPr>
                        <a:t>Ülser</a:t>
                      </a:r>
                    </a:p>
                    <a:p>
                      <a:pPr lvl="1"/>
                      <a:r>
                        <a:rPr lang="tr-TR" sz="2000" b="0" dirty="0" smtClean="0">
                          <a:solidFill>
                            <a:schemeClr val="tx1"/>
                          </a:solidFill>
                        </a:rPr>
                        <a:t>İnflamatuar Barsak Hast.</a:t>
                      </a:r>
                    </a:p>
                    <a:p>
                      <a:pPr lvl="1"/>
                      <a:r>
                        <a:rPr lang="tr-TR" sz="2000" b="0" dirty="0" smtClean="0">
                          <a:solidFill>
                            <a:schemeClr val="tx1"/>
                          </a:solidFill>
                        </a:rPr>
                        <a:t>Divertikülit</a:t>
                      </a:r>
                    </a:p>
                    <a:p>
                      <a:pPr lvl="1"/>
                      <a:r>
                        <a:rPr lang="tr-TR" sz="2000" b="0" dirty="0" smtClean="0">
                          <a:solidFill>
                            <a:schemeClr val="tx1"/>
                          </a:solidFill>
                        </a:rPr>
                        <a:t>Hemoroid</a:t>
                      </a:r>
                    </a:p>
                    <a:p>
                      <a:pPr lvl="1"/>
                      <a:r>
                        <a:rPr lang="tr-TR" sz="2000" b="0" dirty="0" smtClean="0">
                          <a:solidFill>
                            <a:schemeClr val="tx1"/>
                          </a:solidFill>
                        </a:rPr>
                        <a:t>İnfeksiyon:Kancalı kurtlar</a:t>
                      </a:r>
                    </a:p>
                    <a:p>
                      <a:pPr lvl="1"/>
                      <a:r>
                        <a:rPr lang="tr-TR" sz="2000" b="0" dirty="0" smtClean="0">
                          <a:solidFill>
                            <a:schemeClr val="tx1"/>
                          </a:solidFill>
                        </a:rPr>
                        <a:t>Anjiodisplazi</a:t>
                      </a:r>
                    </a:p>
                    <a:p>
                      <a:r>
                        <a:rPr lang="tr-TR" sz="2000" dirty="0" smtClean="0">
                          <a:solidFill>
                            <a:schemeClr val="tx1"/>
                          </a:solidFill>
                        </a:rPr>
                        <a:t>Aşırı mensturel kanama</a:t>
                      </a:r>
                    </a:p>
                    <a:p>
                      <a:r>
                        <a:rPr lang="tr-TR" sz="2000" dirty="0" smtClean="0">
                          <a:solidFill>
                            <a:schemeClr val="tx1"/>
                          </a:solidFill>
                        </a:rPr>
                        <a:t>Hemodiyaliz</a:t>
                      </a:r>
                    </a:p>
                    <a:p>
                      <a:r>
                        <a:rPr lang="tr-TR" sz="2000" dirty="0" smtClean="0">
                          <a:solidFill>
                            <a:schemeClr val="tx1"/>
                          </a:solidFill>
                        </a:rPr>
                        <a:t>Hemoglobinüri (PNH)</a:t>
                      </a:r>
                    </a:p>
                    <a:p>
                      <a:r>
                        <a:rPr lang="tr-TR" sz="2000" dirty="0" smtClean="0">
                          <a:solidFill>
                            <a:schemeClr val="tx1"/>
                          </a:solidFill>
                        </a:rPr>
                        <a:t>Sık kan bağışı</a:t>
                      </a:r>
                    </a:p>
                  </a:txBody>
                  <a:tcPr>
                    <a:solidFill>
                      <a:schemeClr val="accent5">
                        <a:lumMod val="20000"/>
                        <a:lumOff val="80000"/>
                      </a:schemeClr>
                    </a:solidFill>
                  </a:tcPr>
                </a:tc>
                <a:extLst>
                  <a:ext uri="{0D108BD9-81ED-4DB2-BD59-A6C34878D82A}">
                    <a16:rowId xmlns:a16="http://schemas.microsoft.com/office/drawing/2014/main" val="1588003173"/>
                  </a:ext>
                </a:extLst>
              </a:tr>
            </a:tbl>
          </a:graphicData>
        </a:graphic>
      </p:graphicFrame>
    </p:spTree>
    <p:extLst>
      <p:ext uri="{BB962C8B-B14F-4D97-AF65-F5344CB8AC3E}">
        <p14:creationId xmlns:p14="http://schemas.microsoft.com/office/powerpoint/2010/main" val="1381637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Demir vücudumuzda </a:t>
            </a:r>
            <a:r>
              <a:rPr lang="tr-TR" dirty="0" smtClean="0"/>
              <a:t>;</a:t>
            </a:r>
            <a:endParaRPr lang="tr-TR" dirty="0"/>
          </a:p>
        </p:txBody>
      </p:sp>
      <p:sp>
        <p:nvSpPr>
          <p:cNvPr id="3" name="İçerik Yer Tutucusu 2"/>
          <p:cNvSpPr>
            <a:spLocks noGrp="1"/>
          </p:cNvSpPr>
          <p:nvPr>
            <p:ph idx="1"/>
          </p:nvPr>
        </p:nvSpPr>
        <p:spPr>
          <a:xfrm>
            <a:off x="1024128" y="1749287"/>
            <a:ext cx="10279748" cy="5108713"/>
          </a:xfrm>
        </p:spPr>
        <p:txBody>
          <a:bodyPr>
            <a:normAutofit lnSpcReduction="10000"/>
          </a:bodyPr>
          <a:lstStyle/>
          <a:p>
            <a:pPr marL="514350" indent="-514350">
              <a:buFont typeface="+mj-lt"/>
              <a:buAutoNum type="arabicPeriod"/>
            </a:pPr>
            <a:r>
              <a:rPr lang="tr-TR" dirty="0" smtClean="0"/>
              <a:t>Fonksiyonel </a:t>
            </a:r>
            <a:r>
              <a:rPr lang="tr-TR" dirty="0"/>
              <a:t>demir</a:t>
            </a:r>
            <a:br>
              <a:rPr lang="tr-TR" dirty="0"/>
            </a:br>
            <a:r>
              <a:rPr lang="tr-TR" dirty="0"/>
              <a:t>   . Hemoglobin (%65)</a:t>
            </a:r>
            <a:br>
              <a:rPr lang="tr-TR" dirty="0"/>
            </a:br>
            <a:r>
              <a:rPr lang="tr-TR" dirty="0"/>
              <a:t>   . Myoglobin (10)</a:t>
            </a:r>
            <a:br>
              <a:rPr lang="tr-TR" dirty="0"/>
            </a:br>
            <a:r>
              <a:rPr lang="tr-TR" dirty="0"/>
              <a:t>   . Hem enzimleri</a:t>
            </a:r>
            <a:br>
              <a:rPr lang="tr-TR" dirty="0"/>
            </a:br>
            <a:r>
              <a:rPr lang="tr-TR" dirty="0"/>
              <a:t>   . Non-hem enzimleri</a:t>
            </a:r>
          </a:p>
          <a:p>
            <a:pPr marL="514350" indent="-514350">
              <a:buFont typeface="+mj-lt"/>
              <a:buAutoNum type="arabicPeriod"/>
            </a:pPr>
            <a:r>
              <a:rPr lang="tr-TR" dirty="0" smtClean="0"/>
              <a:t>Transport </a:t>
            </a:r>
            <a:r>
              <a:rPr lang="tr-TR" dirty="0"/>
              <a:t>demiri</a:t>
            </a:r>
            <a:br>
              <a:rPr lang="tr-TR" dirty="0"/>
            </a:br>
            <a:r>
              <a:rPr lang="tr-TR" dirty="0"/>
              <a:t>   . Transferrin</a:t>
            </a:r>
          </a:p>
          <a:p>
            <a:pPr marL="514350" indent="-514350">
              <a:buFont typeface="+mj-lt"/>
              <a:buAutoNum type="arabicPeriod"/>
            </a:pPr>
            <a:r>
              <a:rPr lang="tr-TR" dirty="0" smtClean="0"/>
              <a:t>Depo </a:t>
            </a:r>
            <a:r>
              <a:rPr lang="tr-TR" dirty="0"/>
              <a:t>demiri</a:t>
            </a:r>
            <a:br>
              <a:rPr lang="tr-TR" dirty="0"/>
            </a:br>
            <a:r>
              <a:rPr lang="tr-TR" dirty="0"/>
              <a:t>   . Ferritin (Demir Ferritin olarak depolanır. Dolaşımdaki ferritin seviyesi dokulardaki demir depolarının durumunu gösterir)</a:t>
            </a:r>
            <a:br>
              <a:rPr lang="tr-TR" dirty="0"/>
            </a:br>
            <a:r>
              <a:rPr lang="tr-TR" dirty="0"/>
              <a:t>   . Hemosiderin (Ferritin yıkımı sonucu oluşan demir Hemosiderin şeklinde depolanır)</a:t>
            </a:r>
          </a:p>
          <a:p>
            <a:endParaRPr lang="tr-TR" dirty="0"/>
          </a:p>
        </p:txBody>
      </p:sp>
    </p:spTree>
    <p:extLst>
      <p:ext uri="{BB962C8B-B14F-4D97-AF65-F5344CB8AC3E}">
        <p14:creationId xmlns:p14="http://schemas.microsoft.com/office/powerpoint/2010/main" val="3471402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a:t>
            </a:r>
            <a:endParaRPr lang="tr-TR" dirty="0"/>
          </a:p>
        </p:txBody>
      </p:sp>
      <p:sp>
        <p:nvSpPr>
          <p:cNvPr id="3" name="İçerik Yer Tutucusu 2"/>
          <p:cNvSpPr>
            <a:spLocks noGrp="1"/>
          </p:cNvSpPr>
          <p:nvPr>
            <p:ph idx="1"/>
          </p:nvPr>
        </p:nvSpPr>
        <p:spPr/>
        <p:txBody>
          <a:bodyPr/>
          <a:lstStyle/>
          <a:p>
            <a:pPr>
              <a:lnSpc>
                <a:spcPct val="100000"/>
              </a:lnSpc>
            </a:pPr>
            <a:r>
              <a:rPr lang="tr-TR" dirty="0" smtClean="0"/>
              <a:t>Anemilerde ve özellikle Demir eksikliği anemisinde doğru tanı koyabilme, tedavisini verebilme, takibini yapabilme konularında bilgi aktarımı sağlamak</a:t>
            </a:r>
            <a:endParaRPr lang="tr-TR" dirty="0"/>
          </a:p>
        </p:txBody>
      </p:sp>
    </p:spTree>
    <p:extLst>
      <p:ext uri="{BB962C8B-B14F-4D97-AF65-F5344CB8AC3E}">
        <p14:creationId xmlns:p14="http://schemas.microsoft.com/office/powerpoint/2010/main" val="3035854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536027"/>
            <a:ext cx="9720072" cy="1499616"/>
          </a:xfrm>
        </p:spPr>
        <p:txBody>
          <a:bodyPr/>
          <a:lstStyle/>
          <a:p>
            <a:r>
              <a:rPr lang="tr-TR" dirty="0"/>
              <a:t>Ferritin</a:t>
            </a:r>
          </a:p>
        </p:txBody>
      </p:sp>
      <p:sp>
        <p:nvSpPr>
          <p:cNvPr id="3" name="İçerik Yer Tutucusu 2"/>
          <p:cNvSpPr>
            <a:spLocks noGrp="1"/>
          </p:cNvSpPr>
          <p:nvPr>
            <p:ph idx="1"/>
          </p:nvPr>
        </p:nvSpPr>
        <p:spPr>
          <a:xfrm>
            <a:off x="791586" y="2035643"/>
            <a:ext cx="10185155" cy="4037353"/>
          </a:xfrm>
        </p:spPr>
        <p:txBody>
          <a:bodyPr>
            <a:normAutofit/>
          </a:bodyPr>
          <a:lstStyle/>
          <a:p>
            <a:pPr>
              <a:lnSpc>
                <a:spcPct val="120000"/>
              </a:lnSpc>
              <a:buFont typeface="Wingdings" panose="05000000000000000000" pitchFamily="2" charset="2"/>
              <a:buChar char="v"/>
            </a:pPr>
            <a:r>
              <a:rPr lang="tr-TR" sz="1800" dirty="0" smtClean="0"/>
              <a:t> Ferritin </a:t>
            </a:r>
            <a:r>
              <a:rPr lang="tr-TR" sz="1800" dirty="0"/>
              <a:t>sağlıklı yetişkinlerde demir depolarının çok iyi bir göstergesidir ve demir eksikliğinin tanısında altın standart olan kemik iliği demir boyasının yerini almıştır.</a:t>
            </a:r>
          </a:p>
          <a:p>
            <a:pPr marL="0" indent="0">
              <a:lnSpc>
                <a:spcPct val="120000"/>
              </a:lnSpc>
              <a:buNone/>
            </a:pPr>
            <a:endParaRPr lang="tr-TR" sz="1800" dirty="0"/>
          </a:p>
          <a:p>
            <a:pPr>
              <a:lnSpc>
                <a:spcPct val="120000"/>
              </a:lnSpc>
              <a:buFont typeface="Wingdings" panose="05000000000000000000" pitchFamily="2" charset="2"/>
              <a:buChar char="v"/>
            </a:pPr>
            <a:r>
              <a:rPr lang="tr-TR" sz="1800" dirty="0" smtClean="0"/>
              <a:t> Ferritin düzeyinin </a:t>
            </a:r>
            <a:r>
              <a:rPr lang="tr-TR" sz="1800" b="1" dirty="0"/>
              <a:t>15 mcg/L’nin </a:t>
            </a:r>
            <a:r>
              <a:rPr lang="tr-TR" sz="1800" dirty="0"/>
              <a:t>altına düşmesi demir depolarının boşaldığının göstergesidir</a:t>
            </a:r>
            <a:r>
              <a:rPr lang="tr-TR" sz="1800" dirty="0" smtClean="0"/>
              <a:t>. </a:t>
            </a:r>
          </a:p>
          <a:p>
            <a:pPr lvl="1">
              <a:lnSpc>
                <a:spcPct val="120000"/>
              </a:lnSpc>
              <a:buFont typeface="Wingdings" panose="05000000000000000000" pitchFamily="2" charset="2"/>
              <a:buChar char="v"/>
            </a:pPr>
            <a:r>
              <a:rPr lang="tr-TR" sz="1400" dirty="0" smtClean="0"/>
              <a:t>(Bu </a:t>
            </a:r>
            <a:r>
              <a:rPr lang="tr-TR" sz="1400" dirty="0"/>
              <a:t>değer eşlik eden hastalık yoksa geçerlidir. Eğer eşlik eden kronik hastalık varsa sınır değer  </a:t>
            </a:r>
            <a:r>
              <a:rPr lang="tr-TR" sz="1400" b="1" dirty="0"/>
              <a:t>&gt; 50mg/L </a:t>
            </a:r>
            <a:r>
              <a:rPr lang="tr-TR" sz="1400" dirty="0" smtClean="0"/>
              <a:t>dir)</a:t>
            </a:r>
            <a:endParaRPr lang="tr-TR" sz="1400" dirty="0"/>
          </a:p>
        </p:txBody>
      </p:sp>
    </p:spTree>
    <p:extLst>
      <p:ext uri="{BB962C8B-B14F-4D97-AF65-F5344CB8AC3E}">
        <p14:creationId xmlns:p14="http://schemas.microsoft.com/office/powerpoint/2010/main" val="884188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Demir </a:t>
            </a:r>
            <a:r>
              <a:rPr lang="tr-TR" dirty="0"/>
              <a:t>Eksikliği Anemisi Olasılığının Arttığı </a:t>
            </a:r>
            <a:r>
              <a:rPr lang="tr-TR" dirty="0" smtClean="0"/>
              <a:t>Durumlar</a:t>
            </a:r>
            <a:endParaRPr lang="tr-TR" dirty="0"/>
          </a:p>
        </p:txBody>
      </p:sp>
      <p:sp>
        <p:nvSpPr>
          <p:cNvPr id="3" name="İçerik Yer Tutucusu 2"/>
          <p:cNvSpPr>
            <a:spLocks noGrp="1"/>
          </p:cNvSpPr>
          <p:nvPr>
            <p:ph idx="1"/>
          </p:nvPr>
        </p:nvSpPr>
        <p:spPr/>
        <p:txBody>
          <a:bodyPr>
            <a:noAutofit/>
          </a:bodyPr>
          <a:lstStyle/>
          <a:p>
            <a:pPr>
              <a:lnSpc>
                <a:spcPct val="100000"/>
              </a:lnSpc>
              <a:buFont typeface="Wingdings" panose="05000000000000000000" pitchFamily="2" charset="2"/>
              <a:buChar char="v"/>
            </a:pPr>
            <a:r>
              <a:rPr lang="tr-TR" sz="2200" dirty="0" smtClean="0"/>
              <a:t> Süt </a:t>
            </a:r>
            <a:r>
              <a:rPr lang="tr-TR" sz="2200" dirty="0"/>
              <a:t>çocukları</a:t>
            </a:r>
          </a:p>
          <a:p>
            <a:pPr>
              <a:lnSpc>
                <a:spcPct val="100000"/>
              </a:lnSpc>
              <a:buFont typeface="Wingdings" panose="05000000000000000000" pitchFamily="2" charset="2"/>
              <a:buChar char="v"/>
            </a:pPr>
            <a:r>
              <a:rPr lang="tr-TR" sz="2200" dirty="0"/>
              <a:t> Prematüre bebekler (hızlı büyüme nedeniyle)</a:t>
            </a:r>
          </a:p>
          <a:p>
            <a:pPr>
              <a:lnSpc>
                <a:spcPct val="100000"/>
              </a:lnSpc>
              <a:buFont typeface="Wingdings" panose="05000000000000000000" pitchFamily="2" charset="2"/>
              <a:buChar char="v"/>
            </a:pPr>
            <a:r>
              <a:rPr lang="tr-TR" sz="2200" dirty="0"/>
              <a:t> İnek sütü ile beslenen bir  yaşın altındaki bebekler; özellikle ilk altı ayda tam inek sütü verilmeye başlanmış olan bebekler</a:t>
            </a:r>
          </a:p>
          <a:p>
            <a:pPr>
              <a:lnSpc>
                <a:spcPct val="100000"/>
              </a:lnSpc>
              <a:buFont typeface="Wingdings" panose="05000000000000000000" pitchFamily="2" charset="2"/>
              <a:buChar char="v"/>
            </a:pPr>
            <a:r>
              <a:rPr lang="tr-TR" sz="2200" dirty="0"/>
              <a:t> Hızlı büyümenin gerçekleştiği ergenlik (adölesan) dönemindeki, özellikle adet görmeye başlamış olan kız çocukları</a:t>
            </a:r>
          </a:p>
          <a:p>
            <a:pPr>
              <a:lnSpc>
                <a:spcPct val="100000"/>
              </a:lnSpc>
              <a:buFont typeface="Wingdings" panose="05000000000000000000" pitchFamily="2" charset="2"/>
              <a:buChar char="v"/>
            </a:pPr>
            <a:r>
              <a:rPr lang="tr-TR" sz="2200" dirty="0" smtClean="0"/>
              <a:t> Doğurganlık  </a:t>
            </a:r>
            <a:r>
              <a:rPr lang="tr-TR" sz="2200" dirty="0"/>
              <a:t>yaşındaki kadınlar</a:t>
            </a:r>
          </a:p>
          <a:p>
            <a:pPr>
              <a:lnSpc>
                <a:spcPct val="100000"/>
              </a:lnSpc>
              <a:buFont typeface="Wingdings" panose="05000000000000000000" pitchFamily="2" charset="2"/>
              <a:buChar char="v"/>
            </a:pPr>
            <a:r>
              <a:rPr lang="tr-TR" sz="2200" dirty="0" smtClean="0"/>
              <a:t> Gebeler</a:t>
            </a:r>
            <a:endParaRPr lang="tr-TR" sz="2200" dirty="0"/>
          </a:p>
          <a:p>
            <a:pPr>
              <a:lnSpc>
                <a:spcPct val="100000"/>
              </a:lnSpc>
              <a:buFont typeface="Wingdings" panose="05000000000000000000" pitchFamily="2" charset="2"/>
              <a:buChar char="v"/>
            </a:pPr>
            <a:r>
              <a:rPr lang="tr-TR" sz="2200" dirty="0" smtClean="0"/>
              <a:t> Hayvansal </a:t>
            </a:r>
            <a:r>
              <a:rPr lang="tr-TR" sz="2200" dirty="0"/>
              <a:t>besinlerden yoksun beslenme, kronik kan kaybı, bağırsak paraziti veya çeşitli nedenlere bağlı emilim bozukluğu olan </a:t>
            </a:r>
            <a:r>
              <a:rPr lang="tr-TR" sz="2200" dirty="0" smtClean="0"/>
              <a:t>hastalar</a:t>
            </a:r>
            <a:endParaRPr lang="tr-TR" sz="2200" dirty="0"/>
          </a:p>
        </p:txBody>
      </p:sp>
    </p:spTree>
    <p:extLst>
      <p:ext uri="{BB962C8B-B14F-4D97-AF65-F5344CB8AC3E}">
        <p14:creationId xmlns:p14="http://schemas.microsoft.com/office/powerpoint/2010/main" val="195435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Tetkik yapılamıyorsa;</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smtClean="0"/>
              <a:t> Avuç </a:t>
            </a:r>
            <a:r>
              <a:rPr lang="tr-TR" dirty="0"/>
              <a:t>solukluğu değerlendirme ölçütü olarak kullanılabilir:</a:t>
            </a:r>
          </a:p>
          <a:p>
            <a:pPr>
              <a:buFont typeface="Wingdings" panose="05000000000000000000" pitchFamily="2" charset="2"/>
              <a:buChar char="v"/>
            </a:pPr>
            <a:endParaRPr lang="tr-TR" dirty="0"/>
          </a:p>
          <a:p>
            <a:pPr lvl="1">
              <a:buFont typeface="Wingdings" panose="05000000000000000000" pitchFamily="2" charset="2"/>
              <a:buChar char="v"/>
            </a:pPr>
            <a:r>
              <a:rPr lang="tr-TR" dirty="0"/>
              <a:t> </a:t>
            </a:r>
            <a:r>
              <a:rPr lang="tr-TR" dirty="0" smtClean="0"/>
              <a:t>Yalnızca </a:t>
            </a:r>
            <a:r>
              <a:rPr lang="tr-TR" dirty="0"/>
              <a:t>avuç içi soluk, parmak uçları pembeyse anemi</a:t>
            </a:r>
          </a:p>
          <a:p>
            <a:pPr>
              <a:buFont typeface="Wingdings" panose="05000000000000000000" pitchFamily="2" charset="2"/>
              <a:buChar char="v"/>
            </a:pPr>
            <a:endParaRPr lang="tr-TR" dirty="0"/>
          </a:p>
          <a:p>
            <a:pPr lvl="1">
              <a:buFont typeface="Wingdings" panose="05000000000000000000" pitchFamily="2" charset="2"/>
              <a:buChar char="v"/>
            </a:pPr>
            <a:r>
              <a:rPr lang="tr-TR" dirty="0"/>
              <a:t> Avuç içinin yanı sıra parmak uçları da soluksa ağır anemi olarak değerlendirilir.</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2717067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Anamnez</a:t>
            </a:r>
          </a:p>
        </p:txBody>
      </p:sp>
      <p:sp>
        <p:nvSpPr>
          <p:cNvPr id="3" name="İçerik Yer Tutucusu 2"/>
          <p:cNvSpPr>
            <a:spLocks noGrp="1"/>
          </p:cNvSpPr>
          <p:nvPr>
            <p:ph idx="1"/>
          </p:nvPr>
        </p:nvSpPr>
        <p:spPr>
          <a:xfrm>
            <a:off x="1024128" y="1815737"/>
            <a:ext cx="9720073" cy="4023360"/>
          </a:xfrm>
        </p:spPr>
        <p:txBody>
          <a:bodyPr>
            <a:noAutofit/>
          </a:bodyPr>
          <a:lstStyle/>
          <a:p>
            <a:pPr>
              <a:buFont typeface="Wingdings" panose="05000000000000000000" pitchFamily="2" charset="2"/>
              <a:buChar char="v"/>
            </a:pPr>
            <a:r>
              <a:rPr lang="tr-TR" sz="2000" dirty="0" smtClean="0"/>
              <a:t> Aneminin </a:t>
            </a:r>
            <a:r>
              <a:rPr lang="tr-TR" sz="2000" dirty="0"/>
              <a:t>başlangıç zamanı</a:t>
            </a:r>
          </a:p>
          <a:p>
            <a:pPr>
              <a:buFont typeface="Wingdings" panose="05000000000000000000" pitchFamily="2" charset="2"/>
              <a:buChar char="v"/>
            </a:pPr>
            <a:r>
              <a:rPr lang="tr-TR" sz="2000" dirty="0" smtClean="0"/>
              <a:t> Beslenme </a:t>
            </a:r>
            <a:endParaRPr lang="tr-TR" sz="2000" dirty="0"/>
          </a:p>
          <a:p>
            <a:pPr>
              <a:buFont typeface="Wingdings" panose="05000000000000000000" pitchFamily="2" charset="2"/>
              <a:buChar char="v"/>
            </a:pPr>
            <a:r>
              <a:rPr lang="tr-TR" sz="2000" dirty="0" smtClean="0"/>
              <a:t> Pika </a:t>
            </a:r>
            <a:r>
              <a:rPr lang="tr-TR" sz="2000" dirty="0"/>
              <a:t>öyküsü </a:t>
            </a:r>
          </a:p>
          <a:p>
            <a:pPr>
              <a:buFont typeface="Wingdings" panose="05000000000000000000" pitchFamily="2" charset="2"/>
              <a:buChar char="v"/>
            </a:pPr>
            <a:r>
              <a:rPr lang="tr-TR" sz="2000" dirty="0" smtClean="0"/>
              <a:t> Transfüzyon </a:t>
            </a:r>
            <a:r>
              <a:rPr lang="tr-TR" sz="2000" dirty="0"/>
              <a:t>/kanama</a:t>
            </a:r>
          </a:p>
          <a:p>
            <a:pPr>
              <a:buFont typeface="Wingdings" panose="05000000000000000000" pitchFamily="2" charset="2"/>
              <a:buChar char="v"/>
            </a:pPr>
            <a:r>
              <a:rPr lang="tr-TR" sz="2000" dirty="0" smtClean="0"/>
              <a:t> Muhtemel </a:t>
            </a:r>
            <a:r>
              <a:rPr lang="tr-TR" sz="2000" dirty="0"/>
              <a:t>altta yatan hastalığa ait bulgular</a:t>
            </a:r>
          </a:p>
          <a:p>
            <a:pPr>
              <a:buFont typeface="Wingdings" panose="05000000000000000000" pitchFamily="2" charset="2"/>
              <a:buChar char="v"/>
            </a:pPr>
            <a:r>
              <a:rPr lang="tr-TR" sz="2000" dirty="0" smtClean="0"/>
              <a:t> Alkol </a:t>
            </a:r>
            <a:r>
              <a:rPr lang="tr-TR" sz="2000" dirty="0"/>
              <a:t>kullanımı</a:t>
            </a:r>
          </a:p>
          <a:p>
            <a:pPr>
              <a:buFont typeface="Wingdings" panose="05000000000000000000" pitchFamily="2" charset="2"/>
              <a:buChar char="v"/>
            </a:pPr>
            <a:r>
              <a:rPr lang="tr-TR" sz="2000" dirty="0" smtClean="0"/>
              <a:t> Aspirin </a:t>
            </a:r>
            <a:r>
              <a:rPr lang="tr-TR" sz="2000" dirty="0"/>
              <a:t>ve NSAİİ ilaçlar (klinik endikasyonu zayıf ise kesilmeli veya başka tedavi düşünülmeli) </a:t>
            </a:r>
          </a:p>
          <a:p>
            <a:pPr>
              <a:buFont typeface="Wingdings" panose="05000000000000000000" pitchFamily="2" charset="2"/>
              <a:buChar char="v"/>
            </a:pPr>
            <a:r>
              <a:rPr lang="tr-TR" sz="2000" dirty="0" smtClean="0"/>
              <a:t> Ailede </a:t>
            </a:r>
            <a:r>
              <a:rPr lang="tr-TR" sz="2000" dirty="0"/>
              <a:t>anemi öyküsü (kalıtsal demir emilim bozukluğu, telanjiektazi, hemostaz bozukluğu ve talasemi) </a:t>
            </a:r>
          </a:p>
          <a:p>
            <a:pPr>
              <a:buFont typeface="Wingdings" panose="05000000000000000000" pitchFamily="2" charset="2"/>
              <a:buChar char="v"/>
            </a:pPr>
            <a:r>
              <a:rPr lang="tr-TR" sz="2000" dirty="0" smtClean="0"/>
              <a:t> Kan </a:t>
            </a:r>
            <a:r>
              <a:rPr lang="tr-TR" sz="2000" dirty="0"/>
              <a:t>bağışlama öyküsü</a:t>
            </a:r>
          </a:p>
          <a:p>
            <a:pPr>
              <a:buFont typeface="Wingdings" panose="05000000000000000000" pitchFamily="2" charset="2"/>
              <a:buChar char="v"/>
            </a:pPr>
            <a:r>
              <a:rPr lang="tr-TR" sz="2000" dirty="0" smtClean="0"/>
              <a:t> Kilo </a:t>
            </a:r>
            <a:r>
              <a:rPr lang="tr-TR" sz="2000" dirty="0"/>
              <a:t>kaybı</a:t>
            </a:r>
          </a:p>
          <a:p>
            <a:pPr>
              <a:buFont typeface="Wingdings" panose="05000000000000000000" pitchFamily="2" charset="2"/>
              <a:buChar char="v"/>
            </a:pPr>
            <a:endParaRPr lang="tr-TR" sz="2000" dirty="0"/>
          </a:p>
        </p:txBody>
      </p:sp>
    </p:spTree>
    <p:extLst>
      <p:ext uri="{BB962C8B-B14F-4D97-AF65-F5344CB8AC3E}">
        <p14:creationId xmlns:p14="http://schemas.microsoft.com/office/powerpoint/2010/main" val="3751925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Anemi Semptom ve </a:t>
            </a:r>
            <a:r>
              <a:rPr lang="tr-TR" dirty="0" smtClean="0"/>
              <a:t>Bulguları;</a:t>
            </a:r>
            <a:endParaRPr lang="tr-TR" dirty="0"/>
          </a:p>
        </p:txBody>
      </p:sp>
      <p:sp>
        <p:nvSpPr>
          <p:cNvPr id="3" name="İçerik Yer Tutucusu 2"/>
          <p:cNvSpPr>
            <a:spLocks noGrp="1"/>
          </p:cNvSpPr>
          <p:nvPr>
            <p:ph idx="1"/>
          </p:nvPr>
        </p:nvSpPr>
        <p:spPr/>
        <p:txBody>
          <a:bodyPr>
            <a:normAutofit fontScale="77500" lnSpcReduction="20000"/>
          </a:bodyPr>
          <a:lstStyle/>
          <a:p>
            <a:pPr>
              <a:buFont typeface="Wingdings" panose="05000000000000000000" pitchFamily="2" charset="2"/>
              <a:buChar char="v"/>
            </a:pPr>
            <a:r>
              <a:rPr lang="tr-TR" dirty="0"/>
              <a:t> </a:t>
            </a:r>
            <a:r>
              <a:rPr lang="tr-TR" dirty="0" smtClean="0"/>
              <a:t>Aneminin </a:t>
            </a:r>
            <a:r>
              <a:rPr lang="tr-TR" dirty="0"/>
              <a:t>derecesine                          </a:t>
            </a:r>
          </a:p>
          <a:p>
            <a:pPr>
              <a:buFont typeface="Wingdings" panose="05000000000000000000" pitchFamily="2" charset="2"/>
              <a:buChar char="v"/>
            </a:pPr>
            <a:r>
              <a:rPr lang="tr-TR" dirty="0" smtClean="0"/>
              <a:t> Aneminin </a:t>
            </a:r>
            <a:r>
              <a:rPr lang="tr-TR" dirty="0"/>
              <a:t>gelişme hızı</a:t>
            </a:r>
          </a:p>
          <a:p>
            <a:pPr>
              <a:buFont typeface="Wingdings" panose="05000000000000000000" pitchFamily="2" charset="2"/>
              <a:buChar char="v"/>
            </a:pPr>
            <a:r>
              <a:rPr lang="tr-TR" dirty="0" smtClean="0"/>
              <a:t> Hastanın kalp-akciğer </a:t>
            </a:r>
            <a:r>
              <a:rPr lang="tr-TR" dirty="0"/>
              <a:t>işlevine                  </a:t>
            </a:r>
          </a:p>
          <a:p>
            <a:pPr>
              <a:buFont typeface="Wingdings" panose="05000000000000000000" pitchFamily="2" charset="2"/>
              <a:buChar char="v"/>
            </a:pPr>
            <a:r>
              <a:rPr lang="tr-TR" dirty="0" smtClean="0"/>
              <a:t> Hastanın </a:t>
            </a:r>
            <a:r>
              <a:rPr lang="tr-TR" dirty="0"/>
              <a:t>yaşına</a:t>
            </a:r>
          </a:p>
          <a:p>
            <a:pPr>
              <a:buFont typeface="Wingdings" panose="05000000000000000000" pitchFamily="2" charset="2"/>
              <a:buChar char="v"/>
            </a:pPr>
            <a:r>
              <a:rPr lang="tr-TR" dirty="0" smtClean="0"/>
              <a:t> Anemiye </a:t>
            </a:r>
            <a:r>
              <a:rPr lang="tr-TR" dirty="0"/>
              <a:t>neden olan altta yatan hastalığa</a:t>
            </a:r>
          </a:p>
          <a:p>
            <a:endParaRPr lang="tr-TR" dirty="0" smtClean="0"/>
          </a:p>
          <a:p>
            <a:pPr>
              <a:buFont typeface="Wingdings" panose="05000000000000000000" pitchFamily="2" charset="2"/>
              <a:buChar char="Ø"/>
            </a:pPr>
            <a:r>
              <a:rPr lang="tr-TR" dirty="0" smtClean="0"/>
              <a:t> Akut </a:t>
            </a:r>
            <a:r>
              <a:rPr lang="tr-TR" dirty="0"/>
              <a:t>gelişen anemilerde Hgb &lt;10 olduğunda semptomatik</a:t>
            </a:r>
          </a:p>
          <a:p>
            <a:pPr>
              <a:buFont typeface="Wingdings" panose="05000000000000000000" pitchFamily="2" charset="2"/>
              <a:buChar char="Ø"/>
            </a:pPr>
            <a:endParaRPr lang="tr-TR" dirty="0"/>
          </a:p>
          <a:p>
            <a:pPr>
              <a:buFont typeface="Wingdings" panose="05000000000000000000" pitchFamily="2" charset="2"/>
              <a:buChar char="Ø"/>
            </a:pPr>
            <a:r>
              <a:rPr lang="tr-TR" dirty="0" smtClean="0"/>
              <a:t> Kronik </a:t>
            </a:r>
            <a:r>
              <a:rPr lang="tr-TR" dirty="0"/>
              <a:t>anemilerde kompansasyon mekanizmalarından dolayı ancak Hgb&lt;7-8 g/dl olduğunda </a:t>
            </a:r>
            <a:r>
              <a:rPr lang="tr-TR" dirty="0" smtClean="0"/>
              <a:t>semptomatik</a:t>
            </a:r>
            <a:endParaRPr lang="tr-TR" dirty="0"/>
          </a:p>
        </p:txBody>
      </p:sp>
    </p:spTree>
    <p:extLst>
      <p:ext uri="{BB962C8B-B14F-4D97-AF65-F5344CB8AC3E}">
        <p14:creationId xmlns:p14="http://schemas.microsoft.com/office/powerpoint/2010/main" val="975279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318" y="0"/>
            <a:ext cx="9720072" cy="1499616"/>
          </a:xfrm>
        </p:spPr>
        <p:txBody>
          <a:bodyPr/>
          <a:lstStyle/>
          <a:p>
            <a:r>
              <a:rPr lang="tr-TR" dirty="0"/>
              <a:t>Semptomlar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21514650"/>
              </p:ext>
            </p:extLst>
          </p:nvPr>
        </p:nvGraphicFramePr>
        <p:xfrm>
          <a:off x="1024126" y="1245477"/>
          <a:ext cx="10295514" cy="5612523"/>
        </p:xfrm>
        <a:graphic>
          <a:graphicData uri="http://schemas.openxmlformats.org/drawingml/2006/table">
            <a:tbl>
              <a:tblPr firstRow="1" bandRow="1">
                <a:tableStyleId>{5C22544A-7EE6-4342-B048-85BDC9FD1C3A}</a:tableStyleId>
              </a:tblPr>
              <a:tblGrid>
                <a:gridCol w="5147757">
                  <a:extLst>
                    <a:ext uri="{9D8B030D-6E8A-4147-A177-3AD203B41FA5}">
                      <a16:colId xmlns:a16="http://schemas.microsoft.com/office/drawing/2014/main" val="4176349457"/>
                    </a:ext>
                  </a:extLst>
                </a:gridCol>
                <a:gridCol w="5147757">
                  <a:extLst>
                    <a:ext uri="{9D8B030D-6E8A-4147-A177-3AD203B41FA5}">
                      <a16:colId xmlns:a16="http://schemas.microsoft.com/office/drawing/2014/main" val="718736357"/>
                    </a:ext>
                  </a:extLst>
                </a:gridCol>
              </a:tblGrid>
              <a:tr h="1676559">
                <a:tc>
                  <a:txBody>
                    <a:bodyPr/>
                    <a:lstStyle/>
                    <a:p>
                      <a:r>
                        <a:rPr lang="tr-TR" sz="2000" dirty="0" smtClean="0">
                          <a:solidFill>
                            <a:srgbClr val="FF0066"/>
                          </a:solidFill>
                        </a:rPr>
                        <a:t>SİSTEMİK :  </a:t>
                      </a:r>
                    </a:p>
                    <a:p>
                      <a:r>
                        <a:rPr lang="tr-TR" sz="2000" b="0" dirty="0" smtClean="0">
                          <a:solidFill>
                            <a:schemeClr val="tx1"/>
                          </a:solidFill>
                        </a:rPr>
                        <a:t>Halsizlik *</a:t>
                      </a:r>
                    </a:p>
                    <a:p>
                      <a:r>
                        <a:rPr lang="tr-TR" sz="2000" b="0" dirty="0" smtClean="0">
                          <a:solidFill>
                            <a:schemeClr val="tx1"/>
                          </a:solidFill>
                        </a:rPr>
                        <a:t>Yorgunluk*</a:t>
                      </a:r>
                    </a:p>
                    <a:p>
                      <a:r>
                        <a:rPr lang="tr-TR" sz="2000" b="0" dirty="0" smtClean="0">
                          <a:solidFill>
                            <a:schemeClr val="tx1"/>
                          </a:solidFill>
                        </a:rPr>
                        <a:t>İştahsızlık</a:t>
                      </a:r>
                    </a:p>
                    <a:p>
                      <a:r>
                        <a:rPr lang="tr-TR" sz="2000" b="0" dirty="0" smtClean="0">
                          <a:solidFill>
                            <a:schemeClr val="tx1"/>
                          </a:solidFill>
                        </a:rPr>
                        <a:t>Sebebi bilinmeyen Ateş</a:t>
                      </a:r>
                    </a:p>
                  </a:txBody>
                  <a:tcPr>
                    <a:solidFill>
                      <a:schemeClr val="accent5">
                        <a:lumMod val="20000"/>
                        <a:lumOff val="80000"/>
                      </a:schemeClr>
                    </a:solidFill>
                  </a:tcPr>
                </a:tc>
                <a:tc>
                  <a:txBody>
                    <a:bodyPr/>
                    <a:lstStyle/>
                    <a:p>
                      <a:r>
                        <a:rPr lang="tr-TR" sz="2000" dirty="0" smtClean="0">
                          <a:solidFill>
                            <a:srgbClr val="FF0066"/>
                          </a:solidFill>
                        </a:rPr>
                        <a:t>KVS : </a:t>
                      </a:r>
                    </a:p>
                    <a:p>
                      <a:r>
                        <a:rPr lang="tr-TR" sz="2000" b="0" dirty="0" smtClean="0">
                          <a:solidFill>
                            <a:schemeClr val="tx1"/>
                          </a:solidFill>
                        </a:rPr>
                        <a:t>Efor dispnesi</a:t>
                      </a:r>
                    </a:p>
                    <a:p>
                      <a:r>
                        <a:rPr lang="tr-TR" sz="2000" b="0" dirty="0" smtClean="0">
                          <a:solidFill>
                            <a:schemeClr val="tx1"/>
                          </a:solidFill>
                        </a:rPr>
                        <a:t>Angina Pektoris</a:t>
                      </a:r>
                    </a:p>
                    <a:p>
                      <a:r>
                        <a:rPr lang="tr-TR" sz="2000" b="0" dirty="0" smtClean="0">
                          <a:solidFill>
                            <a:schemeClr val="tx1"/>
                          </a:solidFill>
                        </a:rPr>
                        <a:t>Çarpıntı</a:t>
                      </a:r>
                    </a:p>
                    <a:p>
                      <a:r>
                        <a:rPr lang="tr-TR" sz="2000" b="0" dirty="0" smtClean="0">
                          <a:solidFill>
                            <a:schemeClr val="tx1"/>
                          </a:solidFill>
                        </a:rPr>
                        <a:t>Hiperkinetik Kalp Yetmezliği </a:t>
                      </a:r>
                    </a:p>
                  </a:txBody>
                  <a:tcPr>
                    <a:solidFill>
                      <a:schemeClr val="accent5">
                        <a:lumMod val="20000"/>
                        <a:lumOff val="80000"/>
                      </a:schemeClr>
                    </a:solidFill>
                  </a:tcPr>
                </a:tc>
                <a:extLst>
                  <a:ext uri="{0D108BD9-81ED-4DB2-BD59-A6C34878D82A}">
                    <a16:rowId xmlns:a16="http://schemas.microsoft.com/office/drawing/2014/main" val="1265437990"/>
                  </a:ext>
                </a:extLst>
              </a:tr>
              <a:tr h="1967982">
                <a:tc>
                  <a:txBody>
                    <a:bodyPr/>
                    <a:lstStyle/>
                    <a:p>
                      <a:r>
                        <a:rPr lang="tr-TR" sz="2000" b="1" dirty="0" smtClean="0">
                          <a:solidFill>
                            <a:srgbClr val="FF0066"/>
                          </a:solidFill>
                        </a:rPr>
                        <a:t>CİLT : </a:t>
                      </a:r>
                    </a:p>
                    <a:p>
                      <a:r>
                        <a:rPr lang="tr-TR" sz="2000" dirty="0" smtClean="0"/>
                        <a:t>Tırnaklarda kırılma</a:t>
                      </a:r>
                    </a:p>
                    <a:p>
                      <a:r>
                        <a:rPr lang="tr-TR" sz="2000" dirty="0" smtClean="0"/>
                        <a:t>Beyaz çizgiler</a:t>
                      </a:r>
                    </a:p>
                  </a:txBody>
                  <a:tcPr/>
                </a:tc>
                <a:tc>
                  <a:txBody>
                    <a:bodyPr/>
                    <a:lstStyle/>
                    <a:p>
                      <a:r>
                        <a:rPr lang="tr-TR" sz="2000" b="1" dirty="0" smtClean="0">
                          <a:solidFill>
                            <a:srgbClr val="FF0066"/>
                          </a:solidFill>
                        </a:rPr>
                        <a:t>NÖROLOJİK :  </a:t>
                      </a:r>
                    </a:p>
                    <a:p>
                      <a:r>
                        <a:rPr lang="tr-TR" sz="2000" dirty="0" smtClean="0"/>
                        <a:t>Baş Ağrısı,</a:t>
                      </a:r>
                    </a:p>
                    <a:p>
                      <a:r>
                        <a:rPr lang="tr-TR" sz="2000" dirty="0" smtClean="0"/>
                        <a:t>Baş dönmesi</a:t>
                      </a:r>
                    </a:p>
                    <a:p>
                      <a:r>
                        <a:rPr lang="tr-TR" sz="2000" dirty="0" smtClean="0"/>
                        <a:t>Senkop</a:t>
                      </a:r>
                    </a:p>
                    <a:p>
                      <a:r>
                        <a:rPr lang="tr-TR" sz="2000" dirty="0" smtClean="0"/>
                        <a:t>Kulak çınlaması   </a:t>
                      </a:r>
                    </a:p>
                    <a:p>
                      <a:r>
                        <a:rPr lang="tr-TR" sz="2000" dirty="0" smtClean="0"/>
                        <a:t>Uyku Bozukluğu </a:t>
                      </a:r>
                    </a:p>
                  </a:txBody>
                  <a:tcPr/>
                </a:tc>
                <a:extLst>
                  <a:ext uri="{0D108BD9-81ED-4DB2-BD59-A6C34878D82A}">
                    <a16:rowId xmlns:a16="http://schemas.microsoft.com/office/drawing/2014/main" val="4095144953"/>
                  </a:ext>
                </a:extLst>
              </a:tr>
              <a:tr h="1967982">
                <a:tc>
                  <a:txBody>
                    <a:bodyPr/>
                    <a:lstStyle/>
                    <a:p>
                      <a:r>
                        <a:rPr lang="tr-TR" sz="2000" b="1" dirty="0" smtClean="0">
                          <a:solidFill>
                            <a:srgbClr val="FF0066"/>
                          </a:solidFill>
                        </a:rPr>
                        <a:t>ÜROGENİTAL :</a:t>
                      </a:r>
                    </a:p>
                    <a:p>
                      <a:r>
                        <a:rPr lang="tr-TR" sz="2000" dirty="0" smtClean="0"/>
                        <a:t>Libido azalması,</a:t>
                      </a:r>
                    </a:p>
                    <a:p>
                      <a:r>
                        <a:rPr lang="tr-TR" sz="2000" dirty="0" smtClean="0"/>
                        <a:t>Hipomenore, </a:t>
                      </a:r>
                    </a:p>
                  </a:txBody>
                  <a:tcPr/>
                </a:tc>
                <a:tc>
                  <a:txBody>
                    <a:bodyPr/>
                    <a:lstStyle/>
                    <a:p>
                      <a:r>
                        <a:rPr lang="tr-TR" sz="2000" b="1" dirty="0" smtClean="0">
                          <a:solidFill>
                            <a:srgbClr val="FF0066"/>
                          </a:solidFill>
                        </a:rPr>
                        <a:t>GİS : </a:t>
                      </a:r>
                    </a:p>
                    <a:p>
                      <a:r>
                        <a:rPr lang="tr-TR" sz="2000" dirty="0" smtClean="0"/>
                        <a:t>Dilde yanma,ağrı</a:t>
                      </a:r>
                    </a:p>
                    <a:p>
                      <a:r>
                        <a:rPr lang="tr-TR" sz="2000" dirty="0" smtClean="0"/>
                        <a:t>Tat almada bozukluk</a:t>
                      </a:r>
                    </a:p>
                    <a:p>
                      <a:r>
                        <a:rPr lang="tr-TR" sz="2000" dirty="0" smtClean="0"/>
                        <a:t>Yutma güçlüğü</a:t>
                      </a:r>
                    </a:p>
                    <a:p>
                      <a:r>
                        <a:rPr lang="tr-TR" sz="2000" dirty="0" smtClean="0"/>
                        <a:t>Hazımsızlık,İştahsızlık</a:t>
                      </a:r>
                    </a:p>
                    <a:p>
                      <a:r>
                        <a:rPr lang="tr-TR" sz="2000" dirty="0" smtClean="0"/>
                        <a:t>Pika </a:t>
                      </a:r>
                    </a:p>
                  </a:txBody>
                  <a:tcPr/>
                </a:tc>
                <a:extLst>
                  <a:ext uri="{0D108BD9-81ED-4DB2-BD59-A6C34878D82A}">
                    <a16:rowId xmlns:a16="http://schemas.microsoft.com/office/drawing/2014/main" val="2360457545"/>
                  </a:ext>
                </a:extLst>
              </a:tr>
            </a:tbl>
          </a:graphicData>
        </a:graphic>
      </p:graphicFrame>
    </p:spTree>
    <p:extLst>
      <p:ext uri="{BB962C8B-B14F-4D97-AF65-F5344CB8AC3E}">
        <p14:creationId xmlns:p14="http://schemas.microsoft.com/office/powerpoint/2010/main" val="401103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sz="5400" dirty="0"/>
              <a:t>Muayene Bulguları</a:t>
            </a:r>
            <a:endParaRPr lang="tr-TR" dirty="0"/>
          </a:p>
        </p:txBody>
      </p:sp>
      <p:sp>
        <p:nvSpPr>
          <p:cNvPr id="3" name="İçerik Yer Tutucusu 2"/>
          <p:cNvSpPr>
            <a:spLocks noGrp="1"/>
          </p:cNvSpPr>
          <p:nvPr>
            <p:ph idx="1"/>
          </p:nvPr>
        </p:nvSpPr>
        <p:spPr/>
        <p:txBody>
          <a:bodyPr/>
          <a:lstStyle/>
          <a:p>
            <a:endParaRPr lang="tr-TR"/>
          </a:p>
        </p:txBody>
      </p:sp>
      <p:graphicFrame>
        <p:nvGraphicFramePr>
          <p:cNvPr id="4" name="İçerik Yer Tutucusu 3"/>
          <p:cNvGraphicFramePr>
            <a:graphicFrameLocks/>
          </p:cNvGraphicFramePr>
          <p:nvPr>
            <p:extLst>
              <p:ext uri="{D42A27DB-BD31-4B8C-83A1-F6EECF244321}">
                <p14:modId xmlns:p14="http://schemas.microsoft.com/office/powerpoint/2010/main" val="2643078908"/>
              </p:ext>
            </p:extLst>
          </p:nvPr>
        </p:nvGraphicFramePr>
        <p:xfrm>
          <a:off x="1024128" y="1903192"/>
          <a:ext cx="9720262" cy="4440264"/>
        </p:xfrm>
        <a:graphic>
          <a:graphicData uri="http://schemas.openxmlformats.org/drawingml/2006/table">
            <a:tbl>
              <a:tblPr firstRow="1" bandRow="1">
                <a:tableStyleId>{5C22544A-7EE6-4342-B048-85BDC9FD1C3A}</a:tableStyleId>
              </a:tblPr>
              <a:tblGrid>
                <a:gridCol w="5144197">
                  <a:extLst>
                    <a:ext uri="{9D8B030D-6E8A-4147-A177-3AD203B41FA5}">
                      <a16:colId xmlns:a16="http://schemas.microsoft.com/office/drawing/2014/main" val="4176349457"/>
                    </a:ext>
                  </a:extLst>
                </a:gridCol>
                <a:gridCol w="4576065">
                  <a:extLst>
                    <a:ext uri="{9D8B030D-6E8A-4147-A177-3AD203B41FA5}">
                      <a16:colId xmlns:a16="http://schemas.microsoft.com/office/drawing/2014/main" val="718736357"/>
                    </a:ext>
                  </a:extLst>
                </a:gridCol>
              </a:tblGrid>
              <a:tr h="1480088">
                <a:tc>
                  <a:txBody>
                    <a:bodyPr/>
                    <a:lstStyle/>
                    <a:p>
                      <a:r>
                        <a:rPr lang="tr-TR" dirty="0" smtClean="0">
                          <a:solidFill>
                            <a:srgbClr val="FF0066"/>
                          </a:solidFill>
                        </a:rPr>
                        <a:t>AKB	:</a:t>
                      </a:r>
                      <a:r>
                        <a:rPr lang="tr-TR" b="0" dirty="0" smtClean="0">
                          <a:solidFill>
                            <a:schemeClr val="tx1"/>
                          </a:solidFill>
                        </a:rPr>
                        <a:t>Düşük veya normal</a:t>
                      </a:r>
                    </a:p>
                    <a:p>
                      <a:r>
                        <a:rPr lang="tr-TR" dirty="0" smtClean="0">
                          <a:solidFill>
                            <a:srgbClr val="FF0066"/>
                          </a:solidFill>
                        </a:rPr>
                        <a:t>NABIZ	:</a:t>
                      </a:r>
                      <a:r>
                        <a:rPr lang="tr-TR" b="0" dirty="0" smtClean="0">
                          <a:solidFill>
                            <a:schemeClr val="tx1"/>
                          </a:solidFill>
                        </a:rPr>
                        <a:t>Taşikardi, yüksek debili KY</a:t>
                      </a:r>
                    </a:p>
                    <a:p>
                      <a:r>
                        <a:rPr lang="tr-TR" dirty="0" smtClean="0">
                          <a:solidFill>
                            <a:srgbClr val="FF0066"/>
                          </a:solidFill>
                        </a:rPr>
                        <a:t>ATEŞ	:</a:t>
                      </a:r>
                      <a:r>
                        <a:rPr lang="tr-TR" b="0" dirty="0" smtClean="0">
                          <a:solidFill>
                            <a:schemeClr val="tx1"/>
                          </a:solidFill>
                        </a:rPr>
                        <a:t>Hafif yüksek </a:t>
                      </a:r>
                    </a:p>
                  </a:txBody>
                  <a:tcPr>
                    <a:solidFill>
                      <a:schemeClr val="accent5">
                        <a:lumMod val="20000"/>
                        <a:lumOff val="80000"/>
                      </a:schemeClr>
                    </a:solidFill>
                  </a:tcPr>
                </a:tc>
                <a:tc>
                  <a:txBody>
                    <a:bodyPr/>
                    <a:lstStyle/>
                    <a:p>
                      <a:r>
                        <a:rPr lang="tr-TR" dirty="0" smtClean="0">
                          <a:solidFill>
                            <a:srgbClr val="FF0066"/>
                          </a:solidFill>
                        </a:rPr>
                        <a:t>BAŞ/BOYUN	:</a:t>
                      </a:r>
                    </a:p>
                    <a:p>
                      <a:r>
                        <a:rPr lang="tr-TR" b="0" dirty="0" smtClean="0">
                          <a:solidFill>
                            <a:schemeClr val="tx1"/>
                          </a:solidFill>
                        </a:rPr>
                        <a:t>Skleralar ve mukozalar ikterik (Hemolitik Anemi)</a:t>
                      </a:r>
                    </a:p>
                    <a:p>
                      <a:r>
                        <a:rPr lang="tr-TR" b="0" dirty="0" smtClean="0">
                          <a:solidFill>
                            <a:schemeClr val="tx1"/>
                          </a:solidFill>
                        </a:rPr>
                        <a:t>Dil ağrılı,kızarık (B12 Eksikliği)</a:t>
                      </a:r>
                    </a:p>
                    <a:p>
                      <a:r>
                        <a:rPr lang="tr-TR" b="0" dirty="0" smtClean="0">
                          <a:solidFill>
                            <a:schemeClr val="tx1"/>
                          </a:solidFill>
                        </a:rPr>
                        <a:t>Dil Papillaları atrofik</a:t>
                      </a:r>
                    </a:p>
                    <a:p>
                      <a:r>
                        <a:rPr lang="tr-TR" b="0" dirty="0" smtClean="0">
                          <a:solidFill>
                            <a:schemeClr val="tx1"/>
                          </a:solidFill>
                        </a:rPr>
                        <a:t>Dudak kenarlarında çatlama (cheilosis)</a:t>
                      </a:r>
                    </a:p>
                  </a:txBody>
                  <a:tcPr>
                    <a:solidFill>
                      <a:schemeClr val="accent5">
                        <a:lumMod val="20000"/>
                        <a:lumOff val="80000"/>
                      </a:schemeClr>
                    </a:solidFill>
                  </a:tcPr>
                </a:tc>
                <a:extLst>
                  <a:ext uri="{0D108BD9-81ED-4DB2-BD59-A6C34878D82A}">
                    <a16:rowId xmlns:a16="http://schemas.microsoft.com/office/drawing/2014/main" val="1265437990"/>
                  </a:ext>
                </a:extLst>
              </a:tr>
              <a:tr h="1480088">
                <a:tc>
                  <a:txBody>
                    <a:bodyPr/>
                    <a:lstStyle/>
                    <a:p>
                      <a:r>
                        <a:rPr lang="tr-TR" b="1" dirty="0" smtClean="0">
                          <a:solidFill>
                            <a:srgbClr val="FF0066"/>
                          </a:solidFill>
                        </a:rPr>
                        <a:t>KVS      : </a:t>
                      </a:r>
                      <a:r>
                        <a:rPr lang="tr-TR" b="0" dirty="0" smtClean="0">
                          <a:solidFill>
                            <a:schemeClr val="tx1"/>
                          </a:solidFill>
                        </a:rPr>
                        <a:t>Apekste sistolik üfürüm	Hiperkinetik KY bulguları (Taşikardi, Belirgin kalp tepe atımı) </a:t>
                      </a:r>
                    </a:p>
                  </a:txBody>
                  <a:tcPr/>
                </a:tc>
                <a:tc>
                  <a:txBody>
                    <a:bodyPr/>
                    <a:lstStyle/>
                    <a:p>
                      <a:r>
                        <a:rPr lang="tr-TR" b="1" dirty="0" smtClean="0">
                          <a:solidFill>
                            <a:srgbClr val="FF0066"/>
                          </a:solidFill>
                        </a:rPr>
                        <a:t>SOLUNUM   :</a:t>
                      </a:r>
                      <a:r>
                        <a:rPr lang="tr-TR" b="0" dirty="0" smtClean="0">
                          <a:solidFill>
                            <a:schemeClr val="tx1"/>
                          </a:solidFill>
                        </a:rPr>
                        <a:t>Normal</a:t>
                      </a:r>
                    </a:p>
                  </a:txBody>
                  <a:tcPr/>
                </a:tc>
                <a:extLst>
                  <a:ext uri="{0D108BD9-81ED-4DB2-BD59-A6C34878D82A}">
                    <a16:rowId xmlns:a16="http://schemas.microsoft.com/office/drawing/2014/main" val="4095144953"/>
                  </a:ext>
                </a:extLst>
              </a:tr>
              <a:tr h="1480088">
                <a:tc>
                  <a:txBody>
                    <a:bodyPr/>
                    <a:lstStyle/>
                    <a:p>
                      <a:r>
                        <a:rPr lang="tr-TR" b="1" dirty="0" smtClean="0">
                          <a:solidFill>
                            <a:srgbClr val="FF0066"/>
                          </a:solidFill>
                        </a:rPr>
                        <a:t>GİS	: </a:t>
                      </a:r>
                      <a:r>
                        <a:rPr lang="tr-TR" b="0" dirty="0" smtClean="0">
                          <a:solidFill>
                            <a:schemeClr val="tx1"/>
                          </a:solidFill>
                        </a:rPr>
                        <a:t>SM, Hipersplenizm</a:t>
                      </a:r>
                    </a:p>
                  </a:txBody>
                  <a:tcPr/>
                </a:tc>
                <a:tc>
                  <a:txBody>
                    <a:bodyPr/>
                    <a:lstStyle/>
                    <a:p>
                      <a:r>
                        <a:rPr lang="tr-TR" b="1" dirty="0" smtClean="0">
                          <a:solidFill>
                            <a:srgbClr val="FF0066"/>
                          </a:solidFill>
                        </a:rPr>
                        <a:t>EKSTREMİTE: </a:t>
                      </a:r>
                      <a:r>
                        <a:rPr lang="tr-TR" b="0" dirty="0" smtClean="0">
                          <a:solidFill>
                            <a:schemeClr val="tx1"/>
                          </a:solidFill>
                        </a:rPr>
                        <a:t>Kaşık tırnak (DEA)</a:t>
                      </a:r>
                    </a:p>
                    <a:p>
                      <a:r>
                        <a:rPr lang="tr-TR" b="1" dirty="0" smtClean="0">
                          <a:solidFill>
                            <a:srgbClr val="FF0066"/>
                          </a:solidFill>
                        </a:rPr>
                        <a:t>CİLT	    :  </a:t>
                      </a:r>
                      <a:r>
                        <a:rPr lang="tr-TR" b="0" dirty="0" smtClean="0">
                          <a:solidFill>
                            <a:schemeClr val="tx1"/>
                          </a:solidFill>
                        </a:rPr>
                        <a:t>Sarılık (HA), Saç dökülmesi, Solukluk, cilt kurulğu</a:t>
                      </a:r>
                    </a:p>
                  </a:txBody>
                  <a:tcPr/>
                </a:tc>
                <a:extLst>
                  <a:ext uri="{0D108BD9-81ED-4DB2-BD59-A6C34878D82A}">
                    <a16:rowId xmlns:a16="http://schemas.microsoft.com/office/drawing/2014/main" val="2360457545"/>
                  </a:ext>
                </a:extLst>
              </a:tr>
            </a:tbl>
          </a:graphicData>
        </a:graphic>
      </p:graphicFrame>
    </p:spTree>
    <p:extLst>
      <p:ext uri="{BB962C8B-B14F-4D97-AF65-F5344CB8AC3E}">
        <p14:creationId xmlns:p14="http://schemas.microsoft.com/office/powerpoint/2010/main" val="2247696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1681566"/>
            <a:ext cx="6167086" cy="4023360"/>
          </a:xfrm>
        </p:spPr>
        <p:txBody>
          <a:bodyPr>
            <a:normAutofit/>
          </a:bodyPr>
          <a:lstStyle/>
          <a:p>
            <a:pPr>
              <a:buFont typeface="Wingdings" panose="05000000000000000000" pitchFamily="2" charset="2"/>
              <a:buChar char="v"/>
            </a:pPr>
            <a:r>
              <a:rPr lang="tr-TR" sz="2200" dirty="0"/>
              <a:t> </a:t>
            </a:r>
            <a:r>
              <a:rPr lang="tr-TR" sz="2200" dirty="0" smtClean="0"/>
              <a:t> Kaşık </a:t>
            </a:r>
            <a:r>
              <a:rPr lang="tr-TR" sz="2200" dirty="0"/>
              <a:t>tırnak</a:t>
            </a:r>
          </a:p>
          <a:p>
            <a:pPr>
              <a:buFont typeface="Wingdings" panose="05000000000000000000" pitchFamily="2" charset="2"/>
              <a:buChar char="v"/>
            </a:pPr>
            <a:r>
              <a:rPr lang="tr-TR" sz="2200" dirty="0"/>
              <a:t>  Atrofik glossit</a:t>
            </a:r>
          </a:p>
          <a:p>
            <a:pPr>
              <a:buFont typeface="Wingdings" panose="05000000000000000000" pitchFamily="2" charset="2"/>
              <a:buChar char="v"/>
            </a:pPr>
            <a:r>
              <a:rPr lang="tr-TR" sz="2200" dirty="0"/>
              <a:t>  Ağız kenarında çatlaklar</a:t>
            </a:r>
          </a:p>
          <a:p>
            <a:pPr>
              <a:buFont typeface="Wingdings" panose="05000000000000000000" pitchFamily="2" charset="2"/>
              <a:buChar char="v"/>
            </a:pPr>
            <a:r>
              <a:rPr lang="tr-TR" sz="2200" dirty="0"/>
              <a:t>  Disfaji</a:t>
            </a:r>
          </a:p>
          <a:p>
            <a:pPr>
              <a:buFont typeface="Wingdings" panose="05000000000000000000" pitchFamily="2" charset="2"/>
              <a:buChar char="v"/>
            </a:pPr>
            <a:r>
              <a:rPr lang="tr-TR" sz="2200" dirty="0"/>
              <a:t>  Pika-pagofaji</a:t>
            </a:r>
          </a:p>
          <a:p>
            <a:pPr>
              <a:buFont typeface="Wingdings" panose="05000000000000000000" pitchFamily="2" charset="2"/>
              <a:buChar char="v"/>
            </a:pPr>
            <a:r>
              <a:rPr lang="tr-TR" sz="2200" dirty="0"/>
              <a:t>  Huzursuz bacak sendromu %25</a:t>
            </a:r>
          </a:p>
        </p:txBody>
      </p:sp>
      <p:pic>
        <p:nvPicPr>
          <p:cNvPr id="4" name="Picture 5" descr="Image"/>
          <p:cNvPicPr>
            <a:picLocks noChangeAspect="1" noChangeArrowheads="1"/>
          </p:cNvPicPr>
          <p:nvPr/>
        </p:nvPicPr>
        <p:blipFill>
          <a:blip r:embed="rId2" cstate="print"/>
          <a:srcRect/>
          <a:stretch>
            <a:fillRect/>
          </a:stretch>
        </p:blipFill>
        <p:spPr bwMode="auto">
          <a:xfrm>
            <a:off x="9521900" y="4114420"/>
            <a:ext cx="2520801" cy="2737023"/>
          </a:xfrm>
          <a:prstGeom prst="rect">
            <a:avLst/>
          </a:prstGeom>
          <a:noFill/>
          <a:ln w="9525">
            <a:noFill/>
            <a:miter lim="800000"/>
            <a:headEnd/>
            <a:tailEnd/>
          </a:ln>
        </p:spPr>
      </p:pic>
      <p:pic>
        <p:nvPicPr>
          <p:cNvPr id="5" name="Picture 5" descr="image0042"/>
          <p:cNvPicPr>
            <a:picLocks noChangeAspect="1" noChangeArrowheads="1"/>
          </p:cNvPicPr>
          <p:nvPr/>
        </p:nvPicPr>
        <p:blipFill>
          <a:blip r:embed="rId3" cstate="print"/>
          <a:srcRect/>
          <a:stretch>
            <a:fillRect/>
          </a:stretch>
        </p:blipFill>
        <p:spPr bwMode="auto">
          <a:xfrm>
            <a:off x="4523840" y="4514855"/>
            <a:ext cx="2304256" cy="2334901"/>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036096" y="4114420"/>
            <a:ext cx="2317650" cy="2737023"/>
          </a:xfrm>
          <a:prstGeom prst="rect">
            <a:avLst/>
          </a:prstGeom>
          <a:noFill/>
          <a:ln w="9525">
            <a:noFill/>
            <a:miter lim="800000"/>
            <a:headEnd/>
            <a:tailEnd/>
          </a:ln>
        </p:spPr>
      </p:pic>
      <p:pic>
        <p:nvPicPr>
          <p:cNvPr id="7" name="Resim 6"/>
          <p:cNvPicPr>
            <a:picLocks noChangeAspect="1"/>
          </p:cNvPicPr>
          <p:nvPr/>
        </p:nvPicPr>
        <p:blipFill>
          <a:blip r:embed="rId5"/>
          <a:stretch>
            <a:fillRect/>
          </a:stretch>
        </p:blipFill>
        <p:spPr>
          <a:xfrm>
            <a:off x="2266899" y="4499357"/>
            <a:ext cx="2048941" cy="2354325"/>
          </a:xfrm>
          <a:prstGeom prst="rect">
            <a:avLst/>
          </a:prstGeom>
        </p:spPr>
      </p:pic>
      <p:pic>
        <p:nvPicPr>
          <p:cNvPr id="8" name="Resim 7"/>
          <p:cNvPicPr>
            <a:picLocks noChangeAspect="1"/>
          </p:cNvPicPr>
          <p:nvPr/>
        </p:nvPicPr>
        <p:blipFill>
          <a:blip r:embed="rId6"/>
          <a:stretch>
            <a:fillRect/>
          </a:stretch>
        </p:blipFill>
        <p:spPr>
          <a:xfrm>
            <a:off x="7191216" y="1126279"/>
            <a:ext cx="4659525" cy="2897377"/>
          </a:xfrm>
          <a:prstGeom prst="rect">
            <a:avLst/>
          </a:prstGeom>
        </p:spPr>
      </p:pic>
      <p:sp>
        <p:nvSpPr>
          <p:cNvPr id="2" name="Unvan 1"/>
          <p:cNvSpPr>
            <a:spLocks noGrp="1"/>
          </p:cNvSpPr>
          <p:nvPr>
            <p:ph type="title"/>
          </p:nvPr>
        </p:nvSpPr>
        <p:spPr>
          <a:xfrm>
            <a:off x="1024128" y="-3721"/>
            <a:ext cx="10475614" cy="1499616"/>
          </a:xfrm>
        </p:spPr>
        <p:txBody>
          <a:bodyPr>
            <a:normAutofit/>
          </a:bodyPr>
          <a:lstStyle/>
          <a:p>
            <a:r>
              <a:rPr lang="tr-TR" dirty="0"/>
              <a:t>Demir eksikliğine özgü </a:t>
            </a:r>
            <a:r>
              <a:rPr lang="tr-TR" dirty="0" smtClean="0"/>
              <a:t>bulgular</a:t>
            </a:r>
            <a:endParaRPr lang="tr-TR" dirty="0"/>
          </a:p>
        </p:txBody>
      </p:sp>
    </p:spTree>
    <p:extLst>
      <p:ext uri="{BB962C8B-B14F-4D97-AF65-F5344CB8AC3E}">
        <p14:creationId xmlns:p14="http://schemas.microsoft.com/office/powerpoint/2010/main" val="369401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79651" y="1700213"/>
            <a:ext cx="2663825" cy="2906712"/>
          </a:xfrm>
          <a:prstGeom prst="rect">
            <a:avLst/>
          </a:prstGeom>
          <a:noFill/>
        </p:spPr>
      </p:pic>
      <p:sp>
        <p:nvSpPr>
          <p:cNvPr id="5" name="Text Box 7"/>
          <p:cNvSpPr txBox="1">
            <a:spLocks noChangeArrowheads="1"/>
          </p:cNvSpPr>
          <p:nvPr/>
        </p:nvSpPr>
        <p:spPr bwMode="auto">
          <a:xfrm>
            <a:off x="2208214" y="4797425"/>
            <a:ext cx="3311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dirty="0">
                <a:latin typeface="+mn-lt"/>
              </a:rPr>
              <a:t>Şekil 1: Demir eksikliği olan bir </a:t>
            </a:r>
            <a:r>
              <a:rPr lang="tr-TR" altLang="tr-TR" dirty="0" smtClean="0">
                <a:latin typeface="+mn-lt"/>
              </a:rPr>
              <a:t>hastada atrofik glossit</a:t>
            </a:r>
            <a:r>
              <a:rPr lang="tr-TR" altLang="tr-TR" dirty="0">
                <a:latin typeface="+mn-lt"/>
              </a:rPr>
              <a:t>. </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9" y="1557338"/>
            <a:ext cx="4186237"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5951538" y="4797425"/>
            <a:ext cx="38064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latin typeface="+mn-lt"/>
              </a:rPr>
              <a:t>Şekil 2: Folik asit eksikliği olan hastada </a:t>
            </a:r>
          </a:p>
          <a:p>
            <a:pPr eaLnBrk="1" hangingPunct="1"/>
            <a:r>
              <a:rPr lang="tr-TR" altLang="tr-TR">
                <a:latin typeface="+mn-lt"/>
              </a:rPr>
              <a:t>Glossit. </a:t>
            </a:r>
          </a:p>
        </p:txBody>
      </p:sp>
    </p:spTree>
    <p:extLst>
      <p:ext uri="{BB962C8B-B14F-4D97-AF65-F5344CB8AC3E}">
        <p14:creationId xmlns:p14="http://schemas.microsoft.com/office/powerpoint/2010/main" val="359530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rilik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52600" y="304800"/>
            <a:ext cx="4114800" cy="3048000"/>
          </a:xfrm>
          <a:prstGeom prst="rect">
            <a:avLst/>
          </a:prstGeom>
        </p:spPr>
      </p:pic>
      <p:pic>
        <p:nvPicPr>
          <p:cNvPr id="5" name="Picture 4" descr="siroz_resi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42672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250px-Jaundice_ey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052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926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Öğrenim Hedefleri </a:t>
            </a:r>
            <a:endParaRPr lang="tr-TR" dirty="0"/>
          </a:p>
        </p:txBody>
      </p:sp>
      <p:sp>
        <p:nvSpPr>
          <p:cNvPr id="3" name="İçerik Yer Tutucusu 2"/>
          <p:cNvSpPr>
            <a:spLocks noGrp="1"/>
          </p:cNvSpPr>
          <p:nvPr>
            <p:ph idx="1"/>
          </p:nvPr>
        </p:nvSpPr>
        <p:spPr>
          <a:xfrm>
            <a:off x="1024128" y="2285999"/>
            <a:ext cx="10735481" cy="4369981"/>
          </a:xfrm>
        </p:spPr>
        <p:txBody>
          <a:bodyPr>
            <a:normAutofit/>
          </a:bodyPr>
          <a:lstStyle/>
          <a:p>
            <a:pPr>
              <a:buFont typeface="Wingdings" panose="05000000000000000000" pitchFamily="2" charset="2"/>
              <a:buChar char="v"/>
            </a:pPr>
            <a:r>
              <a:rPr lang="tr-TR" dirty="0" smtClean="0"/>
              <a:t> Anemiyi tanımlayabilmek</a:t>
            </a:r>
          </a:p>
          <a:p>
            <a:pPr>
              <a:buFont typeface="Wingdings" panose="05000000000000000000" pitchFamily="2" charset="2"/>
              <a:buChar char="v"/>
            </a:pPr>
            <a:r>
              <a:rPr lang="tr-TR" dirty="0" smtClean="0"/>
              <a:t> Demir eksikliği anemisine sebep olan durumları bilmek</a:t>
            </a:r>
          </a:p>
          <a:p>
            <a:pPr>
              <a:buFont typeface="Wingdings" panose="05000000000000000000" pitchFamily="2" charset="2"/>
              <a:buChar char="v"/>
            </a:pPr>
            <a:r>
              <a:rPr lang="tr-TR" dirty="0" smtClean="0"/>
              <a:t> Demir </a:t>
            </a:r>
            <a:r>
              <a:rPr lang="tr-TR" dirty="0"/>
              <a:t>eksikliği anemisinin </a:t>
            </a:r>
            <a:r>
              <a:rPr lang="tr-TR" dirty="0" smtClean="0"/>
              <a:t>klinik </a:t>
            </a:r>
            <a:r>
              <a:rPr lang="tr-TR" dirty="0"/>
              <a:t>belirti ve </a:t>
            </a:r>
            <a:r>
              <a:rPr lang="tr-TR" dirty="0" smtClean="0"/>
              <a:t>bulgularını tanıyabilmek</a:t>
            </a:r>
          </a:p>
          <a:p>
            <a:pPr>
              <a:buFont typeface="Wingdings" panose="05000000000000000000" pitchFamily="2" charset="2"/>
              <a:buChar char="v"/>
            </a:pPr>
            <a:r>
              <a:rPr lang="tr-TR" dirty="0" smtClean="0"/>
              <a:t> </a:t>
            </a:r>
            <a:r>
              <a:rPr lang="tr-TR" dirty="0"/>
              <a:t>Tanı </a:t>
            </a:r>
            <a:r>
              <a:rPr lang="tr-TR" dirty="0" smtClean="0"/>
              <a:t>yöntemlerini kullanabilmek ve Demir </a:t>
            </a:r>
            <a:r>
              <a:rPr lang="tr-TR" dirty="0"/>
              <a:t>eksikliği anemisinin ayırıcı tanısını yapabilmek</a:t>
            </a:r>
          </a:p>
          <a:p>
            <a:pPr>
              <a:buFont typeface="Wingdings" panose="05000000000000000000" pitchFamily="2" charset="2"/>
              <a:buChar char="v"/>
            </a:pPr>
            <a:r>
              <a:rPr lang="tr-TR" dirty="0"/>
              <a:t> Demir eksikliği </a:t>
            </a:r>
            <a:r>
              <a:rPr lang="tr-TR" dirty="0" smtClean="0"/>
              <a:t>anemisinin tedavisini uygulayabilmek ve takibini yapabilmek</a:t>
            </a:r>
            <a:endParaRPr lang="tr-TR" dirty="0"/>
          </a:p>
        </p:txBody>
      </p:sp>
    </p:spTree>
    <p:extLst>
      <p:ext uri="{BB962C8B-B14F-4D97-AF65-F5344CB8AC3E}">
        <p14:creationId xmlns:p14="http://schemas.microsoft.com/office/powerpoint/2010/main" val="1572062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387458"/>
            <a:ext cx="9720073" cy="5921902"/>
          </a:xfrm>
        </p:spPr>
        <p:txBody>
          <a:bodyPr>
            <a:normAutofit fontScale="92500"/>
          </a:bodyPr>
          <a:lstStyle/>
          <a:p>
            <a:pPr>
              <a:buFont typeface="Wingdings" panose="05000000000000000000" pitchFamily="2" charset="2"/>
              <a:buChar char="v"/>
            </a:pPr>
            <a:r>
              <a:rPr lang="tr-TR" dirty="0" smtClean="0"/>
              <a:t> </a:t>
            </a:r>
            <a:r>
              <a:rPr lang="tr-TR" b="1" dirty="0" smtClean="0"/>
              <a:t>Demir</a:t>
            </a:r>
            <a:r>
              <a:rPr lang="tr-TR" b="1" dirty="0"/>
              <a:t>:   </a:t>
            </a:r>
            <a:r>
              <a:rPr lang="tr-TR" dirty="0"/>
              <a:t>Erkek:65-175 µg/dl   Kadın: 50-170 µg/dl </a:t>
            </a:r>
          </a:p>
          <a:p>
            <a:pPr>
              <a:buFont typeface="Wingdings" panose="05000000000000000000" pitchFamily="2" charset="2"/>
              <a:buChar char="v"/>
            </a:pPr>
            <a:r>
              <a:rPr lang="tr-TR" dirty="0" smtClean="0"/>
              <a:t> </a:t>
            </a:r>
            <a:r>
              <a:rPr lang="tr-TR" b="1" dirty="0" smtClean="0"/>
              <a:t>Total </a:t>
            </a:r>
            <a:r>
              <a:rPr lang="tr-TR" b="1" dirty="0"/>
              <a:t>demir bağlama kapasitesi (TDBK): </a:t>
            </a:r>
            <a:r>
              <a:rPr lang="tr-TR" dirty="0"/>
              <a:t>Transferrin üzerindeki demir bağlama bölgeleri demir ile doyurulduktan sonra demir ölçümü yapılarak bulunur</a:t>
            </a:r>
          </a:p>
          <a:p>
            <a:pPr>
              <a:buFont typeface="Wingdings" panose="05000000000000000000" pitchFamily="2" charset="2"/>
              <a:buChar char="v"/>
            </a:pPr>
            <a:r>
              <a:rPr lang="tr-TR" dirty="0" smtClean="0"/>
              <a:t> Normal </a:t>
            </a:r>
            <a:r>
              <a:rPr lang="tr-TR" dirty="0"/>
              <a:t>değer: 250-400(µg/dL)</a:t>
            </a:r>
          </a:p>
          <a:p>
            <a:pPr marL="0" indent="0">
              <a:buNone/>
            </a:pPr>
            <a:r>
              <a:rPr lang="tr-TR" dirty="0"/>
              <a:t>                                                         100 x serum demiri </a:t>
            </a:r>
          </a:p>
          <a:p>
            <a:pPr>
              <a:buFont typeface="Wingdings" panose="05000000000000000000" pitchFamily="2" charset="2"/>
              <a:buChar char="v"/>
            </a:pPr>
            <a:r>
              <a:rPr lang="tr-TR" dirty="0" smtClean="0"/>
              <a:t> </a:t>
            </a:r>
            <a:r>
              <a:rPr lang="tr-TR" b="1" dirty="0" smtClean="0"/>
              <a:t>Transferrin </a:t>
            </a:r>
            <a:r>
              <a:rPr lang="tr-TR" b="1" dirty="0"/>
              <a:t>doygunluğu (%)=     </a:t>
            </a:r>
            <a:r>
              <a:rPr lang="tr-TR" dirty="0" smtClean="0"/>
              <a:t>---------------------</a:t>
            </a:r>
            <a:endParaRPr lang="tr-TR" dirty="0"/>
          </a:p>
          <a:p>
            <a:pPr marL="0" indent="0">
              <a:buNone/>
            </a:pPr>
            <a:r>
              <a:rPr lang="tr-TR" dirty="0"/>
              <a:t>                                                                       TDBK</a:t>
            </a:r>
          </a:p>
          <a:p>
            <a:pPr>
              <a:buFont typeface="Wingdings" panose="05000000000000000000" pitchFamily="2" charset="2"/>
              <a:buChar char="v"/>
            </a:pPr>
            <a:r>
              <a:rPr lang="tr-TR" dirty="0" smtClean="0"/>
              <a:t> </a:t>
            </a:r>
            <a:r>
              <a:rPr lang="tr-TR" b="1" dirty="0" smtClean="0"/>
              <a:t>Ferritin</a:t>
            </a:r>
            <a:r>
              <a:rPr lang="tr-TR" b="1" dirty="0"/>
              <a:t>: </a:t>
            </a:r>
            <a:r>
              <a:rPr lang="tr-TR" dirty="0"/>
              <a:t>Vücutta demir deposunun göstergesidir.</a:t>
            </a:r>
          </a:p>
          <a:p>
            <a:pPr>
              <a:buFont typeface="Wingdings" panose="05000000000000000000" pitchFamily="2" charset="2"/>
              <a:buChar char="v"/>
            </a:pPr>
            <a:r>
              <a:rPr lang="tr-TR" dirty="0"/>
              <a:t> 1 ng/mL serum ferritin 8 mg depolanmış demiri gösterir. </a:t>
            </a:r>
          </a:p>
          <a:p>
            <a:pPr>
              <a:buFont typeface="Wingdings" panose="05000000000000000000" pitchFamily="2" charset="2"/>
              <a:buChar char="v"/>
            </a:pPr>
            <a:r>
              <a:rPr lang="tr-TR" dirty="0" smtClean="0"/>
              <a:t> Normal </a:t>
            </a:r>
            <a:r>
              <a:rPr lang="tr-TR" dirty="0"/>
              <a:t>değer: Kadın: 15-120 ng/ml;  Erkek:20-250 ng/ml</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3336706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Anemilerin </a:t>
            </a:r>
            <a:r>
              <a:rPr lang="tr-TR" dirty="0"/>
              <a:t>Tanısında Laboratuvar Testleri</a:t>
            </a:r>
          </a:p>
        </p:txBody>
      </p:sp>
      <p:graphicFrame>
        <p:nvGraphicFramePr>
          <p:cNvPr id="4" name="İçerik Yer Tutucusu 3"/>
          <p:cNvGraphicFramePr>
            <a:graphicFrameLocks noGrp="1"/>
          </p:cNvGraphicFramePr>
          <p:nvPr>
            <p:ph idx="1"/>
          </p:nvPr>
        </p:nvGraphicFramePr>
        <p:xfrm>
          <a:off x="1023938" y="2285999"/>
          <a:ext cx="9720262" cy="4288221"/>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3029426891"/>
                    </a:ext>
                  </a:extLst>
                </a:gridCol>
                <a:gridCol w="4860131">
                  <a:extLst>
                    <a:ext uri="{9D8B030D-6E8A-4147-A177-3AD203B41FA5}">
                      <a16:colId xmlns:a16="http://schemas.microsoft.com/office/drawing/2014/main" val="1348644145"/>
                    </a:ext>
                  </a:extLst>
                </a:gridCol>
              </a:tblGrid>
              <a:tr h="4288221">
                <a:tc>
                  <a:txBody>
                    <a:bodyPr/>
                    <a:lstStyle/>
                    <a:p>
                      <a:pPr marL="342900" indent="-342900">
                        <a:buFont typeface="+mj-lt"/>
                        <a:buAutoNum type="arabicPeriod"/>
                      </a:pPr>
                      <a:r>
                        <a:rPr lang="tr-TR" sz="2400" b="1" dirty="0" smtClean="0">
                          <a:solidFill>
                            <a:srgbClr val="FF0066"/>
                          </a:solidFill>
                        </a:rPr>
                        <a:t>Tam kan sayımı</a:t>
                      </a:r>
                    </a:p>
                    <a:p>
                      <a:pPr lvl="0"/>
                      <a:r>
                        <a:rPr lang="tr-TR" sz="2400" b="0" dirty="0" smtClean="0">
                          <a:solidFill>
                            <a:schemeClr val="tx1"/>
                          </a:solidFill>
                        </a:rPr>
                        <a:t>    Eritrosit</a:t>
                      </a:r>
                    </a:p>
                    <a:p>
                      <a:pPr lvl="0"/>
                      <a:r>
                        <a:rPr lang="tr-TR" sz="2400" b="0" dirty="0" smtClean="0">
                          <a:solidFill>
                            <a:schemeClr val="tx1"/>
                          </a:solidFill>
                        </a:rPr>
                        <a:t>    Hemoglobin-Hematokrit</a:t>
                      </a:r>
                    </a:p>
                    <a:p>
                      <a:pPr lvl="0"/>
                      <a:r>
                        <a:rPr lang="tr-TR" sz="2400" b="0" dirty="0" smtClean="0">
                          <a:solidFill>
                            <a:schemeClr val="tx1"/>
                          </a:solidFill>
                        </a:rPr>
                        <a:t>    Lökosit</a:t>
                      </a:r>
                    </a:p>
                    <a:p>
                      <a:pPr lvl="0"/>
                      <a:r>
                        <a:rPr lang="tr-TR" sz="2400" b="0" dirty="0" smtClean="0">
                          <a:solidFill>
                            <a:schemeClr val="tx1"/>
                          </a:solidFill>
                        </a:rPr>
                        <a:t>    Trombosit</a:t>
                      </a:r>
                    </a:p>
                    <a:p>
                      <a:pPr marL="342900" indent="-342900">
                        <a:buFont typeface="+mj-lt"/>
                        <a:buAutoNum type="arabicPeriod" startAt="2"/>
                      </a:pPr>
                      <a:r>
                        <a:rPr lang="tr-TR" sz="2400" b="1" dirty="0" smtClean="0">
                          <a:solidFill>
                            <a:srgbClr val="FF0066"/>
                          </a:solidFill>
                        </a:rPr>
                        <a:t>Eritrosit indeksleri</a:t>
                      </a:r>
                    </a:p>
                    <a:p>
                      <a:r>
                        <a:rPr lang="tr-TR" sz="2400" b="0" dirty="0" smtClean="0">
                          <a:solidFill>
                            <a:schemeClr val="tx1"/>
                          </a:solidFill>
                        </a:rPr>
                        <a:t>   MCV</a:t>
                      </a:r>
                    </a:p>
                    <a:p>
                      <a:r>
                        <a:rPr lang="tr-TR" sz="2400" b="0" dirty="0" smtClean="0">
                          <a:solidFill>
                            <a:schemeClr val="tx1"/>
                          </a:solidFill>
                        </a:rPr>
                        <a:t>   MCH</a:t>
                      </a:r>
                    </a:p>
                    <a:p>
                      <a:r>
                        <a:rPr lang="tr-TR" sz="2400" b="0" dirty="0" smtClean="0">
                          <a:solidFill>
                            <a:schemeClr val="tx1"/>
                          </a:solidFill>
                        </a:rPr>
                        <a:t>   MCHC</a:t>
                      </a:r>
                    </a:p>
                    <a:p>
                      <a:r>
                        <a:rPr lang="tr-TR" sz="2400" b="0" dirty="0" smtClean="0">
                          <a:solidFill>
                            <a:schemeClr val="tx1"/>
                          </a:solidFill>
                        </a:rPr>
                        <a:t>   RDW</a:t>
                      </a:r>
                    </a:p>
                    <a:p>
                      <a:endParaRPr lang="tr-TR" sz="2400" b="0" dirty="0">
                        <a:solidFill>
                          <a:schemeClr val="tx1"/>
                        </a:solidFill>
                      </a:endParaRPr>
                    </a:p>
                  </a:txBody>
                  <a:tcPr>
                    <a:solidFill>
                      <a:schemeClr val="accent6">
                        <a:lumMod val="20000"/>
                        <a:lumOff val="80000"/>
                      </a:schemeClr>
                    </a:solidFill>
                  </a:tcPr>
                </a:tc>
                <a:tc>
                  <a:txBody>
                    <a:bodyPr/>
                    <a:lstStyle/>
                    <a:p>
                      <a:pPr marL="342900" indent="-342900">
                        <a:buFont typeface="+mj-lt"/>
                        <a:buAutoNum type="arabicPeriod" startAt="3"/>
                      </a:pPr>
                      <a:r>
                        <a:rPr lang="tr-TR" sz="2400" b="1" dirty="0" smtClean="0">
                          <a:solidFill>
                            <a:srgbClr val="FF0066"/>
                          </a:solidFill>
                        </a:rPr>
                        <a:t>Eritrosit morfolojisi</a:t>
                      </a:r>
                    </a:p>
                    <a:p>
                      <a:r>
                        <a:rPr lang="tr-TR" sz="2400" b="0" dirty="0" smtClean="0">
                          <a:solidFill>
                            <a:schemeClr val="tx1"/>
                          </a:solidFill>
                        </a:rPr>
                        <a:t>   Hücre boyutu</a:t>
                      </a:r>
                    </a:p>
                    <a:p>
                      <a:r>
                        <a:rPr lang="tr-TR" sz="2400" b="0" dirty="0" smtClean="0">
                          <a:solidFill>
                            <a:schemeClr val="tx1"/>
                          </a:solidFill>
                        </a:rPr>
                        <a:t>   Hemoglobin içeriği</a:t>
                      </a:r>
                    </a:p>
                    <a:p>
                      <a:r>
                        <a:rPr lang="tr-TR" sz="2400" b="0" dirty="0" smtClean="0">
                          <a:solidFill>
                            <a:schemeClr val="tx1"/>
                          </a:solidFill>
                        </a:rPr>
                        <a:t>   Anizositoz</a:t>
                      </a:r>
                    </a:p>
                    <a:p>
                      <a:r>
                        <a:rPr lang="tr-TR" sz="2400" b="0" dirty="0" smtClean="0">
                          <a:solidFill>
                            <a:schemeClr val="tx1"/>
                          </a:solidFill>
                        </a:rPr>
                        <a:t>   Eritrosit şekli</a:t>
                      </a:r>
                    </a:p>
                    <a:p>
                      <a:r>
                        <a:rPr lang="tr-TR" sz="2400" b="0" dirty="0" smtClean="0">
                          <a:solidFill>
                            <a:schemeClr val="tx1"/>
                          </a:solidFill>
                        </a:rPr>
                        <a:t>   Polikromazi</a:t>
                      </a:r>
                    </a:p>
                    <a:p>
                      <a:pPr marL="342900" indent="-342900">
                        <a:buFont typeface="+mj-lt"/>
                        <a:buAutoNum type="arabicPeriod" startAt="4"/>
                      </a:pPr>
                      <a:r>
                        <a:rPr lang="tr-TR" sz="2400" b="1" dirty="0" smtClean="0">
                          <a:solidFill>
                            <a:srgbClr val="FF0066"/>
                          </a:solidFill>
                        </a:rPr>
                        <a:t>Retikülosit sayımı</a:t>
                      </a:r>
                    </a:p>
                    <a:p>
                      <a:pPr marL="342900" indent="-342900">
                        <a:buFont typeface="+mj-lt"/>
                        <a:buAutoNum type="arabicPeriod" startAt="5"/>
                      </a:pPr>
                      <a:r>
                        <a:rPr lang="tr-TR" sz="2400" b="1" dirty="0" smtClean="0">
                          <a:solidFill>
                            <a:srgbClr val="FF0066"/>
                          </a:solidFill>
                        </a:rPr>
                        <a:t>Diğer</a:t>
                      </a:r>
                    </a:p>
                    <a:p>
                      <a:r>
                        <a:rPr lang="tr-TR" sz="2400" b="0" dirty="0" smtClean="0">
                          <a:solidFill>
                            <a:schemeClr val="tx1"/>
                          </a:solidFill>
                        </a:rPr>
                        <a:t>   Demir parametreleri</a:t>
                      </a:r>
                    </a:p>
                    <a:p>
                      <a:r>
                        <a:rPr lang="tr-TR" sz="2400" b="0" dirty="0" smtClean="0">
                          <a:solidFill>
                            <a:schemeClr val="tx1"/>
                          </a:solidFill>
                        </a:rPr>
                        <a:t>   B12- folik asit</a:t>
                      </a:r>
                    </a:p>
                    <a:p>
                      <a:r>
                        <a:rPr lang="tr-TR" sz="2400" b="0" dirty="0" smtClean="0">
                          <a:solidFill>
                            <a:schemeClr val="tx1"/>
                          </a:solidFill>
                        </a:rPr>
                        <a:t>   Periferik Yayma / KİA-Bx </a:t>
                      </a:r>
                      <a:endParaRPr lang="tr-TR" sz="2400" b="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090477766"/>
                  </a:ext>
                </a:extLst>
              </a:tr>
            </a:tbl>
          </a:graphicData>
        </a:graphic>
      </p:graphicFrame>
    </p:spTree>
    <p:extLst>
      <p:ext uri="{BB962C8B-B14F-4D97-AF65-F5344CB8AC3E}">
        <p14:creationId xmlns:p14="http://schemas.microsoft.com/office/powerpoint/2010/main" val="3027372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867103"/>
            <a:ext cx="9720073" cy="5442257"/>
          </a:xfrm>
        </p:spPr>
        <p:txBody>
          <a:bodyPr>
            <a:normAutofit/>
          </a:bodyPr>
          <a:lstStyle/>
          <a:p>
            <a:pPr>
              <a:buFont typeface="Wingdings" panose="05000000000000000000" pitchFamily="2" charset="2"/>
              <a:buChar char="v"/>
            </a:pPr>
            <a:r>
              <a:rPr lang="tr-TR" dirty="0" smtClean="0"/>
              <a:t> Tam kan sayımı ile kan </a:t>
            </a:r>
            <a:r>
              <a:rPr lang="tr-TR" dirty="0"/>
              <a:t>hücrelerinin ve hemoglobin miktarının ölçülmesi </a:t>
            </a:r>
            <a:endParaRPr lang="tr-TR" dirty="0" smtClean="0"/>
          </a:p>
          <a:p>
            <a:pPr>
              <a:buFont typeface="Wingdings" panose="05000000000000000000" pitchFamily="2" charset="2"/>
              <a:buChar char="v"/>
            </a:pPr>
            <a:r>
              <a:rPr lang="tr-TR" dirty="0" smtClean="0"/>
              <a:t> Serum demir, demir bağlama kapasitesi, transferrin % doygunluğu, ferritin düzeylerinin belirlenmesi, </a:t>
            </a:r>
            <a:r>
              <a:rPr lang="tr-TR" dirty="0"/>
              <a:t>vitamin B12 ve folik asit düzeylerinin </a:t>
            </a:r>
            <a:r>
              <a:rPr lang="tr-TR" dirty="0" smtClean="0"/>
              <a:t>incelenmesi</a:t>
            </a:r>
          </a:p>
          <a:p>
            <a:pPr>
              <a:buFont typeface="Wingdings" panose="05000000000000000000" pitchFamily="2" charset="2"/>
              <a:buChar char="v"/>
            </a:pPr>
            <a:r>
              <a:rPr lang="tr-TR" dirty="0" smtClean="0"/>
              <a:t> Hemoglobin </a:t>
            </a:r>
            <a:r>
              <a:rPr lang="tr-TR" dirty="0"/>
              <a:t>alt tiplerinin elektroforez ile analizi</a:t>
            </a:r>
          </a:p>
          <a:p>
            <a:pPr>
              <a:buFont typeface="Wingdings" panose="05000000000000000000" pitchFamily="2" charset="2"/>
              <a:buChar char="v"/>
            </a:pPr>
            <a:r>
              <a:rPr lang="tr-TR" dirty="0" smtClean="0"/>
              <a:t> Periferik yayma yapılarak mikroskop </a:t>
            </a:r>
            <a:r>
              <a:rPr lang="tr-TR" dirty="0"/>
              <a:t>altında incelenmesi </a:t>
            </a:r>
          </a:p>
          <a:p>
            <a:pPr>
              <a:buFont typeface="Wingdings" panose="05000000000000000000" pitchFamily="2" charset="2"/>
              <a:buChar char="v"/>
            </a:pPr>
            <a:r>
              <a:rPr lang="tr-TR" dirty="0" smtClean="0"/>
              <a:t> Osmotik frajilite testi (hemolitik anemilerin ayırıcı tanısında kullanılır)</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2714553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3936" y="-47297"/>
            <a:ext cx="9720072" cy="1499616"/>
          </a:xfrm>
        </p:spPr>
        <p:txBody>
          <a:bodyPr/>
          <a:lstStyle/>
          <a:p>
            <a:r>
              <a:rPr lang="tr-TR" sz="5400" dirty="0" smtClean="0"/>
              <a:t>DEA Laboratuvar </a:t>
            </a:r>
            <a:r>
              <a:rPr lang="tr-TR" sz="5400" dirty="0"/>
              <a:t>Bulguları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70234572"/>
              </p:ext>
            </p:extLst>
          </p:nvPr>
        </p:nvGraphicFramePr>
        <p:xfrm>
          <a:off x="1023936" y="1182414"/>
          <a:ext cx="10248408" cy="5651416"/>
        </p:xfrm>
        <a:graphic>
          <a:graphicData uri="http://schemas.openxmlformats.org/drawingml/2006/table">
            <a:tbl>
              <a:tblPr firstRow="1" bandRow="1">
                <a:tableStyleId>{5C22544A-7EE6-4342-B048-85BDC9FD1C3A}</a:tableStyleId>
              </a:tblPr>
              <a:tblGrid>
                <a:gridCol w="5124204">
                  <a:extLst>
                    <a:ext uri="{9D8B030D-6E8A-4147-A177-3AD203B41FA5}">
                      <a16:colId xmlns:a16="http://schemas.microsoft.com/office/drawing/2014/main" val="1074015599"/>
                    </a:ext>
                  </a:extLst>
                </a:gridCol>
                <a:gridCol w="5124204">
                  <a:extLst>
                    <a:ext uri="{9D8B030D-6E8A-4147-A177-3AD203B41FA5}">
                      <a16:colId xmlns:a16="http://schemas.microsoft.com/office/drawing/2014/main" val="736966342"/>
                    </a:ext>
                  </a:extLst>
                </a:gridCol>
              </a:tblGrid>
              <a:tr h="2658239">
                <a:tc>
                  <a:txBody>
                    <a:bodyPr/>
                    <a:lstStyle/>
                    <a:p>
                      <a:r>
                        <a:rPr lang="tr-TR" sz="2000" dirty="0" smtClean="0">
                          <a:solidFill>
                            <a:srgbClr val="FF0066"/>
                          </a:solidFill>
                        </a:rPr>
                        <a:t>Tam kan sayımı</a:t>
                      </a:r>
                    </a:p>
                    <a:p>
                      <a:r>
                        <a:rPr lang="tr-TR" sz="2000" b="0" dirty="0" smtClean="0">
                          <a:solidFill>
                            <a:schemeClr val="tx1"/>
                          </a:solidFill>
                        </a:rPr>
                        <a:t>  Mikrositer anemi</a:t>
                      </a:r>
                    </a:p>
                    <a:p>
                      <a:r>
                        <a:rPr lang="tr-TR" sz="2000" b="0" dirty="0" smtClean="0">
                          <a:solidFill>
                            <a:schemeClr val="tx1"/>
                          </a:solidFill>
                        </a:rPr>
                        <a:t>  MCV, MCH, MCHC düşük</a:t>
                      </a:r>
                    </a:p>
                    <a:p>
                      <a:r>
                        <a:rPr lang="tr-TR" sz="2000" b="0" dirty="0" smtClean="0">
                          <a:solidFill>
                            <a:schemeClr val="tx1"/>
                          </a:solidFill>
                        </a:rPr>
                        <a:t>  RDW yüksek</a:t>
                      </a:r>
                    </a:p>
                    <a:p>
                      <a:endParaRPr lang="tr-TR" sz="2000" dirty="0"/>
                    </a:p>
                  </a:txBody>
                  <a:tcPr>
                    <a:solidFill>
                      <a:schemeClr val="accent1">
                        <a:lumMod val="40000"/>
                        <a:lumOff val="60000"/>
                      </a:schemeClr>
                    </a:solidFill>
                  </a:tcPr>
                </a:tc>
                <a:tc rowSpan="2">
                  <a:txBody>
                    <a:bodyPr/>
                    <a:lstStyle/>
                    <a:p>
                      <a:r>
                        <a:rPr lang="tr-TR" sz="2000" dirty="0" smtClean="0">
                          <a:solidFill>
                            <a:srgbClr val="FF0066"/>
                          </a:solidFill>
                        </a:rPr>
                        <a:t>Demir indeksleri</a:t>
                      </a:r>
                    </a:p>
                    <a:p>
                      <a:r>
                        <a:rPr lang="tr-TR" sz="2000" b="0" dirty="0" smtClean="0">
                          <a:solidFill>
                            <a:schemeClr val="tx1"/>
                          </a:solidFill>
                        </a:rPr>
                        <a:t>Demir düşük, </a:t>
                      </a:r>
                    </a:p>
                    <a:p>
                      <a:r>
                        <a:rPr lang="tr-TR" sz="2000" b="0" dirty="0" smtClean="0">
                          <a:solidFill>
                            <a:schemeClr val="tx1"/>
                          </a:solidFill>
                        </a:rPr>
                        <a:t>TDBK artmış</a:t>
                      </a:r>
                    </a:p>
                    <a:p>
                      <a:r>
                        <a:rPr lang="tr-TR" sz="2000" b="0" dirty="0" smtClean="0">
                          <a:solidFill>
                            <a:schemeClr val="tx1"/>
                          </a:solidFill>
                        </a:rPr>
                        <a:t>Transferrin satürasyonu düşük</a:t>
                      </a:r>
                    </a:p>
                    <a:p>
                      <a:r>
                        <a:rPr lang="tr-TR" sz="2000" b="0" dirty="0" smtClean="0">
                          <a:solidFill>
                            <a:schemeClr val="tx1"/>
                          </a:solidFill>
                        </a:rPr>
                        <a:t>               &lt;%16 Fe eks</a:t>
                      </a:r>
                    </a:p>
                    <a:p>
                      <a:r>
                        <a:rPr lang="tr-TR" sz="2000" b="0" dirty="0" smtClean="0">
                          <a:solidFill>
                            <a:schemeClr val="tx1"/>
                          </a:solidFill>
                        </a:rPr>
                        <a:t>               &lt;%20 Fe eks + İnflamasyon </a:t>
                      </a:r>
                    </a:p>
                    <a:p>
                      <a:r>
                        <a:rPr lang="tr-TR" sz="2000" b="0" dirty="0" smtClean="0">
                          <a:solidFill>
                            <a:schemeClr val="tx1"/>
                          </a:solidFill>
                        </a:rPr>
                        <a:t>Ferritin ***</a:t>
                      </a:r>
                    </a:p>
                    <a:p>
                      <a:r>
                        <a:rPr lang="tr-TR" sz="2000" b="0" dirty="0" smtClean="0">
                          <a:solidFill>
                            <a:schemeClr val="tx1"/>
                          </a:solidFill>
                        </a:rPr>
                        <a:t>   &lt; 5 yaş  Ferritin  &lt; 12 ng /ml</a:t>
                      </a:r>
                    </a:p>
                    <a:p>
                      <a:r>
                        <a:rPr lang="tr-TR" sz="2000" b="0" dirty="0" smtClean="0">
                          <a:solidFill>
                            <a:schemeClr val="tx1"/>
                          </a:solidFill>
                        </a:rPr>
                        <a:t>    ≥ 5 yaş  Ferritin  &lt; 15 ng / ml</a:t>
                      </a:r>
                    </a:p>
                    <a:p>
                      <a:r>
                        <a:rPr lang="tr-TR" sz="2000" b="0" dirty="0" smtClean="0">
                          <a:solidFill>
                            <a:schemeClr val="tx1"/>
                          </a:solidFill>
                        </a:rPr>
                        <a:t>    Gebelerde &lt;30   Fe eksikliği</a:t>
                      </a:r>
                    </a:p>
                    <a:p>
                      <a:r>
                        <a:rPr lang="tr-TR" sz="2000" b="0" dirty="0" smtClean="0">
                          <a:solidFill>
                            <a:schemeClr val="tx1"/>
                          </a:solidFill>
                        </a:rPr>
                        <a:t>    &lt;41   Fe eksikliği + Komorbid hastalık</a:t>
                      </a:r>
                    </a:p>
                    <a:p>
                      <a:r>
                        <a:rPr lang="tr-TR" sz="2000" b="0" dirty="0" smtClean="0">
                          <a:solidFill>
                            <a:schemeClr val="tx1"/>
                          </a:solidFill>
                        </a:rPr>
                        <a:t>    30-150   Fe eks + İnflamasyon varlığı</a:t>
                      </a:r>
                    </a:p>
                    <a:p>
                      <a:r>
                        <a:rPr lang="tr-TR" sz="2000" b="0" dirty="0" smtClean="0">
                          <a:solidFill>
                            <a:schemeClr val="tx1"/>
                          </a:solidFill>
                        </a:rPr>
                        <a:t>Eritrosit serbest protporfirini ↑</a:t>
                      </a:r>
                    </a:p>
                    <a:p>
                      <a:r>
                        <a:rPr lang="tr-TR" sz="2000" b="0" dirty="0" smtClean="0">
                          <a:solidFill>
                            <a:schemeClr val="tx1"/>
                          </a:solidFill>
                        </a:rPr>
                        <a:t>   Serum Transferrin bağla. Resept. ↑ </a:t>
                      </a:r>
                    </a:p>
                    <a:p>
                      <a:r>
                        <a:rPr lang="tr-TR" sz="2000" b="0" dirty="0" smtClean="0">
                          <a:solidFill>
                            <a:schemeClr val="tx1"/>
                          </a:solidFill>
                        </a:rPr>
                        <a:t>   sTfR/ Ferritin &gt;5 </a:t>
                      </a:r>
                    </a:p>
                    <a:p>
                      <a:r>
                        <a:rPr lang="tr-TR" sz="2000" b="0" dirty="0" smtClean="0">
                          <a:solidFill>
                            <a:schemeClr val="tx1"/>
                          </a:solidFill>
                        </a:rPr>
                        <a:t>Kemik iliği demir boyası</a:t>
                      </a:r>
                    </a:p>
                  </a:txBody>
                  <a:tcPr>
                    <a:solidFill>
                      <a:schemeClr val="accent5">
                        <a:lumMod val="20000"/>
                        <a:lumOff val="80000"/>
                      </a:schemeClr>
                    </a:solidFill>
                  </a:tcPr>
                </a:tc>
                <a:extLst>
                  <a:ext uri="{0D108BD9-81ED-4DB2-BD59-A6C34878D82A}">
                    <a16:rowId xmlns:a16="http://schemas.microsoft.com/office/drawing/2014/main" val="3134506516"/>
                  </a:ext>
                </a:extLst>
              </a:tr>
              <a:tr h="2993177">
                <a:tc>
                  <a:txBody>
                    <a:bodyPr/>
                    <a:lstStyle/>
                    <a:p>
                      <a:r>
                        <a:rPr lang="tr-TR" sz="2000" b="1" dirty="0" smtClean="0">
                          <a:solidFill>
                            <a:srgbClr val="FF0066"/>
                          </a:solidFill>
                        </a:rPr>
                        <a:t>Periferik Yayma</a:t>
                      </a:r>
                    </a:p>
                    <a:p>
                      <a:r>
                        <a:rPr lang="tr-TR" sz="2000" dirty="0" smtClean="0"/>
                        <a:t>  Hipokrom, mikrositer</a:t>
                      </a:r>
                    </a:p>
                    <a:p>
                      <a:r>
                        <a:rPr lang="tr-TR" sz="2000" dirty="0" smtClean="0"/>
                        <a:t>  Anizositoz</a:t>
                      </a:r>
                    </a:p>
                    <a:p>
                      <a:r>
                        <a:rPr lang="tr-TR" sz="2000" dirty="0" smtClean="0"/>
                        <a:t>  Kalem hücreleri</a:t>
                      </a:r>
                    </a:p>
                    <a:p>
                      <a:r>
                        <a:rPr lang="tr-TR" sz="2000" dirty="0" smtClean="0"/>
                        <a:t>  Poikilositoz</a:t>
                      </a:r>
                    </a:p>
                    <a:p>
                      <a:r>
                        <a:rPr lang="tr-TR" sz="2000" dirty="0" smtClean="0"/>
                        <a:t>  Target  hücreleri</a:t>
                      </a:r>
                    </a:p>
                    <a:p>
                      <a:r>
                        <a:rPr lang="tr-TR" sz="2000" dirty="0" smtClean="0"/>
                        <a:t>  Retikülosit:Normal-düşük</a:t>
                      </a:r>
                    </a:p>
                  </a:txBody>
                  <a:tcPr/>
                </a:tc>
                <a:tc vMerge="1">
                  <a:txBody>
                    <a:bodyPr/>
                    <a:lstStyle/>
                    <a:p>
                      <a:endParaRPr lang="tr-TR" dirty="0"/>
                    </a:p>
                  </a:txBody>
                  <a:tcPr/>
                </a:tc>
                <a:extLst>
                  <a:ext uri="{0D108BD9-81ED-4DB2-BD59-A6C34878D82A}">
                    <a16:rowId xmlns:a16="http://schemas.microsoft.com/office/drawing/2014/main" val="496048918"/>
                  </a:ext>
                </a:extLst>
              </a:tr>
            </a:tbl>
          </a:graphicData>
        </a:graphic>
      </p:graphicFrame>
    </p:spTree>
    <p:extLst>
      <p:ext uri="{BB962C8B-B14F-4D97-AF65-F5344CB8AC3E}">
        <p14:creationId xmlns:p14="http://schemas.microsoft.com/office/powerpoint/2010/main" val="2202825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5125" y="835571"/>
            <a:ext cx="9720073" cy="5785945"/>
          </a:xfrm>
        </p:spPr>
        <p:txBody>
          <a:bodyPr>
            <a:normAutofit lnSpcReduction="10000"/>
          </a:bodyPr>
          <a:lstStyle/>
          <a:p>
            <a:pPr>
              <a:lnSpc>
                <a:spcPct val="110000"/>
              </a:lnSpc>
              <a:buFont typeface="Wingdings" panose="05000000000000000000" pitchFamily="2" charset="2"/>
              <a:buChar char="v"/>
            </a:pPr>
            <a:r>
              <a:rPr lang="tr-TR" dirty="0" smtClean="0"/>
              <a:t> Hastanın </a:t>
            </a:r>
            <a:r>
              <a:rPr lang="tr-TR" dirty="0"/>
              <a:t>anemi bulguları yoksa düşük hemoglobin, hematokrit ve diğer eritrosit parametrelerinin cihaz hatası veya başka bir hastaya ait olabileceği unutulmamalı (Bu durumun tam tersi de doğrudur).</a:t>
            </a:r>
          </a:p>
          <a:p>
            <a:pPr>
              <a:lnSpc>
                <a:spcPct val="110000"/>
              </a:lnSpc>
              <a:buFont typeface="Wingdings" panose="05000000000000000000" pitchFamily="2" charset="2"/>
              <a:buChar char="v"/>
            </a:pPr>
            <a:endParaRPr lang="tr-TR" dirty="0"/>
          </a:p>
          <a:p>
            <a:pPr>
              <a:lnSpc>
                <a:spcPct val="110000"/>
              </a:lnSpc>
              <a:buFont typeface="Wingdings" panose="05000000000000000000" pitchFamily="2" charset="2"/>
              <a:buChar char="v"/>
            </a:pPr>
            <a:r>
              <a:rPr lang="tr-TR" dirty="0" smtClean="0"/>
              <a:t> Anemisi </a:t>
            </a:r>
            <a:r>
              <a:rPr lang="tr-TR" dirty="0"/>
              <a:t>olan hastada bakılacak ilk parametre </a:t>
            </a:r>
            <a:r>
              <a:rPr lang="tr-TR" b="1" dirty="0">
                <a:solidFill>
                  <a:srgbClr val="FF0066"/>
                </a:solidFill>
              </a:rPr>
              <a:t>MCV</a:t>
            </a:r>
            <a:r>
              <a:rPr lang="tr-TR" dirty="0"/>
              <a:t>. </a:t>
            </a:r>
          </a:p>
          <a:p>
            <a:pPr>
              <a:lnSpc>
                <a:spcPct val="110000"/>
              </a:lnSpc>
              <a:buFont typeface="Wingdings" panose="05000000000000000000" pitchFamily="2" charset="2"/>
              <a:buChar char="v"/>
            </a:pPr>
            <a:endParaRPr lang="tr-TR" dirty="0"/>
          </a:p>
          <a:p>
            <a:pPr lvl="1">
              <a:lnSpc>
                <a:spcPct val="110000"/>
              </a:lnSpc>
              <a:buFont typeface="Wingdings" panose="05000000000000000000" pitchFamily="2" charset="2"/>
              <a:buChar char="ü"/>
            </a:pPr>
            <a:r>
              <a:rPr lang="tr-TR" dirty="0" smtClean="0"/>
              <a:t> Eğer </a:t>
            </a:r>
            <a:r>
              <a:rPr lang="tr-TR" dirty="0"/>
              <a:t>MCV düşükse mikrositik anemi söz konusudur ve </a:t>
            </a:r>
            <a:r>
              <a:rPr lang="tr-TR" b="1" dirty="0">
                <a:solidFill>
                  <a:srgbClr val="FF0066"/>
                </a:solidFill>
              </a:rPr>
              <a:t>RDW</a:t>
            </a:r>
            <a:r>
              <a:rPr lang="tr-TR" dirty="0"/>
              <a:t> </a:t>
            </a:r>
            <a:r>
              <a:rPr lang="tr-TR" sz="1600" dirty="0" smtClean="0"/>
              <a:t>(red cell distribution width) </a:t>
            </a:r>
            <a:r>
              <a:rPr lang="tr-TR" dirty="0" smtClean="0"/>
              <a:t>değerine </a:t>
            </a:r>
            <a:r>
              <a:rPr lang="tr-TR" dirty="0"/>
              <a:t>bakılmalıdır. </a:t>
            </a:r>
          </a:p>
          <a:p>
            <a:pPr lvl="1">
              <a:lnSpc>
                <a:spcPct val="110000"/>
              </a:lnSpc>
              <a:buFont typeface="Wingdings" panose="05000000000000000000" pitchFamily="2" charset="2"/>
              <a:buChar char="ü"/>
            </a:pPr>
            <a:r>
              <a:rPr lang="tr-TR" dirty="0" smtClean="0"/>
              <a:t> RDW </a:t>
            </a:r>
            <a:r>
              <a:rPr lang="tr-TR" dirty="0"/>
              <a:t>değeri yüksekse demir eksikliği normalse talessemi olabilir. </a:t>
            </a:r>
          </a:p>
          <a:p>
            <a:pPr lvl="1">
              <a:lnSpc>
                <a:spcPct val="110000"/>
              </a:lnSpc>
              <a:buFont typeface="Wingdings" panose="05000000000000000000" pitchFamily="2" charset="2"/>
              <a:buChar char="ü"/>
            </a:pPr>
            <a:r>
              <a:rPr lang="tr-TR" dirty="0" smtClean="0"/>
              <a:t> Talassemide </a:t>
            </a:r>
            <a:r>
              <a:rPr lang="tr-TR" dirty="0"/>
              <a:t>RBC değeri yüksektir.</a:t>
            </a:r>
          </a:p>
          <a:p>
            <a:pPr>
              <a:lnSpc>
                <a:spcPct val="110000"/>
              </a:lnSpc>
              <a:buFont typeface="Wingdings" panose="05000000000000000000" pitchFamily="2" charset="2"/>
              <a:buChar char="v"/>
            </a:pPr>
            <a:endParaRPr lang="tr-TR" dirty="0"/>
          </a:p>
        </p:txBody>
      </p:sp>
    </p:spTree>
    <p:extLst>
      <p:ext uri="{BB962C8B-B14F-4D97-AF65-F5344CB8AC3E}">
        <p14:creationId xmlns:p14="http://schemas.microsoft.com/office/powerpoint/2010/main" val="3442619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585216"/>
            <a:ext cx="10444618" cy="1499616"/>
          </a:xfrm>
        </p:spPr>
        <p:txBody>
          <a:bodyPr/>
          <a:lstStyle/>
          <a:p>
            <a:r>
              <a:rPr lang="tr-TR" dirty="0"/>
              <a:t>Mikrositik anemilerde ayırıcı tanı</a:t>
            </a:r>
          </a:p>
        </p:txBody>
      </p:sp>
      <p:sp>
        <p:nvSpPr>
          <p:cNvPr id="4" name="Text Box 3"/>
          <p:cNvSpPr txBox="1">
            <a:spLocks noChangeArrowheads="1"/>
          </p:cNvSpPr>
          <p:nvPr/>
        </p:nvSpPr>
        <p:spPr bwMode="auto">
          <a:xfrm>
            <a:off x="5221947" y="1917223"/>
            <a:ext cx="1249060" cy="95410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tr-TR" altLang="tr-TR" sz="2800" b="1">
                <a:solidFill>
                  <a:srgbClr val="FF0066"/>
                </a:solidFill>
                <a:cs typeface="Arial" panose="020B0604020202020204" pitchFamily="34" charset="0"/>
              </a:rPr>
              <a:t>MCV </a:t>
            </a:r>
          </a:p>
          <a:p>
            <a:pPr algn="ctr" fontAlgn="base">
              <a:spcBef>
                <a:spcPct val="0"/>
              </a:spcBef>
              <a:spcAft>
                <a:spcPct val="0"/>
              </a:spcAft>
            </a:pPr>
            <a:r>
              <a:rPr lang="tr-TR" altLang="tr-TR" sz="2800" b="1">
                <a:solidFill>
                  <a:srgbClr val="FF0066"/>
                </a:solidFill>
                <a:cs typeface="Arial" panose="020B0604020202020204" pitchFamily="34" charset="0"/>
              </a:rPr>
              <a:t>düşük</a:t>
            </a:r>
          </a:p>
        </p:txBody>
      </p:sp>
      <p:sp>
        <p:nvSpPr>
          <p:cNvPr id="5" name="Text Box 4"/>
          <p:cNvSpPr txBox="1">
            <a:spLocks noChangeArrowheads="1"/>
          </p:cNvSpPr>
          <p:nvPr/>
        </p:nvSpPr>
        <p:spPr bwMode="auto">
          <a:xfrm>
            <a:off x="5298318" y="3671410"/>
            <a:ext cx="989373" cy="52322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tr-TR" altLang="tr-TR" sz="2800" b="1">
                <a:solidFill>
                  <a:srgbClr val="FF0066"/>
                </a:solidFill>
                <a:cs typeface="Arial" panose="020B0604020202020204" pitchFamily="34" charset="0"/>
              </a:rPr>
              <a:t>RDW</a:t>
            </a:r>
          </a:p>
        </p:txBody>
      </p:sp>
      <p:sp>
        <p:nvSpPr>
          <p:cNvPr id="6" name="Text Box 5"/>
          <p:cNvSpPr txBox="1">
            <a:spLocks noChangeArrowheads="1"/>
          </p:cNvSpPr>
          <p:nvPr/>
        </p:nvSpPr>
        <p:spPr bwMode="auto">
          <a:xfrm>
            <a:off x="3381375" y="4352447"/>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tr-TR" altLang="tr-TR" sz="2400" b="1">
                <a:solidFill>
                  <a:prstClr val="black"/>
                </a:solidFill>
                <a:cs typeface="Arial" panose="020B0604020202020204" pitchFamily="34" charset="0"/>
              </a:rPr>
              <a:t>Normal</a:t>
            </a:r>
          </a:p>
        </p:txBody>
      </p:sp>
      <p:sp>
        <p:nvSpPr>
          <p:cNvPr id="7" name="Text Box 6"/>
          <p:cNvSpPr txBox="1">
            <a:spLocks noChangeArrowheads="1"/>
          </p:cNvSpPr>
          <p:nvPr/>
        </p:nvSpPr>
        <p:spPr bwMode="auto">
          <a:xfrm>
            <a:off x="7070725" y="4352447"/>
            <a:ext cx="10358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tr-TR" altLang="tr-TR" sz="2400" b="1">
                <a:solidFill>
                  <a:prstClr val="black"/>
                </a:solidFill>
                <a:cs typeface="Arial" panose="020B0604020202020204" pitchFamily="34" charset="0"/>
              </a:rPr>
              <a:t>Artmış</a:t>
            </a:r>
          </a:p>
        </p:txBody>
      </p:sp>
      <p:sp>
        <p:nvSpPr>
          <p:cNvPr id="8" name="Text Box 7"/>
          <p:cNvSpPr txBox="1">
            <a:spLocks noChangeArrowheads="1"/>
          </p:cNvSpPr>
          <p:nvPr/>
        </p:nvSpPr>
        <p:spPr bwMode="auto">
          <a:xfrm>
            <a:off x="2438401" y="5724047"/>
            <a:ext cx="3001504" cy="46166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tr-TR" altLang="tr-TR" sz="2400" b="1" dirty="0">
                <a:solidFill>
                  <a:prstClr val="black"/>
                </a:solidFill>
                <a:cs typeface="Arial" panose="020B0604020202020204" pitchFamily="34" charset="0"/>
              </a:rPr>
              <a:t>Anne,babada MCV</a:t>
            </a:r>
          </a:p>
        </p:txBody>
      </p:sp>
      <p:sp>
        <p:nvSpPr>
          <p:cNvPr id="9" name="Text Box 8"/>
          <p:cNvSpPr txBox="1">
            <a:spLocks noChangeArrowheads="1"/>
          </p:cNvSpPr>
          <p:nvPr/>
        </p:nvSpPr>
        <p:spPr bwMode="auto">
          <a:xfrm>
            <a:off x="7070724" y="5495447"/>
            <a:ext cx="4195373" cy="1200329"/>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tr-TR" altLang="tr-TR" sz="2400" b="1" dirty="0">
                <a:solidFill>
                  <a:prstClr val="black"/>
                </a:solidFill>
                <a:cs typeface="Arial" panose="020B0604020202020204" pitchFamily="34" charset="0"/>
              </a:rPr>
              <a:t>Ferritin</a:t>
            </a:r>
          </a:p>
          <a:p>
            <a:pPr fontAlgn="base">
              <a:spcBef>
                <a:spcPct val="0"/>
              </a:spcBef>
              <a:spcAft>
                <a:spcPct val="0"/>
              </a:spcAft>
            </a:pPr>
            <a:r>
              <a:rPr lang="tr-TR" altLang="tr-TR" sz="2400" b="1" dirty="0" smtClean="0">
                <a:solidFill>
                  <a:prstClr val="black"/>
                </a:solidFill>
                <a:cs typeface="Arial" panose="020B0604020202020204" pitchFamily="34" charset="0"/>
              </a:rPr>
              <a:t>FEP </a:t>
            </a:r>
            <a:r>
              <a:rPr lang="tr-TR" altLang="tr-TR" sz="1600" dirty="0" smtClean="0">
                <a:solidFill>
                  <a:prstClr val="black"/>
                </a:solidFill>
                <a:cs typeface="Arial" panose="020B0604020202020204" pitchFamily="34" charset="0"/>
              </a:rPr>
              <a:t>(Free Eritrocyte Protoporfirin)</a:t>
            </a:r>
            <a:endParaRPr lang="tr-TR" altLang="tr-TR" sz="1600" dirty="0">
              <a:solidFill>
                <a:prstClr val="black"/>
              </a:solidFill>
              <a:cs typeface="Arial" panose="020B0604020202020204" pitchFamily="34" charset="0"/>
            </a:endParaRPr>
          </a:p>
          <a:p>
            <a:pPr fontAlgn="base">
              <a:spcBef>
                <a:spcPct val="0"/>
              </a:spcBef>
              <a:spcAft>
                <a:spcPct val="0"/>
              </a:spcAft>
            </a:pPr>
            <a:r>
              <a:rPr lang="tr-TR" altLang="tr-TR" sz="2400" b="1" dirty="0">
                <a:solidFill>
                  <a:prstClr val="black"/>
                </a:solidFill>
                <a:cs typeface="Arial" panose="020B0604020202020204" pitchFamily="34" charset="0"/>
              </a:rPr>
              <a:t>Demir profili</a:t>
            </a:r>
          </a:p>
        </p:txBody>
      </p:sp>
      <p:sp>
        <p:nvSpPr>
          <p:cNvPr id="10" name="Line 9"/>
          <p:cNvSpPr>
            <a:spLocks noChangeShapeType="1"/>
          </p:cNvSpPr>
          <p:nvPr/>
        </p:nvSpPr>
        <p:spPr bwMode="auto">
          <a:xfrm>
            <a:off x="3886200" y="4885847"/>
            <a:ext cx="0" cy="609600"/>
          </a:xfrm>
          <a:prstGeom prst="line">
            <a:avLst/>
          </a:prstGeom>
          <a:noFill/>
          <a:ln w="57150" cap="sq">
            <a:solidFill>
              <a:srgbClr val="FF33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tr-TR">
              <a:solidFill>
                <a:prstClr val="black"/>
              </a:solidFill>
              <a:cs typeface="Arial" panose="020B0604020202020204" pitchFamily="34" charset="0"/>
            </a:endParaRPr>
          </a:p>
        </p:txBody>
      </p:sp>
      <p:sp>
        <p:nvSpPr>
          <p:cNvPr id="11" name="Line 10"/>
          <p:cNvSpPr>
            <a:spLocks noChangeShapeType="1"/>
          </p:cNvSpPr>
          <p:nvPr/>
        </p:nvSpPr>
        <p:spPr bwMode="auto">
          <a:xfrm flipH="1">
            <a:off x="4648200" y="4047647"/>
            <a:ext cx="533400" cy="304800"/>
          </a:xfrm>
          <a:prstGeom prst="line">
            <a:avLst/>
          </a:prstGeom>
          <a:noFill/>
          <a:ln w="57150" cap="sq">
            <a:solidFill>
              <a:srgbClr val="FF33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tr-TR">
              <a:solidFill>
                <a:prstClr val="black"/>
              </a:solidFill>
              <a:cs typeface="Arial" panose="020B0604020202020204" pitchFamily="34" charset="0"/>
            </a:endParaRPr>
          </a:p>
        </p:txBody>
      </p:sp>
      <p:sp>
        <p:nvSpPr>
          <p:cNvPr id="12" name="Line 11"/>
          <p:cNvSpPr>
            <a:spLocks noChangeShapeType="1"/>
          </p:cNvSpPr>
          <p:nvPr/>
        </p:nvSpPr>
        <p:spPr bwMode="auto">
          <a:xfrm>
            <a:off x="5791200" y="2980847"/>
            <a:ext cx="0" cy="609600"/>
          </a:xfrm>
          <a:prstGeom prst="line">
            <a:avLst/>
          </a:prstGeom>
          <a:noFill/>
          <a:ln w="57150" cap="sq">
            <a:solidFill>
              <a:srgbClr val="FF33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tr-TR">
              <a:solidFill>
                <a:prstClr val="black"/>
              </a:solidFill>
              <a:cs typeface="Arial" panose="020B0604020202020204" pitchFamily="34" charset="0"/>
            </a:endParaRPr>
          </a:p>
        </p:txBody>
      </p:sp>
      <p:sp>
        <p:nvSpPr>
          <p:cNvPr id="13" name="Line 12"/>
          <p:cNvSpPr>
            <a:spLocks noChangeShapeType="1"/>
          </p:cNvSpPr>
          <p:nvPr/>
        </p:nvSpPr>
        <p:spPr bwMode="auto">
          <a:xfrm>
            <a:off x="7620000" y="4809647"/>
            <a:ext cx="0" cy="609600"/>
          </a:xfrm>
          <a:prstGeom prst="line">
            <a:avLst/>
          </a:prstGeom>
          <a:noFill/>
          <a:ln w="57150" cap="sq">
            <a:solidFill>
              <a:srgbClr val="FF33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tr-TR">
              <a:solidFill>
                <a:prstClr val="black"/>
              </a:solidFill>
              <a:cs typeface="Arial" panose="020B0604020202020204" pitchFamily="34" charset="0"/>
            </a:endParaRPr>
          </a:p>
        </p:txBody>
      </p:sp>
      <p:sp>
        <p:nvSpPr>
          <p:cNvPr id="14" name="Line 13"/>
          <p:cNvSpPr>
            <a:spLocks noChangeShapeType="1"/>
          </p:cNvSpPr>
          <p:nvPr/>
        </p:nvSpPr>
        <p:spPr bwMode="auto">
          <a:xfrm>
            <a:off x="6477000" y="4047647"/>
            <a:ext cx="533400" cy="304800"/>
          </a:xfrm>
          <a:prstGeom prst="line">
            <a:avLst/>
          </a:prstGeom>
          <a:noFill/>
          <a:ln w="57150" cap="sq">
            <a:solidFill>
              <a:srgbClr val="FF33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tr-TR">
              <a:solidFill>
                <a:prstClr val="black"/>
              </a:solidFill>
              <a:cs typeface="Arial" panose="020B0604020202020204" pitchFamily="34" charset="0"/>
            </a:endParaRPr>
          </a:p>
        </p:txBody>
      </p:sp>
      <p:sp>
        <p:nvSpPr>
          <p:cNvPr id="15" name="Text Box 14"/>
          <p:cNvSpPr txBox="1">
            <a:spLocks noChangeArrowheads="1"/>
          </p:cNvSpPr>
          <p:nvPr/>
        </p:nvSpPr>
        <p:spPr bwMode="auto">
          <a:xfrm>
            <a:off x="7464426" y="1880711"/>
            <a:ext cx="3353391" cy="1200329"/>
          </a:xfrm>
          <a:prstGeom prst="rect">
            <a:avLst/>
          </a:prstGeom>
          <a:noFill/>
          <a:ln w="12700" cap="sq">
            <a:solidFill>
              <a:srgbClr val="FF33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tr-TR" altLang="tr-TR" sz="2400" b="1" dirty="0">
                <a:solidFill>
                  <a:prstClr val="black"/>
                </a:solidFill>
                <a:cs typeface="Arial" panose="020B0604020202020204" pitchFamily="34" charset="0"/>
              </a:rPr>
              <a:t>5 yaşa kadar 70 fl</a:t>
            </a:r>
          </a:p>
          <a:p>
            <a:pPr fontAlgn="base">
              <a:spcBef>
                <a:spcPct val="0"/>
              </a:spcBef>
              <a:spcAft>
                <a:spcPct val="0"/>
              </a:spcAft>
            </a:pPr>
            <a:r>
              <a:rPr lang="tr-TR" altLang="tr-TR" sz="2400" b="1" dirty="0">
                <a:solidFill>
                  <a:prstClr val="black"/>
                </a:solidFill>
                <a:cs typeface="Arial" panose="020B0604020202020204" pitchFamily="34" charset="0"/>
              </a:rPr>
              <a:t>5-10 yaş    70 + yaş</a:t>
            </a:r>
          </a:p>
          <a:p>
            <a:pPr fontAlgn="base">
              <a:spcBef>
                <a:spcPct val="0"/>
              </a:spcBef>
              <a:spcAft>
                <a:spcPct val="0"/>
              </a:spcAft>
            </a:pPr>
            <a:r>
              <a:rPr lang="tr-TR" altLang="tr-TR" sz="2400" b="1" dirty="0">
                <a:solidFill>
                  <a:prstClr val="black"/>
                </a:solidFill>
                <a:cs typeface="Arial" panose="020B0604020202020204" pitchFamily="34" charset="0"/>
              </a:rPr>
              <a:t>10 yaş üzeri 80 fl    </a:t>
            </a:r>
          </a:p>
        </p:txBody>
      </p:sp>
      <p:sp>
        <p:nvSpPr>
          <p:cNvPr id="16" name="Text Box 15"/>
          <p:cNvSpPr txBox="1">
            <a:spLocks noChangeArrowheads="1"/>
          </p:cNvSpPr>
          <p:nvPr/>
        </p:nvSpPr>
        <p:spPr bwMode="auto">
          <a:xfrm>
            <a:off x="2590801" y="6397147"/>
            <a:ext cx="2631146" cy="46166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tr-TR" altLang="tr-TR" sz="2400" b="1">
                <a:solidFill>
                  <a:prstClr val="black"/>
                </a:solidFill>
                <a:cs typeface="Arial" panose="020B0604020202020204" pitchFamily="34" charset="0"/>
              </a:rPr>
              <a:t>Hb elektroforezi</a:t>
            </a:r>
          </a:p>
        </p:txBody>
      </p:sp>
    </p:spTree>
    <p:extLst>
      <p:ext uri="{BB962C8B-B14F-4D97-AF65-F5344CB8AC3E}">
        <p14:creationId xmlns:p14="http://schemas.microsoft.com/office/powerpoint/2010/main" val="401848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51314" y="476250"/>
            <a:ext cx="3887787" cy="523220"/>
          </a:xfrm>
          <a:prstGeom prst="rect">
            <a:avLst/>
          </a:prstGeom>
          <a:solidFill>
            <a:schemeClr val="accent6">
              <a:lumMod val="20000"/>
              <a:lumOff val="80000"/>
            </a:schemeClr>
          </a:solidFill>
          <a:ln w="9525">
            <a:noFill/>
            <a:miter lim="800000"/>
            <a:headEnd/>
            <a:tailEnd/>
          </a:ln>
        </p:spPr>
        <p:txBody>
          <a:bodyPr>
            <a:spAutoFit/>
          </a:bodyPr>
          <a:lstStyle/>
          <a:p>
            <a:pPr algn="ctr">
              <a:spcBef>
                <a:spcPct val="50000"/>
              </a:spcBef>
            </a:pPr>
            <a:r>
              <a:rPr lang="tr-TR" sz="2800" b="1" dirty="0">
                <a:solidFill>
                  <a:srgbClr val="FF0000"/>
                </a:solidFill>
                <a:effectLst>
                  <a:outerShdw blurRad="38100" dist="38100" dir="2700000" algn="tl">
                    <a:srgbClr val="000000">
                      <a:alpha val="43137"/>
                    </a:srgbClr>
                  </a:outerShdw>
                </a:effectLst>
              </a:rPr>
              <a:t>   MİKROSİTER ANEMİ</a:t>
            </a:r>
          </a:p>
        </p:txBody>
      </p:sp>
      <p:sp>
        <p:nvSpPr>
          <p:cNvPr id="5" name="Line 5"/>
          <p:cNvSpPr>
            <a:spLocks noChangeShapeType="1"/>
          </p:cNvSpPr>
          <p:nvPr/>
        </p:nvSpPr>
        <p:spPr bwMode="auto">
          <a:xfrm>
            <a:off x="5880100" y="908050"/>
            <a:ext cx="0" cy="431800"/>
          </a:xfrm>
          <a:prstGeom prst="line">
            <a:avLst/>
          </a:prstGeom>
          <a:noFill/>
          <a:ln w="28575">
            <a:solidFill>
              <a:srgbClr val="990000"/>
            </a:solidFill>
            <a:round/>
            <a:headEnd/>
            <a:tailEnd type="triangle" w="med" len="med"/>
          </a:ln>
        </p:spPr>
        <p:txBody>
          <a:bodyPr/>
          <a:lstStyle/>
          <a:p>
            <a:pPr algn="ctr"/>
            <a:endParaRPr lang="tr-TR"/>
          </a:p>
        </p:txBody>
      </p:sp>
      <p:sp>
        <p:nvSpPr>
          <p:cNvPr id="6" name="Text Box 6"/>
          <p:cNvSpPr txBox="1">
            <a:spLocks noChangeArrowheads="1"/>
          </p:cNvSpPr>
          <p:nvPr/>
        </p:nvSpPr>
        <p:spPr bwMode="auto">
          <a:xfrm>
            <a:off x="4440238" y="1341439"/>
            <a:ext cx="3168650" cy="830997"/>
          </a:xfrm>
          <a:prstGeom prst="rect">
            <a:avLst/>
          </a:prstGeom>
          <a:solidFill>
            <a:schemeClr val="accent6">
              <a:lumMod val="20000"/>
              <a:lumOff val="80000"/>
            </a:schemeClr>
          </a:solidFill>
          <a:ln w="9525">
            <a:noFill/>
            <a:miter lim="800000"/>
            <a:headEnd/>
            <a:tailEnd/>
          </a:ln>
        </p:spPr>
        <p:txBody>
          <a:bodyPr>
            <a:spAutoFit/>
          </a:bodyPr>
          <a:lstStyle/>
          <a:p>
            <a:pPr algn="ctr">
              <a:spcBef>
                <a:spcPct val="50000"/>
              </a:spcBef>
            </a:pPr>
            <a:r>
              <a:rPr lang="tr-TR" dirty="0" smtClean="0"/>
              <a:t>    </a:t>
            </a:r>
            <a:r>
              <a:rPr lang="tr-TR" sz="1400" dirty="0" smtClean="0">
                <a:solidFill>
                  <a:srgbClr val="0000FF"/>
                </a:solidFill>
              </a:rPr>
              <a:t>Tam kan sayımı-PY-Retikülosit</a:t>
            </a:r>
            <a:r>
              <a:rPr lang="tr-TR" sz="2400" dirty="0" smtClean="0">
                <a:solidFill>
                  <a:srgbClr val="0000FF"/>
                </a:solidFill>
              </a:rPr>
              <a:t> </a:t>
            </a:r>
            <a:r>
              <a:rPr lang="tr-TR" sz="2400" b="1" dirty="0" smtClean="0">
                <a:solidFill>
                  <a:srgbClr val="FF9900"/>
                </a:solidFill>
              </a:rPr>
              <a:t>FERRİTİN</a:t>
            </a:r>
            <a:endParaRPr lang="tr-TR" sz="2400" b="1" dirty="0">
              <a:solidFill>
                <a:srgbClr val="FF9900"/>
              </a:solidFill>
            </a:endParaRPr>
          </a:p>
        </p:txBody>
      </p:sp>
      <p:sp>
        <p:nvSpPr>
          <p:cNvPr id="7" name="Text Box 8"/>
          <p:cNvSpPr txBox="1">
            <a:spLocks noChangeArrowheads="1"/>
          </p:cNvSpPr>
          <p:nvPr/>
        </p:nvSpPr>
        <p:spPr bwMode="auto">
          <a:xfrm>
            <a:off x="2424113" y="3644901"/>
            <a:ext cx="1439862" cy="1200329"/>
          </a:xfrm>
          <a:prstGeom prst="rect">
            <a:avLst/>
          </a:prstGeom>
          <a:solidFill>
            <a:schemeClr val="accent4">
              <a:lumMod val="20000"/>
              <a:lumOff val="80000"/>
            </a:schemeClr>
          </a:solidFill>
          <a:ln w="9525">
            <a:noFill/>
            <a:miter lim="800000"/>
            <a:headEnd/>
            <a:tailEnd/>
          </a:ln>
        </p:spPr>
        <p:txBody>
          <a:bodyPr>
            <a:spAutoFit/>
          </a:bodyPr>
          <a:lstStyle/>
          <a:p>
            <a:pPr algn="ctr">
              <a:spcBef>
                <a:spcPct val="50000"/>
              </a:spcBef>
            </a:pPr>
            <a:r>
              <a:rPr lang="tr-TR" sz="2400" b="1" dirty="0">
                <a:solidFill>
                  <a:srgbClr val="FF0000"/>
                </a:solidFill>
              </a:rPr>
              <a:t>Demir eksikliği anemisi</a:t>
            </a:r>
          </a:p>
        </p:txBody>
      </p:sp>
      <p:sp>
        <p:nvSpPr>
          <p:cNvPr id="8" name="Line 10"/>
          <p:cNvSpPr>
            <a:spLocks noChangeShapeType="1"/>
          </p:cNvSpPr>
          <p:nvPr/>
        </p:nvSpPr>
        <p:spPr bwMode="auto">
          <a:xfrm>
            <a:off x="3071813" y="4868863"/>
            <a:ext cx="0" cy="360362"/>
          </a:xfrm>
          <a:prstGeom prst="line">
            <a:avLst/>
          </a:prstGeom>
          <a:noFill/>
          <a:ln w="28575">
            <a:solidFill>
              <a:srgbClr val="990000"/>
            </a:solidFill>
            <a:round/>
            <a:headEnd/>
            <a:tailEnd type="triangle" w="med" len="med"/>
          </a:ln>
        </p:spPr>
        <p:txBody>
          <a:bodyPr/>
          <a:lstStyle/>
          <a:p>
            <a:pPr algn="ctr"/>
            <a:endParaRPr lang="tr-TR"/>
          </a:p>
        </p:txBody>
      </p:sp>
      <p:sp>
        <p:nvSpPr>
          <p:cNvPr id="9" name="Text Box 11"/>
          <p:cNvSpPr txBox="1">
            <a:spLocks noChangeArrowheads="1"/>
          </p:cNvSpPr>
          <p:nvPr/>
        </p:nvSpPr>
        <p:spPr bwMode="auto">
          <a:xfrm>
            <a:off x="2208213" y="5300664"/>
            <a:ext cx="1727200" cy="396875"/>
          </a:xfrm>
          <a:prstGeom prst="rect">
            <a:avLst/>
          </a:prstGeom>
          <a:solidFill>
            <a:schemeClr val="accent4">
              <a:lumMod val="20000"/>
              <a:lumOff val="80000"/>
            </a:schemeClr>
          </a:solidFill>
          <a:ln w="9525">
            <a:noFill/>
            <a:miter lim="800000"/>
            <a:headEnd/>
            <a:tailEnd/>
          </a:ln>
        </p:spPr>
        <p:txBody>
          <a:bodyPr>
            <a:spAutoFit/>
          </a:bodyPr>
          <a:lstStyle/>
          <a:p>
            <a:pPr algn="ctr">
              <a:spcBef>
                <a:spcPct val="50000"/>
              </a:spcBef>
            </a:pPr>
            <a:r>
              <a:rPr lang="tr-TR" sz="2000" b="1" dirty="0">
                <a:solidFill>
                  <a:srgbClr val="0000FF"/>
                </a:solidFill>
              </a:rPr>
              <a:t>Etiyoloji ara</a:t>
            </a:r>
          </a:p>
        </p:txBody>
      </p:sp>
      <p:sp>
        <p:nvSpPr>
          <p:cNvPr id="10" name="Text Box 13"/>
          <p:cNvSpPr txBox="1">
            <a:spLocks noChangeArrowheads="1"/>
          </p:cNvSpPr>
          <p:nvPr/>
        </p:nvSpPr>
        <p:spPr bwMode="auto">
          <a:xfrm>
            <a:off x="2495551" y="2420938"/>
            <a:ext cx="1368425" cy="457200"/>
          </a:xfrm>
          <a:prstGeom prst="rect">
            <a:avLst/>
          </a:prstGeom>
          <a:solidFill>
            <a:schemeClr val="accent6">
              <a:lumMod val="20000"/>
              <a:lumOff val="80000"/>
            </a:schemeClr>
          </a:solidFill>
          <a:ln w="9525">
            <a:noFill/>
            <a:miter lim="800000"/>
            <a:headEnd/>
            <a:tailEnd/>
          </a:ln>
        </p:spPr>
        <p:txBody>
          <a:bodyPr>
            <a:spAutoFit/>
          </a:bodyPr>
          <a:lstStyle/>
          <a:p>
            <a:pPr algn="ctr">
              <a:spcBef>
                <a:spcPct val="50000"/>
              </a:spcBef>
            </a:pPr>
            <a:r>
              <a:rPr lang="tr-TR" sz="2400" b="1">
                <a:solidFill>
                  <a:srgbClr val="0000FF"/>
                </a:solidFill>
              </a:rPr>
              <a:t>Düşük</a:t>
            </a:r>
          </a:p>
        </p:txBody>
      </p:sp>
      <p:sp>
        <p:nvSpPr>
          <p:cNvPr id="11" name="Line 14"/>
          <p:cNvSpPr>
            <a:spLocks noChangeShapeType="1"/>
          </p:cNvSpPr>
          <p:nvPr/>
        </p:nvSpPr>
        <p:spPr bwMode="auto">
          <a:xfrm>
            <a:off x="3071813" y="2924175"/>
            <a:ext cx="0" cy="647700"/>
          </a:xfrm>
          <a:prstGeom prst="line">
            <a:avLst/>
          </a:prstGeom>
          <a:noFill/>
          <a:ln w="28575">
            <a:solidFill>
              <a:srgbClr val="990000"/>
            </a:solidFill>
            <a:round/>
            <a:headEnd/>
            <a:tailEnd type="triangle" w="med" len="med"/>
          </a:ln>
        </p:spPr>
        <p:txBody>
          <a:bodyPr/>
          <a:lstStyle/>
          <a:p>
            <a:pPr algn="ctr"/>
            <a:endParaRPr lang="tr-TR"/>
          </a:p>
        </p:txBody>
      </p:sp>
      <p:sp>
        <p:nvSpPr>
          <p:cNvPr id="12" name="Line 16"/>
          <p:cNvSpPr>
            <a:spLocks noChangeShapeType="1"/>
          </p:cNvSpPr>
          <p:nvPr/>
        </p:nvSpPr>
        <p:spPr bwMode="auto">
          <a:xfrm flipH="1">
            <a:off x="3575051" y="1989138"/>
            <a:ext cx="792163" cy="360362"/>
          </a:xfrm>
          <a:prstGeom prst="line">
            <a:avLst/>
          </a:prstGeom>
          <a:noFill/>
          <a:ln w="28575">
            <a:solidFill>
              <a:srgbClr val="990000"/>
            </a:solidFill>
            <a:round/>
            <a:headEnd/>
            <a:tailEnd type="triangle" w="med" len="med"/>
          </a:ln>
        </p:spPr>
        <p:txBody>
          <a:bodyPr/>
          <a:lstStyle/>
          <a:p>
            <a:pPr algn="ctr"/>
            <a:endParaRPr lang="tr-TR"/>
          </a:p>
        </p:txBody>
      </p:sp>
      <p:sp>
        <p:nvSpPr>
          <p:cNvPr id="13" name="Text Box 17"/>
          <p:cNvSpPr txBox="1">
            <a:spLocks noChangeArrowheads="1"/>
          </p:cNvSpPr>
          <p:nvPr/>
        </p:nvSpPr>
        <p:spPr bwMode="auto">
          <a:xfrm>
            <a:off x="6456363" y="2276475"/>
            <a:ext cx="2735262" cy="457200"/>
          </a:xfrm>
          <a:prstGeom prst="rect">
            <a:avLst/>
          </a:prstGeom>
          <a:solidFill>
            <a:schemeClr val="accent6">
              <a:lumMod val="20000"/>
              <a:lumOff val="80000"/>
            </a:schemeClr>
          </a:solidFill>
          <a:ln w="9525">
            <a:noFill/>
            <a:miter lim="800000"/>
            <a:headEnd/>
            <a:tailEnd/>
          </a:ln>
        </p:spPr>
        <p:txBody>
          <a:bodyPr>
            <a:spAutoFit/>
          </a:bodyPr>
          <a:lstStyle/>
          <a:p>
            <a:pPr algn="ctr">
              <a:spcBef>
                <a:spcPct val="50000"/>
              </a:spcBef>
            </a:pPr>
            <a:r>
              <a:rPr lang="tr-TR" sz="2400" b="1">
                <a:solidFill>
                  <a:srgbClr val="0000FF"/>
                </a:solidFill>
              </a:rPr>
              <a:t>Normal/Yüksek</a:t>
            </a:r>
          </a:p>
        </p:txBody>
      </p:sp>
      <p:sp>
        <p:nvSpPr>
          <p:cNvPr id="14" name="Text Box 19"/>
          <p:cNvSpPr txBox="1">
            <a:spLocks noChangeArrowheads="1"/>
          </p:cNvSpPr>
          <p:nvPr/>
        </p:nvSpPr>
        <p:spPr bwMode="auto">
          <a:xfrm>
            <a:off x="4872039" y="3141664"/>
            <a:ext cx="2016125" cy="733425"/>
          </a:xfrm>
          <a:prstGeom prst="rect">
            <a:avLst/>
          </a:prstGeom>
          <a:solidFill>
            <a:schemeClr val="accent6">
              <a:lumMod val="20000"/>
              <a:lumOff val="80000"/>
            </a:schemeClr>
          </a:solidFill>
          <a:ln w="9525">
            <a:noFill/>
            <a:miter lim="800000"/>
            <a:headEnd/>
            <a:tailEnd/>
          </a:ln>
        </p:spPr>
        <p:txBody>
          <a:bodyPr>
            <a:spAutoFit/>
          </a:bodyPr>
          <a:lstStyle/>
          <a:p>
            <a:pPr algn="ctr">
              <a:lnSpc>
                <a:spcPct val="80000"/>
              </a:lnSpc>
              <a:spcBef>
                <a:spcPct val="50000"/>
              </a:spcBef>
            </a:pPr>
            <a:r>
              <a:rPr lang="tr-TR" sz="2000" b="1" dirty="0" err="1">
                <a:solidFill>
                  <a:srgbClr val="0000FF"/>
                </a:solidFill>
              </a:rPr>
              <a:t>Fe</a:t>
            </a:r>
            <a:r>
              <a:rPr lang="tr-TR" sz="2000" b="1" dirty="0">
                <a:solidFill>
                  <a:srgbClr val="0000FF"/>
                </a:solidFill>
              </a:rPr>
              <a:t> düşük</a:t>
            </a:r>
          </a:p>
          <a:p>
            <a:pPr algn="ctr">
              <a:lnSpc>
                <a:spcPct val="80000"/>
              </a:lnSpc>
              <a:spcBef>
                <a:spcPct val="50000"/>
              </a:spcBef>
            </a:pPr>
            <a:r>
              <a:rPr lang="tr-TR" sz="2000" b="1" dirty="0" err="1">
                <a:solidFill>
                  <a:srgbClr val="0000FF"/>
                </a:solidFill>
              </a:rPr>
              <a:t>FeBK</a:t>
            </a:r>
            <a:r>
              <a:rPr lang="tr-TR" sz="2000" b="1" dirty="0">
                <a:solidFill>
                  <a:srgbClr val="0000FF"/>
                </a:solidFill>
              </a:rPr>
              <a:t> Düşük/N</a:t>
            </a:r>
          </a:p>
        </p:txBody>
      </p:sp>
      <p:sp>
        <p:nvSpPr>
          <p:cNvPr id="15" name="Line 22"/>
          <p:cNvSpPr>
            <a:spLocks noChangeShapeType="1"/>
          </p:cNvSpPr>
          <p:nvPr/>
        </p:nvSpPr>
        <p:spPr bwMode="auto">
          <a:xfrm>
            <a:off x="5664200" y="3860800"/>
            <a:ext cx="0" cy="647700"/>
          </a:xfrm>
          <a:prstGeom prst="line">
            <a:avLst/>
          </a:prstGeom>
          <a:noFill/>
          <a:ln w="28575">
            <a:solidFill>
              <a:srgbClr val="990000"/>
            </a:solidFill>
            <a:round/>
            <a:headEnd/>
            <a:tailEnd type="triangle" w="med" len="med"/>
          </a:ln>
        </p:spPr>
        <p:txBody>
          <a:bodyPr/>
          <a:lstStyle/>
          <a:p>
            <a:pPr algn="ctr"/>
            <a:endParaRPr lang="tr-TR"/>
          </a:p>
        </p:txBody>
      </p:sp>
      <p:sp>
        <p:nvSpPr>
          <p:cNvPr id="16" name="Text Box 23"/>
          <p:cNvSpPr txBox="1">
            <a:spLocks noChangeArrowheads="1"/>
          </p:cNvSpPr>
          <p:nvPr/>
        </p:nvSpPr>
        <p:spPr bwMode="auto">
          <a:xfrm>
            <a:off x="5016500" y="4508501"/>
            <a:ext cx="1295400" cy="1006475"/>
          </a:xfrm>
          <a:prstGeom prst="rect">
            <a:avLst/>
          </a:prstGeom>
          <a:solidFill>
            <a:schemeClr val="accent4">
              <a:lumMod val="20000"/>
              <a:lumOff val="80000"/>
            </a:schemeClr>
          </a:solidFill>
          <a:ln w="9525">
            <a:noFill/>
            <a:miter lim="800000"/>
            <a:headEnd/>
            <a:tailEnd/>
          </a:ln>
        </p:spPr>
        <p:txBody>
          <a:bodyPr>
            <a:spAutoFit/>
          </a:bodyPr>
          <a:lstStyle/>
          <a:p>
            <a:pPr algn="ctr">
              <a:spcBef>
                <a:spcPct val="50000"/>
              </a:spcBef>
            </a:pPr>
            <a:r>
              <a:rPr lang="tr-TR" sz="2000" b="1" dirty="0"/>
              <a:t>Kronik Hastalık Anemisi</a:t>
            </a:r>
          </a:p>
        </p:txBody>
      </p:sp>
      <p:sp>
        <p:nvSpPr>
          <p:cNvPr id="17" name="Line 53"/>
          <p:cNvSpPr>
            <a:spLocks noChangeShapeType="1"/>
          </p:cNvSpPr>
          <p:nvPr/>
        </p:nvSpPr>
        <p:spPr bwMode="auto">
          <a:xfrm>
            <a:off x="7608889" y="1989139"/>
            <a:ext cx="503237" cy="287337"/>
          </a:xfrm>
          <a:prstGeom prst="line">
            <a:avLst/>
          </a:prstGeom>
          <a:noFill/>
          <a:ln w="28575">
            <a:solidFill>
              <a:srgbClr val="990000"/>
            </a:solidFill>
            <a:round/>
            <a:headEnd/>
            <a:tailEnd type="triangle" w="med" len="med"/>
          </a:ln>
        </p:spPr>
        <p:txBody>
          <a:bodyPr/>
          <a:lstStyle/>
          <a:p>
            <a:pPr algn="ctr"/>
            <a:endParaRPr lang="tr-TR"/>
          </a:p>
        </p:txBody>
      </p:sp>
      <p:sp>
        <p:nvSpPr>
          <p:cNvPr id="18" name="Line 54"/>
          <p:cNvSpPr>
            <a:spLocks noChangeShapeType="1"/>
          </p:cNvSpPr>
          <p:nvPr/>
        </p:nvSpPr>
        <p:spPr bwMode="auto">
          <a:xfrm flipH="1">
            <a:off x="5808664" y="2781300"/>
            <a:ext cx="574675" cy="287338"/>
          </a:xfrm>
          <a:prstGeom prst="line">
            <a:avLst/>
          </a:prstGeom>
          <a:noFill/>
          <a:ln w="28575">
            <a:solidFill>
              <a:srgbClr val="990000"/>
            </a:solidFill>
            <a:round/>
            <a:headEnd/>
            <a:tailEnd type="triangle" w="med" len="med"/>
          </a:ln>
        </p:spPr>
        <p:txBody>
          <a:bodyPr/>
          <a:lstStyle/>
          <a:p>
            <a:pPr algn="ctr"/>
            <a:endParaRPr lang="tr-TR"/>
          </a:p>
        </p:txBody>
      </p:sp>
      <p:sp>
        <p:nvSpPr>
          <p:cNvPr id="19" name="Text Box 55"/>
          <p:cNvSpPr txBox="1">
            <a:spLocks noChangeArrowheads="1"/>
          </p:cNvSpPr>
          <p:nvPr/>
        </p:nvSpPr>
        <p:spPr bwMode="auto">
          <a:xfrm>
            <a:off x="7608889" y="3141664"/>
            <a:ext cx="2159520" cy="741485"/>
          </a:xfrm>
          <a:prstGeom prst="rect">
            <a:avLst/>
          </a:prstGeom>
          <a:solidFill>
            <a:schemeClr val="accent6">
              <a:lumMod val="20000"/>
              <a:lumOff val="80000"/>
            </a:schemeClr>
          </a:solidFill>
          <a:ln w="9525">
            <a:noFill/>
            <a:miter lim="800000"/>
            <a:headEnd/>
            <a:tailEnd/>
          </a:ln>
        </p:spPr>
        <p:txBody>
          <a:bodyPr wrap="square">
            <a:spAutoFit/>
          </a:bodyPr>
          <a:lstStyle/>
          <a:p>
            <a:pPr algn="ctr">
              <a:lnSpc>
                <a:spcPct val="80000"/>
              </a:lnSpc>
              <a:spcBef>
                <a:spcPct val="50000"/>
              </a:spcBef>
            </a:pPr>
            <a:r>
              <a:rPr lang="tr-TR" sz="2000" b="1" dirty="0">
                <a:solidFill>
                  <a:srgbClr val="0000FF"/>
                </a:solidFill>
              </a:rPr>
              <a:t>  </a:t>
            </a:r>
            <a:r>
              <a:rPr lang="tr-TR" sz="2000" b="1" dirty="0" err="1">
                <a:solidFill>
                  <a:srgbClr val="0000FF"/>
                </a:solidFill>
              </a:rPr>
              <a:t>Fe</a:t>
            </a:r>
            <a:r>
              <a:rPr lang="tr-TR" sz="2000" b="1" dirty="0">
                <a:solidFill>
                  <a:srgbClr val="0000FF"/>
                </a:solidFill>
              </a:rPr>
              <a:t> normal</a:t>
            </a:r>
          </a:p>
          <a:p>
            <a:pPr algn="ctr">
              <a:lnSpc>
                <a:spcPct val="80000"/>
              </a:lnSpc>
              <a:spcBef>
                <a:spcPct val="50000"/>
              </a:spcBef>
            </a:pPr>
            <a:r>
              <a:rPr lang="tr-TR" sz="2000" b="1" dirty="0">
                <a:solidFill>
                  <a:srgbClr val="0000FF"/>
                </a:solidFill>
              </a:rPr>
              <a:t>  </a:t>
            </a:r>
            <a:r>
              <a:rPr lang="tr-TR" sz="2000" b="1" dirty="0" err="1">
                <a:solidFill>
                  <a:srgbClr val="0000FF"/>
                </a:solidFill>
              </a:rPr>
              <a:t>FeBK</a:t>
            </a:r>
            <a:r>
              <a:rPr lang="tr-TR" sz="2000" b="1" dirty="0">
                <a:solidFill>
                  <a:srgbClr val="0000FF"/>
                </a:solidFill>
              </a:rPr>
              <a:t> N</a:t>
            </a:r>
          </a:p>
        </p:txBody>
      </p:sp>
      <p:sp>
        <p:nvSpPr>
          <p:cNvPr id="20" name="Line 56"/>
          <p:cNvSpPr>
            <a:spLocks noChangeShapeType="1"/>
          </p:cNvSpPr>
          <p:nvPr/>
        </p:nvSpPr>
        <p:spPr bwMode="auto">
          <a:xfrm>
            <a:off x="8256588" y="2781301"/>
            <a:ext cx="0" cy="360363"/>
          </a:xfrm>
          <a:prstGeom prst="line">
            <a:avLst/>
          </a:prstGeom>
          <a:noFill/>
          <a:ln w="28575">
            <a:solidFill>
              <a:srgbClr val="990000"/>
            </a:solidFill>
            <a:round/>
            <a:headEnd/>
            <a:tailEnd type="triangle" w="med" len="med"/>
          </a:ln>
        </p:spPr>
        <p:txBody>
          <a:bodyPr/>
          <a:lstStyle/>
          <a:p>
            <a:pPr algn="ctr"/>
            <a:endParaRPr lang="tr-TR"/>
          </a:p>
        </p:txBody>
      </p:sp>
      <p:sp>
        <p:nvSpPr>
          <p:cNvPr id="21" name="Line 59"/>
          <p:cNvSpPr>
            <a:spLocks noChangeShapeType="1"/>
          </p:cNvSpPr>
          <p:nvPr/>
        </p:nvSpPr>
        <p:spPr bwMode="auto">
          <a:xfrm flipH="1">
            <a:off x="7608094" y="3908487"/>
            <a:ext cx="1008063" cy="574675"/>
          </a:xfrm>
          <a:prstGeom prst="line">
            <a:avLst/>
          </a:prstGeom>
          <a:noFill/>
          <a:ln w="28575">
            <a:solidFill>
              <a:srgbClr val="990000"/>
            </a:solidFill>
            <a:round/>
            <a:headEnd/>
            <a:tailEnd type="triangle" w="med" len="med"/>
          </a:ln>
        </p:spPr>
        <p:txBody>
          <a:bodyPr/>
          <a:lstStyle/>
          <a:p>
            <a:pPr algn="ctr"/>
            <a:endParaRPr lang="tr-TR"/>
          </a:p>
        </p:txBody>
      </p:sp>
      <p:sp>
        <p:nvSpPr>
          <p:cNvPr id="22" name="Line 60"/>
          <p:cNvSpPr>
            <a:spLocks noChangeShapeType="1"/>
          </p:cNvSpPr>
          <p:nvPr/>
        </p:nvSpPr>
        <p:spPr bwMode="auto">
          <a:xfrm>
            <a:off x="9048749" y="3904086"/>
            <a:ext cx="1009651" cy="579076"/>
          </a:xfrm>
          <a:prstGeom prst="line">
            <a:avLst/>
          </a:prstGeom>
          <a:noFill/>
          <a:ln w="28575">
            <a:solidFill>
              <a:srgbClr val="990000"/>
            </a:solidFill>
            <a:round/>
            <a:headEnd/>
            <a:tailEnd type="triangle" w="med" len="med"/>
          </a:ln>
        </p:spPr>
        <p:txBody>
          <a:bodyPr/>
          <a:lstStyle/>
          <a:p>
            <a:pPr algn="ctr"/>
            <a:endParaRPr lang="tr-TR"/>
          </a:p>
        </p:txBody>
      </p:sp>
      <p:sp>
        <p:nvSpPr>
          <p:cNvPr id="23" name="Text Box 61"/>
          <p:cNvSpPr txBox="1">
            <a:spLocks noChangeArrowheads="1"/>
          </p:cNvSpPr>
          <p:nvPr/>
        </p:nvSpPr>
        <p:spPr bwMode="auto">
          <a:xfrm>
            <a:off x="6888162" y="4499698"/>
            <a:ext cx="1944688" cy="1151084"/>
          </a:xfrm>
          <a:prstGeom prst="rect">
            <a:avLst/>
          </a:prstGeom>
          <a:solidFill>
            <a:schemeClr val="accent4">
              <a:lumMod val="20000"/>
              <a:lumOff val="80000"/>
            </a:schemeClr>
          </a:solidFill>
          <a:ln w="9525">
            <a:noFill/>
            <a:miter lim="800000"/>
            <a:headEnd/>
            <a:tailEnd/>
          </a:ln>
        </p:spPr>
        <p:txBody>
          <a:bodyPr>
            <a:spAutoFit/>
          </a:bodyPr>
          <a:lstStyle/>
          <a:p>
            <a:pPr algn="ctr">
              <a:spcBef>
                <a:spcPct val="50000"/>
              </a:spcBef>
            </a:pPr>
            <a:r>
              <a:rPr lang="tr-TR" sz="2000" b="1" dirty="0" err="1">
                <a:solidFill>
                  <a:srgbClr val="0000FF"/>
                </a:solidFill>
              </a:rPr>
              <a:t>Hgb</a:t>
            </a:r>
            <a:r>
              <a:rPr lang="tr-TR" sz="2000" b="1" dirty="0">
                <a:solidFill>
                  <a:srgbClr val="0000FF"/>
                </a:solidFill>
              </a:rPr>
              <a:t> </a:t>
            </a:r>
            <a:r>
              <a:rPr lang="tr-TR" sz="2000" b="1" dirty="0" err="1">
                <a:solidFill>
                  <a:srgbClr val="0000FF"/>
                </a:solidFill>
              </a:rPr>
              <a:t>elektroforezi</a:t>
            </a:r>
            <a:endParaRPr lang="tr-TR" sz="2000" b="1" dirty="0">
              <a:solidFill>
                <a:srgbClr val="0000FF"/>
              </a:solidFill>
            </a:endParaRPr>
          </a:p>
          <a:p>
            <a:pPr algn="ctr">
              <a:lnSpc>
                <a:spcPct val="70000"/>
              </a:lnSpc>
              <a:spcBef>
                <a:spcPct val="50000"/>
              </a:spcBef>
            </a:pPr>
            <a:r>
              <a:rPr lang="tr-TR" sz="2400" b="1" dirty="0" err="1"/>
              <a:t>Talasemi</a:t>
            </a:r>
            <a:endParaRPr lang="tr-TR" sz="2400" b="1" dirty="0"/>
          </a:p>
        </p:txBody>
      </p:sp>
      <p:sp>
        <p:nvSpPr>
          <p:cNvPr id="24" name="Text Box 62"/>
          <p:cNvSpPr txBox="1">
            <a:spLocks noChangeArrowheads="1"/>
          </p:cNvSpPr>
          <p:nvPr/>
        </p:nvSpPr>
        <p:spPr bwMode="auto">
          <a:xfrm>
            <a:off x="9336087" y="4508500"/>
            <a:ext cx="1871662" cy="1107996"/>
          </a:xfrm>
          <a:prstGeom prst="rect">
            <a:avLst/>
          </a:prstGeom>
          <a:solidFill>
            <a:schemeClr val="accent4">
              <a:lumMod val="20000"/>
              <a:lumOff val="80000"/>
            </a:schemeClr>
          </a:solidFill>
          <a:ln w="9525">
            <a:noFill/>
            <a:miter lim="800000"/>
            <a:headEnd/>
            <a:tailEnd/>
          </a:ln>
        </p:spPr>
        <p:txBody>
          <a:bodyPr>
            <a:spAutoFit/>
          </a:bodyPr>
          <a:lstStyle/>
          <a:p>
            <a:pPr algn="ctr">
              <a:lnSpc>
                <a:spcPct val="90000"/>
              </a:lnSpc>
              <a:spcBef>
                <a:spcPct val="50000"/>
              </a:spcBef>
            </a:pPr>
            <a:r>
              <a:rPr lang="tr-TR" sz="2000" b="1" dirty="0">
                <a:solidFill>
                  <a:srgbClr val="0000FF"/>
                </a:solidFill>
              </a:rPr>
              <a:t>KİA-B</a:t>
            </a:r>
          </a:p>
          <a:p>
            <a:pPr algn="ctr">
              <a:lnSpc>
                <a:spcPct val="70000"/>
              </a:lnSpc>
              <a:spcBef>
                <a:spcPct val="50000"/>
              </a:spcBef>
            </a:pPr>
            <a:r>
              <a:rPr lang="tr-TR" sz="2000" b="1" dirty="0" err="1"/>
              <a:t>Sideroblastik</a:t>
            </a:r>
            <a:endParaRPr lang="tr-TR" sz="2000" b="1" dirty="0"/>
          </a:p>
          <a:p>
            <a:pPr algn="ctr">
              <a:lnSpc>
                <a:spcPct val="70000"/>
              </a:lnSpc>
              <a:spcBef>
                <a:spcPct val="50000"/>
              </a:spcBef>
            </a:pPr>
            <a:r>
              <a:rPr lang="tr-TR" sz="2000" b="1" dirty="0"/>
              <a:t>Anemi</a:t>
            </a:r>
          </a:p>
        </p:txBody>
      </p:sp>
    </p:spTree>
    <p:extLst>
      <p:ext uri="{BB962C8B-B14F-4D97-AF65-F5344CB8AC3E}">
        <p14:creationId xmlns:p14="http://schemas.microsoft.com/office/powerpoint/2010/main" val="3288876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585216"/>
            <a:ext cx="10537608" cy="1499616"/>
          </a:xfrm>
        </p:spPr>
        <p:txBody>
          <a:bodyPr>
            <a:normAutofit/>
          </a:bodyPr>
          <a:lstStyle/>
          <a:p>
            <a:r>
              <a:rPr lang="tr-TR" altLang="tr-TR" dirty="0"/>
              <a:t>Mikrositik a</a:t>
            </a:r>
            <a:r>
              <a:rPr lang="tr-TR" altLang="tr-TR" dirty="0" smtClean="0"/>
              <a:t>nemilerde </a:t>
            </a:r>
            <a:r>
              <a:rPr lang="tr-TR" altLang="tr-TR" dirty="0"/>
              <a:t>a</a:t>
            </a:r>
            <a:r>
              <a:rPr lang="tr-TR" altLang="tr-TR" dirty="0" smtClean="0"/>
              <a:t>yırıcı </a:t>
            </a:r>
            <a:r>
              <a:rPr lang="tr-TR" altLang="tr-TR" dirty="0"/>
              <a:t>t</a:t>
            </a:r>
            <a:r>
              <a:rPr lang="tr-TR" altLang="tr-TR" dirty="0" smtClean="0"/>
              <a:t>anı</a:t>
            </a:r>
            <a:endParaRPr lang="tr-TR" dirty="0"/>
          </a:p>
        </p:txBody>
      </p:sp>
      <p:pic>
        <p:nvPicPr>
          <p:cNvPr id="5" name="Content Placeholder 3" descr="mikrositik anemilerde ayırıcı tanı.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78132" y="1981200"/>
            <a:ext cx="8229600" cy="4876800"/>
          </a:xfrm>
          <a:prstGeom prst="rect">
            <a:avLst/>
          </a:prstGeom>
        </p:spPr>
      </p:pic>
    </p:spTree>
    <p:extLst>
      <p:ext uri="{BB962C8B-B14F-4D97-AF65-F5344CB8AC3E}">
        <p14:creationId xmlns:p14="http://schemas.microsoft.com/office/powerpoint/2010/main" val="641448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smtClean="0">
                <a:solidFill>
                  <a:schemeClr val="accent2"/>
                </a:solidFill>
              </a:rPr>
              <a:t>Kronik Hastalık Anemisi</a:t>
            </a:r>
            <a:endParaRPr lang="tr-TR" i="1" dirty="0">
              <a:solidFill>
                <a:schemeClr val="accent2"/>
              </a:solidFill>
            </a:endParaRPr>
          </a:p>
        </p:txBody>
      </p:sp>
      <p:sp>
        <p:nvSpPr>
          <p:cNvPr id="3" name="İçerik Yer Tutucusu 2"/>
          <p:cNvSpPr>
            <a:spLocks noGrp="1"/>
          </p:cNvSpPr>
          <p:nvPr>
            <p:ph idx="1"/>
          </p:nvPr>
        </p:nvSpPr>
        <p:spPr>
          <a:xfrm>
            <a:off x="1024128" y="1898542"/>
            <a:ext cx="10971560" cy="4959458"/>
          </a:xfrm>
        </p:spPr>
        <p:txBody>
          <a:bodyPr>
            <a:normAutofit fontScale="77500" lnSpcReduction="20000"/>
          </a:bodyPr>
          <a:lstStyle/>
          <a:p>
            <a:pPr>
              <a:buFont typeface="Wingdings" panose="05000000000000000000" pitchFamily="2" charset="2"/>
              <a:buChar char="v"/>
            </a:pPr>
            <a:r>
              <a:rPr lang="tr-TR" dirty="0" smtClean="0"/>
              <a:t> Hastanede </a:t>
            </a:r>
            <a:r>
              <a:rPr lang="tr-TR" dirty="0"/>
              <a:t>yatan ht.larda en sık anemi</a:t>
            </a:r>
          </a:p>
          <a:p>
            <a:pPr>
              <a:buFont typeface="Wingdings" panose="05000000000000000000" pitchFamily="2" charset="2"/>
              <a:buChar char="v"/>
            </a:pPr>
            <a:r>
              <a:rPr lang="tr-TR" dirty="0" smtClean="0"/>
              <a:t> Serum </a:t>
            </a:r>
            <a:r>
              <a:rPr lang="tr-TR" dirty="0"/>
              <a:t>demiri var, makrofajlardan mobilizasyonunda </a:t>
            </a:r>
            <a:r>
              <a:rPr lang="tr-TR" dirty="0" smtClean="0"/>
              <a:t>defekt</a:t>
            </a:r>
          </a:p>
          <a:p>
            <a:pPr>
              <a:buFont typeface="Wingdings" panose="05000000000000000000" pitchFamily="2" charset="2"/>
              <a:buChar char="v"/>
            </a:pPr>
            <a:endParaRPr lang="tr-TR" dirty="0" smtClean="0"/>
          </a:p>
          <a:p>
            <a:pPr marL="0" indent="0">
              <a:buNone/>
            </a:pPr>
            <a:r>
              <a:rPr lang="tr-TR" b="1" dirty="0">
                <a:solidFill>
                  <a:srgbClr val="FF0066"/>
                </a:solidFill>
              </a:rPr>
              <a:t>ETİYOLOJİ</a:t>
            </a:r>
            <a:r>
              <a:rPr lang="tr-TR" b="1" dirty="0" smtClean="0">
                <a:solidFill>
                  <a:srgbClr val="FF0066"/>
                </a:solidFill>
              </a:rPr>
              <a:t>: </a:t>
            </a:r>
            <a:r>
              <a:rPr lang="tr-TR" dirty="0" smtClean="0"/>
              <a:t>Tüm </a:t>
            </a:r>
            <a:r>
              <a:rPr lang="tr-TR" dirty="0"/>
              <a:t>kr. Hst. (HT,DM,Astım,ASKH,KKY de yok</a:t>
            </a:r>
            <a:r>
              <a:rPr lang="tr-TR" dirty="0" smtClean="0"/>
              <a:t>)</a:t>
            </a:r>
          </a:p>
          <a:p>
            <a:pPr marL="0" indent="0">
              <a:buNone/>
            </a:pPr>
            <a:r>
              <a:rPr lang="tr-TR" b="1" dirty="0">
                <a:solidFill>
                  <a:srgbClr val="FF0066"/>
                </a:solidFill>
              </a:rPr>
              <a:t>TANI:</a:t>
            </a:r>
          </a:p>
          <a:p>
            <a:pPr marL="0" indent="0">
              <a:buNone/>
            </a:pPr>
            <a:r>
              <a:rPr lang="tr-TR" dirty="0"/>
              <a:t>Serum </a:t>
            </a:r>
            <a:r>
              <a:rPr lang="tr-TR" dirty="0" smtClean="0"/>
              <a:t>demiri→düşük</a:t>
            </a:r>
            <a:endParaRPr lang="tr-TR" dirty="0"/>
          </a:p>
          <a:p>
            <a:pPr marL="0" indent="0">
              <a:buNone/>
            </a:pPr>
            <a:r>
              <a:rPr lang="tr-TR" dirty="0"/>
              <a:t>SDBK	</a:t>
            </a:r>
            <a:r>
              <a:rPr lang="tr-TR" dirty="0" smtClean="0"/>
              <a:t>→düşük</a:t>
            </a:r>
            <a:endParaRPr lang="tr-TR" dirty="0"/>
          </a:p>
          <a:p>
            <a:pPr marL="0" indent="0">
              <a:buNone/>
            </a:pPr>
            <a:r>
              <a:rPr lang="tr-TR" dirty="0" smtClean="0"/>
              <a:t>Ferritin→yüksek</a:t>
            </a:r>
            <a:endParaRPr lang="tr-TR" dirty="0"/>
          </a:p>
          <a:p>
            <a:pPr marL="0" indent="0">
              <a:buNone/>
            </a:pPr>
            <a:r>
              <a:rPr lang="tr-TR" dirty="0"/>
              <a:t>Transferrin sat</a:t>
            </a:r>
            <a:r>
              <a:rPr lang="tr-TR" dirty="0" smtClean="0"/>
              <a:t>.→düşük</a:t>
            </a:r>
          </a:p>
          <a:p>
            <a:pPr marL="0" indent="0">
              <a:buNone/>
            </a:pPr>
            <a:r>
              <a:rPr lang="tr-TR" b="1" dirty="0">
                <a:solidFill>
                  <a:srgbClr val="FF0066"/>
                </a:solidFill>
              </a:rPr>
              <a:t>TEDAVİ:</a:t>
            </a:r>
          </a:p>
          <a:p>
            <a:pPr marL="0" indent="0">
              <a:buNone/>
            </a:pPr>
            <a:r>
              <a:rPr lang="tr-TR" dirty="0"/>
              <a:t>Altta yatan Hst. Ted.si</a:t>
            </a:r>
          </a:p>
          <a:p>
            <a:pPr marL="0" indent="0">
              <a:buNone/>
            </a:pPr>
            <a:r>
              <a:rPr lang="tr-TR" dirty="0"/>
              <a:t>Eritropoetin</a:t>
            </a:r>
          </a:p>
          <a:p>
            <a:pPr marL="0" indent="0">
              <a:buNone/>
            </a:pPr>
            <a:endParaRPr lang="tr-TR" dirty="0"/>
          </a:p>
          <a:p>
            <a:pPr marL="0" indent="0">
              <a:buNone/>
            </a:pPr>
            <a:endParaRPr lang="tr-TR" dirty="0"/>
          </a:p>
          <a:p>
            <a:endParaRPr lang="tr-TR" dirty="0"/>
          </a:p>
        </p:txBody>
      </p:sp>
    </p:spTree>
    <p:extLst>
      <p:ext uri="{BB962C8B-B14F-4D97-AF65-F5344CB8AC3E}">
        <p14:creationId xmlns:p14="http://schemas.microsoft.com/office/powerpoint/2010/main" val="740397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0"/>
            <a:ext cx="9720072" cy="1499616"/>
          </a:xfrm>
        </p:spPr>
        <p:txBody>
          <a:bodyPr/>
          <a:lstStyle/>
          <a:p>
            <a:r>
              <a:rPr lang="tr-TR" i="1" dirty="0" smtClean="0">
                <a:solidFill>
                  <a:schemeClr val="accent2"/>
                </a:solidFill>
              </a:rPr>
              <a:t>Sideroblastik Anemi</a:t>
            </a:r>
            <a:endParaRPr lang="tr-TR" i="1" dirty="0">
              <a:solidFill>
                <a:schemeClr val="accent2"/>
              </a:solidFill>
            </a:endParaRPr>
          </a:p>
        </p:txBody>
      </p:sp>
      <p:sp>
        <p:nvSpPr>
          <p:cNvPr id="3" name="İçerik Yer Tutucusu 2"/>
          <p:cNvSpPr>
            <a:spLocks noGrp="1"/>
          </p:cNvSpPr>
          <p:nvPr>
            <p:ph idx="1"/>
          </p:nvPr>
        </p:nvSpPr>
        <p:spPr>
          <a:xfrm>
            <a:off x="1024128" y="1239865"/>
            <a:ext cx="9720073" cy="5618136"/>
          </a:xfrm>
        </p:spPr>
        <p:txBody>
          <a:bodyPr>
            <a:normAutofit fontScale="70000" lnSpcReduction="20000"/>
          </a:bodyPr>
          <a:lstStyle/>
          <a:p>
            <a:pPr>
              <a:buFont typeface="Wingdings" panose="05000000000000000000" pitchFamily="2" charset="2"/>
              <a:buChar char="v"/>
            </a:pPr>
            <a:r>
              <a:rPr lang="tr-TR" dirty="0" smtClean="0"/>
              <a:t> Demir </a:t>
            </a:r>
            <a:r>
              <a:rPr lang="tr-TR" dirty="0"/>
              <a:t>var ama protoporfirine bağlanmada defekt </a:t>
            </a:r>
          </a:p>
          <a:p>
            <a:endParaRPr lang="tr-TR" dirty="0" smtClean="0"/>
          </a:p>
          <a:p>
            <a:r>
              <a:rPr lang="tr-TR" b="1" dirty="0" smtClean="0">
                <a:solidFill>
                  <a:srgbClr val="FF0066"/>
                </a:solidFill>
              </a:rPr>
              <a:t>ETİOLOJİ</a:t>
            </a:r>
            <a:r>
              <a:rPr lang="tr-TR" b="1" dirty="0">
                <a:solidFill>
                  <a:srgbClr val="FF0066"/>
                </a:solidFill>
              </a:rPr>
              <a:t>:</a:t>
            </a:r>
          </a:p>
          <a:p>
            <a:r>
              <a:rPr lang="tr-TR" dirty="0"/>
              <a:t>Genetik</a:t>
            </a:r>
          </a:p>
          <a:p>
            <a:r>
              <a:rPr lang="tr-TR" dirty="0"/>
              <a:t>İdiopatik(Myelodisplastik send. İle ilişkili)</a:t>
            </a:r>
          </a:p>
          <a:p>
            <a:r>
              <a:rPr lang="tr-TR" dirty="0"/>
              <a:t>Kr. Hst.</a:t>
            </a:r>
          </a:p>
          <a:p>
            <a:r>
              <a:rPr lang="tr-TR" dirty="0"/>
              <a:t>Alkol, İNH,Kloramfenikol</a:t>
            </a:r>
          </a:p>
          <a:p>
            <a:r>
              <a:rPr lang="tr-TR" dirty="0"/>
              <a:t>Kurşun intoks.,Bakır yet</a:t>
            </a:r>
            <a:r>
              <a:rPr lang="tr-TR" dirty="0" smtClean="0"/>
              <a:t>.</a:t>
            </a:r>
          </a:p>
          <a:p>
            <a:r>
              <a:rPr lang="tr-TR" b="1" dirty="0">
                <a:solidFill>
                  <a:srgbClr val="FF0066"/>
                </a:solidFill>
              </a:rPr>
              <a:t>TANI:</a:t>
            </a:r>
          </a:p>
          <a:p>
            <a:r>
              <a:rPr lang="tr-TR" dirty="0"/>
              <a:t>Serum demiri → yüksek</a:t>
            </a:r>
          </a:p>
          <a:p>
            <a:r>
              <a:rPr lang="tr-TR" dirty="0"/>
              <a:t>SDBK → düşük</a:t>
            </a:r>
          </a:p>
          <a:p>
            <a:r>
              <a:rPr lang="tr-TR" dirty="0"/>
              <a:t>Ferritin → yüksek</a:t>
            </a:r>
          </a:p>
          <a:p>
            <a:r>
              <a:rPr lang="tr-TR" dirty="0"/>
              <a:t>Transferrin sat.→yüksek</a:t>
            </a:r>
          </a:p>
          <a:p>
            <a:r>
              <a:rPr lang="tr-TR" dirty="0"/>
              <a:t>Ring </a:t>
            </a:r>
            <a:r>
              <a:rPr lang="tr-TR" dirty="0" smtClean="0"/>
              <a:t>Sideroblastlar</a:t>
            </a:r>
            <a:endParaRPr lang="tr-TR" dirty="0"/>
          </a:p>
        </p:txBody>
      </p:sp>
    </p:spTree>
    <p:extLst>
      <p:ext uri="{BB962C8B-B14F-4D97-AF65-F5344CB8AC3E}">
        <p14:creationId xmlns:p14="http://schemas.microsoft.com/office/powerpoint/2010/main" val="3699578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585216"/>
            <a:ext cx="4566775" cy="1499616"/>
          </a:xfrm>
        </p:spPr>
        <p:txBody>
          <a:bodyPr/>
          <a:lstStyle/>
          <a:p>
            <a:r>
              <a:rPr lang="tr-TR" dirty="0" smtClean="0"/>
              <a:t>Anemi</a:t>
            </a:r>
            <a:endParaRPr lang="tr-TR" dirty="0"/>
          </a:p>
        </p:txBody>
      </p:sp>
      <p:sp>
        <p:nvSpPr>
          <p:cNvPr id="3" name="İçerik Yer Tutucusu 2"/>
          <p:cNvSpPr>
            <a:spLocks noGrp="1"/>
          </p:cNvSpPr>
          <p:nvPr>
            <p:ph idx="1"/>
          </p:nvPr>
        </p:nvSpPr>
        <p:spPr>
          <a:xfrm>
            <a:off x="181814" y="1854925"/>
            <a:ext cx="5128478" cy="4023360"/>
          </a:xfrm>
        </p:spPr>
        <p:txBody>
          <a:bodyPr>
            <a:noAutofit/>
          </a:bodyPr>
          <a:lstStyle/>
          <a:p>
            <a:pPr>
              <a:lnSpc>
                <a:spcPct val="135000"/>
              </a:lnSpc>
              <a:buFont typeface="Wingdings" panose="05000000000000000000" pitchFamily="2" charset="2"/>
              <a:buChar char="v"/>
            </a:pPr>
            <a:r>
              <a:rPr lang="tr-TR" sz="1800" dirty="0" smtClean="0"/>
              <a:t> Eritrosit </a:t>
            </a:r>
            <a:r>
              <a:rPr lang="tr-TR" sz="1800" dirty="0"/>
              <a:t>sayısının veya oksijen taşıma kapasitelerinin yaş, cinsiyet, irtifa, sigara ve gebelik durumuna göre değişen fizyolojik ihtiyaçları karşılamak için dünya sağlık örgütü tarafından normal kabul edilen değerlerin altında kalmasıdır</a:t>
            </a:r>
          </a:p>
          <a:p>
            <a:pPr>
              <a:lnSpc>
                <a:spcPct val="135000"/>
              </a:lnSpc>
              <a:buFont typeface="Wingdings" panose="05000000000000000000" pitchFamily="2" charset="2"/>
              <a:buChar char="v"/>
            </a:pPr>
            <a:r>
              <a:rPr lang="tr-TR" sz="1800" dirty="0" smtClean="0"/>
              <a:t> Bir </a:t>
            </a:r>
            <a:r>
              <a:rPr lang="tr-TR" sz="1800" dirty="0"/>
              <a:t>hastalık değil birçok hastalığın oluşturduğu klinik belirtilerden veya bulgulardan birisi olarak düşünülmelidir.</a:t>
            </a:r>
          </a:p>
          <a:p>
            <a:pPr>
              <a:lnSpc>
                <a:spcPct val="135000"/>
              </a:lnSpc>
              <a:buFont typeface="Wingdings" panose="05000000000000000000" pitchFamily="2" charset="2"/>
              <a:buChar char="v"/>
            </a:pPr>
            <a:r>
              <a:rPr lang="tr-TR" sz="1800" dirty="0" smtClean="0"/>
              <a:t> Aneminin </a:t>
            </a:r>
            <a:r>
              <a:rPr lang="tr-TR" sz="1800" dirty="0"/>
              <a:t>varlığının gösterilmesinin ardından mutlaka nedeninin de aydınlatılması gerekir. </a:t>
            </a:r>
          </a:p>
          <a:p>
            <a:pPr>
              <a:lnSpc>
                <a:spcPct val="135000"/>
              </a:lnSpc>
              <a:buFont typeface="Wingdings" panose="05000000000000000000" pitchFamily="2" charset="2"/>
              <a:buChar char="v"/>
            </a:pPr>
            <a:endParaRPr lang="tr-TR" sz="1800" dirty="0"/>
          </a:p>
        </p:txBody>
      </p:sp>
      <p:pic>
        <p:nvPicPr>
          <p:cNvPr id="5" name="Content Placeholder 4" descr="anemi kriterler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10292" y="1261861"/>
            <a:ext cx="6764562" cy="4902756"/>
          </a:xfrm>
          <a:prstGeom prst="rect">
            <a:avLst/>
          </a:prstGeom>
        </p:spPr>
      </p:pic>
    </p:spTree>
    <p:extLst>
      <p:ext uri="{BB962C8B-B14F-4D97-AF65-F5344CB8AC3E}">
        <p14:creationId xmlns:p14="http://schemas.microsoft.com/office/powerpoint/2010/main" val="1400350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solidFill>
                  <a:schemeClr val="accent2"/>
                </a:solidFill>
              </a:rPr>
              <a:t>Sideroblastik Anemi</a:t>
            </a:r>
          </a:p>
        </p:txBody>
      </p:sp>
      <p:sp>
        <p:nvSpPr>
          <p:cNvPr id="3" name="İçerik Yer Tutucusu 2"/>
          <p:cNvSpPr>
            <a:spLocks noGrp="1"/>
          </p:cNvSpPr>
          <p:nvPr>
            <p:ph idx="1"/>
          </p:nvPr>
        </p:nvSpPr>
        <p:spPr/>
        <p:txBody>
          <a:bodyPr>
            <a:normAutofit/>
          </a:bodyPr>
          <a:lstStyle/>
          <a:p>
            <a:r>
              <a:rPr lang="tr-TR" b="1" dirty="0">
                <a:solidFill>
                  <a:srgbClr val="FF0066"/>
                </a:solidFill>
              </a:rPr>
              <a:t>KLİNİK</a:t>
            </a:r>
            <a:r>
              <a:rPr lang="tr-TR" b="1" dirty="0" smtClean="0">
                <a:solidFill>
                  <a:srgbClr val="FF0066"/>
                </a:solidFill>
              </a:rPr>
              <a:t>: </a:t>
            </a:r>
            <a:r>
              <a:rPr lang="tr-TR" dirty="0" smtClean="0"/>
              <a:t>	Anemi </a:t>
            </a:r>
            <a:r>
              <a:rPr lang="tr-TR" dirty="0"/>
              <a:t>bulguları + SM</a:t>
            </a:r>
          </a:p>
          <a:p>
            <a:endParaRPr lang="tr-TR" dirty="0"/>
          </a:p>
          <a:p>
            <a:r>
              <a:rPr lang="tr-TR" b="1" dirty="0" smtClean="0">
                <a:solidFill>
                  <a:srgbClr val="FF0066"/>
                </a:solidFill>
              </a:rPr>
              <a:t>LABORATUVAR: </a:t>
            </a:r>
            <a:r>
              <a:rPr lang="tr-TR" dirty="0" smtClean="0"/>
              <a:t>Hg </a:t>
            </a:r>
            <a:r>
              <a:rPr lang="tr-TR" dirty="0"/>
              <a:t>6 gr/dl		düşük</a:t>
            </a:r>
          </a:p>
          <a:p>
            <a:r>
              <a:rPr lang="tr-TR" dirty="0"/>
              <a:t>	</a:t>
            </a:r>
            <a:r>
              <a:rPr lang="tr-TR" dirty="0" smtClean="0"/>
              <a:t> 	 	 Hipokrom </a:t>
            </a:r>
            <a:r>
              <a:rPr lang="tr-TR" dirty="0"/>
              <a:t>mik. Anemi</a:t>
            </a:r>
          </a:p>
          <a:p>
            <a:r>
              <a:rPr lang="tr-TR" dirty="0"/>
              <a:t>	</a:t>
            </a:r>
            <a:r>
              <a:rPr lang="tr-TR" dirty="0" smtClean="0"/>
              <a:t> 		 K.İliğinde </a:t>
            </a:r>
            <a:r>
              <a:rPr lang="tr-TR" dirty="0"/>
              <a:t>Ring sideroblastlar</a:t>
            </a:r>
          </a:p>
          <a:p>
            <a:r>
              <a:rPr lang="tr-TR" b="1" dirty="0" smtClean="0">
                <a:solidFill>
                  <a:srgbClr val="FF0066"/>
                </a:solidFill>
              </a:rPr>
              <a:t>TEDAVİ:   </a:t>
            </a:r>
            <a:r>
              <a:rPr lang="tr-TR" dirty="0" smtClean="0"/>
              <a:t>Etkin tedavi </a:t>
            </a:r>
            <a:r>
              <a:rPr lang="tr-TR" dirty="0"/>
              <a:t>y</a:t>
            </a:r>
            <a:r>
              <a:rPr lang="tr-TR" dirty="0" smtClean="0"/>
              <a:t>ok</a:t>
            </a:r>
            <a:endParaRPr lang="tr-TR" dirty="0"/>
          </a:p>
          <a:p>
            <a:r>
              <a:rPr lang="tr-TR" dirty="0"/>
              <a:t>	</a:t>
            </a:r>
            <a:r>
              <a:rPr lang="tr-TR" dirty="0" smtClean="0"/>
              <a:t> 	Pridoksine </a:t>
            </a:r>
            <a:r>
              <a:rPr lang="tr-TR" dirty="0"/>
              <a:t>kısmi cevap</a:t>
            </a:r>
          </a:p>
          <a:p>
            <a:endParaRPr lang="tr-TR" dirty="0"/>
          </a:p>
        </p:txBody>
      </p:sp>
    </p:spTree>
    <p:extLst>
      <p:ext uri="{BB962C8B-B14F-4D97-AF65-F5344CB8AC3E}">
        <p14:creationId xmlns:p14="http://schemas.microsoft.com/office/powerpoint/2010/main" val="2051245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a:solidFill>
                  <a:schemeClr val="tx1"/>
                </a:solidFill>
              </a:rPr>
              <a:t>Mentzer İndeksi: </a:t>
            </a:r>
          </a:p>
        </p:txBody>
      </p:sp>
      <p:sp>
        <p:nvSpPr>
          <p:cNvPr id="3" name="İçerik Yer Tutucusu 2"/>
          <p:cNvSpPr>
            <a:spLocks noGrp="1"/>
          </p:cNvSpPr>
          <p:nvPr>
            <p:ph idx="1"/>
          </p:nvPr>
        </p:nvSpPr>
        <p:spPr/>
        <p:txBody>
          <a:bodyPr/>
          <a:lstStyle/>
          <a:p>
            <a:pPr>
              <a:lnSpc>
                <a:spcPct val="100000"/>
              </a:lnSpc>
              <a:buFont typeface="Wingdings" panose="05000000000000000000" pitchFamily="2" charset="2"/>
              <a:buChar char="v"/>
            </a:pPr>
            <a:r>
              <a:rPr lang="tr-TR" dirty="0" smtClean="0"/>
              <a:t> MCV</a:t>
            </a:r>
            <a:r>
              <a:rPr lang="tr-TR" dirty="0"/>
              <a:t>/ RBC 	(Fe eksikliği- talasemi ayırıcı tanı)</a:t>
            </a:r>
          </a:p>
          <a:p>
            <a:pPr>
              <a:lnSpc>
                <a:spcPct val="100000"/>
              </a:lnSpc>
              <a:buFont typeface="Wingdings" panose="05000000000000000000" pitchFamily="2" charset="2"/>
              <a:buChar char="v"/>
            </a:pPr>
            <a:r>
              <a:rPr lang="tr-TR" dirty="0" smtClean="0"/>
              <a:t> RDW </a:t>
            </a:r>
            <a:r>
              <a:rPr lang="tr-TR" dirty="0"/>
              <a:t>artışı, Mentzer indeksi &gt; 13 olması demir eksikliği lehine</a:t>
            </a:r>
          </a:p>
          <a:p>
            <a:pPr>
              <a:lnSpc>
                <a:spcPct val="100000"/>
              </a:lnSpc>
              <a:buFont typeface="Wingdings" panose="05000000000000000000" pitchFamily="2" charset="2"/>
              <a:buChar char="v"/>
            </a:pPr>
            <a:r>
              <a:rPr lang="tr-TR" dirty="0" smtClean="0"/>
              <a:t> Mentzer </a:t>
            </a:r>
            <a:r>
              <a:rPr lang="tr-TR" dirty="0"/>
              <a:t>indeksi &lt; 13 talasemi taşıyıcılığı lehine ( Talasemi taşıyıcılarında  MCV &lt; 60 fL olan eritrositlerin oranı artmıştır)</a:t>
            </a:r>
          </a:p>
          <a:p>
            <a:pPr>
              <a:lnSpc>
                <a:spcPct val="100000"/>
              </a:lnSpc>
              <a:buFont typeface="Wingdings" panose="05000000000000000000" pitchFamily="2" charset="2"/>
              <a:buChar char="v"/>
            </a:pPr>
            <a:r>
              <a:rPr lang="tr-TR" dirty="0" smtClean="0"/>
              <a:t> Kesin </a:t>
            </a:r>
            <a:r>
              <a:rPr lang="tr-TR" dirty="0"/>
              <a:t>tanı Hb elektroforezi ile</a:t>
            </a:r>
          </a:p>
          <a:p>
            <a:pPr>
              <a:lnSpc>
                <a:spcPct val="100000"/>
              </a:lnSpc>
              <a:buFont typeface="Wingdings" panose="05000000000000000000" pitchFamily="2" charset="2"/>
              <a:buChar char="v"/>
            </a:pPr>
            <a:endParaRPr lang="tr-TR" dirty="0"/>
          </a:p>
        </p:txBody>
      </p:sp>
    </p:spTree>
    <p:extLst>
      <p:ext uri="{BB962C8B-B14F-4D97-AF65-F5344CB8AC3E}">
        <p14:creationId xmlns:p14="http://schemas.microsoft.com/office/powerpoint/2010/main" val="158925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4"/>
          <p:cNvGraphicFramePr>
            <a:graphicFrameLocks noGrp="1"/>
          </p:cNvGraphicFramePr>
          <p:nvPr>
            <p:extLst>
              <p:ext uri="{D42A27DB-BD31-4B8C-83A1-F6EECF244321}">
                <p14:modId xmlns:p14="http://schemas.microsoft.com/office/powerpoint/2010/main" val="2471558402"/>
              </p:ext>
            </p:extLst>
          </p:nvPr>
        </p:nvGraphicFramePr>
        <p:xfrm>
          <a:off x="595745" y="207817"/>
          <a:ext cx="11097491" cy="6670079"/>
        </p:xfrm>
        <a:graphic>
          <a:graphicData uri="http://schemas.openxmlformats.org/drawingml/2006/table">
            <a:tbl>
              <a:tblPr/>
              <a:tblGrid>
                <a:gridCol w="2335330">
                  <a:extLst>
                    <a:ext uri="{9D8B030D-6E8A-4147-A177-3AD203B41FA5}">
                      <a16:colId xmlns:a16="http://schemas.microsoft.com/office/drawing/2014/main" val="20000"/>
                    </a:ext>
                  </a:extLst>
                </a:gridCol>
                <a:gridCol w="2104134">
                  <a:extLst>
                    <a:ext uri="{9D8B030D-6E8A-4147-A177-3AD203B41FA5}">
                      <a16:colId xmlns:a16="http://schemas.microsoft.com/office/drawing/2014/main" val="20001"/>
                    </a:ext>
                  </a:extLst>
                </a:gridCol>
                <a:gridCol w="2218564">
                  <a:extLst>
                    <a:ext uri="{9D8B030D-6E8A-4147-A177-3AD203B41FA5}">
                      <a16:colId xmlns:a16="http://schemas.microsoft.com/office/drawing/2014/main" val="20002"/>
                    </a:ext>
                  </a:extLst>
                </a:gridCol>
                <a:gridCol w="2220899">
                  <a:extLst>
                    <a:ext uri="{9D8B030D-6E8A-4147-A177-3AD203B41FA5}">
                      <a16:colId xmlns:a16="http://schemas.microsoft.com/office/drawing/2014/main" val="20003"/>
                    </a:ext>
                  </a:extLst>
                </a:gridCol>
                <a:gridCol w="2218564">
                  <a:extLst>
                    <a:ext uri="{9D8B030D-6E8A-4147-A177-3AD203B41FA5}">
                      <a16:colId xmlns:a16="http://schemas.microsoft.com/office/drawing/2014/main" val="20004"/>
                    </a:ext>
                  </a:extLst>
                </a:gridCol>
              </a:tblGrid>
              <a:tr h="100859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1" i="0" u="none" strike="noStrike" cap="none" normalizeH="0" baseline="0" dirty="0" smtClean="0">
                        <a:ln>
                          <a:noFill/>
                        </a:ln>
                        <a:solidFill>
                          <a:schemeClr val="tx1"/>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chemeClr val="tx1"/>
                          </a:solidFill>
                          <a:effectLst/>
                          <a:latin typeface="+mn-lt"/>
                        </a:rPr>
                        <a:t>Demir eksikliği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chemeClr val="tx1"/>
                          </a:solidFill>
                          <a:effectLst/>
                          <a:latin typeface="+mn-lt"/>
                        </a:rPr>
                        <a:t>anemisi</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err="1" smtClean="0">
                          <a:ln>
                            <a:noFill/>
                          </a:ln>
                          <a:solidFill>
                            <a:schemeClr val="tx1"/>
                          </a:solidFill>
                          <a:effectLst/>
                          <a:latin typeface="+mn-lt"/>
                        </a:rPr>
                        <a:t>Talasemi</a:t>
                      </a:r>
                      <a:endParaRPr kumimoji="0" lang="tr-TR" sz="2200" b="1" i="0" u="none" strike="noStrike" cap="none" normalizeH="0" baseline="0" dirty="0" smtClean="0">
                        <a:ln>
                          <a:noFill/>
                        </a:ln>
                        <a:solidFill>
                          <a:schemeClr val="tx1"/>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smtClean="0">
                          <a:ln>
                            <a:noFill/>
                          </a:ln>
                          <a:solidFill>
                            <a:schemeClr val="tx1"/>
                          </a:solidFill>
                          <a:effectLst/>
                          <a:latin typeface="+mn-lt"/>
                        </a:rPr>
                        <a:t>Kronik hastalık anemisi</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657029">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rgbClr val="000000"/>
                        </a:solidFill>
                        <a:effectLst/>
                        <a:latin typeface="+mn-lt"/>
                      </a:endParaRPr>
                    </a:p>
                  </a:txBody>
                  <a:tcPr marT="45714" marB="45714"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rgbClr val="000000"/>
                          </a:solidFill>
                          <a:effectLst/>
                          <a:latin typeface="+mn-lt"/>
                        </a:rPr>
                        <a:t>Beta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rgbClr val="000000"/>
                          </a:solidFill>
                          <a:effectLst/>
                          <a:latin typeface="+mn-lt"/>
                        </a:rPr>
                        <a:t>Alfa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rgbClr val="000000"/>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7069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rgbClr val="000000"/>
                          </a:solidFill>
                          <a:effectLst/>
                          <a:latin typeface="+mn-lt"/>
                        </a:rPr>
                        <a:t>Hemoglobin </a:t>
                      </a:r>
                      <a:r>
                        <a:rPr kumimoji="0" lang="tr-TR" sz="2200" b="0" i="0" u="none" strike="noStrike" cap="none" normalizeH="0" baseline="0" dirty="0" smtClean="0">
                          <a:ln>
                            <a:noFill/>
                          </a:ln>
                          <a:solidFill>
                            <a:srgbClr val="000000"/>
                          </a:solidFill>
                          <a:effectLst/>
                          <a:latin typeface="+mn-lt"/>
                        </a:rPr>
                        <a:t>(g/</a:t>
                      </a:r>
                      <a:r>
                        <a:rPr kumimoji="0" lang="tr-TR" sz="2200" b="0" i="0" u="none" strike="noStrike" cap="none" normalizeH="0" baseline="0" dirty="0" err="1" smtClean="0">
                          <a:ln>
                            <a:noFill/>
                          </a:ln>
                          <a:solidFill>
                            <a:srgbClr val="000000"/>
                          </a:solidFill>
                          <a:effectLst/>
                          <a:latin typeface="+mn-lt"/>
                        </a:rPr>
                        <a:t>dl</a:t>
                      </a:r>
                      <a:r>
                        <a:rPr kumimoji="0" lang="tr-TR" sz="2200" b="0" i="0" u="none" strike="noStrike" cap="none" normalizeH="0" baseline="0" dirty="0" smtClean="0">
                          <a:ln>
                            <a:noFill/>
                          </a:ln>
                          <a:solidFill>
                            <a:srgbClr val="000000"/>
                          </a:solidFill>
                          <a:effectLst/>
                          <a:latin typeface="+mn-lt"/>
                        </a:rPr>
                        <a: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3-10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9-11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10-12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8-11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6570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rgbClr val="000000"/>
                          </a:solidFill>
                          <a:effectLst/>
                          <a:latin typeface="+mn-lt"/>
                        </a:rPr>
                        <a:t>Serum demir</a:t>
                      </a:r>
                      <a:endParaRPr kumimoji="0" lang="tr-TR" sz="2200" b="0" i="0" u="none" strike="noStrike" cap="none" normalizeH="0" baseline="0" dirty="0" smtClean="0">
                        <a:ln>
                          <a:noFill/>
                        </a:ln>
                        <a:solidFill>
                          <a:srgbClr val="000000"/>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000000"/>
                          </a:solidFill>
                          <a:effectLst/>
                          <a:latin typeface="+mn-lt"/>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7069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rgbClr val="000000"/>
                          </a:solidFill>
                          <a:effectLst/>
                          <a:latin typeface="+mn-lt"/>
                        </a:rPr>
                        <a:t>TDBK   </a:t>
                      </a:r>
                      <a:r>
                        <a:rPr kumimoji="0" lang="tr-TR" sz="2200" b="0" i="0" u="none" strike="noStrike" cap="none" normalizeH="0" baseline="0" dirty="0" smtClean="0">
                          <a:ln>
                            <a:noFill/>
                          </a:ln>
                          <a:solidFill>
                            <a:srgbClr val="000000"/>
                          </a:solidFill>
                          <a:effectLst/>
                          <a:latin typeface="+mn-lt"/>
                        </a:rPr>
                        <a:t>(SDBK)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Normal/ 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000000"/>
                          </a:solidFill>
                          <a:effectLst/>
                          <a:latin typeface="+mn-lt"/>
                        </a:rPr>
                        <a:t>Normal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r h="683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smtClean="0">
                          <a:ln>
                            <a:noFill/>
                          </a:ln>
                          <a:solidFill>
                            <a:srgbClr val="000000"/>
                          </a:solidFill>
                          <a:effectLst/>
                          <a:latin typeface="+mn-lt"/>
                        </a:rPr>
                        <a:t>Serum </a:t>
                      </a:r>
                      <a:r>
                        <a:rPr kumimoji="0" lang="tr-TR" sz="2200" b="1" i="0" u="none" strike="noStrike" cap="none" normalizeH="0" baseline="0" dirty="0" err="1" smtClean="0">
                          <a:ln>
                            <a:noFill/>
                          </a:ln>
                          <a:solidFill>
                            <a:srgbClr val="000000"/>
                          </a:solidFill>
                          <a:effectLst/>
                          <a:latin typeface="+mn-lt"/>
                        </a:rPr>
                        <a:t>ferritin</a:t>
                      </a:r>
                      <a:endParaRPr kumimoji="0" lang="tr-TR" sz="2200" b="0" i="0" u="none" strike="noStrike" cap="none" normalizeH="0" baseline="0" dirty="0" smtClean="0">
                        <a:ln>
                          <a:noFill/>
                        </a:ln>
                        <a:solidFill>
                          <a:srgbClr val="000000"/>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000000"/>
                          </a:solidFill>
                          <a:effectLst/>
                          <a:latin typeface="+mn-lt"/>
                        </a:rPr>
                        <a:t>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000000"/>
                          </a:solidFill>
                          <a:effectLst/>
                          <a:latin typeface="+mn-lt"/>
                        </a:rPr>
                        <a:t>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Normal/ Yüksek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r h="10635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err="1" smtClean="0">
                          <a:ln>
                            <a:noFill/>
                          </a:ln>
                          <a:solidFill>
                            <a:srgbClr val="000000"/>
                          </a:solidFill>
                          <a:effectLst/>
                          <a:latin typeface="+mn-lt"/>
                        </a:rPr>
                        <a:t>Transferrin</a:t>
                      </a:r>
                      <a:r>
                        <a:rPr kumimoji="0" lang="tr-TR" sz="2200" b="1" i="0" u="none" strike="noStrike" cap="none" normalizeH="0" baseline="0" dirty="0" smtClean="0">
                          <a:ln>
                            <a:noFill/>
                          </a:ln>
                          <a:solidFill>
                            <a:srgbClr val="000000"/>
                          </a:solidFill>
                          <a:effectLst/>
                          <a:latin typeface="+mn-lt"/>
                        </a:rPr>
                        <a:t> </a:t>
                      </a:r>
                      <a:r>
                        <a:rPr kumimoji="0" lang="tr-TR" sz="2200" b="1" i="0" u="none" strike="noStrike" cap="none" normalizeH="0" baseline="0" dirty="0" err="1" smtClean="0">
                          <a:ln>
                            <a:noFill/>
                          </a:ln>
                          <a:solidFill>
                            <a:srgbClr val="000000"/>
                          </a:solidFill>
                          <a:effectLst/>
                          <a:latin typeface="+mn-lt"/>
                        </a:rPr>
                        <a:t>saturasyonu</a:t>
                      </a:r>
                      <a:endParaRPr kumimoji="0" lang="tr-TR" sz="2200" b="1" i="0" u="none" strike="noStrike" cap="none" normalizeH="0" baseline="0" dirty="0" smtClean="0">
                        <a:ln>
                          <a:noFill/>
                        </a:ln>
                        <a:solidFill>
                          <a:srgbClr val="000000"/>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1" i="0" u="none" strike="noStrike" cap="none" normalizeH="0" baseline="0" dirty="0" smtClean="0">
                        <a:ln>
                          <a:noFill/>
                        </a:ln>
                        <a:solidFill>
                          <a:srgbClr val="000000"/>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rgbClr val="000000"/>
                          </a:solidFill>
                          <a:effectLst/>
                          <a:latin typeface="+mn-lt"/>
                        </a:rPr>
                        <a:t>Düşük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smtClean="0">
                        <a:ln>
                          <a:noFill/>
                        </a:ln>
                        <a:solidFill>
                          <a:srgbClr val="000000"/>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Normal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rgbClr val="000000"/>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Normal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mn-lt"/>
                        </a:rPr>
                        <a:t>Normal/ Düşük</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6"/>
                  </a:ext>
                </a:extLst>
              </a:tr>
              <a:tr h="10635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1" i="0" u="none" strike="noStrike" cap="none" normalizeH="0" baseline="0" dirty="0" err="1" smtClean="0">
                          <a:ln>
                            <a:noFill/>
                          </a:ln>
                          <a:solidFill>
                            <a:srgbClr val="000000"/>
                          </a:solidFill>
                          <a:effectLst/>
                          <a:latin typeface="+mn-lt"/>
                        </a:rPr>
                        <a:t>Mentzer</a:t>
                      </a:r>
                      <a:r>
                        <a:rPr kumimoji="0" lang="tr-TR" sz="2200" b="1" i="0" u="none" strike="noStrike" cap="none" normalizeH="0" baseline="0" dirty="0" smtClean="0">
                          <a:ln>
                            <a:noFill/>
                          </a:ln>
                          <a:solidFill>
                            <a:srgbClr val="000000"/>
                          </a:solidFill>
                          <a:effectLst/>
                          <a:latin typeface="+mn-lt"/>
                        </a:rPr>
                        <a:t> indeksi </a:t>
                      </a:r>
                      <a:r>
                        <a:rPr kumimoji="0" lang="tr-TR" sz="2200" b="0" i="0" u="none" strike="noStrike" cap="none" normalizeH="0" baseline="0" dirty="0" smtClean="0">
                          <a:ln>
                            <a:noFill/>
                          </a:ln>
                          <a:solidFill>
                            <a:srgbClr val="000000"/>
                          </a:solidFill>
                          <a:effectLst/>
                          <a:latin typeface="+mn-lt"/>
                        </a:rPr>
                        <a:t>(MCV/RBC)</a:t>
                      </a:r>
                      <a:r>
                        <a:rPr kumimoji="0" lang="tr-TR" sz="2200" b="1" i="0" u="none" strike="noStrike" cap="none" normalizeH="0" baseline="0" dirty="0" smtClean="0">
                          <a:ln>
                            <a:noFill/>
                          </a:ln>
                          <a:solidFill>
                            <a:srgbClr val="000000"/>
                          </a:solidFill>
                          <a:effectLst/>
                          <a:latin typeface="+mn-lt"/>
                        </a:rPr>
                        <a:t>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smtClean="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smtClean="0">
                          <a:ln>
                            <a:noFill/>
                          </a:ln>
                          <a:solidFill>
                            <a:schemeClr val="tx1"/>
                          </a:solidFill>
                          <a:effectLst/>
                          <a:latin typeface="+mn-lt"/>
                        </a:rPr>
                        <a:t>&gt;13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smtClean="0">
                        <a:ln>
                          <a:noFill/>
                        </a:ln>
                        <a:solidFill>
                          <a:srgbClr val="000000"/>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mn-lt"/>
                        </a:rPr>
                        <a:t>&lt;13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rgbClr val="000000"/>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rgbClr val="000000"/>
                        </a:solidFill>
                        <a:effectLst/>
                        <a:latin typeface="+mn-lt"/>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36388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247973"/>
            <a:ext cx="10584103" cy="6610027"/>
          </a:xfrm>
        </p:spPr>
        <p:txBody>
          <a:bodyPr>
            <a:normAutofit fontScale="77500" lnSpcReduction="20000"/>
          </a:bodyPr>
          <a:lstStyle/>
          <a:p>
            <a:pPr>
              <a:lnSpc>
                <a:spcPct val="120000"/>
              </a:lnSpc>
              <a:buFont typeface="Wingdings" panose="05000000000000000000" pitchFamily="2" charset="2"/>
              <a:buChar char="v"/>
            </a:pPr>
            <a:r>
              <a:rPr lang="tr-TR" dirty="0" smtClean="0"/>
              <a:t> Kronik </a:t>
            </a:r>
            <a:r>
              <a:rPr lang="tr-TR" dirty="0"/>
              <a:t>kan kaybına bağlı demir eksikliği anemisinde ılımlı lökositoz ve trombositoz olabilir.</a:t>
            </a:r>
          </a:p>
          <a:p>
            <a:pPr>
              <a:lnSpc>
                <a:spcPct val="120000"/>
              </a:lnSpc>
              <a:buFont typeface="Wingdings" panose="05000000000000000000" pitchFamily="2" charset="2"/>
              <a:buChar char="v"/>
            </a:pPr>
            <a:endParaRPr lang="tr-TR" dirty="0"/>
          </a:p>
          <a:p>
            <a:pPr>
              <a:lnSpc>
                <a:spcPct val="120000"/>
              </a:lnSpc>
              <a:buFont typeface="Wingdings" panose="05000000000000000000" pitchFamily="2" charset="2"/>
              <a:buChar char="v"/>
            </a:pPr>
            <a:r>
              <a:rPr lang="tr-TR" dirty="0" smtClean="0"/>
              <a:t> Eritrosit </a:t>
            </a:r>
            <a:r>
              <a:rPr lang="tr-TR" dirty="0"/>
              <a:t>sayısı ile birlikte Hb, Hct yüksekliği dışında anormallik yoksa sekonder eritrositoz yapan nedenler düşünülmeli. </a:t>
            </a:r>
            <a:endParaRPr lang="tr-TR" dirty="0" smtClean="0"/>
          </a:p>
          <a:p>
            <a:pPr>
              <a:lnSpc>
                <a:spcPct val="120000"/>
              </a:lnSpc>
              <a:buFont typeface="Wingdings" panose="05000000000000000000" pitchFamily="2" charset="2"/>
              <a:buChar char="v"/>
            </a:pPr>
            <a:endParaRPr lang="tr-TR" dirty="0"/>
          </a:p>
          <a:p>
            <a:pPr>
              <a:lnSpc>
                <a:spcPct val="120000"/>
              </a:lnSpc>
              <a:buFont typeface="Wingdings" panose="05000000000000000000" pitchFamily="2" charset="2"/>
              <a:buChar char="v"/>
            </a:pPr>
            <a:r>
              <a:rPr lang="tr-TR" dirty="0" smtClean="0"/>
              <a:t> Ancak </a:t>
            </a:r>
            <a:r>
              <a:rPr lang="tr-TR" dirty="0"/>
              <a:t>eşlik eden beyaz küre ve trombosit sayısındaki artışlar akla myeloproliferatif hastalıkları özelliklede polisitemia vera’yı getirmelidir.</a:t>
            </a:r>
          </a:p>
          <a:p>
            <a:pPr>
              <a:lnSpc>
                <a:spcPct val="120000"/>
              </a:lnSpc>
              <a:buFont typeface="Wingdings" panose="05000000000000000000" pitchFamily="2" charset="2"/>
              <a:buChar char="v"/>
            </a:pPr>
            <a:endParaRPr lang="tr-TR" dirty="0"/>
          </a:p>
          <a:p>
            <a:pPr>
              <a:lnSpc>
                <a:spcPct val="120000"/>
              </a:lnSpc>
              <a:buFont typeface="Wingdings" panose="05000000000000000000" pitchFamily="2" charset="2"/>
              <a:buChar char="v"/>
            </a:pPr>
            <a:r>
              <a:rPr lang="tr-TR" dirty="0" smtClean="0"/>
              <a:t> Anemisi </a:t>
            </a:r>
            <a:r>
              <a:rPr lang="tr-TR" dirty="0"/>
              <a:t>olan bir hastada lökositoz da varsa akut veya kronik lösemi olabilir. Bu durumda trombosit sayısı önemlidir. </a:t>
            </a:r>
          </a:p>
          <a:p>
            <a:pPr>
              <a:lnSpc>
                <a:spcPct val="120000"/>
              </a:lnSpc>
              <a:buFont typeface="Wingdings" panose="05000000000000000000" pitchFamily="2" charset="2"/>
              <a:buChar char="v"/>
            </a:pPr>
            <a:endParaRPr lang="tr-TR" dirty="0"/>
          </a:p>
          <a:p>
            <a:pPr>
              <a:lnSpc>
                <a:spcPct val="120000"/>
              </a:lnSpc>
              <a:buFont typeface="Wingdings" panose="05000000000000000000" pitchFamily="2" charset="2"/>
              <a:buChar char="v"/>
            </a:pPr>
            <a:r>
              <a:rPr lang="tr-TR" dirty="0" smtClean="0"/>
              <a:t> Trombosit </a:t>
            </a:r>
            <a:r>
              <a:rPr lang="tr-TR" dirty="0"/>
              <a:t>sayısı da düşükse akut lösemi olma olasılığı daha fazladır. Kronik lösemilerde trombosit sayısı yüksek veya normaldir.</a:t>
            </a:r>
          </a:p>
          <a:p>
            <a:pPr>
              <a:lnSpc>
                <a:spcPct val="120000"/>
              </a:lnSpc>
              <a:buFont typeface="Wingdings" panose="05000000000000000000" pitchFamily="2" charset="2"/>
              <a:buChar char="v"/>
            </a:pPr>
            <a:endParaRPr lang="tr-TR" dirty="0"/>
          </a:p>
        </p:txBody>
      </p:sp>
    </p:spTree>
    <p:extLst>
      <p:ext uri="{BB962C8B-B14F-4D97-AF65-F5344CB8AC3E}">
        <p14:creationId xmlns:p14="http://schemas.microsoft.com/office/powerpoint/2010/main" val="390827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0" y="1"/>
            <a:ext cx="12192000" cy="6857999"/>
          </a:xfrm>
          <a:prstGeom prst="rect">
            <a:avLst/>
          </a:prstGeom>
          <a:noFill/>
          <a:ln w="9525">
            <a:noFill/>
            <a:miter lim="800000"/>
            <a:headEnd/>
            <a:tailEnd/>
          </a:ln>
        </p:spPr>
      </p:pic>
      <p:sp>
        <p:nvSpPr>
          <p:cNvPr id="5" name="9 Yuvarlatılmış Dikdörtgen"/>
          <p:cNvSpPr/>
          <p:nvPr/>
        </p:nvSpPr>
        <p:spPr>
          <a:xfrm rot="10800000">
            <a:off x="4899394" y="4865321"/>
            <a:ext cx="7195623"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2 Yuvarlatılmış Dikdörtgen"/>
          <p:cNvSpPr/>
          <p:nvPr/>
        </p:nvSpPr>
        <p:spPr>
          <a:xfrm rot="10800000">
            <a:off x="7295341" y="4118905"/>
            <a:ext cx="4785823"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Yuvarlatılmış Dikdörtgen"/>
          <p:cNvSpPr/>
          <p:nvPr/>
        </p:nvSpPr>
        <p:spPr>
          <a:xfrm>
            <a:off x="4918364" y="2636912"/>
            <a:ext cx="7162800"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60343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gili resim">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6000"/>
                    </a14:imgEffect>
                    <a14:imgEffect>
                      <a14:brightnessContrast bright="37000"/>
                    </a14:imgEffect>
                  </a14:imgLayer>
                </a14:imgProps>
              </a:ext>
              <a:ext uri="{28A0092B-C50C-407E-A947-70E740481C1C}">
                <a14:useLocalDpi xmlns:a14="http://schemas.microsoft.com/office/drawing/2010/main" val="0"/>
              </a:ext>
            </a:extLst>
          </a:blip>
          <a:srcRect/>
          <a:stretch>
            <a:fillRect/>
          </a:stretch>
        </p:blipFill>
        <p:spPr>
          <a:xfrm>
            <a:off x="2057400" y="103189"/>
            <a:ext cx="8305800" cy="6754811"/>
          </a:xfrm>
          <a:prstGeom prst="roundRect">
            <a:avLst>
              <a:gd name="adj" fmla="val 8594"/>
            </a:avLst>
          </a:prstGeom>
          <a:solidFill>
            <a:srgbClr val="FFFFFF">
              <a:shade val="85000"/>
            </a:srgbClr>
          </a:solidFill>
          <a:effectLst/>
        </p:spPr>
      </p:pic>
      <p:sp>
        <p:nvSpPr>
          <p:cNvPr id="4" name="Ok: Aşağı 12">
            <a:extLst/>
          </p:cNvPr>
          <p:cNvSpPr/>
          <p:nvPr/>
        </p:nvSpPr>
        <p:spPr>
          <a:xfrm>
            <a:off x="2787651" y="1310256"/>
            <a:ext cx="582613" cy="990600"/>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Patlama: 8 Nokta 28">
            <a:extLst/>
          </p:cNvPr>
          <p:cNvSpPr/>
          <p:nvPr/>
        </p:nvSpPr>
        <p:spPr>
          <a:xfrm>
            <a:off x="4724400" y="1536895"/>
            <a:ext cx="228600" cy="228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6" name="Patlama: 8 Nokta 30">
            <a:extLst/>
          </p:cNvPr>
          <p:cNvSpPr/>
          <p:nvPr/>
        </p:nvSpPr>
        <p:spPr>
          <a:xfrm flipH="1">
            <a:off x="5403850" y="1731860"/>
            <a:ext cx="228600" cy="228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7" name="Patlama: 8 Nokta 31">
            <a:extLst/>
          </p:cNvPr>
          <p:cNvSpPr/>
          <p:nvPr/>
        </p:nvSpPr>
        <p:spPr>
          <a:xfrm flipH="1">
            <a:off x="5337176" y="1155894"/>
            <a:ext cx="582613" cy="4953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8" name="Patlama: 8 Nokta 32">
            <a:extLst/>
          </p:cNvPr>
          <p:cNvSpPr/>
          <p:nvPr/>
        </p:nvSpPr>
        <p:spPr>
          <a:xfrm flipH="1">
            <a:off x="4724400" y="1960460"/>
            <a:ext cx="228600" cy="228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9" name="Patlama: 8 Nokta 33">
            <a:extLst/>
          </p:cNvPr>
          <p:cNvSpPr/>
          <p:nvPr/>
        </p:nvSpPr>
        <p:spPr>
          <a:xfrm flipH="1">
            <a:off x="5399088" y="2210531"/>
            <a:ext cx="228600" cy="228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0" name="Ok: Yukarı 29">
            <a:extLst/>
          </p:cNvPr>
          <p:cNvSpPr/>
          <p:nvPr/>
        </p:nvSpPr>
        <p:spPr>
          <a:xfrm>
            <a:off x="3059113" y="2865037"/>
            <a:ext cx="304800" cy="228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1" name="Patlama: 8 Nokta 35">
            <a:extLst/>
          </p:cNvPr>
          <p:cNvSpPr/>
          <p:nvPr/>
        </p:nvSpPr>
        <p:spPr>
          <a:xfrm flipH="1">
            <a:off x="4648200" y="2852337"/>
            <a:ext cx="304800" cy="3429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2" name="11 Metin kutusu"/>
          <p:cNvSpPr txBox="1"/>
          <p:nvPr/>
        </p:nvSpPr>
        <p:spPr>
          <a:xfrm>
            <a:off x="3296093" y="3774558"/>
            <a:ext cx="1414130" cy="923330"/>
          </a:xfrm>
          <a:prstGeom prst="rect">
            <a:avLst/>
          </a:prstGeom>
          <a:noFill/>
        </p:spPr>
        <p:txBody>
          <a:bodyPr wrap="square" rtlCol="0">
            <a:spAutoFit/>
          </a:bodyPr>
          <a:lstStyle/>
          <a:p>
            <a:r>
              <a:rPr lang="tr-TR" b="1" dirty="0" smtClean="0">
                <a:solidFill>
                  <a:srgbClr val="FF0000"/>
                </a:solidFill>
              </a:rPr>
              <a:t>MCV/RBC =65,7/4,28=15,35</a:t>
            </a:r>
            <a:endParaRPr lang="tr-TR" b="1" dirty="0">
              <a:solidFill>
                <a:srgbClr val="FF0000"/>
              </a:solidFill>
            </a:endParaRPr>
          </a:p>
        </p:txBody>
      </p:sp>
    </p:spTree>
    <p:extLst>
      <p:ext uri="{BB962C8B-B14F-4D97-AF65-F5344CB8AC3E}">
        <p14:creationId xmlns:p14="http://schemas.microsoft.com/office/powerpoint/2010/main" val="1954732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endParaRPr lang="tr-TR"/>
          </a:p>
        </p:txBody>
      </p:sp>
      <p:pic>
        <p:nvPicPr>
          <p:cNvPr id="3" name="Picture 4"/>
          <p:cNvPicPr>
            <a:picLocks noChangeAspect="1" noChangeArrowheads="1"/>
          </p:cNvPicPr>
          <p:nvPr/>
        </p:nvPicPr>
        <p:blipFill>
          <a:blip r:embed="rId3" cstate="print"/>
          <a:srcRect/>
          <a:stretch>
            <a:fillRect/>
          </a:stretch>
        </p:blipFill>
        <p:spPr bwMode="auto">
          <a:xfrm>
            <a:off x="1524000" y="188640"/>
            <a:ext cx="8892480" cy="6422022"/>
          </a:xfrm>
          <a:prstGeom prst="rect">
            <a:avLst/>
          </a:prstGeom>
          <a:noFill/>
          <a:ln w="9525">
            <a:noFill/>
            <a:miter lim="800000"/>
            <a:headEnd/>
            <a:tailEnd/>
          </a:ln>
        </p:spPr>
      </p:pic>
      <p:sp>
        <p:nvSpPr>
          <p:cNvPr id="4" name="4 5-Nokta Yıldız"/>
          <p:cNvSpPr/>
          <p:nvPr/>
        </p:nvSpPr>
        <p:spPr>
          <a:xfrm>
            <a:off x="3215680" y="184482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49000"/>
                    </a14:imgEffect>
                    <a14:imgEffect>
                      <a14:brightnessContrast bright="2000" contrast="11000"/>
                    </a14:imgEffect>
                  </a14:imgLayer>
                </a14:imgProps>
              </a:ext>
            </a:extLst>
          </a:blip>
          <a:srcRect/>
          <a:stretch>
            <a:fillRect/>
          </a:stretch>
        </p:blipFill>
        <p:spPr bwMode="auto">
          <a:xfrm>
            <a:off x="0" y="0"/>
            <a:ext cx="12095018" cy="6858000"/>
          </a:xfrm>
          <a:prstGeom prst="rect">
            <a:avLst/>
          </a:prstGeom>
          <a:noFill/>
          <a:ln w="9525">
            <a:noFill/>
            <a:miter lim="800000"/>
            <a:headEnd/>
            <a:tailEnd/>
          </a:ln>
        </p:spPr>
      </p:pic>
      <p:sp>
        <p:nvSpPr>
          <p:cNvPr id="6" name="7 Yuvarlatılmış Dikdörtgen"/>
          <p:cNvSpPr/>
          <p:nvPr/>
        </p:nvSpPr>
        <p:spPr>
          <a:xfrm>
            <a:off x="3075713" y="1233054"/>
            <a:ext cx="3906625" cy="14758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8 Yuvarlatılmış Dikdörtgen"/>
          <p:cNvSpPr/>
          <p:nvPr/>
        </p:nvSpPr>
        <p:spPr>
          <a:xfrm>
            <a:off x="3103419" y="2780928"/>
            <a:ext cx="3906625"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9 Yuvarlatılmış Dikdörtgen"/>
          <p:cNvSpPr/>
          <p:nvPr/>
        </p:nvSpPr>
        <p:spPr>
          <a:xfrm>
            <a:off x="3103419" y="3415145"/>
            <a:ext cx="3892771" cy="2563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1 Yuvarlatılmış Dikdörtgen"/>
          <p:cNvSpPr/>
          <p:nvPr/>
        </p:nvSpPr>
        <p:spPr>
          <a:xfrm>
            <a:off x="3089564" y="4916773"/>
            <a:ext cx="3920480" cy="6595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50719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05000" y="103189"/>
            <a:ext cx="8559800" cy="6754811"/>
          </a:xfrm>
          <a:prstGeom prst="rect">
            <a:avLst/>
          </a:prstGeom>
          <a:noFill/>
        </p:spPr>
      </p:pic>
      <p:sp>
        <p:nvSpPr>
          <p:cNvPr id="4" name="Düşünce Balonu: Bulut 2">
            <a:extLst/>
          </p:cNvPr>
          <p:cNvSpPr/>
          <p:nvPr/>
        </p:nvSpPr>
        <p:spPr>
          <a:xfrm>
            <a:off x="2725739" y="2724809"/>
            <a:ext cx="966787" cy="801029"/>
          </a:xfrm>
          <a:prstGeom prst="cloudCallout">
            <a:avLst>
              <a:gd name="adj1" fmla="val -97435"/>
              <a:gd name="adj2" fmla="val -637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accent1"/>
                </a:solidFill>
              </a:rPr>
              <a:t>??</a:t>
            </a:r>
          </a:p>
        </p:txBody>
      </p:sp>
      <p:cxnSp>
        <p:nvCxnSpPr>
          <p:cNvPr id="5" name="Düz Bağlayıcı 4">
            <a:extLst/>
          </p:cNvPr>
          <p:cNvCxnSpPr>
            <a:cxnSpLocks/>
          </p:cNvCxnSpPr>
          <p:nvPr/>
        </p:nvCxnSpPr>
        <p:spPr>
          <a:xfrm>
            <a:off x="4495800" y="3748909"/>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p:cNvPr>
          <p:cNvCxnSpPr>
            <a:cxnSpLocks/>
          </p:cNvCxnSpPr>
          <p:nvPr/>
        </p:nvCxnSpPr>
        <p:spPr>
          <a:xfrm>
            <a:off x="4495800" y="5680842"/>
            <a:ext cx="2362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k: Sağa Bükülü 13">
            <a:extLst/>
          </p:cNvPr>
          <p:cNvSpPr/>
          <p:nvPr/>
        </p:nvSpPr>
        <p:spPr>
          <a:xfrm>
            <a:off x="3886201" y="3074277"/>
            <a:ext cx="415925" cy="67463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chemeClr val="tx1"/>
              </a:solidFill>
            </a:endParaRPr>
          </a:p>
        </p:txBody>
      </p:sp>
      <p:sp>
        <p:nvSpPr>
          <p:cNvPr id="8" name="Ok: Sağa Bükülü 16">
            <a:extLst/>
          </p:cNvPr>
          <p:cNvSpPr/>
          <p:nvPr/>
        </p:nvSpPr>
        <p:spPr>
          <a:xfrm>
            <a:off x="3886201" y="5060731"/>
            <a:ext cx="415925" cy="73047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chemeClr val="tx1"/>
              </a:solidFill>
            </a:endParaRPr>
          </a:p>
        </p:txBody>
      </p:sp>
      <p:sp>
        <p:nvSpPr>
          <p:cNvPr id="9" name="Patlama: 8 Nokta 14">
            <a:extLst/>
          </p:cNvPr>
          <p:cNvSpPr/>
          <p:nvPr/>
        </p:nvSpPr>
        <p:spPr>
          <a:xfrm>
            <a:off x="8350470" y="2987207"/>
            <a:ext cx="931863" cy="42438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extLst>
      <p:ext uri="{BB962C8B-B14F-4D97-AF65-F5344CB8AC3E}">
        <p14:creationId xmlns:p14="http://schemas.microsoft.com/office/powerpoint/2010/main" val="3909547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25737" y="268014"/>
            <a:ext cx="8937463" cy="6589986"/>
          </a:xfrm>
          <a:prstGeom prst="rect">
            <a:avLst/>
          </a:prstGeom>
          <a:noFill/>
        </p:spPr>
      </p:pic>
      <p:sp>
        <p:nvSpPr>
          <p:cNvPr id="4" name="Dikdörtgen 3"/>
          <p:cNvSpPr>
            <a:spLocks noChangeArrowheads="1"/>
          </p:cNvSpPr>
          <p:nvPr/>
        </p:nvSpPr>
        <p:spPr bwMode="auto">
          <a:xfrm>
            <a:off x="3097870" y="0"/>
            <a:ext cx="7391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tr-TR" altLang="tr-TR" dirty="0">
                <a:latin typeface="+mj-lt"/>
                <a:cs typeface="Times New Roman" panose="02020603050405020304" pitchFamily="18" charset="0"/>
              </a:rPr>
              <a:t>DEA de ek testler: </a:t>
            </a:r>
            <a:r>
              <a:rPr lang="tr-TR" altLang="tr-TR" b="1" dirty="0">
                <a:latin typeface="+mj-lt"/>
                <a:cs typeface="Times New Roman" panose="02020603050405020304" pitchFamily="18" charset="0"/>
              </a:rPr>
              <a:t>Ferritin normal veya yüksek </a:t>
            </a:r>
          </a:p>
        </p:txBody>
      </p:sp>
      <p:cxnSp>
        <p:nvCxnSpPr>
          <p:cNvPr id="5" name="Düz Bağlayıcı 4">
            <a:extLst/>
          </p:cNvPr>
          <p:cNvCxnSpPr>
            <a:cxnSpLocks/>
          </p:cNvCxnSpPr>
          <p:nvPr/>
        </p:nvCxnSpPr>
        <p:spPr>
          <a:xfrm>
            <a:off x="4870176" y="1268894"/>
            <a:ext cx="198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p:cNvPr>
          <p:cNvCxnSpPr>
            <a:cxnSpLocks/>
          </p:cNvCxnSpPr>
          <p:nvPr/>
        </p:nvCxnSpPr>
        <p:spPr>
          <a:xfrm>
            <a:off x="4870176" y="957468"/>
            <a:ext cx="198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3959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Beslenme</a:t>
            </a: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6260" y="165310"/>
            <a:ext cx="4609662" cy="2294111"/>
          </a:xfrm>
        </p:spPr>
      </p:pic>
      <p:sp>
        <p:nvSpPr>
          <p:cNvPr id="7" name="Dikdörtgen 6"/>
          <p:cNvSpPr/>
          <p:nvPr/>
        </p:nvSpPr>
        <p:spPr>
          <a:xfrm>
            <a:off x="1024126" y="1879874"/>
            <a:ext cx="8154380" cy="5170646"/>
          </a:xfrm>
          <a:prstGeom prst="rect">
            <a:avLst/>
          </a:prstGeom>
        </p:spPr>
        <p:txBody>
          <a:bodyPr wrap="square">
            <a:spAutoFit/>
          </a:bodyPr>
          <a:lstStyle/>
          <a:p>
            <a:pPr>
              <a:buNone/>
            </a:pPr>
            <a:r>
              <a:rPr lang="tr-TR" altLang="tr-TR" sz="2200" b="1" dirty="0">
                <a:cs typeface="Arial" pitchFamily="34" charset="0"/>
              </a:rPr>
              <a:t>Demir için en iyi kaynaklar:</a:t>
            </a:r>
          </a:p>
          <a:p>
            <a:pPr lvl="1"/>
            <a:endParaRPr lang="tr-TR" altLang="tr-TR" sz="2200" dirty="0">
              <a:cs typeface="Arial" pitchFamily="34" charset="0"/>
            </a:endParaRPr>
          </a:p>
          <a:p>
            <a:pPr marL="800100" lvl="1" indent="-342900">
              <a:buFont typeface="Wingdings" panose="05000000000000000000" pitchFamily="2" charset="2"/>
              <a:buChar char="§"/>
            </a:pPr>
            <a:r>
              <a:rPr lang="tr-TR" altLang="tr-TR" sz="2200" dirty="0">
                <a:cs typeface="Arial" pitchFamily="34" charset="0"/>
              </a:rPr>
              <a:t>karaciğer, böbrek, kalp, dalak, kırmızı </a:t>
            </a:r>
            <a:r>
              <a:rPr lang="tr-TR" altLang="tr-TR" sz="2200" dirty="0" smtClean="0">
                <a:cs typeface="Arial" pitchFamily="34" charset="0"/>
              </a:rPr>
              <a:t>et, sakatatlar</a:t>
            </a:r>
            <a:r>
              <a:rPr lang="tr-TR" altLang="tr-TR" sz="2200" dirty="0">
                <a:cs typeface="Arial" pitchFamily="34" charset="0"/>
              </a:rPr>
              <a:t>, </a:t>
            </a:r>
          </a:p>
          <a:p>
            <a:pPr marL="800100" lvl="1" indent="-342900">
              <a:buFont typeface="Wingdings" panose="05000000000000000000" pitchFamily="2" charset="2"/>
              <a:buChar char="§"/>
            </a:pPr>
            <a:r>
              <a:rPr lang="tr-TR" altLang="tr-TR" sz="2200" dirty="0">
                <a:cs typeface="Arial" pitchFamily="34" charset="0"/>
              </a:rPr>
              <a:t>yumurta sarısı, </a:t>
            </a:r>
          </a:p>
          <a:p>
            <a:pPr marL="800100" lvl="1" indent="-342900">
              <a:buFont typeface="Wingdings" panose="05000000000000000000" pitchFamily="2" charset="2"/>
              <a:buChar char="§"/>
            </a:pPr>
            <a:r>
              <a:rPr lang="tr-TR" altLang="tr-TR" sz="2200" dirty="0">
                <a:cs typeface="Arial" pitchFamily="34" charset="0"/>
              </a:rPr>
              <a:t>balık, istiridye, </a:t>
            </a:r>
          </a:p>
          <a:p>
            <a:pPr marL="800100" lvl="1" indent="-342900">
              <a:buFont typeface="Wingdings" panose="05000000000000000000" pitchFamily="2" charset="2"/>
              <a:buChar char="§"/>
            </a:pPr>
            <a:r>
              <a:rPr lang="tr-TR" altLang="tr-TR" sz="2200" dirty="0">
                <a:cs typeface="Arial" pitchFamily="34" charset="0"/>
              </a:rPr>
              <a:t>fasulye, ıspanak gibi yeşil yapraklı çiğ sebzeler </a:t>
            </a:r>
          </a:p>
          <a:p>
            <a:pPr marL="800100" lvl="1" indent="-342900">
              <a:buFont typeface="Wingdings" panose="05000000000000000000" pitchFamily="2" charset="2"/>
              <a:buChar char="§"/>
            </a:pPr>
            <a:r>
              <a:rPr lang="tr-TR" altLang="tr-TR" sz="2200" dirty="0">
                <a:cs typeface="Arial" pitchFamily="34" charset="0"/>
              </a:rPr>
              <a:t>buğday ve yulaf unu, </a:t>
            </a:r>
          </a:p>
          <a:p>
            <a:pPr marL="800100" lvl="1" indent="-342900">
              <a:buFont typeface="Wingdings" panose="05000000000000000000" pitchFamily="2" charset="2"/>
              <a:buChar char="§"/>
            </a:pPr>
            <a:r>
              <a:rPr lang="tr-TR" altLang="tr-TR" sz="2200" dirty="0">
                <a:cs typeface="Arial" pitchFamily="34" charset="0"/>
              </a:rPr>
              <a:t>hurma, ceviz, fındık, kuru </a:t>
            </a:r>
            <a:r>
              <a:rPr lang="tr-TR" altLang="tr-TR" sz="2200" dirty="0" smtClean="0">
                <a:cs typeface="Arial" pitchFamily="34" charset="0"/>
              </a:rPr>
              <a:t>kayısı gibi kuruyemiş ve pekmez</a:t>
            </a:r>
          </a:p>
          <a:p>
            <a:pPr marL="800100" lvl="1" indent="-342900">
              <a:buFont typeface="Wingdings" panose="05000000000000000000" pitchFamily="2" charset="2"/>
              <a:buChar char="§"/>
            </a:pPr>
            <a:r>
              <a:rPr lang="tr-TR" altLang="tr-TR" sz="2200" dirty="0" smtClean="0">
                <a:cs typeface="Arial" pitchFamily="34" charset="0"/>
              </a:rPr>
              <a:t>kurubaklagiller</a:t>
            </a:r>
            <a:r>
              <a:rPr lang="tr-TR" altLang="tr-TR" sz="2200" dirty="0">
                <a:cs typeface="Arial" pitchFamily="34" charset="0"/>
              </a:rPr>
              <a:t>,</a:t>
            </a:r>
          </a:p>
          <a:p>
            <a:pPr marL="800100" lvl="1" indent="-342900">
              <a:buFont typeface="Wingdings" panose="05000000000000000000" pitchFamily="2" charset="2"/>
              <a:buChar char="§"/>
            </a:pPr>
            <a:r>
              <a:rPr lang="tr-TR" altLang="tr-TR" sz="2200" dirty="0" smtClean="0">
                <a:cs typeface="Arial" pitchFamily="34" charset="0"/>
              </a:rPr>
              <a:t>yağlı </a:t>
            </a:r>
            <a:r>
              <a:rPr lang="tr-TR" altLang="tr-TR" sz="2200" dirty="0">
                <a:cs typeface="Arial" pitchFamily="34" charset="0"/>
              </a:rPr>
              <a:t>tohumlar, </a:t>
            </a:r>
          </a:p>
          <a:p>
            <a:pPr marL="800100" lvl="1" indent="-342900">
              <a:buFont typeface="Wingdings" panose="05000000000000000000" pitchFamily="2" charset="2"/>
              <a:buChar char="§"/>
            </a:pPr>
            <a:r>
              <a:rPr lang="tr-TR" altLang="tr-TR" sz="2200" dirty="0" smtClean="0">
                <a:cs typeface="Arial" pitchFamily="34" charset="0"/>
              </a:rPr>
              <a:t>kuru </a:t>
            </a:r>
            <a:r>
              <a:rPr lang="tr-TR" altLang="tr-TR" sz="2200" dirty="0">
                <a:cs typeface="Arial" pitchFamily="34" charset="0"/>
              </a:rPr>
              <a:t>meyveler, </a:t>
            </a:r>
          </a:p>
          <a:p>
            <a:pPr marL="800100" lvl="1" indent="-342900">
              <a:buFont typeface="Wingdings" panose="05000000000000000000" pitchFamily="2" charset="2"/>
              <a:buChar char="§"/>
            </a:pPr>
            <a:r>
              <a:rPr lang="tr-TR" altLang="tr-TR" sz="2200" dirty="0">
                <a:cs typeface="Arial" pitchFamily="34" charset="0"/>
              </a:rPr>
              <a:t>bulgur,</a:t>
            </a:r>
          </a:p>
          <a:p>
            <a:pPr marL="800100" lvl="1" indent="-342900">
              <a:buFont typeface="Wingdings" panose="05000000000000000000" pitchFamily="2" charset="2"/>
              <a:buChar char="§"/>
            </a:pPr>
            <a:r>
              <a:rPr lang="tr-TR" altLang="tr-TR" sz="2200" dirty="0">
                <a:cs typeface="Arial" pitchFamily="34" charset="0"/>
              </a:rPr>
              <a:t>tam buğday veya çavdar unundan yapılmış ekmektir.</a:t>
            </a:r>
          </a:p>
          <a:p>
            <a:pPr marL="800100" lvl="1" indent="-342900">
              <a:buFont typeface="Wingdings" panose="05000000000000000000" pitchFamily="2" charset="2"/>
              <a:buChar char="§"/>
            </a:pPr>
            <a:endParaRPr lang="tr-TR" altLang="tr-TR" sz="2200" dirty="0">
              <a:cs typeface="Arial" pitchFamily="34" charset="0"/>
            </a:endParaRPr>
          </a:p>
        </p:txBody>
      </p:sp>
    </p:spTree>
    <p:extLst>
      <p:ext uri="{BB962C8B-B14F-4D97-AF65-F5344CB8AC3E}">
        <p14:creationId xmlns:p14="http://schemas.microsoft.com/office/powerpoint/2010/main" val="2757354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Anemi Görülme Sıklığı</a:t>
            </a: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smtClean="0"/>
              <a:t> Dünya </a:t>
            </a:r>
            <a:r>
              <a:rPr lang="tr-TR" dirty="0"/>
              <a:t>Sağlık Örgütünün verilerine göre;</a:t>
            </a:r>
          </a:p>
          <a:p>
            <a:pPr lvl="1">
              <a:buFont typeface="Wingdings" panose="05000000000000000000" pitchFamily="2" charset="2"/>
              <a:buChar char="v"/>
            </a:pPr>
            <a:endParaRPr lang="tr-TR" dirty="0" smtClean="0"/>
          </a:p>
          <a:p>
            <a:pPr lvl="1">
              <a:buFont typeface="Wingdings" panose="05000000000000000000" pitchFamily="2" charset="2"/>
              <a:buChar char="Ø"/>
            </a:pPr>
            <a:r>
              <a:rPr lang="tr-TR" dirty="0" smtClean="0"/>
              <a:t> Dünya </a:t>
            </a:r>
            <a:r>
              <a:rPr lang="tr-TR" dirty="0"/>
              <a:t>nüfusunun yaklaşık %30’unun,</a:t>
            </a:r>
          </a:p>
          <a:p>
            <a:pPr lvl="1">
              <a:buFont typeface="Wingdings" panose="05000000000000000000" pitchFamily="2" charset="2"/>
              <a:buChar char="Ø"/>
            </a:pPr>
            <a:r>
              <a:rPr lang="tr-TR" dirty="0" smtClean="0"/>
              <a:t> Dünyadaki </a:t>
            </a:r>
            <a:r>
              <a:rPr lang="tr-TR" dirty="0"/>
              <a:t>gebe kadınların %50’sinden fazlasının,</a:t>
            </a:r>
          </a:p>
          <a:p>
            <a:pPr lvl="1">
              <a:buFont typeface="Wingdings" panose="05000000000000000000" pitchFamily="2" charset="2"/>
              <a:buChar char="Ø"/>
            </a:pPr>
            <a:r>
              <a:rPr lang="tr-TR" dirty="0" smtClean="0"/>
              <a:t> Dünyadaki </a:t>
            </a:r>
            <a:r>
              <a:rPr lang="tr-TR" dirty="0"/>
              <a:t>tüm kadınların 1/3’ünden fazlasının anemik olduğu tahmin edilmektedir.</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36902025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Beslenme</a:t>
            </a: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6260" y="165310"/>
            <a:ext cx="4609662" cy="2294111"/>
          </a:xfrm>
        </p:spPr>
      </p:pic>
      <p:sp>
        <p:nvSpPr>
          <p:cNvPr id="7" name="Dikdörtgen 6"/>
          <p:cNvSpPr/>
          <p:nvPr/>
        </p:nvSpPr>
        <p:spPr>
          <a:xfrm>
            <a:off x="1024128" y="2879327"/>
            <a:ext cx="10437403" cy="2677656"/>
          </a:xfrm>
          <a:prstGeom prst="rect">
            <a:avLst/>
          </a:prstGeom>
        </p:spPr>
        <p:txBody>
          <a:bodyPr wrap="square">
            <a:spAutoFit/>
          </a:bodyPr>
          <a:lstStyle/>
          <a:p>
            <a:pPr marL="342900" indent="-342900">
              <a:buClr>
                <a:schemeClr val="accent2"/>
              </a:buClr>
              <a:buFont typeface="Wingdings" panose="05000000000000000000" pitchFamily="2" charset="2"/>
              <a:buChar char="v"/>
            </a:pPr>
            <a:r>
              <a:rPr lang="tr-TR" altLang="tr-TR" sz="2800" dirty="0" smtClean="0">
                <a:cs typeface="Arial" pitchFamily="34" charset="0"/>
              </a:rPr>
              <a:t> Besinlerde </a:t>
            </a:r>
            <a:r>
              <a:rPr lang="tr-TR" altLang="tr-TR" sz="2800" b="1" dirty="0">
                <a:cs typeface="Arial" pitchFamily="34" charset="0"/>
              </a:rPr>
              <a:t>hem olmayan demir  (Fe +3-ferrik) </a:t>
            </a:r>
            <a:r>
              <a:rPr lang="tr-TR" altLang="tr-TR" sz="2800" dirty="0">
                <a:cs typeface="Arial" pitchFamily="34" charset="0"/>
              </a:rPr>
              <a:t>şeklinde bulunur. </a:t>
            </a:r>
            <a:r>
              <a:rPr lang="tr-TR" altLang="tr-TR" sz="2800" dirty="0" smtClean="0">
                <a:cs typeface="Arial" pitchFamily="34" charset="0"/>
              </a:rPr>
              <a:t>(diyetin %90'ı </a:t>
            </a:r>
            <a:r>
              <a:rPr lang="tr-TR" altLang="tr-TR" sz="2800" dirty="0">
                <a:cs typeface="Arial" pitchFamily="34" charset="0"/>
              </a:rPr>
              <a:t>hem olmayan </a:t>
            </a:r>
            <a:r>
              <a:rPr lang="tr-TR" altLang="tr-TR" sz="2800" dirty="0" smtClean="0">
                <a:cs typeface="Arial" pitchFamily="34" charset="0"/>
              </a:rPr>
              <a:t>demir - emilim </a:t>
            </a:r>
            <a:r>
              <a:rPr lang="tr-TR" altLang="tr-TR" sz="2800" dirty="0">
                <a:cs typeface="Arial" pitchFamily="34" charset="0"/>
              </a:rPr>
              <a:t>%5) </a:t>
            </a:r>
          </a:p>
          <a:p>
            <a:pPr marL="457200" indent="-457200">
              <a:buFont typeface="Wingdings" panose="05000000000000000000" pitchFamily="2" charset="2"/>
              <a:buChar char="v"/>
            </a:pPr>
            <a:endParaRPr lang="tr-TR" altLang="tr-TR" sz="2800" dirty="0" smtClean="0">
              <a:cs typeface="Arial" pitchFamily="34" charset="0"/>
            </a:endParaRPr>
          </a:p>
          <a:p>
            <a:pPr marL="457200" indent="-457200">
              <a:buClr>
                <a:schemeClr val="accent2"/>
              </a:buClr>
              <a:buFont typeface="Wingdings" panose="05000000000000000000" pitchFamily="2" charset="2"/>
              <a:buChar char="v"/>
            </a:pPr>
            <a:r>
              <a:rPr lang="tr-TR" altLang="tr-TR" sz="2800" dirty="0" smtClean="0">
                <a:cs typeface="Arial" pitchFamily="34" charset="0"/>
              </a:rPr>
              <a:t>Hayvansal gıdalardaki </a:t>
            </a:r>
            <a:r>
              <a:rPr lang="tr-TR" altLang="tr-TR" sz="2800" b="1" dirty="0" smtClean="0">
                <a:cs typeface="Arial" pitchFamily="34" charset="0"/>
              </a:rPr>
              <a:t>hem demiri </a:t>
            </a:r>
            <a:r>
              <a:rPr lang="tr-TR" altLang="tr-TR" sz="2800" b="1" dirty="0">
                <a:cs typeface="Arial" pitchFamily="34" charset="0"/>
              </a:rPr>
              <a:t>(Fe +2 ferröz) </a:t>
            </a:r>
            <a:r>
              <a:rPr lang="tr-TR" altLang="tr-TR" sz="2800" dirty="0">
                <a:cs typeface="Arial" pitchFamily="34" charset="0"/>
              </a:rPr>
              <a:t>emilimi diğerlerine oranla daha iyidir</a:t>
            </a:r>
            <a:r>
              <a:rPr lang="tr-TR" altLang="tr-TR" sz="2800" dirty="0" smtClean="0">
                <a:cs typeface="Arial" pitchFamily="34" charset="0"/>
              </a:rPr>
              <a:t>.(</a:t>
            </a:r>
            <a:r>
              <a:rPr lang="tr-TR" altLang="tr-TR" sz="2800" dirty="0">
                <a:cs typeface="Arial" pitchFamily="34" charset="0"/>
              </a:rPr>
              <a:t>diyetin %10’u hem </a:t>
            </a:r>
            <a:r>
              <a:rPr lang="tr-TR" altLang="tr-TR" sz="2800" dirty="0" smtClean="0">
                <a:cs typeface="Arial" pitchFamily="34" charset="0"/>
              </a:rPr>
              <a:t>demiri - emilim </a:t>
            </a:r>
            <a:r>
              <a:rPr lang="tr-TR" altLang="tr-TR" sz="2800" dirty="0">
                <a:cs typeface="Arial" pitchFamily="34" charset="0"/>
              </a:rPr>
              <a:t>%20-30</a:t>
            </a:r>
            <a:r>
              <a:rPr lang="tr-TR" altLang="tr-TR" sz="2800" dirty="0" smtClean="0">
                <a:cs typeface="Arial" pitchFamily="34" charset="0"/>
              </a:rPr>
              <a:t>)</a:t>
            </a:r>
            <a:endParaRPr lang="tr-TR" altLang="tr-TR" sz="2800" dirty="0">
              <a:cs typeface="Arial" pitchFamily="34" charset="0"/>
            </a:endParaRPr>
          </a:p>
        </p:txBody>
      </p:sp>
    </p:spTree>
    <p:extLst>
      <p:ext uri="{BB962C8B-B14F-4D97-AF65-F5344CB8AC3E}">
        <p14:creationId xmlns:p14="http://schemas.microsoft.com/office/powerpoint/2010/main" val="1627644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7" y="585216"/>
            <a:ext cx="9901375" cy="1499616"/>
          </a:xfrm>
        </p:spPr>
        <p:txBody>
          <a:bodyPr/>
          <a:lstStyle/>
          <a:p>
            <a:r>
              <a:rPr lang="tr-TR" dirty="0"/>
              <a:t>Barsaktan Demir Emilimini Arttıran Durumlar</a:t>
            </a:r>
          </a:p>
        </p:txBody>
      </p:sp>
      <p:sp>
        <p:nvSpPr>
          <p:cNvPr id="3" name="İçerik Yer Tutucusu 2"/>
          <p:cNvSpPr>
            <a:spLocks noGrp="1"/>
          </p:cNvSpPr>
          <p:nvPr>
            <p:ph idx="1"/>
          </p:nvPr>
        </p:nvSpPr>
        <p:spPr>
          <a:xfrm>
            <a:off x="1024128" y="2285999"/>
            <a:ext cx="10815775" cy="4351283"/>
          </a:xfrm>
        </p:spPr>
        <p:txBody>
          <a:bodyPr>
            <a:normAutofit/>
          </a:bodyPr>
          <a:lstStyle/>
          <a:p>
            <a:pPr>
              <a:buFont typeface="Wingdings" panose="05000000000000000000" pitchFamily="2" charset="2"/>
              <a:buChar char="Ø"/>
            </a:pPr>
            <a:r>
              <a:rPr lang="tr-TR" dirty="0" smtClean="0"/>
              <a:t> Büyüme </a:t>
            </a:r>
            <a:r>
              <a:rPr lang="tr-TR" dirty="0"/>
              <a:t>dönemi, gebelik, emzirme, kanama gibi gereksinimin artması,</a:t>
            </a:r>
          </a:p>
          <a:p>
            <a:pPr>
              <a:buFont typeface="Wingdings" panose="05000000000000000000" pitchFamily="2" charset="2"/>
              <a:buChar char="Ø"/>
            </a:pPr>
            <a:r>
              <a:rPr lang="tr-TR" dirty="0" smtClean="0"/>
              <a:t> Midedeki </a:t>
            </a:r>
            <a:r>
              <a:rPr lang="tr-TR" dirty="0"/>
              <a:t>asit salgısı,</a:t>
            </a:r>
          </a:p>
          <a:p>
            <a:pPr>
              <a:buFont typeface="Wingdings" panose="05000000000000000000" pitchFamily="2" charset="2"/>
              <a:buChar char="Ø"/>
            </a:pPr>
            <a:r>
              <a:rPr lang="tr-TR" dirty="0" smtClean="0"/>
              <a:t> C </a:t>
            </a:r>
            <a:r>
              <a:rPr lang="tr-TR" dirty="0"/>
              <a:t>vitamini varlığı,</a:t>
            </a:r>
          </a:p>
          <a:p>
            <a:pPr>
              <a:buFont typeface="Wingdings" panose="05000000000000000000" pitchFamily="2" charset="2"/>
              <a:buChar char="Ø"/>
            </a:pPr>
            <a:r>
              <a:rPr lang="tr-TR" dirty="0" smtClean="0"/>
              <a:t> Vücuttaki </a:t>
            </a:r>
            <a:r>
              <a:rPr lang="tr-TR" dirty="0"/>
              <a:t>demirin azalması,</a:t>
            </a:r>
          </a:p>
          <a:p>
            <a:pPr>
              <a:buFont typeface="Wingdings" panose="05000000000000000000" pitchFamily="2" charset="2"/>
              <a:buChar char="Ø"/>
            </a:pPr>
            <a:r>
              <a:rPr lang="tr-TR" dirty="0" smtClean="0"/>
              <a:t> Proteinden </a:t>
            </a:r>
            <a:r>
              <a:rPr lang="tr-TR" dirty="0"/>
              <a:t>zengin gıdalar,</a:t>
            </a:r>
          </a:p>
          <a:p>
            <a:pPr>
              <a:buFont typeface="Wingdings" panose="05000000000000000000" pitchFamily="2" charset="2"/>
              <a:buChar char="Ø"/>
            </a:pPr>
            <a:r>
              <a:rPr lang="tr-TR" dirty="0" smtClean="0"/>
              <a:t> Bakır</a:t>
            </a:r>
            <a:r>
              <a:rPr lang="tr-TR" dirty="0"/>
              <a:t>, kobalt, mangan gibi elementlerin besinlerle alınması.</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36555436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Barsaktan Demir Emilimini Azaltan Durumlar</a:t>
            </a:r>
          </a:p>
        </p:txBody>
      </p:sp>
      <p:sp>
        <p:nvSpPr>
          <p:cNvPr id="3" name="İçerik Yer Tutucusu 2"/>
          <p:cNvSpPr>
            <a:spLocks noGrp="1"/>
          </p:cNvSpPr>
          <p:nvPr>
            <p:ph idx="1"/>
          </p:nvPr>
        </p:nvSpPr>
        <p:spPr>
          <a:xfrm>
            <a:off x="1024128" y="2286000"/>
            <a:ext cx="9720073" cy="4572000"/>
          </a:xfrm>
        </p:spPr>
        <p:txBody>
          <a:bodyPr>
            <a:normAutofit fontScale="70000" lnSpcReduction="20000"/>
          </a:bodyPr>
          <a:lstStyle/>
          <a:p>
            <a:pPr>
              <a:lnSpc>
                <a:spcPct val="120000"/>
              </a:lnSpc>
              <a:buFont typeface="Wingdings" panose="05000000000000000000" pitchFamily="2" charset="2"/>
              <a:buChar char="Ø"/>
            </a:pPr>
            <a:r>
              <a:rPr lang="tr-TR" dirty="0" smtClean="0"/>
              <a:t> Mide </a:t>
            </a:r>
            <a:r>
              <a:rPr lang="tr-TR" dirty="0"/>
              <a:t>asit salgısının azalması (Alkali ortam -Antiasitler (Fe'i bağlar)</a:t>
            </a:r>
          </a:p>
          <a:p>
            <a:pPr>
              <a:lnSpc>
                <a:spcPct val="120000"/>
              </a:lnSpc>
              <a:buFont typeface="Wingdings" panose="05000000000000000000" pitchFamily="2" charset="2"/>
              <a:buChar char="Ø"/>
            </a:pPr>
            <a:r>
              <a:rPr lang="tr-TR" dirty="0" smtClean="0"/>
              <a:t>Yiyecek </a:t>
            </a:r>
            <a:r>
              <a:rPr lang="tr-TR" dirty="0"/>
              <a:t>ve içeceklerdeki fosfat,</a:t>
            </a:r>
          </a:p>
          <a:p>
            <a:pPr>
              <a:lnSpc>
                <a:spcPct val="120000"/>
              </a:lnSpc>
              <a:buFont typeface="Wingdings" panose="05000000000000000000" pitchFamily="2" charset="2"/>
              <a:buChar char="Ø"/>
            </a:pPr>
            <a:r>
              <a:rPr lang="tr-TR" dirty="0" smtClean="0"/>
              <a:t> Alüminyum</a:t>
            </a:r>
            <a:r>
              <a:rPr lang="tr-TR" dirty="0"/>
              <a:t>, kalsiyum, fosfor, magnezyum ve çinkonun ortamda fazla bulunması (bu minerallerin hepsi </a:t>
            </a:r>
            <a:r>
              <a:rPr lang="tr-TR" b="1" dirty="0"/>
              <a:t>+2 </a:t>
            </a:r>
            <a:r>
              <a:rPr lang="tr-TR" dirty="0"/>
              <a:t>değerlikli olup Fe emilimini engellerler)</a:t>
            </a:r>
          </a:p>
          <a:p>
            <a:pPr>
              <a:lnSpc>
                <a:spcPct val="120000"/>
              </a:lnSpc>
              <a:buFont typeface="Wingdings" panose="05000000000000000000" pitchFamily="2" charset="2"/>
              <a:buChar char="Ø"/>
            </a:pPr>
            <a:r>
              <a:rPr lang="tr-TR" dirty="0" smtClean="0"/>
              <a:t> Hububatlardaki </a:t>
            </a:r>
            <a:r>
              <a:rPr lang="tr-TR" dirty="0"/>
              <a:t>fitatlar – okzalatlar (demirle birleşip suda erimeyen çözünmez bileşikler oluştururlar)</a:t>
            </a:r>
          </a:p>
          <a:p>
            <a:pPr>
              <a:lnSpc>
                <a:spcPct val="120000"/>
              </a:lnSpc>
              <a:buFont typeface="Wingdings" panose="05000000000000000000" pitchFamily="2" charset="2"/>
              <a:buChar char="Ø"/>
            </a:pPr>
            <a:r>
              <a:rPr lang="tr-TR" dirty="0" smtClean="0"/>
              <a:t> Soya </a:t>
            </a:r>
            <a:r>
              <a:rPr lang="tr-TR" dirty="0"/>
              <a:t>proteini,</a:t>
            </a:r>
          </a:p>
          <a:p>
            <a:pPr>
              <a:lnSpc>
                <a:spcPct val="120000"/>
              </a:lnSpc>
              <a:buFont typeface="Wingdings" panose="05000000000000000000" pitchFamily="2" charset="2"/>
              <a:buChar char="Ø"/>
            </a:pPr>
            <a:r>
              <a:rPr lang="tr-TR" dirty="0" smtClean="0"/>
              <a:t> Çay</a:t>
            </a:r>
            <a:r>
              <a:rPr lang="tr-TR" dirty="0"/>
              <a:t>, kahve,</a:t>
            </a:r>
          </a:p>
          <a:p>
            <a:pPr>
              <a:lnSpc>
                <a:spcPct val="120000"/>
              </a:lnSpc>
              <a:buFont typeface="Wingdings" panose="05000000000000000000" pitchFamily="2" charset="2"/>
              <a:buChar char="Ø"/>
            </a:pPr>
            <a:r>
              <a:rPr lang="tr-TR" dirty="0" smtClean="0"/>
              <a:t> Barsak </a:t>
            </a:r>
            <a:r>
              <a:rPr lang="tr-TR" dirty="0"/>
              <a:t>hareketlerinin </a:t>
            </a:r>
            <a:r>
              <a:rPr lang="tr-TR" dirty="0" smtClean="0"/>
              <a:t>hızlanması (Alınan </a:t>
            </a:r>
            <a:r>
              <a:rPr lang="tr-TR" dirty="0"/>
              <a:t>doz arttıkça emilim oranı </a:t>
            </a:r>
            <a:r>
              <a:rPr lang="tr-TR" dirty="0" smtClean="0"/>
              <a:t>azalır)</a:t>
            </a:r>
            <a:endParaRPr lang="tr-TR" dirty="0"/>
          </a:p>
        </p:txBody>
      </p:sp>
    </p:spTree>
    <p:extLst>
      <p:ext uri="{BB962C8B-B14F-4D97-AF65-F5344CB8AC3E}">
        <p14:creationId xmlns:p14="http://schemas.microsoft.com/office/powerpoint/2010/main" val="20072032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DEA </a:t>
            </a:r>
            <a:r>
              <a:rPr lang="tr-TR" dirty="0"/>
              <a:t>- Tedavi </a:t>
            </a: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a:t>Tedavinin temel amacı:</a:t>
            </a:r>
          </a:p>
          <a:p>
            <a:pPr marL="0" indent="0">
              <a:buNone/>
            </a:pPr>
            <a:r>
              <a:rPr lang="tr-TR" dirty="0"/>
              <a:t>      Hemoglobin düzeyini normal değerlere yükseltmek</a:t>
            </a:r>
          </a:p>
          <a:p>
            <a:pPr marL="0" indent="0">
              <a:buNone/>
            </a:pPr>
            <a:r>
              <a:rPr lang="tr-TR" dirty="0"/>
              <a:t>      Demir depolarını yerine koymak</a:t>
            </a:r>
          </a:p>
          <a:p>
            <a:pPr>
              <a:buFont typeface="Wingdings" panose="05000000000000000000" pitchFamily="2" charset="2"/>
              <a:buChar char="v"/>
            </a:pPr>
            <a:endParaRPr lang="tr-TR" dirty="0"/>
          </a:p>
          <a:p>
            <a:pPr>
              <a:buFont typeface="Wingdings" panose="05000000000000000000" pitchFamily="2" charset="2"/>
              <a:buChar char="v"/>
            </a:pPr>
            <a:r>
              <a:rPr lang="tr-TR" dirty="0" smtClean="0"/>
              <a:t>Altta </a:t>
            </a:r>
            <a:r>
              <a:rPr lang="tr-TR" dirty="0"/>
              <a:t>yatan hastalığa göre tedaviler uygulanmalıdır.</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3731020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u="sng" dirty="0"/>
              <a:t>Çocuklar</a:t>
            </a:r>
            <a:r>
              <a:rPr lang="tr-TR" dirty="0"/>
              <a:t> </a:t>
            </a: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a:t>Beslenme:</a:t>
            </a:r>
          </a:p>
          <a:p>
            <a:pPr lvl="1">
              <a:buFont typeface="Wingdings" panose="05000000000000000000" pitchFamily="2" charset="2"/>
              <a:buChar char="Ø"/>
            </a:pPr>
            <a:r>
              <a:rPr lang="tr-TR" dirty="0" smtClean="0"/>
              <a:t> 6 </a:t>
            </a:r>
            <a:r>
              <a:rPr lang="tr-TR" dirty="0"/>
              <a:t>ay anne sütü,</a:t>
            </a:r>
          </a:p>
          <a:p>
            <a:pPr lvl="1">
              <a:buFont typeface="Wingdings" panose="05000000000000000000" pitchFamily="2" charset="2"/>
              <a:buChar char="Ø"/>
            </a:pPr>
            <a:r>
              <a:rPr lang="tr-TR" dirty="0" smtClean="0"/>
              <a:t> 6 aydan sonra demirden zengin gıdalar</a:t>
            </a:r>
            <a:endParaRPr lang="tr-TR" dirty="0"/>
          </a:p>
          <a:p>
            <a:pPr lvl="1">
              <a:buFont typeface="Wingdings" panose="05000000000000000000" pitchFamily="2" charset="2"/>
              <a:buChar char="Ø"/>
            </a:pPr>
            <a:r>
              <a:rPr lang="tr-TR" dirty="0" smtClean="0"/>
              <a:t> İnek </a:t>
            </a:r>
            <a:r>
              <a:rPr lang="tr-TR" dirty="0"/>
              <a:t>sütü 1 yaşından sonra ve &lt;500 </a:t>
            </a:r>
            <a:r>
              <a:rPr lang="tr-TR" dirty="0" smtClean="0"/>
              <a:t>ml/gün</a:t>
            </a:r>
          </a:p>
          <a:p>
            <a:pPr lvl="1">
              <a:buFont typeface="Wingdings" panose="05000000000000000000" pitchFamily="2" charset="2"/>
              <a:buChar char="Ø"/>
            </a:pPr>
            <a:endParaRPr lang="tr-TR" dirty="0"/>
          </a:p>
        </p:txBody>
      </p:sp>
      <p:pic>
        <p:nvPicPr>
          <p:cNvPr id="4" name="Resim 1"/>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125716" y="4401331"/>
            <a:ext cx="6598724" cy="2299014"/>
          </a:xfrm>
          <a:prstGeom prst="rect">
            <a:avLst/>
          </a:prstGeom>
          <a:gradFill>
            <a:gsLst>
              <a:gs pos="0">
                <a:schemeClr val="tx2"/>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5" name="6 Oval"/>
          <p:cNvSpPr/>
          <p:nvPr/>
        </p:nvSpPr>
        <p:spPr>
          <a:xfrm>
            <a:off x="6594371" y="4912209"/>
            <a:ext cx="915390" cy="442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08235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u="sng" dirty="0"/>
              <a:t>Çocuklar</a:t>
            </a:r>
          </a:p>
        </p:txBody>
      </p:sp>
      <p:sp>
        <p:nvSpPr>
          <p:cNvPr id="3" name="İçerik Yer Tutucusu 2"/>
          <p:cNvSpPr>
            <a:spLocks noGrp="1"/>
          </p:cNvSpPr>
          <p:nvPr>
            <p:ph idx="1"/>
          </p:nvPr>
        </p:nvSpPr>
        <p:spPr>
          <a:xfrm>
            <a:off x="1024128" y="2285999"/>
            <a:ext cx="9720073" cy="4414345"/>
          </a:xfrm>
        </p:spPr>
        <p:txBody>
          <a:bodyPr>
            <a:normAutofit/>
          </a:bodyPr>
          <a:lstStyle/>
          <a:p>
            <a:pPr>
              <a:buFont typeface="Wingdings" panose="05000000000000000000" pitchFamily="2" charset="2"/>
              <a:buChar char="v"/>
            </a:pPr>
            <a:r>
              <a:rPr lang="tr-TR" dirty="0" smtClean="0"/>
              <a:t> DEA’nın </a:t>
            </a:r>
            <a:r>
              <a:rPr lang="tr-TR" dirty="0"/>
              <a:t>nedeni araştırılır.</a:t>
            </a:r>
          </a:p>
          <a:p>
            <a:pPr marL="0" indent="0">
              <a:buNone/>
            </a:pPr>
            <a:r>
              <a:rPr lang="tr-TR" dirty="0"/>
              <a:t>    </a:t>
            </a:r>
            <a:r>
              <a:rPr lang="tr-TR" dirty="0" smtClean="0"/>
              <a:t> 	      </a:t>
            </a:r>
            <a:r>
              <a:rPr lang="tr-TR" dirty="0"/>
              <a:t>( en sık DEA nedeni artan demir ihtiyacı )</a:t>
            </a:r>
          </a:p>
          <a:p>
            <a:pPr>
              <a:buFont typeface="Wingdings" panose="05000000000000000000" pitchFamily="2" charset="2"/>
              <a:buChar char="v"/>
            </a:pPr>
            <a:endParaRPr lang="tr-TR" dirty="0"/>
          </a:p>
          <a:p>
            <a:pPr marL="0" indent="0">
              <a:buNone/>
            </a:pPr>
            <a:r>
              <a:rPr lang="tr-TR" b="1" dirty="0">
                <a:solidFill>
                  <a:srgbClr val="FF0066"/>
                </a:solidFill>
              </a:rPr>
              <a:t>Proflaksi; </a:t>
            </a:r>
            <a:r>
              <a:rPr lang="tr-TR" dirty="0"/>
              <a:t>&gt;4 ay→1 mg/kg/gün​</a:t>
            </a:r>
          </a:p>
          <a:p>
            <a:pPr>
              <a:buFont typeface="Wingdings" panose="05000000000000000000" pitchFamily="2" charset="2"/>
              <a:buChar char="v"/>
            </a:pPr>
            <a:r>
              <a:rPr lang="tr-TR" dirty="0" smtClean="0"/>
              <a:t> Prematüre </a:t>
            </a:r>
            <a:r>
              <a:rPr lang="tr-TR" dirty="0"/>
              <a:t>ve &lt;2500 g altında doğan bebekler ; ​2 aydan sonra  2 mg/kg/gün dozunda elementer demir​​</a:t>
            </a:r>
          </a:p>
          <a:p>
            <a:pPr>
              <a:buFont typeface="Wingdings" panose="05000000000000000000" pitchFamily="2" charset="2"/>
              <a:buChar char="ü"/>
            </a:pPr>
            <a:r>
              <a:rPr lang="tr-TR" dirty="0" smtClean="0"/>
              <a:t> </a:t>
            </a:r>
            <a:r>
              <a:rPr lang="tr-TR" dirty="0"/>
              <a:t>1 yaşına kadar demir profilaksisine devam edilmesi önerilir.</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3732839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u="sng" dirty="0"/>
              <a:t>Gebelik</a:t>
            </a:r>
          </a:p>
        </p:txBody>
      </p:sp>
      <p:sp>
        <p:nvSpPr>
          <p:cNvPr id="3" name="İçerik Yer Tutucusu 2"/>
          <p:cNvSpPr>
            <a:spLocks noGrp="1"/>
          </p:cNvSpPr>
          <p:nvPr>
            <p:ph idx="1"/>
          </p:nvPr>
        </p:nvSpPr>
        <p:spPr>
          <a:xfrm>
            <a:off x="1024128" y="2286000"/>
            <a:ext cx="9720073" cy="4572000"/>
          </a:xfrm>
        </p:spPr>
        <p:txBody>
          <a:bodyPr/>
          <a:lstStyle/>
          <a:p>
            <a:pPr marL="514350" indent="-514350">
              <a:buFont typeface="+mj-lt"/>
              <a:buAutoNum type="arabicPeriod"/>
            </a:pPr>
            <a:r>
              <a:rPr lang="tr-TR" b="1" dirty="0">
                <a:solidFill>
                  <a:srgbClr val="FF0066"/>
                </a:solidFill>
              </a:rPr>
              <a:t>Klinik anemi yok</a:t>
            </a:r>
            <a:r>
              <a:rPr lang="tr-TR" b="1" dirty="0" smtClean="0">
                <a:solidFill>
                  <a:srgbClr val="FF0066"/>
                </a:solidFill>
              </a:rPr>
              <a:t>:</a:t>
            </a:r>
          </a:p>
          <a:p>
            <a:pPr marL="514350" indent="-514350">
              <a:buFont typeface="+mj-lt"/>
              <a:buAutoNum type="arabicPeriod"/>
            </a:pPr>
            <a:endParaRPr lang="tr-TR" dirty="0"/>
          </a:p>
          <a:p>
            <a:pPr>
              <a:buFont typeface="Wingdings" panose="05000000000000000000" pitchFamily="2" charset="2"/>
              <a:buChar char="v"/>
            </a:pPr>
            <a:r>
              <a:rPr lang="tr-TR" dirty="0" smtClean="0"/>
              <a:t> </a:t>
            </a:r>
            <a:r>
              <a:rPr lang="tr-TR" b="1" dirty="0" smtClean="0"/>
              <a:t>Hemoglobin </a:t>
            </a:r>
            <a:r>
              <a:rPr lang="tr-TR" b="1" dirty="0"/>
              <a:t>&gt;11g/dl</a:t>
            </a:r>
            <a:r>
              <a:rPr lang="tr-TR" dirty="0"/>
              <a:t>, solukluk yok</a:t>
            </a:r>
          </a:p>
          <a:p>
            <a:endParaRPr lang="tr-TR" dirty="0"/>
          </a:p>
          <a:p>
            <a:pPr>
              <a:buFont typeface="Wingdings" panose="05000000000000000000" pitchFamily="2" charset="2"/>
              <a:buChar char="v"/>
            </a:pPr>
            <a:r>
              <a:rPr lang="tr-TR" dirty="0" smtClean="0"/>
              <a:t> Tüm </a:t>
            </a:r>
            <a:r>
              <a:rPr lang="tr-TR" dirty="0"/>
              <a:t>gebelere  ikinci trimestirden başlayarak 6 ay </a:t>
            </a:r>
          </a:p>
          <a:p>
            <a:pPr>
              <a:buFont typeface="Wingdings" panose="05000000000000000000" pitchFamily="2" charset="2"/>
              <a:buChar char="v"/>
            </a:pPr>
            <a:r>
              <a:rPr lang="tr-TR" dirty="0" smtClean="0"/>
              <a:t> Doğum </a:t>
            </a:r>
            <a:r>
              <a:rPr lang="tr-TR" dirty="0"/>
              <a:t>sonu 3 ay olmak üzere</a:t>
            </a:r>
          </a:p>
          <a:p>
            <a:pPr>
              <a:buFont typeface="Wingdings" panose="05000000000000000000" pitchFamily="2" charset="2"/>
              <a:buChar char="v"/>
            </a:pPr>
            <a:r>
              <a:rPr lang="tr-TR" dirty="0" smtClean="0"/>
              <a:t> Toplam </a:t>
            </a:r>
            <a:r>
              <a:rPr lang="tr-TR" b="1" dirty="0" smtClean="0"/>
              <a:t>9 ay </a:t>
            </a:r>
            <a:r>
              <a:rPr lang="tr-TR" dirty="0" smtClean="0"/>
              <a:t>süre ile destek  </a:t>
            </a:r>
            <a:r>
              <a:rPr lang="tr-TR" b="1" dirty="0" smtClean="0"/>
              <a:t>40-60 mg / gün </a:t>
            </a:r>
            <a:r>
              <a:rPr lang="tr-TR" dirty="0" smtClean="0"/>
              <a:t>elementer demir verilir. </a:t>
            </a:r>
            <a:endParaRPr lang="tr-TR" dirty="0"/>
          </a:p>
        </p:txBody>
      </p:sp>
    </p:spTree>
    <p:extLst>
      <p:ext uri="{BB962C8B-B14F-4D97-AF65-F5344CB8AC3E}">
        <p14:creationId xmlns:p14="http://schemas.microsoft.com/office/powerpoint/2010/main" val="40397980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u="sng" dirty="0"/>
              <a:t>Gebelik</a:t>
            </a:r>
          </a:p>
        </p:txBody>
      </p:sp>
      <p:sp>
        <p:nvSpPr>
          <p:cNvPr id="3" name="İçerik Yer Tutucusu 2"/>
          <p:cNvSpPr>
            <a:spLocks noGrp="1"/>
          </p:cNvSpPr>
          <p:nvPr>
            <p:ph idx="1"/>
          </p:nvPr>
        </p:nvSpPr>
        <p:spPr/>
        <p:txBody>
          <a:bodyPr>
            <a:normAutofit fontScale="85000" lnSpcReduction="20000"/>
          </a:bodyPr>
          <a:lstStyle/>
          <a:p>
            <a:pPr marL="514350" indent="-514350">
              <a:buFont typeface="+mj-lt"/>
              <a:buAutoNum type="arabicPeriod" startAt="2"/>
            </a:pPr>
            <a:r>
              <a:rPr lang="tr-TR" b="1" dirty="0">
                <a:solidFill>
                  <a:srgbClr val="FF0066"/>
                </a:solidFill>
              </a:rPr>
              <a:t>Orta şiddette anemi :</a:t>
            </a:r>
          </a:p>
          <a:p>
            <a:endParaRPr lang="tr-TR" dirty="0" smtClean="0"/>
          </a:p>
          <a:p>
            <a:pPr>
              <a:buFont typeface="Wingdings" panose="05000000000000000000" pitchFamily="2" charset="2"/>
              <a:buChar char="v"/>
            </a:pPr>
            <a:r>
              <a:rPr lang="tr-TR" dirty="0" smtClean="0"/>
              <a:t> </a:t>
            </a:r>
            <a:r>
              <a:rPr lang="tr-TR" b="1" dirty="0" smtClean="0"/>
              <a:t>Hemoglobin </a:t>
            </a:r>
            <a:r>
              <a:rPr lang="tr-TR" b="1" dirty="0"/>
              <a:t>7-11 g/dl </a:t>
            </a:r>
            <a:r>
              <a:rPr lang="tr-TR" dirty="0"/>
              <a:t>ve/veya avuç içi veya konjonktivada solukluk</a:t>
            </a:r>
          </a:p>
          <a:p>
            <a:endParaRPr lang="tr-TR" dirty="0"/>
          </a:p>
          <a:p>
            <a:pPr>
              <a:buFont typeface="Wingdings" panose="05000000000000000000" pitchFamily="2" charset="2"/>
              <a:buChar char="v"/>
            </a:pPr>
            <a:r>
              <a:rPr lang="tr-TR" dirty="0" smtClean="0"/>
              <a:t> Orta </a:t>
            </a:r>
            <a:r>
              <a:rPr lang="tr-TR" dirty="0"/>
              <a:t>şiddette aneminin tedavisinde gebelerde günde </a:t>
            </a:r>
          </a:p>
          <a:p>
            <a:r>
              <a:rPr lang="tr-TR" dirty="0"/>
              <a:t>     </a:t>
            </a:r>
            <a:r>
              <a:rPr lang="tr-TR" b="1" dirty="0"/>
              <a:t>100-120 mg elementer </a:t>
            </a:r>
            <a:r>
              <a:rPr lang="tr-TR" dirty="0"/>
              <a:t>demir kullanılır.</a:t>
            </a:r>
          </a:p>
          <a:p>
            <a:r>
              <a:rPr lang="tr-TR" dirty="0"/>
              <a:t>     </a:t>
            </a:r>
          </a:p>
          <a:p>
            <a:pPr>
              <a:buFont typeface="Wingdings" panose="05000000000000000000" pitchFamily="2" charset="2"/>
              <a:buChar char="v"/>
            </a:pPr>
            <a:r>
              <a:rPr lang="tr-TR" dirty="0" smtClean="0"/>
              <a:t> 1 </a:t>
            </a:r>
            <a:r>
              <a:rPr lang="tr-TR" dirty="0"/>
              <a:t>ay sonra hemoglobin izleminde en az 1g/dl’lik artış yok ise bir üst merkeze sevk edilmeli!!!</a:t>
            </a:r>
          </a:p>
          <a:p>
            <a:endParaRPr lang="tr-TR" dirty="0"/>
          </a:p>
        </p:txBody>
      </p:sp>
    </p:spTree>
    <p:extLst>
      <p:ext uri="{BB962C8B-B14F-4D97-AF65-F5344CB8AC3E}">
        <p14:creationId xmlns:p14="http://schemas.microsoft.com/office/powerpoint/2010/main" val="37576096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u="sng" dirty="0"/>
              <a:t>Gebelik</a:t>
            </a:r>
          </a:p>
        </p:txBody>
      </p:sp>
      <p:sp>
        <p:nvSpPr>
          <p:cNvPr id="3" name="İçerik Yer Tutucusu 2"/>
          <p:cNvSpPr>
            <a:spLocks noGrp="1"/>
          </p:cNvSpPr>
          <p:nvPr>
            <p:ph idx="1"/>
          </p:nvPr>
        </p:nvSpPr>
        <p:spPr>
          <a:xfrm>
            <a:off x="1024128" y="2286000"/>
            <a:ext cx="9720073" cy="4445876"/>
          </a:xfrm>
        </p:spPr>
        <p:txBody>
          <a:bodyPr>
            <a:normAutofit fontScale="92500" lnSpcReduction="20000"/>
          </a:bodyPr>
          <a:lstStyle/>
          <a:p>
            <a:pPr marL="514350" indent="-514350">
              <a:buFont typeface="+mj-lt"/>
              <a:buAutoNum type="arabicPeriod" startAt="3"/>
            </a:pPr>
            <a:r>
              <a:rPr lang="tr-TR" b="1" dirty="0">
                <a:solidFill>
                  <a:srgbClr val="FF0066"/>
                </a:solidFill>
              </a:rPr>
              <a:t>Ciddi anemi:</a:t>
            </a:r>
          </a:p>
          <a:p>
            <a:pPr>
              <a:buFont typeface="Wingdings" panose="05000000000000000000" pitchFamily="2" charset="2"/>
              <a:buChar char="v"/>
            </a:pPr>
            <a:r>
              <a:rPr lang="tr-TR" dirty="0" smtClean="0"/>
              <a:t> Hemoglobin </a:t>
            </a:r>
            <a:r>
              <a:rPr lang="tr-TR" dirty="0"/>
              <a:t>&lt;7 g/dl ve/veya avuç içi veya konjonktivalarda ciddi solukluk</a:t>
            </a:r>
          </a:p>
          <a:p>
            <a:pPr>
              <a:buFont typeface="Wingdings" panose="05000000000000000000" pitchFamily="2" charset="2"/>
              <a:buChar char="v"/>
            </a:pPr>
            <a:endParaRPr lang="tr-TR" dirty="0"/>
          </a:p>
          <a:p>
            <a:pPr>
              <a:buFont typeface="Wingdings" panose="05000000000000000000" pitchFamily="2" charset="2"/>
              <a:buChar char="v"/>
            </a:pPr>
            <a:r>
              <a:rPr lang="tr-TR" dirty="0" smtClean="0"/>
              <a:t> Soluklukla </a:t>
            </a:r>
            <a:r>
              <a:rPr lang="tr-TR" dirty="0"/>
              <a:t>birlikte aşağıdakilerden en az biri; </a:t>
            </a:r>
          </a:p>
          <a:p>
            <a:pPr lvl="1">
              <a:buFont typeface="Wingdings" panose="05000000000000000000" pitchFamily="2" charset="2"/>
              <a:buChar char="Ø"/>
            </a:pPr>
            <a:r>
              <a:rPr lang="tr-TR" dirty="0" smtClean="0"/>
              <a:t> solunum </a:t>
            </a:r>
            <a:r>
              <a:rPr lang="tr-TR" dirty="0"/>
              <a:t>sayısı &gt; 30 / dak </a:t>
            </a:r>
          </a:p>
          <a:p>
            <a:pPr lvl="1">
              <a:buFont typeface="Wingdings" panose="05000000000000000000" pitchFamily="2" charset="2"/>
              <a:buChar char="Ø"/>
            </a:pPr>
            <a:r>
              <a:rPr lang="tr-TR" dirty="0" smtClean="0"/>
              <a:t> çabuk </a:t>
            </a:r>
            <a:r>
              <a:rPr lang="tr-TR" dirty="0"/>
              <a:t>yorulma</a:t>
            </a:r>
          </a:p>
          <a:p>
            <a:pPr lvl="1">
              <a:buFont typeface="Wingdings" panose="05000000000000000000" pitchFamily="2" charset="2"/>
              <a:buChar char="Ø"/>
            </a:pPr>
            <a:r>
              <a:rPr lang="tr-TR" dirty="0" smtClean="0"/>
              <a:t> istirahatte </a:t>
            </a:r>
            <a:r>
              <a:rPr lang="tr-TR" dirty="0"/>
              <a:t>nefes darlığının olması</a:t>
            </a:r>
          </a:p>
          <a:p>
            <a:pPr>
              <a:buFont typeface="Wingdings" panose="05000000000000000000" pitchFamily="2" charset="2"/>
              <a:buChar char="v"/>
            </a:pPr>
            <a:endParaRPr lang="tr-TR" dirty="0"/>
          </a:p>
          <a:p>
            <a:pPr>
              <a:buFont typeface="Wingdings" panose="05000000000000000000" pitchFamily="2" charset="2"/>
              <a:buChar char="v"/>
            </a:pPr>
            <a:r>
              <a:rPr lang="tr-TR" dirty="0" smtClean="0"/>
              <a:t> Ciddi </a:t>
            </a:r>
            <a:r>
              <a:rPr lang="tr-TR" dirty="0"/>
              <a:t>aneminin tedavisi (transfüzyon v.b ) için gebe bir üst basamağa acil sevk edilmeli</a:t>
            </a:r>
            <a:r>
              <a:rPr lang="tr-TR" dirty="0" smtClean="0"/>
              <a:t>!!!</a:t>
            </a:r>
            <a:endParaRPr lang="tr-TR" dirty="0"/>
          </a:p>
        </p:txBody>
      </p:sp>
    </p:spTree>
    <p:extLst>
      <p:ext uri="{BB962C8B-B14F-4D97-AF65-F5344CB8AC3E}">
        <p14:creationId xmlns:p14="http://schemas.microsoft.com/office/powerpoint/2010/main" val="3871137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u="sng" dirty="0"/>
              <a:t>Yetişkin</a:t>
            </a:r>
          </a:p>
        </p:txBody>
      </p:sp>
      <p:sp>
        <p:nvSpPr>
          <p:cNvPr id="3" name="İçerik Yer Tutucusu 2"/>
          <p:cNvSpPr>
            <a:spLocks noGrp="1"/>
          </p:cNvSpPr>
          <p:nvPr>
            <p:ph idx="1"/>
          </p:nvPr>
        </p:nvSpPr>
        <p:spPr>
          <a:xfrm>
            <a:off x="1024128" y="1923394"/>
            <a:ext cx="9720073" cy="2774731"/>
          </a:xfrm>
        </p:spPr>
        <p:txBody>
          <a:bodyPr>
            <a:normAutofit lnSpcReduction="10000"/>
          </a:bodyPr>
          <a:lstStyle/>
          <a:p>
            <a:pPr>
              <a:buFont typeface="Wingdings" panose="05000000000000000000" pitchFamily="2" charset="2"/>
              <a:buChar char="v"/>
            </a:pPr>
            <a:r>
              <a:rPr lang="tr-TR" dirty="0" smtClean="0"/>
              <a:t> Demir eksikliği anemisinin tedavisi Oral tedavi tercih edilir +2 değerlikli demir 150-200mg/gün (ferrous sulfat, Ferrous glukonat, ferrous fumarat) </a:t>
            </a:r>
            <a:endParaRPr lang="tr-TR" dirty="0"/>
          </a:p>
          <a:p>
            <a:pPr>
              <a:buFont typeface="Wingdings" panose="05000000000000000000" pitchFamily="2" charset="2"/>
              <a:buChar char="v"/>
            </a:pPr>
            <a:r>
              <a:rPr lang="tr-TR" dirty="0" smtClean="0"/>
              <a:t> Aç </a:t>
            </a:r>
            <a:r>
              <a:rPr lang="tr-TR" dirty="0"/>
              <a:t>olarak veya Yemekten 1,5-2 saat sonra</a:t>
            </a:r>
          </a:p>
          <a:p>
            <a:pPr>
              <a:buFont typeface="Wingdings" panose="05000000000000000000" pitchFamily="2" charset="2"/>
              <a:buChar char="v"/>
            </a:pPr>
            <a:r>
              <a:rPr lang="tr-TR" dirty="0" smtClean="0"/>
              <a:t> Başka </a:t>
            </a:r>
            <a:r>
              <a:rPr lang="tr-TR" dirty="0"/>
              <a:t>ilaçlarla arasında en az 2 saat olacak şekilde verilmeli</a:t>
            </a:r>
          </a:p>
          <a:p>
            <a:endParaRPr lang="tr-TR" dirty="0"/>
          </a:p>
        </p:txBody>
      </p:sp>
      <p:sp>
        <p:nvSpPr>
          <p:cNvPr id="4" name="İçerik Yer Tutucusu 2"/>
          <p:cNvSpPr txBox="1">
            <a:spLocks/>
          </p:cNvSpPr>
          <p:nvPr/>
        </p:nvSpPr>
        <p:spPr>
          <a:xfrm>
            <a:off x="1024127" y="4566747"/>
            <a:ext cx="9720073" cy="216513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514350" indent="-514350">
              <a:buFont typeface="+mj-lt"/>
              <a:buAutoNum type="arabicPeriod"/>
            </a:pPr>
            <a:r>
              <a:rPr lang="tr-TR" dirty="0" smtClean="0"/>
              <a:t> </a:t>
            </a:r>
            <a:r>
              <a:rPr lang="tr-TR" b="1" dirty="0" smtClean="0">
                <a:solidFill>
                  <a:srgbClr val="FF0066"/>
                </a:solidFill>
              </a:rPr>
              <a:t>ETKİLİ</a:t>
            </a:r>
            <a:endParaRPr lang="tr-TR" b="1" dirty="0">
              <a:solidFill>
                <a:srgbClr val="FF0066"/>
              </a:solidFill>
            </a:endParaRPr>
          </a:p>
        </p:txBody>
      </p:sp>
      <p:graphicFrame>
        <p:nvGraphicFramePr>
          <p:cNvPr id="5" name="Group 179"/>
          <p:cNvGraphicFramePr>
            <a:graphicFrameLocks noGrp="1"/>
          </p:cNvGraphicFramePr>
          <p:nvPr>
            <p:extLst>
              <p:ext uri="{D42A27DB-BD31-4B8C-83A1-F6EECF244321}">
                <p14:modId xmlns:p14="http://schemas.microsoft.com/office/powerpoint/2010/main" val="1209279164"/>
              </p:ext>
            </p:extLst>
          </p:nvPr>
        </p:nvGraphicFramePr>
        <p:xfrm>
          <a:off x="1024126" y="5035552"/>
          <a:ext cx="8135937" cy="1822448"/>
        </p:xfrm>
        <a:graphic>
          <a:graphicData uri="http://schemas.openxmlformats.org/drawingml/2006/table">
            <a:tbl>
              <a:tblPr/>
              <a:tblGrid>
                <a:gridCol w="2033587">
                  <a:extLst>
                    <a:ext uri="{9D8B030D-6E8A-4147-A177-3AD203B41FA5}">
                      <a16:colId xmlns:a16="http://schemas.microsoft.com/office/drawing/2014/main" val="20000"/>
                    </a:ext>
                  </a:extLst>
                </a:gridCol>
                <a:gridCol w="2035175">
                  <a:extLst>
                    <a:ext uri="{9D8B030D-6E8A-4147-A177-3AD203B41FA5}">
                      <a16:colId xmlns:a16="http://schemas.microsoft.com/office/drawing/2014/main" val="20001"/>
                    </a:ext>
                  </a:extLst>
                </a:gridCol>
                <a:gridCol w="2033588">
                  <a:extLst>
                    <a:ext uri="{9D8B030D-6E8A-4147-A177-3AD203B41FA5}">
                      <a16:colId xmlns:a16="http://schemas.microsoft.com/office/drawing/2014/main" val="20002"/>
                    </a:ext>
                  </a:extLst>
                </a:gridCol>
                <a:gridCol w="2033587">
                  <a:extLst>
                    <a:ext uri="{9D8B030D-6E8A-4147-A177-3AD203B41FA5}">
                      <a16:colId xmlns:a16="http://schemas.microsoft.com/office/drawing/2014/main" val="20003"/>
                    </a:ext>
                  </a:extLst>
                </a:gridCol>
              </a:tblGrid>
              <a:tr h="365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err="1" smtClean="0">
                          <a:ln>
                            <a:noFill/>
                          </a:ln>
                          <a:solidFill>
                            <a:schemeClr val="tx1"/>
                          </a:solidFill>
                          <a:effectLst/>
                          <a:latin typeface="Arial" charset="0"/>
                        </a:rPr>
                        <a:t>Hb</a:t>
                      </a:r>
                      <a:r>
                        <a:rPr kumimoji="0" lang="tr-TR" sz="1800" b="1" i="0" u="none" strike="noStrike" cap="none" normalizeH="0" baseline="0" dirty="0" smtClean="0">
                          <a:ln>
                            <a:noFill/>
                          </a:ln>
                          <a:solidFill>
                            <a:schemeClr val="tx1"/>
                          </a:solidFill>
                          <a:effectLst/>
                          <a:latin typeface="Arial" charset="0"/>
                        </a:rPr>
                        <a:t> (g/</a:t>
                      </a:r>
                      <a:r>
                        <a:rPr kumimoji="0" lang="tr-TR" sz="1800" b="1" i="0" u="none" strike="noStrike" cap="none" normalizeH="0" baseline="0" dirty="0" err="1" smtClean="0">
                          <a:ln>
                            <a:noFill/>
                          </a:ln>
                          <a:solidFill>
                            <a:schemeClr val="tx1"/>
                          </a:solidFill>
                          <a:effectLst/>
                          <a:latin typeface="Arial" charset="0"/>
                        </a:rPr>
                        <a:t>dl</a:t>
                      </a:r>
                      <a:r>
                        <a:rPr kumimoji="0" lang="tr-TR" sz="1800" b="1" i="0" u="none" strike="noStrike" cap="none" normalizeH="0" baseline="0" dirty="0" smtClean="0">
                          <a:ln>
                            <a:noFill/>
                          </a:ln>
                          <a:solidFill>
                            <a:schemeClr val="tx1"/>
                          </a:solidFill>
                          <a:effectLst/>
                          <a:latin typeface="Arial" charset="0"/>
                        </a:rPr>
                        <a:t>)</a:t>
                      </a:r>
                    </a:p>
                  </a:txBody>
                  <a:tcPr marT="45736" marB="457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Fe</a:t>
                      </a:r>
                      <a:r>
                        <a:rPr kumimoji="0" lang="tr-TR" sz="1800" b="1" i="0" u="none" strike="noStrike" cap="none" normalizeH="0" baseline="30000" smtClean="0">
                          <a:ln>
                            <a:noFill/>
                          </a:ln>
                          <a:solidFill>
                            <a:schemeClr val="tx1"/>
                          </a:solidFill>
                          <a:effectLst/>
                          <a:latin typeface="Arial" charset="0"/>
                        </a:rPr>
                        <a:t>++</a:t>
                      </a:r>
                      <a:endParaRPr kumimoji="0" lang="tr-TR" sz="1800" b="1" i="0" u="none" strike="noStrike" cap="none" normalizeH="0" baseline="0" smtClean="0">
                        <a:ln>
                          <a:noFill/>
                        </a:ln>
                        <a:solidFill>
                          <a:schemeClr val="tx1"/>
                        </a:solidFill>
                        <a:effectLst/>
                        <a:latin typeface="Arial" charset="0"/>
                      </a:endParaRP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Fe</a:t>
                      </a:r>
                      <a:r>
                        <a:rPr kumimoji="0" lang="tr-TR" sz="1800" b="1" i="0" u="none" strike="noStrike" cap="none" normalizeH="0" baseline="30000" smtClean="0">
                          <a:ln>
                            <a:noFill/>
                          </a:ln>
                          <a:solidFill>
                            <a:schemeClr val="tx1"/>
                          </a:solidFill>
                          <a:effectLst/>
                          <a:latin typeface="Arial" charset="0"/>
                        </a:rPr>
                        <a:t>+++</a:t>
                      </a:r>
                      <a:endParaRPr kumimoji="0" lang="tr-TR" sz="1800" b="1" i="0" u="none" strike="noStrike" cap="none" normalizeH="0" baseline="0" smtClean="0">
                        <a:ln>
                          <a:noFill/>
                        </a:ln>
                        <a:solidFill>
                          <a:schemeClr val="tx1"/>
                        </a:solidFill>
                        <a:effectLst/>
                        <a:latin typeface="Arial" charset="0"/>
                      </a:endParaRPr>
                    </a:p>
                  </a:txBody>
                  <a:tcPr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1" u="none" strike="noStrike" cap="none" normalizeH="0" baseline="0" smtClean="0">
                          <a:ln>
                            <a:noFill/>
                          </a:ln>
                          <a:solidFill>
                            <a:schemeClr val="tx1"/>
                          </a:solidFill>
                          <a:effectLst/>
                          <a:latin typeface="Arial" charset="0"/>
                        </a:rPr>
                        <a:t>p</a:t>
                      </a:r>
                    </a:p>
                  </a:txBody>
                  <a:tcPr marT="45736" marB="4573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0"/>
                  </a:ext>
                </a:extLst>
              </a:tr>
              <a:tr h="365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Bazal</a:t>
                      </a:r>
                    </a:p>
                  </a:txBody>
                  <a:tcPr marT="45736" marB="457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9.7</a:t>
                      </a: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9.7</a:t>
                      </a:r>
                    </a:p>
                  </a:txBody>
                  <a:tcPr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NS</a:t>
                      </a:r>
                    </a:p>
                  </a:txBody>
                  <a:tcPr marT="45736" marB="4573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87">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1. ay</a:t>
                      </a:r>
                    </a:p>
                  </a:txBody>
                  <a:tcPr marT="45736" marB="457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12.1</a:t>
                      </a: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10.9</a:t>
                      </a:r>
                    </a:p>
                  </a:txBody>
                  <a:tcPr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&lt; .001</a:t>
                      </a:r>
                    </a:p>
                  </a:txBody>
                  <a:tcPr marT="45736" marB="4573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6. ay</a:t>
                      </a:r>
                    </a:p>
                  </a:txBody>
                  <a:tcPr marT="45736" marB="457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12,5</a:t>
                      </a:r>
                    </a:p>
                  </a:txBody>
                  <a:tcPr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11,4</a:t>
                      </a:r>
                    </a:p>
                  </a:txBody>
                  <a:tcPr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&lt; .01</a:t>
                      </a:r>
                    </a:p>
                  </a:txBody>
                  <a:tcPr marT="45736" marB="4573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8900">
                <a:tc gridSpan="4">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tr-TR" sz="1400" b="0" i="0" u="none" strike="noStrike" cap="none" normalizeH="0" baseline="0" dirty="0" smtClean="0">
                          <a:ln>
                            <a:noFill/>
                          </a:ln>
                          <a:solidFill>
                            <a:schemeClr val="tx1"/>
                          </a:solidFill>
                          <a:effectLst/>
                          <a:latin typeface="Arial" charset="0"/>
                        </a:rPr>
                        <a:t>Kavaklı K ve ark. </a:t>
                      </a:r>
                      <a:r>
                        <a:rPr kumimoji="0" lang="en-US" sz="1400" b="0" i="0" u="none" strike="noStrike" cap="none" normalizeH="0" baseline="0" dirty="0" smtClean="0">
                          <a:ln>
                            <a:noFill/>
                          </a:ln>
                          <a:solidFill>
                            <a:schemeClr val="tx1"/>
                          </a:solidFill>
                          <a:effectLst/>
                          <a:latin typeface="Arial" charset="0"/>
                        </a:rPr>
                        <a:t>Pediatric Hematology and Oncology, 21: 403–410, 2004</a:t>
                      </a:r>
                      <a:endParaRPr kumimoji="0" lang="tr-TR" sz="1400" b="0" i="0" u="none" strike="noStrike" cap="none" normalizeH="0" baseline="0" dirty="0" smtClean="0">
                        <a:ln>
                          <a:noFill/>
                        </a:ln>
                        <a:solidFill>
                          <a:schemeClr val="tx1"/>
                        </a:solidFill>
                        <a:effectLst/>
                        <a:latin typeface="Arial" charset="0"/>
                      </a:endParaRPr>
                    </a:p>
                  </a:txBody>
                  <a:tcPr marT="45736" marB="45736" anchor="ctr" horzOverflow="overflow">
                    <a:lnL cap="flat">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26880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25137" y="861514"/>
            <a:ext cx="10515600" cy="826366"/>
          </a:xfrm>
        </p:spPr>
        <p:txBody>
          <a:bodyPr/>
          <a:lstStyle/>
          <a:p>
            <a:pPr eaLnBrk="1" hangingPunct="1"/>
            <a:r>
              <a:rPr lang="tr-TR" altLang="tr-TR" sz="3200" dirty="0">
                <a:solidFill>
                  <a:schemeClr val="tx1"/>
                </a:solidFill>
                <a:latin typeface="+mn-lt"/>
              </a:rPr>
              <a:t>Okul Çağı Öncesi Çocuklarda Anemi Sıklığı</a:t>
            </a:r>
            <a:br>
              <a:rPr lang="tr-TR" altLang="tr-TR" sz="3200" dirty="0">
                <a:solidFill>
                  <a:schemeClr val="tx1"/>
                </a:solidFill>
                <a:latin typeface="+mn-lt"/>
              </a:rPr>
            </a:br>
            <a:r>
              <a:rPr lang="tr-TR" altLang="tr-TR" sz="1100" dirty="0">
                <a:solidFill>
                  <a:schemeClr val="tx1"/>
                </a:solidFill>
                <a:latin typeface="+mn-lt"/>
              </a:rPr>
              <a:t>World wide prevalence of anaemia 1993–2005</a:t>
            </a:r>
            <a:r>
              <a:rPr lang="tr-TR" altLang="tr-TR" sz="1100" i="1" dirty="0">
                <a:solidFill>
                  <a:schemeClr val="tx1"/>
                </a:solidFill>
                <a:latin typeface="+mn-lt"/>
              </a:rPr>
              <a:t>WHO Global Database on Anaemia</a:t>
            </a:r>
            <a:endParaRPr lang="tr-TR" altLang="tr-TR" sz="1100" dirty="0">
              <a:solidFill>
                <a:schemeClr val="tx1"/>
              </a:solidFill>
              <a:latin typeface="+mn-lt"/>
            </a:endParaRPr>
          </a:p>
        </p:txBody>
      </p:sp>
      <p:pic>
        <p:nvPicPr>
          <p:cNvPr id="4099" name="Content Placeholder 3" descr="preschool ag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02229" y="1780832"/>
            <a:ext cx="8840076" cy="5077168"/>
          </a:xfrm>
        </p:spPr>
      </p:pic>
    </p:spTree>
    <p:extLst>
      <p:ext uri="{BB962C8B-B14F-4D97-AF65-F5344CB8AC3E}">
        <p14:creationId xmlns:p14="http://schemas.microsoft.com/office/powerpoint/2010/main" val="41345481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7" y="1434663"/>
            <a:ext cx="9720073" cy="1418897"/>
          </a:xfrm>
        </p:spPr>
        <p:txBody>
          <a:bodyPr/>
          <a:lstStyle/>
          <a:p>
            <a:pPr marL="514350" indent="-514350">
              <a:buFont typeface="+mj-lt"/>
              <a:buAutoNum type="arabicPeriod" startAt="2"/>
            </a:pPr>
            <a:r>
              <a:rPr lang="tr-TR" b="1" dirty="0" smtClean="0">
                <a:solidFill>
                  <a:srgbClr val="FF0066"/>
                </a:solidFill>
              </a:rPr>
              <a:t>UCUZ</a:t>
            </a:r>
            <a:endParaRPr lang="tr-TR" b="1" dirty="0">
              <a:solidFill>
                <a:srgbClr val="FF0066"/>
              </a:solidFill>
            </a:endParaRPr>
          </a:p>
        </p:txBody>
      </p:sp>
      <p:sp>
        <p:nvSpPr>
          <p:cNvPr id="4" name="İçerik Yer Tutucusu 2"/>
          <p:cNvSpPr txBox="1">
            <a:spLocks/>
          </p:cNvSpPr>
          <p:nvPr/>
        </p:nvSpPr>
        <p:spPr>
          <a:xfrm>
            <a:off x="1024127" y="756745"/>
            <a:ext cx="9720073" cy="67791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tr-TR" dirty="0"/>
              <a:t>Ferröz (Fe++) demir tercih </a:t>
            </a:r>
            <a:r>
              <a:rPr lang="tr-TR" dirty="0" smtClean="0"/>
              <a:t>edilmeli (biyoyararlanım ↑)</a:t>
            </a:r>
            <a:endParaRPr lang="tr-TR" dirty="0"/>
          </a:p>
        </p:txBody>
      </p:sp>
      <p:graphicFrame>
        <p:nvGraphicFramePr>
          <p:cNvPr id="5" name="Group 681"/>
          <p:cNvGraphicFramePr>
            <a:graphicFrameLocks/>
          </p:cNvGraphicFramePr>
          <p:nvPr>
            <p:extLst>
              <p:ext uri="{D42A27DB-BD31-4B8C-83A1-F6EECF244321}">
                <p14:modId xmlns:p14="http://schemas.microsoft.com/office/powerpoint/2010/main" val="1128538380"/>
              </p:ext>
            </p:extLst>
          </p:nvPr>
        </p:nvGraphicFramePr>
        <p:xfrm>
          <a:off x="1024127" y="1994283"/>
          <a:ext cx="8207374" cy="4863717"/>
        </p:xfrm>
        <a:graphic>
          <a:graphicData uri="http://schemas.openxmlformats.org/drawingml/2006/table">
            <a:tbl>
              <a:tblPr/>
              <a:tblGrid>
                <a:gridCol w="960415">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1785950">
                  <a:extLst>
                    <a:ext uri="{9D8B030D-6E8A-4147-A177-3AD203B41FA5}">
                      <a16:colId xmlns:a16="http://schemas.microsoft.com/office/drawing/2014/main" val="20002"/>
                    </a:ext>
                  </a:extLst>
                </a:gridCol>
                <a:gridCol w="1214446">
                  <a:extLst>
                    <a:ext uri="{9D8B030D-6E8A-4147-A177-3AD203B41FA5}">
                      <a16:colId xmlns:a16="http://schemas.microsoft.com/office/drawing/2014/main" val="20003"/>
                    </a:ext>
                  </a:extLst>
                </a:gridCol>
                <a:gridCol w="642942">
                  <a:extLst>
                    <a:ext uri="{9D8B030D-6E8A-4147-A177-3AD203B41FA5}">
                      <a16:colId xmlns:a16="http://schemas.microsoft.com/office/drawing/2014/main" val="20004"/>
                    </a:ext>
                  </a:extLst>
                </a:gridCol>
                <a:gridCol w="928694">
                  <a:extLst>
                    <a:ext uri="{9D8B030D-6E8A-4147-A177-3AD203B41FA5}">
                      <a16:colId xmlns:a16="http://schemas.microsoft.com/office/drawing/2014/main" val="20005"/>
                    </a:ext>
                  </a:extLst>
                </a:gridCol>
                <a:gridCol w="960415">
                  <a:extLst>
                    <a:ext uri="{9D8B030D-6E8A-4147-A177-3AD203B41FA5}">
                      <a16:colId xmlns:a16="http://schemas.microsoft.com/office/drawing/2014/main" val="20006"/>
                    </a:ext>
                  </a:extLst>
                </a:gridCol>
              </a:tblGrid>
              <a:tr h="388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Form</a:t>
                      </a:r>
                    </a:p>
                  </a:txBody>
                  <a:tcPr anchor="ctr" horzOverflow="overflow">
                    <a:lnL w="12700" cap="flat" cmpd="sng" algn="ctr">
                      <a:no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İlaç adı</a:t>
                      </a: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Fe (mg)</a:t>
                      </a: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n</a:t>
                      </a: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TL</a:t>
                      </a:r>
                    </a:p>
                  </a:txBody>
                  <a:tcPr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accent2"/>
                          </a:solidFill>
                          <a:effectLst/>
                          <a:latin typeface="Arial" charset="0"/>
                        </a:rPr>
                        <a:t>Maliyet</a:t>
                      </a:r>
                    </a:p>
                  </a:txBody>
                  <a:tcPr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5119">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b="0" dirty="0" smtClean="0">
                          <a:solidFill>
                            <a:srgbClr val="FF0000"/>
                          </a:solidFill>
                          <a:latin typeface="Arial" charset="0"/>
                        </a:rPr>
                        <a:t>Fe</a:t>
                      </a:r>
                      <a:r>
                        <a:rPr lang="tr-TR" sz="2400" b="0" baseline="30000" dirty="0" smtClean="0">
                          <a:solidFill>
                            <a:srgbClr val="FF0000"/>
                          </a:solidFill>
                          <a:latin typeface="Arial" charset="0"/>
                        </a:rPr>
                        <a:t>++</a:t>
                      </a:r>
                      <a:endParaRPr kumimoji="0" lang="tr-TR" sz="2400" b="0"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Sülfat</a:t>
                      </a:r>
                    </a:p>
                  </a:txBody>
                  <a:tcPr anchor="ctr" horzOverflow="overflow">
                    <a:lnL w="12700" cap="flat" cmpd="sng" algn="ctr">
                      <a:no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Oroferon</a:t>
                      </a:r>
                      <a:r>
                        <a:rPr kumimoji="0" lang="tr-TR" sz="1800"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Tardyferon</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80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30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7.32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7.72</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accent2"/>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accent2"/>
                          </a:solidFill>
                          <a:effectLst/>
                          <a:latin typeface="Arial" charset="0"/>
                        </a:rPr>
                        <a:t>1</a:t>
                      </a:r>
                    </a:p>
                  </a:txBody>
                  <a:tcPr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1"/>
                  </a:ext>
                </a:extLst>
              </a:tr>
              <a:tr h="47784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Glukonat</a:t>
                      </a:r>
                      <a:r>
                        <a:rPr kumimoji="0" lang="tr-TR" sz="1800" b="0" i="0" u="none" strike="noStrike" cap="none" normalizeH="0" baseline="0" dirty="0" smtClean="0">
                          <a:ln>
                            <a:noFill/>
                          </a:ln>
                          <a:solidFill>
                            <a:schemeClr val="tx1"/>
                          </a:solidFill>
                          <a:effectLst/>
                          <a:latin typeface="Arial" charset="0"/>
                        </a:rPr>
                        <a:t>  </a:t>
                      </a:r>
                      <a:r>
                        <a:rPr kumimoji="0" lang="tr-TR" sz="1600" b="0" i="0" u="none" strike="noStrike" cap="none" normalizeH="0" baseline="0" dirty="0" smtClean="0">
                          <a:ln>
                            <a:noFill/>
                          </a:ln>
                          <a:solidFill>
                            <a:schemeClr val="tx1"/>
                          </a:solidFill>
                          <a:effectLst/>
                          <a:latin typeface="Arial" charset="0"/>
                        </a:rPr>
                        <a:t>(Yok)</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Lösferron</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80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30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7.00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accent2"/>
                          </a:solidFill>
                          <a:effectLst/>
                          <a:latin typeface="Arial" charset="0"/>
                        </a:rPr>
                        <a:t>1</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2"/>
                  </a:ext>
                </a:extLst>
              </a:tr>
              <a:tr h="887357">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Glisin</a:t>
                      </a:r>
                      <a:r>
                        <a:rPr kumimoji="0" lang="tr-TR" sz="1800" b="0" i="0" u="none" strike="noStrike" cap="none" normalizeH="0" baseline="0" dirty="0" smtClean="0">
                          <a:ln>
                            <a:noFill/>
                          </a:ln>
                          <a:solidFill>
                            <a:schemeClr val="tx1"/>
                          </a:solidFill>
                          <a:effectLst/>
                          <a:latin typeface="Arial" charset="0"/>
                        </a:rPr>
                        <a:t> sülfat</a:t>
                      </a:r>
                    </a:p>
                  </a:txBody>
                  <a:tcPr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Ferro</a:t>
                      </a:r>
                      <a:r>
                        <a:rPr kumimoji="0" lang="tr-TR" sz="1800" b="0" i="0" u="none" strike="noStrike" cap="none" normalizeH="0" baseline="0" dirty="0" smtClean="0">
                          <a:ln>
                            <a:noFill/>
                          </a:ln>
                          <a:solidFill>
                            <a:schemeClr val="tx1"/>
                          </a:solidFill>
                          <a:effectLst/>
                          <a:latin typeface="Arial" charset="0"/>
                        </a:rPr>
                        <a:t> </a:t>
                      </a:r>
                      <a:r>
                        <a:rPr kumimoji="0" lang="tr-TR" sz="1800" b="0" i="0" u="none" strike="noStrike" cap="none" normalizeH="0" baseline="0" dirty="0" err="1" smtClean="0">
                          <a:ln>
                            <a:noFill/>
                          </a:ln>
                          <a:solidFill>
                            <a:schemeClr val="tx1"/>
                          </a:solidFill>
                          <a:effectLst/>
                          <a:latin typeface="Arial" charset="0"/>
                        </a:rPr>
                        <a:t>sanol</a:t>
                      </a:r>
                      <a:r>
                        <a:rPr kumimoji="0" lang="tr-TR" sz="1800" b="0" i="0" u="none" strike="noStrike" cap="none" normalizeH="0" baseline="0" dirty="0" smtClean="0">
                          <a:ln>
                            <a:noFill/>
                          </a:ln>
                          <a:solidFill>
                            <a:schemeClr val="tx1"/>
                          </a:solidFill>
                          <a:effectLst/>
                          <a:latin typeface="Arial" charset="0"/>
                        </a:rPr>
                        <a:t> </a:t>
                      </a:r>
                      <a:r>
                        <a:rPr kumimoji="0" lang="tr-TR" sz="1800" b="0" i="0" u="none" strike="noStrike" cap="none" normalizeH="0" baseline="0" dirty="0" err="1" smtClean="0">
                          <a:ln>
                            <a:noFill/>
                          </a:ln>
                          <a:solidFill>
                            <a:schemeClr val="tx1"/>
                          </a:solidFill>
                          <a:effectLst/>
                          <a:latin typeface="Arial" charset="0"/>
                        </a:rPr>
                        <a:t>duo</a:t>
                      </a:r>
                      <a:endParaRPr kumimoji="0" lang="tr-TR"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Duofer</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50</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30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9.27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8.00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9900"/>
                          </a:solidFill>
                          <a:effectLst/>
                          <a:latin typeface="Arial" charset="0"/>
                        </a:rPr>
                        <a:t>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9900"/>
                          </a:solidFill>
                          <a:effectLst/>
                          <a:latin typeface="Arial" charset="0"/>
                        </a:rPr>
                        <a:t>1.2</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3"/>
                  </a:ext>
                </a:extLst>
              </a:tr>
              <a:tr h="47942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Fumarat</a:t>
                      </a:r>
                      <a:r>
                        <a:rPr kumimoji="0" lang="tr-TR" sz="1800" b="0" i="0" u="none" strike="noStrike" cap="none" normalizeH="0" baseline="0" dirty="0" smtClean="0">
                          <a:ln>
                            <a:noFill/>
                          </a:ln>
                          <a:solidFill>
                            <a:schemeClr val="tx1"/>
                          </a:solidFill>
                          <a:effectLst/>
                          <a:latin typeface="Arial" charset="0"/>
                        </a:rPr>
                        <a:t> </a:t>
                      </a:r>
                    </a:p>
                  </a:txBody>
                  <a:tcPr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Vi</a:t>
                      </a:r>
                      <a:r>
                        <a:rPr kumimoji="0" lang="tr-TR" sz="1800" b="0" i="0" u="none" strike="noStrike" cap="none" normalizeH="0" baseline="0" dirty="0" smtClean="0">
                          <a:ln>
                            <a:noFill/>
                          </a:ln>
                          <a:solidFill>
                            <a:schemeClr val="tx1"/>
                          </a:solidFill>
                          <a:effectLst/>
                          <a:latin typeface="Arial" charset="0"/>
                        </a:rPr>
                        <a:t>-fer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Feramat</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75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100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30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5.78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9,97</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accent2"/>
                          </a:solidFill>
                          <a:effectLst/>
                          <a:latin typeface="Arial" charset="0"/>
                        </a:rPr>
                        <a:t>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009900"/>
                          </a:solidFill>
                          <a:effectLst/>
                          <a:latin typeface="Arial" charset="0"/>
                        </a:rPr>
                        <a:t>1.5</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4"/>
                  </a:ext>
                </a:extLst>
              </a:tr>
              <a:tr h="102439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400" b="0" dirty="0" smtClean="0">
                          <a:solidFill>
                            <a:srgbClr val="FF0000"/>
                          </a:solidFill>
                          <a:latin typeface="Arial" charset="0"/>
                        </a:rPr>
                        <a:t>Fe</a:t>
                      </a:r>
                      <a:r>
                        <a:rPr lang="tr-TR" sz="2400" b="0" baseline="30000" dirty="0" smtClean="0">
                          <a:solidFill>
                            <a:srgbClr val="FF0000"/>
                          </a:solidFill>
                          <a:latin typeface="Arial" charset="0"/>
                        </a:rPr>
                        <a:t>+++</a:t>
                      </a:r>
                      <a:endParaRPr kumimoji="0" lang="tr-TR" sz="2400" b="0" i="0" u="none" strike="noStrike" cap="none" normalizeH="0" baseline="0" dirty="0" smtClean="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Hidroksimaltoz</a:t>
                      </a:r>
                      <a:r>
                        <a:rPr kumimoji="0" lang="tr-TR" sz="1800" b="0" i="0" u="none" strike="noStrike" cap="none" normalizeH="0" baseline="0" dirty="0" smtClean="0">
                          <a:ln>
                            <a:noFill/>
                          </a:ln>
                          <a:solidFill>
                            <a:schemeClr val="tx1"/>
                          </a:solidFill>
                          <a:effectLst/>
                          <a:latin typeface="Arial" charset="0"/>
                        </a:rPr>
                        <a:t> </a:t>
                      </a:r>
                    </a:p>
                  </a:txBody>
                  <a:tcPr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Maltofer</a:t>
                      </a:r>
                      <a:r>
                        <a:rPr kumimoji="0" lang="tr-TR" sz="1800" b="0" i="0" u="none" strike="noStrike" cap="none" normalizeH="0" baseline="0" dirty="0" smtClean="0">
                          <a:ln>
                            <a:noFill/>
                          </a:ln>
                          <a:solidFill>
                            <a:schemeClr val="tx1"/>
                          </a:solidFill>
                          <a:effectLst/>
                          <a:latin typeface="Arial" charset="0"/>
                        </a:rPr>
                        <a:t> sol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Maltofer</a:t>
                      </a:r>
                      <a:r>
                        <a:rPr kumimoji="0" lang="tr-TR" sz="1800" b="0" i="0" u="none" strike="noStrike" cap="none" normalizeH="0" baseline="0" dirty="0" smtClean="0">
                          <a:ln>
                            <a:noFill/>
                          </a:ln>
                          <a:solidFill>
                            <a:schemeClr val="tx1"/>
                          </a:solidFill>
                          <a:effectLst/>
                          <a:latin typeface="Arial" charset="0"/>
                        </a:rPr>
                        <a:t> fol </a:t>
                      </a:r>
                      <a:r>
                        <a:rPr kumimoji="0" lang="tr-TR" sz="1800" b="0" i="0" u="none" strike="noStrike" cap="none" normalizeH="0" baseline="0" dirty="0" err="1" smtClean="0">
                          <a:ln>
                            <a:noFill/>
                          </a:ln>
                          <a:solidFill>
                            <a:schemeClr val="tx1"/>
                          </a:solidFill>
                          <a:effectLst/>
                          <a:latin typeface="Arial" charset="0"/>
                        </a:rPr>
                        <a:t>tab</a:t>
                      </a:r>
                      <a:endParaRPr kumimoji="0" lang="tr-TR"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Ferrum</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100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30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19.89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9.97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9.97</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FF0066"/>
                          </a:solidFill>
                          <a:effectLst/>
                          <a:latin typeface="Arial" charset="0"/>
                        </a:rPr>
                        <a:t>3.3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FF0066"/>
                          </a:solidFill>
                          <a:effectLst/>
                          <a:latin typeface="Arial" charset="0"/>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FF0066"/>
                          </a:solidFill>
                          <a:effectLst/>
                          <a:latin typeface="Arial" charset="0"/>
                        </a:rPr>
                        <a:t>1.3</a:t>
                      </a:r>
                      <a:endParaRPr kumimoji="0" lang="tr-TR" sz="1800" b="0" i="0" u="none" strike="noStrike" cap="none" normalizeH="0" baseline="0" dirty="0" smtClean="0">
                        <a:ln>
                          <a:noFill/>
                        </a:ln>
                        <a:solidFill>
                          <a:schemeClr val="accent2"/>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511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Süksinat</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Ferplex</a:t>
                      </a:r>
                      <a:endParaRPr kumimoji="0" lang="tr-TR"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Komfer</a:t>
                      </a:r>
                      <a:endParaRPr kumimoji="0" lang="tr-TR" sz="1800" b="0" i="0" u="none" strike="noStrike" cap="none" normalizeH="0" baseline="0" dirty="0" smtClean="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40</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FF0066"/>
                          </a:solidFill>
                          <a:effectLst/>
                          <a:latin typeface="Arial"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rgbClr val="FF0066"/>
                          </a:solidFill>
                          <a:effectLst/>
                          <a:latin typeface="Arial" charset="0"/>
                        </a:rPr>
                        <a:t>10</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18.75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9.97</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FF0066"/>
                          </a:solidFill>
                          <a:effectLst/>
                          <a:latin typeface="Arial" charset="0"/>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FF0066"/>
                          </a:solidFill>
                          <a:effectLst/>
                          <a:latin typeface="Arial" charset="0"/>
                        </a:rPr>
                        <a:t>7</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752713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Oral demir tedavisi </a:t>
            </a:r>
            <a:r>
              <a:rPr lang="tr-TR" dirty="0" smtClean="0"/>
              <a:t>- </a:t>
            </a:r>
            <a:r>
              <a:rPr lang="tr-TR" dirty="0"/>
              <a:t>Takip</a:t>
            </a:r>
          </a:p>
        </p:txBody>
      </p:sp>
      <p:graphicFrame>
        <p:nvGraphicFramePr>
          <p:cNvPr id="4" name="Group 112"/>
          <p:cNvGraphicFramePr>
            <a:graphicFrameLocks noGrp="1"/>
          </p:cNvGraphicFramePr>
          <p:nvPr>
            <p:extLst>
              <p:ext uri="{D42A27DB-BD31-4B8C-83A1-F6EECF244321}">
                <p14:modId xmlns:p14="http://schemas.microsoft.com/office/powerpoint/2010/main" val="1247834598"/>
              </p:ext>
            </p:extLst>
          </p:nvPr>
        </p:nvGraphicFramePr>
        <p:xfrm>
          <a:off x="969241" y="2205038"/>
          <a:ext cx="5638800" cy="1427162"/>
        </p:xfrm>
        <a:graphic>
          <a:graphicData uri="http://schemas.openxmlformats.org/drawingml/2006/table">
            <a:tbl>
              <a:tblPr/>
              <a:tblGrid>
                <a:gridCol w="2231148">
                  <a:extLst>
                    <a:ext uri="{9D8B030D-6E8A-4147-A177-3AD203B41FA5}">
                      <a16:colId xmlns:a16="http://schemas.microsoft.com/office/drawing/2014/main" val="20000"/>
                    </a:ext>
                  </a:extLst>
                </a:gridCol>
                <a:gridCol w="1703826">
                  <a:extLst>
                    <a:ext uri="{9D8B030D-6E8A-4147-A177-3AD203B41FA5}">
                      <a16:colId xmlns:a16="http://schemas.microsoft.com/office/drawing/2014/main" val="20001"/>
                    </a:ext>
                  </a:extLst>
                </a:gridCol>
                <a:gridCol w="1703826">
                  <a:extLst>
                    <a:ext uri="{9D8B030D-6E8A-4147-A177-3AD203B41FA5}">
                      <a16:colId xmlns:a16="http://schemas.microsoft.com/office/drawing/2014/main" val="20002"/>
                    </a:ext>
                  </a:extLst>
                </a:gridCol>
              </a:tblGrid>
              <a:tr h="36593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Demir eksikliği </a:t>
                      </a:r>
                    </a:p>
                  </a:txBody>
                  <a:tcPr marT="45742" marB="45742" anchor="ct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659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3 ay</a:t>
                      </a:r>
                    </a:p>
                  </a:txBody>
                  <a:tcPr marT="45742" marB="4574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1 ay</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Kontrol</a:t>
                      </a:r>
                    </a:p>
                  </a:txBody>
                  <a:tcPr marT="45742" marB="457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1"/>
                  </a:ext>
                </a:extLst>
              </a:tr>
              <a:tr h="695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80 - 100 mg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tek doz, yatarken</a:t>
                      </a:r>
                    </a:p>
                  </a:txBody>
                  <a:tcPr marT="45742" marB="4574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Bekle</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Hemogram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Ferritin</a:t>
                      </a:r>
                    </a:p>
                  </a:txBody>
                  <a:tcPr marT="45742" marB="457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Group 134"/>
          <p:cNvGraphicFramePr>
            <a:graphicFrameLocks noGrp="1"/>
          </p:cNvGraphicFramePr>
          <p:nvPr>
            <p:extLst>
              <p:ext uri="{D42A27DB-BD31-4B8C-83A1-F6EECF244321}">
                <p14:modId xmlns:p14="http://schemas.microsoft.com/office/powerpoint/2010/main" val="3499772855"/>
              </p:ext>
            </p:extLst>
          </p:nvPr>
        </p:nvGraphicFramePr>
        <p:xfrm>
          <a:off x="969241" y="4437063"/>
          <a:ext cx="8147050" cy="1427162"/>
        </p:xfrm>
        <a:graphic>
          <a:graphicData uri="http://schemas.openxmlformats.org/drawingml/2006/table">
            <a:tbl>
              <a:tblPr/>
              <a:tblGrid>
                <a:gridCol w="1511399">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379067">
                  <a:extLst>
                    <a:ext uri="{9D8B030D-6E8A-4147-A177-3AD203B41FA5}">
                      <a16:colId xmlns:a16="http://schemas.microsoft.com/office/drawing/2014/main" val="20004"/>
                    </a:ext>
                  </a:extLst>
                </a:gridCol>
              </a:tblGrid>
              <a:tr h="365939">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Demir eksikliği </a:t>
                      </a:r>
                      <a:r>
                        <a:rPr kumimoji="0" lang="tr-TR" sz="1800" b="1" i="1" u="none" strike="noStrike" cap="none" normalizeH="0" baseline="0" dirty="0" smtClean="0">
                          <a:ln>
                            <a:noFill/>
                          </a:ln>
                          <a:solidFill>
                            <a:srgbClr val="FF0066"/>
                          </a:solidFill>
                          <a:effectLst/>
                          <a:latin typeface="Arial" charset="0"/>
                        </a:rPr>
                        <a:t>anemisi</a:t>
                      </a:r>
                    </a:p>
                  </a:txBody>
                  <a:tcPr marT="45742" marB="45742" anchor="ct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659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1. ay</a:t>
                      </a:r>
                    </a:p>
                  </a:txBody>
                  <a:tcPr marT="45742" marB="4574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Kontrol</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2 – 6 aylar</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1 ay</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Kontrol</a:t>
                      </a:r>
                    </a:p>
                  </a:txBody>
                  <a:tcPr marT="45742" marB="457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1"/>
                  </a:ext>
                </a:extLst>
              </a:tr>
              <a:tr h="695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80 - 200 mg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2 doz</a:t>
                      </a:r>
                    </a:p>
                  </a:txBody>
                  <a:tcPr marT="45742" marB="4574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Hemogram</a:t>
                      </a:r>
                      <a:endParaRPr kumimoji="0" lang="tr-TR" sz="1800" b="0" i="0" u="none" strike="noStrike" cap="none" normalizeH="0" baseline="0" dirty="0" smtClean="0">
                        <a:ln>
                          <a:noFill/>
                        </a:ln>
                        <a:solidFill>
                          <a:schemeClr val="tx1"/>
                        </a:solidFill>
                        <a:effectLst/>
                        <a:latin typeface="Arial" charset="0"/>
                      </a:endParaRP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80 – 100 mg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rPr>
                        <a:t>Tek doz, yatarken</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Bekle</a:t>
                      </a:r>
                    </a:p>
                  </a:txBody>
                  <a:tcPr marT="45742" marB="4574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Hemogram</a:t>
                      </a:r>
                      <a:endParaRPr kumimoji="0" lang="tr-TR"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charset="0"/>
                        </a:rPr>
                        <a:t>Ferritin</a:t>
                      </a:r>
                      <a:endParaRPr kumimoji="0" lang="tr-TR" sz="1800" b="0" i="0" u="none" strike="noStrike" cap="none" normalizeH="0" baseline="0" dirty="0" smtClean="0">
                        <a:ln>
                          <a:noFill/>
                        </a:ln>
                        <a:solidFill>
                          <a:schemeClr val="tx1"/>
                        </a:solidFill>
                        <a:effectLst/>
                        <a:latin typeface="Arial" charset="0"/>
                      </a:endParaRPr>
                    </a:p>
                  </a:txBody>
                  <a:tcPr marT="45742" marB="4574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Metin kutusu 5"/>
          <p:cNvSpPr txBox="1"/>
          <p:nvPr/>
        </p:nvSpPr>
        <p:spPr>
          <a:xfrm>
            <a:off x="896464" y="5929536"/>
            <a:ext cx="3239348" cy="307777"/>
          </a:xfrm>
          <a:prstGeom prst="rect">
            <a:avLst/>
          </a:prstGeom>
          <a:noFill/>
        </p:spPr>
        <p:txBody>
          <a:bodyPr wrap="none" rtlCol="0">
            <a:spAutoFit/>
          </a:bodyPr>
          <a:lstStyle/>
          <a:p>
            <a:r>
              <a:rPr lang="tr-TR" sz="1400" dirty="0"/>
              <a:t>Enfeksiyon gelişirse tedaviye ara verilmeli </a:t>
            </a:r>
          </a:p>
        </p:txBody>
      </p:sp>
    </p:spTree>
    <p:extLst>
      <p:ext uri="{BB962C8B-B14F-4D97-AF65-F5344CB8AC3E}">
        <p14:creationId xmlns:p14="http://schemas.microsoft.com/office/powerpoint/2010/main" val="2873781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128" y="1292087"/>
            <a:ext cx="9720073" cy="5017273"/>
          </a:xfrm>
        </p:spPr>
        <p:txBody>
          <a:bodyPr/>
          <a:lstStyle/>
          <a:p>
            <a:pPr>
              <a:buFont typeface="Wingdings" panose="05000000000000000000" pitchFamily="2" charset="2"/>
              <a:buChar char="v"/>
            </a:pPr>
            <a:r>
              <a:rPr lang="tr-TR" dirty="0" smtClean="0"/>
              <a:t> Hemoglobin </a:t>
            </a:r>
            <a:r>
              <a:rPr lang="tr-TR" dirty="0"/>
              <a:t>normal düzeye ulaştıktan sonra, depo demirini yerine koymak için,tedavi erişkinde en az 6 ay, çocukta 6-8 hafta daha sürdürülmelidir. </a:t>
            </a:r>
          </a:p>
          <a:p>
            <a:pPr>
              <a:buFont typeface="Wingdings" panose="05000000000000000000" pitchFamily="2" charset="2"/>
              <a:buChar char="v"/>
            </a:pPr>
            <a:endParaRPr lang="tr-TR" dirty="0"/>
          </a:p>
          <a:p>
            <a:pPr>
              <a:buFont typeface="Wingdings" panose="05000000000000000000" pitchFamily="2" charset="2"/>
              <a:buChar char="v"/>
            </a:pPr>
            <a:r>
              <a:rPr lang="tr-TR" dirty="0" smtClean="0"/>
              <a:t> Toplam </a:t>
            </a:r>
            <a:r>
              <a:rPr lang="tr-TR" dirty="0"/>
              <a:t>tedavi süresi 6 ayı geçmemelidir.</a:t>
            </a:r>
          </a:p>
          <a:p>
            <a:pPr>
              <a:buFont typeface="Wingdings" panose="05000000000000000000" pitchFamily="2" charset="2"/>
              <a:buChar char="v"/>
            </a:pPr>
            <a:endParaRPr lang="tr-TR" dirty="0"/>
          </a:p>
          <a:p>
            <a:pPr>
              <a:buFont typeface="Wingdings" panose="05000000000000000000" pitchFamily="2" charset="2"/>
              <a:buChar char="v"/>
            </a:pPr>
            <a:r>
              <a:rPr lang="tr-TR" dirty="0" smtClean="0"/>
              <a:t> Tedaviye </a:t>
            </a:r>
            <a:r>
              <a:rPr lang="tr-TR" dirty="0"/>
              <a:t>yanıtın göstergesi hemoglobin değerinin üçüncü haftada en az 2 g/dl artmasıdır.</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33548506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7" y="585216"/>
            <a:ext cx="10453170" cy="1499616"/>
          </a:xfrm>
        </p:spPr>
        <p:txBody>
          <a:bodyPr>
            <a:normAutofit/>
          </a:bodyPr>
          <a:lstStyle/>
          <a:p>
            <a:r>
              <a:rPr lang="tr-TR" sz="3800" dirty="0"/>
              <a:t>Oral demir </a:t>
            </a:r>
            <a:r>
              <a:rPr lang="tr-TR" sz="3800" dirty="0" smtClean="0"/>
              <a:t>tedavisi - </a:t>
            </a:r>
            <a:r>
              <a:rPr lang="tr-TR" sz="3800" dirty="0"/>
              <a:t>Gebelik ve laktasyon</a:t>
            </a:r>
          </a:p>
        </p:txBody>
      </p:sp>
      <p:graphicFrame>
        <p:nvGraphicFramePr>
          <p:cNvPr id="4" name="Group 44"/>
          <p:cNvGraphicFramePr>
            <a:graphicFrameLocks noGrp="1"/>
          </p:cNvGraphicFramePr>
          <p:nvPr>
            <p:extLst>
              <p:ext uri="{D42A27DB-BD31-4B8C-83A1-F6EECF244321}">
                <p14:modId xmlns:p14="http://schemas.microsoft.com/office/powerpoint/2010/main" val="2724198783"/>
              </p:ext>
            </p:extLst>
          </p:nvPr>
        </p:nvGraphicFramePr>
        <p:xfrm>
          <a:off x="900545" y="3155517"/>
          <a:ext cx="8147050" cy="1390650"/>
        </p:xfrm>
        <a:graphic>
          <a:graphicData uri="http://schemas.openxmlformats.org/drawingml/2006/table">
            <a:tbl>
              <a:tblPr/>
              <a:tblGrid>
                <a:gridCol w="2031985">
                  <a:extLst>
                    <a:ext uri="{9D8B030D-6E8A-4147-A177-3AD203B41FA5}">
                      <a16:colId xmlns:a16="http://schemas.microsoft.com/office/drawing/2014/main" val="20000"/>
                    </a:ext>
                  </a:extLst>
                </a:gridCol>
                <a:gridCol w="3786214">
                  <a:extLst>
                    <a:ext uri="{9D8B030D-6E8A-4147-A177-3AD203B41FA5}">
                      <a16:colId xmlns:a16="http://schemas.microsoft.com/office/drawing/2014/main" val="20001"/>
                    </a:ext>
                  </a:extLst>
                </a:gridCol>
                <a:gridCol w="2328851">
                  <a:extLst>
                    <a:ext uri="{9D8B030D-6E8A-4147-A177-3AD203B41FA5}">
                      <a16:colId xmlns:a16="http://schemas.microsoft.com/office/drawing/2014/main" val="20002"/>
                    </a:ext>
                  </a:extLst>
                </a:gridCol>
              </a:tblGrid>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Üç ay öncesi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 ilk üç ay</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Üçüncü aydan sonra</a:t>
                      </a:r>
                    </a:p>
                  </a:txBody>
                  <a:tcPr marT="45745" marB="457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Laktasyon</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extLst>
                  <a:ext uri="{0D108BD9-81ED-4DB2-BD59-A6C34878D82A}">
                    <a16:rowId xmlns:a16="http://schemas.microsoft.com/office/drawing/2014/main" val="10000"/>
                  </a:ext>
                </a:extLst>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Folik asit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(0.40 – 1 mg)</a:t>
                      </a:r>
                    </a:p>
                  </a:txBody>
                  <a:tcPr marT="45745" marB="457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Fe sülfat + Folik asit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(0.35 mg folik asit içeriyorlar)</a:t>
                      </a:r>
                    </a:p>
                  </a:txBody>
                  <a:tcPr marT="45745" marB="457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Fe sülfat + Folik asit</a:t>
                      </a:r>
                    </a:p>
                  </a:txBody>
                  <a:tcPr marT="45745" marB="457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629023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GİS Yan Etkiler: </a:t>
            </a:r>
          </a:p>
        </p:txBody>
      </p:sp>
      <p:sp>
        <p:nvSpPr>
          <p:cNvPr id="3" name="İçerik Yer Tutucusu 2"/>
          <p:cNvSpPr>
            <a:spLocks noGrp="1"/>
          </p:cNvSpPr>
          <p:nvPr>
            <p:ph idx="1"/>
          </p:nvPr>
        </p:nvSpPr>
        <p:spPr>
          <a:xfrm>
            <a:off x="1024128" y="1765738"/>
            <a:ext cx="9720073" cy="5092262"/>
          </a:xfrm>
        </p:spPr>
        <p:txBody>
          <a:bodyPr>
            <a:normAutofit fontScale="70000" lnSpcReduction="20000"/>
          </a:bodyPr>
          <a:lstStyle/>
          <a:p>
            <a:pPr>
              <a:buFont typeface="Wingdings" panose="05000000000000000000" pitchFamily="2" charset="2"/>
              <a:buChar char="Ø"/>
            </a:pPr>
            <a:r>
              <a:rPr lang="tr-TR" dirty="0" smtClean="0"/>
              <a:t> Bulantı </a:t>
            </a:r>
            <a:endParaRPr lang="tr-TR" dirty="0"/>
          </a:p>
          <a:p>
            <a:pPr>
              <a:buFont typeface="Wingdings" panose="05000000000000000000" pitchFamily="2" charset="2"/>
              <a:buChar char="Ø"/>
            </a:pPr>
            <a:r>
              <a:rPr lang="tr-TR" dirty="0" smtClean="0"/>
              <a:t> Kusma</a:t>
            </a:r>
            <a:endParaRPr lang="tr-TR" dirty="0"/>
          </a:p>
          <a:p>
            <a:pPr>
              <a:buFont typeface="Wingdings" panose="05000000000000000000" pitchFamily="2" charset="2"/>
              <a:buChar char="Ø"/>
            </a:pPr>
            <a:r>
              <a:rPr lang="tr-TR" dirty="0" smtClean="0"/>
              <a:t> Hazımsızlık</a:t>
            </a:r>
            <a:endParaRPr lang="tr-TR" dirty="0"/>
          </a:p>
          <a:p>
            <a:pPr>
              <a:buFont typeface="Wingdings" panose="05000000000000000000" pitchFamily="2" charset="2"/>
              <a:buChar char="Ø"/>
            </a:pPr>
            <a:r>
              <a:rPr lang="tr-TR" dirty="0" smtClean="0"/>
              <a:t> Kabızlık</a:t>
            </a:r>
            <a:endParaRPr lang="tr-TR" dirty="0"/>
          </a:p>
          <a:p>
            <a:pPr>
              <a:buFont typeface="Wingdings" panose="05000000000000000000" pitchFamily="2" charset="2"/>
              <a:buChar char="Ø"/>
            </a:pPr>
            <a:r>
              <a:rPr lang="tr-TR" dirty="0" smtClean="0"/>
              <a:t> İshal</a:t>
            </a:r>
            <a:endParaRPr lang="tr-TR" dirty="0"/>
          </a:p>
          <a:p>
            <a:pPr>
              <a:buFont typeface="Wingdings" panose="05000000000000000000" pitchFamily="2" charset="2"/>
              <a:buChar char="Ø"/>
            </a:pPr>
            <a:r>
              <a:rPr lang="tr-TR" dirty="0" smtClean="0"/>
              <a:t> Koyu </a:t>
            </a:r>
            <a:r>
              <a:rPr lang="tr-TR" dirty="0"/>
              <a:t>renk </a:t>
            </a:r>
            <a:r>
              <a:rPr lang="tr-TR" dirty="0" smtClean="0"/>
              <a:t>dışkı</a:t>
            </a:r>
          </a:p>
          <a:p>
            <a:pPr>
              <a:buFont typeface="Wingdings" panose="05000000000000000000" pitchFamily="2" charset="2"/>
              <a:buChar char="Ø"/>
            </a:pPr>
            <a:endParaRPr lang="tr-TR" dirty="0"/>
          </a:p>
          <a:p>
            <a:r>
              <a:rPr lang="tr-TR" b="1" dirty="0"/>
              <a:t>Tahammülsüzlük varsa;</a:t>
            </a:r>
          </a:p>
          <a:p>
            <a:endParaRPr lang="tr-TR" dirty="0"/>
          </a:p>
          <a:p>
            <a:pPr>
              <a:buFont typeface="Wingdings" panose="05000000000000000000" pitchFamily="2" charset="2"/>
              <a:buChar char="§"/>
            </a:pPr>
            <a:r>
              <a:rPr lang="tr-TR" dirty="0" smtClean="0"/>
              <a:t> Düşük </a:t>
            </a:r>
            <a:r>
              <a:rPr lang="tr-TR" dirty="0"/>
              <a:t>dozla başla, 4-5 gün içinde giderek dozu arttır,</a:t>
            </a:r>
          </a:p>
          <a:p>
            <a:pPr>
              <a:buFont typeface="Wingdings" panose="05000000000000000000" pitchFamily="2" charset="2"/>
              <a:buChar char="§"/>
            </a:pPr>
            <a:r>
              <a:rPr lang="tr-TR" dirty="0" smtClean="0"/>
              <a:t> Gıdalarla </a:t>
            </a:r>
            <a:r>
              <a:rPr lang="tr-TR" dirty="0"/>
              <a:t>ver</a:t>
            </a:r>
          </a:p>
          <a:p>
            <a:pPr>
              <a:buFont typeface="Wingdings" panose="05000000000000000000" pitchFamily="2" charset="2"/>
              <a:buChar char="§"/>
            </a:pPr>
            <a:r>
              <a:rPr lang="tr-TR" dirty="0" smtClean="0"/>
              <a:t> Meyve </a:t>
            </a:r>
            <a:r>
              <a:rPr lang="tr-TR" dirty="0"/>
              <a:t>suyu veya su ile seyrelterek</a:t>
            </a:r>
          </a:p>
          <a:p>
            <a:pPr>
              <a:buFont typeface="Wingdings" panose="05000000000000000000" pitchFamily="2" charset="2"/>
              <a:buChar char="§"/>
            </a:pPr>
            <a:r>
              <a:rPr lang="tr-TR" dirty="0" smtClean="0"/>
              <a:t> Asitli </a:t>
            </a:r>
            <a:r>
              <a:rPr lang="tr-TR" dirty="0"/>
              <a:t>meyve suları veya C vitamini emilimi artırır.</a:t>
            </a:r>
          </a:p>
          <a:p>
            <a:endParaRPr lang="tr-TR" dirty="0"/>
          </a:p>
        </p:txBody>
      </p:sp>
    </p:spTree>
    <p:extLst>
      <p:ext uri="{BB962C8B-B14F-4D97-AF65-F5344CB8AC3E}">
        <p14:creationId xmlns:p14="http://schemas.microsoft.com/office/powerpoint/2010/main" val="33025957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İlaç </a:t>
            </a:r>
            <a:r>
              <a:rPr lang="tr-TR" dirty="0" smtClean="0"/>
              <a:t>Etkileşimleri</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 </a:t>
            </a:r>
            <a:r>
              <a:rPr lang="tr-TR" b="1" dirty="0" smtClean="0"/>
              <a:t>Demir;</a:t>
            </a:r>
            <a:r>
              <a:rPr lang="tr-TR" dirty="0" smtClean="0"/>
              <a:t> </a:t>
            </a:r>
          </a:p>
          <a:p>
            <a:pPr>
              <a:buFont typeface="Wingdings" panose="05000000000000000000" pitchFamily="2" charset="2"/>
              <a:buChar char="Ø"/>
            </a:pPr>
            <a:r>
              <a:rPr lang="tr-TR" dirty="0" smtClean="0"/>
              <a:t> Bifosfonatlar</a:t>
            </a:r>
            <a:r>
              <a:rPr lang="tr-TR" dirty="0"/>
              <a:t>, </a:t>
            </a:r>
          </a:p>
          <a:p>
            <a:pPr>
              <a:buFont typeface="Wingdings" panose="05000000000000000000" pitchFamily="2" charset="2"/>
              <a:buChar char="Ø"/>
            </a:pPr>
            <a:r>
              <a:rPr lang="tr-TR" dirty="0" smtClean="0"/>
              <a:t> Tetrasiklin</a:t>
            </a:r>
            <a:r>
              <a:rPr lang="tr-TR" dirty="0"/>
              <a:t>,</a:t>
            </a:r>
          </a:p>
          <a:p>
            <a:pPr>
              <a:buFont typeface="Wingdings" panose="05000000000000000000" pitchFamily="2" charset="2"/>
              <a:buChar char="Ø"/>
            </a:pPr>
            <a:r>
              <a:rPr lang="tr-TR" dirty="0" smtClean="0"/>
              <a:t> Kinolon</a:t>
            </a:r>
            <a:r>
              <a:rPr lang="tr-TR" dirty="0"/>
              <a:t>, </a:t>
            </a:r>
          </a:p>
          <a:p>
            <a:pPr>
              <a:buFont typeface="Wingdings" panose="05000000000000000000" pitchFamily="2" charset="2"/>
              <a:buChar char="Ø"/>
            </a:pPr>
            <a:r>
              <a:rPr lang="tr-TR" dirty="0" smtClean="0"/>
              <a:t> Levodopa</a:t>
            </a:r>
            <a:r>
              <a:rPr lang="tr-TR" dirty="0"/>
              <a:t>, </a:t>
            </a:r>
          </a:p>
          <a:p>
            <a:pPr>
              <a:buFont typeface="Wingdings" panose="05000000000000000000" pitchFamily="2" charset="2"/>
              <a:buChar char="Ø"/>
            </a:pPr>
            <a:r>
              <a:rPr lang="tr-TR" dirty="0" smtClean="0"/>
              <a:t> Metildopa</a:t>
            </a:r>
            <a:r>
              <a:rPr lang="tr-TR" dirty="0"/>
              <a:t>, </a:t>
            </a:r>
          </a:p>
          <a:p>
            <a:pPr>
              <a:buFont typeface="Wingdings" panose="05000000000000000000" pitchFamily="2" charset="2"/>
              <a:buChar char="Ø"/>
            </a:pPr>
            <a:r>
              <a:rPr lang="tr-TR" dirty="0" smtClean="0"/>
              <a:t> Levotiroksin</a:t>
            </a:r>
            <a:r>
              <a:rPr lang="tr-TR" dirty="0"/>
              <a:t>, </a:t>
            </a:r>
          </a:p>
          <a:p>
            <a:pPr>
              <a:buFont typeface="Wingdings" panose="05000000000000000000" pitchFamily="2" charset="2"/>
              <a:buChar char="Ø"/>
            </a:pPr>
            <a:r>
              <a:rPr lang="tr-TR" dirty="0" smtClean="0"/>
              <a:t> Penisilamin </a:t>
            </a:r>
            <a:r>
              <a:rPr lang="tr-TR" dirty="0"/>
              <a:t>gibi ilaçların </a:t>
            </a:r>
            <a:r>
              <a:rPr lang="tr-TR" b="1" dirty="0"/>
              <a:t>emilimini azaltır.</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35875592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Demir Proflaksisi</a:t>
            </a:r>
          </a:p>
        </p:txBody>
      </p:sp>
      <p:sp>
        <p:nvSpPr>
          <p:cNvPr id="3" name="İçerik Yer Tutucusu 2"/>
          <p:cNvSpPr>
            <a:spLocks noGrp="1"/>
          </p:cNvSpPr>
          <p:nvPr>
            <p:ph idx="1"/>
          </p:nvPr>
        </p:nvSpPr>
        <p:spPr>
          <a:xfrm>
            <a:off x="1024128" y="1908313"/>
            <a:ext cx="9720073" cy="4949687"/>
          </a:xfrm>
        </p:spPr>
        <p:txBody>
          <a:bodyPr>
            <a:normAutofit fontScale="70000" lnSpcReduction="20000"/>
          </a:bodyPr>
          <a:lstStyle/>
          <a:p>
            <a:pPr marL="514350" indent="-514350">
              <a:lnSpc>
                <a:spcPct val="120000"/>
              </a:lnSpc>
              <a:buFont typeface="+mj-lt"/>
              <a:buAutoNum type="arabicPeriod"/>
            </a:pPr>
            <a:r>
              <a:rPr lang="tr-TR" dirty="0" smtClean="0"/>
              <a:t>İnfantlar </a:t>
            </a:r>
            <a:r>
              <a:rPr lang="tr-TR" dirty="0"/>
              <a:t>: Prematüre bebeklere ikinci aydan başlayarak  1 yaşına kadar 2 mg/kg/gün, en çok 15 mg/gün; zamanında doğan ve doğum ağırlığı normal olan bebeklere dördüncü aydan başlayarak  1 yaşına kadar 1 mg/kg/gün, en çok 15 mg/gün demir verilmelidir</a:t>
            </a:r>
          </a:p>
          <a:p>
            <a:pPr marL="514350" indent="-514350">
              <a:lnSpc>
                <a:spcPct val="120000"/>
              </a:lnSpc>
              <a:buFont typeface="+mj-lt"/>
              <a:buAutoNum type="arabicPeriod"/>
            </a:pPr>
            <a:r>
              <a:rPr lang="tr-TR" dirty="0" smtClean="0"/>
              <a:t>Adölesan</a:t>
            </a:r>
            <a:endParaRPr lang="tr-TR" dirty="0"/>
          </a:p>
          <a:p>
            <a:pPr marL="514350" indent="-514350">
              <a:lnSpc>
                <a:spcPct val="120000"/>
              </a:lnSpc>
              <a:buFont typeface="+mj-lt"/>
              <a:buAutoNum type="arabicPeriod"/>
            </a:pPr>
            <a:r>
              <a:rPr lang="tr-TR" dirty="0" smtClean="0"/>
              <a:t>Gebeler </a:t>
            </a:r>
            <a:r>
              <a:rPr lang="tr-TR" dirty="0"/>
              <a:t>: Gebelik ve emzirme döneminde anne 60-120 mg/gün demir sülfat kullanmalıdır. Hastalara demir (sakatat, kırmızı et, beyaz et, yumurta sarısı, kuru baklagil) ve -özellikle tahılda bulunan demirin emilimini artıran- C vitamini yönünden zengin besinlerle düzenli beslenme  önerilmelidir.</a:t>
            </a:r>
          </a:p>
          <a:p>
            <a:pPr marL="514350" indent="-514350">
              <a:lnSpc>
                <a:spcPct val="120000"/>
              </a:lnSpc>
              <a:buFont typeface="+mj-lt"/>
              <a:buAutoNum type="arabicPeriod"/>
            </a:pPr>
            <a:r>
              <a:rPr lang="tr-TR" dirty="0" smtClean="0"/>
              <a:t>Düzenli </a:t>
            </a:r>
            <a:r>
              <a:rPr lang="tr-TR" dirty="0"/>
              <a:t>kan donörleri</a:t>
            </a:r>
          </a:p>
          <a:p>
            <a:pPr marL="514350" indent="-514350">
              <a:lnSpc>
                <a:spcPct val="120000"/>
              </a:lnSpc>
              <a:buFont typeface="+mj-lt"/>
              <a:buAutoNum type="arabicPeriod"/>
            </a:pPr>
            <a:r>
              <a:rPr lang="tr-TR" dirty="0" smtClean="0"/>
              <a:t>Menorajili </a:t>
            </a:r>
            <a:r>
              <a:rPr lang="tr-TR" dirty="0"/>
              <a:t>bayanlar</a:t>
            </a:r>
          </a:p>
          <a:p>
            <a:pPr marL="514350" indent="-514350">
              <a:lnSpc>
                <a:spcPct val="120000"/>
              </a:lnSpc>
              <a:buFont typeface="+mj-lt"/>
              <a:buAutoNum type="arabicPeriod"/>
            </a:pPr>
            <a:r>
              <a:rPr lang="tr-TR" dirty="0" smtClean="0"/>
              <a:t>Sürekli </a:t>
            </a:r>
            <a:r>
              <a:rPr lang="tr-TR" dirty="0"/>
              <a:t>yüksek doz aspirin </a:t>
            </a:r>
            <a:r>
              <a:rPr lang="tr-TR" dirty="0" smtClean="0"/>
              <a:t>kullananlar</a:t>
            </a:r>
            <a:endParaRPr lang="tr-TR" dirty="0"/>
          </a:p>
        </p:txBody>
      </p:sp>
    </p:spTree>
    <p:extLst>
      <p:ext uri="{BB962C8B-B14F-4D97-AF65-F5344CB8AC3E}">
        <p14:creationId xmlns:p14="http://schemas.microsoft.com/office/powerpoint/2010/main" val="22104558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4942" y="1617952"/>
            <a:ext cx="5676217" cy="4023360"/>
          </a:xfrm>
        </p:spPr>
        <p:txBody>
          <a:bodyPr>
            <a:normAutofit lnSpcReduction="10000"/>
          </a:bodyPr>
          <a:lstStyle/>
          <a:p>
            <a:pPr>
              <a:lnSpc>
                <a:spcPct val="110000"/>
              </a:lnSpc>
            </a:pPr>
            <a:r>
              <a:rPr lang="tr-TR" dirty="0"/>
              <a:t>T.C. Sağlık Bakanlığı çocuklardaki demir eksikliği anemisinin önlenmesi amacı ile 2004 yılından itibaren </a:t>
            </a:r>
            <a:r>
              <a:rPr lang="tr-TR" dirty="0" smtClean="0"/>
              <a:t>“</a:t>
            </a:r>
            <a:r>
              <a:rPr lang="tr-TR" dirty="0"/>
              <a:t>Demir Gibi Türkiye” programını başlatmış ve  bu program içerisinde 4-12 aylık bebeklere ücretsiz demir desteği yapılmasına başlanmıştır.</a:t>
            </a:r>
          </a:p>
        </p:txBody>
      </p:sp>
      <p:pic>
        <p:nvPicPr>
          <p:cNvPr id="4" name="Picture 6" descr="Proje logo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81814" y="1617952"/>
            <a:ext cx="3454400" cy="3468687"/>
          </a:xfrm>
          <a:prstGeom prst="rect">
            <a:avLst/>
          </a:prstGeom>
          <a:noFill/>
        </p:spPr>
      </p:pic>
    </p:spTree>
    <p:extLst>
      <p:ext uri="{BB962C8B-B14F-4D97-AF65-F5344CB8AC3E}">
        <p14:creationId xmlns:p14="http://schemas.microsoft.com/office/powerpoint/2010/main" val="39075602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Demir kullanımının uygulanmayacağı </a:t>
            </a:r>
            <a:r>
              <a:rPr lang="tr-TR" dirty="0" smtClean="0"/>
              <a:t>durumlar !</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t> Hemokromatoz</a:t>
            </a:r>
            <a:endParaRPr lang="tr-TR" dirty="0"/>
          </a:p>
          <a:p>
            <a:pPr>
              <a:buFont typeface="Wingdings" panose="05000000000000000000" pitchFamily="2" charset="2"/>
              <a:buChar char="q"/>
            </a:pPr>
            <a:endParaRPr lang="tr-TR" dirty="0"/>
          </a:p>
          <a:p>
            <a:pPr>
              <a:buFont typeface="Wingdings" panose="05000000000000000000" pitchFamily="2" charset="2"/>
              <a:buChar char="q"/>
            </a:pPr>
            <a:r>
              <a:rPr lang="tr-TR" dirty="0" smtClean="0"/>
              <a:t> Hemolitik </a:t>
            </a:r>
            <a:r>
              <a:rPr lang="tr-TR" dirty="0"/>
              <a:t>anemiler</a:t>
            </a:r>
          </a:p>
          <a:p>
            <a:endParaRPr lang="tr-TR" dirty="0"/>
          </a:p>
        </p:txBody>
      </p:sp>
    </p:spTree>
    <p:extLst>
      <p:ext uri="{BB962C8B-B14F-4D97-AF65-F5344CB8AC3E}">
        <p14:creationId xmlns:p14="http://schemas.microsoft.com/office/powerpoint/2010/main" val="15912998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Oral Demir Tedavisi </a:t>
            </a:r>
            <a:r>
              <a:rPr lang="tr-TR" dirty="0" smtClean="0"/>
              <a:t>- İzlem</a:t>
            </a:r>
            <a:endParaRPr lang="tr-TR" dirty="0"/>
          </a:p>
        </p:txBody>
      </p:sp>
      <p:sp>
        <p:nvSpPr>
          <p:cNvPr id="3" name="İçerik Yer Tutucusu 2"/>
          <p:cNvSpPr>
            <a:spLocks noGrp="1"/>
          </p:cNvSpPr>
          <p:nvPr>
            <p:ph idx="1"/>
          </p:nvPr>
        </p:nvSpPr>
        <p:spPr>
          <a:xfrm>
            <a:off x="1024128" y="1844566"/>
            <a:ext cx="9720073" cy="5013434"/>
          </a:xfrm>
        </p:spPr>
        <p:txBody>
          <a:bodyPr>
            <a:normAutofit fontScale="62500" lnSpcReduction="20000"/>
          </a:bodyPr>
          <a:lstStyle/>
          <a:p>
            <a:pPr>
              <a:lnSpc>
                <a:spcPct val="120000"/>
              </a:lnSpc>
              <a:buFont typeface="Wingdings" panose="05000000000000000000" pitchFamily="2" charset="2"/>
              <a:buChar char="v"/>
            </a:pPr>
            <a:r>
              <a:rPr lang="tr-TR" dirty="0" smtClean="0"/>
              <a:t> İlk </a:t>
            </a:r>
            <a:r>
              <a:rPr lang="tr-TR" dirty="0"/>
              <a:t>düzelen halsizlik-yorgunluk</a:t>
            </a:r>
          </a:p>
          <a:p>
            <a:pPr>
              <a:lnSpc>
                <a:spcPct val="120000"/>
              </a:lnSpc>
              <a:buFont typeface="Wingdings" panose="05000000000000000000" pitchFamily="2" charset="2"/>
              <a:buChar char="v"/>
            </a:pPr>
            <a:r>
              <a:rPr lang="tr-TR" dirty="0" smtClean="0"/>
              <a:t> İlk </a:t>
            </a:r>
            <a:r>
              <a:rPr lang="tr-TR" dirty="0"/>
              <a:t>laboratuar bulgusu retikulositoz (5-7 gün sonra)</a:t>
            </a:r>
          </a:p>
          <a:p>
            <a:pPr>
              <a:lnSpc>
                <a:spcPct val="120000"/>
              </a:lnSpc>
              <a:buFont typeface="Wingdings" panose="05000000000000000000" pitchFamily="2" charset="2"/>
              <a:buChar char="v"/>
            </a:pPr>
            <a:r>
              <a:rPr lang="tr-TR" dirty="0" smtClean="0"/>
              <a:t> Hb </a:t>
            </a:r>
            <a:r>
              <a:rPr lang="tr-TR" dirty="0"/>
              <a:t>2-4 hafta içinde 1-2 g/dl artar.</a:t>
            </a:r>
          </a:p>
          <a:p>
            <a:pPr>
              <a:lnSpc>
                <a:spcPct val="120000"/>
              </a:lnSpc>
              <a:buFont typeface="Wingdings" panose="05000000000000000000" pitchFamily="2" charset="2"/>
              <a:buChar char="v"/>
            </a:pPr>
            <a:r>
              <a:rPr lang="tr-TR" dirty="0" smtClean="0"/>
              <a:t> Tedavinin </a:t>
            </a:r>
            <a:r>
              <a:rPr lang="tr-TR" dirty="0"/>
              <a:t>başlanmasından 2-4 hafta sonra hemogram istenmelidir.</a:t>
            </a:r>
          </a:p>
          <a:p>
            <a:pPr>
              <a:lnSpc>
                <a:spcPct val="120000"/>
              </a:lnSpc>
              <a:buFont typeface="Wingdings" panose="05000000000000000000" pitchFamily="2" charset="2"/>
              <a:buChar char="v"/>
            </a:pPr>
            <a:r>
              <a:rPr lang="tr-TR" dirty="0" smtClean="0"/>
              <a:t> Anemi </a:t>
            </a:r>
            <a:r>
              <a:rPr lang="tr-TR" dirty="0"/>
              <a:t>2-4 ay içinde düzelir.</a:t>
            </a:r>
          </a:p>
          <a:p>
            <a:pPr>
              <a:lnSpc>
                <a:spcPct val="120000"/>
              </a:lnSpc>
              <a:buFont typeface="Wingdings" panose="05000000000000000000" pitchFamily="2" charset="2"/>
              <a:buChar char="v"/>
            </a:pPr>
            <a:r>
              <a:rPr lang="tr-TR" dirty="0" smtClean="0"/>
              <a:t> MCV </a:t>
            </a:r>
            <a:r>
              <a:rPr lang="tr-TR" dirty="0"/>
              <a:t>genellikle 3 ay sonra normale döner.</a:t>
            </a:r>
          </a:p>
          <a:p>
            <a:pPr>
              <a:lnSpc>
                <a:spcPct val="120000"/>
              </a:lnSpc>
              <a:buFont typeface="Wingdings" panose="05000000000000000000" pitchFamily="2" charset="2"/>
              <a:buChar char="v"/>
            </a:pPr>
            <a:r>
              <a:rPr lang="tr-TR" dirty="0" smtClean="0"/>
              <a:t> En </a:t>
            </a:r>
            <a:r>
              <a:rPr lang="tr-TR" dirty="0"/>
              <a:t>son düzelen Ferritin (6-9 ayda)</a:t>
            </a:r>
          </a:p>
          <a:p>
            <a:pPr>
              <a:lnSpc>
                <a:spcPct val="120000"/>
              </a:lnSpc>
              <a:buFont typeface="Wingdings" panose="05000000000000000000" pitchFamily="2" charset="2"/>
              <a:buChar char="v"/>
            </a:pPr>
            <a:r>
              <a:rPr lang="tr-TR" dirty="0" smtClean="0"/>
              <a:t> En </a:t>
            </a:r>
            <a:r>
              <a:rPr lang="tr-TR" dirty="0"/>
              <a:t>son düzelen bulgu nörolojik bulgulardır. </a:t>
            </a:r>
            <a:endParaRPr lang="tr-TR" dirty="0" smtClean="0"/>
          </a:p>
          <a:p>
            <a:pPr>
              <a:lnSpc>
                <a:spcPct val="120000"/>
              </a:lnSpc>
              <a:buFont typeface="Wingdings" panose="05000000000000000000" pitchFamily="2" charset="2"/>
              <a:buChar char="v"/>
            </a:pPr>
            <a:endParaRPr lang="tr-TR" dirty="0"/>
          </a:p>
          <a:p>
            <a:pPr marL="0" indent="0">
              <a:lnSpc>
                <a:spcPct val="120000"/>
              </a:lnSpc>
              <a:buNone/>
            </a:pPr>
            <a:r>
              <a:rPr lang="tr-TR" dirty="0"/>
              <a:t>Tedaviye hemoglobin normale döndükten sonra 3-6 ay daha veya ferritin &gt;50 olana kadar devam </a:t>
            </a:r>
            <a:r>
              <a:rPr lang="tr-TR" dirty="0" smtClean="0"/>
              <a:t>edilir</a:t>
            </a:r>
            <a:endParaRPr lang="tr-TR" dirty="0"/>
          </a:p>
        </p:txBody>
      </p:sp>
    </p:spTree>
    <p:extLst>
      <p:ext uri="{BB962C8B-B14F-4D97-AF65-F5344CB8AC3E}">
        <p14:creationId xmlns:p14="http://schemas.microsoft.com/office/powerpoint/2010/main" val="415560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42109" y="751913"/>
            <a:ext cx="9268691" cy="1041544"/>
          </a:xfrm>
        </p:spPr>
        <p:txBody>
          <a:bodyPr/>
          <a:lstStyle/>
          <a:p>
            <a:pPr eaLnBrk="1" hangingPunct="1"/>
            <a:r>
              <a:rPr lang="tr-TR" altLang="tr-TR" sz="3200" dirty="0">
                <a:solidFill>
                  <a:schemeClr val="tx1"/>
                </a:solidFill>
                <a:latin typeface="+mn-lt"/>
              </a:rPr>
              <a:t>Hamile Kadınlardaki Anemi Sıklığı</a:t>
            </a:r>
            <a:br>
              <a:rPr lang="tr-TR" altLang="tr-TR" sz="3200" dirty="0">
                <a:solidFill>
                  <a:schemeClr val="tx1"/>
                </a:solidFill>
                <a:latin typeface="+mn-lt"/>
              </a:rPr>
            </a:br>
            <a:r>
              <a:rPr lang="tr-TR" altLang="tr-TR" sz="1100" dirty="0">
                <a:solidFill>
                  <a:schemeClr val="tx1"/>
                </a:solidFill>
                <a:latin typeface="+mn-lt"/>
              </a:rPr>
              <a:t>World wide prevalence of anaemia 1993–2005 </a:t>
            </a:r>
            <a:r>
              <a:rPr lang="tr-TR" altLang="tr-TR" sz="1100" i="1" dirty="0">
                <a:solidFill>
                  <a:schemeClr val="tx1"/>
                </a:solidFill>
                <a:latin typeface="+mn-lt"/>
              </a:rPr>
              <a:t>WHO Global Database on Anaemia</a:t>
            </a:r>
            <a:endParaRPr lang="tr-TR" altLang="tr-TR" sz="1100" dirty="0">
              <a:solidFill>
                <a:schemeClr val="tx1"/>
              </a:solidFill>
              <a:latin typeface="+mn-lt"/>
            </a:endParaRPr>
          </a:p>
        </p:txBody>
      </p:sp>
      <p:pic>
        <p:nvPicPr>
          <p:cNvPr id="6147" name="Content Placeholder 3" descr="pregna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37360" y="1793457"/>
            <a:ext cx="8473440" cy="5085386"/>
          </a:xfrm>
        </p:spPr>
      </p:pic>
    </p:spTree>
    <p:extLst>
      <p:ext uri="{BB962C8B-B14F-4D97-AF65-F5344CB8AC3E}">
        <p14:creationId xmlns:p14="http://schemas.microsoft.com/office/powerpoint/2010/main" val="31436482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Parenteral Tedavi</a:t>
            </a:r>
          </a:p>
        </p:txBody>
      </p:sp>
      <p:sp>
        <p:nvSpPr>
          <p:cNvPr id="3" name="İçerik Yer Tutucusu 2"/>
          <p:cNvSpPr>
            <a:spLocks noGrp="1"/>
          </p:cNvSpPr>
          <p:nvPr>
            <p:ph idx="1"/>
          </p:nvPr>
        </p:nvSpPr>
        <p:spPr>
          <a:xfrm>
            <a:off x="1024128" y="2286000"/>
            <a:ext cx="9720073" cy="4572000"/>
          </a:xfrm>
        </p:spPr>
        <p:txBody>
          <a:bodyPr>
            <a:normAutofit fontScale="77500" lnSpcReduction="20000"/>
          </a:bodyPr>
          <a:lstStyle/>
          <a:p>
            <a:pPr>
              <a:lnSpc>
                <a:spcPct val="120000"/>
              </a:lnSpc>
            </a:pPr>
            <a:r>
              <a:rPr lang="tr-TR" b="1" dirty="0" smtClean="0"/>
              <a:t>Endikasyonları</a:t>
            </a:r>
            <a:r>
              <a:rPr lang="tr-TR" dirty="0" smtClean="0"/>
              <a:t>;</a:t>
            </a:r>
          </a:p>
          <a:p>
            <a:pPr marL="514350" indent="-514350">
              <a:lnSpc>
                <a:spcPct val="120000"/>
              </a:lnSpc>
              <a:buFont typeface="+mj-lt"/>
              <a:buAutoNum type="arabicPeriod"/>
            </a:pPr>
            <a:r>
              <a:rPr lang="tr-TR" dirty="0" smtClean="0"/>
              <a:t>Oral </a:t>
            </a:r>
            <a:r>
              <a:rPr lang="tr-TR" dirty="0"/>
              <a:t>tedaviye cevapsız </a:t>
            </a:r>
          </a:p>
          <a:p>
            <a:pPr marL="514350" indent="-514350">
              <a:lnSpc>
                <a:spcPct val="120000"/>
              </a:lnSpc>
              <a:buFont typeface="+mj-lt"/>
              <a:buAutoNum type="arabicPeriod"/>
            </a:pPr>
            <a:r>
              <a:rPr lang="tr-TR" dirty="0" smtClean="0"/>
              <a:t>Oral </a:t>
            </a:r>
            <a:r>
              <a:rPr lang="tr-TR" dirty="0"/>
              <a:t>tedaviyi tolere edemeyen hastalar</a:t>
            </a:r>
          </a:p>
          <a:p>
            <a:pPr marL="514350" indent="-514350">
              <a:lnSpc>
                <a:spcPct val="120000"/>
              </a:lnSpc>
              <a:buFont typeface="+mj-lt"/>
              <a:buAutoNum type="arabicPeriod"/>
            </a:pPr>
            <a:r>
              <a:rPr lang="tr-TR" dirty="0" smtClean="0"/>
              <a:t>Kayıp </a:t>
            </a:r>
            <a:r>
              <a:rPr lang="tr-TR" dirty="0"/>
              <a:t>fazla olan (aşırı kanama, anjiodisplazi…)  </a:t>
            </a:r>
          </a:p>
          <a:p>
            <a:pPr marL="514350" indent="-514350">
              <a:lnSpc>
                <a:spcPct val="120000"/>
              </a:lnSpc>
              <a:buFont typeface="+mj-lt"/>
              <a:buAutoNum type="arabicPeriod"/>
            </a:pPr>
            <a:r>
              <a:rPr lang="tr-TR" dirty="0" smtClean="0"/>
              <a:t>EPO </a:t>
            </a:r>
            <a:r>
              <a:rPr lang="tr-TR" dirty="0"/>
              <a:t>kullanan hemodiyaliz</a:t>
            </a:r>
          </a:p>
          <a:p>
            <a:pPr marL="514350" indent="-514350">
              <a:lnSpc>
                <a:spcPct val="120000"/>
              </a:lnSpc>
              <a:buFont typeface="+mj-lt"/>
              <a:buAutoNum type="arabicPeriod"/>
            </a:pPr>
            <a:r>
              <a:rPr lang="tr-TR" dirty="0" smtClean="0"/>
              <a:t>Persistan </a:t>
            </a:r>
            <a:r>
              <a:rPr lang="tr-TR" dirty="0"/>
              <a:t>mide-barsak kaynaklı kayıplarına bağlı durumlarda </a:t>
            </a:r>
            <a:endParaRPr lang="tr-TR" dirty="0" smtClean="0"/>
          </a:p>
          <a:p>
            <a:pPr marL="514350" indent="-514350">
              <a:lnSpc>
                <a:spcPct val="120000"/>
              </a:lnSpc>
              <a:buFont typeface="+mj-lt"/>
              <a:buAutoNum type="arabicPeriod"/>
            </a:pPr>
            <a:endParaRPr lang="tr-TR" dirty="0"/>
          </a:p>
          <a:p>
            <a:pPr>
              <a:lnSpc>
                <a:spcPct val="120000"/>
              </a:lnSpc>
            </a:pPr>
            <a:r>
              <a:rPr lang="tr-TR" dirty="0"/>
              <a:t>Parenteral demir anaflaksiye yol açabileceğinden birinci basamak tedavide gerekli değildir</a:t>
            </a:r>
          </a:p>
        </p:txBody>
      </p:sp>
    </p:spTree>
    <p:extLst>
      <p:ext uri="{BB962C8B-B14F-4D97-AF65-F5344CB8AC3E}">
        <p14:creationId xmlns:p14="http://schemas.microsoft.com/office/powerpoint/2010/main" val="20703250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585216"/>
            <a:ext cx="10405872" cy="1499616"/>
          </a:xfrm>
        </p:spPr>
        <p:txBody>
          <a:bodyPr/>
          <a:lstStyle/>
          <a:p>
            <a:r>
              <a:rPr lang="tr-TR" dirty="0"/>
              <a:t>Tedaviye cevapsızlık nedenleri</a:t>
            </a:r>
          </a:p>
        </p:txBody>
      </p:sp>
      <p:sp>
        <p:nvSpPr>
          <p:cNvPr id="3" name="İçerik Yer Tutucusu 2"/>
          <p:cNvSpPr>
            <a:spLocks noGrp="1"/>
          </p:cNvSpPr>
          <p:nvPr>
            <p:ph idx="1"/>
          </p:nvPr>
        </p:nvSpPr>
        <p:spPr/>
        <p:txBody>
          <a:bodyPr/>
          <a:lstStyle/>
          <a:p>
            <a:pPr marL="514350" indent="-514350">
              <a:buFont typeface="+mj-lt"/>
              <a:buAutoNum type="arabicPeriod"/>
            </a:pPr>
            <a:r>
              <a:rPr lang="tr-TR" dirty="0" smtClean="0"/>
              <a:t>Tanı </a:t>
            </a:r>
            <a:r>
              <a:rPr lang="tr-TR" dirty="0"/>
              <a:t>?</a:t>
            </a:r>
          </a:p>
          <a:p>
            <a:pPr marL="514350" indent="-514350">
              <a:buFont typeface="+mj-lt"/>
              <a:buAutoNum type="arabicPeriod"/>
            </a:pPr>
            <a:r>
              <a:rPr lang="tr-TR" dirty="0" smtClean="0"/>
              <a:t>Hasta </a:t>
            </a:r>
            <a:r>
              <a:rPr lang="tr-TR" dirty="0"/>
              <a:t>ilacı aldı mı ?</a:t>
            </a:r>
          </a:p>
          <a:p>
            <a:pPr marL="514350" indent="-514350">
              <a:buFont typeface="+mj-lt"/>
              <a:buAutoNum type="arabicPeriod"/>
            </a:pPr>
            <a:r>
              <a:rPr lang="tr-TR" dirty="0" smtClean="0"/>
              <a:t>İlaç-doğru </a:t>
            </a:r>
            <a:r>
              <a:rPr lang="tr-TR" dirty="0"/>
              <a:t>kullanıldı mı?</a:t>
            </a:r>
          </a:p>
          <a:p>
            <a:pPr marL="514350" indent="-514350">
              <a:buFont typeface="+mj-lt"/>
              <a:buAutoNum type="arabicPeriod"/>
            </a:pPr>
            <a:r>
              <a:rPr lang="tr-TR" dirty="0" smtClean="0"/>
              <a:t>Kayıp </a:t>
            </a:r>
            <a:r>
              <a:rPr lang="tr-TR" dirty="0"/>
              <a:t>devam ediyor mu?</a:t>
            </a:r>
          </a:p>
          <a:p>
            <a:pPr marL="514350" indent="-514350">
              <a:buFont typeface="+mj-lt"/>
              <a:buAutoNum type="arabicPeriod"/>
            </a:pPr>
            <a:r>
              <a:rPr lang="tr-TR" dirty="0" smtClean="0"/>
              <a:t>Absorbsiyon </a:t>
            </a:r>
            <a:r>
              <a:rPr lang="tr-TR" dirty="0"/>
              <a:t>bozukluğu var mı?</a:t>
            </a:r>
          </a:p>
          <a:p>
            <a:pPr marL="514350" indent="-514350">
              <a:buFont typeface="+mj-lt"/>
              <a:buAutoNum type="arabicPeriod"/>
            </a:pPr>
            <a:r>
              <a:rPr lang="tr-TR" dirty="0" smtClean="0"/>
              <a:t>Beraberinde </a:t>
            </a:r>
            <a:r>
              <a:rPr lang="tr-TR" dirty="0"/>
              <a:t>diğer anemi nedenleri?</a:t>
            </a:r>
          </a:p>
          <a:p>
            <a:pPr marL="514350" indent="-514350">
              <a:buFont typeface="+mj-lt"/>
              <a:buAutoNum type="arabicPeriod"/>
            </a:pPr>
            <a:endParaRPr lang="tr-TR" dirty="0"/>
          </a:p>
        </p:txBody>
      </p:sp>
    </p:spTree>
    <p:extLst>
      <p:ext uri="{BB962C8B-B14F-4D97-AF65-F5344CB8AC3E}">
        <p14:creationId xmlns:p14="http://schemas.microsoft.com/office/powerpoint/2010/main" val="14241180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128" y="0"/>
            <a:ext cx="9720072" cy="961697"/>
          </a:xfrm>
        </p:spPr>
        <p:txBody>
          <a:bodyPr/>
          <a:lstStyle/>
          <a:p>
            <a:r>
              <a:rPr lang="tr-TR" dirty="0"/>
              <a:t>Sevk Kriterleri</a:t>
            </a:r>
          </a:p>
        </p:txBody>
      </p:sp>
      <p:sp>
        <p:nvSpPr>
          <p:cNvPr id="3" name="İçerik Yer Tutucusu 2"/>
          <p:cNvSpPr>
            <a:spLocks noGrp="1"/>
          </p:cNvSpPr>
          <p:nvPr>
            <p:ph idx="1"/>
          </p:nvPr>
        </p:nvSpPr>
        <p:spPr>
          <a:xfrm>
            <a:off x="1024128" y="961696"/>
            <a:ext cx="10784244" cy="5896304"/>
          </a:xfrm>
        </p:spPr>
        <p:txBody>
          <a:bodyPr>
            <a:noAutofit/>
          </a:bodyPr>
          <a:lstStyle/>
          <a:p>
            <a:pPr>
              <a:lnSpc>
                <a:spcPct val="120000"/>
              </a:lnSpc>
              <a:buFont typeface="Wingdings" panose="05000000000000000000" pitchFamily="2" charset="2"/>
              <a:buChar char="v"/>
            </a:pPr>
            <a:r>
              <a:rPr lang="tr-TR" sz="1400" dirty="0" smtClean="0"/>
              <a:t> Post </a:t>
            </a:r>
            <a:r>
              <a:rPr lang="tr-TR" sz="1400" dirty="0"/>
              <a:t>menapozal kadın hastalar (GİS incelemesi)</a:t>
            </a:r>
          </a:p>
          <a:p>
            <a:pPr>
              <a:lnSpc>
                <a:spcPct val="120000"/>
              </a:lnSpc>
              <a:buFont typeface="Wingdings" panose="05000000000000000000" pitchFamily="2" charset="2"/>
              <a:buChar char="v"/>
            </a:pPr>
            <a:r>
              <a:rPr lang="tr-TR" sz="1400" dirty="0" smtClean="0"/>
              <a:t> Erkek </a:t>
            </a:r>
            <a:r>
              <a:rPr lang="tr-TR" sz="1400" dirty="0"/>
              <a:t>hastalar (GİS incelemesi)</a:t>
            </a:r>
          </a:p>
          <a:p>
            <a:pPr>
              <a:lnSpc>
                <a:spcPct val="120000"/>
              </a:lnSpc>
              <a:buFont typeface="Wingdings" panose="05000000000000000000" pitchFamily="2" charset="2"/>
              <a:buChar char="v"/>
            </a:pPr>
            <a:r>
              <a:rPr lang="tr-TR" sz="1400" dirty="0" smtClean="0"/>
              <a:t> Gebede </a:t>
            </a:r>
            <a:r>
              <a:rPr lang="tr-TR" sz="1400" dirty="0"/>
              <a:t>ciddi anemi varlığında </a:t>
            </a:r>
            <a:r>
              <a:rPr lang="tr-TR" sz="1400" b="1" dirty="0"/>
              <a:t>( acil sevk ) </a:t>
            </a:r>
          </a:p>
          <a:p>
            <a:pPr>
              <a:lnSpc>
                <a:spcPct val="120000"/>
              </a:lnSpc>
              <a:buFont typeface="Wingdings" panose="05000000000000000000" pitchFamily="2" charset="2"/>
              <a:buChar char="v"/>
            </a:pPr>
            <a:r>
              <a:rPr lang="tr-TR" sz="1400" dirty="0" smtClean="0"/>
              <a:t> Gebede </a:t>
            </a:r>
            <a:r>
              <a:rPr lang="tr-TR" sz="1400" dirty="0"/>
              <a:t>orta şiddetli anemide tedavi cevabı alınamamışsa</a:t>
            </a:r>
          </a:p>
          <a:p>
            <a:pPr>
              <a:lnSpc>
                <a:spcPct val="120000"/>
              </a:lnSpc>
              <a:buFont typeface="Wingdings" panose="05000000000000000000" pitchFamily="2" charset="2"/>
              <a:buChar char="v"/>
            </a:pPr>
            <a:r>
              <a:rPr lang="tr-TR" sz="1400" dirty="0" smtClean="0"/>
              <a:t> İV </a:t>
            </a:r>
            <a:r>
              <a:rPr lang="tr-TR" sz="1400" dirty="0"/>
              <a:t>demir tedavisi gereken durumlar (Oral demir tedavisinin uygun dozda ve düzenli kullanımına rağmen 4 hafta sonra Hbg düzeyindeki artış &lt; 2 mg/dl) </a:t>
            </a:r>
          </a:p>
          <a:p>
            <a:pPr>
              <a:lnSpc>
                <a:spcPct val="120000"/>
              </a:lnSpc>
              <a:buFont typeface="Wingdings" panose="05000000000000000000" pitchFamily="2" charset="2"/>
              <a:buChar char="v"/>
            </a:pPr>
            <a:r>
              <a:rPr lang="tr-TR" sz="1400" dirty="0" smtClean="0"/>
              <a:t> Yetişkin </a:t>
            </a:r>
            <a:r>
              <a:rPr lang="tr-TR" sz="1400" dirty="0"/>
              <a:t>hasta Hb&lt; 7 g/dl ise</a:t>
            </a:r>
          </a:p>
          <a:p>
            <a:pPr>
              <a:lnSpc>
                <a:spcPct val="120000"/>
              </a:lnSpc>
              <a:buFont typeface="Wingdings" panose="05000000000000000000" pitchFamily="2" charset="2"/>
              <a:buChar char="v"/>
            </a:pPr>
            <a:r>
              <a:rPr lang="tr-TR" sz="1400" dirty="0" smtClean="0"/>
              <a:t> Hemolitik </a:t>
            </a:r>
            <a:r>
              <a:rPr lang="tr-TR" sz="1400" dirty="0"/>
              <a:t>anemi şüphesi</a:t>
            </a:r>
          </a:p>
          <a:p>
            <a:pPr lvl="1">
              <a:lnSpc>
                <a:spcPct val="120000"/>
              </a:lnSpc>
              <a:buFont typeface="Wingdings" panose="05000000000000000000" pitchFamily="2" charset="2"/>
              <a:buChar char="v"/>
            </a:pPr>
            <a:r>
              <a:rPr lang="tr-TR" sz="1400" dirty="0" smtClean="0"/>
              <a:t> Belirgin </a:t>
            </a:r>
            <a:r>
              <a:rPr lang="tr-TR" sz="1400" dirty="0"/>
              <a:t>splenomegali</a:t>
            </a:r>
          </a:p>
          <a:p>
            <a:pPr lvl="1">
              <a:lnSpc>
                <a:spcPct val="120000"/>
              </a:lnSpc>
              <a:buFont typeface="Wingdings" panose="05000000000000000000" pitchFamily="2" charset="2"/>
              <a:buChar char="v"/>
            </a:pPr>
            <a:r>
              <a:rPr lang="tr-TR" sz="1400" dirty="0" smtClean="0"/>
              <a:t> Hemoliz </a:t>
            </a:r>
            <a:r>
              <a:rPr lang="tr-TR" sz="1400" dirty="0"/>
              <a:t>bulguları</a:t>
            </a:r>
          </a:p>
          <a:p>
            <a:pPr lvl="1">
              <a:lnSpc>
                <a:spcPct val="120000"/>
              </a:lnSpc>
              <a:buFont typeface="Wingdings" panose="05000000000000000000" pitchFamily="2" charset="2"/>
              <a:buChar char="v"/>
            </a:pPr>
            <a:r>
              <a:rPr lang="tr-TR" sz="1400" dirty="0" smtClean="0"/>
              <a:t> Ailede </a:t>
            </a:r>
            <a:r>
              <a:rPr lang="tr-TR" sz="1400" dirty="0"/>
              <a:t>hemolitik anemi öyküsü</a:t>
            </a:r>
          </a:p>
          <a:p>
            <a:pPr>
              <a:lnSpc>
                <a:spcPct val="120000"/>
              </a:lnSpc>
              <a:buFont typeface="Wingdings" panose="05000000000000000000" pitchFamily="2" charset="2"/>
              <a:buChar char="v"/>
            </a:pPr>
            <a:r>
              <a:rPr lang="tr-TR" sz="1400" dirty="0" smtClean="0"/>
              <a:t> Dışkıda </a:t>
            </a:r>
            <a:r>
              <a:rPr lang="tr-TR" sz="1400" dirty="0"/>
              <a:t>kan varsa (GİS tümörleri) : Dışkıda kan varsa,özellikle erişkinde,gastrointestinal sistem tümörü düşünülerek</a:t>
            </a:r>
          </a:p>
          <a:p>
            <a:pPr>
              <a:lnSpc>
                <a:spcPct val="120000"/>
              </a:lnSpc>
              <a:buFont typeface="Wingdings" panose="05000000000000000000" pitchFamily="2" charset="2"/>
              <a:buChar char="v"/>
            </a:pPr>
            <a:r>
              <a:rPr lang="tr-TR" sz="1400" dirty="0" smtClean="0"/>
              <a:t> Anemi </a:t>
            </a:r>
            <a:r>
              <a:rPr lang="tr-TR" sz="1400" dirty="0"/>
              <a:t>ile birlikte kalp yetmezliği bulguları</a:t>
            </a:r>
          </a:p>
          <a:p>
            <a:pPr>
              <a:lnSpc>
                <a:spcPct val="120000"/>
              </a:lnSpc>
              <a:buFont typeface="Wingdings" panose="05000000000000000000" pitchFamily="2" charset="2"/>
              <a:buChar char="v"/>
            </a:pPr>
            <a:r>
              <a:rPr lang="tr-TR" sz="1400" dirty="0" smtClean="0"/>
              <a:t> Etiyolojinin </a:t>
            </a:r>
            <a:r>
              <a:rPr lang="tr-TR" sz="1400" dirty="0"/>
              <a:t>açıklanamaması</a:t>
            </a:r>
          </a:p>
          <a:p>
            <a:pPr>
              <a:lnSpc>
                <a:spcPct val="120000"/>
              </a:lnSpc>
              <a:buFont typeface="Wingdings" panose="05000000000000000000" pitchFamily="2" charset="2"/>
              <a:buChar char="v"/>
            </a:pPr>
            <a:r>
              <a:rPr lang="tr-TR" sz="1400" dirty="0" smtClean="0"/>
              <a:t> Yaşlı </a:t>
            </a:r>
            <a:r>
              <a:rPr lang="tr-TR" sz="1400" dirty="0"/>
              <a:t>hastalar (Malignite riski) </a:t>
            </a:r>
          </a:p>
        </p:txBody>
      </p:sp>
    </p:spTree>
    <p:extLst>
      <p:ext uri="{BB962C8B-B14F-4D97-AF65-F5344CB8AC3E}">
        <p14:creationId xmlns:p14="http://schemas.microsoft.com/office/powerpoint/2010/main" val="2037177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2597" y="126124"/>
            <a:ext cx="9720073" cy="1308538"/>
          </a:xfrm>
        </p:spPr>
        <p:txBody>
          <a:bodyPr/>
          <a:lstStyle/>
          <a:p>
            <a:r>
              <a:rPr lang="tr-TR" b="1" dirty="0"/>
              <a:t>Demir eksikliği anemisinin tedavisi </a:t>
            </a:r>
            <a:r>
              <a:rPr lang="tr-TR" dirty="0"/>
              <a:t/>
            </a:r>
            <a:br>
              <a:rPr lang="tr-TR" dirty="0"/>
            </a:br>
            <a:r>
              <a:rPr lang="tr-TR" dirty="0"/>
              <a:t>Demir eksikliğinin primer nedeni tesbit edilip uygun şeklide tedavi edilmelidir (GGK, GİS endoskopisi)</a:t>
            </a:r>
          </a:p>
        </p:txBody>
      </p:sp>
      <p:pic>
        <p:nvPicPr>
          <p:cNvPr id="4" name="Picture 3"/>
          <p:cNvPicPr>
            <a:picLocks noChangeAspect="1" noChangeArrowheads="1"/>
          </p:cNvPicPr>
          <p:nvPr/>
        </p:nvPicPr>
        <p:blipFill>
          <a:blip r:embed="rId2" cstate="print"/>
          <a:stretch>
            <a:fillRect/>
          </a:stretch>
        </p:blipFill>
        <p:spPr>
          <a:xfrm>
            <a:off x="2272145" y="1434662"/>
            <a:ext cx="7886747" cy="5589591"/>
          </a:xfrm>
          <a:prstGeom prst="rect">
            <a:avLst/>
          </a:prstGeom>
        </p:spPr>
      </p:pic>
    </p:spTree>
    <p:extLst>
      <p:ext uri="{BB962C8B-B14F-4D97-AF65-F5344CB8AC3E}">
        <p14:creationId xmlns:p14="http://schemas.microsoft.com/office/powerpoint/2010/main" val="42423831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851330" y="188640"/>
            <a:ext cx="8867217" cy="6669360"/>
          </a:xfrm>
          <a:prstGeom prst="rect">
            <a:avLst/>
          </a:prstGeom>
        </p:spPr>
      </p:pic>
    </p:spTree>
    <p:extLst>
      <p:ext uri="{BB962C8B-B14F-4D97-AF65-F5344CB8AC3E}">
        <p14:creationId xmlns:p14="http://schemas.microsoft.com/office/powerpoint/2010/main" val="25565499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p:cNvPicPr>
          <p:nvPr>
            <p:ph sz="quarter" idx="1"/>
          </p:nvPr>
        </p:nvPicPr>
        <p:blipFill>
          <a:blip r:embed="rId2" cstate="print"/>
          <a:stretch>
            <a:fillRect/>
          </a:stretch>
        </p:blipFill>
        <p:spPr>
          <a:xfrm>
            <a:off x="1316183" y="-27384"/>
            <a:ext cx="9144000" cy="6858000"/>
          </a:xfrm>
          <a:prstGeom prst="rect">
            <a:avLst/>
          </a:prstGeom>
        </p:spPr>
      </p:pic>
    </p:spTree>
    <p:extLst>
      <p:ext uri="{BB962C8B-B14F-4D97-AF65-F5344CB8AC3E}">
        <p14:creationId xmlns:p14="http://schemas.microsoft.com/office/powerpoint/2010/main" val="36469857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cstate="print"/>
          <a:srcRect l="1665" r="5526"/>
          <a:stretch/>
        </p:blipFill>
        <p:spPr>
          <a:xfrm>
            <a:off x="1734207" y="102209"/>
            <a:ext cx="8610265" cy="6567151"/>
          </a:xfrm>
          <a:prstGeom prst="rect">
            <a:avLst/>
          </a:prstGeom>
        </p:spPr>
      </p:pic>
    </p:spTree>
    <p:extLst>
      <p:ext uri="{BB962C8B-B14F-4D97-AF65-F5344CB8AC3E}">
        <p14:creationId xmlns:p14="http://schemas.microsoft.com/office/powerpoint/2010/main" val="6856626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BB2783BD-AFA4-4249-ACEA-E589D03DF2A5}"/>
              </a:ext>
            </a:extLst>
          </p:cNvPr>
          <p:cNvPicPr>
            <a:picLocks noGrp="1" noChangeAspect="1"/>
          </p:cNvPicPr>
          <p:nvPr>
            <p:ph sz="quarter" idx="1"/>
          </p:nvPr>
        </p:nvPicPr>
        <p:blipFill>
          <a:blip r:embed="rId3" cstate="print"/>
          <a:stretch>
            <a:fillRect/>
          </a:stretch>
        </p:blipFill>
        <p:spPr>
          <a:xfrm>
            <a:off x="914400" y="0"/>
            <a:ext cx="10289309" cy="7716982"/>
          </a:xfrm>
          <a:prstGeom prst="rect">
            <a:avLst/>
          </a:prstGeom>
        </p:spPr>
      </p:pic>
    </p:spTree>
    <p:extLst>
      <p:ext uri="{BB962C8B-B14F-4D97-AF65-F5344CB8AC3E}">
        <p14:creationId xmlns:p14="http://schemas.microsoft.com/office/powerpoint/2010/main" val="29296342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359696" y="0"/>
            <a:ext cx="5472608" cy="6785429"/>
          </a:xfrm>
          <a:prstGeom prst="rect">
            <a:avLst/>
          </a:prstGeom>
          <a:noFill/>
          <a:ln w="9525">
            <a:noFill/>
            <a:miter lim="800000"/>
            <a:headEnd/>
            <a:tailEnd/>
          </a:ln>
        </p:spPr>
      </p:pic>
    </p:spTree>
    <p:extLst>
      <p:ext uri="{BB962C8B-B14F-4D97-AF65-F5344CB8AC3E}">
        <p14:creationId xmlns:p14="http://schemas.microsoft.com/office/powerpoint/2010/main" val="7304718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 </a:t>
            </a:r>
          </a:p>
        </p:txBody>
      </p:sp>
      <p:sp>
        <p:nvSpPr>
          <p:cNvPr id="3" name="İçerik Yer Tutucusu 2"/>
          <p:cNvSpPr>
            <a:spLocks noGrp="1"/>
          </p:cNvSpPr>
          <p:nvPr>
            <p:ph idx="1"/>
          </p:nvPr>
        </p:nvSpPr>
        <p:spPr>
          <a:xfrm>
            <a:off x="1024127" y="1765738"/>
            <a:ext cx="11036493" cy="5092262"/>
          </a:xfrm>
        </p:spPr>
        <p:txBody>
          <a:bodyPr>
            <a:normAutofit fontScale="85000" lnSpcReduction="20000"/>
          </a:bodyPr>
          <a:lstStyle/>
          <a:p>
            <a:pPr marL="514350" indent="-514350">
              <a:buFont typeface="+mj-lt"/>
              <a:buAutoNum type="arabicPeriod"/>
            </a:pPr>
            <a:r>
              <a:rPr lang="tr-TR" dirty="0">
                <a:hlinkClick r:id="rId3"/>
              </a:rPr>
              <a:t>http://ichastaliklaridergisi.org/managete/fu_folder/2010-01/html/2010-17-01-007-015.html</a:t>
            </a:r>
            <a:endParaRPr lang="tr-TR" dirty="0"/>
          </a:p>
          <a:p>
            <a:pPr marL="514350" indent="-514350">
              <a:buFont typeface="+mj-lt"/>
              <a:buAutoNum type="arabicPeriod"/>
            </a:pPr>
            <a:r>
              <a:rPr lang="tr-TR" dirty="0">
                <a:hlinkClick r:id="rId4"/>
              </a:rPr>
              <a:t>https://www.uptodate.com/contents/causes-and-diagnosis-of-iron-deficiency-and-iron-deficiency-anemia-in-adult </a:t>
            </a:r>
            <a:endParaRPr lang="tr-TR" dirty="0"/>
          </a:p>
          <a:p>
            <a:pPr marL="514350" indent="-514350">
              <a:buFont typeface="+mj-lt"/>
              <a:buAutoNum type="arabicPeriod"/>
            </a:pPr>
            <a:r>
              <a:rPr lang="tr-TR" dirty="0">
                <a:hlinkClick r:id="rId5"/>
              </a:rPr>
              <a:t>https://</a:t>
            </a:r>
            <a:r>
              <a:rPr lang="tr-TR" dirty="0" smtClean="0">
                <a:hlinkClick r:id="rId5"/>
              </a:rPr>
              <a:t>www.thd.org.tr/thdData/userfiles/file/Demir%20eks%2026_04_2011%5B1%5D.pdf</a:t>
            </a:r>
            <a:endParaRPr lang="tr-TR" dirty="0" smtClean="0"/>
          </a:p>
          <a:p>
            <a:pPr marL="514350" indent="-514350">
              <a:buFont typeface="+mj-lt"/>
              <a:buAutoNum type="arabicPeriod"/>
            </a:pPr>
            <a:r>
              <a:rPr lang="tr-TR" dirty="0" smtClean="0">
                <a:hlinkClick r:id="rId6"/>
              </a:rPr>
              <a:t>https</a:t>
            </a:r>
            <a:r>
              <a:rPr lang="tr-TR" dirty="0">
                <a:hlinkClick r:id="rId6"/>
              </a:rPr>
              <a:t>://www.thd.org.tr/THD_Halk/?</a:t>
            </a:r>
            <a:r>
              <a:rPr lang="tr-TR" dirty="0" smtClean="0">
                <a:hlinkClick r:id="rId6"/>
              </a:rPr>
              <a:t>sayfa=cocuklarda_demir_eksikligi_anemisi</a:t>
            </a:r>
            <a:endParaRPr lang="tr-TR" dirty="0" smtClean="0"/>
          </a:p>
          <a:p>
            <a:pPr marL="514350" indent="-514350">
              <a:buFont typeface="+mj-lt"/>
              <a:buAutoNum type="arabicPeriod"/>
            </a:pPr>
            <a:r>
              <a:rPr lang="tr-TR" dirty="0" smtClean="0">
                <a:hlinkClick r:id="rId7"/>
              </a:rPr>
              <a:t>Guidelines </a:t>
            </a:r>
            <a:r>
              <a:rPr lang="tr-TR" dirty="0">
                <a:hlinkClick r:id="rId7"/>
              </a:rPr>
              <a:t>for the management of iron deficiency anaemia</a:t>
            </a:r>
            <a:endParaRPr lang="tr-TR" dirty="0" smtClean="0"/>
          </a:p>
          <a:p>
            <a:pPr marL="514350" indent="-514350">
              <a:buFont typeface="+mj-lt"/>
              <a:buAutoNum type="arabicPeriod"/>
            </a:pPr>
            <a:r>
              <a:rPr lang="tr-TR" dirty="0" smtClean="0"/>
              <a:t>Gebelerde </a:t>
            </a:r>
            <a:r>
              <a:rPr lang="tr-TR" dirty="0"/>
              <a:t>Demir Destek Programı Uyguluması Genelgesi </a:t>
            </a:r>
            <a:r>
              <a:rPr lang="tr-TR" dirty="0" smtClean="0"/>
              <a:t>2007/6</a:t>
            </a:r>
            <a:endParaRPr lang="tr-TR" dirty="0"/>
          </a:p>
          <a:p>
            <a:pPr marL="514350" indent="-514350">
              <a:buFont typeface="+mj-lt"/>
              <a:buAutoNum type="arabicPeriod"/>
            </a:pPr>
            <a:r>
              <a:rPr lang="tr-TR" dirty="0"/>
              <a:t>Bakanlığı S. Türkiye Halk Sağlığı Kurumu Kadın ve Üreme Sağlığı Daire Başkanlığı Doğum Öncesi Bakım Yönetim Rehberi. Sağlık Bakanlığı Yayın. 2014(924):1-32</a:t>
            </a:r>
          </a:p>
          <a:p>
            <a:pPr marL="514350" indent="-514350">
              <a:buFont typeface="+mj-lt"/>
              <a:buAutoNum type="arabicPeriod"/>
            </a:pPr>
            <a:r>
              <a:rPr lang="tr-TR" dirty="0"/>
              <a:t>WHO. https://www.who.int/topics/anaemia/en</a:t>
            </a:r>
          </a:p>
          <a:p>
            <a:pPr marL="514350" indent="-514350">
              <a:buFont typeface="+mj-lt"/>
              <a:buAutoNum type="arabicPeriod"/>
            </a:pPr>
            <a:endParaRPr lang="tr-TR" dirty="0"/>
          </a:p>
        </p:txBody>
      </p:sp>
    </p:spTree>
    <p:extLst>
      <p:ext uri="{BB962C8B-B14F-4D97-AF65-F5344CB8AC3E}">
        <p14:creationId xmlns:p14="http://schemas.microsoft.com/office/powerpoint/2010/main" val="569003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199" y="646930"/>
            <a:ext cx="10868891" cy="1325563"/>
          </a:xfrm>
        </p:spPr>
        <p:txBody>
          <a:bodyPr/>
          <a:lstStyle/>
          <a:p>
            <a:pPr eaLnBrk="1" hangingPunct="1"/>
            <a:r>
              <a:rPr lang="tr-TR" altLang="tr-TR" sz="3200" dirty="0">
                <a:solidFill>
                  <a:schemeClr val="tx1"/>
                </a:solidFill>
                <a:latin typeface="+mn-lt"/>
              </a:rPr>
              <a:t>Hamile Olmayan Reprodüktif Çağdaki </a:t>
            </a:r>
            <a:r>
              <a:rPr lang="tr-TR" altLang="tr-TR" sz="3200" dirty="0" smtClean="0">
                <a:solidFill>
                  <a:schemeClr val="tx1"/>
                </a:solidFill>
                <a:latin typeface="+mn-lt"/>
              </a:rPr>
              <a:t>Kadınlardaki Anemi </a:t>
            </a:r>
            <a:r>
              <a:rPr lang="tr-TR" altLang="tr-TR" sz="3200" dirty="0">
                <a:solidFill>
                  <a:schemeClr val="tx1"/>
                </a:solidFill>
                <a:latin typeface="+mn-lt"/>
              </a:rPr>
              <a:t>Sıklığı  </a:t>
            </a:r>
            <a:r>
              <a:rPr lang="tr-TR" altLang="tr-TR" sz="2800" dirty="0" smtClean="0">
                <a:solidFill>
                  <a:schemeClr val="tx1"/>
                </a:solidFill>
                <a:latin typeface="+mn-lt"/>
              </a:rPr>
              <a:t/>
            </a:r>
            <a:br>
              <a:rPr lang="tr-TR" altLang="tr-TR" sz="2800" dirty="0" smtClean="0">
                <a:solidFill>
                  <a:schemeClr val="tx1"/>
                </a:solidFill>
                <a:latin typeface="+mn-lt"/>
              </a:rPr>
            </a:br>
            <a:r>
              <a:rPr lang="tr-TR" altLang="tr-TR" sz="1000" dirty="0" smtClean="0">
                <a:solidFill>
                  <a:schemeClr val="tx1"/>
                </a:solidFill>
                <a:latin typeface="+mn-lt"/>
              </a:rPr>
              <a:t>World </a:t>
            </a:r>
            <a:r>
              <a:rPr lang="tr-TR" altLang="tr-TR" sz="1000" dirty="0">
                <a:solidFill>
                  <a:schemeClr val="tx1"/>
                </a:solidFill>
                <a:latin typeface="+mn-lt"/>
              </a:rPr>
              <a:t>wide prevalence of anaemia 1993–2005 </a:t>
            </a:r>
            <a:r>
              <a:rPr lang="tr-TR" altLang="tr-TR" sz="1000" i="1" dirty="0">
                <a:solidFill>
                  <a:schemeClr val="tx1"/>
                </a:solidFill>
                <a:latin typeface="+mn-lt"/>
              </a:rPr>
              <a:t>WHO Global Database on Anaemia</a:t>
            </a:r>
            <a:endParaRPr lang="tr-TR" altLang="tr-TR" sz="1000" dirty="0">
              <a:solidFill>
                <a:schemeClr val="tx1"/>
              </a:solidFill>
              <a:latin typeface="+mn-lt"/>
            </a:endParaRPr>
          </a:p>
        </p:txBody>
      </p:sp>
      <p:pic>
        <p:nvPicPr>
          <p:cNvPr id="5123" name="Content Placeholder 4" descr="non pregnant reproductiv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75114" y="2103437"/>
            <a:ext cx="7772400" cy="4754563"/>
          </a:xfrm>
        </p:spPr>
      </p:pic>
    </p:spTree>
    <p:extLst>
      <p:ext uri="{BB962C8B-B14F-4D97-AF65-F5344CB8AC3E}">
        <p14:creationId xmlns:p14="http://schemas.microsoft.com/office/powerpoint/2010/main" val="2225748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Grp="1" noChangeAspect="1" noChangeArrowheads="1"/>
          </p:cNvPicPr>
          <p:nvPr>
            <p:ph sz="quarter" idx="1"/>
          </p:nvPr>
        </p:nvPicPr>
        <p:blipFill>
          <a:blip r:embed="rId2" cstate="print"/>
          <a:srcRect/>
          <a:stretch>
            <a:fillRect/>
          </a:stretch>
        </p:blipFill>
        <p:spPr bwMode="auto">
          <a:xfrm>
            <a:off x="1981200" y="260650"/>
            <a:ext cx="8229600" cy="2808311"/>
          </a:xfrm>
          <a:prstGeom prst="rect">
            <a:avLst/>
          </a:prstGeom>
          <a:noFill/>
          <a:ln w="9525">
            <a:noFill/>
            <a:miter lim="800000"/>
            <a:headEnd/>
            <a:tailEnd/>
          </a:ln>
        </p:spPr>
      </p:pic>
      <p:sp>
        <p:nvSpPr>
          <p:cNvPr id="8" name="Text Box 5"/>
          <p:cNvSpPr txBox="1">
            <a:spLocks noChangeArrowheads="1"/>
          </p:cNvSpPr>
          <p:nvPr/>
        </p:nvSpPr>
        <p:spPr bwMode="auto">
          <a:xfrm>
            <a:off x="2351585" y="3068960"/>
            <a:ext cx="7343775" cy="523220"/>
          </a:xfrm>
          <a:prstGeom prst="rect">
            <a:avLst/>
          </a:prstGeom>
          <a:solidFill>
            <a:srgbClr val="E8F18F"/>
          </a:solidFill>
          <a:ln w="9525">
            <a:noFill/>
            <a:miter lim="800000"/>
            <a:headEnd/>
            <a:tailEnd/>
          </a:ln>
        </p:spPr>
        <p:txBody>
          <a:bodyPr wrap="square">
            <a:spAutoFit/>
          </a:bodyPr>
          <a:lstStyle/>
          <a:p>
            <a:pPr>
              <a:spcBef>
                <a:spcPct val="50000"/>
              </a:spcBef>
            </a:pPr>
            <a:r>
              <a:rPr lang="tr-TR" sz="2800" b="1" dirty="0" err="1">
                <a:solidFill>
                  <a:srgbClr val="FF0000"/>
                </a:solidFill>
                <a:latin typeface="Comic Sans MS" pitchFamily="66" charset="0"/>
              </a:rPr>
              <a:t>Eritropoietin</a:t>
            </a:r>
            <a:endParaRPr lang="tr-TR" sz="2800" b="1" dirty="0">
              <a:solidFill>
                <a:srgbClr val="FF0000"/>
              </a:solidFill>
              <a:latin typeface="Comic Sans MS" pitchFamily="66" charset="0"/>
            </a:endParaRPr>
          </a:p>
        </p:txBody>
      </p:sp>
      <p:sp>
        <p:nvSpPr>
          <p:cNvPr id="9" name="Line 8"/>
          <p:cNvSpPr>
            <a:spLocks noChangeShapeType="1"/>
          </p:cNvSpPr>
          <p:nvPr/>
        </p:nvSpPr>
        <p:spPr bwMode="auto">
          <a:xfrm>
            <a:off x="5015880" y="3356992"/>
            <a:ext cx="3529012" cy="0"/>
          </a:xfrm>
          <a:prstGeom prst="line">
            <a:avLst/>
          </a:prstGeom>
          <a:noFill/>
          <a:ln w="28575">
            <a:solidFill>
              <a:srgbClr val="FF0000"/>
            </a:solidFill>
            <a:round/>
            <a:headEnd/>
            <a:tailEnd type="triangle" w="med" len="med"/>
          </a:ln>
        </p:spPr>
        <p:txBody>
          <a:bodyPr/>
          <a:lstStyle/>
          <a:p>
            <a:endParaRPr lang="tr-TR"/>
          </a:p>
        </p:txBody>
      </p:sp>
      <p:pic>
        <p:nvPicPr>
          <p:cNvPr id="10" name="Picture 15"/>
          <p:cNvPicPr>
            <a:picLocks noChangeAspect="1" noChangeArrowheads="1"/>
          </p:cNvPicPr>
          <p:nvPr/>
        </p:nvPicPr>
        <p:blipFill>
          <a:blip r:embed="rId3" cstate="print"/>
          <a:srcRect/>
          <a:stretch>
            <a:fillRect/>
          </a:stretch>
        </p:blipFill>
        <p:spPr bwMode="auto">
          <a:xfrm>
            <a:off x="1847528" y="4005064"/>
            <a:ext cx="2700338" cy="2579688"/>
          </a:xfrm>
          <a:prstGeom prst="rect">
            <a:avLst/>
          </a:prstGeom>
          <a:noFill/>
          <a:ln w="9525">
            <a:noFill/>
            <a:miter lim="800000"/>
            <a:headEnd/>
            <a:tailEnd/>
          </a:ln>
        </p:spPr>
      </p:pic>
      <p:pic>
        <p:nvPicPr>
          <p:cNvPr id="11" name="Picture 6"/>
          <p:cNvPicPr>
            <a:picLocks noChangeAspect="1" noChangeArrowheads="1"/>
          </p:cNvPicPr>
          <p:nvPr/>
        </p:nvPicPr>
        <p:blipFill>
          <a:blip r:embed="rId4" cstate="print"/>
          <a:srcRect/>
          <a:stretch>
            <a:fillRect/>
          </a:stretch>
        </p:blipFill>
        <p:spPr bwMode="auto">
          <a:xfrm>
            <a:off x="5087888" y="3645025"/>
            <a:ext cx="4752528" cy="2981325"/>
          </a:xfrm>
          <a:prstGeom prst="rect">
            <a:avLst/>
          </a:prstGeom>
          <a:noFill/>
          <a:ln w="9525">
            <a:noFill/>
            <a:miter lim="800000"/>
            <a:headEnd/>
            <a:tailEnd/>
          </a:ln>
        </p:spPr>
      </p:pic>
    </p:spTree>
    <p:extLst>
      <p:ext uri="{BB962C8B-B14F-4D97-AF65-F5344CB8AC3E}">
        <p14:creationId xmlns:p14="http://schemas.microsoft.com/office/powerpoint/2010/main" val="943636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2031</TotalTime>
  <Words>3927</Words>
  <Application>Microsoft Office PowerPoint</Application>
  <PresentationFormat>Geniş ekran</PresentationFormat>
  <Paragraphs>838</Paragraphs>
  <Slides>79</Slides>
  <Notes>13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79</vt:i4>
      </vt:variant>
    </vt:vector>
  </HeadingPairs>
  <TitlesOfParts>
    <vt:vector size="88" baseType="lpstr">
      <vt:lpstr>Arial</vt:lpstr>
      <vt:lpstr>Calibri</vt:lpstr>
      <vt:lpstr>Comic Sans MS</vt:lpstr>
      <vt:lpstr>Times New Roman</vt:lpstr>
      <vt:lpstr>Tw Cen MT</vt:lpstr>
      <vt:lpstr>Tw Cen MT Condensed</vt:lpstr>
      <vt:lpstr>Wingdings</vt:lpstr>
      <vt:lpstr>Wingdings 3</vt:lpstr>
      <vt:lpstr>Entegral</vt:lpstr>
      <vt:lpstr>ANEMİLERE YAKLAŞIM</vt:lpstr>
      <vt:lpstr>Amaç</vt:lpstr>
      <vt:lpstr>Öğrenim Hedefleri </vt:lpstr>
      <vt:lpstr>Anemi</vt:lpstr>
      <vt:lpstr>Anemi Görülme Sıklığı</vt:lpstr>
      <vt:lpstr>Okul Çağı Öncesi Çocuklarda Anemi Sıklığı World wide prevalence of anaemia 1993–2005WHO Global Database on Anaemia</vt:lpstr>
      <vt:lpstr>Hamile Kadınlardaki Anemi Sıklığı World wide prevalence of anaemia 1993–2005 WHO Global Database on Anaemia</vt:lpstr>
      <vt:lpstr>Hamile Olmayan Reprodüktif Çağdaki Kadınlardaki Anemi Sıklığı   World wide prevalence of anaemia 1993–2005 WHO Global Database on Anaemia</vt:lpstr>
      <vt:lpstr>PowerPoint Sunusu</vt:lpstr>
      <vt:lpstr>Eritropoez </vt:lpstr>
      <vt:lpstr>Tam Kanda Normal Değerler</vt:lpstr>
      <vt:lpstr>Anemilerde Fizyopatolojik Sınıflandırma</vt:lpstr>
      <vt:lpstr>Anemilerin Morfolojisine Göre Sınıflandırılması</vt:lpstr>
      <vt:lpstr>PowerPoint Sunusu</vt:lpstr>
      <vt:lpstr>Anemilere Tanısal Yaklaşım </vt:lpstr>
      <vt:lpstr>Demir Eksikliği Anemisi</vt:lpstr>
      <vt:lpstr>PowerPoint Sunusu</vt:lpstr>
      <vt:lpstr>Demir Eksikliğinin Sebepleri</vt:lpstr>
      <vt:lpstr>Demir vücudumuzda ;</vt:lpstr>
      <vt:lpstr>Ferritin</vt:lpstr>
      <vt:lpstr>Demir Eksikliği Anemisi Olasılığının Arttığı Durumlar</vt:lpstr>
      <vt:lpstr>Tetkik yapılamıyorsa;</vt:lpstr>
      <vt:lpstr>Anamnez</vt:lpstr>
      <vt:lpstr>Anemi Semptom ve Bulguları;</vt:lpstr>
      <vt:lpstr>Semptomlar</vt:lpstr>
      <vt:lpstr>Muayene Bulguları</vt:lpstr>
      <vt:lpstr>Demir eksikliğine özgü bulgular</vt:lpstr>
      <vt:lpstr>PowerPoint Sunusu</vt:lpstr>
      <vt:lpstr>PowerPoint Sunusu</vt:lpstr>
      <vt:lpstr>PowerPoint Sunusu</vt:lpstr>
      <vt:lpstr>Anemilerin Tanısında Laboratuvar Testleri</vt:lpstr>
      <vt:lpstr>PowerPoint Sunusu</vt:lpstr>
      <vt:lpstr>DEA Laboratuvar Bulguları</vt:lpstr>
      <vt:lpstr>PowerPoint Sunusu</vt:lpstr>
      <vt:lpstr>Mikrositik anemilerde ayırıcı tanı</vt:lpstr>
      <vt:lpstr>PowerPoint Sunusu</vt:lpstr>
      <vt:lpstr>Mikrositik anemilerde ayırıcı tanı</vt:lpstr>
      <vt:lpstr>Kronik Hastalık Anemisi</vt:lpstr>
      <vt:lpstr>Sideroblastik Anemi</vt:lpstr>
      <vt:lpstr>Sideroblastik Anemi</vt:lpstr>
      <vt:lpstr>Mentzer İndeksi: </vt:lpstr>
      <vt:lpstr>PowerPoint Sunusu</vt:lpstr>
      <vt:lpstr>PowerPoint Sunusu</vt:lpstr>
      <vt:lpstr>PowerPoint Sunusu</vt:lpstr>
      <vt:lpstr>PowerPoint Sunusu</vt:lpstr>
      <vt:lpstr>PowerPoint Sunusu</vt:lpstr>
      <vt:lpstr>PowerPoint Sunusu</vt:lpstr>
      <vt:lpstr>PowerPoint Sunusu</vt:lpstr>
      <vt:lpstr>Beslenme</vt:lpstr>
      <vt:lpstr>Beslenme</vt:lpstr>
      <vt:lpstr>Barsaktan Demir Emilimini Arttıran Durumlar</vt:lpstr>
      <vt:lpstr>Barsaktan Demir Emilimini Azaltan Durumlar</vt:lpstr>
      <vt:lpstr>DEA - Tedavi </vt:lpstr>
      <vt:lpstr>Çocuklar </vt:lpstr>
      <vt:lpstr>Çocuklar</vt:lpstr>
      <vt:lpstr>Gebelik</vt:lpstr>
      <vt:lpstr>Gebelik</vt:lpstr>
      <vt:lpstr>Gebelik</vt:lpstr>
      <vt:lpstr>Yetişkin</vt:lpstr>
      <vt:lpstr>PowerPoint Sunusu</vt:lpstr>
      <vt:lpstr>Oral demir tedavisi - Takip</vt:lpstr>
      <vt:lpstr>PowerPoint Sunusu</vt:lpstr>
      <vt:lpstr>Oral demir tedavisi - Gebelik ve laktasyon</vt:lpstr>
      <vt:lpstr>GİS Yan Etkiler: </vt:lpstr>
      <vt:lpstr>İlaç Etkileşimleri</vt:lpstr>
      <vt:lpstr>Demir Proflaksisi</vt:lpstr>
      <vt:lpstr>PowerPoint Sunusu</vt:lpstr>
      <vt:lpstr>Demir kullanımının uygulanmayacağı durumlar !</vt:lpstr>
      <vt:lpstr>Oral Demir Tedavisi - İzlem</vt:lpstr>
      <vt:lpstr>Parenteral Tedavi</vt:lpstr>
      <vt:lpstr>Tedaviye cevapsızlık nedenleri</vt:lpstr>
      <vt:lpstr>Sevk Kriterleri</vt:lpstr>
      <vt:lpstr>PowerPoint Sunusu</vt:lpstr>
      <vt:lpstr>PowerPoint Sunusu</vt:lpstr>
      <vt:lpstr>PowerPoint Sunusu</vt:lpstr>
      <vt:lpstr>PowerPoint Sunusu</vt:lpstr>
      <vt:lpstr>PowerPoint Sunusu</vt:lpstr>
      <vt:lpstr>PowerPoint Sunusu</vt:lpstr>
      <vt:lpstr>Kaynaklar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AYYILDIZ</dc:creator>
  <cp:lastModifiedBy>AYYILDIZ</cp:lastModifiedBy>
  <cp:revision>87</cp:revision>
  <dcterms:created xsi:type="dcterms:W3CDTF">2022-11-25T15:34:46Z</dcterms:created>
  <dcterms:modified xsi:type="dcterms:W3CDTF">2022-12-17T19:21:15Z</dcterms:modified>
</cp:coreProperties>
</file>