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56" r:id="rId2"/>
    <p:sldId id="358" r:id="rId3"/>
    <p:sldId id="359" r:id="rId4"/>
    <p:sldId id="301" r:id="rId5"/>
    <p:sldId id="257" r:id="rId6"/>
    <p:sldId id="349" r:id="rId7"/>
    <p:sldId id="258" r:id="rId8"/>
    <p:sldId id="304" r:id="rId9"/>
    <p:sldId id="305" r:id="rId10"/>
    <p:sldId id="306" r:id="rId11"/>
    <p:sldId id="312" r:id="rId12"/>
    <p:sldId id="307" r:id="rId13"/>
    <p:sldId id="308" r:id="rId14"/>
    <p:sldId id="313" r:id="rId15"/>
    <p:sldId id="318" r:id="rId16"/>
    <p:sldId id="310" r:id="rId17"/>
    <p:sldId id="316" r:id="rId18"/>
    <p:sldId id="315" r:id="rId19"/>
    <p:sldId id="367" r:id="rId20"/>
    <p:sldId id="265" r:id="rId21"/>
    <p:sldId id="266" r:id="rId22"/>
    <p:sldId id="267" r:id="rId23"/>
    <p:sldId id="366" r:id="rId24"/>
    <p:sldId id="365" r:id="rId25"/>
    <p:sldId id="361" r:id="rId26"/>
    <p:sldId id="363" r:id="rId27"/>
    <p:sldId id="362" r:id="rId28"/>
    <p:sldId id="262" r:id="rId29"/>
    <p:sldId id="355" r:id="rId30"/>
    <p:sldId id="369" r:id="rId31"/>
    <p:sldId id="368" r:id="rId32"/>
    <p:sldId id="357" r:id="rId33"/>
    <p:sldId id="350" r:id="rId34"/>
    <p:sldId id="309" r:id="rId35"/>
    <p:sldId id="352" r:id="rId36"/>
    <p:sldId id="353" r:id="rId37"/>
    <p:sldId id="351" r:id="rId38"/>
    <p:sldId id="354" r:id="rId39"/>
    <p:sldId id="331" r:id="rId40"/>
    <p:sldId id="268" r:id="rId41"/>
    <p:sldId id="269" r:id="rId42"/>
    <p:sldId id="334" r:id="rId43"/>
    <p:sldId id="270" r:id="rId44"/>
    <p:sldId id="320" r:id="rId45"/>
    <p:sldId id="273" r:id="rId46"/>
    <p:sldId id="319" r:id="rId47"/>
    <p:sldId id="321" r:id="rId48"/>
    <p:sldId id="322" r:id="rId49"/>
    <p:sldId id="275" r:id="rId50"/>
    <p:sldId id="323" r:id="rId51"/>
    <p:sldId id="276" r:id="rId52"/>
    <p:sldId id="277" r:id="rId53"/>
    <p:sldId id="278" r:id="rId54"/>
    <p:sldId id="328" r:id="rId55"/>
    <p:sldId id="329" r:id="rId56"/>
    <p:sldId id="279" r:id="rId57"/>
    <p:sldId id="330" r:id="rId58"/>
    <p:sldId id="340" r:id="rId59"/>
    <p:sldId id="356" r:id="rId60"/>
    <p:sldId id="346" r:id="rId61"/>
    <p:sldId id="280" r:id="rId62"/>
    <p:sldId id="341" r:id="rId63"/>
    <p:sldId id="281" r:id="rId64"/>
    <p:sldId id="364" r:id="rId65"/>
    <p:sldId id="284" r:id="rId66"/>
    <p:sldId id="332" r:id="rId67"/>
    <p:sldId id="287" r:id="rId68"/>
    <p:sldId id="286" r:id="rId69"/>
    <p:sldId id="285" r:id="rId70"/>
    <p:sldId id="333" r:id="rId71"/>
    <p:sldId id="342" r:id="rId72"/>
    <p:sldId id="347" r:id="rId73"/>
    <p:sldId id="343" r:id="rId74"/>
    <p:sldId id="345" r:id="rId75"/>
    <p:sldId id="293" r:id="rId76"/>
    <p:sldId id="294" r:id="rId77"/>
    <p:sldId id="297" r:id="rId78"/>
    <p:sldId id="298" r:id="rId79"/>
    <p:sldId id="360" r:id="rId8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24" autoAdjust="0"/>
    <p:restoredTop sz="95767" autoAdjust="0"/>
  </p:normalViewPr>
  <p:slideViewPr>
    <p:cSldViewPr>
      <p:cViewPr varScale="1">
        <p:scale>
          <a:sx n="112" d="100"/>
          <a:sy n="112" d="100"/>
        </p:scale>
        <p:origin x="-19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79AA4-FF63-4E35-A5CF-B3B7511EB785}" type="datetimeFigureOut">
              <a:rPr lang="tr-TR" smtClean="0"/>
              <a:t>16.05.2017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A93A7C-A17E-47E8-947C-7D6AF827C61E}" type="slidenum">
              <a:rPr lang="tr-TR" smtClean="0"/>
              <a:t>‹#›</a:t>
            </a:fld>
            <a:endParaRPr lang="tr-TR"/>
          </a:p>
        </p:txBody>
      </p:sp>
    </p:spTree>
    <p:extLst>
      <p:ext uri="{BB962C8B-B14F-4D97-AF65-F5344CB8AC3E}">
        <p14:creationId xmlns:p14="http://schemas.microsoft.com/office/powerpoint/2010/main" val="392445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Her iki tabloda da halüsinasyonlar, hezeyanlar ve </a:t>
            </a:r>
            <a:r>
              <a:rPr lang="tr-TR" dirty="0" err="1" smtClean="0"/>
              <a:t>dezorganize</a:t>
            </a:r>
            <a:r>
              <a:rPr lang="tr-TR" dirty="0" smtClean="0"/>
              <a:t> davranışa rastlandığı için, ayırıcı teşhislerini yapmak güç olmuştur</a:t>
            </a:r>
          </a:p>
          <a:p>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6</a:t>
            </a:fld>
            <a:endParaRPr lang="tr-TR"/>
          </a:p>
        </p:txBody>
      </p:sp>
    </p:spTree>
    <p:extLst>
      <p:ext uri="{BB962C8B-B14F-4D97-AF65-F5344CB8AC3E}">
        <p14:creationId xmlns:p14="http://schemas.microsoft.com/office/powerpoint/2010/main" val="15457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Resmi test istenirse, hastanın bir burun deliğini tıkaması ve diğer burun deliğinin altına yerleştirilen ortak bir koku (</a:t>
            </a:r>
            <a:r>
              <a:rPr lang="tr-TR" dirty="0" err="1" smtClean="0"/>
              <a:t>örn</a:t>
            </a:r>
            <a:r>
              <a:rPr lang="tr-TR" dirty="0" smtClean="0"/>
              <a:t>., Kahve, nane, tarçın) belirleyerek koku alma durumu muayene edilir.</a:t>
            </a:r>
          </a:p>
          <a:p>
            <a:r>
              <a:rPr lang="tr-TR" dirty="0" smtClean="0"/>
              <a:t>Görme alanları - Hastanın sol gözünü örtmesini sağlayın. Hastanıza iki kol uzunluğunda bakınız, sağ gözünüzü kapatın ve elleriniz "1:30" ve "10:30" civarında olacak şekilde parmaklarınızı öne ve yanlara doğru gerin ve çevresindeki görüşünüzde ancak az görünür olun . Sizden ve hastadan uzakta olmalılar. Uzatılmış her elinizde işaret parmağınızı tutun. Parmağınızı sol, sağ veya her iki elinizde hızla hareket ettirin ve hastadan burnunuza doğrudan bakarken hareketin nerede olduğunu tespit etmesini isteyin. Eller aşağı yukarı "4: 30" ve "7: 30" e gidip tekrar test edin. Ardından, hastanın sol gözünün görsel alanının benzer kısımlarını test edin (sağ gözünüzü bir kontrol olarak kullanın).</a:t>
            </a:r>
          </a:p>
          <a:p>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45</a:t>
            </a:fld>
            <a:endParaRPr lang="tr-TR"/>
          </a:p>
        </p:txBody>
      </p:sp>
    </p:spTree>
    <p:extLst>
      <p:ext uri="{BB962C8B-B14F-4D97-AF65-F5344CB8AC3E}">
        <p14:creationId xmlns:p14="http://schemas.microsoft.com/office/powerpoint/2010/main" val="32515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oküler motor sinirlerin çekirdekleri arasındaki ilişki bozulduğundan </a:t>
            </a:r>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50</a:t>
            </a:fld>
            <a:endParaRPr lang="tr-TR"/>
          </a:p>
        </p:txBody>
      </p:sp>
    </p:spTree>
    <p:extLst>
      <p:ext uri="{BB962C8B-B14F-4D97-AF65-F5344CB8AC3E}">
        <p14:creationId xmlns:p14="http://schemas.microsoft.com/office/powerpoint/2010/main" val="83011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Çoğu ders kitabı, iletken işitme kaybını </a:t>
            </a:r>
            <a:r>
              <a:rPr lang="tr-TR" dirty="0" err="1" smtClean="0"/>
              <a:t>sensorinöral</a:t>
            </a:r>
            <a:r>
              <a:rPr lang="tr-TR" dirty="0" smtClean="0"/>
              <a:t> sağırlıktan ayıran </a:t>
            </a:r>
            <a:r>
              <a:rPr lang="tr-TR" dirty="0" err="1" smtClean="0"/>
              <a:t>Weber</a:t>
            </a:r>
            <a:r>
              <a:rPr lang="tr-TR" dirty="0" smtClean="0"/>
              <a:t> ve </a:t>
            </a:r>
            <a:r>
              <a:rPr lang="tr-TR" dirty="0" err="1" smtClean="0"/>
              <a:t>Rinne</a:t>
            </a:r>
            <a:r>
              <a:rPr lang="tr-TR" dirty="0" smtClean="0"/>
              <a:t> testlerini savunmaktadır. Yapmam; Hastaların neyin sorulduğunu anlamada zorluk çektiğini ve tutarsız tepki verdiğini (özellikle de </a:t>
            </a:r>
            <a:r>
              <a:rPr lang="tr-TR" dirty="0" err="1" smtClean="0"/>
              <a:t>Weber</a:t>
            </a:r>
            <a:r>
              <a:rPr lang="tr-TR" dirty="0" smtClean="0"/>
              <a:t> testinde) buluyorum. Bu testler tutarlı bir şekilde güvenilir sonuçlar vermiş olsalar bile, </a:t>
            </a:r>
            <a:r>
              <a:rPr lang="tr-TR" dirty="0" err="1" smtClean="0"/>
              <a:t>odyogram</a:t>
            </a:r>
            <a:r>
              <a:rPr lang="tr-TR" dirty="0" smtClean="0"/>
              <a:t> kadar hassastır veya bilgilendirici olmazdı. Bu testler açıklanmış ve işitme değerlendirmesi ayrı olarak tartışılmıştır. (Bkz. "Yetişkinlerde işitme kaybının değerlendirilmesi".)</a:t>
            </a:r>
          </a:p>
          <a:p>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56</a:t>
            </a:fld>
            <a:endParaRPr lang="tr-TR"/>
          </a:p>
        </p:txBody>
      </p:sp>
    </p:spTree>
    <p:extLst>
      <p:ext uri="{BB962C8B-B14F-4D97-AF65-F5344CB8AC3E}">
        <p14:creationId xmlns:p14="http://schemas.microsoft.com/office/powerpoint/2010/main" val="327471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Genellikle tarama nörolojik muayenesinde gag refleksinin test edilmesine gerek yoktur. </a:t>
            </a:r>
            <a:r>
              <a:rPr lang="tr-TR" dirty="0" err="1" smtClean="0"/>
              <a:t>Palatatik</a:t>
            </a:r>
            <a:r>
              <a:rPr lang="tr-TR" dirty="0" smtClean="0"/>
              <a:t> sansasyon veya mukavemetin azaldığından şüphelenmek için bir sebep olduğunda refleks, bir taraftan </a:t>
            </a:r>
            <a:r>
              <a:rPr lang="tr-TR" dirty="0" err="1" smtClean="0"/>
              <a:t>posterior</a:t>
            </a:r>
            <a:r>
              <a:rPr lang="tr-TR" dirty="0" smtClean="0"/>
              <a:t> </a:t>
            </a:r>
            <a:r>
              <a:rPr lang="tr-TR" dirty="0" err="1" smtClean="0"/>
              <a:t>farenkste</a:t>
            </a:r>
            <a:r>
              <a:rPr lang="tr-TR" dirty="0" smtClean="0"/>
              <a:t> bir pamuklu çubukla dokunduğunuzda yanıtı izleyerek ve diğer tarafa dokunarak elde edilen tepki ile karşılaştırarak yanıtlayarak kontrol edilebilir. Normal bireylerin yaklaşık yüzde 20'sinde gag refleksi yoktur; Cevaplar asimetrik olduğunda test en bilgilendiricidir.</a:t>
            </a:r>
          </a:p>
          <a:p>
            <a:r>
              <a:rPr lang="tr-TR" dirty="0" smtClean="0"/>
              <a:t>Daha sonra el hastanın alnına konulur ve hastanın başıyla eli öne itmesi istenir. Bu sırada her SCM birlikte kasılır.</a:t>
            </a:r>
          </a:p>
          <a:p>
            <a:endParaRPr lang="tr-TR" dirty="0" smtClean="0"/>
          </a:p>
          <a:p>
            <a:r>
              <a:rPr lang="tr-TR" dirty="0" smtClean="0"/>
              <a:t>Sırtüstü yatan hastadan yatakta oturması istenir. Normalde baş vücuttan daha önce yataktan kalkar. SCM kasların zaafında başın geri kalıp arkaya doğru sarktığı dikkati çeker.</a:t>
            </a:r>
          </a:p>
          <a:p>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61</a:t>
            </a:fld>
            <a:endParaRPr lang="tr-TR"/>
          </a:p>
        </p:txBody>
      </p:sp>
    </p:spTree>
    <p:extLst>
      <p:ext uri="{BB962C8B-B14F-4D97-AF65-F5344CB8AC3E}">
        <p14:creationId xmlns:p14="http://schemas.microsoft.com/office/powerpoint/2010/main" val="213656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da Bir örnek olarak, şiddetli kol zayıflığı, bir hastanın, </a:t>
            </a:r>
            <a:r>
              <a:rPr lang="tr-TR" dirty="0" err="1" smtClean="0"/>
              <a:t>serebellum</a:t>
            </a:r>
            <a:r>
              <a:rPr lang="tr-TR" dirty="0" smtClean="0"/>
              <a:t> ve yolakları bozulmamış olsa da, parmakla burun muayenesi yapmasını önleyecektir.</a:t>
            </a:r>
          </a:p>
          <a:p>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65</a:t>
            </a:fld>
            <a:endParaRPr lang="tr-TR"/>
          </a:p>
        </p:txBody>
      </p:sp>
    </p:spTree>
    <p:extLst>
      <p:ext uri="{BB962C8B-B14F-4D97-AF65-F5344CB8AC3E}">
        <p14:creationId xmlns:p14="http://schemas.microsoft.com/office/powerpoint/2010/main" val="2578057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Birebir kasların muayene edilmesi</a:t>
            </a:r>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68</a:t>
            </a:fld>
            <a:endParaRPr lang="tr-TR"/>
          </a:p>
        </p:txBody>
      </p:sp>
    </p:spTree>
    <p:extLst>
      <p:ext uri="{BB962C8B-B14F-4D97-AF65-F5344CB8AC3E}">
        <p14:creationId xmlns:p14="http://schemas.microsoft.com/office/powerpoint/2010/main" val="3676504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Eklem pozisyonu anlamı - Bir elin parmağı ve başparmağı ile hastanın sol başparmağının </a:t>
            </a:r>
            <a:r>
              <a:rPr lang="tr-TR" dirty="0" err="1" smtClean="0"/>
              <a:t>distal</a:t>
            </a:r>
            <a:r>
              <a:rPr lang="tr-TR" dirty="0" smtClean="0"/>
              <a:t> </a:t>
            </a:r>
            <a:r>
              <a:rPr lang="tr-TR" dirty="0" err="1" smtClean="0"/>
              <a:t>interfalangeal</a:t>
            </a:r>
            <a:r>
              <a:rPr lang="tr-TR" dirty="0" smtClean="0"/>
              <a:t> eklemini </a:t>
            </a:r>
            <a:r>
              <a:rPr lang="tr-TR" dirty="0" err="1" smtClean="0"/>
              <a:t>medial</a:t>
            </a:r>
            <a:r>
              <a:rPr lang="tr-TR" dirty="0" smtClean="0"/>
              <a:t> ve </a:t>
            </a:r>
            <a:r>
              <a:rPr lang="tr-TR" dirty="0" err="1" smtClean="0"/>
              <a:t>lateral</a:t>
            </a:r>
            <a:r>
              <a:rPr lang="tr-TR" dirty="0" smtClean="0"/>
              <a:t> yönlerde tutarak stabilize edin. Diğer elinizin parmağını ve başparmağıyla baş parmağınızın ucunun </a:t>
            </a:r>
            <a:r>
              <a:rPr lang="tr-TR" dirty="0" err="1" smtClean="0"/>
              <a:t>medyal</a:t>
            </a:r>
            <a:r>
              <a:rPr lang="tr-TR" dirty="0" smtClean="0"/>
              <a:t> ve yanal yönlerini tutun ve hafifçe yukarı veya aşağı hareket ettirin. Hastanın gözlerini kapatmasını ve hareket yönünü tanımlamasını sağlayın. Birkaç kez tekrarlayın. Çoğu normal hasta, birkaç derece veya daha düşük hareketleri tanımlayabilir. Hastanın sağ başparmağını ve her iki parmak parmağını benzer test edin. Anormallikler tespit edilirse, pozisyon anlamında bozulmamış bir ortak bulunana kadar aynı </a:t>
            </a:r>
            <a:r>
              <a:rPr lang="tr-TR" dirty="0" err="1" smtClean="0"/>
              <a:t>ekstremitede</a:t>
            </a:r>
            <a:r>
              <a:rPr lang="tr-TR" dirty="0" smtClean="0"/>
              <a:t> daha </a:t>
            </a:r>
            <a:r>
              <a:rPr lang="tr-TR" dirty="0" err="1" smtClean="0"/>
              <a:t>proksimal</a:t>
            </a:r>
            <a:r>
              <a:rPr lang="tr-TR" dirty="0" smtClean="0"/>
              <a:t> eklemlere geçin.</a:t>
            </a:r>
          </a:p>
          <a:p>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77</a:t>
            </a:fld>
            <a:endParaRPr lang="tr-TR"/>
          </a:p>
        </p:txBody>
      </p:sp>
    </p:spTree>
    <p:extLst>
      <p:ext uri="{BB962C8B-B14F-4D97-AF65-F5344CB8AC3E}">
        <p14:creationId xmlns:p14="http://schemas.microsoft.com/office/powerpoint/2010/main" val="3293268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Titreşim - Titreşim duygusu hafif bir (sessiz) titreşim üretmek için 128 </a:t>
            </a:r>
            <a:r>
              <a:rPr lang="tr-TR" dirty="0" err="1" smtClean="0"/>
              <a:t>Hz'lik</a:t>
            </a:r>
            <a:r>
              <a:rPr lang="tr-TR" dirty="0" smtClean="0"/>
              <a:t> bir ayar çatalı hafifçe katı bir yüzeye dokunarak test edilebilir. Hastanın gözleri kapalıyken, titreşimi tespit eden çatal ucunu hastanın sol başparmağının </a:t>
            </a:r>
            <a:r>
              <a:rPr lang="tr-TR" dirty="0" err="1" smtClean="0"/>
              <a:t>distal</a:t>
            </a:r>
            <a:r>
              <a:rPr lang="tr-TR" dirty="0" smtClean="0"/>
              <a:t> </a:t>
            </a:r>
            <a:r>
              <a:rPr lang="tr-TR" dirty="0" err="1" smtClean="0"/>
              <a:t>interfalangeal</a:t>
            </a:r>
            <a:r>
              <a:rPr lang="tr-TR" dirty="0" smtClean="0"/>
              <a:t> ekleminde sıkıca tutun ve hastaya titreşim algılanabilir olup olmadığını sorun. Hasta artık algılayana kadar titreşimi solup bırakın, ardından herhangi bir titreşimi hissedip hissetmeyeceğini görmek için çatalını baş parmağınıza uygulayın. Bu testi hastanın sağ başparmağıyla ve her iki parmak parmağıyla tekrarlayın.</a:t>
            </a:r>
          </a:p>
          <a:p>
            <a:endParaRPr lang="tr-TR" dirty="0" smtClean="0"/>
          </a:p>
          <a:p>
            <a:r>
              <a:rPr lang="tr-TR" dirty="0" err="1" smtClean="0"/>
              <a:t>Stereognoz</a:t>
            </a:r>
            <a:r>
              <a:rPr lang="tr-TR" dirty="0" smtClean="0"/>
              <a:t> - </a:t>
            </a:r>
            <a:r>
              <a:rPr lang="tr-TR" dirty="0" err="1" smtClean="0"/>
              <a:t>Stereognoz</a:t>
            </a:r>
            <a:r>
              <a:rPr lang="tr-TR" dirty="0" smtClean="0"/>
              <a:t> için test yapmak için hastadan gözlerini kapatmasını ve sağ eline koyduğunuz küçük bir nesneyi (</a:t>
            </a:r>
            <a:r>
              <a:rPr lang="tr-TR" dirty="0" err="1" smtClean="0"/>
              <a:t>örn</a:t>
            </a:r>
            <a:r>
              <a:rPr lang="tr-TR" dirty="0" smtClean="0"/>
              <a:t>. Nikel, kuruş, çeyrek, kuruş, anahtar, kağıt </a:t>
            </a:r>
            <a:r>
              <a:rPr lang="tr-TR" dirty="0" err="1" smtClean="0"/>
              <a:t>klibi</a:t>
            </a:r>
            <a:r>
              <a:rPr lang="tr-TR" dirty="0" smtClean="0"/>
              <a:t>) tespit etmesini isteyin. Sol eli aynı şekilde test edin.</a:t>
            </a:r>
          </a:p>
          <a:p>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78</a:t>
            </a:fld>
            <a:endParaRPr lang="tr-TR"/>
          </a:p>
        </p:txBody>
      </p:sp>
    </p:spTree>
    <p:extLst>
      <p:ext uri="{BB962C8B-B14F-4D97-AF65-F5344CB8AC3E}">
        <p14:creationId xmlns:p14="http://schemas.microsoft.com/office/powerpoint/2010/main" val="73415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7</a:t>
            </a:fld>
            <a:endParaRPr lang="tr-TR"/>
          </a:p>
        </p:txBody>
      </p:sp>
    </p:spTree>
    <p:extLst>
      <p:ext uri="{BB962C8B-B14F-4D97-AF65-F5344CB8AC3E}">
        <p14:creationId xmlns:p14="http://schemas.microsoft.com/office/powerpoint/2010/main" val="5294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8</a:t>
            </a:fld>
            <a:endParaRPr lang="tr-TR"/>
          </a:p>
        </p:txBody>
      </p:sp>
    </p:spTree>
    <p:extLst>
      <p:ext uri="{BB962C8B-B14F-4D97-AF65-F5344CB8AC3E}">
        <p14:creationId xmlns:p14="http://schemas.microsoft.com/office/powerpoint/2010/main" val="296990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2400" dirty="0" smtClean="0"/>
              <a:t>(</a:t>
            </a:r>
            <a:r>
              <a:rPr lang="tr-TR" sz="2400" dirty="0" err="1" smtClean="0"/>
              <a:t>konvülsiyonlar</a:t>
            </a:r>
            <a:r>
              <a:rPr lang="tr-TR" sz="2400" dirty="0" smtClean="0"/>
              <a:t>, migren, travma, </a:t>
            </a:r>
            <a:r>
              <a:rPr lang="tr-TR" sz="2400" dirty="0" err="1" smtClean="0"/>
              <a:t>ikk</a:t>
            </a:r>
            <a:r>
              <a:rPr lang="tr-TR" sz="2400" dirty="0" smtClean="0"/>
              <a:t>, </a:t>
            </a:r>
            <a:r>
              <a:rPr lang="tr-TR" sz="2400" dirty="0" err="1" smtClean="0"/>
              <a:t>intrakraniyal</a:t>
            </a:r>
            <a:r>
              <a:rPr lang="tr-TR" sz="2400" dirty="0" smtClean="0"/>
              <a:t> </a:t>
            </a:r>
            <a:r>
              <a:rPr lang="tr-TR" sz="2400" dirty="0" err="1" smtClean="0"/>
              <a:t>hemoraji</a:t>
            </a:r>
            <a:r>
              <a:rPr lang="tr-TR" sz="2400" dirty="0" smtClean="0"/>
              <a:t>, </a:t>
            </a:r>
            <a:r>
              <a:rPr lang="tr-TR" sz="2400" dirty="0" err="1" smtClean="0"/>
              <a:t>hemorajik</a:t>
            </a:r>
            <a:r>
              <a:rPr lang="tr-TR" sz="2400" dirty="0" smtClean="0"/>
              <a:t> olmayan inme, TİA)</a:t>
            </a:r>
          </a:p>
          <a:p>
            <a:pPr marL="0" marR="0" lvl="1" indent="0" algn="l" defTabSz="914400" rtl="0" eaLnBrk="1" fontAlgn="auto" latinLnBrk="0" hangingPunct="1">
              <a:lnSpc>
                <a:spcPct val="100000"/>
              </a:lnSpc>
              <a:spcBef>
                <a:spcPts val="0"/>
              </a:spcBef>
              <a:spcAft>
                <a:spcPts val="0"/>
              </a:spcAft>
              <a:buClrTx/>
              <a:buSzTx/>
              <a:buFontTx/>
              <a:buNone/>
              <a:tabLst/>
              <a:defRPr/>
            </a:pPr>
            <a:r>
              <a:rPr lang="tr-TR" sz="2400" dirty="0" smtClean="0"/>
              <a:t>(elektrolit </a:t>
            </a:r>
            <a:r>
              <a:rPr lang="tr-TR" sz="2400" dirty="0" err="1" smtClean="0"/>
              <a:t>anormâlliği</a:t>
            </a:r>
            <a:r>
              <a:rPr lang="tr-TR" sz="2400" dirty="0" smtClean="0"/>
              <a:t>, DM, hipoglisemi)</a:t>
            </a:r>
          </a:p>
          <a:p>
            <a:pPr marL="0" marR="0" lvl="1" indent="0" algn="l" defTabSz="914400" rtl="0" eaLnBrk="1" fontAlgn="auto" latinLnBrk="0" hangingPunct="1">
              <a:lnSpc>
                <a:spcPct val="100000"/>
              </a:lnSpc>
              <a:spcBef>
                <a:spcPts val="0"/>
              </a:spcBef>
              <a:spcAft>
                <a:spcPts val="0"/>
              </a:spcAft>
              <a:buClrTx/>
              <a:buSzTx/>
              <a:buFontTx/>
              <a:buNone/>
              <a:tabLst/>
              <a:defRPr/>
            </a:pPr>
            <a:r>
              <a:rPr lang="tr-TR" sz="2400" dirty="0" smtClean="0"/>
              <a:t>(enfeksiyonlar, travmalar, elektrolit-sıvı bozuklukları, yanıklar, beslenme sorunları, ağrı, güneş çarpması, yüksek râkım)</a:t>
            </a:r>
          </a:p>
          <a:p>
            <a:pPr marL="0" marR="0" lvl="1" indent="0" algn="l" defTabSz="914400" rtl="0" eaLnBrk="1" fontAlgn="auto" latinLnBrk="0" hangingPunct="1">
              <a:lnSpc>
                <a:spcPct val="100000"/>
              </a:lnSpc>
              <a:spcBef>
                <a:spcPts val="0"/>
              </a:spcBef>
              <a:spcAft>
                <a:spcPts val="0"/>
              </a:spcAft>
              <a:buClrTx/>
              <a:buSzTx/>
              <a:buFontTx/>
              <a:buNone/>
              <a:tabLst/>
              <a:defRPr/>
            </a:pPr>
            <a:r>
              <a:rPr lang="tr-TR" sz="2400" dirty="0" smtClean="0"/>
              <a:t>(</a:t>
            </a:r>
            <a:r>
              <a:rPr lang="tr-TR" sz="2400" dirty="0" err="1" smtClean="0"/>
              <a:t>meperidin</a:t>
            </a:r>
            <a:r>
              <a:rPr lang="tr-TR" sz="2400" dirty="0" smtClean="0"/>
              <a:t> morfin, antibiyotikler, </a:t>
            </a:r>
            <a:r>
              <a:rPr lang="tr-TR" sz="2400" dirty="0" err="1" smtClean="0"/>
              <a:t>antiviral</a:t>
            </a:r>
            <a:r>
              <a:rPr lang="tr-TR" sz="2400" dirty="0" smtClean="0"/>
              <a:t> ve </a:t>
            </a:r>
            <a:r>
              <a:rPr lang="tr-TR" sz="2400" dirty="0" err="1" smtClean="0"/>
              <a:t>antifungal</a:t>
            </a:r>
            <a:r>
              <a:rPr lang="tr-TR" sz="2400" dirty="0" smtClean="0"/>
              <a:t>, </a:t>
            </a:r>
            <a:r>
              <a:rPr lang="tr-TR" sz="2400" dirty="0" err="1" smtClean="0"/>
              <a:t>steroidler</a:t>
            </a:r>
            <a:r>
              <a:rPr lang="tr-TR" sz="2400" dirty="0" smtClean="0"/>
              <a:t>, </a:t>
            </a:r>
            <a:r>
              <a:rPr lang="tr-TR" sz="2400" dirty="0" err="1" smtClean="0"/>
              <a:t>anestezik</a:t>
            </a:r>
            <a:r>
              <a:rPr lang="tr-TR" sz="2400" dirty="0" smtClean="0"/>
              <a:t> ajanlar, </a:t>
            </a:r>
            <a:r>
              <a:rPr lang="tr-TR" sz="2400" dirty="0" err="1" smtClean="0"/>
              <a:t>antihipertansifler</a:t>
            </a:r>
            <a:r>
              <a:rPr lang="tr-TR" sz="2400" dirty="0" smtClean="0"/>
              <a:t>, </a:t>
            </a:r>
            <a:r>
              <a:rPr lang="tr-TR" sz="2400" dirty="0" err="1" smtClean="0"/>
              <a:t>antineoplastik</a:t>
            </a:r>
            <a:r>
              <a:rPr lang="tr-TR" sz="2400" dirty="0" smtClean="0"/>
              <a:t> ajanlar, </a:t>
            </a:r>
            <a:r>
              <a:rPr lang="tr-TR" sz="2400" dirty="0" err="1" smtClean="0"/>
              <a:t>psikotroplar</a:t>
            </a:r>
            <a:r>
              <a:rPr lang="tr-TR" sz="2400" dirty="0" smtClean="0"/>
              <a:t>, </a:t>
            </a:r>
            <a:r>
              <a:rPr lang="tr-TR" sz="2400" dirty="0" err="1" smtClean="0"/>
              <a:t>antikolinerjikler</a:t>
            </a:r>
            <a:r>
              <a:rPr lang="tr-TR" sz="2400" dirty="0" smtClean="0"/>
              <a:t>, </a:t>
            </a:r>
            <a:r>
              <a:rPr lang="tr-TR" sz="2400" dirty="0" err="1" smtClean="0"/>
              <a:t>nöroleptik</a:t>
            </a:r>
            <a:r>
              <a:rPr lang="tr-TR" sz="2400" dirty="0" smtClean="0"/>
              <a:t> </a:t>
            </a:r>
            <a:r>
              <a:rPr lang="tr-TR" sz="2400" dirty="0" err="1" smtClean="0"/>
              <a:t>malign</a:t>
            </a:r>
            <a:r>
              <a:rPr lang="tr-TR" sz="2400" dirty="0" smtClean="0"/>
              <a:t> sendrom, </a:t>
            </a:r>
            <a:r>
              <a:rPr lang="tr-TR" sz="2400" dirty="0" err="1" smtClean="0"/>
              <a:t>serotonin</a:t>
            </a:r>
            <a:r>
              <a:rPr lang="tr-TR" sz="2400" dirty="0" smtClean="0"/>
              <a:t> sendromu).</a:t>
            </a:r>
          </a:p>
          <a:p>
            <a:pPr marL="0" marR="0" lvl="1" indent="0" algn="l" defTabSz="914400" rtl="0" eaLnBrk="1" fontAlgn="auto" latinLnBrk="0" hangingPunct="1">
              <a:lnSpc>
                <a:spcPct val="100000"/>
              </a:lnSpc>
              <a:spcBef>
                <a:spcPts val="0"/>
              </a:spcBef>
              <a:spcAft>
                <a:spcPts val="0"/>
              </a:spcAft>
              <a:buClrTx/>
              <a:buSzTx/>
              <a:buFontTx/>
              <a:buNone/>
              <a:tabLst/>
              <a:defRPr/>
            </a:pPr>
            <a:endParaRPr lang="tr-TR"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tr-TR" sz="2400" dirty="0" smtClean="0"/>
          </a:p>
          <a:p>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9</a:t>
            </a:fld>
            <a:endParaRPr lang="tr-TR"/>
          </a:p>
        </p:txBody>
      </p:sp>
    </p:spTree>
    <p:extLst>
      <p:ext uri="{BB962C8B-B14F-4D97-AF65-F5344CB8AC3E}">
        <p14:creationId xmlns:p14="http://schemas.microsoft.com/office/powerpoint/2010/main" val="402938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Eklenebilecek </a:t>
            </a:r>
            <a:r>
              <a:rPr lang="tr-TR" dirty="0" err="1" smtClean="0"/>
              <a:t>deliryum</a:t>
            </a:r>
            <a:r>
              <a:rPr lang="tr-TR" dirty="0" smtClean="0"/>
              <a:t> dönemleri sebebiyle teşhiste karmaşa olabilirse de, hastanın uzun vâdeli takibinde bunlar rahatlıkla fark edilebilir. Görsel-uzaysal yetenekleri çok bozulmuş olan hastaların gündüzleri nispeten iyiyken, gece uyaran (özellikle de ışık) mahrumiyetine bağlı </a:t>
            </a:r>
            <a:r>
              <a:rPr lang="tr-TR" dirty="0" err="1" smtClean="0"/>
              <a:t>deliryumları</a:t>
            </a:r>
            <a:r>
              <a:rPr lang="tr-TR" dirty="0" smtClean="0"/>
              <a:t> mutattır ve buna “günbatımı belirtisi” denir; tek yapılması gereken yeterince güçlü ama hastayı rahatsız etmeden yerleştirilecek ve hep açık kalacak bir ışık kaynağının sağlanmasıdır.</a:t>
            </a:r>
          </a:p>
          <a:p>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13</a:t>
            </a:fld>
            <a:endParaRPr lang="tr-TR"/>
          </a:p>
        </p:txBody>
      </p:sp>
    </p:spTree>
    <p:extLst>
      <p:ext uri="{BB962C8B-B14F-4D97-AF65-F5344CB8AC3E}">
        <p14:creationId xmlns:p14="http://schemas.microsoft.com/office/powerpoint/2010/main" val="221801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Birleşik Devletler Önleyici Hizmetler Çalışma Grubu</a:t>
            </a:r>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15</a:t>
            </a:fld>
            <a:endParaRPr lang="tr-TR"/>
          </a:p>
        </p:txBody>
      </p:sp>
    </p:spTree>
    <p:extLst>
      <p:ext uri="{BB962C8B-B14F-4D97-AF65-F5344CB8AC3E}">
        <p14:creationId xmlns:p14="http://schemas.microsoft.com/office/powerpoint/2010/main" val="225486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Demansa</a:t>
            </a:r>
            <a:r>
              <a:rPr lang="tr-TR" dirty="0" smtClean="0"/>
              <a:t> neden olabilecek başka hastalıkların olmadığının ispatlanması halinde, AD tanısı konulur. </a:t>
            </a:r>
          </a:p>
          <a:p>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20</a:t>
            </a:fld>
            <a:endParaRPr lang="tr-TR"/>
          </a:p>
        </p:txBody>
      </p:sp>
    </p:spTree>
    <p:extLst>
      <p:ext uri="{BB962C8B-B14F-4D97-AF65-F5344CB8AC3E}">
        <p14:creationId xmlns:p14="http://schemas.microsoft.com/office/powerpoint/2010/main" val="245883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24 puanın altında bir skor </a:t>
            </a:r>
            <a:r>
              <a:rPr lang="tr-TR" dirty="0" err="1" smtClean="0"/>
              <a:t>demans</a:t>
            </a:r>
            <a:r>
              <a:rPr lang="tr-TR" dirty="0" smtClean="0"/>
              <a:t> veya </a:t>
            </a:r>
            <a:r>
              <a:rPr lang="tr-TR" dirty="0" err="1" smtClean="0"/>
              <a:t>deliryum</a:t>
            </a:r>
            <a:r>
              <a:rPr lang="tr-TR" dirty="0" smtClean="0"/>
              <a:t> açısından düşündürücüdür. </a:t>
            </a:r>
          </a:p>
          <a:p>
            <a:endParaRPr lang="tr-TR" dirty="0" smtClean="0"/>
          </a:p>
          <a:p>
            <a:r>
              <a:rPr lang="tr-TR" dirty="0" smtClean="0"/>
              <a:t>2001 uygulama parametresinde, AAN </a:t>
            </a:r>
            <a:r>
              <a:rPr lang="tr-TR" dirty="0" err="1" smtClean="0"/>
              <a:t>demans</a:t>
            </a:r>
            <a:r>
              <a:rPr lang="tr-TR" dirty="0" smtClean="0"/>
              <a:t> için </a:t>
            </a:r>
            <a:r>
              <a:rPr lang="tr-TR" dirty="0" err="1" smtClean="0"/>
              <a:t>nöropsikolojik</a:t>
            </a:r>
            <a:r>
              <a:rPr lang="tr-TR" dirty="0" smtClean="0"/>
              <a:t> testler üzerinde yapılan bir dizi çalışmayı gözden geçirmiştir; Bazıları gözlemsel kontrollü çalışmalar [51-55] ve diğerleri vaka serisi [56-58] idi. Birçok çalışma </a:t>
            </a:r>
            <a:r>
              <a:rPr lang="tr-TR" dirty="0" err="1" smtClean="0"/>
              <a:t>demansın</a:t>
            </a:r>
            <a:r>
              <a:rPr lang="tr-TR" dirty="0" smtClean="0"/>
              <a:t> saptanması için nispeten yüksek bir duyarlılık (yüzde 80-98) ve özgüllük (yüzde 44-98) göstermiştir. AAN, </a:t>
            </a:r>
            <a:r>
              <a:rPr lang="tr-TR" dirty="0" err="1" smtClean="0"/>
              <a:t>demanslı</a:t>
            </a:r>
            <a:r>
              <a:rPr lang="tr-TR" dirty="0" smtClean="0"/>
              <a:t> hastaların belirlenmesinde </a:t>
            </a:r>
            <a:r>
              <a:rPr lang="tr-TR" dirty="0" err="1" smtClean="0"/>
              <a:t>nöropsikolojik</a:t>
            </a:r>
            <a:r>
              <a:rPr lang="tr-TR" dirty="0" smtClean="0"/>
              <a:t> pillerin yararlı olduğunu, özellikle bellek bozukluğu nedeniyle yüksek riskli olanlara uygulandığında yararlı olduğu sonucuna varmıştır [51]. Hafıza işlevini vurgulayan </a:t>
            </a:r>
            <a:r>
              <a:rPr lang="tr-TR" dirty="0" err="1" smtClean="0"/>
              <a:t>nöropsikolojik</a:t>
            </a:r>
            <a:r>
              <a:rPr lang="tr-TR" dirty="0" smtClean="0"/>
              <a:t> aletler en faydalı olarak değerlendirildi. Beş alt test (Hayvan adlandırma, </a:t>
            </a:r>
            <a:r>
              <a:rPr lang="tr-TR" dirty="0" err="1" smtClean="0"/>
              <a:t>Modifiye</a:t>
            </a:r>
            <a:r>
              <a:rPr lang="tr-TR" dirty="0" smtClean="0"/>
              <a:t> Boston </a:t>
            </a:r>
            <a:r>
              <a:rPr lang="tr-TR" dirty="0" err="1" smtClean="0"/>
              <a:t>Naming</a:t>
            </a:r>
            <a:r>
              <a:rPr lang="tr-TR" dirty="0" smtClean="0"/>
              <a:t> Testi, MMSE, Yapısal </a:t>
            </a:r>
            <a:r>
              <a:rPr lang="tr-TR" dirty="0" err="1" smtClean="0"/>
              <a:t>Praxis</a:t>
            </a:r>
            <a:r>
              <a:rPr lang="tr-TR" dirty="0" smtClean="0"/>
              <a:t> ve Word </a:t>
            </a:r>
            <a:r>
              <a:rPr lang="tr-TR" dirty="0" err="1" smtClean="0"/>
              <a:t>List</a:t>
            </a:r>
            <a:r>
              <a:rPr lang="tr-TR" dirty="0" smtClean="0"/>
              <a:t> Memory), normal yaşlanma ve </a:t>
            </a:r>
            <a:r>
              <a:rPr lang="tr-TR" dirty="0" err="1" smtClean="0"/>
              <a:t>AD'de</a:t>
            </a:r>
            <a:r>
              <a:rPr lang="tr-TR" dirty="0" smtClean="0"/>
              <a:t> geçerli, güvenilir bir biliş ölçüsü olarak tanımlandı. Bir toplam toplama skoru normaller ile MCI ve AD arasındaki farkları doğru olarak tayin etti [59]. Bununla birlikte, puanların eğitim ve yaştan da etkilenebileceğini kabul etmek ve yalnızca ana dili İngilizce olan bireyler için geçerli olduğunu bilmek önemlidir [60].</a:t>
            </a:r>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22</a:t>
            </a:fld>
            <a:endParaRPr lang="tr-TR"/>
          </a:p>
        </p:txBody>
      </p:sp>
    </p:spTree>
    <p:extLst>
      <p:ext uri="{BB962C8B-B14F-4D97-AF65-F5344CB8AC3E}">
        <p14:creationId xmlns:p14="http://schemas.microsoft.com/office/powerpoint/2010/main" val="343693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Bir kişisel deneyim, bir ergen olarak Kuzey Amerika'ya göç eden bir hastayı kapsıyordu; Onun </a:t>
            </a:r>
            <a:r>
              <a:rPr lang="tr-TR" dirty="0" err="1" smtClean="0"/>
              <a:t>deliryumunda</a:t>
            </a:r>
            <a:r>
              <a:rPr lang="tr-TR" dirty="0" smtClean="0"/>
              <a:t> sadece İtalyan konuşurken, </a:t>
            </a:r>
            <a:r>
              <a:rPr lang="tr-TR" dirty="0" err="1" smtClean="0"/>
              <a:t>pnömonisi</a:t>
            </a:r>
            <a:r>
              <a:rPr lang="tr-TR" dirty="0" smtClean="0"/>
              <a:t> tedavi edildikten sonra İngilizce kavramını geri kazanmıştı.</a:t>
            </a:r>
          </a:p>
          <a:p>
            <a:r>
              <a:rPr lang="tr-TR" dirty="0" smtClean="0"/>
              <a:t>Taburcu edilmeden önce çözümlenemeyen </a:t>
            </a:r>
            <a:r>
              <a:rPr lang="tr-TR" dirty="0" err="1" smtClean="0"/>
              <a:t>deliryum</a:t>
            </a:r>
            <a:r>
              <a:rPr lang="tr-TR" dirty="0" smtClean="0"/>
              <a:t> aynı zamanda huzurevinde yerleşim için bir risk faktörüdür [24].</a:t>
            </a:r>
          </a:p>
          <a:p>
            <a:r>
              <a:rPr lang="tr-TR" dirty="0" smtClean="0"/>
              <a:t>Hastanın genel görünümü, örneğin kronik </a:t>
            </a:r>
            <a:r>
              <a:rPr lang="tr-TR" dirty="0" err="1" smtClean="0"/>
              <a:t>pulmoner</a:t>
            </a:r>
            <a:r>
              <a:rPr lang="tr-TR" dirty="0" smtClean="0"/>
              <a:t> hastalıkta görülen gösterişsiz görünüm, </a:t>
            </a:r>
            <a:r>
              <a:rPr lang="tr-TR" dirty="0" err="1" smtClean="0"/>
              <a:t>hepatik</a:t>
            </a:r>
            <a:r>
              <a:rPr lang="tr-TR" dirty="0" smtClean="0"/>
              <a:t> yetmezliğin </a:t>
            </a:r>
            <a:r>
              <a:rPr lang="tr-TR" dirty="0" err="1" smtClean="0"/>
              <a:t>sarılıklı</a:t>
            </a:r>
            <a:r>
              <a:rPr lang="tr-TR" dirty="0" smtClean="0"/>
              <a:t> görüntüsü veya böbrek yetmezliğinin </a:t>
            </a:r>
            <a:r>
              <a:rPr lang="tr-TR" dirty="0" err="1" smtClean="0"/>
              <a:t>stigmatları</a:t>
            </a:r>
            <a:r>
              <a:rPr lang="tr-TR" dirty="0" smtClean="0"/>
              <a:t> gibi düşündürücü olabilir. İğne izleri güçlü bir şekilde uyuşturucu kullanımını önermektedir. Vişne kırmızı dudakları olası karbon monoksit zehirlenmesini gösterir. Nefes kokusu alkol, </a:t>
            </a:r>
            <a:r>
              <a:rPr lang="tr-TR" dirty="0" err="1" smtClean="0"/>
              <a:t>fetus</a:t>
            </a:r>
            <a:r>
              <a:rPr lang="tr-TR" dirty="0" smtClean="0"/>
              <a:t> </a:t>
            </a:r>
            <a:r>
              <a:rPr lang="tr-TR" dirty="0" err="1" smtClean="0"/>
              <a:t>hepatikus</a:t>
            </a:r>
            <a:r>
              <a:rPr lang="tr-TR" dirty="0" smtClean="0"/>
              <a:t>, üremik </a:t>
            </a:r>
            <a:r>
              <a:rPr lang="tr-TR" dirty="0" err="1" smtClean="0"/>
              <a:t>fetür</a:t>
            </a:r>
            <a:r>
              <a:rPr lang="tr-TR" dirty="0" smtClean="0"/>
              <a:t> veya ketonlar olabilir. </a:t>
            </a:r>
            <a:r>
              <a:rPr lang="tr-TR" dirty="0" err="1" smtClean="0"/>
              <a:t>Hiperventilasyon</a:t>
            </a:r>
            <a:r>
              <a:rPr lang="tr-TR" dirty="0" smtClean="0"/>
              <a:t>, sınırlı sayıda </a:t>
            </a:r>
            <a:r>
              <a:rPr lang="tr-TR" dirty="0" err="1" smtClean="0"/>
              <a:t>etyoloji</a:t>
            </a:r>
            <a:r>
              <a:rPr lang="tr-TR" dirty="0" smtClean="0"/>
              <a:t> sunmaktadır. (Aşağıdaki 'Teşhis testleri' bölümüne bakın.)      </a:t>
            </a:r>
            <a:endParaRPr lang="tr-TR" dirty="0"/>
          </a:p>
        </p:txBody>
      </p:sp>
      <p:sp>
        <p:nvSpPr>
          <p:cNvPr id="4" name="Slayt Numarası Yer Tutucusu 3"/>
          <p:cNvSpPr>
            <a:spLocks noGrp="1"/>
          </p:cNvSpPr>
          <p:nvPr>
            <p:ph type="sldNum" sz="quarter" idx="10"/>
          </p:nvPr>
        </p:nvSpPr>
        <p:spPr/>
        <p:txBody>
          <a:bodyPr/>
          <a:lstStyle/>
          <a:p>
            <a:fld id="{70A93A7C-A17E-47E8-947C-7D6AF827C61E}" type="slidenum">
              <a:rPr lang="tr-TR" smtClean="0"/>
              <a:t>34</a:t>
            </a:fld>
            <a:endParaRPr lang="tr-TR"/>
          </a:p>
        </p:txBody>
      </p:sp>
    </p:spTree>
    <p:extLst>
      <p:ext uri="{BB962C8B-B14F-4D97-AF65-F5344CB8AC3E}">
        <p14:creationId xmlns:p14="http://schemas.microsoft.com/office/powerpoint/2010/main" val="31106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1A97E7E8-3938-470C-873E-2183F1E5C2F4}" type="datetimeFigureOut">
              <a:rPr lang="tr-TR" smtClean="0"/>
              <a:t>16.05.2017</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3023A7FB-4BA6-4C8D-8116-124AF04F8F9E}"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A97E7E8-3938-470C-873E-2183F1E5C2F4}" type="datetimeFigureOut">
              <a:rPr lang="tr-TR" smtClean="0"/>
              <a:t>16.05.2017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3023A7FB-4BA6-4C8D-8116-124AF04F8F9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A97E7E8-3938-470C-873E-2183F1E5C2F4}" type="datetimeFigureOut">
              <a:rPr lang="tr-TR" smtClean="0"/>
              <a:t>16.05.2017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3023A7FB-4BA6-4C8D-8116-124AF04F8F9E}"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A97E7E8-3938-470C-873E-2183F1E5C2F4}" type="datetimeFigureOut">
              <a:rPr lang="tr-TR" smtClean="0"/>
              <a:t>16.05.2017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3023A7FB-4BA6-4C8D-8116-124AF04F8F9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1A97E7E8-3938-470C-873E-2183F1E5C2F4}" type="datetimeFigureOut">
              <a:rPr lang="tr-TR" smtClean="0"/>
              <a:t>16.05.2017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3023A7FB-4BA6-4C8D-8116-124AF04F8F9E}"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A97E7E8-3938-470C-873E-2183F1E5C2F4}" type="datetimeFigureOut">
              <a:rPr lang="tr-TR" smtClean="0"/>
              <a:t>16.05.2017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3023A7FB-4BA6-4C8D-8116-124AF04F8F9E}"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1A97E7E8-3938-470C-873E-2183F1E5C2F4}" type="datetimeFigureOut">
              <a:rPr lang="tr-TR" smtClean="0"/>
              <a:t>16.05.2017</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3023A7FB-4BA6-4C8D-8116-124AF04F8F9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1A97E7E8-3938-470C-873E-2183F1E5C2F4}" type="datetimeFigureOut">
              <a:rPr lang="tr-TR" smtClean="0"/>
              <a:t>16.05.2017</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3023A7FB-4BA6-4C8D-8116-124AF04F8F9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1A97E7E8-3938-470C-873E-2183F1E5C2F4}" type="datetimeFigureOut">
              <a:rPr lang="tr-TR" smtClean="0"/>
              <a:t>16.05.2017</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3023A7FB-4BA6-4C8D-8116-124AF04F8F9E}"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A97E7E8-3938-470C-873E-2183F1E5C2F4}" type="datetimeFigureOut">
              <a:rPr lang="tr-TR" smtClean="0"/>
              <a:t>16.05.2017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3023A7FB-4BA6-4C8D-8116-124AF04F8F9E}"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1A97E7E8-3938-470C-873E-2183F1E5C2F4}" type="datetimeFigureOut">
              <a:rPr lang="tr-TR" smtClean="0"/>
              <a:t>16.05.2017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3023A7FB-4BA6-4C8D-8116-124AF04F8F9E}"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A97E7E8-3938-470C-873E-2183F1E5C2F4}" type="datetimeFigureOut">
              <a:rPr lang="tr-TR" smtClean="0"/>
              <a:t>16.05.2017</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023A7FB-4BA6-4C8D-8116-124AF04F8F9E}"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9.xml.rels><?xml version="1.0" encoding="UTF-8" standalone="yes"?>
<Relationships xmlns="http://schemas.openxmlformats.org/package/2006/relationships"><Relationship Id="rId8" Type="http://schemas.openxmlformats.org/officeDocument/2006/relationships/hyperlink" Target="https://sbu.saglik.gov.tr/Ekutuphane/kitaplar/yaslisagligi.pdf" TargetMode="External"/><Relationship Id="rId3" Type="http://schemas.openxmlformats.org/officeDocument/2006/relationships/hyperlink" Target="https://www.uptodate.com/contents/evaluation-of-cognitive-impairment-and-dementia?source=search_result&amp;search=dementia&amp;selectedTitle=1~150" TargetMode="External"/><Relationship Id="rId7" Type="http://schemas.openxmlformats.org/officeDocument/2006/relationships/hyperlink" Target="http://dergipark.ulakbim.gov.tr/ktd/article/view/5000136331/5000125188" TargetMode="External"/><Relationship Id="rId2" Type="http://schemas.openxmlformats.org/officeDocument/2006/relationships/hyperlink" Target="http://emedicine.medscape.com/article/288890-overview" TargetMode="External"/><Relationship Id="rId1" Type="http://schemas.openxmlformats.org/officeDocument/2006/relationships/slideLayout" Target="../slideLayouts/slideLayout2.xml"/><Relationship Id="rId6" Type="http://schemas.openxmlformats.org/officeDocument/2006/relationships/hyperlink" Target="https://www.uptodate.com/contents/the-detailed-neurologic-examination-in-adults?source=search_result&amp;search=neurologic%20examination&amp;selectedTitle=1~150" TargetMode="External"/><Relationship Id="rId5" Type="http://schemas.openxmlformats.org/officeDocument/2006/relationships/hyperlink" Target="http://www.itfnoroloji.org/semi2/cranial.htm" TargetMode="External"/><Relationship Id="rId4" Type="http://schemas.openxmlformats.org/officeDocument/2006/relationships/hyperlink" Target="https://sbu.saglik.gov.tr/Ekutuphane/kitaplar/t3.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03648" y="1556792"/>
            <a:ext cx="7406640" cy="1472184"/>
          </a:xfrm>
        </p:spPr>
        <p:txBody>
          <a:bodyPr>
            <a:normAutofit/>
          </a:bodyPr>
          <a:lstStyle/>
          <a:p>
            <a:r>
              <a:rPr lang="tr-TR" dirty="0" smtClean="0"/>
              <a:t>Nörolojik muayene </a:t>
            </a:r>
            <a:br>
              <a:rPr lang="tr-TR" dirty="0" smtClean="0"/>
            </a:br>
            <a:r>
              <a:rPr lang="tr-TR" dirty="0" err="1" smtClean="0"/>
              <a:t>Deliryum&amp;Demans</a:t>
            </a:r>
            <a:endParaRPr lang="tr-TR" dirty="0"/>
          </a:p>
        </p:txBody>
      </p:sp>
      <p:sp>
        <p:nvSpPr>
          <p:cNvPr id="3" name="Alt Başlık 2"/>
          <p:cNvSpPr>
            <a:spLocks noGrp="1"/>
          </p:cNvSpPr>
          <p:nvPr>
            <p:ph type="subTitle" idx="1"/>
          </p:nvPr>
        </p:nvSpPr>
        <p:spPr>
          <a:xfrm>
            <a:off x="1403648" y="3212976"/>
            <a:ext cx="7406640" cy="1752600"/>
          </a:xfrm>
        </p:spPr>
        <p:txBody>
          <a:bodyPr/>
          <a:lstStyle/>
          <a:p>
            <a:r>
              <a:rPr lang="tr-TR" dirty="0" err="1" smtClean="0"/>
              <a:t>Araş</a:t>
            </a:r>
            <a:r>
              <a:rPr lang="tr-TR" dirty="0" smtClean="0"/>
              <a:t>. Gör. Dr. Çağatay Haşim YURTSEVEN</a:t>
            </a:r>
          </a:p>
          <a:p>
            <a:r>
              <a:rPr lang="tr-TR" dirty="0" smtClean="0"/>
              <a:t>KTÜ Aile Hekimliği AD</a:t>
            </a:r>
          </a:p>
          <a:p>
            <a:r>
              <a:rPr lang="tr-TR" dirty="0" smtClean="0"/>
              <a:t>16.05.2017</a:t>
            </a:r>
            <a:endParaRPr lang="tr-TR" dirty="0"/>
          </a:p>
        </p:txBody>
      </p:sp>
    </p:spTree>
    <p:extLst>
      <p:ext uri="{BB962C8B-B14F-4D97-AF65-F5344CB8AC3E}">
        <p14:creationId xmlns:p14="http://schemas.microsoft.com/office/powerpoint/2010/main" val="762225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Deliryum</a:t>
            </a:r>
            <a:r>
              <a:rPr lang="tr-TR" dirty="0" smtClean="0"/>
              <a:t> </a:t>
            </a:r>
            <a:r>
              <a:rPr lang="tr-TR" dirty="0" err="1" smtClean="0"/>
              <a:t>etyoloji</a:t>
            </a:r>
            <a:endParaRPr lang="tr-TR" dirty="0"/>
          </a:p>
        </p:txBody>
      </p:sp>
      <p:sp>
        <p:nvSpPr>
          <p:cNvPr id="3" name="İçerik Yer Tutucusu 2"/>
          <p:cNvSpPr>
            <a:spLocks noGrp="1"/>
          </p:cNvSpPr>
          <p:nvPr>
            <p:ph idx="1"/>
          </p:nvPr>
        </p:nvSpPr>
        <p:spPr>
          <a:xfrm>
            <a:off x="1187624" y="1556792"/>
            <a:ext cx="8229600" cy="4997152"/>
          </a:xfrm>
        </p:spPr>
        <p:txBody>
          <a:bodyPr>
            <a:normAutofit fontScale="77500" lnSpcReduction="20000"/>
          </a:bodyPr>
          <a:lstStyle/>
          <a:p>
            <a:pPr fontAlgn="base"/>
            <a:r>
              <a:rPr lang="tr-TR" dirty="0"/>
              <a:t>Kardiyak </a:t>
            </a:r>
            <a:r>
              <a:rPr lang="tr-TR" dirty="0" smtClean="0"/>
              <a:t>(</a:t>
            </a:r>
            <a:r>
              <a:rPr lang="tr-TR" dirty="0"/>
              <a:t>MI, aritmi, yetmezlik </a:t>
            </a:r>
            <a:r>
              <a:rPr lang="tr-TR" dirty="0" err="1"/>
              <a:t>vs</a:t>
            </a:r>
            <a:r>
              <a:rPr lang="tr-TR" dirty="0"/>
              <a:t>)</a:t>
            </a:r>
          </a:p>
          <a:p>
            <a:pPr fontAlgn="base"/>
            <a:endParaRPr lang="tr-TR" dirty="0" smtClean="0"/>
          </a:p>
          <a:p>
            <a:pPr fontAlgn="base"/>
            <a:r>
              <a:rPr lang="tr-TR" dirty="0" err="1" smtClean="0"/>
              <a:t>Pulmoner</a:t>
            </a:r>
            <a:r>
              <a:rPr lang="tr-TR" dirty="0" smtClean="0"/>
              <a:t> (</a:t>
            </a:r>
            <a:r>
              <a:rPr lang="tr-TR" dirty="0"/>
              <a:t>KOAH, </a:t>
            </a:r>
            <a:r>
              <a:rPr lang="tr-TR" dirty="0" err="1"/>
              <a:t>hipoksi</a:t>
            </a:r>
            <a:r>
              <a:rPr lang="tr-TR" dirty="0"/>
              <a:t> </a:t>
            </a:r>
            <a:r>
              <a:rPr lang="tr-TR" dirty="0" err="1"/>
              <a:t>vs</a:t>
            </a:r>
            <a:r>
              <a:rPr lang="tr-TR" dirty="0"/>
              <a:t>)</a:t>
            </a:r>
          </a:p>
          <a:p>
            <a:pPr fontAlgn="base"/>
            <a:endParaRPr lang="tr-TR" dirty="0" smtClean="0"/>
          </a:p>
          <a:p>
            <a:pPr fontAlgn="base"/>
            <a:r>
              <a:rPr lang="tr-TR" dirty="0" smtClean="0"/>
              <a:t>Endokrin (</a:t>
            </a:r>
            <a:r>
              <a:rPr lang="tr-TR" dirty="0"/>
              <a:t>adrenal yetmezlik, </a:t>
            </a:r>
            <a:r>
              <a:rPr lang="tr-TR" dirty="0" err="1" smtClean="0"/>
              <a:t>tiroid-paratiroid</a:t>
            </a:r>
            <a:r>
              <a:rPr lang="tr-TR" dirty="0" smtClean="0"/>
              <a:t>)</a:t>
            </a:r>
            <a:endParaRPr lang="tr-TR" dirty="0"/>
          </a:p>
          <a:p>
            <a:pPr fontAlgn="base"/>
            <a:endParaRPr lang="tr-TR" dirty="0" smtClean="0"/>
          </a:p>
          <a:p>
            <a:pPr fontAlgn="base"/>
            <a:r>
              <a:rPr lang="tr-TR" dirty="0" smtClean="0"/>
              <a:t>Hematolojik (</a:t>
            </a:r>
            <a:r>
              <a:rPr lang="tr-TR" dirty="0"/>
              <a:t>anemi, lösemi, kan </a:t>
            </a:r>
            <a:r>
              <a:rPr lang="tr-TR" dirty="0" err="1"/>
              <a:t>diskrazileri</a:t>
            </a:r>
            <a:r>
              <a:rPr lang="tr-TR" dirty="0"/>
              <a:t>)</a:t>
            </a:r>
          </a:p>
          <a:p>
            <a:pPr fontAlgn="base"/>
            <a:endParaRPr lang="tr-TR" dirty="0" smtClean="0"/>
          </a:p>
          <a:p>
            <a:pPr fontAlgn="base"/>
            <a:r>
              <a:rPr lang="tr-TR" dirty="0" err="1" smtClean="0"/>
              <a:t>Renal</a:t>
            </a:r>
            <a:r>
              <a:rPr lang="tr-TR" dirty="0" smtClean="0"/>
              <a:t> (</a:t>
            </a:r>
            <a:r>
              <a:rPr lang="tr-TR" dirty="0"/>
              <a:t>yetmezlik, üremi </a:t>
            </a:r>
            <a:r>
              <a:rPr lang="tr-TR" dirty="0" err="1"/>
              <a:t>vs</a:t>
            </a:r>
            <a:r>
              <a:rPr lang="tr-TR" dirty="0"/>
              <a:t>)</a:t>
            </a:r>
          </a:p>
          <a:p>
            <a:pPr fontAlgn="base"/>
            <a:endParaRPr lang="tr-TR" dirty="0" smtClean="0"/>
          </a:p>
          <a:p>
            <a:pPr fontAlgn="base"/>
            <a:r>
              <a:rPr lang="tr-TR" dirty="0" err="1" smtClean="0"/>
              <a:t>Hepatik</a:t>
            </a:r>
            <a:r>
              <a:rPr lang="tr-TR" dirty="0" smtClean="0"/>
              <a:t> (</a:t>
            </a:r>
            <a:r>
              <a:rPr lang="tr-TR" dirty="0"/>
              <a:t>hepatit, siroz, yetmezlik)</a:t>
            </a:r>
          </a:p>
          <a:p>
            <a:pPr fontAlgn="base"/>
            <a:endParaRPr lang="tr-TR" dirty="0" smtClean="0"/>
          </a:p>
          <a:p>
            <a:pPr fontAlgn="base"/>
            <a:r>
              <a:rPr lang="tr-TR" dirty="0" err="1" smtClean="0"/>
              <a:t>Neoplazmlar</a:t>
            </a:r>
            <a:endParaRPr lang="tr-TR" dirty="0"/>
          </a:p>
          <a:p>
            <a:endParaRPr lang="tr-TR" dirty="0"/>
          </a:p>
        </p:txBody>
      </p:sp>
    </p:spTree>
    <p:extLst>
      <p:ext uri="{BB962C8B-B14F-4D97-AF65-F5344CB8AC3E}">
        <p14:creationId xmlns:p14="http://schemas.microsoft.com/office/powerpoint/2010/main" val="3551477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46300" y="1566862"/>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922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Deliryum</a:t>
            </a:r>
            <a:r>
              <a:rPr lang="tr-TR" dirty="0" smtClean="0"/>
              <a:t> </a:t>
            </a:r>
            <a:r>
              <a:rPr lang="tr-TR" dirty="0" err="1" smtClean="0"/>
              <a:t>Demans</a:t>
            </a:r>
            <a:r>
              <a:rPr lang="tr-TR" dirty="0" smtClean="0"/>
              <a:t> ayrım</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Ayırıcı </a:t>
            </a:r>
            <a:r>
              <a:rPr lang="tr-TR" dirty="0"/>
              <a:t>tanı açısından en önemli </a:t>
            </a:r>
            <a:r>
              <a:rPr lang="tr-TR" dirty="0" smtClean="0"/>
              <a:t>hususlar</a:t>
            </a:r>
          </a:p>
          <a:p>
            <a:pPr lvl="1"/>
            <a:r>
              <a:rPr lang="tr-TR" dirty="0" err="1" smtClean="0"/>
              <a:t>Deliryum</a:t>
            </a:r>
            <a:r>
              <a:rPr lang="tr-TR" dirty="0" smtClean="0"/>
              <a:t> </a:t>
            </a:r>
            <a:r>
              <a:rPr lang="tr-TR" dirty="0"/>
              <a:t>tablosunun hızla ortaya </a:t>
            </a:r>
            <a:r>
              <a:rPr lang="tr-TR" dirty="0" smtClean="0"/>
              <a:t>çıkması</a:t>
            </a:r>
          </a:p>
          <a:p>
            <a:pPr lvl="1"/>
            <a:r>
              <a:rPr lang="tr-TR" dirty="0"/>
              <a:t>D</a:t>
            </a:r>
            <a:r>
              <a:rPr lang="tr-TR" dirty="0" smtClean="0"/>
              <a:t>ikkatin </a:t>
            </a:r>
            <a:r>
              <a:rPr lang="tr-TR" dirty="0" err="1"/>
              <a:t>deliryumda</a:t>
            </a:r>
            <a:r>
              <a:rPr lang="tr-TR" dirty="0"/>
              <a:t> </a:t>
            </a:r>
            <a:r>
              <a:rPr lang="tr-TR" dirty="0" err="1"/>
              <a:t>demansa</a:t>
            </a:r>
            <a:r>
              <a:rPr lang="tr-TR" dirty="0"/>
              <a:t> nazaran daha belirgin dalgalanmalar göstermesidir. </a:t>
            </a:r>
            <a:endParaRPr lang="tr-TR" dirty="0" smtClean="0"/>
          </a:p>
          <a:p>
            <a:endParaRPr lang="tr-TR" dirty="0"/>
          </a:p>
          <a:p>
            <a:r>
              <a:rPr lang="tr-TR" dirty="0" smtClean="0"/>
              <a:t>İnmeye bağlı </a:t>
            </a:r>
            <a:r>
              <a:rPr lang="tr-TR" dirty="0" err="1"/>
              <a:t>vasküler</a:t>
            </a:r>
            <a:r>
              <a:rPr lang="tr-TR" dirty="0"/>
              <a:t> </a:t>
            </a:r>
            <a:r>
              <a:rPr lang="tr-TR" dirty="0" err="1"/>
              <a:t>demans</a:t>
            </a:r>
            <a:r>
              <a:rPr lang="tr-TR" dirty="0"/>
              <a:t> dışında </a:t>
            </a:r>
            <a:r>
              <a:rPr lang="tr-TR" dirty="0" err="1"/>
              <a:t>demansın</a:t>
            </a:r>
            <a:r>
              <a:rPr lang="tr-TR" dirty="0"/>
              <a:t> başlangıcı yavaştır, tablo zaman içerisinde kendini gösterir. </a:t>
            </a:r>
            <a:endParaRPr lang="tr-TR" dirty="0" smtClean="0"/>
          </a:p>
          <a:p>
            <a:endParaRPr lang="tr-TR" dirty="0"/>
          </a:p>
          <a:p>
            <a:r>
              <a:rPr lang="tr-TR" dirty="0" err="1" smtClean="0"/>
              <a:t>Deliryum</a:t>
            </a:r>
            <a:r>
              <a:rPr lang="tr-TR" dirty="0" smtClean="0"/>
              <a:t> </a:t>
            </a:r>
            <a:r>
              <a:rPr lang="tr-TR" dirty="0"/>
              <a:t>ise hızlı başlangıç gösterir.</a:t>
            </a:r>
          </a:p>
          <a:p>
            <a:endParaRPr lang="tr-TR" dirty="0"/>
          </a:p>
        </p:txBody>
      </p:sp>
    </p:spTree>
    <p:extLst>
      <p:ext uri="{BB962C8B-B14F-4D97-AF65-F5344CB8AC3E}">
        <p14:creationId xmlns:p14="http://schemas.microsoft.com/office/powerpoint/2010/main" val="2151775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Demans</a:t>
            </a:r>
            <a:r>
              <a:rPr lang="tr-TR" dirty="0" smtClean="0"/>
              <a:t> klinik</a:t>
            </a:r>
            <a:endParaRPr lang="tr-TR" dirty="0"/>
          </a:p>
        </p:txBody>
      </p:sp>
      <p:sp>
        <p:nvSpPr>
          <p:cNvPr id="3" name="İçerik Yer Tutucusu 2"/>
          <p:cNvSpPr>
            <a:spLocks noGrp="1"/>
          </p:cNvSpPr>
          <p:nvPr>
            <p:ph idx="1"/>
          </p:nvPr>
        </p:nvSpPr>
        <p:spPr>
          <a:xfrm>
            <a:off x="914400" y="1556792"/>
            <a:ext cx="8229600" cy="4997152"/>
          </a:xfrm>
        </p:spPr>
        <p:txBody>
          <a:bodyPr>
            <a:normAutofit fontScale="85000" lnSpcReduction="20000"/>
          </a:bodyPr>
          <a:lstStyle/>
          <a:p>
            <a:r>
              <a:rPr lang="tr-TR" dirty="0" err="1"/>
              <a:t>Demans</a:t>
            </a:r>
            <a:r>
              <a:rPr lang="tr-TR" dirty="0"/>
              <a:t>: Yavaş başlar, aylar seneler içerisinde ortaya çıkar. Dikkat genellikle korunur. </a:t>
            </a:r>
            <a:endParaRPr lang="tr-TR" dirty="0" smtClean="0"/>
          </a:p>
          <a:p>
            <a:endParaRPr lang="tr-TR" dirty="0" smtClean="0"/>
          </a:p>
          <a:p>
            <a:r>
              <a:rPr lang="tr-TR" dirty="0" smtClean="0"/>
              <a:t>Uzak </a:t>
            </a:r>
            <a:r>
              <a:rPr lang="tr-TR" dirty="0"/>
              <a:t>hâfıza bozulur </a:t>
            </a:r>
            <a:endParaRPr lang="tr-TR" dirty="0" smtClean="0"/>
          </a:p>
          <a:p>
            <a:pPr lvl="1"/>
            <a:r>
              <a:rPr lang="tr-TR" dirty="0" err="1" smtClean="0"/>
              <a:t>Demans</a:t>
            </a:r>
            <a:r>
              <a:rPr lang="tr-TR" dirty="0" smtClean="0"/>
              <a:t> </a:t>
            </a:r>
            <a:r>
              <a:rPr lang="tr-TR" dirty="0"/>
              <a:t>hastalarının çoğunda hafıza kaybı yakınması yoktur; genellikle </a:t>
            </a:r>
            <a:r>
              <a:rPr lang="tr-TR" dirty="0" smtClean="0"/>
              <a:t>yakınlarındakiler tarafından bildirilir</a:t>
            </a:r>
          </a:p>
          <a:p>
            <a:pPr lvl="1"/>
            <a:r>
              <a:rPr lang="tr-TR" dirty="0" smtClean="0"/>
              <a:t>Başka biri </a:t>
            </a:r>
            <a:r>
              <a:rPr lang="tr-TR" dirty="0"/>
              <a:t>tarafından bildirilen bellek kaybı </a:t>
            </a:r>
            <a:r>
              <a:rPr lang="tr-TR" dirty="0" err="1"/>
              <a:t>demansın</a:t>
            </a:r>
            <a:r>
              <a:rPr lang="tr-TR" dirty="0"/>
              <a:t> mevcut </a:t>
            </a:r>
            <a:r>
              <a:rPr lang="tr-TR" dirty="0" smtClean="0"/>
              <a:t>varlığının </a:t>
            </a:r>
            <a:r>
              <a:rPr lang="tr-TR" dirty="0"/>
              <a:t>ve gelecekteki gelişiminin çok daha iyi bir </a:t>
            </a:r>
            <a:r>
              <a:rPr lang="tr-TR" dirty="0" err="1"/>
              <a:t>öngördürücüsü</a:t>
            </a:r>
            <a:r>
              <a:rPr lang="tr-TR" dirty="0"/>
              <a:t> iken, kendinden bildirilen hafıza kaybı bunamanın sonraki gelişimi ile ilişkili görünmemektedir. </a:t>
            </a:r>
            <a:endParaRPr lang="tr-TR" dirty="0" smtClean="0"/>
          </a:p>
          <a:p>
            <a:endParaRPr lang="tr-TR" dirty="0" smtClean="0"/>
          </a:p>
          <a:p>
            <a:r>
              <a:rPr lang="tr-TR" dirty="0" smtClean="0"/>
              <a:t>Bununla </a:t>
            </a:r>
            <a:r>
              <a:rPr lang="tr-TR" dirty="0"/>
              <a:t>birlikte, aile üyeleri çoğu zaman </a:t>
            </a:r>
            <a:r>
              <a:rPr lang="tr-TR" dirty="0" err="1"/>
              <a:t>demans</a:t>
            </a:r>
            <a:r>
              <a:rPr lang="tr-TR" dirty="0"/>
              <a:t> belirtilerini tanımada gecikmektedir; bunların birçoğu yanlışlıkla "yaşlanmaya" atfedilmektedir.</a:t>
            </a:r>
          </a:p>
          <a:p>
            <a:endParaRPr lang="tr-TR" dirty="0"/>
          </a:p>
          <a:p>
            <a:endParaRPr lang="tr-TR" dirty="0"/>
          </a:p>
          <a:p>
            <a:endParaRPr lang="tr-TR" dirty="0" smtClean="0"/>
          </a:p>
        </p:txBody>
      </p:sp>
    </p:spTree>
    <p:extLst>
      <p:ext uri="{BB962C8B-B14F-4D97-AF65-F5344CB8AC3E}">
        <p14:creationId xmlns:p14="http://schemas.microsoft.com/office/powerpoint/2010/main" val="3278539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Yaşlanma ile ilişkili normal bilişsel gerilemede, öncelikle hafızada ve bilgi </a:t>
            </a:r>
            <a:r>
              <a:rPr lang="tr-TR" dirty="0" err="1"/>
              <a:t>proçesinde</a:t>
            </a:r>
            <a:r>
              <a:rPr lang="tr-TR" dirty="0"/>
              <a:t> hafif değişiklikler gözlenir </a:t>
            </a:r>
          </a:p>
          <a:p>
            <a:pPr lvl="1"/>
            <a:endParaRPr lang="tr-TR" dirty="0" smtClean="0"/>
          </a:p>
          <a:p>
            <a:pPr lvl="1"/>
            <a:endParaRPr lang="tr-TR" dirty="0"/>
          </a:p>
          <a:p>
            <a:pPr lvl="1"/>
            <a:r>
              <a:rPr lang="tr-TR" dirty="0" smtClean="0"/>
              <a:t>Bunlar </a:t>
            </a:r>
            <a:r>
              <a:rPr lang="tr-TR" dirty="0"/>
              <a:t>genellikle çok ilerici değildir ve </a:t>
            </a:r>
            <a:r>
              <a:rPr lang="tr-TR" dirty="0" smtClean="0"/>
              <a:t>günlük </a:t>
            </a:r>
            <a:r>
              <a:rPr lang="tr-TR" dirty="0"/>
              <a:t>fonksiyonu genellikle etkilemez. </a:t>
            </a:r>
            <a:endParaRPr lang="tr-TR" dirty="0" smtClean="0"/>
          </a:p>
          <a:p>
            <a:pPr lvl="1"/>
            <a:endParaRPr lang="tr-TR" dirty="0"/>
          </a:p>
        </p:txBody>
      </p:sp>
    </p:spTree>
    <p:extLst>
      <p:ext uri="{BB962C8B-B14F-4D97-AF65-F5344CB8AC3E}">
        <p14:creationId xmlns:p14="http://schemas.microsoft.com/office/powerpoint/2010/main" val="1720698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457200" y="404664"/>
            <a:ext cx="8229600" cy="5721499"/>
          </a:xfrm>
        </p:spPr>
        <p:txBody>
          <a:bodyPr>
            <a:normAutofit fontScale="85000" lnSpcReduction="20000"/>
          </a:bodyPr>
          <a:lstStyle/>
          <a:p>
            <a:endParaRPr lang="tr-TR" dirty="0" smtClean="0"/>
          </a:p>
          <a:p>
            <a:pPr lvl="1"/>
            <a:r>
              <a:rPr lang="tr-TR" dirty="0"/>
              <a:t>Öğrenim ya da edinim performansı, yaşları 62 ile 100 arasında değişen, toplum içinde yaşayan, bilişsel olarak normal olan 161 kişiyi kapsayan bir çalışmada, yaşla birlikte eşit olarak azalmıştır. </a:t>
            </a:r>
            <a:endParaRPr lang="tr-TR" dirty="0" smtClean="0"/>
          </a:p>
          <a:p>
            <a:pPr lvl="1"/>
            <a:endParaRPr lang="tr-TR" dirty="0"/>
          </a:p>
          <a:p>
            <a:pPr lvl="1"/>
            <a:r>
              <a:rPr lang="tr-TR" dirty="0" smtClean="0"/>
              <a:t>Aksine</a:t>
            </a:r>
            <a:r>
              <a:rPr lang="tr-TR" dirty="0"/>
              <a:t>, gecikmeli hatırlama veya unutma nispeten istikrarlı kalmıştır. </a:t>
            </a:r>
          </a:p>
          <a:p>
            <a:pPr lvl="1"/>
            <a:endParaRPr lang="tr-TR" dirty="0" smtClean="0"/>
          </a:p>
          <a:p>
            <a:pPr lvl="1"/>
            <a:r>
              <a:rPr lang="tr-TR" dirty="0" smtClean="0"/>
              <a:t>Benzer </a:t>
            </a:r>
            <a:r>
              <a:rPr lang="tr-TR" dirty="0"/>
              <a:t>şekilde, ikinci bir raporda, yaşlanmanın yeni bilgilerin öğrenilmesinde düşüş ile ilişkili olduğu, ancak hafıza alıkoyma ile ilişkili olmadığı </a:t>
            </a:r>
            <a:r>
              <a:rPr lang="tr-TR" dirty="0" smtClean="0"/>
              <a:t>bulunmuştur.</a:t>
            </a:r>
          </a:p>
          <a:p>
            <a:pPr lvl="1"/>
            <a:endParaRPr lang="tr-TR" dirty="0"/>
          </a:p>
          <a:p>
            <a:pPr lvl="1"/>
            <a:r>
              <a:rPr lang="tr-TR" dirty="0" smtClean="0"/>
              <a:t>US </a:t>
            </a:r>
            <a:r>
              <a:rPr lang="tr-TR" dirty="0" err="1"/>
              <a:t>Preventive</a:t>
            </a:r>
            <a:r>
              <a:rPr lang="tr-TR" dirty="0"/>
              <a:t> Services </a:t>
            </a:r>
            <a:r>
              <a:rPr lang="tr-TR" dirty="0" err="1"/>
              <a:t>Task</a:t>
            </a:r>
            <a:r>
              <a:rPr lang="tr-TR" dirty="0"/>
              <a:t> Force, yaşlı </a:t>
            </a:r>
            <a:r>
              <a:rPr lang="tr-TR" dirty="0" smtClean="0"/>
              <a:t>erişkinlerde </a:t>
            </a:r>
            <a:r>
              <a:rPr lang="tr-TR" dirty="0" err="1" smtClean="0"/>
              <a:t>demans</a:t>
            </a:r>
            <a:r>
              <a:rPr lang="tr-TR" dirty="0" smtClean="0"/>
              <a:t> için </a:t>
            </a:r>
            <a:r>
              <a:rPr lang="tr-TR" dirty="0"/>
              <a:t>rutin taramanın gerekli ya da gereksiz olduğuna dair yeterli kanıt bulunmadığı sonucuna varmıştır </a:t>
            </a:r>
          </a:p>
          <a:p>
            <a:endParaRPr lang="tr-TR" dirty="0"/>
          </a:p>
          <a:p>
            <a:endParaRPr lang="tr-TR" dirty="0"/>
          </a:p>
        </p:txBody>
      </p:sp>
    </p:spTree>
    <p:extLst>
      <p:ext uri="{BB962C8B-B14F-4D97-AF65-F5344CB8AC3E}">
        <p14:creationId xmlns:p14="http://schemas.microsoft.com/office/powerpoint/2010/main" val="997799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fontScale="92500" lnSpcReduction="20000"/>
          </a:bodyPr>
          <a:lstStyle/>
          <a:p>
            <a:r>
              <a:rPr lang="tr-TR" dirty="0"/>
              <a:t>Kelimeleri bulmakta </a:t>
            </a:r>
            <a:r>
              <a:rPr lang="tr-TR" dirty="0" smtClean="0"/>
              <a:t>zorluk </a:t>
            </a:r>
            <a:endParaRPr lang="tr-TR" dirty="0"/>
          </a:p>
          <a:p>
            <a:endParaRPr lang="tr-TR" dirty="0" smtClean="0"/>
          </a:p>
          <a:p>
            <a:r>
              <a:rPr lang="tr-TR" dirty="0" smtClean="0"/>
              <a:t>Gece </a:t>
            </a:r>
            <a:r>
              <a:rPr lang="tr-TR" dirty="0"/>
              <a:t>uykuları bozulmuştur, parça parçadır. </a:t>
            </a:r>
          </a:p>
          <a:p>
            <a:endParaRPr lang="tr-TR" dirty="0" smtClean="0"/>
          </a:p>
          <a:p>
            <a:r>
              <a:rPr lang="tr-TR" dirty="0" smtClean="0"/>
              <a:t>Düşünce </a:t>
            </a:r>
            <a:r>
              <a:rPr lang="tr-TR" dirty="0"/>
              <a:t>içeriği fakirleşir. Bilinç, farkındalık ve uyanıklık ileri dönemlere kadar büyük bir değişiklik </a:t>
            </a:r>
            <a:r>
              <a:rPr lang="tr-TR" dirty="0" smtClean="0"/>
              <a:t>göstermez.</a:t>
            </a:r>
          </a:p>
          <a:p>
            <a:endParaRPr lang="tr-TR" dirty="0" smtClean="0"/>
          </a:p>
          <a:p>
            <a:endParaRPr lang="tr-TR" dirty="0"/>
          </a:p>
          <a:p>
            <a:endParaRPr lang="tr-TR" dirty="0"/>
          </a:p>
          <a:p>
            <a:endParaRPr lang="tr-TR" dirty="0"/>
          </a:p>
        </p:txBody>
      </p:sp>
      <p:sp>
        <p:nvSpPr>
          <p:cNvPr id="4" name="İçerik Yer Tutucusu 3"/>
          <p:cNvSpPr>
            <a:spLocks noGrp="1"/>
          </p:cNvSpPr>
          <p:nvPr>
            <p:ph sz="half" idx="2"/>
          </p:nvPr>
        </p:nvSpPr>
        <p:spPr/>
        <p:txBody>
          <a:bodyPr>
            <a:normAutofit fontScale="92500" lnSpcReduction="20000"/>
          </a:bodyPr>
          <a:lstStyle/>
          <a:p>
            <a:r>
              <a:rPr lang="tr-TR" dirty="0"/>
              <a:t>Karmaşık görevleri ele alma (çek defterinin dengelenmesi</a:t>
            </a:r>
          </a:p>
          <a:p>
            <a:endParaRPr lang="tr-TR" dirty="0"/>
          </a:p>
          <a:p>
            <a:r>
              <a:rPr lang="tr-TR" dirty="0"/>
              <a:t>Akılcılık (beklenmedik olaylarla başa çıkamama)</a:t>
            </a:r>
          </a:p>
          <a:p>
            <a:endParaRPr lang="tr-TR" dirty="0"/>
          </a:p>
          <a:p>
            <a:r>
              <a:rPr lang="tr-TR" dirty="0" err="1"/>
              <a:t>Mekansal</a:t>
            </a:r>
            <a:r>
              <a:rPr lang="tr-TR" dirty="0"/>
              <a:t> yetenek ve yönelim (tanıdık yerlerde kaybolmak)</a:t>
            </a:r>
          </a:p>
          <a:p>
            <a:endParaRPr lang="tr-TR" dirty="0"/>
          </a:p>
          <a:p>
            <a:endParaRPr lang="tr-TR" dirty="0"/>
          </a:p>
        </p:txBody>
      </p:sp>
    </p:spTree>
    <p:extLst>
      <p:ext uri="{BB962C8B-B14F-4D97-AF65-F5344CB8AC3E}">
        <p14:creationId xmlns:p14="http://schemas.microsoft.com/office/powerpoint/2010/main" val="3203313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Depresyon hastalarında hafıza şikayetlerinin </a:t>
            </a:r>
            <a:r>
              <a:rPr lang="tr-TR" dirty="0" err="1"/>
              <a:t>demanslılara</a:t>
            </a:r>
            <a:r>
              <a:rPr lang="tr-TR" dirty="0"/>
              <a:t> göre daha fazla olduğu görülmektedir; </a:t>
            </a:r>
          </a:p>
          <a:p>
            <a:r>
              <a:rPr lang="tr-TR" dirty="0" err="1"/>
              <a:t>Demanslılar</a:t>
            </a:r>
            <a:r>
              <a:rPr lang="tr-TR" dirty="0"/>
              <a:t> genellikle aileleri tarafından hekime getirilirken, depresyondaki hastaların sıklıkla kendi kendileri başvurur</a:t>
            </a:r>
          </a:p>
        </p:txBody>
      </p:sp>
    </p:spTree>
    <p:extLst>
      <p:ext uri="{BB962C8B-B14F-4D97-AF65-F5344CB8AC3E}">
        <p14:creationId xmlns:p14="http://schemas.microsoft.com/office/powerpoint/2010/main" val="2464279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Demans</a:t>
            </a:r>
            <a:r>
              <a:rPr lang="tr-TR" dirty="0" smtClean="0"/>
              <a:t> sendromları</a:t>
            </a:r>
            <a:endParaRPr lang="tr-TR" dirty="0"/>
          </a:p>
        </p:txBody>
      </p:sp>
      <p:sp>
        <p:nvSpPr>
          <p:cNvPr id="3" name="İçerik Yer Tutucusu 2"/>
          <p:cNvSpPr>
            <a:spLocks noGrp="1"/>
          </p:cNvSpPr>
          <p:nvPr>
            <p:ph idx="1"/>
          </p:nvPr>
        </p:nvSpPr>
        <p:spPr/>
        <p:txBody>
          <a:bodyPr/>
          <a:lstStyle/>
          <a:p>
            <a:r>
              <a:rPr lang="tr-TR" dirty="0" smtClean="0"/>
              <a:t>Alzheimer hastalığı</a:t>
            </a:r>
          </a:p>
          <a:p>
            <a:r>
              <a:rPr lang="tr-TR" dirty="0" err="1" smtClean="0"/>
              <a:t>Lewy</a:t>
            </a:r>
            <a:r>
              <a:rPr lang="tr-TR" dirty="0" smtClean="0"/>
              <a:t> Body </a:t>
            </a:r>
            <a:r>
              <a:rPr lang="tr-TR" dirty="0" err="1" smtClean="0"/>
              <a:t>demans</a:t>
            </a:r>
            <a:endParaRPr lang="tr-TR" dirty="0" smtClean="0"/>
          </a:p>
          <a:p>
            <a:r>
              <a:rPr lang="tr-TR" dirty="0" err="1" smtClean="0"/>
              <a:t>Frontotemporal</a:t>
            </a:r>
            <a:r>
              <a:rPr lang="tr-TR" dirty="0" smtClean="0"/>
              <a:t> </a:t>
            </a:r>
            <a:r>
              <a:rPr lang="tr-TR" dirty="0" err="1" smtClean="0"/>
              <a:t>demans</a:t>
            </a:r>
            <a:endParaRPr lang="tr-TR" dirty="0" smtClean="0"/>
          </a:p>
          <a:p>
            <a:r>
              <a:rPr lang="tr-TR" dirty="0" err="1" smtClean="0"/>
              <a:t>Vasküler</a:t>
            </a:r>
            <a:r>
              <a:rPr lang="tr-TR" dirty="0" smtClean="0"/>
              <a:t>(</a:t>
            </a:r>
            <a:r>
              <a:rPr lang="tr-TR" dirty="0" err="1" smtClean="0"/>
              <a:t>multi</a:t>
            </a:r>
            <a:r>
              <a:rPr lang="tr-TR" dirty="0" smtClean="0"/>
              <a:t> </a:t>
            </a:r>
            <a:r>
              <a:rPr lang="tr-TR" dirty="0" err="1" smtClean="0"/>
              <a:t>infarkt</a:t>
            </a:r>
            <a:r>
              <a:rPr lang="tr-TR" dirty="0" smtClean="0"/>
              <a:t>) </a:t>
            </a:r>
            <a:r>
              <a:rPr lang="tr-TR" dirty="0" err="1" smtClean="0"/>
              <a:t>demans</a:t>
            </a:r>
            <a:endParaRPr lang="tr-TR" dirty="0" smtClean="0"/>
          </a:p>
          <a:p>
            <a:r>
              <a:rPr lang="tr-TR" dirty="0" smtClean="0"/>
              <a:t>Parkinson ilişkili </a:t>
            </a:r>
            <a:r>
              <a:rPr lang="tr-TR" dirty="0" err="1" smtClean="0"/>
              <a:t>demans</a:t>
            </a:r>
            <a:endParaRPr lang="tr-TR" dirty="0" smtClean="0"/>
          </a:p>
          <a:p>
            <a:pPr lvl="1"/>
            <a:endParaRPr lang="tr-TR" dirty="0" smtClean="0"/>
          </a:p>
          <a:p>
            <a:pPr lvl="1"/>
            <a:r>
              <a:rPr lang="tr-TR" dirty="0" err="1" smtClean="0"/>
              <a:t>Propgresif</a:t>
            </a:r>
            <a:r>
              <a:rPr lang="tr-TR" dirty="0" smtClean="0"/>
              <a:t> </a:t>
            </a:r>
            <a:r>
              <a:rPr lang="tr-TR" dirty="0" err="1" smtClean="0"/>
              <a:t>supranükleer</a:t>
            </a:r>
            <a:r>
              <a:rPr lang="tr-TR" dirty="0" smtClean="0"/>
              <a:t> felç</a:t>
            </a:r>
          </a:p>
          <a:p>
            <a:pPr lvl="1"/>
            <a:r>
              <a:rPr lang="tr-TR" dirty="0" err="1" smtClean="0"/>
              <a:t>Huntington</a:t>
            </a:r>
            <a:endParaRPr lang="tr-TR" dirty="0"/>
          </a:p>
        </p:txBody>
      </p:sp>
    </p:spTree>
    <p:extLst>
      <p:ext uri="{BB962C8B-B14F-4D97-AF65-F5344CB8AC3E}">
        <p14:creationId xmlns:p14="http://schemas.microsoft.com/office/powerpoint/2010/main" val="270166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Demans</a:t>
            </a:r>
            <a:r>
              <a:rPr lang="tr-TR" dirty="0" smtClean="0"/>
              <a:t> risk faktörleri</a:t>
            </a:r>
            <a:endParaRPr lang="tr-TR" dirty="0"/>
          </a:p>
        </p:txBody>
      </p:sp>
      <p:sp>
        <p:nvSpPr>
          <p:cNvPr id="3" name="İçerik Yer Tutucusu 2"/>
          <p:cNvSpPr>
            <a:spLocks noGrp="1"/>
          </p:cNvSpPr>
          <p:nvPr>
            <p:ph sz="half" idx="1"/>
          </p:nvPr>
        </p:nvSpPr>
        <p:spPr/>
        <p:txBody>
          <a:bodyPr>
            <a:normAutofit/>
          </a:bodyPr>
          <a:lstStyle/>
          <a:p>
            <a:r>
              <a:rPr lang="tr-TR" dirty="0" smtClean="0"/>
              <a:t>İleri </a:t>
            </a:r>
            <a:r>
              <a:rPr lang="tr-TR" dirty="0"/>
              <a:t>yaş </a:t>
            </a:r>
            <a:endParaRPr lang="tr-TR" dirty="0" smtClean="0"/>
          </a:p>
          <a:p>
            <a:endParaRPr lang="tr-TR" dirty="0" smtClean="0"/>
          </a:p>
          <a:p>
            <a:r>
              <a:rPr lang="tr-TR" dirty="0" smtClean="0"/>
              <a:t>Ailede </a:t>
            </a:r>
            <a:r>
              <a:rPr lang="tr-TR" dirty="0"/>
              <a:t>Alzheimer </a:t>
            </a:r>
            <a:r>
              <a:rPr lang="tr-TR" dirty="0" smtClean="0"/>
              <a:t>öyküsü</a:t>
            </a:r>
          </a:p>
          <a:p>
            <a:endParaRPr lang="tr-TR" dirty="0" smtClean="0"/>
          </a:p>
          <a:p>
            <a:r>
              <a:rPr lang="tr-TR" dirty="0" smtClean="0"/>
              <a:t>Bazı genler</a:t>
            </a:r>
          </a:p>
          <a:p>
            <a:endParaRPr lang="tr-TR" dirty="0" smtClean="0"/>
          </a:p>
          <a:p>
            <a:r>
              <a:rPr lang="tr-TR" dirty="0" smtClean="0"/>
              <a:t>Düşük </a:t>
            </a:r>
            <a:r>
              <a:rPr lang="tr-TR" dirty="0"/>
              <a:t>eğitim seviyesi </a:t>
            </a:r>
          </a:p>
        </p:txBody>
      </p:sp>
      <p:sp>
        <p:nvSpPr>
          <p:cNvPr id="4" name="İçerik Yer Tutucusu 3"/>
          <p:cNvSpPr>
            <a:spLocks noGrp="1"/>
          </p:cNvSpPr>
          <p:nvPr>
            <p:ph sz="half" idx="2"/>
          </p:nvPr>
        </p:nvSpPr>
        <p:spPr/>
        <p:txBody>
          <a:bodyPr>
            <a:normAutofit/>
          </a:bodyPr>
          <a:lstStyle/>
          <a:p>
            <a:r>
              <a:rPr lang="tr-TR" dirty="0"/>
              <a:t>Ciddi kafa </a:t>
            </a:r>
            <a:r>
              <a:rPr lang="tr-TR" dirty="0" smtClean="0"/>
              <a:t>travması</a:t>
            </a:r>
          </a:p>
          <a:p>
            <a:endParaRPr lang="tr-TR" dirty="0" smtClean="0"/>
          </a:p>
          <a:p>
            <a:r>
              <a:rPr lang="tr-TR" dirty="0" smtClean="0"/>
              <a:t>Kadın </a:t>
            </a:r>
            <a:r>
              <a:rPr lang="tr-TR" dirty="0"/>
              <a:t>cinsiyet </a:t>
            </a:r>
          </a:p>
          <a:p>
            <a:endParaRPr lang="tr-TR" dirty="0" smtClean="0"/>
          </a:p>
          <a:p>
            <a:r>
              <a:rPr lang="tr-TR" dirty="0" smtClean="0"/>
              <a:t>Depresyon </a:t>
            </a:r>
            <a:endParaRPr lang="tr-TR" dirty="0"/>
          </a:p>
          <a:p>
            <a:endParaRPr lang="tr-TR" dirty="0" smtClean="0"/>
          </a:p>
          <a:p>
            <a:r>
              <a:rPr lang="tr-TR" dirty="0" smtClean="0"/>
              <a:t>Al, Cu, Fe, </a:t>
            </a:r>
            <a:r>
              <a:rPr lang="tr-TR" dirty="0" err="1" smtClean="0"/>
              <a:t>Zn</a:t>
            </a:r>
            <a:r>
              <a:rPr lang="tr-TR" dirty="0" smtClean="0"/>
              <a:t> </a:t>
            </a:r>
            <a:r>
              <a:rPr lang="tr-TR" dirty="0" err="1" smtClean="0"/>
              <a:t>intoks</a:t>
            </a:r>
            <a:r>
              <a:rPr lang="tr-TR" dirty="0" smtClean="0"/>
              <a:t> </a:t>
            </a:r>
            <a:endParaRPr lang="tr-TR" dirty="0"/>
          </a:p>
          <a:p>
            <a:endParaRPr lang="tr-TR" dirty="0" smtClean="0"/>
          </a:p>
          <a:p>
            <a:r>
              <a:rPr lang="tr-TR" dirty="0" smtClean="0"/>
              <a:t>Hipertansiyon </a:t>
            </a:r>
            <a:endParaRPr lang="tr-TR" dirty="0"/>
          </a:p>
          <a:p>
            <a:endParaRPr lang="tr-TR" dirty="0"/>
          </a:p>
        </p:txBody>
      </p:sp>
    </p:spTree>
    <p:extLst>
      <p:ext uri="{BB962C8B-B14F-4D97-AF65-F5344CB8AC3E}">
        <p14:creationId xmlns:p14="http://schemas.microsoft.com/office/powerpoint/2010/main" val="800360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Sunum planı</a:t>
            </a:r>
            <a:endParaRPr lang="tr-TR" dirty="0"/>
          </a:p>
        </p:txBody>
      </p:sp>
      <p:sp>
        <p:nvSpPr>
          <p:cNvPr id="3" name="İçerik Yer Tutucusu 2"/>
          <p:cNvSpPr>
            <a:spLocks noGrp="1"/>
          </p:cNvSpPr>
          <p:nvPr>
            <p:ph idx="1"/>
          </p:nvPr>
        </p:nvSpPr>
        <p:spPr/>
        <p:txBody>
          <a:bodyPr/>
          <a:lstStyle/>
          <a:p>
            <a:r>
              <a:rPr lang="tr-TR" dirty="0" err="1" smtClean="0"/>
              <a:t>Demans</a:t>
            </a:r>
            <a:r>
              <a:rPr lang="tr-TR" dirty="0" smtClean="0"/>
              <a:t> ve </a:t>
            </a:r>
            <a:r>
              <a:rPr lang="tr-TR" dirty="0" err="1" smtClean="0"/>
              <a:t>deliryum</a:t>
            </a:r>
            <a:r>
              <a:rPr lang="tr-TR" dirty="0" smtClean="0"/>
              <a:t> tanımı</a:t>
            </a:r>
          </a:p>
          <a:p>
            <a:r>
              <a:rPr lang="tr-TR" dirty="0" err="1" smtClean="0"/>
              <a:t>Demans</a:t>
            </a:r>
            <a:r>
              <a:rPr lang="tr-TR" dirty="0" smtClean="0"/>
              <a:t> ve </a:t>
            </a:r>
            <a:r>
              <a:rPr lang="tr-TR" dirty="0" err="1" smtClean="0"/>
              <a:t>deliryum</a:t>
            </a:r>
            <a:r>
              <a:rPr lang="tr-TR" dirty="0" smtClean="0"/>
              <a:t> </a:t>
            </a:r>
            <a:r>
              <a:rPr lang="tr-TR" dirty="0" err="1" smtClean="0"/>
              <a:t>kilinik</a:t>
            </a:r>
            <a:r>
              <a:rPr lang="tr-TR" dirty="0" smtClean="0"/>
              <a:t> özellikleri</a:t>
            </a:r>
          </a:p>
          <a:p>
            <a:r>
              <a:rPr lang="tr-TR" dirty="0" smtClean="0"/>
              <a:t>Sevk kriterleri</a:t>
            </a:r>
          </a:p>
          <a:p>
            <a:r>
              <a:rPr lang="tr-TR" dirty="0" smtClean="0"/>
              <a:t>Nörolojik muayene</a:t>
            </a:r>
            <a:endParaRPr lang="tr-TR" dirty="0"/>
          </a:p>
        </p:txBody>
      </p:sp>
    </p:spTree>
    <p:extLst>
      <p:ext uri="{BB962C8B-B14F-4D97-AF65-F5344CB8AC3E}">
        <p14:creationId xmlns:p14="http://schemas.microsoft.com/office/powerpoint/2010/main" val="3311498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914400" y="1700808"/>
            <a:ext cx="8229600" cy="4997152"/>
          </a:xfrm>
        </p:spPr>
        <p:txBody>
          <a:bodyPr>
            <a:normAutofit fontScale="70000" lnSpcReduction="20000"/>
          </a:bodyPr>
          <a:lstStyle/>
          <a:p>
            <a:endParaRPr lang="tr-TR" dirty="0" smtClean="0"/>
          </a:p>
          <a:p>
            <a:r>
              <a:rPr lang="tr-TR" dirty="0" smtClean="0"/>
              <a:t>Kronik </a:t>
            </a:r>
            <a:r>
              <a:rPr lang="tr-TR" dirty="0" err="1"/>
              <a:t>demanslı</a:t>
            </a:r>
            <a:r>
              <a:rPr lang="tr-TR" dirty="0"/>
              <a:t> yaşlı birçok hastada AD </a:t>
            </a:r>
            <a:r>
              <a:rPr lang="tr-TR" dirty="0" smtClean="0"/>
              <a:t>(</a:t>
            </a:r>
            <a:r>
              <a:rPr lang="tr-TR" dirty="0"/>
              <a:t>yaklaşık yüzde 60 ila 80) </a:t>
            </a:r>
            <a:r>
              <a:rPr lang="tr-TR" dirty="0" smtClean="0"/>
              <a:t>vardır ve bunların çoğuna </a:t>
            </a:r>
            <a:r>
              <a:rPr lang="tr-TR" dirty="0" err="1" smtClean="0"/>
              <a:t>sv</a:t>
            </a:r>
            <a:r>
              <a:rPr lang="tr-TR" dirty="0" smtClean="0"/>
              <a:t> hastalıklar eşlik eder </a:t>
            </a:r>
          </a:p>
          <a:p>
            <a:endParaRPr lang="tr-TR" dirty="0" smtClean="0"/>
          </a:p>
          <a:p>
            <a:r>
              <a:rPr lang="tr-TR" dirty="0" smtClean="0"/>
              <a:t>Siyahlarda, </a:t>
            </a:r>
            <a:r>
              <a:rPr lang="tr-TR" dirty="0" err="1" smtClean="0"/>
              <a:t>ht</a:t>
            </a:r>
            <a:r>
              <a:rPr lang="tr-TR" dirty="0" smtClean="0"/>
              <a:t> ve </a:t>
            </a:r>
            <a:r>
              <a:rPr lang="tr-TR" dirty="0" err="1" smtClean="0"/>
              <a:t>dmde</a:t>
            </a:r>
            <a:r>
              <a:rPr lang="tr-TR" dirty="0" smtClean="0"/>
              <a:t>  </a:t>
            </a:r>
            <a:r>
              <a:rPr lang="tr-TR" dirty="0" err="1" smtClean="0"/>
              <a:t>VaD</a:t>
            </a:r>
            <a:r>
              <a:rPr lang="tr-TR" dirty="0" smtClean="0"/>
              <a:t> </a:t>
            </a:r>
            <a:r>
              <a:rPr lang="tr-TR" dirty="0" err="1"/>
              <a:t>prevalansı</a:t>
            </a:r>
            <a:r>
              <a:rPr lang="tr-TR" dirty="0"/>
              <a:t> </a:t>
            </a:r>
            <a:r>
              <a:rPr lang="tr-TR" dirty="0" smtClean="0"/>
              <a:t>yüksek</a:t>
            </a:r>
          </a:p>
          <a:p>
            <a:endParaRPr lang="tr-TR" dirty="0" smtClean="0"/>
          </a:p>
          <a:p>
            <a:r>
              <a:rPr lang="tr-TR" dirty="0" smtClean="0"/>
              <a:t>Tersinir </a:t>
            </a:r>
            <a:r>
              <a:rPr lang="tr-TR" dirty="0" err="1"/>
              <a:t>demansların</a:t>
            </a:r>
            <a:r>
              <a:rPr lang="tr-TR" dirty="0"/>
              <a:t> bazıları (</a:t>
            </a:r>
            <a:r>
              <a:rPr lang="tr-TR" dirty="0" err="1" smtClean="0"/>
              <a:t>örn</a:t>
            </a:r>
            <a:r>
              <a:rPr lang="tr-TR" dirty="0" smtClean="0"/>
              <a:t> </a:t>
            </a:r>
            <a:r>
              <a:rPr lang="tr-TR" dirty="0" err="1" smtClean="0"/>
              <a:t>Metabolik</a:t>
            </a:r>
            <a:r>
              <a:rPr lang="tr-TR" dirty="0" smtClean="0"/>
              <a:t>) daha çok </a:t>
            </a:r>
            <a:r>
              <a:rPr lang="tr-TR" dirty="0"/>
              <a:t>genç bireylerde </a:t>
            </a:r>
            <a:endParaRPr lang="tr-TR" dirty="0" smtClean="0"/>
          </a:p>
          <a:p>
            <a:endParaRPr lang="tr-TR" dirty="0" smtClean="0"/>
          </a:p>
          <a:p>
            <a:r>
              <a:rPr lang="tr-TR" dirty="0" smtClean="0"/>
              <a:t>Geri </a:t>
            </a:r>
            <a:r>
              <a:rPr lang="tr-TR" dirty="0"/>
              <a:t>kalan kronik </a:t>
            </a:r>
            <a:r>
              <a:rPr lang="tr-TR" dirty="0" err="1"/>
              <a:t>demansların</a:t>
            </a:r>
            <a:r>
              <a:rPr lang="tr-TR" dirty="0"/>
              <a:t> çoğundan </a:t>
            </a:r>
            <a:r>
              <a:rPr lang="tr-TR" dirty="0" smtClean="0"/>
              <a:t>alkol, </a:t>
            </a:r>
            <a:r>
              <a:rPr lang="tr-TR" dirty="0"/>
              <a:t>kronik </a:t>
            </a:r>
            <a:r>
              <a:rPr lang="tr-TR" dirty="0" err="1"/>
              <a:t>travmatik</a:t>
            </a:r>
            <a:r>
              <a:rPr lang="tr-TR" dirty="0"/>
              <a:t> </a:t>
            </a:r>
            <a:r>
              <a:rPr lang="tr-TR" dirty="0" err="1"/>
              <a:t>ensefalopati</a:t>
            </a:r>
            <a:r>
              <a:rPr lang="tr-TR" dirty="0"/>
              <a:t>, </a:t>
            </a:r>
            <a:r>
              <a:rPr lang="tr-TR" dirty="0" smtClean="0"/>
              <a:t>ilaçlar(</a:t>
            </a:r>
            <a:r>
              <a:rPr lang="tr-TR" dirty="0" err="1" smtClean="0"/>
              <a:t>antihistaminikler</a:t>
            </a:r>
            <a:r>
              <a:rPr lang="tr-TR" dirty="0" smtClean="0"/>
              <a:t>), </a:t>
            </a:r>
            <a:r>
              <a:rPr lang="tr-TR" dirty="0"/>
              <a:t>depresyon ve diğer merkezi sinir sistemi hastalıkları </a:t>
            </a:r>
            <a:r>
              <a:rPr lang="tr-TR" dirty="0" smtClean="0"/>
              <a:t>(</a:t>
            </a:r>
            <a:r>
              <a:rPr lang="tr-TR" dirty="0" err="1" smtClean="0"/>
              <a:t>prion</a:t>
            </a:r>
            <a:r>
              <a:rPr lang="tr-TR" dirty="0" smtClean="0"/>
              <a:t>, HIV)</a:t>
            </a:r>
            <a:endParaRPr lang="tr-TR" dirty="0"/>
          </a:p>
          <a:p>
            <a:endParaRPr lang="tr-TR" dirty="0" smtClean="0"/>
          </a:p>
          <a:p>
            <a:r>
              <a:rPr lang="tr-TR" dirty="0" err="1" smtClean="0"/>
              <a:t>Demanslı</a:t>
            </a:r>
            <a:r>
              <a:rPr lang="tr-TR" dirty="0" smtClean="0"/>
              <a:t> </a:t>
            </a:r>
            <a:r>
              <a:rPr lang="tr-TR" dirty="0"/>
              <a:t>yaşlı hastalarda, </a:t>
            </a:r>
            <a:r>
              <a:rPr lang="tr-TR" dirty="0" smtClean="0"/>
              <a:t>bilişsel zayıflıkta artışa </a:t>
            </a:r>
            <a:r>
              <a:rPr lang="tr-TR" dirty="0"/>
              <a:t>neden </a:t>
            </a:r>
            <a:r>
              <a:rPr lang="tr-TR" dirty="0" smtClean="0"/>
              <a:t>olan </a:t>
            </a:r>
            <a:r>
              <a:rPr lang="tr-TR" dirty="0"/>
              <a:t>hastalıklar ve </a:t>
            </a:r>
            <a:r>
              <a:rPr lang="tr-TR" dirty="0" err="1" smtClean="0"/>
              <a:t>komorbid</a:t>
            </a:r>
            <a:r>
              <a:rPr lang="tr-TR" dirty="0" smtClean="0"/>
              <a:t> durumlar </a:t>
            </a:r>
            <a:r>
              <a:rPr lang="tr-TR" dirty="0"/>
              <a:t>sık </a:t>
            </a:r>
            <a:r>
              <a:rPr lang="tr-TR" dirty="0" smtClean="0"/>
              <a:t>görülür</a:t>
            </a:r>
            <a:endParaRPr lang="tr-TR" dirty="0"/>
          </a:p>
        </p:txBody>
      </p:sp>
    </p:spTree>
    <p:extLst>
      <p:ext uri="{BB962C8B-B14F-4D97-AF65-F5344CB8AC3E}">
        <p14:creationId xmlns:p14="http://schemas.microsoft.com/office/powerpoint/2010/main" val="3425423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Tanısal yaklaşım</a:t>
            </a:r>
            <a:br>
              <a:rPr lang="tr-TR" dirty="0" smtClean="0"/>
            </a:br>
            <a:endParaRPr lang="tr-TR" dirty="0"/>
          </a:p>
        </p:txBody>
      </p:sp>
      <p:sp>
        <p:nvSpPr>
          <p:cNvPr id="3" name="İçerik Yer Tutucusu 2"/>
          <p:cNvSpPr>
            <a:spLocks noGrp="1"/>
          </p:cNvSpPr>
          <p:nvPr>
            <p:ph idx="1"/>
          </p:nvPr>
        </p:nvSpPr>
        <p:spPr>
          <a:xfrm>
            <a:off x="1115616" y="980728"/>
            <a:ext cx="8229600" cy="5472608"/>
          </a:xfrm>
        </p:spPr>
        <p:txBody>
          <a:bodyPr>
            <a:normAutofit fontScale="70000" lnSpcReduction="20000"/>
          </a:bodyPr>
          <a:lstStyle/>
          <a:p>
            <a:r>
              <a:rPr lang="tr-TR" dirty="0" smtClean="0"/>
              <a:t>Öykü</a:t>
            </a:r>
          </a:p>
          <a:p>
            <a:pPr lvl="1"/>
            <a:r>
              <a:rPr lang="tr-TR" dirty="0" smtClean="0"/>
              <a:t>Aile </a:t>
            </a:r>
            <a:r>
              <a:rPr lang="tr-TR" dirty="0"/>
              <a:t>üyeleri ya da hastayı iyi </a:t>
            </a:r>
            <a:r>
              <a:rPr lang="tr-TR" dirty="0" smtClean="0"/>
              <a:t>tanıyan bir kişi yeterli bir </a:t>
            </a:r>
            <a:r>
              <a:rPr lang="tr-TR" dirty="0" err="1" smtClean="0"/>
              <a:t>anamnez</a:t>
            </a:r>
            <a:r>
              <a:rPr lang="tr-TR" dirty="0" smtClean="0"/>
              <a:t> vermek </a:t>
            </a:r>
            <a:r>
              <a:rPr lang="tr-TR" dirty="0"/>
              <a:t>için mevcut </a:t>
            </a:r>
            <a:r>
              <a:rPr lang="tr-TR" dirty="0" smtClean="0"/>
              <a:t>bulunmalıdır</a:t>
            </a:r>
          </a:p>
          <a:p>
            <a:endParaRPr lang="tr-TR" dirty="0" smtClean="0"/>
          </a:p>
          <a:p>
            <a:r>
              <a:rPr lang="tr-TR" dirty="0" smtClean="0"/>
              <a:t>İlaç kullanımı</a:t>
            </a:r>
          </a:p>
          <a:p>
            <a:pPr lvl="1"/>
            <a:r>
              <a:rPr lang="tr-TR" dirty="0" smtClean="0"/>
              <a:t>Bilişsel işlevleri </a:t>
            </a:r>
            <a:r>
              <a:rPr lang="tr-TR" dirty="0"/>
              <a:t>bozan </a:t>
            </a:r>
            <a:r>
              <a:rPr lang="tr-TR" dirty="0" smtClean="0"/>
              <a:t>ilaçlar(analjezikler</a:t>
            </a:r>
            <a:r>
              <a:rPr lang="tr-TR" dirty="0"/>
              <a:t>, </a:t>
            </a:r>
            <a:r>
              <a:rPr lang="tr-TR" dirty="0" err="1"/>
              <a:t>antikolinerjikler</a:t>
            </a:r>
            <a:r>
              <a:rPr lang="tr-TR" dirty="0"/>
              <a:t>, </a:t>
            </a:r>
            <a:r>
              <a:rPr lang="tr-TR" dirty="0" err="1"/>
              <a:t>psikotrop</a:t>
            </a:r>
            <a:r>
              <a:rPr lang="tr-TR" dirty="0"/>
              <a:t> ilaçlar ve </a:t>
            </a:r>
            <a:r>
              <a:rPr lang="tr-TR" dirty="0" err="1"/>
              <a:t>sedatif-hipnotikler</a:t>
            </a:r>
            <a:r>
              <a:rPr lang="tr-TR" dirty="0"/>
              <a:t> gibi</a:t>
            </a:r>
            <a:r>
              <a:rPr lang="tr-TR" dirty="0" smtClean="0"/>
              <a:t>)</a:t>
            </a:r>
          </a:p>
          <a:p>
            <a:endParaRPr lang="tr-TR" dirty="0" smtClean="0"/>
          </a:p>
          <a:p>
            <a:r>
              <a:rPr lang="tr-TR" dirty="0" smtClean="0"/>
              <a:t>Bilişsel </a:t>
            </a:r>
            <a:r>
              <a:rPr lang="tr-TR" dirty="0"/>
              <a:t>işlevin </a:t>
            </a:r>
            <a:r>
              <a:rPr lang="tr-TR" dirty="0" smtClean="0"/>
              <a:t>değerlendirilmesi</a:t>
            </a:r>
          </a:p>
          <a:p>
            <a:pPr lvl="1"/>
            <a:r>
              <a:rPr lang="tr-TR" dirty="0" smtClean="0"/>
              <a:t>Mini </a:t>
            </a:r>
            <a:r>
              <a:rPr lang="tr-TR" dirty="0" err="1"/>
              <a:t>Mental</a:t>
            </a:r>
            <a:r>
              <a:rPr lang="tr-TR" dirty="0"/>
              <a:t> Durum Muayene (MMSE) ve diğer kısa tarama testleri </a:t>
            </a:r>
            <a:endParaRPr lang="tr-TR" dirty="0" smtClean="0"/>
          </a:p>
          <a:p>
            <a:endParaRPr lang="tr-TR" dirty="0" smtClean="0"/>
          </a:p>
          <a:p>
            <a:r>
              <a:rPr lang="tr-TR" dirty="0" smtClean="0"/>
              <a:t>Nörolojik ve fizik muayene</a:t>
            </a:r>
          </a:p>
          <a:p>
            <a:endParaRPr lang="tr-TR" dirty="0" smtClean="0"/>
          </a:p>
          <a:p>
            <a:r>
              <a:rPr lang="tr-TR" dirty="0" err="1" smtClean="0"/>
              <a:t>Laboratuar</a:t>
            </a:r>
            <a:r>
              <a:rPr lang="tr-TR" dirty="0" smtClean="0"/>
              <a:t>(B12 </a:t>
            </a:r>
            <a:r>
              <a:rPr lang="tr-TR" dirty="0" err="1" smtClean="0"/>
              <a:t>Hipotiroidi</a:t>
            </a:r>
            <a:r>
              <a:rPr lang="tr-TR" dirty="0" smtClean="0"/>
              <a:t>)</a:t>
            </a:r>
          </a:p>
          <a:p>
            <a:endParaRPr lang="tr-TR" dirty="0" smtClean="0"/>
          </a:p>
          <a:p>
            <a:r>
              <a:rPr lang="tr-TR" dirty="0" smtClean="0"/>
              <a:t>Görüntüleme</a:t>
            </a:r>
          </a:p>
          <a:p>
            <a:endParaRPr lang="tr-TR" dirty="0"/>
          </a:p>
        </p:txBody>
      </p:sp>
    </p:spTree>
    <p:extLst>
      <p:ext uri="{BB962C8B-B14F-4D97-AF65-F5344CB8AC3E}">
        <p14:creationId xmlns:p14="http://schemas.microsoft.com/office/powerpoint/2010/main" val="1803747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Mini-Zihinsel Durum </a:t>
            </a:r>
            <a:r>
              <a:rPr lang="tr-TR" dirty="0" smtClean="0"/>
              <a:t>Muayenesi(MMSE)</a:t>
            </a:r>
            <a:endParaRPr lang="tr-TR" dirty="0"/>
          </a:p>
        </p:txBody>
      </p:sp>
      <p:sp>
        <p:nvSpPr>
          <p:cNvPr id="3" name="İçerik Yer Tutucusu 2"/>
          <p:cNvSpPr>
            <a:spLocks noGrp="1"/>
          </p:cNvSpPr>
          <p:nvPr>
            <p:ph idx="1"/>
          </p:nvPr>
        </p:nvSpPr>
        <p:spPr>
          <a:xfrm>
            <a:off x="1043608" y="1556792"/>
            <a:ext cx="8229600" cy="5069160"/>
          </a:xfrm>
        </p:spPr>
        <p:txBody>
          <a:bodyPr>
            <a:normAutofit lnSpcReduction="10000"/>
          </a:bodyPr>
          <a:lstStyle/>
          <a:p>
            <a:r>
              <a:rPr lang="tr-TR" dirty="0" err="1"/>
              <a:t>D</a:t>
            </a:r>
            <a:r>
              <a:rPr lang="tr-TR" dirty="0" err="1" smtClean="0"/>
              <a:t>emans</a:t>
            </a:r>
            <a:r>
              <a:rPr lang="tr-TR" dirty="0" smtClean="0"/>
              <a:t> </a:t>
            </a:r>
            <a:r>
              <a:rPr lang="tr-TR" dirty="0"/>
              <a:t>için ABD'de klinik pratikte en yaygın kullanılan kognitif </a:t>
            </a:r>
            <a:r>
              <a:rPr lang="tr-TR" dirty="0" smtClean="0"/>
              <a:t>testtir</a:t>
            </a:r>
          </a:p>
          <a:p>
            <a:endParaRPr lang="tr-TR" dirty="0" smtClean="0"/>
          </a:p>
          <a:p>
            <a:r>
              <a:rPr lang="tr-TR" dirty="0" smtClean="0"/>
              <a:t>Oryantasyon, hafıza, dikkat, hesaplama, dil ve yapısal beceriler gibi bir dizi kognitif fonksiyonlar </a:t>
            </a:r>
          </a:p>
          <a:p>
            <a:endParaRPr lang="tr-TR" dirty="0"/>
          </a:p>
          <a:p>
            <a:r>
              <a:rPr lang="tr-TR" dirty="0" smtClean="0"/>
              <a:t>Hafif </a:t>
            </a:r>
            <a:r>
              <a:rPr lang="tr-TR" dirty="0" err="1"/>
              <a:t>demans</a:t>
            </a:r>
            <a:r>
              <a:rPr lang="tr-TR" dirty="0"/>
              <a:t> için hassas değildir ve puanlar yaş, eğitim ve dil, motor ve görme bozukluklarından etkilenebilir </a:t>
            </a:r>
          </a:p>
        </p:txBody>
      </p:sp>
    </p:spTree>
    <p:extLst>
      <p:ext uri="{BB962C8B-B14F-4D97-AF65-F5344CB8AC3E}">
        <p14:creationId xmlns:p14="http://schemas.microsoft.com/office/powerpoint/2010/main" val="357789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6104241"/>
            <a:ext cx="5544616" cy="1032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32656"/>
            <a:ext cx="5184576"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483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5436096" cy="29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17032"/>
            <a:ext cx="3960440" cy="275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041" y="3101008"/>
            <a:ext cx="4446389"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076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85000" lnSpcReduction="10000"/>
          </a:bodyPr>
          <a:lstStyle/>
          <a:p>
            <a:r>
              <a:rPr lang="tr-TR" dirty="0"/>
              <a:t>Mini-</a:t>
            </a:r>
            <a:r>
              <a:rPr lang="tr-TR" dirty="0" err="1"/>
              <a:t>Cog</a:t>
            </a:r>
            <a:r>
              <a:rPr lang="tr-TR" dirty="0"/>
              <a:t> birincil bakımda uygulanmak üzere geliştirilmiştir </a:t>
            </a:r>
            <a:r>
              <a:rPr lang="tr-TR" dirty="0" smtClean="0"/>
              <a:t>(</a:t>
            </a:r>
            <a:r>
              <a:rPr lang="tr-TR" dirty="0" err="1" smtClean="0"/>
              <a:t>sensitivite</a:t>
            </a:r>
            <a:r>
              <a:rPr lang="tr-TR" dirty="0" smtClean="0"/>
              <a:t> </a:t>
            </a:r>
            <a:r>
              <a:rPr lang="tr-TR" dirty="0"/>
              <a:t>%77 ve </a:t>
            </a:r>
            <a:r>
              <a:rPr lang="tr-TR" dirty="0" err="1" smtClean="0"/>
              <a:t>spesifite</a:t>
            </a:r>
            <a:r>
              <a:rPr lang="tr-TR" dirty="0" smtClean="0"/>
              <a:t> </a:t>
            </a:r>
            <a:r>
              <a:rPr lang="tr-TR" dirty="0"/>
              <a:t>%85). Saat çizme testi ile üç madde hatırlama testlerini içermektedir. Önce üç kelime verilir, sonra saat </a:t>
            </a:r>
            <a:r>
              <a:rPr lang="tr-TR" dirty="0" smtClean="0"/>
              <a:t>çizdirilir </a:t>
            </a:r>
            <a:r>
              <a:rPr lang="tr-TR" dirty="0"/>
              <a:t>ve sonra da üç kelimeyi hatırlaması istenir. Her doğru yanıta bir puan verilir. Normal değer 3 puan ya da doğru çizilmiş saat ile 1 ya da 2 puan olarak kabul </a:t>
            </a:r>
            <a:r>
              <a:rPr lang="tr-TR" dirty="0" smtClean="0"/>
              <a:t>edilir</a:t>
            </a:r>
          </a:p>
          <a:p>
            <a:endParaRPr lang="tr-TR" dirty="0"/>
          </a:p>
          <a:p>
            <a:r>
              <a:rPr lang="tr-TR" dirty="0" smtClean="0"/>
              <a:t>Ancak </a:t>
            </a:r>
            <a:r>
              <a:rPr lang="tr-TR" dirty="0"/>
              <a:t>Türkçe standardizasyonu bulunmamaktadır. Bunun yerine “üç kelime hatırlama” ve “saat çizme testinin” uygulanması faydalı </a:t>
            </a:r>
            <a:r>
              <a:rPr lang="tr-TR" dirty="0" smtClean="0"/>
              <a:t>olabilir</a:t>
            </a:r>
            <a:endParaRPr lang="tr-TR" dirty="0"/>
          </a:p>
        </p:txBody>
      </p:sp>
    </p:spTree>
    <p:extLst>
      <p:ext uri="{BB962C8B-B14F-4D97-AF65-F5344CB8AC3E}">
        <p14:creationId xmlns:p14="http://schemas.microsoft.com/office/powerpoint/2010/main" val="4164117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Deliryumu</a:t>
            </a:r>
            <a:r>
              <a:rPr lang="tr-TR" dirty="0"/>
              <a:t> dışlamak için ise kısa dikkat testi kullanılabilir (</a:t>
            </a:r>
            <a:r>
              <a:rPr lang="tr-TR" dirty="0" err="1"/>
              <a:t>Örn</a:t>
            </a:r>
            <a:r>
              <a:rPr lang="tr-TR" dirty="0"/>
              <a:t>. 100’den yedişer yedişer geriye sayma ya da haftanın günlerini geriye sayma</a:t>
            </a:r>
            <a:r>
              <a:rPr lang="tr-TR" dirty="0" smtClean="0"/>
              <a:t>)</a:t>
            </a:r>
            <a:endParaRPr lang="tr-TR" dirty="0"/>
          </a:p>
        </p:txBody>
      </p:sp>
    </p:spTree>
    <p:extLst>
      <p:ext uri="{BB962C8B-B14F-4D97-AF65-F5344CB8AC3E}">
        <p14:creationId xmlns:p14="http://schemas.microsoft.com/office/powerpoint/2010/main" val="3066288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213016"/>
            <a:ext cx="5954713"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720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err="1" smtClean="0"/>
              <a:t>Demans</a:t>
            </a:r>
            <a:r>
              <a:rPr lang="tr-TR" dirty="0" smtClean="0"/>
              <a:t>, sinsi bir başlangıca sahip olduğu için hastalar ve hasta yakınları genellikle semptomların ilerleyişinin farkında değillerdir. </a:t>
            </a:r>
          </a:p>
          <a:p>
            <a:r>
              <a:rPr lang="tr-TR" dirty="0" smtClean="0"/>
              <a:t>Hasta ve hasta yakını için faydalı sorular "Ne zaman hafıza kaybını ilk fark ettiniz?" Ve "O zamandan beri bellek kaybı nasıl ilerledi?"</a:t>
            </a:r>
          </a:p>
          <a:p>
            <a:endParaRPr lang="tr-TR" dirty="0"/>
          </a:p>
        </p:txBody>
      </p:sp>
    </p:spTree>
    <p:extLst>
      <p:ext uri="{BB962C8B-B14F-4D97-AF65-F5344CB8AC3E}">
        <p14:creationId xmlns:p14="http://schemas.microsoft.com/office/powerpoint/2010/main" val="3655747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Demans</a:t>
            </a:r>
            <a:r>
              <a:rPr lang="tr-TR" dirty="0" smtClean="0"/>
              <a:t> ne zaman sevk(2010 </a:t>
            </a:r>
            <a:r>
              <a:rPr lang="tr-TR" dirty="0" err="1" smtClean="0"/>
              <a:t>sb</a:t>
            </a:r>
            <a:r>
              <a:rPr lang="tr-TR" dirty="0" smtClean="0"/>
              <a:t> birinci basamak rehberi)</a:t>
            </a:r>
            <a:endParaRPr lang="tr-TR" dirty="0"/>
          </a:p>
        </p:txBody>
      </p:sp>
      <p:sp>
        <p:nvSpPr>
          <p:cNvPr id="3" name="İçerik Yer Tutucusu 2"/>
          <p:cNvSpPr>
            <a:spLocks noGrp="1"/>
          </p:cNvSpPr>
          <p:nvPr>
            <p:ph idx="1"/>
          </p:nvPr>
        </p:nvSpPr>
        <p:spPr/>
        <p:txBody>
          <a:bodyPr>
            <a:normAutofit fontScale="77500" lnSpcReduction="20000"/>
          </a:bodyPr>
          <a:lstStyle/>
          <a:p>
            <a:r>
              <a:rPr lang="tr-TR" dirty="0" err="1" smtClean="0"/>
              <a:t>Demansın</a:t>
            </a:r>
            <a:r>
              <a:rPr lang="tr-TR" dirty="0" smtClean="0"/>
              <a:t> </a:t>
            </a:r>
            <a:r>
              <a:rPr lang="tr-TR" dirty="0"/>
              <a:t>tüm tiplerinde birinci basamak hekiminin ana </a:t>
            </a:r>
            <a:r>
              <a:rPr lang="tr-TR" dirty="0" smtClean="0"/>
              <a:t>sorumluluğu belirtileri </a:t>
            </a:r>
            <a:r>
              <a:rPr lang="tr-TR" dirty="0"/>
              <a:t>bilmek, </a:t>
            </a:r>
            <a:r>
              <a:rPr lang="tr-TR" dirty="0" smtClean="0"/>
              <a:t>şüphe </a:t>
            </a:r>
            <a:r>
              <a:rPr lang="tr-TR" dirty="0"/>
              <a:t>etmek ve </a:t>
            </a:r>
            <a:r>
              <a:rPr lang="tr-TR" dirty="0" err="1"/>
              <a:t>demans</a:t>
            </a:r>
            <a:r>
              <a:rPr lang="tr-TR" dirty="0"/>
              <a:t> düşündüğü hastaları </a:t>
            </a:r>
            <a:r>
              <a:rPr lang="tr-TR" dirty="0" smtClean="0"/>
              <a:t>yönlendirmektir</a:t>
            </a:r>
            <a:r>
              <a:rPr lang="tr-TR" dirty="0"/>
              <a:t>. </a:t>
            </a:r>
            <a:endParaRPr lang="tr-TR" dirty="0" smtClean="0"/>
          </a:p>
          <a:p>
            <a:endParaRPr lang="tr-TR" dirty="0" smtClean="0"/>
          </a:p>
          <a:p>
            <a:r>
              <a:rPr lang="tr-TR" dirty="0" smtClean="0"/>
              <a:t>Tanı </a:t>
            </a:r>
            <a:r>
              <a:rPr lang="tr-TR" dirty="0"/>
              <a:t>ve tedavi </a:t>
            </a:r>
            <a:r>
              <a:rPr lang="tr-TR" dirty="0" smtClean="0"/>
              <a:t>uzmanlık gerektirdiği için uzman hekim ile işbirliği yapılmalı</a:t>
            </a:r>
          </a:p>
          <a:p>
            <a:endParaRPr lang="tr-TR" dirty="0"/>
          </a:p>
          <a:p>
            <a:r>
              <a:rPr lang="tr-TR" dirty="0" err="1"/>
              <a:t>D</a:t>
            </a:r>
            <a:r>
              <a:rPr lang="tr-TR" dirty="0" err="1" smtClean="0"/>
              <a:t>emanstan</a:t>
            </a:r>
            <a:r>
              <a:rPr lang="tr-TR" dirty="0" smtClean="0"/>
              <a:t> </a:t>
            </a:r>
            <a:r>
              <a:rPr lang="tr-TR" dirty="0"/>
              <a:t>şüphelenilen hastaların hepsi sevk edilmelidir. </a:t>
            </a:r>
          </a:p>
          <a:p>
            <a:endParaRPr lang="tr-TR" dirty="0" smtClean="0"/>
          </a:p>
          <a:p>
            <a:r>
              <a:rPr lang="tr-TR" dirty="0" smtClean="0"/>
              <a:t>Takipte </a:t>
            </a:r>
            <a:r>
              <a:rPr lang="tr-TR" dirty="0"/>
              <a:t>de birinci basamak hekimi ilaç uyumu, </a:t>
            </a:r>
            <a:r>
              <a:rPr lang="tr-TR" dirty="0" smtClean="0"/>
              <a:t>yan </a:t>
            </a:r>
            <a:r>
              <a:rPr lang="tr-TR" dirty="0"/>
              <a:t>etkileri, </a:t>
            </a:r>
            <a:r>
              <a:rPr lang="tr-TR" dirty="0" err="1" smtClean="0"/>
              <a:t>progresyonun</a:t>
            </a:r>
            <a:r>
              <a:rPr lang="tr-TR" dirty="0" smtClean="0"/>
              <a:t> takibi</a:t>
            </a:r>
            <a:r>
              <a:rPr lang="tr-TR" dirty="0"/>
              <a:t>, hasta yakınları ile ilişki gibi alanlarda sorumluluk taşımaktadır. </a:t>
            </a:r>
          </a:p>
          <a:p>
            <a:pPr marL="0" indent="0">
              <a:buNone/>
            </a:pPr>
            <a:endParaRPr lang="tr-TR" dirty="0" smtClean="0"/>
          </a:p>
        </p:txBody>
      </p:sp>
    </p:spTree>
    <p:extLst>
      <p:ext uri="{BB962C8B-B14F-4D97-AF65-F5344CB8AC3E}">
        <p14:creationId xmlns:p14="http://schemas.microsoft.com/office/powerpoint/2010/main" val="3510363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Öğrenim hedefleri</a:t>
            </a:r>
            <a:endParaRPr lang="tr-TR" dirty="0"/>
          </a:p>
        </p:txBody>
      </p:sp>
      <p:sp>
        <p:nvSpPr>
          <p:cNvPr id="3" name="İçerik Yer Tutucusu 2"/>
          <p:cNvSpPr>
            <a:spLocks noGrp="1"/>
          </p:cNvSpPr>
          <p:nvPr>
            <p:ph idx="1"/>
          </p:nvPr>
        </p:nvSpPr>
        <p:spPr/>
        <p:txBody>
          <a:bodyPr/>
          <a:lstStyle/>
          <a:p>
            <a:r>
              <a:rPr lang="tr-TR" dirty="0" err="1" smtClean="0"/>
              <a:t>Deliryum</a:t>
            </a:r>
            <a:r>
              <a:rPr lang="tr-TR" dirty="0" smtClean="0"/>
              <a:t> </a:t>
            </a:r>
            <a:r>
              <a:rPr lang="tr-TR" dirty="0" err="1" smtClean="0"/>
              <a:t>etyolojisini</a:t>
            </a:r>
            <a:r>
              <a:rPr lang="tr-TR" dirty="0" smtClean="0"/>
              <a:t> bilmek</a:t>
            </a:r>
          </a:p>
          <a:p>
            <a:r>
              <a:rPr lang="tr-TR" dirty="0" err="1" smtClean="0"/>
              <a:t>Demans</a:t>
            </a:r>
            <a:r>
              <a:rPr lang="tr-TR" dirty="0" smtClean="0"/>
              <a:t> risk faktörlerini sayabilmek</a:t>
            </a:r>
          </a:p>
          <a:p>
            <a:r>
              <a:rPr lang="tr-TR" dirty="0" err="1" smtClean="0"/>
              <a:t>Deliryum</a:t>
            </a:r>
            <a:r>
              <a:rPr lang="tr-TR" dirty="0" smtClean="0"/>
              <a:t> ve </a:t>
            </a:r>
            <a:r>
              <a:rPr lang="tr-TR" dirty="0" err="1" smtClean="0"/>
              <a:t>Demans</a:t>
            </a:r>
            <a:r>
              <a:rPr lang="tr-TR" dirty="0" smtClean="0"/>
              <a:t> kliniği hakkında bilgi sahibi olmak</a:t>
            </a:r>
          </a:p>
          <a:p>
            <a:r>
              <a:rPr lang="tr-TR" dirty="0" smtClean="0"/>
              <a:t>Nörolojik muayenenin bileşenlerini sayabilmek</a:t>
            </a:r>
          </a:p>
          <a:p>
            <a:r>
              <a:rPr lang="tr-TR" dirty="0" err="1" smtClean="0"/>
              <a:t>Kranyal</a:t>
            </a:r>
            <a:r>
              <a:rPr lang="tr-TR" dirty="0" smtClean="0"/>
              <a:t> sinir muayenelerini bilmek</a:t>
            </a:r>
          </a:p>
          <a:p>
            <a:endParaRPr lang="tr-TR" dirty="0" smtClean="0"/>
          </a:p>
          <a:p>
            <a:endParaRPr lang="tr-TR" dirty="0"/>
          </a:p>
        </p:txBody>
      </p:sp>
    </p:spTree>
    <p:extLst>
      <p:ext uri="{BB962C8B-B14F-4D97-AF65-F5344CB8AC3E}">
        <p14:creationId xmlns:p14="http://schemas.microsoft.com/office/powerpoint/2010/main" val="1024946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t>Demans</a:t>
            </a:r>
            <a:r>
              <a:rPr lang="tr-TR" dirty="0" smtClean="0"/>
              <a:t> ne zaman sevk</a:t>
            </a:r>
            <a:endParaRPr lang="tr-TR" dirty="0"/>
          </a:p>
        </p:txBody>
      </p:sp>
      <p:sp>
        <p:nvSpPr>
          <p:cNvPr id="3" name="İçerik Yer Tutucusu 2"/>
          <p:cNvSpPr>
            <a:spLocks noGrp="1"/>
          </p:cNvSpPr>
          <p:nvPr>
            <p:ph idx="1"/>
          </p:nvPr>
        </p:nvSpPr>
        <p:spPr/>
        <p:txBody>
          <a:bodyPr>
            <a:normAutofit lnSpcReduction="10000"/>
          </a:bodyPr>
          <a:lstStyle/>
          <a:p>
            <a:r>
              <a:rPr lang="tr-TR" dirty="0" err="1" smtClean="0"/>
              <a:t>Atipik</a:t>
            </a:r>
            <a:r>
              <a:rPr lang="tr-TR" dirty="0" smtClean="0"/>
              <a:t> klinik özellikler ve beklenenden farklı bir gidiş varsa</a:t>
            </a:r>
          </a:p>
          <a:p>
            <a:endParaRPr lang="tr-TR" dirty="0" smtClean="0"/>
          </a:p>
          <a:p>
            <a:r>
              <a:rPr lang="tr-TR" dirty="0" smtClean="0"/>
              <a:t>Tedavinin gözden geçirilmesi gerekliyse</a:t>
            </a:r>
          </a:p>
          <a:p>
            <a:endParaRPr lang="tr-TR" dirty="0" smtClean="0"/>
          </a:p>
          <a:p>
            <a:r>
              <a:rPr lang="tr-TR" dirty="0" smtClean="0"/>
              <a:t>Psikiyatrik belirtiler ve davranışsal bulgular kontrol edilemiyorsa</a:t>
            </a:r>
          </a:p>
          <a:p>
            <a:endParaRPr lang="tr-TR" dirty="0" smtClean="0"/>
          </a:p>
          <a:p>
            <a:r>
              <a:rPr lang="tr-TR" dirty="0" smtClean="0"/>
              <a:t>Hızlı kötüleşme varsa</a:t>
            </a:r>
          </a:p>
          <a:p>
            <a:endParaRPr lang="tr-TR" dirty="0"/>
          </a:p>
          <a:p>
            <a:pPr marL="82296" indent="0">
              <a:buNone/>
            </a:pPr>
            <a:endParaRPr lang="tr-TR" dirty="0" smtClean="0"/>
          </a:p>
        </p:txBody>
      </p:sp>
    </p:spTree>
    <p:extLst>
      <p:ext uri="{BB962C8B-B14F-4D97-AF65-F5344CB8AC3E}">
        <p14:creationId xmlns:p14="http://schemas.microsoft.com/office/powerpoint/2010/main" val="217707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594" y="671513"/>
            <a:ext cx="5214937"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178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Deliryum</a:t>
            </a:r>
            <a:r>
              <a:rPr lang="tr-TR" dirty="0" smtClean="0"/>
              <a:t> ne zaman sevk</a:t>
            </a:r>
            <a:endParaRPr lang="tr-TR" dirty="0"/>
          </a:p>
        </p:txBody>
      </p:sp>
      <p:sp>
        <p:nvSpPr>
          <p:cNvPr id="3" name="İçerik Yer Tutucusu 2"/>
          <p:cNvSpPr>
            <a:spLocks noGrp="1"/>
          </p:cNvSpPr>
          <p:nvPr>
            <p:ph idx="1"/>
          </p:nvPr>
        </p:nvSpPr>
        <p:spPr/>
        <p:txBody>
          <a:bodyPr/>
          <a:lstStyle/>
          <a:p>
            <a:r>
              <a:rPr lang="tr-TR" dirty="0" smtClean="0"/>
              <a:t>Yaşlılarda </a:t>
            </a:r>
            <a:r>
              <a:rPr lang="tr-TR" dirty="0" err="1"/>
              <a:t>psikotik</a:t>
            </a:r>
            <a:r>
              <a:rPr lang="tr-TR" dirty="0"/>
              <a:t> bozuklukların ayırıcı tanısı yapılmadan tedaviye başlanması uygun olmadığı için bu tür olguların ilgili uzmanların bulunduğu bir üst merkeze sevk edilmesi gereklidir</a:t>
            </a:r>
          </a:p>
        </p:txBody>
      </p:sp>
    </p:spTree>
    <p:extLst>
      <p:ext uri="{BB962C8B-B14F-4D97-AF65-F5344CB8AC3E}">
        <p14:creationId xmlns:p14="http://schemas.microsoft.com/office/powerpoint/2010/main" val="2063524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Deliryum</a:t>
            </a:r>
            <a:r>
              <a:rPr lang="tr-TR" dirty="0" smtClean="0"/>
              <a:t> klinik</a:t>
            </a:r>
            <a:endParaRPr lang="tr-TR" dirty="0"/>
          </a:p>
        </p:txBody>
      </p:sp>
      <p:sp>
        <p:nvSpPr>
          <p:cNvPr id="3" name="İçerik Yer Tutucusu 2"/>
          <p:cNvSpPr>
            <a:spLocks noGrp="1"/>
          </p:cNvSpPr>
          <p:nvPr>
            <p:ph idx="1"/>
          </p:nvPr>
        </p:nvSpPr>
        <p:spPr>
          <a:xfrm>
            <a:off x="1115616" y="1484784"/>
            <a:ext cx="8229600" cy="4925144"/>
          </a:xfrm>
        </p:spPr>
        <p:txBody>
          <a:bodyPr>
            <a:normAutofit fontScale="85000" lnSpcReduction="20000"/>
          </a:bodyPr>
          <a:lstStyle/>
          <a:p>
            <a:pPr marL="0" indent="0">
              <a:buNone/>
            </a:pPr>
            <a:endParaRPr lang="tr-TR" dirty="0"/>
          </a:p>
          <a:p>
            <a:r>
              <a:rPr lang="tr-TR" dirty="0" smtClean="0"/>
              <a:t>Klinik tanı</a:t>
            </a:r>
          </a:p>
          <a:p>
            <a:r>
              <a:rPr lang="tr-TR" dirty="0" smtClean="0"/>
              <a:t>Kapsamlı bir öykü </a:t>
            </a:r>
          </a:p>
          <a:p>
            <a:pPr lvl="1"/>
            <a:r>
              <a:rPr lang="tr-TR" dirty="0" smtClean="0"/>
              <a:t>Aileden</a:t>
            </a:r>
            <a:r>
              <a:rPr lang="tr-TR" dirty="0"/>
              <a:t>, bakıcılardan ve hemşirelik </a:t>
            </a:r>
            <a:r>
              <a:rPr lang="tr-TR" dirty="0" smtClean="0"/>
              <a:t>personelinden</a:t>
            </a:r>
          </a:p>
          <a:p>
            <a:endParaRPr lang="tr-TR" dirty="0" smtClean="0"/>
          </a:p>
          <a:p>
            <a:r>
              <a:rPr lang="tr-TR" dirty="0" smtClean="0"/>
              <a:t>Özellikle yaşlı, </a:t>
            </a:r>
            <a:r>
              <a:rPr lang="tr-TR" dirty="0" err="1" smtClean="0"/>
              <a:t>demanslı</a:t>
            </a:r>
            <a:r>
              <a:rPr lang="tr-TR" dirty="0" smtClean="0"/>
              <a:t> veya </a:t>
            </a:r>
            <a:r>
              <a:rPr lang="tr-TR" dirty="0"/>
              <a:t>depresyondaki </a:t>
            </a:r>
            <a:r>
              <a:rPr lang="tr-TR" dirty="0" smtClean="0"/>
              <a:t>hastalarda davranışta</a:t>
            </a:r>
            <a:r>
              <a:rPr lang="tr-TR" dirty="0"/>
              <a:t>, bilişte veya fonksiyonda akut veya </a:t>
            </a:r>
            <a:r>
              <a:rPr lang="tr-TR" dirty="0" err="1"/>
              <a:t>subakut</a:t>
            </a:r>
            <a:r>
              <a:rPr lang="tr-TR" dirty="0"/>
              <a:t> bir </a:t>
            </a:r>
            <a:r>
              <a:rPr lang="tr-TR" dirty="0" smtClean="0"/>
              <a:t>bozulma </a:t>
            </a:r>
          </a:p>
          <a:p>
            <a:pPr lvl="1"/>
            <a:r>
              <a:rPr lang="tr-TR" dirty="0" smtClean="0"/>
              <a:t>Görsel sanrılar, </a:t>
            </a:r>
            <a:r>
              <a:rPr lang="tr-TR" dirty="0" err="1" smtClean="0"/>
              <a:t>perseküsyon</a:t>
            </a:r>
            <a:r>
              <a:rPr lang="tr-TR" dirty="0" smtClean="0"/>
              <a:t> sanrıları </a:t>
            </a:r>
            <a:r>
              <a:rPr lang="tr-TR" dirty="0" err="1" smtClean="0"/>
              <a:t>grandiyöz</a:t>
            </a:r>
            <a:r>
              <a:rPr lang="tr-TR" dirty="0" smtClean="0"/>
              <a:t> sanrılar</a:t>
            </a:r>
            <a:endParaRPr lang="tr-TR" dirty="0"/>
          </a:p>
          <a:p>
            <a:endParaRPr lang="tr-TR" dirty="0" smtClean="0"/>
          </a:p>
          <a:p>
            <a:r>
              <a:rPr lang="tr-TR" dirty="0" err="1" smtClean="0"/>
              <a:t>Deliryum</a:t>
            </a:r>
            <a:r>
              <a:rPr lang="tr-TR" dirty="0" smtClean="0"/>
              <a:t> </a:t>
            </a:r>
            <a:r>
              <a:rPr lang="tr-TR" dirty="0"/>
              <a:t>olan bazı </a:t>
            </a:r>
            <a:r>
              <a:rPr lang="tr-TR" dirty="0" smtClean="0"/>
              <a:t>hastalar intihara </a:t>
            </a:r>
            <a:r>
              <a:rPr lang="tr-TR" dirty="0"/>
              <a:t>veya </a:t>
            </a:r>
            <a:r>
              <a:rPr lang="tr-TR" dirty="0" smtClean="0"/>
              <a:t>cinayete meyilli olabilir </a:t>
            </a:r>
            <a:r>
              <a:rPr lang="tr-TR" dirty="0"/>
              <a:t>Bu nedenle, gözetimsiz veya yalnız bırakılmamalıdır.</a:t>
            </a:r>
          </a:p>
          <a:p>
            <a:endParaRPr lang="tr-TR" dirty="0" smtClean="0"/>
          </a:p>
        </p:txBody>
      </p:sp>
    </p:spTree>
    <p:extLst>
      <p:ext uri="{BB962C8B-B14F-4D97-AF65-F5344CB8AC3E}">
        <p14:creationId xmlns:p14="http://schemas.microsoft.com/office/powerpoint/2010/main" val="3096325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Klinik</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Akut </a:t>
            </a:r>
            <a:r>
              <a:rPr lang="tr-TR" dirty="0"/>
              <a:t>başlangıç(Dakikalar, </a:t>
            </a:r>
            <a:r>
              <a:rPr lang="tr-TR" dirty="0" smtClean="0"/>
              <a:t>saatler, haftalar)</a:t>
            </a:r>
          </a:p>
          <a:p>
            <a:endParaRPr lang="tr-TR" dirty="0" smtClean="0"/>
          </a:p>
          <a:p>
            <a:r>
              <a:rPr lang="tr-TR" dirty="0" smtClean="0"/>
              <a:t>Dikkat </a:t>
            </a:r>
            <a:r>
              <a:rPr lang="tr-TR" dirty="0"/>
              <a:t>dalgalanma </a:t>
            </a:r>
            <a:r>
              <a:rPr lang="tr-TR" dirty="0" smtClean="0"/>
              <a:t>gösterir</a:t>
            </a:r>
          </a:p>
          <a:p>
            <a:endParaRPr lang="tr-TR" dirty="0" smtClean="0"/>
          </a:p>
          <a:p>
            <a:r>
              <a:rPr lang="tr-TR" dirty="0" smtClean="0"/>
              <a:t>Anlık </a:t>
            </a:r>
            <a:r>
              <a:rPr lang="tr-TR" dirty="0"/>
              <a:t>ve yakın hâfıza bozulur. </a:t>
            </a:r>
            <a:endParaRPr lang="tr-TR" dirty="0" smtClean="0"/>
          </a:p>
          <a:p>
            <a:endParaRPr lang="tr-TR" dirty="0" smtClean="0"/>
          </a:p>
          <a:p>
            <a:r>
              <a:rPr lang="tr-TR" dirty="0" smtClean="0"/>
              <a:t>Konuşma tutarsızdır </a:t>
            </a:r>
          </a:p>
          <a:p>
            <a:endParaRPr lang="tr-TR" dirty="0" smtClean="0"/>
          </a:p>
          <a:p>
            <a:r>
              <a:rPr lang="tr-TR" dirty="0" smtClean="0"/>
              <a:t>Uyku bozukluğu</a:t>
            </a:r>
          </a:p>
          <a:p>
            <a:endParaRPr lang="tr-TR" dirty="0" smtClean="0"/>
          </a:p>
          <a:p>
            <a:r>
              <a:rPr lang="tr-TR" dirty="0" smtClean="0"/>
              <a:t>Düşünce </a:t>
            </a:r>
            <a:r>
              <a:rPr lang="tr-TR" dirty="0"/>
              <a:t>içeriği </a:t>
            </a:r>
            <a:r>
              <a:rPr lang="tr-TR" dirty="0" smtClean="0"/>
              <a:t>dağınıktır</a:t>
            </a:r>
            <a:endParaRPr lang="tr-TR" dirty="0"/>
          </a:p>
          <a:p>
            <a:endParaRPr lang="tr-TR" dirty="0"/>
          </a:p>
        </p:txBody>
      </p:sp>
    </p:spTree>
    <p:extLst>
      <p:ext uri="{BB962C8B-B14F-4D97-AF65-F5344CB8AC3E}">
        <p14:creationId xmlns:p14="http://schemas.microsoft.com/office/powerpoint/2010/main" val="672477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Hastalar çoğu zaman neden hastanede olduklarını </a:t>
            </a:r>
            <a:r>
              <a:rPr lang="tr-TR" dirty="0" smtClean="0"/>
              <a:t>veya </a:t>
            </a:r>
            <a:r>
              <a:rPr lang="tr-TR" dirty="0" err="1" smtClean="0"/>
              <a:t>deliryum</a:t>
            </a:r>
            <a:r>
              <a:rPr lang="tr-TR" dirty="0" smtClean="0"/>
              <a:t> döneminde </a:t>
            </a:r>
            <a:r>
              <a:rPr lang="tr-TR" dirty="0"/>
              <a:t>meydana gelen olayları </a:t>
            </a:r>
            <a:r>
              <a:rPr lang="tr-TR" dirty="0" smtClean="0"/>
              <a:t>hatırlayamamaktadır</a:t>
            </a:r>
          </a:p>
          <a:p>
            <a:endParaRPr lang="tr-TR" dirty="0" smtClean="0"/>
          </a:p>
          <a:p>
            <a:r>
              <a:rPr lang="tr-TR" dirty="0" smtClean="0"/>
              <a:t>Hastalarda </a:t>
            </a:r>
            <a:r>
              <a:rPr lang="tr-TR" dirty="0"/>
              <a:t>sahte </a:t>
            </a:r>
            <a:r>
              <a:rPr lang="tr-TR" dirty="0" smtClean="0"/>
              <a:t>inançlar </a:t>
            </a:r>
            <a:r>
              <a:rPr lang="tr-TR" dirty="0"/>
              <a:t>ya da </a:t>
            </a:r>
            <a:r>
              <a:rPr lang="tr-TR" dirty="0" smtClean="0"/>
              <a:t>düşünceler(damar </a:t>
            </a:r>
            <a:r>
              <a:rPr lang="tr-TR" dirty="0"/>
              <a:t>içi ipleri ip ya da yılan </a:t>
            </a:r>
            <a:r>
              <a:rPr lang="tr-TR" dirty="0" smtClean="0"/>
              <a:t>zannedebilir) </a:t>
            </a:r>
            <a:r>
              <a:rPr lang="tr-TR" dirty="0"/>
              <a:t>ya da bulunmayan şeyleri görüp </a:t>
            </a:r>
            <a:r>
              <a:rPr lang="tr-TR" dirty="0" smtClean="0"/>
              <a:t>duymalar </a:t>
            </a:r>
            <a:r>
              <a:rPr lang="tr-TR" dirty="0"/>
              <a:t>(havadaki şeyleri </a:t>
            </a:r>
            <a:r>
              <a:rPr lang="tr-TR" dirty="0" smtClean="0"/>
              <a:t>almak </a:t>
            </a:r>
            <a:r>
              <a:rPr lang="tr-TR" dirty="0"/>
              <a:t>ya da yatak </a:t>
            </a:r>
            <a:r>
              <a:rPr lang="tr-TR" dirty="0" smtClean="0"/>
              <a:t>örtülerinde böcekler) görülebilir. </a:t>
            </a:r>
          </a:p>
          <a:p>
            <a:endParaRPr lang="tr-TR" dirty="0"/>
          </a:p>
          <a:p>
            <a:r>
              <a:rPr lang="tr-TR" dirty="0" smtClean="0"/>
              <a:t>Hastalar </a:t>
            </a:r>
            <a:r>
              <a:rPr lang="tr-TR" dirty="0"/>
              <a:t>ayrıca sağlık düzeylerini yanlış değerlendirip hastaneden kaçmaya çalışabilirler.</a:t>
            </a:r>
          </a:p>
        </p:txBody>
      </p:sp>
    </p:spTree>
    <p:extLst>
      <p:ext uri="{BB962C8B-B14F-4D97-AF65-F5344CB8AC3E}">
        <p14:creationId xmlns:p14="http://schemas.microsoft.com/office/powerpoint/2010/main" val="641262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Hastaneye kaldırılmış yaşlılardaki </a:t>
            </a:r>
            <a:r>
              <a:rPr lang="tr-TR" dirty="0" err="1"/>
              <a:t>deliryum</a:t>
            </a:r>
            <a:r>
              <a:rPr lang="tr-TR" dirty="0"/>
              <a:t>, </a:t>
            </a:r>
            <a:r>
              <a:rPr lang="tr-TR" dirty="0" err="1"/>
              <a:t>kateterlerin</a:t>
            </a:r>
            <a:r>
              <a:rPr lang="tr-TR" dirty="0"/>
              <a:t> veya </a:t>
            </a:r>
            <a:r>
              <a:rPr lang="tr-TR" dirty="0" smtClean="0"/>
              <a:t>damar yollarının kendi </a:t>
            </a:r>
            <a:r>
              <a:rPr lang="tr-TR" dirty="0"/>
              <a:t>kendine çıkarılmasına veya yataktan çıkma girişimlerine neden olabilir, bu da düşme veya </a:t>
            </a:r>
            <a:r>
              <a:rPr lang="tr-TR" dirty="0" smtClean="0"/>
              <a:t>yaralanma ile sonuçlanır</a:t>
            </a:r>
            <a:endParaRPr lang="tr-TR" dirty="0"/>
          </a:p>
        </p:txBody>
      </p:sp>
    </p:spTree>
    <p:extLst>
      <p:ext uri="{BB962C8B-B14F-4D97-AF65-F5344CB8AC3E}">
        <p14:creationId xmlns:p14="http://schemas.microsoft.com/office/powerpoint/2010/main" val="2814710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115616" y="1628800"/>
            <a:ext cx="8229600" cy="4781128"/>
          </a:xfrm>
        </p:spPr>
        <p:txBody>
          <a:bodyPr>
            <a:normAutofit fontScale="77500" lnSpcReduction="20000"/>
          </a:bodyPr>
          <a:lstStyle/>
          <a:p>
            <a:r>
              <a:rPr lang="tr-TR" dirty="0"/>
              <a:t>Depresyon semptomları sıklıkla </a:t>
            </a:r>
            <a:r>
              <a:rPr lang="tr-TR" dirty="0" err="1" smtClean="0"/>
              <a:t>deliryumda</a:t>
            </a:r>
            <a:endParaRPr lang="tr-TR" dirty="0"/>
          </a:p>
          <a:p>
            <a:endParaRPr lang="tr-TR" dirty="0"/>
          </a:p>
          <a:p>
            <a:r>
              <a:rPr lang="tr-TR" dirty="0"/>
              <a:t>Yakın zamanda yapılan bir çalışmada, </a:t>
            </a:r>
            <a:r>
              <a:rPr lang="tr-TR" dirty="0" err="1"/>
              <a:t>disforik</a:t>
            </a:r>
            <a:r>
              <a:rPr lang="tr-TR" dirty="0"/>
              <a:t> ruh hali ve umutsuzluk semptomları olan kişilerde, hastanedeyken </a:t>
            </a:r>
            <a:r>
              <a:rPr lang="tr-TR" dirty="0" err="1" smtClean="0"/>
              <a:t>deliryuma</a:t>
            </a:r>
            <a:r>
              <a:rPr lang="tr-TR" dirty="0" smtClean="0"/>
              <a:t> </a:t>
            </a:r>
            <a:r>
              <a:rPr lang="tr-TR" dirty="0"/>
              <a:t>yakalanma riski olduğu ortaya çıkmıştır.</a:t>
            </a:r>
          </a:p>
          <a:p>
            <a:pPr marL="0" indent="0">
              <a:buNone/>
            </a:pPr>
            <a:endParaRPr lang="tr-TR" dirty="0" smtClean="0"/>
          </a:p>
          <a:p>
            <a:r>
              <a:rPr lang="tr-TR" dirty="0" smtClean="0"/>
              <a:t>Hastanede </a:t>
            </a:r>
            <a:r>
              <a:rPr lang="tr-TR" dirty="0"/>
              <a:t>şüpheli depresif hastalık nedeniyle psikiyatri servislerine başvuran hastaların% </a:t>
            </a:r>
            <a:r>
              <a:rPr lang="tr-TR" dirty="0" smtClean="0"/>
              <a:t>42'sinde </a:t>
            </a:r>
            <a:r>
              <a:rPr lang="tr-TR" dirty="0" err="1" smtClean="0"/>
              <a:t>deliryum</a:t>
            </a:r>
            <a:r>
              <a:rPr lang="tr-TR" dirty="0" smtClean="0"/>
              <a:t> gözlenme ihtimali ortaya çıkmıştır</a:t>
            </a:r>
          </a:p>
          <a:p>
            <a:endParaRPr lang="tr-TR" dirty="0" smtClean="0"/>
          </a:p>
          <a:p>
            <a:r>
              <a:rPr lang="tr-TR" dirty="0" smtClean="0"/>
              <a:t>Ajite </a:t>
            </a:r>
            <a:r>
              <a:rPr lang="tr-TR" dirty="0"/>
              <a:t>hastalar şiddet ve anormal davranış riski altındadır ve nadir durumlarda ajitasyon, cinayet girişimlerine neden olabilir.</a:t>
            </a:r>
          </a:p>
          <a:p>
            <a:endParaRPr lang="tr-TR" dirty="0"/>
          </a:p>
        </p:txBody>
      </p:sp>
    </p:spTree>
    <p:extLst>
      <p:ext uri="{BB962C8B-B14F-4D97-AF65-F5344CB8AC3E}">
        <p14:creationId xmlns:p14="http://schemas.microsoft.com/office/powerpoint/2010/main" val="3358267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Hastaneye kabul edildiğinde, yaşlı hastada </a:t>
            </a:r>
            <a:r>
              <a:rPr lang="tr-TR" dirty="0" err="1"/>
              <a:t>demans</a:t>
            </a:r>
            <a:r>
              <a:rPr lang="tr-TR" dirty="0"/>
              <a:t> veya bilişsel bozukluk öyküsü yoksa Mini-</a:t>
            </a:r>
            <a:r>
              <a:rPr lang="tr-TR" dirty="0" err="1"/>
              <a:t>Cog</a:t>
            </a:r>
            <a:r>
              <a:rPr lang="tr-TR" dirty="0"/>
              <a:t> hastanede olmayan </a:t>
            </a:r>
            <a:r>
              <a:rPr lang="tr-TR" dirty="0" err="1"/>
              <a:t>delirium</a:t>
            </a:r>
            <a:r>
              <a:rPr lang="tr-TR" dirty="0"/>
              <a:t> için yüksek riskli hastaların belirlenmesinde kullanılabilir</a:t>
            </a:r>
            <a:r>
              <a:rPr lang="tr-TR" dirty="0" smtClean="0"/>
              <a:t>.   </a:t>
            </a:r>
            <a:endParaRPr lang="tr-TR" dirty="0"/>
          </a:p>
        </p:txBody>
      </p:sp>
    </p:spTree>
    <p:extLst>
      <p:ext uri="{BB962C8B-B14F-4D97-AF65-F5344CB8AC3E}">
        <p14:creationId xmlns:p14="http://schemas.microsoft.com/office/powerpoint/2010/main" val="2703930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08920"/>
            <a:ext cx="8229600" cy="1143000"/>
          </a:xfrm>
        </p:spPr>
        <p:txBody>
          <a:bodyPr/>
          <a:lstStyle/>
          <a:p>
            <a:r>
              <a:rPr lang="tr-TR" dirty="0" smtClean="0"/>
              <a:t>Nörolojik muayene</a:t>
            </a:r>
            <a:endParaRPr lang="tr-TR" dirty="0"/>
          </a:p>
        </p:txBody>
      </p:sp>
    </p:spTree>
    <p:extLst>
      <p:ext uri="{BB962C8B-B14F-4D97-AF65-F5344CB8AC3E}">
        <p14:creationId xmlns:p14="http://schemas.microsoft.com/office/powerpoint/2010/main" val="1514356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a:bodyPr>
          <a:lstStyle/>
          <a:p>
            <a:r>
              <a:rPr lang="tr-TR" b="1" dirty="0" err="1"/>
              <a:t>Dementia</a:t>
            </a:r>
            <a:r>
              <a:rPr lang="tr-TR" b="1" dirty="0"/>
              <a:t> </a:t>
            </a:r>
            <a:r>
              <a:rPr lang="tr-TR" dirty="0"/>
              <a:t>kelimesi </a:t>
            </a:r>
            <a:r>
              <a:rPr lang="tr-TR" dirty="0" err="1"/>
              <a:t>Lâtince</a:t>
            </a:r>
            <a:r>
              <a:rPr lang="tr-TR" dirty="0"/>
              <a:t> </a:t>
            </a:r>
            <a:r>
              <a:rPr lang="tr-TR" dirty="0" err="1"/>
              <a:t>dement</a:t>
            </a:r>
            <a:r>
              <a:rPr lang="tr-TR" dirty="0"/>
              <a:t>-, </a:t>
            </a:r>
            <a:r>
              <a:rPr lang="tr-TR" dirty="0" err="1"/>
              <a:t>demens</a:t>
            </a:r>
            <a:r>
              <a:rPr lang="tr-TR" dirty="0"/>
              <a:t> (deli), de- + </a:t>
            </a:r>
            <a:r>
              <a:rPr lang="tr-TR" dirty="0" err="1"/>
              <a:t>ment</a:t>
            </a:r>
            <a:r>
              <a:rPr lang="tr-TR" dirty="0"/>
              <a:t>-, </a:t>
            </a:r>
            <a:r>
              <a:rPr lang="tr-TR" dirty="0" err="1"/>
              <a:t>mens</a:t>
            </a:r>
            <a:r>
              <a:rPr lang="tr-TR" dirty="0"/>
              <a:t> (zihin)den gelir, “</a:t>
            </a:r>
            <a:r>
              <a:rPr lang="tr-TR" dirty="0" err="1"/>
              <a:t>ia</a:t>
            </a:r>
            <a:r>
              <a:rPr lang="tr-TR" dirty="0"/>
              <a:t>” son-takısı da olumsuzluk </a:t>
            </a:r>
            <a:r>
              <a:rPr lang="tr-TR" dirty="0" err="1"/>
              <a:t>ifâde</a:t>
            </a:r>
            <a:r>
              <a:rPr lang="tr-TR" dirty="0"/>
              <a:t> eder ve esas anlamı “</a:t>
            </a:r>
            <a:r>
              <a:rPr lang="tr-TR" dirty="0" err="1"/>
              <a:t>delilik”tir</a:t>
            </a:r>
            <a:r>
              <a:rPr lang="tr-TR" dirty="0"/>
              <a:t>. </a:t>
            </a:r>
            <a:endParaRPr lang="tr-TR" dirty="0" smtClean="0"/>
          </a:p>
          <a:p>
            <a:r>
              <a:rPr lang="tr-TR" dirty="0" smtClean="0"/>
              <a:t>“</a:t>
            </a:r>
            <a:r>
              <a:rPr lang="tr-TR" b="1" dirty="0" err="1"/>
              <a:t>Delirium</a:t>
            </a:r>
            <a:r>
              <a:rPr lang="tr-TR" dirty="0"/>
              <a:t>” da </a:t>
            </a:r>
            <a:r>
              <a:rPr lang="tr-TR" dirty="0" err="1"/>
              <a:t>Lâtince</a:t>
            </a:r>
            <a:r>
              <a:rPr lang="tr-TR" dirty="0"/>
              <a:t> menşelidir ve esasen “de- + lira, de-</a:t>
            </a:r>
            <a:r>
              <a:rPr lang="tr-TR" dirty="0" err="1"/>
              <a:t>lirare</a:t>
            </a:r>
            <a:r>
              <a:rPr lang="tr-TR" dirty="0"/>
              <a:t>” yâni “yanlış yolda gitme, şaşırma” demektir. Hâlen şizofreni dediğimiz hastalığa başlarda </a:t>
            </a:r>
            <a:r>
              <a:rPr lang="tr-TR" dirty="0" err="1"/>
              <a:t>dementia</a:t>
            </a:r>
            <a:r>
              <a:rPr lang="tr-TR" dirty="0"/>
              <a:t> </a:t>
            </a:r>
            <a:r>
              <a:rPr lang="tr-TR" dirty="0" err="1"/>
              <a:t>praecox</a:t>
            </a:r>
            <a:r>
              <a:rPr lang="tr-TR" dirty="0"/>
              <a:t> (erken bunama) isminin takılmış olması da bu sebepledir.</a:t>
            </a:r>
          </a:p>
        </p:txBody>
      </p:sp>
    </p:spTree>
    <p:extLst>
      <p:ext uri="{BB962C8B-B14F-4D97-AF65-F5344CB8AC3E}">
        <p14:creationId xmlns:p14="http://schemas.microsoft.com/office/powerpoint/2010/main" val="3466781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G</a:t>
            </a:r>
            <a:r>
              <a:rPr lang="tr-TR" dirty="0" smtClean="0"/>
              <a:t>enellikle </a:t>
            </a:r>
            <a:r>
              <a:rPr lang="tr-TR" dirty="0"/>
              <a:t>tüm hastalarda tam nörolojik muayene </a:t>
            </a:r>
            <a:r>
              <a:rPr lang="tr-TR" dirty="0" smtClean="0"/>
              <a:t>yapabilecek zaman mevcut değildir. </a:t>
            </a:r>
          </a:p>
          <a:p>
            <a:endParaRPr lang="tr-TR" dirty="0" smtClean="0"/>
          </a:p>
          <a:p>
            <a:r>
              <a:rPr lang="tr-TR" dirty="0" smtClean="0"/>
              <a:t>En </a:t>
            </a:r>
            <a:r>
              <a:rPr lang="tr-TR" dirty="0"/>
              <a:t>yaygın görülen anormallikleri tarayan hızlı bir muayene </a:t>
            </a:r>
            <a:r>
              <a:rPr lang="tr-TR" dirty="0" smtClean="0"/>
              <a:t>yapılmalıdır. </a:t>
            </a:r>
          </a:p>
          <a:p>
            <a:pPr marL="0" indent="0">
              <a:buNone/>
            </a:pPr>
            <a:endParaRPr lang="tr-TR" dirty="0" smtClean="0"/>
          </a:p>
        </p:txBody>
      </p:sp>
    </p:spTree>
    <p:extLst>
      <p:ext uri="{BB962C8B-B14F-4D97-AF65-F5344CB8AC3E}">
        <p14:creationId xmlns:p14="http://schemas.microsoft.com/office/powerpoint/2010/main" val="18009736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Nörolojik şikayeti olmayan hastalarda</a:t>
            </a:r>
            <a:endParaRPr lang="tr-TR" dirty="0"/>
          </a:p>
        </p:txBody>
      </p:sp>
      <p:sp>
        <p:nvSpPr>
          <p:cNvPr id="3" name="İçerik Yer Tutucusu 2"/>
          <p:cNvSpPr>
            <a:spLocks noGrp="1"/>
          </p:cNvSpPr>
          <p:nvPr>
            <p:ph idx="1"/>
          </p:nvPr>
        </p:nvSpPr>
        <p:spPr/>
        <p:txBody>
          <a:bodyPr>
            <a:normAutofit fontScale="77500" lnSpcReduction="20000"/>
          </a:bodyPr>
          <a:lstStyle/>
          <a:p>
            <a:r>
              <a:rPr lang="tr-TR" dirty="0"/>
              <a:t>Zihinsel durum - </a:t>
            </a:r>
            <a:r>
              <a:rPr lang="tr-TR" dirty="0" smtClean="0"/>
              <a:t>İnsan, yer </a:t>
            </a:r>
            <a:r>
              <a:rPr lang="tr-TR" dirty="0"/>
              <a:t>ve </a:t>
            </a:r>
            <a:r>
              <a:rPr lang="tr-TR" dirty="0" smtClean="0"/>
              <a:t>zaman göre oryantasyonu. </a:t>
            </a:r>
            <a:r>
              <a:rPr lang="tr-TR" dirty="0"/>
              <a:t>En az bir karmaşık komutu takip </a:t>
            </a:r>
            <a:r>
              <a:rPr lang="tr-TR" dirty="0" smtClean="0"/>
              <a:t>edebilmelidirler</a:t>
            </a:r>
          </a:p>
          <a:p>
            <a:endParaRPr lang="tr-TR" dirty="0"/>
          </a:p>
          <a:p>
            <a:r>
              <a:rPr lang="tr-TR" dirty="0" err="1" smtClean="0"/>
              <a:t>Kraniyal</a:t>
            </a:r>
            <a:r>
              <a:rPr lang="tr-TR" dirty="0" smtClean="0"/>
              <a:t> sinirler</a:t>
            </a:r>
          </a:p>
          <a:p>
            <a:endParaRPr lang="tr-TR" dirty="0" smtClean="0"/>
          </a:p>
          <a:p>
            <a:r>
              <a:rPr lang="tr-TR" dirty="0" smtClean="0"/>
              <a:t>Motor sistemi</a:t>
            </a:r>
          </a:p>
          <a:p>
            <a:endParaRPr lang="tr-TR" dirty="0" smtClean="0"/>
          </a:p>
          <a:p>
            <a:r>
              <a:rPr lang="tr-TR" dirty="0" smtClean="0"/>
              <a:t>Refleksler</a:t>
            </a:r>
          </a:p>
          <a:p>
            <a:endParaRPr lang="tr-TR" dirty="0" smtClean="0"/>
          </a:p>
          <a:p>
            <a:r>
              <a:rPr lang="tr-TR" dirty="0" smtClean="0"/>
              <a:t>Hassasiyet </a:t>
            </a:r>
            <a:r>
              <a:rPr lang="tr-TR" dirty="0"/>
              <a:t>- İki eşzamanlı </a:t>
            </a:r>
            <a:r>
              <a:rPr lang="tr-TR" dirty="0" err="1"/>
              <a:t>stimülasyon</a:t>
            </a:r>
            <a:r>
              <a:rPr lang="tr-TR" dirty="0"/>
              <a:t> da dahil olmak üzere, dört </a:t>
            </a:r>
            <a:r>
              <a:rPr lang="tr-TR" dirty="0" err="1"/>
              <a:t>distal</a:t>
            </a:r>
            <a:r>
              <a:rPr lang="tr-TR" dirty="0"/>
              <a:t> kolda hafif dokunma </a:t>
            </a:r>
            <a:r>
              <a:rPr lang="tr-TR" dirty="0" smtClean="0"/>
              <a:t>hissi, </a:t>
            </a:r>
            <a:r>
              <a:rPr lang="tr-TR" dirty="0"/>
              <a:t>Büyük ayak parmaklarındaki titreşim </a:t>
            </a:r>
            <a:r>
              <a:rPr lang="tr-TR" dirty="0" smtClean="0"/>
              <a:t>duyusu</a:t>
            </a:r>
            <a:endParaRPr lang="tr-TR" dirty="0"/>
          </a:p>
        </p:txBody>
      </p:sp>
    </p:spTree>
    <p:extLst>
      <p:ext uri="{BB962C8B-B14F-4D97-AF65-F5344CB8AC3E}">
        <p14:creationId xmlns:p14="http://schemas.microsoft.com/office/powerpoint/2010/main" val="2337229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2780928"/>
            <a:ext cx="8229600" cy="1143000"/>
          </a:xfrm>
        </p:spPr>
        <p:txBody>
          <a:bodyPr/>
          <a:lstStyle/>
          <a:p>
            <a:r>
              <a:rPr lang="tr-TR" dirty="0" err="1" smtClean="0"/>
              <a:t>Mental</a:t>
            </a:r>
            <a:r>
              <a:rPr lang="tr-TR" dirty="0" smtClean="0"/>
              <a:t> durum muayenesi</a:t>
            </a:r>
            <a:endParaRPr lang="tr-TR" dirty="0"/>
          </a:p>
        </p:txBody>
      </p:sp>
    </p:spTree>
    <p:extLst>
      <p:ext uri="{BB962C8B-B14F-4D97-AF65-F5344CB8AC3E}">
        <p14:creationId xmlns:p14="http://schemas.microsoft.com/office/powerpoint/2010/main" val="2533472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85000" lnSpcReduction="20000"/>
          </a:bodyPr>
          <a:lstStyle/>
          <a:p>
            <a:r>
              <a:rPr lang="tr-TR" dirty="0"/>
              <a:t>Bilinç düzeyi (uyarılma)</a:t>
            </a:r>
          </a:p>
          <a:p>
            <a:r>
              <a:rPr lang="tr-TR" dirty="0"/>
              <a:t>Dikkat ve konsantrasyon</a:t>
            </a:r>
          </a:p>
          <a:p>
            <a:r>
              <a:rPr lang="tr-TR" dirty="0"/>
              <a:t>Bellek (hemen, son ve uzak)</a:t>
            </a:r>
          </a:p>
          <a:p>
            <a:r>
              <a:rPr lang="tr-TR" dirty="0"/>
              <a:t>Dil</a:t>
            </a:r>
          </a:p>
          <a:p>
            <a:r>
              <a:rPr lang="tr-TR" dirty="0"/>
              <a:t>Görsel </a:t>
            </a:r>
            <a:r>
              <a:rPr lang="tr-TR" dirty="0" err="1"/>
              <a:t>mekansal</a:t>
            </a:r>
            <a:r>
              <a:rPr lang="tr-TR" dirty="0"/>
              <a:t> algı</a:t>
            </a:r>
          </a:p>
          <a:p>
            <a:r>
              <a:rPr lang="tr-TR" dirty="0"/>
              <a:t>İcra işleyişi</a:t>
            </a:r>
          </a:p>
          <a:p>
            <a:r>
              <a:rPr lang="tr-TR" dirty="0"/>
              <a:t>Ruh hali ve düşünce içeriği</a:t>
            </a:r>
          </a:p>
          <a:p>
            <a:r>
              <a:rPr lang="tr-TR" dirty="0"/>
              <a:t>B</a:t>
            </a:r>
            <a:r>
              <a:rPr lang="tr-TR" dirty="0" smtClean="0"/>
              <a:t>eceriler</a:t>
            </a:r>
            <a:endParaRPr lang="tr-TR" dirty="0"/>
          </a:p>
          <a:p>
            <a:r>
              <a:rPr lang="tr-TR" dirty="0" smtClean="0"/>
              <a:t>Hesaplamalar</a:t>
            </a:r>
          </a:p>
          <a:p>
            <a:endParaRPr lang="tr-TR" dirty="0"/>
          </a:p>
          <a:p>
            <a:pPr marL="0" indent="0">
              <a:buNone/>
            </a:pPr>
            <a:r>
              <a:rPr lang="tr-TR" dirty="0" smtClean="0"/>
              <a:t>     Sıralama</a:t>
            </a:r>
            <a:r>
              <a:rPr lang="tr-TR" dirty="0"/>
              <a:t>: uyanıklık, dil, hafıza</a:t>
            </a:r>
          </a:p>
          <a:p>
            <a:endParaRPr lang="tr-TR" dirty="0"/>
          </a:p>
        </p:txBody>
      </p:sp>
    </p:spTree>
    <p:extLst>
      <p:ext uri="{BB962C8B-B14F-4D97-AF65-F5344CB8AC3E}">
        <p14:creationId xmlns:p14="http://schemas.microsoft.com/office/powerpoint/2010/main" val="503354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403648" y="2492896"/>
            <a:ext cx="8229600" cy="1143000"/>
          </a:xfrm>
        </p:spPr>
        <p:txBody>
          <a:bodyPr/>
          <a:lstStyle/>
          <a:p>
            <a:r>
              <a:rPr lang="tr-TR" dirty="0" err="1" smtClean="0"/>
              <a:t>Kranyal</a:t>
            </a:r>
            <a:r>
              <a:rPr lang="tr-TR" dirty="0" smtClean="0"/>
              <a:t> sinir muayenesi</a:t>
            </a:r>
            <a:endParaRPr lang="tr-TR" dirty="0"/>
          </a:p>
        </p:txBody>
      </p:sp>
    </p:spTree>
    <p:extLst>
      <p:ext uri="{BB962C8B-B14F-4D97-AF65-F5344CB8AC3E}">
        <p14:creationId xmlns:p14="http://schemas.microsoft.com/office/powerpoint/2010/main" val="20223777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Olfaktor</a:t>
            </a:r>
            <a:r>
              <a:rPr lang="tr-TR" dirty="0" smtClean="0"/>
              <a:t> sinir</a:t>
            </a:r>
            <a:endParaRPr lang="tr-TR" dirty="0"/>
          </a:p>
        </p:txBody>
      </p:sp>
      <p:sp>
        <p:nvSpPr>
          <p:cNvPr id="3" name="İçerik Yer Tutucusu 2"/>
          <p:cNvSpPr>
            <a:spLocks noGrp="1"/>
          </p:cNvSpPr>
          <p:nvPr>
            <p:ph idx="1"/>
          </p:nvPr>
        </p:nvSpPr>
        <p:spPr/>
        <p:txBody>
          <a:bodyPr>
            <a:normAutofit/>
          </a:bodyPr>
          <a:lstStyle/>
          <a:p>
            <a:r>
              <a:rPr lang="tr-TR" b="1" dirty="0" smtClean="0"/>
              <a:t>Muayene</a:t>
            </a:r>
            <a:r>
              <a:rPr lang="tr-TR" b="1" dirty="0"/>
              <a:t>:</a:t>
            </a:r>
            <a:r>
              <a:rPr lang="tr-TR" dirty="0"/>
              <a:t> </a:t>
            </a:r>
          </a:p>
          <a:p>
            <a:pPr lvl="1"/>
            <a:r>
              <a:rPr lang="tr-TR" dirty="0" smtClean="0"/>
              <a:t>Hastanın </a:t>
            </a:r>
            <a:r>
              <a:rPr lang="tr-TR" dirty="0"/>
              <a:t>gözleri kapalı </a:t>
            </a:r>
          </a:p>
          <a:p>
            <a:pPr lvl="1"/>
            <a:r>
              <a:rPr lang="tr-TR" dirty="0" smtClean="0"/>
              <a:t>Burun </a:t>
            </a:r>
            <a:r>
              <a:rPr lang="tr-TR" dirty="0"/>
              <a:t>deliklerinden biri </a:t>
            </a:r>
            <a:r>
              <a:rPr lang="tr-TR" dirty="0" smtClean="0"/>
              <a:t>kapatılarak </a:t>
            </a:r>
            <a:r>
              <a:rPr lang="tr-TR" dirty="0"/>
              <a:t>açık olanın önüne yaklaştırılan kokulu pamuk veya maddeyi (kahve, nane, limon gibi) bir iki kez koklaması istenir. </a:t>
            </a:r>
          </a:p>
          <a:p>
            <a:pPr lvl="1"/>
            <a:endParaRPr lang="tr-TR" b="1" dirty="0" smtClean="0"/>
          </a:p>
          <a:p>
            <a:r>
              <a:rPr lang="tr-TR" b="1" dirty="0" smtClean="0"/>
              <a:t>Normal Bulgu</a:t>
            </a:r>
            <a:r>
              <a:rPr lang="tr-TR" dirty="0"/>
              <a:t> </a:t>
            </a:r>
            <a:r>
              <a:rPr lang="tr-TR" dirty="0" smtClean="0"/>
              <a:t>Kokular doğru adlandırılmalı. Farklı kokular seçilebilmeli</a:t>
            </a:r>
            <a:endParaRPr lang="tr-TR" dirty="0"/>
          </a:p>
        </p:txBody>
      </p:sp>
    </p:spTree>
    <p:extLst>
      <p:ext uri="{BB962C8B-B14F-4D97-AF65-F5344CB8AC3E}">
        <p14:creationId xmlns:p14="http://schemas.microsoft.com/office/powerpoint/2010/main" val="78852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Optik sinir</a:t>
            </a:r>
            <a:endParaRPr lang="tr-TR" dirty="0"/>
          </a:p>
        </p:txBody>
      </p:sp>
      <p:sp>
        <p:nvSpPr>
          <p:cNvPr id="3" name="İçerik Yer Tutucusu 2"/>
          <p:cNvSpPr>
            <a:spLocks noGrp="1"/>
          </p:cNvSpPr>
          <p:nvPr>
            <p:ph idx="1"/>
          </p:nvPr>
        </p:nvSpPr>
        <p:spPr>
          <a:xfrm>
            <a:off x="1187624" y="1556792"/>
            <a:ext cx="8229600" cy="4853136"/>
          </a:xfrm>
        </p:spPr>
        <p:txBody>
          <a:bodyPr>
            <a:normAutofit/>
          </a:bodyPr>
          <a:lstStyle/>
          <a:p>
            <a:r>
              <a:rPr lang="tr-TR" dirty="0" smtClean="0"/>
              <a:t>Görme keskinliği</a:t>
            </a:r>
          </a:p>
          <a:p>
            <a:pPr lvl="1"/>
            <a:r>
              <a:rPr lang="tr-TR" dirty="0" err="1"/>
              <a:t>R</a:t>
            </a:r>
            <a:r>
              <a:rPr lang="tr-TR" dirty="0" err="1" smtClean="0"/>
              <a:t>efraksiyon</a:t>
            </a:r>
            <a:r>
              <a:rPr lang="tr-TR" dirty="0" smtClean="0"/>
              <a:t> </a:t>
            </a:r>
            <a:r>
              <a:rPr lang="tr-TR" dirty="0"/>
              <a:t>kusuru, retina ve lens </a:t>
            </a:r>
            <a:r>
              <a:rPr lang="tr-TR" dirty="0" smtClean="0"/>
              <a:t>hastalıkları</a:t>
            </a:r>
          </a:p>
          <a:p>
            <a:endParaRPr lang="tr-TR" dirty="0" smtClean="0"/>
          </a:p>
          <a:p>
            <a:r>
              <a:rPr lang="tr-TR" dirty="0" smtClean="0"/>
              <a:t>Görme </a:t>
            </a:r>
            <a:r>
              <a:rPr lang="tr-TR" dirty="0"/>
              <a:t>alanı </a:t>
            </a:r>
            <a:r>
              <a:rPr lang="tr-TR" dirty="0" smtClean="0"/>
              <a:t>muayenesi </a:t>
            </a:r>
          </a:p>
          <a:p>
            <a:pPr lvl="1"/>
            <a:r>
              <a:rPr lang="tr-TR" dirty="0"/>
              <a:t>G</a:t>
            </a:r>
            <a:r>
              <a:rPr lang="tr-TR" dirty="0" smtClean="0"/>
              <a:t>örme </a:t>
            </a:r>
            <a:r>
              <a:rPr lang="tr-TR" dirty="0"/>
              <a:t>yolları veya </a:t>
            </a:r>
            <a:r>
              <a:rPr lang="tr-TR" dirty="0" err="1"/>
              <a:t>vizüel</a:t>
            </a:r>
            <a:r>
              <a:rPr lang="tr-TR" dirty="0"/>
              <a:t> korteksteki bir </a:t>
            </a:r>
            <a:r>
              <a:rPr lang="tr-TR" dirty="0" smtClean="0"/>
              <a:t>lezyon</a:t>
            </a:r>
          </a:p>
          <a:p>
            <a:endParaRPr lang="tr-TR" dirty="0" smtClean="0"/>
          </a:p>
          <a:p>
            <a:r>
              <a:rPr lang="tr-TR" dirty="0" err="1" smtClean="0"/>
              <a:t>Gözdibi</a:t>
            </a:r>
            <a:r>
              <a:rPr lang="tr-TR" dirty="0" smtClean="0"/>
              <a:t> </a:t>
            </a:r>
            <a:r>
              <a:rPr lang="tr-TR" dirty="0"/>
              <a:t>muayenesi </a:t>
            </a:r>
            <a:endParaRPr lang="tr-TR" dirty="0" smtClean="0"/>
          </a:p>
          <a:p>
            <a:pPr lvl="1"/>
            <a:r>
              <a:rPr lang="tr-TR" dirty="0"/>
              <a:t>O</a:t>
            </a:r>
            <a:r>
              <a:rPr lang="tr-TR" dirty="0" smtClean="0"/>
              <a:t>ptik sinirin, retina ve damarların durumu</a:t>
            </a:r>
            <a:endParaRPr lang="tr-TR" dirty="0"/>
          </a:p>
        </p:txBody>
      </p:sp>
    </p:spTree>
    <p:extLst>
      <p:ext uri="{BB962C8B-B14F-4D97-AF65-F5344CB8AC3E}">
        <p14:creationId xmlns:p14="http://schemas.microsoft.com/office/powerpoint/2010/main" val="3881581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2197" y="1124744"/>
            <a:ext cx="8229600" cy="5472608"/>
          </a:xfrm>
        </p:spPr>
        <p:txBody>
          <a:bodyPr>
            <a:normAutofit/>
          </a:bodyPr>
          <a:lstStyle/>
          <a:p>
            <a:pPr lvl="1"/>
            <a:r>
              <a:rPr lang="tr-TR" dirty="0" smtClean="0"/>
              <a:t>Görme keskinliği için </a:t>
            </a:r>
            <a:r>
              <a:rPr lang="tr-TR" dirty="0" err="1" smtClean="0"/>
              <a:t>Snellen</a:t>
            </a:r>
            <a:r>
              <a:rPr lang="tr-TR" dirty="0" smtClean="0"/>
              <a:t> kartı </a:t>
            </a:r>
          </a:p>
          <a:p>
            <a:pPr lvl="1"/>
            <a:endParaRPr lang="tr-TR" dirty="0"/>
          </a:p>
          <a:p>
            <a:pPr lvl="1"/>
            <a:r>
              <a:rPr lang="tr-TR" dirty="0" err="1" smtClean="0"/>
              <a:t>Gözdibi</a:t>
            </a:r>
            <a:r>
              <a:rPr lang="tr-TR" dirty="0" smtClean="0"/>
              <a:t> </a:t>
            </a:r>
            <a:r>
              <a:rPr lang="tr-TR" dirty="0"/>
              <a:t>muayenesi için </a:t>
            </a:r>
            <a:r>
              <a:rPr lang="tr-TR" dirty="0" smtClean="0"/>
              <a:t>oftalmoskop</a:t>
            </a:r>
          </a:p>
          <a:p>
            <a:pPr lvl="1"/>
            <a:endParaRPr lang="tr-TR" dirty="0"/>
          </a:p>
          <a:p>
            <a:pPr lvl="1"/>
            <a:r>
              <a:rPr lang="tr-TR" dirty="0" smtClean="0"/>
              <a:t>Görme alanı muayenesi</a:t>
            </a:r>
          </a:p>
          <a:p>
            <a:pPr lvl="2"/>
            <a:r>
              <a:rPr lang="tr-TR" dirty="0"/>
              <a:t>H</a:t>
            </a:r>
            <a:r>
              <a:rPr lang="tr-TR" dirty="0" smtClean="0"/>
              <a:t>er </a:t>
            </a:r>
            <a:r>
              <a:rPr lang="tr-TR" dirty="0"/>
              <a:t>göz ayrı ayrı test edilmeli </a:t>
            </a:r>
            <a:endParaRPr lang="tr-TR" dirty="0" smtClean="0"/>
          </a:p>
          <a:p>
            <a:pPr lvl="2"/>
            <a:r>
              <a:rPr lang="tr-TR" dirty="0" err="1" smtClean="0"/>
              <a:t>Kinetic</a:t>
            </a:r>
            <a:r>
              <a:rPr lang="tr-TR" dirty="0" smtClean="0"/>
              <a:t> </a:t>
            </a:r>
            <a:r>
              <a:rPr lang="tr-TR" dirty="0" err="1"/>
              <a:t>red</a:t>
            </a:r>
            <a:r>
              <a:rPr lang="tr-TR" dirty="0"/>
              <a:t> </a:t>
            </a:r>
            <a:r>
              <a:rPr lang="tr-TR" dirty="0" err="1"/>
              <a:t>target</a:t>
            </a:r>
            <a:r>
              <a:rPr lang="tr-TR" dirty="0"/>
              <a:t> tekniği. gelişmiş </a:t>
            </a:r>
            <a:r>
              <a:rPr lang="tr-TR" dirty="0" err="1"/>
              <a:t>sensitivite</a:t>
            </a:r>
            <a:r>
              <a:rPr lang="tr-TR" dirty="0"/>
              <a:t> bilişsel ve zihinsel durum bozukluğu </a:t>
            </a:r>
            <a:r>
              <a:rPr lang="tr-TR" dirty="0" smtClean="0"/>
              <a:t>olanlar</a:t>
            </a:r>
          </a:p>
          <a:p>
            <a:pPr lvl="2"/>
            <a:endParaRPr lang="tr-TR" dirty="0"/>
          </a:p>
          <a:p>
            <a:pPr marL="457200" lvl="1" indent="0">
              <a:buNone/>
            </a:pPr>
            <a:r>
              <a:rPr lang="tr-TR" dirty="0"/>
              <a:t> </a:t>
            </a:r>
          </a:p>
        </p:txBody>
      </p:sp>
    </p:spTree>
    <p:extLst>
      <p:ext uri="{BB962C8B-B14F-4D97-AF65-F5344CB8AC3E}">
        <p14:creationId xmlns:p14="http://schemas.microsoft.com/office/powerpoint/2010/main" val="4648684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Okulomotor</a:t>
            </a:r>
            <a:r>
              <a:rPr lang="tr-TR" dirty="0" smtClean="0"/>
              <a:t>, </a:t>
            </a:r>
            <a:r>
              <a:rPr lang="tr-TR" dirty="0" err="1" smtClean="0"/>
              <a:t>Troklear</a:t>
            </a:r>
            <a:r>
              <a:rPr lang="tr-TR" dirty="0" smtClean="0"/>
              <a:t> ve </a:t>
            </a:r>
            <a:r>
              <a:rPr lang="tr-TR" dirty="0" err="1"/>
              <a:t>A</a:t>
            </a:r>
            <a:r>
              <a:rPr lang="tr-TR" dirty="0" err="1" smtClean="0"/>
              <a:t>bdusens</a:t>
            </a:r>
            <a:r>
              <a:rPr lang="tr-TR" dirty="0" smtClean="0"/>
              <a:t> </a:t>
            </a:r>
            <a:endParaRPr lang="tr-TR" dirty="0"/>
          </a:p>
        </p:txBody>
      </p:sp>
      <p:sp>
        <p:nvSpPr>
          <p:cNvPr id="3" name="İçerik Yer Tutucusu 2"/>
          <p:cNvSpPr>
            <a:spLocks noGrp="1"/>
          </p:cNvSpPr>
          <p:nvPr>
            <p:ph idx="1"/>
          </p:nvPr>
        </p:nvSpPr>
        <p:spPr/>
        <p:txBody>
          <a:bodyPr/>
          <a:lstStyle/>
          <a:p>
            <a:r>
              <a:rPr lang="tr-TR" dirty="0" smtClean="0"/>
              <a:t>Göz hareketlerini </a:t>
            </a:r>
          </a:p>
          <a:p>
            <a:r>
              <a:rPr lang="tr-TR" dirty="0" smtClean="0"/>
              <a:t>Gözkapağını </a:t>
            </a:r>
            <a:endParaRPr lang="tr-TR" dirty="0"/>
          </a:p>
          <a:p>
            <a:r>
              <a:rPr lang="tr-TR" dirty="0" err="1" smtClean="0"/>
              <a:t>Pupillayı</a:t>
            </a:r>
            <a:r>
              <a:rPr lang="tr-TR" dirty="0" smtClean="0"/>
              <a:t> incelemek</a:t>
            </a:r>
          </a:p>
          <a:p>
            <a:r>
              <a:rPr lang="tr-TR" dirty="0" smtClean="0"/>
              <a:t>Varsa </a:t>
            </a:r>
            <a:r>
              <a:rPr lang="tr-TR" dirty="0" err="1"/>
              <a:t>nistagmusu</a:t>
            </a:r>
            <a:r>
              <a:rPr lang="tr-TR" dirty="0"/>
              <a:t> değerlendirmek.</a:t>
            </a:r>
          </a:p>
        </p:txBody>
      </p:sp>
    </p:spTree>
    <p:extLst>
      <p:ext uri="{BB962C8B-B14F-4D97-AF65-F5344CB8AC3E}">
        <p14:creationId xmlns:p14="http://schemas.microsoft.com/office/powerpoint/2010/main" val="18283542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Pupil</a:t>
            </a:r>
            <a:r>
              <a:rPr lang="tr-TR" dirty="0" smtClean="0"/>
              <a:t> refleksi(optik ve </a:t>
            </a:r>
            <a:r>
              <a:rPr lang="tr-TR" dirty="0" err="1" smtClean="0"/>
              <a:t>okulomotor</a:t>
            </a:r>
            <a:r>
              <a:rPr lang="tr-TR" dirty="0" smtClean="0"/>
              <a:t>)</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511256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894" y="2564904"/>
            <a:ext cx="2592288"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837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971600" y="1628800"/>
            <a:ext cx="8229600" cy="4781128"/>
          </a:xfrm>
        </p:spPr>
        <p:txBody>
          <a:bodyPr>
            <a:normAutofit/>
          </a:bodyPr>
          <a:lstStyle/>
          <a:p>
            <a:r>
              <a:rPr lang="tr-TR" dirty="0" err="1" smtClean="0"/>
              <a:t>Demans</a:t>
            </a:r>
            <a:r>
              <a:rPr lang="tr-TR" dirty="0" smtClean="0"/>
              <a:t> bir veya daha fazla kognitif alanda (öğrenme ve bellek, dil, yürütme işlevi, karmaşık dikkat, algı-motor, sosyal etkileşim) bozulma ile karakterize bilişsel işlev geriliğidir.</a:t>
            </a:r>
          </a:p>
          <a:p>
            <a:endParaRPr lang="tr-T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149080"/>
            <a:ext cx="5122863" cy="249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363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Göz hareketleri</a:t>
            </a:r>
            <a:endParaRPr lang="tr-TR" dirty="0"/>
          </a:p>
        </p:txBody>
      </p:sp>
      <p:sp>
        <p:nvSpPr>
          <p:cNvPr id="3" name="İçerik Yer Tutucusu 2"/>
          <p:cNvSpPr>
            <a:spLocks noGrp="1"/>
          </p:cNvSpPr>
          <p:nvPr>
            <p:ph idx="1"/>
          </p:nvPr>
        </p:nvSpPr>
        <p:spPr>
          <a:xfrm>
            <a:off x="1043608" y="1340768"/>
            <a:ext cx="8229600" cy="4925144"/>
          </a:xfrm>
        </p:spPr>
        <p:txBody>
          <a:bodyPr>
            <a:normAutofit fontScale="85000" lnSpcReduction="20000"/>
          </a:bodyPr>
          <a:lstStyle/>
          <a:p>
            <a:r>
              <a:rPr lang="tr-TR" dirty="0"/>
              <a:t>Normalde her iki göz birlikte hareket ederler. </a:t>
            </a:r>
            <a:r>
              <a:rPr lang="tr-TR" dirty="0" err="1" smtClean="0"/>
              <a:t>Konjuge</a:t>
            </a:r>
            <a:r>
              <a:rPr lang="tr-TR" dirty="0" smtClean="0"/>
              <a:t> hareket</a:t>
            </a:r>
            <a:endParaRPr lang="tr-TR" dirty="0"/>
          </a:p>
          <a:p>
            <a:endParaRPr lang="tr-TR" dirty="0"/>
          </a:p>
          <a:p>
            <a:r>
              <a:rPr lang="tr-TR" dirty="0" smtClean="0"/>
              <a:t>MLF </a:t>
            </a:r>
            <a:r>
              <a:rPr lang="tr-TR" dirty="0"/>
              <a:t>lezyonunda </a:t>
            </a:r>
            <a:r>
              <a:rPr lang="tr-TR" dirty="0" smtClean="0"/>
              <a:t>gözlerin </a:t>
            </a:r>
            <a:r>
              <a:rPr lang="tr-TR" dirty="0" err="1"/>
              <a:t>konjüge</a:t>
            </a:r>
            <a:r>
              <a:rPr lang="tr-TR" dirty="0"/>
              <a:t> bakışı bozulur. </a:t>
            </a:r>
            <a:endParaRPr lang="tr-TR" dirty="0" smtClean="0"/>
          </a:p>
          <a:p>
            <a:endParaRPr lang="tr-TR" dirty="0"/>
          </a:p>
          <a:p>
            <a:r>
              <a:rPr lang="tr-TR" dirty="0" smtClean="0"/>
              <a:t>Örneğin</a:t>
            </a:r>
            <a:r>
              <a:rPr lang="tr-TR" dirty="0"/>
              <a:t>, sağda MLF lezyonu olan bir hasta sola baktırıldığında sağ göz içe gelmez ve dışa bakan sol gözde </a:t>
            </a:r>
            <a:r>
              <a:rPr lang="tr-TR" dirty="0" err="1"/>
              <a:t>nistagmus</a:t>
            </a:r>
            <a:r>
              <a:rPr lang="tr-TR" dirty="0"/>
              <a:t> ortaya çıkar. Buna </a:t>
            </a:r>
            <a:r>
              <a:rPr lang="tr-TR" dirty="0" err="1"/>
              <a:t>internükleer</a:t>
            </a:r>
            <a:r>
              <a:rPr lang="tr-TR" dirty="0"/>
              <a:t> </a:t>
            </a:r>
            <a:r>
              <a:rPr lang="tr-TR" dirty="0" err="1"/>
              <a:t>oftalmopleji</a:t>
            </a:r>
            <a:r>
              <a:rPr lang="tr-TR" dirty="0"/>
              <a:t> adı verilir </a:t>
            </a:r>
            <a:endParaRPr lang="tr-TR" dirty="0" smtClean="0"/>
          </a:p>
          <a:p>
            <a:pPr lvl="1"/>
            <a:r>
              <a:rPr lang="tr-TR" dirty="0"/>
              <a:t>B</a:t>
            </a:r>
            <a:r>
              <a:rPr lang="tr-TR" dirty="0" smtClean="0"/>
              <a:t>eyin </a:t>
            </a:r>
            <a:r>
              <a:rPr lang="tr-TR" dirty="0"/>
              <a:t>sapını tutan </a:t>
            </a:r>
            <a:r>
              <a:rPr lang="tr-TR" dirty="0" err="1"/>
              <a:t>vasküler</a:t>
            </a:r>
            <a:r>
              <a:rPr lang="tr-TR" dirty="0"/>
              <a:t> ve </a:t>
            </a:r>
            <a:r>
              <a:rPr lang="tr-TR" dirty="0" err="1"/>
              <a:t>demiyelinizan</a:t>
            </a:r>
            <a:r>
              <a:rPr lang="tr-TR" dirty="0"/>
              <a:t> hastalıklarda (</a:t>
            </a:r>
            <a:r>
              <a:rPr lang="tr-TR" dirty="0" err="1"/>
              <a:t>multipl</a:t>
            </a:r>
            <a:r>
              <a:rPr lang="tr-TR" dirty="0"/>
              <a:t> skleroz gibi</a:t>
            </a:r>
            <a:r>
              <a:rPr lang="tr-TR" dirty="0" smtClean="0"/>
              <a:t>)</a:t>
            </a:r>
            <a:endParaRPr lang="tr-TR" dirty="0"/>
          </a:p>
          <a:p>
            <a:endParaRPr lang="tr-TR" dirty="0" smtClean="0"/>
          </a:p>
          <a:p>
            <a:r>
              <a:rPr lang="tr-TR" dirty="0" err="1" smtClean="0"/>
              <a:t>Fisher’ın</a:t>
            </a:r>
            <a:r>
              <a:rPr lang="tr-TR" dirty="0" smtClean="0"/>
              <a:t> 1,5 sendromu(MLF + PPRF lezyonu)</a:t>
            </a:r>
          </a:p>
        </p:txBody>
      </p:sp>
    </p:spTree>
    <p:extLst>
      <p:ext uri="{BB962C8B-B14F-4D97-AF65-F5344CB8AC3E}">
        <p14:creationId xmlns:p14="http://schemas.microsoft.com/office/powerpoint/2010/main" val="38987886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51435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961674"/>
            <a:ext cx="3528392" cy="374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2943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Trigeminal</a:t>
            </a:r>
            <a:r>
              <a:rPr lang="tr-TR" dirty="0" smtClean="0"/>
              <a:t> sinir</a:t>
            </a:r>
            <a:endParaRPr lang="tr-TR" dirty="0"/>
          </a:p>
        </p:txBody>
      </p:sp>
      <p:sp>
        <p:nvSpPr>
          <p:cNvPr id="3" name="İçerik Yer Tutucusu 2"/>
          <p:cNvSpPr>
            <a:spLocks noGrp="1"/>
          </p:cNvSpPr>
          <p:nvPr>
            <p:ph idx="1"/>
          </p:nvPr>
        </p:nvSpPr>
        <p:spPr>
          <a:xfrm>
            <a:off x="457200" y="1600200"/>
            <a:ext cx="4834880" cy="4525963"/>
          </a:xfrm>
        </p:spPr>
        <p:txBody>
          <a:bodyPr>
            <a:normAutofit fontScale="85000" lnSpcReduction="20000"/>
          </a:bodyPr>
          <a:lstStyle/>
          <a:p>
            <a:pPr lvl="1"/>
            <a:endParaRPr lang="tr-TR" dirty="0" smtClean="0"/>
          </a:p>
          <a:p>
            <a:pPr lvl="1"/>
            <a:r>
              <a:rPr lang="tr-TR" dirty="0" smtClean="0"/>
              <a:t>Sağ </a:t>
            </a:r>
            <a:r>
              <a:rPr lang="tr-TR" dirty="0" err="1" smtClean="0"/>
              <a:t>alna</a:t>
            </a:r>
            <a:r>
              <a:rPr lang="tr-TR" dirty="0" smtClean="0"/>
              <a:t> hafifçe dokunulur </a:t>
            </a:r>
            <a:r>
              <a:rPr lang="tr-TR" dirty="0"/>
              <a:t>ve ardından karşı tarafta </a:t>
            </a:r>
            <a:r>
              <a:rPr lang="tr-TR" dirty="0" smtClean="0"/>
              <a:t>tekrarlanır. yanakta </a:t>
            </a:r>
            <a:r>
              <a:rPr lang="tr-TR" dirty="0"/>
              <a:t>ve çenede </a:t>
            </a:r>
            <a:r>
              <a:rPr lang="tr-TR" dirty="0" smtClean="0"/>
              <a:t>devam edilir. </a:t>
            </a:r>
            <a:r>
              <a:rPr lang="tr-TR" dirty="0"/>
              <a:t>G</a:t>
            </a:r>
            <a:r>
              <a:rPr lang="tr-TR" dirty="0" smtClean="0"/>
              <a:t>enellikle </a:t>
            </a:r>
            <a:r>
              <a:rPr lang="tr-TR" dirty="0"/>
              <a:t>yeterli testtir. </a:t>
            </a:r>
            <a:endParaRPr lang="tr-TR" dirty="0" smtClean="0"/>
          </a:p>
          <a:p>
            <a:pPr lvl="1"/>
            <a:endParaRPr lang="tr-TR" dirty="0" smtClean="0"/>
          </a:p>
          <a:p>
            <a:pPr lvl="1"/>
            <a:r>
              <a:rPr lang="tr-TR" dirty="0" smtClean="0"/>
              <a:t>Kornea testi rutin değil. Hastayı </a:t>
            </a:r>
            <a:r>
              <a:rPr lang="tr-TR" dirty="0"/>
              <a:t>en sola doğru </a:t>
            </a:r>
            <a:r>
              <a:rPr lang="tr-TR" dirty="0" smtClean="0"/>
              <a:t>baktırarak, </a:t>
            </a:r>
            <a:r>
              <a:rPr lang="tr-TR" dirty="0"/>
              <a:t>ardından hastanın sağ korneasına ince bir pamuk </a:t>
            </a:r>
            <a:r>
              <a:rPr lang="tr-TR" dirty="0" smtClean="0"/>
              <a:t>(</a:t>
            </a:r>
            <a:r>
              <a:rPr lang="tr-TR" dirty="0"/>
              <a:t>hastanın sağından görüş alanının dışına doğru açılır) ile dokunarak ve her gözün </a:t>
            </a:r>
            <a:r>
              <a:rPr lang="tr-TR" dirty="0" smtClean="0"/>
              <a:t>göz </a:t>
            </a:r>
            <a:r>
              <a:rPr lang="tr-TR" dirty="0"/>
              <a:t>kırpmasını gözleyerek test edilir.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3384376"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057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Çiğneme kasları(</a:t>
            </a:r>
            <a:r>
              <a:rPr lang="tr-TR" dirty="0" err="1" smtClean="0"/>
              <a:t>trigeminal</a:t>
            </a:r>
            <a:r>
              <a:rPr lang="tr-TR" dirty="0" smtClean="0"/>
              <a:t> sinir)</a:t>
            </a:r>
            <a:endParaRPr lang="tr-TR" dirty="0"/>
          </a:p>
        </p:txBody>
      </p:sp>
      <p:sp>
        <p:nvSpPr>
          <p:cNvPr id="3" name="İçerik Yer Tutucusu 2"/>
          <p:cNvSpPr>
            <a:spLocks noGrp="1"/>
          </p:cNvSpPr>
          <p:nvPr>
            <p:ph idx="1"/>
          </p:nvPr>
        </p:nvSpPr>
        <p:spPr>
          <a:xfrm>
            <a:off x="457200" y="1600200"/>
            <a:ext cx="8229600" cy="4997152"/>
          </a:xfrm>
        </p:spPr>
        <p:txBody>
          <a:bodyPr>
            <a:normAutofit/>
          </a:bodyPr>
          <a:lstStyle/>
          <a:p>
            <a:pPr lvl="1"/>
            <a:endParaRPr lang="tr-TR" dirty="0" smtClean="0"/>
          </a:p>
          <a:p>
            <a:pPr lvl="1"/>
            <a:r>
              <a:rPr lang="tr-TR" dirty="0" smtClean="0"/>
              <a:t>Hastaya dirence </a:t>
            </a:r>
            <a:r>
              <a:rPr lang="tr-TR" dirty="0"/>
              <a:t>karşı çene </a:t>
            </a:r>
            <a:r>
              <a:rPr lang="tr-TR" dirty="0" smtClean="0"/>
              <a:t>açtırılır, </a:t>
            </a:r>
            <a:r>
              <a:rPr lang="tr-TR" dirty="0"/>
              <a:t>ardından çene direncine karşı </a:t>
            </a:r>
            <a:r>
              <a:rPr lang="tr-TR" dirty="0" smtClean="0"/>
              <a:t>kapatmaya çalışılır. </a:t>
            </a:r>
          </a:p>
          <a:p>
            <a:pPr lvl="1"/>
            <a:r>
              <a:rPr lang="tr-TR" dirty="0"/>
              <a:t>H</a:t>
            </a:r>
            <a:r>
              <a:rPr lang="tr-TR" dirty="0" smtClean="0"/>
              <a:t>ekim </a:t>
            </a:r>
            <a:r>
              <a:rPr lang="tr-TR" dirty="0"/>
              <a:t>iki elini karşılıklı olarak </a:t>
            </a:r>
            <a:r>
              <a:rPr lang="tr-TR" dirty="0" err="1"/>
              <a:t>maseter</a:t>
            </a:r>
            <a:r>
              <a:rPr lang="tr-TR" dirty="0"/>
              <a:t> ve daha sonra </a:t>
            </a:r>
            <a:r>
              <a:rPr lang="tr-TR" dirty="0" err="1"/>
              <a:t>temporal</a:t>
            </a:r>
            <a:r>
              <a:rPr lang="tr-TR" dirty="0"/>
              <a:t> kaslar üzerine koyarak hastanın çenesini sıkmasını ister. </a:t>
            </a:r>
            <a:r>
              <a:rPr lang="tr-TR" dirty="0" smtClean="0"/>
              <a:t>kasların </a:t>
            </a:r>
            <a:r>
              <a:rPr lang="tr-TR" dirty="0"/>
              <a:t>kitlesi ve eşit kasılıp kasılmadığı değerlendirilir. </a:t>
            </a:r>
            <a:endParaRPr lang="tr-TR" dirty="0" smtClean="0"/>
          </a:p>
          <a:p>
            <a:pPr lvl="1"/>
            <a:r>
              <a:rPr lang="tr-TR" dirty="0"/>
              <a:t>H</a:t>
            </a:r>
            <a:r>
              <a:rPr lang="tr-TR" dirty="0" smtClean="0"/>
              <a:t>astaya </a:t>
            </a:r>
            <a:r>
              <a:rPr lang="tr-TR" dirty="0"/>
              <a:t>ağzını açması söylenir. Çiğneme kaslarında zaaf varsa alt çenenin, kuvvetsizlik olan tarafa doğru kaydığı görülür.</a:t>
            </a:r>
            <a:endParaRPr lang="tr-TR" dirty="0" smtClean="0"/>
          </a:p>
          <a:p>
            <a:endParaRPr lang="tr-TR" dirty="0" smtClean="0"/>
          </a:p>
          <a:p>
            <a:pPr lvl="1"/>
            <a:endParaRPr lang="tr-TR" dirty="0"/>
          </a:p>
        </p:txBody>
      </p:sp>
    </p:spTree>
    <p:extLst>
      <p:ext uri="{BB962C8B-B14F-4D97-AF65-F5344CB8AC3E}">
        <p14:creationId xmlns:p14="http://schemas.microsoft.com/office/powerpoint/2010/main" val="34735729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Mimik kasları(</a:t>
            </a:r>
            <a:r>
              <a:rPr lang="tr-TR" dirty="0" err="1" smtClean="0"/>
              <a:t>fasyal</a:t>
            </a:r>
            <a:r>
              <a:rPr lang="tr-TR" dirty="0" smtClean="0"/>
              <a:t> sinir)</a:t>
            </a:r>
            <a:endParaRPr lang="tr-TR" dirty="0"/>
          </a:p>
        </p:txBody>
      </p:sp>
      <p:sp>
        <p:nvSpPr>
          <p:cNvPr id="3" name="İçerik Yer Tutucusu 2"/>
          <p:cNvSpPr>
            <a:spLocks noGrp="1"/>
          </p:cNvSpPr>
          <p:nvPr>
            <p:ph idx="1"/>
          </p:nvPr>
        </p:nvSpPr>
        <p:spPr/>
        <p:txBody>
          <a:bodyPr>
            <a:normAutofit/>
          </a:bodyPr>
          <a:lstStyle/>
          <a:p>
            <a:pPr lvl="1"/>
            <a:endParaRPr lang="tr-TR" dirty="0" smtClean="0"/>
          </a:p>
          <a:p>
            <a:pPr lvl="1"/>
            <a:r>
              <a:rPr lang="tr-TR" dirty="0" smtClean="0"/>
              <a:t>Hastanın </a:t>
            </a:r>
            <a:r>
              <a:rPr lang="tr-TR" dirty="0"/>
              <a:t>gözleri sıkıca kapattırılır. Alnını buruşturması söylenir. İki tarafın da eşit şekilde buruşup karışmadığına dikkat edilmelidir. Hasta gülümsetilir ve yüzün bir tarafının diğerinden daha hızlı veya daha fazla aktive edilip edilmediği gözlenir.</a:t>
            </a:r>
          </a:p>
          <a:p>
            <a:pPr marL="0" indent="0">
              <a:buNone/>
            </a:pPr>
            <a:endParaRPr lang="tr-TR" dirty="0" smtClean="0"/>
          </a:p>
        </p:txBody>
      </p:sp>
    </p:spTree>
    <p:extLst>
      <p:ext uri="{BB962C8B-B14F-4D97-AF65-F5344CB8AC3E}">
        <p14:creationId xmlns:p14="http://schemas.microsoft.com/office/powerpoint/2010/main" val="38211120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Tat muayenesi(</a:t>
            </a:r>
            <a:r>
              <a:rPr lang="tr-TR" dirty="0" err="1" smtClean="0"/>
              <a:t>fasyal</a:t>
            </a:r>
            <a:r>
              <a:rPr lang="tr-TR" dirty="0" smtClean="0"/>
              <a:t> ve </a:t>
            </a:r>
            <a:r>
              <a:rPr lang="tr-TR" dirty="0" err="1" smtClean="0"/>
              <a:t>glossofarengeal</a:t>
            </a:r>
            <a:r>
              <a:rPr lang="tr-TR" dirty="0" smtClean="0"/>
              <a:t> sinir)</a:t>
            </a:r>
            <a:endParaRPr lang="tr-TR" dirty="0"/>
          </a:p>
        </p:txBody>
      </p:sp>
      <p:sp>
        <p:nvSpPr>
          <p:cNvPr id="3" name="İçerik Yer Tutucusu 2"/>
          <p:cNvSpPr>
            <a:spLocks noGrp="1"/>
          </p:cNvSpPr>
          <p:nvPr>
            <p:ph idx="1"/>
          </p:nvPr>
        </p:nvSpPr>
        <p:spPr/>
        <p:txBody>
          <a:bodyPr>
            <a:normAutofit fontScale="92500" lnSpcReduction="10000"/>
          </a:bodyPr>
          <a:lstStyle/>
          <a:p>
            <a:pPr lvl="1"/>
            <a:endParaRPr lang="tr-TR" dirty="0" smtClean="0"/>
          </a:p>
          <a:p>
            <a:pPr lvl="1"/>
            <a:r>
              <a:rPr lang="tr-TR" dirty="0" smtClean="0"/>
              <a:t>Dört </a:t>
            </a:r>
            <a:r>
              <a:rPr lang="tr-TR" dirty="0"/>
              <a:t>temel tat </a:t>
            </a:r>
            <a:endParaRPr lang="tr-TR" dirty="0" smtClean="0"/>
          </a:p>
          <a:p>
            <a:pPr lvl="1"/>
            <a:endParaRPr lang="tr-TR" dirty="0" smtClean="0"/>
          </a:p>
          <a:p>
            <a:pPr lvl="1"/>
            <a:r>
              <a:rPr lang="tr-TR" dirty="0" smtClean="0"/>
              <a:t>Hastanın </a:t>
            </a:r>
            <a:r>
              <a:rPr lang="tr-TR" dirty="0"/>
              <a:t>dili ucundan tutulur, kurulanır ve dilin </a:t>
            </a:r>
            <a:r>
              <a:rPr lang="tr-TR" dirty="0" smtClean="0"/>
              <a:t>kenarına belirlenmiş </a:t>
            </a:r>
            <a:r>
              <a:rPr lang="tr-TR" dirty="0"/>
              <a:t>solüsyonlardan birine batırılmış bir pamuk parçası </a:t>
            </a:r>
            <a:r>
              <a:rPr lang="tr-TR" dirty="0" smtClean="0"/>
              <a:t>dokundurulur </a:t>
            </a:r>
          </a:p>
          <a:p>
            <a:pPr lvl="1"/>
            <a:endParaRPr lang="tr-TR" dirty="0" smtClean="0"/>
          </a:p>
          <a:p>
            <a:pPr lvl="1"/>
            <a:r>
              <a:rPr lang="tr-TR" dirty="0" smtClean="0"/>
              <a:t>Hasta </a:t>
            </a:r>
            <a:r>
              <a:rPr lang="tr-TR" dirty="0"/>
              <a:t>konuşmaz, cevabını önünde bulunan dört tattan biri yazılı kartı işaret ederek </a:t>
            </a:r>
            <a:r>
              <a:rPr lang="tr-TR" dirty="0" smtClean="0"/>
              <a:t>bildirir</a:t>
            </a:r>
          </a:p>
          <a:p>
            <a:pPr lvl="1"/>
            <a:endParaRPr lang="tr-TR" dirty="0" smtClean="0"/>
          </a:p>
          <a:p>
            <a:pPr lvl="1"/>
            <a:r>
              <a:rPr lang="tr-TR" dirty="0" smtClean="0"/>
              <a:t>Her </a:t>
            </a:r>
            <a:r>
              <a:rPr lang="tr-TR" dirty="0"/>
              <a:t>test arasında ağız suyla çalkalanır.</a:t>
            </a:r>
          </a:p>
          <a:p>
            <a:endParaRPr lang="tr-TR" dirty="0"/>
          </a:p>
        </p:txBody>
      </p:sp>
    </p:spTree>
    <p:extLst>
      <p:ext uri="{BB962C8B-B14F-4D97-AF65-F5344CB8AC3E}">
        <p14:creationId xmlns:p14="http://schemas.microsoft.com/office/powerpoint/2010/main" val="18786864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Vestibulokohlear</a:t>
            </a:r>
            <a:r>
              <a:rPr lang="tr-TR" dirty="0" smtClean="0"/>
              <a:t> sinir</a:t>
            </a:r>
            <a:endParaRPr lang="tr-TR" dirty="0"/>
          </a:p>
        </p:txBody>
      </p:sp>
      <p:sp>
        <p:nvSpPr>
          <p:cNvPr id="3" name="İçerik Yer Tutucusu 2"/>
          <p:cNvSpPr>
            <a:spLocks noGrp="1"/>
          </p:cNvSpPr>
          <p:nvPr>
            <p:ph idx="1"/>
          </p:nvPr>
        </p:nvSpPr>
        <p:spPr>
          <a:xfrm>
            <a:off x="1043608" y="1340768"/>
            <a:ext cx="8229600" cy="5257800"/>
          </a:xfrm>
        </p:spPr>
        <p:txBody>
          <a:bodyPr>
            <a:normAutofit/>
          </a:bodyPr>
          <a:lstStyle/>
          <a:p>
            <a:r>
              <a:rPr lang="tr-TR" dirty="0" smtClean="0"/>
              <a:t>İşitme</a:t>
            </a:r>
          </a:p>
          <a:p>
            <a:pPr lvl="1"/>
            <a:r>
              <a:rPr lang="tr-TR" dirty="0" smtClean="0"/>
              <a:t>Yatak başı </a:t>
            </a:r>
            <a:r>
              <a:rPr lang="tr-TR" dirty="0"/>
              <a:t>bir muayene için, genellikle </a:t>
            </a:r>
            <a:r>
              <a:rPr lang="tr-TR" dirty="0" smtClean="0"/>
              <a:t>parmaklar </a:t>
            </a:r>
            <a:r>
              <a:rPr lang="tr-TR" dirty="0"/>
              <a:t>hastanın kulağından birkaç santim uzağa tutup yumuşak bir şekilde </a:t>
            </a:r>
            <a:r>
              <a:rPr lang="tr-TR" dirty="0" smtClean="0"/>
              <a:t>sürtünerek ya da fısıldama ile </a:t>
            </a:r>
            <a:r>
              <a:rPr lang="tr-TR" dirty="0"/>
              <a:t>hızlı </a:t>
            </a:r>
            <a:r>
              <a:rPr lang="tr-TR" dirty="0" smtClean="0"/>
              <a:t>bir </a:t>
            </a:r>
            <a:r>
              <a:rPr lang="tr-TR" dirty="0" err="1" smtClean="0"/>
              <a:t>değerlendirmeyapılabilir</a:t>
            </a:r>
            <a:endParaRPr lang="tr-TR" dirty="0" smtClean="0"/>
          </a:p>
          <a:p>
            <a:pPr lvl="1"/>
            <a:endParaRPr lang="tr-TR" dirty="0"/>
          </a:p>
          <a:p>
            <a:pPr lvl="1"/>
            <a:r>
              <a:rPr lang="tr-TR" dirty="0" err="1" smtClean="0"/>
              <a:t>Hipoakuzi</a:t>
            </a:r>
            <a:r>
              <a:rPr lang="tr-TR" dirty="0" smtClean="0"/>
              <a:t> tespit </a:t>
            </a:r>
            <a:r>
              <a:rPr lang="tr-TR" dirty="0"/>
              <a:t>edilirse işitme kaybının tipinin tayinine </a:t>
            </a:r>
            <a:r>
              <a:rPr lang="tr-TR" dirty="0" smtClean="0"/>
              <a:t>çalışılır(</a:t>
            </a:r>
            <a:r>
              <a:rPr lang="tr-TR" dirty="0" err="1" smtClean="0"/>
              <a:t>Rinne</a:t>
            </a:r>
            <a:r>
              <a:rPr lang="tr-TR" dirty="0" smtClean="0"/>
              <a:t> ve </a:t>
            </a:r>
            <a:r>
              <a:rPr lang="tr-TR" dirty="0" err="1" smtClean="0"/>
              <a:t>Weber</a:t>
            </a:r>
            <a:r>
              <a:rPr lang="tr-TR" dirty="0" smtClean="0"/>
              <a:t>) </a:t>
            </a:r>
          </a:p>
          <a:p>
            <a:pPr lvl="2"/>
            <a:r>
              <a:rPr lang="tr-TR" dirty="0" smtClean="0"/>
              <a:t>1- </a:t>
            </a:r>
            <a:r>
              <a:rPr lang="tr-TR" dirty="0"/>
              <a:t>Orta kulak </a:t>
            </a:r>
            <a:r>
              <a:rPr lang="tr-TR" dirty="0" smtClean="0"/>
              <a:t>tipi(iletim veya </a:t>
            </a:r>
            <a:r>
              <a:rPr lang="tr-TR" dirty="0" err="1" smtClean="0"/>
              <a:t>kondüsyon</a:t>
            </a:r>
            <a:r>
              <a:rPr lang="tr-TR" dirty="0" smtClean="0"/>
              <a:t>)</a:t>
            </a:r>
          </a:p>
          <a:p>
            <a:pPr lvl="2"/>
            <a:r>
              <a:rPr lang="tr-TR" dirty="0" smtClean="0"/>
              <a:t>2- </a:t>
            </a:r>
            <a:r>
              <a:rPr lang="tr-TR" dirty="0"/>
              <a:t>Sinirsel tipte veya </a:t>
            </a:r>
            <a:r>
              <a:rPr lang="tr-TR" dirty="0" err="1" smtClean="0"/>
              <a:t>persepsiyon</a:t>
            </a:r>
            <a:endParaRPr lang="tr-TR" dirty="0" smtClean="0"/>
          </a:p>
          <a:p>
            <a:pPr lvl="1"/>
            <a:endParaRPr lang="tr-TR" dirty="0" smtClean="0"/>
          </a:p>
          <a:p>
            <a:endParaRPr lang="tr-TR" dirty="0" smtClean="0"/>
          </a:p>
        </p:txBody>
      </p:sp>
    </p:spTree>
    <p:extLst>
      <p:ext uri="{BB962C8B-B14F-4D97-AF65-F5344CB8AC3E}">
        <p14:creationId xmlns:p14="http://schemas.microsoft.com/office/powerpoint/2010/main" val="8039088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Vestibüler</a:t>
            </a:r>
            <a:r>
              <a:rPr lang="tr-TR" dirty="0"/>
              <a:t> fonksiyon </a:t>
            </a:r>
          </a:p>
          <a:p>
            <a:pPr lvl="1"/>
            <a:r>
              <a:rPr lang="tr-TR" dirty="0" err="1" smtClean="0"/>
              <a:t>Periferik</a:t>
            </a:r>
            <a:r>
              <a:rPr lang="tr-TR" dirty="0" smtClean="0"/>
              <a:t> </a:t>
            </a:r>
            <a:r>
              <a:rPr lang="tr-TR" dirty="0" err="1"/>
              <a:t>vestibüler</a:t>
            </a:r>
            <a:r>
              <a:rPr lang="tr-TR" dirty="0"/>
              <a:t> fonksiyon, yürüyüş ve denge gözlemlenmesiyle </a:t>
            </a:r>
            <a:r>
              <a:rPr lang="tr-TR" dirty="0" smtClean="0"/>
              <a:t>ve </a:t>
            </a:r>
            <a:r>
              <a:rPr lang="tr-TR" dirty="0" err="1" smtClean="0"/>
              <a:t>nistagmusun</a:t>
            </a:r>
            <a:r>
              <a:rPr lang="tr-TR" dirty="0" smtClean="0"/>
              <a:t> </a:t>
            </a:r>
            <a:r>
              <a:rPr lang="tr-TR" dirty="0"/>
              <a:t>ortaya çıkışı ile değerlendirilebilir. </a:t>
            </a:r>
          </a:p>
          <a:p>
            <a:endParaRPr lang="tr-TR" dirty="0"/>
          </a:p>
        </p:txBody>
      </p:sp>
    </p:spTree>
    <p:extLst>
      <p:ext uri="{BB962C8B-B14F-4D97-AF65-F5344CB8AC3E}">
        <p14:creationId xmlns:p14="http://schemas.microsoft.com/office/powerpoint/2010/main" val="2681522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Glossofarengeal</a:t>
            </a:r>
            <a:r>
              <a:rPr lang="tr-TR" dirty="0" smtClean="0"/>
              <a:t> sinir</a:t>
            </a:r>
            <a:endParaRPr lang="tr-TR" dirty="0"/>
          </a:p>
        </p:txBody>
      </p:sp>
      <p:sp>
        <p:nvSpPr>
          <p:cNvPr id="3" name="İçerik Yer Tutucusu 2"/>
          <p:cNvSpPr>
            <a:spLocks noGrp="1"/>
          </p:cNvSpPr>
          <p:nvPr>
            <p:ph idx="1"/>
          </p:nvPr>
        </p:nvSpPr>
        <p:spPr>
          <a:xfrm>
            <a:off x="1187624" y="1340768"/>
            <a:ext cx="8229600" cy="4997152"/>
          </a:xfrm>
        </p:spPr>
        <p:txBody>
          <a:bodyPr>
            <a:normAutofit fontScale="92500" lnSpcReduction="10000"/>
          </a:bodyPr>
          <a:lstStyle/>
          <a:p>
            <a:pPr marL="0" indent="0">
              <a:buNone/>
            </a:pPr>
            <a:endParaRPr lang="tr-TR" dirty="0"/>
          </a:p>
          <a:p>
            <a:r>
              <a:rPr lang="tr-TR" dirty="0" smtClean="0"/>
              <a:t>Hastanın </a:t>
            </a:r>
            <a:r>
              <a:rPr lang="tr-TR" dirty="0"/>
              <a:t>sesi ve konuşmasına dikkat edilir. </a:t>
            </a:r>
            <a:endParaRPr lang="tr-TR" dirty="0" smtClean="0"/>
          </a:p>
          <a:p>
            <a:endParaRPr lang="tr-TR" dirty="0" smtClean="0"/>
          </a:p>
          <a:p>
            <a:r>
              <a:rPr lang="tr-TR" dirty="0" err="1" smtClean="0"/>
              <a:t>Nazone</a:t>
            </a:r>
            <a:r>
              <a:rPr lang="tr-TR" dirty="0" smtClean="0"/>
              <a:t> </a:t>
            </a:r>
            <a:r>
              <a:rPr lang="tr-TR" dirty="0"/>
              <a:t>konuşma (burundan, hımhım konuşma) yumuşak damak felcinde </a:t>
            </a:r>
            <a:endParaRPr lang="tr-TR" dirty="0" smtClean="0"/>
          </a:p>
          <a:p>
            <a:endParaRPr lang="tr-TR" dirty="0" smtClean="0"/>
          </a:p>
          <a:p>
            <a:r>
              <a:rPr lang="tr-TR" dirty="0" smtClean="0"/>
              <a:t>Konuşma </a:t>
            </a:r>
            <a:r>
              <a:rPr lang="tr-TR" dirty="0"/>
              <a:t>sırasında tükürüğünü yutma </a:t>
            </a:r>
            <a:r>
              <a:rPr lang="tr-TR" dirty="0" smtClean="0"/>
              <a:t>güçlüğü</a:t>
            </a:r>
            <a:endParaRPr lang="tr-TR" dirty="0"/>
          </a:p>
          <a:p>
            <a:endParaRPr lang="tr-TR" dirty="0" smtClean="0"/>
          </a:p>
          <a:p>
            <a:r>
              <a:rPr lang="tr-TR" dirty="0"/>
              <a:t>Y</a:t>
            </a:r>
            <a:r>
              <a:rPr lang="tr-TR" dirty="0" smtClean="0"/>
              <a:t>utma </a:t>
            </a:r>
            <a:r>
              <a:rPr lang="tr-TR" dirty="0"/>
              <a:t>esnasında </a:t>
            </a:r>
            <a:r>
              <a:rPr lang="tr-TR" dirty="0" smtClean="0"/>
              <a:t>öksürük </a:t>
            </a:r>
            <a:r>
              <a:rPr lang="tr-TR" dirty="0"/>
              <a:t>olup olmadığı, içtiği sıvıların burnundan gelip </a:t>
            </a:r>
            <a:r>
              <a:rPr lang="tr-TR" dirty="0" smtClean="0"/>
              <a:t>gelmediği</a:t>
            </a:r>
            <a:endParaRPr lang="tr-TR" i="1" dirty="0" smtClean="0"/>
          </a:p>
          <a:p>
            <a:endParaRPr lang="tr-TR" dirty="0"/>
          </a:p>
        </p:txBody>
      </p:sp>
    </p:spTree>
    <p:extLst>
      <p:ext uri="{BB962C8B-B14F-4D97-AF65-F5344CB8AC3E}">
        <p14:creationId xmlns:p14="http://schemas.microsoft.com/office/powerpoint/2010/main" val="36930833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342900" lvl="1" indent="-342900">
              <a:buFont typeface="Arial" panose="020B0604020202020204" pitchFamily="34" charset="0"/>
              <a:buChar char="•"/>
            </a:pPr>
            <a:r>
              <a:rPr lang="tr-TR" i="1" dirty="0"/>
              <a:t>Motor işlev: </a:t>
            </a:r>
            <a:r>
              <a:rPr lang="tr-TR" dirty="0" smtClean="0"/>
              <a:t> </a:t>
            </a:r>
            <a:r>
              <a:rPr lang="tr-TR" dirty="0"/>
              <a:t>H</a:t>
            </a:r>
            <a:r>
              <a:rPr lang="tr-TR" dirty="0" smtClean="0"/>
              <a:t>astadan </a:t>
            </a:r>
            <a:r>
              <a:rPr lang="tr-TR" dirty="0"/>
              <a:t>kuvvetli bir </a:t>
            </a:r>
            <a:r>
              <a:rPr lang="tr-TR" dirty="0" err="1"/>
              <a:t>ekilde</a:t>
            </a:r>
            <a:r>
              <a:rPr lang="tr-TR" dirty="0"/>
              <a:t> “</a:t>
            </a:r>
            <a:r>
              <a:rPr lang="tr-TR" dirty="0" err="1"/>
              <a:t>Aaaa</a:t>
            </a:r>
            <a:r>
              <a:rPr lang="tr-TR" dirty="0"/>
              <a:t>” demesi istenir. </a:t>
            </a:r>
            <a:r>
              <a:rPr lang="tr-TR" dirty="0" smtClean="0"/>
              <a:t> </a:t>
            </a:r>
            <a:r>
              <a:rPr lang="tr-TR" dirty="0"/>
              <a:t>yumuşak </a:t>
            </a:r>
            <a:r>
              <a:rPr lang="tr-TR" dirty="0" smtClean="0"/>
              <a:t>damak </a:t>
            </a:r>
            <a:r>
              <a:rPr lang="tr-TR" dirty="0" err="1" smtClean="0"/>
              <a:t>uvula</a:t>
            </a:r>
            <a:r>
              <a:rPr lang="tr-TR" dirty="0" smtClean="0"/>
              <a:t> ve </a:t>
            </a:r>
            <a:r>
              <a:rPr lang="tr-TR" dirty="0" err="1" smtClean="0"/>
              <a:t>Farinks</a:t>
            </a:r>
            <a:r>
              <a:rPr lang="tr-TR" dirty="0" smtClean="0"/>
              <a:t> simetrisine bakılır. </a:t>
            </a:r>
            <a:endParaRPr lang="tr-TR" dirty="0"/>
          </a:p>
        </p:txBody>
      </p:sp>
    </p:spTree>
    <p:extLst>
      <p:ext uri="{BB962C8B-B14F-4D97-AF65-F5344CB8AC3E}">
        <p14:creationId xmlns:p14="http://schemas.microsoft.com/office/powerpoint/2010/main" val="2565832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err="1" smtClean="0"/>
              <a:t>Deliryum</a:t>
            </a:r>
            <a:r>
              <a:rPr lang="tr-TR" dirty="0" smtClean="0"/>
              <a:t> bilişsel </a:t>
            </a:r>
            <a:r>
              <a:rPr lang="tr-TR" dirty="0"/>
              <a:t>işlev bozukluğunun geçici, genellikle </a:t>
            </a:r>
            <a:r>
              <a:rPr lang="tr-TR" dirty="0" err="1"/>
              <a:t>reversibl</a:t>
            </a:r>
            <a:r>
              <a:rPr lang="tr-TR" dirty="0"/>
              <a:t> bir nedeni olarak tanımlanır ve klinik olarak çok çeşitli </a:t>
            </a:r>
            <a:r>
              <a:rPr lang="tr-TR" dirty="0" err="1"/>
              <a:t>nöropsikiyatrik</a:t>
            </a:r>
            <a:r>
              <a:rPr lang="tr-TR" dirty="0"/>
              <a:t> anormalliklerle kendini gösterir. </a:t>
            </a:r>
            <a:endParaRPr lang="tr-TR" dirty="0" smtClean="0"/>
          </a:p>
          <a:p>
            <a:endParaRPr lang="tr-TR" dirty="0"/>
          </a:p>
          <a:p>
            <a:endParaRPr lang="tr-TR" dirty="0"/>
          </a:p>
        </p:txBody>
      </p:sp>
    </p:spTree>
    <p:extLst>
      <p:ext uri="{BB962C8B-B14F-4D97-AF65-F5344CB8AC3E}">
        <p14:creationId xmlns:p14="http://schemas.microsoft.com/office/powerpoint/2010/main" val="29922471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342900" lvl="1" indent="-342900">
              <a:buFont typeface="Arial" panose="020B0604020202020204" pitchFamily="34" charset="0"/>
              <a:buChar char="•"/>
            </a:pPr>
            <a:r>
              <a:rPr lang="tr-TR" dirty="0"/>
              <a:t>Dudak, </a:t>
            </a:r>
            <a:r>
              <a:rPr lang="tr-TR" dirty="0" err="1"/>
              <a:t>farenks</a:t>
            </a:r>
            <a:r>
              <a:rPr lang="tr-TR" dirty="0"/>
              <a:t> veya </a:t>
            </a:r>
            <a:r>
              <a:rPr lang="tr-TR" dirty="0" err="1" smtClean="0"/>
              <a:t>larenks</a:t>
            </a:r>
            <a:r>
              <a:rPr lang="tr-TR" dirty="0" smtClean="0"/>
              <a:t> kaslarının </a:t>
            </a:r>
            <a:r>
              <a:rPr lang="tr-TR" dirty="0"/>
              <a:t>tek taraflı güçsüzlüğü </a:t>
            </a:r>
            <a:r>
              <a:rPr lang="tr-TR" dirty="0" err="1"/>
              <a:t>periferik</a:t>
            </a:r>
            <a:r>
              <a:rPr lang="tr-TR" dirty="0"/>
              <a:t> lezyonu gösterir Tek taraflı bir merkezi lezyon </a:t>
            </a:r>
            <a:r>
              <a:rPr lang="tr-TR" dirty="0" err="1"/>
              <a:t>fokal</a:t>
            </a:r>
            <a:r>
              <a:rPr lang="tr-TR" dirty="0"/>
              <a:t> </a:t>
            </a:r>
            <a:r>
              <a:rPr lang="tr-TR" dirty="0" err="1"/>
              <a:t>palatal</a:t>
            </a:r>
            <a:r>
              <a:rPr lang="tr-TR" dirty="0"/>
              <a:t>, </a:t>
            </a:r>
            <a:r>
              <a:rPr lang="tr-TR" dirty="0" err="1"/>
              <a:t>faringeal</a:t>
            </a:r>
            <a:r>
              <a:rPr lang="tr-TR" dirty="0"/>
              <a:t> veya </a:t>
            </a:r>
            <a:r>
              <a:rPr lang="tr-TR" dirty="0" err="1"/>
              <a:t>laringeal</a:t>
            </a:r>
            <a:r>
              <a:rPr lang="tr-TR" dirty="0"/>
              <a:t> zayıflık üretmez,</a:t>
            </a:r>
          </a:p>
          <a:p>
            <a:endParaRPr lang="tr-TR" dirty="0"/>
          </a:p>
        </p:txBody>
      </p:sp>
    </p:spTree>
    <p:extLst>
      <p:ext uri="{BB962C8B-B14F-4D97-AF65-F5344CB8AC3E}">
        <p14:creationId xmlns:p14="http://schemas.microsoft.com/office/powerpoint/2010/main" val="6544378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Aksesuar sinir</a:t>
            </a:r>
            <a:endParaRPr lang="tr-TR" dirty="0"/>
          </a:p>
        </p:txBody>
      </p:sp>
      <p:sp>
        <p:nvSpPr>
          <p:cNvPr id="3" name="İçerik Yer Tutucusu 2"/>
          <p:cNvSpPr>
            <a:spLocks noGrp="1"/>
          </p:cNvSpPr>
          <p:nvPr>
            <p:ph idx="1"/>
          </p:nvPr>
        </p:nvSpPr>
        <p:spPr>
          <a:xfrm>
            <a:off x="457200" y="1600200"/>
            <a:ext cx="8229600" cy="4925144"/>
          </a:xfrm>
        </p:spPr>
        <p:txBody>
          <a:bodyPr>
            <a:normAutofit fontScale="70000" lnSpcReduction="20000"/>
          </a:bodyPr>
          <a:lstStyle/>
          <a:p>
            <a:r>
              <a:rPr lang="tr-TR" dirty="0" smtClean="0"/>
              <a:t>SCM kasın </a:t>
            </a:r>
            <a:r>
              <a:rPr lang="tr-TR" dirty="0"/>
              <a:t>muayenesi için hekim elini hastanın yüzünün sağ tarafına koyar ve ondan yüzünü aynı yöne çevirmeğe çalışmasını ister. Sol </a:t>
            </a:r>
            <a:r>
              <a:rPr lang="tr-TR" dirty="0" err="1"/>
              <a:t>sterno</a:t>
            </a:r>
            <a:r>
              <a:rPr lang="tr-TR" dirty="0"/>
              <a:t>- </a:t>
            </a:r>
            <a:r>
              <a:rPr lang="tr-TR" dirty="0" err="1"/>
              <a:t>kleido</a:t>
            </a:r>
            <a:r>
              <a:rPr lang="tr-TR" dirty="0"/>
              <a:t> -</a:t>
            </a:r>
            <a:r>
              <a:rPr lang="tr-TR" dirty="0" err="1"/>
              <a:t>mastoid</a:t>
            </a:r>
            <a:r>
              <a:rPr lang="tr-TR" dirty="0"/>
              <a:t> kas kasılarak belirginleşir. Hekim bu sırada sağ eliyle kası </a:t>
            </a:r>
            <a:r>
              <a:rPr lang="tr-TR" dirty="0" err="1"/>
              <a:t>palpe</a:t>
            </a:r>
            <a:r>
              <a:rPr lang="tr-TR" dirty="0"/>
              <a:t> eder. </a:t>
            </a:r>
            <a:r>
              <a:rPr lang="tr-TR" dirty="0" smtClean="0"/>
              <a:t>karşı </a:t>
            </a:r>
            <a:r>
              <a:rPr lang="tr-TR" dirty="0"/>
              <a:t>taraf için de tekrarlanır. </a:t>
            </a:r>
          </a:p>
          <a:p>
            <a:endParaRPr lang="tr-TR" dirty="0" smtClean="0"/>
          </a:p>
          <a:p>
            <a:endParaRPr lang="tr-TR" dirty="0"/>
          </a:p>
          <a:p>
            <a:r>
              <a:rPr lang="tr-TR" dirty="0" smtClean="0"/>
              <a:t>M</a:t>
            </a:r>
            <a:r>
              <a:rPr lang="tr-TR" dirty="0"/>
              <a:t>. </a:t>
            </a:r>
            <a:r>
              <a:rPr lang="tr-TR" dirty="0" err="1"/>
              <a:t>trapezius’un</a:t>
            </a:r>
            <a:r>
              <a:rPr lang="tr-TR" dirty="0"/>
              <a:t> muayenesi üst kısmı çıplak hastanın arkasına geçilerek yapılır. Kas zayıf olduğu zaman o tarafta omuz çökük durur. Kas normal konturunu kaybetmiştir. Boyun-omuz açısı genişlemiş, </a:t>
            </a:r>
            <a:r>
              <a:rPr lang="tr-TR" dirty="0" err="1"/>
              <a:t>skapula</a:t>
            </a:r>
            <a:r>
              <a:rPr lang="tr-TR" dirty="0"/>
              <a:t> aşağı ve dışa doğru yer </a:t>
            </a:r>
            <a:r>
              <a:rPr lang="tr-TR" dirty="0" smtClean="0"/>
              <a:t>değiştirmiştir. </a:t>
            </a:r>
          </a:p>
          <a:p>
            <a:endParaRPr lang="tr-TR" dirty="0" smtClean="0"/>
          </a:p>
          <a:p>
            <a:endParaRPr lang="tr-TR" dirty="0" smtClean="0"/>
          </a:p>
          <a:p>
            <a:r>
              <a:rPr lang="tr-TR" dirty="0" smtClean="0"/>
              <a:t>Hasta </a:t>
            </a:r>
            <a:r>
              <a:rPr lang="tr-TR" dirty="0"/>
              <a:t>omuzlarını yukarı doğru kaldırırken hekim her iki omuzu kuvvetle aşağıya bastırır. </a:t>
            </a:r>
          </a:p>
          <a:p>
            <a:endParaRPr lang="tr-TR" dirty="0"/>
          </a:p>
        </p:txBody>
      </p:sp>
    </p:spTree>
    <p:extLst>
      <p:ext uri="{BB962C8B-B14F-4D97-AF65-F5344CB8AC3E}">
        <p14:creationId xmlns:p14="http://schemas.microsoft.com/office/powerpoint/2010/main" val="40737843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Hipoglossal</a:t>
            </a:r>
            <a:r>
              <a:rPr lang="tr-TR" dirty="0" smtClean="0"/>
              <a:t> sinir</a:t>
            </a:r>
            <a:endParaRPr lang="tr-TR" dirty="0"/>
          </a:p>
        </p:txBody>
      </p:sp>
      <p:sp>
        <p:nvSpPr>
          <p:cNvPr id="3" name="İçerik Yer Tutucusu 2"/>
          <p:cNvSpPr>
            <a:spLocks noGrp="1"/>
          </p:cNvSpPr>
          <p:nvPr>
            <p:ph idx="1"/>
          </p:nvPr>
        </p:nvSpPr>
        <p:spPr/>
        <p:txBody>
          <a:bodyPr>
            <a:normAutofit fontScale="92500" lnSpcReduction="20000"/>
          </a:bodyPr>
          <a:lstStyle/>
          <a:p>
            <a:r>
              <a:rPr lang="tr-TR" dirty="0"/>
              <a:t>Ağız açık durumda iken dilin pozisyonu, </a:t>
            </a:r>
            <a:r>
              <a:rPr lang="tr-TR" dirty="0" err="1"/>
              <a:t>atrofi</a:t>
            </a:r>
            <a:r>
              <a:rPr lang="tr-TR" dirty="0"/>
              <a:t> ve </a:t>
            </a:r>
            <a:r>
              <a:rPr lang="tr-TR" dirty="0" err="1"/>
              <a:t>fasikülasyon</a:t>
            </a:r>
            <a:r>
              <a:rPr lang="tr-TR" dirty="0"/>
              <a:t> bulunup bulunmadığı gözden geçirilir. </a:t>
            </a:r>
            <a:endParaRPr lang="tr-TR" dirty="0" smtClean="0"/>
          </a:p>
          <a:p>
            <a:endParaRPr lang="tr-TR" dirty="0"/>
          </a:p>
          <a:p>
            <a:r>
              <a:rPr lang="tr-TR" dirty="0" smtClean="0"/>
              <a:t>Sonra </a:t>
            </a:r>
            <a:r>
              <a:rPr lang="tr-TR" dirty="0"/>
              <a:t>hastadan dilini çıkarması istenir. Tek taraflı XII. </a:t>
            </a:r>
            <a:r>
              <a:rPr lang="tr-TR" dirty="0" err="1"/>
              <a:t>kranyal</a:t>
            </a:r>
            <a:r>
              <a:rPr lang="tr-TR" dirty="0"/>
              <a:t> sinir felcinde dil felçli tarafa doğru sapar. Dilin aynı yarısında </a:t>
            </a:r>
            <a:r>
              <a:rPr lang="tr-TR" dirty="0" err="1"/>
              <a:t>atrofi</a:t>
            </a:r>
            <a:r>
              <a:rPr lang="tr-TR" dirty="0"/>
              <a:t> </a:t>
            </a:r>
            <a:r>
              <a:rPr lang="tr-TR" dirty="0" smtClean="0"/>
              <a:t>görülür</a:t>
            </a:r>
            <a:endParaRPr lang="tr-TR" dirty="0"/>
          </a:p>
          <a:p>
            <a:endParaRPr lang="tr-TR" dirty="0"/>
          </a:p>
          <a:p>
            <a:r>
              <a:rPr lang="tr-TR" dirty="0" smtClean="0"/>
              <a:t>İki </a:t>
            </a:r>
            <a:r>
              <a:rPr lang="tr-TR" dirty="0"/>
              <a:t>taraflı n. </a:t>
            </a:r>
            <a:r>
              <a:rPr lang="tr-TR" dirty="0" err="1"/>
              <a:t>hypoglossus</a:t>
            </a:r>
            <a:r>
              <a:rPr lang="tr-TR" dirty="0"/>
              <a:t> lezyonlarında dilin dışarı çıkarılmadığı, hatta ağız tabanında hiç hareket etmediği dikkati çeker.</a:t>
            </a:r>
          </a:p>
        </p:txBody>
      </p:sp>
    </p:spTree>
    <p:extLst>
      <p:ext uri="{BB962C8B-B14F-4D97-AF65-F5344CB8AC3E}">
        <p14:creationId xmlns:p14="http://schemas.microsoft.com/office/powerpoint/2010/main" val="11492605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043608" y="1628800"/>
            <a:ext cx="8229600" cy="4968552"/>
          </a:xfrm>
        </p:spPr>
        <p:txBody>
          <a:bodyPr>
            <a:normAutofit/>
          </a:bodyPr>
          <a:lstStyle/>
          <a:p>
            <a:r>
              <a:rPr lang="tr-TR" dirty="0" err="1" smtClean="0"/>
              <a:t>Dizartri</a:t>
            </a:r>
            <a:r>
              <a:rPr lang="tr-TR" dirty="0" smtClean="0"/>
              <a:t> (CN </a:t>
            </a:r>
            <a:r>
              <a:rPr lang="tr-TR" dirty="0"/>
              <a:t>IX, X ve XII</a:t>
            </a:r>
            <a:r>
              <a:rPr lang="tr-TR" dirty="0" smtClean="0"/>
              <a:t>)</a:t>
            </a:r>
          </a:p>
          <a:p>
            <a:r>
              <a:rPr lang="tr-TR" dirty="0" err="1" smtClean="0"/>
              <a:t>Serebellar</a:t>
            </a:r>
            <a:r>
              <a:rPr lang="tr-TR" dirty="0" smtClean="0"/>
              <a:t> </a:t>
            </a:r>
            <a:r>
              <a:rPr lang="tr-TR" dirty="0"/>
              <a:t>veya bazal gangliyon bozuklukları da dahil olmak üzere, konuşma üretimi için gerekli yapıların motor kontrolüne zarar veren herhangi bir rahatsızlıktan kaynaklanabilir</a:t>
            </a:r>
          </a:p>
          <a:p>
            <a:pPr marL="0" indent="0">
              <a:buNone/>
            </a:pPr>
            <a:r>
              <a:rPr lang="tr-TR" dirty="0" smtClean="0"/>
              <a:t> </a:t>
            </a:r>
            <a:endParaRPr lang="tr-TR" dirty="0"/>
          </a:p>
        </p:txBody>
      </p:sp>
    </p:spTree>
    <p:extLst>
      <p:ext uri="{BB962C8B-B14F-4D97-AF65-F5344CB8AC3E}">
        <p14:creationId xmlns:p14="http://schemas.microsoft.com/office/powerpoint/2010/main" val="4270798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187624" y="2780928"/>
            <a:ext cx="8229600" cy="1143000"/>
          </a:xfrm>
        </p:spPr>
        <p:txBody>
          <a:bodyPr>
            <a:normAutofit fontScale="90000"/>
          </a:bodyPr>
          <a:lstStyle/>
          <a:p>
            <a:r>
              <a:rPr lang="tr-TR" dirty="0"/>
              <a:t/>
            </a:r>
            <a:br>
              <a:rPr lang="tr-TR" dirty="0"/>
            </a:br>
            <a:r>
              <a:rPr lang="tr-TR" dirty="0" smtClean="0"/>
              <a:t/>
            </a:r>
            <a:br>
              <a:rPr lang="tr-TR" dirty="0" smtClean="0"/>
            </a:br>
            <a:r>
              <a:rPr lang="tr-TR" dirty="0" err="1" smtClean="0"/>
              <a:t>Serebellar</a:t>
            </a:r>
            <a:r>
              <a:rPr lang="tr-TR" dirty="0" smtClean="0"/>
              <a:t> değerlendirme</a:t>
            </a:r>
            <a:r>
              <a:rPr lang="tr-TR" dirty="0"/>
              <a:t/>
            </a:r>
            <a:br>
              <a:rPr lang="tr-TR" dirty="0"/>
            </a:br>
            <a:r>
              <a:rPr lang="tr-TR" dirty="0" smtClean="0"/>
              <a:t/>
            </a:r>
            <a:br>
              <a:rPr lang="tr-TR" dirty="0" smtClean="0"/>
            </a:br>
            <a:endParaRPr lang="tr-TR" dirty="0"/>
          </a:p>
        </p:txBody>
      </p:sp>
    </p:spTree>
    <p:extLst>
      <p:ext uri="{BB962C8B-B14F-4D97-AF65-F5344CB8AC3E}">
        <p14:creationId xmlns:p14="http://schemas.microsoft.com/office/powerpoint/2010/main" val="30969033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Yürüyüş</a:t>
            </a:r>
            <a:endParaRPr lang="tr-TR" dirty="0"/>
          </a:p>
          <a:p>
            <a:pPr marL="0" indent="0">
              <a:buNone/>
            </a:pPr>
            <a:r>
              <a:rPr lang="tr-TR" dirty="0" smtClean="0"/>
              <a:t>Parmak ucu testi</a:t>
            </a:r>
          </a:p>
          <a:p>
            <a:pPr marL="0" indent="0">
              <a:buNone/>
            </a:pPr>
            <a:r>
              <a:rPr lang="tr-TR" dirty="0" err="1" smtClean="0"/>
              <a:t>Disdiadokokinezi</a:t>
            </a:r>
            <a:endParaRPr lang="tr-TR" dirty="0" smtClean="0"/>
          </a:p>
          <a:p>
            <a:pPr marL="0" indent="0">
              <a:buNone/>
            </a:pPr>
            <a:r>
              <a:rPr lang="tr-TR" dirty="0" smtClean="0"/>
              <a:t>Parmak burun muayenesi</a:t>
            </a:r>
          </a:p>
          <a:p>
            <a:pPr marL="0" indent="0">
              <a:buNone/>
            </a:pPr>
            <a:r>
              <a:rPr lang="tr-TR" dirty="0" err="1" smtClean="0"/>
              <a:t>İntansiyonel</a:t>
            </a:r>
            <a:r>
              <a:rPr lang="tr-TR" dirty="0" smtClean="0"/>
              <a:t> tremor</a:t>
            </a:r>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555" y="1556792"/>
            <a:ext cx="3386917" cy="239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8029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2780928"/>
            <a:ext cx="8229600" cy="1143000"/>
          </a:xfrm>
        </p:spPr>
        <p:txBody>
          <a:bodyPr/>
          <a:lstStyle/>
          <a:p>
            <a:r>
              <a:rPr lang="tr-TR" dirty="0" smtClean="0"/>
              <a:t>Motor değerlendirme</a:t>
            </a:r>
            <a:endParaRPr lang="tr-TR" dirty="0"/>
          </a:p>
        </p:txBody>
      </p:sp>
    </p:spTree>
    <p:extLst>
      <p:ext uri="{BB962C8B-B14F-4D97-AF65-F5344CB8AC3E}">
        <p14:creationId xmlns:p14="http://schemas.microsoft.com/office/powerpoint/2010/main" val="335376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smtClean="0"/>
              <a:t>Kas gücü testleri</a:t>
            </a:r>
          </a:p>
          <a:p>
            <a:pPr lvl="1"/>
            <a:r>
              <a:rPr lang="tr-TR" dirty="0"/>
              <a:t>T</a:t>
            </a:r>
            <a:r>
              <a:rPr lang="tr-TR" dirty="0" smtClean="0"/>
              <a:t>est </a:t>
            </a:r>
            <a:r>
              <a:rPr lang="tr-TR" dirty="0"/>
              <a:t>etmeye </a:t>
            </a:r>
            <a:r>
              <a:rPr lang="tr-TR" dirty="0" smtClean="0"/>
              <a:t>çalışılan </a:t>
            </a:r>
            <a:r>
              <a:rPr lang="tr-TR" dirty="0"/>
              <a:t>spesifik hareketi izole etmek için, bir </a:t>
            </a:r>
            <a:r>
              <a:rPr lang="tr-TR" dirty="0" smtClean="0"/>
              <a:t>el eklemin üzerine konarak eklem stabilize edilir ve </a:t>
            </a:r>
            <a:r>
              <a:rPr lang="tr-TR" dirty="0"/>
              <a:t>diğer </a:t>
            </a:r>
            <a:r>
              <a:rPr lang="tr-TR" dirty="0" smtClean="0"/>
              <a:t>elle </a:t>
            </a:r>
            <a:r>
              <a:rPr lang="tr-TR" dirty="0"/>
              <a:t>eklemin hemen altında basınç </a:t>
            </a:r>
            <a:r>
              <a:rPr lang="tr-TR" dirty="0" smtClean="0"/>
              <a:t>uygulanır</a:t>
            </a:r>
          </a:p>
          <a:p>
            <a:r>
              <a:rPr lang="tr-TR" dirty="0" err="1" smtClean="0"/>
              <a:t>Pronator</a:t>
            </a:r>
            <a:r>
              <a:rPr lang="tr-TR" dirty="0" smtClean="0"/>
              <a:t> test</a:t>
            </a:r>
          </a:p>
          <a:p>
            <a:r>
              <a:rPr lang="tr-TR" dirty="0" smtClean="0"/>
              <a:t>Kas </a:t>
            </a:r>
            <a:r>
              <a:rPr lang="tr-TR" dirty="0" err="1" smtClean="0"/>
              <a:t>palpasyonu</a:t>
            </a:r>
            <a:endParaRPr lang="tr-TR" dirty="0" smtClean="0"/>
          </a:p>
          <a:p>
            <a:r>
              <a:rPr lang="tr-TR" dirty="0" smtClean="0"/>
              <a:t>Kas </a:t>
            </a:r>
            <a:r>
              <a:rPr lang="tr-TR" dirty="0" err="1" smtClean="0"/>
              <a:t>tonusu</a:t>
            </a:r>
            <a:r>
              <a:rPr lang="tr-TR" dirty="0" smtClean="0"/>
              <a:t>(</a:t>
            </a:r>
            <a:r>
              <a:rPr lang="tr-TR" dirty="0" err="1" smtClean="0"/>
              <a:t>Spastisite</a:t>
            </a:r>
            <a:r>
              <a:rPr lang="tr-TR" dirty="0" smtClean="0"/>
              <a:t> </a:t>
            </a:r>
            <a:r>
              <a:rPr lang="tr-TR" dirty="0" err="1" smtClean="0"/>
              <a:t>Raijidite</a:t>
            </a:r>
            <a:r>
              <a:rPr lang="tr-TR" dirty="0" smtClean="0"/>
              <a:t>, </a:t>
            </a:r>
            <a:r>
              <a:rPr lang="tr-TR" dirty="0" err="1" smtClean="0"/>
              <a:t>Paratoni</a:t>
            </a:r>
            <a:r>
              <a:rPr lang="tr-TR" dirty="0" smtClean="0"/>
              <a:t>)</a:t>
            </a:r>
            <a:endParaRPr lang="tr-TR"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3717032"/>
            <a:ext cx="2664296" cy="130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8505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Kas kuvveti</a:t>
            </a:r>
            <a:endParaRPr lang="tr-TR" dirty="0"/>
          </a:p>
        </p:txBody>
      </p:sp>
      <p:sp>
        <p:nvSpPr>
          <p:cNvPr id="3" name="İçerik Yer Tutucusu 2"/>
          <p:cNvSpPr>
            <a:spLocks noGrp="1"/>
          </p:cNvSpPr>
          <p:nvPr>
            <p:ph idx="1"/>
          </p:nvPr>
        </p:nvSpPr>
        <p:spPr/>
        <p:txBody>
          <a:bodyPr>
            <a:normAutofit fontScale="92500" lnSpcReduction="20000"/>
          </a:bodyPr>
          <a:lstStyle/>
          <a:p>
            <a:r>
              <a:rPr lang="tr-TR" dirty="0"/>
              <a:t>0 = kasılma yok</a:t>
            </a:r>
          </a:p>
          <a:p>
            <a:r>
              <a:rPr lang="tr-TR" dirty="0"/>
              <a:t>1 = görünür kas </a:t>
            </a:r>
            <a:r>
              <a:rPr lang="tr-TR" dirty="0" err="1"/>
              <a:t>seğiri</a:t>
            </a:r>
            <a:r>
              <a:rPr lang="tr-TR" dirty="0"/>
              <a:t>, ancak eklem hareketi yok</a:t>
            </a:r>
          </a:p>
          <a:p>
            <a:r>
              <a:rPr lang="tr-TR" dirty="0"/>
              <a:t>2 = yerçekiminin üstesinden gelmek için yetersiz zayıf kasılma</a:t>
            </a:r>
          </a:p>
          <a:p>
            <a:r>
              <a:rPr lang="tr-TR" dirty="0"/>
              <a:t>3 = yer çekiminin üstesinden gelebilen zayıf kasılma ancak ek direnç yok</a:t>
            </a:r>
          </a:p>
          <a:p>
            <a:r>
              <a:rPr lang="tr-TR" dirty="0"/>
              <a:t>4 = bazı dirençleri aşabilecek zayıf kasılma, ancak tam direnç değil</a:t>
            </a:r>
          </a:p>
          <a:p>
            <a:r>
              <a:rPr lang="tr-TR" dirty="0"/>
              <a:t>5 = normal; Tam direnişin üstesinden gelme becerisi</a:t>
            </a:r>
          </a:p>
        </p:txBody>
      </p:sp>
    </p:spTree>
    <p:extLst>
      <p:ext uri="{BB962C8B-B14F-4D97-AF65-F5344CB8AC3E}">
        <p14:creationId xmlns:p14="http://schemas.microsoft.com/office/powerpoint/2010/main" val="40966099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İstemsiz hareketler</a:t>
            </a:r>
            <a:endParaRPr lang="tr-TR" dirty="0"/>
          </a:p>
        </p:txBody>
      </p:sp>
      <p:sp>
        <p:nvSpPr>
          <p:cNvPr id="3" name="İçerik Yer Tutucusu 2"/>
          <p:cNvSpPr>
            <a:spLocks noGrp="1"/>
          </p:cNvSpPr>
          <p:nvPr>
            <p:ph sz="half" idx="1"/>
          </p:nvPr>
        </p:nvSpPr>
        <p:spPr/>
        <p:txBody>
          <a:bodyPr>
            <a:normAutofit fontScale="92500" lnSpcReduction="10000"/>
          </a:bodyPr>
          <a:lstStyle/>
          <a:p>
            <a:pPr lvl="1"/>
            <a:r>
              <a:rPr lang="tr-TR" dirty="0" smtClean="0"/>
              <a:t>Titreme</a:t>
            </a:r>
            <a:endParaRPr lang="tr-TR" dirty="0"/>
          </a:p>
          <a:p>
            <a:pPr lvl="1"/>
            <a:r>
              <a:rPr lang="tr-TR" dirty="0" err="1"/>
              <a:t>Myoklonus</a:t>
            </a:r>
            <a:r>
              <a:rPr lang="tr-TR" dirty="0"/>
              <a:t> - hızlı, şok benzeri kas </a:t>
            </a:r>
            <a:r>
              <a:rPr lang="tr-TR" dirty="0" err="1" smtClean="0"/>
              <a:t>jerkleri</a:t>
            </a:r>
            <a:endParaRPr lang="tr-TR" dirty="0" smtClean="0"/>
          </a:p>
          <a:p>
            <a:pPr lvl="1"/>
            <a:r>
              <a:rPr lang="tr-TR" dirty="0" err="1" smtClean="0"/>
              <a:t>Chorea</a:t>
            </a:r>
            <a:r>
              <a:rPr lang="tr-TR" dirty="0" smtClean="0"/>
              <a:t> </a:t>
            </a:r>
            <a:r>
              <a:rPr lang="tr-TR" dirty="0"/>
              <a:t>- hızlı, sarsıntılı </a:t>
            </a:r>
            <a:r>
              <a:rPr lang="tr-TR" dirty="0" smtClean="0"/>
              <a:t>seğirmeler</a:t>
            </a:r>
            <a:endParaRPr lang="tr-TR" dirty="0"/>
          </a:p>
          <a:p>
            <a:pPr lvl="1"/>
            <a:r>
              <a:rPr lang="tr-TR" dirty="0" err="1"/>
              <a:t>Athetoz</a:t>
            </a:r>
            <a:r>
              <a:rPr lang="tr-TR" dirty="0"/>
              <a:t> - uzuvların yavaş, kıvırcık </a:t>
            </a:r>
            <a:r>
              <a:rPr lang="tr-TR" dirty="0" smtClean="0"/>
              <a:t>hareketleri</a:t>
            </a:r>
            <a:endParaRPr lang="tr-TR" dirty="0"/>
          </a:p>
        </p:txBody>
      </p:sp>
      <p:sp>
        <p:nvSpPr>
          <p:cNvPr id="5" name="İçerik Yer Tutucusu 4"/>
          <p:cNvSpPr>
            <a:spLocks noGrp="1"/>
          </p:cNvSpPr>
          <p:nvPr>
            <p:ph sz="half" idx="2"/>
          </p:nvPr>
        </p:nvSpPr>
        <p:spPr/>
        <p:txBody>
          <a:bodyPr>
            <a:normAutofit fontScale="92500" lnSpcReduction="10000"/>
          </a:bodyPr>
          <a:lstStyle/>
          <a:p>
            <a:pPr lvl="1"/>
            <a:r>
              <a:rPr lang="tr-TR" dirty="0" err="1"/>
              <a:t>Ballismus</a:t>
            </a:r>
            <a:r>
              <a:rPr lang="tr-TR" dirty="0"/>
              <a:t> - geniş genlikli sarkma ekstrem hareketleri</a:t>
            </a:r>
          </a:p>
          <a:p>
            <a:pPr lvl="1"/>
            <a:r>
              <a:rPr lang="tr-TR" dirty="0"/>
              <a:t>Tikler - ani, </a:t>
            </a:r>
            <a:r>
              <a:rPr lang="tr-TR" dirty="0" err="1"/>
              <a:t>stereotipli</a:t>
            </a:r>
            <a:r>
              <a:rPr lang="tr-TR" dirty="0"/>
              <a:t>, koordine edilmiş hareketler veya </a:t>
            </a:r>
            <a:r>
              <a:rPr lang="tr-TR" dirty="0" err="1"/>
              <a:t>vokalizasyonlar</a:t>
            </a:r>
            <a:endParaRPr lang="tr-TR" dirty="0"/>
          </a:p>
          <a:p>
            <a:pPr lvl="1"/>
            <a:r>
              <a:rPr lang="tr-TR" dirty="0" err="1"/>
              <a:t>Distoni</a:t>
            </a:r>
            <a:r>
              <a:rPr lang="tr-TR" dirty="0"/>
              <a:t> - anormal bir duruşun veya tekrarlayan büküm hareketlerinin sürdürülmesi</a:t>
            </a:r>
          </a:p>
          <a:p>
            <a:pPr lvl="1"/>
            <a:r>
              <a:rPr lang="tr-TR" dirty="0"/>
              <a:t>Diğer istemsiz motor </a:t>
            </a:r>
            <a:r>
              <a:rPr lang="tr-TR" dirty="0" smtClean="0"/>
              <a:t>aktiviteler</a:t>
            </a:r>
            <a:endParaRPr lang="tr-TR" dirty="0"/>
          </a:p>
          <a:p>
            <a:endParaRPr lang="tr-TR" dirty="0"/>
          </a:p>
        </p:txBody>
      </p:sp>
    </p:spTree>
    <p:extLst>
      <p:ext uri="{BB962C8B-B14F-4D97-AF65-F5344CB8AC3E}">
        <p14:creationId xmlns:p14="http://schemas.microsoft.com/office/powerpoint/2010/main" val="2375966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Demans</a:t>
            </a:r>
            <a:r>
              <a:rPr lang="tr-TR" dirty="0" smtClean="0"/>
              <a:t> DSM-5 (2013)</a:t>
            </a:r>
            <a:endParaRPr lang="tr-TR" dirty="0"/>
          </a:p>
        </p:txBody>
      </p:sp>
      <p:sp>
        <p:nvSpPr>
          <p:cNvPr id="4" name="İçerik Yer Tutucusu 3"/>
          <p:cNvSpPr>
            <a:spLocks noGrp="1"/>
          </p:cNvSpPr>
          <p:nvPr>
            <p:ph idx="1"/>
          </p:nvPr>
        </p:nvSpPr>
        <p:spPr>
          <a:xfrm>
            <a:off x="1187624" y="1556792"/>
            <a:ext cx="8229600" cy="4925144"/>
          </a:xfrm>
        </p:spPr>
        <p:txBody>
          <a:bodyPr numCol="2">
            <a:normAutofit fontScale="85000" lnSpcReduction="20000"/>
          </a:bodyPr>
          <a:lstStyle/>
          <a:p>
            <a:endParaRPr lang="tr-TR" dirty="0" smtClean="0"/>
          </a:p>
          <a:p>
            <a:r>
              <a:rPr lang="tr-TR" dirty="0" smtClean="0"/>
              <a:t>Aşağıdaki kognitif alanlardan en az birinde önemli derecede bozukluğa işaret eden bulgular:</a:t>
            </a:r>
          </a:p>
          <a:p>
            <a:pPr marL="0" indent="0">
              <a:buNone/>
            </a:pPr>
            <a:r>
              <a:rPr lang="tr-TR" dirty="0" smtClean="0"/>
              <a:t>	•Öğrenme ve bellek</a:t>
            </a:r>
          </a:p>
          <a:p>
            <a:pPr marL="0" indent="0">
              <a:buNone/>
            </a:pPr>
            <a:r>
              <a:rPr lang="tr-TR" dirty="0" smtClean="0"/>
              <a:t>	•Dil</a:t>
            </a:r>
          </a:p>
          <a:p>
            <a:pPr marL="0" indent="0">
              <a:buNone/>
            </a:pPr>
            <a:r>
              <a:rPr lang="tr-TR" dirty="0"/>
              <a:t>	</a:t>
            </a:r>
            <a:r>
              <a:rPr lang="tr-TR" dirty="0" smtClean="0"/>
              <a:t>•Yönetsel işlev</a:t>
            </a:r>
          </a:p>
          <a:p>
            <a:pPr marL="0" indent="0">
              <a:buNone/>
            </a:pPr>
            <a:r>
              <a:rPr lang="tr-TR" dirty="0" smtClean="0"/>
              <a:t>	• Kompleks dikkat</a:t>
            </a:r>
          </a:p>
          <a:p>
            <a:pPr marL="0" indent="0">
              <a:buNone/>
            </a:pPr>
            <a:r>
              <a:rPr lang="tr-TR" dirty="0" smtClean="0"/>
              <a:t>	• Algısal motor fonksiyonu</a:t>
            </a:r>
          </a:p>
          <a:p>
            <a:pPr marL="0" indent="0">
              <a:buNone/>
            </a:pPr>
            <a:r>
              <a:rPr lang="tr-TR" dirty="0" smtClean="0"/>
              <a:t>	• Sosyal biliş</a:t>
            </a:r>
          </a:p>
          <a:p>
            <a:endParaRPr lang="tr-TR" dirty="0" smtClean="0"/>
          </a:p>
          <a:p>
            <a:r>
              <a:rPr lang="tr-TR" dirty="0" smtClean="0"/>
              <a:t>Bilişsel gerileme ve fonksiyonel durumda azalma</a:t>
            </a:r>
          </a:p>
          <a:p>
            <a:endParaRPr lang="tr-TR" dirty="0"/>
          </a:p>
          <a:p>
            <a:endParaRPr lang="tr-TR" dirty="0" smtClean="0"/>
          </a:p>
          <a:p>
            <a:r>
              <a:rPr lang="tr-TR" dirty="0"/>
              <a:t>G</a:t>
            </a:r>
            <a:r>
              <a:rPr lang="tr-TR" dirty="0" smtClean="0"/>
              <a:t>ünlük aktivitelere etki etmeli</a:t>
            </a:r>
          </a:p>
          <a:p>
            <a:pPr marL="0" indent="0">
              <a:buNone/>
            </a:pPr>
            <a:endParaRPr lang="tr-TR" dirty="0" smtClean="0"/>
          </a:p>
          <a:p>
            <a:pPr marL="0" indent="0">
              <a:buNone/>
            </a:pPr>
            <a:endParaRPr lang="tr-TR" dirty="0" smtClean="0"/>
          </a:p>
          <a:p>
            <a:r>
              <a:rPr lang="tr-TR" dirty="0" smtClean="0"/>
              <a:t>Başka bir zihinsel bozuklukla açıklanmamalı</a:t>
            </a:r>
          </a:p>
          <a:p>
            <a:endParaRPr lang="tr-TR" dirty="0"/>
          </a:p>
        </p:txBody>
      </p:sp>
    </p:spTree>
    <p:extLst>
      <p:ext uri="{BB962C8B-B14F-4D97-AF65-F5344CB8AC3E}">
        <p14:creationId xmlns:p14="http://schemas.microsoft.com/office/powerpoint/2010/main" val="5193008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2852936"/>
            <a:ext cx="8229600" cy="1143000"/>
          </a:xfrm>
        </p:spPr>
        <p:txBody>
          <a:bodyPr/>
          <a:lstStyle/>
          <a:p>
            <a:r>
              <a:rPr lang="tr-TR" dirty="0" smtClean="0"/>
              <a:t>Refleks muayenesi</a:t>
            </a:r>
            <a:endParaRPr lang="tr-TR" dirty="0"/>
          </a:p>
        </p:txBody>
      </p:sp>
    </p:spTree>
    <p:extLst>
      <p:ext uri="{BB962C8B-B14F-4D97-AF65-F5344CB8AC3E}">
        <p14:creationId xmlns:p14="http://schemas.microsoft.com/office/powerpoint/2010/main" val="28557933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a:bodyPr>
          <a:lstStyle/>
          <a:p>
            <a:r>
              <a:rPr lang="tr-TR" dirty="0" err="1" smtClean="0"/>
              <a:t>Tendon</a:t>
            </a:r>
            <a:r>
              <a:rPr lang="tr-TR" dirty="0" smtClean="0"/>
              <a:t> refleksleri</a:t>
            </a:r>
          </a:p>
          <a:p>
            <a:r>
              <a:rPr lang="tr-TR" dirty="0" err="1" smtClean="0"/>
              <a:t>Yüzeyel</a:t>
            </a:r>
            <a:r>
              <a:rPr lang="tr-TR" dirty="0" smtClean="0"/>
              <a:t> refleksler</a:t>
            </a:r>
          </a:p>
          <a:p>
            <a:r>
              <a:rPr lang="tr-TR" dirty="0" smtClean="0"/>
              <a:t>Patolojik refleksler</a:t>
            </a:r>
          </a:p>
          <a:p>
            <a:endParaRPr lang="tr-TR" dirty="0"/>
          </a:p>
          <a:p>
            <a:endParaRPr lang="tr-TR" dirty="0" smtClean="0"/>
          </a:p>
          <a:p>
            <a:pPr marL="0" indent="0">
              <a:buNone/>
            </a:pPr>
            <a:endParaRPr lang="tr-TR" dirty="0"/>
          </a:p>
        </p:txBody>
      </p:sp>
      <p:sp>
        <p:nvSpPr>
          <p:cNvPr id="6" name="İçerik Yer Tutucusu 5"/>
          <p:cNvSpPr>
            <a:spLocks noGrp="1"/>
          </p:cNvSpPr>
          <p:nvPr>
            <p:ph sz="half" idx="2"/>
          </p:nvPr>
        </p:nvSpPr>
        <p:spPr/>
        <p:txBody>
          <a:bodyPr>
            <a:normAutofit/>
          </a:bodyPr>
          <a:lstStyle/>
          <a:p>
            <a:r>
              <a:rPr lang="tr-TR" dirty="0" smtClean="0"/>
              <a:t>Refleks derecelendirmesi</a:t>
            </a:r>
          </a:p>
          <a:p>
            <a:pPr lvl="1"/>
            <a:r>
              <a:rPr lang="tr-TR" dirty="0"/>
              <a:t>0 = yok</a:t>
            </a:r>
          </a:p>
          <a:p>
            <a:pPr lvl="1"/>
            <a:r>
              <a:rPr lang="tr-TR" dirty="0"/>
              <a:t>1 = </a:t>
            </a:r>
            <a:r>
              <a:rPr lang="tr-TR" dirty="0" err="1"/>
              <a:t>hipoaktif</a:t>
            </a:r>
            <a:endParaRPr lang="tr-TR" dirty="0"/>
          </a:p>
          <a:p>
            <a:pPr lvl="1"/>
            <a:r>
              <a:rPr lang="tr-TR" dirty="0"/>
              <a:t>2 = normal</a:t>
            </a:r>
          </a:p>
          <a:p>
            <a:pPr lvl="1"/>
            <a:r>
              <a:rPr lang="tr-TR" dirty="0"/>
              <a:t>3 = </a:t>
            </a:r>
            <a:r>
              <a:rPr lang="tr-TR" dirty="0" err="1"/>
              <a:t>hiperaktif</a:t>
            </a:r>
            <a:endParaRPr lang="tr-TR" dirty="0"/>
          </a:p>
          <a:p>
            <a:pPr lvl="1"/>
            <a:r>
              <a:rPr lang="tr-TR" dirty="0"/>
              <a:t>4 = </a:t>
            </a:r>
            <a:r>
              <a:rPr lang="tr-TR" dirty="0" err="1"/>
              <a:t>klonus</a:t>
            </a:r>
            <a:endParaRPr lang="tr-TR" dirty="0"/>
          </a:p>
          <a:p>
            <a:endParaRPr lang="tr-TR" dirty="0"/>
          </a:p>
        </p:txBody>
      </p:sp>
    </p:spTree>
    <p:extLst>
      <p:ext uri="{BB962C8B-B14F-4D97-AF65-F5344CB8AC3E}">
        <p14:creationId xmlns:p14="http://schemas.microsoft.com/office/powerpoint/2010/main" val="11841210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endParaRPr lang="tr-TR"/>
          </a:p>
        </p:txBody>
      </p:sp>
      <p:sp>
        <p:nvSpPr>
          <p:cNvPr id="7" name="İçerik Yer Tutucusu 6"/>
          <p:cNvSpPr>
            <a:spLocks noGrp="1"/>
          </p:cNvSpPr>
          <p:nvPr>
            <p:ph idx="1"/>
          </p:nvPr>
        </p:nvSpPr>
        <p:spPr/>
        <p:txBody>
          <a:bodyPr/>
          <a:lstStyle/>
          <a:p>
            <a:endParaRPr lang="tr-TR" dirty="0" smtClean="0"/>
          </a:p>
          <a:p>
            <a:r>
              <a:rPr lang="tr-TR" dirty="0" err="1" smtClean="0"/>
              <a:t>Klonus</a:t>
            </a:r>
            <a:r>
              <a:rPr lang="tr-TR" dirty="0"/>
              <a:t>, </a:t>
            </a:r>
            <a:r>
              <a:rPr lang="tr-TR" dirty="0" err="1"/>
              <a:t>tendonun</a:t>
            </a:r>
            <a:r>
              <a:rPr lang="tr-TR" dirty="0"/>
              <a:t> gerilmesiyle indüklenen kas </a:t>
            </a:r>
            <a:r>
              <a:rPr lang="tr-TR" dirty="0" err="1"/>
              <a:t>kontraksiyonlarının</a:t>
            </a:r>
            <a:r>
              <a:rPr lang="tr-TR" dirty="0"/>
              <a:t> ritmik bir dizisidir </a:t>
            </a:r>
            <a:endParaRPr lang="tr-TR" dirty="0" smtClean="0"/>
          </a:p>
          <a:p>
            <a:endParaRPr lang="tr-TR" dirty="0"/>
          </a:p>
          <a:p>
            <a:r>
              <a:rPr lang="tr-TR" dirty="0" smtClean="0"/>
              <a:t>Çoğunlukla </a:t>
            </a:r>
            <a:r>
              <a:rPr lang="tr-TR" dirty="0"/>
              <a:t>aniden ayak bileğinde meydana gelir.</a:t>
            </a:r>
          </a:p>
        </p:txBody>
      </p:sp>
    </p:spTree>
    <p:extLst>
      <p:ext uri="{BB962C8B-B14F-4D97-AF65-F5344CB8AC3E}">
        <p14:creationId xmlns:p14="http://schemas.microsoft.com/office/powerpoint/2010/main" val="21167887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dirty="0" err="1" smtClean="0"/>
              <a:t>Tendon</a:t>
            </a:r>
            <a:r>
              <a:rPr lang="tr-TR" dirty="0" smtClean="0"/>
              <a:t> refleksleri</a:t>
            </a:r>
            <a:endParaRPr lang="tr-TR" dirty="0"/>
          </a:p>
        </p:txBody>
      </p:sp>
      <p:sp>
        <p:nvSpPr>
          <p:cNvPr id="7" name="İçerik Yer Tutucusu 6"/>
          <p:cNvSpPr>
            <a:spLocks noGrp="1"/>
          </p:cNvSpPr>
          <p:nvPr>
            <p:ph idx="1"/>
          </p:nvPr>
        </p:nvSpPr>
        <p:spPr/>
        <p:txBody>
          <a:bodyPr>
            <a:normAutofit/>
          </a:bodyPr>
          <a:lstStyle/>
          <a:p>
            <a:r>
              <a:rPr lang="tr-TR" dirty="0" err="1" smtClean="0"/>
              <a:t>Başlıcaları</a:t>
            </a:r>
            <a:r>
              <a:rPr lang="tr-TR" dirty="0" smtClean="0"/>
              <a:t> </a:t>
            </a:r>
            <a:r>
              <a:rPr lang="tr-TR" dirty="0" err="1" smtClean="0"/>
              <a:t>biseps</a:t>
            </a:r>
            <a:r>
              <a:rPr lang="tr-TR" dirty="0"/>
              <a:t>, </a:t>
            </a:r>
            <a:r>
              <a:rPr lang="tr-TR" dirty="0" err="1"/>
              <a:t>triceps</a:t>
            </a:r>
            <a:r>
              <a:rPr lang="tr-TR" dirty="0"/>
              <a:t>, </a:t>
            </a:r>
            <a:r>
              <a:rPr lang="tr-TR" dirty="0" err="1" smtClean="0"/>
              <a:t>brachioradialis</a:t>
            </a:r>
            <a:r>
              <a:rPr lang="tr-TR" dirty="0" smtClean="0"/>
              <a:t>, </a:t>
            </a:r>
            <a:r>
              <a:rPr lang="tr-TR" dirty="0" err="1" smtClean="0"/>
              <a:t>patellar</a:t>
            </a:r>
            <a:r>
              <a:rPr lang="tr-TR" dirty="0" smtClean="0"/>
              <a:t> ve </a:t>
            </a:r>
            <a:r>
              <a:rPr lang="tr-TR" dirty="0" err="1" smtClean="0"/>
              <a:t>Aşil</a:t>
            </a:r>
            <a:r>
              <a:rPr lang="tr-TR" dirty="0" smtClean="0"/>
              <a:t> refleksleri </a:t>
            </a:r>
            <a:endParaRPr lang="tr-TR" dirty="0"/>
          </a:p>
          <a:p>
            <a:pPr lvl="1"/>
            <a:r>
              <a:rPr lang="tr-TR" dirty="0" err="1"/>
              <a:t>Biceps</a:t>
            </a:r>
            <a:r>
              <a:rPr lang="tr-TR" dirty="0"/>
              <a:t> - dirseğin hemen önü</a:t>
            </a:r>
          </a:p>
          <a:p>
            <a:pPr lvl="1"/>
            <a:r>
              <a:rPr lang="tr-TR" dirty="0" err="1"/>
              <a:t>Triceps</a:t>
            </a:r>
            <a:r>
              <a:rPr lang="tr-TR" dirty="0"/>
              <a:t> - dirseğin hemen arkasında</a:t>
            </a:r>
          </a:p>
          <a:p>
            <a:pPr lvl="1"/>
            <a:r>
              <a:rPr lang="tr-TR" dirty="0" err="1"/>
              <a:t>Brachioradialis</a:t>
            </a:r>
            <a:r>
              <a:rPr lang="tr-TR" dirty="0"/>
              <a:t> - bilekten yaklaşık 10 cm yukarıda önkol </a:t>
            </a:r>
            <a:r>
              <a:rPr lang="tr-TR" dirty="0" err="1"/>
              <a:t>radyal</a:t>
            </a:r>
            <a:r>
              <a:rPr lang="tr-TR" dirty="0"/>
              <a:t> yüzü</a:t>
            </a:r>
          </a:p>
          <a:p>
            <a:pPr lvl="1"/>
            <a:r>
              <a:rPr lang="tr-TR" dirty="0" err="1"/>
              <a:t>P</a:t>
            </a:r>
            <a:r>
              <a:rPr lang="tr-TR" dirty="0" err="1" smtClean="0"/>
              <a:t>atellar</a:t>
            </a:r>
            <a:r>
              <a:rPr lang="tr-TR" dirty="0" smtClean="0"/>
              <a:t> </a:t>
            </a:r>
            <a:r>
              <a:rPr lang="tr-TR" dirty="0"/>
              <a:t>- </a:t>
            </a:r>
            <a:r>
              <a:rPr lang="tr-TR" dirty="0" err="1" smtClean="0"/>
              <a:t>patella'nın</a:t>
            </a:r>
            <a:r>
              <a:rPr lang="tr-TR" dirty="0" smtClean="0"/>
              <a:t> altında</a:t>
            </a:r>
            <a:endParaRPr lang="tr-TR" dirty="0"/>
          </a:p>
          <a:p>
            <a:pPr lvl="1"/>
            <a:r>
              <a:rPr lang="tr-TR" dirty="0" err="1" smtClean="0"/>
              <a:t>Aşil</a:t>
            </a:r>
            <a:r>
              <a:rPr lang="tr-TR" dirty="0" smtClean="0"/>
              <a:t> </a:t>
            </a:r>
            <a:r>
              <a:rPr lang="tr-TR" dirty="0"/>
              <a:t>- </a:t>
            </a:r>
            <a:r>
              <a:rPr lang="tr-TR" dirty="0" smtClean="0"/>
              <a:t>bilek </a:t>
            </a:r>
            <a:r>
              <a:rPr lang="tr-TR" dirty="0"/>
              <a:t>arkasında</a:t>
            </a:r>
          </a:p>
          <a:p>
            <a:endParaRPr lang="tr-TR" dirty="0"/>
          </a:p>
        </p:txBody>
      </p:sp>
    </p:spTree>
    <p:extLst>
      <p:ext uri="{BB962C8B-B14F-4D97-AF65-F5344CB8AC3E}">
        <p14:creationId xmlns:p14="http://schemas.microsoft.com/office/powerpoint/2010/main" val="30218194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9" y="1772816"/>
            <a:ext cx="612068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7247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692696"/>
            <a:ext cx="8229600" cy="4525963"/>
          </a:xfrm>
        </p:spPr>
        <p:txBody>
          <a:bodyPr>
            <a:normAutofit/>
          </a:bodyPr>
          <a:lstStyle/>
          <a:p>
            <a:r>
              <a:rPr lang="tr-TR" dirty="0" err="1" smtClean="0"/>
              <a:t>Plantar</a:t>
            </a:r>
            <a:r>
              <a:rPr lang="tr-TR" dirty="0" smtClean="0"/>
              <a:t> yanıt </a:t>
            </a:r>
          </a:p>
          <a:p>
            <a:pPr lvl="1"/>
            <a:r>
              <a:rPr lang="tr-TR" dirty="0" smtClean="0"/>
              <a:t>Normal </a:t>
            </a:r>
            <a:r>
              <a:rPr lang="tr-TR" dirty="0"/>
              <a:t>tepki tüm ayak parmakları için </a:t>
            </a:r>
            <a:r>
              <a:rPr lang="tr-TR" dirty="0" err="1" smtClean="0"/>
              <a:t>flexör</a:t>
            </a:r>
            <a:endParaRPr lang="tr-TR" dirty="0"/>
          </a:p>
          <a:p>
            <a:pPr lvl="1"/>
            <a:r>
              <a:rPr lang="tr-TR" dirty="0" smtClean="0"/>
              <a:t>Santral </a:t>
            </a:r>
            <a:r>
              <a:rPr lang="tr-TR" dirty="0"/>
              <a:t>sinir sistemi motor yollarında hasar olduğunda, anormal refleks oluşur: </a:t>
            </a:r>
            <a:r>
              <a:rPr lang="tr-TR" dirty="0" err="1" smtClean="0"/>
              <a:t>Babinski</a:t>
            </a:r>
            <a:r>
              <a:rPr lang="tr-TR" dirty="0" smtClean="0"/>
              <a:t> işareti</a:t>
            </a:r>
          </a:p>
          <a:p>
            <a:endParaRPr lang="tr-T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780928"/>
            <a:ext cx="54197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0234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836712"/>
            <a:ext cx="8229600" cy="5289451"/>
          </a:xfrm>
        </p:spPr>
        <p:txBody>
          <a:bodyPr/>
          <a:lstStyle/>
          <a:p>
            <a:r>
              <a:rPr lang="tr-TR" dirty="0" err="1"/>
              <a:t>Yüzeyel</a:t>
            </a:r>
            <a:r>
              <a:rPr lang="tr-TR" dirty="0"/>
              <a:t> refleksler - Karın refleksleri, </a:t>
            </a:r>
            <a:r>
              <a:rPr lang="tr-TR" dirty="0" err="1"/>
              <a:t>kremaster</a:t>
            </a:r>
            <a:r>
              <a:rPr lang="tr-TR" dirty="0"/>
              <a:t> refleksleri ve diğer </a:t>
            </a:r>
            <a:r>
              <a:rPr lang="tr-TR" dirty="0" err="1"/>
              <a:t>yüzeyel</a:t>
            </a:r>
            <a:r>
              <a:rPr lang="tr-TR" dirty="0"/>
              <a:t> refleksler genellikle standart nörolojik muayenelerle alakalı değildir</a:t>
            </a:r>
            <a:r>
              <a:rPr lang="tr-TR" dirty="0" smtClean="0"/>
              <a:t>.</a:t>
            </a:r>
          </a:p>
          <a:p>
            <a:endParaRPr lang="tr-TR" dirty="0"/>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96952"/>
            <a:ext cx="3036962" cy="361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72215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362631"/>
            <a:ext cx="8229600" cy="4525963"/>
          </a:xfrm>
        </p:spPr>
        <p:txBody>
          <a:bodyPr/>
          <a:lstStyle/>
          <a:p>
            <a:r>
              <a:rPr lang="tr-TR" dirty="0" smtClean="0"/>
              <a:t>Eklem pozisyon duyusu</a:t>
            </a:r>
          </a:p>
          <a:p>
            <a:r>
              <a:rPr lang="tr-TR" dirty="0" err="1"/>
              <a:t>Romberg</a:t>
            </a:r>
            <a:r>
              <a:rPr lang="tr-TR" dirty="0"/>
              <a:t> testi </a:t>
            </a:r>
            <a:endParaRPr lang="tr-TR" dirty="0" smtClean="0"/>
          </a:p>
          <a:p>
            <a:pPr lvl="1"/>
            <a:r>
              <a:rPr lang="tr-TR" dirty="0" smtClean="0"/>
              <a:t>Hastanın </a:t>
            </a:r>
            <a:r>
              <a:rPr lang="tr-TR" dirty="0"/>
              <a:t>her iki ayağı bir arada durmasını </a:t>
            </a:r>
            <a:r>
              <a:rPr lang="tr-TR" dirty="0" smtClean="0"/>
              <a:t>sağlanır </a:t>
            </a:r>
            <a:r>
              <a:rPr lang="tr-TR" dirty="0"/>
              <a:t>ve ardından gözler kapandıktan sonra hastanın dengesini koruyup </a:t>
            </a:r>
            <a:r>
              <a:rPr lang="tr-TR" dirty="0" smtClean="0"/>
              <a:t>koruyamayacağına bakılır</a:t>
            </a: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090171"/>
            <a:ext cx="4850904"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3266954"/>
            <a:ext cx="19050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0231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3528392" cy="328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88640"/>
            <a:ext cx="453650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40" y="4293096"/>
            <a:ext cx="38100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0387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normAutofit fontScale="62500" lnSpcReduction="20000"/>
          </a:bodyPr>
          <a:lstStyle/>
          <a:p>
            <a:r>
              <a:rPr lang="tr-TR" dirty="0">
                <a:hlinkClick r:id="rId2"/>
              </a:rPr>
              <a:t>http://</a:t>
            </a:r>
            <a:r>
              <a:rPr lang="tr-TR" dirty="0" smtClean="0">
                <a:hlinkClick r:id="rId2"/>
              </a:rPr>
              <a:t>emedicine.medscape.com/article/288890-overview</a:t>
            </a:r>
            <a:endParaRPr lang="tr-TR" dirty="0" smtClean="0"/>
          </a:p>
          <a:p>
            <a:r>
              <a:rPr lang="tr-TR" dirty="0">
                <a:hlinkClick r:id="rId3"/>
              </a:rPr>
              <a:t>https://</a:t>
            </a:r>
            <a:r>
              <a:rPr lang="tr-TR" dirty="0" smtClean="0">
                <a:hlinkClick r:id="rId3"/>
              </a:rPr>
              <a:t>www.uptodate.com/contents/evaluation-of-cognitive-impairment-and-dementia?source=search_result&amp;search=dementia&amp;selectedTitle=1~150</a:t>
            </a:r>
            <a:endParaRPr lang="tr-TR" dirty="0" smtClean="0"/>
          </a:p>
          <a:p>
            <a:r>
              <a:rPr lang="tr-TR" dirty="0">
                <a:hlinkClick r:id="rId4"/>
              </a:rPr>
              <a:t>https://</a:t>
            </a:r>
            <a:r>
              <a:rPr lang="tr-TR" dirty="0" smtClean="0">
                <a:hlinkClick r:id="rId4"/>
              </a:rPr>
              <a:t>sbu.saglik.gov.tr/Ekutuphane/kitaplar/t3.pdf</a:t>
            </a:r>
            <a:endParaRPr lang="tr-TR" dirty="0" smtClean="0"/>
          </a:p>
          <a:p>
            <a:r>
              <a:rPr lang="tr-TR" dirty="0">
                <a:hlinkClick r:id="rId5"/>
              </a:rPr>
              <a:t>http://</a:t>
            </a:r>
            <a:r>
              <a:rPr lang="tr-TR" dirty="0" smtClean="0">
                <a:hlinkClick r:id="rId5"/>
              </a:rPr>
              <a:t>www.itfnoroloji.org/semi2/cranial.htm</a:t>
            </a:r>
            <a:endParaRPr lang="tr-TR" dirty="0" smtClean="0"/>
          </a:p>
          <a:p>
            <a:r>
              <a:rPr lang="tr-TR" dirty="0">
                <a:hlinkClick r:id="rId6"/>
              </a:rPr>
              <a:t>https://</a:t>
            </a:r>
            <a:r>
              <a:rPr lang="tr-TR" dirty="0" smtClean="0">
                <a:hlinkClick r:id="rId6"/>
              </a:rPr>
              <a:t>www.uptodate.com/contents/the-detailed-neurologic-examination-in-adults?source=search_result&amp;search=neurologic%20examination&amp;selectedTitle=1~150</a:t>
            </a:r>
            <a:endParaRPr lang="tr-TR" dirty="0" smtClean="0"/>
          </a:p>
          <a:p>
            <a:r>
              <a:rPr lang="tr-TR" dirty="0">
                <a:hlinkClick r:id="rId7"/>
              </a:rPr>
              <a:t>http://</a:t>
            </a:r>
            <a:r>
              <a:rPr lang="tr-TR" dirty="0" smtClean="0">
                <a:hlinkClick r:id="rId7"/>
              </a:rPr>
              <a:t>dergipark.ulakbim.gov.tr/ktd/article/view/5000136331/5000125188</a:t>
            </a:r>
            <a:endParaRPr lang="tr-TR" dirty="0"/>
          </a:p>
          <a:p>
            <a:r>
              <a:rPr lang="tr-TR" dirty="0">
                <a:hlinkClick r:id="rId8"/>
              </a:rPr>
              <a:t>https://</a:t>
            </a:r>
            <a:r>
              <a:rPr lang="tr-TR" dirty="0" smtClean="0">
                <a:hlinkClick r:id="rId8"/>
              </a:rPr>
              <a:t>sbu.saglik.gov.tr/Ekutuphane/kitaplar/yaslisagligi.pdf</a:t>
            </a:r>
            <a:endParaRPr lang="tr-TR" dirty="0"/>
          </a:p>
          <a:p>
            <a:r>
              <a:rPr lang="tr-TR" dirty="0" smtClean="0"/>
              <a:t>"Aile </a:t>
            </a:r>
            <a:r>
              <a:rPr lang="tr-TR" dirty="0"/>
              <a:t>hekimleri için yaşlı sağlığına bütüncül yaklaşım." </a:t>
            </a:r>
            <a:r>
              <a:rPr lang="tr-TR" dirty="0" smtClean="0"/>
              <a:t>editör-Serap </a:t>
            </a:r>
            <a:r>
              <a:rPr lang="tr-TR" dirty="0" err="1" smtClean="0"/>
              <a:t>Çifçili</a:t>
            </a:r>
            <a:endParaRPr lang="tr-TR" dirty="0"/>
          </a:p>
        </p:txBody>
      </p:sp>
    </p:spTree>
    <p:extLst>
      <p:ext uri="{BB962C8B-B14F-4D97-AF65-F5344CB8AC3E}">
        <p14:creationId xmlns:p14="http://schemas.microsoft.com/office/powerpoint/2010/main" val="4057190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Deliryum</a:t>
            </a:r>
            <a:r>
              <a:rPr lang="tr-TR" dirty="0" smtClean="0"/>
              <a:t> DSM-5</a:t>
            </a:r>
            <a:endParaRPr lang="tr-TR" dirty="0"/>
          </a:p>
        </p:txBody>
      </p:sp>
      <p:sp>
        <p:nvSpPr>
          <p:cNvPr id="3" name="İçerik Yer Tutucusu 2"/>
          <p:cNvSpPr>
            <a:spLocks noGrp="1"/>
          </p:cNvSpPr>
          <p:nvPr>
            <p:ph idx="1"/>
          </p:nvPr>
        </p:nvSpPr>
        <p:spPr/>
        <p:txBody>
          <a:bodyPr>
            <a:normAutofit/>
          </a:bodyPr>
          <a:lstStyle/>
          <a:p>
            <a:pPr fontAlgn="base"/>
            <a:r>
              <a:rPr lang="tr-TR" sz="2100" dirty="0" smtClean="0"/>
              <a:t>Dikkati odaklama</a:t>
            </a:r>
            <a:r>
              <a:rPr lang="tr-TR" sz="2100" dirty="0"/>
              <a:t>, sürdürme veya yeni bir konuya kaydırma yetisinde azalma ile giden bilinç bozukluğu;</a:t>
            </a:r>
          </a:p>
          <a:p>
            <a:pPr fontAlgn="base"/>
            <a:endParaRPr lang="tr-TR" sz="2100" dirty="0" smtClean="0"/>
          </a:p>
          <a:p>
            <a:pPr fontAlgn="base"/>
            <a:r>
              <a:rPr lang="tr-TR" sz="2100" dirty="0" err="1"/>
              <a:t>D</a:t>
            </a:r>
            <a:r>
              <a:rPr lang="tr-TR" sz="2100" dirty="0" err="1" smtClean="0"/>
              <a:t>emans</a:t>
            </a:r>
            <a:r>
              <a:rPr lang="tr-TR" sz="2100" dirty="0" smtClean="0"/>
              <a:t> </a:t>
            </a:r>
            <a:r>
              <a:rPr lang="tr-TR" sz="2100" dirty="0"/>
              <a:t>ile açıklanamayan idrak bozukluğu veya kognitif değişikliğin ortaya </a:t>
            </a:r>
            <a:r>
              <a:rPr lang="tr-TR" sz="2100" dirty="0" smtClean="0"/>
              <a:t>çıkması</a:t>
            </a:r>
            <a:endParaRPr lang="tr-TR" sz="2100" dirty="0"/>
          </a:p>
          <a:p>
            <a:pPr fontAlgn="base"/>
            <a:endParaRPr lang="tr-TR" sz="2100" dirty="0" smtClean="0"/>
          </a:p>
          <a:p>
            <a:pPr fontAlgn="base"/>
            <a:r>
              <a:rPr lang="tr-TR" sz="2100" dirty="0" smtClean="0"/>
              <a:t>Bu </a:t>
            </a:r>
            <a:r>
              <a:rPr lang="tr-TR" sz="2100" dirty="0"/>
              <a:t>düzensizlik saatler veya günler içinde meydana gelir ve dalgalanma gösterme </a:t>
            </a:r>
            <a:r>
              <a:rPr lang="tr-TR" sz="2100" dirty="0" smtClean="0"/>
              <a:t>eğilimindedir</a:t>
            </a:r>
            <a:endParaRPr lang="tr-TR" sz="2100" dirty="0"/>
          </a:p>
          <a:p>
            <a:pPr fontAlgn="base"/>
            <a:endParaRPr lang="tr-TR" sz="2100" dirty="0" smtClean="0"/>
          </a:p>
          <a:p>
            <a:pPr fontAlgn="base"/>
            <a:r>
              <a:rPr lang="tr-TR" sz="2100" dirty="0" smtClean="0"/>
              <a:t>Öykü</a:t>
            </a:r>
            <a:r>
              <a:rPr lang="tr-TR" sz="2100" dirty="0"/>
              <a:t>, fizik muayene veya </a:t>
            </a:r>
            <a:r>
              <a:rPr lang="tr-TR" sz="2100" dirty="0" err="1"/>
              <a:t>laboratuar</a:t>
            </a:r>
            <a:r>
              <a:rPr lang="tr-TR" sz="2100" dirty="0"/>
              <a:t> verilerinde bu bozukluğun genel tıbbî bir durumun doğrudan fizyolojik etkilerine bağlı olduğuna ilişkin kanıtlar vardır.</a:t>
            </a:r>
          </a:p>
          <a:p>
            <a:endParaRPr lang="tr-TR" dirty="0"/>
          </a:p>
        </p:txBody>
      </p:sp>
    </p:spTree>
    <p:extLst>
      <p:ext uri="{BB962C8B-B14F-4D97-AF65-F5344CB8AC3E}">
        <p14:creationId xmlns:p14="http://schemas.microsoft.com/office/powerpoint/2010/main" val="787195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Deliryum</a:t>
            </a:r>
            <a:r>
              <a:rPr lang="tr-TR" dirty="0" smtClean="0"/>
              <a:t> </a:t>
            </a:r>
            <a:r>
              <a:rPr lang="tr-TR" dirty="0" err="1" smtClean="0"/>
              <a:t>etyoloji</a:t>
            </a:r>
            <a:endParaRPr lang="tr-TR" dirty="0"/>
          </a:p>
        </p:txBody>
      </p:sp>
      <p:sp>
        <p:nvSpPr>
          <p:cNvPr id="3" name="İçerik Yer Tutucusu 2"/>
          <p:cNvSpPr>
            <a:spLocks noGrp="1"/>
          </p:cNvSpPr>
          <p:nvPr>
            <p:ph idx="1"/>
          </p:nvPr>
        </p:nvSpPr>
        <p:spPr>
          <a:xfrm>
            <a:off x="1403648" y="1412776"/>
            <a:ext cx="8229600" cy="5184576"/>
          </a:xfrm>
        </p:spPr>
        <p:txBody>
          <a:bodyPr>
            <a:normAutofit/>
          </a:bodyPr>
          <a:lstStyle/>
          <a:p>
            <a:pPr fontAlgn="base"/>
            <a:r>
              <a:rPr lang="tr-TR" sz="3100" dirty="0"/>
              <a:t>A. Madde </a:t>
            </a:r>
            <a:r>
              <a:rPr lang="tr-TR" sz="3100" dirty="0" err="1"/>
              <a:t>entoksikasyonu</a:t>
            </a:r>
            <a:endParaRPr lang="tr-TR" sz="3100" dirty="0"/>
          </a:p>
          <a:p>
            <a:pPr fontAlgn="base"/>
            <a:endParaRPr lang="tr-TR" sz="3100" dirty="0" smtClean="0"/>
          </a:p>
          <a:p>
            <a:pPr fontAlgn="base"/>
            <a:r>
              <a:rPr lang="tr-TR" sz="3100" dirty="0" smtClean="0"/>
              <a:t>B</a:t>
            </a:r>
            <a:r>
              <a:rPr lang="tr-TR" sz="3100" dirty="0"/>
              <a:t>. Madde yoksunluğu</a:t>
            </a:r>
          </a:p>
          <a:p>
            <a:pPr fontAlgn="base"/>
            <a:endParaRPr lang="tr-TR" sz="3100" dirty="0" smtClean="0"/>
          </a:p>
          <a:p>
            <a:pPr fontAlgn="base"/>
            <a:r>
              <a:rPr lang="tr-TR" sz="3100" dirty="0" smtClean="0"/>
              <a:t>C</a:t>
            </a:r>
            <a:r>
              <a:rPr lang="tr-TR" sz="3100" dirty="0"/>
              <a:t>. Çoğul etiyolojiye </a:t>
            </a:r>
            <a:r>
              <a:rPr lang="tr-TR" sz="3100" dirty="0" smtClean="0"/>
              <a:t>bağlı</a:t>
            </a:r>
          </a:p>
          <a:p>
            <a:pPr lvl="1" fontAlgn="base"/>
            <a:r>
              <a:rPr lang="tr-TR" dirty="0" smtClean="0"/>
              <a:t>MSS</a:t>
            </a:r>
            <a:endParaRPr lang="tr-TR" dirty="0"/>
          </a:p>
          <a:p>
            <a:pPr lvl="1" fontAlgn="base"/>
            <a:r>
              <a:rPr lang="tr-TR" dirty="0" err="1" smtClean="0"/>
              <a:t>Metabolik</a:t>
            </a:r>
            <a:endParaRPr lang="tr-TR" dirty="0"/>
          </a:p>
          <a:p>
            <a:pPr lvl="1" fontAlgn="base"/>
            <a:r>
              <a:rPr lang="tr-TR" dirty="0" smtClean="0"/>
              <a:t>Sistemik</a:t>
            </a:r>
          </a:p>
          <a:p>
            <a:pPr lvl="1" fontAlgn="base"/>
            <a:r>
              <a:rPr lang="tr-TR" dirty="0"/>
              <a:t>İ</a:t>
            </a:r>
            <a:r>
              <a:rPr lang="tr-TR" dirty="0" smtClean="0"/>
              <a:t>lâçlar</a:t>
            </a:r>
            <a:endParaRPr lang="tr-TR" dirty="0"/>
          </a:p>
        </p:txBody>
      </p:sp>
    </p:spTree>
    <p:extLst>
      <p:ext uri="{BB962C8B-B14F-4D97-AF65-F5344CB8AC3E}">
        <p14:creationId xmlns:p14="http://schemas.microsoft.com/office/powerpoint/2010/main" val="2192065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1323</TotalTime>
  <Words>3564</Words>
  <Application>Microsoft Office PowerPoint</Application>
  <PresentationFormat>Ekran Gösterisi (4:3)</PresentationFormat>
  <Paragraphs>465</Paragraphs>
  <Slides>79</Slides>
  <Notes>17</Notes>
  <HiddenSlides>0</HiddenSlides>
  <MMClips>0</MMClips>
  <ScaleCrop>false</ScaleCrop>
  <HeadingPairs>
    <vt:vector size="4" baseType="variant">
      <vt:variant>
        <vt:lpstr>Tema</vt:lpstr>
      </vt:variant>
      <vt:variant>
        <vt:i4>1</vt:i4>
      </vt:variant>
      <vt:variant>
        <vt:lpstr>Slayt Başlıkları</vt:lpstr>
      </vt:variant>
      <vt:variant>
        <vt:i4>79</vt:i4>
      </vt:variant>
    </vt:vector>
  </HeadingPairs>
  <TitlesOfParts>
    <vt:vector size="80" baseType="lpstr">
      <vt:lpstr>Gündönümü</vt:lpstr>
      <vt:lpstr>Nörolojik muayene  Deliryum&amp;Demans</vt:lpstr>
      <vt:lpstr>Sunum planı</vt:lpstr>
      <vt:lpstr>Öğrenim hedefleri</vt:lpstr>
      <vt:lpstr>PowerPoint Sunusu</vt:lpstr>
      <vt:lpstr>PowerPoint Sunusu</vt:lpstr>
      <vt:lpstr>PowerPoint Sunusu</vt:lpstr>
      <vt:lpstr>Demans DSM-5 (2013)</vt:lpstr>
      <vt:lpstr>Deliryum DSM-5</vt:lpstr>
      <vt:lpstr>Deliryum etyoloji</vt:lpstr>
      <vt:lpstr>Deliryum etyoloji</vt:lpstr>
      <vt:lpstr>PowerPoint Sunusu</vt:lpstr>
      <vt:lpstr>Deliryum Demans ayrım</vt:lpstr>
      <vt:lpstr>Demans klinik</vt:lpstr>
      <vt:lpstr>PowerPoint Sunusu</vt:lpstr>
      <vt:lpstr>PowerPoint Sunusu</vt:lpstr>
      <vt:lpstr>PowerPoint Sunusu</vt:lpstr>
      <vt:lpstr>PowerPoint Sunusu</vt:lpstr>
      <vt:lpstr>Demans sendromları</vt:lpstr>
      <vt:lpstr>Demans risk faktörleri</vt:lpstr>
      <vt:lpstr>PowerPoint Sunusu</vt:lpstr>
      <vt:lpstr>Tanısal yaklaşım </vt:lpstr>
      <vt:lpstr>Mini-Zihinsel Durum Muayenesi(MMSE)</vt:lpstr>
      <vt:lpstr>PowerPoint Sunusu</vt:lpstr>
      <vt:lpstr>PowerPoint Sunusu</vt:lpstr>
      <vt:lpstr>PowerPoint Sunusu</vt:lpstr>
      <vt:lpstr>PowerPoint Sunusu</vt:lpstr>
      <vt:lpstr>PowerPoint Sunusu</vt:lpstr>
      <vt:lpstr>PowerPoint Sunusu</vt:lpstr>
      <vt:lpstr>Demans ne zaman sevk(2010 sb birinci basamak rehberi)</vt:lpstr>
      <vt:lpstr>Demans ne zaman sevk</vt:lpstr>
      <vt:lpstr>PowerPoint Sunusu</vt:lpstr>
      <vt:lpstr>Deliryum ne zaman sevk</vt:lpstr>
      <vt:lpstr>Deliryum klinik</vt:lpstr>
      <vt:lpstr>Klinik</vt:lpstr>
      <vt:lpstr>PowerPoint Sunusu</vt:lpstr>
      <vt:lpstr>PowerPoint Sunusu</vt:lpstr>
      <vt:lpstr>PowerPoint Sunusu</vt:lpstr>
      <vt:lpstr>PowerPoint Sunusu</vt:lpstr>
      <vt:lpstr>Nörolojik muayene</vt:lpstr>
      <vt:lpstr>PowerPoint Sunusu</vt:lpstr>
      <vt:lpstr>Nörolojik şikayeti olmayan hastalarda</vt:lpstr>
      <vt:lpstr>Mental durum muayenesi</vt:lpstr>
      <vt:lpstr>PowerPoint Sunusu</vt:lpstr>
      <vt:lpstr>Kranyal sinir muayenesi</vt:lpstr>
      <vt:lpstr>Olfaktor sinir</vt:lpstr>
      <vt:lpstr>Optik sinir</vt:lpstr>
      <vt:lpstr>PowerPoint Sunusu</vt:lpstr>
      <vt:lpstr>Okulomotor, Troklear ve Abdusens </vt:lpstr>
      <vt:lpstr>PowerPoint Sunusu</vt:lpstr>
      <vt:lpstr>Göz hareketleri</vt:lpstr>
      <vt:lpstr>PowerPoint Sunusu</vt:lpstr>
      <vt:lpstr>Trigeminal sinir</vt:lpstr>
      <vt:lpstr>Çiğneme kasları(trigeminal sinir)</vt:lpstr>
      <vt:lpstr>Mimik kasları(fasyal sinir)</vt:lpstr>
      <vt:lpstr>Tat muayenesi(fasyal ve glossofarengeal sinir)</vt:lpstr>
      <vt:lpstr>Vestibulokohlear sinir</vt:lpstr>
      <vt:lpstr>PowerPoint Sunusu</vt:lpstr>
      <vt:lpstr>Glossofarengeal sinir</vt:lpstr>
      <vt:lpstr>PowerPoint Sunusu</vt:lpstr>
      <vt:lpstr>PowerPoint Sunusu</vt:lpstr>
      <vt:lpstr>Aksesuar sinir</vt:lpstr>
      <vt:lpstr>Hipoglossal sinir</vt:lpstr>
      <vt:lpstr>PowerPoint Sunusu</vt:lpstr>
      <vt:lpstr>  Serebellar değerlendirme  </vt:lpstr>
      <vt:lpstr>PowerPoint Sunusu</vt:lpstr>
      <vt:lpstr>Motor değerlendirme</vt:lpstr>
      <vt:lpstr>PowerPoint Sunusu</vt:lpstr>
      <vt:lpstr>Kas kuvveti</vt:lpstr>
      <vt:lpstr>İstemsiz hareketler</vt:lpstr>
      <vt:lpstr>Refleks muayenesi</vt:lpstr>
      <vt:lpstr>PowerPoint Sunusu</vt:lpstr>
      <vt:lpstr>PowerPoint Sunusu</vt:lpstr>
      <vt:lpstr>Tendon refleksleri</vt:lpstr>
      <vt:lpstr>PowerPoint Sunusu</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Win7</cp:lastModifiedBy>
  <cp:revision>83</cp:revision>
  <dcterms:created xsi:type="dcterms:W3CDTF">2017-05-09T11:29:36Z</dcterms:created>
  <dcterms:modified xsi:type="dcterms:W3CDTF">2017-05-16T12:55:00Z</dcterms:modified>
</cp:coreProperties>
</file>