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4" r:id="rId3"/>
    <p:sldId id="295" r:id="rId4"/>
    <p:sldId id="258" r:id="rId5"/>
    <p:sldId id="259" r:id="rId6"/>
    <p:sldId id="271" r:id="rId7"/>
    <p:sldId id="284" r:id="rId8"/>
    <p:sldId id="293" r:id="rId9"/>
    <p:sldId id="260" r:id="rId10"/>
    <p:sldId id="261" r:id="rId11"/>
    <p:sldId id="263" r:id="rId12"/>
    <p:sldId id="262" r:id="rId13"/>
    <p:sldId id="280" r:id="rId14"/>
    <p:sldId id="281" r:id="rId15"/>
    <p:sldId id="265" r:id="rId16"/>
    <p:sldId id="285" r:id="rId17"/>
    <p:sldId id="286" r:id="rId18"/>
    <p:sldId id="267" r:id="rId19"/>
    <p:sldId id="287" r:id="rId20"/>
    <p:sldId id="288" r:id="rId21"/>
    <p:sldId id="266" r:id="rId22"/>
    <p:sldId id="268" r:id="rId23"/>
    <p:sldId id="269" r:id="rId24"/>
    <p:sldId id="289" r:id="rId25"/>
    <p:sldId id="290" r:id="rId26"/>
    <p:sldId id="292" r:id="rId27"/>
    <p:sldId id="272" r:id="rId28"/>
    <p:sldId id="273" r:id="rId29"/>
    <p:sldId id="274" r:id="rId30"/>
    <p:sldId id="275" r:id="rId31"/>
    <p:sldId id="276" r:id="rId32"/>
    <p:sldId id="277" r:id="rId33"/>
    <p:sldId id="278" r:id="rId34"/>
    <p:sldId id="279" r:id="rId35"/>
    <p:sldId id="270" r:id="rId36"/>
    <p:sldId id="282" r:id="rId37"/>
    <p:sldId id="283" r:id="rId38"/>
    <p:sldId id="264" r:id="rId39"/>
    <p:sldId id="291" r:id="rId40"/>
    <p:sldId id="257"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5"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60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39E51-5E46-4C45-9670-318F183B4A2A}" type="datetimeFigureOut">
              <a:rPr lang="tr-TR" smtClean="0"/>
              <a:t>09.05.2016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6A065-F158-4333-B520-942D105A12E2}" type="slidenum">
              <a:rPr lang="tr-TR" smtClean="0"/>
              <a:t>‹#›</a:t>
            </a:fld>
            <a:endParaRPr lang="tr-TR"/>
          </a:p>
        </p:txBody>
      </p:sp>
    </p:spTree>
    <p:extLst>
      <p:ext uri="{BB962C8B-B14F-4D97-AF65-F5344CB8AC3E}">
        <p14:creationId xmlns:p14="http://schemas.microsoft.com/office/powerpoint/2010/main" val="180510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t>Kolları katlanmış, bacak </a:t>
            </a:r>
            <a:r>
              <a:rPr lang="tr-TR" sz="2400" dirty="0" err="1" smtClean="0"/>
              <a:t>bacak</a:t>
            </a:r>
            <a:r>
              <a:rPr lang="tr-TR" sz="2400" dirty="0" smtClean="0"/>
              <a:t> üstüne atmış, bedeni size dönük olmayan birisinin mesajlarınızı reddettiği anlamını çıkarabilirsiniz. Elleri açık, tamamen size dönük ve her iki ayağı yere basan birisi ise muhtemelen görüşlerinize katılıyordur.</a:t>
            </a:r>
          </a:p>
          <a:p>
            <a:pPr marL="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t>Kişi size doğru eğilmiş ise mesajınızı aktif olarak kabul ediyor veya reddediyordur. Geriye yaslanmış, tavana bakan, bir şeyler çiziktiren veya gözlüklerini silen birisi ise ya mesajlarınızı pasif olarak kabul ediyor ya da dikkate almıyordur.</a:t>
            </a:r>
          </a:p>
          <a:p>
            <a:endParaRPr lang="tr-TR" dirty="0"/>
          </a:p>
        </p:txBody>
      </p:sp>
      <p:sp>
        <p:nvSpPr>
          <p:cNvPr id="4" name="Slayt Numarası Yer Tutucusu 3"/>
          <p:cNvSpPr>
            <a:spLocks noGrp="1"/>
          </p:cNvSpPr>
          <p:nvPr>
            <p:ph type="sldNum" sz="quarter" idx="10"/>
          </p:nvPr>
        </p:nvSpPr>
        <p:spPr/>
        <p:txBody>
          <a:bodyPr/>
          <a:lstStyle/>
          <a:p>
            <a:fld id="{0E26A065-F158-4333-B520-942D105A12E2}" type="slidenum">
              <a:rPr lang="tr-TR" smtClean="0"/>
              <a:t>24</a:t>
            </a:fld>
            <a:endParaRPr lang="tr-TR"/>
          </a:p>
        </p:txBody>
      </p:sp>
    </p:spTree>
    <p:extLst>
      <p:ext uri="{BB962C8B-B14F-4D97-AF65-F5344CB8AC3E}">
        <p14:creationId xmlns:p14="http://schemas.microsoft.com/office/powerpoint/2010/main" val="218040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Hastanıza fikirlerinizi bu noktada açıklamanızda veya görüşmeyi bitirecekseniz bu anı kullanmanızda yarar vardır.</a:t>
            </a:r>
          </a:p>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Bu noktada görüşmeyi bitirmek veya hastadan herhangi bir talepte bulunmak kaçak konumuna geçmesine neden olabilir. Bu konumda bilgi vermeye devam etmelisiniz.</a:t>
            </a:r>
          </a:p>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Bazen sessiz kalmak ve hastanın düşünmesine zaman tanımak da faydalı olabilir.</a:t>
            </a:r>
          </a:p>
          <a:p>
            <a:endParaRPr lang="tr-TR" dirty="0"/>
          </a:p>
        </p:txBody>
      </p:sp>
      <p:sp>
        <p:nvSpPr>
          <p:cNvPr id="4" name="Slayt Numarası Yer Tutucusu 3"/>
          <p:cNvSpPr>
            <a:spLocks noGrp="1"/>
          </p:cNvSpPr>
          <p:nvPr>
            <p:ph type="sldNum" sz="quarter" idx="10"/>
          </p:nvPr>
        </p:nvSpPr>
        <p:spPr/>
        <p:txBody>
          <a:bodyPr/>
          <a:lstStyle/>
          <a:p>
            <a:fld id="{0E26A065-F158-4333-B520-942D105A12E2}" type="slidenum">
              <a:rPr lang="tr-TR" smtClean="0"/>
              <a:t>25</a:t>
            </a:fld>
            <a:endParaRPr lang="tr-TR"/>
          </a:p>
        </p:txBody>
      </p:sp>
    </p:spTree>
    <p:extLst>
      <p:ext uri="{BB962C8B-B14F-4D97-AF65-F5344CB8AC3E}">
        <p14:creationId xmlns:p14="http://schemas.microsoft.com/office/powerpoint/2010/main" val="146068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Belki konu dışına çıkmak, başka şeylerden bahsetmek veya espri yapmak yararlı olabilir</a:t>
            </a:r>
          </a:p>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Bunun için gerilimi azaltmalı, kızgınlığı gidermeli, çatışmalardan ve tartışmadan kaçınmalısınız.</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0E26A065-F158-4333-B520-942D105A12E2}" type="slidenum">
              <a:rPr lang="tr-TR" smtClean="0"/>
              <a:t>26</a:t>
            </a:fld>
            <a:endParaRPr lang="tr-TR"/>
          </a:p>
        </p:txBody>
      </p:sp>
    </p:spTree>
    <p:extLst>
      <p:ext uri="{BB962C8B-B14F-4D97-AF65-F5344CB8AC3E}">
        <p14:creationId xmlns:p14="http://schemas.microsoft.com/office/powerpoint/2010/main" val="35547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DBB6AB7-8968-49C0-A947-C677D7E2143F}" type="datetimeFigureOut">
              <a:rPr lang="tr-TR" smtClean="0"/>
              <a:t>09.05.2016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383464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BB6AB7-8968-49C0-A947-C677D7E2143F}" type="datetimeFigureOut">
              <a:rPr lang="tr-TR" smtClean="0"/>
              <a:t>09.05.2016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20210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BB6AB7-8968-49C0-A947-C677D7E2143F}" type="datetimeFigureOut">
              <a:rPr lang="tr-TR" smtClean="0"/>
              <a:t>09.05.2016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128620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BB6AB7-8968-49C0-A947-C677D7E2143F}" type="datetimeFigureOut">
              <a:rPr lang="tr-TR" smtClean="0"/>
              <a:t>09.05.2016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111480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DBB6AB7-8968-49C0-A947-C677D7E2143F}" type="datetimeFigureOut">
              <a:rPr lang="tr-TR" smtClean="0"/>
              <a:t>09.05.2016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225084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DBB6AB7-8968-49C0-A947-C677D7E2143F}" type="datetimeFigureOut">
              <a:rPr lang="tr-TR" smtClean="0"/>
              <a:t>09.05.2016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89146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DBB6AB7-8968-49C0-A947-C677D7E2143F}" type="datetimeFigureOut">
              <a:rPr lang="tr-TR" smtClean="0"/>
              <a:t>09.05.2016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94402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DBB6AB7-8968-49C0-A947-C677D7E2143F}" type="datetimeFigureOut">
              <a:rPr lang="tr-TR" smtClean="0"/>
              <a:t>09.05.2016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134091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DBB6AB7-8968-49C0-A947-C677D7E2143F}" type="datetimeFigureOut">
              <a:rPr lang="tr-TR" smtClean="0"/>
              <a:t>09.05.2016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278809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DBB6AB7-8968-49C0-A947-C677D7E2143F}" type="datetimeFigureOut">
              <a:rPr lang="tr-TR" smtClean="0"/>
              <a:t>09.05.2016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305463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DBB6AB7-8968-49C0-A947-C677D7E2143F}" type="datetimeFigureOut">
              <a:rPr lang="tr-TR" smtClean="0"/>
              <a:t>09.05.2016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439263-40B1-4DFD-AC20-8F9C46C4BFC4}" type="slidenum">
              <a:rPr lang="tr-TR" smtClean="0"/>
              <a:t>‹#›</a:t>
            </a:fld>
            <a:endParaRPr lang="tr-TR"/>
          </a:p>
        </p:txBody>
      </p:sp>
    </p:spTree>
    <p:extLst>
      <p:ext uri="{BB962C8B-B14F-4D97-AF65-F5344CB8AC3E}">
        <p14:creationId xmlns:p14="http://schemas.microsoft.com/office/powerpoint/2010/main" val="301653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B6AB7-8968-49C0-A947-C677D7E2143F}" type="datetimeFigureOut">
              <a:rPr lang="tr-TR" smtClean="0"/>
              <a:t>09.05.2016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39263-40B1-4DFD-AC20-8F9C46C4BFC4}" type="slidenum">
              <a:rPr lang="tr-TR" smtClean="0"/>
              <a:t>‹#›</a:t>
            </a:fld>
            <a:endParaRPr lang="tr-TR"/>
          </a:p>
        </p:txBody>
      </p:sp>
    </p:spTree>
    <p:extLst>
      <p:ext uri="{BB962C8B-B14F-4D97-AF65-F5344CB8AC3E}">
        <p14:creationId xmlns:p14="http://schemas.microsoft.com/office/powerpoint/2010/main" val="156024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l"/>
            <a:r>
              <a:rPr lang="tr-TR" dirty="0" smtClean="0"/>
              <a:t>İletişim </a:t>
            </a:r>
            <a:endParaRPr lang="tr-TR" dirty="0"/>
          </a:p>
        </p:txBody>
      </p:sp>
      <p:sp>
        <p:nvSpPr>
          <p:cNvPr id="3" name="Alt Başlık 2"/>
          <p:cNvSpPr>
            <a:spLocks noGrp="1"/>
          </p:cNvSpPr>
          <p:nvPr>
            <p:ph type="subTitle" idx="1"/>
          </p:nvPr>
        </p:nvSpPr>
        <p:spPr>
          <a:xfrm>
            <a:off x="755576" y="4725144"/>
            <a:ext cx="7992888" cy="1752600"/>
          </a:xfrm>
        </p:spPr>
        <p:txBody>
          <a:bodyPr/>
          <a:lstStyle/>
          <a:p>
            <a:pPr algn="l"/>
            <a:r>
              <a:rPr lang="tr-TR" dirty="0" err="1" smtClean="0"/>
              <a:t>Araş</a:t>
            </a:r>
            <a:r>
              <a:rPr lang="tr-TR" dirty="0" smtClean="0"/>
              <a:t>. Gör. Dr. Çağatay Haşim YURTSEVEN</a:t>
            </a:r>
          </a:p>
          <a:p>
            <a:pPr algn="l"/>
            <a:r>
              <a:rPr lang="tr-TR" dirty="0" smtClean="0"/>
              <a:t>KTÜ Tıp Fakültesi Aile hekimliği AD</a:t>
            </a:r>
          </a:p>
          <a:p>
            <a:pPr algn="l"/>
            <a:r>
              <a:rPr lang="tr-TR" dirty="0" smtClean="0"/>
              <a:t>10.05.2016</a:t>
            </a:r>
            <a:endParaRPr lang="tr-TR" dirty="0"/>
          </a:p>
        </p:txBody>
      </p:sp>
    </p:spTree>
    <p:extLst>
      <p:ext uri="{BB962C8B-B14F-4D97-AF65-F5344CB8AC3E}">
        <p14:creationId xmlns:p14="http://schemas.microsoft.com/office/powerpoint/2010/main" val="1893503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Hekim- Hasta iletişimi</a:t>
            </a:r>
            <a:endParaRPr lang="tr-TR" dirty="0"/>
          </a:p>
        </p:txBody>
      </p:sp>
      <p:sp>
        <p:nvSpPr>
          <p:cNvPr id="3" name="İçerik Yer Tutucusu 2"/>
          <p:cNvSpPr>
            <a:spLocks noGrp="1"/>
          </p:cNvSpPr>
          <p:nvPr>
            <p:ph idx="1"/>
          </p:nvPr>
        </p:nvSpPr>
        <p:spPr/>
        <p:txBody>
          <a:bodyPr>
            <a:normAutofit fontScale="92500" lnSpcReduction="20000"/>
          </a:bodyPr>
          <a:lstStyle/>
          <a:p>
            <a:pPr>
              <a:lnSpc>
                <a:spcPct val="150000"/>
              </a:lnSpc>
            </a:pPr>
            <a:r>
              <a:rPr lang="tr-TR" sz="2000" dirty="0" smtClean="0"/>
              <a:t>Hasta görüşmelerinin </a:t>
            </a:r>
            <a:r>
              <a:rPr lang="tr-TR" sz="2000" dirty="0" smtClean="0">
                <a:solidFill>
                  <a:srgbClr val="FF0000"/>
                </a:solidFill>
              </a:rPr>
              <a:t>%69’unda </a:t>
            </a:r>
            <a:r>
              <a:rPr lang="tr-TR" sz="2000" dirty="0" smtClean="0"/>
              <a:t>doktorun</a:t>
            </a:r>
            <a:r>
              <a:rPr lang="tr-TR" sz="2000" dirty="0" smtClean="0">
                <a:solidFill>
                  <a:srgbClr val="FF0000"/>
                </a:solidFill>
              </a:rPr>
              <a:t> ilk 18 saniyede</a:t>
            </a:r>
            <a:r>
              <a:rPr lang="tr-TR" sz="2000" dirty="0" smtClean="0"/>
              <a:t> hastanın sözünü kestiği</a:t>
            </a:r>
          </a:p>
          <a:p>
            <a:pPr>
              <a:lnSpc>
                <a:spcPct val="150000"/>
              </a:lnSpc>
            </a:pPr>
            <a:r>
              <a:rPr lang="tr-TR" sz="2000" dirty="0" smtClean="0"/>
              <a:t>Bu görüşmelerin </a:t>
            </a:r>
            <a:r>
              <a:rPr lang="tr-TR" sz="2000" dirty="0" smtClean="0">
                <a:solidFill>
                  <a:srgbClr val="FF0000"/>
                </a:solidFill>
              </a:rPr>
              <a:t>% 77’sinde </a:t>
            </a:r>
            <a:r>
              <a:rPr lang="tr-TR" sz="2000" dirty="0" smtClean="0"/>
              <a:t>hastanın doktora gelme nedenini henüz açıklayamamış olduğu </a:t>
            </a:r>
          </a:p>
          <a:p>
            <a:pPr>
              <a:lnSpc>
                <a:spcPct val="150000"/>
              </a:lnSpc>
            </a:pPr>
            <a:r>
              <a:rPr lang="tr-TR" sz="2000" dirty="0" smtClean="0"/>
              <a:t>Doktorunun ofisinden henüz çıkmış hastaların </a:t>
            </a:r>
            <a:r>
              <a:rPr lang="tr-TR" sz="2000" dirty="0" smtClean="0">
                <a:solidFill>
                  <a:srgbClr val="FF0000"/>
                </a:solidFill>
              </a:rPr>
              <a:t>sadece % 50’sinin</a:t>
            </a:r>
            <a:r>
              <a:rPr lang="tr-TR" sz="2000" dirty="0" smtClean="0"/>
              <a:t> hastalığı ve tedavisi ile ilgili yeterli bilgisi bulunduğu</a:t>
            </a:r>
          </a:p>
          <a:p>
            <a:pPr>
              <a:lnSpc>
                <a:spcPct val="150000"/>
              </a:lnSpc>
            </a:pPr>
            <a:r>
              <a:rPr lang="tr-TR" sz="2000" dirty="0" smtClean="0"/>
              <a:t>Yaklaşık </a:t>
            </a:r>
            <a:r>
              <a:rPr lang="tr-TR" sz="2000" dirty="0" smtClean="0">
                <a:solidFill>
                  <a:srgbClr val="FF0000"/>
                </a:solidFill>
              </a:rPr>
              <a:t>%50 hastanın </a:t>
            </a:r>
            <a:r>
              <a:rPr lang="tr-TR" sz="2000" dirty="0" smtClean="0"/>
              <a:t>kullanacağı ilaçları bilmediği </a:t>
            </a:r>
          </a:p>
          <a:p>
            <a:pPr>
              <a:lnSpc>
                <a:spcPct val="150000"/>
              </a:lnSpc>
            </a:pPr>
            <a:r>
              <a:rPr lang="tr-TR" sz="2000" dirty="0" smtClean="0"/>
              <a:t>Hastaların</a:t>
            </a:r>
            <a:r>
              <a:rPr lang="tr-TR" sz="2000" dirty="0" smtClean="0">
                <a:solidFill>
                  <a:srgbClr val="FF0000"/>
                </a:solidFill>
              </a:rPr>
              <a:t> %22-70’inin </a:t>
            </a:r>
            <a:r>
              <a:rPr lang="tr-TR" sz="2000" dirty="0" smtClean="0"/>
              <a:t>doktorlarının önerilerine uymadığı </a:t>
            </a:r>
          </a:p>
          <a:p>
            <a:pPr marL="0" indent="0">
              <a:lnSpc>
                <a:spcPct val="150000"/>
              </a:lnSpc>
              <a:buNone/>
            </a:pPr>
            <a:r>
              <a:rPr lang="tr-TR" sz="2000" dirty="0" smtClean="0"/>
              <a:t>      </a:t>
            </a:r>
          </a:p>
          <a:p>
            <a:pPr marL="0" indent="0">
              <a:lnSpc>
                <a:spcPct val="150000"/>
              </a:lnSpc>
              <a:buNone/>
            </a:pPr>
            <a:r>
              <a:rPr lang="tr-TR" sz="2000" dirty="0"/>
              <a:t> </a:t>
            </a:r>
            <a:r>
              <a:rPr lang="tr-TR" sz="2000" dirty="0" smtClean="0"/>
              <a:t>     </a:t>
            </a:r>
            <a:r>
              <a:rPr lang="tr-TR" dirty="0" smtClean="0"/>
              <a:t>gösterilmiştir</a:t>
            </a:r>
          </a:p>
          <a:p>
            <a:pPr>
              <a:lnSpc>
                <a:spcPct val="150000"/>
              </a:lnSpc>
            </a:pPr>
            <a:endParaRPr lang="tr-TR" dirty="0"/>
          </a:p>
        </p:txBody>
      </p:sp>
    </p:spTree>
    <p:extLst>
      <p:ext uri="{BB962C8B-B14F-4D97-AF65-F5344CB8AC3E}">
        <p14:creationId xmlns:p14="http://schemas.microsoft.com/office/powerpoint/2010/main" val="3563622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404664"/>
            <a:ext cx="6624736" cy="5721499"/>
          </a:xfrm>
        </p:spPr>
      </p:pic>
    </p:spTree>
    <p:extLst>
      <p:ext uri="{BB962C8B-B14F-4D97-AF65-F5344CB8AC3E}">
        <p14:creationId xmlns:p14="http://schemas.microsoft.com/office/powerpoint/2010/main" val="27066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Hasta-Hekim iletişim tipleri</a:t>
            </a:r>
            <a:endParaRPr lang="tr-TR" dirty="0"/>
          </a:p>
        </p:txBody>
      </p:sp>
      <p:sp>
        <p:nvSpPr>
          <p:cNvPr id="3" name="İçerik Yer Tutucusu 2"/>
          <p:cNvSpPr>
            <a:spLocks noGrp="1"/>
          </p:cNvSpPr>
          <p:nvPr>
            <p:ph idx="1"/>
          </p:nvPr>
        </p:nvSpPr>
        <p:spPr>
          <a:xfrm>
            <a:off x="395536" y="1340768"/>
            <a:ext cx="5112568" cy="5112568"/>
          </a:xfrm>
        </p:spPr>
        <p:txBody>
          <a:bodyPr>
            <a:normAutofit/>
          </a:bodyPr>
          <a:lstStyle/>
          <a:p>
            <a:pPr>
              <a:lnSpc>
                <a:spcPct val="150000"/>
              </a:lnSpc>
              <a:buFontTx/>
              <a:buNone/>
            </a:pPr>
            <a:r>
              <a:rPr lang="tr-TR" sz="2000" dirty="0" smtClean="0">
                <a:solidFill>
                  <a:srgbClr val="FF0000"/>
                </a:solidFill>
              </a:rPr>
              <a:t>1.Ataerkil model; </a:t>
            </a:r>
            <a:r>
              <a:rPr lang="tr-TR" sz="2000" dirty="0" smtClean="0"/>
              <a:t>Doktor karar verir ve hastayı zorlar (aşağıdakiler-yukardakiler).</a:t>
            </a:r>
          </a:p>
          <a:p>
            <a:pPr>
              <a:lnSpc>
                <a:spcPct val="150000"/>
              </a:lnSpc>
              <a:buFontTx/>
              <a:buNone/>
            </a:pPr>
            <a:r>
              <a:rPr lang="tr-TR" sz="2000" dirty="0" smtClean="0">
                <a:solidFill>
                  <a:srgbClr val="FF0000"/>
                </a:solidFill>
              </a:rPr>
              <a:t>2.Bilgilendirici model; </a:t>
            </a:r>
            <a:r>
              <a:rPr lang="tr-TR" sz="2000" dirty="0" smtClean="0"/>
              <a:t>Doktor teknik ayrıntıları verir (öğretmen-öğrenci).</a:t>
            </a:r>
          </a:p>
          <a:p>
            <a:pPr>
              <a:lnSpc>
                <a:spcPct val="150000"/>
              </a:lnSpc>
              <a:buFontTx/>
              <a:buNone/>
            </a:pPr>
            <a:r>
              <a:rPr lang="tr-TR" sz="2000" dirty="0" smtClean="0">
                <a:solidFill>
                  <a:srgbClr val="FF0000"/>
                </a:solidFill>
              </a:rPr>
              <a:t>3.Açıklayıcı model; </a:t>
            </a:r>
            <a:r>
              <a:rPr lang="tr-TR" sz="2000" dirty="0" smtClean="0"/>
              <a:t>Doktor tercih ettiği modelin yarar, tehlikesi hakkında bilgi verir ve hasta onaylar (iki eşit). </a:t>
            </a:r>
          </a:p>
          <a:p>
            <a:pPr>
              <a:lnSpc>
                <a:spcPct val="150000"/>
              </a:lnSpc>
              <a:buFontTx/>
              <a:buNone/>
            </a:pPr>
            <a:r>
              <a:rPr lang="tr-TR" sz="2000" dirty="0" smtClean="0">
                <a:solidFill>
                  <a:srgbClr val="FF0000"/>
                </a:solidFill>
              </a:rPr>
              <a:t>4.Görüşmeci model; </a:t>
            </a:r>
            <a:r>
              <a:rPr lang="tr-TR" sz="2000" dirty="0" smtClean="0"/>
              <a:t>Hekim bilgilendirir-Danışmanlık yapar- Hekim hasta birlikte karar verir (veto hakkı olan iki avukat).</a:t>
            </a:r>
          </a:p>
          <a:p>
            <a:pPr>
              <a:lnSpc>
                <a:spcPct val="150000"/>
              </a:lnSpc>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348880"/>
            <a:ext cx="3168352" cy="335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1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Başarılı bir hasta hekim iletişimi için</a:t>
            </a:r>
            <a:endParaRPr lang="tr-TR" dirty="0"/>
          </a:p>
        </p:txBody>
      </p:sp>
      <p:sp>
        <p:nvSpPr>
          <p:cNvPr id="3" name="İçerik Yer Tutucusu 2"/>
          <p:cNvSpPr>
            <a:spLocks noGrp="1"/>
          </p:cNvSpPr>
          <p:nvPr>
            <p:ph idx="1"/>
          </p:nvPr>
        </p:nvSpPr>
        <p:spPr/>
        <p:txBody>
          <a:bodyPr>
            <a:normAutofit fontScale="77500" lnSpcReduction="20000"/>
          </a:bodyPr>
          <a:lstStyle/>
          <a:p>
            <a:pPr>
              <a:lnSpc>
                <a:spcPct val="150000"/>
              </a:lnSpc>
            </a:pPr>
            <a:r>
              <a:rPr lang="tr-TR" altLang="tr-TR" sz="2400" dirty="0">
                <a:latin typeface="Verdana" pitchFamily="34" charset="0"/>
              </a:rPr>
              <a:t>Dikkatli bir </a:t>
            </a:r>
            <a:r>
              <a:rPr lang="tr-TR" altLang="tr-TR" sz="2400" dirty="0" smtClean="0">
                <a:latin typeface="Verdana" pitchFamily="34" charset="0"/>
              </a:rPr>
              <a:t>dinleme </a:t>
            </a:r>
            <a:endParaRPr lang="tr-TR" altLang="tr-TR" sz="2400" dirty="0">
              <a:latin typeface="Verdana" pitchFamily="34" charset="0"/>
            </a:endParaRPr>
          </a:p>
          <a:p>
            <a:pPr>
              <a:lnSpc>
                <a:spcPct val="150000"/>
              </a:lnSpc>
            </a:pPr>
            <a:endParaRPr lang="tr-TR" altLang="tr-TR" sz="2400" dirty="0" smtClean="0">
              <a:latin typeface="Verdana" pitchFamily="34" charset="0"/>
            </a:endParaRPr>
          </a:p>
          <a:p>
            <a:pPr>
              <a:lnSpc>
                <a:spcPct val="150000"/>
              </a:lnSpc>
            </a:pPr>
            <a:r>
              <a:rPr lang="tr-TR" altLang="tr-TR" sz="2400" dirty="0" smtClean="0">
                <a:latin typeface="Verdana" pitchFamily="34" charset="0"/>
              </a:rPr>
              <a:t>Doktorun </a:t>
            </a:r>
            <a:r>
              <a:rPr lang="tr-TR" altLang="tr-TR" sz="2400" dirty="0">
                <a:latin typeface="Verdana" pitchFamily="34" charset="0"/>
              </a:rPr>
              <a:t>konuşmaya geç </a:t>
            </a:r>
            <a:r>
              <a:rPr lang="tr-TR" altLang="tr-TR" sz="2400" dirty="0" smtClean="0">
                <a:latin typeface="Verdana" pitchFamily="34" charset="0"/>
              </a:rPr>
              <a:t>başlaması </a:t>
            </a:r>
            <a:endParaRPr lang="tr-TR" altLang="tr-TR" sz="2400" dirty="0">
              <a:latin typeface="Verdana" pitchFamily="34" charset="0"/>
            </a:endParaRPr>
          </a:p>
          <a:p>
            <a:pPr>
              <a:lnSpc>
                <a:spcPct val="150000"/>
              </a:lnSpc>
            </a:pPr>
            <a:endParaRPr lang="tr-TR" altLang="tr-TR" sz="2400" dirty="0" smtClean="0">
              <a:latin typeface="Verdana" pitchFamily="34" charset="0"/>
            </a:endParaRPr>
          </a:p>
          <a:p>
            <a:pPr>
              <a:lnSpc>
                <a:spcPct val="150000"/>
              </a:lnSpc>
            </a:pPr>
            <a:r>
              <a:rPr lang="tr-TR" altLang="tr-TR" sz="2400" dirty="0" smtClean="0">
                <a:latin typeface="Verdana" pitchFamily="34" charset="0"/>
              </a:rPr>
              <a:t>Açık </a:t>
            </a:r>
            <a:r>
              <a:rPr lang="tr-TR" altLang="tr-TR" sz="2400" dirty="0">
                <a:latin typeface="Verdana" pitchFamily="34" charset="0"/>
              </a:rPr>
              <a:t>uçlu soruların </a:t>
            </a:r>
            <a:r>
              <a:rPr lang="tr-TR" altLang="tr-TR" sz="2400" dirty="0" smtClean="0">
                <a:latin typeface="Verdana" pitchFamily="34" charset="0"/>
              </a:rPr>
              <a:t>sorulması, hastanın </a:t>
            </a:r>
            <a:r>
              <a:rPr lang="tr-TR" altLang="tr-TR" sz="2400" dirty="0">
                <a:latin typeface="Verdana" pitchFamily="34" charset="0"/>
              </a:rPr>
              <a:t>soru sormasına olanak </a:t>
            </a:r>
            <a:r>
              <a:rPr lang="tr-TR" altLang="tr-TR" sz="2400" dirty="0" smtClean="0">
                <a:latin typeface="Verdana" pitchFamily="34" charset="0"/>
              </a:rPr>
              <a:t>tanınması </a:t>
            </a:r>
            <a:endParaRPr lang="tr-TR" altLang="tr-TR" sz="2400" dirty="0">
              <a:latin typeface="Verdana" pitchFamily="34" charset="0"/>
            </a:endParaRPr>
          </a:p>
          <a:p>
            <a:pPr>
              <a:lnSpc>
                <a:spcPct val="150000"/>
              </a:lnSpc>
            </a:pPr>
            <a:endParaRPr lang="tr-TR" altLang="tr-TR" sz="2400" dirty="0" smtClean="0">
              <a:latin typeface="Verdana" pitchFamily="34" charset="0"/>
            </a:endParaRPr>
          </a:p>
          <a:p>
            <a:pPr>
              <a:lnSpc>
                <a:spcPct val="150000"/>
              </a:lnSpc>
            </a:pPr>
            <a:r>
              <a:rPr lang="tr-TR" altLang="tr-TR" sz="2400" dirty="0" smtClean="0">
                <a:latin typeface="Verdana" pitchFamily="34" charset="0"/>
              </a:rPr>
              <a:t>Görüşmenin </a:t>
            </a:r>
            <a:r>
              <a:rPr lang="tr-TR" altLang="tr-TR" sz="2400" dirty="0">
                <a:latin typeface="Verdana" pitchFamily="34" charset="0"/>
              </a:rPr>
              <a:t>hasta odaklı </a:t>
            </a:r>
            <a:r>
              <a:rPr lang="tr-TR" altLang="tr-TR" sz="2400" dirty="0" smtClean="0">
                <a:latin typeface="Verdana" pitchFamily="34" charset="0"/>
              </a:rPr>
              <a:t>olması </a:t>
            </a:r>
            <a:endParaRPr lang="tr-TR" altLang="tr-TR" sz="2400" dirty="0">
              <a:latin typeface="Verdana" pitchFamily="34" charset="0"/>
            </a:endParaRPr>
          </a:p>
          <a:p>
            <a:pPr>
              <a:lnSpc>
                <a:spcPct val="150000"/>
              </a:lnSpc>
            </a:pPr>
            <a:endParaRPr lang="tr-TR" altLang="tr-TR" sz="2400" dirty="0" smtClean="0">
              <a:latin typeface="Verdana" pitchFamily="34" charset="0"/>
            </a:endParaRPr>
          </a:p>
          <a:p>
            <a:pPr>
              <a:lnSpc>
                <a:spcPct val="150000"/>
              </a:lnSpc>
            </a:pPr>
            <a:r>
              <a:rPr lang="tr-TR" altLang="tr-TR" sz="2400" dirty="0" smtClean="0">
                <a:latin typeface="Verdana" pitchFamily="34" charset="0"/>
              </a:rPr>
              <a:t>Sözsüz </a:t>
            </a:r>
            <a:r>
              <a:rPr lang="tr-TR" altLang="tr-TR" sz="2400" dirty="0">
                <a:latin typeface="Verdana" pitchFamily="34" charset="0"/>
              </a:rPr>
              <a:t>iletişime dikkat </a:t>
            </a:r>
            <a:r>
              <a:rPr lang="tr-TR" altLang="tr-TR" sz="2400" dirty="0" smtClean="0">
                <a:latin typeface="Verdana" pitchFamily="34" charset="0"/>
              </a:rPr>
              <a:t>edilmesi</a:t>
            </a:r>
            <a:endParaRPr lang="tr-TR" altLang="tr-TR" sz="2400" dirty="0">
              <a:latin typeface="Verdana" pitchFamily="34" charset="0"/>
            </a:endParaRPr>
          </a:p>
          <a:p>
            <a:pPr>
              <a:lnSpc>
                <a:spcPct val="150000"/>
              </a:lnSpc>
            </a:pPr>
            <a:endParaRPr lang="tr-TR" sz="2400" dirty="0"/>
          </a:p>
        </p:txBody>
      </p:sp>
    </p:spTree>
    <p:extLst>
      <p:ext uri="{BB962C8B-B14F-4D97-AF65-F5344CB8AC3E}">
        <p14:creationId xmlns:p14="http://schemas.microsoft.com/office/powerpoint/2010/main" val="4048179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6632"/>
            <a:ext cx="8229600" cy="3657453"/>
          </a:xfrm>
        </p:spPr>
        <p:txBody>
          <a:bodyPr>
            <a:normAutofit/>
          </a:bodyPr>
          <a:lstStyle/>
          <a:p>
            <a:pPr>
              <a:lnSpc>
                <a:spcPct val="90000"/>
              </a:lnSpc>
            </a:pPr>
            <a:r>
              <a:rPr lang="tr-TR" altLang="tr-TR" sz="2400" dirty="0" smtClean="0">
                <a:latin typeface="Verdana" pitchFamily="34" charset="0"/>
              </a:rPr>
              <a:t>Hastanın </a:t>
            </a:r>
            <a:r>
              <a:rPr lang="tr-TR" altLang="tr-TR" sz="2400" dirty="0">
                <a:latin typeface="Verdana" pitchFamily="34" charset="0"/>
              </a:rPr>
              <a:t>anlayıp anlamadığının kontrol </a:t>
            </a:r>
            <a:r>
              <a:rPr lang="tr-TR" altLang="tr-TR" sz="2400" dirty="0" smtClean="0">
                <a:latin typeface="Verdana" pitchFamily="34" charset="0"/>
              </a:rPr>
              <a:t>edilmesi</a:t>
            </a:r>
            <a:endParaRPr lang="tr-TR" altLang="tr-TR" sz="2400" dirty="0">
              <a:latin typeface="Verdana" pitchFamily="34" charset="0"/>
            </a:endParaRPr>
          </a:p>
          <a:p>
            <a:pPr>
              <a:lnSpc>
                <a:spcPct val="90000"/>
              </a:lnSpc>
            </a:pPr>
            <a:endParaRPr lang="tr-TR" altLang="tr-TR" sz="2400" dirty="0" smtClean="0">
              <a:latin typeface="Verdana" pitchFamily="34" charset="0"/>
            </a:endParaRPr>
          </a:p>
          <a:p>
            <a:pPr>
              <a:lnSpc>
                <a:spcPct val="90000"/>
              </a:lnSpc>
            </a:pPr>
            <a:r>
              <a:rPr lang="tr-TR" altLang="tr-TR" sz="2400" dirty="0" smtClean="0">
                <a:latin typeface="Verdana" pitchFamily="34" charset="0"/>
              </a:rPr>
              <a:t>Anlamayı kolaylaştırma</a:t>
            </a:r>
            <a:endParaRPr lang="tr-TR" altLang="tr-TR" sz="2400" dirty="0">
              <a:latin typeface="Verdana" pitchFamily="34" charset="0"/>
            </a:endParaRPr>
          </a:p>
          <a:p>
            <a:pPr>
              <a:lnSpc>
                <a:spcPct val="90000"/>
              </a:lnSpc>
            </a:pPr>
            <a:endParaRPr lang="tr-TR" altLang="tr-TR" sz="2400" dirty="0" smtClean="0">
              <a:latin typeface="Verdana" pitchFamily="34" charset="0"/>
            </a:endParaRPr>
          </a:p>
          <a:p>
            <a:pPr>
              <a:lnSpc>
                <a:spcPct val="90000"/>
              </a:lnSpc>
            </a:pPr>
            <a:r>
              <a:rPr lang="tr-TR" altLang="tr-TR" sz="2400" dirty="0" smtClean="0">
                <a:latin typeface="Verdana" pitchFamily="34" charset="0"/>
              </a:rPr>
              <a:t>Sadece </a:t>
            </a:r>
            <a:r>
              <a:rPr lang="tr-TR" altLang="tr-TR" sz="2400" dirty="0">
                <a:latin typeface="Verdana" pitchFamily="34" charset="0"/>
              </a:rPr>
              <a:t>fiziksel değil </a:t>
            </a:r>
            <a:r>
              <a:rPr lang="tr-TR" altLang="tr-TR" sz="2400" dirty="0" err="1">
                <a:latin typeface="Verdana" pitchFamily="34" charset="0"/>
              </a:rPr>
              <a:t>psikososyal</a:t>
            </a:r>
            <a:r>
              <a:rPr lang="tr-TR" altLang="tr-TR" sz="2400" dirty="0">
                <a:latin typeface="Verdana" pitchFamily="34" charset="0"/>
              </a:rPr>
              <a:t> sorunların da </a:t>
            </a:r>
            <a:r>
              <a:rPr lang="tr-TR" altLang="tr-TR" sz="2400" dirty="0" smtClean="0">
                <a:latin typeface="Verdana" pitchFamily="34" charset="0"/>
              </a:rPr>
              <a:t>belirlenmesi</a:t>
            </a:r>
          </a:p>
          <a:p>
            <a:pPr>
              <a:lnSpc>
                <a:spcPct val="90000"/>
              </a:lnSpc>
            </a:pPr>
            <a:endParaRPr lang="tr-TR" altLang="tr-TR" sz="2400" dirty="0">
              <a:latin typeface="Verdana" pitchFamily="34" charset="0"/>
            </a:endParaRPr>
          </a:p>
          <a:p>
            <a:pPr>
              <a:lnSpc>
                <a:spcPct val="90000"/>
              </a:lnSpc>
            </a:pPr>
            <a:r>
              <a:rPr lang="tr-TR" altLang="tr-TR" sz="2400" dirty="0" smtClean="0">
                <a:latin typeface="Verdana" pitchFamily="34" charset="0"/>
              </a:rPr>
              <a:t>Tedavi </a:t>
            </a:r>
            <a:r>
              <a:rPr lang="tr-TR" altLang="tr-TR" sz="2400" dirty="0">
                <a:latin typeface="Verdana" pitchFamily="34" charset="0"/>
              </a:rPr>
              <a:t>seçeneklerinin belirlenip hastanın da planların içine katılması gerekmektedir.</a:t>
            </a:r>
          </a:p>
          <a:p>
            <a:endParaRPr lang="tr-TR" sz="2400" dirty="0"/>
          </a:p>
        </p:txBody>
      </p:sp>
      <p:pic>
        <p:nvPicPr>
          <p:cNvPr id="4" name="Picture 2" descr="C:\Users\Win7\Desktop\Type-I-and-II-errors1-625x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47" y="3774084"/>
            <a:ext cx="7920881" cy="308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101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Yüz yüze iletişimin ögeleri</a:t>
            </a:r>
            <a:endParaRPr lang="tr-TR" dirty="0"/>
          </a:p>
        </p:txBody>
      </p:sp>
      <p:sp>
        <p:nvSpPr>
          <p:cNvPr id="3" name="İçerik Yer Tutucusu 2"/>
          <p:cNvSpPr>
            <a:spLocks noGrp="1"/>
          </p:cNvSpPr>
          <p:nvPr>
            <p:ph idx="1"/>
          </p:nvPr>
        </p:nvSpPr>
        <p:spPr/>
        <p:txBody>
          <a:bodyPr>
            <a:normAutofit lnSpcReduction="10000"/>
          </a:bodyPr>
          <a:lstStyle/>
          <a:p>
            <a:r>
              <a:rPr lang="tr-TR" dirty="0" smtClean="0">
                <a:solidFill>
                  <a:srgbClr val="FF0000"/>
                </a:solidFill>
              </a:rPr>
              <a:t>Sözlü iletişim (% 7)</a:t>
            </a:r>
          </a:p>
          <a:p>
            <a:endParaRPr lang="tr-TR" dirty="0" smtClean="0">
              <a:solidFill>
                <a:srgbClr val="FF0000"/>
              </a:solidFill>
            </a:endParaRPr>
          </a:p>
          <a:p>
            <a:r>
              <a:rPr lang="tr-TR" dirty="0" smtClean="0">
                <a:solidFill>
                  <a:srgbClr val="FF0000"/>
                </a:solidFill>
              </a:rPr>
              <a:t>Ses </a:t>
            </a:r>
            <a:r>
              <a:rPr lang="tr-TR" dirty="0" smtClean="0">
                <a:solidFill>
                  <a:srgbClr val="FF0000"/>
                </a:solidFill>
              </a:rPr>
              <a:t>tonu (% 38)</a:t>
            </a:r>
          </a:p>
          <a:p>
            <a:endParaRPr lang="tr-TR" dirty="0" smtClean="0">
              <a:solidFill>
                <a:srgbClr val="FF0000"/>
              </a:solidFill>
            </a:endParaRPr>
          </a:p>
          <a:p>
            <a:r>
              <a:rPr lang="tr-TR" dirty="0" smtClean="0">
                <a:solidFill>
                  <a:srgbClr val="FF0000"/>
                </a:solidFill>
              </a:rPr>
              <a:t>Beden </a:t>
            </a:r>
            <a:r>
              <a:rPr lang="tr-TR" dirty="0" smtClean="0">
                <a:solidFill>
                  <a:srgbClr val="FF0000"/>
                </a:solidFill>
              </a:rPr>
              <a:t>dili (% 55)</a:t>
            </a:r>
          </a:p>
          <a:p>
            <a:endParaRPr lang="tr-TR" dirty="0" smtClean="0">
              <a:solidFill>
                <a:srgbClr val="FF0000"/>
              </a:solidFill>
            </a:endParaRPr>
          </a:p>
          <a:p>
            <a:r>
              <a:rPr lang="tr-TR" sz="2200" dirty="0"/>
              <a:t>Sözlü iletişimde, söylenenler kadar söylenmeyenler, dil sürçmeleri, tereddütler, ses titremeleri, duraksamalar, kaçınmalar da dikkatli bir doktor için değerli ipuçlarıdır.</a:t>
            </a:r>
          </a:p>
        </p:txBody>
      </p:sp>
    </p:spTree>
    <p:extLst>
      <p:ext uri="{BB962C8B-B14F-4D97-AF65-F5344CB8AC3E}">
        <p14:creationId xmlns:p14="http://schemas.microsoft.com/office/powerpoint/2010/main" val="3507441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192688"/>
          </a:xfrm>
        </p:spPr>
        <p:txBody>
          <a:bodyPr>
            <a:normAutofit/>
          </a:bodyPr>
          <a:lstStyle/>
          <a:p>
            <a:endParaRPr lang="tr-TR" sz="2000" dirty="0" smtClean="0"/>
          </a:p>
          <a:p>
            <a:endParaRPr lang="tr-TR" sz="2000" dirty="0"/>
          </a:p>
          <a:p>
            <a:endParaRPr lang="tr-TR" sz="2000" dirty="0" smtClean="0"/>
          </a:p>
          <a:p>
            <a:endParaRPr lang="tr-TR" sz="2000" dirty="0"/>
          </a:p>
          <a:p>
            <a:r>
              <a:rPr lang="tr-TR" sz="2000" dirty="0" smtClean="0"/>
              <a:t>Sık </a:t>
            </a:r>
            <a:r>
              <a:rPr lang="tr-TR" sz="2000" dirty="0"/>
              <a:t>rastlanan ve eğitimli doktorlar için önemli bir bulgu da hastanın kendi sorunlarını, bir arkadaş ya da akrabasının sorunu gibi sunarak bilgi edinmeye çalışmasıdır. </a:t>
            </a:r>
            <a:endParaRPr lang="tr-TR" sz="2000" dirty="0" smtClean="0"/>
          </a:p>
          <a:p>
            <a:endParaRPr lang="tr-TR" sz="2000" dirty="0" smtClean="0"/>
          </a:p>
          <a:p>
            <a:r>
              <a:rPr lang="tr-TR" sz="2000" dirty="0" smtClean="0"/>
              <a:t>Görüşmeyi </a:t>
            </a:r>
            <a:r>
              <a:rPr lang="tr-TR" sz="2000" dirty="0"/>
              <a:t>yaparken bir noktayı hep göz önünde bulundurmak </a:t>
            </a:r>
            <a:r>
              <a:rPr lang="tr-TR" sz="2000" dirty="0" smtClean="0"/>
              <a:t>gerekir </a:t>
            </a:r>
          </a:p>
          <a:p>
            <a:endParaRPr lang="tr-TR" sz="2000" dirty="0" smtClean="0"/>
          </a:p>
          <a:p>
            <a:r>
              <a:rPr lang="tr-TR" sz="2000" dirty="0" smtClean="0"/>
              <a:t>“</a:t>
            </a:r>
            <a:r>
              <a:rPr lang="tr-TR" sz="2000" i="1" dirty="0"/>
              <a:t>hasta bunu bana neden söyledi</a:t>
            </a:r>
            <a:r>
              <a:rPr lang="tr-TR" sz="2000" dirty="0"/>
              <a:t>?”. </a:t>
            </a:r>
            <a:endParaRPr lang="tr-TR" sz="2000" dirty="0" smtClean="0"/>
          </a:p>
          <a:p>
            <a:pPr lvl="1"/>
            <a:r>
              <a:rPr lang="tr-TR" sz="1600" dirty="0" smtClean="0"/>
              <a:t>İlgisiz </a:t>
            </a:r>
            <a:r>
              <a:rPr lang="tr-TR" sz="1600" dirty="0"/>
              <a:t>gibi gözüken bazı sözler bile çok önemli bir konuya işaret edebilir. </a:t>
            </a:r>
            <a:endParaRPr lang="tr-TR" sz="1600" dirty="0" smtClean="0"/>
          </a:p>
          <a:p>
            <a:endParaRPr lang="tr-TR" sz="2000" dirty="0" smtClean="0"/>
          </a:p>
        </p:txBody>
      </p:sp>
    </p:spTree>
    <p:extLst>
      <p:ext uri="{BB962C8B-B14F-4D97-AF65-F5344CB8AC3E}">
        <p14:creationId xmlns:p14="http://schemas.microsoft.com/office/powerpoint/2010/main" val="2359506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a:lnSpc>
                <a:spcPct val="150000"/>
              </a:lnSpc>
            </a:pPr>
            <a:r>
              <a:rPr lang="tr-TR" sz="2400" dirty="0"/>
              <a:t>Örneğin, </a:t>
            </a:r>
            <a:endParaRPr lang="tr-TR" sz="2400" dirty="0" smtClean="0"/>
          </a:p>
          <a:p>
            <a:pPr>
              <a:lnSpc>
                <a:spcPct val="150000"/>
              </a:lnSpc>
            </a:pPr>
            <a:r>
              <a:rPr lang="tr-TR" sz="2400" dirty="0" smtClean="0"/>
              <a:t>‘</a:t>
            </a:r>
            <a:r>
              <a:rPr lang="tr-TR" sz="2400" dirty="0"/>
              <a:t>Sırası gelmişken, bir arkadaşım yol yürüdüğünde göğüs ağrısı oluyor. </a:t>
            </a:r>
            <a:endParaRPr lang="tr-TR" sz="2400" dirty="0" smtClean="0"/>
          </a:p>
          <a:p>
            <a:pPr>
              <a:lnSpc>
                <a:spcPct val="150000"/>
              </a:lnSpc>
            </a:pPr>
            <a:r>
              <a:rPr lang="tr-TR" sz="2400" dirty="0" smtClean="0"/>
              <a:t>Sizce </a:t>
            </a:r>
            <a:r>
              <a:rPr lang="tr-TR" sz="2400" dirty="0"/>
              <a:t>bu ciddi bir durum mudur?’ gibi bir söz söyleyen hasta aslında kendisinin yüzleşemediği bir problemi hakkında konuşuyor olabilir veya sıradan ve önemsiz bir problemi nedeniyle muayeneye getirilen bir çocuk anne için hekimle görüşme fırsatı olabilir. </a:t>
            </a:r>
            <a:endParaRPr lang="tr-TR" sz="2400" dirty="0" smtClean="0"/>
          </a:p>
          <a:p>
            <a:pPr lvl="1">
              <a:lnSpc>
                <a:spcPct val="150000"/>
              </a:lnSpc>
            </a:pPr>
            <a:r>
              <a:rPr lang="tr-TR" sz="2000" dirty="0" smtClean="0"/>
              <a:t>Bu </a:t>
            </a:r>
            <a:r>
              <a:rPr lang="tr-TR" sz="2000" dirty="0"/>
              <a:t>tür küçük ipuçlarına karşı hassas olan hekimler hastayı rahatsız eden gerçek problemleri tartışmak için fırsat yaratabilirler.</a:t>
            </a:r>
          </a:p>
          <a:p>
            <a:pPr>
              <a:lnSpc>
                <a:spcPct val="150000"/>
              </a:lnSpc>
            </a:pPr>
            <a:endParaRPr lang="tr-TR" dirty="0"/>
          </a:p>
        </p:txBody>
      </p:sp>
    </p:spTree>
    <p:extLst>
      <p:ext uri="{BB962C8B-B14F-4D97-AF65-F5344CB8AC3E}">
        <p14:creationId xmlns:p14="http://schemas.microsoft.com/office/powerpoint/2010/main" val="1197443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dirty="0" smtClean="0"/>
              <a:t>Sözlü iletişimde</a:t>
            </a:r>
            <a:endParaRPr lang="tr-TR" dirty="0"/>
          </a:p>
        </p:txBody>
      </p:sp>
      <p:sp>
        <p:nvSpPr>
          <p:cNvPr id="4" name="Metin Yer Tutucusu 3"/>
          <p:cNvSpPr>
            <a:spLocks noGrp="1"/>
          </p:cNvSpPr>
          <p:nvPr>
            <p:ph type="body" idx="1"/>
          </p:nvPr>
        </p:nvSpPr>
        <p:spPr>
          <a:xfrm>
            <a:off x="467544" y="1196752"/>
            <a:ext cx="4040188" cy="474067"/>
          </a:xfrm>
        </p:spPr>
        <p:txBody>
          <a:bodyPr/>
          <a:lstStyle/>
          <a:p>
            <a:r>
              <a:rPr lang="tr-TR" dirty="0" smtClean="0">
                <a:solidFill>
                  <a:srgbClr val="FF0000"/>
                </a:solidFill>
              </a:rPr>
              <a:t>Önerilenler</a:t>
            </a:r>
            <a:endParaRPr lang="tr-TR" dirty="0">
              <a:solidFill>
                <a:srgbClr val="FF0000"/>
              </a:solidFill>
            </a:endParaRPr>
          </a:p>
        </p:txBody>
      </p:sp>
      <p:sp>
        <p:nvSpPr>
          <p:cNvPr id="5" name="İçerik Yer Tutucusu 4"/>
          <p:cNvSpPr>
            <a:spLocks noGrp="1"/>
          </p:cNvSpPr>
          <p:nvPr>
            <p:ph sz="half" idx="2"/>
          </p:nvPr>
        </p:nvSpPr>
        <p:spPr>
          <a:xfrm>
            <a:off x="467544" y="1700808"/>
            <a:ext cx="4040188" cy="3951288"/>
          </a:xfrm>
        </p:spPr>
        <p:txBody>
          <a:bodyPr/>
          <a:lstStyle/>
          <a:p>
            <a:r>
              <a:rPr lang="tr-TR" sz="2000" dirty="0" smtClean="0">
                <a:cs typeface="Times New Roman" pitchFamily="18" charset="0"/>
              </a:rPr>
              <a:t>Tanımlayıcı</a:t>
            </a:r>
            <a:r>
              <a:rPr lang="tr-TR" sz="2000" dirty="0" smtClean="0"/>
              <a:t>         </a:t>
            </a:r>
          </a:p>
          <a:p>
            <a:r>
              <a:rPr lang="tr-TR" sz="2000" dirty="0" smtClean="0">
                <a:cs typeface="Times New Roman" pitchFamily="18" charset="0"/>
              </a:rPr>
              <a:t>Problem merkezli </a:t>
            </a:r>
          </a:p>
          <a:p>
            <a:r>
              <a:rPr lang="tr-TR" sz="2000" dirty="0" smtClean="0">
                <a:cs typeface="Times New Roman" pitchFamily="18" charset="0"/>
              </a:rPr>
              <a:t>Esnek </a:t>
            </a:r>
            <a:r>
              <a:rPr lang="tr-TR" sz="2000" dirty="0" smtClean="0"/>
              <a:t>                   </a:t>
            </a:r>
          </a:p>
          <a:p>
            <a:r>
              <a:rPr lang="tr-TR" sz="2000" dirty="0" smtClean="0">
                <a:cs typeface="Times New Roman" pitchFamily="18" charset="0"/>
              </a:rPr>
              <a:t>Alçak gönüllü </a:t>
            </a:r>
          </a:p>
          <a:p>
            <a:r>
              <a:rPr lang="tr-TR" sz="2000" dirty="0" smtClean="0"/>
              <a:t>Kolaylaştırıcı </a:t>
            </a:r>
          </a:p>
          <a:p>
            <a:r>
              <a:rPr lang="tr-TR" sz="2000" dirty="0" smtClean="0">
                <a:cs typeface="Times New Roman" pitchFamily="18" charset="0"/>
              </a:rPr>
              <a:t>Karşındakinin duygularını paylaşan</a:t>
            </a:r>
          </a:p>
          <a:p>
            <a:r>
              <a:rPr lang="tr-TR" sz="2000" dirty="0" smtClean="0">
                <a:cs typeface="Times New Roman" pitchFamily="18" charset="0"/>
              </a:rPr>
              <a:t>Anladıklarını başka sözcüklerle yeniden anlatan </a:t>
            </a:r>
          </a:p>
          <a:p>
            <a:endParaRPr lang="tr-TR" dirty="0"/>
          </a:p>
        </p:txBody>
      </p:sp>
      <p:sp>
        <p:nvSpPr>
          <p:cNvPr id="6" name="Metin Yer Tutucusu 5"/>
          <p:cNvSpPr>
            <a:spLocks noGrp="1"/>
          </p:cNvSpPr>
          <p:nvPr>
            <p:ph type="body" sz="quarter" idx="3"/>
          </p:nvPr>
        </p:nvSpPr>
        <p:spPr>
          <a:xfrm>
            <a:off x="4644008" y="1196752"/>
            <a:ext cx="4041775" cy="423738"/>
          </a:xfrm>
        </p:spPr>
        <p:txBody>
          <a:bodyPr>
            <a:normAutofit lnSpcReduction="10000"/>
          </a:bodyPr>
          <a:lstStyle/>
          <a:p>
            <a:r>
              <a:rPr lang="tr-TR" dirty="0" smtClean="0">
                <a:solidFill>
                  <a:srgbClr val="FF0000"/>
                </a:solidFill>
              </a:rPr>
              <a:t>Önerilmeyenler</a:t>
            </a:r>
            <a:endParaRPr lang="tr-TR" dirty="0">
              <a:solidFill>
                <a:srgbClr val="FF0000"/>
              </a:solidFill>
            </a:endParaRPr>
          </a:p>
        </p:txBody>
      </p:sp>
      <p:sp>
        <p:nvSpPr>
          <p:cNvPr id="7" name="İçerik Yer Tutucusu 6"/>
          <p:cNvSpPr>
            <a:spLocks noGrp="1"/>
          </p:cNvSpPr>
          <p:nvPr>
            <p:ph sz="quarter" idx="4"/>
          </p:nvPr>
        </p:nvSpPr>
        <p:spPr>
          <a:xfrm>
            <a:off x="4644008" y="1628800"/>
            <a:ext cx="4041775" cy="3951288"/>
          </a:xfrm>
        </p:spPr>
        <p:txBody>
          <a:bodyPr>
            <a:normAutofit/>
          </a:bodyPr>
          <a:lstStyle/>
          <a:p>
            <a:r>
              <a:rPr lang="tr-TR" sz="2000" dirty="0" smtClean="0">
                <a:cs typeface="Times New Roman" pitchFamily="18" charset="0"/>
              </a:rPr>
              <a:t>Yargılayıcı</a:t>
            </a:r>
            <a:endParaRPr lang="tr-TR" sz="2000" dirty="0" smtClean="0"/>
          </a:p>
          <a:p>
            <a:r>
              <a:rPr lang="tr-TR" sz="2000" dirty="0" smtClean="0">
                <a:cs typeface="Times New Roman" pitchFamily="18" charset="0"/>
              </a:rPr>
              <a:t>Yönlendirici </a:t>
            </a:r>
            <a:r>
              <a:rPr lang="tr-TR" sz="2000" dirty="0" smtClean="0"/>
              <a:t>            </a:t>
            </a:r>
          </a:p>
          <a:p>
            <a:r>
              <a:rPr lang="tr-TR" sz="2000" dirty="0" smtClean="0">
                <a:cs typeface="Times New Roman" pitchFamily="18" charset="0"/>
              </a:rPr>
              <a:t>Dogmatik</a:t>
            </a:r>
            <a:endParaRPr lang="tr-TR" sz="2000" dirty="0" smtClean="0"/>
          </a:p>
          <a:p>
            <a:r>
              <a:rPr lang="tr-TR" sz="2000" dirty="0" smtClean="0">
                <a:cs typeface="Times New Roman" pitchFamily="18" charset="0"/>
              </a:rPr>
              <a:t>Kibirli </a:t>
            </a:r>
            <a:r>
              <a:rPr lang="tr-TR" sz="2000" dirty="0" smtClean="0"/>
              <a:t>                    </a:t>
            </a:r>
          </a:p>
          <a:p>
            <a:r>
              <a:rPr lang="tr-TR" sz="2000" dirty="0" smtClean="0">
                <a:cs typeface="Times New Roman" pitchFamily="18" charset="0"/>
              </a:rPr>
              <a:t>Donuk</a:t>
            </a:r>
            <a:endParaRPr lang="tr-TR" sz="2000" dirty="0" smtClean="0"/>
          </a:p>
          <a:p>
            <a:r>
              <a:rPr lang="tr-TR" sz="2000" dirty="0" smtClean="0">
                <a:cs typeface="Times New Roman" pitchFamily="18" charset="0"/>
              </a:rPr>
              <a:t>Zorlaştırıcı </a:t>
            </a:r>
          </a:p>
          <a:p>
            <a:r>
              <a:rPr lang="tr-TR" sz="2000" dirty="0" smtClean="0">
                <a:cs typeface="Times New Roman" pitchFamily="18" charset="0"/>
              </a:rPr>
              <a:t>Anlaşılmaz konuşma</a:t>
            </a:r>
            <a:endParaRPr lang="tr-TR" sz="2000" dirty="0"/>
          </a:p>
        </p:txBody>
      </p:sp>
      <p:pic>
        <p:nvPicPr>
          <p:cNvPr id="10" name="Picture 3" descr="C:\Users\Win7\Desktop\CbU7APYXEAAHmC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581128"/>
            <a:ext cx="2481461"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arn(inVertical)">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barn(inVertical)">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barn(inVertical)">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barn(inVertical)">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barn(inVertical)">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barn(inVertical)">
                                      <p:cBhvr>
                                        <p:cTn id="67" dur="500"/>
                                        <p:tgtEl>
                                          <p:spTgt spid="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barn(inVertical)">
                                      <p:cBhvr>
                                        <p:cTn id="7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idx="1"/>
          </p:nvPr>
        </p:nvSpPr>
        <p:spPr>
          <a:xfrm>
            <a:off x="251520" y="188640"/>
            <a:ext cx="4824536" cy="6264696"/>
          </a:xfrm>
        </p:spPr>
        <p:txBody>
          <a:bodyPr>
            <a:normAutofit/>
          </a:bodyPr>
          <a:lstStyle/>
          <a:p>
            <a:pPr marL="0" indent="0">
              <a:buNone/>
            </a:pPr>
            <a:endParaRPr lang="tr-TR" sz="2000" dirty="0"/>
          </a:p>
          <a:p>
            <a:endParaRPr lang="tr-TR" sz="2000" dirty="0" smtClean="0"/>
          </a:p>
          <a:p>
            <a:pPr marL="342900" lvl="1" indent="-342900">
              <a:buFont typeface="Arial" panose="020B0604020202020204" pitchFamily="34" charset="0"/>
              <a:buChar char="•"/>
            </a:pPr>
            <a:r>
              <a:rPr lang="tr-TR" sz="2000" dirty="0" smtClean="0"/>
              <a:t>Kolay ve doğru bir iletişim sağlayabilmek için seçilen kelimelerin uygun olması çok önemlidir</a:t>
            </a:r>
            <a:r>
              <a:rPr lang="tr-TR" sz="2000" dirty="0" smtClean="0"/>
              <a:t>. </a:t>
            </a:r>
          </a:p>
          <a:p>
            <a:pPr marL="742950" lvl="2" indent="-342900"/>
            <a:r>
              <a:rPr lang="tr-TR" sz="1600" dirty="0" smtClean="0"/>
              <a:t>Hastanın sosyokültürel seviyesine uygun olarak kelime seçmek ve tıbbi terim kullanmamak</a:t>
            </a:r>
          </a:p>
          <a:p>
            <a:endParaRPr lang="tr-TR" sz="2000" dirty="0"/>
          </a:p>
          <a:p>
            <a:pPr marL="342900" lvl="1" indent="-342900">
              <a:buFont typeface="Arial" panose="020B0604020202020204" pitchFamily="34" charset="0"/>
              <a:buChar char="•"/>
            </a:pPr>
            <a:endParaRPr lang="tr-TR" sz="2000" dirty="0"/>
          </a:p>
          <a:p>
            <a:pPr marL="342900" lvl="1" indent="-342900">
              <a:buFont typeface="Arial" panose="020B0604020202020204" pitchFamily="34" charset="0"/>
              <a:buChar char="•"/>
            </a:pPr>
            <a:endParaRPr lang="tr-TR" sz="2000" dirty="0" smtClean="0"/>
          </a:p>
          <a:p>
            <a:pPr marL="342900" lvl="1" indent="-342900">
              <a:buFont typeface="Arial" panose="020B0604020202020204" pitchFamily="34" charset="0"/>
              <a:buChar char="•"/>
            </a:pPr>
            <a:r>
              <a:rPr lang="tr-TR" sz="2000" dirty="0" smtClean="0"/>
              <a:t>Hastanın kültürel kimliği ve eğitimi dikkate alınmalı ama uydurma kelimeler veya argo kullanmaktan da kaçınılmalıdır.</a:t>
            </a:r>
          </a:p>
          <a:p>
            <a:pPr marL="742950" lvl="2" indent="-342900"/>
            <a:r>
              <a:rPr lang="tr-TR" sz="1600" dirty="0" smtClean="0"/>
              <a:t>Hastalar yapmacık sözcükleri fark ederler ve tavır alabilirler.</a:t>
            </a:r>
          </a:p>
          <a:p>
            <a:pPr marL="742950" lvl="2" indent="-342900"/>
            <a:r>
              <a:rPr lang="tr-TR" sz="1600" dirty="0" smtClean="0"/>
              <a:t>Konuşma hekimin normal konuşmasından farklı da olsa hem hekim hem de hasta açısından doğal olmalıdır.</a:t>
            </a:r>
          </a:p>
          <a:p>
            <a:endParaRPr lang="tr-TR" sz="2000" dirty="0"/>
          </a:p>
        </p:txBody>
      </p:sp>
      <p:pic>
        <p:nvPicPr>
          <p:cNvPr id="4098" name="Picture 2" descr="The worst &quot;doctor&quot; joke I ever told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620688"/>
            <a:ext cx="381642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fessional Medical Ad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226" y="3495085"/>
            <a:ext cx="347622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8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idx="1"/>
          </p:nvPr>
        </p:nvSpPr>
        <p:spPr>
          <a:xfrm>
            <a:off x="457200" y="1700808"/>
            <a:ext cx="8229600" cy="4425355"/>
          </a:xfrm>
        </p:spPr>
        <p:txBody>
          <a:bodyPr/>
          <a:lstStyle/>
          <a:p>
            <a:r>
              <a:rPr lang="tr-TR" dirty="0" smtClean="0"/>
              <a:t>İletişim hakkında bilgi ve tutum kazandırmak</a:t>
            </a:r>
            <a:endParaRPr lang="tr-TR" dirty="0"/>
          </a:p>
        </p:txBody>
      </p:sp>
    </p:spTree>
    <p:extLst>
      <p:ext uri="{BB962C8B-B14F-4D97-AF65-F5344CB8AC3E}">
        <p14:creationId xmlns:p14="http://schemas.microsoft.com/office/powerpoint/2010/main" val="3208495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marL="0" indent="0">
              <a:buNone/>
            </a:pPr>
            <a:endParaRPr lang="tr-TR" sz="2000" dirty="0"/>
          </a:p>
          <a:p>
            <a:r>
              <a:rPr lang="tr-TR" sz="2000" dirty="0" smtClean="0"/>
              <a:t> </a:t>
            </a:r>
            <a:r>
              <a:rPr lang="tr-TR" sz="2000" dirty="0" err="1"/>
              <a:t>Lomber</a:t>
            </a:r>
            <a:r>
              <a:rPr lang="tr-TR" sz="2000" dirty="0"/>
              <a:t> ponksiyon işlemini hastaların çok defa akciğerlerden su alınan bir operasyon olarak aktardıkları görülmektedir. </a:t>
            </a:r>
            <a:endParaRPr lang="tr-TR" sz="2000" dirty="0" smtClean="0"/>
          </a:p>
          <a:p>
            <a:pPr marL="0" indent="0">
              <a:buNone/>
            </a:pPr>
            <a:endParaRPr lang="tr-TR" sz="2000" dirty="0" smtClean="0"/>
          </a:p>
          <a:p>
            <a:endParaRPr lang="tr-TR" sz="2000" dirty="0" smtClean="0"/>
          </a:p>
          <a:p>
            <a:r>
              <a:rPr lang="tr-TR" sz="2000" dirty="0" smtClean="0"/>
              <a:t>Günümüzde </a:t>
            </a:r>
            <a:r>
              <a:rPr lang="tr-TR" sz="2000" dirty="0"/>
              <a:t>hekimlerin Latince reçeteler yazmakla veya tıbbi terminolojilerle hastalarını etkilemeleri mümkün değildir</a:t>
            </a:r>
            <a:r>
              <a:rPr lang="tr-TR" sz="2000" dirty="0" smtClean="0"/>
              <a:t>.</a:t>
            </a:r>
            <a:r>
              <a:rPr lang="tr-TR" sz="2000" dirty="0"/>
              <a:t> </a:t>
            </a:r>
            <a:endParaRPr lang="tr-TR" sz="2000" dirty="0" smtClean="0"/>
          </a:p>
          <a:p>
            <a:pPr lvl="1"/>
            <a:r>
              <a:rPr lang="tr-TR" sz="1600" dirty="0" smtClean="0"/>
              <a:t>Günümüz </a:t>
            </a:r>
            <a:r>
              <a:rPr lang="tr-TR" sz="1600" dirty="0"/>
              <a:t>insanı bilgilendirilmek ve hastalığıyla ilgili azami </a:t>
            </a:r>
            <a:r>
              <a:rPr lang="tr-TR" sz="1600" dirty="0" err="1"/>
              <a:t>içgörüye</a:t>
            </a:r>
            <a:r>
              <a:rPr lang="tr-TR" sz="1600" dirty="0"/>
              <a:t> sahip olmak </a:t>
            </a:r>
            <a:r>
              <a:rPr lang="tr-TR" sz="1600" dirty="0" smtClean="0"/>
              <a:t>istemektedir.</a:t>
            </a:r>
          </a:p>
          <a:p>
            <a:pPr lvl="1"/>
            <a:r>
              <a:rPr lang="tr-TR" sz="1600" dirty="0" smtClean="0"/>
              <a:t>En </a:t>
            </a:r>
            <a:r>
              <a:rPr lang="tr-TR" sz="1600" dirty="0"/>
              <a:t>iyi yol açıklamalara mümkün olduğunca basit </a:t>
            </a:r>
            <a:r>
              <a:rPr lang="tr-TR" sz="1600" dirty="0" smtClean="0"/>
              <a:t>seviyeden başlamak </a:t>
            </a:r>
            <a:r>
              <a:rPr lang="tr-TR" sz="1600" dirty="0"/>
              <a:t>ve </a:t>
            </a:r>
            <a:r>
              <a:rPr lang="tr-TR" sz="1600" dirty="0" smtClean="0"/>
              <a:t>hastanın </a:t>
            </a:r>
            <a:r>
              <a:rPr lang="tr-TR" sz="1600" dirty="0"/>
              <a:t>anlama durumuna göre </a:t>
            </a:r>
            <a:r>
              <a:rPr lang="tr-TR" sz="1600" dirty="0" smtClean="0"/>
              <a:t>ilerlemektir.</a:t>
            </a:r>
            <a:r>
              <a:rPr lang="tr-TR" sz="1600" dirty="0"/>
              <a:t> </a:t>
            </a:r>
            <a:endParaRPr lang="tr-TR" sz="1600" dirty="0" smtClean="0"/>
          </a:p>
          <a:p>
            <a:endParaRPr lang="tr-TR" sz="2000" dirty="0"/>
          </a:p>
          <a:p>
            <a:endParaRPr lang="tr-TR" sz="2000" dirty="0" smtClean="0"/>
          </a:p>
          <a:p>
            <a:r>
              <a:rPr lang="tr-TR" sz="2000" dirty="0" smtClean="0"/>
              <a:t>Hekimler </a:t>
            </a:r>
            <a:r>
              <a:rPr lang="tr-TR" sz="2000" dirty="0"/>
              <a:t>hastalarının sözleriyle neyi anlatmak istediklerini de anlamalı ve gerekirse teyit </a:t>
            </a:r>
            <a:r>
              <a:rPr lang="tr-TR" sz="2000" dirty="0" smtClean="0"/>
              <a:t>etmelidirler.</a:t>
            </a:r>
          </a:p>
          <a:p>
            <a:pPr lvl="1"/>
            <a:r>
              <a:rPr lang="tr-TR" sz="1600" dirty="0" smtClean="0"/>
              <a:t>Hasta </a:t>
            </a:r>
            <a:r>
              <a:rPr lang="tr-TR" sz="1600" dirty="0"/>
              <a:t>ara sıra alkol aldığını belirtirse ara sıra ile neyi kastettiği veya kan tükürdüğünü söylerse gerçekten kan mı tükürdüğü kesinleştirilmelidir.</a:t>
            </a:r>
            <a:endParaRPr lang="tr-TR" sz="1600" dirty="0" smtClean="0"/>
          </a:p>
          <a:p>
            <a:pPr lvl="1"/>
            <a:endParaRPr lang="tr-TR" sz="1600" dirty="0"/>
          </a:p>
        </p:txBody>
      </p:sp>
    </p:spTree>
    <p:extLst>
      <p:ext uri="{BB962C8B-B14F-4D97-AF65-F5344CB8AC3E}">
        <p14:creationId xmlns:p14="http://schemas.microsoft.com/office/powerpoint/2010/main" val="86638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Sözsüz iletişim</a:t>
            </a:r>
            <a:endParaRPr lang="tr-TR" dirty="0"/>
          </a:p>
        </p:txBody>
      </p:sp>
      <p:sp>
        <p:nvSpPr>
          <p:cNvPr id="3" name="İçerik Yer Tutucusu 2"/>
          <p:cNvSpPr>
            <a:spLocks noGrp="1"/>
          </p:cNvSpPr>
          <p:nvPr>
            <p:ph sz="half" idx="1"/>
          </p:nvPr>
        </p:nvSpPr>
        <p:spPr/>
        <p:txBody>
          <a:bodyPr>
            <a:normAutofit fontScale="92500" lnSpcReduction="20000"/>
          </a:bodyPr>
          <a:lstStyle/>
          <a:p>
            <a:pPr>
              <a:lnSpc>
                <a:spcPct val="150000"/>
              </a:lnSpc>
            </a:pPr>
            <a:r>
              <a:rPr lang="tr-TR" dirty="0" smtClean="0">
                <a:solidFill>
                  <a:srgbClr val="FF0000"/>
                </a:solidFill>
              </a:rPr>
              <a:t>Fiziksel özellikler</a:t>
            </a:r>
            <a:r>
              <a:rPr lang="tr-TR" sz="2800" dirty="0" smtClean="0">
                <a:solidFill>
                  <a:srgbClr val="FF0000"/>
                </a:solidFill>
              </a:rPr>
              <a:t> </a:t>
            </a:r>
          </a:p>
          <a:p>
            <a:pPr lvl="1">
              <a:lnSpc>
                <a:spcPct val="150000"/>
              </a:lnSpc>
            </a:pPr>
            <a:r>
              <a:rPr lang="tr-TR" sz="2400" dirty="0" smtClean="0"/>
              <a:t>(</a:t>
            </a:r>
            <a:r>
              <a:rPr lang="tr-TR" sz="2400" dirty="0" smtClean="0"/>
              <a:t>doktor, hasta ve mekana </a:t>
            </a:r>
            <a:r>
              <a:rPr lang="tr-TR" sz="2400" dirty="0" smtClean="0"/>
              <a:t>ait)</a:t>
            </a:r>
          </a:p>
          <a:p>
            <a:pPr>
              <a:lnSpc>
                <a:spcPct val="150000"/>
              </a:lnSpc>
            </a:pPr>
            <a:endParaRPr lang="tr-TR" dirty="0" smtClean="0"/>
          </a:p>
          <a:p>
            <a:pPr>
              <a:lnSpc>
                <a:spcPct val="150000"/>
              </a:lnSpc>
            </a:pPr>
            <a:r>
              <a:rPr lang="tr-TR" dirty="0" smtClean="0">
                <a:solidFill>
                  <a:srgbClr val="FF0000"/>
                </a:solidFill>
              </a:rPr>
              <a:t>Dil </a:t>
            </a:r>
            <a:r>
              <a:rPr lang="tr-TR" dirty="0" smtClean="0">
                <a:solidFill>
                  <a:srgbClr val="FF0000"/>
                </a:solidFill>
              </a:rPr>
              <a:t>özellikleri</a:t>
            </a:r>
          </a:p>
          <a:p>
            <a:pPr lvl="1">
              <a:lnSpc>
                <a:spcPct val="150000"/>
              </a:lnSpc>
            </a:pPr>
            <a:r>
              <a:rPr lang="tr-TR" sz="2400" dirty="0" smtClean="0"/>
              <a:t>(</a:t>
            </a:r>
            <a:r>
              <a:rPr lang="tr-TR" sz="2400" dirty="0" smtClean="0"/>
              <a:t>ses yüksekliği, konuşma hızı, ek sesler </a:t>
            </a:r>
            <a:r>
              <a:rPr lang="tr-TR" sz="2400" dirty="0" err="1" smtClean="0"/>
              <a:t>vb</a:t>
            </a:r>
            <a:r>
              <a:rPr lang="tr-TR" sz="2400" dirty="0" smtClean="0"/>
              <a:t>)</a:t>
            </a:r>
          </a:p>
          <a:p>
            <a:pPr>
              <a:lnSpc>
                <a:spcPct val="150000"/>
              </a:lnSpc>
            </a:pPr>
            <a:endParaRPr lang="tr-TR" dirty="0" smtClean="0"/>
          </a:p>
          <a:p>
            <a:pPr>
              <a:lnSpc>
                <a:spcPct val="150000"/>
              </a:lnSpc>
            </a:pPr>
            <a:endParaRPr lang="tr-TR" dirty="0"/>
          </a:p>
        </p:txBody>
      </p:sp>
      <p:sp>
        <p:nvSpPr>
          <p:cNvPr id="4" name="İçerik Yer Tutucusu 3"/>
          <p:cNvSpPr>
            <a:spLocks noGrp="1"/>
          </p:cNvSpPr>
          <p:nvPr>
            <p:ph sz="half" idx="2"/>
          </p:nvPr>
        </p:nvSpPr>
        <p:spPr/>
        <p:txBody>
          <a:bodyPr>
            <a:normAutofit fontScale="92500" lnSpcReduction="20000"/>
          </a:bodyPr>
          <a:lstStyle/>
          <a:p>
            <a:pPr>
              <a:lnSpc>
                <a:spcPct val="150000"/>
              </a:lnSpc>
            </a:pPr>
            <a:r>
              <a:rPr lang="tr-TR" dirty="0">
                <a:solidFill>
                  <a:srgbClr val="FF0000"/>
                </a:solidFill>
              </a:rPr>
              <a:t>Beden dili</a:t>
            </a:r>
          </a:p>
          <a:p>
            <a:pPr>
              <a:lnSpc>
                <a:spcPct val="150000"/>
              </a:lnSpc>
            </a:pPr>
            <a:endParaRPr lang="tr-TR" dirty="0"/>
          </a:p>
          <a:p>
            <a:pPr>
              <a:lnSpc>
                <a:spcPct val="150000"/>
              </a:lnSpc>
            </a:pPr>
            <a:r>
              <a:rPr lang="tr-TR" dirty="0">
                <a:solidFill>
                  <a:srgbClr val="FF0000"/>
                </a:solidFill>
              </a:rPr>
              <a:t>Kişiye ait özellikler </a:t>
            </a:r>
          </a:p>
          <a:p>
            <a:pPr lvl="1">
              <a:lnSpc>
                <a:spcPct val="150000"/>
              </a:lnSpc>
            </a:pPr>
            <a:r>
              <a:rPr lang="tr-TR" dirty="0"/>
              <a:t>(yaş, cilt rengi, </a:t>
            </a:r>
            <a:r>
              <a:rPr lang="tr-TR" dirty="0" err="1"/>
              <a:t>özbakımı</a:t>
            </a:r>
            <a:r>
              <a:rPr lang="tr-TR" dirty="0"/>
              <a:t> </a:t>
            </a:r>
            <a:r>
              <a:rPr lang="tr-TR" dirty="0" err="1"/>
              <a:t>vb</a:t>
            </a:r>
            <a:r>
              <a:rPr lang="tr-TR" dirty="0"/>
              <a:t>)</a:t>
            </a:r>
          </a:p>
          <a:p>
            <a:pPr>
              <a:lnSpc>
                <a:spcPct val="150000"/>
              </a:lnSpc>
            </a:pPr>
            <a:endParaRPr lang="tr-TR" dirty="0"/>
          </a:p>
          <a:p>
            <a:pPr>
              <a:lnSpc>
                <a:spcPct val="150000"/>
              </a:lnSpc>
            </a:pPr>
            <a:r>
              <a:rPr lang="tr-TR" dirty="0" err="1">
                <a:solidFill>
                  <a:srgbClr val="FF0000"/>
                </a:solidFill>
              </a:rPr>
              <a:t>Artefaktlar</a:t>
            </a:r>
            <a:endParaRPr lang="tr-TR" dirty="0">
              <a:solidFill>
                <a:srgbClr val="FF0000"/>
              </a:solidFill>
            </a:endParaRPr>
          </a:p>
          <a:p>
            <a:pPr lvl="1">
              <a:lnSpc>
                <a:spcPct val="150000"/>
              </a:lnSpc>
            </a:pPr>
            <a:r>
              <a:rPr lang="tr-TR" dirty="0"/>
              <a:t>(giysiler, aksesuarlar </a:t>
            </a:r>
            <a:r>
              <a:rPr lang="tr-TR" dirty="0" err="1"/>
              <a:t>vb</a:t>
            </a:r>
            <a:r>
              <a:rPr lang="tr-TR" dirty="0"/>
              <a:t>)</a:t>
            </a:r>
          </a:p>
          <a:p>
            <a:endParaRPr lang="tr-TR" dirty="0"/>
          </a:p>
        </p:txBody>
      </p:sp>
    </p:spTree>
    <p:extLst>
      <p:ext uri="{BB962C8B-B14F-4D97-AF65-F5344CB8AC3E}">
        <p14:creationId xmlns:p14="http://schemas.microsoft.com/office/powerpoint/2010/main" val="31538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Sözsüz iletişimde önerilenler</a:t>
            </a:r>
            <a:br>
              <a:rPr lang="tr-TR" dirty="0" smtClean="0"/>
            </a:br>
            <a:r>
              <a:rPr lang="tr-TR" dirty="0" smtClean="0"/>
              <a:t>SOFTEN akronimi</a:t>
            </a:r>
            <a:endParaRPr lang="tr-TR" dirty="0"/>
          </a:p>
        </p:txBody>
      </p:sp>
      <p:sp>
        <p:nvSpPr>
          <p:cNvPr id="3" name="İçerik Yer Tutucusu 2"/>
          <p:cNvSpPr>
            <a:spLocks noGrp="1"/>
          </p:cNvSpPr>
          <p:nvPr>
            <p:ph idx="1"/>
          </p:nvPr>
        </p:nvSpPr>
        <p:spPr/>
        <p:txBody>
          <a:bodyPr/>
          <a:lstStyle/>
          <a:p>
            <a:r>
              <a:rPr lang="tr-TR" b="1" dirty="0" smtClean="0">
                <a:solidFill>
                  <a:srgbClr val="FF0000"/>
                </a:solidFill>
              </a:rPr>
              <a:t>S</a:t>
            </a:r>
            <a:r>
              <a:rPr lang="tr-TR" dirty="0" smtClean="0"/>
              <a:t> (</a:t>
            </a:r>
            <a:r>
              <a:rPr lang="tr-TR" dirty="0" err="1" smtClean="0"/>
              <a:t>smile</a:t>
            </a:r>
            <a:r>
              <a:rPr lang="tr-TR" dirty="0" smtClean="0"/>
              <a:t>)			gülümseyin</a:t>
            </a:r>
          </a:p>
          <a:p>
            <a:r>
              <a:rPr lang="tr-TR" b="1" dirty="0" smtClean="0">
                <a:solidFill>
                  <a:srgbClr val="FF0000"/>
                </a:solidFill>
              </a:rPr>
              <a:t>O </a:t>
            </a:r>
            <a:r>
              <a:rPr lang="tr-TR" dirty="0" smtClean="0"/>
              <a:t>(</a:t>
            </a:r>
            <a:r>
              <a:rPr lang="tr-TR" dirty="0" err="1" smtClean="0"/>
              <a:t>open</a:t>
            </a:r>
            <a:r>
              <a:rPr lang="tr-TR" dirty="0" smtClean="0"/>
              <a:t> </a:t>
            </a:r>
            <a:r>
              <a:rPr lang="tr-TR" dirty="0" err="1" smtClean="0"/>
              <a:t>posture</a:t>
            </a:r>
            <a:r>
              <a:rPr lang="tr-TR" dirty="0" smtClean="0"/>
              <a:t>) 	ulaşılabilir oturun</a:t>
            </a:r>
          </a:p>
          <a:p>
            <a:r>
              <a:rPr lang="tr-TR" b="1" dirty="0" smtClean="0">
                <a:solidFill>
                  <a:srgbClr val="FF0000"/>
                </a:solidFill>
              </a:rPr>
              <a:t>F</a:t>
            </a:r>
            <a:r>
              <a:rPr lang="tr-TR" dirty="0" smtClean="0"/>
              <a:t> (</a:t>
            </a:r>
            <a:r>
              <a:rPr lang="tr-TR" dirty="0" err="1" smtClean="0"/>
              <a:t>forward</a:t>
            </a:r>
            <a:r>
              <a:rPr lang="tr-TR" dirty="0" smtClean="0"/>
              <a:t> </a:t>
            </a:r>
            <a:r>
              <a:rPr lang="tr-TR" dirty="0" err="1" smtClean="0"/>
              <a:t>lean</a:t>
            </a:r>
            <a:r>
              <a:rPr lang="tr-TR" dirty="0" smtClean="0"/>
              <a:t>)	eğilin, yakınlaşın</a:t>
            </a:r>
          </a:p>
          <a:p>
            <a:r>
              <a:rPr lang="tr-TR" b="1" dirty="0" smtClean="0">
                <a:solidFill>
                  <a:srgbClr val="FF0000"/>
                </a:solidFill>
              </a:rPr>
              <a:t>T</a:t>
            </a:r>
            <a:r>
              <a:rPr lang="tr-TR" dirty="0" smtClean="0"/>
              <a:t> (</a:t>
            </a:r>
            <a:r>
              <a:rPr lang="tr-TR" dirty="0" err="1" smtClean="0"/>
              <a:t>touch</a:t>
            </a:r>
            <a:r>
              <a:rPr lang="tr-TR" dirty="0" smtClean="0"/>
              <a:t>)  		dokunun</a:t>
            </a:r>
          </a:p>
          <a:p>
            <a:r>
              <a:rPr lang="tr-TR" b="1" dirty="0" smtClean="0">
                <a:solidFill>
                  <a:srgbClr val="FF0000"/>
                </a:solidFill>
              </a:rPr>
              <a:t>E</a:t>
            </a:r>
            <a:r>
              <a:rPr lang="tr-TR" dirty="0" smtClean="0">
                <a:solidFill>
                  <a:srgbClr val="FF0000"/>
                </a:solidFill>
              </a:rPr>
              <a:t> </a:t>
            </a:r>
            <a:r>
              <a:rPr lang="tr-TR" dirty="0" smtClean="0"/>
              <a:t>(</a:t>
            </a:r>
            <a:r>
              <a:rPr lang="tr-TR" dirty="0" err="1" smtClean="0"/>
              <a:t>eye</a:t>
            </a:r>
            <a:r>
              <a:rPr lang="tr-TR" dirty="0" smtClean="0"/>
              <a:t> </a:t>
            </a:r>
            <a:r>
              <a:rPr lang="tr-TR" dirty="0" err="1" smtClean="0"/>
              <a:t>contact</a:t>
            </a:r>
            <a:r>
              <a:rPr lang="tr-TR" dirty="0" smtClean="0"/>
              <a:t>)	göz teması kurun</a:t>
            </a:r>
          </a:p>
          <a:p>
            <a:r>
              <a:rPr lang="tr-TR" b="1" dirty="0" smtClean="0">
                <a:solidFill>
                  <a:srgbClr val="FF0000"/>
                </a:solidFill>
              </a:rPr>
              <a:t>N</a:t>
            </a:r>
            <a:r>
              <a:rPr lang="tr-TR" dirty="0" smtClean="0"/>
              <a:t> (</a:t>
            </a:r>
            <a:r>
              <a:rPr lang="tr-TR" dirty="0" err="1" smtClean="0"/>
              <a:t>nod</a:t>
            </a:r>
            <a:r>
              <a:rPr lang="tr-TR" dirty="0" smtClean="0"/>
              <a:t>)			başınızla 							dinlediğinizi belli edin       </a:t>
            </a:r>
            <a:endParaRPr lang="tr-TR" b="1" dirty="0" smtClean="0"/>
          </a:p>
          <a:p>
            <a:endParaRPr lang="tr-TR" dirty="0"/>
          </a:p>
        </p:txBody>
      </p:sp>
    </p:spTree>
    <p:extLst>
      <p:ext uri="{BB962C8B-B14F-4D97-AF65-F5344CB8AC3E}">
        <p14:creationId xmlns:p14="http://schemas.microsoft.com/office/powerpoint/2010/main" val="2321212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Beden Dili</a:t>
            </a:r>
            <a:endParaRPr lang="tr-TR" dirty="0"/>
          </a:p>
        </p:txBody>
      </p:sp>
      <p:sp>
        <p:nvSpPr>
          <p:cNvPr id="3" name="İçerik Yer Tutucusu 2"/>
          <p:cNvSpPr>
            <a:spLocks noGrp="1"/>
          </p:cNvSpPr>
          <p:nvPr>
            <p:ph idx="1"/>
          </p:nvPr>
        </p:nvSpPr>
        <p:spPr>
          <a:xfrm>
            <a:off x="467544" y="1196752"/>
            <a:ext cx="8229600" cy="4525963"/>
          </a:xfrm>
        </p:spPr>
        <p:txBody>
          <a:bodyPr/>
          <a:lstStyle/>
          <a:p>
            <a:r>
              <a:rPr lang="tr-TR" sz="2800" dirty="0" smtClean="0"/>
              <a:t>Dokunma</a:t>
            </a:r>
          </a:p>
          <a:p>
            <a:r>
              <a:rPr lang="tr-TR" sz="2800" dirty="0" smtClean="0"/>
              <a:t>Vücut duruşu</a:t>
            </a:r>
          </a:p>
          <a:p>
            <a:r>
              <a:rPr lang="tr-TR" sz="2800" dirty="0" smtClean="0"/>
              <a:t>Kişisel alan</a:t>
            </a:r>
          </a:p>
          <a:p>
            <a:r>
              <a:rPr lang="tr-TR" sz="2800" dirty="0" smtClean="0"/>
              <a:t>Mimikler</a:t>
            </a:r>
          </a:p>
          <a:p>
            <a:r>
              <a:rPr lang="tr-TR" sz="2800" dirty="0" smtClean="0"/>
              <a:t>Gözler</a:t>
            </a:r>
          </a:p>
          <a:p>
            <a:r>
              <a:rPr lang="tr-TR" sz="2800" dirty="0" smtClean="0"/>
              <a:t>Davranışlar</a:t>
            </a:r>
          </a:p>
          <a:p>
            <a:endParaRPr lang="tr-TR" dirty="0"/>
          </a:p>
        </p:txBody>
      </p:sp>
      <p:pic>
        <p:nvPicPr>
          <p:cNvPr id="3074" name="Picture 2" descr="C:\Users\Win7\Desktop\Dil-Ogrenelim-Karikatu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61355"/>
            <a:ext cx="332251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in7\Desktop\Personal-Space-Zoning-Distan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25144"/>
            <a:ext cx="4762500" cy="1968167"/>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933055"/>
            <a:ext cx="3250502" cy="2760255"/>
          </a:xfrm>
          <a:prstGeom prst="rect">
            <a:avLst/>
          </a:prstGeom>
        </p:spPr>
      </p:pic>
    </p:spTree>
    <p:extLst>
      <p:ext uri="{BB962C8B-B14F-4D97-AF65-F5344CB8AC3E}">
        <p14:creationId xmlns:p14="http://schemas.microsoft.com/office/powerpoint/2010/main" val="2669538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76664"/>
          </a:xfrm>
        </p:spPr>
        <p:txBody>
          <a:bodyPr>
            <a:normAutofit/>
          </a:bodyPr>
          <a:lstStyle/>
          <a:p>
            <a:r>
              <a:rPr lang="tr-TR" sz="2400" dirty="0">
                <a:solidFill>
                  <a:srgbClr val="FF0000"/>
                </a:solidFill>
              </a:rPr>
              <a:t>AÇIK/KAPALI</a:t>
            </a:r>
            <a:r>
              <a:rPr lang="tr-TR" sz="2400" dirty="0"/>
              <a:t> terimleri kişilerin iletişime istekliliğini ve hazır olup olmadığını belirlerken kullanılır. </a:t>
            </a:r>
          </a:p>
          <a:p>
            <a:endParaRPr lang="tr-TR" dirty="0" smtClean="0"/>
          </a:p>
          <a:p>
            <a:r>
              <a:rPr lang="tr-TR" sz="2400" dirty="0" smtClean="0">
                <a:solidFill>
                  <a:srgbClr val="FF0000"/>
                </a:solidFill>
              </a:rPr>
              <a:t>İLERİ/GERİ</a:t>
            </a:r>
            <a:r>
              <a:rPr lang="tr-TR" sz="2400" dirty="0" smtClean="0"/>
              <a:t> </a:t>
            </a:r>
            <a:r>
              <a:rPr lang="tr-TR" sz="2400" dirty="0"/>
              <a:t>durumu ise kişilerin iletişime aktif olarak katılıp katılmadıklarını gösterir. </a:t>
            </a:r>
            <a:endParaRPr lang="tr-TR" sz="2400" dirty="0" smtClean="0"/>
          </a:p>
          <a:p>
            <a:pPr marL="0" indent="0">
              <a:buNone/>
            </a:pPr>
            <a:endParaRPr lang="tr-TR" dirty="0"/>
          </a:p>
          <a:p>
            <a:pPr marL="0" indent="0">
              <a:buNone/>
            </a:pPr>
            <a:r>
              <a:rPr lang="tr-TR" dirty="0" smtClean="0"/>
              <a:t>Bu </a:t>
            </a:r>
            <a:r>
              <a:rPr lang="tr-TR" dirty="0"/>
              <a:t>duruş gruplarına göre cevap veren, düşünceli, savaşçı ve kaçak olmak üzere dört model oluşturabiliriz.</a:t>
            </a:r>
          </a:p>
          <a:p>
            <a:endParaRPr lang="tr-TR" dirty="0"/>
          </a:p>
        </p:txBody>
      </p:sp>
    </p:spTree>
    <p:extLst>
      <p:ext uri="{BB962C8B-B14F-4D97-AF65-F5344CB8AC3E}">
        <p14:creationId xmlns:p14="http://schemas.microsoft.com/office/powerpoint/2010/main" val="2685345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a:bodyPr>
          <a:lstStyle/>
          <a:p>
            <a:pPr marL="0" indent="0">
              <a:buNone/>
            </a:pPr>
            <a:r>
              <a:rPr lang="tr-TR" dirty="0" smtClean="0"/>
              <a:t>Karşınızdakinin </a:t>
            </a:r>
          </a:p>
          <a:p>
            <a:endParaRPr lang="tr-TR" dirty="0"/>
          </a:p>
          <a:p>
            <a:r>
              <a:rPr lang="tr-TR" dirty="0" smtClean="0"/>
              <a:t>AÇIK/İLERİ </a:t>
            </a:r>
            <a:r>
              <a:rPr lang="tr-TR" dirty="0"/>
              <a:t>pozisyonunda olması yani cevap verici halde olması halinde ilgiyle dinlenildiğinizi ve düşüncelerinizin kabul edileceğini </a:t>
            </a:r>
            <a:r>
              <a:rPr lang="tr-TR" dirty="0" smtClean="0"/>
              <a:t>varsayabilirsiniz.</a:t>
            </a:r>
          </a:p>
          <a:p>
            <a:endParaRPr lang="tr-TR" dirty="0"/>
          </a:p>
          <a:p>
            <a:r>
              <a:rPr lang="tr-TR" dirty="0" smtClean="0"/>
              <a:t>AÇIK/GERİ </a:t>
            </a:r>
            <a:r>
              <a:rPr lang="tr-TR" dirty="0"/>
              <a:t>pozisyonda kişi halen alıcıdır ve ilgiyle dinliyordur. Ancak halen aktif olarak kabul etmemektedir. </a:t>
            </a:r>
            <a:endParaRPr lang="tr-TR" dirty="0"/>
          </a:p>
          <a:p>
            <a:endParaRPr lang="tr-TR" dirty="0" smtClean="0"/>
          </a:p>
        </p:txBody>
      </p:sp>
    </p:spTree>
    <p:extLst>
      <p:ext uri="{BB962C8B-B14F-4D97-AF65-F5344CB8AC3E}">
        <p14:creationId xmlns:p14="http://schemas.microsoft.com/office/powerpoint/2010/main" val="4257047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6120680"/>
          </a:xfrm>
        </p:spPr>
        <p:txBody>
          <a:bodyPr>
            <a:normAutofit/>
          </a:bodyPr>
          <a:lstStyle/>
          <a:p>
            <a:endParaRPr lang="tr-TR" dirty="0"/>
          </a:p>
          <a:p>
            <a:r>
              <a:rPr lang="tr-TR" dirty="0" smtClean="0"/>
              <a:t>Kaçak konumdaki kişi hemen kapıdan çıkıp gitme eğilimindedir, hatta, zihinsel olarak da rahat değildir.</a:t>
            </a:r>
          </a:p>
          <a:p>
            <a:endParaRPr lang="tr-TR" dirty="0" smtClean="0"/>
          </a:p>
          <a:p>
            <a:endParaRPr lang="tr-TR" dirty="0"/>
          </a:p>
          <a:p>
            <a:r>
              <a:rPr lang="tr-TR" dirty="0" smtClean="0"/>
              <a:t>AKTİF/İLERİ </a:t>
            </a:r>
            <a:r>
              <a:rPr lang="tr-TR" dirty="0"/>
              <a:t>konumu olan savaşçı </a:t>
            </a:r>
            <a:r>
              <a:rPr lang="tr-TR" dirty="0" err="1"/>
              <a:t>modda</a:t>
            </a:r>
            <a:r>
              <a:rPr lang="tr-TR" dirty="0"/>
              <a:t> ise aktif direnç </a:t>
            </a:r>
            <a:r>
              <a:rPr lang="tr-TR" dirty="0" smtClean="0"/>
              <a:t>vardır</a:t>
            </a:r>
            <a:r>
              <a:rPr lang="tr-TR" dirty="0" smtClean="0"/>
              <a:t>. bu </a:t>
            </a:r>
            <a:r>
              <a:rPr lang="tr-TR" dirty="0" err="1"/>
              <a:t>modda</a:t>
            </a:r>
            <a:r>
              <a:rPr lang="tr-TR" dirty="0"/>
              <a:t> ise </a:t>
            </a:r>
            <a:r>
              <a:rPr lang="tr-TR" dirty="0" smtClean="0"/>
              <a:t>yapılabilecek </a:t>
            </a:r>
            <a:r>
              <a:rPr lang="tr-TR" dirty="0"/>
              <a:t>en kolay konum değişikliği </a:t>
            </a:r>
            <a:r>
              <a:rPr lang="tr-TR" dirty="0" smtClean="0"/>
              <a:t>düşünceli </a:t>
            </a:r>
            <a:r>
              <a:rPr lang="tr-TR" dirty="0"/>
              <a:t>moda geçirmektir. </a:t>
            </a:r>
            <a:endParaRPr lang="tr-TR" dirty="0" smtClean="0"/>
          </a:p>
          <a:p>
            <a:endParaRPr lang="tr-TR" dirty="0"/>
          </a:p>
        </p:txBody>
      </p:sp>
    </p:spTree>
    <p:extLst>
      <p:ext uri="{BB962C8B-B14F-4D97-AF65-F5344CB8AC3E}">
        <p14:creationId xmlns:p14="http://schemas.microsoft.com/office/powerpoint/2010/main" val="3273769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Her pozisyon kendine özgü vücut duruşu ile ayırt edilebilir</a:t>
            </a:r>
            <a:endParaRPr lang="tr-TR" dirty="0"/>
          </a:p>
        </p:txBody>
      </p:sp>
      <p:sp>
        <p:nvSpPr>
          <p:cNvPr id="3" name="İçerik Yer Tutucusu 2"/>
          <p:cNvSpPr>
            <a:spLocks noGrp="1"/>
          </p:cNvSpPr>
          <p:nvPr>
            <p:ph idx="1"/>
          </p:nvPr>
        </p:nvSpPr>
        <p:spPr/>
        <p:txBody>
          <a:bodyPr>
            <a:normAutofit fontScale="77500" lnSpcReduction="20000"/>
          </a:bodyPr>
          <a:lstStyle/>
          <a:p>
            <a:pPr>
              <a:lnSpc>
                <a:spcPct val="150000"/>
              </a:lnSpc>
            </a:pPr>
            <a:r>
              <a:rPr lang="tr-TR" dirty="0" smtClean="0">
                <a:solidFill>
                  <a:schemeClr val="folHlink"/>
                </a:solidFill>
              </a:rPr>
              <a:t>İLGİLİ</a:t>
            </a:r>
            <a:r>
              <a:rPr lang="tr-TR" b="1" dirty="0" smtClean="0">
                <a:solidFill>
                  <a:schemeClr val="folHlink"/>
                </a:solidFill>
              </a:rPr>
              <a:t>:</a:t>
            </a:r>
            <a:r>
              <a:rPr lang="tr-TR" b="1" dirty="0" smtClean="0"/>
              <a:t> </a:t>
            </a:r>
            <a:r>
              <a:rPr lang="tr-TR" dirty="0" smtClean="0"/>
              <a:t>Öne eğilmiş, vücut, kollar ve eller açık</a:t>
            </a:r>
            <a:endParaRPr lang="tr-TR" dirty="0" smtClean="0">
              <a:solidFill>
                <a:schemeClr val="folHlink"/>
              </a:solidFill>
            </a:endParaRPr>
          </a:p>
          <a:p>
            <a:pPr>
              <a:lnSpc>
                <a:spcPct val="150000"/>
              </a:lnSpc>
            </a:pPr>
            <a:r>
              <a:rPr lang="tr-TR" dirty="0" smtClean="0">
                <a:solidFill>
                  <a:schemeClr val="folHlink"/>
                </a:solidFill>
              </a:rPr>
              <a:t>İSTEKLİ:</a:t>
            </a:r>
            <a:r>
              <a:rPr lang="tr-TR" dirty="0" smtClean="0"/>
              <a:t> Bacaklar açık, ayaklar sandalyenin altında, parmak uçlarında, öne eğilmiş</a:t>
            </a:r>
          </a:p>
          <a:p>
            <a:pPr>
              <a:lnSpc>
                <a:spcPct val="150000"/>
              </a:lnSpc>
            </a:pPr>
            <a:r>
              <a:rPr lang="tr-TR" dirty="0" smtClean="0">
                <a:solidFill>
                  <a:schemeClr val="folHlink"/>
                </a:solidFill>
              </a:rPr>
              <a:t>ANLAŞMAYA HAZIR:</a:t>
            </a:r>
            <a:r>
              <a:rPr lang="tr-TR" dirty="0" smtClean="0"/>
              <a:t> Toparlanır, eller düz olarak masada</a:t>
            </a:r>
          </a:p>
          <a:p>
            <a:pPr>
              <a:lnSpc>
                <a:spcPct val="150000"/>
              </a:lnSpc>
            </a:pPr>
            <a:r>
              <a:rPr lang="tr-TR" dirty="0" smtClean="0">
                <a:solidFill>
                  <a:schemeClr val="folHlink"/>
                </a:solidFill>
              </a:rPr>
              <a:t>DİNLEME:</a:t>
            </a:r>
            <a:r>
              <a:rPr lang="tr-TR" dirty="0" smtClean="0"/>
              <a:t> Baş eğik, göz teması, kafa sallama ve sık göz kırpma var</a:t>
            </a:r>
          </a:p>
          <a:p>
            <a:pPr>
              <a:lnSpc>
                <a:spcPct val="150000"/>
              </a:lnSpc>
            </a:pPr>
            <a:r>
              <a:rPr lang="tr-TR" dirty="0" smtClean="0">
                <a:solidFill>
                  <a:schemeClr val="folHlink"/>
                </a:solidFill>
              </a:rPr>
              <a:t>DEĞERLENDİRME:</a:t>
            </a:r>
            <a:r>
              <a:rPr lang="tr-TR" dirty="0" smtClean="0"/>
              <a:t> Kalem ısırma, çene elleme, yukarı ve sağa bakma, bacaklar çaprazlanmış</a:t>
            </a:r>
          </a:p>
          <a:p>
            <a:pPr>
              <a:lnSpc>
                <a:spcPct val="150000"/>
              </a:lnSpc>
            </a:pPr>
            <a:endParaRPr lang="tr-TR" dirty="0"/>
          </a:p>
        </p:txBody>
      </p:sp>
    </p:spTree>
    <p:extLst>
      <p:ext uri="{BB962C8B-B14F-4D97-AF65-F5344CB8AC3E}">
        <p14:creationId xmlns:p14="http://schemas.microsoft.com/office/powerpoint/2010/main" val="28713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a:lnSpc>
                <a:spcPct val="150000"/>
              </a:lnSpc>
            </a:pPr>
            <a:r>
              <a:rPr lang="tr-TR" dirty="0" smtClean="0">
                <a:solidFill>
                  <a:schemeClr val="folHlink"/>
                </a:solidFill>
              </a:rPr>
              <a:t>REDDEDİCİ</a:t>
            </a:r>
            <a:r>
              <a:rPr lang="tr-TR" b="1" dirty="0" smtClean="0">
                <a:solidFill>
                  <a:schemeClr val="folHlink"/>
                </a:solidFill>
              </a:rPr>
              <a:t>:</a:t>
            </a:r>
            <a:r>
              <a:rPr lang="tr-TR" b="1" dirty="0" smtClean="0"/>
              <a:t> </a:t>
            </a:r>
            <a:r>
              <a:rPr lang="tr-TR" dirty="0" smtClean="0"/>
              <a:t>Oturmuş, arkaya kaymış, kollar ve bacaklar çapraz, baş önde, kaşlar çatık</a:t>
            </a:r>
          </a:p>
          <a:p>
            <a:pPr>
              <a:lnSpc>
                <a:spcPct val="150000"/>
              </a:lnSpc>
            </a:pPr>
            <a:r>
              <a:rPr lang="tr-TR" dirty="0" smtClean="0">
                <a:solidFill>
                  <a:schemeClr val="folHlink"/>
                </a:solidFill>
              </a:rPr>
              <a:t>BIRAK KONUŞAYIM:</a:t>
            </a:r>
            <a:r>
              <a:rPr lang="tr-TR" dirty="0" smtClean="0"/>
              <a:t> Parmakla vurmak, ayak sallamak, dik dik bakmak </a:t>
            </a:r>
          </a:p>
          <a:p>
            <a:pPr>
              <a:lnSpc>
                <a:spcPct val="150000"/>
              </a:lnSpc>
            </a:pPr>
            <a:r>
              <a:rPr lang="tr-TR" dirty="0" smtClean="0">
                <a:solidFill>
                  <a:schemeClr val="folHlink"/>
                </a:solidFill>
              </a:rPr>
              <a:t>AGRESİF:</a:t>
            </a:r>
            <a:r>
              <a:rPr lang="tr-TR" dirty="0" smtClean="0"/>
              <a:t> Öne eğik, parmakla göstermek, yumruk sıkmak </a:t>
            </a:r>
          </a:p>
          <a:p>
            <a:pPr>
              <a:lnSpc>
                <a:spcPct val="150000"/>
              </a:lnSpc>
            </a:pPr>
            <a:r>
              <a:rPr lang="tr-TR" dirty="0" smtClean="0">
                <a:solidFill>
                  <a:schemeClr val="folHlink"/>
                </a:solidFill>
              </a:rPr>
              <a:t>MEYDAN OKUMA:</a:t>
            </a:r>
            <a:r>
              <a:rPr lang="tr-TR" dirty="0" smtClean="0"/>
              <a:t> (ayakta) Eller kalçalarda, kaşlar çatık</a:t>
            </a:r>
          </a:p>
          <a:p>
            <a:pPr>
              <a:lnSpc>
                <a:spcPct val="150000"/>
              </a:lnSpc>
            </a:pPr>
            <a:endParaRPr lang="tr-TR" dirty="0"/>
          </a:p>
        </p:txBody>
      </p:sp>
    </p:spTree>
    <p:extLst>
      <p:ext uri="{BB962C8B-B14F-4D97-AF65-F5344CB8AC3E}">
        <p14:creationId xmlns:p14="http://schemas.microsoft.com/office/powerpoint/2010/main" val="116669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15347"/>
          <a:stretch>
            <a:fillRect/>
          </a:stretch>
        </p:blipFill>
        <p:spPr bwMode="auto">
          <a:xfrm>
            <a:off x="539552" y="908720"/>
            <a:ext cx="3888432" cy="4680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4305"/>
          <a:stretch>
            <a:fillRect/>
          </a:stretch>
        </p:blipFill>
        <p:spPr bwMode="auto">
          <a:xfrm>
            <a:off x="4788024" y="908720"/>
            <a:ext cx="367240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4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Öğrenim hedefleri</a:t>
            </a:r>
            <a:endParaRPr lang="tr-TR" dirty="0"/>
          </a:p>
        </p:txBody>
      </p:sp>
      <p:sp>
        <p:nvSpPr>
          <p:cNvPr id="3" name="İçerik Yer Tutucusu 2"/>
          <p:cNvSpPr>
            <a:spLocks noGrp="1"/>
          </p:cNvSpPr>
          <p:nvPr>
            <p:ph idx="1"/>
          </p:nvPr>
        </p:nvSpPr>
        <p:spPr>
          <a:xfrm>
            <a:off x="683568" y="1600200"/>
            <a:ext cx="8003232" cy="4525963"/>
          </a:xfrm>
        </p:spPr>
        <p:txBody>
          <a:bodyPr>
            <a:normAutofit fontScale="85000" lnSpcReduction="20000"/>
          </a:bodyPr>
          <a:lstStyle/>
          <a:p>
            <a:pPr>
              <a:lnSpc>
                <a:spcPct val="150000"/>
              </a:lnSpc>
            </a:pPr>
            <a:r>
              <a:rPr lang="tr-TR" dirty="0" smtClean="0"/>
              <a:t>İletişimin tanımını yapabilmek</a:t>
            </a:r>
          </a:p>
          <a:p>
            <a:pPr>
              <a:lnSpc>
                <a:spcPct val="150000"/>
              </a:lnSpc>
            </a:pPr>
            <a:r>
              <a:rPr lang="tr-TR" dirty="0" smtClean="0"/>
              <a:t>İletişimin öğelerini sayabilmek</a:t>
            </a:r>
          </a:p>
          <a:p>
            <a:pPr>
              <a:lnSpc>
                <a:spcPct val="150000"/>
              </a:lnSpc>
            </a:pPr>
            <a:r>
              <a:rPr lang="tr-TR" dirty="0" smtClean="0"/>
              <a:t>Hasta-hekim görüşmesinde 4 iletişim tipini </a:t>
            </a:r>
            <a:r>
              <a:rPr lang="tr-TR" dirty="0" smtClean="0"/>
              <a:t>açıklayabilmek</a:t>
            </a:r>
          </a:p>
          <a:p>
            <a:pPr>
              <a:lnSpc>
                <a:spcPct val="150000"/>
              </a:lnSpc>
            </a:pPr>
            <a:r>
              <a:rPr lang="tr-TR" dirty="0" smtClean="0"/>
              <a:t>Sözsüz iletişimin ögelerini sayabilmek</a:t>
            </a:r>
            <a:endParaRPr lang="tr-TR" dirty="0" smtClean="0"/>
          </a:p>
          <a:p>
            <a:pPr>
              <a:lnSpc>
                <a:spcPct val="150000"/>
              </a:lnSpc>
            </a:pPr>
            <a:r>
              <a:rPr lang="tr-TR" dirty="0" smtClean="0"/>
              <a:t>Sözsüz iletişimde SOFTEN akronimini açıklayabilmek</a:t>
            </a:r>
          </a:p>
          <a:p>
            <a:pPr>
              <a:lnSpc>
                <a:spcPct val="150000"/>
              </a:lnSpc>
            </a:pPr>
            <a:r>
              <a:rPr lang="tr-TR" dirty="0" smtClean="0"/>
              <a:t>İletişimin engellerini sayabilmek</a:t>
            </a:r>
          </a:p>
          <a:p>
            <a:pPr>
              <a:lnSpc>
                <a:spcPct val="150000"/>
              </a:lnSpc>
            </a:pPr>
            <a:endParaRPr lang="tr-TR" dirty="0"/>
          </a:p>
        </p:txBody>
      </p:sp>
    </p:spTree>
    <p:extLst>
      <p:ext uri="{BB962C8B-B14F-4D97-AF65-F5344CB8AC3E}">
        <p14:creationId xmlns:p14="http://schemas.microsoft.com/office/powerpoint/2010/main" val="3730247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48421" b="24670"/>
          <a:stretch>
            <a:fillRect/>
          </a:stretch>
        </p:blipFill>
        <p:spPr bwMode="auto">
          <a:xfrm>
            <a:off x="413748" y="1196752"/>
            <a:ext cx="378000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7"/>
          <p:cNvPicPr>
            <a:picLocks noChangeAspect="1" noChangeArrowheads="1"/>
          </p:cNvPicPr>
          <p:nvPr/>
        </p:nvPicPr>
        <p:blipFill>
          <a:blip r:embed="rId2">
            <a:extLst>
              <a:ext uri="{28A0092B-C50C-407E-A947-70E740481C1C}">
                <a14:useLocalDpi xmlns:a14="http://schemas.microsoft.com/office/drawing/2010/main" val="0"/>
              </a:ext>
            </a:extLst>
          </a:blip>
          <a:srcRect t="75330" r="48421"/>
          <a:stretch>
            <a:fillRect/>
          </a:stretch>
        </p:blipFill>
        <p:spPr bwMode="auto">
          <a:xfrm>
            <a:off x="539552" y="4566852"/>
            <a:ext cx="3528392" cy="1335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1181" b="24365"/>
          <a:stretch>
            <a:fillRect/>
          </a:stretch>
        </p:blipFill>
        <p:spPr bwMode="auto">
          <a:xfrm>
            <a:off x="4644008" y="1196752"/>
            <a:ext cx="370800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7"/>
          <p:cNvPicPr>
            <a:picLocks noChangeAspect="1" noChangeArrowheads="1"/>
          </p:cNvPicPr>
          <p:nvPr/>
        </p:nvPicPr>
        <p:blipFill>
          <a:blip r:embed="rId2">
            <a:extLst>
              <a:ext uri="{28A0092B-C50C-407E-A947-70E740481C1C}">
                <a14:useLocalDpi xmlns:a14="http://schemas.microsoft.com/office/drawing/2010/main" val="0"/>
              </a:ext>
            </a:extLst>
          </a:blip>
          <a:srcRect l="51181" t="74945"/>
          <a:stretch>
            <a:fillRect/>
          </a:stretch>
        </p:blipFill>
        <p:spPr bwMode="auto">
          <a:xfrm>
            <a:off x="4944615" y="4566852"/>
            <a:ext cx="3600400" cy="13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467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47639" b="14804"/>
          <a:stretch>
            <a:fillRect/>
          </a:stretch>
        </p:blipFill>
        <p:spPr bwMode="auto">
          <a:xfrm>
            <a:off x="539552" y="908720"/>
            <a:ext cx="3744415"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t="86314" r="47639"/>
          <a:stretch>
            <a:fillRect/>
          </a:stretch>
        </p:blipFill>
        <p:spPr bwMode="auto">
          <a:xfrm>
            <a:off x="251521" y="4725144"/>
            <a:ext cx="3960440" cy="874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1979" b="13235"/>
          <a:stretch>
            <a:fillRect/>
          </a:stretch>
        </p:blipFill>
        <p:spPr bwMode="auto">
          <a:xfrm>
            <a:off x="4716016" y="908720"/>
            <a:ext cx="3918750" cy="34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l="51979" t="86765"/>
          <a:stretch>
            <a:fillRect/>
          </a:stretch>
        </p:blipFill>
        <p:spPr bwMode="auto">
          <a:xfrm>
            <a:off x="4572000" y="4736257"/>
            <a:ext cx="4058493" cy="8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25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E932B459-5A76-4B2D-AFDD-175B55B1BD7B}" type="slidenum">
              <a:rPr lang="tr-TR"/>
              <a:pPr/>
              <a:t>32</a:t>
            </a:fld>
            <a:endParaRPr lang="tr-TR"/>
          </a:p>
        </p:txBody>
      </p:sp>
      <p:pic>
        <p:nvPicPr>
          <p:cNvPr id="22630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b="9152"/>
          <a:stretch>
            <a:fillRect/>
          </a:stretch>
        </p:blipFill>
        <p:spPr bwMode="auto">
          <a:xfrm>
            <a:off x="0" y="393700"/>
            <a:ext cx="9144000" cy="5373688"/>
          </a:xfrm>
          <a:prstGeom prst="rect">
            <a:avLst/>
          </a:prstGeom>
          <a:noFill/>
          <a:extLst>
            <a:ext uri="{909E8E84-426E-40DD-AFC4-6F175D3DCCD1}">
              <a14:hiddenFill xmlns:a14="http://schemas.microsoft.com/office/drawing/2010/main">
                <a:solidFill>
                  <a:srgbClr val="FFFFFF"/>
                </a:solidFill>
              </a14:hiddenFill>
            </a:ext>
          </a:extLst>
        </p:spPr>
      </p:pic>
      <p:pic>
        <p:nvPicPr>
          <p:cNvPr id="226307" name="Picture 3" descr="9"/>
          <p:cNvPicPr>
            <a:picLocks noChangeAspect="1" noChangeArrowheads="1"/>
          </p:cNvPicPr>
          <p:nvPr/>
        </p:nvPicPr>
        <p:blipFill>
          <a:blip r:embed="rId2">
            <a:extLst>
              <a:ext uri="{28A0092B-C50C-407E-A947-70E740481C1C}">
                <a14:useLocalDpi xmlns:a14="http://schemas.microsoft.com/office/drawing/2010/main" val="0"/>
              </a:ext>
            </a:extLst>
          </a:blip>
          <a:srcRect t="90848"/>
          <a:stretch>
            <a:fillRect/>
          </a:stretch>
        </p:blipFill>
        <p:spPr bwMode="auto">
          <a:xfrm>
            <a:off x="0" y="5767388"/>
            <a:ext cx="9144000" cy="54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28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52074" b="11157"/>
          <a:stretch>
            <a:fillRect/>
          </a:stretch>
        </p:blipFill>
        <p:spPr bwMode="auto">
          <a:xfrm>
            <a:off x="467544" y="836712"/>
            <a:ext cx="3888432" cy="4392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8526" b="10092"/>
          <a:stretch>
            <a:fillRect/>
          </a:stretch>
        </p:blipFill>
        <p:spPr bwMode="auto">
          <a:xfrm>
            <a:off x="4932041" y="836712"/>
            <a:ext cx="3825290" cy="439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10"/>
          <p:cNvPicPr>
            <a:picLocks noChangeAspect="1" noChangeArrowheads="1"/>
          </p:cNvPicPr>
          <p:nvPr/>
        </p:nvPicPr>
        <p:blipFill>
          <a:blip r:embed="rId2">
            <a:extLst>
              <a:ext uri="{28A0092B-C50C-407E-A947-70E740481C1C}">
                <a14:useLocalDpi xmlns:a14="http://schemas.microsoft.com/office/drawing/2010/main" val="0"/>
              </a:ext>
            </a:extLst>
          </a:blip>
          <a:srcRect t="88843" r="52074"/>
          <a:stretch>
            <a:fillRect/>
          </a:stretch>
        </p:blipFill>
        <p:spPr bwMode="auto">
          <a:xfrm>
            <a:off x="467545" y="5589240"/>
            <a:ext cx="3888432" cy="765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10"/>
          <p:cNvPicPr>
            <a:picLocks noChangeAspect="1" noChangeArrowheads="1"/>
          </p:cNvPicPr>
          <p:nvPr/>
        </p:nvPicPr>
        <p:blipFill>
          <a:blip r:embed="rId2">
            <a:extLst>
              <a:ext uri="{28A0092B-C50C-407E-A947-70E740481C1C}">
                <a14:useLocalDpi xmlns:a14="http://schemas.microsoft.com/office/drawing/2010/main" val="0"/>
              </a:ext>
            </a:extLst>
          </a:blip>
          <a:srcRect l="48526" t="89908"/>
          <a:stretch>
            <a:fillRect/>
          </a:stretch>
        </p:blipFill>
        <p:spPr bwMode="auto">
          <a:xfrm>
            <a:off x="5004048" y="5697322"/>
            <a:ext cx="4139952" cy="69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74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2"/>
          <p:cNvSpPr>
            <a:spLocks noGrp="1"/>
          </p:cNvSpPr>
          <p:nvPr>
            <p:ph type="ftr" sz="quarter" idx="11"/>
          </p:nvPr>
        </p:nvSpPr>
        <p:spPr/>
        <p:txBody>
          <a:bodyPr/>
          <a:lstStyle/>
          <a:p>
            <a:r>
              <a:rPr lang="tr-TR"/>
              <a:t>Aile Hekimliği 1. Aşama Kursiyer Eğitimi</a:t>
            </a:r>
          </a:p>
        </p:txBody>
      </p:sp>
      <p:sp>
        <p:nvSpPr>
          <p:cNvPr id="5" name="Slayt Numarası Yer Tutucusu 3"/>
          <p:cNvSpPr>
            <a:spLocks noGrp="1"/>
          </p:cNvSpPr>
          <p:nvPr>
            <p:ph type="sldNum" sz="quarter" idx="12"/>
          </p:nvPr>
        </p:nvSpPr>
        <p:spPr/>
        <p:txBody>
          <a:bodyPr/>
          <a:lstStyle/>
          <a:p>
            <a:fld id="{25442FA0-CF94-4857-BECC-7997B5F897C6}" type="slidenum">
              <a:rPr lang="tr-TR"/>
              <a:pPr/>
              <a:t>34</a:t>
            </a:fld>
            <a:endParaRPr lang="tr-TR"/>
          </a:p>
        </p:txBody>
      </p:sp>
      <p:pic>
        <p:nvPicPr>
          <p:cNvPr id="229378"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b="12915"/>
          <a:stretch>
            <a:fillRect/>
          </a:stretch>
        </p:blipFill>
        <p:spPr bwMode="auto">
          <a:xfrm>
            <a:off x="936624" y="332656"/>
            <a:ext cx="7235825" cy="5876925"/>
          </a:xfrm>
          <a:prstGeom prst="rect">
            <a:avLst/>
          </a:prstGeom>
          <a:noFill/>
          <a:extLst>
            <a:ext uri="{909E8E84-426E-40DD-AFC4-6F175D3DCCD1}">
              <a14:hiddenFill xmlns:a14="http://schemas.microsoft.com/office/drawing/2010/main">
                <a:solidFill>
                  <a:srgbClr val="FFFFFF"/>
                </a:solidFill>
              </a14:hiddenFill>
            </a:ext>
          </a:extLst>
        </p:spPr>
      </p:pic>
      <p:pic>
        <p:nvPicPr>
          <p:cNvPr id="229379" name="Picture 3" descr="11"/>
          <p:cNvPicPr>
            <a:picLocks noChangeAspect="1" noChangeArrowheads="1"/>
          </p:cNvPicPr>
          <p:nvPr/>
        </p:nvPicPr>
        <p:blipFill>
          <a:blip r:embed="rId2">
            <a:extLst>
              <a:ext uri="{28A0092B-C50C-407E-A947-70E740481C1C}">
                <a14:useLocalDpi xmlns:a14="http://schemas.microsoft.com/office/drawing/2010/main" val="0"/>
              </a:ext>
            </a:extLst>
          </a:blip>
          <a:srcRect t="86028"/>
          <a:stretch>
            <a:fillRect/>
          </a:stretch>
        </p:blipFill>
        <p:spPr bwMode="auto">
          <a:xfrm>
            <a:off x="936625" y="5876925"/>
            <a:ext cx="723582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54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1062530015"/>
              </p:ext>
            </p:extLst>
          </p:nvPr>
        </p:nvGraphicFramePr>
        <p:xfrm>
          <a:off x="179512" y="188640"/>
          <a:ext cx="5832648" cy="6443343"/>
        </p:xfrm>
        <a:graphic>
          <a:graphicData uri="http://schemas.openxmlformats.org/drawingml/2006/table">
            <a:tbl>
              <a:tblPr/>
              <a:tblGrid>
                <a:gridCol w="2880320"/>
                <a:gridCol w="2952328"/>
              </a:tblGrid>
              <a:tr h="1040101">
                <a:tc>
                  <a:txBody>
                    <a:bodyPr/>
                    <a:lstStyle/>
                    <a:p>
                      <a:pPr algn="l" fontAlgn="t"/>
                      <a:r>
                        <a:rPr lang="tr-TR" sz="1200" b="1" i="0" dirty="0">
                          <a:effectLst/>
                          <a:latin typeface="Tahoma"/>
                        </a:rPr>
                        <a:t>1)Emretme, yönetme</a:t>
                      </a:r>
                      <a:endParaRPr lang="tr-TR" sz="1200" b="0" i="0" dirty="0">
                        <a:effectLst/>
                        <a:latin typeface="Tahoma"/>
                      </a:endParaRPr>
                    </a:p>
                    <a:p>
                      <a:pPr algn="l" fontAlgn="t"/>
                      <a:r>
                        <a:rPr lang="tr-TR" sz="1200" b="0" i="0" dirty="0">
                          <a:effectLst/>
                          <a:latin typeface="Tahoma"/>
                        </a:rPr>
                        <a:t>“Yapman gerekir…”</a:t>
                      </a:r>
                    </a:p>
                    <a:p>
                      <a:pPr algn="l" fontAlgn="t"/>
                      <a:r>
                        <a:rPr lang="tr-TR" sz="1200" b="0" i="0" dirty="0">
                          <a:effectLst/>
                          <a:latin typeface="Tahoma"/>
                        </a:rPr>
                        <a:t>“… yapacaksın”</a:t>
                      </a:r>
                    </a:p>
                    <a:p>
                      <a:pPr algn="l" fontAlgn="t"/>
                      <a:r>
                        <a:rPr lang="tr-TR" sz="1200" b="0" i="0" dirty="0">
                          <a:effectLst/>
                          <a:latin typeface="Tahoma"/>
                        </a:rPr>
                        <a:t>“yapmak zorundasın…”</a:t>
                      </a:r>
                    </a:p>
                    <a:p>
                      <a:pPr algn="l" fontAlgn="t"/>
                      <a:r>
                        <a:rPr lang="tr-TR" sz="1200" b="0" i="0" dirty="0">
                          <a:effectLst/>
                          <a:latin typeface="Tahoma"/>
                        </a:rPr>
                        <a:t> </a:t>
                      </a:r>
                    </a:p>
                    <a:p>
                      <a:pPr algn="l" fontAlgn="t"/>
                      <a:r>
                        <a:rPr lang="tr-TR" sz="8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800" b="0" i="0" dirty="0">
                          <a:effectLst/>
                          <a:latin typeface="Tahoma"/>
                        </a:rPr>
                        <a:t> </a:t>
                      </a:r>
                    </a:p>
                    <a:p>
                      <a:pPr algn="l" fontAlgn="t">
                        <a:buFont typeface="Arial"/>
                        <a:buChar char="•"/>
                      </a:pPr>
                      <a:r>
                        <a:rPr lang="tr-TR" sz="1200" dirty="0">
                          <a:solidFill>
                            <a:srgbClr val="5E554A"/>
                          </a:solidFill>
                          <a:effectLst/>
                        </a:rPr>
                        <a:t>Korku ya da aktif direnç yaratabilir;</a:t>
                      </a:r>
                    </a:p>
                    <a:p>
                      <a:pPr algn="l" fontAlgn="t">
                        <a:buFont typeface="Arial"/>
                        <a:buChar char="•"/>
                      </a:pPr>
                      <a:r>
                        <a:rPr lang="tr-TR" sz="1200" dirty="0">
                          <a:solidFill>
                            <a:srgbClr val="5E554A"/>
                          </a:solidFill>
                          <a:effectLst/>
                        </a:rPr>
                        <a:t>Söylenenleri tersine “denemeye” davet edebilir;</a:t>
                      </a:r>
                    </a:p>
                    <a:p>
                      <a:pPr algn="l" fontAlgn="t">
                        <a:buFont typeface="Arial"/>
                        <a:buChar char="•"/>
                      </a:pPr>
                      <a:r>
                        <a:rPr lang="tr-TR" sz="1200" dirty="0">
                          <a:solidFill>
                            <a:srgbClr val="5E554A"/>
                          </a:solidFill>
                          <a:effectLst/>
                        </a:rPr>
                        <a:t>İsyankar davranışa ya da misillemeye yol açabilir</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1324150">
                <a:tc>
                  <a:txBody>
                    <a:bodyPr/>
                    <a:lstStyle/>
                    <a:p>
                      <a:pPr algn="l" fontAlgn="t"/>
                      <a:endParaRPr lang="tr-TR" sz="1200" b="0" i="0" dirty="0">
                        <a:effectLst/>
                        <a:latin typeface="Tahoma"/>
                      </a:endParaRPr>
                    </a:p>
                    <a:p>
                      <a:pPr algn="l" fontAlgn="t"/>
                      <a:r>
                        <a:rPr lang="tr-TR" sz="1200" b="1" i="0" dirty="0">
                          <a:effectLst/>
                          <a:latin typeface="Tahoma"/>
                        </a:rPr>
                        <a:t>2) Uyarma, tehdit etme (göz dağı verme)</a:t>
                      </a:r>
                      <a:endParaRPr lang="tr-TR" sz="1200" b="0" i="0" dirty="0">
                        <a:effectLst/>
                        <a:latin typeface="Tahoma"/>
                      </a:endParaRPr>
                    </a:p>
                    <a:p>
                      <a:pPr algn="l" fontAlgn="t"/>
                      <a:r>
                        <a:rPr lang="tr-TR" sz="1200" b="0" i="0" dirty="0">
                          <a:effectLst/>
                          <a:latin typeface="Tahoma"/>
                        </a:rPr>
                        <a:t>’’yapamazsın…olur”</a:t>
                      </a:r>
                    </a:p>
                    <a:p>
                      <a:pPr algn="l" fontAlgn="t"/>
                      <a:r>
                        <a:rPr lang="tr-TR" sz="1200" b="0" i="0" dirty="0">
                          <a:effectLst/>
                          <a:latin typeface="Tahoma"/>
                        </a:rPr>
                        <a:t>“Ya yaparsın, yoksa…”</a:t>
                      </a:r>
                    </a:p>
                    <a:p>
                      <a:pPr algn="l" fontAlgn="t"/>
                      <a:r>
                        <a:rPr lang="tr-TR" sz="12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800" b="0" i="0" dirty="0">
                          <a:effectLst/>
                          <a:latin typeface="Tahoma"/>
                        </a:rPr>
                        <a:t> </a:t>
                      </a:r>
                    </a:p>
                    <a:p>
                      <a:pPr algn="l" fontAlgn="t">
                        <a:buFont typeface="Arial"/>
                        <a:buChar char="•"/>
                      </a:pPr>
                      <a:r>
                        <a:rPr lang="tr-TR" sz="1200" dirty="0">
                          <a:solidFill>
                            <a:srgbClr val="5E554A"/>
                          </a:solidFill>
                          <a:effectLst/>
                        </a:rPr>
                        <a:t>Korku, boyun eğme yaratabilir;</a:t>
                      </a:r>
                    </a:p>
                    <a:p>
                      <a:pPr algn="l" fontAlgn="t">
                        <a:buFont typeface="Arial"/>
                        <a:buChar char="•"/>
                      </a:pPr>
                      <a:r>
                        <a:rPr lang="tr-TR" sz="1200" dirty="0">
                          <a:solidFill>
                            <a:srgbClr val="5E554A"/>
                          </a:solidFill>
                          <a:effectLst/>
                        </a:rPr>
                        <a:t>Söz konusu sonuçların gerçekten meydana gelip gelmeyeceğini “denemeye” yol açar;</a:t>
                      </a:r>
                    </a:p>
                    <a:p>
                      <a:pPr algn="l" fontAlgn="t">
                        <a:buFont typeface="Arial"/>
                        <a:buChar char="•"/>
                      </a:pPr>
                      <a:r>
                        <a:rPr lang="tr-TR" sz="1200" dirty="0">
                          <a:solidFill>
                            <a:srgbClr val="5E554A"/>
                          </a:solidFill>
                          <a:effectLst/>
                        </a:rPr>
                        <a:t>Gücenme, kızgınlık, isyankârlığa neden olabilir</a:t>
                      </a:r>
                    </a:p>
                    <a:p>
                      <a:pPr algn="l" fontAlgn="t"/>
                      <a:r>
                        <a:rPr lang="tr-TR" sz="12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1161456">
                <a:tc>
                  <a:txBody>
                    <a:bodyPr/>
                    <a:lstStyle/>
                    <a:p>
                      <a:pPr algn="l" fontAlgn="t"/>
                      <a:endParaRPr lang="tr-TR" sz="1200" b="0" i="0" dirty="0">
                        <a:effectLst/>
                        <a:latin typeface="Tahoma"/>
                      </a:endParaRPr>
                    </a:p>
                    <a:p>
                      <a:pPr algn="l" fontAlgn="t"/>
                      <a:r>
                        <a:rPr lang="tr-TR" sz="1200" b="1" i="0" dirty="0">
                          <a:effectLst/>
                          <a:latin typeface="Tahoma"/>
                        </a:rPr>
                        <a:t>3) Ahlak dersi verme, vaaz etme</a:t>
                      </a:r>
                      <a:endParaRPr lang="tr-TR" sz="1200" b="0" i="0" dirty="0">
                        <a:effectLst/>
                        <a:latin typeface="Tahoma"/>
                      </a:endParaRPr>
                    </a:p>
                    <a:p>
                      <a:pPr algn="l" fontAlgn="t"/>
                      <a:r>
                        <a:rPr lang="tr-TR" sz="1200" b="0" i="0" dirty="0">
                          <a:effectLst/>
                          <a:latin typeface="Tahoma"/>
                        </a:rPr>
                        <a:t>“…yapmalıydın”</a:t>
                      </a:r>
                    </a:p>
                    <a:p>
                      <a:pPr algn="l" fontAlgn="t"/>
                      <a:r>
                        <a:rPr lang="tr-TR" sz="1200" b="0" i="0" dirty="0">
                          <a:effectLst/>
                          <a:latin typeface="Tahoma"/>
                        </a:rPr>
                        <a:t>“senin sorumluluğun”</a:t>
                      </a:r>
                    </a:p>
                    <a:p>
                      <a:pPr algn="l" fontAlgn="t"/>
                      <a:r>
                        <a:rPr lang="tr-TR" sz="1200" b="0" i="0" dirty="0">
                          <a:effectLst/>
                          <a:latin typeface="Tahoma"/>
                        </a:rPr>
                        <a:t>“…şöyle yapmak gerekir”</a:t>
                      </a:r>
                    </a:p>
                    <a:p>
                      <a:pPr algn="l" fontAlgn="t"/>
                      <a:r>
                        <a:rPr lang="tr-TR" sz="12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Zorunluluk ya da suçluluk duyguları yaratır;</a:t>
                      </a:r>
                    </a:p>
                    <a:p>
                      <a:pPr algn="l" fontAlgn="t">
                        <a:buFont typeface="Arial"/>
                        <a:buChar char="•"/>
                      </a:pPr>
                      <a:r>
                        <a:rPr lang="tr-TR" sz="1200" dirty="0">
                          <a:solidFill>
                            <a:srgbClr val="5E554A"/>
                          </a:solidFill>
                          <a:effectLst/>
                        </a:rPr>
                        <a:t>Çocuğun durumunu daha şiddetle savunmasına yol açabilir (“Kim demiş?”)</a:t>
                      </a:r>
                    </a:p>
                    <a:p>
                      <a:pPr algn="l" fontAlgn="t"/>
                      <a:r>
                        <a:rPr lang="tr-TR" sz="12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1324150">
                <a:tc>
                  <a:txBody>
                    <a:bodyPr/>
                    <a:lstStyle/>
                    <a:p>
                      <a:pPr algn="l" fontAlgn="t"/>
                      <a:endParaRPr lang="tr-TR" sz="800" b="0" i="0" dirty="0">
                        <a:effectLst/>
                        <a:latin typeface="Tahoma"/>
                      </a:endParaRPr>
                    </a:p>
                    <a:p>
                      <a:pPr algn="l" fontAlgn="t"/>
                      <a:r>
                        <a:rPr lang="tr-TR" sz="1200" b="1" i="0" dirty="0">
                          <a:effectLst/>
                          <a:latin typeface="Tahoma"/>
                        </a:rPr>
                        <a:t>4)Öğüt verme, çözüm getirme, fikir verme</a:t>
                      </a:r>
                      <a:endParaRPr lang="tr-TR" sz="1200" b="0" i="0" dirty="0">
                        <a:effectLst/>
                        <a:latin typeface="Tahoma"/>
                      </a:endParaRPr>
                    </a:p>
                    <a:p>
                      <a:pPr algn="l" fontAlgn="t"/>
                      <a:r>
                        <a:rPr lang="tr-TR" sz="1200" b="0" i="0" dirty="0">
                          <a:effectLst/>
                          <a:latin typeface="Tahoma"/>
                        </a:rPr>
                        <a:t>“Ben olsam…”</a:t>
                      </a:r>
                    </a:p>
                    <a:p>
                      <a:pPr algn="l" fontAlgn="t"/>
                      <a:r>
                        <a:rPr lang="tr-TR" sz="1200" b="0" i="0" dirty="0">
                          <a:effectLst/>
                          <a:latin typeface="Tahoma"/>
                        </a:rPr>
                        <a:t>“Neden…yapmıyorsun?”</a:t>
                      </a:r>
                    </a:p>
                    <a:p>
                      <a:pPr algn="l" fontAlgn="t"/>
                      <a:r>
                        <a:rPr lang="tr-TR" sz="1200" b="0" i="0" dirty="0">
                          <a:effectLst/>
                          <a:latin typeface="Tahoma"/>
                        </a:rPr>
                        <a:t>“Bence…”</a:t>
                      </a:r>
                    </a:p>
                    <a:p>
                      <a:pPr algn="l" fontAlgn="t"/>
                      <a:r>
                        <a:rPr lang="tr-TR" sz="1200" b="0" i="0" dirty="0">
                          <a:effectLst/>
                          <a:latin typeface="Tahoma"/>
                        </a:rPr>
                        <a:t>“Sana şunu önereyim…”</a:t>
                      </a:r>
                    </a:p>
                    <a:p>
                      <a:pPr algn="l" fontAlgn="t"/>
                      <a:r>
                        <a:rPr lang="tr-TR" sz="12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800" b="0" i="0" dirty="0">
                          <a:effectLst/>
                          <a:latin typeface="Tahoma"/>
                        </a:rPr>
                        <a:t> </a:t>
                      </a:r>
                    </a:p>
                    <a:p>
                      <a:pPr algn="l" fontAlgn="t">
                        <a:buFont typeface="Arial"/>
                        <a:buChar char="•"/>
                      </a:pPr>
                      <a:r>
                        <a:rPr lang="tr-TR" sz="1200" dirty="0">
                          <a:solidFill>
                            <a:srgbClr val="5E554A"/>
                          </a:solidFill>
                          <a:effectLst/>
                        </a:rPr>
                        <a:t>Çocuğun kendi sorunlarını çözmekten aciz olduğunu ima eder;</a:t>
                      </a:r>
                    </a:p>
                    <a:p>
                      <a:pPr algn="l" fontAlgn="t">
                        <a:buFont typeface="Arial"/>
                        <a:buChar char="•"/>
                      </a:pPr>
                      <a:r>
                        <a:rPr lang="tr-TR" sz="1200" dirty="0">
                          <a:solidFill>
                            <a:srgbClr val="5E554A"/>
                          </a:solidFill>
                          <a:effectLst/>
                        </a:rPr>
                        <a:t>Çocuğun sorunu bütünüyle düşünüp, değişik çözümler getirip seçenekleri denemesine engel olur;</a:t>
                      </a:r>
                    </a:p>
                    <a:p>
                      <a:pPr algn="l" fontAlgn="t">
                        <a:buFont typeface="Arial"/>
                        <a:buChar char="•"/>
                      </a:pPr>
                      <a:r>
                        <a:rPr lang="tr-TR" sz="1200" dirty="0">
                          <a:solidFill>
                            <a:srgbClr val="5E554A"/>
                          </a:solidFill>
                          <a:effectLst/>
                        </a:rPr>
                        <a:t>Bağımlılık ya da direnme yaratabilir.</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1486845">
                <a:tc>
                  <a:txBody>
                    <a:bodyPr/>
                    <a:lstStyle/>
                    <a:p>
                      <a:pPr algn="l" fontAlgn="t"/>
                      <a:endParaRPr lang="tr-TR" sz="1200" b="0" i="0" dirty="0">
                        <a:effectLst/>
                        <a:latin typeface="Tahoma"/>
                      </a:endParaRPr>
                    </a:p>
                    <a:p>
                      <a:pPr algn="l" fontAlgn="t"/>
                      <a:r>
                        <a:rPr lang="tr-TR" sz="1200" b="1" i="0" dirty="0">
                          <a:effectLst/>
                          <a:latin typeface="Tahoma"/>
                        </a:rPr>
                        <a:t>5)Mantık yoluyla inandırma, tartışma</a:t>
                      </a:r>
                      <a:endParaRPr lang="tr-TR" sz="1200" b="0" i="0" dirty="0">
                        <a:effectLst/>
                        <a:latin typeface="Tahoma"/>
                      </a:endParaRPr>
                    </a:p>
                    <a:p>
                      <a:pPr algn="l" fontAlgn="t"/>
                      <a:r>
                        <a:rPr lang="tr-TR" sz="1200" b="0" i="0" dirty="0">
                          <a:effectLst/>
                          <a:latin typeface="Tahoma"/>
                        </a:rPr>
                        <a:t>“İşte bu nedenle hatalısın…”</a:t>
                      </a:r>
                    </a:p>
                    <a:p>
                      <a:pPr algn="l" fontAlgn="t"/>
                      <a:r>
                        <a:rPr lang="tr-TR" sz="1200" b="0" i="0" dirty="0">
                          <a:effectLst/>
                          <a:latin typeface="Tahoma"/>
                        </a:rPr>
                        <a:t>“Olaylar gösterir ki…”</a:t>
                      </a:r>
                    </a:p>
                    <a:p>
                      <a:pPr algn="l" fontAlgn="t"/>
                      <a:r>
                        <a:rPr lang="tr-TR" sz="1200" b="0" i="0" dirty="0">
                          <a:effectLst/>
                          <a:latin typeface="Tahoma"/>
                        </a:rPr>
                        <a:t>“Evet, ama…”</a:t>
                      </a:r>
                    </a:p>
                    <a:p>
                      <a:pPr algn="l" fontAlgn="t"/>
                      <a:r>
                        <a:rPr lang="tr-TR" sz="1200" b="0" i="0" dirty="0">
                          <a:effectLst/>
                          <a:latin typeface="Tahoma"/>
                        </a:rPr>
                        <a:t>“Gerçek şu ki…”</a:t>
                      </a:r>
                    </a:p>
                    <a:p>
                      <a:pPr algn="l" fontAlgn="t"/>
                      <a:r>
                        <a:rPr lang="tr-TR" sz="12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800" b="0" i="0" dirty="0">
                          <a:effectLst/>
                          <a:latin typeface="Tahoma"/>
                        </a:rPr>
                        <a:t> </a:t>
                      </a:r>
                      <a:endParaRPr lang="tr-TR" sz="1200" b="0" i="0" dirty="0">
                        <a:effectLst/>
                        <a:latin typeface="Tahoma"/>
                      </a:endParaRPr>
                    </a:p>
                    <a:p>
                      <a:pPr algn="l" fontAlgn="t">
                        <a:buFont typeface="Arial"/>
                        <a:buChar char="•"/>
                      </a:pPr>
                      <a:r>
                        <a:rPr lang="tr-TR" sz="1200" dirty="0">
                          <a:solidFill>
                            <a:srgbClr val="5E554A"/>
                          </a:solidFill>
                          <a:effectLst/>
                        </a:rPr>
                        <a:t>Savunucu tutumları ve karşı koymayı kışkırtır;</a:t>
                      </a:r>
                    </a:p>
                    <a:p>
                      <a:pPr algn="l" fontAlgn="t">
                        <a:buFont typeface="Arial"/>
                        <a:buChar char="•"/>
                      </a:pPr>
                      <a:r>
                        <a:rPr lang="tr-TR" sz="1200" dirty="0">
                          <a:solidFill>
                            <a:srgbClr val="5E554A"/>
                          </a:solidFill>
                          <a:effectLst/>
                        </a:rPr>
                        <a:t>Çoğunlukla çocuğun aileyle iletişimi kesmesine ve artık dinlememesine yol açar;</a:t>
                      </a:r>
                    </a:p>
                    <a:p>
                      <a:pPr algn="l" fontAlgn="t">
                        <a:buFont typeface="Arial"/>
                        <a:buChar char="•"/>
                      </a:pPr>
                      <a:r>
                        <a:rPr lang="tr-TR" sz="1200" dirty="0">
                          <a:solidFill>
                            <a:srgbClr val="5E554A"/>
                          </a:solidFill>
                          <a:effectLst/>
                        </a:rPr>
                        <a:t>Çocuğun kendini beceriksiz ve yetersiz hissetmesine neden olabilir.</a:t>
                      </a:r>
                    </a:p>
                    <a:p>
                      <a:pPr algn="l" fontAlgn="t"/>
                      <a:r>
                        <a:rPr lang="tr-TR" sz="800" b="0" i="0" dirty="0">
                          <a:effectLst/>
                          <a:latin typeface="Tahoma"/>
                        </a:rPr>
                        <a:t> </a:t>
                      </a:r>
                    </a:p>
                  </a:txBody>
                  <a:tcPr marL="8123" marR="8123" marT="8123" marB="8123">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bl>
          </a:graphicData>
        </a:graphic>
      </p:graphicFrame>
      <p:sp>
        <p:nvSpPr>
          <p:cNvPr id="4" name="Dikdörtgen 3"/>
          <p:cNvSpPr/>
          <p:nvPr/>
        </p:nvSpPr>
        <p:spPr>
          <a:xfrm rot="8166127" flipV="1">
            <a:off x="6106783" y="2592584"/>
            <a:ext cx="294751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İletişimin engelleri</a:t>
            </a:r>
            <a:endParaRPr lang="tr-T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783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60711017"/>
              </p:ext>
            </p:extLst>
          </p:nvPr>
        </p:nvGraphicFramePr>
        <p:xfrm>
          <a:off x="179512" y="434194"/>
          <a:ext cx="5904655" cy="6075056"/>
        </p:xfrm>
        <a:graphic>
          <a:graphicData uri="http://schemas.openxmlformats.org/drawingml/2006/table">
            <a:tbl>
              <a:tblPr/>
              <a:tblGrid>
                <a:gridCol w="3030065"/>
                <a:gridCol w="2874590"/>
              </a:tblGrid>
              <a:tr h="1035065">
                <a:tc>
                  <a:txBody>
                    <a:bodyPr/>
                    <a:lstStyle/>
                    <a:p>
                      <a:pPr algn="l" fontAlgn="t"/>
                      <a:r>
                        <a:rPr lang="tr-TR" sz="1200" b="1" i="0" dirty="0" smtClean="0">
                          <a:effectLst/>
                          <a:latin typeface="Tahoma"/>
                        </a:rPr>
                        <a:t>6)Övme</a:t>
                      </a:r>
                      <a:r>
                        <a:rPr lang="tr-TR" sz="1200" b="1" i="0" dirty="0">
                          <a:effectLst/>
                          <a:latin typeface="Tahoma"/>
                        </a:rPr>
                        <a:t>, görüşüne katılma, teşhis koyma</a:t>
                      </a:r>
                      <a:endParaRPr lang="tr-TR" sz="1200" b="0" i="0" dirty="0">
                        <a:effectLst/>
                        <a:latin typeface="Tahoma"/>
                      </a:endParaRPr>
                    </a:p>
                    <a:p>
                      <a:pPr algn="l" fontAlgn="t"/>
                      <a:r>
                        <a:rPr lang="tr-TR" sz="1200" b="0" i="0" dirty="0">
                          <a:effectLst/>
                          <a:latin typeface="Tahoma"/>
                        </a:rPr>
                        <a:t>“Çok güzel!...”</a:t>
                      </a:r>
                    </a:p>
                    <a:p>
                      <a:pPr algn="l" fontAlgn="t"/>
                      <a:r>
                        <a:rPr lang="tr-TR" sz="1200" b="0" i="0" dirty="0">
                          <a:effectLst/>
                          <a:latin typeface="Tahoma"/>
                        </a:rPr>
                        <a:t>“Haklısın, o öğretmen berbat birine  benziyor”</a:t>
                      </a:r>
                    </a:p>
                    <a:p>
                      <a:pPr algn="l" fontAlgn="t"/>
                      <a:r>
                        <a:rPr lang="tr-TR" sz="1200" b="0" i="0" dirty="0">
                          <a:effectLst/>
                          <a:latin typeface="Tahoma"/>
                        </a:rPr>
                        <a:t>“Bence harika bir iş yapıyorsun…”</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Ailenin beklentilerinin çok yüksek olduğunu ima eder;</a:t>
                      </a:r>
                    </a:p>
                    <a:p>
                      <a:pPr algn="l" fontAlgn="t">
                        <a:buFont typeface="Arial"/>
                        <a:buChar char="•"/>
                      </a:pPr>
                      <a:r>
                        <a:rPr lang="tr-TR" sz="1200" dirty="0">
                          <a:solidFill>
                            <a:srgbClr val="5E554A"/>
                          </a:solidFill>
                          <a:effectLst/>
                        </a:rPr>
                        <a:t>İstenilen davranışı yaptırabilmek için, söylenen içtenlikten yoksun bir manevra gibi algılanabilir;</a:t>
                      </a:r>
                    </a:p>
                    <a:p>
                      <a:pPr algn="l" fontAlgn="t">
                        <a:buFont typeface="Arial"/>
                        <a:buChar char="•"/>
                      </a:pPr>
                      <a:r>
                        <a:rPr lang="tr-TR" sz="1200" dirty="0">
                          <a:solidFill>
                            <a:srgbClr val="5E554A"/>
                          </a:solidFill>
                          <a:effectLst/>
                        </a:rPr>
                        <a:t>Çocuğun öz-imgesi (kendini algılayışı) ile övgü uygun değilse çocukta kaygı yaratabilir</a:t>
                      </a:r>
                    </a:p>
                    <a:p>
                      <a:pPr algn="l" fontAlgn="t"/>
                      <a:r>
                        <a:rPr lang="tr-TR" sz="1200" b="0" i="0" dirty="0">
                          <a:effectLst/>
                          <a:latin typeface="Tahoma"/>
                        </a:rPr>
                        <a:t> </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932899">
                <a:tc>
                  <a:txBody>
                    <a:bodyPr/>
                    <a:lstStyle/>
                    <a:p>
                      <a:pPr algn="l" fontAlgn="t"/>
                      <a:r>
                        <a:rPr lang="tr-TR" sz="1200" b="1" i="0" dirty="0" smtClean="0">
                          <a:effectLst/>
                          <a:latin typeface="Tahoma"/>
                        </a:rPr>
                        <a:t>7)Ad </a:t>
                      </a:r>
                      <a:r>
                        <a:rPr lang="tr-TR" sz="1200" b="1" i="0" dirty="0">
                          <a:effectLst/>
                          <a:latin typeface="Tahoma"/>
                        </a:rPr>
                        <a:t>takma, gülünç duruma düşürme</a:t>
                      </a:r>
                      <a:endParaRPr lang="tr-TR" sz="1200" b="0" i="0" dirty="0">
                        <a:effectLst/>
                        <a:latin typeface="Tahoma"/>
                      </a:endParaRPr>
                    </a:p>
                    <a:p>
                      <a:pPr algn="l" fontAlgn="t"/>
                      <a:r>
                        <a:rPr lang="tr-TR" sz="1200" b="0" i="0" dirty="0">
                          <a:effectLst/>
                          <a:latin typeface="Tahoma"/>
                        </a:rPr>
                        <a:t>“Koca bebek…”</a:t>
                      </a:r>
                    </a:p>
                    <a:p>
                      <a:pPr algn="l" fontAlgn="t"/>
                      <a:r>
                        <a:rPr lang="tr-TR" sz="1200" b="0" i="0" dirty="0">
                          <a:effectLst/>
                          <a:latin typeface="Tahoma"/>
                        </a:rPr>
                        <a:t>“Hadi bakalım </a:t>
                      </a:r>
                      <a:r>
                        <a:rPr lang="tr-TR" sz="1200" b="0" i="0" dirty="0" err="1">
                          <a:effectLst/>
                          <a:latin typeface="Tahoma"/>
                        </a:rPr>
                        <a:t>süpermen</a:t>
                      </a:r>
                      <a:r>
                        <a:rPr lang="tr-TR" sz="1200" b="0" i="0" dirty="0">
                          <a:effectLst/>
                          <a:latin typeface="Tahoma"/>
                        </a:rPr>
                        <a:t>”</a:t>
                      </a:r>
                    </a:p>
                    <a:p>
                      <a:pPr algn="l" fontAlgn="t"/>
                      <a:r>
                        <a:rPr lang="tr-TR" sz="1200" b="0" i="0" dirty="0">
                          <a:effectLst/>
                          <a:latin typeface="Tahoma"/>
                        </a:rPr>
                        <a:t>“Geri zekalı!”</a:t>
                      </a:r>
                    </a:p>
                    <a:p>
                      <a:pPr algn="l" fontAlgn="t"/>
                      <a:r>
                        <a:rPr lang="tr-TR" sz="1200" b="0" i="0" dirty="0">
                          <a:effectLst/>
                          <a:latin typeface="Tahoma"/>
                        </a:rPr>
                        <a:t>“Hadi sen de </a:t>
                      </a:r>
                      <a:r>
                        <a:rPr lang="tr-TR" sz="1200" b="0" i="0" dirty="0" err="1">
                          <a:effectLst/>
                          <a:latin typeface="Tahoma"/>
                        </a:rPr>
                        <a:t>sulugöz</a:t>
                      </a:r>
                      <a:r>
                        <a:rPr lang="tr-TR" sz="1200" b="0" i="0" dirty="0">
                          <a:effectLst/>
                          <a:latin typeface="Tahoma"/>
                        </a:rPr>
                        <a:t>!”</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Çocuğun kendini değersiz hissetmesine, sevilmediği kanısına varmasına yol açabilir;</a:t>
                      </a:r>
                    </a:p>
                    <a:p>
                      <a:pPr algn="l" fontAlgn="t">
                        <a:buFont typeface="Arial"/>
                        <a:buChar char="•"/>
                      </a:pPr>
                      <a:r>
                        <a:rPr lang="tr-TR" sz="1200" dirty="0">
                          <a:solidFill>
                            <a:srgbClr val="5E554A"/>
                          </a:solidFill>
                          <a:effectLst/>
                        </a:rPr>
                        <a:t>Çocuğun öz-imgesi üzerinde çok olumsuz etkileri olabilir;</a:t>
                      </a:r>
                    </a:p>
                    <a:p>
                      <a:pPr algn="l" fontAlgn="t">
                        <a:buFont typeface="Arial"/>
                        <a:buChar char="•"/>
                      </a:pPr>
                      <a:r>
                        <a:rPr lang="tr-TR" sz="1200" dirty="0">
                          <a:solidFill>
                            <a:srgbClr val="5E554A"/>
                          </a:solidFill>
                          <a:effectLst/>
                        </a:rPr>
                        <a:t>Genellikle olumsuz karşılık vermeyi teşvik eder.</a:t>
                      </a:r>
                    </a:p>
                    <a:p>
                      <a:pPr algn="l" fontAlgn="t"/>
                      <a:r>
                        <a:rPr lang="tr-TR" sz="1200" b="0" i="0" dirty="0">
                          <a:effectLst/>
                          <a:latin typeface="Tahoma"/>
                        </a:rPr>
                        <a:t> </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1070911">
                <a:tc>
                  <a:txBody>
                    <a:bodyPr/>
                    <a:lstStyle/>
                    <a:p>
                      <a:pPr algn="l" fontAlgn="t"/>
                      <a:r>
                        <a:rPr lang="tr-TR" sz="1200" b="1" i="0" dirty="0" smtClean="0">
                          <a:effectLst/>
                          <a:latin typeface="Tahoma"/>
                        </a:rPr>
                        <a:t>8)Tahlil </a:t>
                      </a:r>
                      <a:r>
                        <a:rPr lang="tr-TR" sz="1200" b="1" i="0" dirty="0">
                          <a:effectLst/>
                          <a:latin typeface="Tahoma"/>
                        </a:rPr>
                        <a:t>etme, teşhis koyma</a:t>
                      </a:r>
                      <a:endParaRPr lang="tr-TR" sz="1200" b="0" i="0" dirty="0">
                        <a:effectLst/>
                        <a:latin typeface="Tahoma"/>
                      </a:endParaRPr>
                    </a:p>
                    <a:p>
                      <a:pPr algn="l" fontAlgn="t"/>
                      <a:r>
                        <a:rPr lang="tr-TR" sz="1200" b="0" i="0" dirty="0">
                          <a:effectLst/>
                          <a:latin typeface="Tahoma"/>
                        </a:rPr>
                        <a:t>“Senin derdin nedir biliyor musun?”</a:t>
                      </a:r>
                    </a:p>
                    <a:p>
                      <a:pPr algn="l" fontAlgn="t"/>
                      <a:r>
                        <a:rPr lang="tr-TR" sz="1200" b="0" i="0" dirty="0">
                          <a:effectLst/>
                          <a:latin typeface="Tahoma"/>
                        </a:rPr>
                        <a:t>“Herhalde çok </a:t>
                      </a:r>
                      <a:r>
                        <a:rPr lang="tr-TR" sz="1200" b="0" i="0" dirty="0" err="1">
                          <a:effectLst/>
                          <a:latin typeface="Tahoma"/>
                        </a:rPr>
                        <a:t>yorguns</a:t>
                      </a:r>
                      <a:endParaRPr lang="tr-TR" sz="1200" b="0" i="0" dirty="0">
                        <a:effectLst/>
                        <a:latin typeface="Tahoma"/>
                      </a:endParaRPr>
                    </a:p>
                    <a:p>
                      <a:pPr algn="l" fontAlgn="t"/>
                      <a:r>
                        <a:rPr lang="tr-TR" sz="1200" b="0" i="0" dirty="0">
                          <a:effectLst/>
                          <a:latin typeface="Tahoma"/>
                        </a:rPr>
                        <a:t>“Aslında sen öyle demek </a:t>
                      </a:r>
                      <a:r>
                        <a:rPr lang="tr-TR" sz="1200" b="0" i="0" dirty="0" smtClean="0">
                          <a:effectLst/>
                          <a:latin typeface="Tahoma"/>
                        </a:rPr>
                        <a:t>istemiyorsun</a:t>
                      </a:r>
                      <a:endParaRPr lang="tr-TR" sz="1200" b="0" i="0" dirty="0">
                        <a:effectLst/>
                        <a:latin typeface="Tahoma"/>
                      </a:endParaRP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Tehdit edici, tedirgin edici olabilir ve başarısızlık duygusu uyandırabilir;</a:t>
                      </a:r>
                    </a:p>
                    <a:p>
                      <a:pPr algn="l" fontAlgn="t">
                        <a:buFont typeface="Arial"/>
                        <a:buChar char="•"/>
                      </a:pPr>
                      <a:r>
                        <a:rPr lang="tr-TR" sz="1200" dirty="0">
                          <a:solidFill>
                            <a:srgbClr val="5E554A"/>
                          </a:solidFill>
                          <a:effectLst/>
                        </a:rPr>
                        <a:t>Çocuk kendini korumasız, kıstırılmış hisseder, kendisine inanılmadığı kanısına varabilir;</a:t>
                      </a:r>
                    </a:p>
                    <a:p>
                      <a:pPr algn="l" fontAlgn="t">
                        <a:buFont typeface="Arial"/>
                        <a:buChar char="•"/>
                      </a:pPr>
                      <a:r>
                        <a:rPr lang="tr-TR" sz="1200" dirty="0">
                          <a:solidFill>
                            <a:srgbClr val="5E554A"/>
                          </a:solidFill>
                          <a:effectLst/>
                        </a:rPr>
                        <a:t>Çocuk, yanlış anlaşılma endişesi ile iletişimi keser.</a:t>
                      </a:r>
                    </a:p>
                    <a:p>
                      <a:pPr algn="l" fontAlgn="t"/>
                      <a:r>
                        <a:rPr lang="tr-TR" sz="1200" b="0" i="0" dirty="0">
                          <a:effectLst/>
                          <a:latin typeface="Tahoma"/>
                        </a:rPr>
                        <a:t> </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932899">
                <a:tc>
                  <a:txBody>
                    <a:bodyPr/>
                    <a:lstStyle/>
                    <a:p>
                      <a:pPr algn="l" fontAlgn="t"/>
                      <a:r>
                        <a:rPr lang="tr-TR" sz="1200" b="1" i="0" dirty="0" smtClean="0">
                          <a:effectLst/>
                          <a:latin typeface="Tahoma"/>
                        </a:rPr>
                        <a:t>9)Güven </a:t>
                      </a:r>
                      <a:r>
                        <a:rPr lang="tr-TR" sz="1200" b="1" i="0" dirty="0">
                          <a:effectLst/>
                          <a:latin typeface="Tahoma"/>
                        </a:rPr>
                        <a:t>verme, teskin, teselli etme</a:t>
                      </a:r>
                      <a:endParaRPr lang="tr-TR" sz="1200" b="0" i="0" dirty="0">
                        <a:effectLst/>
                        <a:latin typeface="Tahoma"/>
                      </a:endParaRPr>
                    </a:p>
                    <a:p>
                      <a:pPr algn="l" fontAlgn="t"/>
                      <a:r>
                        <a:rPr lang="tr-TR" sz="1200" b="0" i="0" dirty="0">
                          <a:effectLst/>
                          <a:latin typeface="Tahoma"/>
                        </a:rPr>
                        <a:t>“Aldırma… </a:t>
                      </a:r>
                      <a:r>
                        <a:rPr lang="tr-TR" sz="1200" b="0" i="0" dirty="0" err="1">
                          <a:effectLst/>
                          <a:latin typeface="Tahoma"/>
                        </a:rPr>
                        <a:t>Boşver</a:t>
                      </a:r>
                      <a:r>
                        <a:rPr lang="tr-TR" sz="1200" b="0" i="0" dirty="0">
                          <a:effectLst/>
                          <a:latin typeface="Tahoma"/>
                        </a:rPr>
                        <a:t>, düzelir…”</a:t>
                      </a:r>
                    </a:p>
                    <a:p>
                      <a:pPr algn="l" fontAlgn="t"/>
                      <a:r>
                        <a:rPr lang="tr-TR" sz="1200" b="0" i="0" dirty="0">
                          <a:effectLst/>
                          <a:latin typeface="Tahoma"/>
                        </a:rPr>
                        <a:t>“Hadi biraz neşelen…”</a:t>
                      </a:r>
                    </a:p>
                    <a:p>
                      <a:pPr algn="l" fontAlgn="t"/>
                      <a:r>
                        <a:rPr lang="tr-TR" sz="1200" b="0" i="0" dirty="0">
                          <a:effectLst/>
                          <a:latin typeface="Tahoma"/>
                        </a:rPr>
                        <a:t>“Zamanla kendini daha iyi hissedersin</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Çocuğun kendini “anlaşılmamış” hissetmesine neden olur;</a:t>
                      </a:r>
                    </a:p>
                    <a:p>
                      <a:pPr algn="l" fontAlgn="t">
                        <a:buFont typeface="Arial"/>
                        <a:buChar char="•"/>
                      </a:pPr>
                      <a:r>
                        <a:rPr lang="tr-TR" sz="1200" dirty="0">
                          <a:solidFill>
                            <a:srgbClr val="5E554A"/>
                          </a:solidFill>
                          <a:effectLst/>
                        </a:rPr>
                        <a:t>Kızgınlık duyguları uyandırır (Size göre kolay tabii!”)</a:t>
                      </a:r>
                    </a:p>
                    <a:p>
                      <a:pPr algn="l" fontAlgn="t">
                        <a:buFont typeface="Arial"/>
                        <a:buChar char="•"/>
                      </a:pPr>
                      <a:r>
                        <a:rPr lang="tr-TR" sz="1200" dirty="0">
                          <a:solidFill>
                            <a:srgbClr val="5E554A"/>
                          </a:solidFill>
                          <a:effectLst/>
                        </a:rPr>
                        <a:t>Çocuk genellikle mesajı “Kendini kötü hissetmen doğru değil” biçiminde algılar.</a:t>
                      </a:r>
                    </a:p>
                    <a:p>
                      <a:pPr algn="l" fontAlgn="t"/>
                      <a:r>
                        <a:rPr lang="tr-TR" sz="1200" b="0" i="0" dirty="0">
                          <a:effectLst/>
                          <a:latin typeface="Tahoma"/>
                        </a:rPr>
                        <a:t> </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bl>
          </a:graphicData>
        </a:graphic>
      </p:graphicFrame>
      <p:sp>
        <p:nvSpPr>
          <p:cNvPr id="5" name="Dikdörtgen 4"/>
          <p:cNvSpPr/>
          <p:nvPr/>
        </p:nvSpPr>
        <p:spPr>
          <a:xfrm rot="8166127" flipV="1">
            <a:off x="6113338" y="2748447"/>
            <a:ext cx="294751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İletişimin engelleri</a:t>
            </a:r>
            <a:endParaRPr lang="tr-T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906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56952521"/>
              </p:ext>
            </p:extLst>
          </p:nvPr>
        </p:nvGraphicFramePr>
        <p:xfrm>
          <a:off x="179512" y="2204864"/>
          <a:ext cx="5688631" cy="4176464"/>
        </p:xfrm>
        <a:graphic>
          <a:graphicData uri="http://schemas.openxmlformats.org/drawingml/2006/table">
            <a:tbl>
              <a:tblPr/>
              <a:tblGrid>
                <a:gridCol w="2448272"/>
                <a:gridCol w="3240359"/>
              </a:tblGrid>
              <a:tr h="2666860">
                <a:tc>
                  <a:txBody>
                    <a:bodyPr/>
                    <a:lstStyle/>
                    <a:p>
                      <a:pPr algn="l" fontAlgn="t"/>
                      <a:endParaRPr lang="tr-TR" sz="1200" b="0" i="0" dirty="0">
                        <a:effectLst/>
                        <a:latin typeface="Tahoma"/>
                      </a:endParaRPr>
                    </a:p>
                    <a:p>
                      <a:pPr algn="l" fontAlgn="t"/>
                      <a:r>
                        <a:rPr lang="tr-TR" sz="1200" b="1" i="0" dirty="0">
                          <a:effectLst/>
                          <a:latin typeface="Tahoma"/>
                        </a:rPr>
                        <a:t>11)İncelemek, araştırmak, soruşturmak</a:t>
                      </a:r>
                      <a:endParaRPr lang="tr-TR" sz="1200" b="0" i="0" dirty="0">
                        <a:effectLst/>
                        <a:latin typeface="Tahoma"/>
                      </a:endParaRPr>
                    </a:p>
                    <a:p>
                      <a:pPr algn="l" fontAlgn="t"/>
                      <a:r>
                        <a:rPr lang="tr-TR" sz="1200" b="0" i="0" dirty="0">
                          <a:effectLst/>
                          <a:latin typeface="Tahoma"/>
                        </a:rPr>
                        <a:t>“Neden?... Kim?...Sen ne yaptın?...Nasıl?…”</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Sualleri cevaplama genellikle eleştiri veya zorunlu çözüm getirdiğinden, çocuklar genellikle hayır demeye, yarı-doğru cevap vermeye, kaçamağa yönelir veya yalan söylerler;</a:t>
                      </a:r>
                    </a:p>
                    <a:p>
                      <a:pPr algn="l" fontAlgn="t">
                        <a:buFont typeface="Arial"/>
                        <a:buChar char="•"/>
                      </a:pPr>
                      <a:r>
                        <a:rPr lang="tr-TR" sz="1200" dirty="0">
                          <a:solidFill>
                            <a:srgbClr val="5E554A"/>
                          </a:solidFill>
                          <a:effectLst/>
                        </a:rPr>
                        <a:t>Sualler genellikle sual soranın nereye varmak istediğini açıklamadığından, çocuk korku ve endişeye kapılabilir;</a:t>
                      </a:r>
                    </a:p>
                    <a:p>
                      <a:pPr algn="l" fontAlgn="t">
                        <a:buFont typeface="Arial"/>
                        <a:buChar char="•"/>
                      </a:pPr>
                      <a:r>
                        <a:rPr lang="tr-TR" sz="1200" dirty="0">
                          <a:solidFill>
                            <a:srgbClr val="5E554A"/>
                          </a:solidFill>
                          <a:effectLst/>
                        </a:rPr>
                        <a:t>Ailenin endişelerinden doğan sorulara cevap vermeye çalışan çocuk kendi sorununu gözden kaçırabilir.</a:t>
                      </a:r>
                    </a:p>
                    <a:p>
                      <a:pPr algn="l" fontAlgn="t"/>
                      <a:r>
                        <a:rPr lang="tr-TR" sz="1200" b="0" i="0" dirty="0">
                          <a:effectLst/>
                          <a:latin typeface="Tahoma"/>
                        </a:rPr>
                        <a:t> </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r h="1509604">
                <a:tc>
                  <a:txBody>
                    <a:bodyPr/>
                    <a:lstStyle/>
                    <a:p>
                      <a:pPr algn="l" fontAlgn="t"/>
                      <a:endParaRPr lang="tr-TR" sz="1200" b="0" i="0" dirty="0">
                        <a:effectLst/>
                        <a:latin typeface="Tahoma"/>
                      </a:endParaRPr>
                    </a:p>
                    <a:p>
                      <a:pPr algn="l" fontAlgn="t"/>
                      <a:r>
                        <a:rPr lang="tr-TR" sz="1200" b="1" i="0" dirty="0">
                          <a:effectLst/>
                          <a:latin typeface="Tahoma"/>
                        </a:rPr>
                        <a:t>12) Konu değiştirme, işi alaya vurma, şaka yolu, kendine çekme</a:t>
                      </a:r>
                      <a:endParaRPr lang="tr-TR" sz="1200" b="0" i="0" dirty="0">
                        <a:effectLst/>
                        <a:latin typeface="Tahoma"/>
                      </a:endParaRPr>
                    </a:p>
                    <a:p>
                      <a:pPr algn="l" fontAlgn="t"/>
                      <a:r>
                        <a:rPr lang="tr-TR" sz="1200" b="0" i="0" dirty="0">
                          <a:effectLst/>
                          <a:latin typeface="Tahoma"/>
                        </a:rPr>
                        <a:t>“Daha güzel şeylerden      konuşalım…”</a:t>
                      </a:r>
                    </a:p>
                    <a:p>
                      <a:pPr algn="l" fontAlgn="t"/>
                      <a:r>
                        <a:rPr lang="tr-TR" sz="1200" b="0" i="0" dirty="0">
                          <a:effectLst/>
                          <a:latin typeface="Tahoma"/>
                        </a:rPr>
                        <a:t>“Sen neden dünyayı yönetemiyorsun?</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Yaşamın güçlükleriyle savaşmak yerine, onlardan kaçınmak gerekli mesajını ima edebilir;</a:t>
                      </a:r>
                    </a:p>
                    <a:p>
                      <a:pPr algn="l" fontAlgn="t">
                        <a:buFont typeface="Arial"/>
                        <a:buChar char="•"/>
                      </a:pPr>
                      <a:r>
                        <a:rPr lang="tr-TR" sz="1200" dirty="0">
                          <a:solidFill>
                            <a:srgbClr val="5E554A"/>
                          </a:solidFill>
                          <a:effectLst/>
                        </a:rPr>
                        <a:t>Çocuğa sorunlarının önemsiz, saçma sapan ve geçersiz olduğu anlamını verebilir;</a:t>
                      </a:r>
                    </a:p>
                    <a:p>
                      <a:pPr algn="l" fontAlgn="t">
                        <a:buFont typeface="Arial"/>
                        <a:buChar char="•"/>
                      </a:pPr>
                      <a:r>
                        <a:rPr lang="tr-TR" sz="1200" dirty="0">
                          <a:solidFill>
                            <a:srgbClr val="5E554A"/>
                          </a:solidFill>
                          <a:effectLst/>
                        </a:rPr>
                        <a:t>Çocuk bir güçlükle karşılaştığında açık davranmaktan çekinebilir.</a:t>
                      </a:r>
                    </a:p>
                  </a:txBody>
                  <a:tcPr marL="5002" marR="5002" marT="5002" marB="5002">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881668562"/>
              </p:ext>
            </p:extLst>
          </p:nvPr>
        </p:nvGraphicFramePr>
        <p:xfrm>
          <a:off x="179512" y="476672"/>
          <a:ext cx="5688632" cy="1728191"/>
        </p:xfrm>
        <a:graphic>
          <a:graphicData uri="http://schemas.openxmlformats.org/drawingml/2006/table">
            <a:tbl>
              <a:tblPr/>
              <a:tblGrid>
                <a:gridCol w="2448272"/>
                <a:gridCol w="3240360"/>
              </a:tblGrid>
              <a:tr h="1728191">
                <a:tc>
                  <a:txBody>
                    <a:bodyPr/>
                    <a:lstStyle/>
                    <a:p>
                      <a:pPr algn="l" fontAlgn="t"/>
                      <a:r>
                        <a:rPr lang="tr-TR" sz="1200" b="1" i="0" dirty="0" smtClean="0">
                          <a:effectLst/>
                          <a:latin typeface="Tahoma"/>
                        </a:rPr>
                        <a:t>10)Yargılama</a:t>
                      </a:r>
                      <a:r>
                        <a:rPr lang="tr-TR" sz="1200" b="1" i="0" dirty="0">
                          <a:effectLst/>
                          <a:latin typeface="Tahoma"/>
                        </a:rPr>
                        <a:t>, eleştirme, suçlama</a:t>
                      </a:r>
                      <a:endParaRPr lang="tr-TR" sz="1200" b="0" i="0" dirty="0">
                        <a:effectLst/>
                        <a:latin typeface="Tahoma"/>
                      </a:endParaRPr>
                    </a:p>
                    <a:p>
                      <a:pPr algn="l" fontAlgn="t"/>
                      <a:r>
                        <a:rPr lang="tr-TR" sz="1200" b="0" i="0" dirty="0">
                          <a:effectLst/>
                          <a:latin typeface="Tahoma"/>
                        </a:rPr>
                        <a:t>“Olgunca düşünmüyorsun…”</a:t>
                      </a:r>
                    </a:p>
                    <a:p>
                      <a:pPr algn="l" fontAlgn="t"/>
                      <a:r>
                        <a:rPr lang="tr-TR" sz="1200" b="0" i="0" dirty="0">
                          <a:effectLst/>
                          <a:latin typeface="Tahoma"/>
                        </a:rPr>
                        <a:t>“Sen zaten tembelsin…”</a:t>
                      </a:r>
                    </a:p>
                  </a:txBody>
                  <a:tcPr marL="19050" marR="19050" marT="19050" marB="19050">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c>
                  <a:txBody>
                    <a:bodyPr/>
                    <a:lstStyle/>
                    <a:p>
                      <a:pPr algn="l" fontAlgn="t"/>
                      <a:r>
                        <a:rPr lang="tr-TR" sz="1200" b="0" i="0" dirty="0">
                          <a:effectLst/>
                          <a:latin typeface="Tahoma"/>
                        </a:rPr>
                        <a:t> </a:t>
                      </a:r>
                    </a:p>
                    <a:p>
                      <a:pPr algn="l" fontAlgn="t">
                        <a:buFont typeface="Arial"/>
                        <a:buChar char="•"/>
                      </a:pPr>
                      <a:r>
                        <a:rPr lang="tr-TR" sz="1200" dirty="0">
                          <a:solidFill>
                            <a:srgbClr val="5E554A"/>
                          </a:solidFill>
                          <a:effectLst/>
                        </a:rPr>
                        <a:t>Yetersizlik, aptallık, yanlış değerlendirme, anlamı taşır;</a:t>
                      </a:r>
                    </a:p>
                    <a:p>
                      <a:pPr algn="l" fontAlgn="t">
                        <a:buFont typeface="Arial"/>
                        <a:buChar char="•"/>
                      </a:pPr>
                      <a:r>
                        <a:rPr lang="tr-TR" sz="1200" dirty="0">
                          <a:solidFill>
                            <a:srgbClr val="5E554A"/>
                          </a:solidFill>
                          <a:effectLst/>
                        </a:rPr>
                        <a:t>Çocuğun olumsuz bir yargıya hedef olma ya da azarlanma korkusuyla iletişimi kesmesine yol açar;</a:t>
                      </a:r>
                    </a:p>
                    <a:p>
                      <a:pPr algn="l" fontAlgn="t">
                        <a:buFont typeface="Arial"/>
                        <a:buChar char="•"/>
                      </a:pPr>
                      <a:r>
                        <a:rPr lang="tr-TR" sz="1200" dirty="0">
                          <a:solidFill>
                            <a:srgbClr val="5E554A"/>
                          </a:solidFill>
                          <a:effectLst/>
                        </a:rPr>
                        <a:t>Genellikle çocuk yargı ve eleştirileri gerçek olarak algılar (“ben kötüyüm!”) ya da karşılık verir (“Siz de daha mükemmel değilsiniz!”)</a:t>
                      </a:r>
                    </a:p>
                  </a:txBody>
                  <a:tcPr marL="19050" marR="19050" marT="19050" marB="19050">
                    <a:lnL w="9525" cap="flat" cmpd="sng" algn="ctr">
                      <a:solidFill>
                        <a:srgbClr val="B5ACA1"/>
                      </a:solidFill>
                      <a:prstDash val="solid"/>
                      <a:round/>
                      <a:headEnd type="none" w="med" len="med"/>
                      <a:tailEnd type="none" w="med" len="med"/>
                    </a:lnL>
                    <a:lnR w="9525" cap="flat" cmpd="sng" algn="ctr">
                      <a:solidFill>
                        <a:srgbClr val="B5ACA1"/>
                      </a:solidFill>
                      <a:prstDash val="solid"/>
                      <a:round/>
                      <a:headEnd type="none" w="med" len="med"/>
                      <a:tailEnd type="none" w="med" len="med"/>
                    </a:lnR>
                    <a:lnT w="9525" cap="flat" cmpd="sng" algn="ctr">
                      <a:solidFill>
                        <a:srgbClr val="B5ACA1"/>
                      </a:solidFill>
                      <a:prstDash val="solid"/>
                      <a:round/>
                      <a:headEnd type="none" w="med" len="med"/>
                      <a:tailEnd type="none" w="med" len="med"/>
                    </a:lnT>
                    <a:lnB w="9525" cap="flat" cmpd="sng" algn="ctr">
                      <a:solidFill>
                        <a:srgbClr val="B5ACA1"/>
                      </a:solidFill>
                      <a:prstDash val="solid"/>
                      <a:round/>
                      <a:headEnd type="none" w="med" len="med"/>
                      <a:tailEnd type="none" w="med" len="med"/>
                    </a:lnB>
                    <a:solidFill>
                      <a:srgbClr val="F6F5F4"/>
                    </a:solidFill>
                  </a:tcPr>
                </a:tc>
              </a:tr>
            </a:tbl>
          </a:graphicData>
        </a:graphic>
      </p:graphicFrame>
      <p:sp>
        <p:nvSpPr>
          <p:cNvPr id="5" name="Dikdörtgen 4"/>
          <p:cNvSpPr/>
          <p:nvPr/>
        </p:nvSpPr>
        <p:spPr>
          <a:xfrm rot="8166127" flipV="1">
            <a:off x="6029851" y="2757090"/>
            <a:ext cx="294751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İletişimin engelleri</a:t>
            </a:r>
            <a:endParaRPr lang="tr-T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973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7\Desktop\house\1 - vbmYQJ2.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1" y="0"/>
            <a:ext cx="233362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in7\Desktop\house\2 - 5Rvn4m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340768"/>
            <a:ext cx="233362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in7\Desktop\house\3 - LryFX9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708920"/>
            <a:ext cx="233362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Win7\Desktop\house\4 - T8DJke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4077072"/>
            <a:ext cx="233362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Win7\Desktop\house\5 - ET2qEY9.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445224"/>
            <a:ext cx="2333625"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31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Toplumsal </a:t>
            </a:r>
            <a:r>
              <a:rPr lang="tr-TR" dirty="0" smtClean="0"/>
              <a:t>iletişim</a:t>
            </a:r>
            <a:endParaRPr lang="tr-TR" dirty="0"/>
          </a:p>
        </p:txBody>
      </p:sp>
      <p:sp>
        <p:nvSpPr>
          <p:cNvPr id="3" name="İçerik Yer Tutucusu 2"/>
          <p:cNvSpPr>
            <a:spLocks noGrp="1"/>
          </p:cNvSpPr>
          <p:nvPr>
            <p:ph idx="1"/>
          </p:nvPr>
        </p:nvSpPr>
        <p:spPr/>
        <p:txBody>
          <a:bodyPr>
            <a:normAutofit/>
          </a:bodyPr>
          <a:lstStyle/>
          <a:p>
            <a:r>
              <a:rPr lang="tr-TR" dirty="0"/>
              <a:t>S</a:t>
            </a:r>
            <a:r>
              <a:rPr lang="tr-TR" dirty="0" smtClean="0"/>
              <a:t>ağlıkta </a:t>
            </a:r>
            <a:r>
              <a:rPr lang="tr-TR" dirty="0"/>
              <a:t>toplumsal iletişim, hastalıkların önlenmesi ve sağlığın iyileştirilmesinde büyük </a:t>
            </a:r>
            <a:r>
              <a:rPr lang="tr-TR" dirty="0" smtClean="0"/>
              <a:t>önem taşımaktadır. </a:t>
            </a:r>
          </a:p>
          <a:p>
            <a:pPr lvl="1"/>
            <a:r>
              <a:rPr lang="tr-TR" dirty="0" smtClean="0"/>
              <a:t>Sağlıkla </a:t>
            </a:r>
            <a:r>
              <a:rPr lang="tr-TR" dirty="0"/>
              <a:t>ilgili davranışları geliştirmek </a:t>
            </a:r>
            <a:endParaRPr lang="tr-TR" dirty="0"/>
          </a:p>
          <a:p>
            <a:pPr lvl="1"/>
            <a:r>
              <a:rPr lang="tr-TR" dirty="0"/>
              <a:t>H</a:t>
            </a:r>
            <a:r>
              <a:rPr lang="tr-TR" dirty="0" smtClean="0"/>
              <a:t>astalıkların </a:t>
            </a:r>
            <a:r>
              <a:rPr lang="tr-TR" dirty="0"/>
              <a:t>erken teşhisi ve zamanında müdahalesini desteklemeye yönelik </a:t>
            </a:r>
            <a:r>
              <a:rPr lang="tr-TR" dirty="0" smtClean="0"/>
              <a:t>programlar</a:t>
            </a:r>
          </a:p>
        </p:txBody>
      </p:sp>
    </p:spTree>
    <p:extLst>
      <p:ext uri="{BB962C8B-B14F-4D97-AF65-F5344CB8AC3E}">
        <p14:creationId xmlns:p14="http://schemas.microsoft.com/office/powerpoint/2010/main" val="287478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İletişim nedir?</a:t>
            </a:r>
            <a:endParaRPr lang="tr-TR" dirty="0"/>
          </a:p>
        </p:txBody>
      </p:sp>
      <p:sp>
        <p:nvSpPr>
          <p:cNvPr id="3" name="İçerik Yer Tutucusu 2"/>
          <p:cNvSpPr>
            <a:spLocks noGrp="1"/>
          </p:cNvSpPr>
          <p:nvPr>
            <p:ph idx="1"/>
          </p:nvPr>
        </p:nvSpPr>
        <p:spPr/>
        <p:txBody>
          <a:bodyPr/>
          <a:lstStyle/>
          <a:p>
            <a:r>
              <a:rPr lang="tr-TR" dirty="0" smtClean="0"/>
              <a:t>İletişim(</a:t>
            </a:r>
            <a:r>
              <a:rPr lang="tr-TR" dirty="0" err="1" smtClean="0"/>
              <a:t>communication</a:t>
            </a:r>
            <a:r>
              <a:rPr lang="tr-TR" dirty="0" smtClean="0"/>
              <a:t>) sözcüğünün kökeni </a:t>
            </a:r>
            <a:r>
              <a:rPr lang="tr-TR" dirty="0" err="1" smtClean="0"/>
              <a:t>latince</a:t>
            </a:r>
            <a:r>
              <a:rPr lang="tr-TR" dirty="0" smtClean="0"/>
              <a:t> </a:t>
            </a:r>
            <a:r>
              <a:rPr lang="tr-TR" dirty="0" err="1" smtClean="0"/>
              <a:t>communis</a:t>
            </a:r>
            <a:r>
              <a:rPr lang="tr-TR" dirty="0" smtClean="0"/>
              <a:t> sözcüğünden gelmektedir</a:t>
            </a:r>
          </a:p>
          <a:p>
            <a:endParaRPr lang="tr-TR" dirty="0" smtClean="0"/>
          </a:p>
          <a:p>
            <a:r>
              <a:rPr lang="tr-TR" dirty="0" err="1" smtClean="0"/>
              <a:t>Communis</a:t>
            </a:r>
            <a:r>
              <a:rPr lang="tr-TR" dirty="0" smtClean="0"/>
              <a:t>; benzeşenlerin oluşturduğu ortaklık ya da topluluk anlamına gelir </a:t>
            </a:r>
          </a:p>
          <a:p>
            <a:endParaRPr lang="tr-TR" dirty="0"/>
          </a:p>
          <a:p>
            <a:r>
              <a:rPr lang="tr-TR" dirty="0" smtClean="0"/>
              <a:t>İletişim; bilgi üretme, aktarma ve anlamlandırma sürecidir</a:t>
            </a:r>
            <a:endParaRPr lang="tr-TR" dirty="0"/>
          </a:p>
        </p:txBody>
      </p:sp>
    </p:spTree>
    <p:extLst>
      <p:ext uri="{BB962C8B-B14F-4D97-AF65-F5344CB8AC3E}">
        <p14:creationId xmlns:p14="http://schemas.microsoft.com/office/powerpoint/2010/main" val="1666947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en-US" dirty="0" smtClean="0"/>
              <a:t>"</a:t>
            </a:r>
            <a:r>
              <a:rPr lang="tr-TR" dirty="0" smtClean="0"/>
              <a:t>T</a:t>
            </a:r>
            <a:r>
              <a:rPr lang="en-US" dirty="0" smtClean="0"/>
              <a:t>he </a:t>
            </a:r>
            <a:r>
              <a:rPr lang="en-US" dirty="0"/>
              <a:t>single biggest problem </a:t>
            </a:r>
            <a:r>
              <a:rPr lang="en-US" dirty="0" smtClean="0"/>
              <a:t>with</a:t>
            </a:r>
            <a:r>
              <a:rPr lang="tr-TR" dirty="0" smtClean="0"/>
              <a:t> </a:t>
            </a:r>
            <a:r>
              <a:rPr lang="en-US" dirty="0" smtClean="0"/>
              <a:t>communication </a:t>
            </a:r>
            <a:r>
              <a:rPr lang="en-US" dirty="0"/>
              <a:t>is the illusion that it has taken </a:t>
            </a:r>
            <a:r>
              <a:rPr lang="en-US" dirty="0" err="1" smtClean="0"/>
              <a:t>plac</a:t>
            </a:r>
            <a:r>
              <a:rPr lang="tr-TR" dirty="0" smtClean="0"/>
              <a:t>e</a:t>
            </a:r>
            <a:r>
              <a:rPr lang="en-US" dirty="0" smtClean="0"/>
              <a:t>"</a:t>
            </a:r>
            <a:endParaRPr lang="tr-TR" dirty="0" smtClean="0"/>
          </a:p>
          <a:p>
            <a:pPr marL="0" indent="0">
              <a:buNone/>
            </a:pPr>
            <a:endParaRPr lang="tr-TR" dirty="0"/>
          </a:p>
          <a:p>
            <a:pPr marL="0" indent="0">
              <a:buNone/>
            </a:pPr>
            <a:r>
              <a:rPr lang="tr-TR" dirty="0" smtClean="0"/>
              <a:t>George Bernard </a:t>
            </a:r>
            <a:r>
              <a:rPr lang="tr-TR" dirty="0" err="1" smtClean="0"/>
              <a:t>Shaw</a:t>
            </a:r>
            <a:endParaRPr lang="tr-TR" dirty="0" smtClean="0"/>
          </a:p>
          <a:p>
            <a:pPr marL="0" indent="0">
              <a:buNone/>
            </a:pPr>
            <a:endParaRPr lang="tr-TR" dirty="0"/>
          </a:p>
        </p:txBody>
      </p:sp>
    </p:spTree>
    <p:extLst>
      <p:ext uri="{BB962C8B-B14F-4D97-AF65-F5344CB8AC3E}">
        <p14:creationId xmlns:p14="http://schemas.microsoft.com/office/powerpoint/2010/main" val="2654118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İletişim nedir?</a:t>
            </a:r>
            <a:endParaRPr lang="tr-TR" dirty="0"/>
          </a:p>
        </p:txBody>
      </p:sp>
      <p:sp>
        <p:nvSpPr>
          <p:cNvPr id="3" name="İçerik Yer Tutucusu 2"/>
          <p:cNvSpPr>
            <a:spLocks noGrp="1"/>
          </p:cNvSpPr>
          <p:nvPr>
            <p:ph idx="1"/>
          </p:nvPr>
        </p:nvSpPr>
        <p:spPr/>
        <p:txBody>
          <a:bodyPr/>
          <a:lstStyle/>
          <a:p>
            <a:r>
              <a:rPr lang="tr-TR" sz="2400" dirty="0"/>
              <a:t>B</a:t>
            </a:r>
            <a:r>
              <a:rPr lang="tr-TR" sz="2400" dirty="0" smtClean="0"/>
              <a:t>irbirlerine ortamlarındaki olaylarla ilgili değişimleri haber veren, </a:t>
            </a:r>
          </a:p>
          <a:p>
            <a:r>
              <a:rPr lang="tr-TR" sz="2400" dirty="0"/>
              <a:t>B</a:t>
            </a:r>
            <a:r>
              <a:rPr lang="tr-TR" sz="2400" dirty="0" smtClean="0"/>
              <a:t>enzer duygu ve düşüncelere sahip insanların bir topluluk  ya da toplum içerisinde gerçekleştirdikleri </a:t>
            </a:r>
          </a:p>
          <a:p>
            <a:pPr lvl="1"/>
            <a:r>
              <a:rPr lang="tr-TR" sz="2000" dirty="0" smtClean="0"/>
              <a:t>duygu</a:t>
            </a:r>
          </a:p>
          <a:p>
            <a:pPr lvl="1"/>
            <a:r>
              <a:rPr lang="tr-TR" sz="2000" dirty="0" smtClean="0"/>
              <a:t>düşünce </a:t>
            </a:r>
          </a:p>
          <a:p>
            <a:pPr lvl="1"/>
            <a:r>
              <a:rPr lang="tr-TR" sz="2000" dirty="0" smtClean="0"/>
              <a:t>tutum </a:t>
            </a:r>
          </a:p>
          <a:p>
            <a:pPr lvl="1"/>
            <a:r>
              <a:rPr lang="tr-TR" sz="2000" dirty="0" smtClean="0"/>
              <a:t>bilgi aktarımıdır.  </a:t>
            </a:r>
          </a:p>
          <a:p>
            <a:endParaRPr lang="tr-TR" dirty="0"/>
          </a:p>
        </p:txBody>
      </p:sp>
    </p:spTree>
    <p:extLst>
      <p:ext uri="{BB962C8B-B14F-4D97-AF65-F5344CB8AC3E}">
        <p14:creationId xmlns:p14="http://schemas.microsoft.com/office/powerpoint/2010/main" val="1125884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İletişimin Ögeleri</a:t>
            </a:r>
            <a:endParaRPr lang="tr-TR" dirty="0"/>
          </a:p>
        </p:txBody>
      </p:sp>
      <p:sp>
        <p:nvSpPr>
          <p:cNvPr id="3" name="İçerik Yer Tutucusu 2"/>
          <p:cNvSpPr>
            <a:spLocks noGrp="1"/>
          </p:cNvSpPr>
          <p:nvPr>
            <p:ph idx="1"/>
          </p:nvPr>
        </p:nvSpPr>
        <p:spPr>
          <a:xfrm>
            <a:off x="457200" y="1600200"/>
            <a:ext cx="8229600" cy="4997152"/>
          </a:xfrm>
        </p:spPr>
        <p:txBody>
          <a:bodyPr>
            <a:normAutofit fontScale="85000" lnSpcReduction="20000"/>
          </a:bodyPr>
          <a:lstStyle/>
          <a:p>
            <a:pPr marL="514350" indent="-514350">
              <a:buAutoNum type="arabicPeriod"/>
            </a:pPr>
            <a:r>
              <a:rPr lang="tr-TR" sz="2000" b="1" dirty="0" smtClean="0">
                <a:solidFill>
                  <a:srgbClr val="FF0000"/>
                </a:solidFill>
              </a:rPr>
              <a:t>Kaynak </a:t>
            </a:r>
            <a:r>
              <a:rPr lang="tr-TR" sz="2000" b="1" dirty="0">
                <a:solidFill>
                  <a:srgbClr val="FF0000"/>
                </a:solidFill>
              </a:rPr>
              <a:t>(Gönderici):</a:t>
            </a:r>
            <a:r>
              <a:rPr lang="tr-TR" sz="2000" dirty="0"/>
              <a:t> Duygu, düşünce ve isteğin aktarılmasında sözü söyleyen kişi ya da </a:t>
            </a:r>
            <a:r>
              <a:rPr lang="tr-TR" sz="2000" dirty="0" smtClean="0"/>
              <a:t>topluluk</a:t>
            </a:r>
            <a:br>
              <a:rPr lang="tr-TR" sz="2000" dirty="0" smtClean="0"/>
            </a:br>
            <a:endParaRPr lang="tr-TR" sz="2000" dirty="0"/>
          </a:p>
          <a:p>
            <a:pPr marL="514350" indent="-514350">
              <a:buAutoNum type="arabicPeriod"/>
            </a:pPr>
            <a:endParaRPr lang="tr-TR" sz="2000" b="1" dirty="0" smtClean="0"/>
          </a:p>
          <a:p>
            <a:pPr marL="514350" indent="-514350">
              <a:buAutoNum type="arabicPeriod"/>
            </a:pPr>
            <a:r>
              <a:rPr lang="tr-TR" sz="2000" b="1" dirty="0" smtClean="0">
                <a:solidFill>
                  <a:srgbClr val="FF0000"/>
                </a:solidFill>
              </a:rPr>
              <a:t>Alıcı</a:t>
            </a:r>
            <a:r>
              <a:rPr lang="tr-TR" sz="2000" b="1" dirty="0">
                <a:solidFill>
                  <a:srgbClr val="FF0000"/>
                </a:solidFill>
              </a:rPr>
              <a:t>:</a:t>
            </a:r>
            <a:r>
              <a:rPr lang="tr-TR" sz="2000" dirty="0"/>
              <a:t> Vericinin gönderdiği iletiyi alan ve anlamlandıran kişi veya topluluktur</a:t>
            </a:r>
            <a:r>
              <a:rPr lang="tr-TR" sz="2000" dirty="0" smtClean="0"/>
              <a:t/>
            </a:r>
            <a:br>
              <a:rPr lang="tr-TR" sz="2000" dirty="0" smtClean="0"/>
            </a:br>
            <a:endParaRPr lang="tr-TR" sz="2000" dirty="0" smtClean="0"/>
          </a:p>
          <a:p>
            <a:pPr marL="514350" indent="-514350">
              <a:buAutoNum type="arabicPeriod"/>
            </a:pPr>
            <a:endParaRPr lang="tr-TR" sz="2000" b="1" dirty="0" smtClean="0"/>
          </a:p>
          <a:p>
            <a:pPr marL="514350" indent="-514350">
              <a:buAutoNum type="arabicPeriod"/>
            </a:pPr>
            <a:r>
              <a:rPr lang="tr-TR" sz="2000" b="1" dirty="0" smtClean="0">
                <a:solidFill>
                  <a:srgbClr val="FF0000"/>
                </a:solidFill>
              </a:rPr>
              <a:t>İleti </a:t>
            </a:r>
            <a:r>
              <a:rPr lang="tr-TR" sz="2000" b="1" dirty="0">
                <a:solidFill>
                  <a:srgbClr val="FF0000"/>
                </a:solidFill>
              </a:rPr>
              <a:t>(Mesaj):</a:t>
            </a:r>
            <a:r>
              <a:rPr lang="tr-TR" sz="2000" dirty="0"/>
              <a:t> Gönderici ile alıcı arasında aktarılmakta olan duygu, düşünce ya da istek</a:t>
            </a:r>
            <a:r>
              <a:rPr lang="tr-TR" sz="2000" dirty="0" smtClean="0"/>
              <a:t/>
            </a:r>
            <a:br>
              <a:rPr lang="tr-TR" sz="2000" dirty="0" smtClean="0"/>
            </a:br>
            <a:endParaRPr lang="tr-TR" sz="2000" dirty="0" smtClean="0"/>
          </a:p>
          <a:p>
            <a:pPr marL="514350" indent="-514350">
              <a:buAutoNum type="arabicPeriod"/>
            </a:pPr>
            <a:endParaRPr lang="tr-TR" sz="2000" b="1" dirty="0" smtClean="0"/>
          </a:p>
          <a:p>
            <a:pPr marL="514350" indent="-514350">
              <a:buAutoNum type="arabicPeriod"/>
            </a:pPr>
            <a:r>
              <a:rPr lang="tr-TR" sz="2000" b="1" dirty="0" smtClean="0">
                <a:solidFill>
                  <a:srgbClr val="FF0000"/>
                </a:solidFill>
              </a:rPr>
              <a:t>Kanal </a:t>
            </a:r>
            <a:r>
              <a:rPr lang="tr-TR" sz="2000" b="1" dirty="0">
                <a:solidFill>
                  <a:srgbClr val="FF0000"/>
                </a:solidFill>
              </a:rPr>
              <a:t>(Oluk):</a:t>
            </a:r>
            <a:r>
              <a:rPr lang="tr-TR" sz="2000" dirty="0">
                <a:solidFill>
                  <a:srgbClr val="FF0000"/>
                </a:solidFill>
              </a:rPr>
              <a:t> </a:t>
            </a:r>
            <a:r>
              <a:rPr lang="tr-TR" sz="2000" dirty="0"/>
              <a:t>Bildirişimde kullanılan yoldur Alıcı ile verici arasındaki iletiler sözlü veya yazılı olabilir</a:t>
            </a:r>
            <a:r>
              <a:rPr lang="tr-TR" sz="2000" dirty="0" smtClean="0"/>
              <a:t/>
            </a:r>
            <a:br>
              <a:rPr lang="tr-TR" sz="2000" dirty="0" smtClean="0"/>
            </a:br>
            <a:endParaRPr lang="tr-TR" sz="2000" dirty="0"/>
          </a:p>
          <a:p>
            <a:pPr marL="514350" indent="-514350">
              <a:buAutoNum type="arabicPeriod"/>
            </a:pPr>
            <a:endParaRPr lang="tr-TR" sz="2000" b="1" dirty="0" smtClean="0"/>
          </a:p>
          <a:p>
            <a:pPr marL="514350" indent="-514350">
              <a:buAutoNum type="arabicPeriod"/>
            </a:pPr>
            <a:r>
              <a:rPr lang="tr-TR" sz="2000" b="1" dirty="0" smtClean="0">
                <a:solidFill>
                  <a:srgbClr val="FF0000"/>
                </a:solidFill>
              </a:rPr>
              <a:t>Dönüt </a:t>
            </a:r>
            <a:r>
              <a:rPr lang="tr-TR" sz="2000" b="1" dirty="0">
                <a:solidFill>
                  <a:srgbClr val="FF0000"/>
                </a:solidFill>
              </a:rPr>
              <a:t>(Geri Bildirim):</a:t>
            </a:r>
            <a:r>
              <a:rPr lang="tr-TR" sz="2000" dirty="0"/>
              <a:t> Alıcının iletiye verdiği her türlü yanıt, geri bildirim İletişimin başarılı olduğuna işarettir</a:t>
            </a:r>
            <a:r>
              <a:rPr lang="tr-TR" sz="2000" dirty="0" smtClean="0"/>
              <a:t/>
            </a:r>
            <a:br>
              <a:rPr lang="tr-TR" sz="2000" dirty="0" smtClean="0"/>
            </a:br>
            <a:endParaRPr lang="tr-TR" sz="2000" dirty="0" smtClean="0"/>
          </a:p>
          <a:p>
            <a:pPr marL="514350" indent="-514350">
              <a:buAutoNum type="arabicPeriod"/>
            </a:pPr>
            <a:endParaRPr lang="tr-TR" sz="2000" b="1" dirty="0" smtClean="0">
              <a:solidFill>
                <a:srgbClr val="FF0000"/>
              </a:solidFill>
            </a:endParaRPr>
          </a:p>
          <a:p>
            <a:pPr marL="514350" indent="-514350">
              <a:buAutoNum type="arabicPeriod"/>
            </a:pPr>
            <a:r>
              <a:rPr lang="tr-TR" sz="2000" b="1" dirty="0" smtClean="0">
                <a:solidFill>
                  <a:srgbClr val="FF0000"/>
                </a:solidFill>
              </a:rPr>
              <a:t>Bağlam </a:t>
            </a:r>
            <a:r>
              <a:rPr lang="tr-TR" sz="2000" b="1" dirty="0">
                <a:solidFill>
                  <a:srgbClr val="FF0000"/>
                </a:solidFill>
              </a:rPr>
              <a:t>(Çevre):</a:t>
            </a:r>
            <a:r>
              <a:rPr lang="tr-TR" sz="2000" dirty="0"/>
              <a:t> İletişimin gerçekleştiği ortam ve bu çevrenin uygunluğudur.</a:t>
            </a:r>
            <a:r>
              <a:rPr lang="tr-TR" sz="2000" dirty="0" smtClean="0"/>
              <a:t/>
            </a:r>
            <a:br>
              <a:rPr lang="tr-TR" sz="2000" dirty="0" smtClean="0"/>
            </a:br>
            <a:endParaRPr lang="tr-TR" sz="2000" dirty="0"/>
          </a:p>
        </p:txBody>
      </p:sp>
    </p:spTree>
    <p:extLst>
      <p:ext uri="{BB962C8B-B14F-4D97-AF65-F5344CB8AC3E}">
        <p14:creationId xmlns:p14="http://schemas.microsoft.com/office/powerpoint/2010/main" val="12378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Sağlıkta iletişim</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200" dirty="0" smtClean="0"/>
              <a:t>Sağlıkla </a:t>
            </a:r>
            <a:r>
              <a:rPr lang="tr-TR" sz="2200" dirty="0"/>
              <a:t>ilgilenenler, eğiticiler, sağlıkla ilgili önerilerin neden uygulanmadığını merak ederler. </a:t>
            </a:r>
            <a:endParaRPr lang="tr-TR" sz="2200" dirty="0" smtClean="0"/>
          </a:p>
          <a:p>
            <a:pPr lvl="1">
              <a:lnSpc>
                <a:spcPct val="150000"/>
              </a:lnSpc>
            </a:pPr>
            <a:r>
              <a:rPr lang="tr-TR" sz="1800" dirty="0" smtClean="0"/>
              <a:t>Sigara</a:t>
            </a:r>
            <a:r>
              <a:rPr lang="tr-TR" sz="1800" dirty="0"/>
              <a:t>, alkol, aile planlaması, kanser, AIDS ve benzeri yüzlerce konuda anlatılanlar sanki duymayan kulaklara söylenmiş gibidir. </a:t>
            </a:r>
            <a:endParaRPr lang="tr-TR" sz="1800" dirty="0" smtClean="0"/>
          </a:p>
          <a:p>
            <a:pPr lvl="1">
              <a:lnSpc>
                <a:spcPct val="150000"/>
              </a:lnSpc>
            </a:pPr>
            <a:r>
              <a:rPr lang="tr-TR" sz="1800" dirty="0" smtClean="0"/>
              <a:t>Bu </a:t>
            </a:r>
            <a:r>
              <a:rPr lang="tr-TR" sz="1800" dirty="0"/>
              <a:t>sorunun temelinde “</a:t>
            </a:r>
            <a:r>
              <a:rPr lang="tr-TR" sz="1800" i="1" dirty="0"/>
              <a:t>iletişim</a:t>
            </a:r>
            <a:r>
              <a:rPr lang="tr-TR" sz="1800" dirty="0"/>
              <a:t>” yatmaktadır.</a:t>
            </a:r>
          </a:p>
          <a:p>
            <a:pPr>
              <a:lnSpc>
                <a:spcPct val="150000"/>
              </a:lnSpc>
            </a:pPr>
            <a:endParaRPr lang="tr-TR" sz="2200" dirty="0" smtClean="0"/>
          </a:p>
          <a:p>
            <a:pPr>
              <a:lnSpc>
                <a:spcPct val="150000"/>
              </a:lnSpc>
            </a:pPr>
            <a:endParaRPr lang="tr-TR" dirty="0"/>
          </a:p>
        </p:txBody>
      </p:sp>
    </p:spTree>
    <p:extLst>
      <p:ext uri="{BB962C8B-B14F-4D97-AF65-F5344CB8AC3E}">
        <p14:creationId xmlns:p14="http://schemas.microsoft.com/office/powerpoint/2010/main" val="46012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Sağlıkta iletişim</a:t>
            </a:r>
            <a:endParaRPr lang="tr-TR" dirty="0"/>
          </a:p>
        </p:txBody>
      </p:sp>
      <p:sp>
        <p:nvSpPr>
          <p:cNvPr id="3" name="İçerik Yer Tutucusu 2"/>
          <p:cNvSpPr>
            <a:spLocks noGrp="1"/>
          </p:cNvSpPr>
          <p:nvPr>
            <p:ph idx="1"/>
          </p:nvPr>
        </p:nvSpPr>
        <p:spPr/>
        <p:txBody>
          <a:bodyPr>
            <a:normAutofit/>
          </a:bodyPr>
          <a:lstStyle/>
          <a:p>
            <a:endParaRPr lang="tr-TR" sz="2200" dirty="0" smtClean="0"/>
          </a:p>
          <a:p>
            <a:pPr marL="0" indent="0">
              <a:buNone/>
            </a:pPr>
            <a:r>
              <a:rPr lang="tr-TR" sz="2200" b="1" dirty="0" smtClean="0"/>
              <a:t>Sağlıkta </a:t>
            </a:r>
            <a:r>
              <a:rPr lang="tr-TR" sz="2200" b="1" dirty="0"/>
              <a:t>iletişimin 2 temel boyutu vardır</a:t>
            </a:r>
            <a:r>
              <a:rPr lang="tr-TR" sz="2200" b="1" dirty="0" smtClean="0"/>
              <a:t>:</a:t>
            </a:r>
          </a:p>
          <a:p>
            <a:pPr marL="0" indent="0">
              <a:buNone/>
            </a:pPr>
            <a:r>
              <a:rPr lang="tr-TR" sz="2200" dirty="0" smtClean="0"/>
              <a:t> </a:t>
            </a:r>
          </a:p>
          <a:p>
            <a:pPr marL="457200" indent="-457200">
              <a:buAutoNum type="arabicParenR"/>
            </a:pPr>
            <a:r>
              <a:rPr lang="tr-TR" sz="2200" dirty="0" smtClean="0"/>
              <a:t>Kişiler </a:t>
            </a:r>
            <a:r>
              <a:rPr lang="tr-TR" sz="2200" dirty="0"/>
              <a:t>arası iletişim boyutunda bir hekimin hastasıyla görüşmesi sırasında olan kişisel iletişim (</a:t>
            </a:r>
            <a:r>
              <a:rPr lang="tr-TR" sz="2200" b="1" i="1" dirty="0"/>
              <a:t>Hasta-Hekim İletişimi</a:t>
            </a:r>
            <a:r>
              <a:rPr lang="tr-TR" sz="2200" dirty="0"/>
              <a:t>) </a:t>
            </a:r>
            <a:endParaRPr lang="tr-TR" sz="2200" dirty="0" smtClean="0"/>
          </a:p>
          <a:p>
            <a:pPr marL="457200" indent="-457200">
              <a:buAutoNum type="arabicParenR"/>
            </a:pPr>
            <a:endParaRPr lang="tr-TR" sz="2200" dirty="0" smtClean="0"/>
          </a:p>
          <a:p>
            <a:pPr marL="457200" indent="-457200">
              <a:buAutoNum type="arabicParenR"/>
            </a:pPr>
            <a:r>
              <a:rPr lang="tr-TR" sz="2200" dirty="0" smtClean="0"/>
              <a:t>Toplum </a:t>
            </a:r>
            <a:r>
              <a:rPr lang="tr-TR" sz="2200" dirty="0"/>
              <a:t>sağlığı boyutunda oluşan grup iletişimi (</a:t>
            </a:r>
            <a:r>
              <a:rPr lang="tr-TR" sz="2200" b="1" i="1" dirty="0"/>
              <a:t>Toplumsal İletişim</a:t>
            </a:r>
            <a:r>
              <a:rPr lang="tr-TR" sz="2200" dirty="0"/>
              <a:t>)</a:t>
            </a:r>
          </a:p>
          <a:p>
            <a:endParaRPr lang="tr-TR" dirty="0"/>
          </a:p>
        </p:txBody>
      </p:sp>
    </p:spTree>
    <p:extLst>
      <p:ext uri="{BB962C8B-B14F-4D97-AF65-F5344CB8AC3E}">
        <p14:creationId xmlns:p14="http://schemas.microsoft.com/office/powerpoint/2010/main" val="2367686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Hekim-Hasta iletişimi</a:t>
            </a:r>
            <a:endParaRPr lang="tr-TR" dirty="0"/>
          </a:p>
        </p:txBody>
      </p:sp>
      <p:sp>
        <p:nvSpPr>
          <p:cNvPr id="3" name="İçerik Yer Tutucusu 2"/>
          <p:cNvSpPr>
            <a:spLocks noGrp="1"/>
          </p:cNvSpPr>
          <p:nvPr>
            <p:ph idx="1"/>
          </p:nvPr>
        </p:nvSpPr>
        <p:spPr/>
        <p:txBody>
          <a:bodyPr>
            <a:normAutofit fontScale="85000" lnSpcReduction="10000"/>
          </a:bodyPr>
          <a:lstStyle/>
          <a:p>
            <a:pPr>
              <a:lnSpc>
                <a:spcPct val="150000"/>
              </a:lnSpc>
            </a:pPr>
            <a:r>
              <a:rPr lang="tr-TR" sz="2400" dirty="0" smtClean="0"/>
              <a:t>Tüm hastaların yaklaşık </a:t>
            </a:r>
            <a:r>
              <a:rPr lang="tr-TR" sz="2400" dirty="0" smtClean="0">
                <a:solidFill>
                  <a:srgbClr val="FF0000"/>
                </a:solidFill>
              </a:rPr>
              <a:t>% 70’inde</a:t>
            </a:r>
            <a:r>
              <a:rPr lang="tr-TR" sz="2400" dirty="0" smtClean="0"/>
              <a:t> tanının sadece görüşme ile konabildiği</a:t>
            </a:r>
          </a:p>
          <a:p>
            <a:pPr>
              <a:lnSpc>
                <a:spcPct val="150000"/>
              </a:lnSpc>
            </a:pPr>
            <a:endParaRPr lang="tr-TR" sz="2400" dirty="0" smtClean="0"/>
          </a:p>
          <a:p>
            <a:pPr>
              <a:lnSpc>
                <a:spcPct val="150000"/>
              </a:lnSpc>
            </a:pPr>
            <a:endParaRPr lang="tr-TR" sz="2400" dirty="0" smtClean="0"/>
          </a:p>
          <a:p>
            <a:pPr>
              <a:lnSpc>
                <a:spcPct val="150000"/>
              </a:lnSpc>
            </a:pPr>
            <a:r>
              <a:rPr lang="tr-TR" sz="2400" dirty="0" smtClean="0"/>
              <a:t>İletişim </a:t>
            </a:r>
            <a:r>
              <a:rPr lang="tr-TR" sz="2400" dirty="0" smtClean="0"/>
              <a:t>yetenekleri yüksek doktorların hastaları tarafından daha az dava edildiği</a:t>
            </a:r>
          </a:p>
          <a:p>
            <a:pPr>
              <a:lnSpc>
                <a:spcPct val="150000"/>
              </a:lnSpc>
            </a:pPr>
            <a:endParaRPr lang="tr-TR" sz="2400" dirty="0" smtClean="0"/>
          </a:p>
          <a:p>
            <a:pPr>
              <a:lnSpc>
                <a:spcPct val="150000"/>
              </a:lnSpc>
            </a:pPr>
            <a:endParaRPr lang="tr-TR" sz="2400" dirty="0" smtClean="0"/>
          </a:p>
          <a:p>
            <a:pPr>
              <a:lnSpc>
                <a:spcPct val="150000"/>
              </a:lnSpc>
            </a:pPr>
            <a:r>
              <a:rPr lang="tr-TR" sz="2400" dirty="0" smtClean="0"/>
              <a:t>Doktora </a:t>
            </a:r>
            <a:r>
              <a:rPr lang="tr-TR" sz="2400" dirty="0" smtClean="0"/>
              <a:t>tüm kaygılarını anlatmayı başaran hastaların memnuniyetinin daha yüksek olduğu görülmüş.</a:t>
            </a:r>
          </a:p>
          <a:p>
            <a:pPr>
              <a:lnSpc>
                <a:spcPct val="150000"/>
              </a:lnSpc>
            </a:pPr>
            <a:endParaRPr lang="en-US" sz="2400" dirty="0" smtClean="0"/>
          </a:p>
          <a:p>
            <a:pPr>
              <a:lnSpc>
                <a:spcPct val="150000"/>
              </a:lnSpc>
            </a:pPr>
            <a:endParaRPr lang="tr-TR" sz="2400" dirty="0"/>
          </a:p>
        </p:txBody>
      </p:sp>
    </p:spTree>
    <p:extLst>
      <p:ext uri="{BB962C8B-B14F-4D97-AF65-F5344CB8AC3E}">
        <p14:creationId xmlns:p14="http://schemas.microsoft.com/office/powerpoint/2010/main" val="364219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1516</Words>
  <Application>Microsoft Office PowerPoint</Application>
  <PresentationFormat>Ekran Gösterisi (4:3)</PresentationFormat>
  <Paragraphs>337</Paragraphs>
  <Slides>40</Slides>
  <Notes>3</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İletişim </vt:lpstr>
      <vt:lpstr>Amaç</vt:lpstr>
      <vt:lpstr>Öğrenim hedefleri</vt:lpstr>
      <vt:lpstr>İletişim nedir?</vt:lpstr>
      <vt:lpstr>İletişim nedir?</vt:lpstr>
      <vt:lpstr>İletişimin Ögeleri</vt:lpstr>
      <vt:lpstr>Sağlıkta iletişim</vt:lpstr>
      <vt:lpstr>Sağlıkta iletişim</vt:lpstr>
      <vt:lpstr>Hekim-Hasta iletişimi</vt:lpstr>
      <vt:lpstr>Hekim- Hasta iletişimi</vt:lpstr>
      <vt:lpstr>PowerPoint Sunusu</vt:lpstr>
      <vt:lpstr>Hasta-Hekim iletişim tipleri</vt:lpstr>
      <vt:lpstr>Başarılı bir hasta hekim iletişimi için</vt:lpstr>
      <vt:lpstr>PowerPoint Sunusu</vt:lpstr>
      <vt:lpstr>Yüz yüze iletişimin ögeleri</vt:lpstr>
      <vt:lpstr>PowerPoint Sunusu</vt:lpstr>
      <vt:lpstr>PowerPoint Sunusu</vt:lpstr>
      <vt:lpstr>Sözlü iletişimde</vt:lpstr>
      <vt:lpstr>PowerPoint Sunusu</vt:lpstr>
      <vt:lpstr>PowerPoint Sunusu</vt:lpstr>
      <vt:lpstr>Sözsüz iletişim</vt:lpstr>
      <vt:lpstr>Sözsüz iletişimde önerilenler SOFTEN akronimi</vt:lpstr>
      <vt:lpstr>Beden Dili</vt:lpstr>
      <vt:lpstr>PowerPoint Sunusu</vt:lpstr>
      <vt:lpstr>PowerPoint Sunusu</vt:lpstr>
      <vt:lpstr>PowerPoint Sunusu</vt:lpstr>
      <vt:lpstr>Her pozisyon kendine özgü vücut duruşu ile ayırt edilebilir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Toplumsal iletişim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dc:title>
  <dc:creator>Win7</dc:creator>
  <cp:lastModifiedBy>Win7</cp:lastModifiedBy>
  <cp:revision>27</cp:revision>
  <dcterms:created xsi:type="dcterms:W3CDTF">2016-04-30T13:58:41Z</dcterms:created>
  <dcterms:modified xsi:type="dcterms:W3CDTF">2016-05-09T17:46:51Z</dcterms:modified>
</cp:coreProperties>
</file>