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6" r:id="rId6"/>
    <p:sldId id="265" r:id="rId7"/>
    <p:sldId id="264" r:id="rId8"/>
    <p:sldId id="263" r:id="rId9"/>
    <p:sldId id="262" r:id="rId10"/>
    <p:sldId id="268" r:id="rId11"/>
    <p:sldId id="269" r:id="rId12"/>
    <p:sldId id="270" r:id="rId13"/>
    <p:sldId id="271" r:id="rId14"/>
    <p:sldId id="272" r:id="rId15"/>
    <p:sldId id="267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0" r:id="rId24"/>
    <p:sldId id="261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83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b"/>
          <a:lstStyle>
            <a:lvl1pPr algn="l">
              <a:defRPr baseline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2071678"/>
            <a:ext cx="740664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tIns="0"/>
          <a:lstStyle>
            <a:lvl1pPr marL="27432" indent="0" algn="l">
              <a:buNone/>
              <a:defRPr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dirty="0" smtClean="0"/>
              <a:t>Asıl alt başlık stilini düzenlemek için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bg2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rmAutofit/>
          </a:bodyPr>
          <a:lstStyle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700808"/>
            <a:ext cx="7498080" cy="4547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dirty="0" smtClean="0"/>
              <a:t>İkinci düzey</a:t>
            </a:r>
          </a:p>
          <a:p>
            <a:pPr lvl="2" eaLnBrk="1" latinLnBrk="0" hangingPunct="1"/>
            <a:r>
              <a:rPr kumimoji="0" lang="tr-TR" dirty="0" smtClean="0"/>
              <a:t>Üçüncü düzey</a:t>
            </a:r>
          </a:p>
          <a:p>
            <a:pPr lvl="3" eaLnBrk="1" latinLnBrk="0" hangingPunct="1"/>
            <a:r>
              <a:rPr kumimoji="0" lang="tr-TR" dirty="0" smtClean="0"/>
              <a:t>Dördüncü düzey</a:t>
            </a:r>
          </a:p>
          <a:p>
            <a:pPr lvl="4" eaLnBrk="1" latinLnBrk="0" hangingPunct="1"/>
            <a:r>
              <a:rPr kumimoji="0" lang="tr-TR" dirty="0" smtClean="0"/>
              <a:t>Beşinci düzey</a:t>
            </a:r>
            <a:endParaRPr kumimoji="0" lang="en-US" dirty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10.11.2015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 baseline="0">
          <a:solidFill>
            <a:schemeClr val="tx1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n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4"/>
        </a:buClr>
        <a:buSzPct val="80000"/>
        <a:buFont typeface="Wingdings" pitchFamily="2" charset="2"/>
        <a:buChar char="Ø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4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1412776"/>
            <a:ext cx="7406640" cy="158417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Göğüs Ağrısı (+) Yaygın T Negatifliği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627784" y="3883278"/>
            <a:ext cx="5040560" cy="553834"/>
          </a:xfrm>
        </p:spPr>
        <p:txBody>
          <a:bodyPr/>
          <a:lstStyle/>
          <a:p>
            <a:pPr algn="ctr"/>
            <a:r>
              <a:rPr lang="tr-TR" dirty="0" err="1" smtClean="0"/>
              <a:t>Dr.Rahman</a:t>
            </a:r>
            <a:r>
              <a:rPr lang="tr-TR" dirty="0" smtClean="0"/>
              <a:t> </a:t>
            </a:r>
            <a:r>
              <a:rPr lang="tr-TR" dirty="0" err="1" smtClean="0"/>
              <a:t>Kuri</a:t>
            </a:r>
            <a:endParaRPr lang="tr-TR" dirty="0"/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2627784" y="4675366"/>
            <a:ext cx="5040560" cy="553834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4"/>
              </a:buClr>
              <a:buSzPct val="80000"/>
              <a:buFont typeface="Wingdings" pitchFamily="2" charset="2"/>
              <a:buNone/>
              <a:defRPr kumimoji="0"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4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tr-TR" dirty="0" smtClean="0"/>
              <a:t>03.11.2015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EKO; 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normal sol </a:t>
            </a:r>
            <a:r>
              <a:rPr lang="tr-TR" dirty="0" err="1" smtClean="0"/>
              <a:t>ventrikül</a:t>
            </a:r>
            <a:r>
              <a:rPr lang="tr-TR" dirty="0" smtClean="0"/>
              <a:t> </a:t>
            </a:r>
            <a:r>
              <a:rPr lang="tr-TR" dirty="0" err="1" smtClean="0"/>
              <a:t>ejeksiyon</a:t>
            </a:r>
            <a:r>
              <a:rPr lang="tr-TR" dirty="0" smtClean="0"/>
              <a:t> fraksiyonu, </a:t>
            </a:r>
          </a:p>
          <a:p>
            <a:pPr lvl="1"/>
            <a:r>
              <a:rPr lang="tr-TR" dirty="0" smtClean="0"/>
              <a:t>sağ </a:t>
            </a:r>
            <a:r>
              <a:rPr lang="tr-TR" dirty="0" err="1" smtClean="0"/>
              <a:t>ventrikül</a:t>
            </a:r>
            <a:r>
              <a:rPr lang="tr-TR" dirty="0" smtClean="0"/>
              <a:t> genişlemesi ve ciddi </a:t>
            </a:r>
            <a:r>
              <a:rPr lang="tr-TR" dirty="0" err="1" smtClean="0"/>
              <a:t>sistolik</a:t>
            </a:r>
            <a:r>
              <a:rPr lang="tr-TR" dirty="0" smtClean="0"/>
              <a:t> </a:t>
            </a:r>
            <a:r>
              <a:rPr lang="tr-TR" dirty="0" err="1" smtClean="0"/>
              <a:t>disfonksiyonu</a:t>
            </a:r>
            <a:r>
              <a:rPr lang="tr-TR" dirty="0" smtClean="0"/>
              <a:t>, </a:t>
            </a:r>
          </a:p>
          <a:p>
            <a:pPr lvl="1"/>
            <a:r>
              <a:rPr lang="tr-TR" dirty="0" smtClean="0"/>
              <a:t>orta ile şiddetli dereceye varan </a:t>
            </a:r>
            <a:r>
              <a:rPr lang="tr-TR" dirty="0" err="1" smtClean="0"/>
              <a:t>pulmoner</a:t>
            </a:r>
            <a:r>
              <a:rPr lang="tr-TR" dirty="0" smtClean="0"/>
              <a:t> hipertansiyon.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Pulmoner emboli, venöz tromboembolinin bir sonucudur, mortalitesi yüksektir.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Belirtileri; </a:t>
            </a:r>
          </a:p>
          <a:p>
            <a:pPr lvl="1"/>
            <a:r>
              <a:rPr lang="tr-TR" dirty="0" smtClean="0"/>
              <a:t>nefes darlığı, </a:t>
            </a:r>
          </a:p>
          <a:p>
            <a:pPr lvl="1"/>
            <a:r>
              <a:rPr lang="tr-TR" dirty="0" smtClean="0"/>
              <a:t>göğüs ağrısı, </a:t>
            </a:r>
          </a:p>
          <a:p>
            <a:pPr lvl="1"/>
            <a:r>
              <a:rPr lang="tr-TR" dirty="0" smtClean="0"/>
              <a:t>öksürük, </a:t>
            </a:r>
          </a:p>
          <a:p>
            <a:pPr lvl="1"/>
            <a:r>
              <a:rPr lang="tr-TR" dirty="0" err="1" smtClean="0"/>
              <a:t>hemoptizi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Takipne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senkop</a:t>
            </a:r>
            <a:r>
              <a:rPr lang="tr-TR" dirty="0" smtClean="0"/>
              <a:t>. 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Belirtiler efor ile artabilir.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Fizik muayenede; </a:t>
            </a:r>
          </a:p>
          <a:p>
            <a:pPr lvl="1"/>
            <a:r>
              <a:rPr lang="tr-TR" dirty="0" err="1" smtClean="0"/>
              <a:t>ral</a:t>
            </a:r>
            <a:r>
              <a:rPr lang="tr-TR" dirty="0" smtClean="0"/>
              <a:t>, </a:t>
            </a:r>
          </a:p>
          <a:p>
            <a:pPr lvl="1"/>
            <a:r>
              <a:rPr lang="tr-TR" dirty="0" smtClean="0"/>
              <a:t>terleme, </a:t>
            </a:r>
          </a:p>
          <a:p>
            <a:pPr lvl="1"/>
            <a:r>
              <a:rPr lang="tr-TR" dirty="0" err="1" smtClean="0"/>
              <a:t>takipne</a:t>
            </a:r>
            <a:endParaRPr lang="tr-TR" dirty="0" smtClean="0"/>
          </a:p>
          <a:p>
            <a:pPr lvl="1"/>
            <a:r>
              <a:rPr lang="tr-TR" dirty="0" smtClean="0"/>
              <a:t>taşikardi, </a:t>
            </a:r>
          </a:p>
          <a:p>
            <a:pPr lvl="1"/>
            <a:r>
              <a:rPr lang="tr-TR" dirty="0" smtClean="0"/>
              <a:t>üçüncü veya dördüncü kalp sesi. 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Derin </a:t>
            </a:r>
            <a:r>
              <a:rPr lang="tr-TR" dirty="0" err="1" smtClean="0"/>
              <a:t>ven</a:t>
            </a:r>
            <a:r>
              <a:rPr lang="tr-TR" dirty="0" smtClean="0"/>
              <a:t> </a:t>
            </a:r>
            <a:r>
              <a:rPr lang="tr-TR" dirty="0" err="1" smtClean="0"/>
              <a:t>trombozu</a:t>
            </a:r>
            <a:r>
              <a:rPr lang="tr-TR" dirty="0" smtClean="0"/>
              <a:t> belirtileri olmayabilir. (</a:t>
            </a:r>
            <a:r>
              <a:rPr lang="tr-TR" dirty="0" err="1" smtClean="0"/>
              <a:t>Homans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r>
              <a:rPr lang="tr-TR" dirty="0" smtClean="0"/>
              <a:t>;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toraks</a:t>
            </a:r>
            <a:r>
              <a:rPr lang="tr-TR" dirty="0" smtClean="0"/>
              <a:t> BT anjiyografi veya </a:t>
            </a:r>
          </a:p>
          <a:p>
            <a:r>
              <a:rPr lang="tr-TR" dirty="0" err="1" smtClean="0"/>
              <a:t>ventilasyon</a:t>
            </a:r>
            <a:r>
              <a:rPr lang="tr-TR" dirty="0" smtClean="0"/>
              <a:t>-</a:t>
            </a:r>
            <a:r>
              <a:rPr lang="tr-TR" dirty="0" err="1" smtClean="0"/>
              <a:t>perfüzyon</a:t>
            </a:r>
            <a:r>
              <a:rPr lang="tr-TR" dirty="0" smtClean="0"/>
              <a:t> sintigrafisi ile teşhis edilebilir.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Patognomonik</a:t>
            </a:r>
            <a:r>
              <a:rPr lang="tr-TR" dirty="0" smtClean="0"/>
              <a:t> EKG değişikliği yoktur fakat;</a:t>
            </a:r>
          </a:p>
          <a:p>
            <a:pPr lvl="1"/>
            <a:r>
              <a:rPr lang="tr-TR" dirty="0" smtClean="0"/>
              <a:t>sinüs taşikardisi, </a:t>
            </a:r>
          </a:p>
          <a:p>
            <a:pPr lvl="1"/>
            <a:r>
              <a:rPr lang="tr-TR" dirty="0" err="1" smtClean="0"/>
              <a:t>atriyal</a:t>
            </a:r>
            <a:r>
              <a:rPr lang="tr-TR" dirty="0" smtClean="0"/>
              <a:t> </a:t>
            </a:r>
            <a:r>
              <a:rPr lang="tr-TR" dirty="0" err="1" smtClean="0"/>
              <a:t>fibrilasyon</a:t>
            </a:r>
            <a:r>
              <a:rPr lang="tr-TR" dirty="0" smtClean="0"/>
              <a:t> veya </a:t>
            </a:r>
            <a:r>
              <a:rPr lang="tr-TR" dirty="0" err="1" smtClean="0"/>
              <a:t>flatter</a:t>
            </a:r>
            <a:r>
              <a:rPr lang="tr-TR" dirty="0" smtClean="0"/>
              <a:t>, </a:t>
            </a:r>
          </a:p>
          <a:p>
            <a:pPr lvl="1"/>
            <a:r>
              <a:rPr lang="tr-TR" dirty="0" smtClean="0"/>
              <a:t>aks sapması, </a:t>
            </a:r>
          </a:p>
          <a:p>
            <a:pPr lvl="1"/>
            <a:r>
              <a:rPr lang="tr-TR" dirty="0" smtClean="0"/>
              <a:t>sağ dal bloğu, </a:t>
            </a:r>
          </a:p>
          <a:p>
            <a:pPr lvl="1"/>
            <a:r>
              <a:rPr lang="tr-TR" dirty="0" smtClean="0"/>
              <a:t>ST-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elevasyonu</a:t>
            </a:r>
            <a:r>
              <a:rPr lang="tr-TR" dirty="0" smtClean="0"/>
              <a:t> ya da depresyonu, </a:t>
            </a:r>
          </a:p>
          <a:p>
            <a:pPr lvl="1"/>
            <a:r>
              <a:rPr lang="tr-TR" dirty="0" err="1" smtClean="0"/>
              <a:t>prekordiyal</a:t>
            </a:r>
            <a:r>
              <a:rPr lang="tr-TR" dirty="0" smtClean="0"/>
              <a:t> </a:t>
            </a:r>
            <a:r>
              <a:rPr lang="tr-TR" dirty="0" err="1" smtClean="0"/>
              <a:t>devirvasyonlar</a:t>
            </a:r>
            <a:r>
              <a:rPr lang="tr-TR" dirty="0" smtClean="0"/>
              <a:t> ve D3'te  T-dalga negatifliği açar, </a:t>
            </a:r>
          </a:p>
          <a:p>
            <a:pPr lvl="1"/>
            <a:r>
              <a:rPr lang="tr-TR" dirty="0" smtClean="0"/>
              <a:t>D3 ve </a:t>
            </a:r>
            <a:r>
              <a:rPr lang="tr-TR" dirty="0" err="1" smtClean="0"/>
              <a:t>aVF'de</a:t>
            </a:r>
            <a:r>
              <a:rPr lang="tr-TR" dirty="0" smtClean="0"/>
              <a:t> Q dalgası, </a:t>
            </a:r>
          </a:p>
          <a:p>
            <a:pPr lvl="1"/>
            <a:r>
              <a:rPr lang="tr-TR" dirty="0" smtClean="0"/>
              <a:t>D1 ve </a:t>
            </a:r>
            <a:r>
              <a:rPr lang="tr-TR" dirty="0" err="1" smtClean="0"/>
              <a:t>aVL'de</a:t>
            </a:r>
            <a:r>
              <a:rPr lang="tr-TR" dirty="0" smtClean="0"/>
              <a:t> büyük S dalgası.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hastanın EKG'sinde; </a:t>
            </a:r>
          </a:p>
          <a:p>
            <a:pPr lvl="1"/>
            <a:r>
              <a:rPr lang="tr-TR" dirty="0" smtClean="0"/>
              <a:t>sinüs taşikardisi, </a:t>
            </a:r>
          </a:p>
          <a:p>
            <a:pPr lvl="1"/>
            <a:r>
              <a:rPr lang="tr-TR" dirty="0" smtClean="0"/>
              <a:t>sağ aks </a:t>
            </a:r>
            <a:r>
              <a:rPr lang="tr-TR" dirty="0" err="1" smtClean="0"/>
              <a:t>deviyasyonu</a:t>
            </a:r>
            <a:r>
              <a:rPr lang="tr-TR" dirty="0" smtClean="0"/>
              <a:t>, </a:t>
            </a:r>
          </a:p>
          <a:p>
            <a:pPr lvl="1"/>
            <a:r>
              <a:rPr lang="tr-TR" dirty="0" smtClean="0"/>
              <a:t>uzamış QT, </a:t>
            </a:r>
          </a:p>
          <a:p>
            <a:pPr lvl="1"/>
            <a:r>
              <a:rPr lang="tr-TR" dirty="0" err="1" smtClean="0"/>
              <a:t>prekordiyal</a:t>
            </a:r>
            <a:r>
              <a:rPr lang="tr-TR" dirty="0" smtClean="0"/>
              <a:t> derivasyonlarda daha belirgin </a:t>
            </a:r>
            <a:r>
              <a:rPr lang="tr-TR" dirty="0" err="1" smtClean="0"/>
              <a:t>omak</a:t>
            </a:r>
            <a:r>
              <a:rPr lang="tr-TR" dirty="0" smtClean="0"/>
              <a:t> üzere yaygın T negatifliği ve </a:t>
            </a:r>
          </a:p>
          <a:p>
            <a:pPr lvl="1"/>
            <a:r>
              <a:rPr lang="tr-TR" dirty="0" smtClean="0"/>
              <a:t>bilinen ancak nadir görülen sağ kalp yüklenme </a:t>
            </a:r>
            <a:r>
              <a:rPr lang="tr-TR" dirty="0" err="1" smtClean="0"/>
              <a:t>paterni</a:t>
            </a:r>
            <a:r>
              <a:rPr lang="tr-TR" dirty="0" smtClean="0"/>
              <a:t> vardı.</a:t>
            </a:r>
          </a:p>
          <a:p>
            <a:pPr lvl="2"/>
            <a:r>
              <a:rPr lang="tr-TR" dirty="0" smtClean="0"/>
              <a:t>(D1'de S belirginleşmesi, D3'te Q dalgası ve T negatifliği [S1Q3T3])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Yaygın T negatifliği; </a:t>
            </a:r>
          </a:p>
          <a:p>
            <a:pPr lvl="1"/>
            <a:r>
              <a:rPr lang="tr-TR" dirty="0" err="1" smtClean="0"/>
              <a:t>katekolamin</a:t>
            </a:r>
            <a:r>
              <a:rPr lang="tr-TR" dirty="0" smtClean="0"/>
              <a:t> </a:t>
            </a:r>
            <a:r>
              <a:rPr lang="tr-TR" dirty="0" err="1" smtClean="0"/>
              <a:t>salınımı</a:t>
            </a:r>
            <a:r>
              <a:rPr lang="tr-TR" dirty="0" smtClean="0"/>
              <a:t> ile ilişkili olduğu düşünülen </a:t>
            </a:r>
          </a:p>
          <a:p>
            <a:pPr lvl="1"/>
            <a:r>
              <a:rPr lang="tr-TR" dirty="0" smtClean="0"/>
              <a:t>fakat </a:t>
            </a:r>
            <a:r>
              <a:rPr lang="tr-TR" dirty="0" err="1" smtClean="0"/>
              <a:t>prognostik</a:t>
            </a:r>
            <a:r>
              <a:rPr lang="tr-TR" dirty="0" smtClean="0"/>
              <a:t> etkisi olmayan </a:t>
            </a:r>
          </a:p>
          <a:p>
            <a:pPr lvl="1"/>
            <a:r>
              <a:rPr lang="tr-TR" dirty="0" err="1" smtClean="0"/>
              <a:t>non</a:t>
            </a:r>
            <a:r>
              <a:rPr lang="tr-TR" dirty="0" smtClean="0"/>
              <a:t> spesifik bir EKG değişikliğidir.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AKS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koroner sendrom ile ilişkili tipik göğüs ağrısı; </a:t>
            </a:r>
          </a:p>
          <a:p>
            <a:pPr lvl="1"/>
            <a:r>
              <a:rPr lang="tr-TR" dirty="0" smtClean="0"/>
              <a:t>efor veya </a:t>
            </a:r>
            <a:r>
              <a:rPr lang="tr-TR" dirty="0" err="1" smtClean="0"/>
              <a:t>emosyonel</a:t>
            </a:r>
            <a:r>
              <a:rPr lang="tr-TR" dirty="0" smtClean="0"/>
              <a:t> stres ile kötüleşen, </a:t>
            </a:r>
          </a:p>
          <a:p>
            <a:pPr lvl="1"/>
            <a:r>
              <a:rPr lang="tr-TR" dirty="0" smtClean="0"/>
              <a:t>istirahat ya da nitrogliserin ile düzelen </a:t>
            </a:r>
          </a:p>
          <a:p>
            <a:pPr lvl="1"/>
            <a:r>
              <a:rPr lang="tr-TR" dirty="0" smtClean="0"/>
              <a:t>baskı tarzı bir ağrıdır,</a:t>
            </a:r>
          </a:p>
          <a:p>
            <a:pPr lvl="1"/>
            <a:r>
              <a:rPr lang="tr-TR" dirty="0" smtClean="0"/>
              <a:t>çene, boyun, omuz ya da sol kola yayılabilir.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AKS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EKG değişiklikleri;</a:t>
            </a:r>
          </a:p>
          <a:p>
            <a:pPr lvl="1"/>
            <a:r>
              <a:rPr lang="tr-TR" dirty="0" smtClean="0"/>
              <a:t>ST-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elevasyonu</a:t>
            </a:r>
            <a:r>
              <a:rPr lang="tr-TR" dirty="0" smtClean="0"/>
              <a:t> veya depresyonu, </a:t>
            </a:r>
          </a:p>
          <a:p>
            <a:pPr lvl="1"/>
            <a:r>
              <a:rPr lang="tr-TR" dirty="0" smtClean="0"/>
              <a:t>yeni Q dalgası ve </a:t>
            </a:r>
          </a:p>
          <a:p>
            <a:pPr lvl="1"/>
            <a:r>
              <a:rPr lang="tr-TR" dirty="0" smtClean="0"/>
              <a:t>T dalgası negatifliğidir.</a:t>
            </a:r>
          </a:p>
          <a:p>
            <a:r>
              <a:rPr lang="tr-TR" dirty="0" smtClean="0"/>
              <a:t>Bu değişiklikler </a:t>
            </a:r>
            <a:r>
              <a:rPr lang="tr-TR" dirty="0" err="1" smtClean="0"/>
              <a:t>myokardın</a:t>
            </a:r>
            <a:r>
              <a:rPr lang="tr-TR" dirty="0" smtClean="0"/>
              <a:t> etkilenen bölümüyle ilişkili olan derivasyonlarda görülür.</a:t>
            </a:r>
          </a:p>
          <a:p>
            <a:r>
              <a:rPr lang="tr-TR" dirty="0" err="1" smtClean="0"/>
              <a:t>Troponin</a:t>
            </a:r>
            <a:r>
              <a:rPr lang="tr-TR" dirty="0" smtClean="0"/>
              <a:t> seviyeleri, </a:t>
            </a:r>
            <a:r>
              <a:rPr lang="tr-TR" dirty="0" err="1" smtClean="0"/>
              <a:t>myokard</a:t>
            </a:r>
            <a:r>
              <a:rPr lang="tr-TR" dirty="0" smtClean="0"/>
              <a:t> hasarı sonucu yükselir.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Gastroözofageal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 hastalığı </a:t>
            </a:r>
            <a:r>
              <a:rPr lang="tr-TR" dirty="0" err="1" smtClean="0"/>
              <a:t>anjinayı</a:t>
            </a:r>
            <a:r>
              <a:rPr lang="tr-TR" dirty="0" smtClean="0"/>
              <a:t> taklit edebilir. </a:t>
            </a:r>
          </a:p>
          <a:p>
            <a:r>
              <a:rPr lang="tr-TR" dirty="0" smtClean="0"/>
              <a:t>Ağrı </a:t>
            </a:r>
            <a:r>
              <a:rPr lang="tr-TR" dirty="0" err="1" smtClean="0"/>
              <a:t>substernal</a:t>
            </a:r>
            <a:r>
              <a:rPr lang="tr-TR" dirty="0" smtClean="0"/>
              <a:t> alan, boyun veya çenede bir sıkma veya yanma hissi şeklindedir. </a:t>
            </a:r>
          </a:p>
          <a:p>
            <a:r>
              <a:rPr lang="tr-TR" dirty="0" smtClean="0"/>
              <a:t>Genellikle </a:t>
            </a:r>
            <a:r>
              <a:rPr lang="tr-TR" dirty="0" err="1" smtClean="0"/>
              <a:t>dispepsi</a:t>
            </a:r>
            <a:r>
              <a:rPr lang="tr-TR" dirty="0" smtClean="0"/>
              <a:t>, </a:t>
            </a:r>
            <a:r>
              <a:rPr lang="tr-TR" dirty="0" err="1" smtClean="0"/>
              <a:t>regurjitasyon</a:t>
            </a:r>
            <a:r>
              <a:rPr lang="tr-TR" dirty="0" smtClean="0"/>
              <a:t> veya ağızda ekşi bir tat ile ilişkilidir, </a:t>
            </a:r>
          </a:p>
          <a:p>
            <a:r>
              <a:rPr lang="tr-TR" dirty="0" smtClean="0"/>
              <a:t>yatarken ya da fazla yemekten sonra kötüleşir. </a:t>
            </a:r>
          </a:p>
          <a:p>
            <a:r>
              <a:rPr lang="tr-TR" dirty="0" smtClean="0"/>
              <a:t>Anlamlı EKG değişikliği yoktur.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45 yaşında,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Erkek,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1 hafta önce başlayan,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Giderek kötüleşen,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Sol taraflı,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Keskin bir </a:t>
            </a:r>
            <a:r>
              <a:rPr lang="tr-TR" dirty="0" err="1" smtClean="0"/>
              <a:t>plöretik</a:t>
            </a:r>
            <a:r>
              <a:rPr lang="tr-TR" dirty="0" smtClean="0"/>
              <a:t> ağrıyla başvurdu.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Perikardit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Perikardit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yatmakla kötüleşen, </a:t>
            </a:r>
          </a:p>
          <a:p>
            <a:pPr lvl="1"/>
            <a:r>
              <a:rPr lang="tr-TR" dirty="0" smtClean="0"/>
              <a:t>oturmak veya öne eğilmekle azalan, </a:t>
            </a:r>
          </a:p>
          <a:p>
            <a:pPr lvl="1"/>
            <a:r>
              <a:rPr lang="tr-TR" dirty="0" smtClean="0"/>
              <a:t>keskin bir </a:t>
            </a:r>
            <a:r>
              <a:rPr lang="tr-TR" dirty="0" err="1" smtClean="0"/>
              <a:t>plöretik</a:t>
            </a:r>
            <a:r>
              <a:rPr lang="tr-TR" dirty="0" smtClean="0"/>
              <a:t> göğüs ağrısına neden olur. </a:t>
            </a:r>
          </a:p>
          <a:p>
            <a:r>
              <a:rPr lang="tr-TR" dirty="0" smtClean="0"/>
              <a:t>Fizik muayenede bir </a:t>
            </a:r>
            <a:r>
              <a:rPr lang="tr-TR" dirty="0" err="1" smtClean="0"/>
              <a:t>plöretik</a:t>
            </a:r>
            <a:r>
              <a:rPr lang="tr-TR" dirty="0" smtClean="0"/>
              <a:t> sürtünme sesi-</a:t>
            </a:r>
            <a:r>
              <a:rPr lang="tr-TR" dirty="0" err="1" smtClean="0"/>
              <a:t>frotman</a:t>
            </a:r>
            <a:r>
              <a:rPr lang="tr-TR" dirty="0" smtClean="0"/>
              <a:t> duyulabilir. </a:t>
            </a:r>
          </a:p>
          <a:p>
            <a:r>
              <a:rPr lang="tr-TR" dirty="0" smtClean="0"/>
              <a:t>Tipik EKG değişiklikleri;</a:t>
            </a:r>
          </a:p>
          <a:p>
            <a:pPr lvl="1"/>
            <a:r>
              <a:rPr lang="tr-TR" dirty="0" smtClean="0"/>
              <a:t>yaygın ST-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elevasyonu</a:t>
            </a:r>
            <a:r>
              <a:rPr lang="tr-TR" dirty="0" smtClean="0"/>
              <a:t> veya </a:t>
            </a:r>
          </a:p>
          <a:p>
            <a:pPr lvl="1"/>
            <a:r>
              <a:rPr lang="tr-TR" dirty="0" err="1" smtClean="0"/>
              <a:t>subepikardiyal</a:t>
            </a:r>
            <a:r>
              <a:rPr lang="tr-TR" dirty="0" smtClean="0"/>
              <a:t> </a:t>
            </a:r>
            <a:r>
              <a:rPr lang="tr-TR" dirty="0" err="1" smtClean="0"/>
              <a:t>atriyal</a:t>
            </a:r>
            <a:r>
              <a:rPr lang="tr-TR" dirty="0" smtClean="0"/>
              <a:t> </a:t>
            </a:r>
            <a:r>
              <a:rPr lang="tr-TR" dirty="0" err="1" smtClean="0"/>
              <a:t>hasarlanmanın</a:t>
            </a:r>
            <a:r>
              <a:rPr lang="tr-TR" dirty="0" smtClean="0"/>
              <a:t> neden olduğu PR </a:t>
            </a:r>
            <a:r>
              <a:rPr lang="tr-TR" dirty="0" err="1" smtClean="0"/>
              <a:t>segment</a:t>
            </a:r>
            <a:r>
              <a:rPr lang="tr-TR" dirty="0" smtClean="0"/>
              <a:t> depresyonudur.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Plörit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680520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Plörit</a:t>
            </a:r>
            <a:r>
              <a:rPr lang="tr-TR" dirty="0" smtClean="0"/>
              <a:t> plevranın </a:t>
            </a:r>
            <a:r>
              <a:rPr lang="tr-TR" dirty="0" err="1" smtClean="0"/>
              <a:t>inflamasyonudur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En yaygın üç nedeni; </a:t>
            </a:r>
          </a:p>
          <a:p>
            <a:pPr lvl="1"/>
            <a:r>
              <a:rPr lang="tr-TR" dirty="0" err="1" smtClean="0"/>
              <a:t>viral</a:t>
            </a:r>
            <a:r>
              <a:rPr lang="tr-TR" dirty="0" smtClean="0"/>
              <a:t> enfeksiyon, </a:t>
            </a:r>
          </a:p>
          <a:p>
            <a:pPr lvl="1"/>
            <a:r>
              <a:rPr lang="tr-TR" dirty="0" smtClean="0"/>
              <a:t>akciğer </a:t>
            </a:r>
            <a:r>
              <a:rPr lang="tr-TR" dirty="0" err="1" smtClean="0"/>
              <a:t>parankimi</a:t>
            </a:r>
            <a:r>
              <a:rPr lang="tr-TR" dirty="0" smtClean="0"/>
              <a:t> enfeksiyonu ve </a:t>
            </a:r>
          </a:p>
          <a:p>
            <a:pPr lvl="1"/>
            <a:r>
              <a:rPr lang="tr-TR" dirty="0" err="1" smtClean="0"/>
              <a:t>otoimmün</a:t>
            </a:r>
            <a:r>
              <a:rPr lang="tr-TR" dirty="0" smtClean="0"/>
              <a:t> hastalıklardır. </a:t>
            </a:r>
          </a:p>
          <a:p>
            <a:r>
              <a:rPr lang="tr-TR" dirty="0" smtClean="0"/>
              <a:t>Tipik ortaya çıkış şekli; </a:t>
            </a:r>
          </a:p>
          <a:p>
            <a:pPr lvl="1"/>
            <a:r>
              <a:rPr lang="tr-TR" dirty="0" smtClean="0"/>
              <a:t>ani başlangıçlı </a:t>
            </a:r>
          </a:p>
          <a:p>
            <a:pPr lvl="1"/>
            <a:r>
              <a:rPr lang="tr-TR" dirty="0" smtClean="0"/>
              <a:t>keskin </a:t>
            </a:r>
            <a:r>
              <a:rPr lang="tr-TR" dirty="0" err="1" smtClean="0"/>
              <a:t>plöretik</a:t>
            </a:r>
            <a:r>
              <a:rPr lang="tr-TR" dirty="0" smtClean="0"/>
              <a:t> bir göğüs ağrısı şeklindedir. </a:t>
            </a:r>
          </a:p>
          <a:p>
            <a:r>
              <a:rPr lang="tr-TR" dirty="0" smtClean="0"/>
              <a:t>EKG'de sinüs taşikardisi görülür.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-1" y="-4709"/>
          <a:ext cx="9144000" cy="6862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28352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Hastalık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Karakteristik özellikler</a:t>
                      </a:r>
                      <a:r>
                        <a:rPr lang="tr-TR" sz="1200" baseline="0" dirty="0" smtClean="0"/>
                        <a:t>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EKG değişiklikleri</a:t>
                      </a:r>
                      <a:endParaRPr lang="tr-TR" sz="1200" dirty="0"/>
                    </a:p>
                  </a:txBody>
                  <a:tcPr/>
                </a:tc>
              </a:tr>
              <a:tr h="159752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AKS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tr-TR" sz="1200" dirty="0" smtClean="0"/>
                        <a:t>efor veya </a:t>
                      </a:r>
                      <a:r>
                        <a:rPr lang="tr-TR" sz="1200" dirty="0" err="1" smtClean="0"/>
                        <a:t>emosyonel</a:t>
                      </a:r>
                      <a:r>
                        <a:rPr lang="tr-TR" sz="1200" baseline="0" dirty="0" smtClean="0"/>
                        <a:t> </a:t>
                      </a:r>
                      <a:r>
                        <a:rPr lang="tr-TR" sz="1200" dirty="0" smtClean="0"/>
                        <a:t>stres ile kötüleşen, </a:t>
                      </a:r>
                    </a:p>
                    <a:p>
                      <a:pPr lvl="1"/>
                      <a:r>
                        <a:rPr lang="tr-TR" sz="1200" dirty="0" smtClean="0"/>
                        <a:t>istirahat ya da nitrogliserin ile düzelen </a:t>
                      </a:r>
                    </a:p>
                    <a:p>
                      <a:pPr lvl="1"/>
                      <a:r>
                        <a:rPr lang="tr-TR" sz="1200" dirty="0" smtClean="0"/>
                        <a:t>baskı tarzı bir ağrıdır,</a:t>
                      </a:r>
                    </a:p>
                    <a:p>
                      <a:pPr lvl="1"/>
                      <a:r>
                        <a:rPr lang="tr-TR" sz="1200" dirty="0" smtClean="0"/>
                        <a:t>çene, boyun, omuz ya</a:t>
                      </a:r>
                      <a:r>
                        <a:rPr lang="tr-TR" sz="1200" baseline="0" dirty="0" smtClean="0"/>
                        <a:t> </a:t>
                      </a:r>
                      <a:r>
                        <a:rPr lang="tr-TR" sz="1200" dirty="0" smtClean="0"/>
                        <a:t>da sol kola yayılabilir.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tr-TR" sz="1200" dirty="0" smtClean="0"/>
                        <a:t>ST-</a:t>
                      </a:r>
                      <a:r>
                        <a:rPr lang="tr-TR" sz="1200" dirty="0" err="1" smtClean="0"/>
                        <a:t>segment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elevasyonu</a:t>
                      </a:r>
                      <a:r>
                        <a:rPr lang="tr-TR" sz="1200" dirty="0" smtClean="0"/>
                        <a:t> veya depresyonu, </a:t>
                      </a:r>
                    </a:p>
                    <a:p>
                      <a:pPr lvl="1"/>
                      <a:r>
                        <a:rPr lang="tr-TR" sz="1200" dirty="0" smtClean="0"/>
                        <a:t>yeni Q dalgası ve </a:t>
                      </a:r>
                    </a:p>
                    <a:p>
                      <a:pPr lvl="1"/>
                      <a:r>
                        <a:rPr lang="tr-TR" sz="1200" dirty="0" smtClean="0"/>
                        <a:t>T dalgası negatifliği</a:t>
                      </a:r>
                      <a:endParaRPr lang="tr-TR" sz="1200" dirty="0"/>
                    </a:p>
                  </a:txBody>
                  <a:tcPr/>
                </a:tc>
              </a:tr>
              <a:tr h="132375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GÖR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substernal</a:t>
                      </a:r>
                      <a:r>
                        <a:rPr lang="tr-TR" sz="1200" dirty="0" smtClean="0"/>
                        <a:t> alan, boyun veya çenede bir sıkma veya yanma hissi,</a:t>
                      </a:r>
                    </a:p>
                    <a:p>
                      <a:r>
                        <a:rPr lang="tr-TR" sz="1200" dirty="0" err="1" smtClean="0"/>
                        <a:t>dispepsi</a:t>
                      </a:r>
                      <a:r>
                        <a:rPr lang="tr-TR" sz="1200" dirty="0" smtClean="0"/>
                        <a:t>, </a:t>
                      </a:r>
                      <a:r>
                        <a:rPr lang="tr-TR" sz="1200" dirty="0" err="1" smtClean="0"/>
                        <a:t>regurjitasyon</a:t>
                      </a:r>
                      <a:r>
                        <a:rPr lang="tr-TR" sz="1200" dirty="0" smtClean="0"/>
                        <a:t> veya ağızda ekşi bir tat ile ilişkilidir, </a:t>
                      </a:r>
                    </a:p>
                    <a:p>
                      <a:r>
                        <a:rPr lang="tr-TR" sz="1200" dirty="0" smtClean="0"/>
                        <a:t>yatarken ya da fazla yemekten sonra kötüleşir.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Anlamlı EKG değişikliği yoktur.</a:t>
                      </a:r>
                    </a:p>
                    <a:p>
                      <a:endParaRPr lang="tr-TR" sz="1200" dirty="0"/>
                    </a:p>
                  </a:txBody>
                  <a:tcPr/>
                </a:tc>
              </a:tr>
              <a:tr h="1190129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Perikardit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tr-TR" sz="1200" dirty="0" smtClean="0"/>
                        <a:t>yatmakla kötüleşen, </a:t>
                      </a:r>
                    </a:p>
                    <a:p>
                      <a:pPr lvl="1"/>
                      <a:r>
                        <a:rPr lang="tr-TR" sz="1200" dirty="0" smtClean="0"/>
                        <a:t>oturmak veya öne eğilmekle azalan, </a:t>
                      </a:r>
                    </a:p>
                    <a:p>
                      <a:pPr lvl="1"/>
                      <a:r>
                        <a:rPr lang="tr-TR" sz="1200" dirty="0" smtClean="0"/>
                        <a:t>keskin bir </a:t>
                      </a:r>
                      <a:r>
                        <a:rPr lang="tr-TR" sz="1200" dirty="0" err="1" smtClean="0"/>
                        <a:t>plöretik</a:t>
                      </a:r>
                      <a:r>
                        <a:rPr lang="tr-TR" sz="1200" dirty="0" smtClean="0"/>
                        <a:t> göğüs ağrısı</a:t>
                      </a:r>
                    </a:p>
                    <a:p>
                      <a:pPr lvl="1"/>
                      <a:r>
                        <a:rPr lang="tr-TR" sz="1200" dirty="0" err="1" smtClean="0"/>
                        <a:t>plöretik</a:t>
                      </a:r>
                      <a:r>
                        <a:rPr lang="tr-TR" sz="1200" dirty="0" smtClean="0"/>
                        <a:t> sürtünme sesi-</a:t>
                      </a:r>
                      <a:r>
                        <a:rPr lang="tr-TR" sz="1200" dirty="0" err="1" smtClean="0"/>
                        <a:t>frotman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yaygın ST-</a:t>
                      </a:r>
                      <a:r>
                        <a:rPr lang="tr-TR" sz="1200" dirty="0" err="1" smtClean="0"/>
                        <a:t>segment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elevasyonu</a:t>
                      </a:r>
                      <a:r>
                        <a:rPr lang="tr-TR" sz="1200" dirty="0" smtClean="0"/>
                        <a:t> veya </a:t>
                      </a:r>
                    </a:p>
                    <a:p>
                      <a:r>
                        <a:rPr lang="tr-TR" sz="1200" dirty="0" smtClean="0"/>
                        <a:t>PR </a:t>
                      </a:r>
                      <a:r>
                        <a:rPr lang="tr-TR" sz="1200" dirty="0" err="1" smtClean="0"/>
                        <a:t>segment</a:t>
                      </a:r>
                      <a:r>
                        <a:rPr lang="tr-TR" sz="1200" dirty="0" smtClean="0"/>
                        <a:t> depresyonu</a:t>
                      </a:r>
                      <a:endParaRPr lang="tr-TR" sz="1200" dirty="0"/>
                    </a:p>
                  </a:txBody>
                  <a:tcPr/>
                </a:tc>
              </a:tr>
              <a:tr h="1339179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Plörit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tr-TR" sz="1200" dirty="0" err="1" smtClean="0"/>
                        <a:t>viral</a:t>
                      </a:r>
                      <a:r>
                        <a:rPr lang="tr-TR" sz="1200" dirty="0" smtClean="0"/>
                        <a:t> enfeksiyon, </a:t>
                      </a:r>
                    </a:p>
                    <a:p>
                      <a:pPr lvl="1"/>
                      <a:r>
                        <a:rPr lang="tr-TR" sz="1200" dirty="0" smtClean="0"/>
                        <a:t>akciğer </a:t>
                      </a:r>
                      <a:r>
                        <a:rPr lang="tr-TR" sz="1200" dirty="0" err="1" smtClean="0"/>
                        <a:t>parankimi</a:t>
                      </a:r>
                      <a:r>
                        <a:rPr lang="tr-TR" sz="1200" dirty="0" smtClean="0"/>
                        <a:t> enfeksiyonu ve </a:t>
                      </a:r>
                    </a:p>
                    <a:p>
                      <a:pPr lvl="1"/>
                      <a:r>
                        <a:rPr lang="tr-TR" sz="1200" dirty="0" err="1" smtClean="0"/>
                        <a:t>otoimmün</a:t>
                      </a:r>
                      <a:r>
                        <a:rPr lang="tr-TR" sz="1200" dirty="0" smtClean="0"/>
                        <a:t> hastalıkların neden olduğu</a:t>
                      </a:r>
                    </a:p>
                    <a:p>
                      <a:pPr lvl="1"/>
                      <a:r>
                        <a:rPr lang="tr-TR" sz="1200" dirty="0" smtClean="0"/>
                        <a:t>ani başlangıçlı </a:t>
                      </a:r>
                    </a:p>
                    <a:p>
                      <a:pPr lvl="1"/>
                      <a:r>
                        <a:rPr lang="tr-TR" sz="1200" dirty="0" smtClean="0"/>
                        <a:t>keskin </a:t>
                      </a:r>
                      <a:r>
                        <a:rPr lang="tr-TR" sz="1200" dirty="0" err="1" smtClean="0"/>
                        <a:t>plöretik</a:t>
                      </a:r>
                      <a:r>
                        <a:rPr lang="tr-TR" sz="1200" dirty="0" smtClean="0"/>
                        <a:t> bir göğüs ağrısı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sinüs taşikardisi </a:t>
                      </a:r>
                      <a:endParaRPr lang="tr-TR" sz="1200" dirty="0"/>
                    </a:p>
                  </a:txBody>
                  <a:tcPr/>
                </a:tc>
              </a:tr>
              <a:tr h="98376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PTE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Ani başlangıçlı</a:t>
                      </a:r>
                      <a:r>
                        <a:rPr lang="tr-TR" sz="1200" baseline="0" dirty="0" smtClean="0"/>
                        <a:t> </a:t>
                      </a:r>
                      <a:r>
                        <a:rPr lang="tr-TR" sz="1200" baseline="0" dirty="0" err="1" smtClean="0"/>
                        <a:t>dispne</a:t>
                      </a:r>
                      <a:r>
                        <a:rPr lang="tr-TR" sz="1200" baseline="0" dirty="0" smtClean="0"/>
                        <a:t>, göğüs ağrısı, öksürük, </a:t>
                      </a:r>
                      <a:r>
                        <a:rPr lang="tr-TR" sz="1200" baseline="0" dirty="0" err="1" smtClean="0"/>
                        <a:t>hemoptizi</a:t>
                      </a:r>
                      <a:r>
                        <a:rPr lang="tr-TR" sz="1200" baseline="0" dirty="0" smtClean="0"/>
                        <a:t>, </a:t>
                      </a:r>
                      <a:r>
                        <a:rPr lang="tr-TR" sz="1200" baseline="0" dirty="0" err="1" smtClean="0"/>
                        <a:t>takipne</a:t>
                      </a:r>
                      <a:r>
                        <a:rPr lang="tr-TR" sz="1200" baseline="0" dirty="0" smtClean="0"/>
                        <a:t> ya da </a:t>
                      </a:r>
                      <a:r>
                        <a:rPr lang="tr-TR" sz="1200" baseline="0" dirty="0" err="1" smtClean="0"/>
                        <a:t>senkop</a:t>
                      </a:r>
                      <a:r>
                        <a:rPr lang="tr-TR" sz="1200" baseline="0" dirty="0" smtClean="0"/>
                        <a:t>, eforla artabilir, derin </a:t>
                      </a:r>
                      <a:r>
                        <a:rPr lang="tr-TR" sz="1200" baseline="0" dirty="0" err="1" smtClean="0"/>
                        <a:t>ven</a:t>
                      </a:r>
                      <a:r>
                        <a:rPr lang="tr-TR" sz="1200" baseline="0" dirty="0" smtClean="0"/>
                        <a:t> </a:t>
                      </a:r>
                      <a:r>
                        <a:rPr lang="tr-TR" sz="1200" baseline="0" dirty="0" err="1" smtClean="0"/>
                        <a:t>tromboz</a:t>
                      </a:r>
                      <a:r>
                        <a:rPr lang="tr-TR" sz="1200" baseline="0" dirty="0" smtClean="0"/>
                        <a:t> belirtileri eşlik edebilir.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Ritim bozukluğu;</a:t>
                      </a:r>
                    </a:p>
                    <a:p>
                      <a:r>
                        <a:rPr lang="tr-TR" sz="1200" dirty="0" smtClean="0"/>
                        <a:t>T negatiflikleri,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S1Q3T3 	</a:t>
                      </a:r>
                    </a:p>
                    <a:p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2492896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Teşekkürler…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Göğüs ağrısı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Göğüs duvarı ağrısı </a:t>
            </a:r>
          </a:p>
          <a:p>
            <a:pPr lvl="1"/>
            <a:r>
              <a:rPr lang="tr-TR" dirty="0" smtClean="0"/>
              <a:t>Keskin bir ağrıdır ve iyi lokalize edilir </a:t>
            </a:r>
          </a:p>
          <a:p>
            <a:pPr lvl="1"/>
            <a:r>
              <a:rPr lang="tr-TR" dirty="0" err="1" smtClean="0"/>
              <a:t>Palpasyon</a:t>
            </a:r>
            <a:r>
              <a:rPr lang="tr-TR" dirty="0" smtClean="0"/>
              <a:t> ve </a:t>
            </a:r>
            <a:r>
              <a:rPr lang="tr-TR" dirty="0" err="1" smtClean="0"/>
              <a:t>ekstremite</a:t>
            </a:r>
            <a:r>
              <a:rPr lang="tr-TR" dirty="0" smtClean="0"/>
              <a:t> hareketiyle artar </a:t>
            </a:r>
          </a:p>
          <a:p>
            <a:r>
              <a:rPr lang="tr-TR" dirty="0" err="1" smtClean="0"/>
              <a:t>Plöretik</a:t>
            </a:r>
            <a:r>
              <a:rPr lang="tr-TR" dirty="0" smtClean="0"/>
              <a:t> göğüs ağrısı</a:t>
            </a:r>
          </a:p>
          <a:p>
            <a:pPr lvl="1"/>
            <a:r>
              <a:rPr lang="tr-TR" dirty="0" smtClean="0"/>
              <a:t>Keskin ve iyi lokalize edilir</a:t>
            </a:r>
          </a:p>
          <a:p>
            <a:pPr lvl="1"/>
            <a:r>
              <a:rPr lang="tr-TR" dirty="0" smtClean="0"/>
              <a:t>Solunum ve öksürükle artar </a:t>
            </a:r>
          </a:p>
          <a:p>
            <a:r>
              <a:rPr lang="tr-TR" dirty="0" err="1" smtClean="0"/>
              <a:t>Visseral</a:t>
            </a:r>
            <a:r>
              <a:rPr lang="tr-TR" dirty="0" smtClean="0"/>
              <a:t> göğüs ağrısı</a:t>
            </a:r>
          </a:p>
          <a:p>
            <a:pPr lvl="1"/>
            <a:r>
              <a:rPr lang="tr-TR" dirty="0" smtClean="0"/>
              <a:t>Zayıf lokalize acı, ağırlık veya basınç hissi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/>
          <a:lstStyle/>
          <a:p>
            <a:r>
              <a:rPr lang="tr-TR" dirty="0" smtClean="0"/>
              <a:t>Ağrı birkaç gün süren kuru öksürükten sonra başlamış.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Başlangıçta; göğüs yan duvarındaymış, sonra </a:t>
            </a:r>
            <a:r>
              <a:rPr lang="tr-TR" dirty="0" err="1" smtClean="0"/>
              <a:t>substernal</a:t>
            </a:r>
            <a:r>
              <a:rPr lang="tr-TR" dirty="0" smtClean="0"/>
              <a:t> ve sol </a:t>
            </a:r>
            <a:r>
              <a:rPr lang="tr-TR" dirty="0" err="1" smtClean="0"/>
              <a:t>axillaya</a:t>
            </a:r>
            <a:r>
              <a:rPr lang="tr-TR" dirty="0" smtClean="0"/>
              <a:t> yayılım göstermiş.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Ağrı; efor ile olan nefes darlığı ve baş dönmesi ile ilişkiliymiş.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Ateş -,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Titreme -,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Balgam -,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Terleme -,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Yakın zamanda yolculuk hikayesi -,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Gribal semptomlar -.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836712"/>
            <a:ext cx="7498080" cy="5195664"/>
          </a:xfrm>
        </p:spPr>
        <p:txBody>
          <a:bodyPr/>
          <a:lstStyle/>
          <a:p>
            <a:r>
              <a:rPr lang="tr-TR" dirty="0" err="1" smtClean="0"/>
              <a:t>Hiperlipidemi</a:t>
            </a:r>
            <a:r>
              <a:rPr lang="tr-TR" dirty="0" smtClean="0"/>
              <a:t> +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Hiatal</a:t>
            </a:r>
            <a:r>
              <a:rPr lang="tr-TR" dirty="0" smtClean="0"/>
              <a:t> </a:t>
            </a:r>
            <a:r>
              <a:rPr lang="tr-TR" dirty="0" err="1" smtClean="0"/>
              <a:t>herni</a:t>
            </a:r>
            <a:r>
              <a:rPr lang="tr-TR" dirty="0" smtClean="0"/>
              <a:t> +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Günde 1 paket sigara içiyor,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Obez</a:t>
            </a:r>
            <a:r>
              <a:rPr lang="tr-TR" dirty="0" smtClean="0"/>
              <a:t> +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Fm’de</a:t>
            </a:r>
            <a:r>
              <a:rPr lang="tr-TR" dirty="0" smtClean="0"/>
              <a:t> </a:t>
            </a:r>
            <a:r>
              <a:rPr lang="tr-TR" dirty="0" err="1" smtClean="0"/>
              <a:t>istirahatte</a:t>
            </a:r>
            <a:r>
              <a:rPr lang="tr-TR" dirty="0" smtClean="0"/>
              <a:t> akut </a:t>
            </a:r>
            <a:r>
              <a:rPr lang="tr-TR" dirty="0" err="1" smtClean="0"/>
              <a:t>distres</a:t>
            </a:r>
            <a:r>
              <a:rPr lang="tr-TR" dirty="0" smtClean="0"/>
              <a:t> görülmedi,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Vital</a:t>
            </a:r>
            <a:r>
              <a:rPr lang="tr-TR" dirty="0" smtClean="0"/>
              <a:t> bulgular </a:t>
            </a:r>
            <a:r>
              <a:rPr lang="tr-TR" dirty="0" err="1" smtClean="0"/>
              <a:t>Nb</a:t>
            </a:r>
            <a:r>
              <a:rPr lang="tr-TR" dirty="0" smtClean="0"/>
              <a:t>:108/</a:t>
            </a:r>
            <a:r>
              <a:rPr lang="tr-TR" dirty="0" err="1" smtClean="0"/>
              <a:t>dk</a:t>
            </a:r>
            <a:r>
              <a:rPr lang="tr-TR" dirty="0" smtClean="0"/>
              <a:t> olması dışında </a:t>
            </a:r>
            <a:r>
              <a:rPr lang="tr-TR" dirty="0" err="1" smtClean="0"/>
              <a:t>nomaldi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Periferik</a:t>
            </a:r>
            <a:r>
              <a:rPr lang="tr-TR" dirty="0" smtClean="0"/>
              <a:t> O2 Sat: %94 (oda havasında)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Dinlemekle akciğerler </a:t>
            </a:r>
            <a:r>
              <a:rPr lang="tr-TR" dirty="0" err="1" smtClean="0"/>
              <a:t>bilateral</a:t>
            </a:r>
            <a:r>
              <a:rPr lang="tr-TR" dirty="0" smtClean="0"/>
              <a:t> temizdi.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Göğüs duvarı hassasiyeti yoktu.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Dinlemekle S1+, S2+, S3+ ve ritim düzenliydi.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Periferal</a:t>
            </a:r>
            <a:r>
              <a:rPr lang="tr-TR" dirty="0" smtClean="0"/>
              <a:t> ödem ve alt </a:t>
            </a:r>
            <a:r>
              <a:rPr lang="tr-TR" dirty="0" err="1" smtClean="0"/>
              <a:t>ekstremitelerde</a:t>
            </a:r>
            <a:r>
              <a:rPr lang="tr-TR" dirty="0" smtClean="0"/>
              <a:t> </a:t>
            </a:r>
            <a:r>
              <a:rPr lang="tr-TR" dirty="0" err="1" smtClean="0"/>
              <a:t>palpasyonla</a:t>
            </a:r>
            <a:r>
              <a:rPr lang="tr-TR" dirty="0" smtClean="0"/>
              <a:t> hassasiyet yoktu.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994122"/>
          </a:xfrm>
        </p:spPr>
        <p:txBody>
          <a:bodyPr/>
          <a:lstStyle/>
          <a:p>
            <a:pPr algn="ctr"/>
            <a:r>
              <a:rPr lang="tr-TR" dirty="0" smtClean="0"/>
              <a:t>EKG</a:t>
            </a:r>
            <a:endParaRPr lang="tr-TR" dirty="0"/>
          </a:p>
        </p:txBody>
      </p:sp>
      <p:pic>
        <p:nvPicPr>
          <p:cNvPr id="1026" name="Picture 2" descr="F:\ekg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57350"/>
            <a:ext cx="8100392" cy="453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???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Akut koroner sendrom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Gastroözofageal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 hastalığı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Perikardit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Plörit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r>
              <a:rPr lang="tr-TR" dirty="0" smtClean="0"/>
              <a:t>, </a:t>
            </a:r>
            <a:r>
              <a:rPr lang="tr-TR" dirty="0" err="1" smtClean="0"/>
              <a:t>venöz</a:t>
            </a:r>
            <a:r>
              <a:rPr lang="tr-TR" dirty="0" smtClean="0"/>
              <a:t> </a:t>
            </a:r>
            <a:r>
              <a:rPr lang="tr-TR" dirty="0" err="1" smtClean="0"/>
              <a:t>tromboembolinin</a:t>
            </a:r>
            <a:r>
              <a:rPr lang="tr-TR" dirty="0" smtClean="0"/>
              <a:t> bir sonucudur.</a:t>
            </a:r>
          </a:p>
          <a:p>
            <a:r>
              <a:rPr lang="tr-TR" dirty="0" err="1" smtClean="0"/>
              <a:t>Troponin</a:t>
            </a:r>
            <a:r>
              <a:rPr lang="tr-TR" dirty="0" smtClean="0"/>
              <a:t> -, D-</a:t>
            </a:r>
            <a:r>
              <a:rPr lang="tr-TR" dirty="0" err="1" smtClean="0"/>
              <a:t>Dimer</a:t>
            </a:r>
            <a:r>
              <a:rPr lang="tr-TR" dirty="0" smtClean="0"/>
              <a:t> yükselmişti.</a:t>
            </a:r>
          </a:p>
          <a:p>
            <a:r>
              <a:rPr lang="tr-TR" dirty="0" smtClean="0"/>
              <a:t>Hastanın </a:t>
            </a:r>
            <a:r>
              <a:rPr lang="tr-TR" dirty="0" err="1" smtClean="0"/>
              <a:t>Torax</a:t>
            </a:r>
            <a:r>
              <a:rPr lang="tr-TR" dirty="0" smtClean="0"/>
              <a:t> BT </a:t>
            </a:r>
            <a:r>
              <a:rPr lang="tr-TR" dirty="0" err="1" smtClean="0"/>
              <a:t>Anjiografide</a:t>
            </a:r>
            <a:r>
              <a:rPr lang="tr-TR" dirty="0" smtClean="0"/>
              <a:t> </a:t>
            </a:r>
            <a:r>
              <a:rPr lang="tr-TR" dirty="0" err="1" smtClean="0"/>
              <a:t>bilateral</a:t>
            </a:r>
            <a:r>
              <a:rPr lang="tr-TR" dirty="0" smtClean="0"/>
              <a:t> eyer tarzı </a:t>
            </a:r>
            <a:r>
              <a:rPr lang="tr-TR" dirty="0" err="1" smtClean="0"/>
              <a:t>emboli</a:t>
            </a:r>
            <a:r>
              <a:rPr lang="tr-TR" dirty="0" smtClean="0"/>
              <a:t> görülmüş.</a:t>
            </a:r>
          </a:p>
          <a:p>
            <a:r>
              <a:rPr lang="tr-TR" dirty="0" err="1" smtClean="0"/>
              <a:t>Lingular</a:t>
            </a:r>
            <a:r>
              <a:rPr lang="tr-TR" dirty="0" smtClean="0"/>
              <a:t> </a:t>
            </a:r>
            <a:r>
              <a:rPr lang="tr-TR" dirty="0" err="1" smtClean="0"/>
              <a:t>segmentte</a:t>
            </a:r>
            <a:r>
              <a:rPr lang="tr-TR" dirty="0" smtClean="0"/>
              <a:t>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enfarkt</a:t>
            </a:r>
            <a:r>
              <a:rPr lang="tr-TR" dirty="0" smtClean="0"/>
              <a:t> ile uyumlu </a:t>
            </a:r>
            <a:r>
              <a:rPr lang="tr-TR" dirty="0" err="1" smtClean="0"/>
              <a:t>fokal</a:t>
            </a:r>
            <a:r>
              <a:rPr lang="tr-TR" dirty="0" smtClean="0"/>
              <a:t> </a:t>
            </a:r>
            <a:r>
              <a:rPr lang="tr-TR" dirty="0" err="1" smtClean="0"/>
              <a:t>kaviter</a:t>
            </a:r>
            <a:r>
              <a:rPr lang="tr-TR" dirty="0" smtClean="0"/>
              <a:t> lezyon görülmüş.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825</Words>
  <Application>Microsoft Office PowerPoint</Application>
  <PresentationFormat>Ekran Gösterisi (4:3)</PresentationFormat>
  <Paragraphs>204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Gündönümü</vt:lpstr>
      <vt:lpstr>Göğüs Ağrısı (+) Yaygın T Negatifliği</vt:lpstr>
      <vt:lpstr>PowerPoint Sunusu</vt:lpstr>
      <vt:lpstr>PowerPoint Sunusu</vt:lpstr>
      <vt:lpstr>PowerPoint Sunusu</vt:lpstr>
      <vt:lpstr>PowerPoint Sunusu</vt:lpstr>
      <vt:lpstr>PowerPoint Sunusu</vt:lpstr>
      <vt:lpstr>EKG</vt:lpstr>
      <vt:lpstr>???</vt:lpstr>
      <vt:lpstr>PTE</vt:lpstr>
      <vt:lpstr>PTE</vt:lpstr>
      <vt:lpstr>PTE</vt:lpstr>
      <vt:lpstr>PTE</vt:lpstr>
      <vt:lpstr>PTE</vt:lpstr>
      <vt:lpstr>PTE</vt:lpstr>
      <vt:lpstr>PTE</vt:lpstr>
      <vt:lpstr>PTE</vt:lpstr>
      <vt:lpstr>AKS</vt:lpstr>
      <vt:lpstr>AKS</vt:lpstr>
      <vt:lpstr>GÖR</vt:lpstr>
      <vt:lpstr>Perikardit </vt:lpstr>
      <vt:lpstr>Plörit </vt:lpstr>
      <vt:lpstr>PowerPoint Sunusu</vt:lpstr>
      <vt:lpstr>Teşekkürler…</vt:lpstr>
      <vt:lpstr>Göğüs ağrısı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Göğüs Ağrısı</dc:title>
  <dc:creator>rfs-k</dc:creator>
  <cp:lastModifiedBy>Win7</cp:lastModifiedBy>
  <cp:revision>27</cp:revision>
  <dcterms:created xsi:type="dcterms:W3CDTF">2015-11-02T21:34:59Z</dcterms:created>
  <dcterms:modified xsi:type="dcterms:W3CDTF">2015-11-10T13:29:29Z</dcterms:modified>
</cp:coreProperties>
</file>