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66" r:id="rId12"/>
    <p:sldId id="291" r:id="rId13"/>
    <p:sldId id="267" r:id="rId14"/>
    <p:sldId id="269" r:id="rId15"/>
    <p:sldId id="270" r:id="rId16"/>
    <p:sldId id="271" r:id="rId17"/>
    <p:sldId id="272" r:id="rId18"/>
    <p:sldId id="273" r:id="rId19"/>
    <p:sldId id="274" r:id="rId20"/>
    <p:sldId id="275" r:id="rId21"/>
    <p:sldId id="276" r:id="rId22"/>
    <p:sldId id="277" r:id="rId23"/>
    <p:sldId id="278" r:id="rId24"/>
    <p:sldId id="279" r:id="rId25"/>
    <p:sldId id="281" r:id="rId26"/>
    <p:sldId id="280" r:id="rId27"/>
    <p:sldId id="282" r:id="rId28"/>
    <p:sldId id="283" r:id="rId29"/>
    <p:sldId id="284" r:id="rId30"/>
    <p:sldId id="285" r:id="rId31"/>
    <p:sldId id="286" r:id="rId32"/>
    <p:sldId id="287" r:id="rId33"/>
    <p:sldId id="289" r:id="rId34"/>
    <p:sldId id="290" r:id="rId3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9" autoAdjust="0"/>
    <p:restoredTop sz="94660"/>
  </p:normalViewPr>
  <p:slideViewPr>
    <p:cSldViewPr snapToGrid="0">
      <p:cViewPr varScale="1">
        <p:scale>
          <a:sx n="115" d="100"/>
          <a:sy n="115" d="100"/>
        </p:scale>
        <p:origin x="74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D88CC5-A230-4B59-87AB-5CCE7A23AF38}" type="datetimeFigureOut">
              <a:rPr lang="tr-TR" smtClean="0"/>
              <a:t>2.01.2023</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28D3D7-13AF-443B-8C02-C803B6B29787}" type="slidenum">
              <a:rPr lang="tr-TR" smtClean="0"/>
              <a:t>‹#›</a:t>
            </a:fld>
            <a:endParaRPr lang="tr-TR"/>
          </a:p>
        </p:txBody>
      </p:sp>
    </p:spTree>
    <p:extLst>
      <p:ext uri="{BB962C8B-B14F-4D97-AF65-F5344CB8AC3E}">
        <p14:creationId xmlns:p14="http://schemas.microsoft.com/office/powerpoint/2010/main" val="30413914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9828D3D7-13AF-443B-8C02-C803B6B29787}" type="slidenum">
              <a:rPr lang="tr-TR" smtClean="0"/>
              <a:t>11</a:t>
            </a:fld>
            <a:endParaRPr lang="tr-TR"/>
          </a:p>
        </p:txBody>
      </p:sp>
    </p:spTree>
    <p:extLst>
      <p:ext uri="{BB962C8B-B14F-4D97-AF65-F5344CB8AC3E}">
        <p14:creationId xmlns:p14="http://schemas.microsoft.com/office/powerpoint/2010/main" val="21823145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RFLP: </a:t>
            </a:r>
            <a:r>
              <a:rPr lang="tr-TR" b="0" i="0" dirty="0">
                <a:solidFill>
                  <a:srgbClr val="E8EAED"/>
                </a:solidFill>
                <a:effectLst/>
                <a:latin typeface="arial" panose="020B0604020202020204" pitchFamily="34" charset="0"/>
              </a:rPr>
              <a:t>Sınırlayıcı Enzim Parça Uzunluk Çeşitliliği (</a:t>
            </a:r>
            <a:r>
              <a:rPr lang="tr-TR" b="0" i="0" dirty="0" err="1">
                <a:solidFill>
                  <a:srgbClr val="E8EAED"/>
                </a:solidFill>
                <a:effectLst/>
                <a:latin typeface="arial" panose="020B0604020202020204" pitchFamily="34" charset="0"/>
              </a:rPr>
              <a:t>Restriction</a:t>
            </a:r>
            <a:r>
              <a:rPr lang="tr-TR" b="0" i="0" dirty="0">
                <a:solidFill>
                  <a:srgbClr val="E8EAED"/>
                </a:solidFill>
                <a:effectLst/>
                <a:latin typeface="arial" panose="020B0604020202020204" pitchFamily="34" charset="0"/>
              </a:rPr>
              <a:t> fragment </a:t>
            </a:r>
            <a:r>
              <a:rPr lang="tr-TR" b="0" i="0" dirty="0" err="1">
                <a:solidFill>
                  <a:srgbClr val="E8EAED"/>
                </a:solidFill>
                <a:effectLst/>
                <a:latin typeface="arial" panose="020B0604020202020204" pitchFamily="34" charset="0"/>
              </a:rPr>
              <a:t>length</a:t>
            </a:r>
            <a:r>
              <a:rPr lang="tr-TR" b="0" i="0" dirty="0">
                <a:solidFill>
                  <a:srgbClr val="E8EAED"/>
                </a:solidFill>
                <a:effectLst/>
                <a:latin typeface="arial" panose="020B0604020202020204" pitchFamily="34" charset="0"/>
              </a:rPr>
              <a:t> </a:t>
            </a:r>
            <a:r>
              <a:rPr lang="tr-TR" b="0" i="0" dirty="0" err="1">
                <a:solidFill>
                  <a:srgbClr val="E8EAED"/>
                </a:solidFill>
                <a:effectLst/>
                <a:latin typeface="arial" panose="020B0604020202020204" pitchFamily="34" charset="0"/>
              </a:rPr>
              <a:t>polymorphism</a:t>
            </a:r>
            <a:r>
              <a:rPr lang="tr-TR" b="0" i="0" dirty="0">
                <a:solidFill>
                  <a:srgbClr val="E8EAED"/>
                </a:solidFill>
                <a:effectLst/>
                <a:latin typeface="arial" panose="020B0604020202020204" pitchFamily="34" charset="0"/>
              </a:rPr>
              <a:t>)</a:t>
            </a:r>
            <a:endParaRPr lang="tr-TR" dirty="0"/>
          </a:p>
          <a:p>
            <a:endParaRPr lang="tr-TR" dirty="0"/>
          </a:p>
        </p:txBody>
      </p:sp>
      <p:sp>
        <p:nvSpPr>
          <p:cNvPr id="4" name="Slayt Numarası Yer Tutucusu 3"/>
          <p:cNvSpPr>
            <a:spLocks noGrp="1"/>
          </p:cNvSpPr>
          <p:nvPr>
            <p:ph type="sldNum" sz="quarter" idx="5"/>
          </p:nvPr>
        </p:nvSpPr>
        <p:spPr/>
        <p:txBody>
          <a:bodyPr/>
          <a:lstStyle/>
          <a:p>
            <a:fld id="{9828D3D7-13AF-443B-8C02-C803B6B29787}" type="slidenum">
              <a:rPr lang="tr-TR" smtClean="0"/>
              <a:t>12</a:t>
            </a:fld>
            <a:endParaRPr lang="tr-TR"/>
          </a:p>
        </p:txBody>
      </p:sp>
    </p:spTree>
    <p:extLst>
      <p:ext uri="{BB962C8B-B14F-4D97-AF65-F5344CB8AC3E}">
        <p14:creationId xmlns:p14="http://schemas.microsoft.com/office/powerpoint/2010/main" val="1418965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8A3F66C-428B-5418-38DE-FF39D681419B}"/>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55466EC7-3F1E-88DF-5957-1E26F5F202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CEA3CA06-E3DB-CAE8-53D7-0B05DEDF5C37}"/>
              </a:ext>
            </a:extLst>
          </p:cNvPr>
          <p:cNvSpPr>
            <a:spLocks noGrp="1"/>
          </p:cNvSpPr>
          <p:nvPr>
            <p:ph type="dt" sz="half" idx="10"/>
          </p:nvPr>
        </p:nvSpPr>
        <p:spPr/>
        <p:txBody>
          <a:bodyPr/>
          <a:lstStyle/>
          <a:p>
            <a:fld id="{69F8A13F-D107-430B-AFB0-6A455CB4DCB1}" type="datetimeFigureOut">
              <a:rPr lang="tr-TR" smtClean="0"/>
              <a:t>2.01.2023</a:t>
            </a:fld>
            <a:endParaRPr lang="tr-TR"/>
          </a:p>
        </p:txBody>
      </p:sp>
      <p:sp>
        <p:nvSpPr>
          <p:cNvPr id="5" name="Alt Bilgi Yer Tutucusu 4">
            <a:extLst>
              <a:ext uri="{FF2B5EF4-FFF2-40B4-BE49-F238E27FC236}">
                <a16:creationId xmlns:a16="http://schemas.microsoft.com/office/drawing/2014/main" id="{9C94D6E5-8B57-E44D-91B5-E5F42C92E71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48E1276-B4CE-767C-5B6D-ECD68523EBD0}"/>
              </a:ext>
            </a:extLst>
          </p:cNvPr>
          <p:cNvSpPr>
            <a:spLocks noGrp="1"/>
          </p:cNvSpPr>
          <p:nvPr>
            <p:ph type="sldNum" sz="quarter" idx="12"/>
          </p:nvPr>
        </p:nvSpPr>
        <p:spPr/>
        <p:txBody>
          <a:bodyPr/>
          <a:lstStyle/>
          <a:p>
            <a:fld id="{74D86E3E-0625-4AB2-9569-7CDE3D9A796F}" type="slidenum">
              <a:rPr lang="tr-TR" smtClean="0"/>
              <a:t>‹#›</a:t>
            </a:fld>
            <a:endParaRPr lang="tr-TR"/>
          </a:p>
        </p:txBody>
      </p:sp>
    </p:spTree>
    <p:extLst>
      <p:ext uri="{BB962C8B-B14F-4D97-AF65-F5344CB8AC3E}">
        <p14:creationId xmlns:p14="http://schemas.microsoft.com/office/powerpoint/2010/main" val="1067091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80B7435-AB82-7DD5-BB2D-91B2AD95F598}"/>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FB2A9CCB-1BDE-9A8A-1A1C-20F1A34B54BF}"/>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1F27E22-F4D4-A018-DB91-115BE79EEFA7}"/>
              </a:ext>
            </a:extLst>
          </p:cNvPr>
          <p:cNvSpPr>
            <a:spLocks noGrp="1"/>
          </p:cNvSpPr>
          <p:nvPr>
            <p:ph type="dt" sz="half" idx="10"/>
          </p:nvPr>
        </p:nvSpPr>
        <p:spPr/>
        <p:txBody>
          <a:bodyPr/>
          <a:lstStyle/>
          <a:p>
            <a:fld id="{69F8A13F-D107-430B-AFB0-6A455CB4DCB1}" type="datetimeFigureOut">
              <a:rPr lang="tr-TR" smtClean="0"/>
              <a:t>2.01.2023</a:t>
            </a:fld>
            <a:endParaRPr lang="tr-TR"/>
          </a:p>
        </p:txBody>
      </p:sp>
      <p:sp>
        <p:nvSpPr>
          <p:cNvPr id="5" name="Alt Bilgi Yer Tutucusu 4">
            <a:extLst>
              <a:ext uri="{FF2B5EF4-FFF2-40B4-BE49-F238E27FC236}">
                <a16:creationId xmlns:a16="http://schemas.microsoft.com/office/drawing/2014/main" id="{269C450E-1C21-024A-76F6-E1B819E266C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2FDBCCE-FA26-80F5-6E51-57B0B10F98DC}"/>
              </a:ext>
            </a:extLst>
          </p:cNvPr>
          <p:cNvSpPr>
            <a:spLocks noGrp="1"/>
          </p:cNvSpPr>
          <p:nvPr>
            <p:ph type="sldNum" sz="quarter" idx="12"/>
          </p:nvPr>
        </p:nvSpPr>
        <p:spPr/>
        <p:txBody>
          <a:bodyPr/>
          <a:lstStyle/>
          <a:p>
            <a:fld id="{74D86E3E-0625-4AB2-9569-7CDE3D9A796F}" type="slidenum">
              <a:rPr lang="tr-TR" smtClean="0"/>
              <a:t>‹#›</a:t>
            </a:fld>
            <a:endParaRPr lang="tr-TR"/>
          </a:p>
        </p:txBody>
      </p:sp>
    </p:spTree>
    <p:extLst>
      <p:ext uri="{BB962C8B-B14F-4D97-AF65-F5344CB8AC3E}">
        <p14:creationId xmlns:p14="http://schemas.microsoft.com/office/powerpoint/2010/main" val="1226932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DACF42EE-A528-A763-4920-B332601331E2}"/>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0F638BEA-49AF-ABAB-6353-73B00BB78B15}"/>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AE67864-3AA4-8490-097A-1C00233EFA17}"/>
              </a:ext>
            </a:extLst>
          </p:cNvPr>
          <p:cNvSpPr>
            <a:spLocks noGrp="1"/>
          </p:cNvSpPr>
          <p:nvPr>
            <p:ph type="dt" sz="half" idx="10"/>
          </p:nvPr>
        </p:nvSpPr>
        <p:spPr/>
        <p:txBody>
          <a:bodyPr/>
          <a:lstStyle/>
          <a:p>
            <a:fld id="{69F8A13F-D107-430B-AFB0-6A455CB4DCB1}" type="datetimeFigureOut">
              <a:rPr lang="tr-TR" smtClean="0"/>
              <a:t>2.01.2023</a:t>
            </a:fld>
            <a:endParaRPr lang="tr-TR"/>
          </a:p>
        </p:txBody>
      </p:sp>
      <p:sp>
        <p:nvSpPr>
          <p:cNvPr id="5" name="Alt Bilgi Yer Tutucusu 4">
            <a:extLst>
              <a:ext uri="{FF2B5EF4-FFF2-40B4-BE49-F238E27FC236}">
                <a16:creationId xmlns:a16="http://schemas.microsoft.com/office/drawing/2014/main" id="{ED6ACD31-4E2B-D292-D267-58261273249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8E0ABB5-3F9B-934D-7560-0B4D84D55F11}"/>
              </a:ext>
            </a:extLst>
          </p:cNvPr>
          <p:cNvSpPr>
            <a:spLocks noGrp="1"/>
          </p:cNvSpPr>
          <p:nvPr>
            <p:ph type="sldNum" sz="quarter" idx="12"/>
          </p:nvPr>
        </p:nvSpPr>
        <p:spPr/>
        <p:txBody>
          <a:bodyPr/>
          <a:lstStyle/>
          <a:p>
            <a:fld id="{74D86E3E-0625-4AB2-9569-7CDE3D9A796F}" type="slidenum">
              <a:rPr lang="tr-TR" smtClean="0"/>
              <a:t>‹#›</a:t>
            </a:fld>
            <a:endParaRPr lang="tr-TR"/>
          </a:p>
        </p:txBody>
      </p:sp>
    </p:spTree>
    <p:extLst>
      <p:ext uri="{BB962C8B-B14F-4D97-AF65-F5344CB8AC3E}">
        <p14:creationId xmlns:p14="http://schemas.microsoft.com/office/powerpoint/2010/main" val="1094942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3F1F3B8-8A19-9D81-6FE9-6253C68A9259}"/>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4CAB02BF-5ADC-E255-5865-85820C5A1B70}"/>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61C3C9C-869E-F365-0FC7-C03199ECFEE7}"/>
              </a:ext>
            </a:extLst>
          </p:cNvPr>
          <p:cNvSpPr>
            <a:spLocks noGrp="1"/>
          </p:cNvSpPr>
          <p:nvPr>
            <p:ph type="dt" sz="half" idx="10"/>
          </p:nvPr>
        </p:nvSpPr>
        <p:spPr/>
        <p:txBody>
          <a:bodyPr/>
          <a:lstStyle/>
          <a:p>
            <a:fld id="{69F8A13F-D107-430B-AFB0-6A455CB4DCB1}" type="datetimeFigureOut">
              <a:rPr lang="tr-TR" smtClean="0"/>
              <a:t>2.01.2023</a:t>
            </a:fld>
            <a:endParaRPr lang="tr-TR"/>
          </a:p>
        </p:txBody>
      </p:sp>
      <p:sp>
        <p:nvSpPr>
          <p:cNvPr id="5" name="Alt Bilgi Yer Tutucusu 4">
            <a:extLst>
              <a:ext uri="{FF2B5EF4-FFF2-40B4-BE49-F238E27FC236}">
                <a16:creationId xmlns:a16="http://schemas.microsoft.com/office/drawing/2014/main" id="{2EA1DFC2-9C35-9225-D1A8-165987717FD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E90BBB9-F03A-F934-1CFA-E887CB1F1CCE}"/>
              </a:ext>
            </a:extLst>
          </p:cNvPr>
          <p:cNvSpPr>
            <a:spLocks noGrp="1"/>
          </p:cNvSpPr>
          <p:nvPr>
            <p:ph type="sldNum" sz="quarter" idx="12"/>
          </p:nvPr>
        </p:nvSpPr>
        <p:spPr/>
        <p:txBody>
          <a:bodyPr/>
          <a:lstStyle/>
          <a:p>
            <a:fld id="{74D86E3E-0625-4AB2-9569-7CDE3D9A796F}" type="slidenum">
              <a:rPr lang="tr-TR" smtClean="0"/>
              <a:t>‹#›</a:t>
            </a:fld>
            <a:endParaRPr lang="tr-TR"/>
          </a:p>
        </p:txBody>
      </p:sp>
    </p:spTree>
    <p:extLst>
      <p:ext uri="{BB962C8B-B14F-4D97-AF65-F5344CB8AC3E}">
        <p14:creationId xmlns:p14="http://schemas.microsoft.com/office/powerpoint/2010/main" val="1643112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15B4A81-D4D0-B0E7-A921-F3D1258D68A2}"/>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CE03688E-1864-EA9A-2DF0-B720B58D852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8372A5E9-DB38-AADF-838F-E5372A13A183}"/>
              </a:ext>
            </a:extLst>
          </p:cNvPr>
          <p:cNvSpPr>
            <a:spLocks noGrp="1"/>
          </p:cNvSpPr>
          <p:nvPr>
            <p:ph type="dt" sz="half" idx="10"/>
          </p:nvPr>
        </p:nvSpPr>
        <p:spPr/>
        <p:txBody>
          <a:bodyPr/>
          <a:lstStyle/>
          <a:p>
            <a:fld id="{69F8A13F-D107-430B-AFB0-6A455CB4DCB1}" type="datetimeFigureOut">
              <a:rPr lang="tr-TR" smtClean="0"/>
              <a:t>2.01.2023</a:t>
            </a:fld>
            <a:endParaRPr lang="tr-TR"/>
          </a:p>
        </p:txBody>
      </p:sp>
      <p:sp>
        <p:nvSpPr>
          <p:cNvPr id="5" name="Alt Bilgi Yer Tutucusu 4">
            <a:extLst>
              <a:ext uri="{FF2B5EF4-FFF2-40B4-BE49-F238E27FC236}">
                <a16:creationId xmlns:a16="http://schemas.microsoft.com/office/drawing/2014/main" id="{193936A0-9CFB-842A-0E10-3B87129D33B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569CF39-FA2E-961C-163E-A57A359C7761}"/>
              </a:ext>
            </a:extLst>
          </p:cNvPr>
          <p:cNvSpPr>
            <a:spLocks noGrp="1"/>
          </p:cNvSpPr>
          <p:nvPr>
            <p:ph type="sldNum" sz="quarter" idx="12"/>
          </p:nvPr>
        </p:nvSpPr>
        <p:spPr/>
        <p:txBody>
          <a:bodyPr/>
          <a:lstStyle/>
          <a:p>
            <a:fld id="{74D86E3E-0625-4AB2-9569-7CDE3D9A796F}" type="slidenum">
              <a:rPr lang="tr-TR" smtClean="0"/>
              <a:t>‹#›</a:t>
            </a:fld>
            <a:endParaRPr lang="tr-TR"/>
          </a:p>
        </p:txBody>
      </p:sp>
    </p:spTree>
    <p:extLst>
      <p:ext uri="{BB962C8B-B14F-4D97-AF65-F5344CB8AC3E}">
        <p14:creationId xmlns:p14="http://schemas.microsoft.com/office/powerpoint/2010/main" val="23683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09B4263-6D11-23B5-CB7E-F2DDEDCF59A9}"/>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52A4ADF-4807-E2FE-9E43-2998570E50A8}"/>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F0C64B3F-36CE-4103-4BDE-23E2D2F6632C}"/>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590CE0B4-46A4-8370-EBD2-6D8C54AF4410}"/>
              </a:ext>
            </a:extLst>
          </p:cNvPr>
          <p:cNvSpPr>
            <a:spLocks noGrp="1"/>
          </p:cNvSpPr>
          <p:nvPr>
            <p:ph type="dt" sz="half" idx="10"/>
          </p:nvPr>
        </p:nvSpPr>
        <p:spPr/>
        <p:txBody>
          <a:bodyPr/>
          <a:lstStyle/>
          <a:p>
            <a:fld id="{69F8A13F-D107-430B-AFB0-6A455CB4DCB1}" type="datetimeFigureOut">
              <a:rPr lang="tr-TR" smtClean="0"/>
              <a:t>2.01.2023</a:t>
            </a:fld>
            <a:endParaRPr lang="tr-TR"/>
          </a:p>
        </p:txBody>
      </p:sp>
      <p:sp>
        <p:nvSpPr>
          <p:cNvPr id="6" name="Alt Bilgi Yer Tutucusu 5">
            <a:extLst>
              <a:ext uri="{FF2B5EF4-FFF2-40B4-BE49-F238E27FC236}">
                <a16:creationId xmlns:a16="http://schemas.microsoft.com/office/drawing/2014/main" id="{0F132757-D40D-2131-F742-F881EB7101E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B8758F1-60D5-884F-DD4D-048CBF858067}"/>
              </a:ext>
            </a:extLst>
          </p:cNvPr>
          <p:cNvSpPr>
            <a:spLocks noGrp="1"/>
          </p:cNvSpPr>
          <p:nvPr>
            <p:ph type="sldNum" sz="quarter" idx="12"/>
          </p:nvPr>
        </p:nvSpPr>
        <p:spPr/>
        <p:txBody>
          <a:bodyPr/>
          <a:lstStyle/>
          <a:p>
            <a:fld id="{74D86E3E-0625-4AB2-9569-7CDE3D9A796F}" type="slidenum">
              <a:rPr lang="tr-TR" smtClean="0"/>
              <a:t>‹#›</a:t>
            </a:fld>
            <a:endParaRPr lang="tr-TR"/>
          </a:p>
        </p:txBody>
      </p:sp>
    </p:spTree>
    <p:extLst>
      <p:ext uri="{BB962C8B-B14F-4D97-AF65-F5344CB8AC3E}">
        <p14:creationId xmlns:p14="http://schemas.microsoft.com/office/powerpoint/2010/main" val="274778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1BB3EDA-F40B-889D-79B6-19888BD7761F}"/>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17E5769B-DB4F-1EA4-4CBF-34CEE0BC61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DBF8CFC1-3EA2-CC30-A4B2-B824D97F3403}"/>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8C188D98-86CD-BCD9-988A-1341E8D1796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C924009B-B5A8-C676-E01A-082632D9FDAE}"/>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C3ACC591-43C9-030B-2684-466B3E78EFCC}"/>
              </a:ext>
            </a:extLst>
          </p:cNvPr>
          <p:cNvSpPr>
            <a:spLocks noGrp="1"/>
          </p:cNvSpPr>
          <p:nvPr>
            <p:ph type="dt" sz="half" idx="10"/>
          </p:nvPr>
        </p:nvSpPr>
        <p:spPr/>
        <p:txBody>
          <a:bodyPr/>
          <a:lstStyle/>
          <a:p>
            <a:fld id="{69F8A13F-D107-430B-AFB0-6A455CB4DCB1}" type="datetimeFigureOut">
              <a:rPr lang="tr-TR" smtClean="0"/>
              <a:t>2.01.2023</a:t>
            </a:fld>
            <a:endParaRPr lang="tr-TR"/>
          </a:p>
        </p:txBody>
      </p:sp>
      <p:sp>
        <p:nvSpPr>
          <p:cNvPr id="8" name="Alt Bilgi Yer Tutucusu 7">
            <a:extLst>
              <a:ext uri="{FF2B5EF4-FFF2-40B4-BE49-F238E27FC236}">
                <a16:creationId xmlns:a16="http://schemas.microsoft.com/office/drawing/2014/main" id="{213B9F1C-1AB0-1C26-69AA-FDDBC7B84E8E}"/>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370D4223-6037-6862-AE97-C1D3A7124280}"/>
              </a:ext>
            </a:extLst>
          </p:cNvPr>
          <p:cNvSpPr>
            <a:spLocks noGrp="1"/>
          </p:cNvSpPr>
          <p:nvPr>
            <p:ph type="sldNum" sz="quarter" idx="12"/>
          </p:nvPr>
        </p:nvSpPr>
        <p:spPr/>
        <p:txBody>
          <a:bodyPr/>
          <a:lstStyle/>
          <a:p>
            <a:fld id="{74D86E3E-0625-4AB2-9569-7CDE3D9A796F}" type="slidenum">
              <a:rPr lang="tr-TR" smtClean="0"/>
              <a:t>‹#›</a:t>
            </a:fld>
            <a:endParaRPr lang="tr-TR"/>
          </a:p>
        </p:txBody>
      </p:sp>
    </p:spTree>
    <p:extLst>
      <p:ext uri="{BB962C8B-B14F-4D97-AF65-F5344CB8AC3E}">
        <p14:creationId xmlns:p14="http://schemas.microsoft.com/office/powerpoint/2010/main" val="3243961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4982933-75E7-C445-7901-ED15B0390D04}"/>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0740FF28-D0EF-81F1-47FC-09B0CD13C3C6}"/>
              </a:ext>
            </a:extLst>
          </p:cNvPr>
          <p:cNvSpPr>
            <a:spLocks noGrp="1"/>
          </p:cNvSpPr>
          <p:nvPr>
            <p:ph type="dt" sz="half" idx="10"/>
          </p:nvPr>
        </p:nvSpPr>
        <p:spPr/>
        <p:txBody>
          <a:bodyPr/>
          <a:lstStyle/>
          <a:p>
            <a:fld id="{69F8A13F-D107-430B-AFB0-6A455CB4DCB1}" type="datetimeFigureOut">
              <a:rPr lang="tr-TR" smtClean="0"/>
              <a:t>2.01.2023</a:t>
            </a:fld>
            <a:endParaRPr lang="tr-TR"/>
          </a:p>
        </p:txBody>
      </p:sp>
      <p:sp>
        <p:nvSpPr>
          <p:cNvPr id="4" name="Alt Bilgi Yer Tutucusu 3">
            <a:extLst>
              <a:ext uri="{FF2B5EF4-FFF2-40B4-BE49-F238E27FC236}">
                <a16:creationId xmlns:a16="http://schemas.microsoft.com/office/drawing/2014/main" id="{478B8AE8-B60E-6957-2AE3-D155611F32DE}"/>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1C86D71C-A149-2FE1-7C1E-47EC1070737B}"/>
              </a:ext>
            </a:extLst>
          </p:cNvPr>
          <p:cNvSpPr>
            <a:spLocks noGrp="1"/>
          </p:cNvSpPr>
          <p:nvPr>
            <p:ph type="sldNum" sz="quarter" idx="12"/>
          </p:nvPr>
        </p:nvSpPr>
        <p:spPr/>
        <p:txBody>
          <a:bodyPr/>
          <a:lstStyle/>
          <a:p>
            <a:fld id="{74D86E3E-0625-4AB2-9569-7CDE3D9A796F}" type="slidenum">
              <a:rPr lang="tr-TR" smtClean="0"/>
              <a:t>‹#›</a:t>
            </a:fld>
            <a:endParaRPr lang="tr-TR"/>
          </a:p>
        </p:txBody>
      </p:sp>
    </p:spTree>
    <p:extLst>
      <p:ext uri="{BB962C8B-B14F-4D97-AF65-F5344CB8AC3E}">
        <p14:creationId xmlns:p14="http://schemas.microsoft.com/office/powerpoint/2010/main" val="1192929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8FF6C891-15F4-50E6-39CE-2C670590AF3E}"/>
              </a:ext>
            </a:extLst>
          </p:cNvPr>
          <p:cNvSpPr>
            <a:spLocks noGrp="1"/>
          </p:cNvSpPr>
          <p:nvPr>
            <p:ph type="dt" sz="half" idx="10"/>
          </p:nvPr>
        </p:nvSpPr>
        <p:spPr/>
        <p:txBody>
          <a:bodyPr/>
          <a:lstStyle/>
          <a:p>
            <a:fld id="{69F8A13F-D107-430B-AFB0-6A455CB4DCB1}" type="datetimeFigureOut">
              <a:rPr lang="tr-TR" smtClean="0"/>
              <a:t>2.01.2023</a:t>
            </a:fld>
            <a:endParaRPr lang="tr-TR"/>
          </a:p>
        </p:txBody>
      </p:sp>
      <p:sp>
        <p:nvSpPr>
          <p:cNvPr id="3" name="Alt Bilgi Yer Tutucusu 2">
            <a:extLst>
              <a:ext uri="{FF2B5EF4-FFF2-40B4-BE49-F238E27FC236}">
                <a16:creationId xmlns:a16="http://schemas.microsoft.com/office/drawing/2014/main" id="{FCEA3DA9-2BBE-D710-427F-289258D47A32}"/>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0B14593A-A413-DDC5-3C6B-14274B570EBD}"/>
              </a:ext>
            </a:extLst>
          </p:cNvPr>
          <p:cNvSpPr>
            <a:spLocks noGrp="1"/>
          </p:cNvSpPr>
          <p:nvPr>
            <p:ph type="sldNum" sz="quarter" idx="12"/>
          </p:nvPr>
        </p:nvSpPr>
        <p:spPr/>
        <p:txBody>
          <a:bodyPr/>
          <a:lstStyle/>
          <a:p>
            <a:fld id="{74D86E3E-0625-4AB2-9569-7CDE3D9A796F}" type="slidenum">
              <a:rPr lang="tr-TR" smtClean="0"/>
              <a:t>‹#›</a:t>
            </a:fld>
            <a:endParaRPr lang="tr-TR"/>
          </a:p>
        </p:txBody>
      </p:sp>
    </p:spTree>
    <p:extLst>
      <p:ext uri="{BB962C8B-B14F-4D97-AF65-F5344CB8AC3E}">
        <p14:creationId xmlns:p14="http://schemas.microsoft.com/office/powerpoint/2010/main" val="1629838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DFB3ED6-AD7A-3D16-D889-01FDEFA3CCCB}"/>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87BB86D6-D8BA-D95F-C963-A63F09B95D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61F7740E-5FEF-FF26-F8AD-8A9AE57F11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F577DFD5-360D-DF82-BFEE-CC25151A4C9F}"/>
              </a:ext>
            </a:extLst>
          </p:cNvPr>
          <p:cNvSpPr>
            <a:spLocks noGrp="1"/>
          </p:cNvSpPr>
          <p:nvPr>
            <p:ph type="dt" sz="half" idx="10"/>
          </p:nvPr>
        </p:nvSpPr>
        <p:spPr/>
        <p:txBody>
          <a:bodyPr/>
          <a:lstStyle/>
          <a:p>
            <a:fld id="{69F8A13F-D107-430B-AFB0-6A455CB4DCB1}" type="datetimeFigureOut">
              <a:rPr lang="tr-TR" smtClean="0"/>
              <a:t>2.01.2023</a:t>
            </a:fld>
            <a:endParaRPr lang="tr-TR"/>
          </a:p>
        </p:txBody>
      </p:sp>
      <p:sp>
        <p:nvSpPr>
          <p:cNvPr id="6" name="Alt Bilgi Yer Tutucusu 5">
            <a:extLst>
              <a:ext uri="{FF2B5EF4-FFF2-40B4-BE49-F238E27FC236}">
                <a16:creationId xmlns:a16="http://schemas.microsoft.com/office/drawing/2014/main" id="{C984B401-E125-5332-3378-E3DE5E0E4FD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A115DDF-7118-8120-F57E-FC0FDE09B777}"/>
              </a:ext>
            </a:extLst>
          </p:cNvPr>
          <p:cNvSpPr>
            <a:spLocks noGrp="1"/>
          </p:cNvSpPr>
          <p:nvPr>
            <p:ph type="sldNum" sz="quarter" idx="12"/>
          </p:nvPr>
        </p:nvSpPr>
        <p:spPr/>
        <p:txBody>
          <a:bodyPr/>
          <a:lstStyle/>
          <a:p>
            <a:fld id="{74D86E3E-0625-4AB2-9569-7CDE3D9A796F}" type="slidenum">
              <a:rPr lang="tr-TR" smtClean="0"/>
              <a:t>‹#›</a:t>
            </a:fld>
            <a:endParaRPr lang="tr-TR"/>
          </a:p>
        </p:txBody>
      </p:sp>
    </p:spTree>
    <p:extLst>
      <p:ext uri="{BB962C8B-B14F-4D97-AF65-F5344CB8AC3E}">
        <p14:creationId xmlns:p14="http://schemas.microsoft.com/office/powerpoint/2010/main" val="421294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909CDD8-5422-E0DA-82AE-C0262761467B}"/>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82BD3A94-BBDB-AB35-EAAE-4D8AED683E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8232D9B3-DE71-6D4E-397F-A6CD197BE2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28C1EDB4-FC1E-3D9D-BF03-718C6C12E588}"/>
              </a:ext>
            </a:extLst>
          </p:cNvPr>
          <p:cNvSpPr>
            <a:spLocks noGrp="1"/>
          </p:cNvSpPr>
          <p:nvPr>
            <p:ph type="dt" sz="half" idx="10"/>
          </p:nvPr>
        </p:nvSpPr>
        <p:spPr/>
        <p:txBody>
          <a:bodyPr/>
          <a:lstStyle/>
          <a:p>
            <a:fld id="{69F8A13F-D107-430B-AFB0-6A455CB4DCB1}" type="datetimeFigureOut">
              <a:rPr lang="tr-TR" smtClean="0"/>
              <a:t>2.01.2023</a:t>
            </a:fld>
            <a:endParaRPr lang="tr-TR"/>
          </a:p>
        </p:txBody>
      </p:sp>
      <p:sp>
        <p:nvSpPr>
          <p:cNvPr id="6" name="Alt Bilgi Yer Tutucusu 5">
            <a:extLst>
              <a:ext uri="{FF2B5EF4-FFF2-40B4-BE49-F238E27FC236}">
                <a16:creationId xmlns:a16="http://schemas.microsoft.com/office/drawing/2014/main" id="{0B74537A-62A7-322D-3D0D-5AF5A813F62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04A7321-5EFB-3C55-0ED3-2D05C5E2C7F7}"/>
              </a:ext>
            </a:extLst>
          </p:cNvPr>
          <p:cNvSpPr>
            <a:spLocks noGrp="1"/>
          </p:cNvSpPr>
          <p:nvPr>
            <p:ph type="sldNum" sz="quarter" idx="12"/>
          </p:nvPr>
        </p:nvSpPr>
        <p:spPr/>
        <p:txBody>
          <a:bodyPr/>
          <a:lstStyle/>
          <a:p>
            <a:fld id="{74D86E3E-0625-4AB2-9569-7CDE3D9A796F}" type="slidenum">
              <a:rPr lang="tr-TR" smtClean="0"/>
              <a:t>‹#›</a:t>
            </a:fld>
            <a:endParaRPr lang="tr-TR"/>
          </a:p>
        </p:txBody>
      </p:sp>
    </p:spTree>
    <p:extLst>
      <p:ext uri="{BB962C8B-B14F-4D97-AF65-F5344CB8AC3E}">
        <p14:creationId xmlns:p14="http://schemas.microsoft.com/office/powerpoint/2010/main" val="3888634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BAF446CE-F9C4-1025-3241-2BEFD26D22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B30D7DE-4B2C-990F-9B1A-2698B8B9EE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AC0ADDB-33F7-535B-DDFB-997BEF3100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F8A13F-D107-430B-AFB0-6A455CB4DCB1}" type="datetimeFigureOut">
              <a:rPr lang="tr-TR" smtClean="0"/>
              <a:t>2.01.2023</a:t>
            </a:fld>
            <a:endParaRPr lang="tr-TR"/>
          </a:p>
        </p:txBody>
      </p:sp>
      <p:sp>
        <p:nvSpPr>
          <p:cNvPr id="5" name="Alt Bilgi Yer Tutucusu 4">
            <a:extLst>
              <a:ext uri="{FF2B5EF4-FFF2-40B4-BE49-F238E27FC236}">
                <a16:creationId xmlns:a16="http://schemas.microsoft.com/office/drawing/2014/main" id="{5CB83FAE-87F3-55EB-9FD3-66BA96C14C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2C3C3FDB-883C-656E-EAF0-361EAFF55C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D86E3E-0625-4AB2-9569-7CDE3D9A796F}" type="slidenum">
              <a:rPr lang="tr-TR" smtClean="0"/>
              <a:t>‹#›</a:t>
            </a:fld>
            <a:endParaRPr lang="tr-TR"/>
          </a:p>
        </p:txBody>
      </p:sp>
    </p:spTree>
    <p:extLst>
      <p:ext uri="{BB962C8B-B14F-4D97-AF65-F5344CB8AC3E}">
        <p14:creationId xmlns:p14="http://schemas.microsoft.com/office/powerpoint/2010/main" val="3694960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D18DA55-AD62-F539-49CF-6184A09750EC}"/>
              </a:ext>
            </a:extLst>
          </p:cNvPr>
          <p:cNvSpPr>
            <a:spLocks noGrp="1"/>
          </p:cNvSpPr>
          <p:nvPr>
            <p:ph type="ctrTitle"/>
          </p:nvPr>
        </p:nvSpPr>
        <p:spPr>
          <a:xfrm>
            <a:off x="1524000" y="2376571"/>
            <a:ext cx="9144000" cy="2387600"/>
          </a:xfrm>
        </p:spPr>
        <p:txBody>
          <a:bodyPr>
            <a:normAutofit/>
          </a:bodyPr>
          <a:lstStyle/>
          <a:p>
            <a:pPr>
              <a:lnSpc>
                <a:spcPct val="107000"/>
              </a:lnSpc>
              <a:spcAft>
                <a:spcPts val="800"/>
              </a:spcAft>
            </a:pPr>
            <a:r>
              <a:rPr lang="tr-TR" sz="2400" b="1" dirty="0">
                <a:effectLst/>
                <a:latin typeface="Calibri" panose="020F0502020204030204" pitchFamily="34" charset="0"/>
                <a:ea typeface="Calibri" panose="020F0502020204030204" pitchFamily="34" charset="0"/>
                <a:cs typeface="Times New Roman" panose="02020603050405020304" pitchFamily="18" charset="0"/>
              </a:rPr>
              <a:t>Klinik olarak- serolojik olarak tanımlanan suçiçeğine karşı:</a:t>
            </a:r>
            <a:br>
              <a:rPr lang="tr-TR" sz="2400" b="1" dirty="0">
                <a:effectLst/>
                <a:latin typeface="Calibri" panose="020F0502020204030204" pitchFamily="34" charset="0"/>
                <a:ea typeface="Calibri" panose="020F0502020204030204" pitchFamily="34" charset="0"/>
                <a:cs typeface="Times New Roman" panose="02020603050405020304" pitchFamily="18" charset="0"/>
              </a:rPr>
            </a:br>
            <a:r>
              <a:rPr lang="tr-TR" sz="2400" b="1" dirty="0">
                <a:effectLst/>
                <a:latin typeface="Calibri" panose="020F0502020204030204" pitchFamily="34" charset="0"/>
                <a:ea typeface="Calibri" panose="020F0502020204030204" pitchFamily="34" charset="0"/>
                <a:cs typeface="Times New Roman" panose="02020603050405020304" pitchFamily="18" charset="0"/>
              </a:rPr>
              <a:t>Gizli bir enfeksiyon yükü. Suçiçeğinin endemik olduğu ülkelerde yapılan randomize bir çalışmanın on yıllık takibi</a:t>
            </a:r>
            <a:endParaRPr lang="tr-TR" sz="2400" b="1" dirty="0"/>
          </a:p>
        </p:txBody>
      </p:sp>
      <p:sp>
        <p:nvSpPr>
          <p:cNvPr id="3" name="Alt Başlık 2">
            <a:extLst>
              <a:ext uri="{FF2B5EF4-FFF2-40B4-BE49-F238E27FC236}">
                <a16:creationId xmlns:a16="http://schemas.microsoft.com/office/drawing/2014/main" id="{3DF98A02-2F62-05C0-4500-591995EAB5C1}"/>
              </a:ext>
            </a:extLst>
          </p:cNvPr>
          <p:cNvSpPr>
            <a:spLocks noGrp="1"/>
          </p:cNvSpPr>
          <p:nvPr>
            <p:ph type="subTitle" idx="1"/>
          </p:nvPr>
        </p:nvSpPr>
        <p:spPr>
          <a:xfrm>
            <a:off x="6096000" y="4885285"/>
            <a:ext cx="4572000" cy="1655762"/>
          </a:xfrm>
        </p:spPr>
        <p:txBody>
          <a:bodyPr>
            <a:normAutofit/>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tr-TR"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tr-TR"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Arş. Gör. Dr. E.İ. Şamil Arıcı</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tr-TR"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KTÜ Tıp Fakültesi Aile Hekimliği ABD</a:t>
            </a:r>
            <a:endParaRPr lang="tr-TR" sz="2000" dirty="0"/>
          </a:p>
          <a:p>
            <a:endParaRPr lang="tr-TR" dirty="0"/>
          </a:p>
        </p:txBody>
      </p:sp>
      <p:pic>
        <p:nvPicPr>
          <p:cNvPr id="7" name="Resim 6">
            <a:extLst>
              <a:ext uri="{FF2B5EF4-FFF2-40B4-BE49-F238E27FC236}">
                <a16:creationId xmlns:a16="http://schemas.microsoft.com/office/drawing/2014/main" id="{423A84D7-D705-53FE-DCC7-B3009A7BE9A7}"/>
              </a:ext>
            </a:extLst>
          </p:cNvPr>
          <p:cNvPicPr>
            <a:picLocks noChangeAspect="1"/>
          </p:cNvPicPr>
          <p:nvPr/>
        </p:nvPicPr>
        <p:blipFill>
          <a:blip r:embed="rId2"/>
          <a:stretch>
            <a:fillRect/>
          </a:stretch>
        </p:blipFill>
        <p:spPr>
          <a:xfrm>
            <a:off x="0" y="246063"/>
            <a:ext cx="12192000" cy="3043154"/>
          </a:xfrm>
          <a:prstGeom prst="rect">
            <a:avLst/>
          </a:prstGeom>
        </p:spPr>
      </p:pic>
    </p:spTree>
    <p:extLst>
      <p:ext uri="{BB962C8B-B14F-4D97-AF65-F5344CB8AC3E}">
        <p14:creationId xmlns:p14="http://schemas.microsoft.com/office/powerpoint/2010/main" val="10131934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3E5E40D-32B6-7197-CAB5-69EFCCB8E035}"/>
              </a:ext>
            </a:extLst>
          </p:cNvPr>
          <p:cNvSpPr>
            <a:spLocks noGrp="1"/>
          </p:cNvSpPr>
          <p:nvPr>
            <p:ph idx="1"/>
          </p:nvPr>
        </p:nvSpPr>
        <p:spPr>
          <a:xfrm>
            <a:off x="838200" y="1253331"/>
            <a:ext cx="10515600" cy="4351338"/>
          </a:xfrm>
        </p:spPr>
        <p:txBody>
          <a:bodyPr>
            <a:normAutofit/>
          </a:bodyPr>
          <a:lstStyle/>
          <a:p>
            <a:pPr>
              <a:lnSpc>
                <a:spcPct val="107000"/>
              </a:lnSpc>
              <a:spcAft>
                <a:spcPts val="800"/>
              </a:spcAft>
              <a:buFont typeface="Wingdings" panose="05000000000000000000" pitchFamily="2" charset="2"/>
              <a:buChar char="§"/>
            </a:pPr>
            <a:r>
              <a:rPr lang="tr-TR" sz="2400" b="1" dirty="0">
                <a:effectLst/>
                <a:latin typeface="Calibri" panose="020F0502020204030204" pitchFamily="34" charset="0"/>
                <a:ea typeface="Calibri" panose="020F0502020204030204" pitchFamily="34" charset="0"/>
                <a:cs typeface="Times New Roman" panose="02020603050405020304" pitchFamily="18" charset="0"/>
              </a:rPr>
              <a:t>Hedefler</a:t>
            </a:r>
          </a:p>
          <a:p>
            <a:pPr>
              <a:lnSpc>
                <a:spcPct val="107000"/>
              </a:lnSpc>
              <a:spcAft>
                <a:spcPts val="800"/>
              </a:spcAft>
            </a:pP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400" dirty="0">
                <a:effectLst/>
                <a:latin typeface="Calibri" panose="020F0502020204030204" pitchFamily="34" charset="0"/>
                <a:ea typeface="Calibri" panose="020F0502020204030204" pitchFamily="34" charset="0"/>
                <a:cs typeface="Times New Roman" panose="02020603050405020304" pitchFamily="18" charset="0"/>
              </a:rPr>
              <a:t>(i) Aktif Kontrol grubunda suçiçeği vaka raporları ve sınıflandırmasına dayalı olarak suçiçeği oluşum sıklığının tespiti</a:t>
            </a:r>
          </a:p>
          <a:p>
            <a:pPr>
              <a:lnSpc>
                <a:spcPct val="107000"/>
              </a:lnSpc>
              <a:spcAft>
                <a:spcPts val="800"/>
              </a:spcAft>
            </a:pPr>
            <a:r>
              <a:rPr lang="tr-TR" sz="2400" dirty="0">
                <a:effectLst/>
                <a:latin typeface="Calibri" panose="020F0502020204030204" pitchFamily="34" charset="0"/>
                <a:ea typeface="Calibri" panose="020F0502020204030204" pitchFamily="34" charset="0"/>
                <a:cs typeface="Times New Roman" panose="02020603050405020304" pitchFamily="18" charset="0"/>
              </a:rPr>
              <a:t>(ii) anti-VZV antikor seviyeleri ve kalıcılığının değerlendirmesi</a:t>
            </a:r>
            <a:endParaRPr lang="tr-TR" sz="2400" dirty="0"/>
          </a:p>
        </p:txBody>
      </p:sp>
    </p:spTree>
    <p:extLst>
      <p:ext uri="{BB962C8B-B14F-4D97-AF65-F5344CB8AC3E}">
        <p14:creationId xmlns:p14="http://schemas.microsoft.com/office/powerpoint/2010/main" val="21335344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3F44D21-184B-8F53-3B39-6AE2A2B6B4D2}"/>
              </a:ext>
            </a:extLst>
          </p:cNvPr>
          <p:cNvSpPr>
            <a:spLocks noGrp="1"/>
          </p:cNvSpPr>
          <p:nvPr>
            <p:ph idx="1"/>
          </p:nvPr>
        </p:nvSpPr>
        <p:spPr>
          <a:xfrm>
            <a:off x="838200" y="1253331"/>
            <a:ext cx="10515600" cy="4351338"/>
          </a:xfrm>
        </p:spPr>
        <p:txBody>
          <a:bodyPr>
            <a:normAutofit/>
          </a:bodyPr>
          <a:lstStyle/>
          <a:p>
            <a:pPr>
              <a:lnSpc>
                <a:spcPct val="107000"/>
              </a:lnSpc>
              <a:spcAft>
                <a:spcPts val="800"/>
              </a:spcAft>
              <a:buFont typeface="Wingdings" panose="05000000000000000000" pitchFamily="2" charset="2"/>
              <a:buChar char="§"/>
            </a:pPr>
            <a:r>
              <a:rPr lang="tr-TR" sz="1800" b="1" dirty="0">
                <a:effectLst/>
                <a:latin typeface="Calibri" panose="020F0502020204030204" pitchFamily="34" charset="0"/>
                <a:ea typeface="Calibri" panose="020F0502020204030204" pitchFamily="34" charset="0"/>
                <a:cs typeface="Times New Roman" panose="02020603050405020304" pitchFamily="18" charset="0"/>
              </a:rPr>
              <a:t>Prosedürler</a:t>
            </a:r>
          </a:p>
          <a:p>
            <a:pPr>
              <a:lnSpc>
                <a:spcPct val="107000"/>
              </a:lnSpc>
              <a:spcAft>
                <a:spcPts val="800"/>
              </a:spcAft>
              <a:buFont typeface="Wingdings" panose="05000000000000000000" pitchFamily="2" charset="2"/>
              <a:buChar char="ü"/>
            </a:pPr>
            <a:endParaRPr lang="tr-TR" sz="1800" i="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ü"/>
            </a:pPr>
            <a:r>
              <a:rPr lang="tr-TR" sz="1800" i="1" dirty="0">
                <a:effectLst/>
                <a:latin typeface="Calibri" panose="020F0502020204030204" pitchFamily="34" charset="0"/>
                <a:ea typeface="Calibri" panose="020F0502020204030204" pitchFamily="34" charset="0"/>
                <a:cs typeface="Times New Roman" panose="02020603050405020304" pitchFamily="18" charset="0"/>
              </a:rPr>
              <a:t>Aşı ve uygulama çalışması</a:t>
            </a:r>
          </a:p>
          <a:p>
            <a:pPr>
              <a:lnSpc>
                <a:spcPct val="107000"/>
              </a:lnSpc>
              <a:spcAft>
                <a:spcPts val="800"/>
              </a:spcAft>
            </a:pP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Aktif Kontrol grubundaki tüm katılımcılar, sol kolun </a:t>
            </a:r>
            <a:r>
              <a:rPr lang="tr-TR" sz="1800" dirty="0" err="1">
                <a:effectLst/>
                <a:latin typeface="Calibri" panose="020F0502020204030204" pitchFamily="34" charset="0"/>
                <a:ea typeface="Calibri" panose="020F0502020204030204" pitchFamily="34" charset="0"/>
                <a:cs typeface="Times New Roman" panose="02020603050405020304" pitchFamily="18" charset="0"/>
              </a:rPr>
              <a:t>deltoid</a:t>
            </a:r>
            <a:r>
              <a:rPr lang="tr-TR" sz="1800" dirty="0">
                <a:effectLst/>
                <a:latin typeface="Calibri" panose="020F0502020204030204" pitchFamily="34" charset="0"/>
                <a:ea typeface="Calibri" panose="020F0502020204030204" pitchFamily="34" charset="0"/>
                <a:cs typeface="Times New Roman" panose="02020603050405020304" pitchFamily="18" charset="0"/>
              </a:rPr>
              <a:t> bölgesine deri altı enjeksiyon yoluyla aynı MMR aşı partisini aldı.(</a:t>
            </a:r>
            <a:r>
              <a:rPr lang="tr-TR" sz="1800" dirty="0" err="1">
                <a:effectLst/>
                <a:latin typeface="Calibri" panose="020F0502020204030204" pitchFamily="34" charset="0"/>
                <a:ea typeface="Calibri" panose="020F0502020204030204" pitchFamily="34" charset="0"/>
                <a:cs typeface="Times New Roman" panose="02020603050405020304" pitchFamily="18" charset="0"/>
              </a:rPr>
              <a:t>Priorix</a:t>
            </a:r>
            <a:r>
              <a:rPr lang="tr-TR" sz="1800" dirty="0">
                <a:effectLst/>
                <a:latin typeface="Calibri" panose="020F0502020204030204" pitchFamily="34" charset="0"/>
                <a:ea typeface="Calibri" panose="020F0502020204030204" pitchFamily="34" charset="0"/>
                <a:cs typeface="Times New Roman" panose="02020603050405020304" pitchFamily="18" charset="0"/>
              </a:rPr>
              <a:t>, GSK; ayrıntılar için </a:t>
            </a:r>
            <a:r>
              <a:rPr lang="tr-TR" sz="1800" dirty="0" err="1">
                <a:effectLst/>
                <a:latin typeface="Calibri" panose="020F0502020204030204" pitchFamily="34" charset="0"/>
                <a:ea typeface="Calibri" panose="020F0502020204030204" pitchFamily="34" charset="0"/>
                <a:cs typeface="Times New Roman" panose="02020603050405020304" pitchFamily="18" charset="0"/>
              </a:rPr>
              <a:t>Prymula</a:t>
            </a:r>
            <a:r>
              <a:rPr lang="tr-TR" sz="1800" dirty="0">
                <a:effectLst/>
                <a:latin typeface="Calibri" panose="020F0502020204030204" pitchFamily="34" charset="0"/>
                <a:ea typeface="Calibri" panose="020F0502020204030204" pitchFamily="34" charset="0"/>
                <a:cs typeface="Times New Roman" panose="02020603050405020304" pitchFamily="18" charset="0"/>
              </a:rPr>
              <a:t> ve meslektaşlarının yayınına bakın)</a:t>
            </a:r>
          </a:p>
        </p:txBody>
      </p:sp>
    </p:spTree>
    <p:extLst>
      <p:ext uri="{BB962C8B-B14F-4D97-AF65-F5344CB8AC3E}">
        <p14:creationId xmlns:p14="http://schemas.microsoft.com/office/powerpoint/2010/main" val="18188604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8E03D3B-7DBB-5BB8-D442-1B29028B1FB1}"/>
              </a:ext>
            </a:extLst>
          </p:cNvPr>
          <p:cNvSpPr>
            <a:spLocks noGrp="1"/>
          </p:cNvSpPr>
          <p:nvPr>
            <p:ph idx="1"/>
          </p:nvPr>
        </p:nvSpPr>
        <p:spPr>
          <a:xfrm>
            <a:off x="838200" y="1253331"/>
            <a:ext cx="10515600" cy="4351338"/>
          </a:xfrm>
        </p:spPr>
        <p:txBody>
          <a:bodyPr>
            <a:normAutofit fontScale="62500" lnSpcReduction="20000"/>
          </a:bodyPr>
          <a:lstStyle/>
          <a:p>
            <a:pPr>
              <a:lnSpc>
                <a:spcPct val="107000"/>
              </a:lnSpc>
              <a:spcAft>
                <a:spcPts val="800"/>
              </a:spcAft>
              <a:buFont typeface="Wingdings" panose="05000000000000000000" pitchFamily="2" charset="2"/>
              <a:buChar char="ü"/>
            </a:pPr>
            <a:r>
              <a:rPr lang="tr-TR" sz="2800" i="1" dirty="0">
                <a:effectLst/>
                <a:latin typeface="Calibri" panose="020F0502020204030204" pitchFamily="34" charset="0"/>
                <a:ea typeface="Calibri" panose="020F0502020204030204" pitchFamily="34" charset="0"/>
                <a:cs typeface="Times New Roman" panose="02020603050405020304" pitchFamily="18" charset="0"/>
              </a:rPr>
              <a:t>Suçiçeği enfeksiyonu ve bağışıklık yanıtının laboratuvar değerlendirmeleri</a:t>
            </a:r>
          </a:p>
          <a:p>
            <a:pPr>
              <a:lnSpc>
                <a:spcPct val="107000"/>
              </a:lnSpc>
              <a:spcAft>
                <a:spcPts val="800"/>
              </a:spcAft>
            </a:pP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800" dirty="0">
                <a:effectLst/>
                <a:latin typeface="Calibri" panose="020F0502020204030204" pitchFamily="34" charset="0"/>
                <a:ea typeface="Calibri" panose="020F0502020204030204" pitchFamily="34" charset="0"/>
                <a:cs typeface="Times New Roman" panose="02020603050405020304" pitchFamily="18" charset="0"/>
              </a:rPr>
              <a:t>Aşılamadan önce, her aşı dozundan 6 hafta sonra (birinci dozdan sonra 42. Gün ve ikinci dozdan sonra 84. Gün), ikinci aşı dozundan bir ve iki yıl sonra ve bundan sonra her 2 yılda bir çalışma tamamlanana kadar kan örnekleri alındı. </a:t>
            </a:r>
          </a:p>
          <a:p>
            <a:pPr>
              <a:lnSpc>
                <a:spcPct val="107000"/>
              </a:lnSpc>
              <a:spcAft>
                <a:spcPts val="800"/>
              </a:spcAft>
            </a:pPr>
            <a:r>
              <a:rPr lang="tr-TR" sz="2800" dirty="0">
                <a:effectLst/>
                <a:latin typeface="Calibri" panose="020F0502020204030204" pitchFamily="34" charset="0"/>
                <a:ea typeface="Calibri" panose="020F0502020204030204" pitchFamily="34" charset="0"/>
                <a:cs typeface="Times New Roman" panose="02020603050405020304" pitchFamily="18" charset="0"/>
              </a:rPr>
              <a:t>Serumda anti-VZV </a:t>
            </a:r>
            <a:r>
              <a:rPr lang="tr-TR" sz="2800" dirty="0" err="1">
                <a:effectLst/>
                <a:latin typeface="Calibri" panose="020F0502020204030204" pitchFamily="34" charset="0"/>
                <a:ea typeface="Calibri" panose="020F0502020204030204" pitchFamily="34" charset="0"/>
                <a:cs typeface="Times New Roman" panose="02020603050405020304" pitchFamily="18" charset="0"/>
              </a:rPr>
              <a:t>IgG</a:t>
            </a:r>
            <a:r>
              <a:rPr lang="tr-TR" sz="2800" dirty="0">
                <a:effectLst/>
                <a:latin typeface="Calibri" panose="020F0502020204030204" pitchFamily="34" charset="0"/>
                <a:ea typeface="Calibri" panose="020F0502020204030204" pitchFamily="34" charset="0"/>
                <a:cs typeface="Times New Roman" panose="02020603050405020304" pitchFamily="18" charset="0"/>
              </a:rPr>
              <a:t> antikorlarının varlığı, ELISA testi kullanılarak değerlendirildi ve </a:t>
            </a:r>
            <a:r>
              <a:rPr lang="tr-TR" sz="2800" dirty="0" err="1">
                <a:effectLst/>
                <a:latin typeface="Calibri" panose="020F0502020204030204" pitchFamily="34" charset="0"/>
                <a:ea typeface="Calibri" panose="020F0502020204030204" pitchFamily="34" charset="0"/>
                <a:cs typeface="Times New Roman" panose="02020603050405020304" pitchFamily="18" charset="0"/>
              </a:rPr>
              <a:t>mIU</a:t>
            </a:r>
            <a:r>
              <a:rPr lang="tr-TR" sz="2800" dirty="0">
                <a:effectLst/>
                <a:latin typeface="Calibri" panose="020F0502020204030204" pitchFamily="34" charset="0"/>
                <a:ea typeface="Calibri" panose="020F0502020204030204" pitchFamily="34" charset="0"/>
                <a:cs typeface="Times New Roman" panose="02020603050405020304" pitchFamily="18" charset="0"/>
              </a:rPr>
              <a:t>/</a:t>
            </a:r>
            <a:r>
              <a:rPr lang="tr-TR" sz="2800" dirty="0" err="1">
                <a:effectLst/>
                <a:latin typeface="Calibri" panose="020F0502020204030204" pitchFamily="34" charset="0"/>
                <a:ea typeface="Calibri" panose="020F0502020204030204" pitchFamily="34" charset="0"/>
                <a:cs typeface="Times New Roman" panose="02020603050405020304" pitchFamily="18" charset="0"/>
              </a:rPr>
              <a:t>mL</a:t>
            </a:r>
            <a:r>
              <a:rPr lang="tr-TR" sz="2800" dirty="0">
                <a:latin typeface="Calibri" panose="020F0502020204030204" pitchFamily="34" charset="0"/>
                <a:ea typeface="Calibri" panose="020F0502020204030204" pitchFamily="34" charset="0"/>
                <a:cs typeface="Times New Roman" panose="02020603050405020304" pitchFamily="18" charset="0"/>
              </a:rPr>
              <a:t> </a:t>
            </a:r>
            <a:r>
              <a:rPr lang="tr-TR" sz="2800" dirty="0">
                <a:effectLst/>
                <a:latin typeface="Calibri" panose="020F0502020204030204" pitchFamily="34" charset="0"/>
                <a:ea typeface="Calibri" panose="020F0502020204030204" pitchFamily="34" charset="0"/>
                <a:cs typeface="Times New Roman" panose="02020603050405020304" pitchFamily="18" charset="0"/>
              </a:rPr>
              <a:t>cinsinden ifade edildi. Anti-VZV ELISA ile ölçülen suçiçeğine özgü antikor konsantrasyonlarının, küçük çocuklarda suçiçeğine karşı korumayı tahmin etmek için güvenilir bir test olduğu gösterilmiştir. </a:t>
            </a:r>
          </a:p>
          <a:p>
            <a:pPr>
              <a:lnSpc>
                <a:spcPct val="107000"/>
              </a:lnSpc>
              <a:spcAft>
                <a:spcPts val="800"/>
              </a:spcAft>
            </a:pPr>
            <a:r>
              <a:rPr lang="tr-TR" sz="2800" dirty="0">
                <a:effectLst/>
                <a:latin typeface="Calibri" panose="020F0502020204030204" pitchFamily="34" charset="0"/>
                <a:ea typeface="Calibri" panose="020F0502020204030204" pitchFamily="34" charset="0"/>
                <a:cs typeface="Times New Roman" panose="02020603050405020304" pitchFamily="18" charset="0"/>
              </a:rPr>
              <a:t>Suçiçeği deri döküntüsünden şüphelenilen katılımcılarda, dermal vezikül örneklerinden DNA </a:t>
            </a:r>
            <a:r>
              <a:rPr lang="tr-TR" sz="2800" dirty="0" err="1">
                <a:effectLst/>
                <a:latin typeface="Calibri" panose="020F0502020204030204" pitchFamily="34" charset="0"/>
                <a:ea typeface="Calibri" panose="020F0502020204030204" pitchFamily="34" charset="0"/>
                <a:cs typeface="Times New Roman" panose="02020603050405020304" pitchFamily="18" charset="0"/>
              </a:rPr>
              <a:t>ekstrakte</a:t>
            </a:r>
            <a:r>
              <a:rPr lang="tr-TR" sz="2800" dirty="0">
                <a:effectLst/>
                <a:latin typeface="Calibri" panose="020F0502020204030204" pitchFamily="34" charset="0"/>
                <a:ea typeface="Calibri" panose="020F0502020204030204" pitchFamily="34" charset="0"/>
                <a:cs typeface="Times New Roman" panose="02020603050405020304" pitchFamily="18" charset="0"/>
              </a:rPr>
              <a:t> edildi. </a:t>
            </a:r>
          </a:p>
          <a:p>
            <a:pPr>
              <a:lnSpc>
                <a:spcPct val="107000"/>
              </a:lnSpc>
              <a:spcAft>
                <a:spcPts val="800"/>
              </a:spcAft>
            </a:pPr>
            <a:r>
              <a:rPr lang="tr-TR" sz="2800" dirty="0">
                <a:latin typeface="Calibri" panose="020F0502020204030204" pitchFamily="34" charset="0"/>
                <a:ea typeface="Calibri" panose="020F0502020204030204" pitchFamily="34" charset="0"/>
                <a:cs typeface="Times New Roman" panose="02020603050405020304" pitchFamily="18" charset="0"/>
              </a:rPr>
              <a:t>Elde</a:t>
            </a:r>
            <a:r>
              <a:rPr lang="tr-TR" sz="2800" dirty="0">
                <a:effectLst/>
                <a:latin typeface="Calibri" panose="020F0502020204030204" pitchFamily="34" charset="0"/>
                <a:ea typeface="Calibri" panose="020F0502020204030204" pitchFamily="34" charset="0"/>
                <a:cs typeface="Times New Roman" panose="02020603050405020304" pitchFamily="18" charset="0"/>
              </a:rPr>
              <a:t> edilen DNA, VZV serotiplerini tanımlamak ve karakterize etmek için PCR ürünlerinin RFLP analizi ile birleştirilmiş PCR testi ile test edildi. Bu analiz, vahşi tip ve aşı suşu enfeksiyonları arasındaki ayrımı mümkün kıldı.</a:t>
            </a:r>
            <a:endParaRPr lang="tr-TR" dirty="0"/>
          </a:p>
          <a:p>
            <a:endParaRPr lang="tr-TR" dirty="0"/>
          </a:p>
        </p:txBody>
      </p:sp>
    </p:spTree>
    <p:extLst>
      <p:ext uri="{BB962C8B-B14F-4D97-AF65-F5344CB8AC3E}">
        <p14:creationId xmlns:p14="http://schemas.microsoft.com/office/powerpoint/2010/main" val="39359621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983FABC-09E0-2BF6-36AA-9B36FD79B5BC}"/>
              </a:ext>
            </a:extLst>
          </p:cNvPr>
          <p:cNvSpPr>
            <a:spLocks noGrp="1"/>
          </p:cNvSpPr>
          <p:nvPr>
            <p:ph idx="1"/>
          </p:nvPr>
        </p:nvSpPr>
        <p:spPr>
          <a:xfrm>
            <a:off x="838200" y="1253331"/>
            <a:ext cx="10515600" cy="4351338"/>
          </a:xfrm>
        </p:spPr>
        <p:txBody>
          <a:bodyPr>
            <a:normAutofit/>
          </a:bodyPr>
          <a:lstStyle/>
          <a:p>
            <a:pPr>
              <a:lnSpc>
                <a:spcPct val="107000"/>
              </a:lnSpc>
              <a:spcAft>
                <a:spcPts val="800"/>
              </a:spcAft>
              <a:buFont typeface="Wingdings" panose="05000000000000000000" pitchFamily="2" charset="2"/>
              <a:buChar char="ü"/>
            </a:pPr>
            <a:r>
              <a:rPr lang="tr-TR" sz="1800" i="1" dirty="0">
                <a:effectLst/>
                <a:latin typeface="Calibri" panose="020F0502020204030204" pitchFamily="34" charset="0"/>
                <a:ea typeface="Calibri" panose="020F0502020204030204" pitchFamily="34" charset="0"/>
                <a:cs typeface="Times New Roman" panose="02020603050405020304" pitchFamily="18" charset="0"/>
              </a:rPr>
              <a:t>Şüpheli suçiçeği vakalarının değerlendirilmesi</a:t>
            </a:r>
          </a:p>
          <a:p>
            <a:pPr>
              <a:lnSpc>
                <a:spcPct val="107000"/>
              </a:lnSpc>
              <a:spcAft>
                <a:spcPts val="800"/>
              </a:spcAft>
            </a:pP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Muhtemel suçiçeği vakalarının raporlanması ve değerlendirilmesi daha önce tarif edildiği gibi yapıldı ve Şekil 2'te sunuldu. </a:t>
            </a:r>
          </a:p>
          <a:p>
            <a:pPr>
              <a:lnSpc>
                <a:spcPct val="107000"/>
              </a:lnSpc>
              <a:spcAft>
                <a:spcPts val="80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Tüm şüpheli suçiçeği veya HZ benzeri döküntü vakaları, veziküllerin klinik ve laboratuvar değerlendirmesini ayarlayan araştırmacılara derhal bildirildi. </a:t>
            </a:r>
          </a:p>
          <a:p>
            <a:pPr>
              <a:lnSpc>
                <a:spcPct val="107000"/>
              </a:lnSpc>
              <a:spcAft>
                <a:spcPts val="80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Araştırmacılar tarafından suçiçeği veya HZ ile ilişkili olduğu doğrulanan döküntülerin görünümü, eğer vaka klinik tanımlamayı karşılıyorsa kör değerlendirme için </a:t>
            </a:r>
            <a:r>
              <a:rPr lang="tr-TR" sz="1800" dirty="0" err="1">
                <a:effectLst/>
                <a:latin typeface="Calibri" panose="020F0502020204030204" pitchFamily="34" charset="0"/>
                <a:ea typeface="Calibri" panose="020F0502020204030204" pitchFamily="34" charset="0"/>
                <a:cs typeface="Times New Roman" panose="02020603050405020304" pitchFamily="18" charset="0"/>
              </a:rPr>
              <a:t>IDMC'ye</a:t>
            </a:r>
            <a:r>
              <a:rPr lang="tr-TR" sz="1800" dirty="0">
                <a:effectLst/>
                <a:latin typeface="Calibri" panose="020F0502020204030204" pitchFamily="34" charset="0"/>
                <a:ea typeface="Calibri" panose="020F0502020204030204" pitchFamily="34" charset="0"/>
                <a:cs typeface="Times New Roman" panose="02020603050405020304" pitchFamily="18" charset="0"/>
              </a:rPr>
              <a:t> ayrıca rapor edildi. </a:t>
            </a:r>
          </a:p>
          <a:p>
            <a:pPr>
              <a:lnSpc>
                <a:spcPct val="107000"/>
              </a:lnSpc>
              <a:spcAft>
                <a:spcPts val="80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IDMC vakaları </a:t>
            </a:r>
            <a:r>
              <a:rPr lang="tr-TR" sz="1800" dirty="0" err="1">
                <a:effectLst/>
                <a:latin typeface="Calibri" panose="020F0502020204030204" pitchFamily="34" charset="0"/>
                <a:ea typeface="Calibri" panose="020F0502020204030204" pitchFamily="34" charset="0"/>
                <a:cs typeface="Times New Roman" panose="02020603050405020304" pitchFamily="18" charset="0"/>
              </a:rPr>
              <a:t>Vazquez</a:t>
            </a:r>
            <a:r>
              <a:rPr lang="tr-TR" sz="1800" dirty="0">
                <a:effectLst/>
                <a:latin typeface="Calibri" panose="020F0502020204030204" pitchFamily="34" charset="0"/>
                <a:ea typeface="Calibri" panose="020F0502020204030204" pitchFamily="34" charset="0"/>
                <a:cs typeface="Times New Roman" panose="02020603050405020304" pitchFamily="18" charset="0"/>
              </a:rPr>
              <a:t> ve meslektaşlarının modifiye ölçeğine göre sınıflandırdı. </a:t>
            </a:r>
          </a:p>
        </p:txBody>
      </p:sp>
    </p:spTree>
    <p:extLst>
      <p:ext uri="{BB962C8B-B14F-4D97-AF65-F5344CB8AC3E}">
        <p14:creationId xmlns:p14="http://schemas.microsoft.com/office/powerpoint/2010/main" val="21627880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5942B33-CFA3-EC33-C861-A932E34C9826}"/>
              </a:ext>
            </a:extLst>
          </p:cNvPr>
          <p:cNvSpPr>
            <a:spLocks noGrp="1"/>
          </p:cNvSpPr>
          <p:nvPr>
            <p:ph idx="1"/>
          </p:nvPr>
        </p:nvSpPr>
        <p:spPr>
          <a:xfrm>
            <a:off x="756219" y="4547342"/>
            <a:ext cx="10515600" cy="2310657"/>
          </a:xfrm>
        </p:spPr>
        <p:txBody>
          <a:bodyPr>
            <a:normAutofit fontScale="62500" lnSpcReduction="20000"/>
          </a:bodyPr>
          <a:lstStyle/>
          <a:p>
            <a:r>
              <a:rPr lang="tr-TR" sz="1800" dirty="0">
                <a:effectLst/>
                <a:latin typeface="Calibri" panose="020F0502020204030204" pitchFamily="34" charset="0"/>
                <a:ea typeface="Calibri" panose="020F0502020204030204" pitchFamily="34" charset="0"/>
                <a:cs typeface="Times New Roman" panose="02020603050405020304" pitchFamily="18" charset="0"/>
              </a:rPr>
              <a:t>IDMC, Bağımsız Veri İzleme Komitesi; PCR, </a:t>
            </a:r>
            <a:r>
              <a:rPr lang="tr-TR" sz="1800" dirty="0" err="1">
                <a:effectLst/>
                <a:latin typeface="Calibri" panose="020F0502020204030204" pitchFamily="34" charset="0"/>
                <a:ea typeface="Calibri" panose="020F0502020204030204" pitchFamily="34" charset="0"/>
                <a:cs typeface="Times New Roman" panose="02020603050405020304" pitchFamily="18" charset="0"/>
              </a:rPr>
              <a:t>varicella-zoster</a:t>
            </a:r>
            <a:r>
              <a:rPr lang="tr-TR" sz="1800" dirty="0">
                <a:effectLst/>
                <a:latin typeface="Calibri" panose="020F0502020204030204" pitchFamily="34" charset="0"/>
                <a:ea typeface="Calibri" panose="020F0502020204030204" pitchFamily="34" charset="0"/>
                <a:cs typeface="Times New Roman" panose="02020603050405020304" pitchFamily="18" charset="0"/>
              </a:rPr>
              <a:t> virüs DNA'sı için laboratuvar </a:t>
            </a:r>
          </a:p>
          <a:p>
            <a:r>
              <a:rPr lang="tr-TR" sz="1800" dirty="0">
                <a:effectLst/>
                <a:latin typeface="Calibri" panose="020F0502020204030204" pitchFamily="34" charset="0"/>
                <a:ea typeface="Calibri" panose="020F0502020204030204" pitchFamily="34" charset="0"/>
                <a:cs typeface="Times New Roman" panose="02020603050405020304" pitchFamily="18" charset="0"/>
              </a:rPr>
              <a:t>PCR testi; EPI, kurulan epidemiyolojik bağlantı; +, pozitif; ─, olumsuz; </a:t>
            </a:r>
          </a:p>
          <a:p>
            <a:r>
              <a:rPr lang="tr-TR" sz="1800" dirty="0">
                <a:effectLst/>
                <a:latin typeface="Calibri" panose="020F0502020204030204" pitchFamily="34" charset="0"/>
                <a:ea typeface="Calibri" panose="020F0502020204030204" pitchFamily="34" charset="0"/>
                <a:cs typeface="Times New Roman" panose="02020603050405020304" pitchFamily="18" charset="0"/>
              </a:rPr>
              <a:t>IDMC tarafından klinik vaka kriterlerini karşılamadığı tahmin edilen vakalar (IDMC </a:t>
            </a:r>
            <a:r>
              <a:rPr lang="tr-TR" sz="1800" dirty="0" err="1">
                <a:effectLst/>
                <a:latin typeface="Calibri" panose="020F0502020204030204" pitchFamily="34" charset="0"/>
                <a:ea typeface="Calibri" panose="020F0502020204030204" pitchFamily="34" charset="0"/>
                <a:cs typeface="Times New Roman" panose="02020603050405020304" pitchFamily="18" charset="0"/>
              </a:rPr>
              <a:t>neg</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p>
          <a:p>
            <a:r>
              <a:rPr lang="tr-TR" sz="1800" dirty="0">
                <a:effectLst/>
                <a:latin typeface="Calibri" panose="020F0502020204030204" pitchFamily="34" charset="0"/>
                <a:ea typeface="Calibri" panose="020F0502020204030204" pitchFamily="34" charset="0"/>
                <a:cs typeface="Times New Roman" panose="02020603050405020304" pitchFamily="18" charset="0"/>
              </a:rPr>
              <a:t>"IDMC </a:t>
            </a:r>
            <a:r>
              <a:rPr lang="tr-TR" sz="1800" dirty="0" err="1">
                <a:effectLst/>
                <a:latin typeface="Calibri" panose="020F0502020204030204" pitchFamily="34" charset="0"/>
                <a:ea typeface="Calibri" panose="020F0502020204030204" pitchFamily="34" charset="0"/>
                <a:cs typeface="Times New Roman" panose="02020603050405020304" pitchFamily="18" charset="0"/>
              </a:rPr>
              <a:t>neg</a:t>
            </a:r>
            <a:r>
              <a:rPr lang="tr-TR" sz="1800" dirty="0">
                <a:effectLst/>
                <a:latin typeface="Calibri" panose="020F0502020204030204" pitchFamily="34" charset="0"/>
                <a:ea typeface="Calibri" panose="020F0502020204030204" pitchFamily="34" charset="0"/>
                <a:cs typeface="Times New Roman" panose="02020603050405020304" pitchFamily="18" charset="0"/>
              </a:rPr>
              <a:t> PCR ─", şüpheli suçiçeği vakası veya vaka yok, </a:t>
            </a:r>
          </a:p>
          <a:p>
            <a:r>
              <a:rPr lang="tr-TR" sz="1800" dirty="0">
                <a:effectLst/>
                <a:latin typeface="Calibri" panose="020F0502020204030204" pitchFamily="34" charset="0"/>
                <a:ea typeface="Calibri" panose="020F0502020204030204" pitchFamily="34" charset="0"/>
                <a:cs typeface="Times New Roman" panose="02020603050405020304" pitchFamily="18" charset="0"/>
              </a:rPr>
              <a:t>"IDMC </a:t>
            </a:r>
            <a:r>
              <a:rPr lang="tr-TR" sz="1800" dirty="0" err="1">
                <a:effectLst/>
                <a:latin typeface="Calibri" panose="020F0502020204030204" pitchFamily="34" charset="0"/>
                <a:ea typeface="Calibri" panose="020F0502020204030204" pitchFamily="34" charset="0"/>
                <a:cs typeface="Times New Roman" panose="02020603050405020304" pitchFamily="18" charset="0"/>
              </a:rPr>
              <a:t>neg</a:t>
            </a:r>
            <a:r>
              <a:rPr lang="tr-TR" sz="1800" dirty="0">
                <a:effectLst/>
                <a:latin typeface="Calibri" panose="020F0502020204030204" pitchFamily="34" charset="0"/>
                <a:ea typeface="Calibri" panose="020F0502020204030204" pitchFamily="34" charset="0"/>
                <a:cs typeface="Times New Roman" panose="02020603050405020304" pitchFamily="18" charset="0"/>
              </a:rPr>
              <a:t> PCR +", PCR onaylı, IDMC reddedilen vaka; </a:t>
            </a:r>
          </a:p>
          <a:p>
            <a:r>
              <a:rPr lang="tr-TR" sz="1800" dirty="0">
                <a:effectLst/>
                <a:latin typeface="Calibri" panose="020F0502020204030204" pitchFamily="34" charset="0"/>
                <a:ea typeface="Calibri" panose="020F0502020204030204" pitchFamily="34" charset="0"/>
                <a:cs typeface="Times New Roman" panose="02020603050405020304" pitchFamily="18" charset="0"/>
              </a:rPr>
              <a:t>IDMC tarafından klinik vaka kriterlerini karşıladığı tespit edilen vakalar (IDMC pos): </a:t>
            </a:r>
          </a:p>
          <a:p>
            <a:r>
              <a:rPr lang="tr-TR" sz="1800" dirty="0">
                <a:effectLst/>
                <a:latin typeface="Calibri" panose="020F0502020204030204" pitchFamily="34" charset="0"/>
                <a:ea typeface="Calibri" panose="020F0502020204030204" pitchFamily="34" charset="0"/>
                <a:cs typeface="Times New Roman" panose="02020603050405020304" pitchFamily="18" charset="0"/>
              </a:rPr>
              <a:t>"IDMC pos PCR +", doğrulanmış suçiçeği vakası, </a:t>
            </a:r>
          </a:p>
          <a:p>
            <a:r>
              <a:rPr lang="tr-TR" sz="1800" dirty="0">
                <a:effectLst/>
                <a:latin typeface="Calibri" panose="020F0502020204030204" pitchFamily="34" charset="0"/>
                <a:ea typeface="Calibri" panose="020F0502020204030204" pitchFamily="34" charset="0"/>
                <a:cs typeface="Times New Roman" panose="02020603050405020304" pitchFamily="18" charset="0"/>
              </a:rPr>
              <a:t>"IDMC pos PCR ─ EPI +", epidemiyolojik olarak doğrulanmış suçiçeği vakası, </a:t>
            </a:r>
          </a:p>
          <a:p>
            <a:r>
              <a:rPr lang="tr-TR" sz="1800" dirty="0">
                <a:effectLst/>
                <a:latin typeface="Calibri" panose="020F0502020204030204" pitchFamily="34" charset="0"/>
                <a:ea typeface="Calibri" panose="020F0502020204030204" pitchFamily="34" charset="0"/>
                <a:cs typeface="Times New Roman" panose="02020603050405020304" pitchFamily="18" charset="0"/>
              </a:rPr>
              <a:t>"IDMC pos PCR ─ EPI ─", olası suçiçeği vakası.</a:t>
            </a:r>
            <a:endParaRPr lang="tr-TR" dirty="0"/>
          </a:p>
        </p:txBody>
      </p:sp>
      <p:pic>
        <p:nvPicPr>
          <p:cNvPr id="5" name="Resim 4">
            <a:extLst>
              <a:ext uri="{FF2B5EF4-FFF2-40B4-BE49-F238E27FC236}">
                <a16:creationId xmlns:a16="http://schemas.microsoft.com/office/drawing/2014/main" id="{7C606D4A-5912-882C-E1B0-CC4792D11E8E}"/>
              </a:ext>
            </a:extLst>
          </p:cNvPr>
          <p:cNvPicPr>
            <a:picLocks noChangeAspect="1"/>
          </p:cNvPicPr>
          <p:nvPr/>
        </p:nvPicPr>
        <p:blipFill>
          <a:blip r:embed="rId2"/>
          <a:stretch>
            <a:fillRect/>
          </a:stretch>
        </p:blipFill>
        <p:spPr>
          <a:xfrm>
            <a:off x="1755272" y="365125"/>
            <a:ext cx="8681456" cy="4182218"/>
          </a:xfrm>
          <a:prstGeom prst="rect">
            <a:avLst/>
          </a:prstGeom>
        </p:spPr>
      </p:pic>
    </p:spTree>
    <p:extLst>
      <p:ext uri="{BB962C8B-B14F-4D97-AF65-F5344CB8AC3E}">
        <p14:creationId xmlns:p14="http://schemas.microsoft.com/office/powerpoint/2010/main" val="20804268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B27CAA3-74F4-B21C-4469-998D7D0DCE46}"/>
              </a:ext>
            </a:extLst>
          </p:cNvPr>
          <p:cNvSpPr>
            <a:spLocks noGrp="1"/>
          </p:cNvSpPr>
          <p:nvPr>
            <p:ph idx="1"/>
          </p:nvPr>
        </p:nvSpPr>
        <p:spPr>
          <a:xfrm>
            <a:off x="838200" y="1253331"/>
            <a:ext cx="10515600" cy="4351338"/>
          </a:xfrm>
        </p:spPr>
        <p:txBody>
          <a:bodyPr>
            <a:normAutofit lnSpcReduction="10000"/>
          </a:bodyPr>
          <a:lstStyle/>
          <a:p>
            <a:pPr>
              <a:lnSpc>
                <a:spcPct val="107000"/>
              </a:lnSpc>
              <a:spcAft>
                <a:spcPts val="800"/>
              </a:spcAft>
              <a:buFont typeface="Wingdings" panose="05000000000000000000" pitchFamily="2" charset="2"/>
              <a:buChar char="§"/>
            </a:pPr>
            <a:r>
              <a:rPr lang="tr-TR" sz="2000" b="1" dirty="0">
                <a:effectLst/>
                <a:latin typeface="Calibri" panose="020F0502020204030204" pitchFamily="34" charset="0"/>
                <a:ea typeface="Calibri" panose="020F0502020204030204" pitchFamily="34" charset="0"/>
                <a:cs typeface="Times New Roman" panose="02020603050405020304" pitchFamily="18" charset="0"/>
              </a:rPr>
              <a:t>İstatistiksel analizler</a:t>
            </a:r>
          </a:p>
          <a:p>
            <a:pPr>
              <a:lnSpc>
                <a:spcPct val="107000"/>
              </a:lnSpc>
              <a:spcAft>
                <a:spcPts val="800"/>
              </a:spcAft>
            </a:pPr>
            <a:r>
              <a:rPr lang="tr-TR" sz="2000" dirty="0">
                <a:effectLst/>
                <a:latin typeface="Calibri" panose="020F0502020204030204" pitchFamily="34" charset="0"/>
                <a:ea typeface="Calibri" panose="020F0502020204030204" pitchFamily="34" charset="0"/>
                <a:cs typeface="Times New Roman" panose="02020603050405020304" pitchFamily="18" charset="0"/>
              </a:rPr>
              <a:t>Suçiçeği vakaları, kaydedilen döküntü başlangıç tarihinden itibaren takip edildi ve aşıları tamamlanmış ve protokol gerekliliklerini yerine getiren çocukları içeren protokole göre kohortta etkililik açısından değerlendirildi (bkz. Şekil 2). </a:t>
            </a:r>
          </a:p>
          <a:p>
            <a:pPr>
              <a:lnSpc>
                <a:spcPct val="107000"/>
              </a:lnSpc>
              <a:spcAft>
                <a:spcPts val="800"/>
              </a:spcAft>
            </a:pPr>
            <a:r>
              <a:rPr lang="tr-TR" sz="2000" dirty="0">
                <a:effectLst/>
                <a:latin typeface="Calibri" panose="020F0502020204030204" pitchFamily="34" charset="0"/>
                <a:ea typeface="Calibri" panose="020F0502020204030204" pitchFamily="34" charset="0"/>
                <a:cs typeface="Times New Roman" panose="02020603050405020304" pitchFamily="18" charset="0"/>
              </a:rPr>
              <a:t>Suçiçeği antikor kalıcılığı, en az iki ardışık çalışma ziyaretinden geçerli </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seroloji</a:t>
            </a:r>
            <a:r>
              <a:rPr lang="tr-TR" sz="2000" dirty="0">
                <a:effectLst/>
                <a:latin typeface="Calibri" panose="020F0502020204030204" pitchFamily="34" charset="0"/>
                <a:ea typeface="Calibri" panose="020F0502020204030204" pitchFamily="34" charset="0"/>
                <a:cs typeface="Times New Roman" panose="02020603050405020304" pitchFamily="18" charset="0"/>
              </a:rPr>
              <a:t> sonuçları toplanan katılımcılarda aynı kohortta değerlendirildi. </a:t>
            </a:r>
          </a:p>
          <a:p>
            <a:pPr>
              <a:lnSpc>
                <a:spcPct val="107000"/>
              </a:lnSpc>
              <a:spcAft>
                <a:spcPts val="800"/>
              </a:spcAft>
            </a:pPr>
            <a:r>
              <a:rPr lang="tr-TR" sz="2000" dirty="0" err="1">
                <a:effectLst/>
                <a:latin typeface="Calibri" panose="020F0502020204030204" pitchFamily="34" charset="0"/>
                <a:ea typeface="Calibri" panose="020F0502020204030204" pitchFamily="34" charset="0"/>
                <a:cs typeface="Times New Roman" panose="02020603050405020304" pitchFamily="18" charset="0"/>
              </a:rPr>
              <a:t>Seronegatif</a:t>
            </a:r>
            <a:r>
              <a:rPr lang="tr-TR" sz="2000" dirty="0">
                <a:effectLst/>
                <a:latin typeface="Calibri" panose="020F0502020204030204" pitchFamily="34" charset="0"/>
                <a:ea typeface="Calibri" panose="020F0502020204030204" pitchFamily="34" charset="0"/>
                <a:cs typeface="Times New Roman" panose="02020603050405020304" pitchFamily="18" charset="0"/>
              </a:rPr>
              <a:t> çocuklar (&lt;25 </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mIU</a:t>
            </a:r>
            <a:r>
              <a:rPr lang="tr-TR" sz="2000" dirty="0">
                <a:effectLst/>
                <a:latin typeface="Calibri" panose="020F0502020204030204" pitchFamily="34" charset="0"/>
                <a:ea typeface="Calibri" panose="020F0502020204030204" pitchFamily="34" charset="0"/>
                <a:cs typeface="Times New Roman" panose="02020603050405020304" pitchFamily="18" charset="0"/>
              </a:rPr>
              <a:t>/</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mL</a:t>
            </a:r>
            <a:r>
              <a:rPr lang="tr-TR" sz="2000" dirty="0">
                <a:effectLst/>
                <a:latin typeface="Calibri" panose="020F0502020204030204" pitchFamily="34" charset="0"/>
                <a:ea typeface="Calibri" panose="020F0502020204030204" pitchFamily="34" charset="0"/>
                <a:cs typeface="Times New Roman" panose="02020603050405020304" pitchFamily="18" charset="0"/>
              </a:rPr>
              <a:t>), </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seropozitif</a:t>
            </a:r>
            <a:r>
              <a:rPr lang="tr-TR" sz="2000" dirty="0">
                <a:effectLst/>
                <a:latin typeface="Calibri" panose="020F0502020204030204" pitchFamily="34" charset="0"/>
                <a:ea typeface="Calibri" panose="020F0502020204030204" pitchFamily="34" charset="0"/>
                <a:cs typeface="Times New Roman" panose="02020603050405020304" pitchFamily="18" charset="0"/>
              </a:rPr>
              <a:t> çocuklar (≥25 </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mIU</a:t>
            </a:r>
            <a:r>
              <a:rPr lang="tr-TR" sz="2000" dirty="0">
                <a:effectLst/>
                <a:latin typeface="Calibri" panose="020F0502020204030204" pitchFamily="34" charset="0"/>
                <a:ea typeface="Calibri" panose="020F0502020204030204" pitchFamily="34" charset="0"/>
                <a:cs typeface="Times New Roman" panose="02020603050405020304" pitchFamily="18" charset="0"/>
              </a:rPr>
              <a:t>/</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mL</a:t>
            </a:r>
            <a:r>
              <a:rPr lang="tr-TR" sz="2000" dirty="0">
                <a:effectLst/>
                <a:latin typeface="Calibri" panose="020F0502020204030204" pitchFamily="34" charset="0"/>
                <a:ea typeface="Calibri" panose="020F0502020204030204" pitchFamily="34" charset="0"/>
                <a:cs typeface="Times New Roman" panose="02020603050405020304" pitchFamily="18" charset="0"/>
              </a:rPr>
              <a:t>) ve </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serokonversiyonu</a:t>
            </a:r>
            <a:r>
              <a:rPr lang="tr-TR" sz="2000" dirty="0">
                <a:effectLst/>
                <a:latin typeface="Calibri" panose="020F0502020204030204" pitchFamily="34" charset="0"/>
                <a:ea typeface="Calibri" panose="020F0502020204030204" pitchFamily="34" charset="0"/>
                <a:cs typeface="Times New Roman" panose="02020603050405020304" pitchFamily="18" charset="0"/>
              </a:rPr>
              <a:t> olan çocuklar (önceden </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seronegatif</a:t>
            </a:r>
            <a:r>
              <a:rPr lang="tr-TR" sz="2000" dirty="0">
                <a:effectLst/>
                <a:latin typeface="Calibri" panose="020F0502020204030204" pitchFamily="34" charset="0"/>
                <a:ea typeface="Calibri" panose="020F0502020204030204" pitchFamily="34" charset="0"/>
                <a:cs typeface="Times New Roman" panose="02020603050405020304" pitchFamily="18" charset="0"/>
              </a:rPr>
              <a:t> bireylerde </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cutoff</a:t>
            </a:r>
            <a:r>
              <a:rPr lang="tr-TR" sz="2000" dirty="0">
                <a:effectLst/>
                <a:latin typeface="Calibri" panose="020F0502020204030204" pitchFamily="34" charset="0"/>
                <a:ea typeface="Calibri" panose="020F0502020204030204" pitchFamily="34" charset="0"/>
                <a:cs typeface="Times New Roman" panose="02020603050405020304" pitchFamily="18" charset="0"/>
              </a:rPr>
              <a:t> üzerinde anti-VZV antikor seviyeleri). </a:t>
            </a:r>
          </a:p>
          <a:p>
            <a:pPr>
              <a:lnSpc>
                <a:spcPct val="107000"/>
              </a:lnSpc>
              <a:spcAft>
                <a:spcPts val="800"/>
              </a:spcAft>
            </a:pPr>
            <a:r>
              <a:rPr lang="tr-TR" sz="2000" dirty="0" err="1">
                <a:effectLst/>
                <a:latin typeface="Calibri" panose="020F0502020204030204" pitchFamily="34" charset="0"/>
                <a:ea typeface="Calibri" panose="020F0502020204030204" pitchFamily="34" charset="0"/>
                <a:cs typeface="Times New Roman" panose="02020603050405020304" pitchFamily="18" charset="0"/>
              </a:rPr>
              <a:t>Seropozitif</a:t>
            </a:r>
            <a:r>
              <a:rPr lang="tr-TR" sz="2000" dirty="0">
                <a:effectLst/>
                <a:latin typeface="Calibri" panose="020F0502020204030204" pitchFamily="34" charset="0"/>
                <a:ea typeface="Calibri" panose="020F0502020204030204" pitchFamily="34" charset="0"/>
                <a:cs typeface="Times New Roman" panose="02020603050405020304" pitchFamily="18" charset="0"/>
              </a:rPr>
              <a:t> katılımcıların oranı, aşılamadan önce </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seronegatif</a:t>
            </a:r>
            <a:r>
              <a:rPr lang="tr-TR" sz="2000" dirty="0">
                <a:effectLst/>
                <a:latin typeface="Calibri" panose="020F0502020204030204" pitchFamily="34" charset="0"/>
                <a:ea typeface="Calibri" panose="020F0502020204030204" pitchFamily="34" charset="0"/>
                <a:cs typeface="Times New Roman" panose="02020603050405020304" pitchFamily="18" charset="0"/>
              </a:rPr>
              <a:t> olan ve aşılamadan sonra eşik değerin üzerinde antikor konsantrasyonları sergileyen katılımcıların oranı olarak hesaplandı. </a:t>
            </a:r>
          </a:p>
          <a:p>
            <a:endParaRPr lang="tr-TR" dirty="0"/>
          </a:p>
        </p:txBody>
      </p:sp>
    </p:spTree>
    <p:extLst>
      <p:ext uri="{BB962C8B-B14F-4D97-AF65-F5344CB8AC3E}">
        <p14:creationId xmlns:p14="http://schemas.microsoft.com/office/powerpoint/2010/main" val="34319788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2F5F506-3610-5F67-0783-1180245D0D0E}"/>
              </a:ext>
            </a:extLst>
          </p:cNvPr>
          <p:cNvSpPr>
            <a:spLocks noGrp="1"/>
          </p:cNvSpPr>
          <p:nvPr>
            <p:ph idx="1"/>
          </p:nvPr>
        </p:nvSpPr>
        <p:spPr>
          <a:xfrm>
            <a:off x="838200" y="1253331"/>
            <a:ext cx="10515600" cy="4351338"/>
          </a:xfrm>
        </p:spPr>
        <p:txBody>
          <a:bodyPr>
            <a:normAutofit/>
          </a:bodyPr>
          <a:lstStyle/>
          <a:p>
            <a:pPr>
              <a:lnSpc>
                <a:spcPct val="107000"/>
              </a:lnSpc>
              <a:spcAft>
                <a:spcPts val="800"/>
              </a:spcAft>
            </a:pPr>
            <a:r>
              <a:rPr lang="tr-TR" sz="2000" dirty="0">
                <a:effectLst/>
                <a:latin typeface="Calibri" panose="020F0502020204030204" pitchFamily="34" charset="0"/>
                <a:ea typeface="Calibri" panose="020F0502020204030204" pitchFamily="34" charset="0"/>
                <a:cs typeface="Times New Roman" panose="02020603050405020304" pitchFamily="18" charset="0"/>
              </a:rPr>
              <a:t>Geometrik ortalama konsantrasyon (GMC) hesaplamaları için, </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cutoff</a:t>
            </a:r>
            <a:r>
              <a:rPr lang="tr-TR" sz="2000" dirty="0">
                <a:effectLst/>
                <a:latin typeface="Calibri" panose="020F0502020204030204" pitchFamily="34" charset="0"/>
                <a:ea typeface="Calibri" panose="020F0502020204030204" pitchFamily="34" charset="0"/>
                <a:cs typeface="Times New Roman" panose="02020603050405020304" pitchFamily="18" charset="0"/>
              </a:rPr>
              <a:t> noktasının altındaki değerler hakem kararıyla </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cutoff</a:t>
            </a:r>
            <a:r>
              <a:rPr lang="tr-TR" sz="2000" dirty="0">
                <a:effectLst/>
                <a:latin typeface="Calibri" panose="020F0502020204030204" pitchFamily="34" charset="0"/>
                <a:ea typeface="Calibri" panose="020F0502020204030204" pitchFamily="34" charset="0"/>
                <a:cs typeface="Times New Roman" panose="02020603050405020304" pitchFamily="18" charset="0"/>
              </a:rPr>
              <a:t> değerinin yarısına ayarlandı. </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GMC'ler</a:t>
            </a:r>
            <a:r>
              <a:rPr lang="tr-TR" sz="2000" dirty="0">
                <a:effectLst/>
                <a:latin typeface="Calibri" panose="020F0502020204030204" pitchFamily="34" charset="0"/>
                <a:ea typeface="Calibri" panose="020F0502020204030204" pitchFamily="34" charset="0"/>
                <a:cs typeface="Times New Roman" panose="02020603050405020304" pitchFamily="18" charset="0"/>
              </a:rPr>
              <a:t>, ELISA ile ölçülen ortalama logaritmik konsantrasyonun anti-</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log'u</a:t>
            </a:r>
            <a:r>
              <a:rPr lang="tr-TR" sz="2000" dirty="0">
                <a:effectLst/>
                <a:latin typeface="Calibri" panose="020F0502020204030204" pitchFamily="34" charset="0"/>
                <a:ea typeface="Calibri" panose="020F0502020204030204" pitchFamily="34" charset="0"/>
                <a:cs typeface="Times New Roman" panose="02020603050405020304" pitchFamily="18" charset="0"/>
              </a:rPr>
              <a:t> olarak hesaplandı.</a:t>
            </a:r>
          </a:p>
          <a:p>
            <a:pPr>
              <a:lnSpc>
                <a:spcPct val="107000"/>
              </a:lnSpc>
              <a:spcAft>
                <a:spcPts val="800"/>
              </a:spcAft>
            </a:pP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000" dirty="0">
                <a:effectLst/>
                <a:latin typeface="Calibri" panose="020F0502020204030204" pitchFamily="34" charset="0"/>
                <a:ea typeface="Calibri" panose="020F0502020204030204" pitchFamily="34" charset="0"/>
                <a:cs typeface="Times New Roman" panose="02020603050405020304" pitchFamily="18" charset="0"/>
              </a:rPr>
              <a:t>Takip dışı bırakılan veya çalışmadan çekilen katılımcılar, son temas noktasına kadar analizler için dikkate alındı.</a:t>
            </a:r>
          </a:p>
          <a:p>
            <a:pPr>
              <a:lnSpc>
                <a:spcPct val="107000"/>
              </a:lnSpc>
              <a:spcAft>
                <a:spcPts val="800"/>
              </a:spcAft>
            </a:pP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000" dirty="0" err="1">
                <a:effectLst/>
                <a:latin typeface="Calibri" panose="020F0502020204030204" pitchFamily="34" charset="0"/>
                <a:ea typeface="Calibri" panose="020F0502020204030204" pitchFamily="34" charset="0"/>
                <a:cs typeface="Times New Roman" panose="02020603050405020304" pitchFamily="18" charset="0"/>
              </a:rPr>
              <a:t>Clopper</a:t>
            </a:r>
            <a:r>
              <a:rPr lang="tr-TR" sz="2000" dirty="0">
                <a:effectLst/>
                <a:latin typeface="Calibri" panose="020F0502020204030204" pitchFamily="34" charset="0"/>
                <a:ea typeface="Calibri" panose="020F0502020204030204" pitchFamily="34" charset="0"/>
                <a:cs typeface="Times New Roman" panose="02020603050405020304" pitchFamily="18" charset="0"/>
              </a:rPr>
              <a:t> yöntemiyle %95 güven aralıklarının hesaplanması dahil olmak üzere tüm hesaplamalar SAS yazılımında (sürüm 9.3, </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Proc-StaXact</a:t>
            </a:r>
            <a:r>
              <a:rPr lang="tr-TR" sz="2000" dirty="0">
                <a:effectLst/>
                <a:latin typeface="Calibri" panose="020F0502020204030204" pitchFamily="34" charset="0"/>
                <a:ea typeface="Calibri" panose="020F0502020204030204" pitchFamily="34" charset="0"/>
                <a:cs typeface="Times New Roman" panose="02020603050405020304" pitchFamily="18" charset="0"/>
              </a:rPr>
              <a:t> modülü sürüm 8.1) yapılmıştır.</a:t>
            </a:r>
          </a:p>
          <a:p>
            <a:endParaRPr lang="tr-TR" dirty="0"/>
          </a:p>
        </p:txBody>
      </p:sp>
    </p:spTree>
    <p:extLst>
      <p:ext uri="{BB962C8B-B14F-4D97-AF65-F5344CB8AC3E}">
        <p14:creationId xmlns:p14="http://schemas.microsoft.com/office/powerpoint/2010/main" val="24787676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062C6CA-C469-3DE1-4BF9-D286121586B6}"/>
              </a:ext>
            </a:extLst>
          </p:cNvPr>
          <p:cNvSpPr>
            <a:spLocks noGrp="1"/>
          </p:cNvSpPr>
          <p:nvPr>
            <p:ph type="title"/>
          </p:nvPr>
        </p:nvSpPr>
        <p:spPr/>
        <p:txBody>
          <a:bodyPr/>
          <a:lstStyle/>
          <a:p>
            <a:r>
              <a:rPr lang="tr-TR" sz="4400" b="1" dirty="0">
                <a:effectLst/>
                <a:latin typeface="Calibri" panose="020F0502020204030204" pitchFamily="34" charset="0"/>
                <a:ea typeface="Calibri" panose="020F0502020204030204" pitchFamily="34" charset="0"/>
                <a:cs typeface="Times New Roman" panose="02020603050405020304" pitchFamily="18" charset="0"/>
              </a:rPr>
              <a:t>SONUÇLAR</a:t>
            </a:r>
            <a:endParaRPr lang="tr-TR" b="1" dirty="0"/>
          </a:p>
        </p:txBody>
      </p:sp>
      <p:sp>
        <p:nvSpPr>
          <p:cNvPr id="3" name="İçerik Yer Tutucusu 2">
            <a:extLst>
              <a:ext uri="{FF2B5EF4-FFF2-40B4-BE49-F238E27FC236}">
                <a16:creationId xmlns:a16="http://schemas.microsoft.com/office/drawing/2014/main" id="{78BDA441-7856-ED1F-1BE2-4880C43AFA2A}"/>
              </a:ext>
            </a:extLst>
          </p:cNvPr>
          <p:cNvSpPr>
            <a:spLocks noGrp="1"/>
          </p:cNvSpPr>
          <p:nvPr>
            <p:ph idx="1"/>
          </p:nvPr>
        </p:nvSpPr>
        <p:spPr/>
        <p:txBody>
          <a:bodyPr/>
          <a:lstStyle/>
          <a:p>
            <a:pPr>
              <a:lnSpc>
                <a:spcPct val="107000"/>
              </a:lnSpc>
              <a:spcAft>
                <a:spcPts val="800"/>
              </a:spcAft>
              <a:buFont typeface="Wingdings" panose="05000000000000000000" pitchFamily="2" charset="2"/>
              <a:buChar char="§"/>
            </a:pPr>
            <a:r>
              <a:rPr lang="tr-TR" sz="2000" b="1" dirty="0">
                <a:effectLst/>
                <a:latin typeface="Calibri" panose="020F0502020204030204" pitchFamily="34" charset="0"/>
                <a:ea typeface="Calibri" panose="020F0502020204030204" pitchFamily="34" charset="0"/>
                <a:cs typeface="Times New Roman" panose="02020603050405020304" pitchFamily="18" charset="0"/>
              </a:rPr>
              <a:t>Demografik özellikleri</a:t>
            </a:r>
          </a:p>
          <a:p>
            <a:pPr>
              <a:lnSpc>
                <a:spcPct val="107000"/>
              </a:lnSpc>
              <a:spcAft>
                <a:spcPts val="800"/>
              </a:spcAft>
            </a:pP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000" dirty="0">
                <a:effectLst/>
                <a:latin typeface="Calibri" panose="020F0502020204030204" pitchFamily="34" charset="0"/>
                <a:ea typeface="Calibri" panose="020F0502020204030204" pitchFamily="34" charset="0"/>
                <a:cs typeface="Times New Roman" panose="02020603050405020304" pitchFamily="18" charset="0"/>
              </a:rPr>
              <a:t>Kayıtlar, Eylül 2005 ile Mayıs 2006 arasında gerçekleşti. Kayıtlı 5.803 çocuğun tamamı aşılandı ve 827'si Aktif Kontrol grubuna dahil edildi (Şekil 3). </a:t>
            </a:r>
          </a:p>
          <a:p>
            <a:pPr>
              <a:lnSpc>
                <a:spcPct val="107000"/>
              </a:lnSpc>
              <a:spcAft>
                <a:spcPts val="800"/>
              </a:spcAft>
            </a:pPr>
            <a:r>
              <a:rPr lang="tr-TR" sz="2000" dirty="0">
                <a:effectLst/>
                <a:latin typeface="Calibri" panose="020F0502020204030204" pitchFamily="34" charset="0"/>
                <a:ea typeface="Calibri" panose="020F0502020204030204" pitchFamily="34" charset="0"/>
                <a:cs typeface="Times New Roman" panose="02020603050405020304" pitchFamily="18" charset="0"/>
              </a:rPr>
              <a:t>Protokole göre etkililik kohortu 744 çocuğu içermektedir (Şekil 3). </a:t>
            </a:r>
          </a:p>
          <a:p>
            <a:pPr>
              <a:lnSpc>
                <a:spcPct val="107000"/>
              </a:lnSpc>
              <a:spcAft>
                <a:spcPts val="800"/>
              </a:spcAft>
            </a:pPr>
            <a:r>
              <a:rPr lang="tr-TR" sz="2000" dirty="0">
                <a:effectLst/>
                <a:latin typeface="Calibri" panose="020F0502020204030204" pitchFamily="34" charset="0"/>
                <a:ea typeface="Calibri" panose="020F0502020204030204" pitchFamily="34" charset="0"/>
                <a:cs typeface="Times New Roman" panose="02020603050405020304" pitchFamily="18" charset="0"/>
              </a:rPr>
              <a:t>Son çalışma ziyareti Aralık 2016'da gerçekleşti ve tüm çalışma için medyan takip süresi on yıldı.</a:t>
            </a:r>
          </a:p>
          <a:p>
            <a:endParaRPr lang="tr-TR" dirty="0"/>
          </a:p>
        </p:txBody>
      </p:sp>
    </p:spTree>
    <p:extLst>
      <p:ext uri="{BB962C8B-B14F-4D97-AF65-F5344CB8AC3E}">
        <p14:creationId xmlns:p14="http://schemas.microsoft.com/office/powerpoint/2010/main" val="991500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66ACB63-627D-BF75-55D7-74791080B76B}"/>
              </a:ext>
            </a:extLst>
          </p:cNvPr>
          <p:cNvSpPr>
            <a:spLocks noGrp="1"/>
          </p:cNvSpPr>
          <p:nvPr>
            <p:ph idx="1"/>
          </p:nvPr>
        </p:nvSpPr>
        <p:spPr>
          <a:xfrm>
            <a:off x="838200" y="3800777"/>
            <a:ext cx="10515600" cy="2376185"/>
          </a:xfrm>
        </p:spPr>
        <p:txBody>
          <a:bodyPr/>
          <a:lstStyle/>
          <a:p>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000" dirty="0">
                <a:effectLst/>
                <a:latin typeface="Calibri" panose="020F0502020204030204" pitchFamily="34" charset="0"/>
                <a:ea typeface="Calibri" panose="020F0502020204030204" pitchFamily="34" charset="0"/>
                <a:cs typeface="Times New Roman" panose="02020603050405020304" pitchFamily="18" charset="0"/>
              </a:rPr>
              <a:t>KKK, iki doz üç değerlikli kızamık-kabakulak-kızamıkçık aşısı alan katılımcılar (Aktif Kontrol grubu); </a:t>
            </a:r>
          </a:p>
          <a:p>
            <a:r>
              <a:rPr lang="tr-TR" sz="2000" dirty="0">
                <a:effectLst/>
                <a:latin typeface="Calibri" panose="020F0502020204030204" pitchFamily="34" charset="0"/>
                <a:ea typeface="Calibri" panose="020F0502020204030204" pitchFamily="34" charset="0"/>
                <a:cs typeface="Times New Roman" panose="02020603050405020304" pitchFamily="18" charset="0"/>
              </a:rPr>
              <a:t>MMRV, iki doz </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tetravalan</a:t>
            </a:r>
            <a:r>
              <a:rPr lang="tr-TR" sz="2000" dirty="0">
                <a:effectLst/>
                <a:latin typeface="Calibri" panose="020F0502020204030204" pitchFamily="34" charset="0"/>
                <a:ea typeface="Calibri" panose="020F0502020204030204" pitchFamily="34" charset="0"/>
                <a:cs typeface="Times New Roman" panose="02020603050405020304" pitchFamily="18" charset="0"/>
              </a:rPr>
              <a:t> MMR-suçiçeği aşısı alan katılımcılar; </a:t>
            </a:r>
          </a:p>
          <a:p>
            <a:r>
              <a:rPr lang="tr-TR" sz="2000" dirty="0">
                <a:effectLst/>
                <a:latin typeface="Calibri" panose="020F0502020204030204" pitchFamily="34" charset="0"/>
                <a:ea typeface="Calibri" panose="020F0502020204030204" pitchFamily="34" charset="0"/>
                <a:cs typeface="Times New Roman" panose="02020603050405020304" pitchFamily="18" charset="0"/>
              </a:rPr>
              <a:t>MMR+V, bir doz MMR ve bir doz </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monovalan</a:t>
            </a:r>
            <a:r>
              <a:rPr lang="tr-TR" sz="2000" dirty="0">
                <a:effectLst/>
                <a:latin typeface="Calibri" panose="020F0502020204030204" pitchFamily="34" charset="0"/>
                <a:ea typeface="Calibri" panose="020F0502020204030204" pitchFamily="34" charset="0"/>
                <a:cs typeface="Times New Roman" panose="02020603050405020304" pitchFamily="18" charset="0"/>
              </a:rPr>
              <a:t> suçiçeği aşısı alan katılımcılar; </a:t>
            </a:r>
          </a:p>
          <a:p>
            <a:r>
              <a:rPr lang="tr-TR" sz="2000" dirty="0">
                <a:effectLst/>
                <a:latin typeface="Calibri" panose="020F0502020204030204" pitchFamily="34" charset="0"/>
                <a:ea typeface="Calibri" panose="020F0502020204030204" pitchFamily="34" charset="0"/>
                <a:cs typeface="Times New Roman" panose="02020603050405020304" pitchFamily="18" charset="0"/>
              </a:rPr>
              <a:t>84. gün, ikinci aşı dozundan altı hafta sonraki takip zaman noktası.</a:t>
            </a:r>
          </a:p>
          <a:p>
            <a:endParaRPr lang="tr-TR" dirty="0"/>
          </a:p>
        </p:txBody>
      </p:sp>
      <p:pic>
        <p:nvPicPr>
          <p:cNvPr id="6" name="Resim 5" descr="Figure">
            <a:extLst>
              <a:ext uri="{FF2B5EF4-FFF2-40B4-BE49-F238E27FC236}">
                <a16:creationId xmlns:a16="http://schemas.microsoft.com/office/drawing/2014/main" id="{FD363C54-6B42-B047-6642-F920FD598F4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8200" y="365124"/>
            <a:ext cx="10515600" cy="3435653"/>
          </a:xfrm>
          <a:prstGeom prst="rect">
            <a:avLst/>
          </a:prstGeom>
          <a:noFill/>
          <a:ln>
            <a:noFill/>
          </a:ln>
        </p:spPr>
      </p:pic>
    </p:spTree>
    <p:extLst>
      <p:ext uri="{BB962C8B-B14F-4D97-AF65-F5344CB8AC3E}">
        <p14:creationId xmlns:p14="http://schemas.microsoft.com/office/powerpoint/2010/main" val="34747919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6CA844B-9FC1-91FF-6FA5-01994FA5AAAC}"/>
              </a:ext>
            </a:extLst>
          </p:cNvPr>
          <p:cNvSpPr>
            <a:spLocks noGrp="1"/>
          </p:cNvSpPr>
          <p:nvPr>
            <p:ph idx="1"/>
          </p:nvPr>
        </p:nvSpPr>
        <p:spPr>
          <a:xfrm>
            <a:off x="838200" y="1253331"/>
            <a:ext cx="10515600" cy="4351338"/>
          </a:xfrm>
        </p:spPr>
        <p:txBody>
          <a:bodyPr/>
          <a:lstStyle/>
          <a:p>
            <a:r>
              <a:rPr lang="tr-TR" sz="2000" dirty="0">
                <a:effectLst/>
                <a:latin typeface="Calibri" panose="020F0502020204030204" pitchFamily="34" charset="0"/>
                <a:ea typeface="Calibri" panose="020F0502020204030204" pitchFamily="34" charset="0"/>
                <a:cs typeface="Times New Roman" panose="02020603050405020304" pitchFamily="18" charset="0"/>
              </a:rPr>
              <a:t>Çalışmaya katılanların demografik özellikleri daha önce bildirilmişti. </a:t>
            </a:r>
          </a:p>
          <a:p>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000" dirty="0">
                <a:effectLst/>
                <a:latin typeface="Calibri" panose="020F0502020204030204" pitchFamily="34" charset="0"/>
                <a:ea typeface="Calibri" panose="020F0502020204030204" pitchFamily="34" charset="0"/>
                <a:cs typeface="Times New Roman" panose="02020603050405020304" pitchFamily="18" charset="0"/>
              </a:rPr>
              <a:t>Katılımcı popülasyon genel olarak homojendi ve ortalama yaş, cinsiyet dağılımı ve etnik köken açısından ülkeler arasında karşılaştırılabilirdi.</a:t>
            </a:r>
          </a:p>
          <a:p>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000" dirty="0">
                <a:effectLst/>
                <a:latin typeface="Calibri" panose="020F0502020204030204" pitchFamily="34" charset="0"/>
                <a:ea typeface="Calibri" panose="020F0502020204030204" pitchFamily="34" charset="0"/>
                <a:cs typeface="Times New Roman" panose="02020603050405020304" pitchFamily="18" charset="0"/>
              </a:rPr>
              <a:t>Katılımcıların çoğu Çek Cumhuriyeti, Rusya ve Polonya'dan alınmıştır (Tablo 1). </a:t>
            </a:r>
          </a:p>
          <a:p>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000" dirty="0">
                <a:effectLst/>
                <a:latin typeface="Calibri" panose="020F0502020204030204" pitchFamily="34" charset="0"/>
                <a:ea typeface="Calibri" panose="020F0502020204030204" pitchFamily="34" charset="0"/>
                <a:cs typeface="Times New Roman" panose="02020603050405020304" pitchFamily="18" charset="0"/>
              </a:rPr>
              <a:t>Kayıtlı çocukların ortalama yaşı 14 aydı ve neredeyse tamamı (%99) Avrupa kökenliydi (Tablo 1). </a:t>
            </a:r>
          </a:p>
          <a:p>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000" dirty="0">
                <a:effectLst/>
                <a:latin typeface="Calibri" panose="020F0502020204030204" pitchFamily="34" charset="0"/>
                <a:ea typeface="Calibri" panose="020F0502020204030204" pitchFamily="34" charset="0"/>
                <a:cs typeface="Times New Roman" panose="02020603050405020304" pitchFamily="18" charset="0"/>
              </a:rPr>
              <a:t>Katılımcıların yaklaşık %90'ı bilinen bir suçiçeği aşısı öyküsü olmayan veya doğrulanmış suçiçeği öyküsü olmayan diğer çocuklarla haftada en az bir kez temas kurmuştur.</a:t>
            </a:r>
          </a:p>
          <a:p>
            <a:endParaRPr lang="tr-TR" dirty="0"/>
          </a:p>
        </p:txBody>
      </p:sp>
    </p:spTree>
    <p:extLst>
      <p:ext uri="{BB962C8B-B14F-4D97-AF65-F5344CB8AC3E}">
        <p14:creationId xmlns:p14="http://schemas.microsoft.com/office/powerpoint/2010/main" val="322226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D4EC888-28D7-0005-DC7F-BC448175BE68}"/>
              </a:ext>
            </a:extLst>
          </p:cNvPr>
          <p:cNvSpPr>
            <a:spLocks noGrp="1"/>
          </p:cNvSpPr>
          <p:nvPr>
            <p:ph type="title"/>
          </p:nvPr>
        </p:nvSpPr>
        <p:spPr/>
        <p:txBody>
          <a:bodyPr/>
          <a:lstStyle/>
          <a:p>
            <a:r>
              <a:rPr lang="tr-TR" sz="4400" b="1" dirty="0">
                <a:effectLst/>
                <a:latin typeface="Calibri" panose="020F0502020204030204" pitchFamily="34" charset="0"/>
                <a:ea typeface="Calibri" panose="020F0502020204030204" pitchFamily="34" charset="0"/>
                <a:cs typeface="Times New Roman" panose="02020603050405020304" pitchFamily="18" charset="0"/>
              </a:rPr>
              <a:t>GİRİŞ</a:t>
            </a:r>
            <a:endParaRPr lang="tr-TR" b="1" dirty="0"/>
          </a:p>
        </p:txBody>
      </p:sp>
      <p:sp>
        <p:nvSpPr>
          <p:cNvPr id="3" name="İçerik Yer Tutucusu 2">
            <a:extLst>
              <a:ext uri="{FF2B5EF4-FFF2-40B4-BE49-F238E27FC236}">
                <a16:creationId xmlns:a16="http://schemas.microsoft.com/office/drawing/2014/main" id="{FB0D7D23-12E2-5D9B-D0AF-BA9EBA31849E}"/>
              </a:ext>
            </a:extLst>
          </p:cNvPr>
          <p:cNvSpPr>
            <a:spLocks noGrp="1"/>
          </p:cNvSpPr>
          <p:nvPr>
            <p:ph idx="1"/>
          </p:nvPr>
        </p:nvSpPr>
        <p:spPr/>
        <p:txBody>
          <a:bodyPr>
            <a:normAutofit/>
          </a:bodyPr>
          <a:lstStyle/>
          <a:p>
            <a:r>
              <a:rPr lang="tr-TR" sz="2000" dirty="0" err="1">
                <a:effectLst/>
                <a:latin typeface="Calibri" panose="020F0502020204030204" pitchFamily="34" charset="0"/>
                <a:ea typeface="Calibri" panose="020F0502020204030204" pitchFamily="34" charset="0"/>
                <a:cs typeface="Times New Roman" panose="02020603050405020304" pitchFamily="18" charset="0"/>
              </a:rPr>
              <a:t>Varicella-zoster</a:t>
            </a:r>
            <a:r>
              <a:rPr lang="tr-TR" sz="2000" dirty="0">
                <a:effectLst/>
                <a:latin typeface="Calibri" panose="020F0502020204030204" pitchFamily="34" charset="0"/>
                <a:ea typeface="Calibri" panose="020F0502020204030204" pitchFamily="34" charset="0"/>
                <a:cs typeface="Times New Roman" panose="02020603050405020304" pitchFamily="18" charset="0"/>
              </a:rPr>
              <a:t> virüs (VZV) enfeksiyonları suçiçeği (suçiçeği) ile sonuçlanır ve yaşamın ilerleyen dönemlerinde virüsün </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reaktivasyonu</a:t>
            </a:r>
            <a:r>
              <a:rPr lang="tr-TR" sz="2000" dirty="0">
                <a:effectLst/>
                <a:latin typeface="Calibri" panose="020F0502020204030204" pitchFamily="34" charset="0"/>
                <a:ea typeface="Calibri" panose="020F0502020204030204" pitchFamily="34" charset="0"/>
                <a:cs typeface="Times New Roman" panose="02020603050405020304" pitchFamily="18" charset="0"/>
              </a:rPr>
              <a:t> </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herpes</a:t>
            </a:r>
            <a:r>
              <a:rPr lang="tr-TR" sz="2000" dirty="0">
                <a:effectLst/>
                <a:latin typeface="Calibri" panose="020F0502020204030204" pitchFamily="34" charset="0"/>
                <a:ea typeface="Calibri" panose="020F0502020204030204" pitchFamily="34" charset="0"/>
                <a:cs typeface="Times New Roman" panose="02020603050405020304" pitchFamily="18" charset="0"/>
              </a:rPr>
              <a:t> </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zoster</a:t>
            </a:r>
            <a:r>
              <a:rPr lang="tr-TR" sz="2000" dirty="0">
                <a:effectLst/>
                <a:latin typeface="Calibri" panose="020F0502020204030204" pitchFamily="34" charset="0"/>
                <a:ea typeface="Calibri" panose="020F0502020204030204" pitchFamily="34" charset="0"/>
                <a:cs typeface="Times New Roman" panose="02020603050405020304" pitchFamily="18" charset="0"/>
              </a:rPr>
              <a:t> (HZ; zona) ile sonuçlanır. </a:t>
            </a:r>
          </a:p>
          <a:p>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000" dirty="0">
                <a:effectLst/>
                <a:latin typeface="Calibri" panose="020F0502020204030204" pitchFamily="34" charset="0"/>
                <a:ea typeface="Calibri" panose="020F0502020204030204" pitchFamily="34" charset="0"/>
                <a:cs typeface="Times New Roman" panose="02020603050405020304" pitchFamily="18" charset="0"/>
              </a:rPr>
              <a:t>Genellikle ani başlayan ve başlangıcından itibaren bir hafta içinde gerileyen </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makülopapüler</a:t>
            </a:r>
            <a:r>
              <a:rPr lang="tr-TR" sz="2000" dirty="0">
                <a:effectLst/>
                <a:latin typeface="Calibri" panose="020F0502020204030204" pitchFamily="34" charset="0"/>
                <a:ea typeface="Calibri" panose="020F0502020204030204" pitchFamily="34" charset="0"/>
                <a:cs typeface="Times New Roman" panose="02020603050405020304" pitchFamily="18" charset="0"/>
              </a:rPr>
              <a:t> </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veziküler</a:t>
            </a:r>
            <a:r>
              <a:rPr lang="tr-TR" sz="2000" dirty="0">
                <a:effectLst/>
                <a:latin typeface="Calibri" panose="020F0502020204030204" pitchFamily="34" charset="0"/>
                <a:ea typeface="Calibri" panose="020F0502020204030204" pitchFamily="34" charset="0"/>
                <a:cs typeface="Times New Roman" panose="02020603050405020304" pitchFamily="18" charset="0"/>
              </a:rPr>
              <a:t> deri döküntüsü ile karakterizedir. </a:t>
            </a:r>
          </a:p>
          <a:p>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000" dirty="0">
                <a:effectLst/>
                <a:latin typeface="Calibri" panose="020F0502020204030204" pitchFamily="34" charset="0"/>
                <a:ea typeface="Calibri" panose="020F0502020204030204" pitchFamily="34" charset="0"/>
                <a:cs typeface="Times New Roman" panose="02020603050405020304" pitchFamily="18" charset="0"/>
              </a:rPr>
              <a:t>Döküntülerden önceki suçiçeği enfeksiyonu belirtileri (ateş, baş ağrısı ve mide bulantısı gibi) sağlıklı çocuklarda genellikle hafiftir, ancak yetişkinlerde sıklıkla ciddi belirtiler eşlik eder. </a:t>
            </a:r>
          </a:p>
          <a:p>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000" dirty="0">
                <a:effectLst/>
                <a:latin typeface="Calibri" panose="020F0502020204030204" pitchFamily="34" charset="0"/>
                <a:ea typeface="Calibri" panose="020F0502020204030204" pitchFamily="34" charset="0"/>
                <a:cs typeface="Times New Roman" panose="02020603050405020304" pitchFamily="18" charset="0"/>
              </a:rPr>
              <a:t>Ancak sekonder bakteriyel enfeksiyon ve pnömoni gibi ciddi komplikasyonlar tüm yaş gruplarında ortaya çıkabilmekte, hastane yatışlarına ve nadir vakalarda ölüme bile yol açabilmektedir.</a:t>
            </a:r>
            <a:endParaRPr lang="tr-TR" sz="2000" dirty="0"/>
          </a:p>
        </p:txBody>
      </p:sp>
    </p:spTree>
    <p:extLst>
      <p:ext uri="{BB962C8B-B14F-4D97-AF65-F5344CB8AC3E}">
        <p14:creationId xmlns:p14="http://schemas.microsoft.com/office/powerpoint/2010/main" val="9014838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7379BD7-9094-E800-7227-9C204102723D}"/>
              </a:ext>
            </a:extLst>
          </p:cNvPr>
          <p:cNvSpPr>
            <a:spLocks noGrp="1"/>
          </p:cNvSpPr>
          <p:nvPr>
            <p:ph idx="1"/>
          </p:nvPr>
        </p:nvSpPr>
        <p:spPr>
          <a:xfrm>
            <a:off x="838200" y="5068834"/>
            <a:ext cx="10515600" cy="1322540"/>
          </a:xfrm>
        </p:spPr>
        <p:txBody>
          <a:bodyPr/>
          <a:lstStyle/>
          <a:p>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r>
              <a:rPr lang="tr-TR" sz="1400" dirty="0">
                <a:effectLst/>
                <a:latin typeface="Calibri" panose="020F0502020204030204" pitchFamily="34" charset="0"/>
                <a:ea typeface="Calibri" panose="020F0502020204030204" pitchFamily="34" charset="0"/>
                <a:cs typeface="Times New Roman" panose="02020603050405020304" pitchFamily="18" charset="0"/>
              </a:rPr>
              <a:t>Tablo 1. Aktif Kontrol grubundaki katılımcıların demografik özellikleri (etkinlik için protokol başına kohort; N = 744)</a:t>
            </a:r>
          </a:p>
        </p:txBody>
      </p:sp>
      <p:pic>
        <p:nvPicPr>
          <p:cNvPr id="4" name="Resim 3">
            <a:extLst>
              <a:ext uri="{FF2B5EF4-FFF2-40B4-BE49-F238E27FC236}">
                <a16:creationId xmlns:a16="http://schemas.microsoft.com/office/drawing/2014/main" id="{C33E8C68-CEE3-9889-FF72-EF8F24EDBA93}"/>
              </a:ext>
            </a:extLst>
          </p:cNvPr>
          <p:cNvPicPr>
            <a:picLocks noChangeAspect="1"/>
          </p:cNvPicPr>
          <p:nvPr/>
        </p:nvPicPr>
        <p:blipFill>
          <a:blip r:embed="rId2"/>
          <a:stretch>
            <a:fillRect/>
          </a:stretch>
        </p:blipFill>
        <p:spPr>
          <a:xfrm>
            <a:off x="838200" y="655211"/>
            <a:ext cx="10515600" cy="4489298"/>
          </a:xfrm>
          <a:prstGeom prst="rect">
            <a:avLst/>
          </a:prstGeom>
        </p:spPr>
      </p:pic>
    </p:spTree>
    <p:extLst>
      <p:ext uri="{BB962C8B-B14F-4D97-AF65-F5344CB8AC3E}">
        <p14:creationId xmlns:p14="http://schemas.microsoft.com/office/powerpoint/2010/main" val="24391588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EB27FAF-7551-6231-F6DD-5E2DD2C527E5}"/>
              </a:ext>
            </a:extLst>
          </p:cNvPr>
          <p:cNvSpPr>
            <a:spLocks noGrp="1"/>
          </p:cNvSpPr>
          <p:nvPr>
            <p:ph idx="1"/>
          </p:nvPr>
        </p:nvSpPr>
        <p:spPr>
          <a:xfrm>
            <a:off x="838200" y="1253331"/>
            <a:ext cx="10515600" cy="4351338"/>
          </a:xfrm>
        </p:spPr>
        <p:txBody>
          <a:bodyPr>
            <a:normAutofit/>
          </a:bodyPr>
          <a:lstStyle/>
          <a:p>
            <a:pPr>
              <a:lnSpc>
                <a:spcPct val="107000"/>
              </a:lnSpc>
              <a:spcAft>
                <a:spcPts val="800"/>
              </a:spcAft>
            </a:pPr>
            <a:r>
              <a:rPr lang="tr-TR" sz="2000" b="1" dirty="0">
                <a:effectLst/>
                <a:latin typeface="Calibri" panose="020F0502020204030204" pitchFamily="34" charset="0"/>
                <a:ea typeface="Calibri" panose="020F0502020204030204" pitchFamily="34" charset="0"/>
                <a:cs typeface="Times New Roman" panose="02020603050405020304" pitchFamily="18" charset="0"/>
              </a:rPr>
              <a:t>Aktif Kontrol grubunda (MMR alıcıları) suçiçeği oluşumu</a:t>
            </a:r>
          </a:p>
          <a:p>
            <a:pPr>
              <a:lnSpc>
                <a:spcPct val="107000"/>
              </a:lnSpc>
              <a:spcAft>
                <a:spcPts val="800"/>
              </a:spcAft>
            </a:pP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000" dirty="0">
                <a:effectLst/>
                <a:latin typeface="Calibri" panose="020F0502020204030204" pitchFamily="34" charset="0"/>
                <a:ea typeface="Calibri" panose="020F0502020204030204" pitchFamily="34" charset="0"/>
                <a:cs typeface="Times New Roman" panose="02020603050405020304" pitchFamily="18" charset="0"/>
              </a:rPr>
              <a:t>Aktif Kontrol grubunda bildirilen tüm döküntülerden 391'i (%53) olası suçiçeği döküntüleri olarak karakterize edildi, daha sonra IDMC tarafından değerlendirildi ve laboratuvarda test edildi. </a:t>
            </a:r>
          </a:p>
          <a:p>
            <a:pPr>
              <a:lnSpc>
                <a:spcPct val="107000"/>
              </a:lnSpc>
              <a:spcAft>
                <a:spcPts val="800"/>
              </a:spcAft>
            </a:pPr>
            <a:r>
              <a:rPr lang="tr-TR" sz="2000" dirty="0">
                <a:effectLst/>
                <a:latin typeface="Calibri" panose="020F0502020204030204" pitchFamily="34" charset="0"/>
                <a:ea typeface="Calibri" panose="020F0502020204030204" pitchFamily="34" charset="0"/>
                <a:cs typeface="Times New Roman" panose="02020603050405020304" pitchFamily="18" charset="0"/>
              </a:rPr>
              <a:t>PCR testinin ve bir klinik indeks vakayla bağlantının değerlendirilmesinin ardından, suçiçeği ve HZ olmayan vakalar olarak 39 vaka (%5) dışlandı ve 352'sine (%47) doğrulanmış bir suçiçeği vakası teşhisi kondu. (Şekil 2). </a:t>
            </a:r>
          </a:p>
          <a:p>
            <a:pPr>
              <a:lnSpc>
                <a:spcPct val="107000"/>
              </a:lnSpc>
              <a:spcAft>
                <a:spcPts val="800"/>
              </a:spcAft>
            </a:pPr>
            <a:r>
              <a:rPr lang="tr-TR" sz="2000" dirty="0">
                <a:effectLst/>
                <a:latin typeface="Calibri" panose="020F0502020204030204" pitchFamily="34" charset="0"/>
                <a:ea typeface="Calibri" panose="020F0502020204030204" pitchFamily="34" charset="0"/>
                <a:cs typeface="Times New Roman" panose="02020603050405020304" pitchFamily="18" charset="0"/>
              </a:rPr>
              <a:t>10 yıllık takip süresi boyunca doğrulanmış suçiçeği vakasının kişi-yıl oranı ülkeler arasında benzerdi.</a:t>
            </a:r>
            <a:endParaRPr lang="tr-TR" sz="2000" dirty="0"/>
          </a:p>
        </p:txBody>
      </p:sp>
    </p:spTree>
    <p:extLst>
      <p:ext uri="{BB962C8B-B14F-4D97-AF65-F5344CB8AC3E}">
        <p14:creationId xmlns:p14="http://schemas.microsoft.com/office/powerpoint/2010/main" val="1972860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6AECD34-0C2F-8F18-827A-42809DA76FAC}"/>
              </a:ext>
            </a:extLst>
          </p:cNvPr>
          <p:cNvSpPr>
            <a:spLocks noGrp="1"/>
          </p:cNvSpPr>
          <p:nvPr>
            <p:ph idx="1"/>
          </p:nvPr>
        </p:nvSpPr>
        <p:spPr>
          <a:xfrm>
            <a:off x="838200" y="365125"/>
            <a:ext cx="10515600" cy="1242958"/>
          </a:xfrm>
        </p:spPr>
        <p:txBody>
          <a:bodyPr/>
          <a:lstStyle/>
          <a:p>
            <a:pPr>
              <a:lnSpc>
                <a:spcPct val="107000"/>
              </a:lnSpc>
              <a:spcAft>
                <a:spcPts val="800"/>
              </a:spcAft>
              <a:buFont typeface="Wingdings" panose="05000000000000000000" pitchFamily="2" charset="2"/>
              <a:buChar char="§"/>
            </a:pPr>
            <a:r>
              <a:rPr lang="tr-TR" sz="1800" b="1" dirty="0">
                <a:effectLst/>
                <a:latin typeface="Calibri" panose="020F0502020204030204" pitchFamily="34" charset="0"/>
                <a:ea typeface="Calibri" panose="020F0502020204030204" pitchFamily="34" charset="0"/>
                <a:cs typeface="Times New Roman" panose="02020603050405020304" pitchFamily="18" charset="0"/>
              </a:rPr>
              <a:t>Aktif Kontrol grubunda anti-VZV antikorlarının varlığı</a:t>
            </a:r>
          </a:p>
          <a:p>
            <a:r>
              <a:rPr lang="tr-TR" sz="1800" dirty="0">
                <a:effectLst/>
                <a:latin typeface="Calibri" panose="020F0502020204030204" pitchFamily="34" charset="0"/>
                <a:ea typeface="Calibri" panose="020F0502020204030204" pitchFamily="34" charset="0"/>
                <a:cs typeface="Times New Roman" panose="02020603050405020304" pitchFamily="18" charset="0"/>
              </a:rPr>
              <a:t>Tanı konmuş bir suçiçeği vakası olan ve olmayan Aktif Kontrol grubundan katılımcılardaki anti-VZV antikor konsantrasyonları zaman içinde analiz edilmiştir (Şekil 4).</a:t>
            </a:r>
          </a:p>
          <a:p>
            <a:endParaRPr lang="tr-TR" dirty="0"/>
          </a:p>
        </p:txBody>
      </p:sp>
      <p:pic>
        <p:nvPicPr>
          <p:cNvPr id="6" name="Resim 5" descr="Figure">
            <a:extLst>
              <a:ext uri="{FF2B5EF4-FFF2-40B4-BE49-F238E27FC236}">
                <a16:creationId xmlns:a16="http://schemas.microsoft.com/office/drawing/2014/main" id="{FA7F4D14-170E-4876-149E-F420EFD826B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76418" y="1557632"/>
            <a:ext cx="6439163" cy="5011077"/>
          </a:xfrm>
          <a:prstGeom prst="rect">
            <a:avLst/>
          </a:prstGeom>
          <a:noFill/>
          <a:ln>
            <a:noFill/>
          </a:ln>
        </p:spPr>
      </p:pic>
    </p:spTree>
    <p:extLst>
      <p:ext uri="{BB962C8B-B14F-4D97-AF65-F5344CB8AC3E}">
        <p14:creationId xmlns:p14="http://schemas.microsoft.com/office/powerpoint/2010/main" val="37915480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6F52E0F-CE5E-B543-AAC3-9E3B73AFC92F}"/>
              </a:ext>
            </a:extLst>
          </p:cNvPr>
          <p:cNvSpPr>
            <a:spLocks noGrp="1"/>
          </p:cNvSpPr>
          <p:nvPr>
            <p:ph idx="1"/>
          </p:nvPr>
        </p:nvSpPr>
        <p:spPr>
          <a:xfrm>
            <a:off x="838200" y="1253331"/>
            <a:ext cx="10515600" cy="4351338"/>
          </a:xfrm>
        </p:spPr>
        <p:txBody>
          <a:bodyPr/>
          <a:lstStyle/>
          <a:p>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000" dirty="0">
                <a:effectLst/>
                <a:latin typeface="Calibri" panose="020F0502020204030204" pitchFamily="34" charset="0"/>
                <a:ea typeface="Calibri" panose="020F0502020204030204" pitchFamily="34" charset="0"/>
                <a:cs typeface="Times New Roman" panose="02020603050405020304" pitchFamily="18" charset="0"/>
              </a:rPr>
              <a:t>İkinci MMR dozundan bir yıl sonra, doğrulanmış bir suçiçeği vakası olmayan Aktif Kontrol grubu katılımcılarının ortalama %8'i anti-VZV antikorları için </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seropozitifti</a:t>
            </a:r>
            <a:r>
              <a:rPr lang="tr-TR" sz="2000" dirty="0">
                <a:effectLst/>
                <a:latin typeface="Calibri" panose="020F0502020204030204" pitchFamily="34" charset="0"/>
                <a:ea typeface="Calibri" panose="020F0502020204030204" pitchFamily="34" charset="0"/>
                <a:cs typeface="Times New Roman" panose="02020603050405020304" pitchFamily="18" charset="0"/>
              </a:rPr>
              <a:t>. </a:t>
            </a:r>
          </a:p>
          <a:p>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000" dirty="0">
                <a:effectLst/>
                <a:latin typeface="Calibri" panose="020F0502020204030204" pitchFamily="34" charset="0"/>
                <a:ea typeface="Calibri" panose="020F0502020204030204" pitchFamily="34" charset="0"/>
                <a:cs typeface="Times New Roman" panose="02020603050405020304" pitchFamily="18" charset="0"/>
              </a:rPr>
              <a:t>Suçiçeği teşhisi konmamış veya bildirilmemiş </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seropozitif</a:t>
            </a:r>
            <a:r>
              <a:rPr lang="tr-TR" sz="2000" dirty="0">
                <a:effectLst/>
                <a:latin typeface="Calibri" panose="020F0502020204030204" pitchFamily="34" charset="0"/>
                <a:ea typeface="Calibri" panose="020F0502020204030204" pitchFamily="34" charset="0"/>
                <a:cs typeface="Times New Roman" panose="02020603050405020304" pitchFamily="18" charset="0"/>
              </a:rPr>
              <a:t> katılımcıların yüzdesi çalışma sırasında arttı. Y10'da, doğrulanmış bir suçiçeği vakası olmayan Aktif Kontrol grubundaki çocukların %75'i </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seropozitifti</a:t>
            </a:r>
            <a:r>
              <a:rPr lang="tr-TR" sz="2000" dirty="0">
                <a:effectLst/>
                <a:latin typeface="Calibri" panose="020F0502020204030204" pitchFamily="34" charset="0"/>
                <a:ea typeface="Calibri" panose="020F0502020204030204" pitchFamily="34" charset="0"/>
                <a:cs typeface="Times New Roman" panose="02020603050405020304" pitchFamily="18" charset="0"/>
              </a:rPr>
              <a:t>.</a:t>
            </a:r>
          </a:p>
          <a:p>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000" dirty="0">
                <a:effectLst/>
                <a:latin typeface="Calibri" panose="020F0502020204030204" pitchFamily="34" charset="0"/>
                <a:ea typeface="Calibri" panose="020F0502020204030204" pitchFamily="34" charset="0"/>
                <a:cs typeface="Times New Roman" panose="02020603050405020304" pitchFamily="18" charset="0"/>
              </a:rPr>
              <a:t>Suçiçeği vakası bildirilmeyen katılımcılarda, anti-VZV </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GMC'ler</a:t>
            </a:r>
            <a:r>
              <a:rPr lang="tr-TR" sz="2000" dirty="0">
                <a:effectLst/>
                <a:latin typeface="Calibri" panose="020F0502020204030204" pitchFamily="34" charset="0"/>
                <a:ea typeface="Calibri" panose="020F0502020204030204" pitchFamily="34" charset="0"/>
                <a:cs typeface="Times New Roman" panose="02020603050405020304" pitchFamily="18" charset="0"/>
              </a:rPr>
              <a:t> takip süresi boyunca artarak Y10'da tüm grup için ortalama 250 </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mIU</a:t>
            </a:r>
            <a:r>
              <a:rPr lang="tr-TR" sz="2000" dirty="0">
                <a:effectLst/>
                <a:latin typeface="Calibri" panose="020F0502020204030204" pitchFamily="34" charset="0"/>
                <a:ea typeface="Calibri" panose="020F0502020204030204" pitchFamily="34" charset="0"/>
                <a:cs typeface="Times New Roman" panose="02020603050405020304" pitchFamily="18" charset="0"/>
              </a:rPr>
              <a:t>/</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mL'ye</a:t>
            </a:r>
            <a:r>
              <a:rPr lang="tr-TR" sz="2000" dirty="0">
                <a:effectLst/>
                <a:latin typeface="Calibri" panose="020F0502020204030204" pitchFamily="34" charset="0"/>
                <a:ea typeface="Calibri" panose="020F0502020204030204" pitchFamily="34" charset="0"/>
                <a:cs typeface="Times New Roman" panose="02020603050405020304" pitchFamily="18" charset="0"/>
              </a:rPr>
              <a:t> ve </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seropozitif</a:t>
            </a:r>
            <a:r>
              <a:rPr lang="tr-TR" sz="2000" dirty="0">
                <a:effectLst/>
                <a:latin typeface="Calibri" panose="020F0502020204030204" pitchFamily="34" charset="0"/>
                <a:ea typeface="Calibri" panose="020F0502020204030204" pitchFamily="34" charset="0"/>
                <a:cs typeface="Times New Roman" panose="02020603050405020304" pitchFamily="18" charset="0"/>
              </a:rPr>
              <a:t> alt grup için 680 </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mIU</a:t>
            </a:r>
            <a:r>
              <a:rPr lang="tr-TR" sz="2000" dirty="0">
                <a:effectLst/>
                <a:latin typeface="Calibri" panose="020F0502020204030204" pitchFamily="34" charset="0"/>
                <a:ea typeface="Calibri" panose="020F0502020204030204" pitchFamily="34" charset="0"/>
                <a:cs typeface="Times New Roman" panose="02020603050405020304" pitchFamily="18" charset="0"/>
              </a:rPr>
              <a:t>/</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mL'ye</a:t>
            </a:r>
            <a:r>
              <a:rPr lang="tr-TR" sz="2000" dirty="0">
                <a:effectLst/>
                <a:latin typeface="Calibri" panose="020F0502020204030204" pitchFamily="34" charset="0"/>
                <a:ea typeface="Calibri" panose="020F0502020204030204" pitchFamily="34" charset="0"/>
                <a:cs typeface="Times New Roman" panose="02020603050405020304" pitchFamily="18" charset="0"/>
              </a:rPr>
              <a:t> ulaştı.</a:t>
            </a:r>
          </a:p>
        </p:txBody>
      </p:sp>
    </p:spTree>
    <p:extLst>
      <p:ext uri="{BB962C8B-B14F-4D97-AF65-F5344CB8AC3E}">
        <p14:creationId xmlns:p14="http://schemas.microsoft.com/office/powerpoint/2010/main" val="13486271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71BF952-A350-6B29-3023-D5B4579679A7}"/>
              </a:ext>
            </a:extLst>
          </p:cNvPr>
          <p:cNvSpPr>
            <a:spLocks noGrp="1"/>
          </p:cNvSpPr>
          <p:nvPr>
            <p:ph idx="1"/>
          </p:nvPr>
        </p:nvSpPr>
        <p:spPr>
          <a:xfrm>
            <a:off x="838200" y="1253331"/>
            <a:ext cx="10515600" cy="4351338"/>
          </a:xfrm>
        </p:spPr>
        <p:txBody>
          <a:bodyPr/>
          <a:lstStyle/>
          <a:p>
            <a:r>
              <a:rPr lang="tr-TR" sz="2000" dirty="0">
                <a:effectLst/>
                <a:latin typeface="Calibri" panose="020F0502020204030204" pitchFamily="34" charset="0"/>
                <a:ea typeface="Calibri" panose="020F0502020204030204" pitchFamily="34" charset="0"/>
                <a:cs typeface="Times New Roman" panose="02020603050405020304" pitchFamily="18" charset="0"/>
              </a:rPr>
              <a:t>Herhangi bir zaman noktasında suçiçeği vakası yaşayan katılımcılar dikkate alındığında, GMC Y10'da 1.026 </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mIU</a:t>
            </a:r>
            <a:r>
              <a:rPr lang="tr-TR" sz="2000" dirty="0">
                <a:effectLst/>
                <a:latin typeface="Calibri" panose="020F0502020204030204" pitchFamily="34" charset="0"/>
                <a:ea typeface="Calibri" panose="020F0502020204030204" pitchFamily="34" charset="0"/>
                <a:cs typeface="Times New Roman" panose="02020603050405020304" pitchFamily="18" charset="0"/>
              </a:rPr>
              <a:t>/</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mL'ye</a:t>
            </a:r>
            <a:r>
              <a:rPr lang="tr-TR" sz="2000" dirty="0">
                <a:effectLst/>
                <a:latin typeface="Calibri" panose="020F0502020204030204" pitchFamily="34" charset="0"/>
                <a:ea typeface="Calibri" panose="020F0502020204030204" pitchFamily="34" charset="0"/>
                <a:cs typeface="Times New Roman" panose="02020603050405020304" pitchFamily="18" charset="0"/>
              </a:rPr>
              <a:t> ulaştı (bkz. Şekil 4, Y10'da "önceki ziyaretten önceki vaka" kategorisi). </a:t>
            </a:r>
          </a:p>
          <a:p>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000" dirty="0">
                <a:effectLst/>
                <a:latin typeface="Calibri" panose="020F0502020204030204" pitchFamily="34" charset="0"/>
                <a:ea typeface="Calibri" panose="020F0502020204030204" pitchFamily="34" charset="0"/>
                <a:cs typeface="Times New Roman" panose="02020603050405020304" pitchFamily="18" charset="0"/>
              </a:rPr>
              <a:t>Yalnızca kan örneklemeleri arasında suçiçeği vakası olan katılımcılar dikkate alındığında, GMC 2.145 </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mIU</a:t>
            </a:r>
            <a:r>
              <a:rPr lang="tr-TR" sz="2000" dirty="0">
                <a:effectLst/>
                <a:latin typeface="Calibri" panose="020F0502020204030204" pitchFamily="34" charset="0"/>
                <a:ea typeface="Calibri" panose="020F0502020204030204" pitchFamily="34" charset="0"/>
                <a:cs typeface="Times New Roman" panose="02020603050405020304" pitchFamily="18" charset="0"/>
              </a:rPr>
              <a:t>/</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mL</a:t>
            </a:r>
            <a:r>
              <a:rPr lang="tr-TR" sz="2000" dirty="0">
                <a:effectLst/>
                <a:latin typeface="Calibri" panose="020F0502020204030204" pitchFamily="34" charset="0"/>
                <a:ea typeface="Calibri" panose="020F0502020204030204" pitchFamily="34" charset="0"/>
                <a:cs typeface="Times New Roman" panose="02020603050405020304" pitchFamily="18" charset="0"/>
              </a:rPr>
              <a:t> gibi yüksek değerlere ulaştı (bkz. Şekil 4, Y10'da "önceki ziyaretten bu yana vaka" kategorisi).</a:t>
            </a:r>
          </a:p>
          <a:p>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000" dirty="0">
                <a:effectLst/>
                <a:latin typeface="Calibri" panose="020F0502020204030204" pitchFamily="34" charset="0"/>
                <a:ea typeface="Calibri" panose="020F0502020204030204" pitchFamily="34" charset="0"/>
                <a:cs typeface="Times New Roman" panose="02020603050405020304" pitchFamily="18" charset="0"/>
              </a:rPr>
              <a:t>Ardışık iki ziyaret arasında anti-VZV antikor konsantrasyonlarındaki artışlara bakıldığında, doğrulanmış bir suçiçeği vakası olan katılımcıların %97'sinde en az sekiz kat artış tespit edildi. </a:t>
            </a:r>
          </a:p>
          <a:p>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000" dirty="0">
                <a:effectLst/>
                <a:latin typeface="Calibri" panose="020F0502020204030204" pitchFamily="34" charset="0"/>
                <a:ea typeface="Calibri" panose="020F0502020204030204" pitchFamily="34" charset="0"/>
                <a:cs typeface="Times New Roman" panose="02020603050405020304" pitchFamily="18" charset="0"/>
              </a:rPr>
              <a:t>Doğrulanmış bir suçiçeği enfeksiyonu olmayan 318 çocuktan 116'sında (%37) benzer bir artış tespit edildi (etkinlik için protokole göre kohort).</a:t>
            </a:r>
          </a:p>
          <a:p>
            <a:endParaRPr lang="tr-TR" dirty="0"/>
          </a:p>
        </p:txBody>
      </p:sp>
    </p:spTree>
    <p:extLst>
      <p:ext uri="{BB962C8B-B14F-4D97-AF65-F5344CB8AC3E}">
        <p14:creationId xmlns:p14="http://schemas.microsoft.com/office/powerpoint/2010/main" val="12011821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FBBC36-EC26-15B3-ACA1-26C21DF95017}"/>
              </a:ext>
            </a:extLst>
          </p:cNvPr>
          <p:cNvSpPr>
            <a:spLocks noGrp="1"/>
          </p:cNvSpPr>
          <p:nvPr>
            <p:ph idx="1"/>
          </p:nvPr>
        </p:nvSpPr>
        <p:spPr>
          <a:xfrm>
            <a:off x="838200" y="1253331"/>
            <a:ext cx="10515600" cy="4351338"/>
          </a:xfrm>
        </p:spPr>
        <p:txBody>
          <a:bodyPr>
            <a:normAutofit/>
          </a:bodyPr>
          <a:lstStyle/>
          <a:p>
            <a:r>
              <a:rPr lang="tr-TR" sz="2000" dirty="0">
                <a:effectLst/>
                <a:latin typeface="Calibri" panose="020F0502020204030204" pitchFamily="34" charset="0"/>
                <a:ea typeface="Calibri" panose="020F0502020204030204" pitchFamily="34" charset="0"/>
                <a:cs typeface="Times New Roman" panose="02020603050405020304" pitchFamily="18" charset="0"/>
              </a:rPr>
              <a:t>Doğrulanmış bir suçiçeği vakası olmayan çocuklarda, geniş aralıklara yayılan anti-VZV antikor konsantrasyonları ile anti-VZV </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seropozitifliğinde</a:t>
            </a:r>
            <a:r>
              <a:rPr lang="tr-TR" sz="2000" dirty="0">
                <a:effectLst/>
                <a:latin typeface="Calibri" panose="020F0502020204030204" pitchFamily="34" charset="0"/>
                <a:ea typeface="Calibri" panose="020F0502020204030204" pitchFamily="34" charset="0"/>
                <a:cs typeface="Times New Roman" panose="02020603050405020304" pitchFamily="18" charset="0"/>
              </a:rPr>
              <a:t> bir artış olmuştur (Şekil 5). </a:t>
            </a:r>
          </a:p>
          <a:p>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000" dirty="0" err="1">
                <a:effectLst/>
                <a:latin typeface="Calibri" panose="020F0502020204030204" pitchFamily="34" charset="0"/>
                <a:ea typeface="Calibri" panose="020F0502020204030204" pitchFamily="34" charset="0"/>
                <a:cs typeface="Times New Roman" panose="02020603050405020304" pitchFamily="18" charset="0"/>
              </a:rPr>
              <a:t>Seropozitif</a:t>
            </a:r>
            <a:r>
              <a:rPr lang="tr-TR" sz="2000" dirty="0">
                <a:effectLst/>
                <a:latin typeface="Calibri" panose="020F0502020204030204" pitchFamily="34" charset="0"/>
                <a:ea typeface="Calibri" panose="020F0502020204030204" pitchFamily="34" charset="0"/>
                <a:cs typeface="Times New Roman" panose="02020603050405020304" pitchFamily="18" charset="0"/>
              </a:rPr>
              <a:t> katılımcıların yüzdesindeki bu artış en çok Y2 ve Y6 arasında belirgindi ve zirve Y4'teydi. </a:t>
            </a:r>
          </a:p>
          <a:p>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000" dirty="0">
                <a:effectLst/>
                <a:latin typeface="Calibri" panose="020F0502020204030204" pitchFamily="34" charset="0"/>
                <a:ea typeface="Calibri" panose="020F0502020204030204" pitchFamily="34" charset="0"/>
                <a:cs typeface="Times New Roman" panose="02020603050405020304" pitchFamily="18" charset="0"/>
              </a:rPr>
              <a:t>Doğrulanmış bir suçiçeği vakası olan katılımcılar için, suçiçeği vakalarının ne zaman meydana geldiğine bakılmaksızın, tüm zaman noktalarında ardışık ziyaretler arasında anti-VZV antikor konsantrasyonlarında karşılaştırılabilir artışlar gözlendi (Şekil 6). </a:t>
            </a:r>
          </a:p>
          <a:p>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000" dirty="0">
                <a:effectLst/>
                <a:latin typeface="Calibri" panose="020F0502020204030204" pitchFamily="34" charset="0"/>
                <a:ea typeface="Calibri" panose="020F0502020204030204" pitchFamily="34" charset="0"/>
                <a:cs typeface="Times New Roman" panose="02020603050405020304" pitchFamily="18" charset="0"/>
              </a:rPr>
              <a:t>Doğrulanmış bir vakası olan ve anti-VZV konsantrasyonlarında 200 kattan fazla artış olan katılımcıların yüzdesi, diğer tüm zaman noktalarına kıyasla Y6, Y8 ve Y10'da daha yüksekti.</a:t>
            </a:r>
          </a:p>
        </p:txBody>
      </p:sp>
    </p:spTree>
    <p:extLst>
      <p:ext uri="{BB962C8B-B14F-4D97-AF65-F5344CB8AC3E}">
        <p14:creationId xmlns:p14="http://schemas.microsoft.com/office/powerpoint/2010/main" val="20426965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İçerik Yer Tutucusu 9">
            <a:extLst>
              <a:ext uri="{FF2B5EF4-FFF2-40B4-BE49-F238E27FC236}">
                <a16:creationId xmlns:a16="http://schemas.microsoft.com/office/drawing/2014/main" id="{AE384993-2E60-BB3A-0285-E56CD979549C}"/>
              </a:ext>
            </a:extLst>
          </p:cNvPr>
          <p:cNvSpPr>
            <a:spLocks noGrp="1"/>
          </p:cNvSpPr>
          <p:nvPr>
            <p:ph sz="half" idx="1"/>
          </p:nvPr>
        </p:nvSpPr>
        <p:spPr>
          <a:xfrm>
            <a:off x="838200" y="4969291"/>
            <a:ext cx="5181600" cy="1207671"/>
          </a:xfrm>
        </p:spPr>
        <p:txBody>
          <a:bodyPr>
            <a:normAutofit/>
          </a:bodyPr>
          <a:lstStyle/>
          <a:p>
            <a:r>
              <a:rPr lang="tr-TR" sz="1400" dirty="0">
                <a:effectLst/>
                <a:latin typeface="Calibri" panose="020F0502020204030204" pitchFamily="34" charset="0"/>
                <a:ea typeface="Calibri" panose="020F0502020204030204" pitchFamily="34" charset="0"/>
                <a:cs typeface="Times New Roman" panose="02020603050405020304" pitchFamily="18" charset="0"/>
              </a:rPr>
              <a:t>Suçiçeği vakası olmayan Aktif Kontrol grubu katılımcılarında anti-VZV antikor konsantrasyonlarının ters kümülatif dağılım eğrileri (etkinlik için protokol başına kohort)</a:t>
            </a:r>
            <a:endParaRPr lang="tr-TR" sz="1400" dirty="0"/>
          </a:p>
        </p:txBody>
      </p:sp>
      <p:sp>
        <p:nvSpPr>
          <p:cNvPr id="11" name="İçerik Yer Tutucusu 10">
            <a:extLst>
              <a:ext uri="{FF2B5EF4-FFF2-40B4-BE49-F238E27FC236}">
                <a16:creationId xmlns:a16="http://schemas.microsoft.com/office/drawing/2014/main" id="{2D84C6CB-571C-12E3-DF00-06C2070A7310}"/>
              </a:ext>
            </a:extLst>
          </p:cNvPr>
          <p:cNvSpPr>
            <a:spLocks noGrp="1"/>
          </p:cNvSpPr>
          <p:nvPr>
            <p:ph sz="half" idx="2"/>
          </p:nvPr>
        </p:nvSpPr>
        <p:spPr>
          <a:xfrm>
            <a:off x="6172200" y="4969291"/>
            <a:ext cx="5181600" cy="1207672"/>
          </a:xfrm>
        </p:spPr>
        <p:txBody>
          <a:bodyPr>
            <a:normAutofit/>
          </a:bodyPr>
          <a:lstStyle/>
          <a:p>
            <a:r>
              <a:rPr lang="tr-TR" sz="1400" dirty="0">
                <a:effectLst/>
                <a:latin typeface="Calibri" panose="020F0502020204030204" pitchFamily="34" charset="0"/>
                <a:ea typeface="Calibri" panose="020F0502020204030204" pitchFamily="34" charset="0"/>
                <a:cs typeface="Times New Roman" panose="02020603050405020304" pitchFamily="18" charset="0"/>
              </a:rPr>
              <a:t>Anti-VZV antikor konsantrasyonunun ters kümülatif dağılım eğrileri, bir önceki ziyaretten bu yana doğrulanmış bir suçiçeği vakası olan Aktif Kontrol grubu katılımcılarında kat artışları (etkinlik için protokole göre kohort)</a:t>
            </a:r>
            <a:endParaRPr lang="tr-TR" sz="1400" dirty="0"/>
          </a:p>
        </p:txBody>
      </p:sp>
      <p:pic>
        <p:nvPicPr>
          <p:cNvPr id="12" name="Resim 11" descr="Figure">
            <a:extLst>
              <a:ext uri="{FF2B5EF4-FFF2-40B4-BE49-F238E27FC236}">
                <a16:creationId xmlns:a16="http://schemas.microsoft.com/office/drawing/2014/main" id="{2DF9D431-D3B3-34BA-656C-8C58013FD36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0"/>
            <a:ext cx="5181600" cy="4675180"/>
          </a:xfrm>
          <a:prstGeom prst="rect">
            <a:avLst/>
          </a:prstGeom>
          <a:noFill/>
          <a:ln>
            <a:noFill/>
          </a:ln>
        </p:spPr>
      </p:pic>
      <p:pic>
        <p:nvPicPr>
          <p:cNvPr id="13" name="Resim 12" descr="Figure">
            <a:extLst>
              <a:ext uri="{FF2B5EF4-FFF2-40B4-BE49-F238E27FC236}">
                <a16:creationId xmlns:a16="http://schemas.microsoft.com/office/drawing/2014/main" id="{AB358AB7-6B0F-735F-58D9-4B730F9E16B4}"/>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72200" y="2009"/>
            <a:ext cx="5186061" cy="4967281"/>
          </a:xfrm>
          <a:prstGeom prst="rect">
            <a:avLst/>
          </a:prstGeom>
          <a:noFill/>
          <a:ln>
            <a:noFill/>
          </a:ln>
        </p:spPr>
      </p:pic>
    </p:spTree>
    <p:extLst>
      <p:ext uri="{BB962C8B-B14F-4D97-AF65-F5344CB8AC3E}">
        <p14:creationId xmlns:p14="http://schemas.microsoft.com/office/powerpoint/2010/main" val="42643598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64CB4E1-1F98-8FC0-6CA8-37D8F7598344}"/>
              </a:ext>
            </a:extLst>
          </p:cNvPr>
          <p:cNvSpPr>
            <a:spLocks noGrp="1"/>
          </p:cNvSpPr>
          <p:nvPr>
            <p:ph type="title"/>
          </p:nvPr>
        </p:nvSpPr>
        <p:spPr/>
        <p:txBody>
          <a:bodyPr>
            <a:normAutofit/>
          </a:bodyPr>
          <a:lstStyle/>
          <a:p>
            <a:pPr>
              <a:lnSpc>
                <a:spcPct val="107000"/>
              </a:lnSpc>
              <a:spcAft>
                <a:spcPts val="800"/>
              </a:spcAft>
            </a:pPr>
            <a:r>
              <a:rPr lang="tr-TR" sz="4400" b="1" dirty="0">
                <a:effectLst/>
                <a:latin typeface="Calibri" panose="020F0502020204030204" pitchFamily="34" charset="0"/>
                <a:ea typeface="Calibri" panose="020F0502020204030204" pitchFamily="34" charset="0"/>
                <a:cs typeface="Times New Roman" panose="02020603050405020304" pitchFamily="18" charset="0"/>
              </a:rPr>
              <a:t>TARTIŞMA</a:t>
            </a:r>
            <a:endParaRPr lang="tr-TR" b="1" dirty="0"/>
          </a:p>
        </p:txBody>
      </p:sp>
      <p:sp>
        <p:nvSpPr>
          <p:cNvPr id="3" name="İçerik Yer Tutucusu 2">
            <a:extLst>
              <a:ext uri="{FF2B5EF4-FFF2-40B4-BE49-F238E27FC236}">
                <a16:creationId xmlns:a16="http://schemas.microsoft.com/office/drawing/2014/main" id="{C2BC6C34-1F1F-7A1D-3E97-1EBBE14A18A3}"/>
              </a:ext>
            </a:extLst>
          </p:cNvPr>
          <p:cNvSpPr>
            <a:spLocks noGrp="1"/>
          </p:cNvSpPr>
          <p:nvPr>
            <p:ph idx="1"/>
          </p:nvPr>
        </p:nvSpPr>
        <p:spPr/>
        <p:txBody>
          <a:bodyPr>
            <a:normAutofit/>
          </a:bodyPr>
          <a:lstStyle/>
          <a:p>
            <a:r>
              <a:rPr lang="tr-TR" sz="2000" dirty="0"/>
              <a:t>On yıllık takip süresine sahip bir Faz </a:t>
            </a:r>
            <a:r>
              <a:rPr lang="tr-TR" sz="2000" dirty="0" err="1"/>
              <a:t>IIIb</a:t>
            </a:r>
            <a:r>
              <a:rPr lang="tr-TR" sz="2000" dirty="0"/>
              <a:t> klinik çalışmasından elde edilen verilerin post-hoc analizini bildiren bu yayın, </a:t>
            </a:r>
          </a:p>
          <a:p>
            <a:pPr marL="0" indent="0">
              <a:buNone/>
            </a:pPr>
            <a:r>
              <a:rPr lang="tr-TR" sz="2000" dirty="0"/>
              <a:t>    suçiçeği endemik olan ülkelerde,</a:t>
            </a:r>
          </a:p>
          <a:p>
            <a:pPr marL="0" indent="0">
              <a:buNone/>
            </a:pPr>
            <a:r>
              <a:rPr lang="tr-TR" sz="2000" dirty="0"/>
              <a:t>    suçiçeğine karşı aşılanmamış ve aşikar bir hastalık geçirmemiş çocuklarda</a:t>
            </a:r>
          </a:p>
          <a:p>
            <a:pPr marL="0" indent="0">
              <a:buNone/>
            </a:pPr>
            <a:r>
              <a:rPr lang="tr-TR" sz="2000" dirty="0"/>
              <a:t>    10 yıllık bir süre boyunca beklenmeyen anti-VZV serolojik gelişimini açıklamaktadır. </a:t>
            </a:r>
          </a:p>
          <a:p>
            <a:endParaRPr lang="tr-TR" sz="2000" dirty="0"/>
          </a:p>
          <a:p>
            <a:r>
              <a:rPr lang="tr-TR" sz="2000" dirty="0">
                <a:effectLst/>
                <a:latin typeface="Calibri" panose="020F0502020204030204" pitchFamily="34" charset="0"/>
                <a:ea typeface="Calibri" panose="020F0502020204030204" pitchFamily="34" charset="0"/>
                <a:cs typeface="Times New Roman" panose="02020603050405020304" pitchFamily="18" charset="0"/>
              </a:rPr>
              <a:t>Bu klinik denemeden önceki yayınlar, MMRV ve MMR+V gruplarında anti-VZV antikorları için </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seropozitifliğin</a:t>
            </a:r>
            <a:r>
              <a:rPr lang="tr-TR" sz="2000" dirty="0">
                <a:effectLst/>
                <a:latin typeface="Calibri" panose="020F0502020204030204" pitchFamily="34" charset="0"/>
                <a:ea typeface="Calibri" panose="020F0502020204030204" pitchFamily="34" charset="0"/>
                <a:cs typeface="Times New Roman" panose="02020603050405020304" pitchFamily="18" charset="0"/>
              </a:rPr>
              <a:t>, anti-VZV antikor seviyelerinde Y1'den Y10'a kalıcı ve ilerleyici bir artışla karakterize edildiğini bildirdi. </a:t>
            </a:r>
          </a:p>
          <a:p>
            <a:r>
              <a:rPr lang="tr-TR" sz="2000" dirty="0">
                <a:effectLst/>
                <a:latin typeface="Calibri" panose="020F0502020204030204" pitchFamily="34" charset="0"/>
                <a:ea typeface="Calibri" panose="020F0502020204030204" pitchFamily="34" charset="0"/>
                <a:cs typeface="Times New Roman" panose="02020603050405020304" pitchFamily="18" charset="0"/>
              </a:rPr>
              <a:t>Daha önce açıklandığı gibi, Y10 zaman noktasındaki </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GMC'ler</a:t>
            </a:r>
            <a:r>
              <a:rPr lang="tr-TR" sz="2000" dirty="0">
                <a:effectLst/>
                <a:latin typeface="Calibri" panose="020F0502020204030204" pitchFamily="34" charset="0"/>
                <a:ea typeface="Calibri" panose="020F0502020204030204" pitchFamily="34" charset="0"/>
                <a:cs typeface="Times New Roman" panose="02020603050405020304" pitchFamily="18" charset="0"/>
              </a:rPr>
              <a:t>, enfeksiyon sonrası verileri ve MMRV grubunu sansürlemeden Aktif Kontrol grubunda karşılaştırılabilirdi.</a:t>
            </a:r>
          </a:p>
          <a:p>
            <a:endParaRPr lang="tr-TR" sz="2000" dirty="0"/>
          </a:p>
        </p:txBody>
      </p:sp>
    </p:spTree>
    <p:extLst>
      <p:ext uri="{BB962C8B-B14F-4D97-AF65-F5344CB8AC3E}">
        <p14:creationId xmlns:p14="http://schemas.microsoft.com/office/powerpoint/2010/main" val="24707539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DDCC5E4-C16C-BE01-4215-D5DBDB614509}"/>
              </a:ext>
            </a:extLst>
          </p:cNvPr>
          <p:cNvSpPr>
            <a:spLocks noGrp="1"/>
          </p:cNvSpPr>
          <p:nvPr>
            <p:ph idx="1"/>
          </p:nvPr>
        </p:nvSpPr>
        <p:spPr>
          <a:xfrm>
            <a:off x="838200" y="1253331"/>
            <a:ext cx="10515600" cy="4351338"/>
          </a:xfrm>
        </p:spPr>
        <p:txBody>
          <a:bodyPr>
            <a:normAutofit lnSpcReduction="10000"/>
          </a:bodyPr>
          <a:lstStyle/>
          <a:p>
            <a:r>
              <a:rPr lang="tr-TR" sz="2000" dirty="0">
                <a:effectLst/>
                <a:latin typeface="Calibri" panose="020F0502020204030204" pitchFamily="34" charset="0"/>
                <a:ea typeface="Calibri" panose="020F0502020204030204" pitchFamily="34" charset="0"/>
                <a:cs typeface="Times New Roman" panose="02020603050405020304" pitchFamily="18" charset="0"/>
              </a:rPr>
              <a:t>Mevcut post-hoc analizde, birkaç yıl içinde Aktif Kontrol grubunda anti-VZV antikor seviyeleri arttı.</a:t>
            </a:r>
          </a:p>
          <a:p>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000" dirty="0">
                <a:effectLst/>
                <a:latin typeface="Calibri" panose="020F0502020204030204" pitchFamily="34" charset="0"/>
                <a:ea typeface="Calibri" panose="020F0502020204030204" pitchFamily="34" charset="0"/>
                <a:cs typeface="Times New Roman" panose="02020603050405020304" pitchFamily="18" charset="0"/>
              </a:rPr>
              <a:t>Doğrulanmış suçiçeği vakası olmayan anti-VZV </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seropozitif</a:t>
            </a:r>
            <a:r>
              <a:rPr lang="tr-TR" sz="2000" dirty="0">
                <a:effectLst/>
                <a:latin typeface="Calibri" panose="020F0502020204030204" pitchFamily="34" charset="0"/>
                <a:ea typeface="Calibri" panose="020F0502020204030204" pitchFamily="34" charset="0"/>
                <a:cs typeface="Times New Roman" panose="02020603050405020304" pitchFamily="18" charset="0"/>
              </a:rPr>
              <a:t> çocukların yüzdesi Y1'de %8'den Y10'da %75'e yükseldi. </a:t>
            </a:r>
          </a:p>
          <a:p>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000" dirty="0">
                <a:effectLst/>
                <a:latin typeface="Calibri" panose="020F0502020204030204" pitchFamily="34" charset="0"/>
                <a:ea typeface="Calibri" panose="020F0502020204030204" pitchFamily="34" charset="0"/>
                <a:cs typeface="Times New Roman" panose="02020603050405020304" pitchFamily="18" charset="0"/>
              </a:rPr>
              <a:t>Doğrulanmış suçiçeği geçmişi olan katılımcılar sansürlendiğinden, </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seropozitiflik</a:t>
            </a:r>
            <a:r>
              <a:rPr lang="tr-TR" sz="2000" dirty="0">
                <a:effectLst/>
                <a:latin typeface="Calibri" panose="020F0502020204030204" pitchFamily="34" charset="0"/>
                <a:ea typeface="Calibri" panose="020F0502020204030204" pitchFamily="34" charset="0"/>
                <a:cs typeface="Times New Roman" panose="02020603050405020304" pitchFamily="18" charset="0"/>
              </a:rPr>
              <a:t> oranlarındaki ve anti-VZV konsantrasyonlarındaki zaman içindeki artışlar Aktif Kontrol grubu için beklenmeyen bir durumdur. </a:t>
            </a:r>
          </a:p>
          <a:p>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000" dirty="0">
                <a:effectLst/>
                <a:latin typeface="Calibri" panose="020F0502020204030204" pitchFamily="34" charset="0"/>
                <a:ea typeface="Calibri" panose="020F0502020204030204" pitchFamily="34" charset="0"/>
                <a:cs typeface="Times New Roman" panose="02020603050405020304" pitchFamily="18" charset="0"/>
              </a:rPr>
              <a:t>Ayrıca, doğrulanmış bir suçiçeği vakası olmayan katılımcılar arasında, on yıllık takip boyunca, çocukların yaklaşık üçte biri (%37) iki ardışık ziyaret arasında anti-VZV antikor konsantrasyonunda sekiz kat artış yaşadı; Doğrulanmış suçiçeği olan çocuklarda genellikle olanlara benzer şekilde artış.</a:t>
            </a:r>
          </a:p>
        </p:txBody>
      </p:sp>
    </p:spTree>
    <p:extLst>
      <p:ext uri="{BB962C8B-B14F-4D97-AF65-F5344CB8AC3E}">
        <p14:creationId xmlns:p14="http://schemas.microsoft.com/office/powerpoint/2010/main" val="32163021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AD04026-49EB-17AF-097D-E3D007B15769}"/>
              </a:ext>
            </a:extLst>
          </p:cNvPr>
          <p:cNvSpPr>
            <a:spLocks noGrp="1"/>
          </p:cNvSpPr>
          <p:nvPr>
            <p:ph idx="1"/>
          </p:nvPr>
        </p:nvSpPr>
        <p:spPr>
          <a:xfrm>
            <a:off x="838200" y="1253331"/>
            <a:ext cx="10515600" cy="4351338"/>
          </a:xfrm>
        </p:spPr>
        <p:txBody>
          <a:bodyPr>
            <a:normAutofit fontScale="92500"/>
          </a:bodyPr>
          <a:lstStyle/>
          <a:p>
            <a:r>
              <a:rPr lang="tr-TR" sz="2200" dirty="0">
                <a:effectLst/>
                <a:latin typeface="Calibri" panose="020F0502020204030204" pitchFamily="34" charset="0"/>
                <a:ea typeface="Calibri" panose="020F0502020204030204" pitchFamily="34" charset="0"/>
                <a:cs typeface="Times New Roman" panose="02020603050405020304" pitchFamily="18" charset="0"/>
              </a:rPr>
              <a:t>Bu, “vaka yok” ifadesinin yanlış sınıflandırılmasının (klinik verilerin eksikliği veya </a:t>
            </a:r>
            <a:r>
              <a:rPr lang="tr-TR" sz="2200" dirty="0" err="1">
                <a:effectLst/>
                <a:latin typeface="Calibri" panose="020F0502020204030204" pitchFamily="34" charset="0"/>
                <a:ea typeface="Calibri" panose="020F0502020204030204" pitchFamily="34" charset="0"/>
                <a:cs typeface="Times New Roman" panose="02020603050405020304" pitchFamily="18" charset="0"/>
              </a:rPr>
              <a:t>hanehalkı</a:t>
            </a:r>
            <a:r>
              <a:rPr lang="tr-TR" sz="2200" dirty="0">
                <a:effectLst/>
                <a:latin typeface="Calibri" panose="020F0502020204030204" pitchFamily="34" charset="0"/>
                <a:ea typeface="Calibri" panose="020F0502020204030204" pitchFamily="34" charset="0"/>
                <a:cs typeface="Times New Roman" panose="02020603050405020304" pitchFamily="18" charset="0"/>
              </a:rPr>
              <a:t> bildiriminin eksikliği) veya </a:t>
            </a:r>
            <a:r>
              <a:rPr lang="tr-TR" sz="2200" dirty="0" err="1">
                <a:effectLst/>
                <a:latin typeface="Calibri" panose="020F0502020204030204" pitchFamily="34" charset="0"/>
                <a:ea typeface="Calibri" panose="020F0502020204030204" pitchFamily="34" charset="0"/>
                <a:cs typeface="Times New Roman" panose="02020603050405020304" pitchFamily="18" charset="0"/>
              </a:rPr>
              <a:t>subklinik</a:t>
            </a:r>
            <a:r>
              <a:rPr lang="tr-TR" sz="2200" dirty="0">
                <a:effectLst/>
                <a:latin typeface="Calibri" panose="020F0502020204030204" pitchFamily="34" charset="0"/>
                <a:ea typeface="Calibri" panose="020F0502020204030204" pitchFamily="34" charset="0"/>
                <a:cs typeface="Times New Roman" panose="02020603050405020304" pitchFamily="18" charset="0"/>
              </a:rPr>
              <a:t> suçiçeği vakalarının varlığının bir sonucu olabilirdi. </a:t>
            </a:r>
          </a:p>
          <a:p>
            <a:endParaRPr lang="tr-TR" sz="22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200" dirty="0">
                <a:effectLst/>
                <a:latin typeface="Calibri" panose="020F0502020204030204" pitchFamily="34" charset="0"/>
                <a:ea typeface="Calibri" panose="020F0502020204030204" pitchFamily="34" charset="0"/>
                <a:cs typeface="Times New Roman" panose="02020603050405020304" pitchFamily="18" charset="0"/>
              </a:rPr>
              <a:t>Ek olarak, takip sırasında suçiçeği vakası olmayan katılımcı sayısı giderek azaldı ve 744 etkililik kohortu katılımcısının 96'sında Y10'da anti-VZV </a:t>
            </a:r>
            <a:r>
              <a:rPr lang="tr-TR" sz="2200" dirty="0" err="1">
                <a:effectLst/>
                <a:latin typeface="Calibri" panose="020F0502020204030204" pitchFamily="34" charset="0"/>
                <a:ea typeface="Calibri" panose="020F0502020204030204" pitchFamily="34" charset="0"/>
                <a:cs typeface="Times New Roman" panose="02020603050405020304" pitchFamily="18" charset="0"/>
              </a:rPr>
              <a:t>seropozitifliği</a:t>
            </a:r>
            <a:r>
              <a:rPr lang="tr-TR" sz="2200" dirty="0">
                <a:effectLst/>
                <a:latin typeface="Calibri" panose="020F0502020204030204" pitchFamily="34" charset="0"/>
                <a:ea typeface="Calibri" panose="020F0502020204030204" pitchFamily="34" charset="0"/>
                <a:cs typeface="Times New Roman" panose="02020603050405020304" pitchFamily="18" charset="0"/>
              </a:rPr>
              <a:t> gözlendi.</a:t>
            </a:r>
          </a:p>
          <a:p>
            <a:endParaRPr lang="tr-TR" sz="22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200" dirty="0">
                <a:effectLst/>
                <a:latin typeface="Calibri" panose="020F0502020204030204" pitchFamily="34" charset="0"/>
                <a:ea typeface="Calibri" panose="020F0502020204030204" pitchFamily="34" charset="0"/>
                <a:cs typeface="Times New Roman" panose="02020603050405020304" pitchFamily="18" charset="0"/>
              </a:rPr>
              <a:t>Tespit edilemeyen bu enfeksiyon olayları ya gerçekten asemptomatiktir ya da minimal, atipik ya da kısmi semptomlarla birliktedir ve bu nedenle suçiçeği şüphesine ve teşhisine yol açmıştır.</a:t>
            </a:r>
          </a:p>
          <a:p>
            <a:endParaRPr lang="tr-TR" sz="22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200" dirty="0">
                <a:effectLst/>
                <a:latin typeface="Calibri" panose="020F0502020204030204" pitchFamily="34" charset="0"/>
                <a:ea typeface="Calibri" panose="020F0502020204030204" pitchFamily="34" charset="0"/>
                <a:cs typeface="Times New Roman" panose="02020603050405020304" pitchFamily="18" charset="0"/>
              </a:rPr>
              <a:t>Bildiğimiz kadarıyla hem </a:t>
            </a:r>
            <a:r>
              <a:rPr lang="tr-TR" sz="2200" dirty="0" err="1">
                <a:effectLst/>
                <a:latin typeface="Calibri" panose="020F0502020204030204" pitchFamily="34" charset="0"/>
                <a:ea typeface="Calibri" panose="020F0502020204030204" pitchFamily="34" charset="0"/>
                <a:cs typeface="Times New Roman" panose="02020603050405020304" pitchFamily="18" charset="0"/>
              </a:rPr>
              <a:t>subklinik</a:t>
            </a:r>
            <a:r>
              <a:rPr lang="tr-TR" sz="2200" dirty="0">
                <a:effectLst/>
                <a:latin typeface="Calibri" panose="020F0502020204030204" pitchFamily="34" charset="0"/>
                <a:ea typeface="Calibri" panose="020F0502020204030204" pitchFamily="34" charset="0"/>
                <a:cs typeface="Times New Roman" panose="02020603050405020304" pitchFamily="18" charset="0"/>
              </a:rPr>
              <a:t> primer VZV enfeksiyonları hem de </a:t>
            </a:r>
            <a:r>
              <a:rPr lang="tr-TR" sz="2200" dirty="0" err="1">
                <a:effectLst/>
                <a:latin typeface="Calibri" panose="020F0502020204030204" pitchFamily="34" charset="0"/>
                <a:ea typeface="Calibri" panose="020F0502020204030204" pitchFamily="34" charset="0"/>
                <a:cs typeface="Times New Roman" panose="02020603050405020304" pitchFamily="18" charset="0"/>
              </a:rPr>
              <a:t>subklinik</a:t>
            </a:r>
            <a:r>
              <a:rPr lang="tr-TR" sz="2200" dirty="0">
                <a:effectLst/>
                <a:latin typeface="Calibri" panose="020F0502020204030204" pitchFamily="34" charset="0"/>
                <a:ea typeface="Calibri" panose="020F0502020204030204" pitchFamily="34" charset="0"/>
                <a:cs typeface="Times New Roman" panose="02020603050405020304" pitchFamily="18" charset="0"/>
              </a:rPr>
              <a:t> </a:t>
            </a:r>
            <a:r>
              <a:rPr lang="tr-TR" sz="2200" dirty="0" err="1">
                <a:effectLst/>
                <a:latin typeface="Calibri" panose="020F0502020204030204" pitchFamily="34" charset="0"/>
                <a:ea typeface="Calibri" panose="020F0502020204030204" pitchFamily="34" charset="0"/>
                <a:cs typeface="Times New Roman" panose="02020603050405020304" pitchFamily="18" charset="0"/>
              </a:rPr>
              <a:t>reaktivasyon</a:t>
            </a:r>
            <a:r>
              <a:rPr lang="tr-TR" sz="2200" dirty="0">
                <a:effectLst/>
                <a:latin typeface="Calibri" panose="020F0502020204030204" pitchFamily="34" charset="0"/>
                <a:ea typeface="Calibri" panose="020F0502020204030204" pitchFamily="34" charset="0"/>
                <a:cs typeface="Times New Roman" panose="02020603050405020304" pitchFamily="18" charset="0"/>
              </a:rPr>
              <a:t> vakaları tanımlanmış olsa da bu, primer VZV enfeksiyonunun uzun süreli serolojik tespitini bildiren ilk çalışmadır.</a:t>
            </a:r>
          </a:p>
          <a:p>
            <a:endParaRPr lang="tr-TR" dirty="0"/>
          </a:p>
        </p:txBody>
      </p:sp>
    </p:spTree>
    <p:extLst>
      <p:ext uri="{BB962C8B-B14F-4D97-AF65-F5344CB8AC3E}">
        <p14:creationId xmlns:p14="http://schemas.microsoft.com/office/powerpoint/2010/main" val="2128989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90B69BF-B116-5355-0B37-FD2D51F2FBAF}"/>
              </a:ext>
            </a:extLst>
          </p:cNvPr>
          <p:cNvSpPr>
            <a:spLocks noGrp="1"/>
          </p:cNvSpPr>
          <p:nvPr>
            <p:ph idx="1"/>
          </p:nvPr>
        </p:nvSpPr>
        <p:spPr>
          <a:xfrm>
            <a:off x="838200" y="1253331"/>
            <a:ext cx="10515600" cy="4351338"/>
          </a:xfrm>
        </p:spPr>
        <p:txBody>
          <a:bodyPr/>
          <a:lstStyle/>
          <a:p>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400" dirty="0">
                <a:effectLst/>
                <a:latin typeface="Calibri" panose="020F0502020204030204" pitchFamily="34" charset="0"/>
                <a:ea typeface="Calibri" panose="020F0502020204030204" pitchFamily="34" charset="0"/>
                <a:cs typeface="Times New Roman" panose="02020603050405020304" pitchFamily="18" charset="0"/>
              </a:rPr>
              <a:t>Canlı zayıflatılmış VZV Oka suşunu içeren iki ana suçiçeği aşısı formülasyonu vardır: </a:t>
            </a:r>
          </a:p>
          <a:p>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400" dirty="0">
                <a:effectLst/>
                <a:latin typeface="Calibri" panose="020F0502020204030204" pitchFamily="34" charset="0"/>
                <a:ea typeface="Calibri" panose="020F0502020204030204" pitchFamily="34" charset="0"/>
                <a:cs typeface="Times New Roman" panose="02020603050405020304" pitchFamily="18" charset="0"/>
              </a:rPr>
              <a:t>Tek değerlikli formülasyon (V) veya VZV Oka suşunu kızamık, kabakulak ve kızamıkçık (MMR) aşısıyla birleştiren dört değerlikli formülasyon (MMRV). </a:t>
            </a:r>
          </a:p>
          <a:p>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400" dirty="0">
                <a:effectLst/>
                <a:latin typeface="Calibri" panose="020F0502020204030204" pitchFamily="34" charset="0"/>
                <a:ea typeface="Calibri" panose="020F0502020204030204" pitchFamily="34" charset="0"/>
                <a:cs typeface="Times New Roman" panose="02020603050405020304" pitchFamily="18" charset="0"/>
              </a:rPr>
              <a:t>Bu aşıların suçiçeğini önlemede etkili olduğu kanıtlanmıştır.</a:t>
            </a:r>
          </a:p>
          <a:p>
            <a:endParaRPr lang="tr-TR" dirty="0"/>
          </a:p>
        </p:txBody>
      </p:sp>
    </p:spTree>
    <p:extLst>
      <p:ext uri="{BB962C8B-B14F-4D97-AF65-F5344CB8AC3E}">
        <p14:creationId xmlns:p14="http://schemas.microsoft.com/office/powerpoint/2010/main" val="14857380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5F57F4C-5BC4-5537-1497-91B8AD5B6F27}"/>
              </a:ext>
            </a:extLst>
          </p:cNvPr>
          <p:cNvSpPr>
            <a:spLocks noGrp="1"/>
          </p:cNvSpPr>
          <p:nvPr>
            <p:ph idx="1"/>
          </p:nvPr>
        </p:nvSpPr>
        <p:spPr>
          <a:xfrm>
            <a:off x="838200" y="1253331"/>
            <a:ext cx="10515600" cy="4351338"/>
          </a:xfrm>
        </p:spPr>
        <p:txBody>
          <a:bodyPr>
            <a:normAutofit/>
          </a:bodyPr>
          <a:lstStyle/>
          <a:p>
            <a:r>
              <a:rPr lang="tr-TR" sz="2000" dirty="0">
                <a:effectLst/>
                <a:latin typeface="Calibri" panose="020F0502020204030204" pitchFamily="34" charset="0"/>
                <a:ea typeface="Calibri" panose="020F0502020204030204" pitchFamily="34" charset="0"/>
                <a:cs typeface="Times New Roman" panose="02020603050405020304" pitchFamily="18" charset="0"/>
              </a:rPr>
              <a:t>Serolojik tarama sistematik olarak yapılmadığından, çoğu epidemiyolojik araştırmada genel suçiçeği enfeksiyonu insidansı muhtemelen hafife alınmaktadır. </a:t>
            </a:r>
          </a:p>
          <a:p>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000" dirty="0">
                <a:effectLst/>
                <a:latin typeface="Calibri" panose="020F0502020204030204" pitchFamily="34" charset="0"/>
                <a:ea typeface="Calibri" panose="020F0502020204030204" pitchFamily="34" charset="0"/>
                <a:cs typeface="Times New Roman" panose="02020603050405020304" pitchFamily="18" charset="0"/>
              </a:rPr>
              <a:t>Sonuç olarak, suçiçeği aşısının etkinliği, topluluk koruması ve fayda/risk profili başlangıçta tahmin edilenden daha yüksek olabilir. </a:t>
            </a:r>
          </a:p>
          <a:p>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000" dirty="0">
                <a:effectLst/>
                <a:latin typeface="Calibri" panose="020F0502020204030204" pitchFamily="34" charset="0"/>
                <a:ea typeface="Calibri" panose="020F0502020204030204" pitchFamily="34" charset="0"/>
                <a:cs typeface="Times New Roman" panose="02020603050405020304" pitchFamily="18" charset="0"/>
              </a:rPr>
              <a:t>İdeal olarak, herhangi bir popülasyonda anti-VZV antikorlarının varlığına yönelik sistematik tarama, gerçek VZV prevalansına ilişkin değerli bilgiler sağlayacaktır. </a:t>
            </a:r>
          </a:p>
          <a:p>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000" dirty="0">
                <a:effectLst/>
                <a:latin typeface="Calibri" panose="020F0502020204030204" pitchFamily="34" charset="0"/>
                <a:ea typeface="Calibri" panose="020F0502020204030204" pitchFamily="34" charset="0"/>
                <a:cs typeface="Times New Roman" panose="02020603050405020304" pitchFamily="18" charset="0"/>
              </a:rPr>
              <a:t>Bununla birlikte, bu tür testler yalnızca dolaşımdaki virüse maruz kalmanın ölçülmesi gerekliyse ve mümkün görülürse yapılmalıdır.</a:t>
            </a:r>
            <a:endParaRPr lang="tr-TR" sz="2000" dirty="0"/>
          </a:p>
        </p:txBody>
      </p:sp>
    </p:spTree>
    <p:extLst>
      <p:ext uri="{BB962C8B-B14F-4D97-AF65-F5344CB8AC3E}">
        <p14:creationId xmlns:p14="http://schemas.microsoft.com/office/powerpoint/2010/main" val="3638724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72044C4-E8AA-8BB9-E3FA-6399D900BB99}"/>
              </a:ext>
            </a:extLst>
          </p:cNvPr>
          <p:cNvSpPr>
            <a:spLocks noGrp="1"/>
          </p:cNvSpPr>
          <p:nvPr>
            <p:ph idx="1"/>
          </p:nvPr>
        </p:nvSpPr>
        <p:spPr>
          <a:xfrm>
            <a:off x="838200" y="1253331"/>
            <a:ext cx="10515600" cy="4351338"/>
          </a:xfrm>
        </p:spPr>
        <p:txBody>
          <a:bodyPr>
            <a:normAutofit/>
          </a:bodyPr>
          <a:lstStyle/>
          <a:p>
            <a:r>
              <a:rPr lang="tr-TR" sz="2000" dirty="0">
                <a:effectLst/>
                <a:latin typeface="Calibri" panose="020F0502020204030204" pitchFamily="34" charset="0"/>
                <a:ea typeface="Calibri" panose="020F0502020204030204" pitchFamily="34" charset="0"/>
                <a:cs typeface="Times New Roman" panose="02020603050405020304" pitchFamily="18" charset="0"/>
              </a:rPr>
              <a:t>Avrupa ülkelerinden </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seroprevalans</a:t>
            </a:r>
            <a:r>
              <a:rPr lang="tr-TR" sz="2000" dirty="0">
                <a:effectLst/>
                <a:latin typeface="Calibri" panose="020F0502020204030204" pitchFamily="34" charset="0"/>
                <a:ea typeface="Calibri" panose="020F0502020204030204" pitchFamily="34" charset="0"/>
                <a:cs typeface="Times New Roman" panose="02020603050405020304" pitchFamily="18" charset="0"/>
              </a:rPr>
              <a:t> verilerini özetleyen yakın tarihli bir inceleme, ulusal suçiçeği aşılama programlarının başlatılmasından önce on yaşın altındaki çocukların %73 ila %97'sinin anti-VZV antikorları için </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seropozitif</a:t>
            </a:r>
            <a:r>
              <a:rPr lang="tr-TR" sz="2000" dirty="0">
                <a:effectLst/>
                <a:latin typeface="Calibri" panose="020F0502020204030204" pitchFamily="34" charset="0"/>
                <a:ea typeface="Calibri" panose="020F0502020204030204" pitchFamily="34" charset="0"/>
                <a:cs typeface="Times New Roman" panose="02020603050405020304" pitchFamily="18" charset="0"/>
              </a:rPr>
              <a:t> olduğunu buldu. </a:t>
            </a:r>
          </a:p>
          <a:p>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000" dirty="0">
                <a:effectLst/>
                <a:latin typeface="Calibri" panose="020F0502020204030204" pitchFamily="34" charset="0"/>
                <a:ea typeface="Calibri" panose="020F0502020204030204" pitchFamily="34" charset="0"/>
                <a:cs typeface="Times New Roman" panose="02020603050405020304" pitchFamily="18" charset="0"/>
              </a:rPr>
              <a:t>Bu veriler daha önceki bir Avrupa araştırması ile tutarlıdır. Avrupa'da </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varisella</a:t>
            </a:r>
            <a:r>
              <a:rPr lang="tr-TR" sz="2000" dirty="0">
                <a:effectLst/>
                <a:latin typeface="Calibri" panose="020F0502020204030204" pitchFamily="34" charset="0"/>
                <a:ea typeface="Calibri" panose="020F0502020204030204" pitchFamily="34" charset="0"/>
                <a:cs typeface="Times New Roman" panose="02020603050405020304" pitchFamily="18" charset="0"/>
              </a:rPr>
              <a:t> </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seroprevalansına</a:t>
            </a:r>
            <a:r>
              <a:rPr lang="tr-TR" sz="2000" dirty="0">
                <a:effectLst/>
                <a:latin typeface="Calibri" panose="020F0502020204030204" pitchFamily="34" charset="0"/>
                <a:ea typeface="Calibri" panose="020F0502020204030204" pitchFamily="34" charset="0"/>
                <a:cs typeface="Times New Roman" panose="02020603050405020304" pitchFamily="18" charset="0"/>
              </a:rPr>
              <a:t> ilişkin daha kapsamlı bir inceleme, farklı ülkelerdeki hastalık yükünde, sosyal karışma kalıpları ve sağlık hizmeti arama davranışlarıyla ilişkili yüksek değişkenlik olduğunu ortaya koydu.</a:t>
            </a:r>
          </a:p>
          <a:p>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000" dirty="0">
                <a:effectLst/>
                <a:latin typeface="Calibri" panose="020F0502020204030204" pitchFamily="34" charset="0"/>
                <a:ea typeface="Calibri" panose="020F0502020204030204" pitchFamily="34" charset="0"/>
                <a:cs typeface="Times New Roman" panose="02020603050405020304" pitchFamily="18" charset="0"/>
              </a:rPr>
              <a:t>Bu incelemede yazarlar, evrensel suçiçeği aşılamasının yokluğunda, Avrupa düzeyinde yılda beş milyondan fazla enfeksiyonla en yüksek hastalık insidansının beş yaşın altındaki çocuklarda beklendiğini tahmin etmektedir.</a:t>
            </a:r>
          </a:p>
        </p:txBody>
      </p:sp>
    </p:spTree>
    <p:extLst>
      <p:ext uri="{BB962C8B-B14F-4D97-AF65-F5344CB8AC3E}">
        <p14:creationId xmlns:p14="http://schemas.microsoft.com/office/powerpoint/2010/main" val="2730955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ECAF9CF-D573-8733-9BAE-5E6537EDA762}"/>
              </a:ext>
            </a:extLst>
          </p:cNvPr>
          <p:cNvSpPr>
            <a:spLocks noGrp="1"/>
          </p:cNvSpPr>
          <p:nvPr>
            <p:ph idx="1"/>
          </p:nvPr>
        </p:nvSpPr>
        <p:spPr>
          <a:xfrm>
            <a:off x="838200" y="1253331"/>
            <a:ext cx="10515600" cy="4351338"/>
          </a:xfrm>
        </p:spPr>
        <p:txBody>
          <a:bodyPr>
            <a:normAutofit/>
          </a:bodyPr>
          <a:lstStyle/>
          <a:p>
            <a:r>
              <a:rPr lang="tr-TR" sz="2000" dirty="0">
                <a:effectLst/>
                <a:latin typeface="Calibri" panose="020F0502020204030204" pitchFamily="34" charset="0"/>
                <a:ea typeface="Calibri" panose="020F0502020204030204" pitchFamily="34" charset="0"/>
                <a:cs typeface="Times New Roman" panose="02020603050405020304" pitchFamily="18" charset="0"/>
              </a:rPr>
              <a:t>Diğer çalışmalar, </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seroprevalans</a:t>
            </a:r>
            <a:r>
              <a:rPr lang="tr-TR" sz="2000" dirty="0">
                <a:effectLst/>
                <a:latin typeface="Calibri" panose="020F0502020204030204" pitchFamily="34" charset="0"/>
                <a:ea typeface="Calibri" panose="020F0502020204030204" pitchFamily="34" charset="0"/>
                <a:cs typeface="Times New Roman" panose="02020603050405020304" pitchFamily="18" charset="0"/>
              </a:rPr>
              <a:t> verilerini farklı yaş gruplarındaki suçiçeği vaka bildirimi sıklıkları ile karşılaştırdı. </a:t>
            </a:r>
          </a:p>
          <a:p>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000" dirty="0">
                <a:effectLst/>
                <a:latin typeface="Calibri" panose="020F0502020204030204" pitchFamily="34" charset="0"/>
                <a:ea typeface="Calibri" panose="020F0502020204030204" pitchFamily="34" charset="0"/>
                <a:cs typeface="Times New Roman" panose="02020603050405020304" pitchFamily="18" charset="0"/>
              </a:rPr>
              <a:t>İtalya'da yapılan bir çalışmanın bulguları, suçiçeği </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seroprevalansının</a:t>
            </a:r>
            <a:r>
              <a:rPr lang="tr-TR" sz="2000" dirty="0">
                <a:effectLst/>
                <a:latin typeface="Calibri" panose="020F0502020204030204" pitchFamily="34" charset="0"/>
                <a:ea typeface="Calibri" panose="020F0502020204030204" pitchFamily="34" charset="0"/>
                <a:cs typeface="Times New Roman" panose="02020603050405020304" pitchFamily="18" charset="0"/>
              </a:rPr>
              <a:t>, yalnızca vaka bildirimine dayalı olarak beklenenden sekiz kat daha yüksek olabileceğini göstermiştir.</a:t>
            </a:r>
          </a:p>
          <a:p>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000" dirty="0">
                <a:effectLst/>
                <a:latin typeface="Calibri" panose="020F0502020204030204" pitchFamily="34" charset="0"/>
                <a:ea typeface="Calibri" panose="020F0502020204030204" pitchFamily="34" charset="0"/>
                <a:cs typeface="Times New Roman" panose="02020603050405020304" pitchFamily="18" charset="0"/>
              </a:rPr>
              <a:t>Analiz, serolojik veriler ile bildirilen vakalar arasındaki tutarsızlığa dayanıyordu. 2010'dan bu yana, suçiçeği raporlaması ve </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sürveyansı</a:t>
            </a:r>
            <a:r>
              <a:rPr lang="tr-TR" sz="2000" dirty="0">
                <a:effectLst/>
                <a:latin typeface="Calibri" panose="020F0502020204030204" pitchFamily="34" charset="0"/>
                <a:ea typeface="Calibri" panose="020F0502020204030204" pitchFamily="34" charset="0"/>
                <a:cs typeface="Times New Roman" panose="02020603050405020304" pitchFamily="18" charset="0"/>
              </a:rPr>
              <a:t> için hala bir Avrupa standardı yoktur. </a:t>
            </a:r>
          </a:p>
          <a:p>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000" dirty="0">
                <a:effectLst/>
                <a:latin typeface="Calibri" panose="020F0502020204030204" pitchFamily="34" charset="0"/>
                <a:ea typeface="Calibri" panose="020F0502020204030204" pitchFamily="34" charset="0"/>
                <a:cs typeface="Times New Roman" panose="02020603050405020304" pitchFamily="18" charset="0"/>
              </a:rPr>
              <a:t>Bu nedenle, gelecekteki prospektif ve boylamsal takip çalışmaları, Avrupa'daki toplam suçiçeği hastalık yükü hakkında doğru veriler elde etmek için bilgilendirici olacaktır.</a:t>
            </a:r>
          </a:p>
        </p:txBody>
      </p:sp>
    </p:spTree>
    <p:extLst>
      <p:ext uri="{BB962C8B-B14F-4D97-AF65-F5344CB8AC3E}">
        <p14:creationId xmlns:p14="http://schemas.microsoft.com/office/powerpoint/2010/main" val="37445521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7032935-0F4A-0EA8-09AD-EA024CDB3706}"/>
              </a:ext>
            </a:extLst>
          </p:cNvPr>
          <p:cNvSpPr>
            <a:spLocks noGrp="1"/>
          </p:cNvSpPr>
          <p:nvPr>
            <p:ph idx="1"/>
          </p:nvPr>
        </p:nvSpPr>
        <p:spPr>
          <a:xfrm>
            <a:off x="838200" y="1253331"/>
            <a:ext cx="10515600" cy="4351338"/>
          </a:xfrm>
        </p:spPr>
        <p:txBody>
          <a:bodyPr>
            <a:noAutofit/>
          </a:bodyPr>
          <a:lstStyle/>
          <a:p>
            <a:pPr>
              <a:lnSpc>
                <a:spcPct val="100000"/>
              </a:lnSpc>
              <a:spcAft>
                <a:spcPts val="800"/>
              </a:spcAft>
            </a:pPr>
            <a:r>
              <a:rPr lang="tr-TR" sz="2000" dirty="0">
                <a:effectLst/>
                <a:latin typeface="Calibri" panose="020F0502020204030204" pitchFamily="34" charset="0"/>
                <a:ea typeface="Calibri" panose="020F0502020204030204" pitchFamily="34" charset="0"/>
                <a:cs typeface="Times New Roman" panose="02020603050405020304" pitchFamily="18" charset="0"/>
              </a:rPr>
              <a:t>Çalışmanın güçlü yönleri, ilgili ülke ve merkezlerin çokluğu, aynı katılımcıların uzun takip süresi ve aşı güvenliğinin değerlendirilmesi ve suçiçeği vaka tanımı için sıkı kontrollerdir.</a:t>
            </a:r>
          </a:p>
          <a:p>
            <a:pPr>
              <a:lnSpc>
                <a:spcPct val="100000"/>
              </a:lnSpc>
              <a:spcAft>
                <a:spcPts val="800"/>
              </a:spcAft>
            </a:pPr>
            <a:r>
              <a:rPr lang="tr-TR" sz="2000" dirty="0">
                <a:effectLst/>
                <a:latin typeface="Calibri" panose="020F0502020204030204" pitchFamily="34" charset="0"/>
                <a:ea typeface="Calibri" panose="020F0502020204030204" pitchFamily="34" charset="0"/>
                <a:cs typeface="Times New Roman" panose="02020603050405020304" pitchFamily="18" charset="0"/>
              </a:rPr>
              <a:t>Bu çalışmanın sınırlamaları, etnik olarak homojen katılımcı popülasyonu ve uzun süreli takip sırasında serolojik değerlendirmeler arasındaki iki yıllık dönemlerdi. </a:t>
            </a:r>
          </a:p>
          <a:p>
            <a:pPr>
              <a:lnSpc>
                <a:spcPct val="100000"/>
              </a:lnSpc>
              <a:spcAft>
                <a:spcPts val="800"/>
              </a:spcAft>
            </a:pP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spcAft>
                <a:spcPts val="800"/>
              </a:spcAft>
            </a:pPr>
            <a:r>
              <a:rPr lang="tr-TR" sz="2000" dirty="0">
                <a:effectLst/>
                <a:latin typeface="Calibri" panose="020F0502020204030204" pitchFamily="34" charset="0"/>
                <a:ea typeface="Calibri" panose="020F0502020204030204" pitchFamily="34" charset="0"/>
                <a:cs typeface="Times New Roman" panose="02020603050405020304" pitchFamily="18" charset="0"/>
              </a:rPr>
              <a:t>Çocukların aileleriyle düzenli temaslara rağmen, döküntünün başlama zamanı her zaman kesin olarak belirlenmemiş olabilir. </a:t>
            </a:r>
          </a:p>
          <a:p>
            <a:pPr>
              <a:lnSpc>
                <a:spcPct val="100000"/>
              </a:lnSpc>
              <a:spcAft>
                <a:spcPts val="800"/>
              </a:spcAft>
            </a:pPr>
            <a:r>
              <a:rPr lang="tr-TR" sz="2000" dirty="0">
                <a:effectLst/>
                <a:latin typeface="Calibri" panose="020F0502020204030204" pitchFamily="34" charset="0"/>
                <a:ea typeface="Calibri" panose="020F0502020204030204" pitchFamily="34" charset="0"/>
                <a:cs typeface="Times New Roman" panose="02020603050405020304" pitchFamily="18" charset="0"/>
              </a:rPr>
              <a:t>Diğer bir sınırlama, hücresel bağışıklığın suçiçeğine karşı uzun vadeli korumada rol oynadığı gösterildiğinden, antikor konsantrasyonlarının yalnızca immünolojik okuma olarak bulunmasıydı.</a:t>
            </a:r>
          </a:p>
        </p:txBody>
      </p:sp>
    </p:spTree>
    <p:extLst>
      <p:ext uri="{BB962C8B-B14F-4D97-AF65-F5344CB8AC3E}">
        <p14:creationId xmlns:p14="http://schemas.microsoft.com/office/powerpoint/2010/main" val="2723455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47E9F1F-73A6-7C25-31AC-EEC5380D9C2E}"/>
              </a:ext>
            </a:extLst>
          </p:cNvPr>
          <p:cNvSpPr>
            <a:spLocks noGrp="1"/>
          </p:cNvSpPr>
          <p:nvPr>
            <p:ph idx="1"/>
          </p:nvPr>
        </p:nvSpPr>
        <p:spPr>
          <a:xfrm>
            <a:off x="838200" y="1253331"/>
            <a:ext cx="10515600" cy="4351338"/>
          </a:xfrm>
        </p:spPr>
        <p:txBody>
          <a:bodyPr>
            <a:normAutofit/>
          </a:bodyPr>
          <a:lstStyle/>
          <a:p>
            <a:r>
              <a:rPr lang="tr-TR" sz="2000" dirty="0">
                <a:effectLst/>
                <a:latin typeface="Calibri" panose="020F0502020204030204" pitchFamily="34" charset="0"/>
                <a:ea typeface="Calibri" panose="020F0502020204030204" pitchFamily="34" charset="0"/>
                <a:cs typeface="Times New Roman" panose="02020603050405020304" pitchFamily="18" charset="0"/>
              </a:rPr>
              <a:t>Bildiğimiz kadarıyla bu, endemik suçiçeği olan Avrupa ülkelerinde on yıllık bir süre boyunca suçiçeğine karşı aşılanmamış çocuklarda </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seropozitiflik</a:t>
            </a:r>
            <a:r>
              <a:rPr lang="tr-TR" sz="2000" dirty="0">
                <a:effectLst/>
                <a:latin typeface="Calibri" panose="020F0502020204030204" pitchFamily="34" charset="0"/>
                <a:ea typeface="Calibri" panose="020F0502020204030204" pitchFamily="34" charset="0"/>
                <a:cs typeface="Times New Roman" panose="02020603050405020304" pitchFamily="18" charset="0"/>
              </a:rPr>
              <a:t> prevalansını ve doğal olarak indüklenen anti-VZV antikorlarının kalıcılığını karakterize etmeye olanak sağlayan ilk prospektif uzun vadeli serolojik kohorttur. </a:t>
            </a:r>
          </a:p>
          <a:p>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000" dirty="0">
                <a:effectLst/>
                <a:latin typeface="Calibri" panose="020F0502020204030204" pitchFamily="34" charset="0"/>
                <a:ea typeface="Calibri" panose="020F0502020204030204" pitchFamily="34" charset="0"/>
                <a:cs typeface="Times New Roman" panose="02020603050405020304" pitchFamily="18" charset="0"/>
              </a:rPr>
              <a:t>Suçiçeğine karşı aşılanmamış çocukların yaklaşık üçte biri, hiçbir suçiçeği tespit edilmemesine veya rapor edilmemesine rağmen, bir anti-VZV bağışıklık tepkisi geliştirmiştir. </a:t>
            </a:r>
          </a:p>
          <a:p>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000" dirty="0">
                <a:effectLst/>
                <a:latin typeface="Calibri" panose="020F0502020204030204" pitchFamily="34" charset="0"/>
                <a:ea typeface="Calibri" panose="020F0502020204030204" pitchFamily="34" charset="0"/>
                <a:cs typeface="Times New Roman" panose="02020603050405020304" pitchFamily="18" charset="0"/>
              </a:rPr>
              <a:t>Sendromik ve </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seroprevalans</a:t>
            </a:r>
            <a:r>
              <a:rPr lang="tr-TR" sz="2000" dirty="0">
                <a:effectLst/>
                <a:latin typeface="Calibri" panose="020F0502020204030204" pitchFamily="34" charset="0"/>
                <a:ea typeface="Calibri" panose="020F0502020204030204" pitchFamily="34" charset="0"/>
                <a:cs typeface="Times New Roman" panose="02020603050405020304" pitchFamily="18" charset="0"/>
              </a:rPr>
              <a:t> araştırmaları, suçiçeğinin geniş ölçekli etkisini değerlendirmek için önemli araçlar olsa da, bağımsız olarak kullanıldığında, bu tür analizler muhtemelen resmin yalnızca bir kısmını ortaya çıkaracaktır; </a:t>
            </a:r>
            <a:r>
              <a:rPr lang="tr-TR" sz="2000" dirty="0" err="1">
                <a:effectLst/>
                <a:latin typeface="Calibri" panose="020F0502020204030204" pitchFamily="34" charset="0"/>
                <a:ea typeface="Calibri" panose="020F0502020204030204" pitchFamily="34" charset="0"/>
                <a:cs typeface="Times New Roman" panose="02020603050405020304" pitchFamily="18" charset="0"/>
              </a:rPr>
              <a:t>seroprevalans</a:t>
            </a:r>
            <a:r>
              <a:rPr lang="tr-TR" sz="2000" dirty="0">
                <a:effectLst/>
                <a:latin typeface="Calibri" panose="020F0502020204030204" pitchFamily="34" charset="0"/>
                <a:ea typeface="Calibri" panose="020F0502020204030204" pitchFamily="34" charset="0"/>
                <a:cs typeface="Times New Roman" panose="02020603050405020304" pitchFamily="18" charset="0"/>
              </a:rPr>
              <a:t> verileri hastalık yükü hakkında güçlü bilgi sağlamada başarısız olur ve sendromik araştırmalar insidansı potansiyel olarak düşük olarak tahmin eder.</a:t>
            </a:r>
            <a:endParaRPr lang="tr-TR" sz="2000" dirty="0"/>
          </a:p>
        </p:txBody>
      </p:sp>
    </p:spTree>
    <p:extLst>
      <p:ext uri="{BB962C8B-B14F-4D97-AF65-F5344CB8AC3E}">
        <p14:creationId xmlns:p14="http://schemas.microsoft.com/office/powerpoint/2010/main" val="2499896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18656E8-954C-A055-D711-61AD0C9576D3}"/>
              </a:ext>
            </a:extLst>
          </p:cNvPr>
          <p:cNvSpPr>
            <a:spLocks noGrp="1"/>
          </p:cNvSpPr>
          <p:nvPr>
            <p:ph idx="1"/>
          </p:nvPr>
        </p:nvSpPr>
        <p:spPr>
          <a:xfrm>
            <a:off x="838200" y="1253331"/>
            <a:ext cx="10515600" cy="4351338"/>
          </a:xfrm>
        </p:spPr>
        <p:txBody>
          <a:bodyPr/>
          <a:lstStyle/>
          <a:p>
            <a:r>
              <a:rPr lang="tr-TR" sz="2400" dirty="0">
                <a:effectLst/>
                <a:latin typeface="Calibri" panose="020F0502020204030204" pitchFamily="34" charset="0"/>
                <a:ea typeface="Calibri" panose="020F0502020204030204" pitchFamily="34" charset="0"/>
                <a:cs typeface="Times New Roman" panose="02020603050405020304" pitchFamily="18" charset="0"/>
              </a:rPr>
              <a:t>Daha geniş coğrafi bölgelerde zorunlu suçiçeği aşılamasının başlatılması, güvenilir hastalık yükü tahminlerinin olmaması nedeniyle engellenmiştir.</a:t>
            </a:r>
          </a:p>
          <a:p>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400" dirty="0">
                <a:effectLst/>
                <a:latin typeface="Calibri" panose="020F0502020204030204" pitchFamily="34" charset="0"/>
                <a:ea typeface="Calibri" panose="020F0502020204030204" pitchFamily="34" charset="0"/>
                <a:cs typeface="Times New Roman" panose="02020603050405020304" pitchFamily="18" charset="0"/>
              </a:rPr>
              <a:t>Suçiçeği teşhisi öncelikle, hastalığın ana semptomu olarak herhangi bir sayıda deride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veziküler</a:t>
            </a:r>
            <a:r>
              <a:rPr lang="tr-TR" sz="2400" dirty="0">
                <a:effectLst/>
                <a:latin typeface="Calibri" panose="020F0502020204030204" pitchFamily="34" charset="0"/>
                <a:ea typeface="Calibri" panose="020F0502020204030204" pitchFamily="34" charset="0"/>
                <a:cs typeface="Times New Roman" panose="02020603050405020304" pitchFamily="18" charset="0"/>
              </a:rPr>
              <a:t> kaşıntılı, kabarcıklı bir döküntünün akut görünümüne dayanan klinik tespite dayanır.</a:t>
            </a:r>
          </a:p>
          <a:p>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400" dirty="0">
                <a:effectLst/>
                <a:latin typeface="Calibri" panose="020F0502020204030204" pitchFamily="34" charset="0"/>
                <a:ea typeface="Calibri" panose="020F0502020204030204" pitchFamily="34" charset="0"/>
                <a:cs typeface="Times New Roman" panose="02020603050405020304" pitchFamily="18" charset="0"/>
              </a:rPr>
              <a:t>Şu anda suçiçeği teşhisi veya rutin tarama için başka hiçbir yöntem (suçiçeği antikorlarının serolojik testi gibi) önerilmemektedir.</a:t>
            </a:r>
          </a:p>
          <a:p>
            <a:endParaRPr lang="tr-TR" dirty="0"/>
          </a:p>
        </p:txBody>
      </p:sp>
    </p:spTree>
    <p:extLst>
      <p:ext uri="{BB962C8B-B14F-4D97-AF65-F5344CB8AC3E}">
        <p14:creationId xmlns:p14="http://schemas.microsoft.com/office/powerpoint/2010/main" val="2538536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B70DB9D-ACE6-0C2D-9D58-82BE1C10FCBE}"/>
              </a:ext>
            </a:extLst>
          </p:cNvPr>
          <p:cNvSpPr>
            <a:spLocks noGrp="1"/>
          </p:cNvSpPr>
          <p:nvPr>
            <p:ph idx="1"/>
          </p:nvPr>
        </p:nvSpPr>
        <p:spPr>
          <a:xfrm>
            <a:off x="838200" y="1253331"/>
            <a:ext cx="10515600" cy="4351338"/>
          </a:xfrm>
        </p:spPr>
        <p:txBody>
          <a:bodyPr/>
          <a:lstStyle/>
          <a:p>
            <a:r>
              <a:rPr lang="tr-TR" sz="2400" dirty="0">
                <a:effectLst/>
                <a:latin typeface="Calibri" panose="020F0502020204030204" pitchFamily="34" charset="0"/>
                <a:ea typeface="Calibri" panose="020F0502020204030204" pitchFamily="34" charset="0"/>
                <a:cs typeface="Times New Roman" panose="02020603050405020304" pitchFamily="18" charset="0"/>
              </a:rPr>
              <a:t>Endemik suçiçeği görülen ılıman iklim bölgelerindeki ülkelerde erişkinlerde VZV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seropozitifliği</a:t>
            </a:r>
            <a:r>
              <a:rPr lang="tr-TR" sz="2400" dirty="0">
                <a:effectLst/>
                <a:latin typeface="Calibri" panose="020F0502020204030204" pitchFamily="34" charset="0"/>
                <a:ea typeface="Calibri" panose="020F0502020204030204" pitchFamily="34" charset="0"/>
                <a:cs typeface="Times New Roman" panose="02020603050405020304" pitchFamily="18" charset="0"/>
              </a:rPr>
              <a:t> %90'ın üzerindedir. </a:t>
            </a:r>
          </a:p>
          <a:p>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400" dirty="0">
                <a:effectLst/>
                <a:latin typeface="Calibri" panose="020F0502020204030204" pitchFamily="34" charset="0"/>
                <a:ea typeface="Calibri" panose="020F0502020204030204" pitchFamily="34" charset="0"/>
                <a:cs typeface="Times New Roman" panose="02020603050405020304" pitchFamily="18" charset="0"/>
              </a:rPr>
              <a:t>Bugüne kadar, bilmeden suçiçeği enfeksiyonu geçiren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seropozitif</a:t>
            </a:r>
            <a:r>
              <a:rPr lang="tr-TR" sz="2400" dirty="0">
                <a:effectLst/>
                <a:latin typeface="Calibri" panose="020F0502020204030204" pitchFamily="34" charset="0"/>
                <a:ea typeface="Calibri" panose="020F0502020204030204" pitchFamily="34" charset="0"/>
                <a:cs typeface="Times New Roman" panose="02020603050405020304" pitchFamily="18" charset="0"/>
              </a:rPr>
              <a:t> bireylerin oranı bilinmemektedir ve bu tür vakaların toplam suçiçeği enfeksiyonu yüküne ve bulaşma potansiyeline katkısının güvenilir bir şekilde ölçülmesi bu nedenle zordur. </a:t>
            </a:r>
          </a:p>
          <a:p>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400" dirty="0">
                <a:effectLst/>
                <a:latin typeface="Calibri" panose="020F0502020204030204" pitchFamily="34" charset="0"/>
                <a:ea typeface="Calibri" panose="020F0502020204030204" pitchFamily="34" charset="0"/>
                <a:cs typeface="Times New Roman" panose="02020603050405020304" pitchFamily="18" charset="0"/>
              </a:rPr>
              <a:t>Ek olarak, </a:t>
            </a:r>
            <a:r>
              <a:rPr lang="tr-TR" sz="2400" dirty="0" err="1">
                <a:effectLst/>
                <a:latin typeface="Calibri" panose="020F0502020204030204" pitchFamily="34" charset="0"/>
                <a:ea typeface="Calibri" panose="020F0502020204030204" pitchFamily="34" charset="0"/>
                <a:cs typeface="Times New Roman" panose="02020603050405020304" pitchFamily="18" charset="0"/>
              </a:rPr>
              <a:t>subklinik</a:t>
            </a:r>
            <a:r>
              <a:rPr lang="tr-TR" sz="2400" dirty="0">
                <a:effectLst/>
                <a:latin typeface="Calibri" panose="020F0502020204030204" pitchFamily="34" charset="0"/>
                <a:ea typeface="Calibri" panose="020F0502020204030204" pitchFamily="34" charset="0"/>
                <a:cs typeface="Times New Roman" panose="02020603050405020304" pitchFamily="18" charset="0"/>
              </a:rPr>
              <a:t> primer suçiçeği vakalarında anti-VZV antikor konsantrasyonlarının zaman içinde nasıl geliştiği sorusu henüz yanıtlanmamıştır.</a:t>
            </a:r>
          </a:p>
          <a:p>
            <a:endParaRPr lang="tr-TR" dirty="0"/>
          </a:p>
        </p:txBody>
      </p:sp>
    </p:spTree>
    <p:extLst>
      <p:ext uri="{BB962C8B-B14F-4D97-AF65-F5344CB8AC3E}">
        <p14:creationId xmlns:p14="http://schemas.microsoft.com/office/powerpoint/2010/main" val="317998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1F666A9-C21F-7272-AF68-A2C60FD839CB}"/>
              </a:ext>
            </a:extLst>
          </p:cNvPr>
          <p:cNvSpPr>
            <a:spLocks noGrp="1"/>
          </p:cNvSpPr>
          <p:nvPr>
            <p:ph idx="1"/>
          </p:nvPr>
        </p:nvSpPr>
        <p:spPr>
          <a:xfrm>
            <a:off x="838200" y="1253331"/>
            <a:ext cx="10515600" cy="4351338"/>
          </a:xfrm>
        </p:spPr>
        <p:txBody>
          <a:bodyPr>
            <a:normAutofit/>
          </a:bodyPr>
          <a:lstStyle/>
          <a:p>
            <a:pPr>
              <a:lnSpc>
                <a:spcPct val="107000"/>
              </a:lnSpc>
              <a:spcAft>
                <a:spcPts val="80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Bir Faz </a:t>
            </a:r>
            <a:r>
              <a:rPr lang="tr-TR" sz="1800" dirty="0" err="1">
                <a:effectLst/>
                <a:latin typeface="Calibri" panose="020F0502020204030204" pitchFamily="34" charset="0"/>
                <a:ea typeface="Calibri" panose="020F0502020204030204" pitchFamily="34" charset="0"/>
                <a:cs typeface="Times New Roman" panose="02020603050405020304" pitchFamily="18" charset="0"/>
              </a:rPr>
              <a:t>IIIb</a:t>
            </a:r>
            <a:r>
              <a:rPr lang="tr-TR" sz="1800" dirty="0">
                <a:effectLst/>
                <a:latin typeface="Calibri" panose="020F0502020204030204" pitchFamily="34" charset="0"/>
                <a:ea typeface="Calibri" panose="020F0502020204030204" pitchFamily="34" charset="0"/>
                <a:cs typeface="Times New Roman" panose="02020603050405020304" pitchFamily="18" charset="0"/>
              </a:rPr>
              <a:t> randomize çalışmasından önceki yayınlar, suçiçeği aşısı olmayan ve kendilerinde suçiçeği olayı saptanmayan veya bildirilmeyen çocukların %73'ünün on yıllık takip döneminin sonunda anti-VZV antikorları için </a:t>
            </a:r>
            <a:r>
              <a:rPr lang="tr-TR" sz="1800" dirty="0" err="1">
                <a:effectLst/>
                <a:latin typeface="Calibri" panose="020F0502020204030204" pitchFamily="34" charset="0"/>
                <a:ea typeface="Calibri" panose="020F0502020204030204" pitchFamily="34" charset="0"/>
                <a:cs typeface="Times New Roman" panose="02020603050405020304" pitchFamily="18" charset="0"/>
              </a:rPr>
              <a:t>seropozitif</a:t>
            </a:r>
            <a:r>
              <a:rPr lang="tr-TR" sz="1800" dirty="0">
                <a:effectLst/>
                <a:latin typeface="Calibri" panose="020F0502020204030204" pitchFamily="34" charset="0"/>
                <a:ea typeface="Calibri" panose="020F0502020204030204" pitchFamily="34" charset="0"/>
                <a:cs typeface="Times New Roman" panose="02020603050405020304" pitchFamily="18" charset="0"/>
              </a:rPr>
              <a:t> olduğunu bildirmiştir. </a:t>
            </a:r>
          </a:p>
          <a:p>
            <a:pPr>
              <a:lnSpc>
                <a:spcPct val="107000"/>
              </a:lnSpc>
              <a:spcAft>
                <a:spcPts val="80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Yukarıda bahsedilen Aktif Kontrol grubuna odaklanan bu Faz </a:t>
            </a:r>
            <a:r>
              <a:rPr lang="tr-TR" sz="1800" dirty="0" err="1">
                <a:effectLst/>
                <a:latin typeface="Calibri" panose="020F0502020204030204" pitchFamily="34" charset="0"/>
                <a:ea typeface="Calibri" panose="020F0502020204030204" pitchFamily="34" charset="0"/>
                <a:cs typeface="Times New Roman" panose="02020603050405020304" pitchFamily="18" charset="0"/>
              </a:rPr>
              <a:t>IIIb</a:t>
            </a:r>
            <a:r>
              <a:rPr lang="tr-TR" sz="1800" dirty="0">
                <a:effectLst/>
                <a:latin typeface="Calibri" panose="020F0502020204030204" pitchFamily="34" charset="0"/>
                <a:ea typeface="Calibri" panose="020F0502020204030204" pitchFamily="34" charset="0"/>
                <a:cs typeface="Times New Roman" panose="02020603050405020304" pitchFamily="18" charset="0"/>
              </a:rPr>
              <a:t> denemesinin mevcut post-hoc analizinde, doğal suçiçeği maruziyetine ve hastalığa karşı immünolojik yanıt profilleri, 1 yaşından itibaren çocuklarda değerlendirildi.</a:t>
            </a:r>
          </a:p>
          <a:p>
            <a:pPr>
              <a:lnSpc>
                <a:spcPct val="107000"/>
              </a:lnSpc>
              <a:spcAft>
                <a:spcPts val="80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Su çiçeği </a:t>
            </a:r>
            <a:r>
              <a:rPr lang="tr-TR" sz="1800" dirty="0" err="1">
                <a:effectLst/>
                <a:latin typeface="Calibri" panose="020F0502020204030204" pitchFamily="34" charset="0"/>
                <a:ea typeface="Calibri" panose="020F0502020204030204" pitchFamily="34" charset="0"/>
                <a:cs typeface="Times New Roman" panose="02020603050405020304" pitchFamily="18" charset="0"/>
              </a:rPr>
              <a:t>seropozitivitesinin</a:t>
            </a:r>
            <a:r>
              <a:rPr lang="tr-TR" sz="1800" dirty="0">
                <a:effectLst/>
                <a:latin typeface="Calibri" panose="020F0502020204030204" pitchFamily="34" charset="0"/>
                <a:ea typeface="Calibri" panose="020F0502020204030204" pitchFamily="34" charset="0"/>
                <a:cs typeface="Times New Roman" panose="02020603050405020304" pitchFamily="18" charset="0"/>
              </a:rPr>
              <a:t> evrimi ve anti-VZV antikor konsantrasyonları, bu popülasyonda on yıllık bir süre boyunca değerlendirildi. </a:t>
            </a:r>
          </a:p>
          <a:p>
            <a:pPr>
              <a:lnSpc>
                <a:spcPct val="107000"/>
              </a:lnSpc>
              <a:spcAft>
                <a:spcPts val="80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Bildiğimiz kadarıyla bu, endemik suçiçeği olan Avrupa ülkelerinde suçiçeğine karşı aşılanmamış ve açık klinik suçiçeği olmayan çocuklarda </a:t>
            </a:r>
            <a:r>
              <a:rPr lang="tr-TR" sz="1800" dirty="0" err="1">
                <a:effectLst/>
                <a:latin typeface="Calibri" panose="020F0502020204030204" pitchFamily="34" charset="0"/>
                <a:ea typeface="Calibri" panose="020F0502020204030204" pitchFamily="34" charset="0"/>
                <a:cs typeface="Times New Roman" panose="02020603050405020304" pitchFamily="18" charset="0"/>
              </a:rPr>
              <a:t>seropozitiflik</a:t>
            </a:r>
            <a:r>
              <a:rPr lang="tr-TR" sz="1800" dirty="0">
                <a:effectLst/>
                <a:latin typeface="Calibri" panose="020F0502020204030204" pitchFamily="34" charset="0"/>
                <a:ea typeface="Calibri" panose="020F0502020204030204" pitchFamily="34" charset="0"/>
                <a:cs typeface="Times New Roman" panose="02020603050405020304" pitchFamily="18" charset="0"/>
              </a:rPr>
              <a:t> prevalansını ve doğal olarak indüklenen anti-VZV antikorlarının kalıcılığını karakterize etmeyi amaçlayan on yıllık bir süreyi aşan ilk prospektif serolojik çalışmadır.</a:t>
            </a:r>
          </a:p>
        </p:txBody>
      </p:sp>
    </p:spTree>
    <p:extLst>
      <p:ext uri="{BB962C8B-B14F-4D97-AF65-F5344CB8AC3E}">
        <p14:creationId xmlns:p14="http://schemas.microsoft.com/office/powerpoint/2010/main" val="28935220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F85A45C-E2C1-CED4-DEF5-9095E9ED1EFE}"/>
              </a:ext>
            </a:extLst>
          </p:cNvPr>
          <p:cNvSpPr>
            <a:spLocks noGrp="1"/>
          </p:cNvSpPr>
          <p:nvPr>
            <p:ph type="title"/>
          </p:nvPr>
        </p:nvSpPr>
        <p:spPr/>
        <p:txBody>
          <a:bodyPr/>
          <a:lstStyle/>
          <a:p>
            <a:r>
              <a:rPr lang="tr-TR" sz="4400" b="1" dirty="0">
                <a:effectLst/>
                <a:latin typeface="Calibri" panose="020F0502020204030204" pitchFamily="34" charset="0"/>
                <a:ea typeface="Calibri" panose="020F0502020204030204" pitchFamily="34" charset="0"/>
                <a:cs typeface="Times New Roman" panose="02020603050405020304" pitchFamily="18" charset="0"/>
              </a:rPr>
              <a:t>METOT</a:t>
            </a:r>
            <a:endParaRPr lang="tr-TR" b="1" dirty="0"/>
          </a:p>
        </p:txBody>
      </p:sp>
      <p:sp>
        <p:nvSpPr>
          <p:cNvPr id="3" name="İçerik Yer Tutucusu 2">
            <a:extLst>
              <a:ext uri="{FF2B5EF4-FFF2-40B4-BE49-F238E27FC236}">
                <a16:creationId xmlns:a16="http://schemas.microsoft.com/office/drawing/2014/main" id="{2C5430E4-128F-85A2-344D-3977DC21B71C}"/>
              </a:ext>
            </a:extLst>
          </p:cNvPr>
          <p:cNvSpPr>
            <a:spLocks noGrp="1"/>
          </p:cNvSpPr>
          <p:nvPr>
            <p:ph idx="1"/>
          </p:nvPr>
        </p:nvSpPr>
        <p:spPr/>
        <p:txBody>
          <a:bodyPr/>
          <a:lstStyle/>
          <a:p>
            <a:pPr>
              <a:lnSpc>
                <a:spcPct val="107000"/>
              </a:lnSpc>
              <a:spcAft>
                <a:spcPts val="800"/>
              </a:spcAft>
              <a:buFont typeface="Wingdings" panose="05000000000000000000" pitchFamily="2" charset="2"/>
              <a:buChar char="§"/>
            </a:pPr>
            <a:r>
              <a:rPr lang="tr-TR" sz="1800" b="1" dirty="0">
                <a:effectLst/>
                <a:latin typeface="Calibri" panose="020F0502020204030204" pitchFamily="34" charset="0"/>
                <a:ea typeface="Calibri" panose="020F0502020204030204" pitchFamily="34" charset="0"/>
                <a:cs typeface="Times New Roman" panose="02020603050405020304" pitchFamily="18" charset="0"/>
              </a:rPr>
              <a:t>Çalışma tasarımı ve katılımcılar</a:t>
            </a:r>
          </a:p>
          <a:p>
            <a:pPr>
              <a:lnSpc>
                <a:spcPct val="107000"/>
              </a:lnSpc>
              <a:spcAft>
                <a:spcPts val="80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Çalışma tasarımı daha önce ayrıntılı olarak tanımlanmış ve Şekil 1'de şematik olarak sunulmuştur. Kısaca, bu çalışma endemik suçiçeği bulunan on Avrupa ülkesinde yürütülen Faz </a:t>
            </a:r>
            <a:r>
              <a:rPr lang="tr-TR" sz="1800" dirty="0" err="1">
                <a:effectLst/>
                <a:latin typeface="Calibri" panose="020F0502020204030204" pitchFamily="34" charset="0"/>
                <a:ea typeface="Calibri" panose="020F0502020204030204" pitchFamily="34" charset="0"/>
                <a:cs typeface="Times New Roman" panose="02020603050405020304" pitchFamily="18" charset="0"/>
              </a:rPr>
              <a:t>IIIb</a:t>
            </a:r>
            <a:r>
              <a:rPr lang="tr-TR" sz="1800" dirty="0">
                <a:effectLst/>
                <a:latin typeface="Calibri" panose="020F0502020204030204" pitchFamily="34" charset="0"/>
                <a:ea typeface="Calibri" panose="020F0502020204030204" pitchFamily="34" charset="0"/>
                <a:cs typeface="Times New Roman" panose="02020603050405020304" pitchFamily="18" charset="0"/>
              </a:rPr>
              <a:t>, kontrollü, gözlemci-kör, çok merkezli, randomize bir çalışmadır. (NCT00226499) </a:t>
            </a:r>
          </a:p>
          <a:p>
            <a:pPr>
              <a:lnSpc>
                <a:spcPct val="107000"/>
              </a:lnSpc>
              <a:spcAft>
                <a:spcPts val="80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Çalışma, Helsinki Bildirgesi ile uyumlu olarak yürütüldü, </a:t>
            </a:r>
            <a:r>
              <a:rPr lang="tr-TR" sz="1800" dirty="0" err="1">
                <a:effectLst/>
                <a:latin typeface="Calibri" panose="020F0502020204030204" pitchFamily="34" charset="0"/>
                <a:ea typeface="Calibri" panose="020F0502020204030204" pitchFamily="34" charset="0"/>
                <a:cs typeface="Times New Roman" panose="02020603050405020304" pitchFamily="18" charset="0"/>
              </a:rPr>
              <a:t>Good</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err="1">
                <a:effectLst/>
                <a:latin typeface="Calibri" panose="020F0502020204030204" pitchFamily="34" charset="0"/>
                <a:ea typeface="Calibri" panose="020F0502020204030204" pitchFamily="34" charset="0"/>
                <a:cs typeface="Times New Roman" panose="02020603050405020304" pitchFamily="18" charset="0"/>
              </a:rPr>
              <a:t>clinical</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dirty="0" err="1">
                <a:effectLst/>
                <a:latin typeface="Calibri" panose="020F0502020204030204" pitchFamily="34" charset="0"/>
                <a:ea typeface="Calibri" panose="020F0502020204030204" pitchFamily="34" charset="0"/>
                <a:cs typeface="Times New Roman" panose="02020603050405020304" pitchFamily="18" charset="0"/>
              </a:rPr>
              <a:t>practice</a:t>
            </a:r>
            <a:r>
              <a:rPr lang="tr-TR" sz="1800" dirty="0">
                <a:effectLst/>
                <a:latin typeface="Calibri" panose="020F0502020204030204" pitchFamily="34" charset="0"/>
                <a:ea typeface="Calibri" panose="020F0502020204030204" pitchFamily="34" charset="0"/>
                <a:cs typeface="Times New Roman" panose="02020603050405020304" pitchFamily="18" charset="0"/>
              </a:rPr>
              <a:t> kılavuzlarına uyuldu ve Suçiçeği vakası kararı için Bağımsız Veri İzleme Komitesi (IDMC) tarafından izlendi.</a:t>
            </a:r>
          </a:p>
          <a:p>
            <a:r>
              <a:rPr lang="tr-TR" sz="1800" dirty="0">
                <a:effectLst/>
                <a:latin typeface="Calibri" panose="020F0502020204030204" pitchFamily="34" charset="0"/>
                <a:ea typeface="Calibri" panose="020F0502020204030204" pitchFamily="34" charset="0"/>
                <a:cs typeface="Times New Roman" panose="02020603050405020304" pitchFamily="18" charset="0"/>
              </a:rPr>
              <a:t>Çalışmaya, aşılamadan on yıl sonrasına kadar izlenen, yaşamlarının ikinci yılındaki (12 ila 22 aylık) sağlıklı çocuklar dahil edildi. Uygunluk kriterleri daha önce ayrıntılı olarak açıklanmıştır. Çalışma katılımcılarının ebeveynleri ve velileri, kayıttan önce yazılı bilgilendirilmiş onam verdi.</a:t>
            </a:r>
          </a:p>
          <a:p>
            <a:pPr marL="0" indent="0">
              <a:buNone/>
            </a:pPr>
            <a:endParaRPr lang="tr-TR" dirty="0"/>
          </a:p>
        </p:txBody>
      </p:sp>
    </p:spTree>
    <p:extLst>
      <p:ext uri="{BB962C8B-B14F-4D97-AF65-F5344CB8AC3E}">
        <p14:creationId xmlns:p14="http://schemas.microsoft.com/office/powerpoint/2010/main" val="1211022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C2D139A-4D02-B7FC-3942-0258B9F44ABE}"/>
              </a:ext>
            </a:extLst>
          </p:cNvPr>
          <p:cNvSpPr>
            <a:spLocks noGrp="1"/>
          </p:cNvSpPr>
          <p:nvPr>
            <p:ph idx="1"/>
          </p:nvPr>
        </p:nvSpPr>
        <p:spPr>
          <a:xfrm>
            <a:off x="419099" y="4823089"/>
            <a:ext cx="11353800" cy="2034911"/>
          </a:xfrm>
        </p:spPr>
        <p:txBody>
          <a:bodyPr>
            <a:normAutofit fontScale="62500" lnSpcReduction="20000"/>
          </a:bodyPr>
          <a:lstStyle/>
          <a:p>
            <a:r>
              <a:rPr lang="tr-TR" sz="1800" dirty="0">
                <a:effectLst/>
                <a:latin typeface="Calibri" panose="020F0502020204030204" pitchFamily="34" charset="0"/>
                <a:ea typeface="Calibri" panose="020F0502020204030204" pitchFamily="34" charset="0"/>
                <a:cs typeface="Times New Roman" panose="02020603050405020304" pitchFamily="18" charset="0"/>
              </a:rPr>
              <a:t>D0, ilk aşı dozunun yapıldığı gün; </a:t>
            </a:r>
          </a:p>
          <a:p>
            <a:r>
              <a:rPr lang="tr-TR" sz="1800" dirty="0">
                <a:effectLst/>
                <a:latin typeface="Calibri" panose="020F0502020204030204" pitchFamily="34" charset="0"/>
                <a:ea typeface="Calibri" panose="020F0502020204030204" pitchFamily="34" charset="0"/>
                <a:cs typeface="Times New Roman" panose="02020603050405020304" pitchFamily="18" charset="0"/>
              </a:rPr>
              <a:t>D42, ikinci aşı dozunun günü (42. Gün, ilk aşı dozundan altı hafta sonra uygulanır); </a:t>
            </a:r>
          </a:p>
          <a:p>
            <a:r>
              <a:rPr lang="tr-TR" sz="1800" dirty="0">
                <a:effectLst/>
                <a:latin typeface="Calibri" panose="020F0502020204030204" pitchFamily="34" charset="0"/>
                <a:ea typeface="Calibri" panose="020F0502020204030204" pitchFamily="34" charset="0"/>
                <a:cs typeface="Times New Roman" panose="02020603050405020304" pitchFamily="18" charset="0"/>
              </a:rPr>
              <a:t>D84, ikinci aşı dozundan altı hafta sonraki takip zaman noktası – 84. Gün; </a:t>
            </a:r>
          </a:p>
          <a:p>
            <a:r>
              <a:rPr lang="tr-TR" sz="1800" dirty="0">
                <a:effectLst/>
                <a:latin typeface="Calibri" panose="020F0502020204030204" pitchFamily="34" charset="0"/>
                <a:ea typeface="Calibri" panose="020F0502020204030204" pitchFamily="34" charset="0"/>
                <a:cs typeface="Times New Roman" panose="02020603050405020304" pitchFamily="18" charset="0"/>
              </a:rPr>
              <a:t>Y, yıl; Y1-Y10, ikinci aşı dozundan sonra (bir, iki, dört, altı, sekiz ve on yıl sonra) düzenli kan örneklemesi ve takip zaman noktaları; </a:t>
            </a:r>
          </a:p>
          <a:p>
            <a:r>
              <a:rPr lang="tr-TR" sz="1800" dirty="0">
                <a:effectLst/>
                <a:latin typeface="Calibri" panose="020F0502020204030204" pitchFamily="34" charset="0"/>
                <a:ea typeface="Calibri" panose="020F0502020204030204" pitchFamily="34" charset="0"/>
                <a:cs typeface="Times New Roman" panose="02020603050405020304" pitchFamily="18" charset="0"/>
              </a:rPr>
              <a:t>Aktif Kontrol, iki doz üç değerlikli kızamık-kabakulak-kızamıkçık aşısı (MMR) alan katılımcılar; </a:t>
            </a:r>
          </a:p>
          <a:p>
            <a:r>
              <a:rPr lang="tr-TR" sz="1800" dirty="0">
                <a:effectLst/>
                <a:latin typeface="Calibri" panose="020F0502020204030204" pitchFamily="34" charset="0"/>
                <a:ea typeface="Calibri" panose="020F0502020204030204" pitchFamily="34" charset="0"/>
                <a:cs typeface="Times New Roman" panose="02020603050405020304" pitchFamily="18" charset="0"/>
              </a:rPr>
              <a:t>MMRV, iki doz </a:t>
            </a:r>
            <a:r>
              <a:rPr lang="tr-TR" sz="1800" dirty="0" err="1">
                <a:effectLst/>
                <a:latin typeface="Calibri" panose="020F0502020204030204" pitchFamily="34" charset="0"/>
                <a:ea typeface="Calibri" panose="020F0502020204030204" pitchFamily="34" charset="0"/>
                <a:cs typeface="Times New Roman" panose="02020603050405020304" pitchFamily="18" charset="0"/>
              </a:rPr>
              <a:t>tetravalan</a:t>
            </a:r>
            <a:r>
              <a:rPr lang="tr-TR" sz="1800" dirty="0">
                <a:effectLst/>
                <a:latin typeface="Calibri" panose="020F0502020204030204" pitchFamily="34" charset="0"/>
                <a:ea typeface="Calibri" panose="020F0502020204030204" pitchFamily="34" charset="0"/>
                <a:cs typeface="Times New Roman" panose="02020603050405020304" pitchFamily="18" charset="0"/>
              </a:rPr>
              <a:t> MMR-suçiçeği aşısı alan katılımcılar; </a:t>
            </a:r>
          </a:p>
          <a:p>
            <a:r>
              <a:rPr lang="tr-TR" sz="1800" dirty="0">
                <a:effectLst/>
                <a:latin typeface="Calibri" panose="020F0502020204030204" pitchFamily="34" charset="0"/>
                <a:ea typeface="Calibri" panose="020F0502020204030204" pitchFamily="34" charset="0"/>
                <a:cs typeface="Times New Roman" panose="02020603050405020304" pitchFamily="18" charset="0"/>
              </a:rPr>
              <a:t>MMR+V, bir doz MMR ve bir doz </a:t>
            </a:r>
            <a:r>
              <a:rPr lang="tr-TR" sz="1800" dirty="0" err="1">
                <a:effectLst/>
                <a:latin typeface="Calibri" panose="020F0502020204030204" pitchFamily="34" charset="0"/>
                <a:ea typeface="Calibri" panose="020F0502020204030204" pitchFamily="34" charset="0"/>
                <a:cs typeface="Times New Roman" panose="02020603050405020304" pitchFamily="18" charset="0"/>
              </a:rPr>
              <a:t>monovalan</a:t>
            </a:r>
            <a:r>
              <a:rPr lang="tr-TR" sz="1800" dirty="0">
                <a:effectLst/>
                <a:latin typeface="Calibri" panose="020F0502020204030204" pitchFamily="34" charset="0"/>
                <a:ea typeface="Calibri" panose="020F0502020204030204" pitchFamily="34" charset="0"/>
                <a:cs typeface="Times New Roman" panose="02020603050405020304" pitchFamily="18" charset="0"/>
              </a:rPr>
              <a:t> suçiçeği aşısı alan katılımcılar; </a:t>
            </a:r>
          </a:p>
          <a:p>
            <a:r>
              <a:rPr lang="tr-TR" sz="1800" dirty="0">
                <a:effectLst/>
                <a:latin typeface="Calibri" panose="020F0502020204030204" pitchFamily="34" charset="0"/>
                <a:ea typeface="Calibri" panose="020F0502020204030204" pitchFamily="34" charset="0"/>
                <a:cs typeface="Times New Roman" panose="02020603050405020304" pitchFamily="18" charset="0"/>
              </a:rPr>
              <a:t>1:3:3, tedavi gruplarındaki katılımcıların randomizasyon formatı (Aktif kontrol: MMRV: MMR+V); VZV, </a:t>
            </a:r>
            <a:r>
              <a:rPr lang="tr-TR" sz="1800" dirty="0" err="1">
                <a:effectLst/>
                <a:latin typeface="Calibri" panose="020F0502020204030204" pitchFamily="34" charset="0"/>
                <a:ea typeface="Calibri" panose="020F0502020204030204" pitchFamily="34" charset="0"/>
                <a:cs typeface="Times New Roman" panose="02020603050405020304" pitchFamily="18" charset="0"/>
              </a:rPr>
              <a:t>varicella-zoster</a:t>
            </a:r>
            <a:r>
              <a:rPr lang="tr-TR" sz="1800" dirty="0">
                <a:effectLst/>
                <a:latin typeface="Calibri" panose="020F0502020204030204" pitchFamily="34" charset="0"/>
                <a:ea typeface="Calibri" panose="020F0502020204030204" pitchFamily="34" charset="0"/>
                <a:cs typeface="Times New Roman" panose="02020603050405020304" pitchFamily="18" charset="0"/>
              </a:rPr>
              <a:t> virüsü; Ab, antikorlar.</a:t>
            </a:r>
          </a:p>
        </p:txBody>
      </p:sp>
      <p:pic>
        <p:nvPicPr>
          <p:cNvPr id="4" name="Resim 3" descr="Figure">
            <a:extLst>
              <a:ext uri="{FF2B5EF4-FFF2-40B4-BE49-F238E27FC236}">
                <a16:creationId xmlns:a16="http://schemas.microsoft.com/office/drawing/2014/main" id="{70647410-3E40-8CC4-5177-00606A30D7C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47876" y="358977"/>
            <a:ext cx="8696246" cy="4464112"/>
          </a:xfrm>
          <a:prstGeom prst="rect">
            <a:avLst/>
          </a:prstGeom>
          <a:noFill/>
          <a:ln>
            <a:noFill/>
          </a:ln>
        </p:spPr>
      </p:pic>
    </p:spTree>
    <p:extLst>
      <p:ext uri="{BB962C8B-B14F-4D97-AF65-F5344CB8AC3E}">
        <p14:creationId xmlns:p14="http://schemas.microsoft.com/office/powerpoint/2010/main" val="1995280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D8F9739-1ACA-09D7-B87C-66E9D4D4BC31}"/>
              </a:ext>
            </a:extLst>
          </p:cNvPr>
          <p:cNvSpPr>
            <a:spLocks noGrp="1"/>
          </p:cNvSpPr>
          <p:nvPr>
            <p:ph idx="1"/>
          </p:nvPr>
        </p:nvSpPr>
        <p:spPr>
          <a:xfrm>
            <a:off x="838200" y="1253331"/>
            <a:ext cx="10515600" cy="4351338"/>
          </a:xfrm>
        </p:spPr>
        <p:txBody>
          <a:bodyPr/>
          <a:lstStyle/>
          <a:p>
            <a:pPr>
              <a:lnSpc>
                <a:spcPct val="107000"/>
              </a:lnSpc>
              <a:spcAft>
                <a:spcPts val="800"/>
              </a:spcAft>
              <a:buFont typeface="Wingdings" panose="05000000000000000000" pitchFamily="2" charset="2"/>
              <a:buChar char="§"/>
            </a:pPr>
            <a:r>
              <a:rPr lang="tr-TR" sz="2400" b="1" dirty="0">
                <a:effectLst/>
                <a:latin typeface="Calibri" panose="020F0502020204030204" pitchFamily="34" charset="0"/>
                <a:ea typeface="Calibri" panose="020F0502020204030204" pitchFamily="34" charset="0"/>
                <a:cs typeface="Times New Roman" panose="02020603050405020304" pitchFamily="18" charset="0"/>
              </a:rPr>
              <a:t>Randomizasyon ve maskeleme</a:t>
            </a:r>
          </a:p>
          <a:p>
            <a:pPr>
              <a:lnSpc>
                <a:spcPct val="107000"/>
              </a:lnSpc>
              <a:spcAft>
                <a:spcPts val="800"/>
              </a:spcAft>
            </a:pP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400" dirty="0" err="1">
                <a:effectLst/>
                <a:latin typeface="Calibri" panose="020F0502020204030204" pitchFamily="34" charset="0"/>
                <a:ea typeface="Calibri" panose="020F0502020204030204" pitchFamily="34" charset="0"/>
                <a:cs typeface="Times New Roman" panose="02020603050405020304" pitchFamily="18" charset="0"/>
              </a:rPr>
              <a:t>Rastgeleleştirme</a:t>
            </a:r>
            <a:r>
              <a:rPr lang="tr-TR" sz="2400" dirty="0">
                <a:effectLst/>
                <a:latin typeface="Calibri" panose="020F0502020204030204" pitchFamily="34" charset="0"/>
                <a:ea typeface="Calibri" panose="020F0502020204030204" pitchFamily="34" charset="0"/>
                <a:cs typeface="Times New Roman" panose="02020603050405020304" pitchFamily="18" charset="0"/>
              </a:rPr>
              <a:t> daha önce tanımlanmış ve Şekil 1'de özetlenmiştir. </a:t>
            </a:r>
          </a:p>
          <a:p>
            <a:pPr>
              <a:lnSpc>
                <a:spcPct val="107000"/>
              </a:lnSpc>
              <a:spcAft>
                <a:spcPts val="800"/>
              </a:spcAft>
            </a:pPr>
            <a:r>
              <a:rPr lang="tr-TR" sz="2400" dirty="0">
                <a:effectLst/>
                <a:latin typeface="Calibri" panose="020F0502020204030204" pitchFamily="34" charset="0"/>
                <a:ea typeface="Calibri" panose="020F0502020204030204" pitchFamily="34" charset="0"/>
                <a:cs typeface="Times New Roman" panose="02020603050405020304" pitchFamily="18" charset="0"/>
              </a:rPr>
              <a:t>Uygun katılımcılar, iki doz MMR (Aktif Kontrol grubu), bir doz MMR ve ardından bir doz V (MMR+V grubu) ve 42 gün arayla iki doz MMRV aşısı (MMRV grubu) alacak şekilde 1:3:3 oranında randomize edildi (Şekil 1).</a:t>
            </a:r>
          </a:p>
          <a:p>
            <a:pPr>
              <a:lnSpc>
                <a:spcPct val="107000"/>
              </a:lnSpc>
              <a:spcAft>
                <a:spcPts val="800"/>
              </a:spcAft>
            </a:pPr>
            <a:r>
              <a:rPr lang="tr-TR" sz="2400" dirty="0">
                <a:effectLst/>
                <a:latin typeface="Calibri" panose="020F0502020204030204" pitchFamily="34" charset="0"/>
                <a:ea typeface="Calibri" panose="020F0502020204030204" pitchFamily="34" charset="0"/>
                <a:cs typeface="Times New Roman" panose="02020603050405020304" pitchFamily="18" charset="0"/>
              </a:rPr>
              <a:t>Mevcut post-hoc analiz, çalışma tamamlanana kadar gözlemci-kör kalan Aktif Kontrol grubuna odaklandı.</a:t>
            </a:r>
          </a:p>
          <a:p>
            <a:endParaRPr lang="tr-TR" dirty="0"/>
          </a:p>
        </p:txBody>
      </p:sp>
    </p:spTree>
    <p:extLst>
      <p:ext uri="{BB962C8B-B14F-4D97-AF65-F5344CB8AC3E}">
        <p14:creationId xmlns:p14="http://schemas.microsoft.com/office/powerpoint/2010/main" val="62577275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2815</Words>
  <Application>Microsoft Office PowerPoint</Application>
  <PresentationFormat>Geniş ekran</PresentationFormat>
  <Paragraphs>195</Paragraphs>
  <Slides>34</Slides>
  <Notes>2</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34</vt:i4>
      </vt:variant>
    </vt:vector>
  </HeadingPairs>
  <TitlesOfParts>
    <vt:vector size="40" baseType="lpstr">
      <vt:lpstr>Arial</vt:lpstr>
      <vt:lpstr>Arial</vt:lpstr>
      <vt:lpstr>Calibri</vt:lpstr>
      <vt:lpstr>Calibri Light</vt:lpstr>
      <vt:lpstr>Wingdings</vt:lpstr>
      <vt:lpstr>Office Teması</vt:lpstr>
      <vt:lpstr>Klinik olarak- serolojik olarak tanımlanan suçiçeğine karşı: Gizli bir enfeksiyon yükü. Suçiçeğinin endemik olduğu ülkelerde yapılan randomize bir çalışmanın on yıllık takibi</vt:lpstr>
      <vt:lpstr>GİRİŞ</vt:lpstr>
      <vt:lpstr>PowerPoint Sunusu</vt:lpstr>
      <vt:lpstr>PowerPoint Sunusu</vt:lpstr>
      <vt:lpstr>PowerPoint Sunusu</vt:lpstr>
      <vt:lpstr>PowerPoint Sunusu</vt:lpstr>
      <vt:lpstr>METOT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SONUÇLAR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TARTIŞMA</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Klinik olarak- serolojik olarak tanımlanan suçiçeğine karşı: Gizli bir enfeksiyon yükü. Suçiçeğinin endemik olduğu ülkelerde yapılan randomize bir çalışmanın on yıllık takibi</dc:title>
  <dc:creator>Şamil Arıcı</dc:creator>
  <cp:lastModifiedBy>Şamil Arıcı</cp:lastModifiedBy>
  <cp:revision>11</cp:revision>
  <dcterms:created xsi:type="dcterms:W3CDTF">2022-12-21T16:15:15Z</dcterms:created>
  <dcterms:modified xsi:type="dcterms:W3CDTF">2023-01-02T12:21:16Z</dcterms:modified>
</cp:coreProperties>
</file>