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6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88" r:id="rId20"/>
    <p:sldId id="274" r:id="rId21"/>
    <p:sldId id="276" r:id="rId22"/>
    <p:sldId id="287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400" autoAdjust="0"/>
  </p:normalViewPr>
  <p:slideViewPr>
    <p:cSldViewPr snapToGrid="0">
      <p:cViewPr>
        <p:scale>
          <a:sx n="100" d="100"/>
          <a:sy n="100" d="100"/>
        </p:scale>
        <p:origin x="-9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CF44A-64FA-4E62-9CEE-BFE36C113DE7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1D5DA-BC7E-46ED-9D06-315D3E8604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489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1D5DA-BC7E-46ED-9D06-315D3E8604D0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105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C2268E5-965B-9DCE-15C9-FB94809F6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5F65658B-726A-7685-276E-DE14281A2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9AFF3604-6250-E3E6-65B6-C02593DBA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038A3514-2845-AD5F-F180-79FFE7C5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8357B43-F7A7-3305-40C2-FD75E7D7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19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FC02E0E-5BAD-238C-955D-2B11DF97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7C8EFE7F-07A1-4B1F-66E5-BFEFEC18F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8590C6F-D16A-88C3-41E4-2A74CD121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FC61C8D0-387A-BA17-B4CD-AC1B8B259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0BB8DD0-4CF7-1F3B-8809-A7229D0CA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59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B9BE40C1-E4A2-C448-ECD7-61B084EEE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2CABF220-B16D-88FA-7A0B-8422211D0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5B377997-E95F-3059-1231-10A25DC6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3EFDDBC5-D6D5-F074-5EED-69CBEDAB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4184771-A483-F2D2-1F00-E35FBA96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7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DA80964-8A12-1D4B-5EB0-E402AE809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6D70F4F-695F-FF4B-867B-B7A7B6CE5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2B99836-BA01-C4AB-3D01-4AA91445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888E1E6A-CEEE-A76E-19F7-2D893161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5FB5653-03B0-824D-6080-AFAC268F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26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219991EC-937B-14DB-ECD9-09C987C5B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75D24110-564F-EC04-00CD-EA01BA969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C2FF694-E30C-C1D4-3F0C-2D859B1A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1BE0410-C31C-CA35-42F5-2D12FBBA7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43E0AF6-4E23-946E-DB90-AF0A5808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69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7D5D99C-C71F-34D4-0F08-42501A651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AB08CA0-88FB-4E21-4B85-759963440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300B6A3F-4A3C-E51D-FFD2-8F2C19165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F57F4FEF-6064-B474-C7F8-D00A4E1E8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1407C4CC-A282-478F-7760-F26BF6A83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E9034E36-6699-A170-0B2A-6D42CAE6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30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357858E-CC8F-4764-FA47-5A6DD6560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253817ED-D48D-5B84-D427-1E8FDBDA5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E969831F-E238-38E0-DE19-EB2EEA2C0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02C66216-A021-0219-7969-313747376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77AD1832-45E5-39E8-21E2-F084685E3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25C52B66-520F-A91B-392B-F903A5CB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30F34B04-92D9-C4BE-AB2E-602CF166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22B39F3E-7F4E-0784-E5E8-1A428ACF0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46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3CC1AF9-F3BC-9F1D-1AD3-CC7E8A78A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0305A3BE-F700-7558-4ED5-479CDACB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AB593402-5324-DA1E-85D6-578063EF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A4B9C7B5-DF96-5CC1-2EDA-463DB1BB1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11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0B99D571-9A40-DD96-07D7-5FFEC2AE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88F94490-4B06-D886-A444-721537B04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3462A557-C002-6DC6-421B-6CB2D48D1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7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3110727-77A1-8CDA-8D24-03031CAD1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94FEAF2-F8DA-C1CE-2B7C-884803AD9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985A9EE9-4838-C209-F3B3-51CED6347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3C3B5AC1-6F35-65C3-9E12-4CFDBC9EB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F1ED2392-B838-2734-3F14-43E800BF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5658036-174E-6968-B5D1-7E3FA0D04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24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FAD25C3-AD25-96BA-CE88-41B3B69B4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0971DF3F-573C-0C0E-76E2-239C9228E4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E73AEE7B-498E-7830-0032-4BA5C5B62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E1263F4-1F53-1527-FD05-B9832E5AD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3AE8D7DF-B46A-AD98-7BD1-1604C812E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C63DF55B-A6E7-A3A7-5F16-D90AE97C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1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3663BE70-E0DF-9B1A-4F80-9EDA2CB6A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06C377A-B6C6-C2F2-DA45-33F37CAFA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289CEE3-DDE1-64AC-FE5D-8A5B75848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C86AD-2B0B-49C0-BAEF-300A7E0FAC05}" type="datetimeFigureOut">
              <a:rPr lang="tr-TR" smtClean="0"/>
              <a:t>28.11.2022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22E766C-B966-0C96-A840-94492ED71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D815AC1-AF28-A6FB-CF04-DE6549938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DD247-D20E-4DDC-9345-8B70A7F2C1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10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D47E7D9-D0DA-D113-B18A-DBC5BE8F92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B2E2F1A3-1414-5F53-1B53-767FE6D46A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DCE1A475-B77A-C264-397F-A680427A6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587829"/>
            <a:ext cx="10956471" cy="569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4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71C36B3-A24F-5B80-097F-99EF4B79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5864587-748F-8E4E-AC98-394E782D1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Ayrıca, tüm hastalara doğrulanmış Hasta Sağlığı Anketi-9(PHQ-9) temel alınarak hafif ve orta derecede depresyon teşhisi kondu. Hafif depresyon 5-9, orta derecede depresyon 10-19 olarak puanlandı.</a:t>
            </a:r>
          </a:p>
          <a:p>
            <a:endParaRPr lang="tr-TR" dirty="0"/>
          </a:p>
          <a:p>
            <a:r>
              <a:rPr lang="tr-TR" dirty="0"/>
              <a:t>Şiddetli depresyonu (toplam puan ≥20), kas-iskelet sistemi kısıtlılığı, bilişsel işlev bozukluğu veya kanser gibi yaşamı sınırlayan ciddi hastalığı ve böbrek yetmezliği olan hastalar çalışma dışı bırakıldı.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400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793B085-C062-26D8-DCA4-A98B3B6D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xmlns="" id="{B10E908F-7D6C-5D91-59AD-6B7012296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787743" cy="5986689"/>
          </a:xfrm>
        </p:spPr>
      </p:pic>
    </p:spTree>
    <p:extLst>
      <p:ext uri="{BB962C8B-B14F-4D97-AF65-F5344CB8AC3E}">
        <p14:creationId xmlns:p14="http://schemas.microsoft.com/office/powerpoint/2010/main" val="369165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D712966-CEC4-8784-123F-929A23F06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F10BEC1-8DA0-9554-98B9-6C5FCD70C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46 hasta rastgele 2 gruba ayrıldı; her grup 23 hastadan oluşuyordu.</a:t>
            </a:r>
          </a:p>
          <a:p>
            <a:endParaRPr lang="tr-TR" dirty="0"/>
          </a:p>
          <a:p>
            <a:r>
              <a:rPr lang="tr-TR" dirty="0"/>
              <a:t>Çalışma grubuna 23 hasta (18 erkek 5 kadın) dahil edildi ve 12 hafta boyunca haftada 3 kez MICAE uygulandı.</a:t>
            </a:r>
          </a:p>
          <a:p>
            <a:endParaRPr lang="tr-TR" dirty="0"/>
          </a:p>
          <a:p>
            <a:r>
              <a:rPr lang="tr-TR" dirty="0"/>
              <a:t>Kontrol grubu 23 hastadan (17 erkek 6 kadın) oluşuyordu ve herhangi bir fiziksel egzersiz yapmadan geleneksel tedavi aldı.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941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508583B-DA9D-277B-7391-89314D6EC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FD39AE7-AF62-ABC3-A0EC-79F713D1B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Yedi kişi (4 ortopedik kısıtlama, 2 böbrek hastalığı ve 1 şiddetli depresyon) dahil edilme kriterlerini karşılamadıkları için dışlandı.</a:t>
            </a:r>
          </a:p>
          <a:p>
            <a:endParaRPr lang="tr-TR" dirty="0"/>
          </a:p>
          <a:p>
            <a:r>
              <a:rPr lang="tr-TR" dirty="0"/>
              <a:t> 4 kişi belirli bir neden olmadan çalışmayı reddetti.</a:t>
            </a:r>
          </a:p>
        </p:txBody>
      </p:sp>
    </p:spTree>
    <p:extLst>
      <p:ext uri="{BB962C8B-B14F-4D97-AF65-F5344CB8AC3E}">
        <p14:creationId xmlns:p14="http://schemas.microsoft.com/office/powerpoint/2010/main" val="2628807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EAF6F4C-83EE-814B-13E0-8B08F63FD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694" y="395289"/>
            <a:ext cx="7399175" cy="603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720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63D54E6-CA7D-8C37-CA3F-B451B01AF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072A90C-BD9F-BB19-3608-6843F8732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 grubuna 12 hafta boyunca haftada 3 kez 40 ile 50 dakika süreyle MICAE uygulandı.</a:t>
            </a:r>
          </a:p>
          <a:p>
            <a:endParaRPr lang="tr-TR" dirty="0"/>
          </a:p>
          <a:p>
            <a:r>
              <a:rPr lang="tr-TR" dirty="0"/>
              <a:t>Her seans  5 ile 10 dakikalık bir ısınmayı, ardından maksimum kalp atış hızının (</a:t>
            </a:r>
            <a:r>
              <a:rPr lang="tr-TR" dirty="0" err="1"/>
              <a:t>maks</a:t>
            </a:r>
            <a:r>
              <a:rPr lang="tr-TR" dirty="0"/>
              <a:t>. HR) %60 ile %70'inde sabit yoğunlukta ve 5 -10 dakikalık soğuma ile 30 dakikalık orta derecede aerobik egzersizi (koşu bandında yürüme egzersizi) içeriyordu.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817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C1FBFD6-7F7D-2771-860D-9CE10630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5DC85C4-72FA-6BEE-7773-E8CBCFDD0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Kontrol grubuna ise 12 hafta boyunca aktif olma, yardımsever-destekleyici kişilerle kalma, her gün eğlenceli işler yapma, rahatlama ve basit hedefler belirlemeyi içeren ev programı protokolünü yapması için sadece psikososyal birim tarafından belirlenen hasta önerileri verilmiştir.</a:t>
            </a:r>
          </a:p>
        </p:txBody>
      </p:sp>
    </p:spTree>
    <p:extLst>
      <p:ext uri="{BB962C8B-B14F-4D97-AF65-F5344CB8AC3E}">
        <p14:creationId xmlns:p14="http://schemas.microsoft.com/office/powerpoint/2010/main" val="3386106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3A514CE-AA1B-4A13-B5B4-DD749EBFD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F305B84-57F2-A9B3-5DF8-9ADF7BAA4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Veriler SPSS sürüm 20.0 kullanılarak analiz edildi.</a:t>
            </a:r>
          </a:p>
          <a:p>
            <a:endParaRPr lang="tr-TR" dirty="0"/>
          </a:p>
          <a:p>
            <a:r>
              <a:rPr lang="tr-TR" dirty="0"/>
              <a:t>Sürekli değişkenler için ortalama ve standart sapma rapor edildi ve kategorik değişkenler için yüzdeli sayılar kullanıldı. </a:t>
            </a:r>
          </a:p>
          <a:p>
            <a:endParaRPr lang="tr-TR" dirty="0"/>
          </a:p>
          <a:p>
            <a:r>
              <a:rPr lang="tr-TR" dirty="0"/>
              <a:t>Verilerin normalliği Kolmogorov </a:t>
            </a:r>
            <a:r>
              <a:rPr lang="tr-TR" dirty="0" err="1"/>
              <a:t>Smirnov</a:t>
            </a:r>
            <a:r>
              <a:rPr lang="tr-TR" dirty="0"/>
              <a:t> testi ile değerlendirildi.</a:t>
            </a:r>
          </a:p>
          <a:p>
            <a:endParaRPr lang="tr-TR" dirty="0"/>
          </a:p>
          <a:p>
            <a:r>
              <a:rPr lang="tr-TR" dirty="0"/>
              <a:t>İstatistiksel çıkarım, aerobik egzersiz ve kontrol gruplarını içeren 2 grup arasındaki bağımsız t testleri ve her grup içinde uygulanan 1-yönlü varyans analizi (ANOVA) kullanılarak depresyon durumundaki değişiklikleri değerlendirdi ve anlamlılık düzeyi </a:t>
            </a:r>
            <a:r>
              <a:rPr lang="tr-TR" dirty="0" smtClean="0"/>
              <a:t>P&lt;0.05'ti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3853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A52AF26-79EC-2433-F832-9BEDB2F6E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49E2C7C-E498-F3FD-1612-B438735B2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57 hastadan 46 hasta (35 erkek ve 11 kadın) çalışmaya katıldı.</a:t>
            </a:r>
          </a:p>
          <a:p>
            <a:endParaRPr lang="tr-TR" dirty="0"/>
          </a:p>
          <a:p>
            <a:r>
              <a:rPr lang="tr-TR" dirty="0"/>
              <a:t>Yaş, cinsiyet ve depresyon düzeyi gibi sonuçları etkileyen başlangıç özelliklerinde çalışma ve kontrol grupları arasında istatistiksel olarak anlamlı bir fark gözlenmedi.</a:t>
            </a:r>
          </a:p>
          <a:p>
            <a:endParaRPr lang="tr-TR" dirty="0"/>
          </a:p>
          <a:p>
            <a:r>
              <a:rPr lang="tr-TR" dirty="0"/>
              <a:t>Ancak müdahale sonrası ölçümlerde iki grup arasında (</a:t>
            </a:r>
            <a:r>
              <a:rPr lang="tr-TR" dirty="0" smtClean="0"/>
              <a:t>P&lt;0.05</a:t>
            </a:r>
            <a:r>
              <a:rPr lang="tr-TR" dirty="0"/>
              <a:t>) çalışma grubu (aerobik egzersiz grubu) lehine istatistiksel olarak anlamlı bir fark gözlemlendi.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366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2" y="1552566"/>
            <a:ext cx="11541968" cy="427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265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24FD35F-53CA-0871-3E89-B9CA75793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829" y="1094015"/>
            <a:ext cx="10515600" cy="177313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ORTA ŞİDDETTE SÜREKLİ AEROBİK EGZERSİZİN KONJESTİF KALP YETMEZLİĞİ OLAN ORTA YAŞLI HASTALARIN DEPRESYON DURUMU ÜZERİNDEKİ ETKİSİ ÜZERİNE RANDOMİZE KONTROLLÜ BİR ÇALIŞMA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2D8AEFC-814D-3AC8-D972-B76059B05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244" y="215808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2800" dirty="0"/>
              <a:t>Arş. Gör. Dr. İlayda KARAÇAY</a:t>
            </a:r>
          </a:p>
          <a:p>
            <a:pPr marL="0" indent="0" algn="ctr">
              <a:buNone/>
            </a:pPr>
            <a:r>
              <a:rPr lang="tr-TR" sz="2800" dirty="0"/>
              <a:t>KTÜ Tıp Fakültesi Aile Hekimliği AD</a:t>
            </a:r>
          </a:p>
          <a:p>
            <a:pPr marL="0" indent="0" algn="ctr">
              <a:buNone/>
            </a:pPr>
            <a:r>
              <a:rPr lang="tr-TR" dirty="0"/>
              <a:t>18</a:t>
            </a:r>
            <a:r>
              <a:rPr lang="tr-TR" sz="2800" dirty="0"/>
              <a:t>.10.2022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9602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6DC207D-0D77-46FA-85B4-96CABB87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18CDBF2-2468-83F6-BDF5-E5D97681D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5418"/>
          </a:xfrm>
        </p:spPr>
        <p:txBody>
          <a:bodyPr/>
          <a:lstStyle/>
          <a:p>
            <a:r>
              <a:rPr lang="tr-TR" dirty="0"/>
              <a:t>İki grupta müdahale öncesi ve sonrası depresyon durumunun ortalama değerlerinin karşılaştırılması çalışma ve kontrol gruplarında önemli farklılıklar (</a:t>
            </a:r>
            <a:r>
              <a:rPr lang="tr-TR" dirty="0" smtClean="0"/>
              <a:t>P&lt;0.05</a:t>
            </a:r>
            <a:r>
              <a:rPr lang="tr-TR" dirty="0"/>
              <a:t>) göstermektedir.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Depresyon seviyesi, her grupta ve iki grup arasında istatistiksel olarak anlamlı iyileşmeler gösterdi. </a:t>
            </a:r>
          </a:p>
          <a:p>
            <a:endParaRPr lang="tr-TR" dirty="0"/>
          </a:p>
          <a:p>
            <a:r>
              <a:rPr lang="tr-TR" dirty="0"/>
              <a:t>Müdahale öncesi depresyon ölçeği ortalaması çalışma grubunda 16.34±2.58, kontrol grubunda 15.95±3.14 idi.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692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CAF04C6-7FF4-4C64-510A-3EDBF05B0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AD854B0-73C7-5AC4-B6D3-7D481A9A9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Müdahaleden altı hafta sonra, depresyon ölçeği, çalışma grubunda %52.1'lik bir değişim yüzdesi ile 7.83±3.22'ye, kontrol grubunda ise %26.95'lik bir değişim yüzdesiyle 11.65±3.28'e düşürüldü.</a:t>
            </a:r>
          </a:p>
          <a:p>
            <a:endParaRPr lang="tr-TR" dirty="0"/>
          </a:p>
          <a:p>
            <a:r>
              <a:rPr lang="tr-TR" dirty="0"/>
              <a:t>Müdahale sonunda 12 hafta sonra depresyon ölçeği çalışma grubunda %80.9 değişim ile 3.12±1.18, kontrol grubunda %46.46 değişim ile 8.54±2.14 olarak bulunmuştur.</a:t>
            </a:r>
          </a:p>
        </p:txBody>
      </p:sp>
    </p:spTree>
    <p:extLst>
      <p:ext uri="{BB962C8B-B14F-4D97-AF65-F5344CB8AC3E}">
        <p14:creationId xmlns:p14="http://schemas.microsoft.com/office/powerpoint/2010/main" val="4035543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01" y="2307100"/>
            <a:ext cx="11093090" cy="2638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486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BF78114-68DF-A93B-6F43-6850EF15C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603FA02-7505-276D-BA6C-8294389D4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Konjestif kalp hastalığı, depresif bozukluğun yaygın nedenlerinden biridir. </a:t>
            </a:r>
            <a:r>
              <a:rPr lang="tr-TR" dirty="0" err="1"/>
              <a:t>KKY'nin</a:t>
            </a:r>
            <a:r>
              <a:rPr lang="tr-TR" dirty="0"/>
              <a:t> etkin tedavisi için bu psikolojik bozukluk kontrol altına alınmalıdır.</a:t>
            </a:r>
          </a:p>
          <a:p>
            <a:endParaRPr lang="tr-TR" dirty="0"/>
          </a:p>
          <a:p>
            <a:r>
              <a:rPr lang="tr-TR" dirty="0"/>
              <a:t>Bu çalışmanın amacı </a:t>
            </a:r>
            <a:r>
              <a:rPr lang="tr-TR" dirty="0" err="1"/>
              <a:t>KKY’li</a:t>
            </a:r>
            <a:r>
              <a:rPr lang="tr-TR" dirty="0"/>
              <a:t> hastalarda </a:t>
            </a:r>
            <a:r>
              <a:rPr lang="tr-TR" dirty="0" err="1"/>
              <a:t>MICAE'nin</a:t>
            </a:r>
            <a:r>
              <a:rPr lang="tr-TR" dirty="0"/>
              <a:t> depresyon durumu üzerindeki etkisini tespit etmektir.</a:t>
            </a:r>
          </a:p>
          <a:p>
            <a:endParaRPr lang="tr-TR" dirty="0"/>
          </a:p>
          <a:p>
            <a:r>
              <a:rPr lang="tr-TR" dirty="0"/>
              <a:t>Çalışmanın sonuçları </a:t>
            </a:r>
            <a:r>
              <a:rPr lang="tr-TR" dirty="0" err="1"/>
              <a:t>MICAE'nin</a:t>
            </a:r>
            <a:r>
              <a:rPr lang="tr-TR" dirty="0"/>
              <a:t> </a:t>
            </a:r>
            <a:r>
              <a:rPr lang="tr-TR" dirty="0" err="1"/>
              <a:t>KKY'li</a:t>
            </a:r>
            <a:r>
              <a:rPr lang="tr-TR" dirty="0"/>
              <a:t> hastalarda depresyon durumunda anlamlı bir azalmaya ve olumlu etkilere yol açtığını göstermiştir.</a:t>
            </a:r>
          </a:p>
        </p:txBody>
      </p:sp>
    </p:spTree>
    <p:extLst>
      <p:ext uri="{BB962C8B-B14F-4D97-AF65-F5344CB8AC3E}">
        <p14:creationId xmlns:p14="http://schemas.microsoft.com/office/powerpoint/2010/main" val="1998161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6A87DBB-BF7B-D54D-C05E-5EBAA59E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B1A75DD-A3D3-B6A8-9BA4-DE185F0B2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8473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Birkaç çalışma aerobik egzersizin özellikle KKY hastalarında, depresyon belirtilerinin tedavisinde nasıl faydalı etkiler gösterdiğini açıkladı.</a:t>
            </a:r>
          </a:p>
          <a:p>
            <a:endParaRPr lang="tr-TR" dirty="0"/>
          </a:p>
          <a:p>
            <a:r>
              <a:rPr lang="tr-TR" dirty="0"/>
              <a:t>Ayrıca diğer çalışmalar aerobik egzersizin ruh hali üzerinde önemli bir etkisi olduğunu onayladı. </a:t>
            </a:r>
          </a:p>
          <a:p>
            <a:endParaRPr lang="tr-TR" dirty="0"/>
          </a:p>
          <a:p>
            <a:r>
              <a:rPr lang="tr-TR" dirty="0"/>
              <a:t>Diğer bir öneri, egzersiz yoğunluğunun ve sıklığının, MDB semptomlarında pozitif bir azalma sağlayacak şekilde yeterli düzeyde tutulması gerektiğini onayladı.*</a:t>
            </a:r>
          </a:p>
          <a:p>
            <a:endParaRPr lang="tr-TR" dirty="0"/>
          </a:p>
          <a:p>
            <a:pPr marL="0" indent="0" algn="l">
              <a:buNone/>
            </a:pPr>
            <a:endParaRPr lang="tr-TR" sz="1800" b="0" i="0" u="none" strike="noStrike" baseline="0" dirty="0">
              <a:latin typeface="AdvOTbc475f09"/>
            </a:endParaRPr>
          </a:p>
          <a:p>
            <a:pPr marL="0" indent="0" algn="l">
              <a:buNone/>
            </a:pPr>
            <a:endParaRPr lang="tr-TR" sz="1300" b="0" i="0" u="none" strike="noStrike" baseline="0" dirty="0">
              <a:latin typeface="AdvOTbc475f09"/>
            </a:endParaRPr>
          </a:p>
          <a:p>
            <a:pPr marL="0" indent="0" algn="l">
              <a:buNone/>
            </a:pPr>
            <a:r>
              <a:rPr lang="tr-TR" sz="1300" b="0" i="0" u="none" strike="noStrike" baseline="0" dirty="0">
                <a:latin typeface="AdvOTbc475f09"/>
              </a:rPr>
              <a:t>*</a:t>
            </a:r>
            <a:r>
              <a:rPr lang="tr-TR" sz="1300" b="0" i="0" u="none" strike="noStrike" baseline="0" dirty="0" err="1">
                <a:latin typeface="AdvOTbc475f09"/>
              </a:rPr>
              <a:t>Dunn</a:t>
            </a:r>
            <a:r>
              <a:rPr lang="tr-TR" sz="1300" b="0" i="0" u="none" strike="noStrike" baseline="0" dirty="0">
                <a:latin typeface="AdvOTbc475f09"/>
              </a:rPr>
              <a:t> AL, </a:t>
            </a:r>
            <a:r>
              <a:rPr lang="tr-TR" sz="1300" b="0" i="0" u="none" strike="noStrike" baseline="0" dirty="0" err="1">
                <a:latin typeface="AdvOTbc475f09"/>
              </a:rPr>
              <a:t>Trivedi</a:t>
            </a:r>
            <a:r>
              <a:rPr lang="tr-TR" sz="1300" b="0" i="0" u="none" strike="noStrike" baseline="0" dirty="0">
                <a:latin typeface="AdvOTbc475f09"/>
              </a:rPr>
              <a:t> MH, </a:t>
            </a:r>
            <a:r>
              <a:rPr lang="tr-TR" sz="1300" b="0" i="0" u="none" strike="noStrike" baseline="0" dirty="0" err="1">
                <a:latin typeface="AdvOTbc475f09"/>
              </a:rPr>
              <a:t>Kampert</a:t>
            </a:r>
            <a:r>
              <a:rPr lang="tr-TR" sz="1300" b="0" i="0" u="none" strike="noStrike" baseline="0" dirty="0">
                <a:latin typeface="AdvOTbc475f09"/>
              </a:rPr>
              <a:t> JB, et al. </a:t>
            </a:r>
            <a:r>
              <a:rPr lang="tr-TR" sz="1300" b="0" i="0" u="none" strike="noStrike" baseline="0" dirty="0" err="1">
                <a:latin typeface="AdvOTbc475f09"/>
              </a:rPr>
              <a:t>Exercise</a:t>
            </a:r>
            <a:r>
              <a:rPr lang="tr-TR" sz="1300" b="0" i="0" u="none" strike="noStrike" baseline="0" dirty="0">
                <a:latin typeface="AdvOTbc475f09"/>
              </a:rPr>
              <a:t> </a:t>
            </a:r>
            <a:r>
              <a:rPr lang="tr-TR" sz="1300" b="0" i="0" u="none" strike="noStrike" baseline="0" dirty="0" err="1">
                <a:latin typeface="AdvOTbc475f09"/>
              </a:rPr>
              <a:t>treatment</a:t>
            </a:r>
            <a:r>
              <a:rPr lang="tr-TR" sz="1300" b="0" i="0" u="none" strike="noStrike" baseline="0" dirty="0">
                <a:latin typeface="AdvOTbc475f09"/>
              </a:rPr>
              <a:t> </a:t>
            </a:r>
            <a:r>
              <a:rPr lang="tr-TR" sz="1300" b="0" i="0" u="none" strike="noStrike" baseline="0" dirty="0" err="1">
                <a:latin typeface="AdvOTbc475f09"/>
              </a:rPr>
              <a:t>for</a:t>
            </a:r>
            <a:r>
              <a:rPr lang="tr-TR" sz="1300" dirty="0">
                <a:latin typeface="AdvOTbc475f09"/>
              </a:rPr>
              <a:t> </a:t>
            </a:r>
            <a:r>
              <a:rPr lang="en-US" sz="1300" b="0" i="0" u="none" strike="noStrike" baseline="0" dirty="0">
                <a:latin typeface="AdvOTbc475f09"/>
              </a:rPr>
              <a:t>depression: ef</a:t>
            </a:r>
            <a:r>
              <a:rPr lang="en-US" sz="1300" b="0" i="0" u="none" strike="noStrike" baseline="0" dirty="0">
                <a:latin typeface="AdvOTbc475f09+fb"/>
              </a:rPr>
              <a:t>fi</a:t>
            </a:r>
            <a:r>
              <a:rPr lang="en-US" sz="1300" b="0" i="0" u="none" strike="noStrike" baseline="0" dirty="0">
                <a:latin typeface="AdvOTbc475f09"/>
              </a:rPr>
              <a:t>cacy and dose response. Am J </a:t>
            </a:r>
            <a:r>
              <a:rPr lang="en-US" sz="1300" b="0" i="0" u="none" strike="noStrike" baseline="0" dirty="0" err="1">
                <a:latin typeface="AdvOTbc475f09"/>
              </a:rPr>
              <a:t>Prev</a:t>
            </a:r>
            <a:r>
              <a:rPr lang="en-US" sz="1300" b="0" i="0" u="none" strike="noStrike" baseline="0" dirty="0">
                <a:latin typeface="AdvOTbc475f09"/>
              </a:rPr>
              <a:t> Med 2005;28:1</a:t>
            </a:r>
            <a:r>
              <a:rPr lang="en-US" sz="1300" b="0" i="0" u="none" strike="noStrike" baseline="0" dirty="0">
                <a:latin typeface="AdvOTbc475f09+20"/>
              </a:rPr>
              <a:t>–</a:t>
            </a:r>
            <a:r>
              <a:rPr lang="en-US" sz="1300" b="0" i="0" u="none" strike="noStrike" baseline="0" dirty="0">
                <a:latin typeface="AdvOTbc475f09"/>
              </a:rPr>
              <a:t>8.</a:t>
            </a:r>
            <a:endParaRPr lang="tr-TR" sz="13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1007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EA816C7-DFAB-A4A2-64E0-DFAFC0719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6758A83-F589-410B-A45D-91DAB5402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Fiziksel egzersiz, </a:t>
            </a:r>
            <a:r>
              <a:rPr lang="tr-TR" dirty="0" err="1"/>
              <a:t>nörogenezi</a:t>
            </a:r>
            <a:r>
              <a:rPr lang="tr-TR" dirty="0"/>
              <a:t> sağlayan ve MDB etkisini ortadan kaldıran 4 molekülü uyarır. </a:t>
            </a:r>
          </a:p>
          <a:p>
            <a:endParaRPr lang="tr-TR" dirty="0"/>
          </a:p>
          <a:p>
            <a:r>
              <a:rPr lang="tr-TR" dirty="0"/>
              <a:t>Ayrıca depresyondan </a:t>
            </a:r>
            <a:r>
              <a:rPr lang="tr-TR" dirty="0" err="1"/>
              <a:t>muzdarip</a:t>
            </a:r>
            <a:r>
              <a:rPr lang="tr-TR" dirty="0"/>
              <a:t> hastalara egzersizin faydalı etkileri; stresin azaltılması, iyileştirilmiş tutum, kendine güven ve daha iyi </a:t>
            </a:r>
            <a:r>
              <a:rPr lang="tr-TR" dirty="0" err="1"/>
              <a:t>mental</a:t>
            </a:r>
            <a:r>
              <a:rPr lang="tr-TR" dirty="0"/>
              <a:t> fonksiyonlardır.</a:t>
            </a:r>
          </a:p>
        </p:txBody>
      </p:sp>
    </p:spTree>
    <p:extLst>
      <p:ext uri="{BB962C8B-B14F-4D97-AF65-F5344CB8AC3E}">
        <p14:creationId xmlns:p14="http://schemas.microsoft.com/office/powerpoint/2010/main" val="35420584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515C1E1-C0D3-1DCB-3D93-4D1A3435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B5ED59E-A9B5-3B20-D972-D9980931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Bu çalışma </a:t>
            </a:r>
            <a:r>
              <a:rPr lang="tr-TR" dirty="0" err="1"/>
              <a:t>MICAE’in</a:t>
            </a:r>
            <a:r>
              <a:rPr lang="tr-TR" dirty="0"/>
              <a:t> düşük sosyoekonomik duruma sahip KKY hastalarının ilişkili depresyonu için ulaşılabilir ve kanıta dayalı fizik tedavi sağlamak için geliştirilmiştir.</a:t>
            </a:r>
          </a:p>
          <a:p>
            <a:endParaRPr lang="tr-TR" dirty="0"/>
          </a:p>
          <a:p>
            <a:r>
              <a:rPr lang="tr-TR" dirty="0"/>
              <a:t>Bu çalışma ile uyumlu olarak </a:t>
            </a:r>
            <a:r>
              <a:rPr lang="tr-TR" dirty="0" err="1"/>
              <a:t>Dimeo</a:t>
            </a:r>
            <a:r>
              <a:rPr lang="tr-TR" dirty="0"/>
              <a:t> ve arkadaşları, depresyon derecelendirme ölçeği kullanarak </a:t>
            </a:r>
            <a:r>
              <a:rPr lang="tr-TR" dirty="0" err="1"/>
              <a:t>MDB'li</a:t>
            </a:r>
            <a:r>
              <a:rPr lang="tr-TR" dirty="0"/>
              <a:t> hastalarda 10 gün boyunca 30 dakikalık yürüme egzersizinin depresyon durumunda anlamlı bir azalma olduğunu bildirmiştir.*</a:t>
            </a:r>
          </a:p>
          <a:p>
            <a:endParaRPr lang="tr-TR" dirty="0"/>
          </a:p>
          <a:p>
            <a:endParaRPr lang="tr-TR" dirty="0"/>
          </a:p>
          <a:p>
            <a:pPr marL="0" indent="0" algn="l">
              <a:buNone/>
            </a:pPr>
            <a:endParaRPr lang="tr-TR" sz="1300" b="0" i="0" u="none" strike="noStrike" baseline="0" dirty="0">
              <a:latin typeface="AdvOTbc475f09"/>
            </a:endParaRPr>
          </a:p>
          <a:p>
            <a:pPr marL="0" indent="0" algn="l">
              <a:buNone/>
            </a:pPr>
            <a:endParaRPr lang="tr-TR" sz="1300" b="0" i="0" u="none" strike="noStrike" baseline="0" dirty="0">
              <a:latin typeface="AdvOTbc475f09"/>
            </a:endParaRPr>
          </a:p>
          <a:p>
            <a:pPr marL="0" indent="0" algn="l">
              <a:buNone/>
            </a:pPr>
            <a:r>
              <a:rPr lang="tr-TR" sz="1300" b="0" i="0" u="none" strike="noStrike" baseline="0" dirty="0">
                <a:latin typeface="AdvOTbc475f09"/>
              </a:rPr>
              <a:t>*</a:t>
            </a:r>
            <a:r>
              <a:rPr lang="tr-TR" sz="1300" b="0" i="0" u="none" strike="noStrike" baseline="0" dirty="0" err="1">
                <a:latin typeface="AdvOTbc475f09"/>
              </a:rPr>
              <a:t>Dimeo</a:t>
            </a:r>
            <a:r>
              <a:rPr lang="tr-TR" sz="1300" b="0" i="0" u="none" strike="noStrike" baseline="0" dirty="0">
                <a:latin typeface="AdvOTbc475f09"/>
              </a:rPr>
              <a:t> F, Bauer M, </a:t>
            </a:r>
            <a:r>
              <a:rPr lang="tr-TR" sz="1300" b="0" i="0" u="none" strike="noStrike" baseline="0" dirty="0" err="1">
                <a:latin typeface="AdvOTbc475f09"/>
              </a:rPr>
              <a:t>Vahram</a:t>
            </a:r>
            <a:r>
              <a:rPr lang="tr-TR" sz="1300" b="0" i="0" u="none" strike="noStrike" baseline="0" dirty="0">
                <a:latin typeface="AdvOTbc475f09"/>
              </a:rPr>
              <a:t> I, et al. </a:t>
            </a:r>
            <a:r>
              <a:rPr lang="tr-TR" sz="1300" b="0" i="0" u="none" strike="noStrike" baseline="0" dirty="0" err="1">
                <a:latin typeface="AdvOTbc475f09"/>
              </a:rPr>
              <a:t>Bene</a:t>
            </a:r>
            <a:r>
              <a:rPr lang="tr-TR" sz="1300" b="0" i="0" u="none" strike="noStrike" baseline="0" dirty="0" err="1">
                <a:latin typeface="AdvOTbc475f09+fb"/>
              </a:rPr>
              <a:t>fi</a:t>
            </a:r>
            <a:r>
              <a:rPr lang="tr-TR" sz="1300" b="0" i="0" u="none" strike="noStrike" baseline="0" dirty="0" err="1">
                <a:latin typeface="AdvOTbc475f09"/>
              </a:rPr>
              <a:t>ts</a:t>
            </a:r>
            <a:r>
              <a:rPr lang="tr-TR" sz="1300" b="0" i="0" u="none" strike="noStrike" baseline="0" dirty="0">
                <a:latin typeface="AdvOTbc475f09"/>
              </a:rPr>
              <a:t> </a:t>
            </a:r>
            <a:r>
              <a:rPr lang="tr-TR" sz="1300" b="0" i="0" u="none" strike="noStrike" baseline="0" dirty="0" err="1">
                <a:latin typeface="AdvOTbc475f09"/>
              </a:rPr>
              <a:t>from</a:t>
            </a:r>
            <a:r>
              <a:rPr lang="tr-TR" sz="1300" b="0" i="0" u="none" strike="noStrike" baseline="0" dirty="0">
                <a:latin typeface="AdvOTbc475f09"/>
              </a:rPr>
              <a:t> </a:t>
            </a:r>
            <a:r>
              <a:rPr lang="tr-TR" sz="1300" b="0" i="0" u="none" strike="noStrike" baseline="0" dirty="0" err="1">
                <a:latin typeface="AdvOTbc475f09"/>
              </a:rPr>
              <a:t>aerobic</a:t>
            </a:r>
            <a:r>
              <a:rPr lang="tr-TR" sz="1300" b="0" i="0" u="none" strike="noStrike" baseline="0" dirty="0">
                <a:latin typeface="AdvOTbc475f09"/>
              </a:rPr>
              <a:t> </a:t>
            </a:r>
            <a:r>
              <a:rPr lang="tr-TR" sz="1300" b="0" i="0" u="none" strike="noStrike" baseline="0" dirty="0" err="1">
                <a:latin typeface="AdvOTbc475f09"/>
              </a:rPr>
              <a:t>exercise</a:t>
            </a:r>
            <a:r>
              <a:rPr lang="tr-TR" sz="1300" b="0" i="0" u="none" strike="noStrike" baseline="0" dirty="0">
                <a:latin typeface="AdvOTbc475f09"/>
              </a:rPr>
              <a:t> in </a:t>
            </a:r>
            <a:r>
              <a:rPr lang="en-US" sz="1300" b="0" i="0" u="none" strike="noStrike" baseline="0" dirty="0">
                <a:latin typeface="AdvOTbc475f09"/>
              </a:rPr>
              <a:t>patients with major depression: a pilot study. Br J Sports Med 2001;</a:t>
            </a:r>
            <a:r>
              <a:rPr lang="tr-TR" sz="1300" b="0" i="0" u="none" strike="noStrike" baseline="0" dirty="0">
                <a:latin typeface="AdvOTbc475f09"/>
              </a:rPr>
              <a:t> 35:114</a:t>
            </a:r>
            <a:r>
              <a:rPr lang="tr-TR" sz="1300" b="0" i="0" u="none" strike="noStrike" baseline="0" dirty="0">
                <a:latin typeface="AdvOTbc475f09+20"/>
              </a:rPr>
              <a:t>–</a:t>
            </a:r>
            <a:r>
              <a:rPr lang="tr-TR" sz="1300" b="0" i="0" u="none" strike="noStrike" baseline="0" dirty="0">
                <a:latin typeface="AdvOTbc475f09"/>
              </a:rPr>
              <a:t>7.</a:t>
            </a:r>
            <a:endParaRPr lang="tr-TR" sz="1300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70389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3ED4E63-D200-197D-E49C-F4A86E8C8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BAB76C7-A552-D4F5-92EE-71B3F6892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Bir plasebo egzersizinin, standart antidepresan müdahalesinden daha fazla depresyon durumunda azalmaya sahip olduğu </a:t>
            </a:r>
            <a:r>
              <a:rPr lang="tr-TR" dirty="0" err="1"/>
              <a:t>Knubben</a:t>
            </a:r>
            <a:r>
              <a:rPr lang="tr-TR" dirty="0"/>
              <a:t> ve arkadaşları tarafından desteklenmiştir.*</a:t>
            </a:r>
          </a:p>
          <a:p>
            <a:endParaRPr lang="tr-TR" dirty="0"/>
          </a:p>
          <a:p>
            <a:r>
              <a:rPr lang="tr-TR" dirty="0"/>
              <a:t>Ek olarak önceki çalışmalar, denetimli aerobik egzersizin, depresyon semptomlarında daha yüksek bir azalma ile ev temelli egzersizden daha etkili olduğunu belgelemiştir.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 algn="l">
              <a:buNone/>
            </a:pPr>
            <a:endParaRPr lang="tr-TR" sz="1300" b="0" i="0" u="none" strike="noStrike" baseline="0" dirty="0">
              <a:latin typeface="AdvOTbc475f09"/>
            </a:endParaRPr>
          </a:p>
          <a:p>
            <a:pPr marL="0" indent="0" algn="l">
              <a:buNone/>
            </a:pPr>
            <a:r>
              <a:rPr lang="tr-TR" sz="1300" b="0" i="0" u="none" strike="noStrike" baseline="0" dirty="0">
                <a:latin typeface="AdvOTbc475f09"/>
              </a:rPr>
              <a:t>*</a:t>
            </a:r>
            <a:r>
              <a:rPr lang="tr-TR" sz="1300" b="0" i="0" u="none" strike="noStrike" baseline="0" dirty="0" err="1">
                <a:latin typeface="AdvOTbc475f09"/>
              </a:rPr>
              <a:t>Knubben</a:t>
            </a:r>
            <a:r>
              <a:rPr lang="tr-TR" sz="1300" b="0" i="0" u="none" strike="noStrike" baseline="0" dirty="0">
                <a:latin typeface="AdvOTbc475f09"/>
              </a:rPr>
              <a:t> K, </a:t>
            </a:r>
            <a:r>
              <a:rPr lang="tr-TR" sz="1300" b="0" i="0" u="none" strike="noStrike" baseline="0" dirty="0" err="1">
                <a:latin typeface="AdvOTbc475f09"/>
              </a:rPr>
              <a:t>Reischies</a:t>
            </a:r>
            <a:r>
              <a:rPr lang="tr-TR" sz="1300" b="0" i="0" u="none" strike="noStrike" baseline="0" dirty="0">
                <a:latin typeface="AdvOTbc475f09"/>
              </a:rPr>
              <a:t> FM, Adli M, et al. A </a:t>
            </a:r>
            <a:r>
              <a:rPr lang="tr-TR" sz="1300" b="0" i="0" u="none" strike="noStrike" baseline="0" dirty="0" err="1">
                <a:latin typeface="AdvOTbc475f09"/>
              </a:rPr>
              <a:t>randomised</a:t>
            </a:r>
            <a:r>
              <a:rPr lang="tr-TR" sz="1300" b="0" i="0" u="none" strike="noStrike" baseline="0" dirty="0">
                <a:latin typeface="AdvOTbc475f09"/>
              </a:rPr>
              <a:t>, </a:t>
            </a:r>
            <a:r>
              <a:rPr lang="tr-TR" sz="1300" b="0" i="0" u="none" strike="noStrike" baseline="0" dirty="0" err="1">
                <a:latin typeface="AdvOTbc475f09"/>
              </a:rPr>
              <a:t>controlled</a:t>
            </a:r>
            <a:r>
              <a:rPr lang="tr-TR" sz="1300" b="0" i="0" u="none" strike="noStrike" baseline="0" dirty="0">
                <a:latin typeface="AdvOTbc475f09"/>
              </a:rPr>
              <a:t> </a:t>
            </a:r>
            <a:r>
              <a:rPr lang="tr-TR" sz="1300" b="0" i="0" u="none" strike="noStrike" baseline="0" dirty="0" err="1">
                <a:latin typeface="AdvOTbc475f09"/>
              </a:rPr>
              <a:t>study</a:t>
            </a:r>
            <a:r>
              <a:rPr lang="tr-TR" sz="1300" dirty="0">
                <a:latin typeface="AdvOTbc475f09"/>
              </a:rPr>
              <a:t> </a:t>
            </a:r>
            <a:r>
              <a:rPr lang="en-US" sz="1300" b="0" i="0" u="none" strike="noStrike" baseline="0" dirty="0">
                <a:latin typeface="AdvOTbc475f09"/>
              </a:rPr>
              <a:t>on the effects of a short-term endurance training </a:t>
            </a:r>
            <a:r>
              <a:rPr lang="en-US" sz="1300" b="0" i="0" u="none" strike="noStrike" baseline="0" dirty="0" err="1">
                <a:latin typeface="AdvOTbc475f09"/>
              </a:rPr>
              <a:t>programme</a:t>
            </a:r>
            <a:r>
              <a:rPr lang="en-US" sz="1300" b="0" i="0" u="none" strike="noStrike" baseline="0" dirty="0">
                <a:latin typeface="AdvOTbc475f09"/>
              </a:rPr>
              <a:t> in patients</a:t>
            </a:r>
            <a:r>
              <a:rPr lang="tr-TR" sz="1300" b="0" i="0" u="none" strike="noStrike" baseline="0" dirty="0">
                <a:latin typeface="AdvOTbc475f09"/>
              </a:rPr>
              <a:t> </a:t>
            </a:r>
            <a:r>
              <a:rPr lang="en-US" sz="1300" b="0" i="0" u="none" strike="noStrike" baseline="0" dirty="0">
                <a:latin typeface="AdvOTbc475f09"/>
              </a:rPr>
              <a:t>with major depression. Br J Sports Med 2007;41:29</a:t>
            </a:r>
            <a:r>
              <a:rPr lang="en-US" sz="1300" b="0" i="0" u="none" strike="noStrike" baseline="0" dirty="0">
                <a:latin typeface="AdvOTbc475f09+20"/>
              </a:rPr>
              <a:t>–</a:t>
            </a:r>
            <a:r>
              <a:rPr lang="en-US" sz="1300" b="0" i="0" u="none" strike="noStrike" baseline="0" dirty="0">
                <a:latin typeface="AdvOTbc475f09"/>
              </a:rPr>
              <a:t>33.</a:t>
            </a:r>
            <a:endParaRPr lang="tr-TR" sz="13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7940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8F59349-A49F-2783-8E25-DB194F08D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8AD6D74-924A-4542-160E-F2962F622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Çalışmanın ana sınırlaması çalışma katılımcılarında KKY ve depresyonun farmakolojik tanımının olmamasıydı. </a:t>
            </a:r>
          </a:p>
          <a:p>
            <a:endParaRPr lang="tr-TR" dirty="0"/>
          </a:p>
          <a:p>
            <a:r>
              <a:rPr lang="tr-TR" dirty="0"/>
              <a:t>Ayrıca kronik kalp yetmezliği olan hastalarda farklı yoğunluktaki aerobik egzersiz eğitiminin depresyon durumu üzerindeki etkisini değerlendirmek için hala daha ileri çalışmalara ihtiyaç vardır.</a:t>
            </a:r>
          </a:p>
        </p:txBody>
      </p:sp>
    </p:spTree>
    <p:extLst>
      <p:ext uri="{BB962C8B-B14F-4D97-AF65-F5344CB8AC3E}">
        <p14:creationId xmlns:p14="http://schemas.microsoft.com/office/powerpoint/2010/main" val="1273594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8AA935D-64A6-8A9F-1003-83E5F66B6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8E84AE3-561F-B593-3EE5-5BFCC20FD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 sonuçlarına göre 12 haftalık </a:t>
            </a:r>
            <a:r>
              <a:rPr lang="tr-TR" dirty="0" err="1"/>
              <a:t>MICAE'nin</a:t>
            </a:r>
            <a:r>
              <a:rPr lang="tr-TR" dirty="0"/>
              <a:t> KKY hastalarında depresyon durumu üzerinde olumlu etkileri olduğu sonucuna varıldı.</a:t>
            </a:r>
          </a:p>
          <a:p>
            <a:endParaRPr lang="tr-TR" dirty="0"/>
          </a:p>
          <a:p>
            <a:r>
              <a:rPr lang="tr-TR" dirty="0"/>
              <a:t>Çalışma grubunda bulunan KKY hastaları depresyon durumunda kontrol grubuna göre daha fazla düşüşe sahiptir.</a:t>
            </a:r>
          </a:p>
        </p:txBody>
      </p:sp>
    </p:spTree>
    <p:extLst>
      <p:ext uri="{BB962C8B-B14F-4D97-AF65-F5344CB8AC3E}">
        <p14:creationId xmlns:p14="http://schemas.microsoft.com/office/powerpoint/2010/main" val="349981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A0C2FB5-2852-6E5A-DE28-9EAE5A04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B3B1CD4-957A-0786-A575-CFB284542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Majör depresif bozukluk (MDB), sıklıkla uykusuzluk, yorgunluk gibi </a:t>
            </a:r>
            <a:r>
              <a:rPr lang="tr-TR" dirty="0" err="1"/>
              <a:t>nörovejetatif</a:t>
            </a:r>
            <a:r>
              <a:rPr lang="tr-TR" dirty="0"/>
              <a:t> belirtilerden yakınan konjestif kalp yetmezliği (KKY) hastalarında teşhis edilebilir. </a:t>
            </a:r>
          </a:p>
          <a:p>
            <a:endParaRPr lang="tr-TR" dirty="0"/>
          </a:p>
          <a:p>
            <a:r>
              <a:rPr lang="tr-TR" dirty="0"/>
              <a:t>Sinir sistemi disfonksiyonu, kalp aritmileri ve trombosit disfonksiyonu gibi patofizyolojik mekanizmalar </a:t>
            </a:r>
            <a:r>
              <a:rPr lang="tr-TR" dirty="0" err="1"/>
              <a:t>KKY'yi</a:t>
            </a:r>
            <a:r>
              <a:rPr lang="tr-TR" dirty="0"/>
              <a:t> depresyon ile ilişkilendirir.</a:t>
            </a:r>
          </a:p>
        </p:txBody>
      </p:sp>
    </p:spTree>
    <p:extLst>
      <p:ext uri="{BB962C8B-B14F-4D97-AF65-F5344CB8AC3E}">
        <p14:creationId xmlns:p14="http://schemas.microsoft.com/office/powerpoint/2010/main" val="2723032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B7A6F64-FAE5-D348-2AF7-E3303716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306B5FE-B437-412A-0BF2-1B5518785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r>
              <a:rPr lang="tr-TR" dirty="0"/>
              <a:t>DİNLEDİĞİNİZ İÇİN TEŞEKKÜR EDERİM</a:t>
            </a:r>
          </a:p>
        </p:txBody>
      </p:sp>
    </p:spTree>
    <p:extLst>
      <p:ext uri="{BB962C8B-B14F-4D97-AF65-F5344CB8AC3E}">
        <p14:creationId xmlns:p14="http://schemas.microsoft.com/office/powerpoint/2010/main" val="28567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9CA23E3-A550-DEC1-3177-F96B8E315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60F2F19-9BBE-46FA-5B30-4AA6896E3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KKY olan</a:t>
            </a:r>
            <a:r>
              <a:rPr lang="es-ES" dirty="0"/>
              <a:t> hastalarda depresyon prevalansı yüksektir</a:t>
            </a:r>
            <a:r>
              <a:rPr lang="tr-TR" dirty="0"/>
              <a:t> ve</a:t>
            </a:r>
            <a:r>
              <a:rPr lang="es-ES" dirty="0"/>
              <a:t> %24 ile %42 arasında değişmektedir.</a:t>
            </a:r>
            <a:endParaRPr lang="tr-TR" dirty="0"/>
          </a:p>
          <a:p>
            <a:endParaRPr lang="tr-TR" dirty="0"/>
          </a:p>
          <a:p>
            <a:r>
              <a:rPr lang="tr-TR" dirty="0"/>
              <a:t>Depresyonun, </a:t>
            </a:r>
            <a:r>
              <a:rPr lang="tr-TR" dirty="0" err="1"/>
              <a:t>KKY'li</a:t>
            </a:r>
            <a:r>
              <a:rPr lang="tr-TR" dirty="0"/>
              <a:t> kişilerde azalmış bir işlev, artan hastaneye yeniden yatış ve daha yüksek ölüm oranları ile önemli ölçüde ilişkili olduğu gösterilmiştir.</a:t>
            </a:r>
          </a:p>
          <a:p>
            <a:endParaRPr lang="tr-TR" dirty="0"/>
          </a:p>
          <a:p>
            <a:r>
              <a:rPr lang="tr-TR" dirty="0"/>
              <a:t>Ek olarak, özellikle sistolik hipertansiyon gibi </a:t>
            </a:r>
            <a:r>
              <a:rPr lang="tr-TR"/>
              <a:t>önceden KKY </a:t>
            </a:r>
            <a:r>
              <a:rPr lang="tr-TR" dirty="0"/>
              <a:t>riski altında olanlarda, KKY riski depresyon ile artar.</a:t>
            </a:r>
          </a:p>
        </p:txBody>
      </p:sp>
    </p:spTree>
    <p:extLst>
      <p:ext uri="{BB962C8B-B14F-4D97-AF65-F5344CB8AC3E}">
        <p14:creationId xmlns:p14="http://schemas.microsoft.com/office/powerpoint/2010/main" val="87266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7AE4131-C8AD-4C1C-CA44-F29E9F324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96DF97E-1C8D-8907-B168-D32313C16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67661" cy="4799462"/>
          </a:xfrm>
        </p:spPr>
        <p:txBody>
          <a:bodyPr>
            <a:normAutofit/>
          </a:bodyPr>
          <a:lstStyle/>
          <a:p>
            <a:r>
              <a:rPr lang="tr-TR" dirty="0"/>
              <a:t>Yakın tarihli bir çalışma, depresyonun artmış KKY riski ile ilişkili olduğu 7719 KKY hastasının tıbbi kayıtlarını inceledi.*</a:t>
            </a:r>
          </a:p>
          <a:p>
            <a:endParaRPr lang="tr-TR" dirty="0"/>
          </a:p>
          <a:p>
            <a:r>
              <a:rPr lang="tr-TR" dirty="0"/>
              <a:t>Bu nedenle, önceki bulgular depresyon ve semptomlarının KKY hastaları için bağımsız bir risk faktörü olduğunu göstermektedir.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sz="1200" dirty="0"/>
          </a:p>
          <a:p>
            <a:pPr marL="0" indent="0">
              <a:buNone/>
            </a:pPr>
            <a:endParaRPr lang="tr-TR" sz="1200" dirty="0"/>
          </a:p>
          <a:p>
            <a:pPr marL="0" indent="0">
              <a:buNone/>
            </a:pPr>
            <a:r>
              <a:rPr lang="tr-TR" sz="1200" dirty="0"/>
              <a:t>*</a:t>
            </a:r>
            <a:r>
              <a:rPr lang="en-US" sz="1200" dirty="0"/>
              <a:t>May HT, Horne BD, </a:t>
            </a:r>
            <a:r>
              <a:rPr lang="en-US" sz="1200" dirty="0" err="1"/>
              <a:t>Carlquist</a:t>
            </a:r>
            <a:r>
              <a:rPr lang="en-US" sz="1200" dirty="0"/>
              <a:t> JF, et al. Depression after coronary artery disease is associated with heart failure. J Am </a:t>
            </a:r>
            <a:r>
              <a:rPr lang="en-US" sz="1200" dirty="0" err="1"/>
              <a:t>Coll</a:t>
            </a:r>
            <a:r>
              <a:rPr lang="en-US" sz="1200" dirty="0"/>
              <a:t> </a:t>
            </a:r>
            <a:r>
              <a:rPr lang="en-US" sz="1200" dirty="0" err="1"/>
              <a:t>Cardiol</a:t>
            </a:r>
            <a:r>
              <a:rPr lang="en-US" sz="1200" dirty="0"/>
              <a:t> 2009;53: 1440–7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3989403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CB083A0-ED31-AC35-32B4-FFB6C9F0A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1EA8930-B2D7-FE58-D6BA-F61661FF4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Egzersiz, resmi modalitelere ikincil bir tedavi planlaması ya da kısa veya uzun vadede ek bir modalite olarak  depresyondan </a:t>
            </a:r>
            <a:r>
              <a:rPr lang="tr-TR" dirty="0" err="1"/>
              <a:t>muzdarip</a:t>
            </a:r>
            <a:r>
              <a:rPr lang="tr-TR" dirty="0"/>
              <a:t> hastalar için yeni bir tedavi yöntemi sağlayabilir.</a:t>
            </a:r>
          </a:p>
          <a:p>
            <a:endParaRPr lang="tr-TR" dirty="0"/>
          </a:p>
          <a:p>
            <a:r>
              <a:rPr lang="tr-TR" dirty="0"/>
              <a:t>Bununla birlikte, </a:t>
            </a:r>
            <a:r>
              <a:rPr lang="tr-TR" dirty="0" err="1"/>
              <a:t>KKY'li</a:t>
            </a:r>
            <a:r>
              <a:rPr lang="tr-TR" dirty="0"/>
              <a:t> depresif hastalarda egzersiz müdahalesinin etkinliğini inceleyen çalışmalar sınırlıdır. Bu nedenle, bu çalışmanın temel amacı, orta şiddette sürekli aerobik egzersiz (MICAE) programının </a:t>
            </a:r>
            <a:r>
              <a:rPr lang="tr-TR" dirty="0" err="1"/>
              <a:t>KKY'li</a:t>
            </a:r>
            <a:r>
              <a:rPr lang="tr-TR" dirty="0"/>
              <a:t> hastalarda depresyon durumu üzerindeki etkisini incelemektir.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830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23D0B727-4F64-C889-326F-05FBAFB4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8A15B7F-743E-BDE2-E520-2978E2781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KKY’li</a:t>
            </a:r>
            <a:r>
              <a:rPr lang="tr-TR" dirty="0"/>
              <a:t> hastalarda </a:t>
            </a:r>
            <a:r>
              <a:rPr lang="tr-TR" dirty="0" err="1"/>
              <a:t>MICAE'nin</a:t>
            </a:r>
            <a:r>
              <a:rPr lang="tr-TR" dirty="0"/>
              <a:t> depresyon durumu üzerindeki etkisini incelemek için 12 haftalık tek kör randomize egzersiz müdahale çalışmasıdır.</a:t>
            </a:r>
          </a:p>
          <a:p>
            <a:endParaRPr lang="tr-TR" dirty="0"/>
          </a:p>
          <a:p>
            <a:r>
              <a:rPr lang="tr-TR" dirty="0"/>
              <a:t>Bu çalışma, </a:t>
            </a:r>
            <a:r>
              <a:rPr lang="tr-TR" dirty="0" err="1"/>
              <a:t>Prince</a:t>
            </a:r>
            <a:r>
              <a:rPr lang="tr-TR" dirty="0"/>
              <a:t> </a:t>
            </a:r>
            <a:r>
              <a:rPr lang="tr-TR" dirty="0" err="1"/>
              <a:t>Sattam</a:t>
            </a:r>
            <a:r>
              <a:rPr lang="tr-TR" dirty="0"/>
              <a:t> bin Abdulaziz </a:t>
            </a:r>
            <a:r>
              <a:rPr lang="tr-TR" dirty="0" err="1"/>
              <a:t>University</a:t>
            </a:r>
            <a:r>
              <a:rPr lang="tr-TR" dirty="0"/>
              <a:t> fizik tedavi bölümündeki etik kurul tarafından onaylandı. </a:t>
            </a:r>
          </a:p>
          <a:p>
            <a:endParaRPr lang="tr-TR" dirty="0"/>
          </a:p>
          <a:p>
            <a:r>
              <a:rPr lang="tr-TR" dirty="0"/>
              <a:t>Çalışma Helsinki Deklarasyonuna uygun olarak yapılmıştır. Çalışmaya başlamadan önce tüm katılımcılar tarafından yazılı bir onam formu imzalanmıştır.</a:t>
            </a:r>
          </a:p>
        </p:txBody>
      </p:sp>
    </p:spTree>
    <p:extLst>
      <p:ext uri="{BB962C8B-B14F-4D97-AF65-F5344CB8AC3E}">
        <p14:creationId xmlns:p14="http://schemas.microsoft.com/office/powerpoint/2010/main" val="148263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F498772-BA41-9236-8906-B3F08BC9D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21FA0B3-6F4D-3E03-354D-B7148E43B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Haziran ve Eylül 2017 tarihleri arasında, KKY ile ilişkili depresyonu olan 46 hasta, bu çalışma için Üniversite Hastanesi psikolojik tıp birimi tarafından belirlendi.</a:t>
            </a:r>
          </a:p>
          <a:p>
            <a:endParaRPr lang="tr-TR" dirty="0"/>
          </a:p>
          <a:p>
            <a:r>
              <a:rPr lang="tr-TR" dirty="0"/>
              <a:t>Bu çalışmaya yaşları 40 ile 60 arasında ve sol ventrikül (LV) ejeksiyon fraksiyonu &lt; %40 olan New York Kalp Derneği'nin (NYHA) kriterler komitesine göre sınıf II-III KKY tanısı konan hastalar alındı.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708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9EB81FC-C0FE-CE5B-289D-BF364FF47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9DEEE42-E2AD-861D-19A4-616EC5781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216" y="1460937"/>
            <a:ext cx="9978313" cy="463895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1B2B449D-7B84-A7DF-04CB-04CBE272B5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0516" b="4675"/>
          <a:stretch/>
        </p:blipFill>
        <p:spPr bwMode="auto">
          <a:xfrm>
            <a:off x="3010018" y="1328025"/>
            <a:ext cx="6171963" cy="420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194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1306</Words>
  <Application>Microsoft Office PowerPoint</Application>
  <PresentationFormat>Özel</PresentationFormat>
  <Paragraphs>138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Office Teması</vt:lpstr>
      <vt:lpstr>PowerPoint Sunusu</vt:lpstr>
      <vt:lpstr>ORTA ŞİDDETTE SÜREKLİ AEROBİK EGZERSİZİN KONJESTİF KALP YETMEZLİĞİ OLAN ORTA YAŞLI HASTALARIN DEPRESYON DURUMU ÜZERİNDEKİ ETKİSİ ÜZERİNE RANDOMİZE KONTROLLÜ BİR ÇALIŞMA</vt:lpstr>
      <vt:lpstr>GİRİŞ</vt:lpstr>
      <vt:lpstr>GİRİŞ</vt:lpstr>
      <vt:lpstr>GİRİŞ</vt:lpstr>
      <vt:lpstr>GİRİŞ</vt:lpstr>
      <vt:lpstr>METOD</vt:lpstr>
      <vt:lpstr>METOD</vt:lpstr>
      <vt:lpstr>PowerPoint Sunusu</vt:lpstr>
      <vt:lpstr>METOD</vt:lpstr>
      <vt:lpstr>PowerPoint Sunusu</vt:lpstr>
      <vt:lpstr>METOD</vt:lpstr>
      <vt:lpstr>METOD</vt:lpstr>
      <vt:lpstr>PowerPoint Sunusu</vt:lpstr>
      <vt:lpstr>METOD</vt:lpstr>
      <vt:lpstr>METOD</vt:lpstr>
      <vt:lpstr>METOD</vt:lpstr>
      <vt:lpstr>BULGULAR</vt:lpstr>
      <vt:lpstr>PowerPoint Sunusu</vt:lpstr>
      <vt:lpstr>BULGULAR</vt:lpstr>
      <vt:lpstr>BULGULAR</vt:lpstr>
      <vt:lpstr>PowerPoint Sunusu</vt:lpstr>
      <vt:lpstr>TARTIŞMA</vt:lpstr>
      <vt:lpstr>TARTIŞMA</vt:lpstr>
      <vt:lpstr>TARTIŞMA</vt:lpstr>
      <vt:lpstr>TARTIŞMA</vt:lpstr>
      <vt:lpstr>TARTIŞMA</vt:lpstr>
      <vt:lpstr>TARTIŞMA</vt:lpstr>
      <vt:lpstr>SONUÇ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İlayda</dc:creator>
  <cp:lastModifiedBy>Win7</cp:lastModifiedBy>
  <cp:revision>20</cp:revision>
  <dcterms:created xsi:type="dcterms:W3CDTF">2022-10-12T15:46:38Z</dcterms:created>
  <dcterms:modified xsi:type="dcterms:W3CDTF">2022-11-28T07:09:42Z</dcterms:modified>
</cp:coreProperties>
</file>