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3" r:id="rId13"/>
    <p:sldId id="274" r:id="rId14"/>
    <p:sldId id="266" r:id="rId15"/>
    <p:sldId id="275" r:id="rId16"/>
    <p:sldId id="267" r:id="rId17"/>
    <p:sldId id="276" r:id="rId18"/>
    <p:sldId id="268" r:id="rId19"/>
    <p:sldId id="269" r:id="rId20"/>
    <p:sldId id="270" r:id="rId21"/>
    <p:sldId id="271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398C-E06D-41FF-AC7D-E62B3BECBDCC}" type="datetimeFigureOut">
              <a:rPr lang="tr-TR" smtClean="0"/>
              <a:pPr/>
              <a:t>06.02.2020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A4EA-232E-498E-831A-9F41114E08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398C-E06D-41FF-AC7D-E62B3BECBDCC}" type="datetimeFigureOut">
              <a:rPr lang="tr-TR" smtClean="0"/>
              <a:pPr/>
              <a:t>06.02.2020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A4EA-232E-498E-831A-9F41114E08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398C-E06D-41FF-AC7D-E62B3BECBDCC}" type="datetimeFigureOut">
              <a:rPr lang="tr-TR" smtClean="0"/>
              <a:pPr/>
              <a:t>06.02.2020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A4EA-232E-498E-831A-9F41114E08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398C-E06D-41FF-AC7D-E62B3BECBDCC}" type="datetimeFigureOut">
              <a:rPr lang="tr-TR" smtClean="0"/>
              <a:pPr/>
              <a:t>06.02.2020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A4EA-232E-498E-831A-9F41114E08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398C-E06D-41FF-AC7D-E62B3BECBDCC}" type="datetimeFigureOut">
              <a:rPr lang="tr-TR" smtClean="0"/>
              <a:pPr/>
              <a:t>06.02.2020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A4EA-232E-498E-831A-9F41114E08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398C-E06D-41FF-AC7D-E62B3BECBDCC}" type="datetimeFigureOut">
              <a:rPr lang="tr-TR" smtClean="0"/>
              <a:pPr/>
              <a:t>06.02.2020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A4EA-232E-498E-831A-9F41114E08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398C-E06D-41FF-AC7D-E62B3BECBDCC}" type="datetimeFigureOut">
              <a:rPr lang="tr-TR" smtClean="0"/>
              <a:pPr/>
              <a:t>06.02.2020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A4EA-232E-498E-831A-9F41114E08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398C-E06D-41FF-AC7D-E62B3BECBDCC}" type="datetimeFigureOut">
              <a:rPr lang="tr-TR" smtClean="0"/>
              <a:pPr/>
              <a:t>06.02.2020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A4EA-232E-498E-831A-9F41114E08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398C-E06D-41FF-AC7D-E62B3BECBDCC}" type="datetimeFigureOut">
              <a:rPr lang="tr-TR" smtClean="0"/>
              <a:pPr/>
              <a:t>06.02.2020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A4EA-232E-498E-831A-9F41114E08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398C-E06D-41FF-AC7D-E62B3BECBDCC}" type="datetimeFigureOut">
              <a:rPr lang="tr-TR" smtClean="0"/>
              <a:pPr/>
              <a:t>06.02.2020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A4EA-232E-498E-831A-9F41114E08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398C-E06D-41FF-AC7D-E62B3BECBDCC}" type="datetimeFigureOut">
              <a:rPr lang="tr-TR" smtClean="0"/>
              <a:pPr/>
              <a:t>06.02.2020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A4EA-232E-498E-831A-9F41114E08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F398C-E06D-41FF-AC7D-E62B3BECBDCC}" type="datetimeFigureOut">
              <a:rPr lang="tr-TR" smtClean="0"/>
              <a:pPr/>
              <a:t>06.02.2020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EA4EA-232E-498E-831A-9F41114E08B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Üniversite Öğrencilerinde Cep Telefonu Kullanımı ve Boyun Ağrısı Arasındaki İlişki:Boyun Ağrısının Değerlendirilmesi İçin Sayısal Derecelendirme Ölçeği Kullanan Kesitsel Bir Çalışma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057920" cy="1571636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>
                <a:solidFill>
                  <a:schemeClr val="tx1"/>
                </a:solidFill>
              </a:rPr>
              <a:t>Arş.Gör.Dr</a:t>
            </a:r>
            <a:r>
              <a:rPr lang="tr-TR" dirty="0" smtClean="0">
                <a:solidFill>
                  <a:schemeClr val="tx1"/>
                </a:solidFill>
              </a:rPr>
              <a:t>. Önder Yılmaz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KTÜ Aile Hekimliği  ABD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04.02.2020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928670"/>
            <a:ext cx="8329642" cy="5197493"/>
          </a:xfrm>
        </p:spPr>
        <p:txBody>
          <a:bodyPr/>
          <a:lstStyle/>
          <a:p>
            <a:r>
              <a:rPr lang="tr-TR" dirty="0" smtClean="0"/>
              <a:t>Yaş,cinsiyet ve kullanılan el dikkate alınmamıştır.</a:t>
            </a:r>
          </a:p>
          <a:p>
            <a:endParaRPr lang="tr-TR" dirty="0" smtClean="0"/>
          </a:p>
          <a:p>
            <a:r>
              <a:rPr lang="tr-TR" dirty="0" smtClean="0"/>
              <a:t>Öğrenciler kendi akıllı telefonlarına sahip olmalıdır.</a:t>
            </a:r>
          </a:p>
          <a:p>
            <a:endParaRPr lang="tr-TR" dirty="0" smtClean="0"/>
          </a:p>
          <a:p>
            <a:r>
              <a:rPr lang="tr-TR" dirty="0" smtClean="0"/>
              <a:t>Herhangi bir kronik hastalığı,kas iskelet sistemi hastalığı olanlar ile önceden boyun veya omuz ameliyatı geçirmiş olanlar dışlanmıştır.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İstatistiksel Analiz</a:t>
            </a:r>
            <a:endParaRPr lang="tr-TR" dirty="0"/>
          </a:p>
        </p:txBody>
      </p:sp>
      <p:sp>
        <p:nvSpPr>
          <p:cNvPr id="4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Verilerin analizinde SPSS kullanıldı.</a:t>
            </a:r>
          </a:p>
          <a:p>
            <a:endParaRPr lang="tr-TR" dirty="0" smtClean="0"/>
          </a:p>
          <a:p>
            <a:r>
              <a:rPr lang="tr-TR" dirty="0" smtClean="0"/>
              <a:t>Yaş,cinsiyet ,ağrı şiddeti ve süresi arasındaki farklılıkları analiz etmek için tek yönlü ANOVA ve bağımsız örneklem t testi, kullanılmıştır.</a:t>
            </a:r>
          </a:p>
          <a:p>
            <a:endParaRPr lang="tr-TR" dirty="0" smtClean="0"/>
          </a:p>
          <a:p>
            <a:r>
              <a:rPr lang="tr-TR" dirty="0" smtClean="0"/>
              <a:t>Ağrı şiddetini etkileyen faktörleri tahmin etmek ve daha sonra ağrı süresini etkileyen faktörleri incelemek için regresyon analizi kullanıldı.</a:t>
            </a:r>
          </a:p>
          <a:p>
            <a:endParaRPr lang="tr-TR" dirty="0" smtClean="0"/>
          </a:p>
          <a:p>
            <a:r>
              <a:rPr lang="tr-TR" dirty="0" smtClean="0"/>
              <a:t>Anlamlılık eşiği p 0,05 kabul edildi.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Çalışmaya 500 öğrenci katıldı.</a:t>
            </a:r>
          </a:p>
          <a:p>
            <a:r>
              <a:rPr lang="tr-TR" dirty="0" smtClean="0"/>
              <a:t>Yaş ortalaması 21.5</a:t>
            </a:r>
          </a:p>
          <a:p>
            <a:r>
              <a:rPr lang="tr-TR" dirty="0" smtClean="0"/>
              <a:t>166 erkek 334 kadın</a:t>
            </a:r>
          </a:p>
          <a:p>
            <a:r>
              <a:rPr lang="tr-TR" dirty="0" smtClean="0"/>
              <a:t>%70 tıp fakültesi,%11 eczacılık fakültesi,%9.6 diş hekimliği fakültesi,%5.2 rehabilitasyon fakültesi ve son olara %3.4 hemşirelik fakültesi.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Telefon Kullanım Şablonu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Diş hekimliği öğrencileri tıp öğrencilerinden daha uzun süre telefon kullanmaktadır.</a:t>
            </a:r>
          </a:p>
          <a:p>
            <a:endParaRPr lang="tr-TR" dirty="0" smtClean="0"/>
          </a:p>
          <a:p>
            <a:r>
              <a:rPr lang="tr-TR" dirty="0" smtClean="0"/>
              <a:t>Kızlar erkeklere göre daha uzun süre telefon kullanmaktadır.</a:t>
            </a:r>
          </a:p>
          <a:p>
            <a:endParaRPr lang="tr-TR" dirty="0" smtClean="0"/>
          </a:p>
          <a:p>
            <a:r>
              <a:rPr lang="tr-TR" dirty="0" smtClean="0"/>
              <a:t>Kızların çalışmak için telefon kullanım süresi erkeklere göre fazladır.</a:t>
            </a:r>
          </a:p>
          <a:p>
            <a:endParaRPr lang="tr-TR" dirty="0" smtClean="0"/>
          </a:p>
          <a:p>
            <a:r>
              <a:rPr lang="tr-TR" dirty="0" smtClean="0"/>
              <a:t>Çalışma için kullanım süresiyle ağrı süresi arasında anlamlı bir ilişki bulundu.</a:t>
            </a:r>
          </a:p>
          <a:p>
            <a:pPr>
              <a:buNone/>
            </a:pPr>
            <a:r>
              <a:rPr lang="tr-TR" dirty="0" smtClean="0"/>
              <a:t>    (p&lt;000.1,r=0.212)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229600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7753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Yaş(p=0.04) ve kullanım süresi(p=0.001) </a:t>
            </a:r>
            <a:r>
              <a:rPr lang="tr-TR" dirty="0" err="1" smtClean="0"/>
              <a:t>Pearson</a:t>
            </a:r>
            <a:r>
              <a:rPr lang="tr-TR" dirty="0" smtClean="0"/>
              <a:t> Korelasyon Ölçeği’ne göre ağrının şiddeti ile ilişkili bulunmuştur.Yaş 0.06.kullanım süresi 0.14</a:t>
            </a:r>
          </a:p>
          <a:p>
            <a:endParaRPr lang="tr-TR" dirty="0" smtClean="0"/>
          </a:p>
          <a:p>
            <a:r>
              <a:rPr lang="tr-TR" dirty="0" smtClean="0"/>
              <a:t>Sadece telefon kullanım süresi(p=0.036) ağrı süresi ile </a:t>
            </a:r>
            <a:r>
              <a:rPr lang="tr-TR" dirty="0" err="1" smtClean="0"/>
              <a:t>Pearson</a:t>
            </a:r>
            <a:r>
              <a:rPr lang="tr-TR" dirty="0" smtClean="0"/>
              <a:t> Korelasyon Ölçeği’yle ilişkili bulunmuştur.(0.1)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04664"/>
            <a:ext cx="6480720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8179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071546"/>
            <a:ext cx="8258204" cy="5054617"/>
          </a:xfrm>
        </p:spPr>
        <p:txBody>
          <a:bodyPr/>
          <a:lstStyle/>
          <a:p>
            <a:r>
              <a:rPr lang="tr-TR" dirty="0" smtClean="0"/>
              <a:t>Ağrı şiddeti ile değişen pozisyon arasında anlamlı bir fark bulundu(p&lt;0.001)Ağrı şiddeti telefon kullanırken pozisyon değiştirenlerde 4.1,değiştirmeyenlerde 2.6 bulundu.</a:t>
            </a:r>
          </a:p>
          <a:p>
            <a:endParaRPr lang="tr-TR" dirty="0" smtClean="0"/>
          </a:p>
          <a:p>
            <a:r>
              <a:rPr lang="tr-TR" dirty="0" smtClean="0"/>
              <a:t>Ağrı şiddeti ile telefon kullanımını azaltmak arasında anlamlı bir fark bulunmadı. 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908" y="620688"/>
            <a:ext cx="7962548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81790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8229600" cy="3155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8179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5503"/>
            <a:ext cx="7776864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386114"/>
            <a:ext cx="3096344" cy="2355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62126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60848"/>
            <a:ext cx="8229600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81790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Bu çalışmada bütün öğrenciler kendi akıllı </a:t>
            </a:r>
            <a:r>
              <a:rPr lang="tr-TR" dirty="0" err="1" smtClean="0"/>
              <a:t>telelefonlarını</a:t>
            </a:r>
            <a:r>
              <a:rPr lang="tr-TR" dirty="0" smtClean="0"/>
              <a:t> kullanmaktadır.</a:t>
            </a:r>
          </a:p>
          <a:p>
            <a:endParaRPr lang="tr-TR" dirty="0" smtClean="0"/>
          </a:p>
          <a:p>
            <a:r>
              <a:rPr lang="tr-TR" dirty="0" smtClean="0"/>
              <a:t>Öğrenciler telefon kullanırken sabit ve eğik </a:t>
            </a:r>
            <a:r>
              <a:rPr lang="tr-TR" dirty="0" err="1" smtClean="0"/>
              <a:t>spinal</a:t>
            </a:r>
            <a:r>
              <a:rPr lang="tr-TR" dirty="0" smtClean="0"/>
              <a:t> pozisyondaydılar ki bu pozisyon boyun ağrısı ile  en çok ilişkili pozisyondur.</a:t>
            </a:r>
          </a:p>
          <a:p>
            <a:endParaRPr lang="tr-TR" dirty="0" smtClean="0"/>
          </a:p>
          <a:p>
            <a:r>
              <a:rPr lang="tr-TR" dirty="0" smtClean="0"/>
              <a:t>Bu çalışma NRS-11 ağrı şiddeti skor 4’ü boyun ağrısı için uyarıcı kabul eden ilk çalışmadır.</a:t>
            </a:r>
          </a:p>
          <a:p>
            <a:endParaRPr lang="tr-TR" dirty="0" smtClean="0"/>
          </a:p>
          <a:p>
            <a:r>
              <a:rPr lang="tr-TR" dirty="0" smtClean="0"/>
              <a:t>Bu çalışma boyun ağrısı ile telefon kullanımı arasındaki ilişkiyi Ürdünlü gençler arasında araştıran ilk çalışmadır.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81790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142984"/>
            <a:ext cx="8186766" cy="4983179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Cinsiyetler  arasında anlamlı bir fark </a:t>
            </a:r>
            <a:r>
              <a:rPr lang="tr-TR" dirty="0" smtClean="0"/>
              <a:t>bulunmuştur, çünkü </a:t>
            </a:r>
            <a:r>
              <a:rPr lang="tr-TR" dirty="0" smtClean="0"/>
              <a:t>kızlar erkeklerden daha fazla cep telefonu kullanmaktadır.(6.9 saat kızlar 5.6 saat erkekler)</a:t>
            </a:r>
          </a:p>
          <a:p>
            <a:endParaRPr lang="tr-TR" dirty="0" smtClean="0"/>
          </a:p>
          <a:p>
            <a:r>
              <a:rPr lang="tr-TR" dirty="0" smtClean="0"/>
              <a:t>Literatürde kadınlarda erkelerden daha fazla boyun ağrısı bildirilmiştir.</a:t>
            </a:r>
          </a:p>
          <a:p>
            <a:endParaRPr lang="tr-TR" dirty="0" smtClean="0"/>
          </a:p>
          <a:p>
            <a:r>
              <a:rPr lang="tr-TR" dirty="0" smtClean="0"/>
              <a:t>Bu durum kadınlarda ağrı eşiğinin daha düşük olması,somatik ve </a:t>
            </a:r>
            <a:r>
              <a:rPr lang="tr-TR" dirty="0" err="1" smtClean="0"/>
              <a:t>visseral</a:t>
            </a:r>
            <a:r>
              <a:rPr lang="tr-TR" dirty="0" smtClean="0"/>
              <a:t> algı farkı,kadınlarda fiziksel aktivitenin daha düşük </a:t>
            </a:r>
            <a:r>
              <a:rPr lang="tr-TR" dirty="0" err="1" smtClean="0"/>
              <a:t>olması,kadınların</a:t>
            </a:r>
            <a:r>
              <a:rPr lang="tr-TR" dirty="0" smtClean="0"/>
              <a:t> </a:t>
            </a:r>
            <a:r>
              <a:rPr lang="tr-TR" dirty="0" smtClean="0"/>
              <a:t>erkeklerden </a:t>
            </a:r>
            <a:r>
              <a:rPr lang="tr-TR" dirty="0" smtClean="0"/>
              <a:t>daha fazla fiziksel ve psikolojik strese sahip olma eğilimiyle açıklanabilir.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714356"/>
            <a:ext cx="8258204" cy="5411807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Cep telefonu kullanım süresi ağrı süresi ve şiddetini belirlemede önemli bir rol oynar.</a:t>
            </a:r>
          </a:p>
          <a:p>
            <a:endParaRPr lang="tr-TR" dirty="0" smtClean="0"/>
          </a:p>
          <a:p>
            <a:r>
              <a:rPr lang="tr-TR" dirty="0" smtClean="0"/>
              <a:t>Boyun ağrısı </a:t>
            </a:r>
            <a:r>
              <a:rPr lang="tr-TR" dirty="0" err="1" smtClean="0"/>
              <a:t>prevalansı</a:t>
            </a:r>
            <a:r>
              <a:rPr lang="tr-TR" dirty="0" smtClean="0"/>
              <a:t> yaşla birlikte artar.</a:t>
            </a:r>
          </a:p>
          <a:p>
            <a:endParaRPr lang="tr-TR" dirty="0" smtClean="0"/>
          </a:p>
          <a:p>
            <a:r>
              <a:rPr lang="tr-TR" dirty="0" smtClean="0"/>
              <a:t>Yaş ve kullanım süresi ağrı şiddetini belirlerken sadece kullanım süresi ağrı süresini belirler.</a:t>
            </a:r>
          </a:p>
          <a:p>
            <a:endParaRPr lang="tr-TR" dirty="0" smtClean="0"/>
          </a:p>
          <a:p>
            <a:r>
              <a:rPr lang="tr-TR" dirty="0" smtClean="0"/>
              <a:t>Ağrı şiddeti&gt;4 olanların %5.8’i acil servise %12.4 polikliniklere başvurmuştur.</a:t>
            </a:r>
          </a:p>
          <a:p>
            <a:endParaRPr lang="tr-TR" dirty="0" smtClean="0"/>
          </a:p>
          <a:p>
            <a:r>
              <a:rPr lang="tr-TR" dirty="0" smtClean="0"/>
              <a:t>Ağrı şiddeti 4 ve altı olanların %0.3’ü acil servise %4.2’si polikliniklere başvurmuştur.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785794"/>
            <a:ext cx="8186766" cy="5340369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Ağrı şiddeti &gt;4 olanların %44.1’i ağrı kesici kullanırken 4 ve altı olanların %12.1’i ağrı kesici kullanmaktadır.</a:t>
            </a:r>
          </a:p>
          <a:p>
            <a:endParaRPr lang="tr-TR" dirty="0" smtClean="0"/>
          </a:p>
          <a:p>
            <a:r>
              <a:rPr lang="tr-TR" dirty="0" smtClean="0"/>
              <a:t>Ortalama ağrı şiddeti 4.7 (SD 1.9) ve üzeri olanlar ağrı kesici kullanmaya daha fazla eğilimlidir.(p&lt;0.001)</a:t>
            </a:r>
          </a:p>
          <a:p>
            <a:endParaRPr lang="tr-TR" dirty="0" smtClean="0"/>
          </a:p>
          <a:p>
            <a:r>
              <a:rPr lang="tr-TR" dirty="0" smtClean="0"/>
              <a:t>Ağrı şiddeti 4’ten fazla olanların %64’ü;4 ve altı olanların %50.4’ü ağrıyı azaltmak için pozisyon değiştirmektedirler.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Dünya nüfusunun en az %77’sinin kendi cep telefonuna sahip olduğu tahmin edilmektedir.</a:t>
            </a:r>
          </a:p>
          <a:p>
            <a:r>
              <a:rPr lang="tr-TR" dirty="0" smtClean="0"/>
              <a:t>2012 yılında ABD’de  üniversite öğrencileri arasında yapılan bir araştırma kısa mesaj servisinin (SMS) en sık kullanılan iletişim yöntemi olduğunu göstermiştir.</a:t>
            </a:r>
          </a:p>
          <a:p>
            <a:r>
              <a:rPr lang="tr-TR" dirty="0" smtClean="0"/>
              <a:t>Cep telefonunun bükülmüş boyun pozisyonunda uzun süre kullanımı boyun ve omuz ağrılarına neden olmaktadır.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28596" y="928670"/>
            <a:ext cx="8258204" cy="5197493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Bu durum özelikle tek el kullanıldığında kollara destek eksikliği ve parmakların tekrarlayan hareketi ile birlikte boynun uzun süreli bükük durmasının  yol açtığı statik kas yükü ile açıklanabilir.</a:t>
            </a:r>
          </a:p>
          <a:p>
            <a:endParaRPr lang="tr-TR" dirty="0" smtClean="0"/>
          </a:p>
          <a:p>
            <a:r>
              <a:rPr lang="tr-TR" dirty="0" smtClean="0"/>
              <a:t>Mesaj sayısının ağrı şiddeti ile güçlü bir ilişkisi vardır. </a:t>
            </a:r>
          </a:p>
          <a:p>
            <a:endParaRPr lang="tr-TR" dirty="0"/>
          </a:p>
          <a:p>
            <a:r>
              <a:rPr lang="tr-TR" dirty="0" smtClean="0"/>
              <a:t>Mesaj başına düşen harf sayısı dikkate alınmasa da harf sayısının sonucu etkilediği düşünülmektedir.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Dikkate alınan bir diğer husus da kişinin telefonu kullanırken aldığı pozisyondur.</a:t>
            </a:r>
          </a:p>
          <a:p>
            <a:endParaRPr lang="tr-TR" dirty="0" smtClean="0"/>
          </a:p>
          <a:p>
            <a:r>
              <a:rPr lang="tr-TR" dirty="0" smtClean="0"/>
              <a:t>En iyi pozisyon boynun düz tutulduğu,önkolların desteklendiği,telefonun her iki elle tutulduğu ve her iki başparmağın kullanıldığı pozisyondur.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785794"/>
            <a:ext cx="8258204" cy="5340369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Ağrının şiddetinin değerlendirilmesi için  Sayısal Değerlendirme Ölçeği(NRS 11) kullanılmıştır.</a:t>
            </a:r>
          </a:p>
          <a:p>
            <a:endParaRPr lang="tr-TR" dirty="0" smtClean="0"/>
          </a:p>
          <a:p>
            <a:r>
              <a:rPr lang="tr-TR" dirty="0" smtClean="0"/>
              <a:t>Skor 4 klinik uygulamada ağrı şiddeti için potansiyel bir eşik değeridir.</a:t>
            </a:r>
          </a:p>
          <a:p>
            <a:endParaRPr lang="tr-TR" dirty="0" smtClean="0"/>
          </a:p>
          <a:p>
            <a:r>
              <a:rPr lang="tr-TR" dirty="0" smtClean="0"/>
              <a:t>Bu çalışmada  cihaz kullanım süresi,kullanım sıklığı ve öğrencilerin cihazı kullandıkları konum dikkate alınmıştır.</a:t>
            </a:r>
          </a:p>
          <a:p>
            <a:endParaRPr lang="tr-TR" dirty="0" smtClean="0"/>
          </a:p>
          <a:p>
            <a:r>
              <a:rPr lang="tr-TR" dirty="0" smtClean="0"/>
              <a:t>Bu çalışmada ağrı skoru 4 ve altı  olan ile dördün üstünde olan 2 grup dikkate alınmıştır.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Toplama ve Çalışma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Çevrimiçi anketle Ürdün Üniversitesi’ndeki öğrenciler üzerinde kesitsel bir çalışma gerçekleştirildi.</a:t>
            </a:r>
          </a:p>
          <a:p>
            <a:endParaRPr lang="tr-TR" dirty="0" smtClean="0"/>
          </a:p>
          <a:p>
            <a:r>
              <a:rPr lang="tr-TR" dirty="0" smtClean="0"/>
              <a:t>Anketler 15 Şubat 2017 -18 Mart 2017 arasında yapıldı.</a:t>
            </a:r>
          </a:p>
          <a:p>
            <a:endParaRPr lang="tr-TR" dirty="0" smtClean="0"/>
          </a:p>
          <a:p>
            <a:r>
              <a:rPr lang="tr-TR" dirty="0" smtClean="0"/>
              <a:t>Çalışmaya 500 öğrenci katıldı.</a:t>
            </a:r>
          </a:p>
          <a:p>
            <a:endParaRPr lang="tr-TR" dirty="0" smtClean="0"/>
          </a:p>
          <a:p>
            <a:r>
              <a:rPr lang="tr-TR" dirty="0" smtClean="0"/>
              <a:t>Çalışmaya tıp,diş hekimliği,eczacılık,hemşirelik ve rehabilitasyon fakülteleri dahil edildi.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Anket Tasarımı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İlk olarak yaş,cinsiyet ve fakülte gibi genel demografik özellikler incelenmiştir.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Akabinde cep telefonu kullanım sıklığı,süresi,  hangi elle kullanıldığı ve telefon  kullanırken öğrencilerin aldığı konum değerlendirildi.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928670"/>
            <a:ext cx="8186766" cy="5197493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NRS-11 kullanarak öğrencilerin ağrı deneyimleri değerlendirildi.</a:t>
            </a:r>
          </a:p>
          <a:p>
            <a:endParaRPr lang="tr-TR" dirty="0" smtClean="0"/>
          </a:p>
          <a:p>
            <a:r>
              <a:rPr lang="tr-TR" dirty="0" smtClean="0"/>
              <a:t>Skor 0 hiç ağrı yok,skor 10 yaşadıkları en kötü ağrıyı temsil etmektedir.</a:t>
            </a:r>
          </a:p>
          <a:p>
            <a:endParaRPr lang="tr-TR" dirty="0" smtClean="0"/>
          </a:p>
          <a:p>
            <a:r>
              <a:rPr lang="tr-TR" dirty="0" smtClean="0"/>
              <a:t>Son olarak öğrencilerin pozisyon değiştirmek,</a:t>
            </a:r>
          </a:p>
          <a:p>
            <a:pPr>
              <a:buNone/>
            </a:pPr>
            <a:r>
              <a:rPr lang="tr-TR" dirty="0" smtClean="0"/>
              <a:t>    telefon kullanımını azaltmak,analjezik kullanmak ve tıbbi bakım almak dahil olmak üzere ağrıyı azaltmak için yaptıkları değerlendirildi.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4311</TotalTime>
  <Words>813</Words>
  <Application>Microsoft Office PowerPoint</Application>
  <PresentationFormat>Ekran Gösterisi (4:3)</PresentationFormat>
  <Paragraphs>102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Üniversite Öğrencilerinde Cep Telefonu Kullanımı ve Boyun Ağrısı Arasındaki İlişki:Boyun Ağrısının Değerlendirilmesi İçin Sayısal Derecelendirme Ölçeği Kullanan Kesitsel Bir Çalışma</vt:lpstr>
      <vt:lpstr>PowerPoint Sunusu</vt:lpstr>
      <vt:lpstr>Giriş</vt:lpstr>
      <vt:lpstr>PowerPoint Sunusu</vt:lpstr>
      <vt:lpstr>PowerPoint Sunusu</vt:lpstr>
      <vt:lpstr>PowerPoint Sunusu</vt:lpstr>
      <vt:lpstr>Veri Toplama ve Çalışma</vt:lpstr>
      <vt:lpstr>Anket Tasarımı</vt:lpstr>
      <vt:lpstr>PowerPoint Sunusu</vt:lpstr>
      <vt:lpstr>PowerPoint Sunusu</vt:lpstr>
      <vt:lpstr>İstatistiksel Analiz</vt:lpstr>
      <vt:lpstr>Sonuçlar</vt:lpstr>
      <vt:lpstr>Telefon Kullanım Şablonu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Tartışma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Üniversite Öğrencilerinde Cep Telefonu Kullanımı ve Boyun Ağrısı Arasındaki İlişki:Boyun Ağrısının Değerlendirilmesi İçin Sayısal Derecelendirme Ölçeği Kullanan Kesitsel Bir Çalışma</dc:title>
  <dc:creator>Toshiba</dc:creator>
  <cp:lastModifiedBy>Win7</cp:lastModifiedBy>
  <cp:revision>37</cp:revision>
  <dcterms:created xsi:type="dcterms:W3CDTF">2020-01-29T19:41:05Z</dcterms:created>
  <dcterms:modified xsi:type="dcterms:W3CDTF">2020-02-06T13:05:23Z</dcterms:modified>
</cp:coreProperties>
</file>