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31"/>
  </p:notesMasterIdLst>
  <p:sldIdLst>
    <p:sldId id="256" r:id="rId2"/>
    <p:sldId id="282" r:id="rId3"/>
    <p:sldId id="284" r:id="rId4"/>
    <p:sldId id="257" r:id="rId5"/>
    <p:sldId id="261" r:id="rId6"/>
    <p:sldId id="260" r:id="rId7"/>
    <p:sldId id="262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3" r:id="rId27"/>
    <p:sldId id="285" r:id="rId28"/>
    <p:sldId id="280" r:id="rId29"/>
    <p:sldId id="281" r:id="rId3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42FDC9-6AA1-45A6-A0D3-AFA13B3C4579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C26FB4-B9D9-4A38-B536-387AD2BA05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65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/>
              <a:t>Family practice// </a:t>
            </a:r>
          </a:p>
        </p:txBody>
      </p:sp>
      <p:sp>
        <p:nvSpPr>
          <p:cNvPr id="26627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DE19D0-FD42-40D1-89AD-74C21DB2CB84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7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257675-9403-4477-992B-D539B2162474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10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E83FF48-FE4C-4C6E-929A-FAF5D2A400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B333A-7BCC-4B4D-8FB1-3B341E147352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803C-A87A-4419-8B7A-66FB55854A3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0DA12-C0DB-48C1-A45B-53191E4B48C4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4A632-7922-4686-A33C-688A9688BD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5ADDC-A947-4A51-88E6-0506B823FF56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4AB0-8EAF-48CD-BA60-2129FEA389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39CB-B96C-4780-A608-FB2B77490E9E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8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B8B056-D12F-443E-9201-43B7ECE023D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A12482-BAAF-4AB1-A62B-94965269A4AE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6" name="Slayt Numarası Yer Tutucus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485C55-9202-4563-A1E0-5BF9B68EFB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Altbilgi Yer Tutucusu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Veri Yer Tutucusu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DB453F-9F61-4970-8911-094242657EA4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8" name="Slayt Numarası Yer Tutucus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0A2C3A-B742-4374-907B-E74049BA49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C72FC-CFE7-420E-A314-167292BD0354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4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D3154-0C5C-4342-AD34-95DFD696D3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6EE04-DD1C-4D2D-AF77-FFAD074EB6A8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73AA4C2-5EB9-4E6B-B96D-4738CFC25E1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D1900-737C-43B8-93BF-8DF3BC36CF6D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3176-F214-4C45-BDC8-6FC0E7152D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ikdörtgen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ikdörtgen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2409E8-9AC8-4D50-80F7-D7F510CED992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10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4FA67017-27A4-45E3-9FB8-68A53926DC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7" name="Metin Yer Tutucusu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FBA8A5-B6FD-41DF-ADCA-FAD2C8945F1D}" type="datetimeFigureOut">
              <a:rPr lang="tr-TR"/>
              <a:pPr>
                <a:defRPr/>
              </a:pPr>
              <a:t>27.04.2016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ikdörtgen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4DBE7D-EC5F-4765-ADA4-BA2AF3ADC8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7" r:id="rId2"/>
    <p:sldLayoutId id="2147484069" r:id="rId3"/>
    <p:sldLayoutId id="2147484070" r:id="rId4"/>
    <p:sldLayoutId id="2147484071" r:id="rId5"/>
    <p:sldLayoutId id="2147484066" r:id="rId6"/>
    <p:sldLayoutId id="2147484072" r:id="rId7"/>
    <p:sldLayoutId id="2147484065" r:id="rId8"/>
    <p:sldLayoutId id="2147484073" r:id="rId9"/>
    <p:sldLayoutId id="2147484064" r:id="rId10"/>
    <p:sldLayoutId id="21474840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B32C16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F5CD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 smtClean="0"/>
              <a:t>Aİle</a:t>
            </a:r>
            <a:r>
              <a:rPr lang="tr-TR" dirty="0" smtClean="0"/>
              <a:t> </a:t>
            </a:r>
            <a:r>
              <a:rPr lang="tr-TR" dirty="0" err="1" smtClean="0"/>
              <a:t>Hekİmlİğİnİn</a:t>
            </a:r>
            <a:r>
              <a:rPr lang="tr-TR" dirty="0" smtClean="0"/>
              <a:t> </a:t>
            </a:r>
            <a:r>
              <a:rPr lang="tr-TR" dirty="0" err="1" smtClean="0"/>
              <a:t>TanImI</a:t>
            </a:r>
            <a:r>
              <a:rPr lang="tr-TR" dirty="0" smtClean="0"/>
              <a:t> ve</a:t>
            </a:r>
            <a:r>
              <a:rPr lang="tr-TR" dirty="0"/>
              <a:t> </a:t>
            </a:r>
            <a:r>
              <a:rPr lang="tr-TR" dirty="0" err="1" smtClean="0"/>
              <a:t>Tarİhİ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                                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4500" dirty="0"/>
              <a:t> </a:t>
            </a:r>
            <a:r>
              <a:rPr lang="tr-TR" sz="4500" dirty="0" smtClean="0"/>
              <a:t>                                                                                    </a:t>
            </a:r>
            <a:r>
              <a:rPr lang="tr-TR" sz="9600" dirty="0" smtClean="0"/>
              <a:t>Dr. Sencer KAYA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4500" dirty="0" smtClean="0"/>
              <a:t>                                                                                     </a:t>
            </a:r>
            <a:r>
              <a:rPr lang="tr-TR" sz="8000" dirty="0" smtClean="0"/>
              <a:t>KTÜ Aile Hekimliği A.D</a:t>
            </a:r>
            <a:r>
              <a:rPr lang="tr-TR" sz="8000" dirty="0" smtClean="0"/>
              <a:t>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7271772" y="32004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26.04.2016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19. yy da gelişen teknoloji, sanayinin ilerlemesi, tıpla ilgili yenilikler</a:t>
            </a:r>
            <a:r>
              <a:rPr lang="tr-TR" dirty="0"/>
              <a:t> </a:t>
            </a:r>
            <a:r>
              <a:rPr lang="tr-TR" dirty="0" smtClean="0"/>
              <a:t>ve bilgilerin </a:t>
            </a:r>
            <a:r>
              <a:rPr lang="tr-TR" dirty="0"/>
              <a:t>daha hızlı yayılması gibi nedenlerle hızlanan tıptaki bilgi artışı beraberinde ihtisaslaşmayı </a:t>
            </a:r>
            <a:r>
              <a:rPr lang="tr-TR" dirty="0" smtClean="0"/>
              <a:t>getirmiştir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20</a:t>
            </a:r>
            <a:r>
              <a:rPr lang="tr-TR" dirty="0"/>
              <a:t>. yüzyıla gelindiğinde bu derinleşme iyice </a:t>
            </a:r>
            <a:r>
              <a:rPr lang="tr-TR" dirty="0" smtClean="0"/>
              <a:t>hızlanmış,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/>
              <a:t>B</a:t>
            </a:r>
            <a:r>
              <a:rPr lang="tr-TR" dirty="0" smtClean="0"/>
              <a:t>u branşlaşma sonucunda ise </a:t>
            </a:r>
            <a:r>
              <a:rPr lang="tr-TR" dirty="0"/>
              <a:t>hasta ile hekim arasındaki ilişki</a:t>
            </a:r>
            <a:r>
              <a:rPr lang="tr-TR" dirty="0" smtClean="0"/>
              <a:t>, hastalık </a:t>
            </a:r>
            <a:r>
              <a:rPr lang="tr-TR" dirty="0"/>
              <a:t>ile hekim arasındaki ilişkiye </a:t>
            </a:r>
            <a:r>
              <a:rPr lang="tr-TR" dirty="0" smtClean="0"/>
              <a:t>dönüşmüştür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Artık hastanın </a:t>
            </a:r>
            <a:r>
              <a:rPr lang="tr-TR" dirty="0"/>
              <a:t>bir bütün olarak sorumluluğunu hiçbir hekim almamaya başlamıştır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/>
              <a:t>B</a:t>
            </a:r>
            <a:r>
              <a:rPr lang="tr-TR" dirty="0" smtClean="0"/>
              <a:t>u durum dünyada </a:t>
            </a:r>
            <a:r>
              <a:rPr lang="tr-TR" dirty="0"/>
              <a:t>ilk </a:t>
            </a:r>
            <a:r>
              <a:rPr lang="tr-TR" dirty="0" smtClean="0"/>
              <a:t>kez 1923’de </a:t>
            </a:r>
            <a:r>
              <a:rPr lang="tr-TR" dirty="0"/>
              <a:t>Dr. Francis </a:t>
            </a:r>
            <a:r>
              <a:rPr lang="tr-TR" dirty="0" err="1"/>
              <a:t>Peabody</a:t>
            </a:r>
            <a:r>
              <a:rPr lang="tr-TR" dirty="0"/>
              <a:t> </a:t>
            </a:r>
            <a:r>
              <a:rPr lang="tr-TR" dirty="0" smtClean="0"/>
              <a:t>tarafından fark edilerek;</a:t>
            </a: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Tıp </a:t>
            </a:r>
            <a:r>
              <a:rPr lang="tr-TR" dirty="0"/>
              <a:t>bilimlerinde oluşan aşırı uzmanlaşma sonucu hastaların ortada </a:t>
            </a:r>
            <a:r>
              <a:rPr lang="tr-TR" dirty="0" smtClean="0"/>
              <a:t>kaldığı </a:t>
            </a:r>
            <a:r>
              <a:rPr lang="tr-TR" dirty="0"/>
              <a:t>ve insanları bir bütün olarak ele alacak bir uzmanlık dalının </a:t>
            </a:r>
            <a:r>
              <a:rPr lang="tr-TR" dirty="0" smtClean="0"/>
              <a:t>gerekliliği </a:t>
            </a:r>
            <a:r>
              <a:rPr lang="tr-TR" dirty="0"/>
              <a:t>gündeme </a:t>
            </a:r>
            <a:r>
              <a:rPr lang="tr-TR" dirty="0" smtClean="0"/>
              <a:t>getirilmiştir</a:t>
            </a:r>
            <a:endParaRPr lang="tr-TR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1952 </a:t>
            </a:r>
            <a:r>
              <a:rPr lang="tr-TR" dirty="0"/>
              <a:t>yılında </a:t>
            </a:r>
            <a:r>
              <a:rPr lang="tr-TR" dirty="0" smtClean="0"/>
              <a:t>İngiltere'de </a:t>
            </a:r>
            <a:r>
              <a:rPr lang="tr-TR" dirty="0"/>
              <a:t>genel pratisyenliği </a:t>
            </a:r>
            <a:r>
              <a:rPr lang="tr-TR" dirty="0" smtClean="0"/>
              <a:t>geliştirmek ve </a:t>
            </a:r>
            <a:r>
              <a:rPr lang="tr-TR" dirty="0"/>
              <a:t>standartlarını yükseltmek </a:t>
            </a:r>
            <a:r>
              <a:rPr lang="tr-TR" dirty="0" smtClean="0"/>
              <a:t>amacıyla ‘</a:t>
            </a:r>
            <a:r>
              <a:rPr lang="tr-TR" dirty="0" err="1" smtClean="0"/>
              <a:t>College</a:t>
            </a:r>
            <a:r>
              <a:rPr lang="tr-TR" dirty="0" smtClean="0"/>
              <a:t> </a:t>
            </a:r>
            <a:r>
              <a:rPr lang="tr-TR" dirty="0"/>
              <a:t>of General </a:t>
            </a:r>
            <a:r>
              <a:rPr lang="tr-TR" dirty="0" err="1" smtClean="0"/>
              <a:t>Practitioners</a:t>
            </a:r>
            <a:r>
              <a:rPr lang="tr-TR" dirty="0" smtClean="0"/>
              <a:t>’ (Aile Hekimliği Koleji) </a:t>
            </a:r>
            <a:r>
              <a:rPr lang="tr-TR" dirty="0"/>
              <a:t>kurulmuştur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1966 yılında 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Medical</a:t>
            </a:r>
            <a:r>
              <a:rPr lang="tr-TR" dirty="0"/>
              <a:t> </a:t>
            </a:r>
            <a:r>
              <a:rPr lang="tr-TR" dirty="0" err="1"/>
              <a:t>Association</a:t>
            </a:r>
            <a:r>
              <a:rPr lang="tr-TR" dirty="0"/>
              <a:t> (Amerikan Tıp Birliği)</a:t>
            </a:r>
            <a:r>
              <a:rPr lang="tr-TR" dirty="0" smtClean="0"/>
              <a:t>’</a:t>
            </a:r>
            <a:r>
              <a:rPr lang="tr-TR" dirty="0" err="1" smtClean="0"/>
              <a:t>ın</a:t>
            </a:r>
            <a:r>
              <a:rPr lang="tr-TR" dirty="0" smtClean="0"/>
              <a:t> </a:t>
            </a:r>
            <a:r>
              <a:rPr lang="tr-TR" dirty="0" err="1" smtClean="0"/>
              <a:t>Millis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Willard</a:t>
            </a:r>
            <a:r>
              <a:rPr lang="tr-TR" dirty="0"/>
              <a:t> Raporu olarak bilinen iki raporu </a:t>
            </a:r>
            <a:r>
              <a:rPr lang="tr-TR" dirty="0" smtClean="0"/>
              <a:t>yayınlanmıştır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err="1" smtClean="0"/>
              <a:t>Millis</a:t>
            </a:r>
            <a:r>
              <a:rPr lang="tr-TR" dirty="0" smtClean="0"/>
              <a:t> raporunda</a:t>
            </a:r>
            <a:endParaRPr lang="tr-TR" dirty="0"/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tr-TR" dirty="0"/>
              <a:t>B</a:t>
            </a:r>
            <a:r>
              <a:rPr lang="tr-TR" dirty="0" smtClean="0"/>
              <a:t>irinci </a:t>
            </a:r>
            <a:r>
              <a:rPr lang="tr-TR" dirty="0"/>
              <a:t>basamak sağlık </a:t>
            </a:r>
            <a:r>
              <a:rPr lang="tr-TR" dirty="0" smtClean="0"/>
              <a:t>bakımı </a:t>
            </a:r>
            <a:r>
              <a:rPr lang="tr-TR" dirty="0"/>
              <a:t>için mezuniyet sonrası eğitimin gerekliliği </a:t>
            </a:r>
            <a:r>
              <a:rPr lang="tr-TR" dirty="0" smtClean="0"/>
              <a:t>vurgulanmış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err="1" smtClean="0"/>
              <a:t>Willard</a:t>
            </a:r>
            <a:r>
              <a:rPr lang="tr-TR" dirty="0" smtClean="0"/>
              <a:t> raporunda</a:t>
            </a:r>
            <a:endParaRPr lang="tr-TR" dirty="0"/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tr-TR" dirty="0" smtClean="0"/>
              <a:t>Halkın </a:t>
            </a:r>
            <a:r>
              <a:rPr lang="tr-TR" dirty="0"/>
              <a:t>sağlık gereksinimlerinin karşılanabilmesi için </a:t>
            </a:r>
            <a:r>
              <a:rPr lang="tr-TR" dirty="0" smtClean="0"/>
              <a:t>‘’aile hekimliği’’</a:t>
            </a:r>
            <a:r>
              <a:rPr lang="tr-TR" b="1" i="1" dirty="0" smtClean="0"/>
              <a:t> </a:t>
            </a:r>
            <a:r>
              <a:rPr lang="tr-TR" dirty="0"/>
              <a:t>olarak isimlendirilecek yeni bir uzmanlık dalının kurulmasından </a:t>
            </a:r>
            <a:r>
              <a:rPr lang="tr-TR" dirty="0" smtClean="0"/>
              <a:t>bahsedilmiştir</a:t>
            </a:r>
            <a:endParaRPr lang="tr-TR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tr-TR" dirty="0" smtClean="0"/>
              <a:t>1969’da Amerika’da </a:t>
            </a:r>
            <a:r>
              <a:rPr lang="tr-TR" dirty="0" err="1" smtClean="0"/>
              <a:t>American</a:t>
            </a:r>
            <a:r>
              <a:rPr lang="tr-TR" dirty="0" smtClean="0"/>
              <a:t> Academy of General </a:t>
            </a:r>
            <a:r>
              <a:rPr lang="tr-TR" dirty="0" err="1" smtClean="0"/>
              <a:t>Practise</a:t>
            </a:r>
            <a:r>
              <a:rPr lang="tr-TR" dirty="0" smtClean="0"/>
              <a:t> tarafından Aile Hekimliği Uzmanlığı 20. Uzmanlık dalı olarak tanımlanmış </a:t>
            </a:r>
          </a:p>
          <a:p>
            <a:endParaRPr lang="tr-TR" dirty="0" smtClean="0"/>
          </a:p>
          <a:p>
            <a:r>
              <a:rPr lang="tr-TR" dirty="0" smtClean="0"/>
              <a:t>Beraberinde </a:t>
            </a:r>
            <a:r>
              <a:rPr lang="tr-TR" dirty="0" err="1" smtClean="0"/>
              <a:t>American</a:t>
            </a:r>
            <a:r>
              <a:rPr lang="tr-TR" dirty="0" smtClean="0"/>
              <a:t> Board of </a:t>
            </a:r>
            <a:r>
              <a:rPr lang="tr-TR" dirty="0" err="1" smtClean="0"/>
              <a:t>Family</a:t>
            </a:r>
            <a:r>
              <a:rPr lang="tr-TR" dirty="0" smtClean="0"/>
              <a:t> </a:t>
            </a:r>
            <a:r>
              <a:rPr lang="tr-TR" dirty="0" err="1" smtClean="0"/>
              <a:t>Practise</a:t>
            </a:r>
            <a:r>
              <a:rPr lang="tr-TR" dirty="0" smtClean="0"/>
              <a:t> (Amerikan Aile </a:t>
            </a:r>
            <a:r>
              <a:rPr lang="tr-TR" dirty="0" smtClean="0">
                <a:latin typeface="+mj-lt"/>
              </a:rPr>
              <a:t>Hekimleri </a:t>
            </a:r>
            <a:r>
              <a:rPr lang="tr-TR" dirty="0">
                <a:latin typeface="+mj-lt"/>
              </a:rPr>
              <a:t>Y</a:t>
            </a:r>
            <a:r>
              <a:rPr lang="tr-TR" dirty="0" smtClean="0">
                <a:latin typeface="+mj-lt"/>
              </a:rPr>
              <a:t>eterlilik Kurulu</a:t>
            </a:r>
            <a:r>
              <a:rPr lang="tr-TR" dirty="0" smtClean="0"/>
              <a:t>) kurulmuştur</a:t>
            </a:r>
          </a:p>
          <a:p>
            <a:endParaRPr lang="tr-TR" dirty="0" smtClean="0"/>
          </a:p>
          <a:p>
            <a:pPr>
              <a:buFont typeface="Wingdings" pitchFamily="2" charset="2"/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28674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1974 yılında Hollanda’da yapılan Avrupa Aile Hekimleri Eğitimi toplantısında Leeuwenhorst ve grubu tarafından;</a:t>
            </a:r>
          </a:p>
          <a:p>
            <a:pPr lvl="1"/>
            <a:endParaRPr lang="tr-TR" smtClean="0"/>
          </a:p>
          <a:p>
            <a:pPr lvl="1"/>
            <a:r>
              <a:rPr lang="tr-TR" smtClean="0"/>
              <a:t>Birinci basamak hekimliğinin, insanı organ veya sistemlerini esas alarak inceleyen, diğer klinik uzmanlık dallarından farklı bir uzmanlık dalı olduğu vurgulanarak Aile hekimliğinin</a:t>
            </a:r>
            <a:r>
              <a:rPr lang="tr-TR" smtClean="0">
                <a:solidFill>
                  <a:srgbClr val="AF9738"/>
                </a:solidFill>
              </a:rPr>
              <a:t> </a:t>
            </a:r>
            <a:r>
              <a:rPr lang="tr-TR" smtClean="0"/>
              <a:t>tanımı yapılmıştır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1978 Alma Ata (Almatı) </a:t>
            </a:r>
            <a:r>
              <a:rPr lang="tr-TR" dirty="0"/>
              <a:t>K</a:t>
            </a:r>
            <a:r>
              <a:rPr lang="tr-TR" dirty="0" smtClean="0"/>
              <a:t>onferansı’nda;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‘2000 </a:t>
            </a:r>
            <a:r>
              <a:rPr lang="tr-TR" dirty="0"/>
              <a:t>yılında herkese sağlık ‘ başlığı altında toplanan bir kısım hedefler ve stratejiler </a:t>
            </a:r>
            <a:r>
              <a:rPr lang="tr-TR" dirty="0" smtClean="0"/>
              <a:t>belirlenmiş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/>
              <a:t>Özellikle birinci basamak sağlık hizmet sunumunun kendine özgü bilgi ve koşullar içerdiği ve bunun uzmanlaşmış hekimlerce verilmesi </a:t>
            </a:r>
            <a:r>
              <a:rPr lang="tr-TR" dirty="0" smtClean="0"/>
              <a:t>gerektiği vurgulanmıştır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Sonuç olarak </a:t>
            </a:r>
            <a:r>
              <a:rPr lang="tr-TR" dirty="0"/>
              <a:t>tüm dünyada </a:t>
            </a:r>
            <a:r>
              <a:rPr lang="tr-TR" dirty="0" smtClean="0"/>
              <a:t> sağlık </a:t>
            </a:r>
            <a:r>
              <a:rPr lang="tr-TR" dirty="0"/>
              <a:t>sistem ve </a:t>
            </a:r>
            <a:r>
              <a:rPr lang="tr-TR" dirty="0" smtClean="0"/>
              <a:t>politikaları </a:t>
            </a:r>
            <a:r>
              <a:rPr lang="tr-TR" dirty="0"/>
              <a:t>bu görüş doğrultusunda yeniden gözden </a:t>
            </a:r>
            <a:r>
              <a:rPr lang="tr-TR" dirty="0" smtClean="0"/>
              <a:t>geçirilmiştir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0722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1986’da toplanan Avrupa Konseyi, Avrupa Topluluğu ülkelerinde görev yapacak aile hekimlerinin;</a:t>
            </a:r>
          </a:p>
          <a:p>
            <a:pPr lvl="1"/>
            <a:r>
              <a:rPr lang="tr-TR" smtClean="0"/>
              <a:t>En az 2 yıl uzmanlık eğitimi almış olması gerektiğini kararlaştırmış </a:t>
            </a:r>
          </a:p>
          <a:p>
            <a:pPr lvl="1"/>
            <a:r>
              <a:rPr lang="tr-TR" smtClean="0"/>
              <a:t>Hedef tarihi olarak da 1 Ocak 1995’i belirlemiştir</a:t>
            </a:r>
          </a:p>
          <a:p>
            <a:pPr lvl="1"/>
            <a:r>
              <a:rPr lang="tr-TR" smtClean="0"/>
              <a:t>Daha sonra 2001 yılında Barcelona’daki toplantıda bu süreyi 3 yıla çıkarmışlardır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500" smtClean="0"/>
              <a:t>WHO ve WONCA tarafından  Kanada’nın Ontario kentinde (1994)  düzenlenen konferansta </a:t>
            </a:r>
          </a:p>
          <a:p>
            <a:pPr>
              <a:lnSpc>
                <a:spcPct val="90000"/>
              </a:lnSpc>
            </a:pPr>
            <a:endParaRPr lang="tr-TR" sz="2500" smtClean="0"/>
          </a:p>
          <a:p>
            <a:pPr lvl="1">
              <a:lnSpc>
                <a:spcPct val="90000"/>
              </a:lnSpc>
            </a:pPr>
            <a:r>
              <a:rPr lang="tr-TR" sz="2200" smtClean="0"/>
              <a:t>‘Sağlık bakımını daha eşit, maliyet etkin ve gereksinimlere yanıt verir kılabilmek için kökten değişiklikler yapılması gereklidir’</a:t>
            </a:r>
          </a:p>
          <a:p>
            <a:pPr lvl="1">
              <a:lnSpc>
                <a:spcPct val="90000"/>
              </a:lnSpc>
            </a:pPr>
            <a:r>
              <a:rPr lang="tr-TR" sz="2200" smtClean="0"/>
              <a:t>‘Her olanakta aile hekimi ilk başvuru hekimi olarak kullanılmalıdır’</a:t>
            </a:r>
          </a:p>
          <a:p>
            <a:pPr lvl="1">
              <a:lnSpc>
                <a:spcPct val="90000"/>
              </a:lnSpc>
            </a:pPr>
            <a:r>
              <a:rPr lang="tr-TR" sz="2200" smtClean="0"/>
              <a:t>‘Her ülkede aile hekimlerinin bağımsız örgütleri kurulmalıdır’</a:t>
            </a:r>
          </a:p>
          <a:p>
            <a:pPr lvl="1">
              <a:lnSpc>
                <a:spcPct val="90000"/>
              </a:lnSpc>
            </a:pPr>
            <a:endParaRPr lang="tr-TR" sz="2400" smtClean="0"/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tr-TR" sz="2400" smtClean="0"/>
              <a:t>    şeklinde önerilerde bulunularak, aile hekimliğinin amaçları, görev tanımı, işleyişi, kurumsallaşması ve aile hekimliği politikası konularında önemli kararlar alınmıştır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Bu kararların ve önerilerin Aile Hekimliği sisteminin tüm dünya ülkelerinde yaygınlaşması ve gelişmesine önemli katkısı olmuştur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solidFill>
                  <a:srgbClr val="000000"/>
                </a:solidFill>
              </a:rPr>
              <a:t>Bütün dünyada birinci basamak sağlık hizmeti konusunda çalışmalar başlatılmıştır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Aile hekimliğinin Türkiye’deki gelişim süreci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1947’de Sağlık Bakanı Dr. Behçet UZ önderliğinde ‘</a:t>
            </a:r>
            <a:r>
              <a:rPr lang="tr-TR" dirty="0"/>
              <a:t>’Genel Sağlık Uzmanlığı’’ adı </a:t>
            </a:r>
            <a:r>
              <a:rPr lang="tr-TR" dirty="0" smtClean="0"/>
              <a:t>altında </a:t>
            </a:r>
            <a:r>
              <a:rPr lang="tr-TR" dirty="0"/>
              <a:t>yeni bir uzmanlık eğitimine </a:t>
            </a:r>
            <a:r>
              <a:rPr lang="tr-TR" dirty="0" smtClean="0"/>
              <a:t>başlanılmış ancak programa 1955’de son verilmiştir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/>
              <a:t>Ülkemizde Aile hekimliği </a:t>
            </a:r>
            <a:r>
              <a:rPr lang="tr-TR" dirty="0" smtClean="0"/>
              <a:t>kavramı </a:t>
            </a:r>
            <a:r>
              <a:rPr lang="tr-TR" dirty="0"/>
              <a:t>1980’li yıllarda </a:t>
            </a:r>
            <a:r>
              <a:rPr lang="tr-TR" dirty="0" smtClean="0"/>
              <a:t>tekrar gündeme </a:t>
            </a:r>
            <a:r>
              <a:rPr lang="tr-TR" dirty="0"/>
              <a:t>gelmeye </a:t>
            </a:r>
            <a:r>
              <a:rPr lang="tr-TR" dirty="0" smtClean="0"/>
              <a:t>başlamıştır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1983’de </a:t>
            </a:r>
            <a:r>
              <a:rPr lang="tr-TR" dirty="0"/>
              <a:t>Aile hekimliği ayrı bir uzmanlık dalı olarak "Tababet Uzmanlık </a:t>
            </a:r>
            <a:r>
              <a:rPr lang="tr-TR" dirty="0" smtClean="0"/>
              <a:t>Tüzüğü’nde</a:t>
            </a:r>
            <a:r>
              <a:rPr lang="tr-TR" dirty="0"/>
              <a:t>" yer </a:t>
            </a:r>
            <a:r>
              <a:rPr lang="tr-TR" dirty="0" smtClean="0"/>
              <a:t>almıştır</a:t>
            </a:r>
          </a:p>
          <a:p>
            <a:pPr marL="457200" lvl="1" indent="0" fontAlgn="auto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ve Tarihi</a:t>
            </a:r>
          </a:p>
        </p:txBody>
      </p:sp>
      <p:sp>
        <p:nvSpPr>
          <p:cNvPr id="15362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Amaç ;</a:t>
            </a:r>
          </a:p>
          <a:p>
            <a:endParaRPr lang="tr-TR" smtClean="0"/>
          </a:p>
          <a:p>
            <a:pPr lvl="1"/>
            <a:r>
              <a:rPr lang="tr-TR" smtClean="0"/>
              <a:t>Aile hekimliğinin tanımı, dünyadaki ve ülkemizdeki tarihi hakkında bilgi verilmesi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/>
              <a:t>Aile hekimliğinin Türkiye’deki gelişim süreci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Tababet Uzmanlık Tüzüğü’ne göre;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tr-TR" dirty="0" smtClean="0"/>
              <a:t>Eğitim </a:t>
            </a:r>
            <a:r>
              <a:rPr lang="tr-TR" dirty="0"/>
              <a:t>süresi pratisyenler için üç yıl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tr-TR" dirty="0"/>
              <a:t>Pediatri ve dahiliye uzmanları için bir yıl dört ay olarak </a:t>
            </a:r>
            <a:r>
              <a:rPr lang="tr-TR" dirty="0" smtClean="0"/>
              <a:t>belirlenmiştir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1984 de </a:t>
            </a:r>
            <a:r>
              <a:rPr lang="tr-TR" dirty="0"/>
              <a:t>Gazi Üniversitesi Tıp Fakültesinde ilk aile hekimliği anabilim dalı </a:t>
            </a:r>
            <a:r>
              <a:rPr lang="tr-TR" dirty="0" smtClean="0"/>
              <a:t>kurulmuş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1985 de ise </a:t>
            </a:r>
            <a:r>
              <a:rPr lang="tr-TR" dirty="0"/>
              <a:t>Ankara, İstanbul ve İzmir’de Sağlık Bakanlığı Eğitim ve Araştırma Hastanelerinde Aile Hekimliği Uzmanlık </a:t>
            </a:r>
            <a:r>
              <a:rPr lang="tr-TR" dirty="0" smtClean="0"/>
              <a:t>eğitimi başlatılmıştır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/>
              <a:t>Aile hekimliğinin Türkiye’deki gelişim </a:t>
            </a:r>
            <a:r>
              <a:rPr lang="tr-TR" dirty="0" smtClean="0"/>
              <a:t>süreci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Aile </a:t>
            </a:r>
            <a:r>
              <a:rPr lang="tr-TR" dirty="0"/>
              <a:t>Hekimleri Uzmanlık </a:t>
            </a:r>
            <a:r>
              <a:rPr lang="tr-TR" dirty="0" smtClean="0"/>
              <a:t>Derneği (</a:t>
            </a:r>
            <a:r>
              <a:rPr lang="tr-TR" dirty="0"/>
              <a:t>AHUD) 24 Temmuz 1990’da </a:t>
            </a:r>
            <a:r>
              <a:rPr lang="tr-TR" dirty="0" smtClean="0"/>
              <a:t>kurulmuş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1998’de </a:t>
            </a:r>
            <a:r>
              <a:rPr lang="tr-TR" dirty="0"/>
              <a:t>Bakanlar Kurulu kararı ile Türkiye Aile Hekimleri Uzmanlık Derneği (TAHUD) olarak </a:t>
            </a:r>
            <a:r>
              <a:rPr lang="tr-TR" dirty="0" smtClean="0"/>
              <a:t>isim değiştirmiştir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Şu anda Ankara</a:t>
            </a:r>
            <a:r>
              <a:rPr lang="tr-TR" dirty="0"/>
              <a:t>, İstanbul, İzmir, Bursa, </a:t>
            </a:r>
            <a:r>
              <a:rPr lang="tr-TR" dirty="0" smtClean="0"/>
              <a:t>Adana ve Edirne  </a:t>
            </a:r>
            <a:r>
              <a:rPr lang="tr-TR" dirty="0"/>
              <a:t>olmak üzere 6</a:t>
            </a:r>
            <a:r>
              <a:rPr lang="tr-TR" dirty="0" smtClean="0"/>
              <a:t> tane </a:t>
            </a:r>
            <a:r>
              <a:rPr lang="tr-TR" dirty="0"/>
              <a:t>şubesi vardır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/>
              <a:t>Aile hekimliğinin Türkiye’deki gelişim süreci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1993’de </a:t>
            </a:r>
            <a:r>
              <a:rPr lang="tr-TR" dirty="0"/>
              <a:t>Yüksek Öğretim </a:t>
            </a:r>
            <a:r>
              <a:rPr lang="tr-TR" dirty="0" smtClean="0"/>
              <a:t>Kurumu </a:t>
            </a:r>
            <a:r>
              <a:rPr lang="tr-TR" dirty="0"/>
              <a:t>tıp fakültelerinde aile hekimliği anabilim dallarının kurulmasını </a:t>
            </a:r>
            <a:r>
              <a:rPr lang="tr-TR" dirty="0" smtClean="0"/>
              <a:t>uygun bulmuş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Trakya </a:t>
            </a:r>
            <a:r>
              <a:rPr lang="tr-TR" dirty="0"/>
              <a:t>Üniversitesi’nde Aile Hekimliği Anabilim Dalı </a:t>
            </a:r>
            <a:r>
              <a:rPr lang="tr-TR" dirty="0" smtClean="0"/>
              <a:t>kurularak </a:t>
            </a:r>
            <a:r>
              <a:rPr lang="tr-TR" dirty="0"/>
              <a:t>üniversitelerde Aile Hekimliği asistan </a:t>
            </a:r>
            <a:r>
              <a:rPr lang="tr-TR" dirty="0" smtClean="0"/>
              <a:t>eğitimine başlanmıştır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Aynı yılda İstanbul’da </a:t>
            </a:r>
            <a:r>
              <a:rPr lang="tr-TR" dirty="0"/>
              <a:t>ilk ulusal Aile Hekimliği kongresi </a:t>
            </a:r>
            <a:r>
              <a:rPr lang="tr-TR" dirty="0" smtClean="0"/>
              <a:t>düzenlenmiştir</a:t>
            </a: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7890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dirty="0" smtClean="0"/>
              <a:t>Aile hekimliğinin Türkiye’deki gelişim süreci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1995 Nisan TUS ile ilk aile hekimliği asistanı Dicle Üniversitesi Tıp Fakültesi Aile Hekimliği Anabilim Dalında eğitime başlamıştır</a:t>
            </a:r>
          </a:p>
          <a:p>
            <a:pPr lvl="1"/>
            <a:r>
              <a:rPr lang="tr-TR" dirty="0" smtClean="0"/>
              <a:t>AHUD aile hekimi uzman ve asistanlarına yönelik mezuniyet sonrası eğitimlere başlamıştır</a:t>
            </a:r>
          </a:p>
          <a:p>
            <a:pPr lvl="1"/>
            <a:r>
              <a:rPr lang="tr-TR" dirty="0" err="1" smtClean="0"/>
              <a:t>TAHUD’un</a:t>
            </a:r>
            <a:r>
              <a:rPr lang="tr-TR" dirty="0" smtClean="0"/>
              <a:t> bir yayın organı olan ‘Türkiye Aile Hekimliği Dergisi’ 1997’den bu yana 3 ayda bir düzenli olarak yayınlanmaktadır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/>
              <a:t>Aile hekimliğinin Türkiye’deki gelişim </a:t>
            </a:r>
            <a:r>
              <a:rPr lang="tr-TR" dirty="0" smtClean="0"/>
              <a:t>süreci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Uluslararası </a:t>
            </a:r>
            <a:r>
              <a:rPr lang="tr-TR" dirty="0"/>
              <a:t>katılımlı 1.Ulusal Aile Hekimliği </a:t>
            </a:r>
            <a:r>
              <a:rPr lang="tr-TR" dirty="0" smtClean="0"/>
              <a:t>Günleri </a:t>
            </a:r>
            <a:r>
              <a:rPr lang="tr-TR" dirty="0"/>
              <a:t>Kasım </a:t>
            </a:r>
            <a:r>
              <a:rPr lang="tr-TR" dirty="0" smtClean="0"/>
              <a:t>2001’de </a:t>
            </a:r>
            <a:r>
              <a:rPr lang="tr-TR" dirty="0"/>
              <a:t>Edirne’de </a:t>
            </a:r>
            <a:r>
              <a:rPr lang="tr-TR" dirty="0" smtClean="0"/>
              <a:t>yapılmıştır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2003 yılına kadar gözlemci üye konumundaki Türkiye, artık </a:t>
            </a:r>
            <a:r>
              <a:rPr lang="tr-TR" dirty="0"/>
              <a:t>Dünya Aile Hekimleri Birliği (WONCA)’ya tam üye </a:t>
            </a:r>
            <a:r>
              <a:rPr lang="tr-TR" dirty="0" smtClean="0"/>
              <a:t>olmuştur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/>
              <a:t>Temmuz 2005 tarih 25867 sayılı ‘’Aile Hekimliği Pilot Uygulaması Hakkında Yönetmelik’’ Resmi </a:t>
            </a:r>
            <a:r>
              <a:rPr lang="tr-TR" dirty="0" smtClean="0"/>
              <a:t>Gazete’ de yayınlanmış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/>
              <a:t>15 Eylül 2005 tarihinde Düzce’de Aile Hekimliği pilot </a:t>
            </a:r>
            <a:r>
              <a:rPr lang="tr-TR" dirty="0" smtClean="0"/>
              <a:t>uygulaması başlamıştır</a:t>
            </a:r>
            <a:endParaRPr lang="tr-TR" dirty="0"/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39938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Aile hekimliğinin Türkiye’deki gelişim süreci</a:t>
            </a:r>
          </a:p>
          <a:p>
            <a:endParaRPr lang="tr-TR" smtClean="0"/>
          </a:p>
          <a:p>
            <a:pPr lvl="1"/>
            <a:r>
              <a:rPr lang="tr-TR" smtClean="0"/>
              <a:t>14. WONCA Avrupa 2008 Konferansı 1-7 Eylül 2008 tarihleri arasında toplam 4706 kişinin katılımıyla İstanbul’da yapılmıştır</a:t>
            </a:r>
          </a:p>
          <a:p>
            <a:pPr lvl="1"/>
            <a:endParaRPr lang="tr-TR" smtClean="0"/>
          </a:p>
          <a:p>
            <a:pPr lvl="1"/>
            <a:r>
              <a:rPr lang="tr-TR" smtClean="0"/>
              <a:t>2010 yılının sonunda tüm illerimizde Aile Hekimliği uygulamasına geçilmiştir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Tarihçesi</a:t>
            </a:r>
          </a:p>
        </p:txBody>
      </p:sp>
      <p:sp>
        <p:nvSpPr>
          <p:cNvPr id="40962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Aile hekimliğinin Türkiye’deki gelişim süreci</a:t>
            </a:r>
          </a:p>
          <a:p>
            <a:endParaRPr lang="tr-TR" smtClean="0"/>
          </a:p>
          <a:p>
            <a:pPr lvl="1"/>
            <a:r>
              <a:rPr lang="tr-TR" smtClean="0"/>
              <a:t>Son olarak üstün bir özveri ve titizlikle yürütülen bir çalışmanın sonucu olan, 7-10 Nisan 2016 tarihleri arasında Trabzon’da gerçekleşen ‘8. Aile Hekimliği Araştırma Günleri’ toplantısı Türkiye aile hekimliği tarihindeki yerini almıştır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ve Tarihi</a:t>
            </a:r>
          </a:p>
        </p:txBody>
      </p:sp>
      <p:sp>
        <p:nvSpPr>
          <p:cNvPr id="41986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Özetle ;</a:t>
            </a:r>
          </a:p>
          <a:p>
            <a:pPr lvl="1"/>
            <a:r>
              <a:rPr lang="tr-TR" sz="2400" smtClean="0"/>
              <a:t>Aile hekimi yaş, cins ve hastalık ayırımı yapmadan bireylere, ailelere ve bir sağlık birimine bağlı nüfusa kişisel ve sürekli sağlık hizmeti sunan; tıp fakültesinden mezun olduktan sonra uzmanlık eğitimi almış birinci basamak hekimidir</a:t>
            </a:r>
            <a:endParaRPr lang="tr-TR" smtClean="0"/>
          </a:p>
          <a:p>
            <a:pPr lvl="1"/>
            <a:r>
              <a:rPr lang="tr-TR" smtClean="0"/>
              <a:t>Aile hekimliği tarihindeki 4 önemli olay</a:t>
            </a:r>
          </a:p>
          <a:p>
            <a:pPr lvl="2"/>
            <a:r>
              <a:rPr lang="tr-TR" sz="2000" smtClean="0"/>
              <a:t>1974 Hollanda, Leeuwenhorst (Avrupa Aile Hekimleri Eğitimi toplantısı) (gereklilik ve tanım)</a:t>
            </a:r>
          </a:p>
          <a:p>
            <a:pPr lvl="2"/>
            <a:r>
              <a:rPr lang="tr-TR" sz="2000" smtClean="0"/>
              <a:t>1978 Alma Ata Konferansı (1. basamak hizmet sunumu)</a:t>
            </a:r>
          </a:p>
          <a:p>
            <a:pPr lvl="2"/>
            <a:r>
              <a:rPr lang="tr-TR" sz="2000" smtClean="0"/>
              <a:t>1986 Avrupa Birliği Kararları (eğitim süresi)</a:t>
            </a:r>
          </a:p>
          <a:p>
            <a:pPr lvl="2"/>
            <a:r>
              <a:rPr lang="tr-TR" sz="2000" smtClean="0"/>
              <a:t>1994 Ontario Konferansı (politika)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Kaynaklar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tr-TR" dirty="0"/>
          </a:p>
          <a:p>
            <a:pPr marL="640080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Aile Hekimliği </a:t>
            </a:r>
            <a:r>
              <a:rPr lang="tr-TR" dirty="0"/>
              <a:t>A</a:t>
            </a:r>
            <a:r>
              <a:rPr lang="tr-TR" dirty="0" smtClean="0"/>
              <a:t>vrupa Tanımı </a:t>
            </a:r>
            <a:r>
              <a:rPr lang="tr-TR" dirty="0"/>
              <a:t>WONCA AVRUPA 2005 </a:t>
            </a:r>
            <a:r>
              <a:rPr lang="tr-TR" dirty="0" smtClean="0"/>
              <a:t>Basımı</a:t>
            </a:r>
          </a:p>
          <a:p>
            <a:pPr marL="640080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/>
              <a:t>Aile Hekimliği Uzmanlık Eğitimi Müfredatı 2013</a:t>
            </a:r>
            <a:endParaRPr lang="tr-TR" dirty="0" smtClean="0"/>
          </a:p>
          <a:p>
            <a:pPr marL="640080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Prof</a:t>
            </a:r>
            <a:r>
              <a:rPr lang="tr-TR" dirty="0"/>
              <a:t>. Dr. İsmail Hamdi Kara. Aile Hekimliğinin tanımı ve ilkeleri, dünyada ve Türkiye’de aile </a:t>
            </a:r>
            <a:r>
              <a:rPr lang="tr-TR" dirty="0" smtClean="0"/>
              <a:t>hekimliği</a:t>
            </a:r>
          </a:p>
          <a:p>
            <a:pPr marL="640080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Doç. Dr. </a:t>
            </a:r>
            <a:r>
              <a:rPr lang="tr-TR" dirty="0"/>
              <a:t>Zekeriya Aktürk. Aile Hekimliğinin </a:t>
            </a:r>
            <a:r>
              <a:rPr lang="tr-TR" dirty="0" smtClean="0"/>
              <a:t>Tarihçesi</a:t>
            </a:r>
            <a:endParaRPr lang="tr-TR" dirty="0"/>
          </a:p>
          <a:p>
            <a:pPr marL="640080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Prof</a:t>
            </a:r>
            <a:r>
              <a:rPr lang="tr-TR" dirty="0"/>
              <a:t>. Dr. Hüsnü </a:t>
            </a:r>
            <a:r>
              <a:rPr lang="tr-TR" dirty="0" smtClean="0"/>
              <a:t>Çağlar. </a:t>
            </a:r>
            <a:r>
              <a:rPr lang="tr-TR" dirty="0"/>
              <a:t>Bir tıp disiplini olarak aile hekimliği</a:t>
            </a:r>
          </a:p>
          <a:p>
            <a:pPr marL="640080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http://www.tahud.org.tr </a:t>
            </a:r>
          </a:p>
          <a:p>
            <a:pPr marL="640080" lvl="1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http</a:t>
            </a:r>
            <a:r>
              <a:rPr lang="tr-TR" dirty="0"/>
              <a:t>://ailehekimligi.gov.tr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                                             </a:t>
            </a:r>
            <a:r>
              <a:rPr lang="tr-TR" sz="4000" dirty="0" smtClean="0"/>
              <a:t>Teşekkürler…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ve Tarihi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>Öğrenim hedefleri</a:t>
            </a:r>
          </a:p>
          <a:p>
            <a:pPr lvl="1">
              <a:lnSpc>
                <a:spcPct val="150000"/>
              </a:lnSpc>
            </a:pPr>
            <a:r>
              <a:rPr lang="tr-TR" smtClean="0"/>
              <a:t>Aile hekimliğinin tanımını yapabilmek</a:t>
            </a:r>
          </a:p>
          <a:p>
            <a:pPr lvl="1">
              <a:lnSpc>
                <a:spcPct val="150000"/>
              </a:lnSpc>
            </a:pPr>
            <a:r>
              <a:rPr lang="tr-TR" smtClean="0"/>
              <a:t>Aile hekimliği gelişimindeki 4 önemli olayı sayabilmek</a:t>
            </a:r>
          </a:p>
          <a:p>
            <a:pPr lvl="1">
              <a:lnSpc>
                <a:spcPct val="150000"/>
              </a:lnSpc>
            </a:pPr>
            <a:r>
              <a:rPr lang="tr-TR" smtClean="0"/>
              <a:t>Aile hekimliğinin Türkiye’deki gelişim sürecini özetleyebilmek</a:t>
            </a:r>
          </a:p>
          <a:p>
            <a:pPr lvl="1">
              <a:lnSpc>
                <a:spcPct val="150000"/>
              </a:lnSpc>
              <a:buFont typeface="Wingdings 2" pitchFamily="18" charset="2"/>
              <a:buNone/>
            </a:pPr>
            <a:endParaRPr lang="tr-TR" smtClean="0"/>
          </a:p>
          <a:p>
            <a:pPr>
              <a:lnSpc>
                <a:spcPct val="150000"/>
              </a:lnSpc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</a:t>
            </a:r>
          </a:p>
        </p:txBody>
      </p:sp>
      <p:sp>
        <p:nvSpPr>
          <p:cNvPr id="17410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/>
              <a:t>Aile Hekimliği,</a:t>
            </a:r>
          </a:p>
          <a:p>
            <a:pPr lvl="1"/>
            <a:endParaRPr lang="tr-TR" smtClean="0"/>
          </a:p>
          <a:p>
            <a:pPr lvl="1"/>
            <a:r>
              <a:rPr lang="tr-TR" smtClean="0"/>
              <a:t> Birey, aile ve toplum sağlığına katkıda bulunmak üzere</a:t>
            </a:r>
          </a:p>
          <a:p>
            <a:pPr lvl="1"/>
            <a:endParaRPr lang="tr-TR" smtClean="0"/>
          </a:p>
          <a:p>
            <a:pPr lvl="1"/>
            <a:r>
              <a:rPr lang="tr-TR" smtClean="0"/>
              <a:t>Çocukluk, ergenlik, erişkinlik ve ileri yaş gibi yaşamın bütün evrelerinde ve süreklilik içinde</a:t>
            </a:r>
          </a:p>
          <a:p>
            <a:pPr lvl="1"/>
            <a:endParaRPr lang="tr-TR" smtClean="0"/>
          </a:p>
          <a:p>
            <a:pPr lvl="1"/>
            <a:r>
              <a:rPr lang="tr-TR" smtClean="0"/>
              <a:t>Cinsiyet, yakınma, hastalık gibi bir ayrım yapmaksızın</a:t>
            </a:r>
          </a:p>
          <a:p>
            <a:pPr lvl="1"/>
            <a:endParaRPr lang="tr-TR" smtClean="0"/>
          </a:p>
          <a:p>
            <a:pPr lvl="1"/>
            <a:endParaRPr lang="tr-TR" smtClean="0"/>
          </a:p>
          <a:p>
            <a:pPr lvl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Aile hekimliği;</a:t>
            </a: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Sağlığın korunması ve geliştirilmesi ile karşılaşılabilecek tüm sağlık sorunlarının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Birinci basamakta erken tanı, tedavi, izlem ve rehabilitasyonuna yönelik olarak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/>
              <a:t>T</a:t>
            </a:r>
            <a:r>
              <a:rPr lang="tr-TR" dirty="0" smtClean="0"/>
              <a:t>ıp etiği ilkeleri ile uyum içinde çağdaş, nitelikli, kanıta dayalı bir sağlık hizmeti sunabilmek için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 Gerekli bilgi, beceri ve tutumları edinmiş olmayı gerektiren bir uzmanlık dalıdır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/>
          </a:p>
          <a:p>
            <a:pPr marL="457200" lvl="1" indent="0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tr-TR" smtClean="0"/>
              <a:t>Aile hekimi;</a:t>
            </a:r>
          </a:p>
          <a:p>
            <a:endParaRPr lang="tr-TR" smtClean="0"/>
          </a:p>
          <a:p>
            <a:pPr lvl="1"/>
            <a:r>
              <a:rPr lang="tr-TR" smtClean="0"/>
              <a:t>Yaş, cins ve hastalık ayırımı yapmadan bireylere, ailelere ve bir sağlık birimine bağlı nüfusa kişisel ve sürekli sağlık hizmeti sunan; tıp fakültesinden mezun olduktan sonra uzmanlık eğitimi almış birinci basamak hekimidir</a:t>
            </a:r>
          </a:p>
          <a:p>
            <a:pPr lvl="1"/>
            <a:endParaRPr lang="tr-TR" smtClean="0"/>
          </a:p>
          <a:p>
            <a:pPr lvl="1">
              <a:buFont typeface="Wingdings 2" pitchFamily="18" charset="2"/>
              <a:buNone/>
            </a:pPr>
            <a:r>
              <a:rPr lang="tr-TR" smtClean="0"/>
              <a:t>                                         Leeuwenhorst  tanımı, 1974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r-TR" dirty="0" smtClean="0"/>
              <a:t>Aile hekimi;</a:t>
            </a:r>
            <a:endParaRPr lang="tr-TR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r-TR" dirty="0" smtClean="0"/>
              <a:t>Sağlık sisteminin ön safında çalışmak ve hastaların sahip olabileceği herhangi bir sağlık sorunu (sorunları) için bakım sağlayıcı ilk adımları atmak üzere eğitilmiş uzmandır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                                         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 </a:t>
            </a:r>
            <a:r>
              <a:rPr lang="tr-TR" dirty="0" smtClean="0"/>
              <a:t>                                             </a:t>
            </a:r>
            <a:r>
              <a:rPr lang="tr-TR" dirty="0" err="1" smtClean="0"/>
              <a:t>Olesen</a:t>
            </a:r>
            <a:r>
              <a:rPr lang="tr-TR" dirty="0" smtClean="0"/>
              <a:t> tanımı, 2000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</a:t>
            </a:r>
          </a:p>
        </p:txBody>
      </p:sp>
      <p:sp>
        <p:nvSpPr>
          <p:cNvPr id="21506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/>
              <a:t>Aile hekimi;</a:t>
            </a:r>
          </a:p>
          <a:p>
            <a:pPr lvl="1">
              <a:lnSpc>
                <a:spcPct val="80000"/>
              </a:lnSpc>
            </a:pPr>
            <a:endParaRPr lang="tr-TR" sz="2700" smtClean="0"/>
          </a:p>
          <a:p>
            <a:pPr lvl="1">
              <a:lnSpc>
                <a:spcPct val="80000"/>
              </a:lnSpc>
            </a:pPr>
            <a:r>
              <a:rPr lang="tr-TR" sz="2700" smtClean="0"/>
              <a:t>Disiplininin prensipleri doğrultusunda eğitim almış uzman doktordur</a:t>
            </a:r>
          </a:p>
          <a:p>
            <a:pPr lvl="1">
              <a:lnSpc>
                <a:spcPct val="80000"/>
              </a:lnSpc>
            </a:pPr>
            <a:endParaRPr lang="tr-TR" sz="2700" smtClean="0"/>
          </a:p>
          <a:p>
            <a:pPr lvl="1">
              <a:lnSpc>
                <a:spcPct val="80000"/>
              </a:lnSpc>
            </a:pPr>
            <a:r>
              <a:rPr lang="tr-TR" sz="2700" smtClean="0"/>
              <a:t>Esas olarak kişiye;</a:t>
            </a:r>
          </a:p>
          <a:p>
            <a:pPr lvl="2">
              <a:lnSpc>
                <a:spcPct val="80000"/>
              </a:lnSpc>
            </a:pPr>
            <a:r>
              <a:rPr lang="tr-TR" smtClean="0"/>
              <a:t>Yaş, cinsiyet ve hastalık ayrımı yapmaksızın </a:t>
            </a:r>
          </a:p>
          <a:p>
            <a:pPr lvl="2">
              <a:lnSpc>
                <a:spcPct val="80000"/>
              </a:lnSpc>
            </a:pPr>
            <a:r>
              <a:rPr lang="tr-TR" smtClean="0"/>
              <a:t>Tıbbi bakım arayan her bireye</a:t>
            </a:r>
          </a:p>
          <a:p>
            <a:pPr lvl="3">
              <a:lnSpc>
                <a:spcPct val="80000"/>
              </a:lnSpc>
            </a:pPr>
            <a:r>
              <a:rPr lang="tr-TR" sz="2400" smtClean="0"/>
              <a:t>Kapsamlı </a:t>
            </a:r>
          </a:p>
          <a:p>
            <a:pPr lvl="3">
              <a:lnSpc>
                <a:spcPct val="80000"/>
              </a:lnSpc>
            </a:pPr>
            <a:r>
              <a:rPr lang="tr-TR" sz="2400" smtClean="0"/>
              <a:t>Sürekli sağlık bakımı sağlamakla sorumlu kişisel doktorlardır</a:t>
            </a:r>
          </a:p>
          <a:p>
            <a:pPr>
              <a:lnSpc>
                <a:spcPct val="90000"/>
              </a:lnSpc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/>
              <a:t>Aile Hekimliğinin Tanımı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70000"/>
              </a:lnSpc>
              <a:buFont typeface="Wingdings 2" pitchFamily="18" charset="2"/>
              <a:buNone/>
            </a:pPr>
            <a:endParaRPr lang="tr-TR" sz="2700" smtClean="0"/>
          </a:p>
          <a:p>
            <a:pPr>
              <a:lnSpc>
                <a:spcPct val="70000"/>
              </a:lnSpc>
            </a:pPr>
            <a:r>
              <a:rPr lang="tr-TR" sz="3100" smtClean="0"/>
              <a:t>Aile hekimi;</a:t>
            </a:r>
          </a:p>
          <a:p>
            <a:pPr marL="457200" lvl="1" indent="0">
              <a:lnSpc>
                <a:spcPct val="70000"/>
              </a:lnSpc>
            </a:pPr>
            <a:endParaRPr lang="tr-TR" sz="2700" smtClean="0"/>
          </a:p>
          <a:p>
            <a:pPr marL="457200" lvl="1" indent="0">
              <a:lnSpc>
                <a:spcPct val="70000"/>
              </a:lnSpc>
            </a:pPr>
            <a:r>
              <a:rPr lang="tr-TR" sz="2700" smtClean="0"/>
              <a:t>Bireylere kendi aile, toplum ve kültürleri bağlamında hizmet sunar</a:t>
            </a:r>
          </a:p>
          <a:p>
            <a:pPr lvl="2">
              <a:lnSpc>
                <a:spcPct val="70000"/>
              </a:lnSpc>
            </a:pPr>
            <a:endParaRPr lang="tr-TR" smtClean="0"/>
          </a:p>
          <a:p>
            <a:pPr lvl="2">
              <a:lnSpc>
                <a:spcPct val="70000"/>
              </a:lnSpc>
            </a:pPr>
            <a:r>
              <a:rPr lang="tr-TR" smtClean="0"/>
              <a:t>Bunu yaparken her zaman hastaların bağımsız kişiliklerine saygı duyar</a:t>
            </a:r>
            <a:endParaRPr lang="tr-TR" sz="3000" smtClean="0"/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mtClean="0"/>
              <a:t>                                                  WONCA tanımı </a:t>
            </a:r>
            <a:r>
              <a:rPr lang="en-US" smtClean="0"/>
              <a:t/>
            </a:r>
            <a:br>
              <a:rPr lang="en-US" smtClean="0"/>
            </a:b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mb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638</TotalTime>
  <Words>1349</Words>
  <Application>Microsoft Office PowerPoint</Application>
  <PresentationFormat>Ekran Gösterisi (4:3)</PresentationFormat>
  <Paragraphs>205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Medyan</vt:lpstr>
      <vt:lpstr>Aİle Hekİmlİğİnİn TanImI ve Tarİhİ</vt:lpstr>
      <vt:lpstr>Aile Hekimliğinin Tanımı ve Tarihi</vt:lpstr>
      <vt:lpstr>Aile Hekimliğinin Tanımı ve Tarihi</vt:lpstr>
      <vt:lpstr>Aile Hekimliğinin Tanımı </vt:lpstr>
      <vt:lpstr>Aile Hekimliğinin Tanımı </vt:lpstr>
      <vt:lpstr>Aile Hekimliğinin Tanımı </vt:lpstr>
      <vt:lpstr>Aile Hekimliğinin Tanımı </vt:lpstr>
      <vt:lpstr>Aile Hekimliğinin Tanımı </vt:lpstr>
      <vt:lpstr>Aile Hekimliğinin Tanımı 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Tarihçesi</vt:lpstr>
      <vt:lpstr>Aile Hekimliğinin Tanımı ve Tarihi</vt:lpstr>
      <vt:lpstr>Kaynaklar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sencer</dc:creator>
  <cp:lastModifiedBy>Win7</cp:lastModifiedBy>
  <cp:revision>44</cp:revision>
  <dcterms:created xsi:type="dcterms:W3CDTF">2016-04-24T06:35:22Z</dcterms:created>
  <dcterms:modified xsi:type="dcterms:W3CDTF">2016-04-27T12:18:59Z</dcterms:modified>
</cp:coreProperties>
</file>