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2022B-BF6C-4FCC-873C-CE61D4DDBAB4}" type="datetimeFigureOut">
              <a:rPr lang="tr-TR" smtClean="0"/>
              <a:t>22.02.2017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0DC70-767B-412C-86B2-FA5231844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4633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2022B-BF6C-4FCC-873C-CE61D4DDBAB4}" type="datetimeFigureOut">
              <a:rPr lang="tr-TR" smtClean="0"/>
              <a:t>22.02.2017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0DC70-767B-412C-86B2-FA5231844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4444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2022B-BF6C-4FCC-873C-CE61D4DDBAB4}" type="datetimeFigureOut">
              <a:rPr lang="tr-TR" smtClean="0"/>
              <a:t>22.02.2017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0DC70-767B-412C-86B2-FA5231844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7930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2022B-BF6C-4FCC-873C-CE61D4DDBAB4}" type="datetimeFigureOut">
              <a:rPr lang="tr-TR" smtClean="0"/>
              <a:t>22.02.2017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0DC70-767B-412C-86B2-FA5231844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493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2022B-BF6C-4FCC-873C-CE61D4DDBAB4}" type="datetimeFigureOut">
              <a:rPr lang="tr-TR" smtClean="0"/>
              <a:t>22.02.2017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0DC70-767B-412C-86B2-FA5231844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596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2022B-BF6C-4FCC-873C-CE61D4DDBAB4}" type="datetimeFigureOut">
              <a:rPr lang="tr-TR" smtClean="0"/>
              <a:t>22.02.2017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0DC70-767B-412C-86B2-FA5231844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6981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2022B-BF6C-4FCC-873C-CE61D4DDBAB4}" type="datetimeFigureOut">
              <a:rPr lang="tr-TR" smtClean="0"/>
              <a:t>22.02.2017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0DC70-767B-412C-86B2-FA5231844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109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2022B-BF6C-4FCC-873C-CE61D4DDBAB4}" type="datetimeFigureOut">
              <a:rPr lang="tr-TR" smtClean="0"/>
              <a:t>22.02.2017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0DC70-767B-412C-86B2-FA5231844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6033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2022B-BF6C-4FCC-873C-CE61D4DDBAB4}" type="datetimeFigureOut">
              <a:rPr lang="tr-TR" smtClean="0"/>
              <a:t>22.02.2017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0DC70-767B-412C-86B2-FA5231844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8267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2022B-BF6C-4FCC-873C-CE61D4DDBAB4}" type="datetimeFigureOut">
              <a:rPr lang="tr-TR" smtClean="0"/>
              <a:t>22.02.2017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0DC70-767B-412C-86B2-FA5231844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1731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2022B-BF6C-4FCC-873C-CE61D4DDBAB4}" type="datetimeFigureOut">
              <a:rPr lang="tr-TR" smtClean="0"/>
              <a:t>22.02.2017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0DC70-767B-412C-86B2-FA5231844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17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2022B-BF6C-4FCC-873C-CE61D4DDBAB4}" type="datetimeFigureOut">
              <a:rPr lang="tr-TR" smtClean="0"/>
              <a:t>22.02.2017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0DC70-767B-412C-86B2-FA5231844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394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</p:spPr>
        <p:txBody>
          <a:bodyPr/>
          <a:lstStyle/>
          <a:p>
            <a:r>
              <a:rPr lang="tr-TR" dirty="0" smtClean="0"/>
              <a:t>21.02.2017 Vaka Sunumu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03648" y="4293096"/>
            <a:ext cx="6400800" cy="1752600"/>
          </a:xfrm>
        </p:spPr>
        <p:txBody>
          <a:bodyPr/>
          <a:lstStyle/>
          <a:p>
            <a:r>
              <a:rPr lang="tr-TR" dirty="0" err="1" smtClean="0"/>
              <a:t>Araş</a:t>
            </a:r>
            <a:r>
              <a:rPr lang="tr-TR" dirty="0" smtClean="0"/>
              <a:t> Gör </a:t>
            </a:r>
            <a:r>
              <a:rPr lang="tr-TR" dirty="0" err="1" smtClean="0"/>
              <a:t>Dr</a:t>
            </a:r>
            <a:r>
              <a:rPr lang="tr-TR" dirty="0" smtClean="0"/>
              <a:t> Çağatay Haşim YURTSEVEN</a:t>
            </a:r>
          </a:p>
          <a:p>
            <a:r>
              <a:rPr lang="tr-TR" dirty="0" smtClean="0"/>
              <a:t>KTÜ Aile Hekimliği ABD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636912"/>
            <a:ext cx="71247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6614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Diffüz</a:t>
            </a:r>
            <a:r>
              <a:rPr lang="tr-TR" dirty="0" smtClean="0"/>
              <a:t> </a:t>
            </a:r>
            <a:r>
              <a:rPr lang="tr-TR" dirty="0" err="1" smtClean="0"/>
              <a:t>Eritematöz</a:t>
            </a:r>
            <a:r>
              <a:rPr lang="tr-TR" dirty="0" smtClean="0"/>
              <a:t> Pullu lezyon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52 yaşında, erkek, sigara öyküsü olan bir hasta </a:t>
            </a:r>
          </a:p>
          <a:p>
            <a:endParaRPr lang="tr-TR" dirty="0"/>
          </a:p>
          <a:p>
            <a:r>
              <a:rPr lang="tr-TR" dirty="0" smtClean="0"/>
              <a:t>3 ay önce sırtında başlayan ve gövde, </a:t>
            </a:r>
            <a:r>
              <a:rPr lang="tr-TR" dirty="0" err="1" smtClean="0"/>
              <a:t>scalp</a:t>
            </a:r>
            <a:r>
              <a:rPr lang="tr-TR" dirty="0" smtClean="0"/>
              <a:t> ve </a:t>
            </a:r>
            <a:r>
              <a:rPr lang="tr-TR" dirty="0" err="1" smtClean="0"/>
              <a:t>ekstremitelerine</a:t>
            </a:r>
            <a:r>
              <a:rPr lang="tr-TR" dirty="0" smtClean="0"/>
              <a:t> yayılan hafifçe bir döküntü ile başvurdu</a:t>
            </a:r>
          </a:p>
          <a:p>
            <a:endParaRPr lang="tr-TR" dirty="0"/>
          </a:p>
          <a:p>
            <a:r>
              <a:rPr lang="tr-TR" dirty="0" smtClean="0"/>
              <a:t>Alkolik siroz öyküsü mevcuttu</a:t>
            </a:r>
          </a:p>
          <a:p>
            <a:endParaRPr lang="tr-TR" dirty="0" smtClean="0"/>
          </a:p>
          <a:p>
            <a:r>
              <a:rPr lang="tr-TR" dirty="0" smtClean="0"/>
              <a:t>Yeni bir ilaç kullanma veya başka bir maddeye </a:t>
            </a:r>
            <a:r>
              <a:rPr lang="tr-TR" dirty="0" err="1" smtClean="0"/>
              <a:t>maruziyet</a:t>
            </a:r>
            <a:r>
              <a:rPr lang="tr-TR" dirty="0" smtClean="0"/>
              <a:t> öyküsü yoktu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7792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3240360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Full size image for 'Diffuse, Erythematous, Scaly Eruption'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693862"/>
            <a:ext cx="3240360" cy="3967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990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Öykü ve </a:t>
            </a:r>
            <a:r>
              <a:rPr lang="tr-TR" dirty="0" err="1" smtClean="0"/>
              <a:t>fm</a:t>
            </a:r>
            <a:r>
              <a:rPr lang="tr-TR" dirty="0" smtClean="0"/>
              <a:t> bulgularına göre olası tanınız hangisidir</a:t>
            </a:r>
          </a:p>
          <a:p>
            <a:r>
              <a:rPr lang="tr-TR" dirty="0" smtClean="0"/>
              <a:t>A) </a:t>
            </a:r>
            <a:r>
              <a:rPr lang="tr-TR" dirty="0" err="1" smtClean="0"/>
              <a:t>Kutanöz</a:t>
            </a:r>
            <a:r>
              <a:rPr lang="tr-TR" dirty="0" smtClean="0"/>
              <a:t> </a:t>
            </a:r>
            <a:r>
              <a:rPr lang="tr-TR" dirty="0" err="1" smtClean="0"/>
              <a:t>Sarkoidoz</a:t>
            </a:r>
            <a:endParaRPr lang="tr-TR" dirty="0" smtClean="0"/>
          </a:p>
          <a:p>
            <a:r>
              <a:rPr lang="tr-TR" dirty="0" smtClean="0"/>
              <a:t>B) </a:t>
            </a:r>
            <a:r>
              <a:rPr lang="tr-TR" dirty="0" err="1" smtClean="0"/>
              <a:t>Nümmüler</a:t>
            </a:r>
            <a:r>
              <a:rPr lang="tr-TR" dirty="0" smtClean="0"/>
              <a:t> </a:t>
            </a:r>
            <a:r>
              <a:rPr lang="tr-TR" dirty="0" err="1" smtClean="0"/>
              <a:t>Egzema</a:t>
            </a:r>
            <a:endParaRPr lang="tr-TR" dirty="0" smtClean="0"/>
          </a:p>
          <a:p>
            <a:r>
              <a:rPr lang="tr-TR" dirty="0" smtClean="0"/>
              <a:t>C) Plak </a:t>
            </a:r>
            <a:r>
              <a:rPr lang="tr-TR" dirty="0" err="1" smtClean="0"/>
              <a:t>Psöriyazis</a:t>
            </a:r>
            <a:endParaRPr lang="tr-TR" dirty="0" smtClean="0"/>
          </a:p>
          <a:p>
            <a:r>
              <a:rPr lang="tr-TR" dirty="0" smtClean="0"/>
              <a:t>D) </a:t>
            </a:r>
            <a:r>
              <a:rPr lang="tr-TR" dirty="0" err="1" smtClean="0"/>
              <a:t>Subakut</a:t>
            </a:r>
            <a:r>
              <a:rPr lang="tr-TR" dirty="0"/>
              <a:t> </a:t>
            </a:r>
            <a:r>
              <a:rPr lang="tr-TR" dirty="0" err="1" smtClean="0"/>
              <a:t>kutanöz</a:t>
            </a:r>
            <a:r>
              <a:rPr lang="tr-TR" dirty="0" smtClean="0"/>
              <a:t> </a:t>
            </a:r>
            <a:r>
              <a:rPr lang="tr-TR" dirty="0" err="1" smtClean="0"/>
              <a:t>lupus</a:t>
            </a:r>
            <a:endParaRPr lang="tr-TR" dirty="0" smtClean="0"/>
          </a:p>
          <a:p>
            <a:r>
              <a:rPr lang="tr-TR" dirty="0" smtClean="0"/>
              <a:t>E) </a:t>
            </a:r>
            <a:r>
              <a:rPr lang="tr-TR" dirty="0" err="1" smtClean="0"/>
              <a:t>Tinea</a:t>
            </a:r>
            <a:r>
              <a:rPr lang="tr-TR" dirty="0" smtClean="0"/>
              <a:t> </a:t>
            </a:r>
            <a:r>
              <a:rPr lang="tr-TR" dirty="0" err="1" smtClean="0"/>
              <a:t>corporis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7856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Psöriasis</a:t>
            </a:r>
            <a:r>
              <a:rPr lang="tr-TR" dirty="0" smtClean="0"/>
              <a:t> güçlü bir genetik zemini bulunan ve nüfusun %2-5ini etkileyen </a:t>
            </a:r>
            <a:r>
              <a:rPr lang="tr-TR" dirty="0" err="1" smtClean="0"/>
              <a:t>otoimmun</a:t>
            </a:r>
            <a:r>
              <a:rPr lang="tr-TR" dirty="0" smtClean="0"/>
              <a:t> bir hastalık</a:t>
            </a:r>
          </a:p>
          <a:p>
            <a:endParaRPr lang="tr-TR" dirty="0" smtClean="0"/>
          </a:p>
          <a:p>
            <a:r>
              <a:rPr lang="tr-TR" dirty="0" smtClean="0"/>
              <a:t>Başlangıç </a:t>
            </a:r>
            <a:r>
              <a:rPr lang="tr-TR" dirty="0"/>
              <a:t>yaşı </a:t>
            </a:r>
            <a:r>
              <a:rPr lang="tr-TR" dirty="0" err="1"/>
              <a:t>bimodal</a:t>
            </a:r>
            <a:r>
              <a:rPr lang="tr-TR" dirty="0"/>
              <a:t> dağılım gösterir</a:t>
            </a:r>
          </a:p>
          <a:p>
            <a:pPr lvl="1"/>
            <a:r>
              <a:rPr lang="tr-TR" dirty="0"/>
              <a:t>Vakaların %75inde 12-20 yaş</a:t>
            </a:r>
          </a:p>
          <a:p>
            <a:pPr lvl="1"/>
            <a:r>
              <a:rPr lang="tr-TR" dirty="0"/>
              <a:t>İkinci pik 50-60 yaş </a:t>
            </a:r>
          </a:p>
          <a:p>
            <a:endParaRPr lang="tr-TR" dirty="0"/>
          </a:p>
          <a:p>
            <a:r>
              <a:rPr lang="tr-TR" dirty="0" smtClean="0"/>
              <a:t>Hastalıkla alakalı bireysel faktörler arasında sigara, alkol bağımlılığı ve </a:t>
            </a:r>
            <a:r>
              <a:rPr lang="tr-TR" dirty="0" err="1" smtClean="0"/>
              <a:t>obezite</a:t>
            </a:r>
            <a:r>
              <a:rPr lang="tr-TR" dirty="0" smtClean="0"/>
              <a:t> bulunmakta</a:t>
            </a:r>
          </a:p>
          <a:p>
            <a:pPr lvl="1"/>
            <a:r>
              <a:rPr lang="tr-TR" dirty="0" smtClean="0"/>
              <a:t>Artmış </a:t>
            </a:r>
            <a:r>
              <a:rPr lang="tr-TR" dirty="0" err="1"/>
              <a:t>kvh</a:t>
            </a:r>
            <a:r>
              <a:rPr lang="tr-TR" dirty="0"/>
              <a:t> ve </a:t>
            </a:r>
            <a:r>
              <a:rPr lang="tr-TR" dirty="0" err="1"/>
              <a:t>metabolik</a:t>
            </a:r>
            <a:r>
              <a:rPr lang="tr-TR" dirty="0"/>
              <a:t> hastalık </a:t>
            </a:r>
            <a:r>
              <a:rPr lang="tr-TR" dirty="0" smtClean="0"/>
              <a:t>riski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59208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Psöriyazis</a:t>
            </a:r>
            <a:r>
              <a:rPr lang="tr-TR" dirty="0" smtClean="0"/>
              <a:t> klinik bir tanıdır. Değişik morfolojilerde karşımıza çıkabilir</a:t>
            </a:r>
          </a:p>
          <a:p>
            <a:r>
              <a:rPr lang="tr-TR" dirty="0" smtClean="0"/>
              <a:t>En yaygın formu(%90) plak </a:t>
            </a:r>
            <a:r>
              <a:rPr lang="tr-TR" dirty="0" err="1" smtClean="0"/>
              <a:t>psöriyazistir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Genellike</a:t>
            </a:r>
            <a:r>
              <a:rPr lang="tr-TR" dirty="0" smtClean="0"/>
              <a:t> simetriktir ve pullu </a:t>
            </a:r>
            <a:r>
              <a:rPr lang="tr-TR" dirty="0" err="1" smtClean="0"/>
              <a:t>eritematöz</a:t>
            </a:r>
            <a:r>
              <a:rPr lang="tr-TR" dirty="0" smtClean="0"/>
              <a:t> </a:t>
            </a:r>
            <a:r>
              <a:rPr lang="tr-TR" dirty="0" err="1" smtClean="0"/>
              <a:t>makül</a:t>
            </a:r>
            <a:r>
              <a:rPr lang="tr-TR" dirty="0" smtClean="0"/>
              <a:t> şeklinde başlayıp </a:t>
            </a:r>
            <a:r>
              <a:rPr lang="tr-TR" dirty="0" err="1" smtClean="0"/>
              <a:t>perifere</a:t>
            </a:r>
            <a:r>
              <a:rPr lang="tr-TR" dirty="0" smtClean="0"/>
              <a:t> yayılır. Bu </a:t>
            </a:r>
            <a:r>
              <a:rPr lang="tr-TR" dirty="0" err="1" smtClean="0"/>
              <a:t>maküller</a:t>
            </a:r>
            <a:r>
              <a:rPr lang="tr-TR" dirty="0" smtClean="0"/>
              <a:t> birleşerek plak formu oluştururlar</a:t>
            </a:r>
          </a:p>
          <a:p>
            <a:r>
              <a:rPr lang="tr-TR" dirty="0" smtClean="0"/>
              <a:t>Avuç içi, ayak tabanı ve eklem yerlerinde </a:t>
            </a:r>
            <a:r>
              <a:rPr lang="tr-TR" dirty="0" err="1" smtClean="0"/>
              <a:t>fissür</a:t>
            </a:r>
            <a:r>
              <a:rPr lang="tr-TR" dirty="0" smtClean="0"/>
              <a:t> gelişimi izlenebilir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6743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Hastaların yarısında tırnak tutulumu mevcuttur</a:t>
            </a:r>
          </a:p>
          <a:p>
            <a:pPr lvl="1"/>
            <a:r>
              <a:rPr lang="tr-TR" dirty="0" err="1" smtClean="0"/>
              <a:t>Oil</a:t>
            </a:r>
            <a:r>
              <a:rPr lang="tr-TR" dirty="0" smtClean="0"/>
              <a:t> spot, </a:t>
            </a:r>
            <a:r>
              <a:rPr lang="tr-TR" dirty="0" err="1" smtClean="0"/>
              <a:t>onikoliz</a:t>
            </a:r>
            <a:r>
              <a:rPr lang="tr-TR" dirty="0" smtClean="0"/>
              <a:t>, </a:t>
            </a:r>
            <a:r>
              <a:rPr lang="tr-TR" dirty="0" err="1" smtClean="0"/>
              <a:t>subungual</a:t>
            </a:r>
            <a:r>
              <a:rPr lang="tr-TR" dirty="0" smtClean="0"/>
              <a:t> </a:t>
            </a:r>
            <a:r>
              <a:rPr lang="tr-TR" dirty="0" err="1" smtClean="0"/>
              <a:t>hiperkeratoz</a:t>
            </a:r>
            <a:r>
              <a:rPr lang="tr-TR" dirty="0" smtClean="0"/>
              <a:t>, </a:t>
            </a:r>
            <a:r>
              <a:rPr lang="tr-TR" dirty="0" err="1" smtClean="0"/>
              <a:t>pitting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%30 hastada eklem tutulumu gelişir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5081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Tedavi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Tedavinin şekli </a:t>
            </a:r>
            <a:r>
              <a:rPr lang="tr-TR" dirty="0" err="1" smtClean="0"/>
              <a:t>komorbid</a:t>
            </a:r>
            <a:r>
              <a:rPr lang="tr-TR" dirty="0" smtClean="0"/>
              <a:t> durumlara ve hastalığın yaygınlığına bağlıdır.</a:t>
            </a:r>
          </a:p>
          <a:p>
            <a:endParaRPr lang="tr-TR" dirty="0" smtClean="0"/>
          </a:p>
          <a:p>
            <a:r>
              <a:rPr lang="tr-TR" dirty="0" err="1" smtClean="0"/>
              <a:t>Topikal</a:t>
            </a:r>
            <a:r>
              <a:rPr lang="tr-TR" dirty="0" smtClean="0"/>
              <a:t> katran, </a:t>
            </a:r>
            <a:r>
              <a:rPr lang="tr-TR" dirty="0" err="1" smtClean="0"/>
              <a:t>steroidler</a:t>
            </a:r>
            <a:r>
              <a:rPr lang="tr-TR" dirty="0" smtClean="0"/>
              <a:t>, </a:t>
            </a:r>
            <a:r>
              <a:rPr lang="tr-TR" dirty="0" err="1" smtClean="0"/>
              <a:t>retinodiler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Fototerapi</a:t>
            </a:r>
          </a:p>
          <a:p>
            <a:endParaRPr lang="tr-TR" dirty="0" smtClean="0"/>
          </a:p>
          <a:p>
            <a:r>
              <a:rPr lang="tr-TR" dirty="0" smtClean="0"/>
              <a:t>Sistemik </a:t>
            </a:r>
            <a:r>
              <a:rPr lang="tr-TR" dirty="0" err="1" smtClean="0"/>
              <a:t>mtx</a:t>
            </a:r>
            <a:r>
              <a:rPr lang="tr-TR" dirty="0" smtClean="0"/>
              <a:t>, </a:t>
            </a:r>
            <a:r>
              <a:rPr lang="tr-TR" dirty="0" err="1" smtClean="0"/>
              <a:t>siklosporin</a:t>
            </a:r>
            <a:r>
              <a:rPr lang="tr-TR" dirty="0" smtClean="0"/>
              <a:t>(</a:t>
            </a:r>
            <a:r>
              <a:rPr lang="tr-TR" dirty="0" err="1" smtClean="0"/>
              <a:t>sandimmune</a:t>
            </a:r>
            <a:r>
              <a:rPr lang="tr-TR" dirty="0" smtClean="0"/>
              <a:t>), </a:t>
            </a:r>
            <a:r>
              <a:rPr lang="tr-TR" dirty="0" err="1" smtClean="0"/>
              <a:t>asitretin</a:t>
            </a:r>
            <a:r>
              <a:rPr lang="tr-TR" dirty="0" smtClean="0"/>
              <a:t>(</a:t>
            </a:r>
            <a:r>
              <a:rPr lang="tr-TR" dirty="0" err="1" smtClean="0"/>
              <a:t>soriatane</a:t>
            </a:r>
            <a:r>
              <a:rPr lang="tr-TR" dirty="0" smtClean="0"/>
              <a:t>), biyolojik ajanlar</a:t>
            </a:r>
          </a:p>
          <a:p>
            <a:endParaRPr lang="tr-TR" dirty="0" smtClean="0"/>
          </a:p>
          <a:p>
            <a:r>
              <a:rPr lang="tr-TR" dirty="0" smtClean="0"/>
              <a:t>Sistemik </a:t>
            </a:r>
            <a:r>
              <a:rPr lang="tr-TR" dirty="0" err="1" smtClean="0"/>
              <a:t>kslerden</a:t>
            </a:r>
            <a:r>
              <a:rPr lang="tr-TR" dirty="0" smtClean="0"/>
              <a:t> kaçınılmalı çünkü kesilme durumunda hastalığı önemli derecede kötüleştirebilirler</a:t>
            </a:r>
          </a:p>
          <a:p>
            <a:endParaRPr lang="tr-TR" dirty="0"/>
          </a:p>
          <a:p>
            <a:r>
              <a:rPr lang="tr-TR" dirty="0" smtClean="0"/>
              <a:t>Sigara bırakma, alkol, kilo verme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5315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İçerik Yer Tutucus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640159"/>
              </p:ext>
            </p:extLst>
          </p:nvPr>
        </p:nvGraphicFramePr>
        <p:xfrm>
          <a:off x="467544" y="476672"/>
          <a:ext cx="8229600" cy="604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Kutanöz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sarkoidoz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Yuvarlak, düz tepeli, pullu </a:t>
                      </a:r>
                      <a:r>
                        <a:rPr lang="tr-TR" dirty="0" err="1" smtClean="0"/>
                        <a:t>eritematöz</a:t>
                      </a:r>
                      <a:r>
                        <a:rPr lang="tr-TR" dirty="0" smtClean="0"/>
                        <a:t> plaklar, simetrik</a:t>
                      </a:r>
                      <a:r>
                        <a:rPr lang="tr-TR" baseline="0" dirty="0" smtClean="0"/>
                        <a:t> dağılım,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sarkoidozun</a:t>
                      </a:r>
                      <a:r>
                        <a:rPr lang="tr-TR" baseline="0" dirty="0" smtClean="0"/>
                        <a:t> diğer bulguları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Nümmüler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egzema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Çok kaşıntılı, para şeklinde, </a:t>
                      </a:r>
                      <a:r>
                        <a:rPr lang="tr-TR" dirty="0" err="1" smtClean="0"/>
                        <a:t>eritematöz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veziküler</a:t>
                      </a:r>
                      <a:r>
                        <a:rPr lang="tr-TR" baseline="0" dirty="0" smtClean="0"/>
                        <a:t>, kabuklu plaklar. Sıklıkla bir travma veya alerjene </a:t>
                      </a:r>
                      <a:r>
                        <a:rPr lang="tr-TR" baseline="0" dirty="0" err="1" smtClean="0"/>
                        <a:t>maruziyet</a:t>
                      </a:r>
                      <a:r>
                        <a:rPr lang="tr-TR" baseline="0" dirty="0" smtClean="0"/>
                        <a:t> sonrası. Tipik olarak </a:t>
                      </a:r>
                      <a:r>
                        <a:rPr lang="tr-TR" baseline="0" dirty="0" err="1" smtClean="0"/>
                        <a:t>ekstremitelerde</a:t>
                      </a:r>
                      <a:r>
                        <a:rPr lang="tr-TR" baseline="0" dirty="0" smtClean="0"/>
                        <a:t> başlangıç</a:t>
                      </a:r>
                      <a:endParaRPr lang="tr-T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Plak </a:t>
                      </a:r>
                      <a:r>
                        <a:rPr lang="tr-TR" dirty="0" err="1" smtClean="0"/>
                        <a:t>psöriyazis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Pullu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eritematöz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maküller</a:t>
                      </a:r>
                      <a:r>
                        <a:rPr lang="tr-TR" baseline="0" dirty="0" smtClean="0"/>
                        <a:t>. Plak oluşturmak üzere bir araya gelebilir. Simetrik, çevreye yayılan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Subakut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kutanöz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lupus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Küçük,</a:t>
                      </a:r>
                      <a:r>
                        <a:rPr lang="tr-TR" baseline="0" dirty="0" smtClean="0"/>
                        <a:t> pullu </a:t>
                      </a:r>
                      <a:r>
                        <a:rPr lang="tr-TR" baseline="0" dirty="0" err="1" smtClean="0"/>
                        <a:t>eritematöz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papül</a:t>
                      </a:r>
                      <a:r>
                        <a:rPr lang="tr-TR" baseline="0" dirty="0" smtClean="0"/>
                        <a:t> ya da plaklar. Genişleyerek </a:t>
                      </a:r>
                      <a:r>
                        <a:rPr lang="tr-TR" baseline="0" dirty="0" err="1" smtClean="0"/>
                        <a:t>halkasal</a:t>
                      </a:r>
                      <a:r>
                        <a:rPr lang="tr-TR" baseline="0" dirty="0" smtClean="0"/>
                        <a:t> lezyon veya büyük plaklar. Hastaların yarısı </a:t>
                      </a:r>
                      <a:r>
                        <a:rPr lang="tr-TR" baseline="0" dirty="0" err="1" smtClean="0"/>
                        <a:t>sle</a:t>
                      </a:r>
                      <a:r>
                        <a:rPr lang="tr-TR" baseline="0" dirty="0" smtClean="0"/>
                        <a:t> kriterlerini karşılar. Öncelikle güneş gören deride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Tinea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corporis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Düzgün sınırlı sirküler santral</a:t>
                      </a:r>
                      <a:r>
                        <a:rPr lang="tr-TR" baseline="0" dirty="0" smtClean="0"/>
                        <a:t> açıklıklı yamalar. Pullu, tepeden kalkık, ilerleyici sınırlar. Gövdede başlar </a:t>
                      </a:r>
                      <a:r>
                        <a:rPr lang="tr-TR" baseline="0" dirty="0" err="1" smtClean="0"/>
                        <a:t>ekstremitelere</a:t>
                      </a:r>
                      <a:r>
                        <a:rPr lang="tr-TR" baseline="0" dirty="0" smtClean="0"/>
                        <a:t> yayılabilir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503539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355</Words>
  <Application>Microsoft Office PowerPoint</Application>
  <PresentationFormat>Ekran Gösterisi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21.02.2017 Vaka Sunumu</vt:lpstr>
      <vt:lpstr>Diffüz Eritematöz Pullu lezyon</vt:lpstr>
      <vt:lpstr>PowerPoint Sunusu</vt:lpstr>
      <vt:lpstr>PowerPoint Sunusu</vt:lpstr>
      <vt:lpstr>Tartışma</vt:lpstr>
      <vt:lpstr>PowerPoint Sunusu</vt:lpstr>
      <vt:lpstr>PowerPoint Sunusu</vt:lpstr>
      <vt:lpstr>Tedavi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21.02.2016 Vaka</dc:title>
  <dc:creator>Win7</dc:creator>
  <cp:lastModifiedBy>Win7</cp:lastModifiedBy>
  <cp:revision>8</cp:revision>
  <dcterms:created xsi:type="dcterms:W3CDTF">2017-02-19T12:27:38Z</dcterms:created>
  <dcterms:modified xsi:type="dcterms:W3CDTF">2017-02-22T06:03:01Z</dcterms:modified>
</cp:coreProperties>
</file>