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0"/>
  </p:notesMasterIdLst>
  <p:sldIdLst>
    <p:sldId id="256" r:id="rId2"/>
    <p:sldId id="303" r:id="rId3"/>
    <p:sldId id="304" r:id="rId4"/>
    <p:sldId id="257" r:id="rId5"/>
    <p:sldId id="258" r:id="rId6"/>
    <p:sldId id="261" r:id="rId7"/>
    <p:sldId id="307" r:id="rId8"/>
    <p:sldId id="260" r:id="rId9"/>
    <p:sldId id="259" r:id="rId10"/>
    <p:sldId id="308" r:id="rId11"/>
    <p:sldId id="262" r:id="rId12"/>
    <p:sldId id="266" r:id="rId13"/>
    <p:sldId id="263" r:id="rId14"/>
    <p:sldId id="269" r:id="rId15"/>
    <p:sldId id="270" r:id="rId16"/>
    <p:sldId id="310" r:id="rId17"/>
    <p:sldId id="311" r:id="rId18"/>
    <p:sldId id="321" r:id="rId19"/>
    <p:sldId id="335" r:id="rId20"/>
    <p:sldId id="322" r:id="rId21"/>
    <p:sldId id="336" r:id="rId22"/>
    <p:sldId id="272" r:id="rId23"/>
    <p:sldId id="312" r:id="rId24"/>
    <p:sldId id="315" r:id="rId25"/>
    <p:sldId id="316" r:id="rId26"/>
    <p:sldId id="313" r:id="rId27"/>
    <p:sldId id="314" r:id="rId28"/>
    <p:sldId id="318" r:id="rId29"/>
    <p:sldId id="319" r:id="rId30"/>
    <p:sldId id="320" r:id="rId31"/>
    <p:sldId id="323" r:id="rId32"/>
    <p:sldId id="267" r:id="rId33"/>
    <p:sldId id="265" r:id="rId34"/>
    <p:sldId id="325" r:id="rId35"/>
    <p:sldId id="273" r:id="rId36"/>
    <p:sldId id="326" r:id="rId37"/>
    <p:sldId id="327" r:id="rId38"/>
    <p:sldId id="268" r:id="rId39"/>
    <p:sldId id="328" r:id="rId40"/>
    <p:sldId id="329" r:id="rId41"/>
    <p:sldId id="271" r:id="rId42"/>
    <p:sldId id="330" r:id="rId43"/>
    <p:sldId id="331" r:id="rId44"/>
    <p:sldId id="332" r:id="rId45"/>
    <p:sldId id="324" r:id="rId46"/>
    <p:sldId id="274" r:id="rId47"/>
    <p:sldId id="275" r:id="rId48"/>
    <p:sldId id="276" r:id="rId49"/>
    <p:sldId id="277" r:id="rId50"/>
    <p:sldId id="278" r:id="rId51"/>
    <p:sldId id="279" r:id="rId52"/>
    <p:sldId id="280" r:id="rId53"/>
    <p:sldId id="337" r:id="rId54"/>
    <p:sldId id="281" r:id="rId55"/>
    <p:sldId id="338" r:id="rId56"/>
    <p:sldId id="339" r:id="rId57"/>
    <p:sldId id="282" r:id="rId58"/>
    <p:sldId id="283" r:id="rId59"/>
    <p:sldId id="284" r:id="rId60"/>
    <p:sldId id="285" r:id="rId61"/>
    <p:sldId id="286" r:id="rId62"/>
    <p:sldId id="287" r:id="rId63"/>
    <p:sldId id="288" r:id="rId64"/>
    <p:sldId id="289" r:id="rId65"/>
    <p:sldId id="290" r:id="rId66"/>
    <p:sldId id="333" r:id="rId67"/>
    <p:sldId id="334" r:id="rId68"/>
    <p:sldId id="291" r:id="rId69"/>
    <p:sldId id="292" r:id="rId70"/>
    <p:sldId id="293" r:id="rId71"/>
    <p:sldId id="294" r:id="rId72"/>
    <p:sldId id="295" r:id="rId73"/>
    <p:sldId id="301" r:id="rId74"/>
    <p:sldId id="296" r:id="rId75"/>
    <p:sldId id="297" r:id="rId76"/>
    <p:sldId id="309" r:id="rId77"/>
    <p:sldId id="305" r:id="rId78"/>
    <p:sldId id="306"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9592" autoAdjust="0"/>
  </p:normalViewPr>
  <p:slideViewPr>
    <p:cSldViewPr snapToGrid="0">
      <p:cViewPr varScale="1">
        <p:scale>
          <a:sx n="57" d="100"/>
          <a:sy n="57"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78E4E-6523-42C3-86E3-2B77FA134657}" type="datetimeFigureOut">
              <a:rPr lang="tr-TR" smtClean="0"/>
              <a:t>30.12.2019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B12CD-5BCF-4ECC-BC43-7AF767542115}" type="slidenum">
              <a:rPr lang="tr-TR" smtClean="0"/>
              <a:t>‹#›</a:t>
            </a:fld>
            <a:endParaRPr lang="tr-TR"/>
          </a:p>
        </p:txBody>
      </p:sp>
    </p:spTree>
    <p:extLst>
      <p:ext uri="{BB962C8B-B14F-4D97-AF65-F5344CB8AC3E}">
        <p14:creationId xmlns:p14="http://schemas.microsoft.com/office/powerpoint/2010/main" val="321354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a:t>
            </a:r>
            <a:r>
              <a:rPr lang="tr-TR" sz="1200" b="0" i="0" kern="1200" dirty="0" err="1">
                <a:solidFill>
                  <a:schemeClr val="tx1"/>
                </a:solidFill>
                <a:effectLst/>
                <a:latin typeface="+mn-lt"/>
                <a:ea typeface="+mn-ea"/>
                <a:cs typeface="+mn-cs"/>
              </a:rPr>
              <a:t>Obezite</a:t>
            </a:r>
            <a:r>
              <a:rPr lang="tr-TR" sz="1200" b="0" i="0" kern="1200" dirty="0">
                <a:solidFill>
                  <a:schemeClr val="tx1"/>
                </a:solidFill>
                <a:effectLst/>
                <a:latin typeface="+mn-lt"/>
                <a:ea typeface="+mn-ea"/>
                <a:cs typeface="+mn-cs"/>
              </a:rPr>
              <a:t> başlangıcı yaşı, sağlık riskinin belirlenmesinde bazı öneme sahiptir. </a:t>
            </a:r>
          </a:p>
          <a:p>
            <a:r>
              <a:rPr lang="tr-TR" sz="1200" b="0" i="0" kern="1200" dirty="0">
                <a:solidFill>
                  <a:schemeClr val="tx1"/>
                </a:solidFill>
                <a:effectLst/>
                <a:latin typeface="+mn-lt"/>
                <a:ea typeface="+mn-ea"/>
                <a:cs typeface="+mn-cs"/>
              </a:rPr>
              <a:t>Doğum ağırlığı düşük olan ve ilk 10 yılda kiloları daha hızlı artan çocuklar yetişkinler için diyabet riski altındadır.</a:t>
            </a:r>
          </a:p>
          <a:p>
            <a:r>
              <a:rPr lang="tr-TR" sz="1200" b="0" i="0" kern="1200" dirty="0">
                <a:solidFill>
                  <a:schemeClr val="tx1"/>
                </a:solidFill>
                <a:effectLst/>
                <a:latin typeface="+mn-lt"/>
                <a:ea typeface="+mn-ea"/>
                <a:cs typeface="+mn-cs"/>
              </a:rPr>
              <a:t>--18 yaşından sonra kilo alımı da önemlidir. Kadınlarda 18 yaşından sonra ve erkeklerde 20 yaşından sonra çok mütevazı kilo alımı (≥5 kg) bile başlangıçtaki </a:t>
            </a:r>
            <a:r>
              <a:rPr lang="tr-TR" sz="1200" b="0" i="0" kern="1200" dirty="0" err="1">
                <a:solidFill>
                  <a:schemeClr val="tx1"/>
                </a:solidFill>
                <a:effectLst/>
                <a:latin typeface="+mn-lt"/>
                <a:ea typeface="+mn-ea"/>
                <a:cs typeface="+mn-cs"/>
              </a:rPr>
              <a:t>VKİ'nin</a:t>
            </a:r>
            <a:r>
              <a:rPr lang="tr-TR" sz="1200" b="0" i="0" kern="1200" dirty="0">
                <a:solidFill>
                  <a:schemeClr val="tx1"/>
                </a:solidFill>
                <a:effectLst/>
                <a:latin typeface="+mn-lt"/>
                <a:ea typeface="+mn-ea"/>
                <a:cs typeface="+mn-cs"/>
              </a:rPr>
              <a:t> tüm seviyelerinde KKH ve tip 2 diyabet riskini artırır</a:t>
            </a:r>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16</a:t>
            </a:fld>
            <a:endParaRPr lang="tr-TR"/>
          </a:p>
        </p:txBody>
      </p:sp>
    </p:spTree>
    <p:extLst>
      <p:ext uri="{BB962C8B-B14F-4D97-AF65-F5344CB8AC3E}">
        <p14:creationId xmlns:p14="http://schemas.microsoft.com/office/powerpoint/2010/main" val="103812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67</a:t>
            </a:fld>
            <a:endParaRPr lang="tr-TR"/>
          </a:p>
        </p:txBody>
      </p:sp>
    </p:spTree>
    <p:extLst>
      <p:ext uri="{BB962C8B-B14F-4D97-AF65-F5344CB8AC3E}">
        <p14:creationId xmlns:p14="http://schemas.microsoft.com/office/powerpoint/2010/main" val="289638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Obeziteye</a:t>
            </a:r>
            <a:r>
              <a:rPr lang="tr-TR" sz="1200" b="0" i="0" u="none" strike="noStrike" kern="1200" baseline="0" dirty="0">
                <a:solidFill>
                  <a:schemeClr val="tx1"/>
                </a:solidFill>
                <a:latin typeface="+mn-lt"/>
                <a:ea typeface="+mn-ea"/>
                <a:cs typeface="+mn-cs"/>
              </a:rPr>
              <a:t> neden olabilecek faktörler ve </a:t>
            </a:r>
            <a:r>
              <a:rPr lang="tr-TR" sz="1200" b="0" i="0" u="none" strike="noStrike" kern="1200" baseline="0" dirty="0" err="1">
                <a:solidFill>
                  <a:schemeClr val="tx1"/>
                </a:solidFill>
                <a:latin typeface="+mn-lt"/>
                <a:ea typeface="+mn-ea"/>
                <a:cs typeface="+mn-cs"/>
              </a:rPr>
              <a:t>obeziteye</a:t>
            </a:r>
            <a:r>
              <a:rPr lang="tr-TR" sz="1200" b="0" i="0" u="none" strike="noStrike" kern="1200" baseline="0" dirty="0">
                <a:solidFill>
                  <a:schemeClr val="tx1"/>
                </a:solidFill>
                <a:latin typeface="+mn-lt"/>
                <a:ea typeface="+mn-ea"/>
                <a:cs typeface="+mn-cs"/>
              </a:rPr>
              <a:t> eşlik edebilecek hastalıkları yakalamak için sistem sorgulanması çok önemlidir. (Tablo)</a:t>
            </a:r>
          </a:p>
          <a:p>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Obezite</a:t>
            </a:r>
            <a:r>
              <a:rPr lang="tr-TR" sz="1200" b="0" i="0" u="none" strike="noStrike" kern="1200" baseline="0" dirty="0">
                <a:solidFill>
                  <a:schemeClr val="tx1"/>
                </a:solidFill>
                <a:latin typeface="+mn-lt"/>
                <a:ea typeface="+mn-ea"/>
                <a:cs typeface="+mn-cs"/>
              </a:rPr>
              <a:t> hastalarında </a:t>
            </a:r>
            <a:r>
              <a:rPr lang="tr-TR" sz="1200" b="0" i="0" u="none" strike="noStrike" kern="1200" baseline="0" dirty="0" err="1">
                <a:solidFill>
                  <a:schemeClr val="tx1"/>
                </a:solidFill>
                <a:latin typeface="+mn-lt"/>
                <a:ea typeface="+mn-ea"/>
                <a:cs typeface="+mn-cs"/>
              </a:rPr>
              <a:t>major</a:t>
            </a:r>
            <a:r>
              <a:rPr lang="tr-TR" sz="1200" b="0" i="0" u="none" strike="noStrike" kern="1200" baseline="0" dirty="0">
                <a:solidFill>
                  <a:schemeClr val="tx1"/>
                </a:solidFill>
                <a:latin typeface="+mn-lt"/>
                <a:ea typeface="+mn-ea"/>
                <a:cs typeface="+mn-cs"/>
              </a:rPr>
              <a:t> depresyon veya diğer duygu durum bozuklukları sık görülmektedir. Bunlar yeterince değerlendirilmez ve tedavi edilmezlerse kilo verme girişimlerinde istenilen başarıyı elde etmek güçleşecektir. Bu nedenle </a:t>
            </a:r>
            <a:r>
              <a:rPr lang="tr-TR" sz="1200" b="0" i="0" u="none" strike="noStrike" kern="1200" baseline="0" dirty="0" err="1">
                <a:solidFill>
                  <a:schemeClr val="tx1"/>
                </a:solidFill>
                <a:latin typeface="+mn-lt"/>
                <a:ea typeface="+mn-ea"/>
                <a:cs typeface="+mn-cs"/>
              </a:rPr>
              <a:t>obez</a:t>
            </a:r>
            <a:r>
              <a:rPr lang="tr-TR" sz="1200" b="0" i="0" u="none" strike="noStrike" kern="1200" baseline="0" dirty="0">
                <a:solidFill>
                  <a:schemeClr val="tx1"/>
                </a:solidFill>
                <a:latin typeface="+mn-lt"/>
                <a:ea typeface="+mn-ea"/>
                <a:cs typeface="+mn-cs"/>
              </a:rPr>
              <a:t> her hastada mutlaka depresyon taraması yapılmalı ve ihtiyaç duyanlara tedavi başlanmalıdır.</a:t>
            </a:r>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17</a:t>
            </a:fld>
            <a:endParaRPr lang="tr-TR"/>
          </a:p>
        </p:txBody>
      </p:sp>
    </p:spTree>
    <p:extLst>
      <p:ext uri="{BB962C8B-B14F-4D97-AF65-F5344CB8AC3E}">
        <p14:creationId xmlns:p14="http://schemas.microsoft.com/office/powerpoint/2010/main" val="36358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Obeziteye</a:t>
            </a:r>
            <a:r>
              <a:rPr lang="tr-TR" sz="1200" b="0" i="0" u="none" strike="noStrike" kern="1200" baseline="0" dirty="0">
                <a:solidFill>
                  <a:schemeClr val="tx1"/>
                </a:solidFill>
                <a:latin typeface="+mn-lt"/>
                <a:ea typeface="+mn-ea"/>
                <a:cs typeface="+mn-cs"/>
              </a:rPr>
              <a:t> neden olabilecek faktörler ve </a:t>
            </a:r>
            <a:r>
              <a:rPr lang="tr-TR" sz="1200" b="0" i="0" u="none" strike="noStrike" kern="1200" baseline="0" dirty="0" err="1">
                <a:solidFill>
                  <a:schemeClr val="tx1"/>
                </a:solidFill>
                <a:latin typeface="+mn-lt"/>
                <a:ea typeface="+mn-ea"/>
                <a:cs typeface="+mn-cs"/>
              </a:rPr>
              <a:t>obeziteye</a:t>
            </a:r>
            <a:r>
              <a:rPr lang="tr-TR" sz="1200" b="0" i="0" u="none" strike="noStrike" kern="1200" baseline="0" dirty="0">
                <a:solidFill>
                  <a:schemeClr val="tx1"/>
                </a:solidFill>
                <a:latin typeface="+mn-lt"/>
                <a:ea typeface="+mn-ea"/>
                <a:cs typeface="+mn-cs"/>
              </a:rPr>
              <a:t> eşlik edebilecek hastalıkları yakalamak için sistem sorgulanması çok önemlidir. (Tablo)</a:t>
            </a:r>
          </a:p>
          <a:p>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Obezite</a:t>
            </a:r>
            <a:r>
              <a:rPr lang="tr-TR" sz="1200" b="0" i="0" u="none" strike="noStrike" kern="1200" baseline="0" dirty="0">
                <a:solidFill>
                  <a:schemeClr val="tx1"/>
                </a:solidFill>
                <a:latin typeface="+mn-lt"/>
                <a:ea typeface="+mn-ea"/>
                <a:cs typeface="+mn-cs"/>
              </a:rPr>
              <a:t> hastalarında </a:t>
            </a:r>
            <a:r>
              <a:rPr lang="tr-TR" sz="1200" b="0" i="0" u="none" strike="noStrike" kern="1200" baseline="0" dirty="0" err="1">
                <a:solidFill>
                  <a:schemeClr val="tx1"/>
                </a:solidFill>
                <a:latin typeface="+mn-lt"/>
                <a:ea typeface="+mn-ea"/>
                <a:cs typeface="+mn-cs"/>
              </a:rPr>
              <a:t>major</a:t>
            </a:r>
            <a:r>
              <a:rPr lang="tr-TR" sz="1200" b="0" i="0" u="none" strike="noStrike" kern="1200" baseline="0" dirty="0">
                <a:solidFill>
                  <a:schemeClr val="tx1"/>
                </a:solidFill>
                <a:latin typeface="+mn-lt"/>
                <a:ea typeface="+mn-ea"/>
                <a:cs typeface="+mn-cs"/>
              </a:rPr>
              <a:t> depresyon veya diğer duygu durum bozuklukları sık görülmektedir. Bunlar yeterince değerlendirilmez ve tedavi edilmezlerse kilo verme girişimlerinde istenilen başarıyı elde etmek güçleşecektir. Bu nedenle </a:t>
            </a:r>
            <a:r>
              <a:rPr lang="tr-TR" sz="1200" b="0" i="0" u="none" strike="noStrike" kern="1200" baseline="0" dirty="0" err="1">
                <a:solidFill>
                  <a:schemeClr val="tx1"/>
                </a:solidFill>
                <a:latin typeface="+mn-lt"/>
                <a:ea typeface="+mn-ea"/>
                <a:cs typeface="+mn-cs"/>
              </a:rPr>
              <a:t>obez</a:t>
            </a:r>
            <a:r>
              <a:rPr lang="tr-TR" sz="1200" b="0" i="0" u="none" strike="noStrike" kern="1200" baseline="0" dirty="0">
                <a:solidFill>
                  <a:schemeClr val="tx1"/>
                </a:solidFill>
                <a:latin typeface="+mn-lt"/>
                <a:ea typeface="+mn-ea"/>
                <a:cs typeface="+mn-cs"/>
              </a:rPr>
              <a:t> her hastada mutlaka depresyon taraması yapılmalı ve ihtiyaç duyanlara tedavi başlanmalıdır.</a:t>
            </a:r>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19</a:t>
            </a:fld>
            <a:endParaRPr lang="tr-TR"/>
          </a:p>
        </p:txBody>
      </p:sp>
    </p:spTree>
    <p:extLst>
      <p:ext uri="{BB962C8B-B14F-4D97-AF65-F5344CB8AC3E}">
        <p14:creationId xmlns:p14="http://schemas.microsoft.com/office/powerpoint/2010/main" val="7485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Obeziteye</a:t>
            </a:r>
            <a:r>
              <a:rPr lang="tr-TR" sz="1200" b="0" i="0" u="none" strike="noStrike" kern="1200" baseline="0" dirty="0">
                <a:solidFill>
                  <a:schemeClr val="tx1"/>
                </a:solidFill>
                <a:latin typeface="+mn-lt"/>
                <a:ea typeface="+mn-ea"/>
                <a:cs typeface="+mn-cs"/>
              </a:rPr>
              <a:t> neden olabilecek faktörler ve </a:t>
            </a:r>
            <a:r>
              <a:rPr lang="tr-TR" sz="1200" b="0" i="0" u="none" strike="noStrike" kern="1200" baseline="0" dirty="0" err="1">
                <a:solidFill>
                  <a:schemeClr val="tx1"/>
                </a:solidFill>
                <a:latin typeface="+mn-lt"/>
                <a:ea typeface="+mn-ea"/>
                <a:cs typeface="+mn-cs"/>
              </a:rPr>
              <a:t>obeziteye</a:t>
            </a:r>
            <a:r>
              <a:rPr lang="tr-TR" sz="1200" b="0" i="0" u="none" strike="noStrike" kern="1200" baseline="0" dirty="0">
                <a:solidFill>
                  <a:schemeClr val="tx1"/>
                </a:solidFill>
                <a:latin typeface="+mn-lt"/>
                <a:ea typeface="+mn-ea"/>
                <a:cs typeface="+mn-cs"/>
              </a:rPr>
              <a:t> eşlik edebilecek hastalıkları yakalamak için sistem sorgulanması çok önemlidir. (Tablo)</a:t>
            </a:r>
          </a:p>
          <a:p>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Obezite</a:t>
            </a:r>
            <a:r>
              <a:rPr lang="tr-TR" sz="1200" b="0" i="0" u="none" strike="noStrike" kern="1200" baseline="0" dirty="0">
                <a:solidFill>
                  <a:schemeClr val="tx1"/>
                </a:solidFill>
                <a:latin typeface="+mn-lt"/>
                <a:ea typeface="+mn-ea"/>
                <a:cs typeface="+mn-cs"/>
              </a:rPr>
              <a:t> hastalarında </a:t>
            </a:r>
            <a:r>
              <a:rPr lang="tr-TR" sz="1200" b="0" i="0" u="none" strike="noStrike" kern="1200" baseline="0" dirty="0" err="1">
                <a:solidFill>
                  <a:schemeClr val="tx1"/>
                </a:solidFill>
                <a:latin typeface="+mn-lt"/>
                <a:ea typeface="+mn-ea"/>
                <a:cs typeface="+mn-cs"/>
              </a:rPr>
              <a:t>major</a:t>
            </a:r>
            <a:r>
              <a:rPr lang="tr-TR" sz="1200" b="0" i="0" u="none" strike="noStrike" kern="1200" baseline="0" dirty="0">
                <a:solidFill>
                  <a:schemeClr val="tx1"/>
                </a:solidFill>
                <a:latin typeface="+mn-lt"/>
                <a:ea typeface="+mn-ea"/>
                <a:cs typeface="+mn-cs"/>
              </a:rPr>
              <a:t> depresyon veya diğer duygu durum bozuklukları sık görülmektedir. Bunlar yeterince değerlendirilmez ve tedavi edilmezlerse kilo verme girişimlerinde istenilen başarıyı elde etmek güçleşecektir. Bu nedenle </a:t>
            </a:r>
            <a:r>
              <a:rPr lang="tr-TR" sz="1200" b="0" i="0" u="none" strike="noStrike" kern="1200" baseline="0" dirty="0" err="1">
                <a:solidFill>
                  <a:schemeClr val="tx1"/>
                </a:solidFill>
                <a:latin typeface="+mn-lt"/>
                <a:ea typeface="+mn-ea"/>
                <a:cs typeface="+mn-cs"/>
              </a:rPr>
              <a:t>obez</a:t>
            </a:r>
            <a:r>
              <a:rPr lang="tr-TR" sz="1200" b="0" i="0" u="none" strike="noStrike" kern="1200" baseline="0" dirty="0">
                <a:solidFill>
                  <a:schemeClr val="tx1"/>
                </a:solidFill>
                <a:latin typeface="+mn-lt"/>
                <a:ea typeface="+mn-ea"/>
                <a:cs typeface="+mn-cs"/>
              </a:rPr>
              <a:t> her hastada mutlaka depresyon taraması yapılmalı ve ihtiyaç duyanlara tedavi başlanmalıdır.</a:t>
            </a:r>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21</a:t>
            </a:fld>
            <a:endParaRPr lang="tr-TR"/>
          </a:p>
        </p:txBody>
      </p:sp>
    </p:spTree>
    <p:extLst>
      <p:ext uri="{BB962C8B-B14F-4D97-AF65-F5344CB8AC3E}">
        <p14:creationId xmlns:p14="http://schemas.microsoft.com/office/powerpoint/2010/main" val="199262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Beden kütle indeksi </a:t>
            </a:r>
            <a:r>
              <a:rPr lang="tr-TR" sz="1200" b="0" i="0" u="none" strike="noStrike" kern="1200" baseline="0" dirty="0" err="1">
                <a:solidFill>
                  <a:schemeClr val="tx1"/>
                </a:solidFill>
                <a:latin typeface="+mn-lt"/>
                <a:ea typeface="+mn-ea"/>
                <a:cs typeface="+mn-cs"/>
              </a:rPr>
              <a:t>obezitenin</a:t>
            </a:r>
            <a:r>
              <a:rPr lang="tr-TR" sz="1200" b="0" i="0" u="none" strike="noStrike" kern="1200" baseline="0" dirty="0">
                <a:solidFill>
                  <a:schemeClr val="tx1"/>
                </a:solidFill>
                <a:latin typeface="+mn-lt"/>
                <a:ea typeface="+mn-ea"/>
                <a:cs typeface="+mn-cs"/>
              </a:rPr>
              <a:t> tanısı ve vücut yağ dağılımının ortaya konması için her zaman iyi bir gösterge olmayabilir. Özellikle sporcu ve kas dokusu gelişmiş kişilerde yüksek BKİ değerleri olmasına rağmen yağ dokusu artmamış olabilir. Öte yandan zayıf, çelimsiz gibi gözüken ve BKİ değerleri normal gibi gözüken kişilerin </a:t>
            </a:r>
            <a:r>
              <a:rPr lang="tr-TR" sz="1200" b="0" i="0" u="none" strike="noStrike" kern="1200" baseline="0" dirty="0" err="1">
                <a:solidFill>
                  <a:schemeClr val="tx1"/>
                </a:solidFill>
                <a:latin typeface="+mn-lt"/>
                <a:ea typeface="+mn-ea"/>
                <a:cs typeface="+mn-cs"/>
              </a:rPr>
              <a:t>visseral</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obeziteleri</a:t>
            </a:r>
            <a:r>
              <a:rPr lang="tr-TR" sz="1200" b="0" i="0" u="none" strike="noStrike" kern="1200" baseline="0" dirty="0">
                <a:solidFill>
                  <a:schemeClr val="tx1"/>
                </a:solidFill>
                <a:latin typeface="+mn-lt"/>
                <a:ea typeface="+mn-ea"/>
                <a:cs typeface="+mn-cs"/>
              </a:rPr>
              <a:t> olabilir. Bu kişiler </a:t>
            </a:r>
            <a:r>
              <a:rPr lang="tr-TR" sz="1200" b="0" i="0" u="none" strike="noStrike" kern="1200" baseline="0" dirty="0" err="1">
                <a:solidFill>
                  <a:schemeClr val="tx1"/>
                </a:solidFill>
                <a:latin typeface="+mn-lt"/>
                <a:ea typeface="+mn-ea"/>
                <a:cs typeface="+mn-cs"/>
              </a:rPr>
              <a:t>metabolik</a:t>
            </a:r>
            <a:r>
              <a:rPr lang="tr-TR" sz="1200" b="0" i="0" u="none" strike="noStrike" kern="1200" baseline="0" dirty="0">
                <a:solidFill>
                  <a:schemeClr val="tx1"/>
                </a:solidFill>
                <a:latin typeface="+mn-lt"/>
                <a:ea typeface="+mn-ea"/>
                <a:cs typeface="+mn-cs"/>
              </a:rPr>
              <a:t> ve </a:t>
            </a:r>
            <a:r>
              <a:rPr lang="tr-TR" sz="1200" b="0" i="0" u="none" strike="noStrike" kern="1200" baseline="0" dirty="0" err="1">
                <a:solidFill>
                  <a:schemeClr val="tx1"/>
                </a:solidFill>
                <a:latin typeface="+mn-lt"/>
                <a:ea typeface="+mn-ea"/>
                <a:cs typeface="+mn-cs"/>
              </a:rPr>
              <a:t>kardiyovasküler</a:t>
            </a:r>
            <a:r>
              <a:rPr lang="tr-TR" sz="1200" b="0" i="0" u="none" strike="noStrike" kern="1200" baseline="0" dirty="0">
                <a:solidFill>
                  <a:schemeClr val="tx1"/>
                </a:solidFill>
                <a:latin typeface="+mn-lt"/>
                <a:ea typeface="+mn-ea"/>
                <a:cs typeface="+mn-cs"/>
              </a:rPr>
              <a:t> açıdan riskli olmasına rağmen gözden kaçabilir. Bu nedenlerle </a:t>
            </a:r>
            <a:r>
              <a:rPr lang="tr-TR" sz="1200" b="0" i="0" u="none" strike="noStrike" kern="1200" baseline="0" dirty="0" err="1">
                <a:solidFill>
                  <a:schemeClr val="tx1"/>
                </a:solidFill>
                <a:latin typeface="+mn-lt"/>
                <a:ea typeface="+mn-ea"/>
                <a:cs typeface="+mn-cs"/>
              </a:rPr>
              <a:t>obezitenin</a:t>
            </a:r>
            <a:r>
              <a:rPr lang="tr-TR" sz="1200" b="0" i="0" u="none" strike="noStrike" kern="1200" baseline="0" dirty="0">
                <a:solidFill>
                  <a:schemeClr val="tx1"/>
                </a:solidFill>
                <a:latin typeface="+mn-lt"/>
                <a:ea typeface="+mn-ea"/>
                <a:cs typeface="+mn-cs"/>
              </a:rPr>
              <a:t> tespiti için tek başına değerlerini değil, aynı zamanda Bel çevresi ölçümlerini de kullanmak gereklidir. BKİ ölçümü kadın ve erkekler için ayrı risk tahminlerine olanak tanımazken, bel çevresi ile kadınlar ve erkekler için farklı kesme noktaları ile risk belirlemek mümkündür. </a:t>
            </a:r>
          </a:p>
          <a:p>
            <a:r>
              <a:rPr lang="tr-TR" sz="1200" b="1" i="0" u="none" strike="noStrike" kern="1200" baseline="0" dirty="0">
                <a:solidFill>
                  <a:schemeClr val="tx1"/>
                </a:solidFill>
                <a:latin typeface="+mn-lt"/>
                <a:ea typeface="+mn-ea"/>
                <a:cs typeface="+mn-cs"/>
              </a:rPr>
              <a:t>Bununla birlikte BKİ&gt;35kg/m2 olan hastalar için bel çevresinin tanısal katkısı ortadan kalkar.</a:t>
            </a:r>
            <a:endParaRPr lang="tr-TR" dirty="0"/>
          </a:p>
          <a:p>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26</a:t>
            </a:fld>
            <a:endParaRPr lang="tr-TR"/>
          </a:p>
        </p:txBody>
      </p:sp>
    </p:spTree>
    <p:extLst>
      <p:ext uri="{BB962C8B-B14F-4D97-AF65-F5344CB8AC3E}">
        <p14:creationId xmlns:p14="http://schemas.microsoft.com/office/powerpoint/2010/main" val="159512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kern="1200" dirty="0">
                <a:solidFill>
                  <a:schemeClr val="tx1"/>
                </a:solidFill>
                <a:effectLst/>
                <a:latin typeface="+mn-lt"/>
                <a:ea typeface="+mn-ea"/>
                <a:cs typeface="+mn-cs"/>
              </a:rPr>
              <a:t>Vücut kıvrımlarında ve kırışıklarında, özellikle boyunda </a:t>
            </a:r>
            <a:r>
              <a:rPr lang="tr-TR" sz="1200" b="0" i="0" kern="1200" dirty="0" err="1">
                <a:solidFill>
                  <a:schemeClr val="tx1"/>
                </a:solidFill>
                <a:effectLst/>
                <a:latin typeface="+mn-lt"/>
                <a:ea typeface="+mn-ea"/>
                <a:cs typeface="+mn-cs"/>
              </a:rPr>
              <a:t>hiperpigmente</a:t>
            </a:r>
            <a:r>
              <a:rPr lang="tr-TR" sz="1200" b="0" i="0" kern="1200" dirty="0">
                <a:solidFill>
                  <a:schemeClr val="tx1"/>
                </a:solidFill>
                <a:effectLst/>
                <a:latin typeface="+mn-lt"/>
                <a:ea typeface="+mn-ea"/>
                <a:cs typeface="+mn-cs"/>
              </a:rPr>
              <a:t>, kalınlaşmış, kadifemsi cilt - </a:t>
            </a:r>
            <a:r>
              <a:rPr lang="tr-TR" sz="1200" b="1" i="0" kern="1200" dirty="0" err="1">
                <a:solidFill>
                  <a:schemeClr val="dk1"/>
                </a:solidFill>
                <a:effectLst/>
                <a:latin typeface="+mn-lt"/>
                <a:ea typeface="+mn-ea"/>
                <a:cs typeface="+mn-cs"/>
              </a:rPr>
              <a:t>Akantozis</a:t>
            </a:r>
            <a:r>
              <a:rPr lang="tr-TR" sz="1200" b="1" i="0" kern="1200" dirty="0">
                <a:solidFill>
                  <a:schemeClr val="dk1"/>
                </a:solidFill>
                <a:effectLst/>
                <a:latin typeface="+mn-lt"/>
                <a:ea typeface="+mn-ea"/>
                <a:cs typeface="+mn-cs"/>
              </a:rPr>
              <a:t> </a:t>
            </a:r>
            <a:r>
              <a:rPr lang="tr-TR" sz="1200" b="1" i="0" kern="1200" dirty="0" err="1">
                <a:solidFill>
                  <a:schemeClr val="dk1"/>
                </a:solidFill>
                <a:effectLst/>
                <a:latin typeface="+mn-lt"/>
                <a:ea typeface="+mn-ea"/>
                <a:cs typeface="+mn-cs"/>
              </a:rPr>
              <a:t>nigricans</a:t>
            </a:r>
            <a:endParaRPr lang="tr-T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28</a:t>
            </a:fld>
            <a:endParaRPr lang="tr-TR"/>
          </a:p>
        </p:txBody>
      </p:sp>
    </p:spTree>
    <p:extLst>
      <p:ext uri="{BB962C8B-B14F-4D97-AF65-F5344CB8AC3E}">
        <p14:creationId xmlns:p14="http://schemas.microsoft.com/office/powerpoint/2010/main" val="134474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a:solidFill>
                  <a:schemeClr val="tx1"/>
                </a:solidFill>
                <a:latin typeface="+mn-lt"/>
                <a:ea typeface="+mn-ea"/>
                <a:cs typeface="+mn-cs"/>
              </a:rPr>
              <a:t>Obez</a:t>
            </a:r>
            <a:r>
              <a:rPr lang="tr-TR" sz="1200" b="0" i="0" u="none" strike="noStrike" kern="1200" baseline="0" dirty="0">
                <a:solidFill>
                  <a:schemeClr val="tx1"/>
                </a:solidFill>
                <a:latin typeface="+mn-lt"/>
                <a:ea typeface="+mn-ea"/>
                <a:cs typeface="+mn-cs"/>
              </a:rPr>
              <a:t> hastanın değerlendirilmesinde </a:t>
            </a:r>
            <a:r>
              <a:rPr lang="tr-TR" sz="1200" b="0" i="0" u="none" strike="noStrike" kern="1200" baseline="0" dirty="0" err="1">
                <a:solidFill>
                  <a:schemeClr val="tx1"/>
                </a:solidFill>
                <a:latin typeface="+mn-lt"/>
                <a:ea typeface="+mn-ea"/>
                <a:cs typeface="+mn-cs"/>
              </a:rPr>
              <a:t>calışılması</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onerilen</a:t>
            </a:r>
            <a:r>
              <a:rPr lang="tr-TR" sz="1200" b="0" i="0" u="none" strike="noStrike" kern="1200" baseline="0" dirty="0">
                <a:solidFill>
                  <a:schemeClr val="tx1"/>
                </a:solidFill>
                <a:latin typeface="+mn-lt"/>
                <a:ea typeface="+mn-ea"/>
                <a:cs typeface="+mn-cs"/>
              </a:rPr>
              <a:t> laboratuvar testleri aşağıda sınıflandırılmıştır. Her </a:t>
            </a:r>
            <a:r>
              <a:rPr lang="tr-TR" sz="1200" b="0" i="0" u="none" strike="noStrike" kern="1200" baseline="0" dirty="0" err="1">
                <a:solidFill>
                  <a:schemeClr val="tx1"/>
                </a:solidFill>
                <a:latin typeface="+mn-lt"/>
                <a:ea typeface="+mn-ea"/>
                <a:cs typeface="+mn-cs"/>
              </a:rPr>
              <a:t>obez</a:t>
            </a:r>
            <a:r>
              <a:rPr lang="tr-TR" sz="1200" b="0" i="0" u="none" strike="noStrike" kern="1200" baseline="0" dirty="0">
                <a:solidFill>
                  <a:schemeClr val="tx1"/>
                </a:solidFill>
                <a:latin typeface="+mn-lt"/>
                <a:ea typeface="+mn-ea"/>
                <a:cs typeface="+mn-cs"/>
              </a:rPr>
              <a:t> hastada </a:t>
            </a:r>
            <a:r>
              <a:rPr lang="tr-TR" sz="1200" b="0" i="0" u="none" strike="noStrike" kern="1200" baseline="0" dirty="0" err="1">
                <a:solidFill>
                  <a:schemeClr val="tx1"/>
                </a:solidFill>
                <a:latin typeface="+mn-lt"/>
                <a:ea typeface="+mn-ea"/>
                <a:cs typeface="+mn-cs"/>
              </a:rPr>
              <a:t>obezite</a:t>
            </a:r>
            <a:r>
              <a:rPr lang="tr-TR" sz="1200" b="0" i="0" u="none" strike="noStrike" kern="1200" baseline="0" dirty="0">
                <a:solidFill>
                  <a:schemeClr val="tx1"/>
                </a:solidFill>
                <a:latin typeface="+mn-lt"/>
                <a:ea typeface="+mn-ea"/>
                <a:cs typeface="+mn-cs"/>
              </a:rPr>
              <a:t> ile ilişkili kan tetkikleri ile genel laboratuvar testlerinin çalışılması </a:t>
            </a:r>
            <a:r>
              <a:rPr lang="tr-TR" sz="1200" b="0" i="0" u="none" strike="noStrike" kern="1200" baseline="0" dirty="0" err="1">
                <a:solidFill>
                  <a:schemeClr val="tx1"/>
                </a:solidFill>
                <a:latin typeface="+mn-lt"/>
                <a:ea typeface="+mn-ea"/>
                <a:cs typeface="+mn-cs"/>
              </a:rPr>
              <a:t>onerilir</a:t>
            </a:r>
            <a:r>
              <a:rPr lang="tr-TR" sz="1200" b="0" i="0" u="none" strike="noStrike" kern="1200" baseline="0" dirty="0">
                <a:solidFill>
                  <a:schemeClr val="tx1"/>
                </a:solidFill>
                <a:latin typeface="+mn-lt"/>
                <a:ea typeface="+mn-ea"/>
                <a:cs typeface="+mn-cs"/>
              </a:rPr>
              <a:t>. Hastalarda diğer klinik </a:t>
            </a:r>
            <a:r>
              <a:rPr lang="tr-TR" sz="1200" b="0" i="0" u="none" strike="noStrike" kern="1200" baseline="0" dirty="0" err="1">
                <a:solidFill>
                  <a:schemeClr val="tx1"/>
                </a:solidFill>
                <a:latin typeface="+mn-lt"/>
                <a:ea typeface="+mn-ea"/>
                <a:cs typeface="+mn-cs"/>
              </a:rPr>
              <a:t>ozelliklere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gore</a:t>
            </a:r>
            <a:r>
              <a:rPr lang="tr-TR" sz="1200" b="0" i="0" u="none" strike="noStrike" kern="1200" baseline="0" dirty="0">
                <a:solidFill>
                  <a:schemeClr val="tx1"/>
                </a:solidFill>
                <a:latin typeface="+mn-lt"/>
                <a:ea typeface="+mn-ea"/>
                <a:cs typeface="+mn-cs"/>
              </a:rPr>
              <a:t> listeye başka laboratuvar tetkikleri eklenebilir.</a:t>
            </a:r>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29</a:t>
            </a:fld>
            <a:endParaRPr lang="tr-TR"/>
          </a:p>
        </p:txBody>
      </p:sp>
    </p:spTree>
    <p:extLst>
      <p:ext uri="{BB962C8B-B14F-4D97-AF65-F5344CB8AC3E}">
        <p14:creationId xmlns:p14="http://schemas.microsoft.com/office/powerpoint/2010/main" val="47319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err="1">
                <a:solidFill>
                  <a:schemeClr val="tx1"/>
                </a:solidFill>
                <a:latin typeface="+mn-lt"/>
                <a:ea typeface="+mn-ea"/>
                <a:cs typeface="+mn-cs"/>
              </a:rPr>
              <a:t>Obezitede</a:t>
            </a:r>
            <a:r>
              <a:rPr lang="tr-TR" sz="1200" b="1" i="0" u="none" strike="noStrike" kern="1200" baseline="0" dirty="0">
                <a:solidFill>
                  <a:schemeClr val="tx1"/>
                </a:solidFill>
                <a:latin typeface="+mn-lt"/>
                <a:ea typeface="+mn-ea"/>
                <a:cs typeface="+mn-cs"/>
              </a:rPr>
              <a:t> tedavi kararı vermeden önce hastanın beklentileri ve motivasyon durumu iyi değerlendirilmelidir.</a:t>
            </a:r>
            <a:endParaRPr lang="tr-TR" dirty="0"/>
          </a:p>
        </p:txBody>
      </p:sp>
      <p:sp>
        <p:nvSpPr>
          <p:cNvPr id="4" name="Slayt Numarası Yer Tutucusu 3"/>
          <p:cNvSpPr>
            <a:spLocks noGrp="1"/>
          </p:cNvSpPr>
          <p:nvPr>
            <p:ph type="sldNum" sz="quarter" idx="5"/>
          </p:nvPr>
        </p:nvSpPr>
        <p:spPr/>
        <p:txBody>
          <a:bodyPr/>
          <a:lstStyle/>
          <a:p>
            <a:fld id="{9B2B12CD-5BCF-4ECC-BC43-7AF767542115}" type="slidenum">
              <a:rPr lang="tr-TR" smtClean="0"/>
              <a:t>31</a:t>
            </a:fld>
            <a:endParaRPr lang="tr-TR"/>
          </a:p>
        </p:txBody>
      </p:sp>
    </p:spTree>
    <p:extLst>
      <p:ext uri="{BB962C8B-B14F-4D97-AF65-F5344CB8AC3E}">
        <p14:creationId xmlns:p14="http://schemas.microsoft.com/office/powerpoint/2010/main" val="308462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7856644-D502-4B43-AEBE-F7AD2F7965C1}" type="slidenum">
              <a:rPr lang="tr-TR" smtClean="0"/>
              <a:t>38</a:t>
            </a:fld>
            <a:endParaRPr lang="tr-TR"/>
          </a:p>
        </p:txBody>
      </p:sp>
    </p:spTree>
    <p:extLst>
      <p:ext uri="{BB962C8B-B14F-4D97-AF65-F5344CB8AC3E}">
        <p14:creationId xmlns:p14="http://schemas.microsoft.com/office/powerpoint/2010/main" val="200721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EE2D1F4-BE7C-4387-B273-4996516A1F28}" type="datetimeFigureOut">
              <a:rPr lang="tr-TR" smtClean="0"/>
              <a:t>30.12.2019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5C7288-408E-4930-A10E-B0D2A726C2D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02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E2D1F4-BE7C-4387-B273-4996516A1F28}" type="datetimeFigureOut">
              <a:rPr lang="tr-TR" smtClean="0"/>
              <a:t>30.12.2019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93961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E2D1F4-BE7C-4387-B273-4996516A1F28}" type="datetimeFigureOut">
              <a:rPr lang="tr-TR" smtClean="0"/>
              <a:t>30.12.2019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63288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E2D1F4-BE7C-4387-B273-4996516A1F28}" type="datetimeFigureOut">
              <a:rPr lang="tr-TR" smtClean="0"/>
              <a:t>30.12.2019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146523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E2D1F4-BE7C-4387-B273-4996516A1F28}" type="datetimeFigureOut">
              <a:rPr lang="tr-TR" smtClean="0"/>
              <a:t>30.12.2019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5C7288-408E-4930-A10E-B0D2A726C2D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84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EE2D1F4-BE7C-4387-B273-4996516A1F28}" type="datetimeFigureOut">
              <a:rPr lang="tr-TR" smtClean="0"/>
              <a:t>30.12.2019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117834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EE2D1F4-BE7C-4387-B273-4996516A1F28}" type="datetimeFigureOut">
              <a:rPr lang="tr-TR" smtClean="0"/>
              <a:t>30.12.2019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281120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EE2D1F4-BE7C-4387-B273-4996516A1F28}" type="datetimeFigureOut">
              <a:rPr lang="tr-TR" smtClean="0"/>
              <a:t>30.12.2019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137588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E2D1F4-BE7C-4387-B273-4996516A1F28}" type="datetimeFigureOut">
              <a:rPr lang="tr-TR" smtClean="0"/>
              <a:t>30.12.2019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159630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EE2D1F4-BE7C-4387-B273-4996516A1F28}" type="datetimeFigureOut">
              <a:rPr lang="tr-TR" smtClean="0"/>
              <a:t>30.12.2019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5C7288-408E-4930-A10E-B0D2A726C2D8}" type="slidenum">
              <a:rPr lang="tr-TR" smtClean="0"/>
              <a:t>‹#›</a:t>
            </a:fld>
            <a:endParaRPr lang="tr-TR"/>
          </a:p>
        </p:txBody>
      </p:sp>
    </p:spTree>
    <p:extLst>
      <p:ext uri="{BB962C8B-B14F-4D97-AF65-F5344CB8AC3E}">
        <p14:creationId xmlns:p14="http://schemas.microsoft.com/office/powerpoint/2010/main" val="263414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EE2D1F4-BE7C-4387-B273-4996516A1F28}" type="datetimeFigureOut">
              <a:rPr lang="tr-TR" smtClean="0"/>
              <a:t>30.12.2019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5C7288-408E-4930-A10E-B0D2A726C2D8}" type="slidenum">
              <a:rPr lang="tr-TR" smtClean="0"/>
              <a:t>‹#›</a:t>
            </a:fld>
            <a:endParaRPr lang="tr-TR"/>
          </a:p>
        </p:txBody>
      </p:sp>
    </p:spTree>
    <p:extLst>
      <p:ext uri="{BB962C8B-B14F-4D97-AF65-F5344CB8AC3E}">
        <p14:creationId xmlns:p14="http://schemas.microsoft.com/office/powerpoint/2010/main" val="9705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EE2D1F4-BE7C-4387-B273-4996516A1F28}" type="datetimeFigureOut">
              <a:rPr lang="tr-TR" smtClean="0"/>
              <a:t>30.12.2019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5C7288-408E-4930-A10E-B0D2A726C2D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240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4B9876-99BA-49AA-8315-A7ED79F6FBF5}"/>
              </a:ext>
            </a:extLst>
          </p:cNvPr>
          <p:cNvSpPr>
            <a:spLocks noGrp="1"/>
          </p:cNvSpPr>
          <p:nvPr>
            <p:ph type="ctrTitle"/>
          </p:nvPr>
        </p:nvSpPr>
        <p:spPr/>
        <p:txBody>
          <a:bodyPr/>
          <a:lstStyle/>
          <a:p>
            <a:r>
              <a:rPr lang="tr-TR" dirty="0" err="1"/>
              <a:t>Obez</a:t>
            </a:r>
            <a:r>
              <a:rPr lang="tr-TR" dirty="0"/>
              <a:t> Bireye Yaklaşım</a:t>
            </a:r>
          </a:p>
        </p:txBody>
      </p:sp>
      <p:sp>
        <p:nvSpPr>
          <p:cNvPr id="3" name="Alt Başlık 2">
            <a:extLst>
              <a:ext uri="{FF2B5EF4-FFF2-40B4-BE49-F238E27FC236}">
                <a16:creationId xmlns:a16="http://schemas.microsoft.com/office/drawing/2014/main" id="{76CE4379-ECFE-4176-B4E9-4D6790415712}"/>
              </a:ext>
            </a:extLst>
          </p:cNvPr>
          <p:cNvSpPr>
            <a:spLocks noGrp="1"/>
          </p:cNvSpPr>
          <p:nvPr>
            <p:ph type="subTitle" idx="1"/>
          </p:nvPr>
        </p:nvSpPr>
        <p:spPr/>
        <p:txBody>
          <a:bodyPr/>
          <a:lstStyle/>
          <a:p>
            <a:r>
              <a:rPr lang="tr-TR" b="1" dirty="0" err="1"/>
              <a:t>Araş</a:t>
            </a:r>
            <a:r>
              <a:rPr lang="tr-TR" b="1" dirty="0"/>
              <a:t>. Gör. Dr. Yusuf Fikret Karateke</a:t>
            </a:r>
          </a:p>
          <a:p>
            <a:r>
              <a:rPr lang="tr-TR" dirty="0"/>
              <a:t>KTÜ TIP FAKÜLTESİ AİLE HEKİMLİĞİ ANABİLİM DALI</a:t>
            </a:r>
          </a:p>
        </p:txBody>
      </p:sp>
      <p:sp>
        <p:nvSpPr>
          <p:cNvPr id="4" name="Veri Yer Tutucusu 3">
            <a:extLst>
              <a:ext uri="{FF2B5EF4-FFF2-40B4-BE49-F238E27FC236}">
                <a16:creationId xmlns:a16="http://schemas.microsoft.com/office/drawing/2014/main" id="{FCF468D7-5878-43A9-8A89-6509F7421274}"/>
              </a:ext>
            </a:extLst>
          </p:cNvPr>
          <p:cNvSpPr>
            <a:spLocks noGrp="1"/>
          </p:cNvSpPr>
          <p:nvPr>
            <p:ph type="dt" sz="half" idx="10"/>
          </p:nvPr>
        </p:nvSpPr>
        <p:spPr/>
        <p:txBody>
          <a:bodyPr/>
          <a:lstStyle/>
          <a:p>
            <a:fld id="{AEFF34D2-4006-4EA6-BC77-A2DBE150419B}" type="datetime1">
              <a:rPr lang="tr-TR" b="1" smtClean="0"/>
              <a:t>30.12.2019</a:t>
            </a:fld>
            <a:endParaRPr lang="tr-TR" b="1" dirty="0"/>
          </a:p>
        </p:txBody>
      </p:sp>
    </p:spTree>
    <p:extLst>
      <p:ext uri="{BB962C8B-B14F-4D97-AF65-F5344CB8AC3E}">
        <p14:creationId xmlns:p14="http://schemas.microsoft.com/office/powerpoint/2010/main" val="129385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80433B-7568-4FF4-9A3F-DDECB2DCA5D5}"/>
              </a:ext>
            </a:extLst>
          </p:cNvPr>
          <p:cNvSpPr>
            <a:spLocks noGrp="1"/>
          </p:cNvSpPr>
          <p:nvPr>
            <p:ph type="title"/>
          </p:nvPr>
        </p:nvSpPr>
        <p:spPr/>
        <p:txBody>
          <a:bodyPr/>
          <a:lstStyle/>
          <a:p>
            <a:pPr algn="ctr"/>
            <a:r>
              <a:rPr lang="tr-TR" b="1" dirty="0"/>
              <a:t>Epidemiyoloji</a:t>
            </a:r>
          </a:p>
        </p:txBody>
      </p:sp>
      <p:sp>
        <p:nvSpPr>
          <p:cNvPr id="3" name="İçerik Yer Tutucusu 2">
            <a:extLst>
              <a:ext uri="{FF2B5EF4-FFF2-40B4-BE49-F238E27FC236}">
                <a16:creationId xmlns:a16="http://schemas.microsoft.com/office/drawing/2014/main" id="{2259EDB9-5D8D-4FAA-AB25-A82B6D83CC12}"/>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a:t>Ülkemizde yetişkin toplumunda </a:t>
            </a:r>
            <a:r>
              <a:rPr lang="tr-TR" dirty="0" err="1"/>
              <a:t>obezite</a:t>
            </a:r>
            <a:r>
              <a:rPr lang="tr-TR" dirty="0"/>
              <a:t> </a:t>
            </a:r>
            <a:r>
              <a:rPr lang="tr-TR" dirty="0" err="1"/>
              <a:t>prevalansı</a:t>
            </a:r>
            <a:r>
              <a:rPr lang="tr-TR" dirty="0"/>
              <a:t>,  %30 ↑ *</a:t>
            </a:r>
          </a:p>
          <a:p>
            <a:pPr algn="just">
              <a:lnSpc>
                <a:spcPct val="150000"/>
              </a:lnSpc>
              <a:buFont typeface="Wingdings" panose="05000000000000000000" pitchFamily="2" charset="2"/>
              <a:buChar char="§"/>
            </a:pPr>
            <a:r>
              <a:rPr lang="tr-TR" dirty="0"/>
              <a:t>Kentsel ve kırsal yerleşim yerlerinin </a:t>
            </a:r>
            <a:r>
              <a:rPr lang="tr-TR" dirty="0" err="1"/>
              <a:t>obezite</a:t>
            </a:r>
            <a:r>
              <a:rPr lang="tr-TR" dirty="0"/>
              <a:t> oranları birbirine yakın </a:t>
            </a:r>
          </a:p>
          <a:p>
            <a:pPr algn="just">
              <a:lnSpc>
                <a:spcPct val="150000"/>
              </a:lnSpc>
              <a:buFont typeface="Wingdings" panose="05000000000000000000" pitchFamily="2" charset="2"/>
              <a:buChar char="§"/>
            </a:pPr>
            <a:r>
              <a:rPr lang="tr-TR" dirty="0"/>
              <a:t>Erişkin yaşlardaki Türk toplumunun 2/3’ü fazla kilolu veya </a:t>
            </a:r>
            <a:r>
              <a:rPr lang="tr-TR" dirty="0" err="1"/>
              <a:t>obez</a:t>
            </a:r>
            <a:endParaRPr lang="tr-TR" dirty="0"/>
          </a:p>
        </p:txBody>
      </p:sp>
      <p:sp>
        <p:nvSpPr>
          <p:cNvPr id="4" name="Metin kutusu 3">
            <a:extLst>
              <a:ext uri="{FF2B5EF4-FFF2-40B4-BE49-F238E27FC236}">
                <a16:creationId xmlns:a16="http://schemas.microsoft.com/office/drawing/2014/main" id="{6929A68A-4711-463C-93BA-7BC9CCA9F378}"/>
              </a:ext>
            </a:extLst>
          </p:cNvPr>
          <p:cNvSpPr txBox="1"/>
          <p:nvPr/>
        </p:nvSpPr>
        <p:spPr>
          <a:xfrm>
            <a:off x="694267" y="6396335"/>
            <a:ext cx="8314266" cy="230832"/>
          </a:xfrm>
          <a:prstGeom prst="rect">
            <a:avLst/>
          </a:prstGeom>
          <a:noFill/>
        </p:spPr>
        <p:txBody>
          <a:bodyPr wrap="square" rtlCol="0">
            <a:spAutoFit/>
          </a:bodyPr>
          <a:lstStyle/>
          <a:p>
            <a:r>
              <a:rPr lang="tr-TR" sz="900" i="1" dirty="0"/>
              <a:t>*Satman İ, Alagöl F, Ömer B, </a:t>
            </a:r>
            <a:r>
              <a:rPr lang="tr-TR" sz="900" i="1" dirty="0" err="1"/>
              <a:t>Kalaca</a:t>
            </a:r>
            <a:r>
              <a:rPr lang="tr-TR" sz="900" i="1" dirty="0"/>
              <a:t> S, Tütüncü Y, Çolak N. Türkiye diyabet, hipertansiyon, </a:t>
            </a:r>
            <a:r>
              <a:rPr lang="tr-TR" sz="900" i="1" dirty="0" err="1"/>
              <a:t>obezite</a:t>
            </a:r>
            <a:r>
              <a:rPr lang="tr-TR" sz="900" i="1" dirty="0"/>
              <a:t> ve endokrinolojik hastalıklar </a:t>
            </a:r>
            <a:r>
              <a:rPr lang="tr-TR" sz="900" i="1" dirty="0" err="1"/>
              <a:t>prevalans</a:t>
            </a:r>
            <a:r>
              <a:rPr lang="tr-TR" sz="900" i="1" dirty="0"/>
              <a:t> çalışması-II.(TURDEP II). 2011.</a:t>
            </a:r>
            <a:endParaRPr lang="tr-TR" sz="900" dirty="0"/>
          </a:p>
        </p:txBody>
      </p:sp>
    </p:spTree>
    <p:extLst>
      <p:ext uri="{BB962C8B-B14F-4D97-AF65-F5344CB8AC3E}">
        <p14:creationId xmlns:p14="http://schemas.microsoft.com/office/powerpoint/2010/main" val="143258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F32898-575B-46EA-8F01-FD4F5AA5B2C3}"/>
              </a:ext>
            </a:extLst>
          </p:cNvPr>
          <p:cNvSpPr>
            <a:spLocks noGrp="1"/>
          </p:cNvSpPr>
          <p:nvPr>
            <p:ph type="title"/>
          </p:nvPr>
        </p:nvSpPr>
        <p:spPr/>
        <p:txBody>
          <a:bodyPr/>
          <a:lstStyle/>
          <a:p>
            <a:pPr algn="ctr"/>
            <a:r>
              <a:rPr lang="tr-TR" b="1" dirty="0"/>
              <a:t>Epidemiyoloji</a:t>
            </a:r>
          </a:p>
        </p:txBody>
      </p:sp>
      <p:sp>
        <p:nvSpPr>
          <p:cNvPr id="3" name="İçerik Yer Tutucusu 2">
            <a:extLst>
              <a:ext uri="{FF2B5EF4-FFF2-40B4-BE49-F238E27FC236}">
                <a16:creationId xmlns:a16="http://schemas.microsoft.com/office/drawing/2014/main" id="{3C974A5F-B7E0-4E12-A603-58523B0D6E58}"/>
              </a:ext>
            </a:extLst>
          </p:cNvPr>
          <p:cNvSpPr>
            <a:spLocks noGrp="1"/>
          </p:cNvSpPr>
          <p:nvPr>
            <p:ph idx="1"/>
          </p:nvPr>
        </p:nvSpPr>
        <p:spPr/>
        <p:txBody>
          <a:bodyPr/>
          <a:lstStyle/>
          <a:p>
            <a:pPr>
              <a:lnSpc>
                <a:spcPct val="150000"/>
              </a:lnSpc>
              <a:buFont typeface="Wingdings" panose="05000000000000000000" pitchFamily="2" charset="2"/>
              <a:buChar char="§"/>
            </a:pPr>
            <a:r>
              <a:rPr lang="tr-TR" dirty="0"/>
              <a:t>Yetişkin </a:t>
            </a:r>
            <a:r>
              <a:rPr lang="tr-TR" dirty="0" err="1"/>
              <a:t>obezite</a:t>
            </a:r>
            <a:r>
              <a:rPr lang="tr-TR" dirty="0"/>
              <a:t> oranlarına benzer olarak çocukluk ve </a:t>
            </a:r>
            <a:r>
              <a:rPr lang="tr-TR" dirty="0" err="1"/>
              <a:t>adolesan</a:t>
            </a:r>
            <a:r>
              <a:rPr lang="tr-TR" dirty="0"/>
              <a:t> cağında da </a:t>
            </a:r>
            <a:r>
              <a:rPr lang="tr-TR" dirty="0" err="1"/>
              <a:t>obezite</a:t>
            </a:r>
            <a:r>
              <a:rPr lang="tr-TR" dirty="0"/>
              <a:t> sıklığı </a:t>
            </a:r>
          </a:p>
          <a:p>
            <a:pPr>
              <a:lnSpc>
                <a:spcPct val="150000"/>
              </a:lnSpc>
              <a:buFont typeface="Wingdings" panose="05000000000000000000" pitchFamily="2" charset="2"/>
              <a:buChar char="§"/>
            </a:pPr>
            <a:r>
              <a:rPr lang="tr-TR" dirty="0"/>
              <a:t>Bu dönemdeki </a:t>
            </a:r>
            <a:r>
              <a:rPr lang="tr-TR" dirty="0" err="1"/>
              <a:t>obezite</a:t>
            </a:r>
            <a:r>
              <a:rPr lang="tr-TR" dirty="0"/>
              <a:t> yetişkin dönemdeki </a:t>
            </a:r>
            <a:r>
              <a:rPr lang="tr-TR" dirty="0" err="1"/>
              <a:t>obeziteye</a:t>
            </a:r>
            <a:r>
              <a:rPr lang="tr-TR" dirty="0"/>
              <a:t> öncülük etmekte</a:t>
            </a:r>
          </a:p>
          <a:p>
            <a:pPr>
              <a:lnSpc>
                <a:spcPct val="150000"/>
              </a:lnSpc>
              <a:buFont typeface="Wingdings" panose="05000000000000000000" pitchFamily="2" charset="2"/>
              <a:buChar char="§"/>
            </a:pPr>
            <a:r>
              <a:rPr lang="tr-TR" dirty="0"/>
              <a:t>Koruyucu hekimliğin önemli bir hedefi de çocukluk ve </a:t>
            </a:r>
            <a:r>
              <a:rPr lang="tr-TR" dirty="0" err="1"/>
              <a:t>adolesan</a:t>
            </a:r>
            <a:r>
              <a:rPr lang="tr-TR" dirty="0"/>
              <a:t> dönemindeki olgular</a:t>
            </a:r>
          </a:p>
        </p:txBody>
      </p:sp>
    </p:spTree>
    <p:extLst>
      <p:ext uri="{BB962C8B-B14F-4D97-AF65-F5344CB8AC3E}">
        <p14:creationId xmlns:p14="http://schemas.microsoft.com/office/powerpoint/2010/main" val="423775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DC9658-DEBB-416F-988F-E59312E7305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43D9278-D79E-43C9-AA92-6BF8DB21D8B3}"/>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a:t>Günümüzün en önemli </a:t>
            </a:r>
            <a:r>
              <a:rPr lang="tr-TR" dirty="0" err="1"/>
              <a:t>morbidite</a:t>
            </a:r>
            <a:r>
              <a:rPr lang="tr-TR" dirty="0"/>
              <a:t> ve </a:t>
            </a:r>
            <a:r>
              <a:rPr lang="tr-TR" dirty="0" err="1"/>
              <a:t>mortalite</a:t>
            </a:r>
            <a:r>
              <a:rPr lang="tr-TR" dirty="0"/>
              <a:t> nedenlerinden biri olan </a:t>
            </a:r>
            <a:r>
              <a:rPr lang="tr-TR" dirty="0" err="1"/>
              <a:t>obezite</a:t>
            </a:r>
            <a:r>
              <a:rPr lang="tr-TR" dirty="0"/>
              <a:t>, </a:t>
            </a:r>
          </a:p>
          <a:p>
            <a:pPr lvl="1" algn="just">
              <a:lnSpc>
                <a:spcPct val="150000"/>
              </a:lnSpc>
              <a:buFont typeface="Wingdings" panose="05000000000000000000" pitchFamily="2" charset="2"/>
              <a:buChar char="§"/>
            </a:pPr>
            <a:r>
              <a:rPr lang="tr-TR" dirty="0"/>
              <a:t>Birçok sağlık sorununun gelişmesine katkıda bulunmakta ve toplumların sağlık bütçeleri üzerinde büyük yük oluşturmakta</a:t>
            </a:r>
          </a:p>
          <a:p>
            <a:pPr algn="just">
              <a:lnSpc>
                <a:spcPct val="150000"/>
              </a:lnSpc>
              <a:buFont typeface="Wingdings" panose="05000000000000000000" pitchFamily="2" charset="2"/>
              <a:buChar char="§"/>
            </a:pPr>
            <a:r>
              <a:rPr lang="tr-TR" dirty="0"/>
              <a:t>Artan </a:t>
            </a:r>
            <a:r>
              <a:rPr lang="tr-TR" dirty="0" err="1"/>
              <a:t>obezite</a:t>
            </a:r>
            <a:r>
              <a:rPr lang="tr-TR" dirty="0"/>
              <a:t> </a:t>
            </a:r>
            <a:r>
              <a:rPr lang="tr-TR" dirty="0" err="1"/>
              <a:t>prevalansına</a:t>
            </a:r>
            <a:r>
              <a:rPr lang="tr-TR" dirty="0"/>
              <a:t> paralel olarak </a:t>
            </a:r>
          </a:p>
          <a:p>
            <a:pPr lvl="1" algn="just">
              <a:lnSpc>
                <a:spcPct val="150000"/>
              </a:lnSpc>
              <a:buFont typeface="Wingdings" panose="05000000000000000000" pitchFamily="2" charset="2"/>
              <a:buChar char="§"/>
            </a:pPr>
            <a:r>
              <a:rPr lang="tr-TR" dirty="0"/>
              <a:t>Birinci basamak sağlık kuruluşlarına kilo kontrolü nedeniyle başvuran kişi sayısı giderek artmakta</a:t>
            </a:r>
            <a:endParaRPr lang="tr-TR" b="1" i="1" dirty="0"/>
          </a:p>
          <a:p>
            <a:pPr algn="just">
              <a:lnSpc>
                <a:spcPct val="150000"/>
              </a:lnSpc>
              <a:buFont typeface="Wingdings" panose="05000000000000000000" pitchFamily="2" charset="2"/>
              <a:buChar char="§"/>
            </a:pPr>
            <a:r>
              <a:rPr lang="tr-TR" dirty="0"/>
              <a:t>Bu yüzden birinci basamak hekimi </a:t>
            </a:r>
            <a:r>
              <a:rPr lang="tr-TR" dirty="0" err="1"/>
              <a:t>obezite</a:t>
            </a:r>
            <a:r>
              <a:rPr lang="tr-TR" dirty="0"/>
              <a:t> tanı ve tedavisinde önemli bir yere sahip</a:t>
            </a:r>
          </a:p>
          <a:p>
            <a:pPr marL="0" indent="0" algn="just">
              <a:buNone/>
            </a:pPr>
            <a:endParaRPr lang="tr-TR" dirty="0"/>
          </a:p>
        </p:txBody>
      </p:sp>
    </p:spTree>
    <p:extLst>
      <p:ext uri="{BB962C8B-B14F-4D97-AF65-F5344CB8AC3E}">
        <p14:creationId xmlns:p14="http://schemas.microsoft.com/office/powerpoint/2010/main" val="337267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8EEFE3-939A-4471-9CC3-AF4EB97967CC}"/>
              </a:ext>
            </a:extLst>
          </p:cNvPr>
          <p:cNvSpPr>
            <a:spLocks noGrp="1"/>
          </p:cNvSpPr>
          <p:nvPr>
            <p:ph type="title"/>
          </p:nvPr>
        </p:nvSpPr>
        <p:spPr/>
        <p:txBody>
          <a:bodyPr/>
          <a:lstStyle/>
          <a:p>
            <a:pPr algn="ctr"/>
            <a:r>
              <a:rPr lang="tr-TR" b="1" dirty="0"/>
              <a:t>Etiyoloji</a:t>
            </a:r>
            <a:endParaRPr lang="tr-TR" dirty="0"/>
          </a:p>
        </p:txBody>
      </p:sp>
      <p:sp>
        <p:nvSpPr>
          <p:cNvPr id="3" name="İçerik Yer Tutucusu 2">
            <a:extLst>
              <a:ext uri="{FF2B5EF4-FFF2-40B4-BE49-F238E27FC236}">
                <a16:creationId xmlns:a16="http://schemas.microsoft.com/office/drawing/2014/main" id="{DE57F33C-65D4-4948-AACE-A420F66468B7}"/>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err="1"/>
              <a:t>Multifaktöriyel</a:t>
            </a:r>
            <a:r>
              <a:rPr lang="tr-TR" dirty="0"/>
              <a:t> ve kompleks</a:t>
            </a:r>
          </a:p>
          <a:p>
            <a:pPr algn="just">
              <a:lnSpc>
                <a:spcPct val="150000"/>
              </a:lnSpc>
              <a:buFont typeface="Wingdings" panose="05000000000000000000" pitchFamily="2" charset="2"/>
              <a:buChar char="§"/>
            </a:pPr>
            <a:r>
              <a:rPr lang="tr-TR" dirty="0"/>
              <a:t>Alınan enerji miktarının harcanan enerji miktarından fazla olması sonucu vücut yağ depolar</a:t>
            </a:r>
          </a:p>
        </p:txBody>
      </p:sp>
      <p:graphicFrame>
        <p:nvGraphicFramePr>
          <p:cNvPr id="4" name="Nesne 3">
            <a:extLst>
              <a:ext uri="{FF2B5EF4-FFF2-40B4-BE49-F238E27FC236}">
                <a16:creationId xmlns:a16="http://schemas.microsoft.com/office/drawing/2014/main" id="{EBCB3E47-3698-49EE-B231-0F3EBCB21E82}"/>
              </a:ext>
            </a:extLst>
          </p:cNvPr>
          <p:cNvGraphicFramePr>
            <a:graphicFrameLocks noChangeAspect="1"/>
          </p:cNvGraphicFramePr>
          <p:nvPr>
            <p:extLst>
              <p:ext uri="{D42A27DB-BD31-4B8C-83A1-F6EECF244321}">
                <p14:modId xmlns:p14="http://schemas.microsoft.com/office/powerpoint/2010/main" val="1349078643"/>
              </p:ext>
            </p:extLst>
          </p:nvPr>
        </p:nvGraphicFramePr>
        <p:xfrm>
          <a:off x="845154" y="3146955"/>
          <a:ext cx="10501692" cy="3067580"/>
        </p:xfrm>
        <a:graphic>
          <a:graphicData uri="http://schemas.openxmlformats.org/presentationml/2006/ole">
            <mc:AlternateContent xmlns:mc="http://schemas.openxmlformats.org/markup-compatibility/2006">
              <mc:Choice xmlns:v="urn:schemas-microsoft-com:vml" Requires="v">
                <p:oleObj spid="_x0000_s11290" name="Document" r:id="rId3" imgW="5761150" imgH="1895468" progId="Word.Document.12">
                  <p:embed/>
                </p:oleObj>
              </mc:Choice>
              <mc:Fallback>
                <p:oleObj name="Document" r:id="rId3" imgW="5761150" imgH="1895468" progId="Word.Document.12">
                  <p:embed/>
                  <p:pic>
                    <p:nvPicPr>
                      <p:cNvPr id="8" name="Nesne 7">
                        <a:extLst>
                          <a:ext uri="{FF2B5EF4-FFF2-40B4-BE49-F238E27FC236}">
                            <a16:creationId xmlns:a16="http://schemas.microsoft.com/office/drawing/2014/main" id="{FF4B5E98-6BF2-46CD-8468-47C10BE24A21}"/>
                          </a:ext>
                        </a:extLst>
                      </p:cNvPr>
                      <p:cNvPicPr/>
                      <p:nvPr/>
                    </p:nvPicPr>
                    <p:blipFill>
                      <a:blip r:embed="rId4"/>
                      <a:stretch>
                        <a:fillRect/>
                      </a:stretch>
                    </p:blipFill>
                    <p:spPr>
                      <a:xfrm>
                        <a:off x="845154" y="3146955"/>
                        <a:ext cx="10501692" cy="3067580"/>
                      </a:xfrm>
                      <a:prstGeom prst="rect">
                        <a:avLst/>
                      </a:prstGeom>
                    </p:spPr>
                  </p:pic>
                </p:oleObj>
              </mc:Fallback>
            </mc:AlternateContent>
          </a:graphicData>
        </a:graphic>
      </p:graphicFrame>
    </p:spTree>
    <p:extLst>
      <p:ext uri="{BB962C8B-B14F-4D97-AF65-F5344CB8AC3E}">
        <p14:creationId xmlns:p14="http://schemas.microsoft.com/office/powerpoint/2010/main" val="276409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5C9CBC-7D61-426A-84AD-80D78B08EF42}"/>
              </a:ext>
            </a:extLst>
          </p:cNvPr>
          <p:cNvSpPr>
            <a:spLocks noGrp="1"/>
          </p:cNvSpPr>
          <p:nvPr>
            <p:ph type="title"/>
          </p:nvPr>
        </p:nvSpPr>
        <p:spPr/>
        <p:txBody>
          <a:bodyPr/>
          <a:lstStyle/>
          <a:p>
            <a:pPr algn="ctr"/>
            <a:r>
              <a:rPr lang="tr-TR" b="1" dirty="0" err="1"/>
              <a:t>Obezitesi</a:t>
            </a:r>
            <a:r>
              <a:rPr lang="tr-TR" b="1" dirty="0"/>
              <a:t> olan hastanın değerlendirilmesi</a:t>
            </a:r>
            <a:br>
              <a:rPr lang="tr-TR" b="1" i="1" dirty="0"/>
            </a:br>
            <a:endParaRPr lang="tr-TR" dirty="0"/>
          </a:p>
        </p:txBody>
      </p:sp>
      <p:sp>
        <p:nvSpPr>
          <p:cNvPr id="3" name="İçerik Yer Tutucusu 2">
            <a:extLst>
              <a:ext uri="{FF2B5EF4-FFF2-40B4-BE49-F238E27FC236}">
                <a16:creationId xmlns:a16="http://schemas.microsoft.com/office/drawing/2014/main" id="{B07202C4-8F44-44BF-B4D2-FE08045872AC}"/>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err="1"/>
              <a:t>Obezite</a:t>
            </a:r>
            <a:r>
              <a:rPr lang="tr-TR" dirty="0"/>
              <a:t> kronik bir hastalık </a:t>
            </a:r>
          </a:p>
          <a:p>
            <a:pPr algn="just">
              <a:lnSpc>
                <a:spcPct val="150000"/>
              </a:lnSpc>
              <a:buFont typeface="Wingdings" panose="05000000000000000000" pitchFamily="2" charset="2"/>
              <a:buChar char="§"/>
            </a:pPr>
            <a:r>
              <a:rPr lang="tr-TR" dirty="0"/>
              <a:t>Genellikle tanı kişilerin </a:t>
            </a:r>
          </a:p>
          <a:p>
            <a:pPr lvl="1" algn="just">
              <a:lnSpc>
                <a:spcPct val="150000"/>
              </a:lnSpc>
              <a:buFont typeface="Wingdings" panose="05000000000000000000" pitchFamily="2" charset="2"/>
              <a:buChar char="§"/>
            </a:pPr>
            <a:r>
              <a:rPr lang="tr-TR" dirty="0"/>
              <a:t>Hipertansiyon, tip 2 </a:t>
            </a:r>
            <a:r>
              <a:rPr lang="tr-TR" dirty="0" err="1"/>
              <a:t>diabetes</a:t>
            </a:r>
            <a:r>
              <a:rPr lang="tr-TR" dirty="0"/>
              <a:t> </a:t>
            </a:r>
            <a:r>
              <a:rPr lang="tr-TR" dirty="0" err="1"/>
              <a:t>mellitus</a:t>
            </a:r>
            <a:r>
              <a:rPr lang="tr-TR" dirty="0"/>
              <a:t> (T2DM) gibi </a:t>
            </a:r>
            <a:r>
              <a:rPr lang="tr-TR" dirty="0" err="1"/>
              <a:t>obezitenin</a:t>
            </a:r>
            <a:r>
              <a:rPr lang="tr-TR" dirty="0"/>
              <a:t> neden olabildiği hastalıklar sonucu sağlık kuruluşlarına başvurması </a:t>
            </a:r>
          </a:p>
          <a:p>
            <a:pPr lvl="1" algn="just">
              <a:lnSpc>
                <a:spcPct val="150000"/>
              </a:lnSpc>
              <a:buFont typeface="Wingdings" panose="05000000000000000000" pitchFamily="2" charset="2"/>
              <a:buChar char="§"/>
            </a:pPr>
            <a:r>
              <a:rPr lang="tr-TR" dirty="0"/>
              <a:t>rutin ölçümler sırasında konulmakta</a:t>
            </a:r>
          </a:p>
        </p:txBody>
      </p:sp>
    </p:spTree>
    <p:extLst>
      <p:ext uri="{BB962C8B-B14F-4D97-AF65-F5344CB8AC3E}">
        <p14:creationId xmlns:p14="http://schemas.microsoft.com/office/powerpoint/2010/main" val="361791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18A371-A148-4F3F-8956-6343243A7121}"/>
              </a:ext>
            </a:extLst>
          </p:cNvPr>
          <p:cNvSpPr>
            <a:spLocks noGrp="1"/>
          </p:cNvSpPr>
          <p:nvPr>
            <p:ph type="title"/>
          </p:nvPr>
        </p:nvSpPr>
        <p:spPr/>
        <p:txBody>
          <a:bodyPr/>
          <a:lstStyle/>
          <a:p>
            <a:pPr algn="ctr"/>
            <a:r>
              <a:rPr lang="tr-TR" b="1" dirty="0" err="1"/>
              <a:t>Obezitesi</a:t>
            </a:r>
            <a:r>
              <a:rPr lang="tr-TR" b="1" dirty="0"/>
              <a:t> olan hastanın değerlendirilmesi</a:t>
            </a:r>
            <a:br>
              <a:rPr lang="tr-TR" b="1" i="1" dirty="0"/>
            </a:br>
            <a:endParaRPr lang="tr-TR" dirty="0"/>
          </a:p>
        </p:txBody>
      </p:sp>
      <p:sp>
        <p:nvSpPr>
          <p:cNvPr id="3" name="İçerik Yer Tutucusu 2">
            <a:extLst>
              <a:ext uri="{FF2B5EF4-FFF2-40B4-BE49-F238E27FC236}">
                <a16:creationId xmlns:a16="http://schemas.microsoft.com/office/drawing/2014/main" id="{7326A054-6D9C-42EA-AB1C-8255E7271E46}"/>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a:t>Başarılı bir </a:t>
            </a:r>
            <a:r>
              <a:rPr lang="tr-TR" dirty="0" err="1"/>
              <a:t>obezite</a:t>
            </a:r>
            <a:r>
              <a:rPr lang="tr-TR" dirty="0"/>
              <a:t> yönetimi için risk faktörlerini de belirleyebilen sistematik bir yaklaşım sergilenmelidir. </a:t>
            </a:r>
          </a:p>
          <a:p>
            <a:pPr lvl="1" algn="just">
              <a:lnSpc>
                <a:spcPct val="150000"/>
              </a:lnSpc>
              <a:buFont typeface="Courier New" panose="02070309020205020404" pitchFamily="49" charset="0"/>
              <a:buChar char="o"/>
            </a:pPr>
            <a:r>
              <a:rPr lang="tr-TR" dirty="0" err="1"/>
              <a:t>Obezite</a:t>
            </a:r>
            <a:r>
              <a:rPr lang="tr-TR" dirty="0"/>
              <a:t> ilişkili </a:t>
            </a:r>
            <a:r>
              <a:rPr lang="tr-TR" dirty="0" err="1"/>
              <a:t>anamnez</a:t>
            </a:r>
            <a:r>
              <a:rPr lang="tr-TR" dirty="0"/>
              <a:t> alınmalı, </a:t>
            </a:r>
          </a:p>
          <a:p>
            <a:pPr lvl="1" algn="just">
              <a:lnSpc>
                <a:spcPct val="150000"/>
              </a:lnSpc>
              <a:buFont typeface="Courier New" panose="02070309020205020404" pitchFamily="49" charset="0"/>
              <a:buChar char="o"/>
            </a:pPr>
            <a:r>
              <a:rPr lang="tr-TR" dirty="0" err="1"/>
              <a:t>Obezitenin</a:t>
            </a:r>
            <a:r>
              <a:rPr lang="tr-TR" dirty="0"/>
              <a:t> derece ve tipini tayin edecek şekilde fizik muayene yapılmalı, </a:t>
            </a:r>
          </a:p>
          <a:p>
            <a:pPr lvl="1" algn="just">
              <a:lnSpc>
                <a:spcPct val="150000"/>
              </a:lnSpc>
              <a:buFont typeface="Courier New" panose="02070309020205020404" pitchFamily="49" charset="0"/>
              <a:buChar char="o"/>
            </a:pPr>
            <a:r>
              <a:rPr lang="tr-TR" dirty="0" err="1"/>
              <a:t>Sekonder</a:t>
            </a:r>
            <a:r>
              <a:rPr lang="tr-TR" dirty="0"/>
              <a:t> </a:t>
            </a:r>
            <a:r>
              <a:rPr lang="tr-TR" dirty="0" err="1"/>
              <a:t>obezite</a:t>
            </a:r>
            <a:r>
              <a:rPr lang="tr-TR" dirty="0"/>
              <a:t> nedenleri ve </a:t>
            </a:r>
            <a:r>
              <a:rPr lang="tr-TR" dirty="0" err="1"/>
              <a:t>obezitenin</a:t>
            </a:r>
            <a:r>
              <a:rPr lang="tr-TR" dirty="0"/>
              <a:t> komplikasyonları araştırılmalıdır.</a:t>
            </a:r>
          </a:p>
        </p:txBody>
      </p:sp>
    </p:spTree>
    <p:extLst>
      <p:ext uri="{BB962C8B-B14F-4D97-AF65-F5344CB8AC3E}">
        <p14:creationId xmlns:p14="http://schemas.microsoft.com/office/powerpoint/2010/main" val="132903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1D67A-F528-4953-AFEA-745C88C567C5}"/>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a:t>
            </a:r>
            <a:r>
              <a:rPr lang="tr-TR" b="1" dirty="0" err="1"/>
              <a:t>Anamnez</a:t>
            </a:r>
            <a:endParaRPr lang="tr-TR" dirty="0"/>
          </a:p>
        </p:txBody>
      </p:sp>
      <p:sp>
        <p:nvSpPr>
          <p:cNvPr id="3" name="İçerik Yer Tutucusu 2">
            <a:extLst>
              <a:ext uri="{FF2B5EF4-FFF2-40B4-BE49-F238E27FC236}">
                <a16:creationId xmlns:a16="http://schemas.microsoft.com/office/drawing/2014/main" id="{49B79C50-6FC2-48DC-8DFC-2E2BABE1225A}"/>
              </a:ext>
            </a:extLst>
          </p:cNvPr>
          <p:cNvSpPr>
            <a:spLocks noGrp="1"/>
          </p:cNvSpPr>
          <p:nvPr>
            <p:ph idx="1"/>
          </p:nvPr>
        </p:nvSpPr>
        <p:spPr>
          <a:xfrm>
            <a:off x="1097280" y="1845734"/>
            <a:ext cx="10058400" cy="4023360"/>
          </a:xfrm>
        </p:spPr>
        <p:txBody>
          <a:bodyPr>
            <a:noAutofit/>
          </a:bodyPr>
          <a:lstStyle/>
          <a:p>
            <a:pPr algn="just">
              <a:lnSpc>
                <a:spcPct val="150000"/>
              </a:lnSpc>
              <a:buFont typeface="Wingdings" panose="05000000000000000000" pitchFamily="2" charset="2"/>
              <a:buChar char="§"/>
            </a:pPr>
            <a:r>
              <a:rPr lang="tr-TR" dirty="0" err="1"/>
              <a:t>Obezite</a:t>
            </a:r>
            <a:r>
              <a:rPr lang="tr-TR" dirty="0"/>
              <a:t> başlama yaşı, 18 yaşından sonra kilo alımı</a:t>
            </a:r>
          </a:p>
          <a:p>
            <a:pPr algn="just">
              <a:lnSpc>
                <a:spcPct val="150000"/>
              </a:lnSpc>
              <a:buFont typeface="Wingdings" panose="05000000000000000000" pitchFamily="2" charset="2"/>
              <a:buChar char="§"/>
            </a:pPr>
            <a:r>
              <a:rPr lang="tr-TR" dirty="0"/>
              <a:t>Kilo alma süreci (Doğum kilosu, çocukluk, okul yılları, evlenme, gebelik süreci ve sonrası kiloları, son dönemdeki kilo değişimi)</a:t>
            </a:r>
          </a:p>
          <a:p>
            <a:pPr algn="just">
              <a:lnSpc>
                <a:spcPct val="150000"/>
              </a:lnSpc>
              <a:buFont typeface="Wingdings" panose="05000000000000000000" pitchFamily="2" charset="2"/>
              <a:buChar char="§"/>
            </a:pPr>
            <a:r>
              <a:rPr lang="tr-TR" dirty="0"/>
              <a:t>Beslenme düzeni ve bozuklukları açısından öykü alımı (Öğün atlama, ayaküstü hızlı gıda tüketim sıklığı, öğün sayısı, tıkınırcasına yeme, gece yemek yeme alışkanlığı)</a:t>
            </a:r>
          </a:p>
          <a:p>
            <a:pPr algn="just">
              <a:lnSpc>
                <a:spcPct val="150000"/>
              </a:lnSpc>
              <a:buFont typeface="Wingdings" panose="05000000000000000000" pitchFamily="2" charset="2"/>
              <a:buChar char="§"/>
            </a:pPr>
            <a:r>
              <a:rPr lang="tr-TR" dirty="0"/>
              <a:t>Kilo vermek için önceden yaptığı (Beslenme, egzersiz, medikal, </a:t>
            </a:r>
            <a:r>
              <a:rPr lang="tr-TR" dirty="0" err="1"/>
              <a:t>paramedikal</a:t>
            </a:r>
            <a:r>
              <a:rPr lang="tr-TR" dirty="0"/>
              <a:t>) uğraşılar ve sonuçları</a:t>
            </a:r>
          </a:p>
          <a:p>
            <a:pPr algn="just">
              <a:lnSpc>
                <a:spcPct val="150000"/>
              </a:lnSpc>
              <a:buFont typeface="Wingdings" panose="05000000000000000000" pitchFamily="2" charset="2"/>
              <a:buChar char="§"/>
            </a:pPr>
            <a:r>
              <a:rPr lang="tr-TR" dirty="0"/>
              <a:t>Fiziksel aktivite öyküsü (Ekran karşısında geçen süre, egzersiz sıklığı ve yoğunluğu)</a:t>
            </a:r>
          </a:p>
        </p:txBody>
      </p:sp>
    </p:spTree>
    <p:extLst>
      <p:ext uri="{BB962C8B-B14F-4D97-AF65-F5344CB8AC3E}">
        <p14:creationId xmlns:p14="http://schemas.microsoft.com/office/powerpoint/2010/main" val="293811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1D67A-F528-4953-AFEA-745C88C567C5}"/>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a:t>
            </a:r>
            <a:r>
              <a:rPr lang="tr-TR" b="1" dirty="0" err="1"/>
              <a:t>Anamnez</a:t>
            </a:r>
            <a:endParaRPr lang="tr-TR" dirty="0"/>
          </a:p>
        </p:txBody>
      </p:sp>
      <p:sp>
        <p:nvSpPr>
          <p:cNvPr id="3" name="İçerik Yer Tutucusu 2">
            <a:extLst>
              <a:ext uri="{FF2B5EF4-FFF2-40B4-BE49-F238E27FC236}">
                <a16:creationId xmlns:a16="http://schemas.microsoft.com/office/drawing/2014/main" id="{49B79C50-6FC2-48DC-8DFC-2E2BABE1225A}"/>
              </a:ext>
            </a:extLst>
          </p:cNvPr>
          <p:cNvSpPr>
            <a:spLocks noGrp="1"/>
          </p:cNvSpPr>
          <p:nvPr>
            <p:ph idx="1"/>
          </p:nvPr>
        </p:nvSpPr>
        <p:spPr/>
        <p:txBody>
          <a:bodyPr>
            <a:noAutofit/>
          </a:bodyPr>
          <a:lstStyle/>
          <a:p>
            <a:pPr algn="just">
              <a:lnSpc>
                <a:spcPct val="150000"/>
              </a:lnSpc>
              <a:buFont typeface="Wingdings" panose="05000000000000000000" pitchFamily="2" charset="2"/>
              <a:buChar char="§"/>
            </a:pPr>
            <a:r>
              <a:rPr lang="tr-TR" dirty="0"/>
              <a:t>Sistemlerin sorgulanması</a:t>
            </a:r>
          </a:p>
        </p:txBody>
      </p:sp>
    </p:spTree>
    <p:extLst>
      <p:ext uri="{BB962C8B-B14F-4D97-AF65-F5344CB8AC3E}">
        <p14:creationId xmlns:p14="http://schemas.microsoft.com/office/powerpoint/2010/main" val="371197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1D67A-F528-4953-AFEA-745C88C567C5}"/>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a:t>
            </a:r>
            <a:r>
              <a:rPr lang="tr-TR" b="1" dirty="0" err="1"/>
              <a:t>Anamnez</a:t>
            </a:r>
            <a:endParaRPr lang="tr-TR" dirty="0"/>
          </a:p>
        </p:txBody>
      </p:sp>
      <p:graphicFrame>
        <p:nvGraphicFramePr>
          <p:cNvPr id="6" name="Tablo 6">
            <a:extLst>
              <a:ext uri="{FF2B5EF4-FFF2-40B4-BE49-F238E27FC236}">
                <a16:creationId xmlns:a16="http://schemas.microsoft.com/office/drawing/2014/main" id="{318559F3-C3E7-4FED-9147-FE51125E1FD3}"/>
              </a:ext>
            </a:extLst>
          </p:cNvPr>
          <p:cNvGraphicFramePr>
            <a:graphicFrameLocks noGrp="1"/>
          </p:cNvGraphicFramePr>
          <p:nvPr>
            <p:ph idx="1"/>
            <p:extLst>
              <p:ext uri="{D42A27DB-BD31-4B8C-83A1-F6EECF244321}">
                <p14:modId xmlns:p14="http://schemas.microsoft.com/office/powerpoint/2010/main" val="2547877831"/>
              </p:ext>
            </p:extLst>
          </p:nvPr>
        </p:nvGraphicFramePr>
        <p:xfrm>
          <a:off x="1036320" y="2455862"/>
          <a:ext cx="10316106" cy="3840480"/>
        </p:xfrm>
        <a:graphic>
          <a:graphicData uri="http://schemas.openxmlformats.org/drawingml/2006/table">
            <a:tbl>
              <a:tblPr firstRow="1" bandRow="1">
                <a:tableStyleId>{5C22544A-7EE6-4342-B048-85BDC9FD1C3A}</a:tableStyleId>
              </a:tblPr>
              <a:tblGrid>
                <a:gridCol w="5158053">
                  <a:extLst>
                    <a:ext uri="{9D8B030D-6E8A-4147-A177-3AD203B41FA5}">
                      <a16:colId xmlns:a16="http://schemas.microsoft.com/office/drawing/2014/main" val="2030423987"/>
                    </a:ext>
                  </a:extLst>
                </a:gridCol>
                <a:gridCol w="5158053">
                  <a:extLst>
                    <a:ext uri="{9D8B030D-6E8A-4147-A177-3AD203B41FA5}">
                      <a16:colId xmlns:a16="http://schemas.microsoft.com/office/drawing/2014/main" val="2961418476"/>
                    </a:ext>
                  </a:extLst>
                </a:gridCol>
              </a:tblGrid>
              <a:tr h="354522">
                <a:tc>
                  <a:txBody>
                    <a:bodyPr/>
                    <a:lstStyle/>
                    <a:p>
                      <a:r>
                        <a:rPr lang="tr-TR" sz="1800" b="0" i="0" kern="1200" dirty="0">
                          <a:solidFill>
                            <a:schemeClr val="lt1"/>
                          </a:solidFill>
                          <a:effectLst/>
                          <a:latin typeface="+mn-lt"/>
                          <a:ea typeface="+mn-ea"/>
                          <a:cs typeface="+mn-cs"/>
                        </a:rPr>
                        <a:t>Semptom</a:t>
                      </a:r>
                      <a:endParaRPr lang="tr-TR" dirty="0"/>
                    </a:p>
                  </a:txBody>
                  <a:tcPr/>
                </a:tc>
                <a:tc>
                  <a:txBody>
                    <a:bodyPr/>
                    <a:lstStyle/>
                    <a:p>
                      <a:r>
                        <a:rPr lang="tr-TR" dirty="0"/>
                        <a:t>Olası Tanı</a:t>
                      </a:r>
                    </a:p>
                  </a:txBody>
                  <a:tcPr/>
                </a:tc>
                <a:extLst>
                  <a:ext uri="{0D108BD9-81ED-4DB2-BD59-A6C34878D82A}">
                    <a16:rowId xmlns:a16="http://schemas.microsoft.com/office/drawing/2014/main" val="100451480"/>
                  </a:ext>
                </a:extLst>
              </a:tr>
              <a:tr h="354522">
                <a:tc>
                  <a:txBody>
                    <a:bodyPr/>
                    <a:lstStyle/>
                    <a:p>
                      <a:r>
                        <a:rPr lang="tr-TR" sz="1800" b="0" i="0" kern="1200" dirty="0" err="1">
                          <a:solidFill>
                            <a:schemeClr val="dk1"/>
                          </a:solidFill>
                          <a:effectLst/>
                          <a:latin typeface="+mn-lt"/>
                          <a:ea typeface="+mn-ea"/>
                          <a:cs typeface="+mn-cs"/>
                        </a:rPr>
                        <a:t>Polidipsi</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Poliüri</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Noktüri</a:t>
                      </a:r>
                      <a:endParaRPr lang="tr-TR" dirty="0"/>
                    </a:p>
                  </a:txBody>
                  <a:tcPr/>
                </a:tc>
                <a:tc>
                  <a:txBody>
                    <a:bodyPr/>
                    <a:lstStyle/>
                    <a:p>
                      <a:r>
                        <a:rPr lang="tr-TR" dirty="0"/>
                        <a:t>Tip 2 </a:t>
                      </a:r>
                      <a:r>
                        <a:rPr lang="tr-TR" dirty="0" err="1"/>
                        <a:t>Diabet</a:t>
                      </a:r>
                      <a:endParaRPr lang="tr-TR" dirty="0"/>
                    </a:p>
                  </a:txBody>
                  <a:tcPr/>
                </a:tc>
                <a:extLst>
                  <a:ext uri="{0D108BD9-81ED-4DB2-BD59-A6C34878D82A}">
                    <a16:rowId xmlns:a16="http://schemas.microsoft.com/office/drawing/2014/main" val="4218647259"/>
                  </a:ext>
                </a:extLst>
              </a:tr>
              <a:tr h="354522">
                <a:tc>
                  <a:txBody>
                    <a:bodyPr/>
                    <a:lstStyle/>
                    <a:p>
                      <a:r>
                        <a:rPr lang="tr-TR" dirty="0"/>
                        <a:t>Horlama, Gündüz uyku hali</a:t>
                      </a:r>
                    </a:p>
                  </a:txBody>
                  <a:tcPr/>
                </a:tc>
                <a:tc>
                  <a:txBody>
                    <a:bodyPr/>
                    <a:lstStyle/>
                    <a:p>
                      <a:r>
                        <a:rPr lang="tr-TR" dirty="0" err="1"/>
                        <a:t>Obstruktif</a:t>
                      </a:r>
                      <a:r>
                        <a:rPr lang="tr-TR" dirty="0"/>
                        <a:t> Uyku </a:t>
                      </a:r>
                      <a:r>
                        <a:rPr lang="tr-TR" dirty="0" err="1"/>
                        <a:t>Apnesi</a:t>
                      </a:r>
                      <a:endParaRPr lang="tr-TR" dirty="0"/>
                    </a:p>
                  </a:txBody>
                  <a:tcPr/>
                </a:tc>
                <a:extLst>
                  <a:ext uri="{0D108BD9-81ED-4DB2-BD59-A6C34878D82A}">
                    <a16:rowId xmlns:a16="http://schemas.microsoft.com/office/drawing/2014/main" val="72418634"/>
                  </a:ext>
                </a:extLst>
              </a:tr>
              <a:tr h="354522">
                <a:tc>
                  <a:txBody>
                    <a:bodyPr/>
                    <a:lstStyle/>
                    <a:p>
                      <a:r>
                        <a:rPr lang="tr-TR" dirty="0"/>
                        <a:t>Kısa boy</a:t>
                      </a:r>
                    </a:p>
                  </a:txBody>
                  <a:tcPr/>
                </a:tc>
                <a:tc>
                  <a:txBody>
                    <a:bodyPr/>
                    <a:lstStyle/>
                    <a:p>
                      <a:r>
                        <a:rPr lang="tr-TR" dirty="0"/>
                        <a:t>Genetik veya Endokrin nedenler</a:t>
                      </a:r>
                    </a:p>
                  </a:txBody>
                  <a:tcPr/>
                </a:tc>
                <a:extLst>
                  <a:ext uri="{0D108BD9-81ED-4DB2-BD59-A6C34878D82A}">
                    <a16:rowId xmlns:a16="http://schemas.microsoft.com/office/drawing/2014/main" val="1289200885"/>
                  </a:ext>
                </a:extLst>
              </a:tr>
              <a:tr h="354522">
                <a:tc>
                  <a:txBody>
                    <a:bodyPr/>
                    <a:lstStyle/>
                    <a:p>
                      <a:r>
                        <a:rPr lang="tr-TR" sz="1800" b="0" i="0" kern="1200" dirty="0">
                          <a:solidFill>
                            <a:schemeClr val="dk1"/>
                          </a:solidFill>
                          <a:effectLst/>
                          <a:latin typeface="+mn-lt"/>
                          <a:ea typeface="+mn-ea"/>
                          <a:cs typeface="+mn-cs"/>
                        </a:rPr>
                        <a:t>Karın ağrısı, Sağ üst kadran karın ağrısı</a:t>
                      </a:r>
                      <a:endParaRPr lang="tr-TR" dirty="0"/>
                    </a:p>
                  </a:txBody>
                  <a:tcPr/>
                </a:tc>
                <a:tc>
                  <a:txBody>
                    <a:bodyPr/>
                    <a:lstStyle/>
                    <a:p>
                      <a:r>
                        <a:rPr lang="tr-TR" sz="1800" b="0" i="0" kern="1200" dirty="0" err="1">
                          <a:solidFill>
                            <a:schemeClr val="dk1"/>
                          </a:solidFill>
                          <a:effectLst/>
                          <a:latin typeface="+mn-lt"/>
                          <a:ea typeface="+mn-ea"/>
                          <a:cs typeface="+mn-cs"/>
                        </a:rPr>
                        <a:t>Non</a:t>
                      </a:r>
                      <a:r>
                        <a:rPr lang="tr-TR" sz="1800" b="0" i="0" kern="1200" dirty="0">
                          <a:solidFill>
                            <a:schemeClr val="dk1"/>
                          </a:solidFill>
                          <a:effectLst/>
                          <a:latin typeface="+mn-lt"/>
                          <a:ea typeface="+mn-ea"/>
                          <a:cs typeface="+mn-cs"/>
                        </a:rPr>
                        <a:t>-Alkolik Yağlı Karaciğer </a:t>
                      </a:r>
                      <a:r>
                        <a:rPr lang="tr-TR" sz="1800" b="0" i="0" kern="1200" dirty="0" err="1">
                          <a:solidFill>
                            <a:schemeClr val="dk1"/>
                          </a:solidFill>
                          <a:effectLst/>
                          <a:latin typeface="+mn-lt"/>
                          <a:ea typeface="+mn-ea"/>
                          <a:cs typeface="+mn-cs"/>
                        </a:rPr>
                        <a:t>Hast,Safra</a:t>
                      </a:r>
                      <a:r>
                        <a:rPr lang="tr-TR" sz="1800" b="0" i="0" kern="1200" dirty="0">
                          <a:solidFill>
                            <a:schemeClr val="dk1"/>
                          </a:solidFill>
                          <a:effectLst/>
                          <a:latin typeface="+mn-lt"/>
                          <a:ea typeface="+mn-ea"/>
                          <a:cs typeface="+mn-cs"/>
                        </a:rPr>
                        <a:t> kesesi hastalığı </a:t>
                      </a:r>
                      <a:endParaRPr lang="tr-TR" dirty="0"/>
                    </a:p>
                  </a:txBody>
                  <a:tcPr/>
                </a:tc>
                <a:extLst>
                  <a:ext uri="{0D108BD9-81ED-4DB2-BD59-A6C34878D82A}">
                    <a16:rowId xmlns:a16="http://schemas.microsoft.com/office/drawing/2014/main" val="2486474499"/>
                  </a:ext>
                </a:extLst>
              </a:tr>
              <a:tr h="354522">
                <a:tc>
                  <a:txBody>
                    <a:bodyPr/>
                    <a:lstStyle/>
                    <a:p>
                      <a:r>
                        <a:rPr lang="tr-TR" sz="1800" b="0" i="0" kern="1200" dirty="0" err="1">
                          <a:solidFill>
                            <a:schemeClr val="dk1"/>
                          </a:solidFill>
                          <a:effectLst/>
                          <a:latin typeface="+mn-lt"/>
                          <a:ea typeface="+mn-ea"/>
                          <a:cs typeface="+mn-cs"/>
                        </a:rPr>
                        <a:t>Oligomenore</a:t>
                      </a:r>
                      <a:r>
                        <a:rPr lang="tr-TR" sz="1800" b="0" i="0" kern="1200" dirty="0">
                          <a:solidFill>
                            <a:schemeClr val="dk1"/>
                          </a:solidFill>
                          <a:effectLst/>
                          <a:latin typeface="+mn-lt"/>
                          <a:ea typeface="+mn-ea"/>
                          <a:cs typeface="+mn-cs"/>
                        </a:rPr>
                        <a:t> veya </a:t>
                      </a:r>
                      <a:r>
                        <a:rPr lang="tr-TR" sz="1800" b="0" i="0" kern="1200" dirty="0" err="1">
                          <a:solidFill>
                            <a:schemeClr val="dk1"/>
                          </a:solidFill>
                          <a:effectLst/>
                          <a:latin typeface="+mn-lt"/>
                          <a:ea typeface="+mn-ea"/>
                          <a:cs typeface="+mn-cs"/>
                        </a:rPr>
                        <a:t>amenore</a:t>
                      </a:r>
                      <a:endParaRPr lang="tr-TR" dirty="0"/>
                    </a:p>
                  </a:txBody>
                  <a:tcPr/>
                </a:tc>
                <a:tc>
                  <a:txBody>
                    <a:bodyPr/>
                    <a:lstStyle/>
                    <a:p>
                      <a:r>
                        <a:rPr lang="tr-TR" sz="1800" b="0" i="0" kern="1200" dirty="0" err="1">
                          <a:solidFill>
                            <a:schemeClr val="dk1"/>
                          </a:solidFill>
                          <a:effectLst/>
                          <a:latin typeface="+mn-lt"/>
                          <a:ea typeface="+mn-ea"/>
                          <a:cs typeface="+mn-cs"/>
                        </a:rPr>
                        <a:t>Polikistik</a:t>
                      </a:r>
                      <a:r>
                        <a:rPr lang="tr-TR" sz="1800" b="0" i="0" kern="1200" dirty="0">
                          <a:solidFill>
                            <a:schemeClr val="dk1"/>
                          </a:solidFill>
                          <a:effectLst/>
                          <a:latin typeface="+mn-lt"/>
                          <a:ea typeface="+mn-ea"/>
                          <a:cs typeface="+mn-cs"/>
                        </a:rPr>
                        <a:t> </a:t>
                      </a:r>
                      <a:r>
                        <a:rPr lang="tr-TR" sz="1800" b="0" i="0" kern="1200" dirty="0" err="1">
                          <a:solidFill>
                            <a:schemeClr val="dk1"/>
                          </a:solidFill>
                          <a:effectLst/>
                          <a:latin typeface="+mn-lt"/>
                          <a:ea typeface="+mn-ea"/>
                          <a:cs typeface="+mn-cs"/>
                        </a:rPr>
                        <a:t>over</a:t>
                      </a:r>
                      <a:r>
                        <a:rPr lang="tr-TR" sz="1800" b="0" i="0" kern="1200" dirty="0">
                          <a:solidFill>
                            <a:schemeClr val="dk1"/>
                          </a:solidFill>
                          <a:effectLst/>
                          <a:latin typeface="+mn-lt"/>
                          <a:ea typeface="+mn-ea"/>
                          <a:cs typeface="+mn-cs"/>
                        </a:rPr>
                        <a:t> sendromu (PCOS)</a:t>
                      </a:r>
                      <a:endParaRPr lang="tr-TR" dirty="0"/>
                    </a:p>
                  </a:txBody>
                  <a:tcPr/>
                </a:tc>
                <a:extLst>
                  <a:ext uri="{0D108BD9-81ED-4DB2-BD59-A6C34878D82A}">
                    <a16:rowId xmlns:a16="http://schemas.microsoft.com/office/drawing/2014/main" val="3218529495"/>
                  </a:ext>
                </a:extLst>
              </a:tr>
              <a:tr h="354522">
                <a:tc>
                  <a:txBody>
                    <a:bodyPr/>
                    <a:lstStyle/>
                    <a:p>
                      <a:r>
                        <a:rPr lang="tr-TR" dirty="0"/>
                        <a:t>Uykusuzluk, </a:t>
                      </a:r>
                      <a:r>
                        <a:rPr lang="tr-TR" dirty="0" err="1"/>
                        <a:t>Anhedoni</a:t>
                      </a:r>
                      <a:endParaRPr lang="tr-TR" dirty="0"/>
                    </a:p>
                  </a:txBody>
                  <a:tcPr/>
                </a:tc>
                <a:tc>
                  <a:txBody>
                    <a:bodyPr/>
                    <a:lstStyle/>
                    <a:p>
                      <a:r>
                        <a:rPr lang="tr-TR" dirty="0"/>
                        <a:t>Depresyon</a:t>
                      </a:r>
                    </a:p>
                  </a:txBody>
                  <a:tcPr/>
                </a:tc>
                <a:extLst>
                  <a:ext uri="{0D108BD9-81ED-4DB2-BD59-A6C34878D82A}">
                    <a16:rowId xmlns:a16="http://schemas.microsoft.com/office/drawing/2014/main" val="946675903"/>
                  </a:ext>
                </a:extLst>
              </a:tr>
              <a:tr h="620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kern="1200" dirty="0">
                          <a:solidFill>
                            <a:schemeClr val="dk1"/>
                          </a:solidFill>
                          <a:effectLst/>
                          <a:latin typeface="+mn-lt"/>
                          <a:ea typeface="+mn-ea"/>
                          <a:cs typeface="+mn-cs"/>
                        </a:rPr>
                        <a:t>Aşırı yeme veya boşaltma</a:t>
                      </a:r>
                      <a:endParaRPr lang="tr-TR" dirty="0"/>
                    </a:p>
                    <a:p>
                      <a:endParaRPr lang="tr-TR" dirty="0"/>
                    </a:p>
                  </a:txBody>
                  <a:tcPr/>
                </a:tc>
                <a:tc>
                  <a:txBody>
                    <a:bodyPr/>
                    <a:lstStyle/>
                    <a:p>
                      <a:r>
                        <a:rPr lang="tr-TR" sz="1800" b="0" i="0" kern="1200" dirty="0">
                          <a:solidFill>
                            <a:schemeClr val="dk1"/>
                          </a:solidFill>
                          <a:effectLst/>
                          <a:latin typeface="+mn-lt"/>
                          <a:ea typeface="+mn-ea"/>
                          <a:cs typeface="+mn-cs"/>
                        </a:rPr>
                        <a:t>Yeme bozukluğu </a:t>
                      </a:r>
                      <a:endParaRPr lang="tr-TR" dirty="0"/>
                    </a:p>
                  </a:txBody>
                  <a:tcPr/>
                </a:tc>
                <a:extLst>
                  <a:ext uri="{0D108BD9-81ED-4DB2-BD59-A6C34878D82A}">
                    <a16:rowId xmlns:a16="http://schemas.microsoft.com/office/drawing/2014/main" val="1277160194"/>
                  </a:ext>
                </a:extLst>
              </a:tr>
              <a:tr h="620413">
                <a:tc>
                  <a:txBody>
                    <a:bodyPr/>
                    <a:lstStyle/>
                    <a:p>
                      <a:r>
                        <a:rPr lang="tr-TR" sz="1800" b="0" i="0" kern="1200" dirty="0">
                          <a:solidFill>
                            <a:schemeClr val="dk1"/>
                          </a:solidFill>
                          <a:effectLst/>
                          <a:latin typeface="+mn-lt"/>
                          <a:ea typeface="+mn-ea"/>
                          <a:cs typeface="+mn-cs"/>
                        </a:rPr>
                        <a:t>Baş ağrısı (özellikle sabah), Bulantı kusma, Bulanık görme</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Psodotumor</a:t>
                      </a:r>
                      <a:r>
                        <a:rPr lang="tr-TR" dirty="0"/>
                        <a:t> </a:t>
                      </a:r>
                      <a:r>
                        <a:rPr lang="tr-TR" dirty="0" err="1"/>
                        <a:t>cerebri</a:t>
                      </a:r>
                      <a:endParaRPr lang="tr-TR" dirty="0"/>
                    </a:p>
                    <a:p>
                      <a:endParaRPr lang="tr-TR" dirty="0"/>
                    </a:p>
                  </a:txBody>
                  <a:tcPr/>
                </a:tc>
                <a:extLst>
                  <a:ext uri="{0D108BD9-81ED-4DB2-BD59-A6C34878D82A}">
                    <a16:rowId xmlns:a16="http://schemas.microsoft.com/office/drawing/2014/main" val="145182430"/>
                  </a:ext>
                </a:extLst>
              </a:tr>
            </a:tbl>
          </a:graphicData>
        </a:graphic>
      </p:graphicFrame>
      <p:sp>
        <p:nvSpPr>
          <p:cNvPr id="5" name="İçerik Yer Tutucusu 2">
            <a:extLst>
              <a:ext uri="{FF2B5EF4-FFF2-40B4-BE49-F238E27FC236}">
                <a16:creationId xmlns:a16="http://schemas.microsoft.com/office/drawing/2014/main" id="{4BDC873A-D503-41B7-8C65-E2C2367590B0}"/>
              </a:ext>
            </a:extLst>
          </p:cNvPr>
          <p:cNvSpPr txBox="1">
            <a:spLocks/>
          </p:cNvSpPr>
          <p:nvPr/>
        </p:nvSpPr>
        <p:spPr>
          <a:xfrm>
            <a:off x="1097280" y="1845734"/>
            <a:ext cx="1005840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buFont typeface="Wingdings" panose="05000000000000000000" pitchFamily="2" charset="2"/>
              <a:buChar char="§"/>
            </a:pPr>
            <a:r>
              <a:rPr lang="tr-TR" dirty="0"/>
              <a:t>Sistemlerin sorgulanması</a:t>
            </a:r>
          </a:p>
        </p:txBody>
      </p:sp>
    </p:spTree>
    <p:extLst>
      <p:ext uri="{BB962C8B-B14F-4D97-AF65-F5344CB8AC3E}">
        <p14:creationId xmlns:p14="http://schemas.microsoft.com/office/powerpoint/2010/main" val="376614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1D67A-F528-4953-AFEA-745C88C567C5}"/>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a:t>
            </a:r>
            <a:r>
              <a:rPr lang="tr-TR" b="1" dirty="0" err="1"/>
              <a:t>Anamnez</a:t>
            </a:r>
            <a:endParaRPr lang="tr-TR" dirty="0"/>
          </a:p>
        </p:txBody>
      </p:sp>
      <p:sp>
        <p:nvSpPr>
          <p:cNvPr id="3" name="İçerik Yer Tutucusu 2">
            <a:extLst>
              <a:ext uri="{FF2B5EF4-FFF2-40B4-BE49-F238E27FC236}">
                <a16:creationId xmlns:a16="http://schemas.microsoft.com/office/drawing/2014/main" id="{49B79C50-6FC2-48DC-8DFC-2E2BABE1225A}"/>
              </a:ext>
            </a:extLst>
          </p:cNvPr>
          <p:cNvSpPr>
            <a:spLocks noGrp="1"/>
          </p:cNvSpPr>
          <p:nvPr>
            <p:ph idx="1"/>
          </p:nvPr>
        </p:nvSpPr>
        <p:spPr/>
        <p:txBody>
          <a:bodyPr>
            <a:noAutofit/>
          </a:bodyPr>
          <a:lstStyle/>
          <a:p>
            <a:pPr algn="just">
              <a:lnSpc>
                <a:spcPct val="150000"/>
              </a:lnSpc>
              <a:buFont typeface="Wingdings" panose="05000000000000000000" pitchFamily="2" charset="2"/>
              <a:buChar char="§"/>
            </a:pPr>
            <a:r>
              <a:rPr lang="tr-TR" dirty="0"/>
              <a:t>Sistemlerin sorgulanması</a:t>
            </a:r>
          </a:p>
          <a:p>
            <a:pPr algn="just">
              <a:lnSpc>
                <a:spcPct val="150000"/>
              </a:lnSpc>
              <a:buFont typeface="Wingdings" panose="05000000000000000000" pitchFamily="2" charset="2"/>
              <a:buChar char="§"/>
            </a:pPr>
            <a:r>
              <a:rPr lang="tr-TR" dirty="0"/>
              <a:t>Kullanılan ilaçların değerlendirilmesi</a:t>
            </a:r>
          </a:p>
        </p:txBody>
      </p:sp>
    </p:spTree>
    <p:extLst>
      <p:ext uri="{BB962C8B-B14F-4D97-AF65-F5344CB8AC3E}">
        <p14:creationId xmlns:p14="http://schemas.microsoft.com/office/powerpoint/2010/main" val="175852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78BD50-53B3-49D5-8172-7097CC9A2DF0}"/>
              </a:ext>
            </a:extLst>
          </p:cNvPr>
          <p:cNvSpPr>
            <a:spLocks noGrp="1"/>
          </p:cNvSpPr>
          <p:nvPr>
            <p:ph type="title"/>
          </p:nvPr>
        </p:nvSpPr>
        <p:spPr/>
        <p:txBody>
          <a:bodyPr/>
          <a:lstStyle/>
          <a:p>
            <a:pPr algn="ctr"/>
            <a:r>
              <a:rPr lang="tr-TR" b="1" dirty="0"/>
              <a:t>Amaç</a:t>
            </a:r>
          </a:p>
        </p:txBody>
      </p:sp>
      <p:sp>
        <p:nvSpPr>
          <p:cNvPr id="3" name="İçerik Yer Tutucusu 2">
            <a:extLst>
              <a:ext uri="{FF2B5EF4-FFF2-40B4-BE49-F238E27FC236}">
                <a16:creationId xmlns:a16="http://schemas.microsoft.com/office/drawing/2014/main" id="{147F9585-D290-42D1-B5DF-86F38FBBC170}"/>
              </a:ext>
            </a:extLst>
          </p:cNvPr>
          <p:cNvSpPr>
            <a:spLocks noGrp="1"/>
          </p:cNvSpPr>
          <p:nvPr>
            <p:ph idx="1"/>
          </p:nvPr>
        </p:nvSpPr>
        <p:spPr/>
        <p:txBody>
          <a:bodyPr/>
          <a:lstStyle/>
          <a:p>
            <a:pPr>
              <a:lnSpc>
                <a:spcPct val="150000"/>
              </a:lnSpc>
              <a:buFont typeface="Wingdings" panose="05000000000000000000" pitchFamily="2" charset="2"/>
              <a:buChar char="§"/>
            </a:pPr>
            <a:r>
              <a:rPr lang="tr-TR" dirty="0"/>
              <a:t>Birinci basamakta </a:t>
            </a:r>
            <a:r>
              <a:rPr lang="tr-TR" dirty="0" err="1"/>
              <a:t>obez</a:t>
            </a:r>
            <a:r>
              <a:rPr lang="tr-TR" dirty="0"/>
              <a:t> bireye yaklaşım hakkında bilgi vermek.</a:t>
            </a:r>
          </a:p>
        </p:txBody>
      </p:sp>
    </p:spTree>
    <p:extLst>
      <p:ext uri="{BB962C8B-B14F-4D97-AF65-F5344CB8AC3E}">
        <p14:creationId xmlns:p14="http://schemas.microsoft.com/office/powerpoint/2010/main" val="407256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descr="ekran görüntüsü içeren bir resim&#10;&#10;Açıklama otomatik olarak oluşturuldu">
            <a:extLst>
              <a:ext uri="{FF2B5EF4-FFF2-40B4-BE49-F238E27FC236}">
                <a16:creationId xmlns:a16="http://schemas.microsoft.com/office/drawing/2014/main" id="{D44C8930-9325-4094-A492-B7F585389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99067"/>
            <a:ext cx="10058400" cy="5123921"/>
          </a:xfrm>
        </p:spPr>
      </p:pic>
    </p:spTree>
    <p:extLst>
      <p:ext uri="{BB962C8B-B14F-4D97-AF65-F5344CB8AC3E}">
        <p14:creationId xmlns:p14="http://schemas.microsoft.com/office/powerpoint/2010/main" val="127877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1D67A-F528-4953-AFEA-745C88C567C5}"/>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a:t>
            </a:r>
            <a:r>
              <a:rPr lang="tr-TR" b="1" dirty="0" err="1"/>
              <a:t>Anamnez</a:t>
            </a:r>
            <a:endParaRPr lang="tr-TR" dirty="0"/>
          </a:p>
        </p:txBody>
      </p:sp>
      <p:sp>
        <p:nvSpPr>
          <p:cNvPr id="3" name="İçerik Yer Tutucusu 2">
            <a:extLst>
              <a:ext uri="{FF2B5EF4-FFF2-40B4-BE49-F238E27FC236}">
                <a16:creationId xmlns:a16="http://schemas.microsoft.com/office/drawing/2014/main" id="{49B79C50-6FC2-48DC-8DFC-2E2BABE1225A}"/>
              </a:ext>
            </a:extLst>
          </p:cNvPr>
          <p:cNvSpPr>
            <a:spLocks noGrp="1"/>
          </p:cNvSpPr>
          <p:nvPr>
            <p:ph idx="1"/>
          </p:nvPr>
        </p:nvSpPr>
        <p:spPr/>
        <p:txBody>
          <a:bodyPr>
            <a:noAutofit/>
          </a:bodyPr>
          <a:lstStyle/>
          <a:p>
            <a:pPr algn="just">
              <a:lnSpc>
                <a:spcPct val="150000"/>
              </a:lnSpc>
              <a:buFont typeface="Wingdings" panose="05000000000000000000" pitchFamily="2" charset="2"/>
              <a:buChar char="§"/>
            </a:pPr>
            <a:r>
              <a:rPr lang="tr-TR" dirty="0"/>
              <a:t>Sistemlerin sorgulanması</a:t>
            </a:r>
          </a:p>
          <a:p>
            <a:pPr algn="just">
              <a:lnSpc>
                <a:spcPct val="150000"/>
              </a:lnSpc>
              <a:buFont typeface="Wingdings" panose="05000000000000000000" pitchFamily="2" charset="2"/>
              <a:buChar char="§"/>
            </a:pPr>
            <a:r>
              <a:rPr lang="tr-TR" dirty="0"/>
              <a:t>Kullanılan ilaçların değerlendirilmesi</a:t>
            </a:r>
          </a:p>
          <a:p>
            <a:pPr algn="just">
              <a:lnSpc>
                <a:spcPct val="150000"/>
              </a:lnSpc>
              <a:buFont typeface="Wingdings" panose="05000000000000000000" pitchFamily="2" charset="2"/>
              <a:buChar char="§"/>
            </a:pPr>
            <a:r>
              <a:rPr lang="tr-TR" dirty="0"/>
              <a:t>Duygu durum değerlendirmesi</a:t>
            </a:r>
          </a:p>
          <a:p>
            <a:pPr>
              <a:lnSpc>
                <a:spcPct val="150000"/>
              </a:lnSpc>
              <a:buFont typeface="Wingdings" panose="05000000000000000000" pitchFamily="2" charset="2"/>
              <a:buChar char="§"/>
            </a:pPr>
            <a:r>
              <a:rPr lang="tr-TR" dirty="0"/>
              <a:t>Aile öyküsü ( </a:t>
            </a:r>
            <a:r>
              <a:rPr lang="tr-TR" dirty="0" err="1"/>
              <a:t>Obez</a:t>
            </a:r>
            <a:r>
              <a:rPr lang="tr-TR" dirty="0"/>
              <a:t> / kilo fazlalığı olan aile bireyleri, </a:t>
            </a:r>
            <a:r>
              <a:rPr lang="tr-TR" dirty="0" err="1"/>
              <a:t>Obeziteye</a:t>
            </a:r>
            <a:r>
              <a:rPr lang="tr-TR" dirty="0"/>
              <a:t> neden olan veya </a:t>
            </a:r>
            <a:r>
              <a:rPr lang="tr-TR" dirty="0" err="1"/>
              <a:t>obeziteyle</a:t>
            </a:r>
            <a:r>
              <a:rPr lang="tr-TR" dirty="0"/>
              <a:t> seyreden genetik hastalıklar)</a:t>
            </a:r>
          </a:p>
        </p:txBody>
      </p:sp>
    </p:spTree>
    <p:extLst>
      <p:ext uri="{BB962C8B-B14F-4D97-AF65-F5344CB8AC3E}">
        <p14:creationId xmlns:p14="http://schemas.microsoft.com/office/powerpoint/2010/main" val="2130628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BBFE391C-42C3-4096-9F2B-538ED19EEF55}"/>
              </a:ext>
            </a:extLst>
          </p:cNvPr>
          <p:cNvGraphicFramePr>
            <a:graphicFrameLocks noChangeAspect="1"/>
          </p:cNvGraphicFramePr>
          <p:nvPr>
            <p:extLst>
              <p:ext uri="{D42A27DB-BD31-4B8C-83A1-F6EECF244321}">
                <p14:modId xmlns:p14="http://schemas.microsoft.com/office/powerpoint/2010/main" val="2469951741"/>
              </p:ext>
            </p:extLst>
          </p:nvPr>
        </p:nvGraphicFramePr>
        <p:xfrm>
          <a:off x="442118" y="1974056"/>
          <a:ext cx="11307763" cy="2909887"/>
        </p:xfrm>
        <a:graphic>
          <a:graphicData uri="http://schemas.openxmlformats.org/presentationml/2006/ole">
            <mc:AlternateContent xmlns:mc="http://schemas.openxmlformats.org/markup-compatibility/2006">
              <mc:Choice xmlns:v="urn:schemas-microsoft-com:vml" Requires="v">
                <p:oleObj spid="_x0000_s7325" name="Document" r:id="rId3" imgW="5400403" imgH="1390730" progId="Word.Document.12">
                  <p:embed/>
                </p:oleObj>
              </mc:Choice>
              <mc:Fallback>
                <p:oleObj name="Document" r:id="rId3" imgW="5400403" imgH="1390730" progId="Word.Document.12">
                  <p:embed/>
                  <p:pic>
                    <p:nvPicPr>
                      <p:cNvPr id="0" name=""/>
                      <p:cNvPicPr/>
                      <p:nvPr/>
                    </p:nvPicPr>
                    <p:blipFill>
                      <a:blip r:embed="rId4"/>
                      <a:stretch>
                        <a:fillRect/>
                      </a:stretch>
                    </p:blipFill>
                    <p:spPr>
                      <a:xfrm>
                        <a:off x="442118" y="1974056"/>
                        <a:ext cx="11307763" cy="2909887"/>
                      </a:xfrm>
                      <a:prstGeom prst="rect">
                        <a:avLst/>
                      </a:prstGeom>
                    </p:spPr>
                  </p:pic>
                </p:oleObj>
              </mc:Fallback>
            </mc:AlternateContent>
          </a:graphicData>
        </a:graphic>
      </p:graphicFrame>
      <p:sp>
        <p:nvSpPr>
          <p:cNvPr id="3" name="Başlık 1">
            <a:extLst>
              <a:ext uri="{FF2B5EF4-FFF2-40B4-BE49-F238E27FC236}">
                <a16:creationId xmlns:a16="http://schemas.microsoft.com/office/drawing/2014/main" id="{514CAB2D-9129-461E-948E-806BE121D7BA}"/>
              </a:ext>
            </a:extLst>
          </p:cNvPr>
          <p:cNvSpPr>
            <a:spLocks noGrp="1"/>
          </p:cNvSpPr>
          <p:nvPr>
            <p:ph type="title"/>
          </p:nvPr>
        </p:nvSpPr>
        <p:spPr>
          <a:xfrm>
            <a:off x="1097280" y="286603"/>
            <a:ext cx="10058400" cy="1450757"/>
          </a:xfrm>
        </p:spPr>
        <p:txBody>
          <a:bodyPr/>
          <a:lstStyle/>
          <a:p>
            <a:r>
              <a:rPr lang="tr-TR" b="1" dirty="0"/>
              <a:t> </a:t>
            </a:r>
            <a:r>
              <a:rPr lang="tr-TR" b="1" dirty="0" err="1"/>
              <a:t>Obezitesi</a:t>
            </a:r>
            <a:r>
              <a:rPr lang="tr-TR" b="1" dirty="0"/>
              <a:t> olan hastanın değerlendirilmesi</a:t>
            </a:r>
            <a:br>
              <a:rPr lang="tr-TR" b="1" dirty="0"/>
            </a:br>
            <a:r>
              <a:rPr lang="tr-TR" b="1" dirty="0"/>
              <a:t> Fizik Muayene</a:t>
            </a:r>
            <a:endParaRPr lang="tr-TR" dirty="0"/>
          </a:p>
        </p:txBody>
      </p:sp>
    </p:spTree>
    <p:extLst>
      <p:ext uri="{BB962C8B-B14F-4D97-AF65-F5344CB8AC3E}">
        <p14:creationId xmlns:p14="http://schemas.microsoft.com/office/powerpoint/2010/main" val="203710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E51225-9488-4C5F-98D9-D02E5892B8B3}"/>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Fizik Muayene</a:t>
            </a:r>
            <a:endParaRPr lang="tr-TR" dirty="0"/>
          </a:p>
        </p:txBody>
      </p:sp>
      <p:sp>
        <p:nvSpPr>
          <p:cNvPr id="3" name="İçerik Yer Tutucusu 2">
            <a:extLst>
              <a:ext uri="{FF2B5EF4-FFF2-40B4-BE49-F238E27FC236}">
                <a16:creationId xmlns:a16="http://schemas.microsoft.com/office/drawing/2014/main" id="{106C7285-BF5B-4766-A10E-F7DE52D9E045}"/>
              </a:ext>
            </a:extLst>
          </p:cNvPr>
          <p:cNvSpPr>
            <a:spLocks noGrp="1"/>
          </p:cNvSpPr>
          <p:nvPr>
            <p:ph idx="1"/>
          </p:nvPr>
        </p:nvSpPr>
        <p:spPr/>
        <p:txBody>
          <a:bodyPr/>
          <a:lstStyle/>
          <a:p>
            <a:pPr>
              <a:buFont typeface="Wingdings" panose="05000000000000000000" pitchFamily="2" charset="2"/>
              <a:buChar char="§"/>
            </a:pPr>
            <a:r>
              <a:rPr lang="tr-TR" b="1" dirty="0" err="1"/>
              <a:t>Antropometrik</a:t>
            </a:r>
            <a:r>
              <a:rPr lang="tr-TR" b="1" dirty="0"/>
              <a:t> Ölçümler</a:t>
            </a:r>
          </a:p>
          <a:p>
            <a:pPr>
              <a:buFont typeface="Wingdings" panose="05000000000000000000" pitchFamily="2" charset="2"/>
              <a:buChar char="§"/>
            </a:pPr>
            <a:endParaRPr lang="tr-TR" dirty="0"/>
          </a:p>
          <a:p>
            <a:pPr lvl="1">
              <a:buFont typeface="Courier New" panose="02070309020205020404" pitchFamily="49" charset="0"/>
              <a:buChar char="o"/>
            </a:pPr>
            <a:r>
              <a:rPr lang="tr-TR" sz="2000" dirty="0"/>
              <a:t>Boy, Kilo, Bel Çevresi, Kalça Çevresi</a:t>
            </a:r>
          </a:p>
          <a:p>
            <a:pPr lvl="1">
              <a:buFont typeface="Courier New" panose="02070309020205020404" pitchFamily="49" charset="0"/>
              <a:buChar char="o"/>
            </a:pPr>
            <a:r>
              <a:rPr lang="tr-TR" sz="2000" dirty="0"/>
              <a:t>VKİ, Bel-Boy Oranı, Bel-Kalça Oranı? </a:t>
            </a:r>
          </a:p>
          <a:p>
            <a:pPr>
              <a:buFont typeface="Courier New" panose="02070309020205020404" pitchFamily="49" charset="0"/>
              <a:buChar char="o"/>
            </a:pPr>
            <a:endParaRPr lang="tr-TR" dirty="0"/>
          </a:p>
          <a:p>
            <a:pPr lvl="1">
              <a:buFont typeface="Courier New" panose="02070309020205020404" pitchFamily="49" charset="0"/>
              <a:buChar char="o"/>
            </a:pPr>
            <a:r>
              <a:rPr lang="tr-TR" sz="2000" dirty="0" err="1"/>
              <a:t>Bioelektrik</a:t>
            </a:r>
            <a:r>
              <a:rPr lang="tr-TR" sz="2000" dirty="0"/>
              <a:t> </a:t>
            </a:r>
            <a:r>
              <a:rPr lang="tr-TR" sz="2000" dirty="0" err="1"/>
              <a:t>impedans</a:t>
            </a:r>
            <a:r>
              <a:rPr lang="tr-TR" sz="2000" dirty="0"/>
              <a:t> analizi</a:t>
            </a:r>
          </a:p>
          <a:p>
            <a:pPr lvl="1">
              <a:buFont typeface="Courier New" panose="02070309020205020404" pitchFamily="49" charset="0"/>
              <a:buChar char="o"/>
            </a:pPr>
            <a:r>
              <a:rPr lang="tr-TR" sz="2000" dirty="0" err="1"/>
              <a:t>Air</a:t>
            </a:r>
            <a:r>
              <a:rPr lang="tr-TR" sz="2000" dirty="0"/>
              <a:t> </a:t>
            </a:r>
            <a:r>
              <a:rPr lang="tr-TR" sz="2000" dirty="0" err="1"/>
              <a:t>Displacement</a:t>
            </a:r>
            <a:r>
              <a:rPr lang="tr-TR" sz="2000" dirty="0"/>
              <a:t> </a:t>
            </a:r>
            <a:r>
              <a:rPr lang="tr-TR" sz="2000" dirty="0" err="1"/>
              <a:t>Plethysmography</a:t>
            </a:r>
            <a:endParaRPr lang="tr-TR" sz="2000" dirty="0"/>
          </a:p>
          <a:p>
            <a:pPr lvl="1">
              <a:buFont typeface="Courier New" panose="02070309020205020404" pitchFamily="49" charset="0"/>
              <a:buChar char="o"/>
            </a:pPr>
            <a:r>
              <a:rPr lang="tr-TR" sz="2000" dirty="0"/>
              <a:t>Döteryum </a:t>
            </a:r>
            <a:r>
              <a:rPr lang="tr-TR" sz="2000" dirty="0" err="1"/>
              <a:t>dilüsyon</a:t>
            </a:r>
            <a:r>
              <a:rPr lang="tr-TR" sz="2000" dirty="0"/>
              <a:t>  </a:t>
            </a:r>
          </a:p>
          <a:p>
            <a:pPr lvl="1">
              <a:buFont typeface="Courier New" panose="02070309020205020404" pitchFamily="49" charset="0"/>
              <a:buChar char="o"/>
            </a:pPr>
            <a:r>
              <a:rPr lang="tr-TR" sz="2000" dirty="0"/>
              <a:t>Dual Enerji X-ray </a:t>
            </a:r>
            <a:r>
              <a:rPr lang="tr-TR" sz="2000" dirty="0" err="1"/>
              <a:t>Absorpsiyometri</a:t>
            </a:r>
            <a:r>
              <a:rPr lang="tr-TR" sz="2000" dirty="0"/>
              <a:t> (DEXA)</a:t>
            </a:r>
          </a:p>
          <a:p>
            <a:pPr lvl="1">
              <a:buFont typeface="Courier New" panose="02070309020205020404" pitchFamily="49" charset="0"/>
              <a:buChar char="o"/>
            </a:pPr>
            <a:r>
              <a:rPr lang="tr-TR" sz="2000" dirty="0"/>
              <a:t>BT, MR</a:t>
            </a:r>
          </a:p>
        </p:txBody>
      </p:sp>
      <p:pic>
        <p:nvPicPr>
          <p:cNvPr id="4" name="Resim 3">
            <a:extLst>
              <a:ext uri="{FF2B5EF4-FFF2-40B4-BE49-F238E27FC236}">
                <a16:creationId xmlns:a16="http://schemas.microsoft.com/office/drawing/2014/main" id="{92763DBB-8F8D-44AA-B178-B5B9A056F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013" y="1845734"/>
            <a:ext cx="3418449" cy="2163558"/>
          </a:xfrm>
          <a:prstGeom prst="rect">
            <a:avLst/>
          </a:prstGeom>
        </p:spPr>
      </p:pic>
      <p:pic>
        <p:nvPicPr>
          <p:cNvPr id="6" name="Resim 5">
            <a:extLst>
              <a:ext uri="{FF2B5EF4-FFF2-40B4-BE49-F238E27FC236}">
                <a16:creationId xmlns:a16="http://schemas.microsoft.com/office/drawing/2014/main" id="{8E07CAF0-8CCB-461E-9B3A-F9104252D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477" y="4245708"/>
            <a:ext cx="2208628" cy="1714500"/>
          </a:xfrm>
          <a:prstGeom prst="rect">
            <a:avLst/>
          </a:prstGeom>
        </p:spPr>
      </p:pic>
      <p:pic>
        <p:nvPicPr>
          <p:cNvPr id="8" name="Resim 7">
            <a:extLst>
              <a:ext uri="{FF2B5EF4-FFF2-40B4-BE49-F238E27FC236}">
                <a16:creationId xmlns:a16="http://schemas.microsoft.com/office/drawing/2014/main" id="{03B19AB1-97B1-4D44-A283-A083E5A74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990" y="4227847"/>
            <a:ext cx="2563143" cy="1750223"/>
          </a:xfrm>
          <a:prstGeom prst="rect">
            <a:avLst/>
          </a:prstGeom>
        </p:spPr>
      </p:pic>
    </p:spTree>
    <p:extLst>
      <p:ext uri="{BB962C8B-B14F-4D97-AF65-F5344CB8AC3E}">
        <p14:creationId xmlns:p14="http://schemas.microsoft.com/office/powerpoint/2010/main" val="46005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E51225-9488-4C5F-98D9-D02E5892B8B3}"/>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Fizik Muayene</a:t>
            </a:r>
            <a:endParaRPr lang="tr-TR" dirty="0"/>
          </a:p>
        </p:txBody>
      </p:sp>
      <p:pic>
        <p:nvPicPr>
          <p:cNvPr id="7" name="İçerik Yer Tutucusu 4">
            <a:extLst>
              <a:ext uri="{FF2B5EF4-FFF2-40B4-BE49-F238E27FC236}">
                <a16:creationId xmlns:a16="http://schemas.microsoft.com/office/drawing/2014/main" id="{FED64ABA-2B9E-4956-805C-83FBC6111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517" y="1899593"/>
            <a:ext cx="10789920" cy="3882683"/>
          </a:xfrm>
          <a:prstGeom prst="rect">
            <a:avLst/>
          </a:prstGeom>
        </p:spPr>
      </p:pic>
    </p:spTree>
    <p:extLst>
      <p:ext uri="{BB962C8B-B14F-4D97-AF65-F5344CB8AC3E}">
        <p14:creationId xmlns:p14="http://schemas.microsoft.com/office/powerpoint/2010/main" val="5663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E51225-9488-4C5F-98D9-D02E5892B8B3}"/>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Fizik Muayene</a:t>
            </a:r>
            <a:endParaRPr lang="tr-TR" dirty="0"/>
          </a:p>
        </p:txBody>
      </p:sp>
      <p:pic>
        <p:nvPicPr>
          <p:cNvPr id="4" name="İçerik Yer Tutucusu 4">
            <a:extLst>
              <a:ext uri="{FF2B5EF4-FFF2-40B4-BE49-F238E27FC236}">
                <a16:creationId xmlns:a16="http://schemas.microsoft.com/office/drawing/2014/main" id="{B995CB15-A766-4472-AD55-CA509EFAF2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9" y="1879600"/>
            <a:ext cx="4946178" cy="4385733"/>
          </a:xfrm>
        </p:spPr>
      </p:pic>
      <p:pic>
        <p:nvPicPr>
          <p:cNvPr id="5" name="Resim 4">
            <a:extLst>
              <a:ext uri="{FF2B5EF4-FFF2-40B4-BE49-F238E27FC236}">
                <a16:creationId xmlns:a16="http://schemas.microsoft.com/office/drawing/2014/main" id="{243F4303-67CF-4607-B18F-000DA1F38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545" y="1879600"/>
            <a:ext cx="4946178" cy="4385733"/>
          </a:xfrm>
          <a:prstGeom prst="rect">
            <a:avLst/>
          </a:prstGeom>
        </p:spPr>
      </p:pic>
    </p:spTree>
    <p:extLst>
      <p:ext uri="{BB962C8B-B14F-4D97-AF65-F5344CB8AC3E}">
        <p14:creationId xmlns:p14="http://schemas.microsoft.com/office/powerpoint/2010/main" val="3608650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E51225-9488-4C5F-98D9-D02E5892B8B3}"/>
              </a:ext>
            </a:extLst>
          </p:cNvPr>
          <p:cNvSpPr>
            <a:spLocks noGrp="1"/>
          </p:cNvSpPr>
          <p:nvPr>
            <p:ph type="title"/>
          </p:nvPr>
        </p:nvSpPr>
        <p:spPr/>
        <p:txBody>
          <a:bodyPr/>
          <a:lstStyle/>
          <a:p>
            <a:r>
              <a:rPr lang="tr-TR" b="1" dirty="0"/>
              <a:t> </a:t>
            </a:r>
            <a:r>
              <a:rPr lang="tr-TR" b="1" dirty="0" err="1"/>
              <a:t>Obezitesi</a:t>
            </a:r>
            <a:r>
              <a:rPr lang="tr-TR" b="1" dirty="0"/>
              <a:t> olan hastanın değerlendirilmesi</a:t>
            </a:r>
            <a:br>
              <a:rPr lang="tr-TR" b="1" dirty="0"/>
            </a:br>
            <a:r>
              <a:rPr lang="tr-TR" b="1" dirty="0"/>
              <a:t> Fizik Muayene</a:t>
            </a:r>
            <a:endParaRPr lang="tr-TR" dirty="0"/>
          </a:p>
        </p:txBody>
      </p:sp>
      <p:sp>
        <p:nvSpPr>
          <p:cNvPr id="3" name="İçerik Yer Tutucusu 2">
            <a:extLst>
              <a:ext uri="{FF2B5EF4-FFF2-40B4-BE49-F238E27FC236}">
                <a16:creationId xmlns:a16="http://schemas.microsoft.com/office/drawing/2014/main" id="{106C7285-BF5B-4766-A10E-F7DE52D9E045}"/>
              </a:ext>
            </a:extLst>
          </p:cNvPr>
          <p:cNvSpPr>
            <a:spLocks noGrp="1"/>
          </p:cNvSpPr>
          <p:nvPr>
            <p:ph idx="1"/>
          </p:nvPr>
        </p:nvSpPr>
        <p:spPr/>
        <p:txBody>
          <a:bodyPr/>
          <a:lstStyle/>
          <a:p>
            <a:endParaRPr lang="tr-TR" dirty="0"/>
          </a:p>
        </p:txBody>
      </p:sp>
      <p:pic>
        <p:nvPicPr>
          <p:cNvPr id="4" name="İçerik Yer Tutucusu 4" descr="ekran görüntüsü içeren bir resim&#10;&#10;Açıklama otomatik olarak oluşturuldu">
            <a:extLst>
              <a:ext uri="{FF2B5EF4-FFF2-40B4-BE49-F238E27FC236}">
                <a16:creationId xmlns:a16="http://schemas.microsoft.com/office/drawing/2014/main" id="{030F57EE-D1FD-4A5D-A681-F3C3B2AC8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845734"/>
            <a:ext cx="10515599" cy="3758608"/>
          </a:xfrm>
          <a:prstGeom prst="rect">
            <a:avLst/>
          </a:prstGeom>
        </p:spPr>
      </p:pic>
    </p:spTree>
    <p:extLst>
      <p:ext uri="{BB962C8B-B14F-4D97-AF65-F5344CB8AC3E}">
        <p14:creationId xmlns:p14="http://schemas.microsoft.com/office/powerpoint/2010/main" val="49667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514CAB2D-9129-461E-948E-806BE121D7BA}"/>
              </a:ext>
            </a:extLst>
          </p:cNvPr>
          <p:cNvSpPr>
            <a:spLocks noGrp="1"/>
          </p:cNvSpPr>
          <p:nvPr>
            <p:ph type="title"/>
          </p:nvPr>
        </p:nvSpPr>
        <p:spPr>
          <a:xfrm>
            <a:off x="1097280" y="286603"/>
            <a:ext cx="10058400" cy="1450757"/>
          </a:xfrm>
        </p:spPr>
        <p:txBody>
          <a:bodyPr/>
          <a:lstStyle/>
          <a:p>
            <a:r>
              <a:rPr lang="tr-TR" b="1" dirty="0"/>
              <a:t> </a:t>
            </a:r>
            <a:r>
              <a:rPr lang="tr-TR" b="1" dirty="0" err="1"/>
              <a:t>Obezitesi</a:t>
            </a:r>
            <a:r>
              <a:rPr lang="tr-TR" b="1" dirty="0"/>
              <a:t> olan hastanın değerlendirilmesi</a:t>
            </a:r>
            <a:br>
              <a:rPr lang="tr-TR" b="1" dirty="0"/>
            </a:br>
            <a:r>
              <a:rPr lang="tr-TR" b="1" dirty="0"/>
              <a:t> Fizik Muayene</a:t>
            </a:r>
            <a:endParaRPr lang="tr-TR" dirty="0"/>
          </a:p>
        </p:txBody>
      </p:sp>
      <p:sp>
        <p:nvSpPr>
          <p:cNvPr id="5" name="İçerik Yer Tutucusu 2">
            <a:extLst>
              <a:ext uri="{FF2B5EF4-FFF2-40B4-BE49-F238E27FC236}">
                <a16:creationId xmlns:a16="http://schemas.microsoft.com/office/drawing/2014/main" id="{4378BAC8-8A89-4D37-8BE7-4D8853EEF03B}"/>
              </a:ext>
            </a:extLst>
          </p:cNvPr>
          <p:cNvSpPr>
            <a:spLocks noGrp="1"/>
          </p:cNvSpPr>
          <p:nvPr>
            <p:ph idx="1"/>
          </p:nvPr>
        </p:nvSpPr>
        <p:spPr>
          <a:xfrm>
            <a:off x="1097280" y="1845734"/>
            <a:ext cx="10058400" cy="4023360"/>
          </a:xfrm>
        </p:spPr>
        <p:txBody>
          <a:bodyPr/>
          <a:lstStyle/>
          <a:p>
            <a:pPr>
              <a:lnSpc>
                <a:spcPct val="150000"/>
              </a:lnSpc>
              <a:buFont typeface="Wingdings" panose="05000000000000000000" pitchFamily="2" charset="2"/>
              <a:buChar char="§"/>
            </a:pPr>
            <a:r>
              <a:rPr lang="tr-TR" dirty="0"/>
              <a:t>Bel / kalça oranının ölçülmesi sadece bel çevresine göre avantaj sağlamaz ve nadiren </a:t>
            </a:r>
            <a:r>
              <a:rPr lang="tr-TR" dirty="0" err="1"/>
              <a:t>klinisyenler</a:t>
            </a:r>
            <a:r>
              <a:rPr lang="tr-TR" dirty="0"/>
              <a:t> tarafından kullanılır.</a:t>
            </a:r>
          </a:p>
          <a:p>
            <a:pPr>
              <a:lnSpc>
                <a:spcPct val="150000"/>
              </a:lnSpc>
              <a:buFont typeface="Wingdings" panose="05000000000000000000" pitchFamily="2" charset="2"/>
              <a:buChar char="§"/>
            </a:pPr>
            <a:r>
              <a:rPr lang="tr-TR" dirty="0"/>
              <a:t>Bel-boy oranının ≥ 0,5 olması </a:t>
            </a:r>
            <a:r>
              <a:rPr lang="tr-TR" dirty="0" err="1"/>
              <a:t>abdominal</a:t>
            </a:r>
            <a:r>
              <a:rPr lang="tr-TR" dirty="0"/>
              <a:t> yağlanma göstergesi olarak kabul edilmektedir.</a:t>
            </a:r>
          </a:p>
          <a:p>
            <a:r>
              <a:rPr lang="tr-TR" dirty="0"/>
              <a:t>2017 yılında </a:t>
            </a:r>
            <a:r>
              <a:rPr lang="tr-TR" dirty="0" err="1"/>
              <a:t>Endonezyada</a:t>
            </a:r>
            <a:r>
              <a:rPr lang="tr-TR" dirty="0"/>
              <a:t> </a:t>
            </a:r>
            <a:r>
              <a:rPr lang="tr-TR" dirty="0" err="1"/>
              <a:t>gercekleştirilen</a:t>
            </a:r>
            <a:r>
              <a:rPr lang="tr-TR" dirty="0"/>
              <a:t> bir </a:t>
            </a:r>
            <a:r>
              <a:rPr lang="tr-TR" dirty="0" err="1"/>
              <a:t>calışmada</a:t>
            </a:r>
            <a:r>
              <a:rPr lang="tr-TR" dirty="0"/>
              <a:t> </a:t>
            </a:r>
          </a:p>
          <a:p>
            <a:r>
              <a:rPr lang="tr-TR" dirty="0"/>
              <a:t>BKİ, bel-boy oranı ve bel </a:t>
            </a:r>
            <a:r>
              <a:rPr lang="tr-TR" dirty="0" err="1"/>
              <a:t>cevresi</a:t>
            </a:r>
            <a:r>
              <a:rPr lang="tr-TR" dirty="0"/>
              <a:t> arasında </a:t>
            </a:r>
            <a:r>
              <a:rPr lang="tr-TR" dirty="0" err="1"/>
              <a:t>vucut</a:t>
            </a:r>
            <a:r>
              <a:rPr lang="tr-TR" dirty="0"/>
              <a:t> yağ oranını </a:t>
            </a:r>
          </a:p>
          <a:p>
            <a:r>
              <a:rPr lang="tr-TR" dirty="0"/>
              <a:t>en iyi </a:t>
            </a:r>
            <a:r>
              <a:rPr lang="tr-TR" dirty="0" err="1"/>
              <a:t>predikte</a:t>
            </a:r>
            <a:r>
              <a:rPr lang="tr-TR" dirty="0"/>
              <a:t> eden bel </a:t>
            </a:r>
            <a:r>
              <a:rPr lang="tr-TR" dirty="0" err="1"/>
              <a:t>cevresi</a:t>
            </a:r>
            <a:r>
              <a:rPr lang="tr-TR" dirty="0"/>
              <a:t> ve bel-boy oranı</a:t>
            </a:r>
          </a:p>
        </p:txBody>
      </p:sp>
      <p:pic>
        <p:nvPicPr>
          <p:cNvPr id="7" name="Resim 6" descr="ekran görüntüsü içeren bir resim&#10;&#10;Açıklama otomatik olarak oluşturuldu">
            <a:extLst>
              <a:ext uri="{FF2B5EF4-FFF2-40B4-BE49-F238E27FC236}">
                <a16:creationId xmlns:a16="http://schemas.microsoft.com/office/drawing/2014/main" id="{387E3851-8419-4110-B0AC-569DA3930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533" y="3429000"/>
            <a:ext cx="4707467" cy="2887133"/>
          </a:xfrm>
          <a:prstGeom prst="rect">
            <a:avLst/>
          </a:prstGeom>
        </p:spPr>
      </p:pic>
      <p:sp>
        <p:nvSpPr>
          <p:cNvPr id="8" name="Metin kutusu 7">
            <a:extLst>
              <a:ext uri="{FF2B5EF4-FFF2-40B4-BE49-F238E27FC236}">
                <a16:creationId xmlns:a16="http://schemas.microsoft.com/office/drawing/2014/main" id="{BFA5A017-946C-43C5-B45D-D28DED9C2F51}"/>
              </a:ext>
            </a:extLst>
          </p:cNvPr>
          <p:cNvSpPr txBox="1"/>
          <p:nvPr/>
        </p:nvSpPr>
        <p:spPr>
          <a:xfrm>
            <a:off x="978745" y="6386731"/>
            <a:ext cx="10823787" cy="230832"/>
          </a:xfrm>
          <a:prstGeom prst="rect">
            <a:avLst/>
          </a:prstGeom>
          <a:noFill/>
        </p:spPr>
        <p:txBody>
          <a:bodyPr wrap="square" rtlCol="0">
            <a:spAutoFit/>
          </a:bodyPr>
          <a:lstStyle/>
          <a:p>
            <a:r>
              <a:rPr lang="en-US" sz="900" dirty="0" err="1"/>
              <a:t>Hastuti</a:t>
            </a:r>
            <a:r>
              <a:rPr lang="en-US" sz="900" dirty="0"/>
              <a:t> J, Kagawa M, Byrne NM, Hills AP. Determination of new anthropometric cut-off values for obesity </a:t>
            </a:r>
            <a:r>
              <a:rPr lang="en-US" sz="900" dirty="0" err="1"/>
              <a:t>screeningin</a:t>
            </a:r>
            <a:r>
              <a:rPr lang="en-US" sz="900" dirty="0"/>
              <a:t> Indonesian adults. Asia Pac J Clin </a:t>
            </a:r>
            <a:r>
              <a:rPr lang="en-US" sz="900" dirty="0" err="1"/>
              <a:t>Nutr</a:t>
            </a:r>
            <a:r>
              <a:rPr lang="en-US" sz="900" dirty="0"/>
              <a:t> 2017;26(4):650-656.</a:t>
            </a:r>
            <a:endParaRPr lang="tr-TR" sz="900" dirty="0"/>
          </a:p>
        </p:txBody>
      </p:sp>
    </p:spTree>
    <p:extLst>
      <p:ext uri="{BB962C8B-B14F-4D97-AF65-F5344CB8AC3E}">
        <p14:creationId xmlns:p14="http://schemas.microsoft.com/office/powerpoint/2010/main" val="168416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514CAB2D-9129-461E-948E-806BE121D7BA}"/>
              </a:ext>
            </a:extLst>
          </p:cNvPr>
          <p:cNvSpPr>
            <a:spLocks noGrp="1"/>
          </p:cNvSpPr>
          <p:nvPr>
            <p:ph type="title"/>
          </p:nvPr>
        </p:nvSpPr>
        <p:spPr>
          <a:xfrm>
            <a:off x="1097280" y="286603"/>
            <a:ext cx="10058400" cy="1450757"/>
          </a:xfrm>
        </p:spPr>
        <p:txBody>
          <a:bodyPr/>
          <a:lstStyle/>
          <a:p>
            <a:r>
              <a:rPr lang="tr-TR" b="1" dirty="0"/>
              <a:t> </a:t>
            </a:r>
            <a:r>
              <a:rPr lang="tr-TR" b="1" dirty="0" err="1"/>
              <a:t>Obezitesi</a:t>
            </a:r>
            <a:r>
              <a:rPr lang="tr-TR" b="1" dirty="0"/>
              <a:t> olan hastanın değerlendirilmesi</a:t>
            </a:r>
            <a:br>
              <a:rPr lang="tr-TR" b="1" dirty="0"/>
            </a:br>
            <a:r>
              <a:rPr lang="tr-TR" b="1" dirty="0"/>
              <a:t> Fizik Muayene</a:t>
            </a:r>
            <a:endParaRPr lang="tr-TR" dirty="0"/>
          </a:p>
        </p:txBody>
      </p:sp>
      <p:sp>
        <p:nvSpPr>
          <p:cNvPr id="5" name="İçerik Yer Tutucusu 2">
            <a:extLst>
              <a:ext uri="{FF2B5EF4-FFF2-40B4-BE49-F238E27FC236}">
                <a16:creationId xmlns:a16="http://schemas.microsoft.com/office/drawing/2014/main" id="{4378BAC8-8A89-4D37-8BE7-4D8853EEF03B}"/>
              </a:ext>
            </a:extLst>
          </p:cNvPr>
          <p:cNvSpPr>
            <a:spLocks noGrp="1"/>
          </p:cNvSpPr>
          <p:nvPr>
            <p:ph idx="1"/>
          </p:nvPr>
        </p:nvSpPr>
        <p:spPr>
          <a:xfrm>
            <a:off x="1097280" y="1845734"/>
            <a:ext cx="10058400" cy="4023360"/>
          </a:xfrm>
        </p:spPr>
        <p:txBody>
          <a:bodyPr/>
          <a:lstStyle/>
          <a:p>
            <a:pPr>
              <a:buFont typeface="Wingdings" panose="05000000000000000000" pitchFamily="2" charset="2"/>
              <a:buChar char="§"/>
            </a:pPr>
            <a:r>
              <a:rPr lang="tr-TR" b="1" dirty="0"/>
              <a:t>Ayrıntılı Sistemik Muayene</a:t>
            </a:r>
          </a:p>
          <a:p>
            <a:pPr marL="0" indent="0">
              <a:buNone/>
            </a:pPr>
            <a:endParaRPr lang="tr-TR" b="1" dirty="0"/>
          </a:p>
          <a:p>
            <a:endParaRPr lang="tr-TR" dirty="0"/>
          </a:p>
        </p:txBody>
      </p:sp>
      <p:graphicFrame>
        <p:nvGraphicFramePr>
          <p:cNvPr id="2" name="Tablo 3">
            <a:extLst>
              <a:ext uri="{FF2B5EF4-FFF2-40B4-BE49-F238E27FC236}">
                <a16:creationId xmlns:a16="http://schemas.microsoft.com/office/drawing/2014/main" id="{5131C2E4-31FF-4919-B406-C0149C8E6A59}"/>
              </a:ext>
            </a:extLst>
          </p:cNvPr>
          <p:cNvGraphicFramePr>
            <a:graphicFrameLocks noGrp="1"/>
          </p:cNvGraphicFramePr>
          <p:nvPr>
            <p:extLst>
              <p:ext uri="{D42A27DB-BD31-4B8C-83A1-F6EECF244321}">
                <p14:modId xmlns:p14="http://schemas.microsoft.com/office/powerpoint/2010/main" val="2384836758"/>
              </p:ext>
            </p:extLst>
          </p:nvPr>
        </p:nvGraphicFramePr>
        <p:xfrm>
          <a:off x="1097280" y="2175934"/>
          <a:ext cx="6705600" cy="4155249"/>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1222255887"/>
                    </a:ext>
                  </a:extLst>
                </a:gridCol>
                <a:gridCol w="3352800">
                  <a:extLst>
                    <a:ext uri="{9D8B030D-6E8A-4147-A177-3AD203B41FA5}">
                      <a16:colId xmlns:a16="http://schemas.microsoft.com/office/drawing/2014/main" val="1809093419"/>
                    </a:ext>
                  </a:extLst>
                </a:gridCol>
              </a:tblGrid>
              <a:tr h="356923">
                <a:tc>
                  <a:txBody>
                    <a:bodyPr/>
                    <a:lstStyle/>
                    <a:p>
                      <a:r>
                        <a:rPr lang="tr-TR" dirty="0"/>
                        <a:t>Fizik Muayene Bulgusu</a:t>
                      </a:r>
                    </a:p>
                  </a:txBody>
                  <a:tcPr/>
                </a:tc>
                <a:tc>
                  <a:txBody>
                    <a:bodyPr/>
                    <a:lstStyle/>
                    <a:p>
                      <a:r>
                        <a:rPr lang="tr-TR" dirty="0"/>
                        <a:t>Olası Tanı</a:t>
                      </a:r>
                    </a:p>
                  </a:txBody>
                  <a:tcPr/>
                </a:tc>
                <a:extLst>
                  <a:ext uri="{0D108BD9-81ED-4DB2-BD59-A6C34878D82A}">
                    <a16:rowId xmlns:a16="http://schemas.microsoft.com/office/drawing/2014/main" val="3225063356"/>
                  </a:ext>
                </a:extLst>
              </a:tr>
              <a:tr h="455506">
                <a:tc>
                  <a:txBody>
                    <a:bodyPr/>
                    <a:lstStyle/>
                    <a:p>
                      <a:r>
                        <a:rPr lang="tr-TR" sz="1200" b="0" i="0" kern="1200" dirty="0">
                          <a:solidFill>
                            <a:schemeClr val="dk1"/>
                          </a:solidFill>
                          <a:effectLst/>
                          <a:latin typeface="+mn-lt"/>
                          <a:ea typeface="+mn-ea"/>
                          <a:cs typeface="+mn-cs"/>
                        </a:rPr>
                        <a:t>Kısa boy</a:t>
                      </a:r>
                    </a:p>
                    <a:p>
                      <a:r>
                        <a:rPr lang="tr-TR" sz="1200" b="0" i="0" kern="1200" dirty="0">
                          <a:solidFill>
                            <a:schemeClr val="dk1"/>
                          </a:solidFill>
                          <a:effectLst/>
                          <a:latin typeface="+mn-lt"/>
                          <a:ea typeface="+mn-ea"/>
                          <a:cs typeface="+mn-cs"/>
                        </a:rPr>
                        <a:t>Büyüme Hızında Gerileme</a:t>
                      </a:r>
                      <a:endParaRPr lang="tr-TR" sz="1200" dirty="0"/>
                    </a:p>
                  </a:txBody>
                  <a:tcPr/>
                </a:tc>
                <a:tc>
                  <a:txBody>
                    <a:bodyPr/>
                    <a:lstStyle/>
                    <a:p>
                      <a:r>
                        <a:rPr lang="tr-TR" sz="1200" dirty="0"/>
                        <a:t>Endokrin ve Genetik nedenler</a:t>
                      </a:r>
                    </a:p>
                  </a:txBody>
                  <a:tcPr/>
                </a:tc>
                <a:extLst>
                  <a:ext uri="{0D108BD9-81ED-4DB2-BD59-A6C34878D82A}">
                    <a16:rowId xmlns:a16="http://schemas.microsoft.com/office/drawing/2014/main" val="1757233359"/>
                  </a:ext>
                </a:extLst>
              </a:tr>
              <a:tr h="505641">
                <a:tc>
                  <a:txBody>
                    <a:bodyPr/>
                    <a:lstStyle/>
                    <a:p>
                      <a:r>
                        <a:rPr lang="tr-TR" sz="1200" b="0" i="0" kern="1200" dirty="0">
                          <a:solidFill>
                            <a:schemeClr val="dk1"/>
                          </a:solidFill>
                          <a:effectLst/>
                          <a:latin typeface="+mn-lt"/>
                          <a:ea typeface="+mn-ea"/>
                          <a:cs typeface="+mn-cs"/>
                        </a:rPr>
                        <a:t>Hipertansiyon</a:t>
                      </a:r>
                      <a:endParaRPr lang="tr-TR" sz="1200" dirty="0"/>
                    </a:p>
                  </a:txBody>
                  <a:tcPr/>
                </a:tc>
                <a:tc>
                  <a:txBody>
                    <a:bodyPr/>
                    <a:lstStyle/>
                    <a:p>
                      <a:r>
                        <a:rPr lang="tr-TR" sz="1200" b="0" i="0" kern="1200" dirty="0" err="1">
                          <a:solidFill>
                            <a:schemeClr val="dk1"/>
                          </a:solidFill>
                          <a:effectLst/>
                          <a:latin typeface="+mn-lt"/>
                          <a:ea typeface="+mn-ea"/>
                          <a:cs typeface="+mn-cs"/>
                        </a:rPr>
                        <a:t>Esansiyel</a:t>
                      </a:r>
                      <a:r>
                        <a:rPr lang="tr-TR" sz="1200" b="0" i="0" kern="1200" dirty="0">
                          <a:solidFill>
                            <a:schemeClr val="dk1"/>
                          </a:solidFill>
                          <a:effectLst/>
                          <a:latin typeface="+mn-lt"/>
                          <a:ea typeface="+mn-ea"/>
                          <a:cs typeface="+mn-cs"/>
                        </a:rPr>
                        <a:t> hipertansiyon, Böbrek hastalığı veya </a:t>
                      </a:r>
                      <a:r>
                        <a:rPr lang="tr-TR" sz="1200" b="0" i="0" kern="1200" dirty="0" err="1">
                          <a:solidFill>
                            <a:schemeClr val="dk1"/>
                          </a:solidFill>
                          <a:effectLst/>
                          <a:latin typeface="+mn-lt"/>
                          <a:ea typeface="+mn-ea"/>
                          <a:cs typeface="+mn-cs"/>
                        </a:rPr>
                        <a:t>Cushing</a:t>
                      </a:r>
                      <a:r>
                        <a:rPr lang="tr-TR" sz="1200" b="0" i="0" kern="1200" dirty="0">
                          <a:solidFill>
                            <a:schemeClr val="dk1"/>
                          </a:solidFill>
                          <a:effectLst/>
                          <a:latin typeface="+mn-lt"/>
                          <a:ea typeface="+mn-ea"/>
                          <a:cs typeface="+mn-cs"/>
                        </a:rPr>
                        <a:t> sendromu</a:t>
                      </a:r>
                      <a:endParaRPr lang="tr-TR" sz="1200" dirty="0"/>
                    </a:p>
                  </a:txBody>
                  <a:tcPr/>
                </a:tc>
                <a:extLst>
                  <a:ext uri="{0D108BD9-81ED-4DB2-BD59-A6C34878D82A}">
                    <a16:rowId xmlns:a16="http://schemas.microsoft.com/office/drawing/2014/main" val="4146051837"/>
                  </a:ext>
                </a:extLst>
              </a:tr>
              <a:tr h="297436">
                <a:tc>
                  <a:txBody>
                    <a:bodyPr/>
                    <a:lstStyle/>
                    <a:p>
                      <a:r>
                        <a:rPr lang="tr-TR" sz="1200" b="0" i="0" kern="1200" dirty="0" err="1">
                          <a:solidFill>
                            <a:schemeClr val="dk1"/>
                          </a:solidFill>
                          <a:effectLst/>
                          <a:latin typeface="+mn-lt"/>
                          <a:ea typeface="+mn-ea"/>
                          <a:cs typeface="+mn-cs"/>
                        </a:rPr>
                        <a:t>Akantozis</a:t>
                      </a:r>
                      <a:r>
                        <a:rPr lang="tr-TR" sz="1200" b="0" i="0" kern="1200" dirty="0">
                          <a:solidFill>
                            <a:schemeClr val="dk1"/>
                          </a:solidFill>
                          <a:effectLst/>
                          <a:latin typeface="+mn-lt"/>
                          <a:ea typeface="+mn-ea"/>
                          <a:cs typeface="+mn-cs"/>
                        </a:rPr>
                        <a:t> </a:t>
                      </a:r>
                      <a:r>
                        <a:rPr lang="tr-TR" sz="1200" b="0" i="0" kern="1200" dirty="0" err="1">
                          <a:solidFill>
                            <a:schemeClr val="dk1"/>
                          </a:solidFill>
                          <a:effectLst/>
                          <a:latin typeface="+mn-lt"/>
                          <a:ea typeface="+mn-ea"/>
                          <a:cs typeface="+mn-cs"/>
                        </a:rPr>
                        <a:t>nigricans</a:t>
                      </a:r>
                      <a:endParaRPr lang="tr-TR" sz="1200" dirty="0"/>
                    </a:p>
                  </a:txBody>
                  <a:tcPr/>
                </a:tc>
                <a:tc>
                  <a:txBody>
                    <a:bodyPr/>
                    <a:lstStyle/>
                    <a:p>
                      <a:r>
                        <a:rPr lang="tr-TR" sz="1200" b="0" i="0" kern="1200" dirty="0">
                          <a:solidFill>
                            <a:schemeClr val="dk1"/>
                          </a:solidFill>
                          <a:effectLst/>
                          <a:latin typeface="+mn-lt"/>
                          <a:ea typeface="+mn-ea"/>
                          <a:cs typeface="+mn-cs"/>
                        </a:rPr>
                        <a:t>İnsülin direnci</a:t>
                      </a:r>
                      <a:endParaRPr lang="tr-TR" sz="1200" dirty="0"/>
                    </a:p>
                  </a:txBody>
                  <a:tcPr/>
                </a:tc>
                <a:extLst>
                  <a:ext uri="{0D108BD9-81ED-4DB2-BD59-A6C34878D82A}">
                    <a16:rowId xmlns:a16="http://schemas.microsoft.com/office/drawing/2014/main" val="2940715709"/>
                  </a:ext>
                </a:extLst>
              </a:tr>
              <a:tr h="297436">
                <a:tc>
                  <a:txBody>
                    <a:bodyPr/>
                    <a:lstStyle/>
                    <a:p>
                      <a:r>
                        <a:rPr lang="tr-TR" sz="1200" b="0" i="0" kern="1200" dirty="0">
                          <a:solidFill>
                            <a:schemeClr val="dk1"/>
                          </a:solidFill>
                          <a:effectLst/>
                          <a:latin typeface="+mn-lt"/>
                          <a:ea typeface="+mn-ea"/>
                          <a:cs typeface="+mn-cs"/>
                        </a:rPr>
                        <a:t>Aşırı akne, </a:t>
                      </a:r>
                      <a:r>
                        <a:rPr lang="tr-TR" sz="1200" b="0" i="0" kern="1200" dirty="0" err="1">
                          <a:solidFill>
                            <a:schemeClr val="dk1"/>
                          </a:solidFill>
                          <a:effectLst/>
                          <a:latin typeface="+mn-lt"/>
                          <a:ea typeface="+mn-ea"/>
                          <a:cs typeface="+mn-cs"/>
                        </a:rPr>
                        <a:t>hirsutizm</a:t>
                      </a:r>
                      <a:endParaRPr lang="tr-TR" sz="1200" dirty="0"/>
                    </a:p>
                  </a:txBody>
                  <a:tcPr/>
                </a:tc>
                <a:tc>
                  <a:txBody>
                    <a:bodyPr/>
                    <a:lstStyle/>
                    <a:p>
                      <a:r>
                        <a:rPr lang="tr-TR" sz="1200" b="0" i="0" kern="1200" dirty="0" err="1">
                          <a:solidFill>
                            <a:schemeClr val="dk1"/>
                          </a:solidFill>
                          <a:effectLst/>
                          <a:latin typeface="+mn-lt"/>
                          <a:ea typeface="+mn-ea"/>
                          <a:cs typeface="+mn-cs"/>
                        </a:rPr>
                        <a:t>Polikistik</a:t>
                      </a:r>
                      <a:r>
                        <a:rPr lang="tr-TR" sz="1200" b="0" i="0" kern="1200" dirty="0">
                          <a:solidFill>
                            <a:schemeClr val="dk1"/>
                          </a:solidFill>
                          <a:effectLst/>
                          <a:latin typeface="+mn-lt"/>
                          <a:ea typeface="+mn-ea"/>
                          <a:cs typeface="+mn-cs"/>
                        </a:rPr>
                        <a:t> </a:t>
                      </a:r>
                      <a:r>
                        <a:rPr lang="tr-TR" sz="1200" b="0" i="0" kern="1200" dirty="0" err="1">
                          <a:solidFill>
                            <a:schemeClr val="dk1"/>
                          </a:solidFill>
                          <a:effectLst/>
                          <a:latin typeface="+mn-lt"/>
                          <a:ea typeface="+mn-ea"/>
                          <a:cs typeface="+mn-cs"/>
                        </a:rPr>
                        <a:t>over</a:t>
                      </a:r>
                      <a:r>
                        <a:rPr lang="tr-TR" sz="1200" b="0" i="0" kern="1200" dirty="0">
                          <a:solidFill>
                            <a:schemeClr val="dk1"/>
                          </a:solidFill>
                          <a:effectLst/>
                          <a:latin typeface="+mn-lt"/>
                          <a:ea typeface="+mn-ea"/>
                          <a:cs typeface="+mn-cs"/>
                        </a:rPr>
                        <a:t> sendromu (PCOS)</a:t>
                      </a:r>
                      <a:endParaRPr lang="tr-TR" sz="1200" dirty="0"/>
                    </a:p>
                  </a:txBody>
                  <a:tcPr/>
                </a:tc>
                <a:extLst>
                  <a:ext uri="{0D108BD9-81ED-4DB2-BD59-A6C34878D82A}">
                    <a16:rowId xmlns:a16="http://schemas.microsoft.com/office/drawing/2014/main" val="1659987565"/>
                  </a:ext>
                </a:extLst>
              </a:tr>
              <a:tr h="297436">
                <a:tc>
                  <a:txBody>
                    <a:bodyPr/>
                    <a:lstStyle/>
                    <a:p>
                      <a:r>
                        <a:rPr lang="tr-TR" sz="1200" b="0" i="0" kern="1200" dirty="0">
                          <a:solidFill>
                            <a:schemeClr val="dk1"/>
                          </a:solidFill>
                          <a:effectLst/>
                          <a:latin typeface="+mn-lt"/>
                          <a:ea typeface="+mn-ea"/>
                          <a:cs typeface="+mn-cs"/>
                        </a:rPr>
                        <a:t>Mor renkli </a:t>
                      </a:r>
                      <a:r>
                        <a:rPr lang="tr-TR" sz="1200" b="0" i="0" kern="1200" dirty="0" err="1">
                          <a:solidFill>
                            <a:schemeClr val="dk1"/>
                          </a:solidFill>
                          <a:effectLst/>
                          <a:latin typeface="+mn-lt"/>
                          <a:ea typeface="+mn-ea"/>
                          <a:cs typeface="+mn-cs"/>
                        </a:rPr>
                        <a:t>stria</a:t>
                      </a:r>
                      <a:endParaRPr lang="tr-TR" sz="1200" dirty="0"/>
                    </a:p>
                  </a:txBody>
                  <a:tcPr/>
                </a:tc>
                <a:tc>
                  <a:txBody>
                    <a:bodyPr/>
                    <a:lstStyle/>
                    <a:p>
                      <a:r>
                        <a:rPr lang="tr-TR" sz="1200" b="0" i="0" kern="1200" dirty="0" err="1">
                          <a:solidFill>
                            <a:schemeClr val="dk1"/>
                          </a:solidFill>
                          <a:effectLst/>
                          <a:latin typeface="+mn-lt"/>
                          <a:ea typeface="+mn-ea"/>
                          <a:cs typeface="+mn-cs"/>
                        </a:rPr>
                        <a:t>Cushing</a:t>
                      </a:r>
                      <a:r>
                        <a:rPr lang="tr-TR" sz="1200" b="0" i="0" kern="1200" dirty="0">
                          <a:solidFill>
                            <a:schemeClr val="dk1"/>
                          </a:solidFill>
                          <a:effectLst/>
                          <a:latin typeface="+mn-lt"/>
                          <a:ea typeface="+mn-ea"/>
                          <a:cs typeface="+mn-cs"/>
                        </a:rPr>
                        <a:t> sendromu</a:t>
                      </a:r>
                      <a:endParaRPr lang="tr-TR" sz="1200" dirty="0"/>
                    </a:p>
                  </a:txBody>
                  <a:tcPr/>
                </a:tc>
                <a:extLst>
                  <a:ext uri="{0D108BD9-81ED-4DB2-BD59-A6C34878D82A}">
                    <a16:rowId xmlns:a16="http://schemas.microsoft.com/office/drawing/2014/main" val="866049426"/>
                  </a:ext>
                </a:extLst>
              </a:tr>
              <a:tr h="310624">
                <a:tc>
                  <a:txBody>
                    <a:bodyPr/>
                    <a:lstStyle/>
                    <a:p>
                      <a:r>
                        <a:rPr lang="tr-TR" sz="1200" b="0" i="0" kern="1200" dirty="0">
                          <a:solidFill>
                            <a:schemeClr val="dk1"/>
                          </a:solidFill>
                          <a:effectLst/>
                          <a:latin typeface="+mn-lt"/>
                          <a:ea typeface="+mn-ea"/>
                          <a:cs typeface="+mn-cs"/>
                        </a:rPr>
                        <a:t>Guatr</a:t>
                      </a:r>
                      <a:endParaRPr lang="tr-T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kern="1200" dirty="0" err="1">
                          <a:solidFill>
                            <a:schemeClr val="dk1"/>
                          </a:solidFill>
                          <a:effectLst/>
                          <a:latin typeface="+mn-lt"/>
                          <a:ea typeface="+mn-ea"/>
                          <a:cs typeface="+mn-cs"/>
                        </a:rPr>
                        <a:t>Hipotiroidi</a:t>
                      </a:r>
                      <a:endParaRPr lang="tr-TR" sz="1200" dirty="0"/>
                    </a:p>
                  </a:txBody>
                  <a:tcPr/>
                </a:tc>
                <a:extLst>
                  <a:ext uri="{0D108BD9-81ED-4DB2-BD59-A6C34878D82A}">
                    <a16:rowId xmlns:a16="http://schemas.microsoft.com/office/drawing/2014/main" val="3765294617"/>
                  </a:ext>
                </a:extLst>
              </a:tr>
              <a:tr h="433875">
                <a:tc>
                  <a:txBody>
                    <a:bodyPr/>
                    <a:lstStyle/>
                    <a:p>
                      <a:r>
                        <a:rPr lang="tr-TR" sz="1200" b="0" i="0" kern="1200" dirty="0" err="1">
                          <a:solidFill>
                            <a:schemeClr val="dk1"/>
                          </a:solidFill>
                          <a:effectLst/>
                          <a:latin typeface="+mn-lt"/>
                          <a:ea typeface="+mn-ea"/>
                          <a:cs typeface="+mn-cs"/>
                        </a:rPr>
                        <a:t>Hepatomegali</a:t>
                      </a:r>
                      <a:r>
                        <a:rPr lang="tr-TR" sz="1200" b="0" i="0" kern="1200" dirty="0">
                          <a:solidFill>
                            <a:schemeClr val="dk1"/>
                          </a:solidFill>
                          <a:effectLst/>
                          <a:latin typeface="+mn-lt"/>
                          <a:ea typeface="+mn-ea"/>
                          <a:cs typeface="+mn-cs"/>
                        </a:rPr>
                        <a:t>, sağ üst kadran hassasiyeti</a:t>
                      </a:r>
                      <a:endParaRPr lang="tr-TR" sz="1200" dirty="0"/>
                    </a:p>
                  </a:txBody>
                  <a:tcPr/>
                </a:tc>
                <a:tc>
                  <a:txBody>
                    <a:bodyPr/>
                    <a:lstStyle/>
                    <a:p>
                      <a:r>
                        <a:rPr lang="tr-TR" sz="1200" b="0" i="0" kern="1200" dirty="0" err="1">
                          <a:solidFill>
                            <a:schemeClr val="dk1"/>
                          </a:solidFill>
                          <a:effectLst/>
                          <a:latin typeface="+mn-lt"/>
                          <a:ea typeface="+mn-ea"/>
                          <a:cs typeface="+mn-cs"/>
                        </a:rPr>
                        <a:t>Non</a:t>
                      </a:r>
                      <a:r>
                        <a:rPr lang="tr-TR" sz="1200" b="0" i="0" kern="1200" dirty="0">
                          <a:solidFill>
                            <a:schemeClr val="dk1"/>
                          </a:solidFill>
                          <a:effectLst/>
                          <a:latin typeface="+mn-lt"/>
                          <a:ea typeface="+mn-ea"/>
                          <a:cs typeface="+mn-cs"/>
                        </a:rPr>
                        <a:t>-Alkolik Yağlı Karaciğer Hastalığı veya Safra hastalıkları</a:t>
                      </a:r>
                      <a:endParaRPr lang="tr-TR" sz="1200" dirty="0"/>
                    </a:p>
                  </a:txBody>
                  <a:tcPr/>
                </a:tc>
                <a:extLst>
                  <a:ext uri="{0D108BD9-81ED-4DB2-BD59-A6C34878D82A}">
                    <a16:rowId xmlns:a16="http://schemas.microsoft.com/office/drawing/2014/main" val="2887418795"/>
                  </a:ext>
                </a:extLst>
              </a:tr>
              <a:tr h="308938">
                <a:tc>
                  <a:txBody>
                    <a:bodyPr/>
                    <a:lstStyle/>
                    <a:p>
                      <a:r>
                        <a:rPr lang="tr-TR" sz="1200" b="0" i="0" kern="1200" dirty="0">
                          <a:solidFill>
                            <a:schemeClr val="dk1"/>
                          </a:solidFill>
                          <a:effectLst/>
                          <a:latin typeface="+mn-lt"/>
                          <a:ea typeface="+mn-ea"/>
                          <a:cs typeface="+mn-cs"/>
                        </a:rPr>
                        <a:t>İnmemiş testisler</a:t>
                      </a:r>
                      <a:endParaRPr lang="tr-TR" sz="1200" dirty="0"/>
                    </a:p>
                  </a:txBody>
                  <a:tcPr/>
                </a:tc>
                <a:tc>
                  <a:txBody>
                    <a:bodyPr/>
                    <a:lstStyle/>
                    <a:p>
                      <a:r>
                        <a:rPr lang="tr-TR" sz="1200" b="0" i="0" kern="1200" dirty="0" err="1">
                          <a:solidFill>
                            <a:schemeClr val="dk1"/>
                          </a:solidFill>
                          <a:effectLst/>
                          <a:latin typeface="+mn-lt"/>
                          <a:ea typeface="+mn-ea"/>
                          <a:cs typeface="+mn-cs"/>
                        </a:rPr>
                        <a:t>Prader-Willi</a:t>
                      </a:r>
                      <a:r>
                        <a:rPr lang="tr-TR" sz="1200" b="0" i="0" kern="1200" dirty="0">
                          <a:solidFill>
                            <a:schemeClr val="dk1"/>
                          </a:solidFill>
                          <a:effectLst/>
                          <a:latin typeface="+mn-lt"/>
                          <a:ea typeface="+mn-ea"/>
                          <a:cs typeface="+mn-cs"/>
                        </a:rPr>
                        <a:t> sendromu</a:t>
                      </a:r>
                      <a:endParaRPr lang="tr-TR" sz="1200" dirty="0"/>
                    </a:p>
                  </a:txBody>
                  <a:tcPr/>
                </a:tc>
                <a:extLst>
                  <a:ext uri="{0D108BD9-81ED-4DB2-BD59-A6C34878D82A}">
                    <a16:rowId xmlns:a16="http://schemas.microsoft.com/office/drawing/2014/main" val="824752947"/>
                  </a:ext>
                </a:extLst>
              </a:tr>
              <a:tr h="308938">
                <a:tc>
                  <a:txBody>
                    <a:bodyPr/>
                    <a:lstStyle/>
                    <a:p>
                      <a:r>
                        <a:rPr lang="tr-TR" sz="1200" b="0" i="0" kern="1200" dirty="0" err="1">
                          <a:solidFill>
                            <a:schemeClr val="dk1"/>
                          </a:solidFill>
                          <a:effectLst/>
                          <a:latin typeface="+mn-lt"/>
                          <a:ea typeface="+mn-ea"/>
                          <a:cs typeface="+mn-cs"/>
                        </a:rPr>
                        <a:t>Tonsiller</a:t>
                      </a:r>
                      <a:r>
                        <a:rPr lang="tr-TR" sz="1200" b="0" i="0" kern="1200" dirty="0">
                          <a:solidFill>
                            <a:schemeClr val="dk1"/>
                          </a:solidFill>
                          <a:effectLst/>
                          <a:latin typeface="+mn-lt"/>
                          <a:ea typeface="+mn-ea"/>
                          <a:cs typeface="+mn-cs"/>
                        </a:rPr>
                        <a:t> </a:t>
                      </a:r>
                      <a:r>
                        <a:rPr lang="tr-TR" sz="1200" b="0" i="0" kern="1200" dirty="0" err="1">
                          <a:solidFill>
                            <a:schemeClr val="dk1"/>
                          </a:solidFill>
                          <a:effectLst/>
                          <a:latin typeface="+mn-lt"/>
                          <a:ea typeface="+mn-ea"/>
                          <a:cs typeface="+mn-cs"/>
                        </a:rPr>
                        <a:t>hipertrofi</a:t>
                      </a:r>
                      <a:endParaRPr lang="tr-TR" sz="1200" dirty="0"/>
                    </a:p>
                  </a:txBody>
                  <a:tcPr/>
                </a:tc>
                <a:tc>
                  <a:txBody>
                    <a:bodyPr/>
                    <a:lstStyle/>
                    <a:p>
                      <a:r>
                        <a:rPr lang="tr-TR" sz="1200" b="0" i="0" kern="1200" dirty="0" err="1">
                          <a:solidFill>
                            <a:schemeClr val="dk1"/>
                          </a:solidFill>
                          <a:effectLst/>
                          <a:latin typeface="+mn-lt"/>
                          <a:ea typeface="+mn-ea"/>
                          <a:cs typeface="+mn-cs"/>
                        </a:rPr>
                        <a:t>Obstrüktif</a:t>
                      </a:r>
                      <a:r>
                        <a:rPr lang="tr-TR" sz="1200" b="0" i="0" kern="1200" dirty="0">
                          <a:solidFill>
                            <a:schemeClr val="dk1"/>
                          </a:solidFill>
                          <a:effectLst/>
                          <a:latin typeface="+mn-lt"/>
                          <a:ea typeface="+mn-ea"/>
                          <a:cs typeface="+mn-cs"/>
                        </a:rPr>
                        <a:t> Uyku </a:t>
                      </a:r>
                      <a:r>
                        <a:rPr lang="tr-TR" sz="1200" b="0" i="0" kern="1200" dirty="0" err="1">
                          <a:solidFill>
                            <a:schemeClr val="dk1"/>
                          </a:solidFill>
                          <a:effectLst/>
                          <a:latin typeface="+mn-lt"/>
                          <a:ea typeface="+mn-ea"/>
                          <a:cs typeface="+mn-cs"/>
                        </a:rPr>
                        <a:t>Apnesi</a:t>
                      </a:r>
                      <a:endParaRPr lang="tr-TR" sz="1200" dirty="0"/>
                    </a:p>
                  </a:txBody>
                  <a:tcPr/>
                </a:tc>
                <a:extLst>
                  <a:ext uri="{0D108BD9-81ED-4DB2-BD59-A6C34878D82A}">
                    <a16:rowId xmlns:a16="http://schemas.microsoft.com/office/drawing/2014/main" val="916128653"/>
                  </a:ext>
                </a:extLst>
              </a:tr>
              <a:tr h="25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kern="1200" dirty="0" err="1">
                          <a:solidFill>
                            <a:schemeClr val="dk1"/>
                          </a:solidFill>
                          <a:effectLst/>
                          <a:latin typeface="+mn-lt"/>
                          <a:ea typeface="+mn-ea"/>
                          <a:cs typeface="+mn-cs"/>
                        </a:rPr>
                        <a:t>Wheezing</a:t>
                      </a:r>
                      <a:endParaRPr lang="tr-TR" sz="1200" dirty="0"/>
                    </a:p>
                  </a:txBody>
                  <a:tcPr/>
                </a:tc>
                <a:tc>
                  <a:txBody>
                    <a:bodyPr/>
                    <a:lstStyle/>
                    <a:p>
                      <a:r>
                        <a:rPr lang="tr-TR" sz="1200" b="0" i="0" kern="1200" dirty="0">
                          <a:solidFill>
                            <a:schemeClr val="dk1"/>
                          </a:solidFill>
                          <a:effectLst/>
                          <a:latin typeface="+mn-lt"/>
                          <a:ea typeface="+mn-ea"/>
                          <a:cs typeface="+mn-cs"/>
                        </a:rPr>
                        <a:t>Astım</a:t>
                      </a:r>
                      <a:endParaRPr lang="tr-TR" sz="1200" dirty="0"/>
                    </a:p>
                  </a:txBody>
                  <a:tcPr/>
                </a:tc>
                <a:extLst>
                  <a:ext uri="{0D108BD9-81ED-4DB2-BD59-A6C34878D82A}">
                    <a16:rowId xmlns:a16="http://schemas.microsoft.com/office/drawing/2014/main" val="359777340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kern="1200" dirty="0" err="1">
                          <a:solidFill>
                            <a:schemeClr val="dk1"/>
                          </a:solidFill>
                          <a:effectLst/>
                          <a:latin typeface="+mn-lt"/>
                          <a:ea typeface="+mn-ea"/>
                          <a:cs typeface="+mn-cs"/>
                        </a:rPr>
                        <a:t>Papilödem</a:t>
                      </a:r>
                      <a:r>
                        <a:rPr lang="tr-TR" sz="1200" b="0" i="0" kern="1200" dirty="0">
                          <a:solidFill>
                            <a:schemeClr val="dk1"/>
                          </a:solidFill>
                          <a:effectLst/>
                          <a:latin typeface="+mn-lt"/>
                          <a:ea typeface="+mn-ea"/>
                          <a:cs typeface="+mn-cs"/>
                        </a:rPr>
                        <a:t>, </a:t>
                      </a:r>
                      <a:r>
                        <a:rPr lang="tr-TR" sz="1200" b="0" i="0" kern="1200" dirty="0" err="1">
                          <a:solidFill>
                            <a:schemeClr val="dk1"/>
                          </a:solidFill>
                          <a:effectLst/>
                          <a:latin typeface="+mn-lt"/>
                          <a:ea typeface="+mn-ea"/>
                          <a:cs typeface="+mn-cs"/>
                        </a:rPr>
                        <a:t>kraniyal</a:t>
                      </a:r>
                      <a:r>
                        <a:rPr lang="tr-TR" sz="1200" b="0" i="0" kern="1200" dirty="0">
                          <a:solidFill>
                            <a:schemeClr val="dk1"/>
                          </a:solidFill>
                          <a:effectLst/>
                          <a:latin typeface="+mn-lt"/>
                          <a:ea typeface="+mn-ea"/>
                          <a:cs typeface="+mn-cs"/>
                        </a:rPr>
                        <a:t> sinir VI felci</a:t>
                      </a:r>
                      <a:endParaRPr lang="tr-T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kern="1200" dirty="0" err="1">
                          <a:solidFill>
                            <a:schemeClr val="dk1"/>
                          </a:solidFill>
                          <a:effectLst/>
                          <a:latin typeface="+mn-lt"/>
                          <a:ea typeface="+mn-ea"/>
                          <a:cs typeface="+mn-cs"/>
                        </a:rPr>
                        <a:t>Psödotümör</a:t>
                      </a:r>
                      <a:r>
                        <a:rPr lang="tr-TR" sz="1200" b="0" i="0" kern="1200" dirty="0">
                          <a:solidFill>
                            <a:schemeClr val="dk1"/>
                          </a:solidFill>
                          <a:effectLst/>
                          <a:latin typeface="+mn-lt"/>
                          <a:ea typeface="+mn-ea"/>
                          <a:cs typeface="+mn-cs"/>
                        </a:rPr>
                        <a:t> </a:t>
                      </a:r>
                      <a:r>
                        <a:rPr lang="tr-TR" sz="1200" b="0" i="0" kern="1200" dirty="0" err="1">
                          <a:solidFill>
                            <a:schemeClr val="dk1"/>
                          </a:solidFill>
                          <a:effectLst/>
                          <a:latin typeface="+mn-lt"/>
                          <a:ea typeface="+mn-ea"/>
                          <a:cs typeface="+mn-cs"/>
                        </a:rPr>
                        <a:t>serebri</a:t>
                      </a:r>
                      <a:endParaRPr lang="tr-TR" sz="1200" dirty="0"/>
                    </a:p>
                  </a:txBody>
                  <a:tcPr/>
                </a:tc>
                <a:extLst>
                  <a:ext uri="{0D108BD9-81ED-4DB2-BD59-A6C34878D82A}">
                    <a16:rowId xmlns:a16="http://schemas.microsoft.com/office/drawing/2014/main" val="2633020733"/>
                  </a:ext>
                </a:extLst>
              </a:tr>
            </a:tbl>
          </a:graphicData>
        </a:graphic>
      </p:graphicFrame>
      <p:pic>
        <p:nvPicPr>
          <p:cNvPr id="6" name="Picture 1">
            <a:extLst>
              <a:ext uri="{FF2B5EF4-FFF2-40B4-BE49-F238E27FC236}">
                <a16:creationId xmlns:a16="http://schemas.microsoft.com/office/drawing/2014/main" id="{10F804BE-1527-492D-9550-C3034B7715F9}"/>
              </a:ext>
            </a:extLst>
          </p:cNvPr>
          <p:cNvPicPr>
            <a:picLocks noChangeAspect="1"/>
          </p:cNvPicPr>
          <p:nvPr/>
        </p:nvPicPr>
        <p:blipFill>
          <a:blip r:embed="rId3"/>
          <a:stretch>
            <a:fillRect/>
          </a:stretch>
        </p:blipFill>
        <p:spPr>
          <a:xfrm>
            <a:off x="7802880" y="1906693"/>
            <a:ext cx="2598953" cy="2032000"/>
          </a:xfrm>
          <a:prstGeom prst="rect">
            <a:avLst/>
          </a:prstGeom>
        </p:spPr>
      </p:pic>
      <p:pic>
        <p:nvPicPr>
          <p:cNvPr id="7" name="Picture 1">
            <a:extLst>
              <a:ext uri="{FF2B5EF4-FFF2-40B4-BE49-F238E27FC236}">
                <a16:creationId xmlns:a16="http://schemas.microsoft.com/office/drawing/2014/main" id="{51016285-30F7-4DA1-A2B0-043FE33CCFE7}"/>
              </a:ext>
            </a:extLst>
          </p:cNvPr>
          <p:cNvPicPr>
            <a:picLocks noChangeAspect="1"/>
          </p:cNvPicPr>
          <p:nvPr/>
        </p:nvPicPr>
        <p:blipFill>
          <a:blip r:embed="rId4"/>
          <a:stretch>
            <a:fillRect/>
          </a:stretch>
        </p:blipFill>
        <p:spPr>
          <a:xfrm>
            <a:off x="7802880" y="4055342"/>
            <a:ext cx="2598953" cy="2275841"/>
          </a:xfrm>
          <a:prstGeom prst="rect">
            <a:avLst/>
          </a:prstGeom>
        </p:spPr>
      </p:pic>
      <p:pic>
        <p:nvPicPr>
          <p:cNvPr id="9" name="Resim 8">
            <a:extLst>
              <a:ext uri="{FF2B5EF4-FFF2-40B4-BE49-F238E27FC236}">
                <a16:creationId xmlns:a16="http://schemas.microsoft.com/office/drawing/2014/main" id="{3E94B068-D54C-4F16-86F6-29B0FFC1A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2587988"/>
            <a:ext cx="1981200" cy="2532653"/>
          </a:xfrm>
          <a:prstGeom prst="rect">
            <a:avLst/>
          </a:prstGeom>
        </p:spPr>
      </p:pic>
    </p:spTree>
    <p:extLst>
      <p:ext uri="{BB962C8B-B14F-4D97-AF65-F5344CB8AC3E}">
        <p14:creationId xmlns:p14="http://schemas.microsoft.com/office/powerpoint/2010/main" val="320032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953AE8-55CC-499A-B35B-924C0254BBB5}"/>
              </a:ext>
            </a:extLst>
          </p:cNvPr>
          <p:cNvSpPr>
            <a:spLocks noGrp="1"/>
          </p:cNvSpPr>
          <p:nvPr>
            <p:ph type="title"/>
          </p:nvPr>
        </p:nvSpPr>
        <p:spPr/>
        <p:txBody>
          <a:bodyPr/>
          <a:lstStyle/>
          <a:p>
            <a:r>
              <a:rPr lang="tr-TR" b="1" dirty="0" err="1"/>
              <a:t>Obezitesi</a:t>
            </a:r>
            <a:r>
              <a:rPr lang="tr-TR" b="1" dirty="0"/>
              <a:t> olan hastanın değerlendirilmesi</a:t>
            </a:r>
            <a:br>
              <a:rPr lang="tr-TR" b="1" dirty="0"/>
            </a:br>
            <a:r>
              <a:rPr lang="tr-TR" b="1" dirty="0"/>
              <a:t>Laboratuvar</a:t>
            </a:r>
            <a:endParaRPr lang="tr-TR" dirty="0"/>
          </a:p>
        </p:txBody>
      </p:sp>
      <p:sp>
        <p:nvSpPr>
          <p:cNvPr id="3" name="İçerik Yer Tutucusu 2">
            <a:extLst>
              <a:ext uri="{FF2B5EF4-FFF2-40B4-BE49-F238E27FC236}">
                <a16:creationId xmlns:a16="http://schemas.microsoft.com/office/drawing/2014/main" id="{C6052D7C-DFEC-4433-9C08-183DDC8FB9CA}"/>
              </a:ext>
            </a:extLst>
          </p:cNvPr>
          <p:cNvSpPr>
            <a:spLocks noGrp="1"/>
          </p:cNvSpPr>
          <p:nvPr>
            <p:ph idx="1"/>
          </p:nvPr>
        </p:nvSpPr>
        <p:spPr/>
        <p:txBody>
          <a:bodyPr/>
          <a:lstStyle/>
          <a:p>
            <a:pPr>
              <a:buFont typeface="Courier New" panose="02070309020205020404" pitchFamily="49" charset="0"/>
              <a:buChar char="o"/>
            </a:pPr>
            <a:r>
              <a:rPr lang="tr-TR" dirty="0"/>
              <a:t>Açlık kan </a:t>
            </a:r>
            <a:r>
              <a:rPr lang="tr-TR" dirty="0" err="1"/>
              <a:t>glukozu</a:t>
            </a:r>
            <a:r>
              <a:rPr lang="tr-TR" dirty="0"/>
              <a:t>, HbA1c</a:t>
            </a:r>
          </a:p>
          <a:p>
            <a:pPr>
              <a:buFont typeface="Courier New" panose="02070309020205020404" pitchFamily="49" charset="0"/>
              <a:buChar char="o"/>
            </a:pPr>
            <a:r>
              <a:rPr lang="tr-TR" dirty="0"/>
              <a:t>Açlık </a:t>
            </a:r>
            <a:r>
              <a:rPr lang="tr-TR" dirty="0" err="1"/>
              <a:t>lipid</a:t>
            </a:r>
            <a:r>
              <a:rPr lang="tr-TR" dirty="0"/>
              <a:t> profili (</a:t>
            </a:r>
            <a:r>
              <a:rPr lang="tr-TR" dirty="0" err="1"/>
              <a:t>trigliserid</a:t>
            </a:r>
            <a:r>
              <a:rPr lang="tr-TR" dirty="0"/>
              <a:t>, total kolesterol, LDL kolesterol, HDL kolesterol)</a:t>
            </a:r>
          </a:p>
          <a:p>
            <a:pPr>
              <a:buFont typeface="Courier New" panose="02070309020205020404" pitchFamily="49" charset="0"/>
              <a:buChar char="o"/>
            </a:pPr>
            <a:r>
              <a:rPr lang="tr-TR" dirty="0"/>
              <a:t>Karaciğer enzimleri (AST, ALT)</a:t>
            </a:r>
          </a:p>
          <a:p>
            <a:pPr>
              <a:buFont typeface="Courier New" panose="02070309020205020404" pitchFamily="49" charset="0"/>
              <a:buChar char="o"/>
            </a:pPr>
            <a:r>
              <a:rPr lang="tr-TR" dirty="0" err="1"/>
              <a:t>Renal</a:t>
            </a:r>
            <a:r>
              <a:rPr lang="tr-TR" dirty="0"/>
              <a:t> fonksiyon testleri (</a:t>
            </a:r>
            <a:r>
              <a:rPr lang="tr-TR" dirty="0" err="1"/>
              <a:t>kreatinin</a:t>
            </a:r>
            <a:r>
              <a:rPr lang="tr-TR" dirty="0"/>
              <a:t>, kan üre azotu)</a:t>
            </a:r>
          </a:p>
          <a:p>
            <a:pPr>
              <a:buFont typeface="Courier New" panose="02070309020205020404" pitchFamily="49" charset="0"/>
              <a:buChar char="o"/>
            </a:pPr>
            <a:r>
              <a:rPr lang="tr-TR" dirty="0"/>
              <a:t>Ürik asit</a:t>
            </a:r>
          </a:p>
          <a:p>
            <a:pPr>
              <a:buFont typeface="Courier New" panose="02070309020205020404" pitchFamily="49" charset="0"/>
              <a:buChar char="o"/>
            </a:pPr>
            <a:r>
              <a:rPr lang="tr-TR" dirty="0" err="1"/>
              <a:t>Tiroid</a:t>
            </a:r>
            <a:r>
              <a:rPr lang="tr-TR" dirty="0"/>
              <a:t> </a:t>
            </a:r>
            <a:r>
              <a:rPr lang="tr-TR" dirty="0" err="1"/>
              <a:t>stimulan</a:t>
            </a:r>
            <a:r>
              <a:rPr lang="tr-TR" dirty="0"/>
              <a:t> hormon (TSH)</a:t>
            </a:r>
          </a:p>
          <a:p>
            <a:endParaRPr lang="tr-TR" dirty="0"/>
          </a:p>
          <a:p>
            <a:pPr>
              <a:buFont typeface="Wingdings" panose="05000000000000000000" pitchFamily="2" charset="2"/>
              <a:buChar char="v"/>
            </a:pPr>
            <a:r>
              <a:rPr lang="tr-TR" dirty="0"/>
              <a:t>Kilo fazlalığı ve </a:t>
            </a:r>
            <a:r>
              <a:rPr lang="tr-TR" dirty="0" err="1"/>
              <a:t>obezitesi</a:t>
            </a:r>
            <a:r>
              <a:rPr lang="tr-TR" dirty="0"/>
              <a:t> olan hastalarda insülin direnci </a:t>
            </a:r>
            <a:r>
              <a:rPr lang="tr-TR" dirty="0" err="1"/>
              <a:t>ölcümünün</a:t>
            </a:r>
            <a:r>
              <a:rPr lang="tr-TR" dirty="0"/>
              <a:t> tanı, tedavi planı ve takip</a:t>
            </a:r>
          </a:p>
          <a:p>
            <a:r>
              <a:rPr lang="tr-TR" dirty="0"/>
              <a:t>açısından herhangi bir klinik anlamı ve yararı yoktur.*</a:t>
            </a:r>
          </a:p>
        </p:txBody>
      </p:sp>
      <p:pic>
        <p:nvPicPr>
          <p:cNvPr id="5" name="Resim 4" descr="kişi, tablo, iç mekan, bardak içeren bir resim&#10;&#10;Açıklama otomatik olarak oluşturuldu">
            <a:extLst>
              <a:ext uri="{FF2B5EF4-FFF2-40B4-BE49-F238E27FC236}">
                <a16:creationId xmlns:a16="http://schemas.microsoft.com/office/drawing/2014/main" id="{FF03FA5E-7EA4-4CB6-9EE0-44643F65F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334" y="2993814"/>
            <a:ext cx="3403600" cy="1727200"/>
          </a:xfrm>
          <a:prstGeom prst="rect">
            <a:avLst/>
          </a:prstGeom>
        </p:spPr>
      </p:pic>
      <p:sp>
        <p:nvSpPr>
          <p:cNvPr id="4" name="Metin kutusu 3">
            <a:extLst>
              <a:ext uri="{FF2B5EF4-FFF2-40B4-BE49-F238E27FC236}">
                <a16:creationId xmlns:a16="http://schemas.microsoft.com/office/drawing/2014/main" id="{6F24CC20-478A-4B9E-A2B4-9275BDD05113}"/>
              </a:ext>
            </a:extLst>
          </p:cNvPr>
          <p:cNvSpPr txBox="1"/>
          <p:nvPr/>
        </p:nvSpPr>
        <p:spPr>
          <a:xfrm>
            <a:off x="1337734" y="6386731"/>
            <a:ext cx="9817946" cy="246221"/>
          </a:xfrm>
          <a:prstGeom prst="rect">
            <a:avLst/>
          </a:prstGeom>
          <a:noFill/>
        </p:spPr>
        <p:txBody>
          <a:bodyPr wrap="square" rtlCol="0">
            <a:spAutoFit/>
          </a:bodyPr>
          <a:lstStyle/>
          <a:p>
            <a:r>
              <a:rPr lang="tr-TR" sz="1000" i="1" dirty="0"/>
              <a:t>*TEMD,OBEZİTE TANI ve TEDAVİ KILAVUZU, 2019.</a:t>
            </a:r>
            <a:endParaRPr lang="tr-TR" sz="1000" dirty="0"/>
          </a:p>
        </p:txBody>
      </p:sp>
    </p:spTree>
    <p:extLst>
      <p:ext uri="{BB962C8B-B14F-4D97-AF65-F5344CB8AC3E}">
        <p14:creationId xmlns:p14="http://schemas.microsoft.com/office/powerpoint/2010/main" val="159463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47B991-F8D0-4A2A-8EEB-33BCE2EB3E49}"/>
              </a:ext>
            </a:extLst>
          </p:cNvPr>
          <p:cNvSpPr>
            <a:spLocks noGrp="1"/>
          </p:cNvSpPr>
          <p:nvPr>
            <p:ph type="title"/>
          </p:nvPr>
        </p:nvSpPr>
        <p:spPr/>
        <p:txBody>
          <a:bodyPr/>
          <a:lstStyle/>
          <a:p>
            <a:pPr algn="ctr"/>
            <a:r>
              <a:rPr lang="tr-TR" b="1" dirty="0"/>
              <a:t>Hedefler</a:t>
            </a:r>
          </a:p>
        </p:txBody>
      </p:sp>
      <p:sp>
        <p:nvSpPr>
          <p:cNvPr id="3" name="İçerik Yer Tutucusu 2">
            <a:extLst>
              <a:ext uri="{FF2B5EF4-FFF2-40B4-BE49-F238E27FC236}">
                <a16:creationId xmlns:a16="http://schemas.microsoft.com/office/drawing/2014/main" id="{2CCA7B98-0845-4519-997A-4E1A45557205}"/>
              </a:ext>
            </a:extLst>
          </p:cNvPr>
          <p:cNvSpPr>
            <a:spLocks noGrp="1"/>
          </p:cNvSpPr>
          <p:nvPr>
            <p:ph idx="1"/>
          </p:nvPr>
        </p:nvSpPr>
        <p:spPr/>
        <p:txBody>
          <a:bodyPr/>
          <a:lstStyle/>
          <a:p>
            <a:pPr>
              <a:lnSpc>
                <a:spcPct val="150000"/>
              </a:lnSpc>
              <a:buFont typeface="Wingdings" panose="05000000000000000000" pitchFamily="2" charset="2"/>
              <a:buChar char="§"/>
            </a:pPr>
            <a:r>
              <a:rPr lang="tr-TR" altLang="tr-TR" dirty="0" err="1">
                <a:cs typeface="Times New Roman" panose="02020603050405020304" pitchFamily="18" charset="0"/>
              </a:rPr>
              <a:t>Obezite</a:t>
            </a:r>
            <a:r>
              <a:rPr lang="tr-TR" altLang="tr-TR" dirty="0">
                <a:cs typeface="Times New Roman" panose="02020603050405020304" pitchFamily="18" charset="0"/>
              </a:rPr>
              <a:t> tanımını yapabilmek</a:t>
            </a:r>
          </a:p>
          <a:p>
            <a:pPr>
              <a:lnSpc>
                <a:spcPct val="150000"/>
              </a:lnSpc>
              <a:buFont typeface="Wingdings" panose="05000000000000000000" pitchFamily="2" charset="2"/>
              <a:buChar char="§"/>
            </a:pPr>
            <a:r>
              <a:rPr lang="tr-TR" altLang="tr-TR" dirty="0" err="1">
                <a:cs typeface="Times New Roman" panose="02020603050405020304" pitchFamily="18" charset="0"/>
              </a:rPr>
              <a:t>Obezite</a:t>
            </a:r>
            <a:r>
              <a:rPr lang="tr-TR" altLang="tr-TR" dirty="0">
                <a:cs typeface="Times New Roman" panose="02020603050405020304" pitchFamily="18" charset="0"/>
              </a:rPr>
              <a:t> hastasını değerlendirme basamaklarını sayabilmek</a:t>
            </a:r>
          </a:p>
          <a:p>
            <a:pPr>
              <a:lnSpc>
                <a:spcPct val="150000"/>
              </a:lnSpc>
              <a:buFont typeface="Wingdings" panose="05000000000000000000" pitchFamily="2" charset="2"/>
              <a:buChar char="§"/>
            </a:pPr>
            <a:r>
              <a:rPr lang="tr-TR" altLang="tr-TR" dirty="0" err="1">
                <a:cs typeface="Times New Roman" panose="02020603050405020304" pitchFamily="18" charset="0"/>
              </a:rPr>
              <a:t>Obezitede</a:t>
            </a:r>
            <a:r>
              <a:rPr lang="tr-TR" altLang="tr-TR" dirty="0">
                <a:cs typeface="Times New Roman" panose="02020603050405020304" pitchFamily="18" charset="0"/>
              </a:rPr>
              <a:t> tedavi basamaklarını sayabilmek</a:t>
            </a:r>
          </a:p>
          <a:p>
            <a:endParaRPr lang="tr-TR" dirty="0"/>
          </a:p>
        </p:txBody>
      </p:sp>
    </p:spTree>
    <p:extLst>
      <p:ext uri="{BB962C8B-B14F-4D97-AF65-F5344CB8AC3E}">
        <p14:creationId xmlns:p14="http://schemas.microsoft.com/office/powerpoint/2010/main" val="1941185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953AE8-55CC-499A-B35B-924C0254BBB5}"/>
              </a:ext>
            </a:extLst>
          </p:cNvPr>
          <p:cNvSpPr>
            <a:spLocks noGrp="1"/>
          </p:cNvSpPr>
          <p:nvPr>
            <p:ph type="title"/>
          </p:nvPr>
        </p:nvSpPr>
        <p:spPr/>
        <p:txBody>
          <a:bodyPr/>
          <a:lstStyle/>
          <a:p>
            <a:r>
              <a:rPr lang="tr-TR" b="1" dirty="0" err="1"/>
              <a:t>Obezitesi</a:t>
            </a:r>
            <a:r>
              <a:rPr lang="tr-TR" b="1" dirty="0"/>
              <a:t> olan hastanın değerlendirilmesi</a:t>
            </a:r>
            <a:br>
              <a:rPr lang="tr-TR" b="1" dirty="0"/>
            </a:br>
            <a:r>
              <a:rPr lang="tr-TR" b="1" dirty="0"/>
              <a:t>Laboratuvar</a:t>
            </a:r>
            <a:endParaRPr lang="tr-TR" dirty="0"/>
          </a:p>
        </p:txBody>
      </p:sp>
      <p:sp>
        <p:nvSpPr>
          <p:cNvPr id="3" name="İçerik Yer Tutucusu 2">
            <a:extLst>
              <a:ext uri="{FF2B5EF4-FFF2-40B4-BE49-F238E27FC236}">
                <a16:creationId xmlns:a16="http://schemas.microsoft.com/office/drawing/2014/main" id="{C6052D7C-DFEC-4433-9C08-183DDC8FB9CA}"/>
              </a:ext>
            </a:extLst>
          </p:cNvPr>
          <p:cNvSpPr>
            <a:spLocks noGrp="1"/>
          </p:cNvSpPr>
          <p:nvPr>
            <p:ph idx="1"/>
          </p:nvPr>
        </p:nvSpPr>
        <p:spPr>
          <a:xfrm>
            <a:off x="1097280" y="1845733"/>
            <a:ext cx="10058400" cy="4334933"/>
          </a:xfrm>
        </p:spPr>
        <p:txBody>
          <a:bodyPr>
            <a:normAutofit/>
          </a:bodyPr>
          <a:lstStyle/>
          <a:p>
            <a:pPr>
              <a:buFont typeface="Wingdings" panose="05000000000000000000" pitchFamily="2" charset="2"/>
              <a:buChar char="§"/>
            </a:pPr>
            <a:r>
              <a:rPr lang="tr-TR" sz="2200" dirty="0"/>
              <a:t>Şüphe durumunda </a:t>
            </a:r>
            <a:r>
              <a:rPr lang="tr-TR" sz="2200" dirty="0" err="1"/>
              <a:t>sekonder</a:t>
            </a:r>
            <a:r>
              <a:rPr lang="tr-TR" sz="2200" dirty="0"/>
              <a:t> </a:t>
            </a:r>
            <a:r>
              <a:rPr lang="tr-TR" sz="2200" dirty="0" err="1"/>
              <a:t>obezite</a:t>
            </a:r>
            <a:r>
              <a:rPr lang="tr-TR" sz="2200" dirty="0"/>
              <a:t> nedeni olabilecek hastalıklara ve </a:t>
            </a:r>
            <a:r>
              <a:rPr lang="tr-TR" sz="2200" dirty="0" err="1"/>
              <a:t>obezite</a:t>
            </a:r>
            <a:r>
              <a:rPr lang="tr-TR" sz="2200" dirty="0"/>
              <a:t> ile ilişkili </a:t>
            </a:r>
            <a:r>
              <a:rPr lang="tr-TR" sz="2200" dirty="0" err="1"/>
              <a:t>komorbid</a:t>
            </a:r>
            <a:r>
              <a:rPr lang="tr-TR" sz="2200" dirty="0"/>
              <a:t> durumlara ait laboratuvar incelemeleri*</a:t>
            </a:r>
          </a:p>
          <a:p>
            <a:pPr>
              <a:buFont typeface="Courier New" panose="02070309020205020404" pitchFamily="49" charset="0"/>
              <a:buChar char="o"/>
            </a:pPr>
            <a:r>
              <a:rPr lang="tr-TR" dirty="0" err="1"/>
              <a:t>Glukoz</a:t>
            </a:r>
            <a:r>
              <a:rPr lang="tr-TR" dirty="0"/>
              <a:t> tolerans testi (</a:t>
            </a:r>
            <a:r>
              <a:rPr lang="tr-TR" dirty="0" err="1"/>
              <a:t>aclık</a:t>
            </a:r>
            <a:r>
              <a:rPr lang="tr-TR" dirty="0"/>
              <a:t> kan şekeri 100-125 mg/dl ise)</a:t>
            </a:r>
          </a:p>
          <a:p>
            <a:pPr>
              <a:buFont typeface="Courier New" panose="02070309020205020404" pitchFamily="49" charset="0"/>
              <a:buChar char="o"/>
            </a:pPr>
            <a:r>
              <a:rPr lang="tr-TR" dirty="0" err="1"/>
              <a:t>Ust</a:t>
            </a:r>
            <a:r>
              <a:rPr lang="tr-TR" dirty="0"/>
              <a:t> batın ultrasonografisi (karaciğer enzim </a:t>
            </a:r>
            <a:r>
              <a:rPr lang="tr-TR" dirty="0" err="1"/>
              <a:t>yuksekliği</a:t>
            </a:r>
            <a:r>
              <a:rPr lang="tr-TR" dirty="0"/>
              <a:t> varsa karaciğer yağlanmasının tespiti </a:t>
            </a:r>
            <a:r>
              <a:rPr lang="tr-TR" dirty="0" err="1"/>
              <a:t>icin</a:t>
            </a:r>
            <a:r>
              <a:rPr lang="tr-TR" dirty="0"/>
              <a:t>)</a:t>
            </a:r>
          </a:p>
          <a:p>
            <a:pPr>
              <a:buFont typeface="Courier New" panose="02070309020205020404" pitchFamily="49" charset="0"/>
              <a:buChar char="o"/>
            </a:pPr>
            <a:r>
              <a:rPr lang="tr-TR" dirty="0" err="1"/>
              <a:t>Deksametazon</a:t>
            </a:r>
            <a:r>
              <a:rPr lang="tr-TR" dirty="0"/>
              <a:t> </a:t>
            </a:r>
            <a:r>
              <a:rPr lang="tr-TR" dirty="0" err="1"/>
              <a:t>supresyon</a:t>
            </a:r>
            <a:r>
              <a:rPr lang="tr-TR" dirty="0"/>
              <a:t> testi (gecelik 1 mg ile) veya 24 saatlik idrar </a:t>
            </a:r>
            <a:r>
              <a:rPr lang="tr-TR" dirty="0" err="1"/>
              <a:t>kortizolu</a:t>
            </a:r>
            <a:r>
              <a:rPr lang="tr-TR" dirty="0"/>
              <a:t> veya Gece 23:00 </a:t>
            </a:r>
            <a:r>
              <a:rPr lang="tr-TR" dirty="0" err="1"/>
              <a:t>tukruk</a:t>
            </a:r>
            <a:r>
              <a:rPr lang="tr-TR" dirty="0"/>
              <a:t> </a:t>
            </a:r>
            <a:r>
              <a:rPr lang="tr-TR" dirty="0" err="1"/>
              <a:t>kortizolu</a:t>
            </a:r>
            <a:r>
              <a:rPr lang="tr-TR" dirty="0"/>
              <a:t> (</a:t>
            </a:r>
            <a:r>
              <a:rPr lang="tr-TR" dirty="0" err="1"/>
              <a:t>endojen</a:t>
            </a:r>
            <a:r>
              <a:rPr lang="tr-TR" dirty="0"/>
              <a:t> </a:t>
            </a:r>
            <a:r>
              <a:rPr lang="tr-TR" dirty="0" err="1"/>
              <a:t>hiperkortizolemi</a:t>
            </a:r>
            <a:r>
              <a:rPr lang="tr-TR" dirty="0"/>
              <a:t> </a:t>
            </a:r>
            <a:r>
              <a:rPr lang="tr-TR" dirty="0" err="1"/>
              <a:t>duşunuluyorsa</a:t>
            </a:r>
            <a:r>
              <a:rPr lang="tr-TR" dirty="0"/>
              <a:t>).</a:t>
            </a:r>
          </a:p>
          <a:p>
            <a:pPr>
              <a:lnSpc>
                <a:spcPct val="100000"/>
              </a:lnSpc>
              <a:buFont typeface="Courier New" panose="02070309020205020404" pitchFamily="49" charset="0"/>
              <a:buChar char="o"/>
            </a:pPr>
            <a:r>
              <a:rPr lang="tr-TR" dirty="0" err="1"/>
              <a:t>Prolaktin</a:t>
            </a:r>
            <a:r>
              <a:rPr lang="tr-TR" dirty="0"/>
              <a:t>, </a:t>
            </a:r>
            <a:r>
              <a:rPr lang="tr-TR" dirty="0" err="1"/>
              <a:t>estradiol</a:t>
            </a:r>
            <a:r>
              <a:rPr lang="tr-TR" dirty="0"/>
              <a:t>, FSH, LH ve gebelik testleri (</a:t>
            </a:r>
            <a:r>
              <a:rPr lang="tr-TR" dirty="0" err="1"/>
              <a:t>acıklanamayan</a:t>
            </a:r>
            <a:r>
              <a:rPr lang="tr-TR" dirty="0"/>
              <a:t> </a:t>
            </a:r>
            <a:r>
              <a:rPr lang="tr-TR" dirty="0" err="1"/>
              <a:t>amenore</a:t>
            </a:r>
            <a:r>
              <a:rPr lang="tr-TR" dirty="0"/>
              <a:t> veya </a:t>
            </a:r>
            <a:r>
              <a:rPr lang="tr-TR" dirty="0" err="1"/>
              <a:t>oligomenoresi</a:t>
            </a:r>
            <a:r>
              <a:rPr lang="tr-TR" dirty="0"/>
              <a:t> olan bayanlarda)</a:t>
            </a:r>
          </a:p>
          <a:p>
            <a:pPr>
              <a:lnSpc>
                <a:spcPct val="100000"/>
              </a:lnSpc>
              <a:buFont typeface="Courier New" panose="02070309020205020404" pitchFamily="49" charset="0"/>
              <a:buChar char="o"/>
            </a:pPr>
            <a:r>
              <a:rPr lang="tr-TR" dirty="0" err="1"/>
              <a:t>Vucut</a:t>
            </a:r>
            <a:r>
              <a:rPr lang="tr-TR" dirty="0"/>
              <a:t> kompozisyon analizi </a:t>
            </a:r>
          </a:p>
          <a:p>
            <a:pPr lvl="1">
              <a:lnSpc>
                <a:spcPct val="100000"/>
              </a:lnSpc>
              <a:buFont typeface="Arial" panose="020B0604020202020204" pitchFamily="34" charset="0"/>
              <a:buChar char="•"/>
            </a:pPr>
            <a:r>
              <a:rPr lang="tr-TR" dirty="0"/>
              <a:t>Rutin poliklinik pratiğinde gerekli değildir. </a:t>
            </a:r>
          </a:p>
          <a:p>
            <a:pPr lvl="1">
              <a:lnSpc>
                <a:spcPct val="100000"/>
              </a:lnSpc>
              <a:buFont typeface="Arial" panose="020B0604020202020204" pitchFamily="34" charset="0"/>
              <a:buChar char="•"/>
            </a:pPr>
            <a:r>
              <a:rPr lang="tr-TR" dirty="0"/>
              <a:t>Tedavi başlangıcında ve takip sırasında yağ oranı ve yağsız </a:t>
            </a:r>
            <a:r>
              <a:rPr lang="tr-TR" dirty="0" err="1"/>
              <a:t>vucut</a:t>
            </a:r>
            <a:r>
              <a:rPr lang="tr-TR" dirty="0"/>
              <a:t> kitlesinin tayini </a:t>
            </a:r>
            <a:r>
              <a:rPr lang="tr-TR" dirty="0" err="1"/>
              <a:t>icin</a:t>
            </a:r>
            <a:r>
              <a:rPr lang="tr-TR" dirty="0"/>
              <a:t> kullanılabilir</a:t>
            </a:r>
            <a:endParaRPr lang="tr-TR" sz="4600" dirty="0"/>
          </a:p>
          <a:p>
            <a:endParaRPr lang="tr-TR" dirty="0"/>
          </a:p>
        </p:txBody>
      </p:sp>
      <p:sp>
        <p:nvSpPr>
          <p:cNvPr id="4" name="Metin kutusu 3">
            <a:extLst>
              <a:ext uri="{FF2B5EF4-FFF2-40B4-BE49-F238E27FC236}">
                <a16:creationId xmlns:a16="http://schemas.microsoft.com/office/drawing/2014/main" id="{D2F55107-BA30-4756-9E3C-96B77A1E5D4D}"/>
              </a:ext>
            </a:extLst>
          </p:cNvPr>
          <p:cNvSpPr txBox="1"/>
          <p:nvPr/>
        </p:nvSpPr>
        <p:spPr>
          <a:xfrm>
            <a:off x="1337734" y="6386731"/>
            <a:ext cx="9817946" cy="246221"/>
          </a:xfrm>
          <a:prstGeom prst="rect">
            <a:avLst/>
          </a:prstGeom>
          <a:noFill/>
        </p:spPr>
        <p:txBody>
          <a:bodyPr wrap="square" rtlCol="0">
            <a:spAutoFit/>
          </a:bodyPr>
          <a:lstStyle/>
          <a:p>
            <a:r>
              <a:rPr lang="tr-TR" sz="1000" i="1" dirty="0"/>
              <a:t>*TEMD,OBEZİTE TANI ve TEDAVİ KILAVUZU, 2019.</a:t>
            </a:r>
            <a:endParaRPr lang="tr-TR" sz="1000" dirty="0"/>
          </a:p>
        </p:txBody>
      </p:sp>
    </p:spTree>
    <p:extLst>
      <p:ext uri="{BB962C8B-B14F-4D97-AF65-F5344CB8AC3E}">
        <p14:creationId xmlns:p14="http://schemas.microsoft.com/office/powerpoint/2010/main" val="3156477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EA28D-CF3F-42D4-A6D9-F6D349F2D65E}"/>
              </a:ext>
            </a:extLst>
          </p:cNvPr>
          <p:cNvSpPr>
            <a:spLocks noGrp="1"/>
          </p:cNvSpPr>
          <p:nvPr>
            <p:ph type="title"/>
          </p:nvPr>
        </p:nvSpPr>
        <p:spPr/>
        <p:txBody>
          <a:bodyPr/>
          <a:lstStyle/>
          <a:p>
            <a:r>
              <a:rPr lang="tr-TR" b="1" dirty="0" err="1"/>
              <a:t>Obezitesi</a:t>
            </a:r>
            <a:r>
              <a:rPr lang="tr-TR" b="1" dirty="0"/>
              <a:t> olan hastanın değerlendirilmesi</a:t>
            </a:r>
            <a:br>
              <a:rPr lang="tr-TR" b="1" dirty="0"/>
            </a:br>
            <a:endParaRPr lang="tr-TR" dirty="0"/>
          </a:p>
        </p:txBody>
      </p:sp>
      <p:sp>
        <p:nvSpPr>
          <p:cNvPr id="3" name="İçerik Yer Tutucusu 2">
            <a:extLst>
              <a:ext uri="{FF2B5EF4-FFF2-40B4-BE49-F238E27FC236}">
                <a16:creationId xmlns:a16="http://schemas.microsoft.com/office/drawing/2014/main" id="{3CEADD29-9E91-4498-8B4C-E2364E48C8E7}"/>
              </a:ext>
            </a:extLst>
          </p:cNvPr>
          <p:cNvSpPr>
            <a:spLocks noGrp="1"/>
          </p:cNvSpPr>
          <p:nvPr>
            <p:ph idx="1"/>
          </p:nvPr>
        </p:nvSpPr>
        <p:spPr/>
        <p:txBody>
          <a:bodyPr/>
          <a:lstStyle/>
          <a:p>
            <a:r>
              <a:rPr lang="tr-TR" b="1" dirty="0"/>
              <a:t>Motivasyon Durum Değerlendirmesi</a:t>
            </a:r>
          </a:p>
          <a:p>
            <a:pPr>
              <a:buFont typeface="Wingdings" panose="05000000000000000000" pitchFamily="2" charset="2"/>
              <a:buChar char="§"/>
            </a:pPr>
            <a:r>
              <a:rPr lang="tr-TR" dirty="0"/>
              <a:t>Bu aşamalardan sonra son olarak hastanın </a:t>
            </a:r>
            <a:r>
              <a:rPr lang="tr-TR" dirty="0" err="1"/>
              <a:t>obezite</a:t>
            </a:r>
            <a:r>
              <a:rPr lang="tr-TR" dirty="0"/>
              <a:t> ile mücadeleden ne derece hazır olduğu ve beklentileri sorgulanmalıdır.</a:t>
            </a:r>
          </a:p>
          <a:p>
            <a:pPr>
              <a:buFont typeface="Wingdings" panose="05000000000000000000" pitchFamily="2" charset="2"/>
              <a:buChar char="§"/>
            </a:pPr>
            <a:r>
              <a:rPr lang="tr-TR" dirty="0"/>
              <a:t>Motivasyon düşüklüğü düşünülen hastalar mümkünse </a:t>
            </a:r>
            <a:r>
              <a:rPr lang="tr-TR" dirty="0" err="1"/>
              <a:t>obezite</a:t>
            </a:r>
            <a:r>
              <a:rPr lang="tr-TR" dirty="0"/>
              <a:t> ekibi tarafından sık aralıklarla birkaç defa daha görüşmeye alınmalıdır. </a:t>
            </a:r>
          </a:p>
          <a:p>
            <a:pPr>
              <a:buFont typeface="Wingdings" panose="05000000000000000000" pitchFamily="2" charset="2"/>
              <a:buChar char="§"/>
            </a:pPr>
            <a:r>
              <a:rPr lang="tr-TR" dirty="0"/>
              <a:t>Hasta motivasyonunun kilo kontrol programlarının en önemli unsuru olduğu her zaman akılda tutulmalıdır.</a:t>
            </a:r>
          </a:p>
        </p:txBody>
      </p:sp>
      <p:pic>
        <p:nvPicPr>
          <p:cNvPr id="5" name="Resim 4">
            <a:extLst>
              <a:ext uri="{FF2B5EF4-FFF2-40B4-BE49-F238E27FC236}">
                <a16:creationId xmlns:a16="http://schemas.microsoft.com/office/drawing/2014/main" id="{44DDC260-35DD-44C8-B594-145D51D9E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2" y="4677666"/>
            <a:ext cx="5401429" cy="885949"/>
          </a:xfrm>
          <a:prstGeom prst="rect">
            <a:avLst/>
          </a:prstGeom>
        </p:spPr>
      </p:pic>
      <p:pic>
        <p:nvPicPr>
          <p:cNvPr id="7" name="Resim 6">
            <a:extLst>
              <a:ext uri="{FF2B5EF4-FFF2-40B4-BE49-F238E27FC236}">
                <a16:creationId xmlns:a16="http://schemas.microsoft.com/office/drawing/2014/main" id="{7B4C1C27-A9B7-48FA-8DDF-D70C45AE3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199" y="4554950"/>
            <a:ext cx="5239481" cy="1676634"/>
          </a:xfrm>
          <a:prstGeom prst="rect">
            <a:avLst/>
          </a:prstGeom>
        </p:spPr>
      </p:pic>
    </p:spTree>
    <p:extLst>
      <p:ext uri="{BB962C8B-B14F-4D97-AF65-F5344CB8AC3E}">
        <p14:creationId xmlns:p14="http://schemas.microsoft.com/office/powerpoint/2010/main" val="99972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C4FC5E96-9FBC-4402-B192-875015E47CBE}"/>
              </a:ext>
            </a:extLst>
          </p:cNvPr>
          <p:cNvGraphicFramePr>
            <a:graphicFrameLocks noChangeAspect="1"/>
          </p:cNvGraphicFramePr>
          <p:nvPr/>
        </p:nvGraphicFramePr>
        <p:xfrm>
          <a:off x="0" y="0"/>
          <a:ext cx="12192000" cy="7279859"/>
        </p:xfrm>
        <a:graphic>
          <a:graphicData uri="http://schemas.openxmlformats.org/presentationml/2006/ole">
            <mc:AlternateContent xmlns:mc="http://schemas.openxmlformats.org/markup-compatibility/2006">
              <mc:Choice xmlns:v="urn:schemas-microsoft-com:vml" Requires="v">
                <p:oleObj spid="_x0000_s10272" name="Document" r:id="rId3" imgW="5400403" imgH="3147953" progId="Word.Document.12">
                  <p:embed/>
                </p:oleObj>
              </mc:Choice>
              <mc:Fallback>
                <p:oleObj name="Document" r:id="rId3" imgW="5400403" imgH="3147953" progId="Word.Document.12">
                  <p:embed/>
                  <p:pic>
                    <p:nvPicPr>
                      <p:cNvPr id="4" name="Nesne 3">
                        <a:extLst>
                          <a:ext uri="{FF2B5EF4-FFF2-40B4-BE49-F238E27FC236}">
                            <a16:creationId xmlns:a16="http://schemas.microsoft.com/office/drawing/2014/main" id="{C4FC5E96-9FBC-4402-B192-875015E47CBE}"/>
                          </a:ext>
                        </a:extLst>
                      </p:cNvPr>
                      <p:cNvPicPr/>
                      <p:nvPr/>
                    </p:nvPicPr>
                    <p:blipFill>
                      <a:blip r:embed="rId4"/>
                      <a:stretch>
                        <a:fillRect/>
                      </a:stretch>
                    </p:blipFill>
                    <p:spPr>
                      <a:xfrm>
                        <a:off x="0" y="0"/>
                        <a:ext cx="12192000" cy="7279859"/>
                      </a:xfrm>
                      <a:prstGeom prst="rect">
                        <a:avLst/>
                      </a:prstGeom>
                    </p:spPr>
                  </p:pic>
                </p:oleObj>
              </mc:Fallback>
            </mc:AlternateContent>
          </a:graphicData>
        </a:graphic>
      </p:graphicFrame>
    </p:spTree>
    <p:extLst>
      <p:ext uri="{BB962C8B-B14F-4D97-AF65-F5344CB8AC3E}">
        <p14:creationId xmlns:p14="http://schemas.microsoft.com/office/powerpoint/2010/main" val="301901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CBBC74-7D23-47A6-ACA1-AF7170354EEB}"/>
              </a:ext>
            </a:extLst>
          </p:cNvPr>
          <p:cNvSpPr>
            <a:spLocks noGrp="1"/>
          </p:cNvSpPr>
          <p:nvPr>
            <p:ph type="title"/>
          </p:nvPr>
        </p:nvSpPr>
        <p:spPr/>
        <p:txBody>
          <a:bodyPr/>
          <a:lstStyle/>
          <a:p>
            <a:r>
              <a:rPr lang="tr-TR" b="1" dirty="0" err="1"/>
              <a:t>Obeziteye</a:t>
            </a:r>
            <a:r>
              <a:rPr lang="tr-TR" b="1" dirty="0"/>
              <a:t> Eşlik Eden Hastalıklar</a:t>
            </a:r>
          </a:p>
        </p:txBody>
      </p:sp>
      <p:sp>
        <p:nvSpPr>
          <p:cNvPr id="3" name="İçerik Yer Tutucusu 2">
            <a:extLst>
              <a:ext uri="{FF2B5EF4-FFF2-40B4-BE49-F238E27FC236}">
                <a16:creationId xmlns:a16="http://schemas.microsoft.com/office/drawing/2014/main" id="{5906A293-8C19-460C-AB0A-04897A41365A}"/>
              </a:ext>
            </a:extLst>
          </p:cNvPr>
          <p:cNvSpPr>
            <a:spLocks noGrp="1"/>
          </p:cNvSpPr>
          <p:nvPr>
            <p:ph idx="1"/>
          </p:nvPr>
        </p:nvSpPr>
        <p:spPr/>
        <p:txBody>
          <a:bodyPr>
            <a:normAutofit lnSpcReduction="10000"/>
          </a:bodyPr>
          <a:lstStyle/>
          <a:p>
            <a:pPr>
              <a:lnSpc>
                <a:spcPct val="150000"/>
              </a:lnSpc>
              <a:buFont typeface="Wingdings" panose="05000000000000000000" pitchFamily="2" charset="2"/>
              <a:buChar char="§"/>
            </a:pPr>
            <a:r>
              <a:rPr lang="tr-TR" sz="2000" dirty="0" err="1"/>
              <a:t>Obez</a:t>
            </a:r>
            <a:r>
              <a:rPr lang="tr-TR" sz="2000" dirty="0"/>
              <a:t> olgularda </a:t>
            </a:r>
            <a:r>
              <a:rPr lang="tr-TR" sz="2000" dirty="0" err="1"/>
              <a:t>obezite</a:t>
            </a:r>
            <a:r>
              <a:rPr lang="tr-TR" sz="2000" dirty="0"/>
              <a:t> devam ettiği sürece diyabet, </a:t>
            </a:r>
            <a:r>
              <a:rPr lang="tr-TR" sz="2000" dirty="0" err="1"/>
              <a:t>MetS</a:t>
            </a:r>
            <a:r>
              <a:rPr lang="tr-TR" sz="2000" dirty="0"/>
              <a:t> ve </a:t>
            </a:r>
            <a:r>
              <a:rPr lang="tr-TR" sz="2000" dirty="0" err="1"/>
              <a:t>kardiyovasküler</a:t>
            </a:r>
            <a:r>
              <a:rPr lang="tr-TR" sz="2000" dirty="0"/>
              <a:t> risk faktörleri açısından yıllık aralıklarla mutlaka yapılması gereken değerlendirmeler şunlardır:</a:t>
            </a:r>
          </a:p>
          <a:p>
            <a:pPr lvl="1">
              <a:buFont typeface="Courier New" panose="02070309020205020404" pitchFamily="49" charset="0"/>
              <a:buChar char="o"/>
            </a:pPr>
            <a:r>
              <a:rPr lang="tr-TR" sz="2000" dirty="0"/>
              <a:t>Bel çevresi ölçümü</a:t>
            </a:r>
          </a:p>
          <a:p>
            <a:pPr lvl="1">
              <a:buFont typeface="Courier New" panose="02070309020205020404" pitchFamily="49" charset="0"/>
              <a:buChar char="o"/>
            </a:pPr>
            <a:r>
              <a:rPr lang="tr-TR" sz="2000" dirty="0"/>
              <a:t>Kan basıncı ölçümü</a:t>
            </a:r>
          </a:p>
          <a:p>
            <a:pPr lvl="1">
              <a:buFont typeface="Courier New" panose="02070309020205020404" pitchFamily="49" charset="0"/>
              <a:buChar char="o"/>
            </a:pPr>
            <a:r>
              <a:rPr lang="tr-TR" sz="2000" dirty="0"/>
              <a:t>Açlık kan şekeri (AKŞ)* </a:t>
            </a:r>
          </a:p>
          <a:p>
            <a:pPr lvl="1">
              <a:buFont typeface="Courier New" panose="02070309020205020404" pitchFamily="49" charset="0"/>
              <a:buChar char="o"/>
            </a:pPr>
            <a:r>
              <a:rPr lang="tr-TR" sz="2000" dirty="0" err="1"/>
              <a:t>Glikozillenmiş</a:t>
            </a:r>
            <a:r>
              <a:rPr lang="tr-TR" sz="2000" dirty="0"/>
              <a:t> hemoglobin (HbA1c)*</a:t>
            </a:r>
          </a:p>
          <a:p>
            <a:pPr lvl="1">
              <a:buFont typeface="Courier New" panose="02070309020205020404" pitchFamily="49" charset="0"/>
              <a:buChar char="o"/>
            </a:pPr>
            <a:r>
              <a:rPr lang="tr-TR" sz="2000" dirty="0" err="1"/>
              <a:t>Lipid</a:t>
            </a:r>
            <a:r>
              <a:rPr lang="tr-TR" sz="2000" dirty="0"/>
              <a:t> paneli</a:t>
            </a:r>
          </a:p>
          <a:p>
            <a:pPr marL="0" indent="0">
              <a:lnSpc>
                <a:spcPct val="150000"/>
              </a:lnSpc>
              <a:buNone/>
            </a:pPr>
            <a:r>
              <a:rPr lang="tr-TR" sz="2000" dirty="0"/>
              <a:t>*Değerlendirmede AKŞ ≥200 mg/dl ya da iki ölçümde ≥126 mg/dl ise Tip 2 DM tanısı konulur. AKŞ ve/veya HbA1c </a:t>
            </a:r>
            <a:r>
              <a:rPr lang="tr-TR" sz="2000" dirty="0" err="1"/>
              <a:t>prediyabet</a:t>
            </a:r>
            <a:r>
              <a:rPr lang="tr-TR" sz="2000" dirty="0"/>
              <a:t> ile uyumlu ise (sırasıyla 100-125 mg/dl, % 5,7-6,4), 2 saatlik, 75 gr oral </a:t>
            </a:r>
            <a:r>
              <a:rPr lang="tr-TR" sz="2000" dirty="0" err="1"/>
              <a:t>glukoz</a:t>
            </a:r>
            <a:r>
              <a:rPr lang="tr-TR" sz="2000" dirty="0"/>
              <a:t> tolerans testi (OGTT) yapılması önerilir.</a:t>
            </a:r>
          </a:p>
        </p:txBody>
      </p:sp>
    </p:spTree>
    <p:extLst>
      <p:ext uri="{BB962C8B-B14F-4D97-AF65-F5344CB8AC3E}">
        <p14:creationId xmlns:p14="http://schemas.microsoft.com/office/powerpoint/2010/main" val="388119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34BCD2-10D2-4916-AD44-FCF7E8A13AFF}"/>
              </a:ext>
            </a:extLst>
          </p:cNvPr>
          <p:cNvSpPr>
            <a:spLocks noGrp="1"/>
          </p:cNvSpPr>
          <p:nvPr>
            <p:ph type="title"/>
          </p:nvPr>
        </p:nvSpPr>
        <p:spPr/>
        <p:txBody>
          <a:bodyPr/>
          <a:lstStyle/>
          <a:p>
            <a:r>
              <a:rPr lang="tr-TR" b="1" dirty="0" err="1"/>
              <a:t>Obeziteye</a:t>
            </a:r>
            <a:r>
              <a:rPr lang="tr-TR" b="1" dirty="0"/>
              <a:t> Eşlik Eden Hastalıklar</a:t>
            </a:r>
          </a:p>
        </p:txBody>
      </p:sp>
      <p:sp>
        <p:nvSpPr>
          <p:cNvPr id="3" name="İçerik Yer Tutucusu 2">
            <a:extLst>
              <a:ext uri="{FF2B5EF4-FFF2-40B4-BE49-F238E27FC236}">
                <a16:creationId xmlns:a16="http://schemas.microsoft.com/office/drawing/2014/main" id="{C0878735-DDE5-4C95-9EFF-825785589F53}"/>
              </a:ext>
            </a:extLst>
          </p:cNvPr>
          <p:cNvSpPr>
            <a:spLocks noGrp="1"/>
          </p:cNvSpPr>
          <p:nvPr>
            <p:ph idx="1"/>
          </p:nvPr>
        </p:nvSpPr>
        <p:spPr>
          <a:xfrm>
            <a:off x="838200" y="1825625"/>
            <a:ext cx="10515600" cy="4506164"/>
          </a:xfrm>
        </p:spPr>
        <p:txBody>
          <a:bodyPr>
            <a:normAutofit/>
          </a:bodyPr>
          <a:lstStyle/>
          <a:p>
            <a:pPr marL="0" indent="0">
              <a:buNone/>
            </a:pPr>
            <a:r>
              <a:rPr lang="tr-TR" sz="2000" b="1" dirty="0"/>
              <a:t>Tip 2 </a:t>
            </a:r>
            <a:r>
              <a:rPr lang="tr-TR" sz="2000" b="1" dirty="0" err="1"/>
              <a:t>Diabet</a:t>
            </a:r>
            <a:r>
              <a:rPr lang="tr-TR" sz="2000" b="1" dirty="0"/>
              <a:t>:</a:t>
            </a:r>
          </a:p>
          <a:p>
            <a:pPr>
              <a:lnSpc>
                <a:spcPct val="150000"/>
              </a:lnSpc>
              <a:buFont typeface="Wingdings" panose="05000000000000000000" pitchFamily="2" charset="2"/>
              <a:buChar char="§"/>
            </a:pPr>
            <a:r>
              <a:rPr lang="tr-TR" sz="2000" dirty="0" err="1"/>
              <a:t>Obez</a:t>
            </a:r>
            <a:r>
              <a:rPr lang="tr-TR" sz="2000" dirty="0"/>
              <a:t> olguların karbonhidrat metabolizması </a:t>
            </a:r>
            <a:r>
              <a:rPr lang="tr-TR" sz="2000" dirty="0" err="1"/>
              <a:t>obeziteleri</a:t>
            </a:r>
            <a:r>
              <a:rPr lang="tr-TR" sz="2000" dirty="0"/>
              <a:t> devam ettiği sürece yıllık olarak kontrol edilmelidir.</a:t>
            </a:r>
          </a:p>
          <a:p>
            <a:pPr>
              <a:lnSpc>
                <a:spcPct val="150000"/>
              </a:lnSpc>
              <a:buFont typeface="Wingdings" panose="05000000000000000000" pitchFamily="2" charset="2"/>
              <a:buChar char="§"/>
            </a:pPr>
            <a:r>
              <a:rPr lang="tr-TR" sz="2000" dirty="0"/>
              <a:t>Diyabetik </a:t>
            </a:r>
            <a:r>
              <a:rPr lang="tr-TR" sz="2000" dirty="0" err="1"/>
              <a:t>obez</a:t>
            </a:r>
            <a:r>
              <a:rPr lang="tr-TR" sz="2000" dirty="0"/>
              <a:t> hastaların tedavisinde vücut ağırlığı üzerine nötr etkisi olan </a:t>
            </a:r>
            <a:r>
              <a:rPr lang="tr-TR" sz="2000" dirty="0" err="1"/>
              <a:t>metformin</a:t>
            </a:r>
            <a:r>
              <a:rPr lang="tr-TR" sz="2000" dirty="0"/>
              <a:t> (başta olmak üzere), DPP4i ve alfa </a:t>
            </a:r>
            <a:r>
              <a:rPr lang="tr-TR" sz="2000" dirty="0" err="1"/>
              <a:t>glukozidaz</a:t>
            </a:r>
            <a:r>
              <a:rPr lang="tr-TR" sz="2000" dirty="0"/>
              <a:t> inhibitörleri gibi ilaçların ve mümkünse kilo kaybı sağlayabilen SGLT2i ve GLP1RA gibi ajanların tercih edilmesi önerilir.</a:t>
            </a:r>
          </a:p>
          <a:p>
            <a:pPr>
              <a:lnSpc>
                <a:spcPct val="150000"/>
              </a:lnSpc>
              <a:buFont typeface="Wingdings" panose="05000000000000000000" pitchFamily="2" charset="2"/>
              <a:buChar char="§"/>
            </a:pPr>
            <a:r>
              <a:rPr lang="tr-TR" sz="2000" dirty="0"/>
              <a:t>Yaşam tarzı değişikliğinin ve </a:t>
            </a:r>
            <a:r>
              <a:rPr lang="tr-TR" sz="2000" dirty="0" err="1"/>
              <a:t>antidiyabetik</a:t>
            </a:r>
            <a:r>
              <a:rPr lang="tr-TR" sz="2000" dirty="0"/>
              <a:t> tedavinin kilo kontrolü ve kan şekeri regülasyonu açısından başarılı olmadığı, BKİ ≥35 kg/m2 olan olgularda </a:t>
            </a:r>
            <a:r>
              <a:rPr lang="tr-TR" sz="2000" dirty="0" err="1"/>
              <a:t>bariyatrik</a:t>
            </a:r>
            <a:r>
              <a:rPr lang="tr-TR" sz="2000" dirty="0"/>
              <a:t> cerrahi önerilebilir.</a:t>
            </a:r>
          </a:p>
        </p:txBody>
      </p:sp>
    </p:spTree>
    <p:extLst>
      <p:ext uri="{BB962C8B-B14F-4D97-AF65-F5344CB8AC3E}">
        <p14:creationId xmlns:p14="http://schemas.microsoft.com/office/powerpoint/2010/main" val="2608095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34BCD2-10D2-4916-AD44-FCF7E8A13AFF}"/>
              </a:ext>
            </a:extLst>
          </p:cNvPr>
          <p:cNvSpPr>
            <a:spLocks noGrp="1"/>
          </p:cNvSpPr>
          <p:nvPr>
            <p:ph type="title"/>
          </p:nvPr>
        </p:nvSpPr>
        <p:spPr/>
        <p:txBody>
          <a:bodyPr/>
          <a:lstStyle/>
          <a:p>
            <a:r>
              <a:rPr lang="tr-TR" b="1" dirty="0" err="1"/>
              <a:t>Obeziteye</a:t>
            </a:r>
            <a:r>
              <a:rPr lang="tr-TR" b="1" dirty="0"/>
              <a:t> Eşlik Eden Hastalıklar</a:t>
            </a:r>
          </a:p>
        </p:txBody>
      </p:sp>
      <p:sp>
        <p:nvSpPr>
          <p:cNvPr id="3" name="İçerik Yer Tutucusu 2">
            <a:extLst>
              <a:ext uri="{FF2B5EF4-FFF2-40B4-BE49-F238E27FC236}">
                <a16:creationId xmlns:a16="http://schemas.microsoft.com/office/drawing/2014/main" id="{C0878735-DDE5-4C95-9EFF-825785589F53}"/>
              </a:ext>
            </a:extLst>
          </p:cNvPr>
          <p:cNvSpPr>
            <a:spLocks noGrp="1"/>
          </p:cNvSpPr>
          <p:nvPr>
            <p:ph idx="1"/>
          </p:nvPr>
        </p:nvSpPr>
        <p:spPr/>
        <p:txBody>
          <a:bodyPr>
            <a:normAutofit/>
          </a:bodyPr>
          <a:lstStyle/>
          <a:p>
            <a:pPr marL="0" indent="0">
              <a:buNone/>
            </a:pPr>
            <a:r>
              <a:rPr lang="tr-TR" sz="2000" b="1" dirty="0" err="1"/>
              <a:t>Dislipidemi</a:t>
            </a:r>
            <a:r>
              <a:rPr lang="tr-TR" sz="2000" b="1" dirty="0"/>
              <a:t>:</a:t>
            </a:r>
          </a:p>
          <a:p>
            <a:pPr>
              <a:lnSpc>
                <a:spcPct val="150000"/>
              </a:lnSpc>
              <a:buFont typeface="Wingdings" panose="05000000000000000000" pitchFamily="2" charset="2"/>
              <a:buChar char="§"/>
            </a:pPr>
            <a:r>
              <a:rPr lang="tr-TR" sz="2000" dirty="0" err="1"/>
              <a:t>Obezitede</a:t>
            </a:r>
            <a:r>
              <a:rPr lang="tr-TR" sz="2000" dirty="0"/>
              <a:t> </a:t>
            </a:r>
            <a:r>
              <a:rPr lang="tr-TR" sz="2000" dirty="0" err="1"/>
              <a:t>dislipidemi</a:t>
            </a:r>
            <a:r>
              <a:rPr lang="tr-TR" sz="2000" dirty="0"/>
              <a:t> sıklığı BKİ ile doğru orantılı olarak artar.</a:t>
            </a:r>
          </a:p>
          <a:p>
            <a:pPr>
              <a:lnSpc>
                <a:spcPct val="150000"/>
              </a:lnSpc>
              <a:buFont typeface="Wingdings" panose="05000000000000000000" pitchFamily="2" charset="2"/>
              <a:buChar char="§"/>
            </a:pPr>
            <a:r>
              <a:rPr lang="tr-TR" sz="2000" dirty="0" err="1"/>
              <a:t>Obez</a:t>
            </a:r>
            <a:r>
              <a:rPr lang="tr-TR" sz="2000" dirty="0"/>
              <a:t> olguların </a:t>
            </a:r>
            <a:r>
              <a:rPr lang="tr-TR" sz="2000" dirty="0" err="1"/>
              <a:t>dislipidemi</a:t>
            </a:r>
            <a:r>
              <a:rPr lang="tr-TR" sz="2000" dirty="0"/>
              <a:t> açısından taranması ve </a:t>
            </a:r>
            <a:r>
              <a:rPr lang="tr-TR" sz="2000" dirty="0" err="1"/>
              <a:t>dislipidemi</a:t>
            </a:r>
            <a:r>
              <a:rPr lang="tr-TR" sz="2000" dirty="0"/>
              <a:t> saptanmasa dahi </a:t>
            </a:r>
            <a:r>
              <a:rPr lang="tr-TR" sz="2000" dirty="0" err="1"/>
              <a:t>obeziteleri</a:t>
            </a:r>
            <a:r>
              <a:rPr lang="tr-TR" sz="2000" dirty="0"/>
              <a:t> devam ettiği sürece </a:t>
            </a:r>
            <a:r>
              <a:rPr lang="tr-TR" sz="2000" dirty="0" err="1"/>
              <a:t>dislipidemi</a:t>
            </a:r>
            <a:r>
              <a:rPr lang="tr-TR" sz="2000" dirty="0"/>
              <a:t> açısından yıllık olarak tetkik edilmesi önerilir.</a:t>
            </a:r>
          </a:p>
          <a:p>
            <a:pPr>
              <a:lnSpc>
                <a:spcPct val="150000"/>
              </a:lnSpc>
              <a:buFont typeface="Wingdings" panose="05000000000000000000" pitchFamily="2" charset="2"/>
              <a:buChar char="§"/>
            </a:pPr>
            <a:r>
              <a:rPr lang="tr-TR" sz="2000" dirty="0" err="1"/>
              <a:t>Obezite</a:t>
            </a:r>
            <a:r>
              <a:rPr lang="tr-TR" sz="2000" dirty="0"/>
              <a:t> artmış </a:t>
            </a:r>
            <a:r>
              <a:rPr lang="tr-TR" sz="2000" dirty="0" err="1"/>
              <a:t>kardiyovasküler</a:t>
            </a:r>
            <a:r>
              <a:rPr lang="tr-TR" sz="2000" dirty="0"/>
              <a:t> hastalık riski ile ilişkili olduğundan, bu hastalara ait </a:t>
            </a:r>
            <a:r>
              <a:rPr lang="tr-TR" sz="2000" dirty="0" err="1"/>
              <a:t>kardiyovasküler</a:t>
            </a:r>
            <a:r>
              <a:rPr lang="tr-TR" sz="2000" dirty="0"/>
              <a:t> riskin hesaplanıp, uygun yaklaşımlarla hedeflenen </a:t>
            </a:r>
            <a:r>
              <a:rPr lang="tr-TR" sz="2000" dirty="0" err="1"/>
              <a:t>lipid</a:t>
            </a:r>
            <a:r>
              <a:rPr lang="tr-TR" sz="2000" dirty="0"/>
              <a:t> değerlerine ulaşılması önerilir.</a:t>
            </a:r>
          </a:p>
        </p:txBody>
      </p:sp>
    </p:spTree>
    <p:extLst>
      <p:ext uri="{BB962C8B-B14F-4D97-AF65-F5344CB8AC3E}">
        <p14:creationId xmlns:p14="http://schemas.microsoft.com/office/powerpoint/2010/main" val="172235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34BCD2-10D2-4916-AD44-FCF7E8A13AFF}"/>
              </a:ext>
            </a:extLst>
          </p:cNvPr>
          <p:cNvSpPr>
            <a:spLocks noGrp="1"/>
          </p:cNvSpPr>
          <p:nvPr>
            <p:ph type="title"/>
          </p:nvPr>
        </p:nvSpPr>
        <p:spPr/>
        <p:txBody>
          <a:bodyPr/>
          <a:lstStyle/>
          <a:p>
            <a:r>
              <a:rPr lang="tr-TR" b="1" dirty="0" err="1"/>
              <a:t>Obeziteye</a:t>
            </a:r>
            <a:r>
              <a:rPr lang="tr-TR" b="1" dirty="0"/>
              <a:t> Eşlik Eden Hastalıklar</a:t>
            </a:r>
          </a:p>
        </p:txBody>
      </p:sp>
      <p:sp>
        <p:nvSpPr>
          <p:cNvPr id="3" name="İçerik Yer Tutucusu 2">
            <a:extLst>
              <a:ext uri="{FF2B5EF4-FFF2-40B4-BE49-F238E27FC236}">
                <a16:creationId xmlns:a16="http://schemas.microsoft.com/office/drawing/2014/main" id="{C0878735-DDE5-4C95-9EFF-825785589F53}"/>
              </a:ext>
            </a:extLst>
          </p:cNvPr>
          <p:cNvSpPr>
            <a:spLocks noGrp="1"/>
          </p:cNvSpPr>
          <p:nvPr>
            <p:ph idx="1"/>
          </p:nvPr>
        </p:nvSpPr>
        <p:spPr/>
        <p:txBody>
          <a:bodyPr>
            <a:normAutofit fontScale="92500" lnSpcReduction="10000"/>
          </a:bodyPr>
          <a:lstStyle/>
          <a:p>
            <a:pPr marL="0" indent="0">
              <a:buNone/>
            </a:pPr>
            <a:r>
              <a:rPr lang="tr-TR" sz="2000" b="1" dirty="0"/>
              <a:t>Hipertansiyon:</a:t>
            </a:r>
          </a:p>
          <a:p>
            <a:pPr>
              <a:lnSpc>
                <a:spcPct val="150000"/>
              </a:lnSpc>
              <a:buFont typeface="Wingdings" panose="05000000000000000000" pitchFamily="2" charset="2"/>
              <a:buChar char="§"/>
            </a:pPr>
            <a:r>
              <a:rPr lang="tr-TR" sz="2200" dirty="0" err="1"/>
              <a:t>Obezitede</a:t>
            </a:r>
            <a:r>
              <a:rPr lang="tr-TR" sz="2200" dirty="0"/>
              <a:t> hipertansiyon sıklığı artmıştır ve hipertansiyonun sıklık ve şiddeti artan BKİ ile ilişkilidir.</a:t>
            </a:r>
          </a:p>
          <a:p>
            <a:pPr>
              <a:lnSpc>
                <a:spcPct val="150000"/>
              </a:lnSpc>
              <a:buFont typeface="Wingdings" panose="05000000000000000000" pitchFamily="2" charset="2"/>
              <a:buChar char="§"/>
            </a:pPr>
            <a:r>
              <a:rPr lang="tr-TR" sz="2200" dirty="0" err="1"/>
              <a:t>Obez</a:t>
            </a:r>
            <a:r>
              <a:rPr lang="tr-TR" sz="2200" dirty="0"/>
              <a:t> olguların değerlendirilmesinde mutlaka kan basıncı ölçümü yapılmalıdır.</a:t>
            </a:r>
          </a:p>
          <a:p>
            <a:pPr>
              <a:lnSpc>
                <a:spcPct val="150000"/>
              </a:lnSpc>
              <a:buFont typeface="Wingdings" panose="05000000000000000000" pitchFamily="2" charset="2"/>
              <a:buChar char="§"/>
            </a:pPr>
            <a:r>
              <a:rPr lang="tr-TR" sz="2200" dirty="0" err="1"/>
              <a:t>Obez</a:t>
            </a:r>
            <a:r>
              <a:rPr lang="tr-TR" sz="2200" dirty="0"/>
              <a:t> olgularda anti-</a:t>
            </a:r>
            <a:r>
              <a:rPr lang="tr-TR" sz="2200" dirty="0" err="1"/>
              <a:t>hipertansif</a:t>
            </a:r>
            <a:r>
              <a:rPr lang="tr-TR" sz="2200" dirty="0"/>
              <a:t> ajan olarak sırasıyla ACEI veya ARB ve kalsiyum kanal </a:t>
            </a:r>
            <a:r>
              <a:rPr lang="tr-TR" sz="2200" dirty="0" err="1"/>
              <a:t>blokerlerinin</a:t>
            </a:r>
            <a:r>
              <a:rPr lang="tr-TR" sz="2200" dirty="0"/>
              <a:t> kullanılması önerilir.</a:t>
            </a:r>
          </a:p>
          <a:p>
            <a:pPr>
              <a:lnSpc>
                <a:spcPct val="150000"/>
              </a:lnSpc>
              <a:buFont typeface="Wingdings" panose="05000000000000000000" pitchFamily="2" charset="2"/>
              <a:buChar char="§"/>
            </a:pPr>
            <a:r>
              <a:rPr lang="tr-TR" sz="2200" dirty="0"/>
              <a:t>Beta </a:t>
            </a:r>
            <a:r>
              <a:rPr lang="tr-TR" sz="2200" dirty="0" err="1"/>
              <a:t>bloker</a:t>
            </a:r>
            <a:r>
              <a:rPr lang="tr-TR" sz="2200" dirty="0"/>
              <a:t> kullanımını gerektiren klinik bir durumun varlığında tercihen </a:t>
            </a:r>
            <a:r>
              <a:rPr lang="tr-TR" sz="2200" dirty="0" err="1"/>
              <a:t>karvedilol</a:t>
            </a:r>
            <a:r>
              <a:rPr lang="tr-TR" sz="2200" dirty="0"/>
              <a:t> ve </a:t>
            </a:r>
            <a:r>
              <a:rPr lang="tr-TR" sz="2200" dirty="0" err="1"/>
              <a:t>nebivololün</a:t>
            </a:r>
            <a:r>
              <a:rPr lang="tr-TR" sz="2200" dirty="0"/>
              <a:t> kullanılması önerilir.</a:t>
            </a:r>
          </a:p>
        </p:txBody>
      </p:sp>
    </p:spTree>
    <p:extLst>
      <p:ext uri="{BB962C8B-B14F-4D97-AF65-F5344CB8AC3E}">
        <p14:creationId xmlns:p14="http://schemas.microsoft.com/office/powerpoint/2010/main" val="1157918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2ECDA3-E536-4324-AEBD-20492FC43900}"/>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8E63112E-D033-424F-B7CF-4906180DF6EB}"/>
              </a:ext>
            </a:extLst>
          </p:cNvPr>
          <p:cNvSpPr>
            <a:spLocks noGrp="1"/>
          </p:cNvSpPr>
          <p:nvPr>
            <p:ph idx="1"/>
          </p:nvPr>
        </p:nvSpPr>
        <p:spPr/>
        <p:txBody>
          <a:bodyPr>
            <a:normAutofit/>
          </a:bodyPr>
          <a:lstStyle/>
          <a:p>
            <a:pPr marL="0" indent="0">
              <a:lnSpc>
                <a:spcPct val="150000"/>
              </a:lnSpc>
              <a:buNone/>
            </a:pPr>
            <a:r>
              <a:rPr lang="tr-TR" sz="2000" b="1" dirty="0" err="1"/>
              <a:t>Kardiyovasküler</a:t>
            </a:r>
            <a:r>
              <a:rPr lang="tr-TR" sz="2000" b="1" dirty="0"/>
              <a:t> Hastalık:</a:t>
            </a:r>
          </a:p>
          <a:p>
            <a:pPr>
              <a:lnSpc>
                <a:spcPct val="150000"/>
              </a:lnSpc>
              <a:buFont typeface="Wingdings" panose="05000000000000000000" pitchFamily="2" charset="2"/>
              <a:buChar char="§"/>
            </a:pPr>
            <a:r>
              <a:rPr lang="tr-TR" sz="2000" dirty="0" err="1"/>
              <a:t>Obez</a:t>
            </a:r>
            <a:r>
              <a:rPr lang="tr-TR" sz="2000" dirty="0"/>
              <a:t> olgularda </a:t>
            </a:r>
            <a:r>
              <a:rPr lang="tr-TR" sz="2000" dirty="0" err="1"/>
              <a:t>kardiyovasküler</a:t>
            </a:r>
            <a:r>
              <a:rPr lang="tr-TR" sz="2000" dirty="0"/>
              <a:t> hastalık riski artmıştır.</a:t>
            </a:r>
          </a:p>
          <a:p>
            <a:pPr>
              <a:lnSpc>
                <a:spcPct val="150000"/>
              </a:lnSpc>
              <a:buFont typeface="Wingdings" panose="05000000000000000000" pitchFamily="2" charset="2"/>
              <a:buChar char="§"/>
            </a:pPr>
            <a:r>
              <a:rPr lang="tr-TR" sz="2000" dirty="0"/>
              <a:t>Bu olgularda kilo kontrolü yanı sıra eşlik eden diğer </a:t>
            </a:r>
            <a:r>
              <a:rPr lang="tr-TR" sz="2000" dirty="0" err="1"/>
              <a:t>kardiyovasküler</a:t>
            </a:r>
            <a:r>
              <a:rPr lang="tr-TR" sz="2000" dirty="0"/>
              <a:t> risk faktörlerine yönelik taramaların yapılması ve etkin bir şekilde tedavi edilmesi son derece önemlidir.</a:t>
            </a:r>
          </a:p>
        </p:txBody>
      </p:sp>
    </p:spTree>
    <p:extLst>
      <p:ext uri="{BB962C8B-B14F-4D97-AF65-F5344CB8AC3E}">
        <p14:creationId xmlns:p14="http://schemas.microsoft.com/office/powerpoint/2010/main" val="381524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58DBEB-71B2-4188-8F53-93324E9D4AA3}"/>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60729216-364D-49A7-A476-BCADAB57D16A}"/>
              </a:ext>
            </a:extLst>
          </p:cNvPr>
          <p:cNvSpPr>
            <a:spLocks noGrp="1"/>
          </p:cNvSpPr>
          <p:nvPr>
            <p:ph idx="1"/>
          </p:nvPr>
        </p:nvSpPr>
        <p:spPr/>
        <p:txBody>
          <a:bodyPr>
            <a:normAutofit/>
          </a:bodyPr>
          <a:lstStyle/>
          <a:p>
            <a:pPr marL="0" indent="0">
              <a:lnSpc>
                <a:spcPct val="150000"/>
              </a:lnSpc>
              <a:buNone/>
            </a:pPr>
            <a:r>
              <a:rPr lang="tr-TR" sz="2000" b="1" dirty="0" err="1"/>
              <a:t>Non</a:t>
            </a:r>
            <a:r>
              <a:rPr lang="tr-TR" sz="2000" b="1" dirty="0"/>
              <a:t>-Alkolik Yağlı Karaciğer Hastalığı:</a:t>
            </a:r>
          </a:p>
          <a:p>
            <a:pPr>
              <a:lnSpc>
                <a:spcPct val="150000"/>
              </a:lnSpc>
              <a:buFont typeface="Wingdings" panose="05000000000000000000" pitchFamily="2" charset="2"/>
              <a:buChar char="§"/>
            </a:pPr>
            <a:r>
              <a:rPr lang="tr-TR" sz="2000" dirty="0" err="1"/>
              <a:t>Obezite</a:t>
            </a:r>
            <a:r>
              <a:rPr lang="tr-TR" sz="2000" dirty="0"/>
              <a:t>, NAYKH gelişimi için potansiyel bir risk faktörüdür.</a:t>
            </a:r>
          </a:p>
          <a:p>
            <a:pPr>
              <a:lnSpc>
                <a:spcPct val="150000"/>
              </a:lnSpc>
              <a:buFont typeface="Wingdings" panose="05000000000000000000" pitchFamily="2" charset="2"/>
              <a:buChar char="§"/>
            </a:pPr>
            <a:r>
              <a:rPr lang="tr-TR" sz="2000" dirty="0" err="1"/>
              <a:t>Obezlerde</a:t>
            </a:r>
            <a:r>
              <a:rPr lang="tr-TR" sz="2000" dirty="0"/>
              <a:t> karaciğer </a:t>
            </a:r>
            <a:r>
              <a:rPr lang="tr-TR" sz="2000" dirty="0" err="1"/>
              <a:t>transaminaz</a:t>
            </a:r>
            <a:r>
              <a:rPr lang="tr-TR" sz="2000" dirty="0"/>
              <a:t> düzeyleri, rutin değerlendirmenin içinde yer almalıdır.</a:t>
            </a:r>
          </a:p>
          <a:p>
            <a:pPr>
              <a:lnSpc>
                <a:spcPct val="150000"/>
              </a:lnSpc>
              <a:buFont typeface="Wingdings" panose="05000000000000000000" pitchFamily="2" charset="2"/>
              <a:buChar char="§"/>
            </a:pPr>
            <a:r>
              <a:rPr lang="tr-TR" sz="2000" dirty="0" err="1"/>
              <a:t>Transaminaz</a:t>
            </a:r>
            <a:r>
              <a:rPr lang="tr-TR" sz="2000" dirty="0"/>
              <a:t> yüksekliği olan olgularda </a:t>
            </a:r>
            <a:r>
              <a:rPr lang="tr-TR" sz="2000" dirty="0" err="1"/>
              <a:t>ultrasonografik</a:t>
            </a:r>
            <a:r>
              <a:rPr lang="tr-TR" sz="2000" dirty="0"/>
              <a:t> değerlendirme yapılması önerilir.</a:t>
            </a:r>
          </a:p>
          <a:p>
            <a:pPr>
              <a:lnSpc>
                <a:spcPct val="150000"/>
              </a:lnSpc>
              <a:buFont typeface="Wingdings" panose="05000000000000000000" pitchFamily="2" charset="2"/>
              <a:buChar char="§"/>
            </a:pPr>
            <a:r>
              <a:rPr lang="tr-TR" sz="2000" dirty="0"/>
              <a:t> Kesin tanı için diğer </a:t>
            </a:r>
            <a:r>
              <a:rPr lang="tr-TR" sz="2000" dirty="0" err="1"/>
              <a:t>transaminaz</a:t>
            </a:r>
            <a:r>
              <a:rPr lang="tr-TR" sz="2000" dirty="0"/>
              <a:t> yüksekliği yapan nedenlerin dışlanması gerekir.</a:t>
            </a:r>
          </a:p>
        </p:txBody>
      </p:sp>
    </p:spTree>
    <p:extLst>
      <p:ext uri="{BB962C8B-B14F-4D97-AF65-F5344CB8AC3E}">
        <p14:creationId xmlns:p14="http://schemas.microsoft.com/office/powerpoint/2010/main" val="1307299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069BD3-88DB-44F5-AEAE-5384070C711C}"/>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DF3D1015-FE6C-430B-93DE-11B0BC73C4C1}"/>
              </a:ext>
            </a:extLst>
          </p:cNvPr>
          <p:cNvSpPr>
            <a:spLocks noGrp="1"/>
          </p:cNvSpPr>
          <p:nvPr>
            <p:ph idx="1"/>
          </p:nvPr>
        </p:nvSpPr>
        <p:spPr>
          <a:xfrm>
            <a:off x="838200" y="1825625"/>
            <a:ext cx="10515600" cy="4351338"/>
          </a:xfrm>
        </p:spPr>
        <p:txBody>
          <a:bodyPr>
            <a:noAutofit/>
          </a:bodyPr>
          <a:lstStyle/>
          <a:p>
            <a:pPr marL="0" indent="0">
              <a:lnSpc>
                <a:spcPct val="150000"/>
              </a:lnSpc>
              <a:buNone/>
            </a:pPr>
            <a:r>
              <a:rPr lang="tr-TR" sz="2000" b="1" dirty="0" err="1"/>
              <a:t>Polikistik</a:t>
            </a:r>
            <a:r>
              <a:rPr lang="tr-TR" sz="2000" b="1" dirty="0"/>
              <a:t> </a:t>
            </a:r>
            <a:r>
              <a:rPr lang="tr-TR" sz="2000" b="1" dirty="0" err="1"/>
              <a:t>Over</a:t>
            </a:r>
            <a:r>
              <a:rPr lang="tr-TR" sz="2000" b="1" dirty="0"/>
              <a:t> Sendromu (PCOS):</a:t>
            </a:r>
          </a:p>
          <a:p>
            <a:pPr>
              <a:lnSpc>
                <a:spcPct val="100000"/>
              </a:lnSpc>
              <a:buFont typeface="Wingdings" panose="05000000000000000000" pitchFamily="2" charset="2"/>
              <a:buChar char="§"/>
            </a:pPr>
            <a:r>
              <a:rPr lang="tr-TR" sz="2000" dirty="0"/>
              <a:t>Fazla kilolu veya </a:t>
            </a:r>
            <a:r>
              <a:rPr lang="tr-TR" sz="2000" dirty="0" err="1"/>
              <a:t>obez</a:t>
            </a:r>
            <a:r>
              <a:rPr lang="tr-TR" sz="2000" dirty="0"/>
              <a:t> </a:t>
            </a:r>
            <a:r>
              <a:rPr lang="tr-TR" sz="2000" dirty="0" err="1"/>
              <a:t>premenapozal</a:t>
            </a:r>
            <a:r>
              <a:rPr lang="tr-TR" sz="2000" dirty="0"/>
              <a:t> kadınlar </a:t>
            </a:r>
            <a:r>
              <a:rPr lang="tr-TR" sz="2000" dirty="0" err="1"/>
              <a:t>anamnez</a:t>
            </a:r>
            <a:r>
              <a:rPr lang="tr-TR" sz="2000" dirty="0"/>
              <a:t> ve fizik muayene ile PKOS </a:t>
            </a:r>
            <a:r>
              <a:rPr lang="tr-TR" dirty="0"/>
              <a:t>açısından taranmalıdır</a:t>
            </a:r>
          </a:p>
          <a:p>
            <a:pPr>
              <a:lnSpc>
                <a:spcPct val="100000"/>
              </a:lnSpc>
              <a:buFont typeface="Wingdings" panose="05000000000000000000" pitchFamily="2" charset="2"/>
              <a:buChar char="§"/>
            </a:pPr>
            <a:r>
              <a:rPr lang="tr-TR" dirty="0"/>
              <a:t> </a:t>
            </a:r>
            <a:r>
              <a:rPr lang="tr-TR" sz="2000" dirty="0" err="1"/>
              <a:t>PKOS’u</a:t>
            </a:r>
            <a:r>
              <a:rPr lang="tr-TR" sz="2000" dirty="0"/>
              <a:t> olan kadınlar ise fazla kiloluluk, </a:t>
            </a:r>
            <a:r>
              <a:rPr lang="tr-TR" sz="2000" dirty="0" err="1"/>
              <a:t>obezite</a:t>
            </a:r>
            <a:r>
              <a:rPr lang="tr-TR" sz="2000" dirty="0"/>
              <a:t> ve insülin direnci açısından taranmalıdır. </a:t>
            </a:r>
          </a:p>
          <a:p>
            <a:pPr>
              <a:lnSpc>
                <a:spcPct val="100000"/>
              </a:lnSpc>
              <a:buFont typeface="Wingdings" panose="05000000000000000000" pitchFamily="2" charset="2"/>
              <a:buChar char="§"/>
            </a:pPr>
            <a:r>
              <a:rPr lang="tr-TR" sz="2000" dirty="0"/>
              <a:t>Bu hasta gruplarında </a:t>
            </a:r>
            <a:r>
              <a:rPr lang="tr-TR" sz="2000" dirty="0" err="1"/>
              <a:t>metabolik</a:t>
            </a:r>
            <a:r>
              <a:rPr lang="tr-TR" sz="2000" dirty="0"/>
              <a:t> ve </a:t>
            </a:r>
            <a:r>
              <a:rPr lang="tr-TR" sz="2000" dirty="0" err="1"/>
              <a:t>kardiyovasküler</a:t>
            </a:r>
            <a:r>
              <a:rPr lang="tr-TR" sz="2000" dirty="0"/>
              <a:t> bozuklukların olabileceği akılda tutulmalıdır.</a:t>
            </a:r>
          </a:p>
          <a:p>
            <a:pPr>
              <a:lnSpc>
                <a:spcPct val="100000"/>
              </a:lnSpc>
              <a:buFont typeface="Wingdings" panose="05000000000000000000" pitchFamily="2" charset="2"/>
              <a:buChar char="§"/>
            </a:pPr>
            <a:r>
              <a:rPr lang="tr-TR" sz="2000" dirty="0"/>
              <a:t>Fazla kilolu veya </a:t>
            </a:r>
            <a:r>
              <a:rPr lang="tr-TR" sz="2000" dirty="0" err="1"/>
              <a:t>obez</a:t>
            </a:r>
            <a:r>
              <a:rPr lang="tr-TR" sz="2000" dirty="0"/>
              <a:t> </a:t>
            </a:r>
            <a:r>
              <a:rPr lang="tr-TR" sz="2000" dirty="0" err="1"/>
              <a:t>PKOS’u</a:t>
            </a:r>
            <a:r>
              <a:rPr lang="tr-TR" sz="2000" dirty="0"/>
              <a:t> olan kadınlarda yaşam tarzı değişiklikleri</a:t>
            </a:r>
            <a:r>
              <a:rPr lang="tr-TR" dirty="0"/>
              <a:t> </a:t>
            </a:r>
            <a:r>
              <a:rPr lang="tr-TR" sz="2000" dirty="0"/>
              <a:t>tedavinin temelini oluşturmalıdır.</a:t>
            </a:r>
          </a:p>
        </p:txBody>
      </p:sp>
    </p:spTree>
    <p:extLst>
      <p:ext uri="{BB962C8B-B14F-4D97-AF65-F5344CB8AC3E}">
        <p14:creationId xmlns:p14="http://schemas.microsoft.com/office/powerpoint/2010/main" val="142019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05364D-1B4E-4DCB-A2E3-0074E87F973C}"/>
              </a:ext>
            </a:extLst>
          </p:cNvPr>
          <p:cNvSpPr>
            <a:spLocks noGrp="1"/>
          </p:cNvSpPr>
          <p:nvPr>
            <p:ph type="title"/>
          </p:nvPr>
        </p:nvSpPr>
        <p:spPr>
          <a:xfrm>
            <a:off x="866931" y="305164"/>
            <a:ext cx="10515600" cy="1325563"/>
          </a:xfrm>
        </p:spPr>
        <p:txBody>
          <a:bodyPr/>
          <a:lstStyle/>
          <a:p>
            <a:pPr algn="ctr"/>
            <a:r>
              <a:rPr lang="tr-TR" b="1" dirty="0"/>
              <a:t>Giriş</a:t>
            </a:r>
          </a:p>
        </p:txBody>
      </p:sp>
      <p:sp>
        <p:nvSpPr>
          <p:cNvPr id="3" name="İçerik Yer Tutucusu 2">
            <a:extLst>
              <a:ext uri="{FF2B5EF4-FFF2-40B4-BE49-F238E27FC236}">
                <a16:creationId xmlns:a16="http://schemas.microsoft.com/office/drawing/2014/main" id="{A3DB966A-35AB-4D44-9E2B-D1088D035ED9}"/>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a:t>Birinci basamak sağlık hizmetlerinin en temel özelliği koruyucu hekimlik</a:t>
            </a:r>
          </a:p>
          <a:p>
            <a:pPr algn="just">
              <a:lnSpc>
                <a:spcPct val="150000"/>
              </a:lnSpc>
              <a:buFont typeface="Wingdings" panose="05000000000000000000" pitchFamily="2" charset="2"/>
              <a:buChar char="§"/>
            </a:pPr>
            <a:r>
              <a:rPr lang="tr-TR" dirty="0" err="1"/>
              <a:t>Primordial</a:t>
            </a:r>
            <a:r>
              <a:rPr lang="tr-TR" dirty="0"/>
              <a:t> ve </a:t>
            </a:r>
            <a:r>
              <a:rPr lang="tr-TR" dirty="0" err="1"/>
              <a:t>primer</a:t>
            </a:r>
            <a:r>
              <a:rPr lang="tr-TR" dirty="0"/>
              <a:t> koruma çoğu hastalıkta olduğu gibi </a:t>
            </a:r>
            <a:r>
              <a:rPr lang="tr-TR" dirty="0" err="1"/>
              <a:t>obezitede</a:t>
            </a:r>
            <a:r>
              <a:rPr lang="tr-TR" dirty="0"/>
              <a:t> de önemli</a:t>
            </a:r>
          </a:p>
          <a:p>
            <a:pPr algn="just">
              <a:lnSpc>
                <a:spcPct val="150000"/>
              </a:lnSpc>
              <a:buFont typeface="Wingdings" panose="05000000000000000000" pitchFamily="2" charset="2"/>
              <a:buChar char="§"/>
            </a:pPr>
            <a:r>
              <a:rPr lang="tr-TR" dirty="0" err="1"/>
              <a:t>Obezite</a:t>
            </a:r>
            <a:r>
              <a:rPr lang="tr-TR" dirty="0"/>
              <a:t> ile mücadelede birinci basamak sağlık hizmetleri başrolde</a:t>
            </a:r>
          </a:p>
        </p:txBody>
      </p:sp>
    </p:spTree>
    <p:extLst>
      <p:ext uri="{BB962C8B-B14F-4D97-AF65-F5344CB8AC3E}">
        <p14:creationId xmlns:p14="http://schemas.microsoft.com/office/powerpoint/2010/main" val="513863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9FD97E-B2F8-4159-A69A-7DC81D31CF26}"/>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05DA3496-C327-45AE-AA8D-3F086FC0019E}"/>
              </a:ext>
            </a:extLst>
          </p:cNvPr>
          <p:cNvSpPr>
            <a:spLocks noGrp="1"/>
          </p:cNvSpPr>
          <p:nvPr>
            <p:ph idx="1"/>
          </p:nvPr>
        </p:nvSpPr>
        <p:spPr/>
        <p:txBody>
          <a:bodyPr>
            <a:normAutofit/>
          </a:bodyPr>
          <a:lstStyle/>
          <a:p>
            <a:pPr marL="0" indent="0">
              <a:lnSpc>
                <a:spcPct val="150000"/>
              </a:lnSpc>
              <a:buNone/>
            </a:pPr>
            <a:r>
              <a:rPr lang="tr-TR" sz="2000" b="1" dirty="0" err="1"/>
              <a:t>Obstruktif</a:t>
            </a:r>
            <a:r>
              <a:rPr lang="tr-TR" sz="2000" b="1" dirty="0"/>
              <a:t> Uyku </a:t>
            </a:r>
            <a:r>
              <a:rPr lang="tr-TR" sz="2000" b="1" dirty="0" err="1"/>
              <a:t>Apne</a:t>
            </a:r>
            <a:r>
              <a:rPr lang="tr-TR" sz="2000" b="1" dirty="0"/>
              <a:t> Sendromu:</a:t>
            </a:r>
          </a:p>
          <a:p>
            <a:pPr>
              <a:lnSpc>
                <a:spcPct val="150000"/>
              </a:lnSpc>
              <a:buFont typeface="Wingdings" panose="05000000000000000000" pitchFamily="2" charset="2"/>
              <a:buChar char="§"/>
            </a:pPr>
            <a:r>
              <a:rPr lang="tr-TR" sz="2000" dirty="0"/>
              <a:t>Aşırı kilolu veya </a:t>
            </a:r>
            <a:r>
              <a:rPr lang="tr-TR" sz="2000" dirty="0" err="1"/>
              <a:t>obez</a:t>
            </a:r>
            <a:r>
              <a:rPr lang="tr-TR" sz="2000" dirty="0"/>
              <a:t> olan bütün hastalar, </a:t>
            </a:r>
            <a:r>
              <a:rPr lang="tr-TR" sz="2000" dirty="0" err="1"/>
              <a:t>anamnez</a:t>
            </a:r>
            <a:r>
              <a:rPr lang="tr-TR" sz="2000" dirty="0"/>
              <a:t> ve fizik muayene ile değerlendirilmelidir.</a:t>
            </a:r>
          </a:p>
          <a:p>
            <a:pPr>
              <a:lnSpc>
                <a:spcPct val="150000"/>
              </a:lnSpc>
              <a:buFont typeface="Wingdings" panose="05000000000000000000" pitchFamily="2" charset="2"/>
              <a:buChar char="§"/>
            </a:pPr>
            <a:r>
              <a:rPr lang="tr-TR" sz="2000" dirty="0"/>
              <a:t>OSAS yönünden yüksek riskli olan hastalar için </a:t>
            </a:r>
            <a:r>
              <a:rPr lang="tr-TR" sz="2000" dirty="0" err="1"/>
              <a:t>polisomnografi</a:t>
            </a:r>
            <a:r>
              <a:rPr lang="tr-TR" sz="2000" dirty="0"/>
              <a:t> ve diğer uyku çalışmaları yapılmalıdır.</a:t>
            </a:r>
          </a:p>
        </p:txBody>
      </p:sp>
    </p:spTree>
    <p:extLst>
      <p:ext uri="{BB962C8B-B14F-4D97-AF65-F5344CB8AC3E}">
        <p14:creationId xmlns:p14="http://schemas.microsoft.com/office/powerpoint/2010/main" val="2415732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FEF994-95C8-49EA-8F9E-A20775C09E2A}"/>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00EEAD2A-4444-4BF8-8236-8E00E061DFC8}"/>
              </a:ext>
            </a:extLst>
          </p:cNvPr>
          <p:cNvSpPr>
            <a:spLocks noGrp="1"/>
          </p:cNvSpPr>
          <p:nvPr>
            <p:ph idx="1"/>
          </p:nvPr>
        </p:nvSpPr>
        <p:spPr/>
        <p:txBody>
          <a:bodyPr>
            <a:normAutofit/>
          </a:bodyPr>
          <a:lstStyle/>
          <a:p>
            <a:pPr marL="0" indent="0">
              <a:lnSpc>
                <a:spcPct val="150000"/>
              </a:lnSpc>
              <a:buNone/>
            </a:pPr>
            <a:r>
              <a:rPr lang="tr-TR" sz="2000" b="1" dirty="0"/>
              <a:t>Astım:</a:t>
            </a:r>
          </a:p>
          <a:p>
            <a:pPr>
              <a:lnSpc>
                <a:spcPct val="150000"/>
              </a:lnSpc>
              <a:buFont typeface="Wingdings" panose="05000000000000000000" pitchFamily="2" charset="2"/>
              <a:buChar char="§"/>
            </a:pPr>
            <a:r>
              <a:rPr lang="tr-TR" sz="2000" dirty="0"/>
              <a:t>Aşırı kilolu veya </a:t>
            </a:r>
            <a:r>
              <a:rPr lang="tr-TR" sz="2000" dirty="0" err="1"/>
              <a:t>obez</a:t>
            </a:r>
            <a:r>
              <a:rPr lang="tr-TR" sz="2000" dirty="0"/>
              <a:t> bütün hastalar, astım ve reaktif hava yolu hastalığı yönünden değerlendirilmelidir.</a:t>
            </a:r>
          </a:p>
          <a:p>
            <a:pPr>
              <a:lnSpc>
                <a:spcPct val="150000"/>
              </a:lnSpc>
              <a:buFont typeface="Wingdings" panose="05000000000000000000" pitchFamily="2" charset="2"/>
              <a:buChar char="§"/>
            </a:pPr>
            <a:r>
              <a:rPr lang="tr-TR" sz="2000" dirty="0"/>
              <a:t>Belirti ve bulgular, astım ve reaktif hava yolu hastalığını düşündürüyorsa </a:t>
            </a:r>
            <a:r>
              <a:rPr lang="tr-TR" sz="2000" dirty="0" err="1"/>
              <a:t>spirometre</a:t>
            </a:r>
            <a:r>
              <a:rPr lang="tr-TR" sz="2000" dirty="0"/>
              <a:t> ve diğer </a:t>
            </a:r>
            <a:r>
              <a:rPr lang="tr-TR" sz="2000" dirty="0" err="1"/>
              <a:t>pulmoner</a:t>
            </a:r>
            <a:r>
              <a:rPr lang="tr-TR" sz="2000" dirty="0"/>
              <a:t> fonksiyon testleri yapılmalıdır.</a:t>
            </a:r>
          </a:p>
        </p:txBody>
      </p:sp>
    </p:spTree>
    <p:extLst>
      <p:ext uri="{BB962C8B-B14F-4D97-AF65-F5344CB8AC3E}">
        <p14:creationId xmlns:p14="http://schemas.microsoft.com/office/powerpoint/2010/main" val="1564444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F49F43-99F6-4349-A761-F362C96DF42D}"/>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4E57E43A-909F-4022-851E-6B6A86F4D905}"/>
              </a:ext>
            </a:extLst>
          </p:cNvPr>
          <p:cNvSpPr>
            <a:spLocks noGrp="1"/>
          </p:cNvSpPr>
          <p:nvPr>
            <p:ph idx="1"/>
          </p:nvPr>
        </p:nvSpPr>
        <p:spPr/>
        <p:txBody>
          <a:bodyPr>
            <a:normAutofit/>
          </a:bodyPr>
          <a:lstStyle/>
          <a:p>
            <a:pPr marL="0" indent="0">
              <a:lnSpc>
                <a:spcPct val="150000"/>
              </a:lnSpc>
              <a:buNone/>
            </a:pPr>
            <a:r>
              <a:rPr lang="tr-TR" sz="2000" b="1" dirty="0" err="1"/>
              <a:t>Osteoartrit</a:t>
            </a:r>
            <a:r>
              <a:rPr lang="tr-TR" sz="2000" b="1" dirty="0"/>
              <a:t>:</a:t>
            </a:r>
          </a:p>
          <a:p>
            <a:pPr>
              <a:lnSpc>
                <a:spcPct val="150000"/>
              </a:lnSpc>
              <a:buFont typeface="Wingdings" panose="05000000000000000000" pitchFamily="2" charset="2"/>
              <a:buChar char="§"/>
            </a:pPr>
            <a:r>
              <a:rPr lang="tr-TR" sz="2000" dirty="0"/>
              <a:t>Aşırı kilolu veya </a:t>
            </a:r>
            <a:r>
              <a:rPr lang="tr-TR" sz="2000" dirty="0" err="1"/>
              <a:t>obez</a:t>
            </a:r>
            <a:r>
              <a:rPr lang="tr-TR" sz="2000" dirty="0"/>
              <a:t> bütün hastalar, diz ve diğer ağırlık taşıyan eklemlerin </a:t>
            </a:r>
            <a:r>
              <a:rPr lang="tr-TR" sz="2000" dirty="0" err="1"/>
              <a:t>osteoartriti</a:t>
            </a:r>
            <a:r>
              <a:rPr lang="tr-TR" sz="2000" dirty="0"/>
              <a:t> yönünden </a:t>
            </a:r>
            <a:r>
              <a:rPr lang="tr-TR" sz="2000" dirty="0" err="1"/>
              <a:t>anamnez</a:t>
            </a:r>
            <a:r>
              <a:rPr lang="tr-TR" sz="2000" dirty="0"/>
              <a:t> ve fizik muayene ile taranmalıdır.</a:t>
            </a:r>
          </a:p>
        </p:txBody>
      </p:sp>
    </p:spTree>
    <p:extLst>
      <p:ext uri="{BB962C8B-B14F-4D97-AF65-F5344CB8AC3E}">
        <p14:creationId xmlns:p14="http://schemas.microsoft.com/office/powerpoint/2010/main" val="46091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B5EF2-BF15-494F-855C-7A12FF3EFB1C}"/>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CCDE5DB9-E599-403A-94DD-E6283B0C70B9}"/>
              </a:ext>
            </a:extLst>
          </p:cNvPr>
          <p:cNvSpPr>
            <a:spLocks noGrp="1"/>
          </p:cNvSpPr>
          <p:nvPr>
            <p:ph idx="1"/>
          </p:nvPr>
        </p:nvSpPr>
        <p:spPr/>
        <p:txBody>
          <a:bodyPr>
            <a:normAutofit/>
          </a:bodyPr>
          <a:lstStyle/>
          <a:p>
            <a:pPr marL="0" indent="0">
              <a:buNone/>
            </a:pPr>
            <a:r>
              <a:rPr lang="tr-TR" sz="2000" b="1" dirty="0" err="1"/>
              <a:t>Gastroozofajiyal</a:t>
            </a:r>
            <a:r>
              <a:rPr lang="tr-TR" sz="2000" b="1" dirty="0"/>
              <a:t> </a:t>
            </a:r>
            <a:r>
              <a:rPr lang="tr-TR" sz="2000" b="1" dirty="0" err="1"/>
              <a:t>Reflu</a:t>
            </a:r>
            <a:r>
              <a:rPr lang="tr-TR" sz="2000" b="1" dirty="0"/>
              <a:t> Hastalığı:</a:t>
            </a:r>
          </a:p>
          <a:p>
            <a:pPr>
              <a:lnSpc>
                <a:spcPct val="150000"/>
              </a:lnSpc>
              <a:buFont typeface="Wingdings" panose="05000000000000000000" pitchFamily="2" charset="2"/>
              <a:buChar char="§"/>
            </a:pPr>
            <a:r>
              <a:rPr lang="tr-TR" sz="2000" dirty="0"/>
              <a:t> Fazla kilolu veya </a:t>
            </a:r>
            <a:r>
              <a:rPr lang="tr-TR" sz="2000" dirty="0" err="1"/>
              <a:t>obez</a:t>
            </a:r>
            <a:r>
              <a:rPr lang="tr-TR" sz="2000" dirty="0"/>
              <a:t> veya bel çevresi normalin üzerinde olan hastalar, </a:t>
            </a:r>
            <a:r>
              <a:rPr lang="tr-TR" sz="2000" dirty="0" err="1"/>
              <a:t>gastroözofajiyal</a:t>
            </a:r>
            <a:r>
              <a:rPr lang="tr-TR" sz="2000" dirty="0"/>
              <a:t> </a:t>
            </a:r>
            <a:r>
              <a:rPr lang="tr-TR" sz="2000" dirty="0" err="1"/>
              <a:t>reflü</a:t>
            </a:r>
            <a:r>
              <a:rPr lang="tr-TR" sz="2000" dirty="0"/>
              <a:t> hastalığının (GÖRH) belirtileri açısından değerlendirilmelidir.</a:t>
            </a:r>
          </a:p>
          <a:p>
            <a:pPr>
              <a:lnSpc>
                <a:spcPct val="150000"/>
              </a:lnSpc>
              <a:buFont typeface="Wingdings" panose="05000000000000000000" pitchFamily="2" charset="2"/>
              <a:buChar char="§"/>
            </a:pPr>
            <a:r>
              <a:rPr lang="tr-TR" sz="2000" dirty="0" err="1"/>
              <a:t>Obezitesi</a:t>
            </a:r>
            <a:r>
              <a:rPr lang="tr-TR" sz="2000" dirty="0"/>
              <a:t> ve GÖRH belirtileri olan ve medikal tedavi ile şikayetleri kontrol altına alınamayan hastalar endoskopi ile değerlendirilmelidir.</a:t>
            </a:r>
          </a:p>
        </p:txBody>
      </p:sp>
    </p:spTree>
    <p:extLst>
      <p:ext uri="{BB962C8B-B14F-4D97-AF65-F5344CB8AC3E}">
        <p14:creationId xmlns:p14="http://schemas.microsoft.com/office/powerpoint/2010/main" val="1669924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DC8581-0890-40E1-BADE-AEBA903F38D4}"/>
              </a:ext>
            </a:extLst>
          </p:cNvPr>
          <p:cNvSpPr>
            <a:spLocks noGrp="1"/>
          </p:cNvSpPr>
          <p:nvPr>
            <p:ph type="title"/>
          </p:nvPr>
        </p:nvSpPr>
        <p:spPr/>
        <p:txBody>
          <a:bodyPr/>
          <a:lstStyle/>
          <a:p>
            <a:r>
              <a:rPr lang="tr-TR" b="1" dirty="0" err="1"/>
              <a:t>Obeziteye</a:t>
            </a:r>
            <a:r>
              <a:rPr lang="tr-TR" b="1" dirty="0"/>
              <a:t> Eşlik Eden Hastalıklar</a:t>
            </a:r>
            <a:endParaRPr lang="tr-TR" dirty="0"/>
          </a:p>
        </p:txBody>
      </p:sp>
      <p:sp>
        <p:nvSpPr>
          <p:cNvPr id="3" name="İçerik Yer Tutucusu 2">
            <a:extLst>
              <a:ext uri="{FF2B5EF4-FFF2-40B4-BE49-F238E27FC236}">
                <a16:creationId xmlns:a16="http://schemas.microsoft.com/office/drawing/2014/main" id="{054CE5C9-1C40-4E4E-AECA-43B0960EAAAF}"/>
              </a:ext>
            </a:extLst>
          </p:cNvPr>
          <p:cNvSpPr>
            <a:spLocks noGrp="1"/>
          </p:cNvSpPr>
          <p:nvPr>
            <p:ph idx="1"/>
          </p:nvPr>
        </p:nvSpPr>
        <p:spPr/>
        <p:txBody>
          <a:bodyPr>
            <a:normAutofit/>
          </a:bodyPr>
          <a:lstStyle/>
          <a:p>
            <a:pPr marL="0" indent="0">
              <a:buNone/>
            </a:pPr>
            <a:r>
              <a:rPr lang="tr-TR" sz="2000" b="1" dirty="0"/>
              <a:t>Depresyon ve Diğer Psikolojik Bozukluklar:</a:t>
            </a:r>
          </a:p>
          <a:p>
            <a:pPr>
              <a:lnSpc>
                <a:spcPct val="150000"/>
              </a:lnSpc>
              <a:buFont typeface="Wingdings" panose="05000000000000000000" pitchFamily="2" charset="2"/>
              <a:buChar char="§"/>
            </a:pPr>
            <a:r>
              <a:rPr lang="tr-TR" sz="2000" dirty="0" err="1"/>
              <a:t>Obezite</a:t>
            </a:r>
            <a:r>
              <a:rPr lang="tr-TR" sz="2000" dirty="0"/>
              <a:t> değerlendirmesinde, depresyon ve psikolojik problemler çoğu zaman göz ardı edilmektedir.</a:t>
            </a:r>
          </a:p>
          <a:p>
            <a:pPr>
              <a:lnSpc>
                <a:spcPct val="150000"/>
              </a:lnSpc>
              <a:buFont typeface="Wingdings" panose="05000000000000000000" pitchFamily="2" charset="2"/>
              <a:buChar char="§"/>
            </a:pPr>
            <a:r>
              <a:rPr lang="tr-TR" dirty="0" err="1"/>
              <a:t>Obezitede</a:t>
            </a:r>
            <a:r>
              <a:rPr lang="tr-TR" dirty="0"/>
              <a:t> depresyon için tarama hastalığın belirti ve bulgularının </a:t>
            </a:r>
            <a:r>
              <a:rPr lang="tr-TR" dirty="0" err="1"/>
              <a:t>anamnez</a:t>
            </a:r>
            <a:r>
              <a:rPr lang="tr-TR" dirty="0"/>
              <a:t> ve fizik muayene ile araştırılmasını kapsamalıdır.</a:t>
            </a:r>
          </a:p>
          <a:p>
            <a:pPr>
              <a:lnSpc>
                <a:spcPct val="150000"/>
              </a:lnSpc>
              <a:buFont typeface="Wingdings" panose="05000000000000000000" pitchFamily="2" charset="2"/>
              <a:buChar char="§"/>
            </a:pPr>
            <a:r>
              <a:rPr lang="tr-TR" sz="2000" dirty="0"/>
              <a:t>Fazla kilolu ve </a:t>
            </a:r>
            <a:r>
              <a:rPr lang="tr-TR" sz="2000" dirty="0" err="1"/>
              <a:t>obez</a:t>
            </a:r>
            <a:r>
              <a:rPr lang="tr-TR" sz="2000" dirty="0"/>
              <a:t> hastalar depresyon, duygu durum bozuklukları ve intihar düşüncesi açısından değerlendirilmelidir.</a:t>
            </a:r>
          </a:p>
        </p:txBody>
      </p:sp>
    </p:spTree>
    <p:extLst>
      <p:ext uri="{BB962C8B-B14F-4D97-AF65-F5344CB8AC3E}">
        <p14:creationId xmlns:p14="http://schemas.microsoft.com/office/powerpoint/2010/main" val="881852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F3985E-AAC7-4BDA-B7D7-93E5553DA608}"/>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9CBED7E9-0F42-4898-809D-13C2B412D9E4}"/>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40F375E3-CEFB-40AD-89EF-6EED32E9D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58" y="286602"/>
            <a:ext cx="11165483" cy="5961797"/>
          </a:xfrm>
          <a:prstGeom prst="rect">
            <a:avLst/>
          </a:prstGeom>
        </p:spPr>
      </p:pic>
    </p:spTree>
    <p:extLst>
      <p:ext uri="{BB962C8B-B14F-4D97-AF65-F5344CB8AC3E}">
        <p14:creationId xmlns:p14="http://schemas.microsoft.com/office/powerpoint/2010/main" val="2794209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40EF54-D555-4EB3-B4DC-217ECF24BA27}"/>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5231FFB1-F534-4393-A264-2D188CFE4E01}"/>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err="1"/>
              <a:t>Obezite</a:t>
            </a:r>
            <a:r>
              <a:rPr lang="tr-TR" dirty="0"/>
              <a:t> tedavisinde amaç, </a:t>
            </a:r>
            <a:r>
              <a:rPr lang="tr-TR" dirty="0" err="1"/>
              <a:t>obeziteye</a:t>
            </a:r>
            <a:r>
              <a:rPr lang="tr-TR" dirty="0"/>
              <a:t> ilişkin </a:t>
            </a:r>
            <a:r>
              <a:rPr lang="tr-TR" dirty="0" err="1"/>
              <a:t>morbidite</a:t>
            </a:r>
            <a:r>
              <a:rPr lang="tr-TR" dirty="0"/>
              <a:t> ve </a:t>
            </a:r>
            <a:r>
              <a:rPr lang="tr-TR" dirty="0" err="1"/>
              <a:t>mortalite</a:t>
            </a:r>
            <a:r>
              <a:rPr lang="tr-TR" dirty="0"/>
              <a:t> risklerini azaltmak, bireye yeterli ve dengeli beslenme alışkanlığı kazandırarak yaşam kalitesini yükseltmektir.</a:t>
            </a:r>
          </a:p>
          <a:p>
            <a:pPr algn="just">
              <a:lnSpc>
                <a:spcPct val="150000"/>
              </a:lnSpc>
              <a:buFont typeface="Wingdings" panose="05000000000000000000" pitchFamily="2" charset="2"/>
              <a:buChar char="§"/>
            </a:pPr>
            <a:r>
              <a:rPr lang="tr-TR" dirty="0"/>
              <a:t>Vücut ağırlığının 6 aylık dönemde %10 azalması, </a:t>
            </a:r>
            <a:r>
              <a:rPr lang="tr-TR" dirty="0" err="1"/>
              <a:t>obezitenin</a:t>
            </a:r>
            <a:r>
              <a:rPr lang="tr-TR" dirty="0"/>
              <a:t> yol açtığı sağlık sorunlarının önlenmesinde önemli yarar sağlamaktadır.</a:t>
            </a:r>
          </a:p>
        </p:txBody>
      </p:sp>
    </p:spTree>
    <p:extLst>
      <p:ext uri="{BB962C8B-B14F-4D97-AF65-F5344CB8AC3E}">
        <p14:creationId xmlns:p14="http://schemas.microsoft.com/office/powerpoint/2010/main" val="3353016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D867F0-DE94-42C5-96AC-1F8C7D2A7EB3}"/>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0FDF8DE9-D158-4EAF-95CB-F5D99815D2ED}"/>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err="1"/>
              <a:t>Obezitede</a:t>
            </a:r>
            <a:r>
              <a:rPr lang="tr-TR" dirty="0"/>
              <a:t>, beslenme tedavisi ve fiziksel aktivitenin arttırılması ile birlikte davranış değişikliği tedavisi gereklidir. </a:t>
            </a:r>
          </a:p>
          <a:p>
            <a:pPr algn="just">
              <a:lnSpc>
                <a:spcPct val="150000"/>
              </a:lnSpc>
              <a:buFont typeface="Wingdings" panose="05000000000000000000" pitchFamily="2" charset="2"/>
              <a:buChar char="§"/>
            </a:pPr>
            <a:r>
              <a:rPr lang="tr-TR" dirty="0"/>
              <a:t>Beslenme, egzersiz ve davranış değişikliği tedavisinin  birlikte kullanıldığı yaklaşımlar hem ağırlık kaybını sağlamada hem de kaybedilen ağırlığın korunmasında büyük başarı sağlar. </a:t>
            </a:r>
          </a:p>
        </p:txBody>
      </p:sp>
    </p:spTree>
    <p:extLst>
      <p:ext uri="{BB962C8B-B14F-4D97-AF65-F5344CB8AC3E}">
        <p14:creationId xmlns:p14="http://schemas.microsoft.com/office/powerpoint/2010/main" val="883393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3FBF04-367A-4933-9FF0-D1EA62F51B91}"/>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96044426-C8B9-4820-A170-3F43D8A1474B}"/>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err="1"/>
              <a:t>Obez</a:t>
            </a:r>
            <a:r>
              <a:rPr lang="tr-TR" dirty="0"/>
              <a:t> hastaların kilolarında kalıcı değişiklikler yapabilmek için, onların yaşamlarını kalıcı olarak değiştirebilecek stratejiler bulunmalı ve uygulanmalıdır.</a:t>
            </a:r>
            <a:endParaRPr lang="tr-TR" b="1" i="1" dirty="0"/>
          </a:p>
          <a:p>
            <a:endParaRPr lang="tr-TR" dirty="0"/>
          </a:p>
        </p:txBody>
      </p:sp>
    </p:spTree>
    <p:extLst>
      <p:ext uri="{BB962C8B-B14F-4D97-AF65-F5344CB8AC3E}">
        <p14:creationId xmlns:p14="http://schemas.microsoft.com/office/powerpoint/2010/main" val="1597199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279D65F-FBAC-4480-9BD2-5903826EDFDC}"/>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CFA9E668-DD06-4BD7-B274-DE12B29AC47D}"/>
              </a:ext>
            </a:extLst>
          </p:cNvPr>
          <p:cNvSpPr>
            <a:spLocks noGrp="1"/>
          </p:cNvSpPr>
          <p:nvPr>
            <p:ph idx="1"/>
          </p:nvPr>
        </p:nvSpPr>
        <p:spPr/>
        <p:txBody>
          <a:bodyPr/>
          <a:lstStyle/>
          <a:p>
            <a:pPr>
              <a:lnSpc>
                <a:spcPct val="150000"/>
              </a:lnSpc>
              <a:buFont typeface="Wingdings" panose="05000000000000000000" pitchFamily="2" charset="2"/>
              <a:buChar char="§"/>
            </a:pPr>
            <a:r>
              <a:rPr lang="tr-TR" dirty="0" err="1"/>
              <a:t>Obezitede</a:t>
            </a:r>
            <a:r>
              <a:rPr lang="tr-TR" dirty="0"/>
              <a:t> önemli olanın hastalığın gelişmesini engellemek olduğu unutulmamalıdır, çünkü tedavi etmek daha zor ve maliyetlidir.</a:t>
            </a:r>
            <a:endParaRPr lang="tr-TR" b="1" i="1" dirty="0"/>
          </a:p>
          <a:p>
            <a:endParaRPr lang="tr-TR" dirty="0"/>
          </a:p>
        </p:txBody>
      </p:sp>
    </p:spTree>
    <p:extLst>
      <p:ext uri="{BB962C8B-B14F-4D97-AF65-F5344CB8AC3E}">
        <p14:creationId xmlns:p14="http://schemas.microsoft.com/office/powerpoint/2010/main" val="366223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620717-F75F-43A4-8C6E-78EB7ADD97A1}"/>
              </a:ext>
            </a:extLst>
          </p:cNvPr>
          <p:cNvSpPr>
            <a:spLocks noGrp="1"/>
          </p:cNvSpPr>
          <p:nvPr>
            <p:ph type="title"/>
          </p:nvPr>
        </p:nvSpPr>
        <p:spPr/>
        <p:txBody>
          <a:bodyPr/>
          <a:lstStyle/>
          <a:p>
            <a:pPr algn="ctr"/>
            <a:r>
              <a:rPr lang="tr-TR" b="1" dirty="0"/>
              <a:t>Giriş</a:t>
            </a:r>
          </a:p>
        </p:txBody>
      </p:sp>
      <p:sp>
        <p:nvSpPr>
          <p:cNvPr id="3" name="İçerik Yer Tutucusu 2">
            <a:extLst>
              <a:ext uri="{FF2B5EF4-FFF2-40B4-BE49-F238E27FC236}">
                <a16:creationId xmlns:a16="http://schemas.microsoft.com/office/drawing/2014/main" id="{64E634AE-54B2-4F30-B4C4-65139DD589F2}"/>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a:t>Başlangıçta gelişmiş ülkelerin sorunu iken</a:t>
            </a:r>
          </a:p>
          <a:p>
            <a:pPr lvl="1" algn="just">
              <a:lnSpc>
                <a:spcPct val="150000"/>
              </a:lnSpc>
              <a:buFont typeface="Wingdings" panose="05000000000000000000" pitchFamily="2" charset="2"/>
              <a:buChar char="§"/>
            </a:pPr>
            <a:r>
              <a:rPr lang="tr-TR" dirty="0"/>
              <a:t>Gelir düzeylerinin artması, </a:t>
            </a:r>
          </a:p>
          <a:p>
            <a:pPr lvl="1" algn="just">
              <a:lnSpc>
                <a:spcPct val="150000"/>
              </a:lnSpc>
              <a:buFont typeface="Wingdings" panose="05000000000000000000" pitchFamily="2" charset="2"/>
              <a:buChar char="§"/>
            </a:pPr>
            <a:r>
              <a:rPr lang="tr-TR" dirty="0"/>
              <a:t>Batı yaşam tarzının benimsenmesi, </a:t>
            </a:r>
          </a:p>
          <a:p>
            <a:pPr lvl="1" algn="just">
              <a:lnSpc>
                <a:spcPct val="150000"/>
              </a:lnSpc>
              <a:buFont typeface="Wingdings" panose="05000000000000000000" pitchFamily="2" charset="2"/>
              <a:buChar char="§"/>
            </a:pPr>
            <a:r>
              <a:rPr lang="tr-TR" dirty="0"/>
              <a:t>Enerji alımı artarken enerji harcanmasının azalması</a:t>
            </a:r>
          </a:p>
          <a:p>
            <a:pPr lvl="1" algn="just">
              <a:lnSpc>
                <a:spcPct val="150000"/>
              </a:lnSpc>
              <a:buFont typeface="Wingdings" panose="05000000000000000000" pitchFamily="2" charset="2"/>
              <a:buChar char="§"/>
            </a:pPr>
            <a:r>
              <a:rPr lang="tr-TR" dirty="0"/>
              <a:t>Kırsaldan kente göç oranının artması</a:t>
            </a:r>
          </a:p>
          <a:p>
            <a:pPr algn="just">
              <a:lnSpc>
                <a:spcPct val="150000"/>
              </a:lnSpc>
              <a:buFont typeface="Wingdings" panose="05000000000000000000" pitchFamily="2" charset="2"/>
              <a:buChar char="§"/>
            </a:pPr>
            <a:r>
              <a:rPr lang="tr-TR" dirty="0"/>
              <a:t>Gelişmekte olan ülkelerin de en büyük sağlık sorunlarından</a:t>
            </a:r>
          </a:p>
        </p:txBody>
      </p:sp>
      <p:pic>
        <p:nvPicPr>
          <p:cNvPr id="4" name="Resim 3">
            <a:extLst>
              <a:ext uri="{FF2B5EF4-FFF2-40B4-BE49-F238E27FC236}">
                <a16:creationId xmlns:a16="http://schemas.microsoft.com/office/drawing/2014/main" id="{4C1DABC2-8700-4092-B6F3-53028D4224DE}"/>
              </a:ext>
            </a:extLst>
          </p:cNvPr>
          <p:cNvPicPr>
            <a:picLocks noChangeAspect="1"/>
          </p:cNvPicPr>
          <p:nvPr/>
        </p:nvPicPr>
        <p:blipFill>
          <a:blip r:embed="rId2"/>
          <a:stretch>
            <a:fillRect/>
          </a:stretch>
        </p:blipFill>
        <p:spPr>
          <a:xfrm>
            <a:off x="8597321" y="1845734"/>
            <a:ext cx="3594679" cy="2347049"/>
          </a:xfrm>
          <a:prstGeom prst="rect">
            <a:avLst/>
          </a:prstGeom>
        </p:spPr>
      </p:pic>
    </p:spTree>
    <p:extLst>
      <p:ext uri="{BB962C8B-B14F-4D97-AF65-F5344CB8AC3E}">
        <p14:creationId xmlns:p14="http://schemas.microsoft.com/office/powerpoint/2010/main" val="2612832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79356C-4681-4273-B043-4E7E46B70CC4}"/>
              </a:ext>
            </a:extLst>
          </p:cNvPr>
          <p:cNvSpPr>
            <a:spLocks noGrp="1"/>
          </p:cNvSpPr>
          <p:nvPr>
            <p:ph type="title"/>
          </p:nvPr>
        </p:nvSpPr>
        <p:spPr/>
        <p:txBody>
          <a:bodyPr/>
          <a:lstStyle/>
          <a:p>
            <a:pPr algn="ctr"/>
            <a:r>
              <a:rPr lang="tr-TR" b="1" dirty="0" err="1"/>
              <a:t>Obezitede</a:t>
            </a:r>
            <a:r>
              <a:rPr lang="tr-TR" b="1"/>
              <a:t> tedavi</a:t>
            </a:r>
            <a:br>
              <a:rPr lang="tr-TR" b="1" i="1"/>
            </a:br>
            <a:endParaRPr lang="tr-TR"/>
          </a:p>
        </p:txBody>
      </p:sp>
      <p:sp>
        <p:nvSpPr>
          <p:cNvPr id="3" name="İçerik Yer Tutucusu 2">
            <a:extLst>
              <a:ext uri="{FF2B5EF4-FFF2-40B4-BE49-F238E27FC236}">
                <a16:creationId xmlns:a16="http://schemas.microsoft.com/office/drawing/2014/main" id="{C1D23E67-EDA4-457A-B6B1-A7FB332D3336}"/>
              </a:ext>
            </a:extLst>
          </p:cNvPr>
          <p:cNvSpPr>
            <a:spLocks noGrp="1"/>
          </p:cNvSpPr>
          <p:nvPr>
            <p:ph idx="1"/>
          </p:nvPr>
        </p:nvSpPr>
        <p:spPr/>
        <p:txBody>
          <a:bodyPr/>
          <a:lstStyle/>
          <a:p>
            <a:pPr marL="0" indent="0">
              <a:buNone/>
            </a:pPr>
            <a:r>
              <a:rPr lang="tr-TR" b="1" dirty="0"/>
              <a:t>Tıbbi beslenme tedavisi</a:t>
            </a:r>
            <a:endParaRPr lang="tr-TR" b="1" i="1" dirty="0"/>
          </a:p>
          <a:p>
            <a:pPr algn="just">
              <a:lnSpc>
                <a:spcPct val="150000"/>
              </a:lnSpc>
              <a:buFont typeface="Wingdings" panose="05000000000000000000" pitchFamily="2" charset="2"/>
              <a:buChar char="§"/>
            </a:pPr>
            <a:r>
              <a:rPr lang="tr-TR" dirty="0"/>
              <a:t>Hatalı beslenme davranışları, bireyleri </a:t>
            </a:r>
            <a:r>
              <a:rPr lang="tr-TR" dirty="0" err="1"/>
              <a:t>obeziteye</a:t>
            </a:r>
            <a:r>
              <a:rPr lang="tr-TR" dirty="0"/>
              <a:t> sürükleyen ana nedenlerdir. </a:t>
            </a:r>
          </a:p>
          <a:p>
            <a:pPr algn="just">
              <a:lnSpc>
                <a:spcPct val="150000"/>
              </a:lnSpc>
              <a:buFont typeface="Wingdings" panose="05000000000000000000" pitchFamily="2" charset="2"/>
              <a:buChar char="§"/>
            </a:pPr>
            <a:r>
              <a:rPr lang="tr-TR" dirty="0"/>
              <a:t>Tıbbi beslenme tedavisinde birey için bireyselleştirilmiş bir beslenme programı oluşturulmalıdır. </a:t>
            </a:r>
          </a:p>
        </p:txBody>
      </p:sp>
      <p:pic>
        <p:nvPicPr>
          <p:cNvPr id="4" name="Resim 3">
            <a:extLst>
              <a:ext uri="{FF2B5EF4-FFF2-40B4-BE49-F238E27FC236}">
                <a16:creationId xmlns:a16="http://schemas.microsoft.com/office/drawing/2014/main" id="{62177272-36F6-45A0-B4C6-0B4394ACDB7C}"/>
              </a:ext>
            </a:extLst>
          </p:cNvPr>
          <p:cNvPicPr>
            <a:picLocks noChangeAspect="1"/>
          </p:cNvPicPr>
          <p:nvPr/>
        </p:nvPicPr>
        <p:blipFill>
          <a:blip r:embed="rId2"/>
          <a:stretch>
            <a:fillRect/>
          </a:stretch>
        </p:blipFill>
        <p:spPr>
          <a:xfrm>
            <a:off x="2074333" y="3857414"/>
            <a:ext cx="1971675" cy="2324100"/>
          </a:xfrm>
          <a:prstGeom prst="rect">
            <a:avLst/>
          </a:prstGeom>
        </p:spPr>
      </p:pic>
      <p:pic>
        <p:nvPicPr>
          <p:cNvPr id="6" name="Resim 5">
            <a:extLst>
              <a:ext uri="{FF2B5EF4-FFF2-40B4-BE49-F238E27FC236}">
                <a16:creationId xmlns:a16="http://schemas.microsoft.com/office/drawing/2014/main" id="{9D31611E-D758-4B57-925F-86FEB56AFCA7}"/>
              </a:ext>
            </a:extLst>
          </p:cNvPr>
          <p:cNvPicPr>
            <a:picLocks noChangeAspect="1"/>
          </p:cNvPicPr>
          <p:nvPr/>
        </p:nvPicPr>
        <p:blipFill>
          <a:blip r:embed="rId3"/>
          <a:stretch>
            <a:fillRect/>
          </a:stretch>
        </p:blipFill>
        <p:spPr>
          <a:xfrm>
            <a:off x="7415563" y="3857414"/>
            <a:ext cx="2324100" cy="2324100"/>
          </a:xfrm>
          <a:prstGeom prst="rect">
            <a:avLst/>
          </a:prstGeom>
        </p:spPr>
      </p:pic>
    </p:spTree>
    <p:extLst>
      <p:ext uri="{BB962C8B-B14F-4D97-AF65-F5344CB8AC3E}">
        <p14:creationId xmlns:p14="http://schemas.microsoft.com/office/powerpoint/2010/main" val="1502692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8FC32F-9449-48DF-9F27-CE36677AFC79}"/>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ADA2E345-48B5-4754-A0DE-3372039259A2}"/>
              </a:ext>
            </a:extLst>
          </p:cNvPr>
          <p:cNvSpPr>
            <a:spLocks noGrp="1"/>
          </p:cNvSpPr>
          <p:nvPr>
            <p:ph idx="1"/>
          </p:nvPr>
        </p:nvSpPr>
        <p:spPr>
          <a:xfrm>
            <a:off x="1097280" y="1845733"/>
            <a:ext cx="10058400" cy="4436533"/>
          </a:xfrm>
        </p:spPr>
        <p:txBody>
          <a:bodyPr/>
          <a:lstStyle/>
          <a:p>
            <a:pPr marL="0" indent="0">
              <a:buNone/>
            </a:pPr>
            <a:r>
              <a:rPr lang="tr-TR" b="1" dirty="0"/>
              <a:t>Tıbbi beslenme tedavisi</a:t>
            </a:r>
          </a:p>
          <a:p>
            <a:pPr>
              <a:lnSpc>
                <a:spcPct val="150000"/>
              </a:lnSpc>
              <a:buFont typeface="Wingdings" panose="05000000000000000000" pitchFamily="2" charset="2"/>
              <a:buChar char="§"/>
            </a:pPr>
            <a:r>
              <a:rPr lang="tr-TR" dirty="0"/>
              <a:t>   Temel amaç;</a:t>
            </a:r>
          </a:p>
          <a:p>
            <a:pPr lvl="1">
              <a:lnSpc>
                <a:spcPct val="150000"/>
              </a:lnSpc>
            </a:pPr>
            <a:r>
              <a:rPr lang="tr-TR" sz="2000" dirty="0"/>
              <a:t>Vücut ağırlığını hedeflenen düzeye indirmek, </a:t>
            </a:r>
          </a:p>
          <a:p>
            <a:pPr lvl="1">
              <a:lnSpc>
                <a:spcPct val="150000"/>
              </a:lnSpc>
            </a:pPr>
            <a:r>
              <a:rPr lang="tr-TR" sz="2000" dirty="0"/>
              <a:t>Bireyin günlük besin ihtiyacını yeterli ve dengeli bir şekilde karşılamak, </a:t>
            </a:r>
          </a:p>
          <a:p>
            <a:pPr lvl="1">
              <a:lnSpc>
                <a:spcPct val="150000"/>
              </a:lnSpc>
            </a:pPr>
            <a:r>
              <a:rPr lang="tr-TR" sz="2000" dirty="0"/>
              <a:t>Bireye doğru beslenme alışkanlıkları kazandırmak, </a:t>
            </a:r>
          </a:p>
          <a:p>
            <a:pPr lvl="1">
              <a:lnSpc>
                <a:spcPct val="150000"/>
              </a:lnSpc>
            </a:pPr>
            <a:r>
              <a:rPr lang="tr-TR" sz="2000" dirty="0"/>
              <a:t>Hedef kiloya ulaştıktan sonra kilonun korunmasını ve kontrolünü sağlamak olmalıdır. </a:t>
            </a:r>
            <a:endParaRPr lang="tr-TR" sz="2000" b="1" i="1" dirty="0"/>
          </a:p>
          <a:p>
            <a:endParaRPr lang="tr-TR" dirty="0"/>
          </a:p>
        </p:txBody>
      </p:sp>
    </p:spTree>
    <p:extLst>
      <p:ext uri="{BB962C8B-B14F-4D97-AF65-F5344CB8AC3E}">
        <p14:creationId xmlns:p14="http://schemas.microsoft.com/office/powerpoint/2010/main" val="2120045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35CBFD-8A92-4867-8B1D-6FCBC8622B8B}"/>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3AB8D7F4-8BFD-4439-A05E-25ECA8F619CD}"/>
              </a:ext>
            </a:extLst>
          </p:cNvPr>
          <p:cNvSpPr>
            <a:spLocks noGrp="1"/>
          </p:cNvSpPr>
          <p:nvPr>
            <p:ph idx="1"/>
          </p:nvPr>
        </p:nvSpPr>
        <p:spPr/>
        <p:txBody>
          <a:bodyPr/>
          <a:lstStyle/>
          <a:p>
            <a:pPr marL="0" indent="0">
              <a:buNone/>
            </a:pPr>
            <a:r>
              <a:rPr lang="tr-TR" b="1" dirty="0"/>
              <a:t>Tıbbi beslenme tedavisi</a:t>
            </a:r>
            <a:endParaRPr lang="tr-TR" b="1" i="1" dirty="0"/>
          </a:p>
          <a:p>
            <a:pPr algn="just">
              <a:lnSpc>
                <a:spcPct val="150000"/>
              </a:lnSpc>
              <a:buFont typeface="Wingdings" panose="05000000000000000000" pitchFamily="2" charset="2"/>
              <a:buChar char="§"/>
            </a:pPr>
            <a:r>
              <a:rPr lang="tr-TR" sz="2200" dirty="0"/>
              <a:t>Diyet programı basit, kolay uygulanabilir, ekonomik şartlara uygun ve güvenli olmalı; öneriler bireyselleştirilmelidir. </a:t>
            </a:r>
          </a:p>
          <a:p>
            <a:pPr algn="just">
              <a:lnSpc>
                <a:spcPct val="150000"/>
              </a:lnSpc>
              <a:buFont typeface="Wingdings" panose="05000000000000000000" pitchFamily="2" charset="2"/>
              <a:buChar char="§"/>
            </a:pPr>
            <a:r>
              <a:rPr lang="tr-TR" sz="2200" dirty="0"/>
              <a:t>Diyet programına olan bağlılığı arttırmak için bireyin yiyecek tercihi, eğitimi, sosyal ve kişisel faktörleri göz önünde bulundurulmalıdır. </a:t>
            </a:r>
          </a:p>
        </p:txBody>
      </p:sp>
    </p:spTree>
    <p:extLst>
      <p:ext uri="{BB962C8B-B14F-4D97-AF65-F5344CB8AC3E}">
        <p14:creationId xmlns:p14="http://schemas.microsoft.com/office/powerpoint/2010/main" val="1000381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2F0F85-ECF1-4089-9032-7CC1259B1462}"/>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FBC52B47-320E-4ECF-B348-3A2BBAC5F9B0}"/>
              </a:ext>
            </a:extLst>
          </p:cNvPr>
          <p:cNvSpPr>
            <a:spLocks noGrp="1"/>
          </p:cNvSpPr>
          <p:nvPr>
            <p:ph idx="1"/>
          </p:nvPr>
        </p:nvSpPr>
        <p:spPr/>
        <p:txBody>
          <a:bodyPr/>
          <a:lstStyle/>
          <a:p>
            <a:pPr marL="0" indent="0">
              <a:lnSpc>
                <a:spcPct val="150000"/>
              </a:lnSpc>
              <a:buNone/>
            </a:pPr>
            <a:r>
              <a:rPr lang="tr-TR" b="1" dirty="0"/>
              <a:t>Tıbbi beslenme tedavisi</a:t>
            </a:r>
          </a:p>
          <a:p>
            <a:pPr>
              <a:lnSpc>
                <a:spcPct val="150000"/>
              </a:lnSpc>
              <a:buFont typeface="Wingdings" panose="05000000000000000000" pitchFamily="2" charset="2"/>
              <a:buChar char="§"/>
            </a:pPr>
            <a:r>
              <a:rPr lang="tr-TR" dirty="0"/>
              <a:t>Enerji alımının bazal metabolizma hızının altında olmaması gerekir. </a:t>
            </a:r>
          </a:p>
          <a:p>
            <a:pPr>
              <a:lnSpc>
                <a:spcPct val="150000"/>
              </a:lnSpc>
              <a:buFont typeface="Wingdings" panose="05000000000000000000" pitchFamily="2" charset="2"/>
              <a:buChar char="§"/>
            </a:pPr>
            <a:r>
              <a:rPr lang="tr-TR" dirty="0"/>
              <a:t>Çok düşük enerjili diyetler </a:t>
            </a:r>
          </a:p>
          <a:p>
            <a:pPr lvl="1">
              <a:lnSpc>
                <a:spcPct val="150000"/>
              </a:lnSpc>
            </a:pPr>
            <a:r>
              <a:rPr lang="tr-TR" sz="2000" dirty="0"/>
              <a:t>Davranış değişikliğine uyumu güçleştirir, </a:t>
            </a:r>
          </a:p>
          <a:p>
            <a:pPr lvl="1">
              <a:lnSpc>
                <a:spcPct val="150000"/>
              </a:lnSpc>
            </a:pPr>
            <a:r>
              <a:rPr lang="tr-TR" sz="2000" dirty="0"/>
              <a:t>Metabolizmayı yavaşlatır</a:t>
            </a:r>
          </a:p>
          <a:p>
            <a:pPr lvl="1">
              <a:lnSpc>
                <a:spcPct val="150000"/>
              </a:lnSpc>
            </a:pPr>
            <a:r>
              <a:rPr lang="tr-TR" sz="2000" dirty="0"/>
              <a:t>Besin ögesi yetersizliklerine neden olur.</a:t>
            </a:r>
          </a:p>
        </p:txBody>
      </p:sp>
    </p:spTree>
    <p:extLst>
      <p:ext uri="{BB962C8B-B14F-4D97-AF65-F5344CB8AC3E}">
        <p14:creationId xmlns:p14="http://schemas.microsoft.com/office/powerpoint/2010/main" val="4014024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2F0F85-ECF1-4089-9032-7CC1259B1462}"/>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FBC52B47-320E-4ECF-B348-3A2BBAC5F9B0}"/>
              </a:ext>
            </a:extLst>
          </p:cNvPr>
          <p:cNvSpPr>
            <a:spLocks noGrp="1"/>
          </p:cNvSpPr>
          <p:nvPr>
            <p:ph idx="1"/>
          </p:nvPr>
        </p:nvSpPr>
        <p:spPr/>
        <p:txBody>
          <a:bodyPr/>
          <a:lstStyle/>
          <a:p>
            <a:pPr marL="0" indent="0">
              <a:buNone/>
            </a:pPr>
            <a:r>
              <a:rPr lang="tr-TR" b="1" dirty="0"/>
              <a:t>Tıbbi beslenme tedavisi</a:t>
            </a:r>
          </a:p>
          <a:p>
            <a:pPr algn="just">
              <a:lnSpc>
                <a:spcPct val="150000"/>
              </a:lnSpc>
              <a:buFont typeface="Wingdings" panose="05000000000000000000" pitchFamily="2" charset="2"/>
              <a:buChar char="§"/>
            </a:pPr>
            <a:r>
              <a:rPr lang="tr-TR" sz="2200" dirty="0"/>
              <a:t>Bireyin enerji ihtiyacı belirlenmeli ve başlangıç olarak 6 ayda %5-10 kilo kaybı hedeflenmelidir.</a:t>
            </a:r>
          </a:p>
          <a:p>
            <a:pPr algn="just">
              <a:lnSpc>
                <a:spcPct val="150000"/>
              </a:lnSpc>
              <a:buFont typeface="Wingdings" panose="05000000000000000000" pitchFamily="2" charset="2"/>
              <a:buChar char="§"/>
            </a:pPr>
            <a:r>
              <a:rPr lang="tr-TR" sz="2200" dirty="0"/>
              <a:t>Diyet programı günlük enerjinin yaklaşık %15-20’si proteinlerden, %50-55 karbonhidratlardan, %25-30 ‘u yağlardan karşılanacak şekilde hazırlanmalıdır.  </a:t>
            </a:r>
            <a:endParaRPr lang="tr-TR" sz="2200" b="1" i="1" dirty="0"/>
          </a:p>
          <a:p>
            <a:endParaRPr lang="tr-TR" dirty="0"/>
          </a:p>
        </p:txBody>
      </p:sp>
    </p:spTree>
    <p:extLst>
      <p:ext uri="{BB962C8B-B14F-4D97-AF65-F5344CB8AC3E}">
        <p14:creationId xmlns:p14="http://schemas.microsoft.com/office/powerpoint/2010/main" val="1319309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2F0F85-ECF1-4089-9032-7CC1259B1462}"/>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FBC52B47-320E-4ECF-B348-3A2BBAC5F9B0}"/>
              </a:ext>
            </a:extLst>
          </p:cNvPr>
          <p:cNvSpPr>
            <a:spLocks noGrp="1"/>
          </p:cNvSpPr>
          <p:nvPr>
            <p:ph idx="1"/>
          </p:nvPr>
        </p:nvSpPr>
        <p:spPr/>
        <p:txBody>
          <a:bodyPr/>
          <a:lstStyle/>
          <a:p>
            <a:pPr marL="0" indent="0">
              <a:buNone/>
            </a:pPr>
            <a:r>
              <a:rPr lang="tr-TR" b="1" dirty="0"/>
              <a:t>Tıbbi beslenme tedavisi</a:t>
            </a:r>
          </a:p>
          <a:p>
            <a:pPr marL="0" indent="0" algn="just">
              <a:lnSpc>
                <a:spcPct val="150000"/>
              </a:lnSpc>
              <a:buNone/>
            </a:pPr>
            <a:r>
              <a:rPr lang="tr-TR" b="1" dirty="0"/>
              <a:t>Diyet yağ içeriğini dengelemek için;</a:t>
            </a:r>
          </a:p>
          <a:p>
            <a:pPr algn="just">
              <a:lnSpc>
                <a:spcPct val="150000"/>
              </a:lnSpc>
              <a:buFont typeface="Wingdings" panose="05000000000000000000" pitchFamily="2" charset="2"/>
              <a:buChar char="§"/>
            </a:pPr>
            <a:r>
              <a:rPr lang="tr-TR" dirty="0"/>
              <a:t>Kızartma yerine ızgara, haşlama, buharda ve fırında pişirme yöntemleri seçilmelidir.</a:t>
            </a:r>
          </a:p>
          <a:p>
            <a:pPr algn="just">
              <a:lnSpc>
                <a:spcPct val="150000"/>
              </a:lnSpc>
              <a:buFont typeface="Wingdings" panose="05000000000000000000" pitchFamily="2" charset="2"/>
              <a:buChar char="§"/>
            </a:pPr>
            <a:r>
              <a:rPr lang="tr-TR" dirty="0"/>
              <a:t>Az yağlı süt ve ürünleri tercih edilmelidir</a:t>
            </a:r>
          </a:p>
          <a:p>
            <a:pPr algn="just">
              <a:lnSpc>
                <a:spcPct val="150000"/>
              </a:lnSpc>
              <a:buFont typeface="Wingdings" panose="05000000000000000000" pitchFamily="2" charset="2"/>
              <a:buChar char="§"/>
            </a:pPr>
            <a:r>
              <a:rPr lang="tr-TR" dirty="0"/>
              <a:t>Yağsız kırmızı et, balık, derisiz beyaz et tercih edilmelidir.</a:t>
            </a:r>
          </a:p>
          <a:p>
            <a:pPr>
              <a:buFont typeface="Wingdings" panose="05000000000000000000" pitchFamily="2" charset="2"/>
              <a:buChar char="§"/>
            </a:pPr>
            <a:r>
              <a:rPr lang="tr-TR" dirty="0"/>
              <a:t>Sucuk, sosis, salam, pastırma gibi besinler yüksek yağ içerikleri nedeniyle tercih</a:t>
            </a:r>
          </a:p>
          <a:p>
            <a:r>
              <a:rPr lang="tr-TR" dirty="0"/>
              <a:t>edilmemelidir.</a:t>
            </a:r>
          </a:p>
        </p:txBody>
      </p:sp>
    </p:spTree>
    <p:extLst>
      <p:ext uri="{BB962C8B-B14F-4D97-AF65-F5344CB8AC3E}">
        <p14:creationId xmlns:p14="http://schemas.microsoft.com/office/powerpoint/2010/main" val="4207007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2F0F85-ECF1-4089-9032-7CC1259B1462}"/>
              </a:ext>
            </a:extLst>
          </p:cNvPr>
          <p:cNvSpPr>
            <a:spLocks noGrp="1"/>
          </p:cNvSpPr>
          <p:nvPr>
            <p:ph type="title"/>
          </p:nvPr>
        </p:nvSpPr>
        <p:spPr/>
        <p:txBody>
          <a:bodyPr/>
          <a:lstStyle/>
          <a:p>
            <a:pPr algn="ctr"/>
            <a:r>
              <a:rPr lang="tr-TR" b="1" dirty="0" err="1"/>
              <a:t>Obezitede</a:t>
            </a:r>
            <a:r>
              <a:rPr lang="tr-TR" b="1" dirty="0"/>
              <a:t> tedavi</a:t>
            </a:r>
            <a:br>
              <a:rPr lang="tr-TR" b="1" i="1" dirty="0"/>
            </a:br>
            <a:endParaRPr lang="tr-TR" dirty="0"/>
          </a:p>
        </p:txBody>
      </p:sp>
      <p:sp>
        <p:nvSpPr>
          <p:cNvPr id="3" name="İçerik Yer Tutucusu 2">
            <a:extLst>
              <a:ext uri="{FF2B5EF4-FFF2-40B4-BE49-F238E27FC236}">
                <a16:creationId xmlns:a16="http://schemas.microsoft.com/office/drawing/2014/main" id="{FBC52B47-320E-4ECF-B348-3A2BBAC5F9B0}"/>
              </a:ext>
            </a:extLst>
          </p:cNvPr>
          <p:cNvSpPr>
            <a:spLocks noGrp="1"/>
          </p:cNvSpPr>
          <p:nvPr>
            <p:ph idx="1"/>
          </p:nvPr>
        </p:nvSpPr>
        <p:spPr/>
        <p:txBody>
          <a:bodyPr/>
          <a:lstStyle/>
          <a:p>
            <a:pPr marL="0" indent="0">
              <a:buNone/>
            </a:pPr>
            <a:r>
              <a:rPr lang="tr-TR" b="1" dirty="0"/>
              <a:t>Tıbbi beslenme tedavisi</a:t>
            </a:r>
          </a:p>
          <a:p>
            <a:pPr marL="0" indent="0" algn="just">
              <a:lnSpc>
                <a:spcPct val="150000"/>
              </a:lnSpc>
              <a:buNone/>
            </a:pPr>
            <a:r>
              <a:rPr lang="tr-TR" b="1" dirty="0"/>
              <a:t>Diyet karbonhidrat ve posa içeriğini dengelemek için;</a:t>
            </a:r>
          </a:p>
          <a:p>
            <a:pPr algn="just">
              <a:lnSpc>
                <a:spcPct val="150000"/>
              </a:lnSpc>
              <a:buFont typeface="Wingdings" panose="05000000000000000000" pitchFamily="2" charset="2"/>
              <a:buChar char="§"/>
            </a:pPr>
            <a:r>
              <a:rPr lang="tr-TR" dirty="0"/>
              <a:t>Her öğünde taze sebzelerden hazırlanmış salata tüketilmelidir.</a:t>
            </a:r>
          </a:p>
          <a:p>
            <a:pPr algn="just">
              <a:lnSpc>
                <a:spcPct val="150000"/>
              </a:lnSpc>
              <a:buFont typeface="Wingdings" panose="05000000000000000000" pitchFamily="2" charset="2"/>
              <a:buChar char="§"/>
            </a:pPr>
            <a:r>
              <a:rPr lang="tr-TR" dirty="0"/>
              <a:t>Kabuklu yenebilen meyveler yıkandıktan sonra kabuklarıyla yenmelidir.</a:t>
            </a:r>
          </a:p>
          <a:p>
            <a:pPr algn="just">
              <a:lnSpc>
                <a:spcPct val="150000"/>
              </a:lnSpc>
              <a:buFont typeface="Wingdings" panose="05000000000000000000" pitchFamily="2" charset="2"/>
              <a:buChar char="§"/>
            </a:pPr>
            <a:r>
              <a:rPr lang="tr-TR" dirty="0"/>
              <a:t>Meyvelerin suyu yerine kendisini tercih edilmelidir.</a:t>
            </a:r>
          </a:p>
          <a:p>
            <a:pPr algn="just">
              <a:lnSpc>
                <a:spcPct val="150000"/>
              </a:lnSpc>
              <a:buFont typeface="Wingdings" panose="05000000000000000000" pitchFamily="2" charset="2"/>
              <a:buChar char="§"/>
            </a:pPr>
            <a:r>
              <a:rPr lang="tr-TR" dirty="0"/>
              <a:t>Şekerle tatlandırılmış içecek tüketimi sınırlandırmalı veya tüketiminden uzak durulmalıdır.</a:t>
            </a:r>
            <a:endParaRPr lang="tr-TR" b="1" dirty="0"/>
          </a:p>
          <a:p>
            <a:pPr algn="just">
              <a:lnSpc>
                <a:spcPct val="150000"/>
              </a:lnSpc>
              <a:buFont typeface="Wingdings" panose="05000000000000000000" pitchFamily="2" charset="2"/>
              <a:buChar char="§"/>
            </a:pPr>
            <a:endParaRPr lang="tr-TR" dirty="0"/>
          </a:p>
        </p:txBody>
      </p:sp>
    </p:spTree>
    <p:extLst>
      <p:ext uri="{BB962C8B-B14F-4D97-AF65-F5344CB8AC3E}">
        <p14:creationId xmlns:p14="http://schemas.microsoft.com/office/powerpoint/2010/main" val="790086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AB1C0E-85B0-417D-8B6D-9430C0828D7B}"/>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5B6ADF9B-A656-426D-8206-B390501DF87E}"/>
              </a:ext>
            </a:extLst>
          </p:cNvPr>
          <p:cNvSpPr>
            <a:spLocks noGrp="1"/>
          </p:cNvSpPr>
          <p:nvPr>
            <p:ph idx="1"/>
          </p:nvPr>
        </p:nvSpPr>
        <p:spPr/>
        <p:txBody>
          <a:bodyPr/>
          <a:lstStyle/>
          <a:p>
            <a:r>
              <a:rPr lang="tr-TR" b="1" dirty="0"/>
              <a:t>Tıbbi beslenme tedavisi</a:t>
            </a:r>
          </a:p>
          <a:p>
            <a:pPr algn="just">
              <a:lnSpc>
                <a:spcPct val="150000"/>
              </a:lnSpc>
              <a:buFont typeface="Wingdings" panose="05000000000000000000" pitchFamily="2" charset="2"/>
              <a:buChar char="§"/>
            </a:pPr>
            <a:r>
              <a:rPr lang="tr-TR" dirty="0"/>
              <a:t>Beslenme tedavisinde posalı besin alımının artırılması ve günlük en az 2 litre su tüketilmesi önerilmelidir. </a:t>
            </a:r>
          </a:p>
          <a:p>
            <a:pPr algn="just">
              <a:lnSpc>
                <a:spcPct val="150000"/>
              </a:lnSpc>
              <a:buFont typeface="Wingdings" panose="05000000000000000000" pitchFamily="2" charset="2"/>
              <a:buChar char="§"/>
            </a:pPr>
            <a:r>
              <a:rPr lang="tr-TR" dirty="0"/>
              <a:t>Tedavide tuz tüketimi &lt;5 g/gün ile sınırlandırılmalıdır. </a:t>
            </a:r>
          </a:p>
          <a:p>
            <a:pPr algn="just">
              <a:lnSpc>
                <a:spcPct val="150000"/>
              </a:lnSpc>
              <a:buFont typeface="Wingdings" panose="05000000000000000000" pitchFamily="2" charset="2"/>
              <a:buChar char="§"/>
            </a:pPr>
            <a:r>
              <a:rPr lang="tr-TR" dirty="0"/>
              <a:t>Alkol kullanımı önerilmemekle birlikte alkol kullanan kişilerde tüketim miktarı hesaplanarak günlük alması gereken enerjiden düşülmelidir.</a:t>
            </a:r>
          </a:p>
        </p:txBody>
      </p:sp>
      <p:pic>
        <p:nvPicPr>
          <p:cNvPr id="4" name="Resim 3">
            <a:extLst>
              <a:ext uri="{FF2B5EF4-FFF2-40B4-BE49-F238E27FC236}">
                <a16:creationId xmlns:a16="http://schemas.microsoft.com/office/drawing/2014/main" id="{E8950211-1981-4479-8AB8-280C2666EAD9}"/>
              </a:ext>
            </a:extLst>
          </p:cNvPr>
          <p:cNvPicPr>
            <a:picLocks noChangeAspect="1"/>
          </p:cNvPicPr>
          <p:nvPr/>
        </p:nvPicPr>
        <p:blipFill>
          <a:blip r:embed="rId2"/>
          <a:stretch>
            <a:fillRect/>
          </a:stretch>
        </p:blipFill>
        <p:spPr>
          <a:xfrm>
            <a:off x="7450667" y="4673600"/>
            <a:ext cx="3150417" cy="1609930"/>
          </a:xfrm>
          <a:prstGeom prst="rect">
            <a:avLst/>
          </a:prstGeom>
        </p:spPr>
      </p:pic>
    </p:spTree>
    <p:extLst>
      <p:ext uri="{BB962C8B-B14F-4D97-AF65-F5344CB8AC3E}">
        <p14:creationId xmlns:p14="http://schemas.microsoft.com/office/powerpoint/2010/main" val="887177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Egzersiz</a:t>
            </a:r>
            <a:endParaRPr lang="tr-TR" b="1" i="1" dirty="0"/>
          </a:p>
          <a:p>
            <a:pPr algn="just">
              <a:lnSpc>
                <a:spcPct val="150000"/>
              </a:lnSpc>
              <a:buFont typeface="Wingdings" panose="05000000000000000000" pitchFamily="2" charset="2"/>
              <a:buChar char="§"/>
            </a:pPr>
            <a:r>
              <a:rPr lang="tr-TR" dirty="0"/>
              <a:t>Egzersiz, </a:t>
            </a:r>
            <a:r>
              <a:rPr lang="tr-TR" dirty="0" err="1"/>
              <a:t>obezitenin</a:t>
            </a:r>
            <a:r>
              <a:rPr lang="tr-TR" dirty="0"/>
              <a:t> önlenme ve tedavisinde önemli bir araçtır. </a:t>
            </a:r>
          </a:p>
          <a:p>
            <a:pPr algn="just">
              <a:lnSpc>
                <a:spcPct val="150000"/>
              </a:lnSpc>
              <a:buFont typeface="Wingdings" panose="05000000000000000000" pitchFamily="2" charset="2"/>
              <a:buChar char="§"/>
            </a:pPr>
            <a:r>
              <a:rPr lang="tr-TR" dirty="0"/>
              <a:t>Egzersiz enerji harcamasını arttırmanın yanında diyete uyumu da olumlu yönde etkiler. </a:t>
            </a:r>
          </a:p>
        </p:txBody>
      </p:sp>
      <p:pic>
        <p:nvPicPr>
          <p:cNvPr id="4" name="Resim 3">
            <a:extLst>
              <a:ext uri="{FF2B5EF4-FFF2-40B4-BE49-F238E27FC236}">
                <a16:creationId xmlns:a16="http://schemas.microsoft.com/office/drawing/2014/main" id="{27BCBE94-ADE0-4326-8059-327D08A2EE88}"/>
              </a:ext>
            </a:extLst>
          </p:cNvPr>
          <p:cNvPicPr>
            <a:picLocks noChangeAspect="1"/>
          </p:cNvPicPr>
          <p:nvPr/>
        </p:nvPicPr>
        <p:blipFill>
          <a:blip r:embed="rId2"/>
          <a:stretch>
            <a:fillRect/>
          </a:stretch>
        </p:blipFill>
        <p:spPr>
          <a:xfrm>
            <a:off x="3525706" y="3816331"/>
            <a:ext cx="5140587" cy="2360632"/>
          </a:xfrm>
          <a:prstGeom prst="rect">
            <a:avLst/>
          </a:prstGeom>
        </p:spPr>
      </p:pic>
    </p:spTree>
    <p:extLst>
      <p:ext uri="{BB962C8B-B14F-4D97-AF65-F5344CB8AC3E}">
        <p14:creationId xmlns:p14="http://schemas.microsoft.com/office/powerpoint/2010/main" val="1558592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Egzersiz</a:t>
            </a:r>
            <a:endParaRPr lang="tr-TR" b="1" i="1" dirty="0"/>
          </a:p>
          <a:p>
            <a:pPr algn="just">
              <a:lnSpc>
                <a:spcPct val="150000"/>
              </a:lnSpc>
              <a:buFont typeface="Wingdings" panose="05000000000000000000" pitchFamily="2" charset="2"/>
              <a:buChar char="§"/>
            </a:pPr>
            <a:r>
              <a:rPr lang="tr-TR" dirty="0"/>
              <a:t>Egzersiz programı bireye özgü planlanmalıdır. </a:t>
            </a:r>
          </a:p>
          <a:p>
            <a:pPr algn="just">
              <a:lnSpc>
                <a:spcPct val="150000"/>
              </a:lnSpc>
              <a:buFont typeface="Wingdings" panose="05000000000000000000" pitchFamily="2" charset="2"/>
              <a:buChar char="§"/>
            </a:pPr>
            <a:r>
              <a:rPr lang="tr-TR" dirty="0"/>
              <a:t>Çünkü; egzersizler hastaların alışkanlıkları, sosyokültürel özellikleri, ekonomik koşulları doğrultusunda büyük farklılıklar gösterebilir. </a:t>
            </a:r>
          </a:p>
        </p:txBody>
      </p:sp>
      <p:pic>
        <p:nvPicPr>
          <p:cNvPr id="4" name="Resim 3">
            <a:extLst>
              <a:ext uri="{FF2B5EF4-FFF2-40B4-BE49-F238E27FC236}">
                <a16:creationId xmlns:a16="http://schemas.microsoft.com/office/drawing/2014/main" id="{8C3FDFBE-E79B-4382-9DFC-70B24CDFFF4D}"/>
              </a:ext>
            </a:extLst>
          </p:cNvPr>
          <p:cNvPicPr>
            <a:picLocks noChangeAspect="1"/>
          </p:cNvPicPr>
          <p:nvPr/>
        </p:nvPicPr>
        <p:blipFill>
          <a:blip r:embed="rId2"/>
          <a:stretch>
            <a:fillRect/>
          </a:stretch>
        </p:blipFill>
        <p:spPr>
          <a:xfrm>
            <a:off x="6709681" y="3631521"/>
            <a:ext cx="4665437" cy="2612645"/>
          </a:xfrm>
          <a:prstGeom prst="rect">
            <a:avLst/>
          </a:prstGeom>
        </p:spPr>
      </p:pic>
    </p:spTree>
    <p:extLst>
      <p:ext uri="{BB962C8B-B14F-4D97-AF65-F5344CB8AC3E}">
        <p14:creationId xmlns:p14="http://schemas.microsoft.com/office/powerpoint/2010/main" val="235159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0E5A51-5C71-4E02-A615-862D01DCCCB7}"/>
              </a:ext>
            </a:extLst>
          </p:cNvPr>
          <p:cNvSpPr>
            <a:spLocks noGrp="1"/>
          </p:cNvSpPr>
          <p:nvPr>
            <p:ph type="title"/>
          </p:nvPr>
        </p:nvSpPr>
        <p:spPr/>
        <p:txBody>
          <a:bodyPr/>
          <a:lstStyle/>
          <a:p>
            <a:pPr algn="ctr"/>
            <a:r>
              <a:rPr lang="tr-TR" b="1" dirty="0"/>
              <a:t>Tanım</a:t>
            </a:r>
            <a:endParaRPr lang="tr-TR" dirty="0"/>
          </a:p>
        </p:txBody>
      </p:sp>
      <p:sp>
        <p:nvSpPr>
          <p:cNvPr id="3" name="İçerik Yer Tutucusu 2">
            <a:extLst>
              <a:ext uri="{FF2B5EF4-FFF2-40B4-BE49-F238E27FC236}">
                <a16:creationId xmlns:a16="http://schemas.microsoft.com/office/drawing/2014/main" id="{EB135BE9-4EB9-468B-B4B3-87AE276DD77C}"/>
              </a:ext>
            </a:extLst>
          </p:cNvPr>
          <p:cNvSpPr>
            <a:spLocks noGrp="1"/>
          </p:cNvSpPr>
          <p:nvPr>
            <p:ph idx="1"/>
          </p:nvPr>
        </p:nvSpPr>
        <p:spPr/>
        <p:txBody>
          <a:bodyPr/>
          <a:lstStyle/>
          <a:p>
            <a:pPr algn="just">
              <a:lnSpc>
                <a:spcPct val="150000"/>
              </a:lnSpc>
              <a:buFont typeface="Wingdings" panose="05000000000000000000" pitchFamily="2" charset="2"/>
              <a:buChar char="§"/>
            </a:pPr>
            <a:r>
              <a:rPr lang="tr-TR" dirty="0"/>
              <a:t> Dünya Sağlık Örgütü (WHO), </a:t>
            </a:r>
            <a:r>
              <a:rPr lang="tr-TR" dirty="0" err="1"/>
              <a:t>obeziteyi</a:t>
            </a:r>
            <a:r>
              <a:rPr lang="tr-TR" dirty="0"/>
              <a:t> vücutta sağlığı bozacak ölçüde anormal veya aşırı yağ birikmesi olarak </a:t>
            </a:r>
            <a:r>
              <a:rPr lang="tr-TR" dirty="0" err="1"/>
              <a:t>tanımlamakatadır</a:t>
            </a:r>
            <a:r>
              <a:rPr lang="tr-TR" dirty="0"/>
              <a:t>. </a:t>
            </a:r>
          </a:p>
          <a:p>
            <a:pPr algn="just">
              <a:lnSpc>
                <a:spcPct val="150000"/>
              </a:lnSpc>
              <a:buFont typeface="Wingdings" panose="05000000000000000000" pitchFamily="2" charset="2"/>
              <a:buChar char="§"/>
            </a:pPr>
            <a:r>
              <a:rPr lang="tr-TR" dirty="0"/>
              <a:t>Vücut yağ yüzdesini belirlemek kolay olmadığı için </a:t>
            </a:r>
            <a:r>
              <a:rPr lang="tr-TR" dirty="0" err="1"/>
              <a:t>obezite</a:t>
            </a:r>
            <a:r>
              <a:rPr lang="tr-TR" dirty="0"/>
              <a:t>, aşırı yağdan daha çok aşırı kilo olarak tanımlanmaktadır. </a:t>
            </a:r>
          </a:p>
          <a:p>
            <a:pPr algn="just">
              <a:lnSpc>
                <a:spcPct val="150000"/>
              </a:lnSpc>
              <a:buFont typeface="Wingdings" panose="05000000000000000000" pitchFamily="2" charset="2"/>
              <a:buChar char="§"/>
            </a:pPr>
            <a:r>
              <a:rPr lang="tr-TR" dirty="0" err="1"/>
              <a:t>Obezitenin</a:t>
            </a:r>
            <a:r>
              <a:rPr lang="tr-TR" dirty="0"/>
              <a:t> tanım ve derecelendirilmesi beden kitle indeksine (BKİ = Ağırlık [kg] / Boy [m²]) dayanarak yapılmaktadır. </a:t>
            </a:r>
          </a:p>
        </p:txBody>
      </p:sp>
    </p:spTree>
    <p:extLst>
      <p:ext uri="{BB962C8B-B14F-4D97-AF65-F5344CB8AC3E}">
        <p14:creationId xmlns:p14="http://schemas.microsoft.com/office/powerpoint/2010/main" val="2359052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Egzersiz</a:t>
            </a:r>
            <a:endParaRPr lang="tr-TR" b="1" i="1" dirty="0"/>
          </a:p>
          <a:p>
            <a:pPr algn="just">
              <a:lnSpc>
                <a:spcPct val="150000"/>
              </a:lnSpc>
              <a:buFont typeface="Wingdings" panose="05000000000000000000" pitchFamily="2" charset="2"/>
              <a:buChar char="§"/>
            </a:pPr>
            <a:r>
              <a:rPr lang="tr-TR" dirty="0"/>
              <a:t>Genel olarak, her yaştaki hasta için, günde ortalama 30-45 dakika süren ve mümkünse haftanın her günü yapılan orta düzeyde bir fiziksel etkinlik önerilmelidir.</a:t>
            </a:r>
          </a:p>
          <a:p>
            <a:pPr algn="just">
              <a:lnSpc>
                <a:spcPct val="150000"/>
              </a:lnSpc>
              <a:buFont typeface="Wingdings" panose="05000000000000000000" pitchFamily="2" charset="2"/>
              <a:buChar char="§"/>
            </a:pPr>
            <a:r>
              <a:rPr lang="tr-TR" dirty="0" err="1"/>
              <a:t>Sedanter</a:t>
            </a:r>
            <a:r>
              <a:rPr lang="tr-TR" dirty="0"/>
              <a:t> kişilerde başlangıçta yürüyüş ile başlanmalı; sonrasında tempolu yürüyüş, orta şiddette koşu, bisiklet ve yüzme gibi aerobik egzersizler ile devam edilmelidir. </a:t>
            </a:r>
          </a:p>
        </p:txBody>
      </p:sp>
    </p:spTree>
    <p:extLst>
      <p:ext uri="{BB962C8B-B14F-4D97-AF65-F5344CB8AC3E}">
        <p14:creationId xmlns:p14="http://schemas.microsoft.com/office/powerpoint/2010/main" val="3388057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Egzersiz</a:t>
            </a:r>
            <a:endParaRPr lang="tr-TR" b="1" i="1" dirty="0"/>
          </a:p>
          <a:p>
            <a:pPr algn="just">
              <a:lnSpc>
                <a:spcPct val="150000"/>
              </a:lnSpc>
              <a:buFont typeface="Wingdings" panose="05000000000000000000" pitchFamily="2" charset="2"/>
              <a:buChar char="§"/>
            </a:pPr>
            <a:r>
              <a:rPr lang="tr-TR" dirty="0"/>
              <a:t>Fiziksel aktiviteden fayda görmek için kalp atışının maksimum kalp atımının % 60-70’ine ulaşması gerekmektedir.</a:t>
            </a:r>
          </a:p>
          <a:p>
            <a:pPr algn="just">
              <a:lnSpc>
                <a:spcPct val="150000"/>
              </a:lnSpc>
              <a:buFont typeface="Wingdings" panose="05000000000000000000" pitchFamily="2" charset="2"/>
              <a:buChar char="§"/>
            </a:pPr>
            <a:r>
              <a:rPr lang="tr-TR" dirty="0"/>
              <a:t> Kişinin yoğun ve ağır şiddetli fiziksel aktivite ile zarar görmemesi için de maksimum kalp hızını aşmaması gerekir. (maksimum kalp atımı=220-yaş)</a:t>
            </a:r>
          </a:p>
          <a:p>
            <a:pPr lvl="1" algn="just"/>
            <a:endParaRPr lang="tr-TR" dirty="0"/>
          </a:p>
        </p:txBody>
      </p:sp>
    </p:spTree>
    <p:extLst>
      <p:ext uri="{BB962C8B-B14F-4D97-AF65-F5344CB8AC3E}">
        <p14:creationId xmlns:p14="http://schemas.microsoft.com/office/powerpoint/2010/main" val="3740850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Egzersiz</a:t>
            </a:r>
            <a:endParaRPr lang="tr-TR" b="1" i="1" dirty="0"/>
          </a:p>
          <a:p>
            <a:pPr>
              <a:lnSpc>
                <a:spcPct val="150000"/>
              </a:lnSpc>
              <a:buFont typeface="Wingdings" panose="05000000000000000000" pitchFamily="2" charset="2"/>
              <a:buChar char="§"/>
            </a:pPr>
            <a:r>
              <a:rPr lang="tr-TR" dirty="0"/>
              <a:t>Egzersizin yağ </a:t>
            </a:r>
            <a:r>
              <a:rPr lang="tr-TR" dirty="0" err="1"/>
              <a:t>oksidasyonunu</a:t>
            </a:r>
            <a:r>
              <a:rPr lang="tr-TR" dirty="0"/>
              <a:t> artırıcı, insülin direnci, serum lipitleri ve kan basıncını düşürücü etkisinden maksimum faydalanmak için düzenli aralıklarla yapılması önerilmelidir.</a:t>
            </a:r>
          </a:p>
        </p:txBody>
      </p:sp>
    </p:spTree>
    <p:extLst>
      <p:ext uri="{BB962C8B-B14F-4D97-AF65-F5344CB8AC3E}">
        <p14:creationId xmlns:p14="http://schemas.microsoft.com/office/powerpoint/2010/main" val="2063528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Davranış tedavisi</a:t>
            </a:r>
            <a:endParaRPr lang="tr-TR" b="1" i="1" dirty="0"/>
          </a:p>
          <a:p>
            <a:pPr algn="just">
              <a:lnSpc>
                <a:spcPct val="150000"/>
              </a:lnSpc>
              <a:buFont typeface="Wingdings" panose="05000000000000000000" pitchFamily="2" charset="2"/>
              <a:buChar char="§"/>
            </a:pPr>
            <a:r>
              <a:rPr lang="tr-TR" dirty="0" err="1"/>
              <a:t>Obezite</a:t>
            </a:r>
            <a:r>
              <a:rPr lang="tr-TR" dirty="0"/>
              <a:t> tedavisinin en önemli paçalarından birisi de davranış tedavisidir. </a:t>
            </a:r>
          </a:p>
          <a:p>
            <a:pPr algn="just">
              <a:lnSpc>
                <a:spcPct val="150000"/>
              </a:lnSpc>
              <a:buFont typeface="Wingdings" panose="05000000000000000000" pitchFamily="2" charset="2"/>
              <a:buChar char="§"/>
            </a:pPr>
            <a:r>
              <a:rPr lang="tr-TR" dirty="0"/>
              <a:t>Amaç hastanın yeme ve aktivitesiyle ilişkili alışkanlıklarında farkındalık ve değişim oluşturmaktır. </a:t>
            </a:r>
          </a:p>
          <a:p>
            <a:pPr algn="just">
              <a:lnSpc>
                <a:spcPct val="150000"/>
              </a:lnSpc>
              <a:buFont typeface="Wingdings" panose="05000000000000000000" pitchFamily="2" charset="2"/>
              <a:buChar char="§"/>
            </a:pPr>
            <a:r>
              <a:rPr lang="tr-TR" dirty="0"/>
              <a:t>Kalıcı kilo kontrolü sağlayabilmenin birinci koşulu, hastada başarabileceği duygusunu uyandırıp motivasyonunu sağlamaktır.</a:t>
            </a:r>
            <a:endParaRPr lang="tr-TR" b="1" i="1" dirty="0"/>
          </a:p>
          <a:p>
            <a:pPr marL="0" indent="0">
              <a:buNone/>
            </a:pPr>
            <a:endParaRPr lang="tr-TR" dirty="0"/>
          </a:p>
        </p:txBody>
      </p:sp>
    </p:spTree>
    <p:extLst>
      <p:ext uri="{BB962C8B-B14F-4D97-AF65-F5344CB8AC3E}">
        <p14:creationId xmlns:p14="http://schemas.microsoft.com/office/powerpoint/2010/main" val="3437996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a:xfrm>
            <a:off x="1097280" y="1845734"/>
            <a:ext cx="10058400" cy="4605866"/>
          </a:xfrm>
        </p:spPr>
        <p:txBody>
          <a:bodyPr/>
          <a:lstStyle/>
          <a:p>
            <a:pPr marL="0" indent="0">
              <a:buNone/>
            </a:pPr>
            <a:r>
              <a:rPr lang="tr-TR" b="1" dirty="0"/>
              <a:t>Davranış tedavisi</a:t>
            </a:r>
            <a:endParaRPr lang="tr-TR" b="1" i="1" dirty="0"/>
          </a:p>
          <a:p>
            <a:pPr>
              <a:lnSpc>
                <a:spcPct val="150000"/>
              </a:lnSpc>
            </a:pPr>
            <a:r>
              <a:rPr lang="tr-TR" dirty="0"/>
              <a:t>Hastalara, </a:t>
            </a:r>
          </a:p>
          <a:p>
            <a:pPr lvl="1" algn="just">
              <a:lnSpc>
                <a:spcPct val="150000"/>
              </a:lnSpc>
            </a:pPr>
            <a:r>
              <a:rPr lang="tr-TR" sz="2000" dirty="0"/>
              <a:t>Asansör yerine merdivenleri kullanın; </a:t>
            </a:r>
          </a:p>
          <a:p>
            <a:pPr lvl="1" algn="just">
              <a:lnSpc>
                <a:spcPct val="150000"/>
              </a:lnSpc>
            </a:pPr>
            <a:r>
              <a:rPr lang="tr-TR" sz="2000" dirty="0"/>
              <a:t>Otobüs veya minibüslerden varacağınız yere gelmeden bir durak önce inin; </a:t>
            </a:r>
          </a:p>
          <a:p>
            <a:pPr lvl="1" algn="just">
              <a:lnSpc>
                <a:spcPct val="150000"/>
              </a:lnSpc>
            </a:pPr>
            <a:r>
              <a:rPr lang="tr-TR" sz="2000" dirty="0"/>
              <a:t>Alışveriş merkezleri gibi yerlerde aracınızı en uzağa park edin; </a:t>
            </a:r>
          </a:p>
          <a:p>
            <a:pPr lvl="1" algn="just">
              <a:lnSpc>
                <a:spcPct val="150000"/>
              </a:lnSpc>
            </a:pPr>
            <a:r>
              <a:rPr lang="tr-TR" sz="2000" dirty="0"/>
              <a:t>Televizyon seyrederken atıştırma yapmayın gibi basit öneriler sunulabilir. </a:t>
            </a:r>
            <a:endParaRPr lang="tr-TR" sz="2000" b="1" i="1" dirty="0"/>
          </a:p>
          <a:p>
            <a:pPr marL="0" indent="0">
              <a:buNone/>
            </a:pPr>
            <a:endParaRPr lang="tr-TR" dirty="0"/>
          </a:p>
        </p:txBody>
      </p:sp>
    </p:spTree>
    <p:extLst>
      <p:ext uri="{BB962C8B-B14F-4D97-AF65-F5344CB8AC3E}">
        <p14:creationId xmlns:p14="http://schemas.microsoft.com/office/powerpoint/2010/main" val="3723818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Davranış tedavisi</a:t>
            </a:r>
            <a:endParaRPr lang="tr-TR" b="1" i="1" dirty="0"/>
          </a:p>
          <a:p>
            <a:pPr algn="just">
              <a:lnSpc>
                <a:spcPct val="150000"/>
              </a:lnSpc>
              <a:buFont typeface="Wingdings" panose="05000000000000000000" pitchFamily="2" charset="2"/>
              <a:buChar char="§"/>
            </a:pPr>
            <a:r>
              <a:rPr lang="tr-TR" dirty="0"/>
              <a:t>Yaşam tarzı hedeflerine ulaşmada en yararlı strateji, kendi kendini izlemeyi içerdiği unutulmamalıdır. </a:t>
            </a:r>
          </a:p>
          <a:p>
            <a:pPr algn="just">
              <a:lnSpc>
                <a:spcPct val="150000"/>
              </a:lnSpc>
              <a:buFont typeface="Wingdings" panose="05000000000000000000" pitchFamily="2" charset="2"/>
              <a:buChar char="§"/>
            </a:pPr>
            <a:r>
              <a:rPr lang="tr-TR" dirty="0"/>
              <a:t>Hastalardan tedavi süresince gıda alımı ve kilolarını takip etmeleri istenilmelidir. </a:t>
            </a:r>
          </a:p>
          <a:p>
            <a:pPr algn="just">
              <a:lnSpc>
                <a:spcPct val="150000"/>
              </a:lnSpc>
              <a:buFont typeface="Wingdings" panose="05000000000000000000" pitchFamily="2" charset="2"/>
              <a:buChar char="§"/>
            </a:pPr>
            <a:r>
              <a:rPr lang="tr-TR" dirty="0"/>
              <a:t>Ayrıca sık kontrol, etkili ve uzun süreli sosyal destek başarı şansını artırır.  </a:t>
            </a:r>
          </a:p>
          <a:p>
            <a:pPr algn="just">
              <a:lnSpc>
                <a:spcPct val="150000"/>
              </a:lnSpc>
              <a:buFont typeface="Wingdings" panose="05000000000000000000" pitchFamily="2" charset="2"/>
              <a:buChar char="§"/>
            </a:pPr>
            <a:r>
              <a:rPr lang="tr-TR" dirty="0"/>
              <a:t>Bu nedenle, sadece </a:t>
            </a:r>
            <a:r>
              <a:rPr lang="tr-TR" dirty="0" err="1"/>
              <a:t>obezite</a:t>
            </a:r>
            <a:r>
              <a:rPr lang="tr-TR" dirty="0"/>
              <a:t> hastasını değil, aynı zamanda onun sosyal çevresini de düzenleyecek önlemler alınmalıdır.</a:t>
            </a:r>
            <a:endParaRPr lang="tr-TR" b="1" i="1" dirty="0"/>
          </a:p>
          <a:p>
            <a:pPr marL="0" indent="0">
              <a:buNone/>
            </a:pPr>
            <a:endParaRPr lang="tr-TR" dirty="0"/>
          </a:p>
        </p:txBody>
      </p:sp>
    </p:spTree>
    <p:extLst>
      <p:ext uri="{BB962C8B-B14F-4D97-AF65-F5344CB8AC3E}">
        <p14:creationId xmlns:p14="http://schemas.microsoft.com/office/powerpoint/2010/main" val="455474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AB1C0E-85B0-417D-8B6D-9430C0828D7B}"/>
              </a:ext>
            </a:extLst>
          </p:cNvPr>
          <p:cNvSpPr>
            <a:spLocks noGrp="1"/>
          </p:cNvSpPr>
          <p:nvPr>
            <p:ph type="title"/>
          </p:nvPr>
        </p:nvSpPr>
        <p:spPr>
          <a:xfrm>
            <a:off x="1097280" y="286603"/>
            <a:ext cx="10058400" cy="1450757"/>
          </a:xfrm>
        </p:spPr>
        <p:txBody>
          <a:bodyPr>
            <a:normAutofit/>
          </a:bodyPr>
          <a:lstStyle/>
          <a:p>
            <a:r>
              <a:rPr lang="tr-TR" b="1" dirty="0" err="1"/>
              <a:t>Obezitede</a:t>
            </a:r>
            <a:r>
              <a:rPr lang="tr-TR" b="1" dirty="0"/>
              <a:t> tedavi</a:t>
            </a:r>
            <a:endParaRPr lang="tr-TR"/>
          </a:p>
        </p:txBody>
      </p:sp>
      <p:sp>
        <p:nvSpPr>
          <p:cNvPr id="3" name="İçerik Yer Tutucusu 2">
            <a:extLst>
              <a:ext uri="{FF2B5EF4-FFF2-40B4-BE49-F238E27FC236}">
                <a16:creationId xmlns:a16="http://schemas.microsoft.com/office/drawing/2014/main" id="{5B6ADF9B-A656-426D-8206-B390501DF87E}"/>
              </a:ext>
            </a:extLst>
          </p:cNvPr>
          <p:cNvSpPr>
            <a:spLocks noGrp="1"/>
          </p:cNvSpPr>
          <p:nvPr>
            <p:ph idx="1"/>
          </p:nvPr>
        </p:nvSpPr>
        <p:spPr>
          <a:xfrm>
            <a:off x="1097279" y="1845733"/>
            <a:ext cx="6607388" cy="4419599"/>
          </a:xfrm>
        </p:spPr>
        <p:txBody>
          <a:bodyPr>
            <a:normAutofit/>
          </a:bodyPr>
          <a:lstStyle/>
          <a:p>
            <a:pPr marL="0" indent="0" algn="just">
              <a:buNone/>
            </a:pPr>
            <a:r>
              <a:rPr lang="tr-TR" b="1" dirty="0"/>
              <a:t>Davranış tedavisi</a:t>
            </a:r>
            <a:endParaRPr lang="tr-TR" b="1" i="1" dirty="0"/>
          </a:p>
          <a:p>
            <a:pPr algn="just">
              <a:lnSpc>
                <a:spcPct val="150000"/>
              </a:lnSpc>
              <a:buFont typeface="Wingdings" panose="05000000000000000000" pitchFamily="2" charset="2"/>
              <a:buChar char="§"/>
            </a:pPr>
            <a:r>
              <a:rPr lang="tr-TR" dirty="0"/>
              <a:t>35 Normal Kilolu ve 35 Fazla kilolu/</a:t>
            </a:r>
            <a:r>
              <a:rPr lang="tr-TR" dirty="0" err="1"/>
              <a:t>Obez</a:t>
            </a:r>
            <a:r>
              <a:rPr lang="tr-TR" dirty="0"/>
              <a:t> bireyde , Yeme hızının enerjisi alımı üzerindeki etkisini inceleyen </a:t>
            </a:r>
            <a:r>
              <a:rPr lang="tr-TR" dirty="0" err="1"/>
              <a:t>randomize</a:t>
            </a:r>
            <a:r>
              <a:rPr lang="tr-TR" dirty="0"/>
              <a:t> kontrollü bir çalışmada</a:t>
            </a:r>
          </a:p>
          <a:p>
            <a:pPr lvl="1" algn="just">
              <a:lnSpc>
                <a:spcPct val="150000"/>
              </a:lnSpc>
            </a:pPr>
            <a:r>
              <a:rPr lang="tr-TR" dirty="0"/>
              <a:t>Yavaş yemek, normal kilolu grupta yemek enerjisi alımını önemli ölçüde azalttı, aşırı kilolu / </a:t>
            </a:r>
            <a:r>
              <a:rPr lang="tr-TR" dirty="0" err="1"/>
              <a:t>obez</a:t>
            </a:r>
            <a:r>
              <a:rPr lang="tr-TR" dirty="0"/>
              <a:t> grupta ise böyle bir etki görülmedi. </a:t>
            </a:r>
          </a:p>
          <a:p>
            <a:pPr lvl="1" algn="just">
              <a:lnSpc>
                <a:spcPct val="150000"/>
              </a:lnSpc>
            </a:pPr>
            <a:r>
              <a:rPr lang="tr-TR" dirty="0"/>
              <a:t>Yavaş yemek, her iki grupta da açlık oranlarının düşmesine ve normal kilolu grupta yemeğin başladığı andan 60 dakika sonra doygunluk oranlarının artmasına neden oldu.</a:t>
            </a:r>
          </a:p>
        </p:txBody>
      </p:sp>
      <p:pic>
        <p:nvPicPr>
          <p:cNvPr id="6" name="Resim 5" descr="ekran görüntüsü içeren bir resim&#10;&#10;Açıklama otomatik olarak oluşturuldu">
            <a:extLst>
              <a:ext uri="{FF2B5EF4-FFF2-40B4-BE49-F238E27FC236}">
                <a16:creationId xmlns:a16="http://schemas.microsoft.com/office/drawing/2014/main" id="{6CEE0BF7-F5CF-4BA0-8410-2D6C6C4B3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00" y="1737361"/>
            <a:ext cx="4368799" cy="4527972"/>
          </a:xfrm>
          <a:prstGeom prst="rect">
            <a:avLst/>
          </a:prstGeom>
        </p:spPr>
      </p:pic>
    </p:spTree>
    <p:extLst>
      <p:ext uri="{BB962C8B-B14F-4D97-AF65-F5344CB8AC3E}">
        <p14:creationId xmlns:p14="http://schemas.microsoft.com/office/powerpoint/2010/main" val="1053766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AB1C0E-85B0-417D-8B6D-9430C0828D7B}"/>
              </a:ext>
            </a:extLst>
          </p:cNvPr>
          <p:cNvSpPr>
            <a:spLocks noGrp="1"/>
          </p:cNvSpPr>
          <p:nvPr>
            <p:ph type="title"/>
          </p:nvPr>
        </p:nvSpPr>
        <p:spPr>
          <a:xfrm>
            <a:off x="1097280" y="286603"/>
            <a:ext cx="10058400" cy="1450757"/>
          </a:xfrm>
        </p:spPr>
        <p:txBody>
          <a:bodyPr>
            <a:normAutofit/>
          </a:bodyPr>
          <a:lstStyle/>
          <a:p>
            <a:r>
              <a:rPr lang="tr-TR" b="1" dirty="0" err="1"/>
              <a:t>Obezitede</a:t>
            </a:r>
            <a:r>
              <a:rPr lang="tr-TR" b="1" dirty="0"/>
              <a:t> tedavi</a:t>
            </a:r>
            <a:endParaRPr lang="tr-TR"/>
          </a:p>
        </p:txBody>
      </p:sp>
      <p:sp>
        <p:nvSpPr>
          <p:cNvPr id="3" name="İçerik Yer Tutucusu 2">
            <a:extLst>
              <a:ext uri="{FF2B5EF4-FFF2-40B4-BE49-F238E27FC236}">
                <a16:creationId xmlns:a16="http://schemas.microsoft.com/office/drawing/2014/main" id="{5B6ADF9B-A656-426D-8206-B390501DF87E}"/>
              </a:ext>
            </a:extLst>
          </p:cNvPr>
          <p:cNvSpPr>
            <a:spLocks noGrp="1"/>
          </p:cNvSpPr>
          <p:nvPr>
            <p:ph idx="1"/>
          </p:nvPr>
        </p:nvSpPr>
        <p:spPr>
          <a:xfrm>
            <a:off x="1097279" y="1845734"/>
            <a:ext cx="6454987" cy="4023360"/>
          </a:xfrm>
        </p:spPr>
        <p:txBody>
          <a:bodyPr>
            <a:normAutofit/>
          </a:bodyPr>
          <a:lstStyle/>
          <a:p>
            <a:pPr marL="0" indent="0" algn="just">
              <a:buNone/>
            </a:pPr>
            <a:r>
              <a:rPr lang="tr-TR" b="1" dirty="0"/>
              <a:t>Davranış tedavisi</a:t>
            </a:r>
            <a:endParaRPr lang="tr-TR" b="1" i="1" dirty="0"/>
          </a:p>
          <a:p>
            <a:pPr algn="just">
              <a:lnSpc>
                <a:spcPct val="150000"/>
              </a:lnSpc>
              <a:buFont typeface="Wingdings" panose="05000000000000000000" pitchFamily="2" charset="2"/>
              <a:buChar char="§"/>
            </a:pPr>
            <a:r>
              <a:rPr lang="tr-TR" dirty="0"/>
              <a:t>Başka bir RCT, su alımı sınırlandırılarak aynı yemeği tüketen 30 kadında (22.7 ± 1.2y; BMI = 22.4 ± 0.4kg / m2) yavaş ve hızlı yeme oranları karşılaştırıldı.</a:t>
            </a:r>
          </a:p>
          <a:p>
            <a:pPr lvl="1" algn="just">
              <a:lnSpc>
                <a:spcPct val="150000"/>
              </a:lnSpc>
            </a:pPr>
            <a:r>
              <a:rPr lang="tr-TR" dirty="0"/>
              <a:t>Genel olarak, yeme hızını yavaşlatırken belirli bir öğünle birlikte yeterli miktarda su içmek, doygunluğu en üst düzeye çıkarmak ve enerji alımını düzenlemek için ideal strateji olarak görünmektedir.</a:t>
            </a:r>
          </a:p>
        </p:txBody>
      </p:sp>
      <p:pic>
        <p:nvPicPr>
          <p:cNvPr id="5" name="Resim 4" descr="ekran görüntüsü içeren bir resim&#10;&#10;Açıklama otomatik olarak oluşturuldu">
            <a:extLst>
              <a:ext uri="{FF2B5EF4-FFF2-40B4-BE49-F238E27FC236}">
                <a16:creationId xmlns:a16="http://schemas.microsoft.com/office/drawing/2014/main" id="{CFB43FBC-976D-49BB-9309-1FFDBFD9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0" y="1737360"/>
            <a:ext cx="4470400" cy="4578773"/>
          </a:xfrm>
          <a:prstGeom prst="rect">
            <a:avLst/>
          </a:prstGeom>
        </p:spPr>
      </p:pic>
    </p:spTree>
    <p:extLst>
      <p:ext uri="{BB962C8B-B14F-4D97-AF65-F5344CB8AC3E}">
        <p14:creationId xmlns:p14="http://schemas.microsoft.com/office/powerpoint/2010/main" val="1854574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Farmakolojik tedavi</a:t>
            </a:r>
            <a:endParaRPr lang="tr-TR" b="1" i="1" dirty="0"/>
          </a:p>
          <a:p>
            <a:pPr algn="just">
              <a:lnSpc>
                <a:spcPct val="150000"/>
              </a:lnSpc>
              <a:buFont typeface="Wingdings" panose="05000000000000000000" pitchFamily="2" charset="2"/>
              <a:buChar char="§"/>
            </a:pPr>
            <a:r>
              <a:rPr lang="tr-TR" dirty="0"/>
              <a:t>İlaç tedavisi hiçbir hastada tek başına kullanılmamalı, egzersiz, diyet ve davranış değişikliği ile kombine edilmelidir.</a:t>
            </a:r>
          </a:p>
        </p:txBody>
      </p:sp>
    </p:spTree>
    <p:extLst>
      <p:ext uri="{BB962C8B-B14F-4D97-AF65-F5344CB8AC3E}">
        <p14:creationId xmlns:p14="http://schemas.microsoft.com/office/powerpoint/2010/main" val="1247067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Farmakolojik tedavi</a:t>
            </a:r>
            <a:endParaRPr lang="tr-TR" b="1" i="1" dirty="0"/>
          </a:p>
          <a:p>
            <a:pPr algn="just">
              <a:lnSpc>
                <a:spcPct val="150000"/>
              </a:lnSpc>
              <a:buFont typeface="Wingdings" panose="05000000000000000000" pitchFamily="2" charset="2"/>
              <a:buChar char="§"/>
            </a:pPr>
            <a:r>
              <a:rPr lang="tr-TR" dirty="0"/>
              <a:t>BKİ ≥30 kg/m² olup, diyet, egzersiz ve davranış değişikliği uygulamaları denendiği halde kilo kontrolü sağlanmayan olgulara ve </a:t>
            </a:r>
          </a:p>
          <a:p>
            <a:pPr algn="just">
              <a:lnSpc>
                <a:spcPct val="150000"/>
              </a:lnSpc>
              <a:buFont typeface="Wingdings" panose="05000000000000000000" pitchFamily="2" charset="2"/>
              <a:buChar char="§"/>
            </a:pPr>
            <a:r>
              <a:rPr lang="tr-TR" dirty="0"/>
              <a:t>BKİ 27-29,9 kg/m² düzeyinde olup, </a:t>
            </a:r>
            <a:r>
              <a:rPr lang="tr-TR" dirty="0" err="1"/>
              <a:t>komorbiditeleri</a:t>
            </a:r>
            <a:r>
              <a:rPr lang="tr-TR" dirty="0"/>
              <a:t> (Tip 2 Diyabet, koroner arter hastalığı, </a:t>
            </a:r>
            <a:r>
              <a:rPr lang="tr-TR" dirty="0" err="1"/>
              <a:t>serebrovasküler</a:t>
            </a:r>
            <a:r>
              <a:rPr lang="tr-TR" dirty="0"/>
              <a:t> hastalık, hipertansiyon, </a:t>
            </a:r>
            <a:r>
              <a:rPr lang="tr-TR" dirty="0" err="1"/>
              <a:t>dislipidemi</a:t>
            </a:r>
            <a:r>
              <a:rPr lang="tr-TR" dirty="0"/>
              <a:t>) olan hastalara farmakolojik tedavi başlanabilir. </a:t>
            </a:r>
          </a:p>
        </p:txBody>
      </p:sp>
    </p:spTree>
    <p:extLst>
      <p:ext uri="{BB962C8B-B14F-4D97-AF65-F5344CB8AC3E}">
        <p14:creationId xmlns:p14="http://schemas.microsoft.com/office/powerpoint/2010/main" val="340181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0E5A51-5C71-4E02-A615-862D01DCCCB7}"/>
              </a:ext>
            </a:extLst>
          </p:cNvPr>
          <p:cNvSpPr>
            <a:spLocks noGrp="1"/>
          </p:cNvSpPr>
          <p:nvPr>
            <p:ph type="title"/>
          </p:nvPr>
        </p:nvSpPr>
        <p:spPr/>
        <p:txBody>
          <a:bodyPr/>
          <a:lstStyle/>
          <a:p>
            <a:pPr algn="ctr"/>
            <a:r>
              <a:rPr lang="tr-TR" b="1" dirty="0"/>
              <a:t>Tanım</a:t>
            </a:r>
            <a:endParaRPr lang="tr-TR" dirty="0"/>
          </a:p>
        </p:txBody>
      </p:sp>
      <p:pic>
        <p:nvPicPr>
          <p:cNvPr id="4" name="İçerik Yer Tutucusu 4">
            <a:extLst>
              <a:ext uri="{FF2B5EF4-FFF2-40B4-BE49-F238E27FC236}">
                <a16:creationId xmlns:a16="http://schemas.microsoft.com/office/drawing/2014/main" id="{E9F4211F-ACC5-4FCB-BF35-4C339EB3B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517" y="1899593"/>
            <a:ext cx="10789920" cy="3882683"/>
          </a:xfrm>
          <a:prstGeom prst="rect">
            <a:avLst/>
          </a:prstGeom>
        </p:spPr>
      </p:pic>
    </p:spTree>
    <p:extLst>
      <p:ext uri="{BB962C8B-B14F-4D97-AF65-F5344CB8AC3E}">
        <p14:creationId xmlns:p14="http://schemas.microsoft.com/office/powerpoint/2010/main" val="3516825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Farmakolojik tedavi</a:t>
            </a:r>
            <a:endParaRPr lang="tr-TR" b="1" i="1" dirty="0"/>
          </a:p>
          <a:p>
            <a:pPr algn="just">
              <a:lnSpc>
                <a:spcPct val="150000"/>
              </a:lnSpc>
              <a:buFont typeface="Wingdings" panose="05000000000000000000" pitchFamily="2" charset="2"/>
              <a:buChar char="§"/>
            </a:pPr>
            <a:r>
              <a:rPr lang="tr-TR" dirty="0"/>
              <a:t>İlaç tedavisi; yaşam tarzı değişikliği diyet ve egzersiz ile birleştirildiğinde kilo kaybını </a:t>
            </a:r>
            <a:r>
              <a:rPr lang="tr-TR" dirty="0" err="1"/>
              <a:t>plaseboya</a:t>
            </a:r>
            <a:r>
              <a:rPr lang="tr-TR" dirty="0"/>
              <a:t> göre 3–5 kg artırabilir. </a:t>
            </a:r>
          </a:p>
          <a:p>
            <a:pPr algn="just">
              <a:lnSpc>
                <a:spcPct val="150000"/>
              </a:lnSpc>
              <a:buFont typeface="Wingdings" panose="05000000000000000000" pitchFamily="2" charset="2"/>
              <a:buChar char="§"/>
            </a:pPr>
            <a:r>
              <a:rPr lang="tr-TR" dirty="0"/>
              <a:t>Buna rağmen, </a:t>
            </a:r>
            <a:r>
              <a:rPr lang="tr-TR" dirty="0" err="1"/>
              <a:t>obez</a:t>
            </a:r>
            <a:r>
              <a:rPr lang="tr-TR" dirty="0"/>
              <a:t> olan kişilerin % 3'ünden daha azı medikal tedavi kullanılarak tedavi edilmektedir. </a:t>
            </a:r>
          </a:p>
        </p:txBody>
      </p:sp>
    </p:spTree>
    <p:extLst>
      <p:ext uri="{BB962C8B-B14F-4D97-AF65-F5344CB8AC3E}">
        <p14:creationId xmlns:p14="http://schemas.microsoft.com/office/powerpoint/2010/main" val="3654858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Farmakolojik tedavi</a:t>
            </a:r>
            <a:endParaRPr lang="tr-TR" b="1" i="1" dirty="0"/>
          </a:p>
          <a:p>
            <a:pPr marL="0" indent="0">
              <a:buNone/>
            </a:pPr>
            <a:endParaRPr lang="tr-TR" dirty="0"/>
          </a:p>
        </p:txBody>
      </p:sp>
      <p:graphicFrame>
        <p:nvGraphicFramePr>
          <p:cNvPr id="4" name="Nesne 3">
            <a:extLst>
              <a:ext uri="{FF2B5EF4-FFF2-40B4-BE49-F238E27FC236}">
                <a16:creationId xmlns:a16="http://schemas.microsoft.com/office/drawing/2014/main" id="{9FF4E148-2041-4B59-931C-A66357F2C91F}"/>
              </a:ext>
            </a:extLst>
          </p:cNvPr>
          <p:cNvGraphicFramePr>
            <a:graphicFrameLocks noChangeAspect="1"/>
          </p:cNvGraphicFramePr>
          <p:nvPr>
            <p:extLst>
              <p:ext uri="{D42A27DB-BD31-4B8C-83A1-F6EECF244321}">
                <p14:modId xmlns:p14="http://schemas.microsoft.com/office/powerpoint/2010/main" val="1366927832"/>
              </p:ext>
            </p:extLst>
          </p:nvPr>
        </p:nvGraphicFramePr>
        <p:xfrm>
          <a:off x="625475" y="2468563"/>
          <a:ext cx="10880725" cy="2805112"/>
        </p:xfrm>
        <a:graphic>
          <a:graphicData uri="http://schemas.openxmlformats.org/presentationml/2006/ole">
            <mc:AlternateContent xmlns:mc="http://schemas.openxmlformats.org/markup-compatibility/2006">
              <mc:Choice xmlns:v="urn:schemas-microsoft-com:vml" Requires="v">
                <p:oleObj spid="_x0000_s9344" name="Document" r:id="rId3" imgW="5400403" imgH="1396130" progId="Word.Document.12">
                  <p:embed/>
                </p:oleObj>
              </mc:Choice>
              <mc:Fallback>
                <p:oleObj name="Document" r:id="rId3" imgW="5400403" imgH="1396130" progId="Word.Document.12">
                  <p:embed/>
                  <p:pic>
                    <p:nvPicPr>
                      <p:cNvPr id="0" name=""/>
                      <p:cNvPicPr/>
                      <p:nvPr/>
                    </p:nvPicPr>
                    <p:blipFill>
                      <a:blip r:embed="rId4"/>
                      <a:stretch>
                        <a:fillRect/>
                      </a:stretch>
                    </p:blipFill>
                    <p:spPr>
                      <a:xfrm>
                        <a:off x="625475" y="2468563"/>
                        <a:ext cx="10880725" cy="2805112"/>
                      </a:xfrm>
                      <a:prstGeom prst="rect">
                        <a:avLst/>
                      </a:prstGeom>
                    </p:spPr>
                  </p:pic>
                </p:oleObj>
              </mc:Fallback>
            </mc:AlternateContent>
          </a:graphicData>
        </a:graphic>
      </p:graphicFrame>
    </p:spTree>
    <p:extLst>
      <p:ext uri="{BB962C8B-B14F-4D97-AF65-F5344CB8AC3E}">
        <p14:creationId xmlns:p14="http://schemas.microsoft.com/office/powerpoint/2010/main" val="4114226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Farmakolojik tedavi</a:t>
            </a:r>
          </a:p>
          <a:p>
            <a:pPr algn="just">
              <a:lnSpc>
                <a:spcPct val="150000"/>
              </a:lnSpc>
              <a:buFont typeface="Wingdings" panose="05000000000000000000" pitchFamily="2" charset="2"/>
              <a:buChar char="§"/>
            </a:pPr>
            <a:r>
              <a:rPr lang="tr-TR" dirty="0" err="1"/>
              <a:t>Farmakoterapi</a:t>
            </a:r>
            <a:r>
              <a:rPr lang="tr-TR" dirty="0"/>
              <a:t> seçiminde hasta özellikleri ve mevcut </a:t>
            </a:r>
            <a:r>
              <a:rPr lang="tr-TR" dirty="0" err="1"/>
              <a:t>komorbid</a:t>
            </a:r>
            <a:r>
              <a:rPr lang="tr-TR" dirty="0"/>
              <a:t> hastalıklar göz önünde bulundurulmalıdır.</a:t>
            </a:r>
            <a:endParaRPr lang="tr-TR" b="1" i="1" dirty="0"/>
          </a:p>
        </p:txBody>
      </p:sp>
    </p:spTree>
    <p:extLst>
      <p:ext uri="{BB962C8B-B14F-4D97-AF65-F5344CB8AC3E}">
        <p14:creationId xmlns:p14="http://schemas.microsoft.com/office/powerpoint/2010/main" val="24781393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Cerrahi tedavi</a:t>
            </a:r>
          </a:p>
          <a:p>
            <a:pPr algn="just">
              <a:lnSpc>
                <a:spcPct val="150000"/>
              </a:lnSpc>
              <a:buFont typeface="Wingdings" panose="05000000000000000000" pitchFamily="2" charset="2"/>
              <a:buChar char="§"/>
            </a:pPr>
            <a:r>
              <a:rPr lang="tr-TR" dirty="0" err="1"/>
              <a:t>Obezitede</a:t>
            </a:r>
            <a:r>
              <a:rPr lang="tr-TR" dirty="0"/>
              <a:t> cerrahi tedavi, eskiye oranla daha çok tercih edilmektedir.</a:t>
            </a:r>
          </a:p>
          <a:p>
            <a:pPr algn="just">
              <a:lnSpc>
                <a:spcPct val="150000"/>
              </a:lnSpc>
              <a:buFont typeface="Wingdings" panose="05000000000000000000" pitchFamily="2" charset="2"/>
              <a:buChar char="§"/>
            </a:pPr>
            <a:r>
              <a:rPr lang="tr-TR" dirty="0"/>
              <a:t> Cerrahi tedavinin amacı, </a:t>
            </a:r>
            <a:r>
              <a:rPr lang="tr-TR" dirty="0" err="1"/>
              <a:t>obeziteye</a:t>
            </a:r>
            <a:r>
              <a:rPr lang="tr-TR" dirty="0"/>
              <a:t> bağlı </a:t>
            </a:r>
            <a:r>
              <a:rPr lang="tr-TR" dirty="0" err="1"/>
              <a:t>morbidite</a:t>
            </a:r>
            <a:r>
              <a:rPr lang="tr-TR" dirty="0"/>
              <a:t> ve </a:t>
            </a:r>
            <a:r>
              <a:rPr lang="tr-TR" dirty="0" err="1"/>
              <a:t>mortaliteyi</a:t>
            </a:r>
            <a:r>
              <a:rPr lang="tr-TR" dirty="0"/>
              <a:t> azaltmak, </a:t>
            </a:r>
            <a:r>
              <a:rPr lang="tr-TR" dirty="0" err="1"/>
              <a:t>metabolik</a:t>
            </a:r>
            <a:r>
              <a:rPr lang="tr-TR" dirty="0"/>
              <a:t> ve organ fonksiyonlarını iyileştirmektir. </a:t>
            </a:r>
          </a:p>
          <a:p>
            <a:pPr algn="just">
              <a:lnSpc>
                <a:spcPct val="150000"/>
              </a:lnSpc>
              <a:buFont typeface="Wingdings" panose="05000000000000000000" pitchFamily="2" charset="2"/>
              <a:buChar char="§"/>
            </a:pPr>
            <a:r>
              <a:rPr lang="tr-TR" dirty="0"/>
              <a:t>Böylece, </a:t>
            </a:r>
            <a:r>
              <a:rPr lang="tr-TR" dirty="0" err="1"/>
              <a:t>obeziteye</a:t>
            </a:r>
            <a:r>
              <a:rPr lang="tr-TR" dirty="0"/>
              <a:t> bağlı </a:t>
            </a:r>
            <a:r>
              <a:rPr lang="tr-TR" dirty="0" err="1"/>
              <a:t>komorbidite</a:t>
            </a:r>
            <a:r>
              <a:rPr lang="tr-TR" dirty="0"/>
              <a:t>, ilaç masrafı, hasta olarak geçirilen gün sayısı azalır ve yaşam kalitesi düzelir.</a:t>
            </a:r>
            <a:endParaRPr lang="tr-TR" b="1" i="1" dirty="0"/>
          </a:p>
          <a:p>
            <a:pPr marL="0" indent="0">
              <a:buNone/>
            </a:pPr>
            <a:endParaRPr lang="tr-TR" b="1" i="1" dirty="0"/>
          </a:p>
        </p:txBody>
      </p:sp>
    </p:spTree>
    <p:extLst>
      <p:ext uri="{BB962C8B-B14F-4D97-AF65-F5344CB8AC3E}">
        <p14:creationId xmlns:p14="http://schemas.microsoft.com/office/powerpoint/2010/main" val="25831631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Cerrahi tedavi</a:t>
            </a:r>
          </a:p>
          <a:p>
            <a:pPr algn="just">
              <a:lnSpc>
                <a:spcPct val="150000"/>
              </a:lnSpc>
              <a:buFont typeface="Wingdings" panose="05000000000000000000" pitchFamily="2" charset="2"/>
              <a:buChar char="§"/>
            </a:pPr>
            <a:r>
              <a:rPr lang="tr-TR" dirty="0"/>
              <a:t>BKİ ≥ 40 kg/m² olması veya BKİ 35-39,9 kg/m² olup </a:t>
            </a:r>
            <a:r>
              <a:rPr lang="tr-TR" dirty="0" err="1"/>
              <a:t>obezite</a:t>
            </a:r>
            <a:r>
              <a:rPr lang="tr-TR" dirty="0"/>
              <a:t> ile ilişkili tip 2 DM, hipertansiyon </a:t>
            </a:r>
            <a:r>
              <a:rPr lang="tr-TR" dirty="0" err="1"/>
              <a:t>dislipidemi</a:t>
            </a:r>
            <a:r>
              <a:rPr lang="tr-TR" dirty="0"/>
              <a:t>, uyku-</a:t>
            </a:r>
            <a:r>
              <a:rPr lang="tr-TR" dirty="0" err="1"/>
              <a:t>apne</a:t>
            </a:r>
            <a:r>
              <a:rPr lang="tr-TR" dirty="0"/>
              <a:t> sendromu ve benzeri durumlardan en az bir  </a:t>
            </a:r>
            <a:r>
              <a:rPr lang="tr-TR" dirty="0" err="1"/>
              <a:t>komorbiditenin</a:t>
            </a:r>
            <a:r>
              <a:rPr lang="tr-TR" dirty="0"/>
              <a:t> eşlik ettiği hastalara </a:t>
            </a:r>
            <a:r>
              <a:rPr lang="tr-TR" dirty="0" err="1"/>
              <a:t>bariyatrik</a:t>
            </a:r>
            <a:r>
              <a:rPr lang="tr-TR" dirty="0"/>
              <a:t> cerrahi uygulanabilir. </a:t>
            </a:r>
          </a:p>
          <a:p>
            <a:pPr algn="just">
              <a:lnSpc>
                <a:spcPct val="150000"/>
              </a:lnSpc>
              <a:buFont typeface="Wingdings" panose="05000000000000000000" pitchFamily="2" charset="2"/>
              <a:buChar char="§"/>
            </a:pPr>
            <a:r>
              <a:rPr lang="tr-TR" dirty="0"/>
              <a:t>Cerrahi kararı vermeden önce hastaların en az 6 ay boyunca bir endokrinoloji birimi tarafından takip edilmesi gerekir.</a:t>
            </a:r>
            <a:endParaRPr lang="tr-TR" b="1" i="1" dirty="0"/>
          </a:p>
        </p:txBody>
      </p:sp>
    </p:spTree>
    <p:extLst>
      <p:ext uri="{BB962C8B-B14F-4D97-AF65-F5344CB8AC3E}">
        <p14:creationId xmlns:p14="http://schemas.microsoft.com/office/powerpoint/2010/main" val="761383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2FBAEE-884F-407A-863D-3280CE4F462A}"/>
              </a:ext>
            </a:extLst>
          </p:cNvPr>
          <p:cNvSpPr>
            <a:spLocks noGrp="1"/>
          </p:cNvSpPr>
          <p:nvPr>
            <p:ph type="title"/>
          </p:nvPr>
        </p:nvSpPr>
        <p:spPr/>
        <p:txBody>
          <a:bodyPr/>
          <a:lstStyle/>
          <a:p>
            <a:pPr algn="ctr"/>
            <a:r>
              <a:rPr lang="tr-TR" b="1" dirty="0" err="1"/>
              <a:t>Obezitede</a:t>
            </a:r>
            <a:r>
              <a:rPr lang="tr-TR" b="1" dirty="0"/>
              <a:t> tedavi</a:t>
            </a:r>
            <a:endParaRPr lang="tr-TR" dirty="0"/>
          </a:p>
        </p:txBody>
      </p:sp>
      <p:sp>
        <p:nvSpPr>
          <p:cNvPr id="3" name="İçerik Yer Tutucusu 2">
            <a:extLst>
              <a:ext uri="{FF2B5EF4-FFF2-40B4-BE49-F238E27FC236}">
                <a16:creationId xmlns:a16="http://schemas.microsoft.com/office/drawing/2014/main" id="{CC6F68F9-A9E1-4D17-AF5A-638C46BDBEF3}"/>
              </a:ext>
            </a:extLst>
          </p:cNvPr>
          <p:cNvSpPr>
            <a:spLocks noGrp="1"/>
          </p:cNvSpPr>
          <p:nvPr>
            <p:ph idx="1"/>
          </p:nvPr>
        </p:nvSpPr>
        <p:spPr/>
        <p:txBody>
          <a:bodyPr/>
          <a:lstStyle/>
          <a:p>
            <a:pPr marL="0" indent="0">
              <a:buNone/>
            </a:pPr>
            <a:r>
              <a:rPr lang="tr-TR" b="1" dirty="0"/>
              <a:t>Cerrahi tedavi</a:t>
            </a:r>
          </a:p>
          <a:p>
            <a:pPr algn="just">
              <a:lnSpc>
                <a:spcPct val="150000"/>
              </a:lnSpc>
              <a:buFont typeface="Wingdings" panose="05000000000000000000" pitchFamily="2" charset="2"/>
              <a:buChar char="§"/>
            </a:pPr>
            <a:r>
              <a:rPr lang="tr-TR" dirty="0"/>
              <a:t>Tedavi edilemeyen </a:t>
            </a:r>
            <a:r>
              <a:rPr lang="tr-TR" dirty="0" err="1"/>
              <a:t>major</a:t>
            </a:r>
            <a:r>
              <a:rPr lang="tr-TR" dirty="0"/>
              <a:t> depresyon, psikoz, ilaç ve alkol bağımlılığı, tıkınırcasına yeme hastalığı, ileri kalp hastalığı, ciddi </a:t>
            </a:r>
            <a:r>
              <a:rPr lang="tr-TR" dirty="0" err="1"/>
              <a:t>koagülopati</a:t>
            </a:r>
            <a:r>
              <a:rPr lang="tr-TR" dirty="0"/>
              <a:t>, </a:t>
            </a:r>
            <a:r>
              <a:rPr lang="tr-TR" dirty="0" err="1"/>
              <a:t>postoperatif</a:t>
            </a:r>
            <a:r>
              <a:rPr lang="tr-TR" dirty="0"/>
              <a:t> dönemde önerilenleri yapabilecek düzeyde psişik ve </a:t>
            </a:r>
            <a:r>
              <a:rPr lang="tr-TR" dirty="0" err="1"/>
              <a:t>mental</a:t>
            </a:r>
            <a:r>
              <a:rPr lang="tr-TR" dirty="0"/>
              <a:t> yeterliliğin olmaması durumunda cerrahi </a:t>
            </a:r>
            <a:r>
              <a:rPr lang="tr-TR" dirty="0" err="1"/>
              <a:t>kontrendikedir</a:t>
            </a:r>
            <a:r>
              <a:rPr lang="tr-TR" dirty="0"/>
              <a:t>.</a:t>
            </a:r>
            <a:endParaRPr lang="tr-TR" b="1" i="1" dirty="0"/>
          </a:p>
        </p:txBody>
      </p:sp>
    </p:spTree>
    <p:extLst>
      <p:ext uri="{BB962C8B-B14F-4D97-AF65-F5344CB8AC3E}">
        <p14:creationId xmlns:p14="http://schemas.microsoft.com/office/powerpoint/2010/main" val="1545750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6E77E9-52DD-4759-84F8-8412AA0406D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90EB5F-967C-47C6-99F6-4D0783FBEE9E}"/>
              </a:ext>
            </a:extLst>
          </p:cNvPr>
          <p:cNvSpPr>
            <a:spLocks noGrp="1"/>
          </p:cNvSpPr>
          <p:nvPr>
            <p:ph idx="1"/>
          </p:nvPr>
        </p:nvSpPr>
        <p:spPr/>
        <p:txBody>
          <a:bodyPr>
            <a:normAutofit fontScale="92500" lnSpcReduction="20000"/>
          </a:bodyPr>
          <a:lstStyle/>
          <a:p>
            <a:pPr marL="0" indent="0">
              <a:buNone/>
            </a:pPr>
            <a:r>
              <a:rPr lang="tr-TR" sz="2200" b="1" dirty="0"/>
              <a:t>Birinci basamakta sevk </a:t>
            </a:r>
            <a:r>
              <a:rPr lang="tr-TR" sz="2200" b="1" dirty="0" err="1"/>
              <a:t>krtiterleri</a:t>
            </a:r>
            <a:r>
              <a:rPr lang="tr-TR" sz="2200" b="1" dirty="0"/>
              <a:t> (Çocuk veya </a:t>
            </a:r>
            <a:r>
              <a:rPr lang="tr-TR" sz="2200" b="1" dirty="0" err="1"/>
              <a:t>adelosanlar</a:t>
            </a:r>
            <a:r>
              <a:rPr lang="tr-TR" sz="2200" b="1" dirty="0"/>
              <a:t>)</a:t>
            </a:r>
            <a:endParaRPr lang="tr-TR" sz="2200" dirty="0"/>
          </a:p>
          <a:p>
            <a:pPr>
              <a:buFont typeface="Arial" panose="020B0604020202020204" pitchFamily="34" charset="0"/>
              <a:buChar char="•"/>
            </a:pPr>
            <a:r>
              <a:rPr lang="tr-TR" dirty="0"/>
              <a:t> Ailenin boy potansiyeline göre kısa boy/yetersiz büyüme,</a:t>
            </a:r>
          </a:p>
          <a:p>
            <a:pPr>
              <a:buFont typeface="Arial" panose="020B0604020202020204" pitchFamily="34" charset="0"/>
              <a:buChar char="•"/>
            </a:pPr>
            <a:r>
              <a:rPr lang="tr-TR" dirty="0"/>
              <a:t> </a:t>
            </a:r>
            <a:r>
              <a:rPr lang="tr-TR" dirty="0" err="1"/>
              <a:t>Dismorfizm</a:t>
            </a:r>
            <a:r>
              <a:rPr lang="tr-TR" dirty="0"/>
              <a:t>,</a:t>
            </a:r>
          </a:p>
          <a:p>
            <a:pPr>
              <a:buFont typeface="Arial" panose="020B0604020202020204" pitchFamily="34" charset="0"/>
              <a:buChar char="•"/>
            </a:pPr>
            <a:r>
              <a:rPr lang="tr-TR" dirty="0"/>
              <a:t> Gelişme basamaklarında gecikme, öğrenme güçlüğü,</a:t>
            </a:r>
          </a:p>
          <a:p>
            <a:pPr>
              <a:buFont typeface="Arial" panose="020B0604020202020204" pitchFamily="34" charset="0"/>
              <a:buChar char="•"/>
            </a:pPr>
            <a:r>
              <a:rPr lang="tr-TR" dirty="0"/>
              <a:t> Hipertansiyon,</a:t>
            </a:r>
          </a:p>
          <a:p>
            <a:pPr>
              <a:buFont typeface="Arial" panose="020B0604020202020204" pitchFamily="34" charset="0"/>
              <a:buChar char="•"/>
            </a:pPr>
            <a:r>
              <a:rPr lang="tr-TR" dirty="0"/>
              <a:t> Uyku </a:t>
            </a:r>
            <a:r>
              <a:rPr lang="tr-TR" dirty="0" err="1"/>
              <a:t>apnesi</a:t>
            </a:r>
            <a:r>
              <a:rPr lang="tr-TR" dirty="0"/>
              <a:t> semptomları,</a:t>
            </a:r>
          </a:p>
          <a:p>
            <a:pPr>
              <a:buFont typeface="Arial" panose="020B0604020202020204" pitchFamily="34" charset="0"/>
              <a:buChar char="•"/>
            </a:pPr>
            <a:r>
              <a:rPr lang="tr-TR" dirty="0" err="1"/>
              <a:t>Polikistik</a:t>
            </a:r>
            <a:r>
              <a:rPr lang="tr-TR" dirty="0"/>
              <a:t> </a:t>
            </a:r>
            <a:r>
              <a:rPr lang="tr-TR" dirty="0" err="1"/>
              <a:t>over</a:t>
            </a:r>
            <a:r>
              <a:rPr lang="tr-TR" dirty="0"/>
              <a:t> hastalığı belirtileri (Kıllanma artışı, adet düzensizliği),</a:t>
            </a:r>
          </a:p>
          <a:p>
            <a:pPr>
              <a:buFont typeface="Arial" panose="020B0604020202020204" pitchFamily="34" charset="0"/>
              <a:buChar char="•"/>
            </a:pPr>
            <a:r>
              <a:rPr lang="tr-TR" dirty="0"/>
              <a:t> Psikolojik </a:t>
            </a:r>
            <a:r>
              <a:rPr lang="tr-TR" dirty="0" err="1"/>
              <a:t>morbiditeler</a:t>
            </a:r>
            <a:r>
              <a:rPr lang="tr-TR" dirty="0"/>
              <a:t> (</a:t>
            </a:r>
            <a:r>
              <a:rPr lang="tr-TR" dirty="0" err="1"/>
              <a:t>Anksiyete</a:t>
            </a:r>
            <a:r>
              <a:rPr lang="tr-TR" dirty="0"/>
              <a:t>, okula gitmek istememe, sosyal izolasyon),</a:t>
            </a:r>
          </a:p>
          <a:p>
            <a:pPr>
              <a:buFont typeface="Arial" panose="020B0604020202020204" pitchFamily="34" charset="0"/>
              <a:buChar char="•"/>
            </a:pPr>
            <a:r>
              <a:rPr lang="tr-TR" dirty="0"/>
              <a:t> Laboratuvar testlerinde bozukluk: Bozulmuş açlık </a:t>
            </a:r>
            <a:r>
              <a:rPr lang="tr-TR" dirty="0" err="1"/>
              <a:t>glukozu</a:t>
            </a:r>
            <a:r>
              <a:rPr lang="tr-TR" dirty="0"/>
              <a:t>, </a:t>
            </a:r>
            <a:r>
              <a:rPr lang="tr-TR" dirty="0" err="1"/>
              <a:t>dislipidemi</a:t>
            </a:r>
            <a:r>
              <a:rPr lang="tr-TR" dirty="0"/>
              <a:t>, karaciğer fonksiyonlarında bozulma, </a:t>
            </a:r>
          </a:p>
          <a:p>
            <a:pPr>
              <a:buFont typeface="Arial" panose="020B0604020202020204" pitchFamily="34" charset="0"/>
              <a:buChar char="•"/>
            </a:pPr>
            <a:r>
              <a:rPr lang="tr-TR" dirty="0"/>
              <a:t> BKİ ≥ 99 </a:t>
            </a:r>
            <a:r>
              <a:rPr lang="tr-TR" dirty="0" err="1"/>
              <a:t>persentil</a:t>
            </a:r>
            <a:r>
              <a:rPr lang="tr-TR" dirty="0"/>
              <a:t> olan</a:t>
            </a:r>
            <a:endParaRPr lang="tr-TR" b="1" dirty="0"/>
          </a:p>
        </p:txBody>
      </p:sp>
    </p:spTree>
    <p:extLst>
      <p:ext uri="{BB962C8B-B14F-4D97-AF65-F5344CB8AC3E}">
        <p14:creationId xmlns:p14="http://schemas.microsoft.com/office/powerpoint/2010/main" val="1862910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6E77E9-52DD-4759-84F8-8412AA0406D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90EB5F-967C-47C6-99F6-4D0783FBEE9E}"/>
              </a:ext>
            </a:extLst>
          </p:cNvPr>
          <p:cNvSpPr>
            <a:spLocks noGrp="1"/>
          </p:cNvSpPr>
          <p:nvPr>
            <p:ph idx="1"/>
          </p:nvPr>
        </p:nvSpPr>
        <p:spPr/>
        <p:txBody>
          <a:bodyPr/>
          <a:lstStyle/>
          <a:p>
            <a:pPr marL="0" indent="0">
              <a:buNone/>
            </a:pPr>
            <a:r>
              <a:rPr lang="tr-TR" b="1" dirty="0"/>
              <a:t>Birinci basamakta sevk </a:t>
            </a:r>
            <a:r>
              <a:rPr lang="tr-TR" b="1" dirty="0" err="1"/>
              <a:t>krtiterleri</a:t>
            </a:r>
            <a:endParaRPr lang="tr-TR" b="1" dirty="0"/>
          </a:p>
          <a:p>
            <a:pPr lvl="1" algn="just">
              <a:lnSpc>
                <a:spcPct val="150000"/>
              </a:lnSpc>
              <a:buFont typeface="Arial" panose="020B0604020202020204" pitchFamily="34" charset="0"/>
              <a:buChar char="•"/>
            </a:pPr>
            <a:r>
              <a:rPr lang="tr-TR" dirty="0" err="1"/>
              <a:t>Morbid</a:t>
            </a:r>
            <a:r>
              <a:rPr lang="tr-TR" dirty="0"/>
              <a:t> </a:t>
            </a:r>
            <a:r>
              <a:rPr lang="tr-TR" dirty="0" err="1"/>
              <a:t>obez</a:t>
            </a:r>
            <a:r>
              <a:rPr lang="tr-TR" dirty="0"/>
              <a:t> hastalar, </a:t>
            </a:r>
          </a:p>
          <a:p>
            <a:pPr lvl="1" algn="just">
              <a:lnSpc>
                <a:spcPct val="150000"/>
              </a:lnSpc>
              <a:buFont typeface="Arial" panose="020B0604020202020204" pitchFamily="34" charset="0"/>
              <a:buChar char="•"/>
            </a:pPr>
            <a:r>
              <a:rPr lang="tr-TR" dirty="0"/>
              <a:t>Yüksek risk veya </a:t>
            </a:r>
            <a:r>
              <a:rPr lang="tr-TR" dirty="0" err="1"/>
              <a:t>multipl</a:t>
            </a:r>
            <a:r>
              <a:rPr lang="tr-TR" dirty="0"/>
              <a:t> risk faktörlerine sahip olup yaşam tarzı değişiklikleri uygulanmasına rağmen yeterli kilo kaybı sağlanamayan </a:t>
            </a:r>
            <a:r>
              <a:rPr lang="tr-TR" dirty="0" err="1"/>
              <a:t>obez</a:t>
            </a:r>
            <a:r>
              <a:rPr lang="tr-TR" dirty="0"/>
              <a:t> hastalar,</a:t>
            </a:r>
          </a:p>
          <a:p>
            <a:pPr lvl="1" algn="just">
              <a:lnSpc>
                <a:spcPct val="150000"/>
              </a:lnSpc>
              <a:buFont typeface="Arial" panose="020B0604020202020204" pitchFamily="34" charset="0"/>
              <a:buChar char="•"/>
            </a:pPr>
            <a:r>
              <a:rPr lang="tr-TR" dirty="0" err="1"/>
              <a:t>Obeziteye</a:t>
            </a:r>
            <a:r>
              <a:rPr lang="tr-TR" dirty="0"/>
              <a:t> neden olabilecek hastalıklar veya genetik sendromların varlığından şüphelenilen </a:t>
            </a:r>
            <a:r>
              <a:rPr lang="tr-TR" dirty="0" err="1"/>
              <a:t>obez</a:t>
            </a:r>
            <a:r>
              <a:rPr lang="tr-TR" dirty="0"/>
              <a:t> hastalar</a:t>
            </a:r>
          </a:p>
          <a:p>
            <a:pPr lvl="1" algn="just">
              <a:lnSpc>
                <a:spcPct val="150000"/>
              </a:lnSpc>
              <a:buFont typeface="Arial" panose="020B0604020202020204" pitchFamily="34" charset="0"/>
              <a:buChar char="•"/>
            </a:pPr>
            <a:r>
              <a:rPr lang="tr-TR" dirty="0"/>
              <a:t>Yeme bozukluğu veya </a:t>
            </a:r>
            <a:r>
              <a:rPr lang="tr-TR" dirty="0" err="1"/>
              <a:t>obeziteye</a:t>
            </a:r>
            <a:r>
              <a:rPr lang="tr-TR" dirty="0"/>
              <a:t> neden olabilecek psikolojik bozuklukları olan </a:t>
            </a:r>
            <a:r>
              <a:rPr lang="tr-TR" dirty="0" err="1"/>
              <a:t>obez</a:t>
            </a:r>
            <a:r>
              <a:rPr lang="tr-TR" dirty="0"/>
              <a:t> hastalar</a:t>
            </a:r>
          </a:p>
          <a:p>
            <a:endParaRPr lang="tr-TR" dirty="0"/>
          </a:p>
        </p:txBody>
      </p:sp>
    </p:spTree>
    <p:extLst>
      <p:ext uri="{BB962C8B-B14F-4D97-AF65-F5344CB8AC3E}">
        <p14:creationId xmlns:p14="http://schemas.microsoft.com/office/powerpoint/2010/main" val="4176413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3A2E68-6DB5-435E-9DF4-D3DFEC29F626}"/>
              </a:ext>
            </a:extLst>
          </p:cNvPr>
          <p:cNvSpPr>
            <a:spLocks noGrp="1"/>
          </p:cNvSpPr>
          <p:nvPr>
            <p:ph type="title"/>
          </p:nvPr>
        </p:nvSpPr>
        <p:spPr/>
        <p:txBody>
          <a:bodyPr/>
          <a:lstStyle/>
          <a:p>
            <a:pPr algn="ctr"/>
            <a:r>
              <a:rPr lang="tr-TR" dirty="0"/>
              <a:t>Kaynaklar</a:t>
            </a:r>
          </a:p>
        </p:txBody>
      </p:sp>
      <p:sp>
        <p:nvSpPr>
          <p:cNvPr id="3" name="İçerik Yer Tutucusu 2">
            <a:extLst>
              <a:ext uri="{FF2B5EF4-FFF2-40B4-BE49-F238E27FC236}">
                <a16:creationId xmlns:a16="http://schemas.microsoft.com/office/drawing/2014/main" id="{046F225A-8325-4FEA-B96C-84BE88DB0104}"/>
              </a:ext>
            </a:extLst>
          </p:cNvPr>
          <p:cNvSpPr>
            <a:spLocks noGrp="1"/>
          </p:cNvSpPr>
          <p:nvPr>
            <p:ph idx="1"/>
          </p:nvPr>
        </p:nvSpPr>
        <p:spPr/>
        <p:txBody>
          <a:bodyPr>
            <a:normAutofit/>
          </a:bodyPr>
          <a:lstStyle/>
          <a:p>
            <a:r>
              <a:rPr lang="tr-TR" b="1" dirty="0"/>
              <a:t>1.	</a:t>
            </a:r>
            <a:r>
              <a:rPr lang="tr-TR" b="1" dirty="0" err="1"/>
              <a:t>Rakel</a:t>
            </a:r>
            <a:r>
              <a:rPr lang="tr-TR" b="1" dirty="0"/>
              <a:t> Aile Hekimliği, 9.Baskı, </a:t>
            </a:r>
            <a:r>
              <a:rPr lang="tr-TR" b="1" dirty="0" err="1"/>
              <a:t>Obezite</a:t>
            </a:r>
            <a:r>
              <a:rPr lang="tr-TR" b="1" dirty="0"/>
              <a:t>, s 867-890. </a:t>
            </a:r>
            <a:endParaRPr lang="tr-TR" b="1" i="1" dirty="0"/>
          </a:p>
          <a:p>
            <a:r>
              <a:rPr lang="tr-TR" b="1" dirty="0"/>
              <a:t>2.	</a:t>
            </a:r>
            <a:r>
              <a:rPr lang="tr-TR" b="1" dirty="0" err="1"/>
              <a:t>Obezite</a:t>
            </a:r>
            <a:r>
              <a:rPr lang="tr-TR" b="1" dirty="0"/>
              <a:t> Tanı ve Tedavi Kılavuzu, Türkiye Endokrinoloji ve Metabolizma Derneği 2019.</a:t>
            </a:r>
            <a:endParaRPr lang="tr-TR" b="1" i="1" dirty="0"/>
          </a:p>
          <a:p>
            <a:r>
              <a:rPr lang="tr-TR" b="1" dirty="0"/>
              <a:t>3.	Birinci Basamak Sağlık Kurumları İçin </a:t>
            </a:r>
            <a:r>
              <a:rPr lang="tr-TR" b="1" dirty="0" err="1"/>
              <a:t>Obezite</a:t>
            </a:r>
            <a:r>
              <a:rPr lang="tr-TR" b="1" dirty="0"/>
              <a:t> Ve Diyabet Klinik Rehberi. 2017.</a:t>
            </a:r>
          </a:p>
          <a:p>
            <a:r>
              <a:rPr lang="tr-TR" b="1" dirty="0"/>
              <a:t>4.           </a:t>
            </a:r>
            <a:r>
              <a:rPr lang="tr-TR" b="1" dirty="0" err="1"/>
              <a:t>Uptodate</a:t>
            </a:r>
            <a:r>
              <a:rPr lang="tr-TR" b="1" dirty="0"/>
              <a:t>,</a:t>
            </a:r>
            <a:r>
              <a:rPr lang="en-US" b="1" dirty="0"/>
              <a:t> Obesity in adults: Overview of management</a:t>
            </a:r>
            <a:r>
              <a:rPr lang="tr-TR" b="1" dirty="0"/>
              <a:t>.</a:t>
            </a:r>
            <a:endParaRPr lang="tr-TR" b="1" i="1" dirty="0"/>
          </a:p>
        </p:txBody>
      </p:sp>
    </p:spTree>
    <p:extLst>
      <p:ext uri="{BB962C8B-B14F-4D97-AF65-F5344CB8AC3E}">
        <p14:creationId xmlns:p14="http://schemas.microsoft.com/office/powerpoint/2010/main" val="382299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80433B-7568-4FF4-9A3F-DDECB2DCA5D5}"/>
              </a:ext>
            </a:extLst>
          </p:cNvPr>
          <p:cNvSpPr>
            <a:spLocks noGrp="1"/>
          </p:cNvSpPr>
          <p:nvPr>
            <p:ph type="title"/>
          </p:nvPr>
        </p:nvSpPr>
        <p:spPr/>
        <p:txBody>
          <a:bodyPr/>
          <a:lstStyle/>
          <a:p>
            <a:pPr algn="ctr"/>
            <a:r>
              <a:rPr lang="tr-TR" b="1" dirty="0"/>
              <a:t>Epidemiyoloji</a:t>
            </a:r>
          </a:p>
        </p:txBody>
      </p:sp>
      <p:sp>
        <p:nvSpPr>
          <p:cNvPr id="3" name="İçerik Yer Tutucusu 2">
            <a:extLst>
              <a:ext uri="{FF2B5EF4-FFF2-40B4-BE49-F238E27FC236}">
                <a16:creationId xmlns:a16="http://schemas.microsoft.com/office/drawing/2014/main" id="{2259EDB9-5D8D-4FAA-AB25-A82B6D83CC12}"/>
              </a:ext>
            </a:extLst>
          </p:cNvPr>
          <p:cNvSpPr>
            <a:spLocks noGrp="1"/>
          </p:cNvSpPr>
          <p:nvPr>
            <p:ph idx="1"/>
          </p:nvPr>
        </p:nvSpPr>
        <p:spPr/>
        <p:txBody>
          <a:bodyPr/>
          <a:lstStyle/>
          <a:p>
            <a:pPr algn="just">
              <a:lnSpc>
                <a:spcPct val="150000"/>
              </a:lnSpc>
            </a:pPr>
            <a:r>
              <a:rPr lang="tr-TR" dirty="0"/>
              <a:t>Dünya Sağlık Örgütü (WHO), 2016 yılı verilerine göre </a:t>
            </a:r>
          </a:p>
          <a:p>
            <a:pPr lvl="1" algn="just">
              <a:lnSpc>
                <a:spcPct val="150000"/>
              </a:lnSpc>
              <a:buFont typeface="Courier New" panose="02070309020205020404" pitchFamily="49" charset="0"/>
              <a:buChar char="o"/>
            </a:pPr>
            <a:r>
              <a:rPr lang="tr-TR" sz="2000" dirty="0"/>
              <a:t>18 yaş ve üstü yetişkinlerin % 39'u fazla kilolu  ve % 13'ü </a:t>
            </a:r>
            <a:r>
              <a:rPr lang="tr-TR" sz="2000" dirty="0" err="1"/>
              <a:t>obez</a:t>
            </a:r>
            <a:endParaRPr lang="tr-TR" sz="2000" dirty="0"/>
          </a:p>
          <a:p>
            <a:pPr algn="just">
              <a:lnSpc>
                <a:spcPct val="150000"/>
              </a:lnSpc>
            </a:pPr>
            <a:r>
              <a:rPr lang="tr-TR" dirty="0"/>
              <a:t>Dünya genelinde </a:t>
            </a:r>
          </a:p>
          <a:p>
            <a:pPr lvl="1" algn="just">
              <a:lnSpc>
                <a:spcPct val="150000"/>
              </a:lnSpc>
              <a:buFont typeface="Courier New" panose="02070309020205020404" pitchFamily="49" charset="0"/>
              <a:buChar char="o"/>
            </a:pPr>
            <a:r>
              <a:rPr lang="tr-TR" sz="2000" dirty="0"/>
              <a:t>fazla kiloluluk erkeklerde, </a:t>
            </a:r>
          </a:p>
          <a:p>
            <a:pPr lvl="1" algn="just">
              <a:lnSpc>
                <a:spcPct val="150000"/>
              </a:lnSpc>
              <a:buFont typeface="Courier New" panose="02070309020205020404" pitchFamily="49" charset="0"/>
              <a:buChar char="o"/>
            </a:pPr>
            <a:r>
              <a:rPr lang="tr-TR" sz="2000" dirty="0" err="1"/>
              <a:t>obezite</a:t>
            </a:r>
            <a:r>
              <a:rPr lang="tr-TR" sz="2000" dirty="0"/>
              <a:t> ise kadınlarda daha yaygın</a:t>
            </a:r>
          </a:p>
        </p:txBody>
      </p:sp>
    </p:spTree>
    <p:extLst>
      <p:ext uri="{BB962C8B-B14F-4D97-AF65-F5344CB8AC3E}">
        <p14:creationId xmlns:p14="http://schemas.microsoft.com/office/powerpoint/2010/main" val="224567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F53D65-2489-4AE1-BB43-3342EF491C57}"/>
              </a:ext>
            </a:extLst>
          </p:cNvPr>
          <p:cNvSpPr>
            <a:spLocks noGrp="1"/>
          </p:cNvSpPr>
          <p:nvPr>
            <p:ph type="title"/>
          </p:nvPr>
        </p:nvSpPr>
        <p:spPr/>
        <p:txBody>
          <a:bodyPr/>
          <a:lstStyle/>
          <a:p>
            <a:pPr algn="ctr"/>
            <a:r>
              <a:rPr lang="tr-TR" b="1" dirty="0"/>
              <a:t>Epidemiyoloji</a:t>
            </a:r>
          </a:p>
        </p:txBody>
      </p:sp>
      <p:pic>
        <p:nvPicPr>
          <p:cNvPr id="1026" name="Picture 2" descr="GÃ¶rÃ¼ntÃ¼nÃ¼n olasÄ± iÃ§eriÄi: yazÄ±">
            <a:extLst>
              <a:ext uri="{FF2B5EF4-FFF2-40B4-BE49-F238E27FC236}">
                <a16:creationId xmlns:a16="http://schemas.microsoft.com/office/drawing/2014/main" id="{1EF1AF31-94FA-4C2C-B27E-C72F1031DE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416" y="1908313"/>
            <a:ext cx="8889168" cy="390888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F35FB3D9-6FED-438C-B42A-B57FAF655476}"/>
              </a:ext>
            </a:extLst>
          </p:cNvPr>
          <p:cNvSpPr txBox="1"/>
          <p:nvPr/>
        </p:nvSpPr>
        <p:spPr>
          <a:xfrm>
            <a:off x="6415790" y="5819402"/>
            <a:ext cx="4124794" cy="369332"/>
          </a:xfrm>
          <a:prstGeom prst="rect">
            <a:avLst/>
          </a:prstGeom>
          <a:noFill/>
        </p:spPr>
        <p:txBody>
          <a:bodyPr wrap="square" rtlCol="0">
            <a:spAutoFit/>
          </a:bodyPr>
          <a:lstStyle/>
          <a:p>
            <a:r>
              <a:rPr lang="tr-TR" dirty="0"/>
              <a:t>	2018, Dünya Sağlık Örgütü</a:t>
            </a:r>
          </a:p>
        </p:txBody>
      </p:sp>
    </p:spTree>
    <p:extLst>
      <p:ext uri="{BB962C8B-B14F-4D97-AF65-F5344CB8AC3E}">
        <p14:creationId xmlns:p14="http://schemas.microsoft.com/office/powerpoint/2010/main" val="3032805269"/>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3662</Words>
  <Application>Microsoft Office PowerPoint</Application>
  <PresentationFormat>Geniş ekran</PresentationFormat>
  <Paragraphs>407</Paragraphs>
  <Slides>78</Slides>
  <Notes>10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78</vt:i4>
      </vt:variant>
    </vt:vector>
  </HeadingPairs>
  <TitlesOfParts>
    <vt:vector size="85" baseType="lpstr">
      <vt:lpstr>Arial</vt:lpstr>
      <vt:lpstr>Calibri</vt:lpstr>
      <vt:lpstr>Calibri Light</vt:lpstr>
      <vt:lpstr>Courier New</vt:lpstr>
      <vt:lpstr>Wingdings</vt:lpstr>
      <vt:lpstr>Geçmişe bakış</vt:lpstr>
      <vt:lpstr>Document</vt:lpstr>
      <vt:lpstr>Obez Bireye Yaklaşım</vt:lpstr>
      <vt:lpstr>Amaç</vt:lpstr>
      <vt:lpstr>Hedefler</vt:lpstr>
      <vt:lpstr>Giriş</vt:lpstr>
      <vt:lpstr>Giriş</vt:lpstr>
      <vt:lpstr>Tanım</vt:lpstr>
      <vt:lpstr>Tanım</vt:lpstr>
      <vt:lpstr>Epidemiyoloji</vt:lpstr>
      <vt:lpstr>Epidemiyoloji</vt:lpstr>
      <vt:lpstr>Epidemiyoloji</vt:lpstr>
      <vt:lpstr>Epidemiyoloji</vt:lpstr>
      <vt:lpstr>PowerPoint Sunusu</vt:lpstr>
      <vt:lpstr>Etiyoloji</vt:lpstr>
      <vt:lpstr>Obezitesi olan hastanın değerlendirilmesi </vt:lpstr>
      <vt:lpstr>Obezitesi olan hastanın değerlendirilmesi </vt:lpstr>
      <vt:lpstr> Obezitesi olan hastanın değerlendirilmesi  Anamnez</vt:lpstr>
      <vt:lpstr> Obezitesi olan hastanın değerlendirilmesi  Anamnez</vt:lpstr>
      <vt:lpstr> Obezitesi olan hastanın değerlendirilmesi  Anamnez</vt:lpstr>
      <vt:lpstr> Obezitesi olan hastanın değerlendirilmesi  Anamnez</vt:lpstr>
      <vt:lpstr>PowerPoint Sunusu</vt:lpstr>
      <vt:lpstr> Obezitesi olan hastanın değerlendirilmesi  Anamnez</vt:lpstr>
      <vt:lpstr> Obezitesi olan hastanın değerlendirilmesi  Fizik Muayene</vt:lpstr>
      <vt:lpstr> Obezitesi olan hastanın değerlendirilmesi  Fizik Muayene</vt:lpstr>
      <vt:lpstr> Obezitesi olan hastanın değerlendirilmesi  Fizik Muayene</vt:lpstr>
      <vt:lpstr> Obezitesi olan hastanın değerlendirilmesi  Fizik Muayene</vt:lpstr>
      <vt:lpstr> Obezitesi olan hastanın değerlendirilmesi  Fizik Muayene</vt:lpstr>
      <vt:lpstr> Obezitesi olan hastanın değerlendirilmesi  Fizik Muayene</vt:lpstr>
      <vt:lpstr> Obezitesi olan hastanın değerlendirilmesi  Fizik Muayene</vt:lpstr>
      <vt:lpstr>Obezitesi olan hastanın değerlendirilmesi Laboratuvar</vt:lpstr>
      <vt:lpstr>Obezitesi olan hastanın değerlendirilmesi Laboratuvar</vt:lpstr>
      <vt:lpstr>Obezitesi olan hastanın değerlendirilmesi </vt:lpstr>
      <vt:lpstr>PowerPoint Sunusu</vt:lpstr>
      <vt:lpstr>Obeziteye Eşlik Eden Hastalıklar</vt:lpstr>
      <vt:lpstr>Obeziteye Eşlik Eden Hastalıklar</vt:lpstr>
      <vt:lpstr>Obeziteye Eşlik Eden Hastalıklar</vt:lpstr>
      <vt:lpstr>Obeziteye Eşlik Eden Hastalıklar</vt:lpstr>
      <vt:lpstr>Obeziteye Eşlik Eden Hastalıklar</vt:lpstr>
      <vt:lpstr>Obeziteye Eşlik Eden Hastalıklar</vt:lpstr>
      <vt:lpstr>Obeziteye Eşlik Eden Hastalıklar</vt:lpstr>
      <vt:lpstr>Obeziteye Eşlik Eden Hastalıklar</vt:lpstr>
      <vt:lpstr>Obeziteye Eşlik Eden Hastalıklar</vt:lpstr>
      <vt:lpstr>Obeziteye Eşlik Eden Hastalıklar</vt:lpstr>
      <vt:lpstr>Obeziteye Eşlik Eden Hastalıklar</vt:lpstr>
      <vt:lpstr>Obeziteye Eşlik Eden Hastalıklar</vt:lpstr>
      <vt:lpstr>,,</vt:lpstr>
      <vt:lpstr>Obezitede tedavi </vt:lpstr>
      <vt:lpstr>Obezitede tedavi </vt:lpstr>
      <vt:lpstr>Obezitede tedavi </vt:lpstr>
      <vt:lpstr>Obezitede tedavi </vt:lpstr>
      <vt:lpstr>Obezitede tedavi </vt:lpstr>
      <vt:lpstr>Obezitede tedavi </vt:lpstr>
      <vt:lpstr>Obezitede tedavi </vt:lpstr>
      <vt:lpstr>Obezitede tedavi </vt:lpstr>
      <vt:lpstr>Obezitede tedavi </vt:lpstr>
      <vt:lpstr>Obezitede tedavi </vt:lpstr>
      <vt:lpstr>Obezitede tedavi </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Obezitede tedavi</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Obez Bireye Yaklaşım</dc:title>
  <dc:creator>Yusuf Fikret Karateke</dc:creator>
  <cp:lastModifiedBy>Yusuf Fikret Karateke</cp:lastModifiedBy>
  <cp:revision>17</cp:revision>
  <dcterms:created xsi:type="dcterms:W3CDTF">2019-12-29T20:24:20Z</dcterms:created>
  <dcterms:modified xsi:type="dcterms:W3CDTF">2019-12-30T22:16:15Z</dcterms:modified>
</cp:coreProperties>
</file>