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6" r:id="rId21"/>
    <p:sldId id="280" r:id="rId22"/>
    <p:sldId id="281" r:id="rId23"/>
    <p:sldId id="283" r:id="rId24"/>
    <p:sldId id="277" r:id="rId25"/>
    <p:sldId id="278" r:id="rId26"/>
    <p:sldId id="279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1053763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29" autoAdjust="0"/>
  </p:normalViewPr>
  <p:slideViewPr>
    <p:cSldViewPr>
      <p:cViewPr>
        <p:scale>
          <a:sx n="123" d="100"/>
          <a:sy n="123" d="100"/>
        </p:scale>
        <p:origin x="-516" y="-36"/>
      </p:cViewPr>
      <p:guideLst>
        <p:guide orient="horz" pos="2160"/>
        <p:guide pos="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1AD9A-23C0-48B5-AB25-97B3EC3DFFF5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66750" y="685800"/>
            <a:ext cx="5524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B5480-FB53-4D57-8F50-0740C1E853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27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-Ortalama ± SD (normal dağılımlı değişkenler) veya medyan ve çeyrekler arası aralık (normal dağılımlı olmayan değişkenler) olarak ifade edilen değerler</a:t>
            </a:r>
          </a:p>
          <a:p>
            <a:r>
              <a:rPr lang="tr-TR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değerleri, başlangıçta bağımsız örnek t testi (normal dağılımlı değişkenler) veya Mann-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Whitney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(normal dağılımlı olmayan değişkenler) ve tedaviden sonra ANCOVA testi kullanılarak gruplar arasında karşılaştırmayı gösterir.</a:t>
            </a:r>
          </a:p>
          <a:p>
            <a:r>
              <a:rPr lang="tr-TR" sz="1200" b="0" i="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değerleri, ikili örneklem T testi (normal dağılım gösteren değişkenler) veya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Wilcoxon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testi (normal dağılım göstermeyen değişkenler) kullanılarak gruplar arası karşılaştırmayı gösterir.</a:t>
            </a:r>
          </a:p>
          <a:p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Kısaltmalar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: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BMI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Vücut kitle indeksi,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WHR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Bel-kalça oranı,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SBP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Sistolik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kan basıncı,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DBP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kan basıncı,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LDL-C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Düşük yoğunluklu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lipoprotein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-kolesterol,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HDL-C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Yüksek yoğunluklu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lipoprotein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-kolesterol,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TG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Trigliserit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Toplam kolesterol, </a:t>
            </a:r>
            <a:r>
              <a:rPr lang="tr-TR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FBG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Oruç kan şekeri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B5480-FB53-4D57-8F50-0740C1E85327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31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9033" y="2130428"/>
            <a:ext cx="9395699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658066" y="3886200"/>
            <a:ext cx="773763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013979" y="274641"/>
            <a:ext cx="2487097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52688" y="274641"/>
            <a:ext cx="7277061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73171" y="4406903"/>
            <a:ext cx="93956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73171" y="2906713"/>
            <a:ext cx="939569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52688" y="1600203"/>
            <a:ext cx="48820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618998" y="1600203"/>
            <a:ext cx="48820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52688" y="1535113"/>
            <a:ext cx="48839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52688" y="2174875"/>
            <a:ext cx="48839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5615159" y="1535113"/>
            <a:ext cx="4885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615159" y="2174875"/>
            <a:ext cx="4885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2690" y="273050"/>
            <a:ext cx="36366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321715" y="273053"/>
            <a:ext cx="61793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2690" y="1435103"/>
            <a:ext cx="36366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66614" y="4800600"/>
            <a:ext cx="663225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166614" y="612775"/>
            <a:ext cx="663225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166614" y="5367338"/>
            <a:ext cx="663225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552689" y="274638"/>
            <a:ext cx="994838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52689" y="1600203"/>
            <a:ext cx="994838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552689" y="6356353"/>
            <a:ext cx="2579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16.02.2022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776704" y="6356353"/>
            <a:ext cx="3500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1865" y="6356353"/>
            <a:ext cx="2579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irct.i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86321" y="1124744"/>
            <a:ext cx="9738411" cy="2475709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Premenstrüel</a:t>
            </a:r>
            <a:r>
              <a:rPr lang="tr-TR" dirty="0" smtClean="0"/>
              <a:t> Sendromlu ve </a:t>
            </a:r>
            <a:r>
              <a:rPr lang="tr-TR" dirty="0" err="1" smtClean="0"/>
              <a:t>Dismenoreli</a:t>
            </a:r>
            <a:r>
              <a:rPr lang="tr-TR" dirty="0" smtClean="0"/>
              <a:t> Kadınlarda </a:t>
            </a:r>
            <a:r>
              <a:rPr lang="tr-TR" dirty="0" err="1" smtClean="0"/>
              <a:t>C</a:t>
            </a:r>
            <a:r>
              <a:rPr lang="tr-TR" dirty="0" err="1" smtClean="0"/>
              <a:t>urcumin</a:t>
            </a:r>
            <a:r>
              <a:rPr lang="tr-TR" dirty="0" smtClean="0"/>
              <a:t> Takviyesinin D Vitamini Düzeylerine Etkileri: </a:t>
            </a:r>
            <a:r>
              <a:rPr lang="tr-TR" dirty="0" err="1" smtClean="0"/>
              <a:t>Randomize</a:t>
            </a:r>
            <a:r>
              <a:rPr lang="tr-TR" dirty="0" smtClean="0"/>
              <a:t> Kontrollü Bir Çalışma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Abdul Vahap BİR</a:t>
            </a:r>
          </a:p>
          <a:p>
            <a:r>
              <a:rPr lang="tr-TR" dirty="0" smtClean="0"/>
              <a:t>KTÜ Aile hekimliği ABD</a:t>
            </a:r>
          </a:p>
          <a:p>
            <a:r>
              <a:rPr lang="tr-TR" dirty="0" smtClean="0"/>
              <a:t>15.02.2022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4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Katılımcılar rastgele olarak CUR grubuna (n =38) veya </a:t>
            </a:r>
            <a:r>
              <a:rPr lang="tr-TR" dirty="0" err="1"/>
              <a:t>plasebo</a:t>
            </a:r>
            <a:r>
              <a:rPr lang="tr-TR" dirty="0"/>
              <a:t> grubuna (n =38) ayrıldı. </a:t>
            </a:r>
            <a:endParaRPr lang="tr-TR" dirty="0" smtClean="0"/>
          </a:p>
          <a:p>
            <a:r>
              <a:rPr lang="tr-TR" dirty="0" smtClean="0"/>
              <a:t>Her </a:t>
            </a:r>
            <a:r>
              <a:rPr lang="tr-TR" dirty="0"/>
              <a:t>bir CUR kapsülü, 500 mg </a:t>
            </a:r>
            <a:r>
              <a:rPr lang="tr-TR" dirty="0" err="1"/>
              <a:t>curcuminoids</a:t>
            </a:r>
            <a:r>
              <a:rPr lang="tr-TR" dirty="0"/>
              <a:t> </a:t>
            </a:r>
            <a:r>
              <a:rPr lang="tr-TR" sz="2200" dirty="0"/>
              <a:t>(C3 </a:t>
            </a:r>
            <a:r>
              <a:rPr lang="tr-TR" sz="2200" dirty="0" err="1"/>
              <a:t>Complex</a:t>
            </a:r>
            <a:r>
              <a:rPr lang="tr-TR" sz="2200" dirty="0"/>
              <a:t>, Sami </a:t>
            </a:r>
            <a:r>
              <a:rPr lang="tr-TR" sz="2200" dirty="0" err="1"/>
              <a:t>Labs</a:t>
            </a:r>
            <a:r>
              <a:rPr lang="tr-TR" sz="2200" dirty="0"/>
              <a:t> Ltd., </a:t>
            </a:r>
            <a:r>
              <a:rPr lang="tr-TR" sz="2200" dirty="0" err="1"/>
              <a:t>Bangalore</a:t>
            </a:r>
            <a:r>
              <a:rPr lang="tr-TR" sz="2200" dirty="0"/>
              <a:t>, Hindistan) </a:t>
            </a:r>
            <a:r>
              <a:rPr lang="tr-TR" dirty="0"/>
              <a:t>artı </a:t>
            </a:r>
            <a:r>
              <a:rPr lang="tr-TR" dirty="0" err="1"/>
              <a:t>piperin</a:t>
            </a:r>
            <a:r>
              <a:rPr lang="tr-TR" dirty="0"/>
              <a:t> </a:t>
            </a:r>
            <a:r>
              <a:rPr lang="tr-TR" sz="2200" dirty="0"/>
              <a:t>(5 mg </a:t>
            </a:r>
            <a:r>
              <a:rPr lang="tr-TR" sz="2200" dirty="0" err="1"/>
              <a:t>Bioperine</a:t>
            </a:r>
            <a:r>
              <a:rPr lang="tr-TR" sz="2200" dirty="0"/>
              <a:t>®, Sami </a:t>
            </a:r>
            <a:r>
              <a:rPr lang="tr-TR" sz="2200" dirty="0" err="1"/>
              <a:t>Labs</a:t>
            </a:r>
            <a:r>
              <a:rPr lang="tr-TR" sz="2200" dirty="0"/>
              <a:t> </a:t>
            </a:r>
            <a:r>
              <a:rPr lang="tr-TR" sz="2200" dirty="0" err="1"/>
              <a:t>Ltd</a:t>
            </a:r>
            <a:r>
              <a:rPr lang="tr-TR" sz="2200" dirty="0"/>
              <a:t>) </a:t>
            </a:r>
            <a:r>
              <a:rPr lang="tr-TR" dirty="0"/>
              <a:t>içeriyordu. </a:t>
            </a:r>
            <a:endParaRPr lang="tr-TR" dirty="0" smtClean="0"/>
          </a:p>
          <a:p>
            <a:r>
              <a:rPr lang="tr-TR" dirty="0" err="1" smtClean="0"/>
              <a:t>Biyoaktif</a:t>
            </a:r>
            <a:r>
              <a:rPr lang="tr-TR" dirty="0" smtClean="0"/>
              <a:t> </a:t>
            </a:r>
            <a:r>
              <a:rPr lang="tr-TR" dirty="0" err="1"/>
              <a:t>alkaloid</a:t>
            </a:r>
            <a:r>
              <a:rPr lang="tr-TR" dirty="0"/>
              <a:t> </a:t>
            </a:r>
            <a:r>
              <a:rPr lang="tr-TR" dirty="0" smtClean="0"/>
              <a:t>olan </a:t>
            </a:r>
            <a:r>
              <a:rPr lang="tr-TR" dirty="0" err="1"/>
              <a:t>piperin</a:t>
            </a:r>
            <a:r>
              <a:rPr lang="tr-TR" dirty="0"/>
              <a:t>, </a:t>
            </a:r>
            <a:r>
              <a:rPr lang="tr-TR" dirty="0" err="1"/>
              <a:t>CUR'nin</a:t>
            </a:r>
            <a:r>
              <a:rPr lang="tr-TR" dirty="0"/>
              <a:t> oral </a:t>
            </a:r>
            <a:r>
              <a:rPr lang="tr-TR" dirty="0" err="1"/>
              <a:t>biyoyararlanımını</a:t>
            </a:r>
            <a:r>
              <a:rPr lang="tr-TR" dirty="0"/>
              <a:t> ve bağırsak </a:t>
            </a:r>
            <a:r>
              <a:rPr lang="tr-TR" dirty="0" err="1"/>
              <a:t>absorpsiyonunu</a:t>
            </a:r>
            <a:r>
              <a:rPr lang="tr-TR" dirty="0"/>
              <a:t> arttırmak için kullanıldı</a:t>
            </a:r>
            <a:r>
              <a:rPr lang="tr-TR" dirty="0" smtClean="0"/>
              <a:t>.</a:t>
            </a:r>
          </a:p>
          <a:p>
            <a:r>
              <a:rPr lang="tr-TR" dirty="0" err="1"/>
              <a:t>Plasebo</a:t>
            </a:r>
            <a:r>
              <a:rPr lang="tr-TR" dirty="0"/>
              <a:t> kapsül, boyut, şekil, renk ve doku açısından karşılaştırılabilir nitelikteydi, </a:t>
            </a:r>
            <a:r>
              <a:rPr lang="tr-TR" dirty="0" err="1"/>
              <a:t>kurkuminoidler</a:t>
            </a:r>
            <a:r>
              <a:rPr lang="tr-TR" dirty="0"/>
              <a:t> </a:t>
            </a:r>
            <a:r>
              <a:rPr lang="tr-TR" dirty="0" smtClean="0"/>
              <a:t>içermiyordu 500 </a:t>
            </a:r>
            <a:r>
              <a:rPr lang="tr-TR" dirty="0"/>
              <a:t>mg laktoz tozu içeriyordu. </a:t>
            </a:r>
            <a:endParaRPr lang="tr-TR" dirty="0" smtClean="0"/>
          </a:p>
          <a:p>
            <a:r>
              <a:rPr lang="tr-TR" dirty="0" smtClean="0"/>
              <a:t>CUR </a:t>
            </a:r>
            <a:r>
              <a:rPr lang="tr-TR" dirty="0"/>
              <a:t>ve </a:t>
            </a:r>
            <a:r>
              <a:rPr lang="tr-TR" dirty="0" err="1"/>
              <a:t>plasebo</a:t>
            </a:r>
            <a:r>
              <a:rPr lang="tr-TR" dirty="0"/>
              <a:t> kapsülleri “kod A” veya “kod B” olarak etiketlendi. </a:t>
            </a:r>
            <a:endParaRPr lang="tr-TR" dirty="0" smtClean="0"/>
          </a:p>
          <a:p>
            <a:r>
              <a:rPr lang="tr-TR" dirty="0" err="1" smtClean="0"/>
              <a:t>Birjand</a:t>
            </a:r>
            <a:r>
              <a:rPr lang="tr-TR" dirty="0" smtClean="0"/>
              <a:t> </a:t>
            </a:r>
            <a:r>
              <a:rPr lang="tr-TR" dirty="0"/>
              <a:t>Tıp Bilimleri Üniversitesi Eczacılık Bölümü, </a:t>
            </a:r>
            <a:r>
              <a:rPr lang="tr-TR" dirty="0" err="1"/>
              <a:t>randomizasyon</a:t>
            </a:r>
            <a:r>
              <a:rPr lang="tr-TR" dirty="0"/>
              <a:t> ve </a:t>
            </a:r>
            <a:r>
              <a:rPr lang="tr-TR" dirty="0" err="1"/>
              <a:t>körlemeyi</a:t>
            </a:r>
            <a:r>
              <a:rPr lang="tr-TR" dirty="0"/>
              <a:t> gerçekleştirdi</a:t>
            </a:r>
            <a:r>
              <a:rPr lang="tr-TR" dirty="0" smtClean="0"/>
              <a:t>.</a:t>
            </a:r>
          </a:p>
          <a:p>
            <a:r>
              <a:rPr lang="tr-TR" dirty="0"/>
              <a:t>Daha sonra, uygun gönüllüler rastgele iki </a:t>
            </a:r>
            <a:r>
              <a:rPr lang="tr-TR" dirty="0" smtClean="0"/>
              <a:t>gruptan </a:t>
            </a:r>
            <a:r>
              <a:rPr lang="tr-TR" dirty="0"/>
              <a:t>birine “A veya B kodu” olarak atanmıştır. </a:t>
            </a:r>
            <a:endParaRPr lang="tr-TR" dirty="0" smtClean="0"/>
          </a:p>
          <a:p>
            <a:r>
              <a:rPr lang="tr-TR" dirty="0" smtClean="0"/>
              <a:t>Kodlama </a:t>
            </a:r>
            <a:r>
              <a:rPr lang="tr-TR" dirty="0"/>
              <a:t>anahtarları, takip ve nihai analizin sonunda posta yoluyla baş araştırmacıya iletildi. </a:t>
            </a:r>
            <a:endParaRPr lang="tr-TR" dirty="0" smtClean="0"/>
          </a:p>
          <a:p>
            <a:r>
              <a:rPr lang="tr-TR" dirty="0" smtClean="0"/>
              <a:t>Katılımcılara</a:t>
            </a:r>
            <a:r>
              <a:rPr lang="tr-TR" dirty="0"/>
              <a:t>, 3 adet döngüsü boyunca 10 gün </a:t>
            </a:r>
            <a:r>
              <a:rPr lang="tr-TR" dirty="0" smtClean="0"/>
              <a:t>süreyle</a:t>
            </a:r>
            <a:r>
              <a:rPr lang="tr-TR" sz="2200" dirty="0" smtClean="0"/>
              <a:t>(tahmini </a:t>
            </a:r>
            <a:r>
              <a:rPr lang="tr-TR" sz="2200" dirty="0" err="1"/>
              <a:t>menstrüasyon</a:t>
            </a:r>
            <a:r>
              <a:rPr lang="tr-TR" sz="2200" dirty="0"/>
              <a:t> başlangıcından 3 gün öncesine kadar 7 gün önce) </a:t>
            </a:r>
            <a:r>
              <a:rPr lang="tr-TR" dirty="0"/>
              <a:t>günde bir kapsül tüketmeleri talimatı verildi.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5442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Dismenore</a:t>
            </a:r>
            <a:r>
              <a:rPr lang="tr-TR" dirty="0"/>
              <a:t> ağrısının derecesini değerlendirmek için doğrulanmış bir anket kullanıldı. </a:t>
            </a:r>
            <a:endParaRPr lang="tr-TR" dirty="0" smtClean="0"/>
          </a:p>
          <a:p>
            <a:r>
              <a:rPr lang="tr-TR" dirty="0" err="1" smtClean="0"/>
              <a:t>VAS'ta</a:t>
            </a:r>
            <a:r>
              <a:rPr lang="tr-TR" dirty="0" smtClean="0"/>
              <a:t> </a:t>
            </a:r>
            <a:r>
              <a:rPr lang="tr-TR" dirty="0" err="1" smtClean="0"/>
              <a:t>dismenore</a:t>
            </a:r>
            <a:r>
              <a:rPr lang="tr-TR" dirty="0" smtClean="0"/>
              <a:t> </a:t>
            </a:r>
            <a:r>
              <a:rPr lang="tr-TR" dirty="0"/>
              <a:t>ağrısı yok </a:t>
            </a:r>
            <a:r>
              <a:rPr lang="tr-TR" sz="2000" dirty="0" smtClean="0"/>
              <a:t>(puan: </a:t>
            </a:r>
            <a:r>
              <a:rPr lang="tr-TR" sz="2000" dirty="0"/>
              <a:t>0), </a:t>
            </a:r>
            <a:r>
              <a:rPr lang="tr-TR" dirty="0"/>
              <a:t>hafif </a:t>
            </a:r>
            <a:r>
              <a:rPr lang="tr-TR" sz="2000" dirty="0" smtClean="0"/>
              <a:t>(puan: </a:t>
            </a:r>
            <a:r>
              <a:rPr lang="tr-TR" sz="2000" dirty="0"/>
              <a:t>1-3), </a:t>
            </a:r>
            <a:r>
              <a:rPr lang="tr-TR" dirty="0"/>
              <a:t>orta </a:t>
            </a:r>
            <a:r>
              <a:rPr lang="tr-TR" sz="2000" dirty="0" smtClean="0"/>
              <a:t>(puan: 4–7) </a:t>
            </a:r>
            <a:r>
              <a:rPr lang="tr-TR" dirty="0" smtClean="0"/>
              <a:t>veya </a:t>
            </a:r>
            <a:r>
              <a:rPr lang="tr-TR" dirty="0"/>
              <a:t>hayal edilebilecek en kötü ağrı </a:t>
            </a:r>
            <a:r>
              <a:rPr lang="tr-TR" dirty="0" smtClean="0"/>
              <a:t>(</a:t>
            </a:r>
            <a:r>
              <a:rPr lang="tr-TR" sz="2000" dirty="0" smtClean="0"/>
              <a:t>puan: </a:t>
            </a:r>
            <a:r>
              <a:rPr lang="tr-TR" sz="2000" dirty="0"/>
              <a:t>8-10</a:t>
            </a:r>
            <a:r>
              <a:rPr lang="tr-TR" dirty="0"/>
              <a:t>) olarak sınıflandırıldı</a:t>
            </a:r>
            <a:r>
              <a:rPr lang="tr-TR" dirty="0" smtClean="0"/>
              <a:t>.</a:t>
            </a:r>
          </a:p>
          <a:p>
            <a:r>
              <a:rPr lang="tr-TR" dirty="0" err="1"/>
              <a:t>PMS'nin</a:t>
            </a:r>
            <a:r>
              <a:rPr lang="tr-TR" dirty="0"/>
              <a:t> semptom şiddeti, PSST anketi kullanılarak araştırıldı. </a:t>
            </a:r>
            <a:endParaRPr lang="tr-TR" dirty="0" smtClean="0"/>
          </a:p>
          <a:p>
            <a:r>
              <a:rPr lang="tr-TR" dirty="0" smtClean="0"/>
              <a:t>PSST</a:t>
            </a:r>
            <a:r>
              <a:rPr lang="tr-TR" dirty="0"/>
              <a:t>, 0'dan 3'e kadar derecelendirilen farklı adet öncesi semptomlarla ilgili 19 maddedir, burada 0 puan “</a:t>
            </a:r>
            <a:r>
              <a:rPr lang="tr-TR" dirty="0" err="1"/>
              <a:t>yok”u</a:t>
            </a:r>
            <a:r>
              <a:rPr lang="tr-TR" dirty="0"/>
              <a:t> ve 3 “</a:t>
            </a:r>
            <a:r>
              <a:rPr lang="tr-TR" dirty="0" err="1"/>
              <a:t>şiddetli”yi</a:t>
            </a:r>
            <a:r>
              <a:rPr lang="tr-TR" dirty="0"/>
              <a:t> gösterir. Gönüllüye, 0 ile 57 arasında değişen toplam puan ve her madde için ölçekten tek bir sayı seçeneği seçmesi talimatı </a:t>
            </a:r>
            <a:r>
              <a:rPr lang="tr-TR" dirty="0" smtClean="0"/>
              <a:t>verildi.</a:t>
            </a:r>
          </a:p>
          <a:p>
            <a:r>
              <a:rPr lang="tr-TR" dirty="0" smtClean="0"/>
              <a:t>≥</a:t>
            </a:r>
            <a:r>
              <a:rPr lang="tr-TR" dirty="0"/>
              <a:t>8 (VAS formu) ve ≥ 20 (</a:t>
            </a:r>
            <a:r>
              <a:rPr lang="tr-TR" dirty="0" err="1"/>
              <a:t>PSST'den</a:t>
            </a:r>
            <a:r>
              <a:rPr lang="tr-TR" dirty="0"/>
              <a:t>) puan alan denekler hem PMS hem de </a:t>
            </a:r>
            <a:r>
              <a:rPr lang="tr-TR" dirty="0" err="1"/>
              <a:t>dismenoreye</a:t>
            </a:r>
            <a:r>
              <a:rPr lang="tr-TR" dirty="0"/>
              <a:t> sahip olarak </a:t>
            </a:r>
            <a:r>
              <a:rPr lang="tr-TR" dirty="0" smtClean="0"/>
              <a:t>değerlendirildi ve </a:t>
            </a:r>
            <a:r>
              <a:rPr lang="tr-TR" dirty="0"/>
              <a:t>bu çalışmaya katılmaya uygun kabul edildi.</a:t>
            </a:r>
          </a:p>
        </p:txBody>
      </p:sp>
    </p:spTree>
    <p:extLst>
      <p:ext uri="{BB962C8B-B14F-4D97-AF65-F5344CB8AC3E}">
        <p14:creationId xmlns:p14="http://schemas.microsoft.com/office/powerpoint/2010/main" val="17958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Müdahalenin başlamasından 3 gün önce ve son kapsülün alınmasından sonraki 3 gün içinde gece boyunca aç bırakıldıktan sonra düz tüplere on </a:t>
            </a:r>
            <a:r>
              <a:rPr lang="tr-TR" dirty="0" err="1"/>
              <a:t>mL</a:t>
            </a:r>
            <a:r>
              <a:rPr lang="tr-TR" dirty="0"/>
              <a:t> kan alındı. </a:t>
            </a:r>
            <a:endParaRPr lang="tr-TR" dirty="0" smtClean="0"/>
          </a:p>
          <a:p>
            <a:r>
              <a:rPr lang="tr-TR" dirty="0" smtClean="0"/>
              <a:t>Serum </a:t>
            </a:r>
            <a:r>
              <a:rPr lang="tr-TR" dirty="0"/>
              <a:t>örnekleri ayrılarak laboratuvar analizlerine kadar referans laboratuvarda -70 °C'de saklandı</a:t>
            </a:r>
            <a:r>
              <a:rPr lang="tr-TR" dirty="0" smtClean="0"/>
              <a:t>.</a:t>
            </a:r>
          </a:p>
          <a:p>
            <a:r>
              <a:rPr lang="tr-TR" dirty="0"/>
              <a:t>Serum </a:t>
            </a:r>
            <a:r>
              <a:rPr lang="tr-TR" dirty="0" err="1"/>
              <a:t>Vit</a:t>
            </a:r>
            <a:r>
              <a:rPr lang="tr-TR" dirty="0"/>
              <a:t> </a:t>
            </a:r>
            <a:r>
              <a:rPr lang="tr-TR" dirty="0" smtClean="0"/>
              <a:t>D seviyesi  </a:t>
            </a:r>
            <a:r>
              <a:rPr lang="tr-TR" sz="1500" dirty="0"/>
              <a:t>(25-hidroksivitamin D), </a:t>
            </a:r>
            <a:r>
              <a:rPr lang="tr-TR" dirty="0"/>
              <a:t>üreticinin protokolüne dayalı olarak enzim bağlantılı bir </a:t>
            </a:r>
            <a:r>
              <a:rPr lang="tr-TR" dirty="0" err="1"/>
              <a:t>immünosorban</a:t>
            </a:r>
            <a:r>
              <a:rPr lang="tr-TR" dirty="0"/>
              <a:t> </a:t>
            </a:r>
            <a:r>
              <a:rPr lang="tr-TR" sz="1900" dirty="0"/>
              <a:t>tahlili (ELISA kiti, </a:t>
            </a:r>
            <a:r>
              <a:rPr lang="tr-TR" sz="1900" dirty="0" err="1"/>
              <a:t>Diazist</a:t>
            </a:r>
            <a:r>
              <a:rPr lang="tr-TR" sz="1900" dirty="0"/>
              <a:t>, Tahran, İran) </a:t>
            </a:r>
            <a:r>
              <a:rPr lang="tr-TR" dirty="0"/>
              <a:t>kullanılarak belirlendi. </a:t>
            </a:r>
            <a:endParaRPr lang="tr-TR" dirty="0" smtClean="0"/>
          </a:p>
          <a:p>
            <a:r>
              <a:rPr lang="tr-TR" dirty="0" err="1" smtClean="0"/>
              <a:t>Vit</a:t>
            </a:r>
            <a:r>
              <a:rPr lang="tr-TR" dirty="0" smtClean="0"/>
              <a:t> </a:t>
            </a:r>
            <a:r>
              <a:rPr lang="tr-TR" dirty="0"/>
              <a:t>D durumu, </a:t>
            </a:r>
            <a:r>
              <a:rPr lang="tr-TR" dirty="0" smtClean="0"/>
              <a:t> şu </a:t>
            </a:r>
            <a:r>
              <a:rPr lang="tr-TR" dirty="0"/>
              <a:t>şekilde kategorize edildi: </a:t>
            </a:r>
            <a:r>
              <a:rPr lang="tr-TR" dirty="0" err="1"/>
              <a:t>Vit</a:t>
            </a:r>
            <a:r>
              <a:rPr lang="tr-TR" dirty="0"/>
              <a:t> D eksikliği (&lt;20ng/ml) ve yetersizlik (20–30ng/ml) ve yeterlilik (&gt;30ng/ml)</a:t>
            </a:r>
          </a:p>
        </p:txBody>
      </p:sp>
    </p:spTree>
    <p:extLst>
      <p:ext uri="{BB962C8B-B14F-4D97-AF65-F5344CB8AC3E}">
        <p14:creationId xmlns:p14="http://schemas.microsoft.com/office/powerpoint/2010/main" val="248209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Boy, kilo, bel </a:t>
            </a:r>
            <a:r>
              <a:rPr lang="tr-TR" dirty="0" smtClean="0"/>
              <a:t>çevresi  </a:t>
            </a:r>
            <a:r>
              <a:rPr lang="tr-TR" dirty="0"/>
              <a:t>ile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basınç, </a:t>
            </a:r>
            <a:r>
              <a:rPr lang="tr-TR" dirty="0" smtClean="0"/>
              <a:t>standart </a:t>
            </a:r>
            <a:r>
              <a:rPr lang="tr-TR" dirty="0"/>
              <a:t>protokol kullanılarak sağlık merkezinde </a:t>
            </a:r>
            <a:r>
              <a:rPr lang="tr-TR" dirty="0" smtClean="0"/>
              <a:t>çalışma </a:t>
            </a:r>
            <a:r>
              <a:rPr lang="tr-TR" dirty="0"/>
              <a:t>hemşireleri tarafından ölçüldü. </a:t>
            </a:r>
            <a:endParaRPr lang="tr-TR" dirty="0" smtClean="0"/>
          </a:p>
          <a:p>
            <a:r>
              <a:rPr lang="tr-TR" dirty="0" smtClean="0"/>
              <a:t>Vücut </a:t>
            </a:r>
            <a:r>
              <a:rPr lang="tr-TR" dirty="0"/>
              <a:t>kitle indeksi (VKİ) </a:t>
            </a:r>
            <a:r>
              <a:rPr lang="tr-TR" dirty="0" smtClean="0"/>
              <a:t>hesaplandı.</a:t>
            </a:r>
          </a:p>
          <a:p>
            <a:r>
              <a:rPr lang="tr-TR" dirty="0"/>
              <a:t>Çalışma katılımcısının diyet </a:t>
            </a:r>
            <a:r>
              <a:rPr lang="tr-TR" dirty="0" smtClean="0"/>
              <a:t>alımı, diyetisyen </a:t>
            </a:r>
            <a:r>
              <a:rPr lang="tr-TR" dirty="0"/>
              <a:t>tarafından çalışmanın ilk haftasında ve son haftasında 3 günlük bir gıda hatırlama yöntemi kullanılarak değerlendirildi. </a:t>
            </a:r>
            <a:endParaRPr lang="tr-TR" dirty="0" smtClean="0"/>
          </a:p>
          <a:p>
            <a:r>
              <a:rPr lang="tr-TR" dirty="0" smtClean="0"/>
              <a:t>Deneme </a:t>
            </a:r>
            <a:r>
              <a:rPr lang="tr-TR" dirty="0"/>
              <a:t>boyunca günlük ortalama enerji ve mikro besin alımını tahmin etmek için </a:t>
            </a:r>
            <a:r>
              <a:rPr lang="tr-TR" dirty="0" err="1" smtClean="0"/>
              <a:t>diet</a:t>
            </a:r>
            <a:r>
              <a:rPr lang="tr-TR" dirty="0" smtClean="0"/>
              <a:t> plan4 yazılımı </a:t>
            </a:r>
            <a:r>
              <a:rPr lang="tr-TR" dirty="0"/>
              <a:t>kullanıldı </a:t>
            </a:r>
            <a:r>
              <a:rPr lang="tr-TR" sz="1500" dirty="0"/>
              <a:t>(</a:t>
            </a:r>
            <a:r>
              <a:rPr lang="tr-TR" sz="1500" dirty="0" err="1"/>
              <a:t>Forestfeld</a:t>
            </a:r>
            <a:r>
              <a:rPr lang="tr-TR" sz="1500" dirty="0"/>
              <a:t> Software Ltd., İngiltere).</a:t>
            </a:r>
          </a:p>
        </p:txBody>
      </p:sp>
    </p:spTree>
    <p:extLst>
      <p:ext uri="{BB962C8B-B14F-4D97-AF65-F5344CB8AC3E}">
        <p14:creationId xmlns:p14="http://schemas.microsoft.com/office/powerpoint/2010/main" val="90215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Advers</a:t>
            </a:r>
            <a:r>
              <a:rPr lang="tr-TR" dirty="0"/>
              <a:t> </a:t>
            </a:r>
            <a:r>
              <a:rPr lang="tr-TR" dirty="0" smtClean="0"/>
              <a:t>reaksiyonları izlemek </a:t>
            </a:r>
            <a:r>
              <a:rPr lang="tr-TR" dirty="0"/>
              <a:t>için serum üre, </a:t>
            </a:r>
            <a:r>
              <a:rPr lang="tr-TR" dirty="0" err="1" smtClean="0"/>
              <a:t>kreatinin</a:t>
            </a:r>
            <a:r>
              <a:rPr lang="tr-TR" dirty="0" smtClean="0"/>
              <a:t>, ALT, AST, ALP, total </a:t>
            </a:r>
            <a:r>
              <a:rPr lang="tr-TR" dirty="0" err="1"/>
              <a:t>bilirubin</a:t>
            </a:r>
            <a:r>
              <a:rPr lang="tr-TR" dirty="0"/>
              <a:t>, direkt </a:t>
            </a:r>
            <a:r>
              <a:rPr lang="tr-TR" dirty="0" err="1"/>
              <a:t>bilirubin</a:t>
            </a:r>
            <a:r>
              <a:rPr lang="tr-TR" dirty="0"/>
              <a:t>, kalsiyum, fosfat, magnezyum ve ürik asit ölçüldü. </a:t>
            </a:r>
          </a:p>
          <a:p>
            <a:r>
              <a:rPr lang="tr-TR" dirty="0" smtClean="0"/>
              <a:t>Açlık </a:t>
            </a:r>
            <a:r>
              <a:rPr lang="tr-TR" dirty="0"/>
              <a:t>kan şekeri (FBG), üre, </a:t>
            </a:r>
            <a:r>
              <a:rPr lang="tr-TR" dirty="0" err="1"/>
              <a:t>kreatinin</a:t>
            </a:r>
            <a:r>
              <a:rPr lang="tr-TR" dirty="0"/>
              <a:t>, kalsiyum, fosfat, magnezyum, ürik asit, </a:t>
            </a:r>
            <a:r>
              <a:rPr lang="tr-TR" dirty="0" smtClean="0"/>
              <a:t>LDL, HDL, TG serum </a:t>
            </a:r>
            <a:r>
              <a:rPr lang="tr-TR" dirty="0"/>
              <a:t>seviyeleri , total kolesterol </a:t>
            </a:r>
            <a:r>
              <a:rPr lang="tr-TR" dirty="0" smtClean="0"/>
              <a:t>, </a:t>
            </a:r>
            <a:r>
              <a:rPr lang="tr-TR" dirty="0"/>
              <a:t>ALT, AST, ALP, total </a:t>
            </a:r>
            <a:r>
              <a:rPr lang="tr-TR" dirty="0" err="1"/>
              <a:t>bilirubin</a:t>
            </a:r>
            <a:r>
              <a:rPr lang="tr-TR" dirty="0"/>
              <a:t> ve direkt </a:t>
            </a:r>
            <a:r>
              <a:rPr lang="tr-TR" dirty="0" err="1" smtClean="0"/>
              <a:t>bilirubin</a:t>
            </a:r>
            <a:r>
              <a:rPr lang="tr-TR" dirty="0" smtClean="0"/>
              <a:t> ölçüldü.</a:t>
            </a:r>
          </a:p>
          <a:p>
            <a:r>
              <a:rPr lang="tr-TR" dirty="0"/>
              <a:t>Katılımcılar, araştırmacılar, laboratuvar teknisyenleri ve istatistiksel analizci, </a:t>
            </a:r>
            <a:r>
              <a:rPr lang="tr-TR" dirty="0" smtClean="0"/>
              <a:t>çalışma </a:t>
            </a:r>
            <a:r>
              <a:rPr lang="tr-TR" dirty="0"/>
              <a:t>sırasında nihai analize kadar tedavi atamalarına tamamen kördü</a:t>
            </a:r>
            <a:r>
              <a:rPr lang="tr-TR" dirty="0" smtClean="0"/>
              <a:t>.</a:t>
            </a:r>
          </a:p>
          <a:p>
            <a:r>
              <a:rPr lang="tr-TR" dirty="0"/>
              <a:t>Sürekli verilerin normalliği </a:t>
            </a:r>
            <a:r>
              <a:rPr lang="tr-TR" dirty="0" err="1"/>
              <a:t>Kolmogorov-Smirnov</a:t>
            </a:r>
            <a:r>
              <a:rPr lang="tr-TR" dirty="0"/>
              <a:t> testi ile değerlendirildi. </a:t>
            </a:r>
            <a:endParaRPr lang="tr-TR" dirty="0" smtClean="0"/>
          </a:p>
          <a:p>
            <a:r>
              <a:rPr lang="tr-TR" dirty="0" smtClean="0"/>
              <a:t>Veriler </a:t>
            </a:r>
            <a:r>
              <a:rPr lang="tr-TR" dirty="0"/>
              <a:t>uygun şekilde </a:t>
            </a:r>
            <a:r>
              <a:rPr lang="tr-TR" dirty="0" err="1"/>
              <a:t>ortalama±SD</a:t>
            </a:r>
            <a:r>
              <a:rPr lang="tr-TR" dirty="0"/>
              <a:t> veya medyan ve çeyrekler arası aralık (IQR) olarak ifade edildi. </a:t>
            </a:r>
            <a:endParaRPr lang="tr-TR" dirty="0" smtClean="0"/>
          </a:p>
          <a:p>
            <a:r>
              <a:rPr lang="tr-TR" dirty="0" smtClean="0"/>
              <a:t>Değişkenler</a:t>
            </a:r>
            <a:r>
              <a:rPr lang="tr-TR" dirty="0"/>
              <a:t>, </a:t>
            </a:r>
            <a:r>
              <a:rPr lang="tr-TR" dirty="0" err="1" smtClean="0"/>
              <a:t>Student</a:t>
            </a:r>
            <a:r>
              <a:rPr lang="tr-TR" dirty="0" smtClean="0"/>
              <a:t> </a:t>
            </a:r>
            <a:r>
              <a:rPr lang="tr-TR" dirty="0"/>
              <a:t>T testi (parametrik veriler) veya Mann-</a:t>
            </a:r>
            <a:r>
              <a:rPr lang="tr-TR" dirty="0" err="1"/>
              <a:t>Whitney</a:t>
            </a:r>
            <a:r>
              <a:rPr lang="tr-TR" dirty="0"/>
              <a:t> (parametrik olmayan veriler) veya ki-kare testleri (nitel indeks için) kullanılarak </a:t>
            </a:r>
            <a:r>
              <a:rPr lang="tr-TR" dirty="0" smtClean="0"/>
              <a:t> </a:t>
            </a:r>
            <a:r>
              <a:rPr lang="tr-TR" dirty="0"/>
              <a:t>CUR ve </a:t>
            </a:r>
            <a:r>
              <a:rPr lang="tr-TR" dirty="0" err="1"/>
              <a:t>plasebo</a:t>
            </a:r>
            <a:r>
              <a:rPr lang="tr-TR" dirty="0"/>
              <a:t> grubu </a:t>
            </a:r>
            <a:r>
              <a:rPr lang="tr-TR" dirty="0" smtClean="0"/>
              <a:t>karşılaştırıldı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80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Eşleştirilmiş T testi </a:t>
            </a:r>
            <a:r>
              <a:rPr lang="tr-TR" sz="1800" dirty="0"/>
              <a:t>(normal dağılımlı parametreler)</a:t>
            </a:r>
            <a:r>
              <a:rPr lang="tr-TR" dirty="0"/>
              <a:t> veya </a:t>
            </a:r>
            <a:r>
              <a:rPr lang="tr-TR" dirty="0" err="1"/>
              <a:t>Wilcoxon</a:t>
            </a:r>
            <a:r>
              <a:rPr lang="tr-TR" dirty="0"/>
              <a:t> işaretli sıra testi </a:t>
            </a:r>
            <a:r>
              <a:rPr lang="tr-TR" sz="1600" dirty="0"/>
              <a:t>(normal dağılımlı olmayan ve kategorik parametreler) </a:t>
            </a:r>
            <a:r>
              <a:rPr lang="tr-TR" dirty="0"/>
              <a:t>kullanılarak belirlenen gruplarda müdahale öncesinden sonrasına </a:t>
            </a:r>
            <a:r>
              <a:rPr lang="tr-TR" dirty="0" smtClean="0"/>
              <a:t>değişiklikler analiz edildi.</a:t>
            </a:r>
          </a:p>
          <a:p>
            <a:r>
              <a:rPr lang="tr-TR" dirty="0" err="1" smtClean="0"/>
              <a:t>Vit</a:t>
            </a:r>
            <a:r>
              <a:rPr lang="tr-TR" dirty="0" smtClean="0"/>
              <a:t> </a:t>
            </a:r>
            <a:r>
              <a:rPr lang="tr-TR" dirty="0"/>
              <a:t>D </a:t>
            </a:r>
            <a:r>
              <a:rPr lang="tr-TR" dirty="0" smtClean="0"/>
              <a:t>iyileşmesi, </a:t>
            </a:r>
            <a:r>
              <a:rPr lang="tr-TR" dirty="0"/>
              <a:t>bireylerin yüzdesinin D vitamini eksikliğinden yetersizliğe/yeterliliğe veya D vitamini yetersizliğinden yeterliliğe geçmesi olarak tanımlanır. </a:t>
            </a:r>
            <a:endParaRPr lang="tr-TR" dirty="0" smtClean="0"/>
          </a:p>
          <a:p>
            <a:r>
              <a:rPr lang="tr-TR" dirty="0" smtClean="0"/>
              <a:t>Göz </a:t>
            </a:r>
            <a:r>
              <a:rPr lang="tr-TR" dirty="0"/>
              <a:t>önünde bulundurulan serum </a:t>
            </a:r>
            <a:r>
              <a:rPr lang="tr-TR" dirty="0" err="1"/>
              <a:t>Vit</a:t>
            </a:r>
            <a:r>
              <a:rPr lang="tr-TR" dirty="0"/>
              <a:t> D seviyelerindeki değişiklikler, takviyeden önceki ve sonraki </a:t>
            </a:r>
            <a:r>
              <a:rPr lang="tr-TR" dirty="0" err="1"/>
              <a:t>Vit</a:t>
            </a:r>
            <a:r>
              <a:rPr lang="tr-TR" dirty="0"/>
              <a:t> D seviyesi arasındaki farktı. </a:t>
            </a:r>
            <a:endParaRPr lang="tr-TR" dirty="0" smtClean="0"/>
          </a:p>
          <a:p>
            <a:r>
              <a:rPr lang="tr-TR" dirty="0" smtClean="0"/>
              <a:t>Müdahalelerin </a:t>
            </a:r>
            <a:r>
              <a:rPr lang="tr-TR" dirty="0"/>
              <a:t>ana parametreler üzerindeki herhangi bir bağımsız etkisinin istatistiksel önemi, her bir değişkenin temel değerini bir ortak değişken olarak alarak bir </a:t>
            </a:r>
            <a:r>
              <a:rPr lang="tr-TR" dirty="0" err="1"/>
              <a:t>kovaryans</a:t>
            </a:r>
            <a:r>
              <a:rPr lang="tr-TR" dirty="0"/>
              <a:t> analizi (ANCOVA) yoluyla tanımlandı. Tüm istatistiksel hesaplamalar, SPSS yazılımı sürüm 18 ile yapıldı ve verileri raporlamak için p değeri &lt;0,05 olarak alındı.</a:t>
            </a:r>
          </a:p>
        </p:txBody>
      </p:sp>
    </p:spTree>
    <p:extLst>
      <p:ext uri="{BB962C8B-B14F-4D97-AF65-F5344CB8AC3E}">
        <p14:creationId xmlns:p14="http://schemas.microsoft.com/office/powerpoint/2010/main" val="284370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Katılımcılardan 73'ü </a:t>
            </a:r>
            <a:r>
              <a:rPr lang="tr-TR" dirty="0" smtClean="0"/>
              <a:t>Çalışmayı tamamladı. </a:t>
            </a:r>
            <a:r>
              <a:rPr lang="tr-TR" sz="1700" dirty="0"/>
              <a:t>CUR  (n=36) ve </a:t>
            </a:r>
            <a:r>
              <a:rPr lang="tr-TR" sz="1700" dirty="0" err="1"/>
              <a:t>plasebo</a:t>
            </a:r>
            <a:r>
              <a:rPr lang="tr-TR" sz="1700" dirty="0"/>
              <a:t> (n=37) </a:t>
            </a:r>
            <a:endParaRPr lang="tr-TR" sz="1700" dirty="0" smtClean="0"/>
          </a:p>
          <a:p>
            <a:r>
              <a:rPr lang="tr-TR" dirty="0" smtClean="0"/>
              <a:t>Üç </a:t>
            </a:r>
            <a:r>
              <a:rPr lang="tr-TR" dirty="0"/>
              <a:t>katılımcı </a:t>
            </a:r>
            <a:r>
              <a:rPr lang="tr-TR" dirty="0" smtClean="0"/>
              <a:t>döküntü nedeniyle çalışmadan ayrıldı(n=2</a:t>
            </a:r>
            <a:r>
              <a:rPr lang="tr-TR" dirty="0"/>
              <a:t>; KUR grubunda) ve </a:t>
            </a:r>
            <a:r>
              <a:rPr lang="tr-TR" dirty="0" smtClean="0"/>
              <a:t>bir katılımcı kişisel </a:t>
            </a:r>
            <a:r>
              <a:rPr lang="tr-TR" dirty="0"/>
              <a:t>nedenle araştırmaya devam </a:t>
            </a:r>
            <a:r>
              <a:rPr lang="tr-TR" dirty="0" smtClean="0"/>
              <a:t>etmedi. </a:t>
            </a:r>
            <a:r>
              <a:rPr lang="tr-TR" dirty="0"/>
              <a:t>(n=1; </a:t>
            </a:r>
            <a:r>
              <a:rPr lang="tr-TR" dirty="0" err="1"/>
              <a:t>plasebo</a:t>
            </a:r>
            <a:r>
              <a:rPr lang="tr-TR" dirty="0"/>
              <a:t> grubunda). </a:t>
            </a:r>
            <a:endParaRPr lang="tr-TR" dirty="0" smtClean="0"/>
          </a:p>
          <a:p>
            <a:r>
              <a:rPr lang="tr-TR" dirty="0" smtClean="0"/>
              <a:t>Bırakma </a:t>
            </a:r>
            <a:r>
              <a:rPr lang="tr-TR" dirty="0"/>
              <a:t>oranı iki grup arasında istatistiksel olarak anlamlı değildi </a:t>
            </a:r>
            <a:r>
              <a:rPr lang="tr-TR" dirty="0" smtClean="0"/>
              <a:t>(p=0.07).</a:t>
            </a:r>
          </a:p>
          <a:p>
            <a:r>
              <a:rPr lang="tr-TR" dirty="0"/>
              <a:t>Ortalama BMI, bel-kalça oranı,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kan basıncı, TG, TC, HDL-C, LDL-C ve FBG, çalışmanın başlangıcında ve sonunda, </a:t>
            </a:r>
            <a:r>
              <a:rPr lang="tr-TR" dirty="0" smtClean="0"/>
              <a:t> </a:t>
            </a:r>
            <a:r>
              <a:rPr lang="tr-TR" dirty="0"/>
              <a:t>CUR ve </a:t>
            </a:r>
            <a:r>
              <a:rPr lang="tr-TR" dirty="0" err="1"/>
              <a:t>plasebo</a:t>
            </a:r>
            <a:r>
              <a:rPr lang="tr-TR" dirty="0"/>
              <a:t> grubu arasında istatistiksel olarak farklı değildi (</a:t>
            </a:r>
            <a:r>
              <a:rPr lang="tr-TR" dirty="0" smtClean="0"/>
              <a:t>P&gt;0.05)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335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Ç</a:t>
            </a:r>
            <a:r>
              <a:rPr lang="tr-TR" dirty="0" smtClean="0"/>
              <a:t>alışmanın </a:t>
            </a:r>
            <a:r>
              <a:rPr lang="tr-TR" dirty="0"/>
              <a:t>başlangıcında ve sonunda </a:t>
            </a:r>
            <a:r>
              <a:rPr lang="tr-TR" dirty="0" smtClean="0"/>
              <a:t>ortalama enerji, </a:t>
            </a:r>
            <a:r>
              <a:rPr lang="tr-TR" dirty="0" err="1" smtClean="0"/>
              <a:t>karoten</a:t>
            </a:r>
            <a:r>
              <a:rPr lang="tr-TR" dirty="0"/>
              <a:t>, E vitamini, C vitamini, kalsiyum, fosfor, magnezyum, manganez, selenyum, demir, çinko, A </a:t>
            </a:r>
            <a:r>
              <a:rPr lang="tr-TR" dirty="0" smtClean="0"/>
              <a:t>vitamini  </a:t>
            </a:r>
            <a:r>
              <a:rPr lang="tr-TR" dirty="0"/>
              <a:t>ve </a:t>
            </a:r>
            <a:r>
              <a:rPr lang="tr-TR" dirty="0" err="1" smtClean="0"/>
              <a:t>tiamin</a:t>
            </a:r>
            <a:r>
              <a:rPr lang="tr-TR" dirty="0" smtClean="0"/>
              <a:t> değerlerinde anlamlı bir farklılık saptamadı(P&gt;0.05</a:t>
            </a:r>
            <a:r>
              <a:rPr lang="tr-TR" dirty="0"/>
              <a:t>)</a:t>
            </a:r>
            <a:endParaRPr lang="tr-TR" dirty="0" smtClean="0"/>
          </a:p>
          <a:p>
            <a:r>
              <a:rPr lang="tr-TR" dirty="0"/>
              <a:t>KUR tüketiminin olası yan etkilerini izlemek için böbrek fonksiyonunu (üre ve </a:t>
            </a:r>
            <a:r>
              <a:rPr lang="tr-TR" dirty="0" err="1"/>
              <a:t>kreatinin</a:t>
            </a:r>
            <a:r>
              <a:rPr lang="tr-TR" dirty="0"/>
              <a:t>), karaciğer fonksiyon </a:t>
            </a:r>
            <a:r>
              <a:rPr lang="tr-TR" dirty="0" err="1"/>
              <a:t>biyobelirteçlerini</a:t>
            </a:r>
            <a:r>
              <a:rPr lang="tr-TR" dirty="0"/>
              <a:t> (ALT, AST, ALP, total </a:t>
            </a:r>
            <a:r>
              <a:rPr lang="tr-TR" dirty="0" err="1"/>
              <a:t>bilirubin</a:t>
            </a:r>
            <a:r>
              <a:rPr lang="tr-TR" dirty="0"/>
              <a:t>, direkt </a:t>
            </a:r>
            <a:r>
              <a:rPr lang="tr-TR" dirty="0" err="1"/>
              <a:t>bilirubin</a:t>
            </a:r>
            <a:r>
              <a:rPr lang="tr-TR" dirty="0"/>
              <a:t>), kalsiyum, fosfat, magnezyum ve ürik asit belirledik. </a:t>
            </a:r>
            <a:endParaRPr lang="tr-TR" dirty="0" smtClean="0"/>
          </a:p>
          <a:p>
            <a:r>
              <a:rPr lang="tr-TR" dirty="0" smtClean="0"/>
              <a:t>Eşleştirilmiş </a:t>
            </a:r>
            <a:r>
              <a:rPr lang="tr-TR" dirty="0"/>
              <a:t>örnek T testi, çalışılan gruplarda ortalama üre, </a:t>
            </a:r>
            <a:r>
              <a:rPr lang="tr-TR" dirty="0" err="1"/>
              <a:t>kreatinin</a:t>
            </a:r>
            <a:r>
              <a:rPr lang="tr-TR" dirty="0"/>
              <a:t>, kalsiyum, fosfat, magnezyum ve ürik asit açısından denemenin sonunda önemli bir farklılık göstermedi (</a:t>
            </a:r>
            <a:r>
              <a:rPr lang="tr-TR" dirty="0" smtClean="0"/>
              <a:t>P&gt;0.05). </a:t>
            </a:r>
          </a:p>
          <a:p>
            <a:r>
              <a:rPr lang="tr-TR" dirty="0" smtClean="0"/>
              <a:t>Serum </a:t>
            </a:r>
            <a:r>
              <a:rPr lang="tr-TR" dirty="0"/>
              <a:t>AST ve direkt </a:t>
            </a:r>
            <a:r>
              <a:rPr lang="tr-TR" dirty="0" err="1"/>
              <a:t>bilirubin</a:t>
            </a:r>
            <a:r>
              <a:rPr lang="tr-TR" dirty="0"/>
              <a:t> seviyeleri, CUR grubunda </a:t>
            </a:r>
            <a:r>
              <a:rPr lang="tr-TR" dirty="0" smtClean="0"/>
              <a:t>çalışmanın </a:t>
            </a:r>
            <a:r>
              <a:rPr lang="tr-TR" dirty="0"/>
              <a:t>sonunda azaldı (sırasıyla </a:t>
            </a:r>
            <a:r>
              <a:rPr lang="tr-TR" dirty="0" smtClean="0"/>
              <a:t>P=0.040 ve </a:t>
            </a:r>
            <a:r>
              <a:rPr lang="tr-TR" dirty="0"/>
              <a:t>P=0.021), ancak kontrol grubunda değişmedi (p&gt;0.05</a:t>
            </a:r>
            <a:r>
              <a:rPr lang="tr-TR" dirty="0" smtClean="0"/>
              <a:t>;).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96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05" y="28876"/>
            <a:ext cx="79629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00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89" y="96371"/>
            <a:ext cx="7644160" cy="6654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8047161" y="260648"/>
            <a:ext cx="28803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Tablo 1 Tedavi gruplarında müdahale öncesi ve sonrası geleneksel </a:t>
            </a:r>
            <a:r>
              <a:rPr lang="tr-TR" dirty="0" err="1"/>
              <a:t>kardiyovasküler</a:t>
            </a:r>
            <a:r>
              <a:rPr lang="tr-TR" dirty="0"/>
              <a:t> risk faktörlerinin </a:t>
            </a:r>
            <a:r>
              <a:rPr lang="tr-TR" dirty="0" err="1"/>
              <a:t>biyobelirteçlerinin</a:t>
            </a:r>
            <a:r>
              <a:rPr lang="tr-TR" dirty="0"/>
              <a:t> karşılaştırılması</a:t>
            </a:r>
          </a:p>
        </p:txBody>
      </p:sp>
    </p:spTree>
    <p:extLst>
      <p:ext uri="{BB962C8B-B14F-4D97-AF65-F5344CB8AC3E}">
        <p14:creationId xmlns:p14="http://schemas.microsoft.com/office/powerpoint/2010/main" val="93430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88" y="991369"/>
            <a:ext cx="9719497" cy="445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5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CUR, </a:t>
            </a:r>
            <a:r>
              <a:rPr lang="tr-TR" dirty="0" err="1"/>
              <a:t>Vit</a:t>
            </a:r>
            <a:r>
              <a:rPr lang="tr-TR" dirty="0"/>
              <a:t> D'nin medyan (IQR) serum seviyelerini </a:t>
            </a:r>
            <a:r>
              <a:rPr lang="tr-TR" dirty="0" err="1"/>
              <a:t>plasebo</a:t>
            </a:r>
            <a:r>
              <a:rPr lang="tr-TR" dirty="0"/>
              <a:t> ile karşılaştırıldığında önemli ölçüde artırdı </a:t>
            </a:r>
            <a:endParaRPr lang="tr-TR" dirty="0" smtClean="0"/>
          </a:p>
          <a:p>
            <a:r>
              <a:rPr lang="tr-TR" dirty="0" smtClean="0"/>
              <a:t>[</a:t>
            </a:r>
            <a:r>
              <a:rPr lang="tr-TR" dirty="0"/>
              <a:t>CUR :</a:t>
            </a:r>
            <a:r>
              <a:rPr lang="tr-TR" dirty="0" smtClean="0"/>
              <a:t>12,8ng/ml'den </a:t>
            </a:r>
            <a:r>
              <a:rPr lang="tr-TR" dirty="0"/>
              <a:t>(7,0-24,6) 16,2ng/ml'ye (6,4-28,8); P=0.045], </a:t>
            </a:r>
            <a:r>
              <a:rPr lang="tr-TR" dirty="0" smtClean="0"/>
              <a:t>[</a:t>
            </a:r>
            <a:r>
              <a:rPr lang="tr-TR" dirty="0" err="1" smtClean="0"/>
              <a:t>Plasebo</a:t>
            </a:r>
            <a:r>
              <a:rPr lang="tr-TR" dirty="0" smtClean="0"/>
              <a:t>: 18.6ng/ml </a:t>
            </a:r>
            <a:r>
              <a:rPr lang="tr-TR" dirty="0"/>
              <a:t>(2.2–26.8) ila 21.3ng/ml (5.2–27.1) arasında; P=0.17; </a:t>
            </a:r>
            <a:r>
              <a:rPr lang="tr-TR" dirty="0" smtClean="0"/>
              <a:t>]</a:t>
            </a:r>
          </a:p>
          <a:p>
            <a:r>
              <a:rPr lang="tr-TR" dirty="0" smtClean="0"/>
              <a:t>Çalışmanın </a:t>
            </a:r>
            <a:r>
              <a:rPr lang="tr-TR" dirty="0"/>
              <a:t>sonunda </a:t>
            </a:r>
            <a:r>
              <a:rPr lang="tr-TR" dirty="0" err="1"/>
              <a:t>Vit</a:t>
            </a:r>
            <a:r>
              <a:rPr lang="tr-TR" dirty="0"/>
              <a:t> D durumunda iyileşme gösteren bireylerin yüzdesi, </a:t>
            </a:r>
            <a:r>
              <a:rPr lang="tr-TR" dirty="0" err="1"/>
              <a:t>plasebo</a:t>
            </a:r>
            <a:r>
              <a:rPr lang="tr-TR" dirty="0"/>
              <a:t> grubuyla karşılaştırıldığında, CUR grubunda başlangıca kıyasla önemli ölçüde daha yüksekti (p=0.039), bu istatistiksel olarak anlamlı değildi ( %25'e karşı %18; p=0.71).</a:t>
            </a:r>
          </a:p>
        </p:txBody>
      </p:sp>
    </p:spTree>
    <p:extLst>
      <p:ext uri="{BB962C8B-B14F-4D97-AF65-F5344CB8AC3E}">
        <p14:creationId xmlns:p14="http://schemas.microsoft.com/office/powerpoint/2010/main" val="323321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81" y="116632"/>
            <a:ext cx="4152900" cy="488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73"/>
          <a:stretch/>
        </p:blipFill>
        <p:spPr bwMode="auto">
          <a:xfrm>
            <a:off x="4518769" y="738100"/>
            <a:ext cx="4051300" cy="4577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8797"/>
          <a:stretch/>
        </p:blipFill>
        <p:spPr bwMode="auto">
          <a:xfrm>
            <a:off x="126281" y="5030726"/>
            <a:ext cx="4152900" cy="77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769" y="5315410"/>
            <a:ext cx="4051300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998" y="116632"/>
            <a:ext cx="4074071" cy="62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8695233" y="116632"/>
            <a:ext cx="2232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Tablo 2 Tedavi gruplarındaki katılımcıların müdahale öncesi ve sonrası temel </a:t>
            </a:r>
            <a:r>
              <a:rPr lang="tr-TR" dirty="0" err="1"/>
              <a:t>mikrobesin</a:t>
            </a:r>
            <a:r>
              <a:rPr lang="tr-TR" dirty="0"/>
              <a:t> diyet alımlarının karşılaştırılması</a:t>
            </a:r>
          </a:p>
        </p:txBody>
      </p:sp>
    </p:spTree>
    <p:extLst>
      <p:ext uri="{BB962C8B-B14F-4D97-AF65-F5344CB8AC3E}">
        <p14:creationId xmlns:p14="http://schemas.microsoft.com/office/powerpoint/2010/main" val="427935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13" y="260647"/>
            <a:ext cx="7344816" cy="651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70297" y="2348880"/>
            <a:ext cx="7920880" cy="57606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270297" y="3428999"/>
            <a:ext cx="7920880" cy="5760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1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901903"/>
              </p:ext>
            </p:extLst>
          </p:nvPr>
        </p:nvGraphicFramePr>
        <p:xfrm>
          <a:off x="126281" y="1196752"/>
          <a:ext cx="10729191" cy="2952328"/>
        </p:xfrm>
        <a:graphic>
          <a:graphicData uri="http://schemas.openxmlformats.org/drawingml/2006/table">
            <a:tbl>
              <a:tblPr/>
              <a:tblGrid>
                <a:gridCol w="975381"/>
                <a:gridCol w="975381"/>
                <a:gridCol w="975381"/>
                <a:gridCol w="1106305"/>
                <a:gridCol w="844457"/>
                <a:gridCol w="975381"/>
                <a:gridCol w="975381"/>
                <a:gridCol w="1093213"/>
                <a:gridCol w="857549"/>
                <a:gridCol w="975381"/>
                <a:gridCol w="975381"/>
              </a:tblGrid>
              <a:tr h="501781">
                <a:tc rowSpan="2" gridSpan="2">
                  <a:txBody>
                    <a:bodyPr/>
                    <a:lstStyle/>
                    <a:p>
                      <a:pPr algn="l" fontAlgn="t"/>
                      <a:r>
                        <a:rPr lang="tr-TR" sz="1600" dirty="0" smtClean="0">
                          <a:effectLst/>
                        </a:rPr>
                        <a:t>Değişkenler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Kurkumin ( </a:t>
                      </a:r>
                      <a:r>
                        <a:rPr lang="tr-TR" sz="1600" i="1">
                          <a:effectLst/>
                        </a:rPr>
                        <a:t>n</a:t>
                      </a:r>
                      <a:r>
                        <a:rPr lang="tr-TR" sz="1600">
                          <a:effectLst/>
                        </a:rPr>
                        <a:t>  = 36)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Plasebo ( </a:t>
                      </a:r>
                      <a:r>
                        <a:rPr lang="tr-TR" sz="1600" i="1">
                          <a:effectLst/>
                        </a:rPr>
                        <a:t>n</a:t>
                      </a:r>
                      <a:r>
                        <a:rPr lang="tr-TR" sz="1600">
                          <a:effectLst/>
                        </a:rPr>
                        <a:t>  = 37)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tr-TR" sz="1600" i="1">
                          <a:effectLst/>
                        </a:rPr>
                        <a:t>P</a:t>
                      </a:r>
                      <a:endParaRPr lang="tr-TR" sz="160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</a:tr>
              <a:tr h="434323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Önceki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Sonrasında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Gelişmiş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i="1" dirty="0">
                          <a:effectLst/>
                        </a:rPr>
                        <a:t>P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Önceki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Sonrasında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Gelişmiş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i="1">
                          <a:effectLst/>
                        </a:rPr>
                        <a:t>P</a:t>
                      </a:r>
                      <a:endParaRPr lang="tr-TR" sz="160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04056">
                <a:tc rowSpan="3"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D vitamini durumu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Eksiklik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24 (%66,7)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18 (%52,0)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%25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fontAlgn="t"/>
                      <a:r>
                        <a:rPr lang="tr-TR" sz="1600" b="1" dirty="0">
                          <a:effectLst/>
                        </a:rPr>
                        <a:t>0.039 </a:t>
                      </a:r>
                      <a:r>
                        <a:rPr lang="tr-TR" sz="1600" b="1" baseline="30000" dirty="0" smtClean="0">
                          <a:effectLst/>
                        </a:rPr>
                        <a:t>a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21 (%56,8)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17 (%46.0)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%18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effectLst/>
                        </a:rPr>
                        <a:t>0.08 </a:t>
                      </a:r>
                      <a:r>
                        <a:rPr lang="tr-TR" sz="1600" b="1" baseline="30000" dirty="0" smtClean="0">
                          <a:effectLst/>
                        </a:rPr>
                        <a:t>a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fontAlgn="t"/>
                      <a:r>
                        <a:rPr lang="tr-TR" sz="1600">
                          <a:effectLst/>
                        </a:rPr>
                        <a:t>0.71 </a:t>
                      </a:r>
                      <a:r>
                        <a:rPr lang="tr-TR" sz="1600" b="1" baseline="30000">
                          <a:effectLst/>
                        </a:rPr>
                        <a:t>b</a:t>
                      </a:r>
                      <a:endParaRPr lang="tr-TR" sz="160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20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yetersizlik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7 (%19.4)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10 (%27,8)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8 (%21,6)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12 (%32.4)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yeterlilik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5 (%13,9)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8 (%20.2)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effectLst/>
                        </a:rPr>
                        <a:t>8 (%21,6)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8 (%21,6)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648072">
                <a:tc gridSpan="2"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effectLst/>
                        </a:rPr>
                        <a:t>D vitamini seviyeleri (</a:t>
                      </a:r>
                      <a:r>
                        <a:rPr lang="tr-TR" sz="1600" dirty="0" err="1">
                          <a:effectLst/>
                        </a:rPr>
                        <a:t>ng</a:t>
                      </a:r>
                      <a:r>
                        <a:rPr lang="tr-TR" sz="1600" dirty="0">
                          <a:effectLst/>
                        </a:rPr>
                        <a:t>/ml)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12.8 (7.0 - 24.6)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16.2 (6,4 ila 28,8)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2,2(−3,7 ila 10,1)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b="1" dirty="0">
                          <a:effectLst/>
                        </a:rPr>
                        <a:t>0.045 </a:t>
                      </a:r>
                      <a:r>
                        <a:rPr lang="tr-TR" sz="1600" b="1" baseline="30000" dirty="0" smtClean="0">
                          <a:effectLst/>
                        </a:rPr>
                        <a:t>a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18.6 (2.2–26.8)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21.3 (5.2–27.1)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effectLst/>
                        </a:rPr>
                        <a:t>1.2(−2.0 - 6.0)</a:t>
                      </a: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effectLst/>
                        </a:rPr>
                        <a:t>0.17 </a:t>
                      </a:r>
                      <a:r>
                        <a:rPr lang="tr-TR" sz="1600" b="1" baseline="30000" dirty="0" smtClean="0">
                          <a:effectLst/>
                        </a:rPr>
                        <a:t>a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b="1" dirty="0">
                          <a:effectLst/>
                        </a:rPr>
                        <a:t>0.050 </a:t>
                      </a:r>
                      <a:r>
                        <a:rPr lang="tr-TR" sz="1600" b="1" baseline="30000" dirty="0">
                          <a:effectLst/>
                        </a:rPr>
                        <a:t>c</a:t>
                      </a:r>
                      <a:endParaRPr lang="tr-TR" sz="1600" dirty="0">
                        <a:effectLst/>
                      </a:endParaRPr>
                    </a:p>
                  </a:txBody>
                  <a:tcPr marL="37716" marR="37716" marT="37716" marB="37716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5D5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126281" y="4149080"/>
            <a:ext cx="10657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/>
              <a:t>Sayı (yüzde) veya Medyan (çeyrekler arası aralık) olarak sunulan veriler</a:t>
            </a:r>
          </a:p>
          <a:p>
            <a:r>
              <a:rPr lang="tr-TR" sz="1400" baseline="30000" dirty="0"/>
              <a:t>a</a:t>
            </a:r>
            <a:r>
              <a:rPr lang="tr-TR" sz="1400" dirty="0"/>
              <a:t> Her gruptaki değerlerin öncesi ve sonrası karşılaştırması (</a:t>
            </a:r>
            <a:r>
              <a:rPr lang="tr-TR" sz="1400" dirty="0" err="1"/>
              <a:t>Wilcoxon</a:t>
            </a:r>
            <a:r>
              <a:rPr lang="tr-TR" sz="1400" dirty="0"/>
              <a:t> testi)</a:t>
            </a:r>
          </a:p>
          <a:p>
            <a:r>
              <a:rPr lang="tr-TR" sz="1400" baseline="30000" dirty="0"/>
              <a:t>b</a:t>
            </a:r>
            <a:r>
              <a:rPr lang="tr-TR" sz="1400" dirty="0"/>
              <a:t> Gruplar arasında öncesi ve sonrası değerlerin karşılaştırılması (ki-kare testi)</a:t>
            </a:r>
          </a:p>
          <a:p>
            <a:r>
              <a:rPr lang="tr-TR" sz="1400" baseline="30000" dirty="0"/>
              <a:t>c</a:t>
            </a:r>
            <a:r>
              <a:rPr lang="tr-TR" sz="1400" dirty="0"/>
              <a:t> Gruplar arası değerlerin öncesi ve sonrası karşılaştırması (Man-</a:t>
            </a:r>
            <a:r>
              <a:rPr lang="tr-TR" sz="1400" dirty="0" err="1"/>
              <a:t>Whitney</a:t>
            </a:r>
            <a:r>
              <a:rPr lang="tr-TR" sz="1400" dirty="0"/>
              <a:t> testi)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26281" y="404664"/>
            <a:ext cx="10729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Tablo 4 </a:t>
            </a:r>
            <a:r>
              <a:rPr lang="tr-TR" dirty="0" err="1"/>
              <a:t>Kurkumin</a:t>
            </a:r>
            <a:r>
              <a:rPr lang="tr-TR" dirty="0"/>
              <a:t> ve </a:t>
            </a:r>
            <a:r>
              <a:rPr lang="tr-TR" dirty="0" err="1"/>
              <a:t>plasebonun</a:t>
            </a:r>
            <a:r>
              <a:rPr lang="tr-TR" dirty="0"/>
              <a:t> D vitamini durumu ve seviyeleri üzerindeki etkisi</a:t>
            </a:r>
          </a:p>
        </p:txBody>
      </p:sp>
    </p:spTree>
    <p:extLst>
      <p:ext uri="{BB962C8B-B14F-4D97-AF65-F5344CB8AC3E}">
        <p14:creationId xmlns:p14="http://schemas.microsoft.com/office/powerpoint/2010/main" val="76266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TARTIŞMA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Bu </a:t>
            </a:r>
            <a:r>
              <a:rPr lang="tr-TR" dirty="0" err="1"/>
              <a:t>randomize</a:t>
            </a:r>
            <a:r>
              <a:rPr lang="tr-TR" dirty="0"/>
              <a:t>, üçlü kör, </a:t>
            </a:r>
            <a:r>
              <a:rPr lang="tr-TR" dirty="0" err="1"/>
              <a:t>plasebo</a:t>
            </a:r>
            <a:r>
              <a:rPr lang="tr-TR" dirty="0"/>
              <a:t> kontrollü çalışmada, üç adet döngüsü için </a:t>
            </a:r>
            <a:r>
              <a:rPr lang="tr-TR" dirty="0" err="1" smtClean="0"/>
              <a:t>curcuminoid</a:t>
            </a:r>
            <a:r>
              <a:rPr lang="tr-TR" dirty="0" smtClean="0"/>
              <a:t> </a:t>
            </a:r>
            <a:r>
              <a:rPr lang="tr-TR" dirty="0"/>
              <a:t>artı </a:t>
            </a:r>
            <a:r>
              <a:rPr lang="tr-TR" dirty="0" err="1"/>
              <a:t>piperin</a:t>
            </a:r>
            <a:r>
              <a:rPr lang="tr-TR" dirty="0"/>
              <a:t> takviyesinin, PMS ve </a:t>
            </a:r>
            <a:r>
              <a:rPr lang="tr-TR" dirty="0" err="1"/>
              <a:t>dismenoreli</a:t>
            </a:r>
            <a:r>
              <a:rPr lang="tr-TR" dirty="0"/>
              <a:t> kadınlarda D vitamini durumunu önemli ölçüde iyileştirdiğini bulduk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CUR'nin</a:t>
            </a:r>
            <a:r>
              <a:rPr lang="tr-TR" dirty="0" smtClean="0"/>
              <a:t> </a:t>
            </a:r>
            <a:r>
              <a:rPr lang="tr-TR" dirty="0"/>
              <a:t>antioksidan, </a:t>
            </a:r>
            <a:r>
              <a:rPr lang="tr-TR" dirty="0" err="1"/>
              <a:t>antiinflamatuar</a:t>
            </a:r>
            <a:r>
              <a:rPr lang="tr-TR" dirty="0"/>
              <a:t>, </a:t>
            </a:r>
            <a:r>
              <a:rPr lang="tr-TR" dirty="0" err="1"/>
              <a:t>antimikrobiyal</a:t>
            </a:r>
            <a:r>
              <a:rPr lang="tr-TR" dirty="0"/>
              <a:t> ve </a:t>
            </a:r>
            <a:r>
              <a:rPr lang="tr-TR" dirty="0" err="1"/>
              <a:t>antikanserojenik</a:t>
            </a:r>
            <a:r>
              <a:rPr lang="tr-TR" dirty="0"/>
              <a:t> özellikler sergilediğini gösteren birikmiş kanıtlar vardır</a:t>
            </a:r>
            <a:r>
              <a:rPr lang="tr-TR" dirty="0" smtClean="0"/>
              <a:t>.</a:t>
            </a:r>
          </a:p>
          <a:p>
            <a:r>
              <a:rPr lang="tr-TR" dirty="0"/>
              <a:t>Renin </a:t>
            </a:r>
            <a:r>
              <a:rPr lang="tr-TR" dirty="0" err="1"/>
              <a:t>anjiyotensin-aldosteron</a:t>
            </a:r>
            <a:r>
              <a:rPr lang="tr-TR" dirty="0"/>
              <a:t> </a:t>
            </a:r>
            <a:r>
              <a:rPr lang="tr-TR" dirty="0" smtClean="0"/>
              <a:t>sistemindeki dengesizliğin</a:t>
            </a:r>
            <a:r>
              <a:rPr lang="tr-TR" dirty="0"/>
              <a:t>, </a:t>
            </a:r>
            <a:r>
              <a:rPr lang="tr-TR" dirty="0" err="1"/>
              <a:t>abdominal</a:t>
            </a:r>
            <a:r>
              <a:rPr lang="tr-TR" dirty="0"/>
              <a:t> </a:t>
            </a:r>
            <a:r>
              <a:rPr lang="tr-TR" dirty="0" err="1"/>
              <a:t>distansiyon</a:t>
            </a:r>
            <a:r>
              <a:rPr lang="tr-TR" dirty="0"/>
              <a:t>, </a:t>
            </a:r>
            <a:r>
              <a:rPr lang="tr-TR" dirty="0" smtClean="0"/>
              <a:t>ödem ve </a:t>
            </a:r>
            <a:r>
              <a:rPr lang="tr-TR" dirty="0"/>
              <a:t>meme rahatsızlığı gibi belirtilerle adet öncesi sıvı tutulmasıyla ilişkili olduğu öne sürülmüştür. </a:t>
            </a:r>
            <a:endParaRPr lang="tr-TR" dirty="0" smtClean="0"/>
          </a:p>
          <a:p>
            <a:r>
              <a:rPr lang="tr-TR" dirty="0" err="1" smtClean="0"/>
              <a:t>Vit</a:t>
            </a:r>
            <a:r>
              <a:rPr lang="tr-TR" dirty="0" smtClean="0"/>
              <a:t> </a:t>
            </a:r>
            <a:r>
              <a:rPr lang="tr-TR" dirty="0"/>
              <a:t>D yetersizliği aynı zamanda yüksek sıvı dengesine, kan basıncı değişikliklerine ve hipertansiyona yol açan yüksek RAAS aktivitesi ile bağlantılıdır.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/>
              <a:t>serum 25(OH) D </a:t>
            </a:r>
            <a:r>
              <a:rPr lang="tr-TR" dirty="0" err="1" smtClean="0"/>
              <a:t>vit</a:t>
            </a:r>
            <a:r>
              <a:rPr lang="tr-TR" dirty="0" smtClean="0"/>
              <a:t> miktarları </a:t>
            </a:r>
            <a:r>
              <a:rPr lang="tr-TR" dirty="0"/>
              <a:t>ile adet öncesi depresyon arasında ters bir ilişki bulundu.</a:t>
            </a:r>
          </a:p>
        </p:txBody>
      </p:sp>
    </p:spTree>
    <p:extLst>
      <p:ext uri="{BB962C8B-B14F-4D97-AF65-F5344CB8AC3E}">
        <p14:creationId xmlns:p14="http://schemas.microsoft.com/office/powerpoint/2010/main" val="7935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Mevcut </a:t>
            </a:r>
            <a:r>
              <a:rPr lang="tr-TR" dirty="0" smtClean="0"/>
              <a:t>çalışmanın </a:t>
            </a:r>
            <a:r>
              <a:rPr lang="tr-TR" dirty="0"/>
              <a:t>sonuçları, CUR müdahalesinin serum </a:t>
            </a:r>
            <a:r>
              <a:rPr lang="tr-TR" dirty="0" err="1"/>
              <a:t>Vit</a:t>
            </a:r>
            <a:r>
              <a:rPr lang="tr-TR" dirty="0"/>
              <a:t> D düzeylerini iyileştirdiğini destekledi. </a:t>
            </a:r>
            <a:endParaRPr lang="tr-TR" dirty="0" smtClean="0"/>
          </a:p>
          <a:p>
            <a:r>
              <a:rPr lang="tr-TR" dirty="0" smtClean="0"/>
              <a:t>Ancak</a:t>
            </a:r>
            <a:r>
              <a:rPr lang="tr-TR" dirty="0"/>
              <a:t>, </a:t>
            </a:r>
            <a:r>
              <a:rPr lang="tr-TR" dirty="0" err="1"/>
              <a:t>Xin</a:t>
            </a:r>
            <a:r>
              <a:rPr lang="tr-TR" dirty="0"/>
              <a:t> ve ark. CUR uygulamasının serum 1,25-(OH)2D3 konsantrasyonları üzerinde önemli bir etkisi olmamasına rağmen, </a:t>
            </a:r>
            <a:r>
              <a:rPr lang="tr-TR" dirty="0" err="1"/>
              <a:t>femurlarda</a:t>
            </a:r>
            <a:r>
              <a:rPr lang="tr-TR" dirty="0"/>
              <a:t> ve </a:t>
            </a:r>
            <a:r>
              <a:rPr lang="tr-TR" dirty="0" err="1"/>
              <a:t>osteoblastlarda</a:t>
            </a:r>
            <a:r>
              <a:rPr lang="tr-TR" dirty="0"/>
              <a:t> </a:t>
            </a:r>
            <a:r>
              <a:rPr lang="tr-TR" dirty="0" err="1"/>
              <a:t>VDR'nin</a:t>
            </a:r>
            <a:r>
              <a:rPr lang="tr-TR" dirty="0"/>
              <a:t> aşırı ekspresyonunu indüklediğini ve </a:t>
            </a:r>
            <a:r>
              <a:rPr lang="tr-TR" dirty="0" smtClean="0"/>
              <a:t>kemik </a:t>
            </a:r>
            <a:r>
              <a:rPr lang="tr-TR" dirty="0"/>
              <a:t>kaybından </a:t>
            </a:r>
            <a:r>
              <a:rPr lang="tr-TR" dirty="0" err="1"/>
              <a:t>CUR'nin</a:t>
            </a:r>
            <a:r>
              <a:rPr lang="tr-TR" dirty="0"/>
              <a:t> koruyucu etkisine işaret edebileceğini bildirdi.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nükleer transkripsiyon faktörü olarak VDR, 1,25-(OH)2D3'ün aktivitesini modüle edebilir, dolayısıyla kalsiyum </a:t>
            </a:r>
            <a:r>
              <a:rPr lang="tr-TR" dirty="0" err="1"/>
              <a:t>absorpsiyonu</a:t>
            </a:r>
            <a:r>
              <a:rPr lang="tr-TR" dirty="0"/>
              <a:t>, kemik </a:t>
            </a:r>
            <a:r>
              <a:rPr lang="tr-TR" dirty="0" err="1"/>
              <a:t>rejenerasyonu</a:t>
            </a:r>
            <a:r>
              <a:rPr lang="tr-TR" dirty="0"/>
              <a:t> ve </a:t>
            </a:r>
            <a:r>
              <a:rPr lang="tr-TR" dirty="0" err="1"/>
              <a:t>mineralizasyon</a:t>
            </a:r>
            <a:r>
              <a:rPr lang="tr-TR" dirty="0"/>
              <a:t> hızı üzerinde önemli bir etkiye sahiptir. </a:t>
            </a:r>
            <a:endParaRPr lang="tr-TR" dirty="0" smtClean="0"/>
          </a:p>
          <a:p>
            <a:r>
              <a:rPr lang="tr-TR" dirty="0" smtClean="0"/>
              <a:t>VDR </a:t>
            </a:r>
            <a:r>
              <a:rPr lang="tr-TR" dirty="0"/>
              <a:t>ayrıca </a:t>
            </a:r>
            <a:r>
              <a:rPr lang="tr-TR" dirty="0" err="1"/>
              <a:t>endometrium</a:t>
            </a:r>
            <a:r>
              <a:rPr lang="tr-TR" dirty="0"/>
              <a:t>, yumurtalık dokusu, </a:t>
            </a:r>
            <a:r>
              <a:rPr lang="tr-TR" dirty="0" err="1"/>
              <a:t>fallop</a:t>
            </a:r>
            <a:r>
              <a:rPr lang="tr-TR" dirty="0"/>
              <a:t> tüpü </a:t>
            </a:r>
            <a:r>
              <a:rPr lang="tr-TR" dirty="0" err="1"/>
              <a:t>epitel</a:t>
            </a:r>
            <a:r>
              <a:rPr lang="tr-TR" dirty="0"/>
              <a:t> hücreleri ve plasentada da eksprese edilir.</a:t>
            </a:r>
          </a:p>
        </p:txBody>
      </p:sp>
    </p:spTree>
    <p:extLst>
      <p:ext uri="{BB962C8B-B14F-4D97-AF65-F5344CB8AC3E}">
        <p14:creationId xmlns:p14="http://schemas.microsoft.com/office/powerpoint/2010/main" val="5441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Ayrıca </a:t>
            </a:r>
            <a:r>
              <a:rPr lang="tr-TR" dirty="0" err="1"/>
              <a:t>CUR'nin</a:t>
            </a:r>
            <a:r>
              <a:rPr lang="tr-TR" dirty="0"/>
              <a:t> </a:t>
            </a:r>
            <a:r>
              <a:rPr lang="tr-TR" dirty="0" err="1"/>
              <a:t>VDR'yi</a:t>
            </a:r>
            <a:r>
              <a:rPr lang="tr-TR" dirty="0"/>
              <a:t> doğrudan bağlayıp uyarabildiğini, böylece </a:t>
            </a:r>
            <a:r>
              <a:rPr lang="tr-TR" dirty="0" err="1"/>
              <a:t>sitokrom</a:t>
            </a:r>
            <a:r>
              <a:rPr lang="tr-TR" dirty="0"/>
              <a:t> P450 (CYP) 3A4, CYP24 ve TRPV6 gibi VDR hedef genlerini tetiklediğini </a:t>
            </a:r>
            <a:r>
              <a:rPr lang="tr-TR" dirty="0" smtClean="0"/>
              <a:t>bildirmiştir</a:t>
            </a:r>
          </a:p>
          <a:p>
            <a:r>
              <a:rPr lang="tr-TR" dirty="0" smtClean="0"/>
              <a:t>NF-KB </a:t>
            </a:r>
            <a:r>
              <a:rPr lang="tr-TR" dirty="0"/>
              <a:t>ve P21 gibi moleküler hedeflerle ilgili olarak 1,25-(OH)2D3 ve CUR arasında dikkate değer bir örtüşme vardır</a:t>
            </a:r>
            <a:r>
              <a:rPr lang="tr-TR" dirty="0" smtClean="0"/>
              <a:t>.</a:t>
            </a:r>
          </a:p>
          <a:p>
            <a:r>
              <a:rPr lang="tr-TR" dirty="0"/>
              <a:t>Bununla birlikte, başka bir deneysel çalışmanın bulguları, </a:t>
            </a:r>
            <a:r>
              <a:rPr lang="tr-TR" dirty="0" err="1"/>
              <a:t>CUR'nin</a:t>
            </a:r>
            <a:r>
              <a:rPr lang="tr-TR" dirty="0"/>
              <a:t> VDR </a:t>
            </a:r>
            <a:r>
              <a:rPr lang="tr-TR" dirty="0" err="1"/>
              <a:t>ligandları</a:t>
            </a:r>
            <a:r>
              <a:rPr lang="tr-TR" dirty="0"/>
              <a:t> olarak hareket ettiğini </a:t>
            </a:r>
            <a:r>
              <a:rPr lang="tr-TR" dirty="0" smtClean="0"/>
              <a:t>desteklemedi. </a:t>
            </a:r>
          </a:p>
          <a:p>
            <a:r>
              <a:rPr lang="tr-TR" dirty="0" err="1" smtClean="0"/>
              <a:t>Vit</a:t>
            </a:r>
            <a:r>
              <a:rPr lang="tr-TR" dirty="0" smtClean="0"/>
              <a:t> </a:t>
            </a:r>
            <a:r>
              <a:rPr lang="tr-TR" dirty="0"/>
              <a:t>D'nin PMS ve </a:t>
            </a:r>
            <a:r>
              <a:rPr lang="tr-TR" dirty="0" err="1"/>
              <a:t>dismenore</a:t>
            </a:r>
            <a:r>
              <a:rPr lang="tr-TR" dirty="0"/>
              <a:t> </a:t>
            </a:r>
            <a:r>
              <a:rPr lang="tr-TR" dirty="0" err="1"/>
              <a:t>etyopatolojisine</a:t>
            </a:r>
            <a:r>
              <a:rPr lang="tr-TR" dirty="0"/>
              <a:t> katkısı ile ilgili olarak, CUR ile artışı, </a:t>
            </a:r>
            <a:r>
              <a:rPr lang="tr-TR" dirty="0" err="1"/>
              <a:t>menstrüel</a:t>
            </a:r>
            <a:r>
              <a:rPr lang="tr-TR" dirty="0"/>
              <a:t> ilişkili semptomlarda </a:t>
            </a:r>
            <a:r>
              <a:rPr lang="tr-TR" dirty="0" err="1"/>
              <a:t>CUR'nin</a:t>
            </a:r>
            <a:r>
              <a:rPr lang="tr-TR" dirty="0"/>
              <a:t> faydalı </a:t>
            </a:r>
            <a:r>
              <a:rPr lang="tr-TR" dirty="0" err="1"/>
              <a:t>terapötik</a:t>
            </a:r>
            <a:r>
              <a:rPr lang="tr-TR" dirty="0"/>
              <a:t> etkisi için makul bir mekanizmayı temsil edebilir. </a:t>
            </a:r>
            <a:endParaRPr lang="tr-TR" dirty="0" smtClean="0"/>
          </a:p>
          <a:p>
            <a:r>
              <a:rPr lang="tr-TR" dirty="0" smtClean="0"/>
              <a:t>Şimdiye </a:t>
            </a:r>
            <a:r>
              <a:rPr lang="tr-TR" dirty="0"/>
              <a:t>kadar, hiçbir insan çalışması, CUR takviyesinin serum </a:t>
            </a:r>
            <a:r>
              <a:rPr lang="tr-TR" dirty="0" err="1"/>
              <a:t>Vit</a:t>
            </a:r>
            <a:r>
              <a:rPr lang="tr-TR" dirty="0"/>
              <a:t> D durumu üzerindeki sonuçlarını incelemedi.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aynı zamanda PMS ve </a:t>
            </a:r>
            <a:r>
              <a:rPr lang="tr-TR" dirty="0" err="1"/>
              <a:t>dismenore</a:t>
            </a:r>
            <a:r>
              <a:rPr lang="tr-TR" dirty="0"/>
              <a:t> hastalarında </a:t>
            </a:r>
            <a:r>
              <a:rPr lang="tr-TR" dirty="0" err="1"/>
              <a:t>CUR'nin</a:t>
            </a:r>
            <a:r>
              <a:rPr lang="tr-TR" dirty="0"/>
              <a:t> </a:t>
            </a:r>
            <a:r>
              <a:rPr lang="tr-TR" dirty="0" err="1"/>
              <a:t>Vit</a:t>
            </a:r>
            <a:r>
              <a:rPr lang="tr-TR" dirty="0"/>
              <a:t> D düzeyleri üzerindeki etkisine ilişkin ilk rapordur.</a:t>
            </a:r>
          </a:p>
        </p:txBody>
      </p:sp>
    </p:spTree>
    <p:extLst>
      <p:ext uri="{BB962C8B-B14F-4D97-AF65-F5344CB8AC3E}">
        <p14:creationId xmlns:p14="http://schemas.microsoft.com/office/powerpoint/2010/main" val="418492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Bu </a:t>
            </a:r>
            <a:r>
              <a:rPr lang="tr-TR" dirty="0"/>
              <a:t>çalışmanın bir diğer önemli sonucu, CUR müdahalesini takiben serum AST ve direkt </a:t>
            </a:r>
            <a:r>
              <a:rPr lang="tr-TR" dirty="0" err="1"/>
              <a:t>bilirubinde</a:t>
            </a:r>
            <a:r>
              <a:rPr lang="tr-TR" dirty="0"/>
              <a:t> etkili azalmadır. </a:t>
            </a:r>
            <a:endParaRPr lang="tr-TR" dirty="0" smtClean="0"/>
          </a:p>
          <a:p>
            <a:r>
              <a:rPr lang="tr-TR" dirty="0" smtClean="0"/>
              <a:t>228 </a:t>
            </a:r>
            <a:r>
              <a:rPr lang="tr-TR" dirty="0"/>
              <a:t>vaka arasında dört </a:t>
            </a:r>
            <a:r>
              <a:rPr lang="tr-TR" dirty="0" err="1"/>
              <a:t>randomize</a:t>
            </a:r>
            <a:r>
              <a:rPr lang="tr-TR" dirty="0"/>
              <a:t> kontrollü çalışmanın meta-analizi, sırasıyla ≥1000 mg günlük CUR takviyesi olan çalışmalarda ve 8 haftalık müdahaleli çalışmalarda dolaşımdaki ALT ve AST konsantrasyonlarında azalmaya yönelik önemli bir eğilim göstermiştir</a:t>
            </a:r>
            <a:r>
              <a:rPr lang="tr-TR" dirty="0" smtClean="0"/>
              <a:t>.</a:t>
            </a:r>
          </a:p>
          <a:p>
            <a:r>
              <a:rPr lang="tr-TR" dirty="0"/>
              <a:t>Bu çalışmada, CUR tedavisi, AST ve direkt </a:t>
            </a:r>
            <a:r>
              <a:rPr lang="tr-TR" dirty="0" err="1"/>
              <a:t>bilirubinin</a:t>
            </a:r>
            <a:r>
              <a:rPr lang="tr-TR" dirty="0"/>
              <a:t> serum seviyelerinde önemli bir azalma ile ilişkilendirilmiştir, bu da </a:t>
            </a:r>
            <a:r>
              <a:rPr lang="tr-TR" dirty="0" err="1"/>
              <a:t>CUR'nin</a:t>
            </a:r>
            <a:r>
              <a:rPr lang="tr-TR" dirty="0"/>
              <a:t> sağlıklı deneklerde bile karaciğer sağlığını etkileyebileceğini düşündürmektedir. </a:t>
            </a:r>
            <a:endParaRPr lang="tr-TR" dirty="0" smtClean="0"/>
          </a:p>
          <a:p>
            <a:r>
              <a:rPr lang="tr-TR" dirty="0" smtClean="0"/>
              <a:t>Ancak </a:t>
            </a:r>
            <a:r>
              <a:rPr lang="tr-TR" dirty="0"/>
              <a:t>çalışmamızda CUR takviyesi sonrası ALT, ALP ve total </a:t>
            </a:r>
            <a:r>
              <a:rPr lang="tr-TR" dirty="0" err="1"/>
              <a:t>bilirubin</a:t>
            </a:r>
            <a:r>
              <a:rPr lang="tr-TR" dirty="0"/>
              <a:t> düzeylerinde anlamlı bir azalma saptanmamıştır.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çalışma bazı umut verici sonuçlar gösterse de, bu araştırmadaki bireysel sağlık durumu ve nispeten düşük örneklem büyüklüğü, bulgularımızın diğer popülasyonlara, özellikle de karaciğer bozukluklarına </a:t>
            </a:r>
            <a:r>
              <a:rPr lang="tr-TR" dirty="0" err="1"/>
              <a:t>genellenmesini</a:t>
            </a:r>
            <a:r>
              <a:rPr lang="tr-TR" dirty="0"/>
              <a:t> sınırlandırmaktadır.</a:t>
            </a:r>
          </a:p>
        </p:txBody>
      </p:sp>
    </p:spTree>
    <p:extLst>
      <p:ext uri="{BB962C8B-B14F-4D97-AF65-F5344CB8AC3E}">
        <p14:creationId xmlns:p14="http://schemas.microsoft.com/office/powerpoint/2010/main" val="394315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CUR'nin</a:t>
            </a:r>
            <a:r>
              <a:rPr lang="tr-TR" dirty="0"/>
              <a:t> karaciğer fonksiyonu üzerindeki yararlı etkisini tahmin eden farklı olası mekanizmalar vardır. </a:t>
            </a:r>
            <a:endParaRPr lang="tr-TR" dirty="0" smtClean="0"/>
          </a:p>
          <a:p>
            <a:r>
              <a:rPr lang="tr-TR" dirty="0" smtClean="0"/>
              <a:t>CUR</a:t>
            </a:r>
            <a:r>
              <a:rPr lang="tr-TR" dirty="0"/>
              <a:t>, </a:t>
            </a:r>
            <a:r>
              <a:rPr lang="tr-TR" dirty="0" err="1"/>
              <a:t>hepatik</a:t>
            </a:r>
            <a:r>
              <a:rPr lang="tr-TR" dirty="0"/>
              <a:t> </a:t>
            </a:r>
            <a:r>
              <a:rPr lang="tr-TR" dirty="0" err="1"/>
              <a:t>steatozu</a:t>
            </a:r>
            <a:r>
              <a:rPr lang="tr-TR" dirty="0"/>
              <a:t>, karaciğer hasarını, insülin </a:t>
            </a:r>
            <a:r>
              <a:rPr lang="tr-TR" dirty="0" smtClean="0"/>
              <a:t>direncini, </a:t>
            </a:r>
            <a:r>
              <a:rPr lang="tr-TR" dirty="0" err="1"/>
              <a:t>hepatik</a:t>
            </a:r>
            <a:r>
              <a:rPr lang="tr-TR" dirty="0"/>
              <a:t> </a:t>
            </a:r>
            <a:r>
              <a:rPr lang="tr-TR" dirty="0" err="1"/>
              <a:t>inflamasyonu</a:t>
            </a:r>
            <a:r>
              <a:rPr lang="tr-TR" dirty="0"/>
              <a:t> ve yağlı karaciğer </a:t>
            </a:r>
            <a:r>
              <a:rPr lang="tr-TR" dirty="0" smtClean="0"/>
              <a:t>hastalığını önleyebilir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Ayrıca</a:t>
            </a:r>
            <a:r>
              <a:rPr lang="tr-TR" dirty="0"/>
              <a:t>, CUR, </a:t>
            </a:r>
            <a:r>
              <a:rPr lang="tr-TR" dirty="0" smtClean="0"/>
              <a:t>HMGB1 </a:t>
            </a:r>
            <a:r>
              <a:rPr lang="tr-TR" dirty="0"/>
              <a:t>ve nükleer faktör </a:t>
            </a:r>
            <a:r>
              <a:rPr lang="tr-TR" dirty="0" err="1"/>
              <a:t>kappa</a:t>
            </a:r>
            <a:r>
              <a:rPr lang="tr-TR" dirty="0"/>
              <a:t> B (NF-</a:t>
            </a:r>
            <a:r>
              <a:rPr lang="el-GR" dirty="0"/>
              <a:t>κ</a:t>
            </a:r>
            <a:r>
              <a:rPr lang="tr-TR" dirty="0"/>
              <a:t>B) indüksiyonunu baskılar, ICAM-1, siklooksijenaz-2 ve MCP-1'in </a:t>
            </a:r>
            <a:r>
              <a:rPr lang="tr-TR" dirty="0" err="1" smtClean="0"/>
              <a:t>down</a:t>
            </a:r>
            <a:r>
              <a:rPr lang="tr-TR" dirty="0" smtClean="0"/>
              <a:t> </a:t>
            </a:r>
            <a:r>
              <a:rPr lang="tr-TR" dirty="0"/>
              <a:t>regülasyonu, </a:t>
            </a:r>
            <a:r>
              <a:rPr lang="tr-TR" dirty="0" err="1"/>
              <a:t>proinflamatuar</a:t>
            </a:r>
            <a:r>
              <a:rPr lang="tr-TR" dirty="0"/>
              <a:t> </a:t>
            </a:r>
            <a:r>
              <a:rPr lang="tr-TR" dirty="0" err="1"/>
              <a:t>sitokinlerin</a:t>
            </a:r>
            <a:r>
              <a:rPr lang="tr-TR" dirty="0"/>
              <a:t> gen ekspresyonunu azaltır, CD11b , </a:t>
            </a:r>
            <a:r>
              <a:rPr lang="tr-TR" dirty="0" err="1"/>
              <a:t>prokollajen</a:t>
            </a:r>
            <a:r>
              <a:rPr lang="tr-TR" dirty="0"/>
              <a:t> tip I ve metalloproteaz-1 doku inhibitörü ve </a:t>
            </a:r>
            <a:r>
              <a:rPr lang="tr-TR" dirty="0" err="1"/>
              <a:t>peroksizom</a:t>
            </a:r>
            <a:r>
              <a:rPr lang="tr-TR" dirty="0"/>
              <a:t> </a:t>
            </a:r>
            <a:r>
              <a:rPr lang="tr-TR" dirty="0" err="1"/>
              <a:t>proliferatörü</a:t>
            </a:r>
            <a:r>
              <a:rPr lang="tr-TR" dirty="0"/>
              <a:t> ile aktive edilmiş reseptör-gama (PPAR-y) indüksiyonu, karaciğer dokularında ve </a:t>
            </a:r>
            <a:r>
              <a:rPr lang="tr-TR" dirty="0" err="1"/>
              <a:t>fibroziste</a:t>
            </a:r>
            <a:r>
              <a:rPr lang="tr-TR" dirty="0"/>
              <a:t> </a:t>
            </a:r>
            <a:r>
              <a:rPr lang="tr-TR" dirty="0" err="1"/>
              <a:t>inflamasyon</a:t>
            </a:r>
            <a:r>
              <a:rPr lang="tr-TR" dirty="0"/>
              <a:t> gelişiminin iyileşmesine ve artmasına neden </a:t>
            </a:r>
            <a:r>
              <a:rPr lang="tr-TR" dirty="0" smtClean="0"/>
              <a:t>olur.</a:t>
            </a:r>
          </a:p>
          <a:p>
            <a:r>
              <a:rPr lang="tr-TR" dirty="0" smtClean="0"/>
              <a:t>Ayrıca</a:t>
            </a:r>
            <a:r>
              <a:rPr lang="tr-TR" dirty="0"/>
              <a:t>, </a:t>
            </a:r>
            <a:r>
              <a:rPr lang="tr-TR" dirty="0" err="1"/>
              <a:t>CUR'nin</a:t>
            </a:r>
            <a:r>
              <a:rPr lang="tr-TR" dirty="0"/>
              <a:t> antioksidan kapasitesi, </a:t>
            </a:r>
            <a:r>
              <a:rPr lang="tr-TR" dirty="0" err="1"/>
              <a:t>glutatyon</a:t>
            </a:r>
            <a:r>
              <a:rPr lang="tr-TR" dirty="0"/>
              <a:t> </a:t>
            </a:r>
            <a:r>
              <a:rPr lang="tr-TR" dirty="0" err="1"/>
              <a:t>transferaz</a:t>
            </a:r>
            <a:r>
              <a:rPr lang="tr-TR" dirty="0"/>
              <a:t>, </a:t>
            </a:r>
            <a:r>
              <a:rPr lang="tr-TR" dirty="0" err="1"/>
              <a:t>katalaz</a:t>
            </a:r>
            <a:r>
              <a:rPr lang="tr-TR" dirty="0"/>
              <a:t> ve heme-oksijenaz-1 gibi birkaç antioksidan enzim aktivitesinin tetiklenmesi ile </a:t>
            </a:r>
            <a:r>
              <a:rPr lang="tr-TR" dirty="0" smtClean="0"/>
              <a:t>ilişkilidir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8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Mevcut sonuçlar, ortalama TG, TC, LDL-C ve HDL-C konsantrasyonlarının CUR ve </a:t>
            </a:r>
            <a:r>
              <a:rPr lang="tr-TR" dirty="0" err="1"/>
              <a:t>plasebo</a:t>
            </a:r>
            <a:r>
              <a:rPr lang="tr-TR" dirty="0"/>
              <a:t> grupları arasında önemli farklılıklar göstermediğini ortaya koymaktadır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Bulgularımızla uyumlu olarak, </a:t>
            </a:r>
            <a:r>
              <a:rPr lang="tr-TR" dirty="0" err="1"/>
              <a:t>Baum</a:t>
            </a:r>
            <a:r>
              <a:rPr lang="tr-TR" dirty="0"/>
              <a:t> ve çalışma arkadaşları, 6 aylık çift kör, </a:t>
            </a:r>
            <a:r>
              <a:rPr lang="tr-TR" dirty="0" err="1"/>
              <a:t>plasebo</a:t>
            </a:r>
            <a:r>
              <a:rPr lang="tr-TR" dirty="0"/>
              <a:t> kontrollü bir çalışmada </a:t>
            </a:r>
            <a:r>
              <a:rPr lang="tr-TR" dirty="0" smtClean="0"/>
              <a:t> </a:t>
            </a:r>
            <a:r>
              <a:rPr lang="tr-TR" dirty="0"/>
              <a:t>yaşlı vakalarda CUR tedavisinin serum TC veya TG düzeylerini önemli ölçüde değiştirmediğini </a:t>
            </a:r>
            <a:r>
              <a:rPr lang="tr-TR" dirty="0" smtClean="0"/>
              <a:t>duyurdular</a:t>
            </a:r>
          </a:p>
          <a:p>
            <a:r>
              <a:rPr lang="tr-TR" dirty="0" smtClean="0"/>
              <a:t>Bu</a:t>
            </a:r>
            <a:r>
              <a:rPr lang="tr-TR" dirty="0"/>
              <a:t>, muhtemelen çalışma katılımcılarının </a:t>
            </a:r>
            <a:r>
              <a:rPr lang="tr-TR" sz="1600" dirty="0"/>
              <a:t>(</a:t>
            </a:r>
            <a:r>
              <a:rPr lang="tr-TR" sz="1600" dirty="0" err="1"/>
              <a:t>LDL'si</a:t>
            </a:r>
            <a:r>
              <a:rPr lang="tr-TR" sz="1600" dirty="0"/>
              <a:t> 150mg/dl'den fazla olan akut koroner sendromlu hastalar, bilişsel bozukluğu olan bireyler, </a:t>
            </a:r>
            <a:r>
              <a:rPr lang="tr-TR" sz="1600" dirty="0" err="1"/>
              <a:t>metabolik</a:t>
            </a:r>
            <a:r>
              <a:rPr lang="tr-TR" sz="1600" dirty="0"/>
              <a:t> sendromlu hastalar ve sağlıklı denekler) </a:t>
            </a:r>
            <a:r>
              <a:rPr lang="tr-TR" dirty="0"/>
              <a:t>çeşitli arka plan hastalıkları nedeniyle çalışmalar arasındaki ihtilafla sonuçlanmaktadır.</a:t>
            </a:r>
          </a:p>
        </p:txBody>
      </p:sp>
    </p:spTree>
    <p:extLst>
      <p:ext uri="{BB962C8B-B14F-4D97-AF65-F5344CB8AC3E}">
        <p14:creationId xmlns:p14="http://schemas.microsoft.com/office/powerpoint/2010/main" val="64302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Premenstrüel</a:t>
            </a:r>
            <a:r>
              <a:rPr lang="tr-TR" dirty="0"/>
              <a:t> sendrom (PMS) ve </a:t>
            </a:r>
            <a:r>
              <a:rPr lang="tr-TR" dirty="0" err="1"/>
              <a:t>dismenore</a:t>
            </a:r>
            <a:r>
              <a:rPr lang="tr-TR" dirty="0"/>
              <a:t>, </a:t>
            </a:r>
            <a:r>
              <a:rPr lang="tr-TR" dirty="0" smtClean="0"/>
              <a:t>kadınların sağlıklarını </a:t>
            </a:r>
            <a:r>
              <a:rPr lang="tr-TR" dirty="0"/>
              <a:t>ve yaşam kalitelerini olumsuz etkileyebilir</a:t>
            </a:r>
            <a:r>
              <a:rPr lang="tr-TR" dirty="0" smtClean="0"/>
              <a:t>.</a:t>
            </a:r>
          </a:p>
          <a:p>
            <a:r>
              <a:rPr lang="tr-TR" dirty="0"/>
              <a:t>PMS, </a:t>
            </a:r>
            <a:r>
              <a:rPr lang="tr-TR" dirty="0" err="1" smtClean="0"/>
              <a:t>ovulasyondan</a:t>
            </a:r>
            <a:r>
              <a:rPr lang="tr-TR" dirty="0" smtClean="0"/>
              <a:t> </a:t>
            </a:r>
            <a:r>
              <a:rPr lang="tr-TR" dirty="0" err="1"/>
              <a:t>menstrüel</a:t>
            </a:r>
            <a:r>
              <a:rPr lang="tr-TR" dirty="0"/>
              <a:t> kanamanın başlangıcına kadar süren </a:t>
            </a:r>
            <a:r>
              <a:rPr lang="tr-TR" dirty="0" err="1"/>
              <a:t>luteal</a:t>
            </a:r>
            <a:r>
              <a:rPr lang="tr-TR" dirty="0"/>
              <a:t> fazda meydana gelen somatik ve psikolojik rahatsız edici semptomların </a:t>
            </a:r>
            <a:r>
              <a:rPr lang="tr-TR" dirty="0" smtClean="0"/>
              <a:t>kombinasyonudur.</a:t>
            </a:r>
          </a:p>
          <a:p>
            <a:r>
              <a:rPr lang="tr-TR" dirty="0" err="1"/>
              <a:t>Pelvik</a:t>
            </a:r>
            <a:r>
              <a:rPr lang="tr-TR" dirty="0"/>
              <a:t> problemlerin </a:t>
            </a:r>
            <a:r>
              <a:rPr lang="tr-TR" dirty="0" smtClean="0"/>
              <a:t>dışında </a:t>
            </a:r>
            <a:r>
              <a:rPr lang="tr-TR" dirty="0"/>
              <a:t>alt karında </a:t>
            </a:r>
            <a:r>
              <a:rPr lang="tr-TR" dirty="0" err="1"/>
              <a:t>spazmodik</a:t>
            </a:r>
            <a:r>
              <a:rPr lang="tr-TR" dirty="0"/>
              <a:t> kramp ağrısı ile karakterize </a:t>
            </a:r>
            <a:r>
              <a:rPr lang="tr-TR" dirty="0" err="1"/>
              <a:t>dismenore</a:t>
            </a:r>
            <a:r>
              <a:rPr lang="tr-TR" dirty="0"/>
              <a:t>, genellikle adet kanamasının hemen öncesinde veya başlangıcında olur ve 8-72 saat sürer. </a:t>
            </a:r>
            <a:endParaRPr lang="tr-TR" dirty="0" smtClean="0"/>
          </a:p>
          <a:p>
            <a:r>
              <a:rPr lang="tr-TR" dirty="0" err="1" smtClean="0"/>
              <a:t>Dismenorenin</a:t>
            </a:r>
            <a:r>
              <a:rPr lang="tr-TR" dirty="0" smtClean="0"/>
              <a:t> </a:t>
            </a:r>
            <a:r>
              <a:rPr lang="tr-TR" dirty="0"/>
              <a:t>arkasındaki </a:t>
            </a:r>
            <a:r>
              <a:rPr lang="tr-TR" dirty="0" err="1"/>
              <a:t>patojenik</a:t>
            </a:r>
            <a:r>
              <a:rPr lang="tr-TR" dirty="0"/>
              <a:t> mekanizma tam olarak anlaşılamamıştır, ancak </a:t>
            </a:r>
            <a:r>
              <a:rPr lang="tr-TR" dirty="0" err="1"/>
              <a:t>prostaglandin</a:t>
            </a:r>
            <a:r>
              <a:rPr lang="tr-TR" dirty="0"/>
              <a:t> ve </a:t>
            </a:r>
            <a:r>
              <a:rPr lang="tr-TR" dirty="0" err="1"/>
              <a:t>lökotrien</a:t>
            </a:r>
            <a:r>
              <a:rPr lang="tr-TR" dirty="0"/>
              <a:t> üretimindeki artış nedeniyle </a:t>
            </a:r>
            <a:r>
              <a:rPr lang="tr-TR" dirty="0" smtClean="0"/>
              <a:t>olabileceği düşünülmektedir.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635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Ayrıca, bu üçlü kör, </a:t>
            </a:r>
            <a:r>
              <a:rPr lang="tr-TR" dirty="0" err="1"/>
              <a:t>plasebo</a:t>
            </a:r>
            <a:r>
              <a:rPr lang="tr-TR" dirty="0"/>
              <a:t> kontrollü çalışmada KUR takviyesi AKŞ düzeylerini önemli ölçüde değiştirmedi. </a:t>
            </a:r>
            <a:endParaRPr lang="tr-TR" dirty="0" smtClean="0"/>
          </a:p>
          <a:p>
            <a:r>
              <a:rPr lang="tr-TR" dirty="0" smtClean="0"/>
              <a:t>Sonuçlarımızla </a:t>
            </a:r>
            <a:r>
              <a:rPr lang="tr-TR" dirty="0"/>
              <a:t>birlikte, önceki çalışmaların aksine insanlarda </a:t>
            </a:r>
            <a:r>
              <a:rPr lang="tr-TR" dirty="0" err="1"/>
              <a:t>glukoz</a:t>
            </a:r>
            <a:r>
              <a:rPr lang="tr-TR" dirty="0"/>
              <a:t> düşürücü etkileri destekleyen </a:t>
            </a:r>
            <a:r>
              <a:rPr lang="tr-TR" dirty="0" err="1"/>
              <a:t>CUR'nin</a:t>
            </a:r>
            <a:r>
              <a:rPr lang="tr-TR" dirty="0"/>
              <a:t> </a:t>
            </a:r>
            <a:r>
              <a:rPr lang="tr-TR" dirty="0" err="1"/>
              <a:t>glukoz</a:t>
            </a:r>
            <a:r>
              <a:rPr lang="tr-TR" dirty="0"/>
              <a:t> </a:t>
            </a:r>
            <a:r>
              <a:rPr lang="tr-TR" dirty="0" err="1"/>
              <a:t>homeostazı</a:t>
            </a:r>
            <a:r>
              <a:rPr lang="tr-TR" dirty="0"/>
              <a:t> üzerindeki </a:t>
            </a:r>
            <a:r>
              <a:rPr lang="tr-TR" dirty="0" smtClean="0"/>
              <a:t>etkisizliği ifade edilmiştir. </a:t>
            </a:r>
          </a:p>
          <a:p>
            <a:r>
              <a:rPr lang="tr-TR" dirty="0" smtClean="0"/>
              <a:t>Önceki </a:t>
            </a:r>
            <a:r>
              <a:rPr lang="tr-TR" dirty="0"/>
              <a:t>denemelerin dozu (1500 ila 6000 mg/gün arasında değişen), bu denemede uygulanan doza (500 mg/gün) kıyasla daha yüksekti, ayrıca tedavi süresi ve </a:t>
            </a:r>
            <a:r>
              <a:rPr lang="tr-TR" dirty="0" err="1"/>
              <a:t>formülasyonu</a:t>
            </a:r>
            <a:r>
              <a:rPr lang="tr-TR" dirty="0"/>
              <a:t> da </a:t>
            </a:r>
            <a:r>
              <a:rPr lang="tr-TR" dirty="0" smtClean="0"/>
              <a:t>farklıydı. </a:t>
            </a:r>
          </a:p>
          <a:p>
            <a:r>
              <a:rPr lang="tr-TR" dirty="0" smtClean="0"/>
              <a:t>Bu </a:t>
            </a:r>
            <a:r>
              <a:rPr lang="tr-TR" dirty="0"/>
              <a:t>tutarsızlıklar, bulgumuzun olası bir yorumu olabilir. </a:t>
            </a:r>
            <a:endParaRPr lang="tr-TR" dirty="0" smtClean="0"/>
          </a:p>
          <a:p>
            <a:r>
              <a:rPr lang="tr-TR" dirty="0" smtClean="0"/>
              <a:t>Ayrıca</a:t>
            </a:r>
            <a:r>
              <a:rPr lang="tr-TR" dirty="0"/>
              <a:t>, bu çalışma öncelikle </a:t>
            </a:r>
            <a:r>
              <a:rPr lang="tr-TR" dirty="0" err="1"/>
              <a:t>CUR'nin</a:t>
            </a:r>
            <a:r>
              <a:rPr lang="tr-TR" dirty="0"/>
              <a:t> anti diyabetik ve anti-</a:t>
            </a:r>
            <a:r>
              <a:rPr lang="tr-TR" dirty="0" err="1"/>
              <a:t>lipid</a:t>
            </a:r>
            <a:r>
              <a:rPr lang="tr-TR" dirty="0"/>
              <a:t> </a:t>
            </a:r>
            <a:r>
              <a:rPr lang="tr-TR" dirty="0" err="1"/>
              <a:t>potensini</a:t>
            </a:r>
            <a:r>
              <a:rPr lang="tr-TR" dirty="0"/>
              <a:t> değerlendirmeyi amaçlamamıştır ve incelenen popülasyonumuzu belirgin sağlıklı denekler oluşturmuştur.</a:t>
            </a:r>
          </a:p>
        </p:txBody>
      </p:sp>
    </p:spTree>
    <p:extLst>
      <p:ext uri="{BB962C8B-B14F-4D97-AF65-F5344CB8AC3E}">
        <p14:creationId xmlns:p14="http://schemas.microsoft.com/office/powerpoint/2010/main" val="318304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Bu çalışmada </a:t>
            </a:r>
            <a:r>
              <a:rPr lang="tr-TR" dirty="0" err="1"/>
              <a:t>KUR'nin</a:t>
            </a:r>
            <a:r>
              <a:rPr lang="tr-TR" dirty="0"/>
              <a:t> böbrek fonksiyon testi üzerinde anlamlı bir etkisi yoktu. </a:t>
            </a:r>
            <a:endParaRPr lang="tr-TR" dirty="0" smtClean="0"/>
          </a:p>
          <a:p>
            <a:r>
              <a:rPr lang="tr-TR" dirty="0" smtClean="0"/>
              <a:t>Tutarlı </a:t>
            </a:r>
            <a:r>
              <a:rPr lang="tr-TR" dirty="0"/>
              <a:t>bir şekilde, üre ve </a:t>
            </a:r>
            <a:r>
              <a:rPr lang="tr-TR" dirty="0" err="1"/>
              <a:t>kreatinin</a:t>
            </a:r>
            <a:r>
              <a:rPr lang="tr-TR" dirty="0"/>
              <a:t> serum seviyeleri, tip 2 diyabetik </a:t>
            </a:r>
            <a:r>
              <a:rPr lang="tr-TR" dirty="0" err="1"/>
              <a:t>nefropati</a:t>
            </a: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/>
              <a:t>ve kronik böbrek </a:t>
            </a:r>
            <a:r>
              <a:rPr lang="tr-TR" dirty="0" smtClean="0"/>
              <a:t>hastalığı </a:t>
            </a:r>
            <a:r>
              <a:rPr lang="tr-TR" dirty="0"/>
              <a:t>olan hastalarda yapılan iki klinik çalışmada zerdeçal öncesi ve sonrası zerdeçal takviyesi karşılaştırıldığında önemli ölçüde farklılık göstermedi</a:t>
            </a:r>
            <a:r>
              <a:rPr lang="tr-TR" dirty="0" smtClean="0"/>
              <a:t>.</a:t>
            </a:r>
          </a:p>
          <a:p>
            <a:r>
              <a:rPr lang="tr-TR" dirty="0" err="1"/>
              <a:t>CUR'nin</a:t>
            </a:r>
            <a:r>
              <a:rPr lang="tr-TR" dirty="0"/>
              <a:t> suda çözünürlüğü çok düşük bir </a:t>
            </a:r>
            <a:r>
              <a:rPr lang="tr-TR" dirty="0" err="1"/>
              <a:t>biyoyararlanımı</a:t>
            </a:r>
            <a:r>
              <a:rPr lang="tr-TR" dirty="0"/>
              <a:t> olmasına rağmen, karabiberin aktif bileşeni olan </a:t>
            </a:r>
            <a:r>
              <a:rPr lang="tr-TR" dirty="0" err="1"/>
              <a:t>piperinin</a:t>
            </a:r>
            <a:r>
              <a:rPr lang="tr-TR" dirty="0"/>
              <a:t>, vücuttaki </a:t>
            </a:r>
            <a:r>
              <a:rPr lang="tr-TR" dirty="0" err="1"/>
              <a:t>CUR'nin</a:t>
            </a:r>
            <a:r>
              <a:rPr lang="tr-TR" dirty="0"/>
              <a:t> dolaşım seviyelerini ve yarı ömrünü, serbest radikal süpürme yoluyla %2000 oranında arttırdığı </a:t>
            </a:r>
            <a:r>
              <a:rPr lang="tr-TR" dirty="0" smtClean="0"/>
              <a:t>bildirilmiştir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74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Bu çalışma, </a:t>
            </a:r>
            <a:r>
              <a:rPr lang="tr-TR" dirty="0"/>
              <a:t>CUR takviyesinin </a:t>
            </a:r>
            <a:r>
              <a:rPr lang="tr-TR" dirty="0" err="1"/>
              <a:t>menstrüel</a:t>
            </a:r>
            <a:r>
              <a:rPr lang="tr-TR" dirty="0"/>
              <a:t> ilişkili semptomlar ve genç kadınlarda PMS ve </a:t>
            </a:r>
            <a:r>
              <a:rPr lang="tr-TR" dirty="0" err="1"/>
              <a:t>dismenore</a:t>
            </a:r>
            <a:r>
              <a:rPr lang="tr-TR" dirty="0"/>
              <a:t> şiddeti üzerindeki kısa vadeli etkileri üzerine önceki üçlü kör </a:t>
            </a:r>
            <a:r>
              <a:rPr lang="tr-TR" dirty="0" err="1"/>
              <a:t>randomize</a:t>
            </a:r>
            <a:r>
              <a:rPr lang="tr-TR" dirty="0"/>
              <a:t> kontrollü çalışmamızın bir alt </a:t>
            </a:r>
            <a:r>
              <a:rPr lang="tr-TR" dirty="0" smtClean="0"/>
              <a:t>çalışmasıydı.</a:t>
            </a:r>
          </a:p>
          <a:p>
            <a:r>
              <a:rPr lang="tr-TR" dirty="0"/>
              <a:t> Bu araştırmanın bazı sınırlılıkları vardı. </a:t>
            </a:r>
            <a:endParaRPr lang="tr-TR" dirty="0" smtClean="0"/>
          </a:p>
          <a:p>
            <a:r>
              <a:rPr lang="tr-TR" dirty="0" smtClean="0"/>
              <a:t>Çalışmada değerlendirilen </a:t>
            </a:r>
            <a:r>
              <a:rPr lang="tr-TR" dirty="0"/>
              <a:t>biyokimyasal belirteçleri etkilemek için 3 adet döngüsü müdahalesinin yetersiz olması mümkündür. </a:t>
            </a:r>
            <a:endParaRPr lang="tr-TR" dirty="0" smtClean="0"/>
          </a:p>
          <a:p>
            <a:r>
              <a:rPr lang="tr-TR" dirty="0" smtClean="0"/>
              <a:t>Kısa </a:t>
            </a:r>
            <a:r>
              <a:rPr lang="tr-TR" dirty="0"/>
              <a:t>izlem süresi, özellikle genç kızlarda D vitamini ve karaciğer fonksiyon enzimi açısından KUR takviyesinin uzun vadeli etkisine ilişkin </a:t>
            </a:r>
            <a:r>
              <a:rPr lang="tr-TR" dirty="0" smtClean="0"/>
              <a:t>yargıyı da engellemektedir.</a:t>
            </a:r>
          </a:p>
          <a:p>
            <a:r>
              <a:rPr lang="tr-TR" dirty="0"/>
              <a:t> Örneklem büyüklüğünün oldukça küçük olması ve müdahalenin kısa sürmesi nedeniyle bulgularımızın açıklaması dikkatli yapılmalıdır. </a:t>
            </a:r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birlikte, </a:t>
            </a:r>
            <a:r>
              <a:rPr lang="tr-TR" dirty="0" err="1"/>
              <a:t>Vit</a:t>
            </a:r>
            <a:r>
              <a:rPr lang="tr-TR" dirty="0"/>
              <a:t> D seviyelerinin iyileştirilmesi, </a:t>
            </a:r>
            <a:r>
              <a:rPr lang="tr-TR" dirty="0" err="1"/>
              <a:t>CUR'nin</a:t>
            </a:r>
            <a:r>
              <a:rPr lang="tr-TR" dirty="0"/>
              <a:t> </a:t>
            </a:r>
            <a:r>
              <a:rPr lang="tr-TR" dirty="0" err="1"/>
              <a:t>Vit</a:t>
            </a:r>
            <a:r>
              <a:rPr lang="tr-TR" dirty="0"/>
              <a:t> D eksikliğine karşı etkili olduğunu yansıtmaz. 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nedenle, </a:t>
            </a:r>
            <a:r>
              <a:rPr lang="tr-TR" dirty="0" err="1"/>
              <a:t>CUR'nin</a:t>
            </a:r>
            <a:r>
              <a:rPr lang="tr-TR" dirty="0"/>
              <a:t> </a:t>
            </a:r>
            <a:r>
              <a:rPr lang="tr-TR" dirty="0" err="1"/>
              <a:t>Vit</a:t>
            </a:r>
            <a:r>
              <a:rPr lang="tr-TR" dirty="0"/>
              <a:t> D durumu üzerinde faydaları olup olmadığını göstermek için daha fazla çalışmaya ihtiyaç vardır.</a:t>
            </a:r>
          </a:p>
        </p:txBody>
      </p:sp>
    </p:spTree>
    <p:extLst>
      <p:ext uri="{BB962C8B-B14F-4D97-AF65-F5344CB8AC3E}">
        <p14:creationId xmlns:p14="http://schemas.microsoft.com/office/powerpoint/2010/main" val="313523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Birlikte ele alındığında, gözlemlerimiz, PMS ve </a:t>
            </a:r>
            <a:r>
              <a:rPr lang="tr-TR" dirty="0" err="1"/>
              <a:t>dismenore</a:t>
            </a:r>
            <a:r>
              <a:rPr lang="tr-TR" dirty="0"/>
              <a:t> olan kadınlarda </a:t>
            </a:r>
            <a:r>
              <a:rPr lang="tr-TR" dirty="0" err="1"/>
              <a:t>kurkumin</a:t>
            </a:r>
            <a:r>
              <a:rPr lang="tr-TR" dirty="0"/>
              <a:t> takviyelerinin </a:t>
            </a:r>
            <a:r>
              <a:rPr lang="tr-TR" dirty="0" err="1"/>
              <a:t>Vit</a:t>
            </a:r>
            <a:r>
              <a:rPr lang="tr-TR" dirty="0"/>
              <a:t> D, AST ve direkt </a:t>
            </a:r>
            <a:r>
              <a:rPr lang="tr-TR" dirty="0" err="1"/>
              <a:t>bilirubin</a:t>
            </a:r>
            <a:r>
              <a:rPr lang="tr-TR" dirty="0"/>
              <a:t> seviyelerinde önemli bir iyileşmeye yol açtığını, ancak kan şekeri, ürik asit, kalsiyum, fosfor ve </a:t>
            </a:r>
            <a:r>
              <a:rPr lang="tr-TR" dirty="0" err="1"/>
              <a:t>lipid</a:t>
            </a:r>
            <a:r>
              <a:rPr lang="tr-TR" dirty="0"/>
              <a:t> profilleri </a:t>
            </a:r>
            <a:r>
              <a:rPr lang="tr-TR" dirty="0" err="1"/>
              <a:t>biyobelirteçlerini</a:t>
            </a:r>
            <a:r>
              <a:rPr lang="tr-TR" dirty="0"/>
              <a:t> etkilemediğini göstermektedir. </a:t>
            </a:r>
            <a:endParaRPr lang="tr-TR" dirty="0" smtClean="0"/>
          </a:p>
          <a:p>
            <a:r>
              <a:rPr lang="tr-TR" dirty="0" smtClean="0"/>
              <a:t>Gelecekteki araştırmalarda, </a:t>
            </a:r>
            <a:r>
              <a:rPr lang="tr-TR" dirty="0" err="1"/>
              <a:t>kurkuminoidlerin</a:t>
            </a:r>
            <a:r>
              <a:rPr lang="tr-TR" dirty="0"/>
              <a:t> D vitamini eksikliği üzerindeki yararlı etkisi için olası doz-yanıt ilişkisine bakmaya teşvik </a:t>
            </a:r>
            <a:r>
              <a:rPr lang="tr-TR" dirty="0" smtClean="0"/>
              <a:t>edilebilir.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05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Teşekkürler.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3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Şimdiye kadar PMS ve </a:t>
            </a:r>
            <a:r>
              <a:rPr lang="tr-TR" dirty="0" err="1"/>
              <a:t>dismenore</a:t>
            </a:r>
            <a:r>
              <a:rPr lang="tr-TR" dirty="0"/>
              <a:t> için kesin bir tedavi oluşturulmamıştır; </a:t>
            </a:r>
            <a:endParaRPr lang="tr-TR" dirty="0" smtClean="0"/>
          </a:p>
          <a:p>
            <a:r>
              <a:rPr lang="tr-TR" dirty="0" err="1" smtClean="0"/>
              <a:t>Non-steroid</a:t>
            </a:r>
            <a:r>
              <a:rPr lang="tr-TR" dirty="0" smtClean="0"/>
              <a:t> </a:t>
            </a:r>
            <a:r>
              <a:rPr lang="tr-TR" dirty="0" err="1" smtClean="0"/>
              <a:t>antiinflamatuvar</a:t>
            </a:r>
            <a:r>
              <a:rPr lang="tr-TR" dirty="0" smtClean="0"/>
              <a:t> ilaçlar, </a:t>
            </a:r>
            <a:r>
              <a:rPr lang="tr-TR" dirty="0" err="1" smtClean="0"/>
              <a:t>antidepresanlar</a:t>
            </a:r>
            <a:r>
              <a:rPr lang="tr-TR" dirty="0"/>
              <a:t>, kombine oral </a:t>
            </a:r>
            <a:r>
              <a:rPr lang="tr-TR" dirty="0" err="1"/>
              <a:t>kontraseptifler</a:t>
            </a:r>
            <a:r>
              <a:rPr lang="tr-TR" dirty="0"/>
              <a:t> ve bitkisel ilaçlar gibi ilaçların uygulandığı terapiler </a:t>
            </a:r>
            <a:r>
              <a:rPr lang="tr-TR" dirty="0" err="1"/>
              <a:t>semptomatik</a:t>
            </a:r>
            <a:r>
              <a:rPr lang="tr-TR" dirty="0"/>
              <a:t> olmuştur</a:t>
            </a:r>
            <a:r>
              <a:rPr lang="tr-TR" dirty="0" smtClean="0"/>
              <a:t>.</a:t>
            </a:r>
          </a:p>
          <a:p>
            <a:r>
              <a:rPr lang="tr-TR" dirty="0"/>
              <a:t>Tamamlayıcı ve alternatif tıbbi tedaviler bazen kadınlar tarafından adet kaynaklı ağrıların hafifletilmesi için tercih edilmektedir. </a:t>
            </a:r>
            <a:endParaRPr lang="tr-TR" dirty="0" smtClean="0"/>
          </a:p>
          <a:p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tip tedavinin etkinliği ve güvenliği, </a:t>
            </a:r>
            <a:r>
              <a:rPr lang="tr-TR" dirty="0" err="1"/>
              <a:t>randomize</a:t>
            </a:r>
            <a:r>
              <a:rPr lang="tr-TR" dirty="0"/>
              <a:t> kontrollü çalışmalarda kapsamlı bir şekilde araştırılmamıştır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65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 vitamini (</a:t>
            </a:r>
            <a:r>
              <a:rPr lang="tr-TR" dirty="0" err="1"/>
              <a:t>Vit</a:t>
            </a:r>
            <a:r>
              <a:rPr lang="tr-TR" dirty="0"/>
              <a:t> D) durumu ile depresif semptomlar, </a:t>
            </a:r>
            <a:r>
              <a:rPr lang="tr-TR" dirty="0" err="1" smtClean="0"/>
              <a:t>fibromiyalji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uterus</a:t>
            </a:r>
            <a:r>
              <a:rPr lang="tr-TR" dirty="0"/>
              <a:t> </a:t>
            </a:r>
            <a:r>
              <a:rPr lang="tr-TR" dirty="0" err="1"/>
              <a:t>leiomyomları</a:t>
            </a:r>
            <a:r>
              <a:rPr lang="tr-TR" dirty="0"/>
              <a:t> riski arasında ters </a:t>
            </a:r>
            <a:r>
              <a:rPr lang="tr-TR" dirty="0" smtClean="0"/>
              <a:t>ilişki </a:t>
            </a:r>
            <a:r>
              <a:rPr lang="tr-TR" dirty="0"/>
              <a:t>olduğunu gösteren birkaç rapor vardır. </a:t>
            </a:r>
            <a:endParaRPr lang="tr-TR" dirty="0" smtClean="0"/>
          </a:p>
          <a:p>
            <a:r>
              <a:rPr lang="tr-TR" dirty="0" smtClean="0"/>
              <a:t>Düşük D </a:t>
            </a:r>
            <a:r>
              <a:rPr lang="tr-TR" dirty="0"/>
              <a:t>vitamini ve kalsiyum seviyeleri, </a:t>
            </a:r>
            <a:r>
              <a:rPr lang="tr-TR" dirty="0" err="1"/>
              <a:t>prostaglandin</a:t>
            </a:r>
            <a:r>
              <a:rPr lang="tr-TR" dirty="0"/>
              <a:t> oluşumunu </a:t>
            </a:r>
            <a:r>
              <a:rPr lang="tr-TR" dirty="0" smtClean="0"/>
              <a:t>artırarak </a:t>
            </a:r>
            <a:r>
              <a:rPr lang="tr-TR" dirty="0"/>
              <a:t>veya bağırsaktan kalsiyum emilimini azaltarak </a:t>
            </a:r>
            <a:r>
              <a:rPr lang="tr-TR" dirty="0" err="1"/>
              <a:t>dismenore</a:t>
            </a:r>
            <a:r>
              <a:rPr lang="tr-TR" dirty="0"/>
              <a:t> ağrısını teşvik edebilir. </a:t>
            </a:r>
            <a:endParaRPr lang="tr-TR" dirty="0" smtClean="0"/>
          </a:p>
          <a:p>
            <a:r>
              <a:rPr lang="tr-TR" dirty="0" smtClean="0"/>
              <a:t>Yüksek D </a:t>
            </a:r>
            <a:r>
              <a:rPr lang="tr-TR" dirty="0"/>
              <a:t>vitamini alımı, seks </a:t>
            </a:r>
            <a:r>
              <a:rPr lang="tr-TR" dirty="0" err="1"/>
              <a:t>steroid</a:t>
            </a:r>
            <a:r>
              <a:rPr lang="tr-TR" dirty="0"/>
              <a:t> hormonu ve </a:t>
            </a:r>
            <a:r>
              <a:rPr lang="tr-TR" dirty="0" err="1"/>
              <a:t>nörotransmitter</a:t>
            </a:r>
            <a:r>
              <a:rPr lang="tr-TR" dirty="0"/>
              <a:t> aktiviteleri üzerindeki etkilerle PMS riskini azaltabilir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921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Curcumin</a:t>
            </a:r>
            <a:r>
              <a:rPr lang="tr-TR" dirty="0"/>
              <a:t> (CUR), </a:t>
            </a:r>
            <a:r>
              <a:rPr lang="tr-TR" dirty="0" err="1"/>
              <a:t>Zingiberaceae</a:t>
            </a:r>
            <a:r>
              <a:rPr lang="tr-TR" dirty="0"/>
              <a:t> familyasının bir üyesi olan </a:t>
            </a:r>
            <a:r>
              <a:rPr lang="tr-TR" dirty="0" err="1"/>
              <a:t>Curcuma</a:t>
            </a:r>
            <a:r>
              <a:rPr lang="tr-TR" dirty="0"/>
              <a:t> longa bitkisinin kökünden </a:t>
            </a:r>
            <a:r>
              <a:rPr lang="tr-TR" dirty="0" smtClean="0"/>
              <a:t>üretilen zerdeçal </a:t>
            </a:r>
            <a:r>
              <a:rPr lang="tr-TR" dirty="0"/>
              <a:t>baharatından elde edilen </a:t>
            </a:r>
            <a:r>
              <a:rPr lang="tr-TR" dirty="0" err="1"/>
              <a:t>biyoaktif</a:t>
            </a:r>
            <a:r>
              <a:rPr lang="tr-TR" dirty="0"/>
              <a:t> bir </a:t>
            </a:r>
            <a:r>
              <a:rPr lang="tr-TR" dirty="0" err="1"/>
              <a:t>polifenolik</a:t>
            </a:r>
            <a:r>
              <a:rPr lang="tr-TR" dirty="0"/>
              <a:t> bileşendir. </a:t>
            </a:r>
            <a:endParaRPr lang="tr-TR" dirty="0" smtClean="0"/>
          </a:p>
          <a:p>
            <a:r>
              <a:rPr lang="tr-TR" dirty="0" smtClean="0"/>
              <a:t>CUR</a:t>
            </a:r>
            <a:r>
              <a:rPr lang="tr-TR" dirty="0"/>
              <a:t>, </a:t>
            </a:r>
            <a:r>
              <a:rPr lang="tr-TR" dirty="0" err="1"/>
              <a:t>antiinflamatuvar</a:t>
            </a:r>
            <a:r>
              <a:rPr lang="tr-TR" dirty="0"/>
              <a:t>, antioksidan, anti-neoplazma, </a:t>
            </a:r>
            <a:r>
              <a:rPr lang="tr-TR" dirty="0" err="1"/>
              <a:t>nöro</a:t>
            </a:r>
            <a:r>
              <a:rPr lang="tr-TR" dirty="0"/>
              <a:t>- ve </a:t>
            </a:r>
            <a:r>
              <a:rPr lang="tr-TR" dirty="0" smtClean="0"/>
              <a:t>kardiyak-koruyucu</a:t>
            </a:r>
            <a:r>
              <a:rPr lang="tr-TR" dirty="0"/>
              <a:t>, </a:t>
            </a:r>
            <a:r>
              <a:rPr lang="tr-TR" dirty="0" err="1"/>
              <a:t>immünomodülatör</a:t>
            </a:r>
            <a:r>
              <a:rPr lang="tr-TR" dirty="0"/>
              <a:t>, analjezik, </a:t>
            </a:r>
            <a:r>
              <a:rPr lang="tr-TR" dirty="0" err="1"/>
              <a:t>lipid</a:t>
            </a:r>
            <a:r>
              <a:rPr lang="tr-TR" dirty="0"/>
              <a:t> düşürücü ve </a:t>
            </a:r>
            <a:r>
              <a:rPr lang="tr-TR" dirty="0" err="1"/>
              <a:t>antidepresan</a:t>
            </a:r>
            <a:r>
              <a:rPr lang="tr-TR" dirty="0"/>
              <a:t> etkiler gibi </a:t>
            </a:r>
            <a:r>
              <a:rPr lang="tr-TR" dirty="0" smtClean="0"/>
              <a:t>koruyucu </a:t>
            </a:r>
            <a:r>
              <a:rPr lang="tr-TR" dirty="0"/>
              <a:t>farmakolojik özelliklere sahiptir</a:t>
            </a:r>
            <a:r>
              <a:rPr lang="tr-TR" dirty="0" smtClean="0"/>
              <a:t>.</a:t>
            </a:r>
          </a:p>
          <a:p>
            <a:r>
              <a:rPr lang="tr-TR" dirty="0"/>
              <a:t>CUR, çoklu moleküler hedeflerle etkileşime girebilir ve enzimler, </a:t>
            </a:r>
            <a:r>
              <a:rPr lang="tr-TR" dirty="0" err="1"/>
              <a:t>inflamatuar</a:t>
            </a:r>
            <a:r>
              <a:rPr lang="tr-TR" dirty="0"/>
              <a:t> </a:t>
            </a:r>
            <a:r>
              <a:rPr lang="tr-TR" dirty="0" err="1"/>
              <a:t>sitokinler</a:t>
            </a:r>
            <a:r>
              <a:rPr lang="tr-TR" dirty="0"/>
              <a:t>, transkripsiyon faktörleri, büyüme faktörleri, hormonlar, reseptörler, </a:t>
            </a:r>
            <a:r>
              <a:rPr lang="tr-TR" dirty="0" err="1"/>
              <a:t>adipokinler</a:t>
            </a:r>
            <a:r>
              <a:rPr lang="tr-TR" dirty="0"/>
              <a:t> ve çeşitli sinyal </a:t>
            </a:r>
            <a:r>
              <a:rPr lang="tr-TR" dirty="0" err="1"/>
              <a:t>kaskadları</a:t>
            </a:r>
            <a:r>
              <a:rPr lang="tr-TR" dirty="0"/>
              <a:t> dahil olmak üzere aktivitelerini modüle edebilir. </a:t>
            </a:r>
            <a:endParaRPr lang="tr-TR" dirty="0" smtClean="0"/>
          </a:p>
          <a:p>
            <a:r>
              <a:rPr lang="tr-TR" dirty="0" err="1" smtClean="0"/>
              <a:t>CUR'nin</a:t>
            </a:r>
            <a:r>
              <a:rPr lang="tr-TR" dirty="0" smtClean="0"/>
              <a:t> </a:t>
            </a:r>
            <a:r>
              <a:rPr lang="tr-TR" dirty="0"/>
              <a:t>bir ana avantajı, insandaki güvenli ve iyi </a:t>
            </a:r>
            <a:r>
              <a:rPr lang="tr-TR" dirty="0" err="1"/>
              <a:t>tolere</a:t>
            </a:r>
            <a:r>
              <a:rPr lang="tr-TR" dirty="0"/>
              <a:t> edilebilir </a:t>
            </a:r>
            <a:r>
              <a:rPr lang="tr-TR" dirty="0" smtClean="0"/>
              <a:t>olmasıdır. </a:t>
            </a:r>
          </a:p>
          <a:p>
            <a:r>
              <a:rPr lang="tr-TR" dirty="0" smtClean="0"/>
              <a:t>PMS </a:t>
            </a:r>
            <a:r>
              <a:rPr lang="tr-TR" dirty="0"/>
              <a:t>ve </a:t>
            </a:r>
            <a:r>
              <a:rPr lang="tr-TR" dirty="0" err="1"/>
              <a:t>dismenoreli</a:t>
            </a:r>
            <a:r>
              <a:rPr lang="tr-TR" dirty="0"/>
              <a:t> kadınlar arasında </a:t>
            </a:r>
            <a:r>
              <a:rPr lang="tr-TR" dirty="0" err="1"/>
              <a:t>CUR'nin</a:t>
            </a:r>
            <a:r>
              <a:rPr lang="tr-TR" dirty="0"/>
              <a:t> potansiyel </a:t>
            </a:r>
            <a:r>
              <a:rPr lang="tr-TR" dirty="0" err="1"/>
              <a:t>terapötik</a:t>
            </a:r>
            <a:r>
              <a:rPr lang="tr-TR" dirty="0"/>
              <a:t> etkisini gösteren az sayıda çalışma vardır.</a:t>
            </a:r>
          </a:p>
        </p:txBody>
      </p:sp>
    </p:spTree>
    <p:extLst>
      <p:ext uri="{BB962C8B-B14F-4D97-AF65-F5344CB8AC3E}">
        <p14:creationId xmlns:p14="http://schemas.microsoft.com/office/powerpoint/2010/main" val="27675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Diyetle D vitamini alımı ile dolaşımdaki ana D vitamini formu olan 25-hidroksivitamin D </a:t>
            </a:r>
            <a:r>
              <a:rPr lang="tr-TR" sz="2300" dirty="0"/>
              <a:t>[1,25- (OH)2D3] </a:t>
            </a:r>
            <a:r>
              <a:rPr lang="tr-TR" dirty="0"/>
              <a:t>arasındaki korelasyon, birçok faktörün D vitamini metabolizmasını ve emilimini modüle ettiğini </a:t>
            </a:r>
            <a:r>
              <a:rPr lang="tr-TR" dirty="0" smtClean="0"/>
              <a:t>gösterir.</a:t>
            </a:r>
            <a:endParaRPr lang="tr-TR" dirty="0"/>
          </a:p>
          <a:p>
            <a:r>
              <a:rPr lang="tr-TR" dirty="0" smtClean="0"/>
              <a:t>Sınırlı </a:t>
            </a:r>
            <a:r>
              <a:rPr lang="tr-TR" dirty="0"/>
              <a:t>sayıda in </a:t>
            </a:r>
            <a:r>
              <a:rPr lang="tr-TR" dirty="0" err="1"/>
              <a:t>vitro</a:t>
            </a:r>
            <a:r>
              <a:rPr lang="tr-TR" dirty="0"/>
              <a:t> çalışmanın sonuçları, </a:t>
            </a:r>
            <a:r>
              <a:rPr lang="tr-TR" dirty="0" err="1"/>
              <a:t>CUR'nin</a:t>
            </a:r>
            <a:r>
              <a:rPr lang="tr-TR" dirty="0"/>
              <a:t> potansiyel olarak D vitamini reseptörleri (VDR) ve moleküler hedefleri ile doğrudan veya dolaylı olarak etkileşime girebileceğini göstermiştir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CUR </a:t>
            </a:r>
            <a:r>
              <a:rPr lang="tr-TR" dirty="0"/>
              <a:t>müdahalesinin serum </a:t>
            </a:r>
            <a:r>
              <a:rPr lang="tr-TR" dirty="0" err="1"/>
              <a:t>Vit</a:t>
            </a:r>
            <a:r>
              <a:rPr lang="tr-TR" dirty="0"/>
              <a:t> D seviyeleri üzerindeki etkilerini değerlendiren hiçbir klinik çalışma yoktur.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err="1" smtClean="0"/>
              <a:t>randomize</a:t>
            </a:r>
            <a:r>
              <a:rPr lang="tr-TR" dirty="0" smtClean="0"/>
              <a:t> </a:t>
            </a:r>
            <a:r>
              <a:rPr lang="tr-TR" dirty="0"/>
              <a:t>klinik çalışma, hem PMS hem de </a:t>
            </a:r>
            <a:r>
              <a:rPr lang="tr-TR" dirty="0" err="1"/>
              <a:t>dismenoreden</a:t>
            </a:r>
            <a:r>
              <a:rPr lang="tr-TR" dirty="0"/>
              <a:t> </a:t>
            </a:r>
            <a:r>
              <a:rPr lang="tr-TR" dirty="0" err="1"/>
              <a:t>muzdarip</a:t>
            </a:r>
            <a:r>
              <a:rPr lang="tr-TR" dirty="0"/>
              <a:t> kadınlarda </a:t>
            </a:r>
            <a:r>
              <a:rPr lang="tr-TR" dirty="0" err="1"/>
              <a:t>CUR'nin</a:t>
            </a:r>
            <a:r>
              <a:rPr lang="tr-TR" dirty="0"/>
              <a:t> </a:t>
            </a:r>
            <a:r>
              <a:rPr lang="tr-TR" dirty="0" err="1"/>
              <a:t>Vit</a:t>
            </a:r>
            <a:r>
              <a:rPr lang="tr-TR" dirty="0"/>
              <a:t> D üzerindeki güvenliğini ve etkinliğini </a:t>
            </a:r>
            <a:r>
              <a:rPr lang="tr-TR" dirty="0" smtClean="0"/>
              <a:t>değerlendirmeyi amaçladı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720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Bu çalışma 3 aylık, üçlü kör, </a:t>
            </a:r>
            <a:r>
              <a:rPr lang="tr-TR" dirty="0" err="1"/>
              <a:t>randomize</a:t>
            </a:r>
            <a:r>
              <a:rPr lang="tr-TR" dirty="0"/>
              <a:t>, </a:t>
            </a:r>
            <a:r>
              <a:rPr lang="tr-TR" dirty="0" err="1"/>
              <a:t>plasebo</a:t>
            </a:r>
            <a:r>
              <a:rPr lang="tr-TR" dirty="0"/>
              <a:t> kontrollü bir çalışmaydı.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istatistikçi, CONSORT yönergelerine dayalı basit blok </a:t>
            </a:r>
            <a:r>
              <a:rPr lang="tr-TR" dirty="0" err="1"/>
              <a:t>rastgeleleştirme</a:t>
            </a:r>
            <a:r>
              <a:rPr lang="tr-TR" dirty="0"/>
              <a:t> yaklaşımını kullanarak 1:1 oranında NCSS (istatistiksel yazılım) kullanarak rastgele bir liste </a:t>
            </a:r>
            <a:r>
              <a:rPr lang="tr-TR" dirty="0" smtClean="0"/>
              <a:t>sağladı. İran </a:t>
            </a:r>
            <a:r>
              <a:rPr lang="tr-TR" dirty="0"/>
              <a:t>Klinik </a:t>
            </a:r>
            <a:r>
              <a:rPr lang="tr-TR" sz="3100" dirty="0"/>
              <a:t>Araştırmalar Siciline kaydedildi </a:t>
            </a:r>
            <a:r>
              <a:rPr lang="tr-TR" sz="2000" dirty="0"/>
              <a:t>(23/01/2021 tarihinde IRCT20191112045424N1; şu adresten ulaşılabilir: </a:t>
            </a:r>
            <a:r>
              <a:rPr lang="tr-TR" sz="2000" dirty="0">
                <a:hlinkClick r:id="rId2"/>
              </a:rPr>
              <a:t>https://www.irct.ir</a:t>
            </a:r>
            <a:r>
              <a:rPr lang="tr-TR" sz="2000" dirty="0" smtClean="0"/>
              <a:t>).</a:t>
            </a:r>
          </a:p>
          <a:p>
            <a:r>
              <a:rPr lang="tr-TR" dirty="0"/>
              <a:t>Protokol BUMS Etik Kurulu tarafından onaylandı </a:t>
            </a:r>
            <a:r>
              <a:rPr lang="tr-TR" sz="2000" dirty="0"/>
              <a:t>(Kod: IR.BUMS.REC.1398.160) </a:t>
            </a:r>
            <a:r>
              <a:rPr lang="tr-TR" dirty="0"/>
              <a:t>ve tüm katılımcılardan yazılı bilgilendirilmiş onam alındı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Ocak </a:t>
            </a:r>
            <a:r>
              <a:rPr lang="tr-TR" dirty="0"/>
              <a:t>2020 - Mart 2020 tarihleri arasında İran'ın Güneydoğusu </a:t>
            </a:r>
            <a:r>
              <a:rPr lang="tr-TR" dirty="0" err="1"/>
              <a:t>Birjand'da</a:t>
            </a:r>
            <a:r>
              <a:rPr lang="tr-TR" dirty="0"/>
              <a:t> 4 farklı üniversitenin yurtlarından hastalar alınmıştır</a:t>
            </a:r>
            <a:r>
              <a:rPr lang="tr-TR" dirty="0" smtClean="0"/>
              <a:t>.</a:t>
            </a:r>
          </a:p>
          <a:p>
            <a:r>
              <a:rPr lang="tr-TR" dirty="0"/>
              <a:t>Örneklem büyüklüğü </a:t>
            </a:r>
            <a:r>
              <a:rPr lang="el-GR" dirty="0"/>
              <a:t>α=0.05, β=0.2 </a:t>
            </a:r>
            <a:r>
              <a:rPr lang="tr-TR" dirty="0"/>
              <a:t>ve %95 güven aralığına göre aşağıdaki formül kullanılarak hesaplanmış ve her </a:t>
            </a:r>
            <a:r>
              <a:rPr lang="tr-TR" dirty="0" smtClean="0"/>
              <a:t>grup </a:t>
            </a:r>
            <a:r>
              <a:rPr lang="tr-TR" dirty="0"/>
              <a:t>için en az 25 hastaya ihtiyaç duyulduğu ve %15'lik bırakma oranı varsayıldığında nihai örneklem büyüklüğü şu şekilde hesaplanmıştır: her grupta 30 hasta olarak </a:t>
            </a:r>
            <a:r>
              <a:rPr lang="tr-TR" dirty="0" smtClean="0"/>
              <a:t>belirlendi</a:t>
            </a:r>
          </a:p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274" y="5661248"/>
            <a:ext cx="324802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58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Uygun gönüllüler 18 ve 24 yaşlarında bekar kadınlardı ve orta ila şiddetli PMS ve </a:t>
            </a:r>
            <a:r>
              <a:rPr lang="tr-TR" dirty="0" err="1"/>
              <a:t>dismenore</a:t>
            </a:r>
            <a:r>
              <a:rPr lang="tr-TR" dirty="0"/>
              <a:t> öyküsü vardı. </a:t>
            </a:r>
            <a:endParaRPr lang="tr-TR" dirty="0" smtClean="0"/>
          </a:p>
          <a:p>
            <a:r>
              <a:rPr lang="tr-TR" dirty="0" smtClean="0"/>
              <a:t>Aşağıdaki </a:t>
            </a:r>
            <a:r>
              <a:rPr lang="tr-TR" dirty="0"/>
              <a:t>durumlardan herhangi birini yaşamaları halinde bireyler çalışma dışı bırakıldı: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a) fiziksel değerlendirme, </a:t>
            </a:r>
            <a:r>
              <a:rPr lang="tr-TR" dirty="0" err="1"/>
              <a:t>pelvik</a:t>
            </a:r>
            <a:r>
              <a:rPr lang="tr-TR" dirty="0"/>
              <a:t> muayene ve ayrıca herhangi bir akut veya kronik hastalık öyküsü veya ilaç ve takviye kullanımı ile ilgili herhangi bir anormal kanıt;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b) </a:t>
            </a:r>
            <a:r>
              <a:rPr lang="tr-TR" dirty="0" smtClean="0"/>
              <a:t>VAS </a:t>
            </a:r>
            <a:r>
              <a:rPr lang="tr-TR" dirty="0"/>
              <a:t>skoru&lt;8;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c) </a:t>
            </a:r>
            <a:r>
              <a:rPr lang="tr-TR" dirty="0" err="1"/>
              <a:t>Premenstrüel</a:t>
            </a:r>
            <a:r>
              <a:rPr lang="tr-TR" dirty="0"/>
              <a:t> Sendrom Tarama Aracı (PSST) puanı &lt;20;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d) </a:t>
            </a:r>
            <a:r>
              <a:rPr lang="tr-TR" dirty="0" smtClean="0"/>
              <a:t>çalışma </a:t>
            </a:r>
            <a:r>
              <a:rPr lang="tr-TR" dirty="0"/>
              <a:t>sırasında evlenmek;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e) düzensiz adet döngüsü;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f) bitkisel ilaçlara alerji</a:t>
            </a:r>
            <a:r>
              <a:rPr lang="tr-TR" dirty="0" smtClean="0"/>
              <a:t>; </a:t>
            </a:r>
          </a:p>
          <a:p>
            <a:r>
              <a:rPr lang="tr-TR" dirty="0" smtClean="0"/>
              <a:t>(</a:t>
            </a:r>
            <a:r>
              <a:rPr lang="tr-TR" dirty="0"/>
              <a:t>g) müdahale sırasında herhangi bir stresli olay yaşamak.</a:t>
            </a:r>
          </a:p>
        </p:txBody>
      </p:sp>
    </p:spTree>
    <p:extLst>
      <p:ext uri="{BB962C8B-B14F-4D97-AF65-F5344CB8AC3E}">
        <p14:creationId xmlns:p14="http://schemas.microsoft.com/office/powerpoint/2010/main" val="4979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2866</Words>
  <Application>Microsoft Office PowerPoint</Application>
  <PresentationFormat>Özel</PresentationFormat>
  <Paragraphs>188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Premenstrüel Sendromlu ve Dismenoreli Kadınlarda Curcumin Takviyesinin D Vitamini Düzeylerine Etkileri: Randomize Kontrollü Bir Çalışma</vt:lpstr>
      <vt:lpstr>PowerPoint Sunusu</vt:lpstr>
      <vt:lpstr>GİRİŞ</vt:lpstr>
      <vt:lpstr>PowerPoint Sunusu</vt:lpstr>
      <vt:lpstr>PowerPoint Sunusu</vt:lpstr>
      <vt:lpstr>PowerPoint Sunusu</vt:lpstr>
      <vt:lpstr>PowerPoint Sunusu</vt:lpstr>
      <vt:lpstr>METOT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BULGULAR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TARTIŞMA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SONUÇ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Premenstrüel sendromlu ve dismenoreli kadınlarda kurkumin takviyesinin D vitamini düzeylerine etkileri: randomize kontrollü bir çalışma</dc:title>
  <dc:creator>Şebnem</dc:creator>
  <cp:lastModifiedBy>w7</cp:lastModifiedBy>
  <cp:revision>64</cp:revision>
  <dcterms:created xsi:type="dcterms:W3CDTF">2022-02-11T17:06:09Z</dcterms:created>
  <dcterms:modified xsi:type="dcterms:W3CDTF">2022-02-16T05:51:28Z</dcterms:modified>
</cp:coreProperties>
</file>