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7" r:id="rId1"/>
  </p:sldMasterIdLst>
  <p:notesMasterIdLst>
    <p:notesMasterId r:id="rId65"/>
  </p:notesMasterIdLst>
  <p:sldIdLst>
    <p:sldId id="256" r:id="rId2"/>
    <p:sldId id="257" r:id="rId3"/>
    <p:sldId id="258" r:id="rId4"/>
    <p:sldId id="259" r:id="rId5"/>
    <p:sldId id="276" r:id="rId6"/>
    <p:sldId id="260" r:id="rId7"/>
    <p:sldId id="263" r:id="rId8"/>
    <p:sldId id="264" r:id="rId9"/>
    <p:sldId id="278" r:id="rId10"/>
    <p:sldId id="277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9" r:id="rId32"/>
    <p:sldId id="290" r:id="rId33"/>
    <p:sldId id="296" r:id="rId34"/>
    <p:sldId id="297" r:id="rId35"/>
    <p:sldId id="291" r:id="rId36"/>
    <p:sldId id="292" r:id="rId37"/>
    <p:sldId id="293" r:id="rId38"/>
    <p:sldId id="294" r:id="rId39"/>
    <p:sldId id="295" r:id="rId40"/>
    <p:sldId id="298" r:id="rId41"/>
    <p:sldId id="299" r:id="rId42"/>
    <p:sldId id="300" r:id="rId43"/>
    <p:sldId id="303" r:id="rId44"/>
    <p:sldId id="304" r:id="rId45"/>
    <p:sldId id="301" r:id="rId46"/>
    <p:sldId id="302" r:id="rId47"/>
    <p:sldId id="305" r:id="rId48"/>
    <p:sldId id="306" r:id="rId49"/>
    <p:sldId id="307" r:id="rId50"/>
    <p:sldId id="308" r:id="rId51"/>
    <p:sldId id="309" r:id="rId52"/>
    <p:sldId id="310" r:id="rId53"/>
    <p:sldId id="261" r:id="rId54"/>
    <p:sldId id="262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9" r:id="rId63"/>
    <p:sldId id="320" r:id="rId6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889" autoAdjust="0"/>
  </p:normalViewPr>
  <p:slideViewPr>
    <p:cSldViewPr snapToGrid="0">
      <p:cViewPr varScale="1">
        <p:scale>
          <a:sx n="73" d="100"/>
          <a:sy n="73" d="100"/>
        </p:scale>
        <p:origin x="104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19T20:03:03.32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0,'1825'0,"-1793"0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19T20:03:08.19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515021-4532-46A1-91A3-840F8831F4B6}" type="datetimeFigureOut">
              <a:rPr lang="tr-TR" smtClean="0"/>
              <a:t>11.12.2023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9E223D-0188-4767-A45C-27E61849BC8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183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800" b="0" i="0" u="none" strike="noStrike" baseline="0" dirty="0">
                <a:latin typeface="AGaramondPro-Regular"/>
              </a:rPr>
              <a:t>Fakat yaşla TSH fizyolojik olarak </a:t>
            </a:r>
            <a:r>
              <a:rPr lang="tr-TR" sz="1800" b="0" i="0" u="none" strike="noStrike" baseline="0" dirty="0" err="1">
                <a:latin typeface="AGaramondPro-Regular"/>
              </a:rPr>
              <a:t>yukselir</a:t>
            </a:r>
            <a:r>
              <a:rPr lang="tr-TR" sz="1800" b="0" i="0" u="none" strike="noStrike" baseline="0" dirty="0">
                <a:latin typeface="AGaramondPro-Regular"/>
              </a:rPr>
              <a:t>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E223D-0188-4767-A45C-27E61849BC89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02678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tr-TR" sz="1800" b="0" i="0" u="none" strike="noStrike" baseline="0" dirty="0">
                <a:latin typeface="AGaramondPro-Regular"/>
              </a:rPr>
              <a:t>emniyet kemeri, </a:t>
            </a:r>
            <a:r>
              <a:rPr lang="tr-TR" sz="1800" b="0" i="0" u="none" strike="noStrike" baseline="0" dirty="0" err="1">
                <a:latin typeface="AGaramondPro-Regular"/>
              </a:rPr>
              <a:t>tiroid</a:t>
            </a:r>
            <a:r>
              <a:rPr lang="tr-TR" sz="1800" b="0" i="0" u="none" strike="noStrike" baseline="0" dirty="0">
                <a:latin typeface="AGaramondPro-Regular"/>
              </a:rPr>
              <a:t> biyopsisi ya da boyun cerrahisi sırasında bezin aşırı </a:t>
            </a:r>
            <a:r>
              <a:rPr lang="tr-TR" sz="1800" b="0" i="0" u="none" strike="noStrike" baseline="0" dirty="0" err="1">
                <a:latin typeface="AGaramondPro-Regular"/>
              </a:rPr>
              <a:t>manipulasyonu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E223D-0188-4767-A45C-27E61849BC89}" type="slidenum">
              <a:rPr lang="tr-TR" smtClean="0"/>
              <a:t>52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177529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tr-TR" sz="1800" b="0" i="0" u="none" strike="noStrike" baseline="0" dirty="0">
                <a:latin typeface="AGaramondPro-Regular"/>
              </a:rPr>
              <a:t>Amerikan Klinik Endokrinologlar Derneği (AACE), Amerikan Endokrinologlar Derneği (ACE) ve Tıbbi Endokrinologlar Derneği (AME)’</a:t>
            </a:r>
            <a:r>
              <a:rPr lang="tr-TR" sz="1800" b="0" i="0" u="none" strike="noStrike" baseline="0" dirty="0" err="1">
                <a:latin typeface="AGaramondPro-Regular"/>
              </a:rPr>
              <a:t>nin</a:t>
            </a:r>
            <a:r>
              <a:rPr lang="tr-TR" sz="1800" b="0" i="0" u="none" strike="noStrike" baseline="0" dirty="0">
                <a:latin typeface="AGaramondPro-Regular"/>
              </a:rPr>
              <a:t> 2016 yılındaki kılavuzuna </a:t>
            </a:r>
            <a:r>
              <a:rPr lang="tr-TR" sz="1800" b="0" i="0" u="none" strike="noStrike" baseline="0" dirty="0" err="1">
                <a:latin typeface="AGaramondPro-Regular"/>
              </a:rPr>
              <a:t>gore</a:t>
            </a:r>
            <a:r>
              <a:rPr lang="tr-TR" sz="1800" b="0" i="0" u="none" strike="noStrike" baseline="0" dirty="0">
                <a:latin typeface="AGaramondPro-Regular"/>
              </a:rPr>
              <a:t> US ile malignite risk sınıflama sisteminde 3 sınıf </a:t>
            </a:r>
            <a:r>
              <a:rPr lang="tr-TR" sz="1800" b="0" i="0" u="none" strike="noStrike" baseline="0" dirty="0" err="1">
                <a:latin typeface="AGaramondPro-Regular"/>
              </a:rPr>
              <a:t>onerisi</a:t>
            </a:r>
            <a:r>
              <a:rPr lang="tr-TR" sz="1800" b="0" i="0" u="none" strike="noStrike" baseline="0" dirty="0">
                <a:latin typeface="AGaramondPro-Regular"/>
              </a:rPr>
              <a:t> mevcuttur: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E223D-0188-4767-A45C-27E61849BC89}" type="slidenum">
              <a:rPr lang="tr-TR" smtClean="0"/>
              <a:t>60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3544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800" b="0" i="0" u="none" strike="noStrike" baseline="0" dirty="0">
                <a:latin typeface="AGaramondPro-Regular"/>
              </a:rPr>
              <a:t>İyot </a:t>
            </a:r>
            <a:r>
              <a:rPr lang="tr-TR" sz="1800" b="0" i="0" u="none" strike="noStrike" baseline="0" dirty="0" err="1">
                <a:latin typeface="AGaramondPro-Regular"/>
              </a:rPr>
              <a:t>tiroid</a:t>
            </a:r>
            <a:r>
              <a:rPr lang="tr-TR" sz="1800" b="0" i="0" u="none" strike="noStrike" baseline="0" dirty="0">
                <a:latin typeface="AGaramondPro-Regular"/>
              </a:rPr>
              <a:t> hormonlarının </a:t>
            </a:r>
            <a:r>
              <a:rPr lang="tr-TR" sz="1800" b="0" i="0" u="none" strike="noStrike" baseline="0" dirty="0" err="1">
                <a:latin typeface="AGaramondPro-Regular"/>
              </a:rPr>
              <a:t>uretimi</a:t>
            </a:r>
            <a:r>
              <a:rPr lang="tr-TR" sz="1800" b="0" i="0" u="none" strike="noStrike" baseline="0" dirty="0">
                <a:latin typeface="AGaramondPro-Regular"/>
              </a:rPr>
              <a:t> </a:t>
            </a:r>
            <a:r>
              <a:rPr lang="tr-TR" sz="1800" b="0" i="0" u="none" strike="noStrike" baseline="0" dirty="0" err="1">
                <a:latin typeface="AGaramondPro-Regular"/>
              </a:rPr>
              <a:t>icin</a:t>
            </a:r>
            <a:r>
              <a:rPr lang="tr-TR" sz="1800" b="0" i="0" u="none" strike="noStrike" baseline="0" dirty="0">
                <a:latin typeface="AGaramondPro-Regular"/>
              </a:rPr>
              <a:t> esansiyel bir elementtir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E223D-0188-4767-A45C-27E61849BC89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50427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E223D-0188-4767-A45C-27E61849BC89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0613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tr-TR" sz="1800" b="0" i="0" u="none" strike="noStrike" baseline="0" dirty="0">
                <a:latin typeface="AGaramondPro-Regular"/>
              </a:rPr>
              <a:t>ayırt ettirici test radyoaktif iyot </a:t>
            </a:r>
            <a:r>
              <a:rPr lang="tr-TR" sz="1800" b="0" i="0" u="none" strike="noStrike" baseline="0" dirty="0" err="1">
                <a:latin typeface="AGaramondPro-Regular"/>
              </a:rPr>
              <a:t>uptake</a:t>
            </a:r>
            <a:r>
              <a:rPr lang="tr-TR" sz="1800" b="0" i="0" u="none" strike="noStrike" baseline="0" dirty="0">
                <a:latin typeface="AGaramondPro-Regular"/>
              </a:rPr>
              <a:t> (RAIU) testidir. </a:t>
            </a:r>
          </a:p>
          <a:p>
            <a:pPr algn="l"/>
            <a:r>
              <a:rPr lang="tr-TR" sz="1800" b="0" i="0" u="none" strike="noStrike" baseline="0" dirty="0">
                <a:latin typeface="AGaramondPro-Regular"/>
              </a:rPr>
              <a:t>Radyoaktif iyot </a:t>
            </a:r>
            <a:r>
              <a:rPr lang="tr-TR" sz="1800" b="0" i="0" u="none" strike="noStrike" baseline="0" dirty="0" err="1">
                <a:latin typeface="AGaramondPro-Regular"/>
              </a:rPr>
              <a:t>uptake</a:t>
            </a:r>
            <a:r>
              <a:rPr lang="tr-TR" sz="1800" b="0" i="0" u="none" strike="noStrike" baseline="0" dirty="0">
                <a:latin typeface="AGaramondPro-Regular"/>
              </a:rPr>
              <a:t> artmış veya </a:t>
            </a:r>
            <a:r>
              <a:rPr lang="tr-TR" sz="1800" b="0" i="0" u="none" strike="noStrike" baseline="0" dirty="0" err="1">
                <a:latin typeface="AGaramondPro-Regular"/>
              </a:rPr>
              <a:t>yuksek</a:t>
            </a:r>
            <a:r>
              <a:rPr lang="tr-TR" sz="1800" b="0" i="0" u="none" strike="noStrike" baseline="0" dirty="0">
                <a:latin typeface="AGaramondPro-Regular"/>
              </a:rPr>
              <a:t>/normal olan olgularda artmış hormon </a:t>
            </a:r>
            <a:r>
              <a:rPr lang="tr-TR" sz="1800" b="0" i="0" u="none" strike="noStrike" baseline="0" dirty="0" err="1">
                <a:latin typeface="AGaramondPro-Regular"/>
              </a:rPr>
              <a:t>uretimi</a:t>
            </a:r>
            <a:r>
              <a:rPr lang="tr-TR" sz="1800" b="0" i="0" u="none" strike="noStrike" baseline="0" dirty="0">
                <a:latin typeface="AGaramondPro-Regular"/>
              </a:rPr>
              <a:t> </a:t>
            </a:r>
            <a:r>
              <a:rPr lang="tr-TR" sz="1800" b="0" i="0" u="none" strike="noStrike" baseline="0" dirty="0" err="1">
                <a:latin typeface="AGaramondPro-Regular"/>
              </a:rPr>
              <a:t>duşunulurken</a:t>
            </a:r>
            <a:endParaRPr lang="tr-TR" sz="1800" b="0" i="0" u="none" strike="noStrike" baseline="0" dirty="0">
              <a:latin typeface="AGaramondPro-Regular"/>
            </a:endParaRPr>
          </a:p>
          <a:p>
            <a:pPr algn="l"/>
            <a:r>
              <a:rPr lang="tr-TR" sz="1800" b="0" i="0" u="none" strike="noStrike" baseline="0" dirty="0" err="1">
                <a:latin typeface="AGaramondPro-Regular"/>
              </a:rPr>
              <a:t>Duşuk</a:t>
            </a:r>
            <a:r>
              <a:rPr lang="tr-TR" sz="1800" b="0" i="0" u="none" strike="noStrike" baseline="0" dirty="0">
                <a:latin typeface="AGaramondPro-Regular"/>
              </a:rPr>
              <a:t> radyoaktif iyot </a:t>
            </a:r>
            <a:r>
              <a:rPr lang="tr-TR" sz="1800" b="0" i="0" u="none" strike="noStrike" baseline="0" dirty="0" err="1">
                <a:latin typeface="AGaramondPro-Regular"/>
              </a:rPr>
              <a:t>uptake’i</a:t>
            </a:r>
            <a:r>
              <a:rPr lang="tr-TR" sz="1800" b="0" i="0" u="none" strike="noStrike" baseline="0" dirty="0">
                <a:latin typeface="AGaramondPro-Regular"/>
              </a:rPr>
              <a:t> </a:t>
            </a:r>
            <a:r>
              <a:rPr lang="tr-TR" sz="1800" b="0" i="0" u="none" strike="noStrike" baseline="0" dirty="0" err="1">
                <a:latin typeface="AGaramondPro-Regular"/>
              </a:rPr>
              <a:t>ekzojen</a:t>
            </a:r>
            <a:r>
              <a:rPr lang="tr-TR" sz="1800" b="0" i="0" u="none" strike="noStrike" baseline="0" dirty="0">
                <a:latin typeface="AGaramondPro-Regular"/>
              </a:rPr>
              <a:t> </a:t>
            </a:r>
            <a:r>
              <a:rPr lang="tr-TR" sz="1800" b="0" i="0" u="none" strike="noStrike" baseline="0" dirty="0" err="1">
                <a:latin typeface="AGaramondPro-Regular"/>
              </a:rPr>
              <a:t>tiroid</a:t>
            </a:r>
            <a:r>
              <a:rPr lang="tr-TR" sz="1800" b="0" i="0" u="none" strike="noStrike" baseline="0" dirty="0">
                <a:latin typeface="AGaramondPro-Regular"/>
              </a:rPr>
              <a:t> hormon kaynağı veya </a:t>
            </a:r>
            <a:r>
              <a:rPr lang="tr-TR" sz="1800" b="0" i="0" u="none" strike="noStrike" baseline="0" dirty="0" err="1">
                <a:latin typeface="AGaramondPro-Regular"/>
              </a:rPr>
              <a:t>onceden</a:t>
            </a:r>
            <a:r>
              <a:rPr lang="tr-TR" sz="1800" b="0" i="0" u="none" strike="noStrike" baseline="0" dirty="0">
                <a:latin typeface="AGaramondPro-Regular"/>
              </a:rPr>
              <a:t> </a:t>
            </a:r>
            <a:r>
              <a:rPr lang="tr-TR" sz="1800" b="0" i="0" u="none" strike="noStrike" baseline="0" dirty="0" err="1">
                <a:latin typeface="AGaramondPro-Regular"/>
              </a:rPr>
              <a:t>uretilmiş</a:t>
            </a:r>
            <a:r>
              <a:rPr lang="tr-TR" sz="1800" b="0" i="0" u="none" strike="noStrike" baseline="0" dirty="0">
                <a:latin typeface="AGaramondPro-Regular"/>
              </a:rPr>
              <a:t> hormonların salınımını (yıkıma bağlı) </a:t>
            </a:r>
            <a:r>
              <a:rPr lang="tr-TR" sz="1800" b="0" i="0" u="none" strike="noStrike" baseline="0" dirty="0" err="1">
                <a:latin typeface="AGaramondPro-Regular"/>
              </a:rPr>
              <a:t>tirotoksikozu</a:t>
            </a:r>
            <a:r>
              <a:rPr lang="tr-TR" sz="1800" b="0" i="0" u="none" strike="noStrike" baseline="0" dirty="0">
                <a:latin typeface="AGaramondPro-Regular"/>
              </a:rPr>
              <a:t> </a:t>
            </a:r>
            <a:r>
              <a:rPr lang="tr-TR" sz="1800" b="0" i="0" u="none" strike="noStrike" baseline="0" dirty="0" err="1">
                <a:latin typeface="AGaramondPro-Regular"/>
              </a:rPr>
              <a:t>duşundurur</a:t>
            </a:r>
            <a:r>
              <a:rPr lang="tr-TR" sz="1800" b="0" i="0" u="none" strike="noStrike" baseline="0" dirty="0">
                <a:latin typeface="AGaramondPro-Regular"/>
              </a:rPr>
              <a:t>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E223D-0188-4767-A45C-27E61849BC89}" type="slidenum">
              <a:rPr lang="tr-TR" smtClean="0"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734082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E223D-0188-4767-A45C-27E61849BC89}" type="slidenum">
              <a:rPr lang="tr-TR" smtClean="0"/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4602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dirty="0"/>
              <a:t>Riskin arttığını veya değişmediğini öne süren çalışmalar vardır. Bu nedenle, antikor negatif </a:t>
            </a:r>
            <a:r>
              <a:rPr lang="tr-TR" sz="1200" dirty="0" err="1"/>
              <a:t>subklinik</a:t>
            </a:r>
            <a:r>
              <a:rPr lang="tr-TR" sz="1200" dirty="0"/>
              <a:t> hipotiroidi olgularında tedavi gerekliliği konusu hâlen tartışmalıdır.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E223D-0188-4767-A45C-27E61849BC89}" type="slidenum">
              <a:rPr lang="tr-TR" smtClean="0"/>
              <a:t>39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038405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E223D-0188-4767-A45C-27E61849BC89}" type="slidenum">
              <a:rPr lang="tr-TR" smtClean="0"/>
              <a:t>47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255076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800" b="0" i="0" u="none" strike="noStrike" baseline="0" dirty="0">
                <a:latin typeface="AGaramondPro-Regular"/>
              </a:rPr>
              <a:t>tiroidin </a:t>
            </a:r>
            <a:r>
              <a:rPr lang="tr-TR" sz="1800" b="0" i="0" u="none" strike="noStrike" baseline="0" dirty="0" err="1">
                <a:latin typeface="AGaramondPro-Regular"/>
              </a:rPr>
              <a:t>otoimmun</a:t>
            </a:r>
            <a:r>
              <a:rPr lang="tr-TR" sz="1800" b="0" i="0" u="none" strike="noStrike" baseline="0" dirty="0">
                <a:latin typeface="AGaramondPro-Regular"/>
              </a:rPr>
              <a:t> hasarı ile ortaya </a:t>
            </a:r>
            <a:r>
              <a:rPr lang="tr-TR" sz="1800" b="0" i="0" u="none" strike="noStrike" baseline="0" dirty="0" err="1">
                <a:latin typeface="AGaramondPro-Regular"/>
              </a:rPr>
              <a:t>cıkmaktadır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E223D-0188-4767-A45C-27E61849BC89}" type="slidenum">
              <a:rPr lang="tr-TR" smtClean="0"/>
              <a:t>48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20924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tr-TR" sz="1800" b="0" i="0" u="none" strike="noStrike" baseline="0" dirty="0">
                <a:latin typeface="AGaramondPro-Regular"/>
              </a:rPr>
              <a:t>Yapışıklık sonucu </a:t>
            </a:r>
            <a:r>
              <a:rPr lang="tr-TR" sz="1800" b="0" i="0" u="none" strike="noStrike" baseline="0" dirty="0" err="1">
                <a:latin typeface="AGaramondPro-Regular"/>
              </a:rPr>
              <a:t>dispne</a:t>
            </a:r>
            <a:r>
              <a:rPr lang="tr-TR" sz="1800" b="0" i="0" u="none" strike="noStrike" baseline="0" dirty="0">
                <a:latin typeface="AGaramondPro-Regular"/>
              </a:rPr>
              <a:t>, disfaji, ses kısıklığı, </a:t>
            </a:r>
            <a:r>
              <a:rPr lang="tr-TR" sz="1800" b="0" i="0" u="none" strike="noStrike" baseline="0" dirty="0" err="1">
                <a:latin typeface="AGaramondPro-Regular"/>
              </a:rPr>
              <a:t>stridor</a:t>
            </a:r>
            <a:r>
              <a:rPr lang="tr-TR" sz="1800" b="0" i="0" u="none" strike="noStrike" baseline="0" dirty="0">
                <a:latin typeface="AGaramondPro-Regular"/>
              </a:rPr>
              <a:t> ortaya </a:t>
            </a:r>
            <a:r>
              <a:rPr lang="tr-TR" sz="1800" b="0" i="0" u="none" strike="noStrike" baseline="0" dirty="0" err="1">
                <a:latin typeface="AGaramondPro-Regular"/>
              </a:rPr>
              <a:t>cıkabilir</a:t>
            </a:r>
            <a:r>
              <a:rPr lang="tr-TR" sz="1800" b="0" i="0" u="none" strike="noStrike" baseline="0" dirty="0">
                <a:latin typeface="AGaramondPro-Regular"/>
              </a:rPr>
              <a:t>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E223D-0188-4767-A45C-27E61849BC89}" type="slidenum">
              <a:rPr lang="tr-TR" smtClean="0"/>
              <a:t>51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46738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82762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68E7B-C8E8-41F0-9A2A-9F32EB625817}" type="datetimeFigureOut">
              <a:rPr lang="tr-TR" smtClean="0"/>
              <a:t>11.12.2023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5040274E-562F-4A98-BB4B-4D6709F0A3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17234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68E7B-C8E8-41F0-9A2A-9F32EB625817}" type="datetimeFigureOut">
              <a:rPr lang="tr-TR" smtClean="0"/>
              <a:t>11.12.2023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0274E-562F-4A98-BB4B-4D6709F0A3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76896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68E7B-C8E8-41F0-9A2A-9F32EB625817}" type="datetimeFigureOut">
              <a:rPr lang="tr-TR" smtClean="0"/>
              <a:t>11.12.2023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0274E-562F-4A98-BB4B-4D6709F0A3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3019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68E7B-C8E8-41F0-9A2A-9F32EB625817}" type="datetimeFigureOut">
              <a:rPr lang="tr-TR" smtClean="0"/>
              <a:t>11.12.2023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0274E-562F-4A98-BB4B-4D6709F0A3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45739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0AA68E7B-C8E8-41F0-9A2A-9F32EB625817}" type="datetimeFigureOut">
              <a:rPr lang="tr-TR" smtClean="0"/>
              <a:t>11.12.2023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tr-TR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5040274E-562F-4A98-BB4B-4D6709F0A3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98471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68E7B-C8E8-41F0-9A2A-9F32EB625817}" type="datetimeFigureOut">
              <a:rPr lang="tr-TR" smtClean="0"/>
              <a:t>11.12.2023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0274E-562F-4A98-BB4B-4D6709F0A3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80092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68E7B-C8E8-41F0-9A2A-9F32EB625817}" type="datetimeFigureOut">
              <a:rPr lang="tr-TR" smtClean="0"/>
              <a:t>11.12.2023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0274E-562F-4A98-BB4B-4D6709F0A3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66667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68E7B-C8E8-41F0-9A2A-9F32EB625817}" type="datetimeFigureOut">
              <a:rPr lang="tr-TR" smtClean="0"/>
              <a:t>11.12.2023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0274E-562F-4A98-BB4B-4D6709F0A3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87077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68E7B-C8E8-41F0-9A2A-9F32EB625817}" type="datetimeFigureOut">
              <a:rPr lang="tr-TR" smtClean="0"/>
              <a:t>11.12.2023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0274E-562F-4A98-BB4B-4D6709F0A3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95827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68E7B-C8E8-41F0-9A2A-9F32EB625817}" type="datetimeFigureOut">
              <a:rPr lang="tr-TR" smtClean="0"/>
              <a:t>11.12.2023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0274E-562F-4A98-BB4B-4D6709F0A3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05515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0AA68E7B-C8E8-41F0-9A2A-9F32EB625817}" type="datetimeFigureOut">
              <a:rPr lang="tr-TR" smtClean="0"/>
              <a:t>11.12.2023</a:t>
            </a:fld>
            <a:endParaRPr lang="tr-TR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0274E-562F-4A98-BB4B-4D6709F0A3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11405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0AA68E7B-C8E8-41F0-9A2A-9F32EB625817}" type="datetimeFigureOut">
              <a:rPr lang="tr-TR" smtClean="0"/>
              <a:t>11.12.2023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tr-TR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5040274E-562F-4A98-BB4B-4D6709F0A3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4376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2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0.png"/><Relationship Id="rId5" Type="http://schemas.openxmlformats.org/officeDocument/2006/relationships/customXml" Target="../ink/ink2.xml"/><Relationship Id="rId4" Type="http://schemas.openxmlformats.org/officeDocument/2006/relationships/image" Target="../media/image23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ptodate.com/contents/overview-of-the-clinical-manifestations-of-hyperthyroidism-in-adults?search=hipertiroidi&amp;source=search_result&amp;selectedTitle=2~150&amp;usage_type=default&amp;display_rank=2" TargetMode="External"/><Relationship Id="rId2" Type="http://schemas.openxmlformats.org/officeDocument/2006/relationships/hyperlink" Target="https://www.aafp.org/pubs/afp/issues/2014/0215/p273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01009F6-1AFB-32D6-B67D-24486AC944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dirty="0"/>
              <a:t>TİROİD HASTALIKLARINA YAKLAŞIM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E3F4EF39-8CAA-D767-AACE-E783E4337B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50364" y="5230783"/>
            <a:ext cx="7891272" cy="1069848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tr-TR" sz="2000" dirty="0"/>
              <a:t>Araş. Gör. Dr. Can Deniz Atalay</a:t>
            </a:r>
          </a:p>
          <a:p>
            <a:pPr algn="ctr"/>
            <a:r>
              <a:rPr lang="tr-TR" sz="2000" dirty="0" err="1"/>
              <a:t>Ktü</a:t>
            </a:r>
            <a:r>
              <a:rPr lang="tr-TR" sz="2000" dirty="0"/>
              <a:t> Aile Hekimliği</a:t>
            </a:r>
          </a:p>
          <a:p>
            <a:pPr algn="ctr"/>
            <a:r>
              <a:rPr lang="tr-TR" dirty="0"/>
              <a:t>12.12</a:t>
            </a:r>
            <a:r>
              <a:rPr lang="tr-TR" sz="2000" dirty="0"/>
              <a:t>.2023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98592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FCC99C0D-E533-ED22-38FC-00E26D0FDF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8886" y="203366"/>
            <a:ext cx="7094227" cy="54796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A499D2C0-7161-EC0A-366B-21E0706737AA}"/>
              </a:ext>
            </a:extLst>
          </p:cNvPr>
          <p:cNvSpPr txBox="1"/>
          <p:nvPr/>
        </p:nvSpPr>
        <p:spPr>
          <a:xfrm>
            <a:off x="2153265" y="6076336"/>
            <a:ext cx="96454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b="1" i="0" u="none" strike="noStrike" baseline="0" dirty="0">
                <a:solidFill>
                  <a:srgbClr val="C00000"/>
                </a:solidFill>
                <a:latin typeface="AGaramondPro-Regular"/>
              </a:rPr>
              <a:t>!! </a:t>
            </a:r>
            <a:r>
              <a:rPr lang="tr-TR" sz="2200" b="0" i="0" u="none" strike="noStrike" baseline="0" dirty="0">
                <a:latin typeface="AGaramondPro-Regular"/>
              </a:rPr>
              <a:t>Dünyada önlenebilir zeka geriliğinin en önemli nedeni iyot eksikliğidir.</a:t>
            </a:r>
            <a:endParaRPr lang="tr-TR" sz="2200" dirty="0"/>
          </a:p>
        </p:txBody>
      </p:sp>
    </p:spTree>
    <p:extLst>
      <p:ext uri="{BB962C8B-B14F-4D97-AF65-F5344CB8AC3E}">
        <p14:creationId xmlns:p14="http://schemas.microsoft.com/office/powerpoint/2010/main" val="6167207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7934E7C-4DA6-F975-9DF6-C3CE5658E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50335"/>
            <a:ext cx="10058400" cy="1609344"/>
          </a:xfrm>
        </p:spPr>
        <p:txBody>
          <a:bodyPr/>
          <a:lstStyle/>
          <a:p>
            <a:r>
              <a:rPr lang="tr-TR" dirty="0"/>
              <a:t>Hipotiroidi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01EA9FD-1417-1F4C-4241-EB707323B2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759679"/>
            <a:ext cx="10058400" cy="405079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tr-TR" sz="2300" dirty="0"/>
              <a:t>Doku düzeyinde </a:t>
            </a:r>
            <a:r>
              <a:rPr lang="tr-TR" sz="2300" dirty="0" err="1"/>
              <a:t>tiroid</a:t>
            </a:r>
            <a:r>
              <a:rPr lang="tr-TR" sz="2300" dirty="0"/>
              <a:t> hormonu yetersizliği veya nadiren etkisizliği sonucu ortaya çıkan, metabolik yavaşlama ile karakterize bir hastalıktır.</a:t>
            </a:r>
          </a:p>
          <a:p>
            <a:endParaRPr lang="tr-TR" sz="2300" dirty="0"/>
          </a:p>
          <a:p>
            <a:pPr marL="0" indent="0">
              <a:spcBef>
                <a:spcPts val="1800"/>
              </a:spcBef>
              <a:buNone/>
            </a:pPr>
            <a:r>
              <a:rPr lang="tr-TR" sz="2300" dirty="0"/>
              <a:t>    </a:t>
            </a:r>
            <a:r>
              <a:rPr lang="tr-TR" sz="2300" b="1" dirty="0"/>
              <a:t>- </a:t>
            </a:r>
            <a:r>
              <a:rPr lang="tr-TR" sz="2300" dirty="0" err="1"/>
              <a:t>Hipoitroidi</a:t>
            </a:r>
            <a:r>
              <a:rPr lang="tr-TR" sz="2300" dirty="0"/>
              <a:t> bozukluğun kaynaklandığı dokulara göre 3 grupta sınıflanır: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tr-TR" sz="2300" b="1" dirty="0"/>
              <a:t>Primer hipotiroidi: </a:t>
            </a:r>
            <a:r>
              <a:rPr lang="tr-TR" sz="2300" dirty="0" err="1"/>
              <a:t>Tiroid</a:t>
            </a:r>
            <a:r>
              <a:rPr lang="tr-TR" sz="2300" dirty="0"/>
              <a:t> bezi yetersizliğinden kaynaklanan nedenlere bağlı,</a:t>
            </a:r>
          </a:p>
          <a:p>
            <a:pPr marL="0" indent="0">
              <a:buNone/>
            </a:pPr>
            <a:r>
              <a:rPr lang="tr-TR" sz="2300" b="1" dirty="0"/>
              <a:t>Sekonder hipotiroidi: </a:t>
            </a:r>
            <a:r>
              <a:rPr lang="tr-TR" sz="2300" dirty="0"/>
              <a:t>TSH yetersizliğine bağlı,</a:t>
            </a:r>
          </a:p>
          <a:p>
            <a:pPr marL="0" indent="0">
              <a:buNone/>
            </a:pPr>
            <a:r>
              <a:rPr lang="tr-TR" sz="2300" b="1" dirty="0"/>
              <a:t>Tersiyer hipotiroidi: </a:t>
            </a:r>
            <a:r>
              <a:rPr lang="tr-TR" sz="2300" dirty="0"/>
              <a:t>TRH yetersizliğine bağlı olarak ortaya çıkan hipotiroididir.</a:t>
            </a:r>
          </a:p>
        </p:txBody>
      </p:sp>
    </p:spTree>
    <p:extLst>
      <p:ext uri="{BB962C8B-B14F-4D97-AF65-F5344CB8AC3E}">
        <p14:creationId xmlns:p14="http://schemas.microsoft.com/office/powerpoint/2010/main" val="29569984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9FC84C3-C13D-9242-2BED-838A6F900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274217"/>
            <a:ext cx="10058400" cy="1609344"/>
          </a:xfrm>
        </p:spPr>
        <p:txBody>
          <a:bodyPr>
            <a:normAutofit/>
          </a:bodyPr>
          <a:lstStyle/>
          <a:p>
            <a:r>
              <a:rPr lang="tr-TR" sz="4000" dirty="0"/>
              <a:t>Hipotiroidi </a:t>
            </a:r>
            <a:r>
              <a:rPr lang="tr-TR" sz="3600" dirty="0"/>
              <a:t>- tanı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60466EE-F5DB-B871-62E8-BBA2AA4BF8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081048"/>
            <a:ext cx="10058400" cy="409115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tr-TR" sz="2200" dirty="0"/>
              <a:t>Çoğu zaman hipotiroidiye özgü klinik belirti ve bulgular olmadığı için, tanı tamamen biyokimyasal testlere dayanılarak konulur</a:t>
            </a:r>
          </a:p>
          <a:p>
            <a:pPr>
              <a:lnSpc>
                <a:spcPct val="100000"/>
              </a:lnSpc>
            </a:pPr>
            <a:r>
              <a:rPr lang="tr-TR" sz="2200" b="1" dirty="0"/>
              <a:t>Primer aşikâr hipotiroidide </a:t>
            </a:r>
            <a:r>
              <a:rPr lang="tr-TR" sz="2200" dirty="0"/>
              <a:t> serum TSH           </a:t>
            </a:r>
            <a:r>
              <a:rPr lang="tr-TR" sz="2200" b="1" dirty="0" err="1"/>
              <a:t>Subklinik</a:t>
            </a:r>
            <a:r>
              <a:rPr lang="tr-TR" sz="2200" b="1" dirty="0"/>
              <a:t> hipotiroidi  </a:t>
            </a:r>
            <a:r>
              <a:rPr lang="tr-TR" sz="2200" dirty="0"/>
              <a:t>serum sT4: N                 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tr-TR" sz="2200" dirty="0"/>
              <a:t>                                                      serum sT4                                                   serum TSH</a:t>
            </a:r>
          </a:p>
          <a:p>
            <a:pPr>
              <a:lnSpc>
                <a:spcPct val="100000"/>
              </a:lnSpc>
            </a:pPr>
            <a:endParaRPr lang="tr-TR" sz="2200" b="1" dirty="0"/>
          </a:p>
          <a:p>
            <a:pPr>
              <a:lnSpc>
                <a:spcPct val="100000"/>
              </a:lnSpc>
            </a:pPr>
            <a:r>
              <a:rPr lang="tr-TR" sz="2200" b="1" dirty="0"/>
              <a:t>Santral (sekonder, tersiyer) hipotiroidi de </a:t>
            </a:r>
            <a:r>
              <a:rPr lang="tr-TR" sz="2200" dirty="0"/>
              <a:t>ise serum sT4 düzeyinin düşük olmasına karşın, serum TSH düzeyi buna uygun olarak yükselmemiştir.</a:t>
            </a:r>
          </a:p>
        </p:txBody>
      </p:sp>
      <p:sp>
        <p:nvSpPr>
          <p:cNvPr id="4" name="Ok: Aşağı 3">
            <a:extLst>
              <a:ext uri="{FF2B5EF4-FFF2-40B4-BE49-F238E27FC236}">
                <a16:creationId xmlns:a16="http://schemas.microsoft.com/office/drawing/2014/main" id="{1ED97836-9E44-C4EF-8711-E6698FF695B1}"/>
              </a:ext>
            </a:extLst>
          </p:cNvPr>
          <p:cNvSpPr/>
          <p:nvPr/>
        </p:nvSpPr>
        <p:spPr>
          <a:xfrm flipV="1">
            <a:off x="5896896" y="2997853"/>
            <a:ext cx="132735" cy="252002"/>
          </a:xfrm>
          <a:prstGeom prst="downArrow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Ok: Aşağı 4">
            <a:extLst>
              <a:ext uri="{FF2B5EF4-FFF2-40B4-BE49-F238E27FC236}">
                <a16:creationId xmlns:a16="http://schemas.microsoft.com/office/drawing/2014/main" id="{0E7DDC2D-80A3-E6E9-7130-930F15521510}"/>
              </a:ext>
            </a:extLst>
          </p:cNvPr>
          <p:cNvSpPr/>
          <p:nvPr/>
        </p:nvSpPr>
        <p:spPr>
          <a:xfrm>
            <a:off x="5896896" y="3499544"/>
            <a:ext cx="132735" cy="252001"/>
          </a:xfrm>
          <a:prstGeom prst="downArrow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Ok: Aşağı 5">
            <a:extLst>
              <a:ext uri="{FF2B5EF4-FFF2-40B4-BE49-F238E27FC236}">
                <a16:creationId xmlns:a16="http://schemas.microsoft.com/office/drawing/2014/main" id="{F00D6628-2EE6-7A3F-D6D9-0B4F1F9B1AB4}"/>
              </a:ext>
            </a:extLst>
          </p:cNvPr>
          <p:cNvSpPr/>
          <p:nvPr/>
        </p:nvSpPr>
        <p:spPr>
          <a:xfrm flipV="1">
            <a:off x="10309126" y="3499544"/>
            <a:ext cx="132735" cy="252002"/>
          </a:xfrm>
          <a:prstGeom prst="downArrow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35645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0BC6069-3919-54A9-C7A7-88B9D3DEB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609344"/>
          </a:xfrm>
        </p:spPr>
        <p:txBody>
          <a:bodyPr>
            <a:noAutofit/>
          </a:bodyPr>
          <a:lstStyle/>
          <a:p>
            <a:r>
              <a:rPr lang="tr-TR" sz="4000" dirty="0"/>
              <a:t>Hipotiroidi </a:t>
            </a:r>
            <a:r>
              <a:rPr lang="tr-TR" sz="3600" dirty="0"/>
              <a:t>- etyoloji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D6BDF48-FA0D-7075-4E8B-CCB4118373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403604"/>
            <a:ext cx="10058400" cy="4050792"/>
          </a:xfrm>
        </p:spPr>
        <p:txBody>
          <a:bodyPr/>
          <a:lstStyle/>
          <a:p>
            <a:r>
              <a:rPr lang="tr-TR" dirty="0"/>
              <a:t>% 99’ u primer hipotiroidi </a:t>
            </a:r>
            <a:r>
              <a:rPr lang="tr-TR" b="1" dirty="0">
                <a:solidFill>
                  <a:srgbClr val="C00000"/>
                </a:solidFill>
              </a:rPr>
              <a:t>!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4968CD2C-28BE-DF5B-E8C1-5D31161B68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496"/>
          <a:stretch/>
        </p:blipFill>
        <p:spPr>
          <a:xfrm>
            <a:off x="1160206" y="1936955"/>
            <a:ext cx="6132359" cy="4836958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B05DC50E-EBB7-6208-7CE5-CF3CCE0EDF14}"/>
              </a:ext>
            </a:extLst>
          </p:cNvPr>
          <p:cNvSpPr txBox="1"/>
          <p:nvPr/>
        </p:nvSpPr>
        <p:spPr>
          <a:xfrm>
            <a:off x="7892845" y="3149261"/>
            <a:ext cx="370921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Dünyada hipotiroidinin en sık nedeni şiddetli iyot eksikliğidir.</a:t>
            </a:r>
          </a:p>
          <a:p>
            <a:r>
              <a:rPr lang="tr-TR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İyot eksikliği olmayan bölgelerde en çok görülen neden ise kronik </a:t>
            </a:r>
            <a:r>
              <a:rPr lang="tr-TR" dirty="0" err="1"/>
              <a:t>otoimmun</a:t>
            </a:r>
            <a:r>
              <a:rPr lang="tr-TR" dirty="0"/>
              <a:t> tiroidittir (</a:t>
            </a:r>
            <a:r>
              <a:rPr lang="tr-TR" dirty="0" err="1"/>
              <a:t>Hashimato</a:t>
            </a:r>
            <a:r>
              <a:rPr lang="tr-TR" dirty="0"/>
              <a:t> tiroiditi)</a:t>
            </a:r>
          </a:p>
        </p:txBody>
      </p:sp>
    </p:spTree>
    <p:extLst>
      <p:ext uri="{BB962C8B-B14F-4D97-AF65-F5344CB8AC3E}">
        <p14:creationId xmlns:p14="http://schemas.microsoft.com/office/powerpoint/2010/main" val="5233515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9A31EAE-9677-D353-2D4A-9CCE62A4D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/>
              <a:t>Hipotiroidi </a:t>
            </a:r>
            <a:r>
              <a:rPr lang="tr-TR" sz="3600" dirty="0"/>
              <a:t>- semptomlar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AA2F1B52-031D-0B8B-2C1C-6502881CAA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4943" y="2093976"/>
            <a:ext cx="7982114" cy="37693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720154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CB6FB6C5-E784-9C52-C7D8-6ECBFD3751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773" y="484632"/>
            <a:ext cx="7412454" cy="59972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28457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DA132AA-6421-AFFD-4842-0E69BF777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13941"/>
            <a:ext cx="10058400" cy="1609344"/>
          </a:xfrm>
        </p:spPr>
        <p:txBody>
          <a:bodyPr/>
          <a:lstStyle/>
          <a:p>
            <a:r>
              <a:rPr lang="tr-TR" sz="3600" b="1" i="0" u="none" strike="noStrike" baseline="0" dirty="0">
                <a:latin typeface="Calibri-Bold"/>
              </a:rPr>
              <a:t>Hipotiroidi taraması:</a:t>
            </a:r>
            <a:br>
              <a:rPr lang="tr-TR" sz="4800" b="1" i="0" u="none" strike="noStrike" baseline="0" dirty="0">
                <a:latin typeface="Calibri-Bold"/>
              </a:rPr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D4D0128-C2DB-4373-F987-2E4E83F5D9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313" y="1757565"/>
            <a:ext cx="3724558" cy="405079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tr-TR" sz="2000" i="0" u="none" strike="noStrike" baseline="0" dirty="0">
                <a:latin typeface="Calibri-Bold"/>
              </a:rPr>
              <a:t>Hipotiroidiye uyan belirti ve bulguları olan olgular, </a:t>
            </a:r>
            <a:r>
              <a:rPr lang="tr-TR" sz="2000" i="0" u="none" strike="noStrike" baseline="0" dirty="0" err="1">
                <a:latin typeface="Calibri-Bold"/>
              </a:rPr>
              <a:t>tiroid</a:t>
            </a:r>
            <a:r>
              <a:rPr lang="tr-TR" sz="2000" i="0" u="none" strike="noStrike" baseline="0" dirty="0">
                <a:latin typeface="Calibri-Bold"/>
              </a:rPr>
              <a:t> fonksiyon bozukluğu açısından değerlendirilmelidir.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tr-TR" sz="2000" i="0" u="none" strike="noStrike" baseline="0" dirty="0">
                <a:latin typeface="Calibri-Bold"/>
              </a:rPr>
              <a:t>Semptomları olmayan olgularda rutin tarama yapılması risk faktörleri varlığında önerilmektedir. 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050953AB-5E8A-77E3-51EB-1911AA862A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6782" y="1757565"/>
            <a:ext cx="7050975" cy="39818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59923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772C6DE-BACE-FD97-5E7C-41F7B535D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99497"/>
            <a:ext cx="10058400" cy="1609344"/>
          </a:xfrm>
        </p:spPr>
        <p:txBody>
          <a:bodyPr>
            <a:normAutofit/>
          </a:bodyPr>
          <a:lstStyle/>
          <a:p>
            <a:r>
              <a:rPr lang="tr-TR" sz="4000" dirty="0"/>
              <a:t>Hipotiroidi </a:t>
            </a:r>
            <a:r>
              <a:rPr lang="tr-TR" sz="3600" dirty="0"/>
              <a:t>- tedavi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54DB3FF-D504-583E-504F-B89E8A0A3C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286410" cy="4050792"/>
          </a:xfrm>
        </p:spPr>
        <p:txBody>
          <a:bodyPr>
            <a:normAutofit/>
          </a:bodyPr>
          <a:lstStyle/>
          <a:p>
            <a:r>
              <a:rPr lang="tr-TR" sz="2200" dirty="0"/>
              <a:t>Aşikar hipotiroidi tanısı alan tüm vakalar </a:t>
            </a:r>
            <a:r>
              <a:rPr lang="tr-TR" sz="2200" b="1" dirty="0" err="1"/>
              <a:t>levotiroksin</a:t>
            </a:r>
            <a:r>
              <a:rPr lang="tr-TR" sz="2200" b="1" dirty="0"/>
              <a:t>(lt4) </a:t>
            </a:r>
            <a:r>
              <a:rPr lang="tr-TR" sz="2200" dirty="0"/>
              <a:t>replasman tedavisi almalıdır.</a:t>
            </a:r>
          </a:p>
          <a:p>
            <a:r>
              <a:rPr lang="tr-TR" sz="2200" dirty="0"/>
              <a:t>Serum TSH düzeyinin 10 </a:t>
            </a:r>
            <a:r>
              <a:rPr lang="tr-TR" sz="2200" dirty="0" err="1"/>
              <a:t>mU</a:t>
            </a:r>
            <a:r>
              <a:rPr lang="tr-TR" sz="2200" dirty="0"/>
              <a:t>/L &gt; olduğu bütün olguların tedavi edilmesinde genel bir fikir </a:t>
            </a:r>
            <a:r>
              <a:rPr lang="tr-TR" sz="2200" dirty="0" err="1"/>
              <a:t>briliği</a:t>
            </a:r>
            <a:r>
              <a:rPr lang="tr-TR" sz="2200" dirty="0"/>
              <a:t> vardır.</a:t>
            </a:r>
          </a:p>
          <a:p>
            <a:pPr>
              <a:lnSpc>
                <a:spcPct val="100000"/>
              </a:lnSpc>
            </a:pPr>
            <a:r>
              <a:rPr lang="tr-TR" sz="2200" dirty="0" err="1"/>
              <a:t>Subklinik</a:t>
            </a:r>
            <a:r>
              <a:rPr lang="tr-TR" sz="2200" dirty="0"/>
              <a:t> hipotiroidide serum TSH&lt;10 </a:t>
            </a:r>
            <a:r>
              <a:rPr lang="tr-TR" sz="2200" dirty="0" err="1"/>
              <a:t>mU</a:t>
            </a:r>
            <a:r>
              <a:rPr lang="tr-TR" sz="2200" dirty="0"/>
              <a:t>/L ise semptomların varlığı, anti-</a:t>
            </a:r>
            <a:r>
              <a:rPr lang="tr-TR" sz="2200" dirty="0" err="1"/>
              <a:t>tpo</a:t>
            </a:r>
            <a:r>
              <a:rPr lang="tr-TR" sz="2200" dirty="0"/>
              <a:t> </a:t>
            </a:r>
            <a:r>
              <a:rPr lang="tr-TR" sz="2200" dirty="0" err="1"/>
              <a:t>pozitifiliği</a:t>
            </a:r>
            <a:r>
              <a:rPr lang="tr-TR" sz="2200" dirty="0"/>
              <a:t> ya da aterosklerotik damar hastalığı olanlarda tedavi önerilmekte</a:t>
            </a:r>
          </a:p>
          <a:p>
            <a:pPr>
              <a:lnSpc>
                <a:spcPct val="100000"/>
              </a:lnSpc>
            </a:pPr>
            <a:r>
              <a:rPr lang="tr-TR" sz="2200" dirty="0"/>
              <a:t>Kısmi </a:t>
            </a:r>
            <a:r>
              <a:rPr lang="tr-TR" sz="2200" dirty="0" err="1"/>
              <a:t>tiroid</a:t>
            </a:r>
            <a:r>
              <a:rPr lang="tr-TR" sz="2200" dirty="0"/>
              <a:t> fonksiyon rezervi olan olgularda         1.2-1.6 µg/kg (yaklaşık 75-100 µg/</a:t>
            </a:r>
            <a:r>
              <a:rPr lang="tr-TR" sz="2200" dirty="0" err="1"/>
              <a:t>gün’dür</a:t>
            </a:r>
            <a:r>
              <a:rPr lang="tr-TR" sz="2200" dirty="0"/>
              <a:t>). </a:t>
            </a:r>
          </a:p>
          <a:p>
            <a:pPr>
              <a:lnSpc>
                <a:spcPct val="100000"/>
              </a:lnSpc>
            </a:pPr>
            <a:r>
              <a:rPr lang="tr-TR" sz="2200" dirty="0" err="1"/>
              <a:t>Tiroid</a:t>
            </a:r>
            <a:r>
              <a:rPr lang="tr-TR" sz="2200" dirty="0"/>
              <a:t> dokusu hiç olmayan hastalarda ve 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tr-TR" sz="2200" dirty="0"/>
              <a:t>    santral hipotiroidisi olanlarda </a:t>
            </a:r>
          </a:p>
        </p:txBody>
      </p:sp>
      <p:sp>
        <p:nvSpPr>
          <p:cNvPr id="4" name="Ok: Sağ 3">
            <a:extLst>
              <a:ext uri="{FF2B5EF4-FFF2-40B4-BE49-F238E27FC236}">
                <a16:creationId xmlns:a16="http://schemas.microsoft.com/office/drawing/2014/main" id="{7E8C4B3C-2165-50DF-65B0-FD7E86B61961}"/>
              </a:ext>
            </a:extLst>
          </p:cNvPr>
          <p:cNvSpPr/>
          <p:nvPr/>
        </p:nvSpPr>
        <p:spPr>
          <a:xfrm>
            <a:off x="6406832" y="4310024"/>
            <a:ext cx="304800" cy="157316"/>
          </a:xfrm>
          <a:prstGeom prst="right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EC1A3DBE-25FB-B0F0-6BD3-1A258A5AB931}"/>
              </a:ext>
            </a:extLst>
          </p:cNvPr>
          <p:cNvSpPr txBox="1"/>
          <p:nvPr/>
        </p:nvSpPr>
        <p:spPr>
          <a:xfrm>
            <a:off x="6538450" y="5184696"/>
            <a:ext cx="331180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200" dirty="0"/>
              <a:t>100-250 µg/gün gerekebilir</a:t>
            </a:r>
          </a:p>
        </p:txBody>
      </p:sp>
      <p:sp>
        <p:nvSpPr>
          <p:cNvPr id="6" name="Ok: Sağ 5">
            <a:extLst>
              <a:ext uri="{FF2B5EF4-FFF2-40B4-BE49-F238E27FC236}">
                <a16:creationId xmlns:a16="http://schemas.microsoft.com/office/drawing/2014/main" id="{E0C4471C-06A5-84BD-44AB-BBBF70ADE7A8}"/>
              </a:ext>
            </a:extLst>
          </p:cNvPr>
          <p:cNvSpPr/>
          <p:nvPr/>
        </p:nvSpPr>
        <p:spPr>
          <a:xfrm>
            <a:off x="6081250" y="5321482"/>
            <a:ext cx="304800" cy="157316"/>
          </a:xfrm>
          <a:prstGeom prst="right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235880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BCBA7D9-F3CA-3A0C-6101-0A1F0C5CE5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tr-TR" sz="2200" dirty="0"/>
              <a:t>Genç hastalarda planlanan tam dozla tedaviye başlanabilir.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tr-TR" sz="2200" dirty="0"/>
              <a:t>60 yaş üzeri koroner kalp hastalığı öyküsü olmayan aşikar hipotiroidi olgularında başlangıç dozu </a:t>
            </a:r>
            <a:r>
              <a:rPr lang="tr-TR" sz="2200" b="1" dirty="0"/>
              <a:t>50 µg/gün</a:t>
            </a:r>
            <a:r>
              <a:rPr lang="tr-TR" sz="2200" dirty="0"/>
              <a:t>,  koroner kalp hastalığı varsa </a:t>
            </a:r>
            <a:r>
              <a:rPr lang="tr-TR" sz="2200" b="1" dirty="0"/>
              <a:t>12,5-25 µg/gün </a:t>
            </a:r>
            <a:r>
              <a:rPr lang="tr-TR" sz="2200" dirty="0"/>
              <a:t>olmalıdır.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tr-TR" sz="2200" dirty="0"/>
              <a:t>LT4 doz artışının 12,5-25 µg/gün olarak yapılması ve doz değiştirildikten sonra yeni ölçüm için 6-8 hafta beklenmesi uygundur.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tr-TR" sz="2200" dirty="0"/>
              <a:t>Yaşlıda </a:t>
            </a:r>
            <a:r>
              <a:rPr lang="tr-TR" sz="2200" b="1" dirty="0"/>
              <a:t>12.5-25 </a:t>
            </a:r>
            <a:r>
              <a:rPr lang="el-GR" sz="2200" b="1" dirty="0"/>
              <a:t>μ</a:t>
            </a:r>
            <a:r>
              <a:rPr lang="tr-TR" sz="2200" b="1" dirty="0"/>
              <a:t>g/gün </a:t>
            </a:r>
            <a:r>
              <a:rPr lang="tr-TR" sz="2200" dirty="0"/>
              <a:t>dozlarla başlayarak 7-10 günde bir 12.5 </a:t>
            </a:r>
            <a:r>
              <a:rPr lang="el-GR" sz="2200" dirty="0"/>
              <a:t>μ</a:t>
            </a:r>
            <a:r>
              <a:rPr lang="tr-TR" sz="2200" dirty="0"/>
              <a:t>g/gün olarak doz artırılmalı ve hasta olası göğüs ağrısı açısından uyarılmalıdır.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tr-TR" sz="2200" dirty="0"/>
              <a:t>Uygun doza ulaştıktan sonra, olguların izlemi 6-12 aylık sürelerde serum TSH düzeyleri ölçülerek yapılmalıdır.</a:t>
            </a:r>
          </a:p>
        </p:txBody>
      </p:sp>
      <p:sp>
        <p:nvSpPr>
          <p:cNvPr id="4" name="Başlık 1">
            <a:extLst>
              <a:ext uri="{FF2B5EF4-FFF2-40B4-BE49-F238E27FC236}">
                <a16:creationId xmlns:a16="http://schemas.microsoft.com/office/drawing/2014/main" id="{B22B1C83-94B3-8E55-6ACA-14CF2B31E657}"/>
              </a:ext>
            </a:extLst>
          </p:cNvPr>
          <p:cNvSpPr txBox="1">
            <a:spLocks/>
          </p:cNvSpPr>
          <p:nvPr/>
        </p:nvSpPr>
        <p:spPr>
          <a:xfrm>
            <a:off x="1069848" y="199497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4000" dirty="0"/>
              <a:t>Hipotiroidi </a:t>
            </a:r>
            <a:r>
              <a:rPr lang="tr-TR" sz="3600" dirty="0"/>
              <a:t>- tedavi</a:t>
            </a:r>
          </a:p>
        </p:txBody>
      </p:sp>
    </p:spTree>
    <p:extLst>
      <p:ext uri="{BB962C8B-B14F-4D97-AF65-F5344CB8AC3E}">
        <p14:creationId xmlns:p14="http://schemas.microsoft.com/office/powerpoint/2010/main" val="18230403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11A99E2-45DD-A765-389D-0F6344189E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200" b="0" i="0" u="none" strike="noStrike" baseline="0" dirty="0">
                <a:latin typeface="AGaramondPro-Regular"/>
              </a:rPr>
              <a:t>Genç ve orta yaşlılarda TSH hedefi         0,4-2,5 </a:t>
            </a:r>
            <a:r>
              <a:rPr lang="tr-TR" sz="2200" b="0" i="0" u="none" strike="noStrike" baseline="0" dirty="0" err="1">
                <a:latin typeface="AGaramondPro-Regular"/>
              </a:rPr>
              <a:t>mU</a:t>
            </a:r>
            <a:r>
              <a:rPr lang="tr-TR" sz="2200" b="0" i="0" u="none" strike="noStrike" baseline="0" dirty="0">
                <a:latin typeface="AGaramondPro-Regular"/>
              </a:rPr>
              <a:t>/L </a:t>
            </a:r>
          </a:p>
          <a:p>
            <a:r>
              <a:rPr lang="tr-TR" sz="2200" dirty="0"/>
              <a:t>Yaşlılarda(≥65-70 yaş)        3-6 </a:t>
            </a:r>
            <a:r>
              <a:rPr lang="tr-TR" sz="2200" dirty="0" err="1"/>
              <a:t>mU</a:t>
            </a:r>
            <a:r>
              <a:rPr lang="tr-TR" sz="2200" dirty="0"/>
              <a:t>/L olarak alınabilir. </a:t>
            </a:r>
          </a:p>
          <a:p>
            <a:r>
              <a:rPr lang="tr-TR" sz="2200" dirty="0"/>
              <a:t>Çok yaşlılarda(&gt;80-85 yaş)        TSH ≤10 </a:t>
            </a:r>
            <a:r>
              <a:rPr lang="tr-TR" sz="2200" dirty="0" err="1"/>
              <a:t>mU</a:t>
            </a:r>
            <a:r>
              <a:rPr lang="tr-TR" sz="2200" dirty="0"/>
              <a:t>/L</a:t>
            </a:r>
          </a:p>
          <a:p>
            <a:r>
              <a:rPr lang="tr-TR" sz="2200" dirty="0"/>
              <a:t>Gebelik planlayanlarda        0,4-2,5 </a:t>
            </a:r>
            <a:r>
              <a:rPr lang="tr-TR" sz="2200" dirty="0" err="1"/>
              <a:t>mU</a:t>
            </a:r>
            <a:r>
              <a:rPr lang="tr-TR" sz="2200" dirty="0"/>
              <a:t>/L </a:t>
            </a:r>
          </a:p>
          <a:p>
            <a:endParaRPr lang="tr-TR" sz="2200" dirty="0"/>
          </a:p>
          <a:p>
            <a:pPr>
              <a:lnSpc>
                <a:spcPct val="100000"/>
              </a:lnSpc>
            </a:pPr>
            <a:r>
              <a:rPr lang="tr-TR" sz="2200" dirty="0" err="1"/>
              <a:t>Hipotirodiye</a:t>
            </a:r>
            <a:r>
              <a:rPr lang="tr-TR" sz="2200" dirty="0"/>
              <a:t> ait bazı klinik değişikliklerin, serum TSH düzeyi normale dönse bile birkaç ay içinde normale dönebileceği konusunda hasta bilgilendirilmelidir.</a:t>
            </a:r>
          </a:p>
        </p:txBody>
      </p:sp>
      <p:sp>
        <p:nvSpPr>
          <p:cNvPr id="4" name="Başlık 1">
            <a:extLst>
              <a:ext uri="{FF2B5EF4-FFF2-40B4-BE49-F238E27FC236}">
                <a16:creationId xmlns:a16="http://schemas.microsoft.com/office/drawing/2014/main" id="{31951C55-67DF-11F5-EDA4-C0C0B8ED3AB7}"/>
              </a:ext>
            </a:extLst>
          </p:cNvPr>
          <p:cNvSpPr txBox="1">
            <a:spLocks/>
          </p:cNvSpPr>
          <p:nvPr/>
        </p:nvSpPr>
        <p:spPr>
          <a:xfrm>
            <a:off x="1069848" y="199497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4000" dirty="0"/>
              <a:t>Hipotiroidi </a:t>
            </a:r>
            <a:r>
              <a:rPr lang="tr-TR" sz="3600" dirty="0"/>
              <a:t>– tedavi hedefi</a:t>
            </a:r>
          </a:p>
        </p:txBody>
      </p:sp>
      <p:sp>
        <p:nvSpPr>
          <p:cNvPr id="5" name="Ok: Sağ 4">
            <a:extLst>
              <a:ext uri="{FF2B5EF4-FFF2-40B4-BE49-F238E27FC236}">
                <a16:creationId xmlns:a16="http://schemas.microsoft.com/office/drawing/2014/main" id="{D0A396E7-CE0A-AFB0-700E-3408F6C212AC}"/>
              </a:ext>
            </a:extLst>
          </p:cNvPr>
          <p:cNvSpPr/>
          <p:nvPr/>
        </p:nvSpPr>
        <p:spPr>
          <a:xfrm>
            <a:off x="3908322" y="2671916"/>
            <a:ext cx="304800" cy="157316"/>
          </a:xfrm>
          <a:prstGeom prst="right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Ok: Sağ 5">
            <a:extLst>
              <a:ext uri="{FF2B5EF4-FFF2-40B4-BE49-F238E27FC236}">
                <a16:creationId xmlns:a16="http://schemas.microsoft.com/office/drawing/2014/main" id="{F0474527-BBBD-D550-5BB2-7F59921DA6BD}"/>
              </a:ext>
            </a:extLst>
          </p:cNvPr>
          <p:cNvSpPr/>
          <p:nvPr/>
        </p:nvSpPr>
        <p:spPr>
          <a:xfrm>
            <a:off x="5348748" y="2224547"/>
            <a:ext cx="304800" cy="157316"/>
          </a:xfrm>
          <a:prstGeom prst="right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Ok: Sağ 6">
            <a:extLst>
              <a:ext uri="{FF2B5EF4-FFF2-40B4-BE49-F238E27FC236}">
                <a16:creationId xmlns:a16="http://schemas.microsoft.com/office/drawing/2014/main" id="{5B7D1AFF-1D8F-4417-2E20-FA21F0A5F791}"/>
              </a:ext>
            </a:extLst>
          </p:cNvPr>
          <p:cNvSpPr/>
          <p:nvPr/>
        </p:nvSpPr>
        <p:spPr>
          <a:xfrm>
            <a:off x="4390102" y="3143864"/>
            <a:ext cx="304800" cy="157316"/>
          </a:xfrm>
          <a:prstGeom prst="right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Ok: Sağ 7">
            <a:extLst>
              <a:ext uri="{FF2B5EF4-FFF2-40B4-BE49-F238E27FC236}">
                <a16:creationId xmlns:a16="http://schemas.microsoft.com/office/drawing/2014/main" id="{2562395D-31CB-D4B5-5A1D-905481141BBD}"/>
              </a:ext>
            </a:extLst>
          </p:cNvPr>
          <p:cNvSpPr/>
          <p:nvPr/>
        </p:nvSpPr>
        <p:spPr>
          <a:xfrm>
            <a:off x="4021391" y="3610896"/>
            <a:ext cx="304800" cy="157316"/>
          </a:xfrm>
          <a:prstGeom prst="right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6756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9F0152C-0120-253B-14A1-9D8D94A21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chemeClr val="tx1"/>
                </a:solidFill>
              </a:rPr>
              <a:t>Amaç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753E477-ED89-85BD-3603-5E7474C785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Tiroid</a:t>
            </a:r>
            <a:r>
              <a:rPr lang="tr-TR" dirty="0"/>
              <a:t> hastalıkları hakkında bilgi vermek</a:t>
            </a:r>
          </a:p>
        </p:txBody>
      </p:sp>
      <p:pic>
        <p:nvPicPr>
          <p:cNvPr id="5" name="Resim 4" descr="metin, ekran görüntüsü, çizgi film, sanat içeren bir resim">
            <a:extLst>
              <a:ext uri="{FF2B5EF4-FFF2-40B4-BE49-F238E27FC236}">
                <a16:creationId xmlns:a16="http://schemas.microsoft.com/office/drawing/2014/main" id="{2D11254B-DE60-56F9-76B5-6E71378520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242" y="3086756"/>
            <a:ext cx="7091516" cy="2795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0238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5C69AB9-77E5-AEEA-7E48-723A4F82B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56641"/>
            <a:ext cx="10058400" cy="1609344"/>
          </a:xfrm>
        </p:spPr>
        <p:txBody>
          <a:bodyPr>
            <a:normAutofit/>
          </a:bodyPr>
          <a:lstStyle/>
          <a:p>
            <a:r>
              <a:rPr lang="tr-TR" sz="3200" dirty="0" err="1"/>
              <a:t>Levotiroksin</a:t>
            </a:r>
            <a:r>
              <a:rPr lang="tr-TR" sz="3200" dirty="0"/>
              <a:t> kullanımında dikkat edilmesi gerekenler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53820AA-0345-6996-FCEF-E6F8608D1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932565"/>
            <a:ext cx="10058400" cy="405079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tr-TR" sz="2200" dirty="0"/>
              <a:t>LT4, aç karına daha iyi emildiği için ilaç öğünden en az 30 dakika önce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tr-TR" sz="2200" dirty="0"/>
              <a:t>Mümkünse tedavide başlangıcında kullanılan ticari preparat ile devam etmeli ve preparat değişiminden kaçınılmalıdır.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tr-TR" sz="2200" dirty="0" err="1"/>
              <a:t>Tiroid</a:t>
            </a:r>
            <a:r>
              <a:rPr lang="tr-TR" sz="2200" dirty="0"/>
              <a:t> hormonu ile birlikte demir sülfat, kalsiyum karbonat gibi ilaçlar kullanılacaksa en az 4 saat ara bırakılmalıdır. 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tr-TR" sz="2200" dirty="0"/>
              <a:t>H. </a:t>
            </a:r>
            <a:r>
              <a:rPr lang="tr-TR" sz="2200" dirty="0" err="1"/>
              <a:t>pylori</a:t>
            </a:r>
            <a:r>
              <a:rPr lang="tr-TR" sz="2200" dirty="0"/>
              <a:t> gastriti, atrofik gastrit, Çölyak hastalığı gibi bazı </a:t>
            </a:r>
            <a:r>
              <a:rPr lang="tr-TR" sz="2200" dirty="0" err="1"/>
              <a:t>gastrointestinal</a:t>
            </a:r>
            <a:r>
              <a:rPr lang="tr-TR" sz="2200" dirty="0"/>
              <a:t> sistem hastalıklarında doz gereksinmesi artabilir.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tr-TR" sz="2200" dirty="0"/>
              <a:t>Günlük doz 200 µg üzerine çıkan olgularda, uygun TSH düzeyi sağlanmadı ise hasta uyumsuzluğu veya emilim sorunları düşünülmelidir.</a:t>
            </a:r>
          </a:p>
        </p:txBody>
      </p:sp>
    </p:spTree>
    <p:extLst>
      <p:ext uri="{BB962C8B-B14F-4D97-AF65-F5344CB8AC3E}">
        <p14:creationId xmlns:p14="http://schemas.microsoft.com/office/powerpoint/2010/main" val="29641859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56CF707C-20A2-76E5-1DA7-B0F5C85BCB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9"/>
          <a:stretch/>
        </p:blipFill>
        <p:spPr>
          <a:xfrm>
            <a:off x="1063752" y="1459721"/>
            <a:ext cx="9965924" cy="36357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173704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C1D71D8-E9A5-EEE6-2E3B-755904C1D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Hipertiroidi ve </a:t>
            </a:r>
            <a:r>
              <a:rPr lang="tr-TR" dirty="0" err="1"/>
              <a:t>Tirotoksikoz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5D211EB-A4DA-A6D4-4440-7C5211E478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tr-TR" sz="2200" b="1" dirty="0">
                <a:latin typeface="+mj-lt"/>
              </a:rPr>
              <a:t>Hipertiroidi: </a:t>
            </a:r>
            <a:r>
              <a:rPr lang="tr-TR" sz="2200" dirty="0" err="1">
                <a:latin typeface="+mj-lt"/>
              </a:rPr>
              <a:t>tiroid</a:t>
            </a:r>
            <a:r>
              <a:rPr lang="tr-TR" sz="2200" dirty="0">
                <a:latin typeface="+mj-lt"/>
              </a:rPr>
              <a:t> bezinden fazla hormon sentez ve salgısıyla karakterize iken 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tr-TR" sz="2200" b="1" dirty="0" err="1">
                <a:latin typeface="+mj-lt"/>
              </a:rPr>
              <a:t>Tirotoksikoz</a:t>
            </a:r>
            <a:r>
              <a:rPr lang="tr-TR" sz="2200" b="1" dirty="0">
                <a:latin typeface="+mj-lt"/>
              </a:rPr>
              <a:t>:</a:t>
            </a:r>
            <a:r>
              <a:rPr lang="tr-TR" sz="2200" dirty="0">
                <a:latin typeface="+mj-lt"/>
              </a:rPr>
              <a:t> kaynağından bağımsız olarak fazla miktarda </a:t>
            </a:r>
            <a:r>
              <a:rPr lang="tr-TR" sz="2200" dirty="0" err="1">
                <a:latin typeface="+mj-lt"/>
              </a:rPr>
              <a:t>tiroid</a:t>
            </a:r>
            <a:r>
              <a:rPr lang="tr-TR" sz="2200" dirty="0">
                <a:latin typeface="+mj-lt"/>
              </a:rPr>
              <a:t> hormonunun oluşturduğu klinik bulgulara denir.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endParaRPr lang="tr-TR" sz="2200" dirty="0">
              <a:latin typeface="+mj-lt"/>
            </a:endParaRPr>
          </a:p>
          <a:p>
            <a:pPr algn="l">
              <a:lnSpc>
                <a:spcPct val="100000"/>
              </a:lnSpc>
              <a:spcBef>
                <a:spcPts val="1800"/>
              </a:spcBef>
            </a:pPr>
            <a:r>
              <a:rPr lang="tr-TR" sz="2200" b="0" i="0" u="none" strike="noStrike" baseline="0" dirty="0">
                <a:latin typeface="+mj-lt"/>
              </a:rPr>
              <a:t>Aşikar hipertiroidi </a:t>
            </a:r>
            <a:r>
              <a:rPr lang="tr-TR" sz="2200" b="0" u="sng" strike="noStrike" baseline="0" dirty="0">
                <a:latin typeface="+mj-lt"/>
              </a:rPr>
              <a:t>prevalansı </a:t>
            </a:r>
            <a:r>
              <a:rPr lang="tr-TR" sz="2200" b="0" i="0" u="none" strike="noStrike" baseline="0" dirty="0">
                <a:latin typeface="+mj-lt"/>
              </a:rPr>
              <a:t>ise </a:t>
            </a:r>
            <a:r>
              <a:rPr lang="tr-TR" sz="2200" b="0" i="0" u="none" strike="noStrike" baseline="0" dirty="0" err="1">
                <a:latin typeface="+mj-lt"/>
              </a:rPr>
              <a:t>Avrupada</a:t>
            </a:r>
            <a:r>
              <a:rPr lang="tr-TR" sz="2200" b="0" i="0" u="none" strike="noStrike" baseline="0" dirty="0">
                <a:latin typeface="+mj-lt"/>
              </a:rPr>
              <a:t> %0,5-0,8, ABD’de %0,5 olarak bildirilmektedir. Sıklığı yaşla artar ve kadınlarda daha sıktır.</a:t>
            </a:r>
            <a:endParaRPr lang="tr-TR" sz="2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385108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D125781-2671-FAE2-78FC-45E9C0C6F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752" y="69029"/>
            <a:ext cx="10058400" cy="1609344"/>
          </a:xfrm>
        </p:spPr>
        <p:txBody>
          <a:bodyPr>
            <a:normAutofit/>
          </a:bodyPr>
          <a:lstStyle/>
          <a:p>
            <a:r>
              <a:rPr lang="tr-TR" sz="4000" dirty="0"/>
              <a:t>Tanı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26FA0B1-DC89-4787-4E3C-6EB20D700D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3752" y="1767446"/>
            <a:ext cx="10058400" cy="4050792"/>
          </a:xfrm>
        </p:spPr>
        <p:txBody>
          <a:bodyPr/>
          <a:lstStyle/>
          <a:p>
            <a:r>
              <a:rPr lang="tr-TR" dirty="0"/>
              <a:t>Aşikar hipertiroidide  TSH baskılı, sT3/sT4 yüksektir.</a:t>
            </a:r>
          </a:p>
          <a:p>
            <a:r>
              <a:rPr lang="tr-TR" dirty="0"/>
              <a:t>TSH baskılı iken sT3/sT4 normal olduğu duruma </a:t>
            </a:r>
            <a:r>
              <a:rPr lang="tr-TR" b="1" dirty="0" err="1"/>
              <a:t>subklinik</a:t>
            </a:r>
            <a:r>
              <a:rPr lang="tr-TR" b="1" dirty="0"/>
              <a:t> </a:t>
            </a:r>
            <a:r>
              <a:rPr lang="tr-TR" b="1" dirty="0" err="1"/>
              <a:t>tirotoksikoz</a:t>
            </a:r>
            <a:r>
              <a:rPr lang="tr-TR" b="1" dirty="0"/>
              <a:t> </a:t>
            </a:r>
            <a:r>
              <a:rPr lang="tr-TR" dirty="0"/>
              <a:t>denir.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9FD6CBBE-BA4D-51C6-F056-C532D44395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319" y="2785716"/>
            <a:ext cx="8392172" cy="368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9658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7D6ADFD-1E73-CDD2-B71B-ABFA0E0D7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8" y="301286"/>
            <a:ext cx="10058400" cy="1609344"/>
          </a:xfrm>
        </p:spPr>
        <p:txBody>
          <a:bodyPr>
            <a:normAutofit/>
          </a:bodyPr>
          <a:lstStyle/>
          <a:p>
            <a:r>
              <a:rPr lang="tr-TR" sz="4000" dirty="0" err="1"/>
              <a:t>Tirotoksikoz</a:t>
            </a:r>
            <a:r>
              <a:rPr lang="tr-TR" sz="4000" dirty="0"/>
              <a:t> nedenleri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151A41E-5B0D-91E1-CED9-608E4EB61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723" y="5427406"/>
            <a:ext cx="10512552" cy="764458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tr-TR" sz="2200" b="0" i="0" u="none" strike="noStrike" baseline="0" dirty="0">
                <a:latin typeface="AGaramondPro-Regular"/>
              </a:rPr>
              <a:t>ABD’de hipertiroidizmin en sık nedeni </a:t>
            </a:r>
            <a:r>
              <a:rPr lang="tr-TR" sz="2200" b="0" i="0" u="none" strike="noStrike" baseline="0" dirty="0" err="1">
                <a:latin typeface="AGaramondPro-Regular"/>
              </a:rPr>
              <a:t>Graves</a:t>
            </a:r>
            <a:r>
              <a:rPr lang="tr-TR" sz="2200" b="0" i="0" u="none" strike="noStrike" baseline="0" dirty="0">
                <a:latin typeface="AGaramondPro-Regular"/>
              </a:rPr>
              <a:t> hastalığıdır. Toksik nodüler guatr ise  </a:t>
            </a:r>
            <a:r>
              <a:rPr lang="tr-TR" sz="2200" dirty="0" err="1">
                <a:latin typeface="AGaramondPro-Regular"/>
              </a:rPr>
              <a:t>g</a:t>
            </a:r>
            <a:r>
              <a:rPr lang="tr-TR" sz="2200" b="0" i="0" u="none" strike="noStrike" baseline="0" dirty="0" err="1">
                <a:latin typeface="AGaramondPro-Regular"/>
              </a:rPr>
              <a:t>ravesten</a:t>
            </a:r>
            <a:r>
              <a:rPr lang="tr-TR" sz="2200" b="0" i="0" u="none" strike="noStrike" baseline="0" dirty="0">
                <a:latin typeface="AGaramondPro-Regular"/>
              </a:rPr>
              <a:t> daha az görülmesine rağmen sıklığı iyot eksikliği ve ilerleyen yaşla birlikte artar.</a:t>
            </a:r>
            <a:endParaRPr lang="tr-TR" sz="2200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193526AF-E004-BDDE-77A3-01CDD75B1E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2"/>
          <a:stretch/>
        </p:blipFill>
        <p:spPr>
          <a:xfrm>
            <a:off x="1777291" y="2093976"/>
            <a:ext cx="8637415" cy="296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3290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CF416CE-4345-9399-4791-D61AFE00E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31341"/>
            <a:ext cx="10058400" cy="1609344"/>
          </a:xfrm>
        </p:spPr>
        <p:txBody>
          <a:bodyPr/>
          <a:lstStyle/>
          <a:p>
            <a:r>
              <a:rPr lang="tr-TR" dirty="0" err="1"/>
              <a:t>Graves</a:t>
            </a:r>
            <a:r>
              <a:rPr lang="tr-TR" dirty="0"/>
              <a:t> Hastalığı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02489B3-CAEF-51E4-116C-75A0D92683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9684" y="1934784"/>
            <a:ext cx="10058400" cy="4050792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tr-TR" sz="2200" dirty="0"/>
              <a:t>TSH reseptörüne karşı antikorlarla karakterize bir çoklu sistem otoimmün hastalık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tr-TR" sz="2200" dirty="0"/>
              <a:t>Kadınlarda 4 kat daha fazla </a:t>
            </a:r>
            <a:r>
              <a:rPr lang="tr-TR" sz="2200" dirty="0">
                <a:solidFill>
                  <a:srgbClr val="FF0000"/>
                </a:solidFill>
              </a:rPr>
              <a:t>!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tr-TR" sz="2200" dirty="0"/>
              <a:t>Hastaların yaklaşık yarısında </a:t>
            </a:r>
            <a:r>
              <a:rPr lang="tr-TR" sz="2200" dirty="0" err="1"/>
              <a:t>diffüz</a:t>
            </a:r>
            <a:r>
              <a:rPr lang="tr-TR" sz="2200" dirty="0"/>
              <a:t> guatr bulunur.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tr-TR" sz="2200" dirty="0"/>
              <a:t>Klinik </a:t>
            </a:r>
            <a:r>
              <a:rPr lang="tr-TR" sz="2200" dirty="0" err="1"/>
              <a:t>orbitopati</a:t>
            </a:r>
            <a:r>
              <a:rPr lang="tr-TR" sz="2200" dirty="0"/>
              <a:t> %26 ; radyolojik göz tutulumu %70 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tr-TR" sz="2200" dirty="0"/>
              <a:t>Yıllar içinde relaps ve remisyonlarla giden bir hastalık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tr-TR" sz="2200" b="0" i="0" u="none" strike="noStrike" baseline="0" dirty="0">
                <a:latin typeface="AGaramondPro-Regular"/>
              </a:rPr>
              <a:t>Yaklaşık %10’luk bir hasta grubunda hiç remisyon </a:t>
            </a:r>
            <a:r>
              <a:rPr lang="tr-TR" sz="2200" b="0" i="0" u="none" strike="noStrike" baseline="0" dirty="0" err="1">
                <a:latin typeface="AGaramondPro-Regular"/>
              </a:rPr>
              <a:t>sağlanamakta</a:t>
            </a:r>
            <a:endParaRPr lang="tr-TR" sz="2200" b="0" i="0" u="none" strike="noStrike" baseline="0" dirty="0">
              <a:latin typeface="AGaramondPro-Regular"/>
            </a:endParaRP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tr-TR" sz="2200" dirty="0"/>
              <a:t>Remisyondaki hastaların %20’sinde </a:t>
            </a:r>
            <a:r>
              <a:rPr lang="tr-TR" sz="2200" dirty="0" err="1"/>
              <a:t>subklinik</a:t>
            </a:r>
            <a:r>
              <a:rPr lang="tr-TR" sz="2200" dirty="0"/>
              <a:t>, %6 kadarında da aşikar hipotiroidi geliştiği gösterilmiştir.</a:t>
            </a:r>
          </a:p>
        </p:txBody>
      </p:sp>
      <p:pic>
        <p:nvPicPr>
          <p:cNvPr id="5" name="Resim 4" descr="insan yüzü, deri, cilt, kaş, alın içeren bir resim&#10;&#10;Açıklama otomatik olarak oluşturuldu">
            <a:extLst>
              <a:ext uri="{FF2B5EF4-FFF2-40B4-BE49-F238E27FC236}">
                <a16:creationId xmlns:a16="http://schemas.microsoft.com/office/drawing/2014/main" id="{959B4046-A730-9AA5-7AD6-FA926FFF24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5" b="6269"/>
          <a:stretch/>
        </p:blipFill>
        <p:spPr>
          <a:xfrm>
            <a:off x="9081655" y="2582429"/>
            <a:ext cx="3110345" cy="204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7041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13735B0-3B59-2B6F-4230-1BB1D5E74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Tedavi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D1BB955-895A-8EF3-FFEE-F0A3BA1E7B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tr-TR" sz="2200" dirty="0"/>
              <a:t>Semptom kontrolü ve altta yatan hipertiroidinin düzeltilmesi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tr-TR" sz="2200" b="1" dirty="0"/>
              <a:t>Semptom kontrolü; 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tr-TR" sz="2200" dirty="0"/>
              <a:t>İlk seçenek </a:t>
            </a:r>
            <a:r>
              <a:rPr lang="tr-TR" sz="2200" b="1" dirty="0"/>
              <a:t>beta blokörler  ….</a:t>
            </a:r>
            <a:r>
              <a:rPr lang="tr-TR" sz="2200" dirty="0"/>
              <a:t>T4’ten T3’e periferik dönüşümü de azaltarak ek avantaj sağlayabilir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tr-TR" sz="2200" dirty="0"/>
              <a:t>Beta </a:t>
            </a:r>
            <a:r>
              <a:rPr lang="tr-TR" sz="2200" dirty="0" err="1"/>
              <a:t>blokerlerin</a:t>
            </a:r>
            <a:r>
              <a:rPr lang="tr-TR" sz="2200" dirty="0"/>
              <a:t> kontrendike olduğu(reaktif havayolu hastalığı </a:t>
            </a:r>
            <a:r>
              <a:rPr lang="tr-TR" sz="2200" dirty="0" err="1"/>
              <a:t>vs</a:t>
            </a:r>
            <a:r>
              <a:rPr lang="tr-TR" sz="2200" dirty="0"/>
              <a:t>) durumlarda </a:t>
            </a:r>
            <a:r>
              <a:rPr lang="tr-TR" sz="2200" b="1" dirty="0" err="1"/>
              <a:t>verapamil</a:t>
            </a:r>
            <a:r>
              <a:rPr lang="tr-TR" sz="2200" b="1" dirty="0"/>
              <a:t> </a:t>
            </a:r>
            <a:r>
              <a:rPr lang="tr-TR" sz="2200" dirty="0"/>
              <a:t>ve </a:t>
            </a:r>
            <a:r>
              <a:rPr lang="tr-TR" sz="2200" b="1" dirty="0" err="1"/>
              <a:t>diltiazem</a:t>
            </a:r>
            <a:endParaRPr lang="tr-TR" sz="2200" b="1" dirty="0"/>
          </a:p>
        </p:txBody>
      </p:sp>
    </p:spTree>
    <p:extLst>
      <p:ext uri="{BB962C8B-B14F-4D97-AF65-F5344CB8AC3E}">
        <p14:creationId xmlns:p14="http://schemas.microsoft.com/office/powerpoint/2010/main" val="6666862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4A86A7C-EB6A-7D90-D95D-4174F1830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Tedavi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A3B8A3C-9F39-1852-B893-FC31EF454A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200" b="1" dirty="0"/>
              <a:t>Hipertiroidinin düzeltilmesi;</a:t>
            </a:r>
          </a:p>
          <a:p>
            <a:endParaRPr lang="tr-TR" sz="2200" b="1" dirty="0"/>
          </a:p>
          <a:p>
            <a:r>
              <a:rPr lang="tr-TR" sz="2200" b="0" i="0" u="none" strike="noStrike" baseline="0" dirty="0" err="1">
                <a:latin typeface="AGaramondPro-Regular"/>
              </a:rPr>
              <a:t>Antitiroid</a:t>
            </a:r>
            <a:r>
              <a:rPr lang="tr-TR" sz="2200" b="0" i="0" u="none" strike="noStrike" baseline="0" dirty="0">
                <a:latin typeface="AGaramondPro-Regular"/>
              </a:rPr>
              <a:t> ajanlar</a:t>
            </a:r>
          </a:p>
          <a:p>
            <a:r>
              <a:rPr lang="tr-TR" sz="2200" b="0" i="0" u="none" strike="noStrike" baseline="0" dirty="0">
                <a:latin typeface="AGaramondPro-Regular"/>
              </a:rPr>
              <a:t>Radyoaktif iyot                   </a:t>
            </a:r>
          </a:p>
          <a:p>
            <a:r>
              <a:rPr lang="tr-TR" sz="2200" b="0" i="0" u="none" strike="noStrike" baseline="0" dirty="0">
                <a:latin typeface="AGaramondPro-Regular"/>
              </a:rPr>
              <a:t>Cerrahi</a:t>
            </a:r>
          </a:p>
          <a:p>
            <a:endParaRPr lang="tr-TR" sz="2200" dirty="0">
              <a:latin typeface="AGaramondPro-Regular"/>
            </a:endParaRPr>
          </a:p>
          <a:p>
            <a:endParaRPr lang="tr-TR" sz="2200" b="0" i="0" u="none" strike="noStrike" baseline="0" dirty="0">
              <a:latin typeface="AGaramondPro-Regular"/>
            </a:endParaRPr>
          </a:p>
          <a:p>
            <a:pPr marL="0" indent="0">
              <a:buNone/>
            </a:pPr>
            <a:endParaRPr lang="tr-TR" sz="2200" dirty="0"/>
          </a:p>
        </p:txBody>
      </p:sp>
      <p:sp>
        <p:nvSpPr>
          <p:cNvPr id="4" name="Sağ Ayraç 3">
            <a:extLst>
              <a:ext uri="{FF2B5EF4-FFF2-40B4-BE49-F238E27FC236}">
                <a16:creationId xmlns:a16="http://schemas.microsoft.com/office/drawing/2014/main" id="{5F5E9627-66DC-8E27-1125-4C782C453DB6}"/>
              </a:ext>
            </a:extLst>
          </p:cNvPr>
          <p:cNvSpPr/>
          <p:nvPr/>
        </p:nvSpPr>
        <p:spPr>
          <a:xfrm>
            <a:off x="3512128" y="3169227"/>
            <a:ext cx="457200" cy="1163782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5E1095F9-9533-9AFB-BDBA-348BA08355CC}"/>
              </a:ext>
            </a:extLst>
          </p:cNvPr>
          <p:cNvSpPr txBox="1"/>
          <p:nvPr/>
        </p:nvSpPr>
        <p:spPr>
          <a:xfrm>
            <a:off x="4234326" y="3505199"/>
            <a:ext cx="71801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/>
              <a:t>hepsinin kendine göre avantaj ve dezavantajları var</a:t>
            </a:r>
          </a:p>
        </p:txBody>
      </p:sp>
    </p:spTree>
    <p:extLst>
      <p:ext uri="{BB962C8B-B14F-4D97-AF65-F5344CB8AC3E}">
        <p14:creationId xmlns:p14="http://schemas.microsoft.com/office/powerpoint/2010/main" val="20809001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8B46B69-3964-A8F3-E529-EF8DB8C70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err="1"/>
              <a:t>Antitiroid</a:t>
            </a:r>
            <a:r>
              <a:rPr lang="tr-TR" sz="4000" dirty="0"/>
              <a:t> tedavi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6455C72-C945-3F40-2242-46D3E22DCE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1967206"/>
            <a:ext cx="10058400" cy="4406161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tr-TR" sz="2200" b="1" dirty="0" err="1">
                <a:latin typeface="+mj-lt"/>
              </a:rPr>
              <a:t>Metimazol</a:t>
            </a:r>
            <a:r>
              <a:rPr lang="tr-TR" sz="2200" b="1" dirty="0">
                <a:latin typeface="+mj-lt"/>
              </a:rPr>
              <a:t> (MMI)          </a:t>
            </a:r>
            <a:r>
              <a:rPr lang="tr-TR" sz="2200" b="0" i="0" u="none" strike="noStrike" baseline="0" dirty="0">
                <a:latin typeface="+mj-lt"/>
              </a:rPr>
              <a:t>Daha az yan etki, daha etkin, günde bir kez kullanılabilmesi</a:t>
            </a:r>
          </a:p>
          <a:p>
            <a:pPr algn="l">
              <a:lnSpc>
                <a:spcPct val="100000"/>
              </a:lnSpc>
            </a:pPr>
            <a:endParaRPr lang="tr-TR" sz="2200" dirty="0">
              <a:latin typeface="+mj-lt"/>
            </a:endParaRPr>
          </a:p>
          <a:p>
            <a:pPr>
              <a:lnSpc>
                <a:spcPct val="100000"/>
              </a:lnSpc>
            </a:pPr>
            <a:r>
              <a:rPr lang="tr-TR" sz="2200" b="1" dirty="0" err="1">
                <a:latin typeface="+mj-lt"/>
              </a:rPr>
              <a:t>Propiltiourasil</a:t>
            </a:r>
            <a:r>
              <a:rPr lang="tr-TR" sz="2200" b="1" dirty="0">
                <a:latin typeface="+mj-lt"/>
              </a:rPr>
              <a:t> (PTU)         </a:t>
            </a:r>
            <a:r>
              <a:rPr lang="tr-TR" sz="2200" dirty="0">
                <a:latin typeface="+mj-lt"/>
              </a:rPr>
              <a:t>gebeliğin 1. </a:t>
            </a:r>
            <a:r>
              <a:rPr lang="tr-TR" sz="2200" dirty="0" err="1">
                <a:latin typeface="+mj-lt"/>
              </a:rPr>
              <a:t>Trimestr’i</a:t>
            </a:r>
            <a:r>
              <a:rPr lang="tr-TR" sz="2200" dirty="0">
                <a:latin typeface="+mj-lt"/>
              </a:rPr>
              <a:t> ve </a:t>
            </a:r>
            <a:r>
              <a:rPr lang="tr-TR" sz="2200" dirty="0" err="1">
                <a:latin typeface="+mj-lt"/>
              </a:rPr>
              <a:t>tiroid</a:t>
            </a:r>
            <a:r>
              <a:rPr lang="tr-TR" sz="2200" dirty="0">
                <a:latin typeface="+mj-lt"/>
              </a:rPr>
              <a:t> fırtınası(T4-T3 dönüşümü inhibisyonu)</a:t>
            </a:r>
          </a:p>
          <a:p>
            <a:pPr>
              <a:lnSpc>
                <a:spcPct val="100000"/>
              </a:lnSpc>
            </a:pPr>
            <a:endParaRPr lang="tr-TR" sz="2200" dirty="0">
              <a:latin typeface="+mj-lt"/>
            </a:endParaRPr>
          </a:p>
          <a:p>
            <a:pPr>
              <a:lnSpc>
                <a:spcPct val="100000"/>
              </a:lnSpc>
            </a:pPr>
            <a:r>
              <a:rPr lang="tr-TR" sz="2200" dirty="0">
                <a:latin typeface="+mj-lt"/>
              </a:rPr>
              <a:t>Optimal </a:t>
            </a:r>
            <a:r>
              <a:rPr lang="tr-TR" sz="2200" dirty="0" err="1">
                <a:latin typeface="+mj-lt"/>
              </a:rPr>
              <a:t>antitiroid</a:t>
            </a:r>
            <a:r>
              <a:rPr lang="tr-TR" sz="2200" dirty="0">
                <a:latin typeface="+mj-lt"/>
              </a:rPr>
              <a:t> tedavi süresi 12-18 ay olarak bildirilmektedir. 6 ayda kesilirse nüks riski yüksektir.</a:t>
            </a:r>
          </a:p>
          <a:p>
            <a:pPr>
              <a:lnSpc>
                <a:spcPct val="100000"/>
              </a:lnSpc>
            </a:pPr>
            <a:r>
              <a:rPr lang="tr-TR" sz="2200" dirty="0">
                <a:latin typeface="+mj-lt"/>
              </a:rPr>
              <a:t>1 yıl </a:t>
            </a:r>
            <a:r>
              <a:rPr lang="tr-TR" sz="2200" dirty="0" err="1">
                <a:latin typeface="+mj-lt"/>
              </a:rPr>
              <a:t>antitiroid</a:t>
            </a:r>
            <a:r>
              <a:rPr lang="tr-TR" sz="2200" dirty="0">
                <a:latin typeface="+mj-lt"/>
              </a:rPr>
              <a:t> alan hastaların yaklaşık yarısı remisyona girer. (%30-70 arası) </a:t>
            </a:r>
          </a:p>
          <a:p>
            <a:pPr>
              <a:lnSpc>
                <a:spcPct val="100000"/>
              </a:lnSpc>
            </a:pPr>
            <a:r>
              <a:rPr lang="tr-TR" sz="2200" dirty="0">
                <a:latin typeface="+mj-lt"/>
              </a:rPr>
              <a:t>Remisyona girenlerin üçte birinde nüks gelişirken, üçte birlik bir grupta kalıcı remisyon sağlanır.</a:t>
            </a:r>
          </a:p>
        </p:txBody>
      </p:sp>
      <p:sp>
        <p:nvSpPr>
          <p:cNvPr id="4" name="Ok: Sağ 3">
            <a:extLst>
              <a:ext uri="{FF2B5EF4-FFF2-40B4-BE49-F238E27FC236}">
                <a16:creationId xmlns:a16="http://schemas.microsoft.com/office/drawing/2014/main" id="{895AE9BA-8100-3B20-2125-170153CD6498}"/>
              </a:ext>
            </a:extLst>
          </p:cNvPr>
          <p:cNvSpPr/>
          <p:nvPr/>
        </p:nvSpPr>
        <p:spPr>
          <a:xfrm>
            <a:off x="3314700" y="2093976"/>
            <a:ext cx="290945" cy="13508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Ok: Sağ 4">
            <a:extLst>
              <a:ext uri="{FF2B5EF4-FFF2-40B4-BE49-F238E27FC236}">
                <a16:creationId xmlns:a16="http://schemas.microsoft.com/office/drawing/2014/main" id="{25E57807-A8F3-A664-7D3B-03D94462FBA5}"/>
              </a:ext>
            </a:extLst>
          </p:cNvPr>
          <p:cNvSpPr/>
          <p:nvPr/>
        </p:nvSpPr>
        <p:spPr>
          <a:xfrm>
            <a:off x="3595135" y="3120285"/>
            <a:ext cx="290945" cy="13508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E9A2482A-8C27-4930-E003-4C793F3215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98" t="1117" r="1039" b="-1"/>
          <a:stretch/>
        </p:blipFill>
        <p:spPr>
          <a:xfrm>
            <a:off x="9690859" y="93517"/>
            <a:ext cx="2417578" cy="1112659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4B857D02-87C2-D899-EA9D-AC1B6589A1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6718" y="229291"/>
            <a:ext cx="2038278" cy="941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7949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CBA814D-A913-229C-DFC6-2D11AFF08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err="1"/>
              <a:t>Antitiroid</a:t>
            </a:r>
            <a:r>
              <a:rPr lang="tr-TR" sz="4000" dirty="0"/>
              <a:t> tedavi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1C8C62C-1E1D-5A69-BE59-F12C676152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tr-TR" sz="2200" dirty="0"/>
              <a:t>ATİ tedavisinden önce </a:t>
            </a:r>
            <a:r>
              <a:rPr lang="tr-TR" sz="2200" dirty="0">
                <a:sym typeface="Wingdings" panose="05000000000000000000" pitchFamily="2" charset="2"/>
              </a:rPr>
              <a:t> </a:t>
            </a:r>
            <a:r>
              <a:rPr lang="tr-TR" sz="2200" dirty="0"/>
              <a:t>        bazal hemogram, </a:t>
            </a:r>
            <a:r>
              <a:rPr lang="tr-TR" sz="2200" dirty="0" err="1"/>
              <a:t>transaminazlar</a:t>
            </a:r>
            <a:r>
              <a:rPr lang="tr-TR" sz="2200" dirty="0"/>
              <a:t> </a:t>
            </a:r>
          </a:p>
          <a:p>
            <a:pPr algn="l">
              <a:lnSpc>
                <a:spcPct val="100000"/>
              </a:lnSpc>
              <a:spcBef>
                <a:spcPts val="1800"/>
              </a:spcBef>
            </a:pPr>
            <a:r>
              <a:rPr lang="tr-TR" sz="2200" b="0" i="0" u="none" strike="noStrike" baseline="0" dirty="0">
                <a:latin typeface="AGaramondPro-Regular"/>
              </a:rPr>
              <a:t>Mutlak nötrofil sayısı &lt;1000/mm3 veya</a:t>
            </a:r>
          </a:p>
          <a:p>
            <a:pPr algn="l">
              <a:lnSpc>
                <a:spcPct val="100000"/>
              </a:lnSpc>
              <a:spcBef>
                <a:spcPts val="1800"/>
              </a:spcBef>
            </a:pPr>
            <a:r>
              <a:rPr lang="tr-TR" sz="2200" b="0" i="0" u="none" strike="noStrike" baseline="0" dirty="0" err="1">
                <a:latin typeface="AGaramondPro-Regular"/>
              </a:rPr>
              <a:t>Transaminazlar</a:t>
            </a:r>
            <a:r>
              <a:rPr lang="tr-TR" sz="2200" b="0" i="0" u="none" strike="noStrike" baseline="0" dirty="0">
                <a:latin typeface="AGaramondPro-Regular"/>
              </a:rPr>
              <a:t> 5 kattan fazla yüksek </a:t>
            </a:r>
            <a:r>
              <a:rPr lang="tr-TR" sz="2200" dirty="0">
                <a:latin typeface="AGaramondPro-Regular"/>
                <a:sym typeface="Wingdings" panose="05000000000000000000" pitchFamily="2" charset="2"/>
              </a:rPr>
              <a:t> </a:t>
            </a:r>
            <a:r>
              <a:rPr lang="tr-TR" sz="2200" b="0" i="0" u="none" strike="noStrike" baseline="0" dirty="0" err="1">
                <a:latin typeface="AGaramondPro-Regular"/>
              </a:rPr>
              <a:t>antitiroid</a:t>
            </a:r>
            <a:r>
              <a:rPr lang="tr-TR" sz="2200" b="0" i="0" u="none" strike="noStrike" baseline="0" dirty="0">
                <a:latin typeface="AGaramondPro-Regular"/>
              </a:rPr>
              <a:t> tedavi başlanmamalıdır</a:t>
            </a:r>
            <a:r>
              <a:rPr lang="tr-TR" sz="2200" b="0" i="0" u="none" strike="noStrike" baseline="0" dirty="0">
                <a:solidFill>
                  <a:srgbClr val="FF0000"/>
                </a:solidFill>
                <a:latin typeface="AGaramondPro-Regular"/>
              </a:rPr>
              <a:t>!!</a:t>
            </a:r>
          </a:p>
          <a:p>
            <a:pPr algn="l">
              <a:lnSpc>
                <a:spcPct val="100000"/>
              </a:lnSpc>
              <a:spcBef>
                <a:spcPts val="1800"/>
              </a:spcBef>
            </a:pPr>
            <a:endParaRPr lang="tr-TR" sz="2200" dirty="0">
              <a:solidFill>
                <a:srgbClr val="FF0000"/>
              </a:solidFill>
              <a:latin typeface="AGaramondPro-Regular"/>
            </a:endParaRPr>
          </a:p>
          <a:p>
            <a:pPr algn="l">
              <a:lnSpc>
                <a:spcPct val="100000"/>
              </a:lnSpc>
              <a:spcBef>
                <a:spcPts val="1800"/>
              </a:spcBef>
            </a:pPr>
            <a:r>
              <a:rPr lang="tr-TR" sz="2200" b="0" i="0" u="none" strike="noStrike" baseline="0" dirty="0">
                <a:latin typeface="AGaramondPro-Regular"/>
              </a:rPr>
              <a:t>TRAB negatifse ve hasta 12-18 aylık kürü tamamladıysa </a:t>
            </a:r>
            <a:r>
              <a:rPr lang="tr-TR" sz="2200" b="0" i="0" u="none" strike="noStrike" baseline="0" dirty="0" err="1">
                <a:latin typeface="AGaramondPro-Regular"/>
              </a:rPr>
              <a:t>antitiroid</a:t>
            </a:r>
            <a:r>
              <a:rPr lang="tr-TR" sz="2200" b="0" i="0" u="none" strike="noStrike" baseline="0" dirty="0">
                <a:latin typeface="AGaramondPro-Regular"/>
              </a:rPr>
              <a:t> kesilir. </a:t>
            </a:r>
          </a:p>
          <a:p>
            <a:pPr algn="l">
              <a:lnSpc>
                <a:spcPct val="100000"/>
              </a:lnSpc>
              <a:spcBef>
                <a:spcPts val="1800"/>
              </a:spcBef>
            </a:pPr>
            <a:r>
              <a:rPr lang="tr-TR" sz="2200" b="0" i="0" u="none" strike="noStrike" baseline="0" dirty="0">
                <a:latin typeface="AGaramondPro-Regular"/>
              </a:rPr>
              <a:t>İlk 6 ayda 2-3 ayda bir, sonraki 6 ayda 4-6 ayda bir ve daha sonrasında 6-12 ayda bir </a:t>
            </a:r>
            <a:r>
              <a:rPr lang="tr-TR" sz="2200" b="0" i="0" u="none" strike="noStrike" baseline="0" dirty="0" err="1">
                <a:latin typeface="AGaramondPro-Regular"/>
              </a:rPr>
              <a:t>tiroid</a:t>
            </a:r>
            <a:r>
              <a:rPr lang="tr-TR" sz="2200" b="0" i="0" u="none" strike="noStrike" baseline="0" dirty="0">
                <a:latin typeface="AGaramondPro-Regular"/>
              </a:rPr>
              <a:t> fonksiyon testleri izlenmelidir.</a:t>
            </a:r>
            <a:endParaRPr lang="tr-TR" sz="2200" dirty="0">
              <a:solidFill>
                <a:srgbClr val="FF0000"/>
              </a:solidFill>
              <a:latin typeface="AGaramondPro-Regular"/>
            </a:endParaRPr>
          </a:p>
          <a:p>
            <a:pPr algn="l">
              <a:lnSpc>
                <a:spcPct val="100000"/>
              </a:lnSpc>
              <a:spcBef>
                <a:spcPts val="1800"/>
              </a:spcBef>
            </a:pPr>
            <a:endParaRPr lang="tr-TR" sz="2200" dirty="0">
              <a:solidFill>
                <a:srgbClr val="FF0000"/>
              </a:solidFill>
              <a:latin typeface="AGaramondPro-Regular"/>
            </a:endParaRPr>
          </a:p>
          <a:p>
            <a:pPr>
              <a:lnSpc>
                <a:spcPct val="100000"/>
              </a:lnSpc>
              <a:spcBef>
                <a:spcPts val="1800"/>
              </a:spcBef>
            </a:pPr>
            <a:endParaRPr lang="tr-TR" sz="2200" dirty="0"/>
          </a:p>
        </p:txBody>
      </p:sp>
      <p:sp>
        <p:nvSpPr>
          <p:cNvPr id="4" name="Ok: Sağ 3">
            <a:extLst>
              <a:ext uri="{FF2B5EF4-FFF2-40B4-BE49-F238E27FC236}">
                <a16:creationId xmlns:a16="http://schemas.microsoft.com/office/drawing/2014/main" id="{B7C3AB37-7D78-F4FE-EA4B-2A28BA7508D8}"/>
              </a:ext>
            </a:extLst>
          </p:cNvPr>
          <p:cNvSpPr/>
          <p:nvPr/>
        </p:nvSpPr>
        <p:spPr>
          <a:xfrm>
            <a:off x="3959056" y="2264980"/>
            <a:ext cx="342900" cy="15586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93135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AEA363B-4066-3837-952E-40E8A5F71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Öğrenim Hedefleri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3DF84BD-CBF1-92C5-8532-AE24AB639F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tr-TR" sz="2300" dirty="0" err="1"/>
              <a:t>Tiroid</a:t>
            </a:r>
            <a:r>
              <a:rPr lang="tr-TR" sz="2300" dirty="0"/>
              <a:t> fonksiyon testlerini değerlendirebilmek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sz="2300" dirty="0"/>
              <a:t>İyot eksikliğini değerlendirebilmek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sz="2300" dirty="0" err="1"/>
              <a:t>Subklinik</a:t>
            </a:r>
            <a:r>
              <a:rPr lang="tr-TR" sz="2300" dirty="0"/>
              <a:t>/aşikar hipotiroidi tanı ve tedavisini planlayabilmek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sz="2300" dirty="0" err="1"/>
              <a:t>Tirotoksikoz</a:t>
            </a:r>
            <a:r>
              <a:rPr lang="tr-TR" sz="2300" dirty="0"/>
              <a:t>/hipertiroidi tanısı koyabilmek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sz="2300" dirty="0"/>
              <a:t>Gebede </a:t>
            </a:r>
            <a:r>
              <a:rPr lang="tr-TR" sz="2300" dirty="0" err="1"/>
              <a:t>tiroid</a:t>
            </a:r>
            <a:r>
              <a:rPr lang="tr-TR" sz="2300" dirty="0"/>
              <a:t> fonksiyon testlerini değerlendirmek ve takibini yapmak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sz="2300" dirty="0"/>
              <a:t>Tiroidit ön tanısını koyabilmek</a:t>
            </a:r>
          </a:p>
          <a:p>
            <a:pPr marL="0" indent="0">
              <a:buNone/>
            </a:pPr>
            <a:endParaRPr lang="tr-TR" dirty="0"/>
          </a:p>
          <a:p>
            <a:pPr>
              <a:buFont typeface="Wingdings" panose="05000000000000000000" pitchFamily="2" charset="2"/>
              <a:buChar char="ü"/>
            </a:pPr>
            <a:endParaRPr lang="tr-TR" dirty="0"/>
          </a:p>
          <a:p>
            <a:pPr>
              <a:buFont typeface="Wingdings" panose="05000000000000000000" pitchFamily="2" charset="2"/>
              <a:buChar char="ü"/>
            </a:pPr>
            <a:endParaRPr lang="tr-TR" dirty="0"/>
          </a:p>
          <a:p>
            <a:pPr>
              <a:buFont typeface="Wingdings" panose="05000000000000000000" pitchFamily="2" charset="2"/>
              <a:buChar char="ü"/>
            </a:pP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473698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BB1B91C-9F74-5765-1487-468CB5042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err="1"/>
              <a:t>Antitiroid</a:t>
            </a:r>
            <a:r>
              <a:rPr lang="tr-TR" sz="4000" dirty="0"/>
              <a:t> tedavi </a:t>
            </a:r>
            <a:r>
              <a:rPr lang="tr-TR" sz="3600" dirty="0"/>
              <a:t>– yan etkiler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2BD260D-CD7D-CACE-6376-3378133748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9293" y="2099379"/>
            <a:ext cx="10952433" cy="4050792"/>
          </a:xfrm>
        </p:spPr>
        <p:txBody>
          <a:bodyPr>
            <a:normAutofit/>
          </a:bodyPr>
          <a:lstStyle/>
          <a:p>
            <a:r>
              <a:rPr lang="tr-TR" sz="2200" dirty="0"/>
              <a:t>Döküntü, kaşıntı ve ürtiker en sık yan etkilerdir  </a:t>
            </a:r>
            <a:r>
              <a:rPr lang="tr-TR" sz="2200" dirty="0">
                <a:sym typeface="Wingdings" panose="05000000000000000000" pitchFamily="2" charset="2"/>
              </a:rPr>
              <a:t></a:t>
            </a:r>
            <a:r>
              <a:rPr lang="tr-TR" sz="2200" dirty="0"/>
              <a:t>   Hafif reaksiyonlarda </a:t>
            </a:r>
            <a:r>
              <a:rPr lang="tr-TR" sz="2200" dirty="0">
                <a:solidFill>
                  <a:srgbClr val="C00000"/>
                </a:solidFill>
              </a:rPr>
              <a:t>….</a:t>
            </a:r>
            <a:r>
              <a:rPr lang="tr-TR" sz="2200" dirty="0"/>
              <a:t> Antihistaminikler</a:t>
            </a:r>
          </a:p>
          <a:p>
            <a:endParaRPr lang="tr-TR" sz="2200" dirty="0"/>
          </a:p>
          <a:p>
            <a:r>
              <a:rPr lang="tr-TR" sz="2200" dirty="0"/>
              <a:t>Daha nadir ama ciddi yan etkiler … </a:t>
            </a:r>
            <a:r>
              <a:rPr lang="tr-TR" sz="2200" b="1" dirty="0"/>
              <a:t>agranülositoz </a:t>
            </a:r>
            <a:r>
              <a:rPr lang="tr-TR" sz="2200" dirty="0"/>
              <a:t>ve </a:t>
            </a:r>
            <a:r>
              <a:rPr lang="tr-TR" sz="2200" b="1" dirty="0"/>
              <a:t>hepatotoksisite</a:t>
            </a:r>
          </a:p>
          <a:p>
            <a:r>
              <a:rPr lang="tr-TR" sz="2100" dirty="0"/>
              <a:t>ateş</a:t>
            </a:r>
          </a:p>
          <a:p>
            <a:r>
              <a:rPr lang="tr-TR" sz="2100" dirty="0"/>
              <a:t>boğaz ağrısı</a:t>
            </a:r>
          </a:p>
          <a:p>
            <a:r>
              <a:rPr lang="tr-TR" sz="2100" dirty="0"/>
              <a:t>sarılık</a:t>
            </a:r>
          </a:p>
          <a:p>
            <a:r>
              <a:rPr lang="tr-TR" sz="2100" dirty="0"/>
              <a:t>halsizlik</a:t>
            </a:r>
          </a:p>
          <a:p>
            <a:r>
              <a:rPr lang="tr-TR" sz="2100" dirty="0"/>
              <a:t>çay rengi idrar</a:t>
            </a:r>
          </a:p>
          <a:p>
            <a:endParaRPr lang="tr-TR" sz="2200" dirty="0"/>
          </a:p>
          <a:p>
            <a:endParaRPr lang="tr-TR" sz="2200" dirty="0"/>
          </a:p>
        </p:txBody>
      </p:sp>
      <p:sp>
        <p:nvSpPr>
          <p:cNvPr id="4" name="Sağ Ayraç 3">
            <a:extLst>
              <a:ext uri="{FF2B5EF4-FFF2-40B4-BE49-F238E27FC236}">
                <a16:creationId xmlns:a16="http://schemas.microsoft.com/office/drawing/2014/main" id="{64BB324C-58E4-EA58-3E76-011BE3A9DFBD}"/>
              </a:ext>
            </a:extLst>
          </p:cNvPr>
          <p:cNvSpPr/>
          <p:nvPr/>
        </p:nvSpPr>
        <p:spPr>
          <a:xfrm>
            <a:off x="2940627" y="3791850"/>
            <a:ext cx="758537" cy="1528295"/>
          </a:xfrm>
          <a:prstGeom prst="rightBrace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0E01616A-8D3D-1EEC-D535-F43B4E9935AF}"/>
              </a:ext>
            </a:extLst>
          </p:cNvPr>
          <p:cNvSpPr txBox="1"/>
          <p:nvPr/>
        </p:nvSpPr>
        <p:spPr>
          <a:xfrm>
            <a:off x="4042064" y="4296701"/>
            <a:ext cx="63072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dirty="0"/>
              <a:t>İlaç kesilip ve hekime başvurulmalı </a:t>
            </a:r>
            <a:r>
              <a:rPr lang="tr-TR" sz="2200" b="1" dirty="0">
                <a:solidFill>
                  <a:srgbClr val="C0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5590069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C2A2ACB-AFD4-EAC3-9FC1-CD49A8645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Radyoaktif iyot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97898DB-C254-F72D-97A3-731E46107F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1800"/>
              </a:spcBef>
            </a:pPr>
            <a:r>
              <a:rPr lang="tr-TR" sz="2200" dirty="0"/>
              <a:t>Hızlı ve kalıcı hipertiroidi kontrolü sağlar ancak </a:t>
            </a:r>
            <a:r>
              <a:rPr lang="tr-TR" sz="2200" b="0" i="0" u="none" strike="noStrike" baseline="0" dirty="0" err="1">
                <a:latin typeface="AGaramondPro-Regular"/>
              </a:rPr>
              <a:t>Graves</a:t>
            </a:r>
            <a:r>
              <a:rPr lang="tr-TR" sz="2200" dirty="0">
                <a:latin typeface="AGaramondPro-Regular"/>
              </a:rPr>
              <a:t> </a:t>
            </a:r>
            <a:r>
              <a:rPr lang="tr-TR" sz="2200" b="0" i="0" u="none" strike="noStrike" baseline="0" dirty="0" err="1">
                <a:latin typeface="AGaramondPro-Regular"/>
              </a:rPr>
              <a:t>orbitopati</a:t>
            </a:r>
            <a:r>
              <a:rPr lang="tr-TR" sz="2200" dirty="0">
                <a:latin typeface="AGaramondPro-Regular"/>
              </a:rPr>
              <a:t> </a:t>
            </a:r>
            <a:r>
              <a:rPr lang="tr-TR" sz="2200" b="0" i="0" u="none" strike="noStrike" baseline="0" dirty="0">
                <a:latin typeface="AGaramondPro-Regular"/>
              </a:rPr>
              <a:t>gelişmesi veya kötüleşme riski </a:t>
            </a:r>
          </a:p>
          <a:p>
            <a:pPr algn="l">
              <a:lnSpc>
                <a:spcPct val="100000"/>
              </a:lnSpc>
              <a:spcBef>
                <a:spcPts val="1800"/>
              </a:spcBef>
            </a:pPr>
            <a:r>
              <a:rPr lang="tr-TR" sz="2200" b="0" i="0" u="none" strike="noStrike" baseline="0" dirty="0">
                <a:latin typeface="AGaramondPro-Regular"/>
              </a:rPr>
              <a:t>Çoğu olguda normalleşme</a:t>
            </a:r>
            <a:r>
              <a:rPr lang="tr-TR" sz="2200" dirty="0">
                <a:latin typeface="AGaramondPro-Regular"/>
              </a:rPr>
              <a:t> </a:t>
            </a:r>
            <a:r>
              <a:rPr lang="tr-TR" sz="2200" b="0" i="0" u="none" strike="noStrike" baseline="0" dirty="0">
                <a:latin typeface="AGaramondPro-Regular"/>
              </a:rPr>
              <a:t>4-8 hafta içinde olur</a:t>
            </a:r>
            <a:endParaRPr lang="tr-TR" sz="2200" dirty="0"/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tr-TR" sz="2200" dirty="0" err="1"/>
              <a:t>Ötiroidizm</a:t>
            </a:r>
            <a:r>
              <a:rPr lang="tr-TR" sz="2200" dirty="0"/>
              <a:t> sağlanana kadar kadınlarda gebelik ertelenmelidir</a:t>
            </a:r>
            <a:r>
              <a:rPr lang="tr-TR" sz="2200" b="1" dirty="0">
                <a:solidFill>
                  <a:srgbClr val="C00000"/>
                </a:solidFill>
              </a:rPr>
              <a:t>! </a:t>
            </a:r>
            <a:r>
              <a:rPr lang="tr-TR" sz="2200" dirty="0"/>
              <a:t> Bu da 4-6 ayı bulur.</a:t>
            </a:r>
          </a:p>
        </p:txBody>
      </p:sp>
      <p:sp>
        <p:nvSpPr>
          <p:cNvPr id="4" name="Ok: Yukarı 3">
            <a:extLst>
              <a:ext uri="{FF2B5EF4-FFF2-40B4-BE49-F238E27FC236}">
                <a16:creationId xmlns:a16="http://schemas.microsoft.com/office/drawing/2014/main" id="{1FF58BA6-2533-66E3-E2BC-C00F3A427C8C}"/>
              </a:ext>
            </a:extLst>
          </p:cNvPr>
          <p:cNvSpPr/>
          <p:nvPr/>
        </p:nvSpPr>
        <p:spPr>
          <a:xfrm>
            <a:off x="3158837" y="2524991"/>
            <a:ext cx="114300" cy="228600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4CA54B36-1359-3F76-5401-CF2C54563E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7548" y="4301837"/>
            <a:ext cx="3753778" cy="2311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4742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1EBB0BF-CF89-EF7D-41E6-8C3AD51C9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/>
              <a:t>Cerrahi tedavi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552E41A-73C4-88C5-DD5F-ADFB833611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200" dirty="0"/>
              <a:t>Total veya totale yakın tiroidektomidir</a:t>
            </a:r>
            <a:endParaRPr lang="tr-TR" sz="2200" dirty="0"/>
          </a:p>
          <a:p>
            <a:endParaRPr lang="tr-TR" sz="2200" dirty="0"/>
          </a:p>
          <a:p>
            <a:r>
              <a:rPr lang="tr-TR" sz="2200" b="1" dirty="0"/>
              <a:t>Tercih edildiği durumlar:</a:t>
            </a:r>
          </a:p>
          <a:p>
            <a:r>
              <a:rPr lang="tr-TR" sz="2200" dirty="0"/>
              <a:t>Gebelik veya 6 ay içinde gebelik planı</a:t>
            </a:r>
          </a:p>
          <a:p>
            <a:r>
              <a:rPr lang="tr-TR" sz="2200" dirty="0" err="1"/>
              <a:t>Tiroid</a:t>
            </a:r>
            <a:r>
              <a:rPr lang="tr-TR" sz="2200" dirty="0"/>
              <a:t> malignite şüphesi</a:t>
            </a:r>
          </a:p>
          <a:p>
            <a:r>
              <a:rPr lang="tr-TR" sz="2200" dirty="0"/>
              <a:t>&gt;80 </a:t>
            </a:r>
            <a:r>
              <a:rPr lang="tr-TR" sz="2200" dirty="0" err="1"/>
              <a:t>gr</a:t>
            </a:r>
            <a:r>
              <a:rPr lang="tr-TR" sz="2200" dirty="0"/>
              <a:t> guatr</a:t>
            </a:r>
          </a:p>
          <a:p>
            <a:r>
              <a:rPr lang="tr-TR" sz="2200" dirty="0"/>
              <a:t>Havayolu basısı</a:t>
            </a:r>
          </a:p>
          <a:p>
            <a:r>
              <a:rPr lang="tr-TR" sz="2200" dirty="0"/>
              <a:t>Önceden RAI tedavisi</a:t>
            </a:r>
          </a:p>
        </p:txBody>
      </p:sp>
    </p:spTree>
    <p:extLst>
      <p:ext uri="{BB962C8B-B14F-4D97-AF65-F5344CB8AC3E}">
        <p14:creationId xmlns:p14="http://schemas.microsoft.com/office/powerpoint/2010/main" val="24909038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5738B17-CB2E-736C-1944-F4B6B97BE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err="1"/>
              <a:t>Subklinik</a:t>
            </a:r>
            <a:r>
              <a:rPr lang="tr-TR" sz="4000" dirty="0"/>
              <a:t> hipertiroidi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078277B-3CFF-11B9-C6AD-707738A921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200" b="0" i="0" u="none" strike="noStrike" baseline="0" dirty="0">
                <a:latin typeface="+mj-lt"/>
              </a:rPr>
              <a:t>TSH düşük iken sT4 ve sT3 normal saptanması </a:t>
            </a:r>
          </a:p>
          <a:p>
            <a:endParaRPr lang="tr-TR" sz="2200" b="0" i="0" u="none" strike="noStrike" baseline="0" dirty="0">
              <a:latin typeface="+mj-lt"/>
            </a:endParaRPr>
          </a:p>
          <a:p>
            <a:r>
              <a:rPr lang="tr-TR" sz="2200" dirty="0">
                <a:latin typeface="+mj-lt"/>
              </a:rPr>
              <a:t>İyot eksikliği olan bölgelerde daha sık </a:t>
            </a:r>
            <a:r>
              <a:rPr lang="tr-TR" sz="2200" b="1" dirty="0">
                <a:solidFill>
                  <a:srgbClr val="C00000"/>
                </a:solidFill>
                <a:latin typeface="+mj-lt"/>
              </a:rPr>
              <a:t>!</a:t>
            </a:r>
            <a:endParaRPr lang="tr-TR" sz="2200" b="1" i="0" u="none" strike="noStrike" baseline="0" dirty="0">
              <a:solidFill>
                <a:srgbClr val="C00000"/>
              </a:solidFill>
              <a:latin typeface="+mj-lt"/>
            </a:endParaRPr>
          </a:p>
          <a:p>
            <a:r>
              <a:rPr lang="tr-TR" sz="2200" dirty="0">
                <a:latin typeface="+mj-lt"/>
              </a:rPr>
              <a:t>Eksojen </a:t>
            </a:r>
            <a:r>
              <a:rPr lang="tr-TR" sz="2200" dirty="0">
                <a:latin typeface="+mj-lt"/>
                <a:sym typeface="Wingdings" panose="05000000000000000000" pitchFamily="2" charset="2"/>
              </a:rPr>
              <a:t></a:t>
            </a:r>
            <a:r>
              <a:rPr lang="tr-TR" sz="2200" dirty="0">
                <a:latin typeface="+mj-lt"/>
              </a:rPr>
              <a:t> ilaç doz aşımı </a:t>
            </a:r>
          </a:p>
          <a:p>
            <a:r>
              <a:rPr lang="tr-TR" sz="2200" dirty="0">
                <a:latin typeface="+mj-lt"/>
              </a:rPr>
              <a:t>Endojen </a:t>
            </a:r>
            <a:r>
              <a:rPr lang="tr-TR" sz="2200" dirty="0">
                <a:latin typeface="+mj-lt"/>
                <a:sym typeface="Wingdings" panose="05000000000000000000" pitchFamily="2" charset="2"/>
              </a:rPr>
              <a:t></a:t>
            </a:r>
            <a:r>
              <a:rPr lang="tr-TR" sz="2200" dirty="0">
                <a:latin typeface="+mj-lt"/>
              </a:rPr>
              <a:t> </a:t>
            </a:r>
            <a:r>
              <a:rPr lang="tr-TR" sz="2200" dirty="0" err="1">
                <a:latin typeface="+mj-lt"/>
              </a:rPr>
              <a:t>Graves</a:t>
            </a:r>
            <a:r>
              <a:rPr lang="tr-TR" sz="2200" dirty="0">
                <a:latin typeface="+mj-lt"/>
              </a:rPr>
              <a:t>, TA ve TMNG </a:t>
            </a:r>
          </a:p>
          <a:p>
            <a:pPr marL="0" indent="0">
              <a:buNone/>
            </a:pPr>
            <a:endParaRPr lang="tr-TR" sz="2200" b="0" i="0" u="none" strike="noStrike" baseline="0" dirty="0">
              <a:latin typeface="+mj-lt"/>
            </a:endParaRPr>
          </a:p>
          <a:p>
            <a:r>
              <a:rPr lang="tr-TR" sz="2200" dirty="0">
                <a:latin typeface="+mj-lt"/>
              </a:rPr>
              <a:t>65 yaş üstü kişilerde atriyal fibrilasyon riski </a:t>
            </a:r>
          </a:p>
          <a:p>
            <a:r>
              <a:rPr lang="tr-TR" sz="2200" b="0" i="0" dirty="0">
                <a:solidFill>
                  <a:srgbClr val="09142A"/>
                </a:solidFill>
                <a:effectLst/>
                <a:latin typeface="+mj-lt"/>
              </a:rPr>
              <a:t>Menopoza girmiş kadınlarda osteoporoz riski </a:t>
            </a:r>
          </a:p>
          <a:p>
            <a:endParaRPr lang="tr-TR" sz="2200" dirty="0">
              <a:solidFill>
                <a:srgbClr val="09142A"/>
              </a:solidFill>
              <a:latin typeface="+mj-lt"/>
            </a:endParaRPr>
          </a:p>
          <a:p>
            <a:endParaRPr lang="tr-TR" sz="2200" dirty="0">
              <a:latin typeface="+mj-lt"/>
            </a:endParaRPr>
          </a:p>
        </p:txBody>
      </p:sp>
      <p:sp>
        <p:nvSpPr>
          <p:cNvPr id="4" name="Ok: Yukarı 3">
            <a:extLst>
              <a:ext uri="{FF2B5EF4-FFF2-40B4-BE49-F238E27FC236}">
                <a16:creationId xmlns:a16="http://schemas.microsoft.com/office/drawing/2014/main" id="{2E8C03DC-F232-18BB-85F5-941C329445A9}"/>
              </a:ext>
            </a:extLst>
          </p:cNvPr>
          <p:cNvSpPr/>
          <p:nvPr/>
        </p:nvSpPr>
        <p:spPr>
          <a:xfrm>
            <a:off x="6324601" y="4873336"/>
            <a:ext cx="124691" cy="249382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C00000"/>
              </a:solidFill>
            </a:endParaRPr>
          </a:p>
        </p:txBody>
      </p:sp>
      <p:sp>
        <p:nvSpPr>
          <p:cNvPr id="5" name="Ok: Yukarı 4">
            <a:extLst>
              <a:ext uri="{FF2B5EF4-FFF2-40B4-BE49-F238E27FC236}">
                <a16:creationId xmlns:a16="http://schemas.microsoft.com/office/drawing/2014/main" id="{505158C7-892F-9F65-FC51-5BC8FE55751F}"/>
              </a:ext>
            </a:extLst>
          </p:cNvPr>
          <p:cNvSpPr/>
          <p:nvPr/>
        </p:nvSpPr>
        <p:spPr>
          <a:xfrm>
            <a:off x="6573982" y="5364895"/>
            <a:ext cx="124691" cy="249382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829257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7E77DC9-CA2A-4E20-14C0-35303E7F6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20950"/>
            <a:ext cx="10058400" cy="1609344"/>
          </a:xfrm>
        </p:spPr>
        <p:txBody>
          <a:bodyPr>
            <a:normAutofit/>
          </a:bodyPr>
          <a:lstStyle/>
          <a:p>
            <a:r>
              <a:rPr lang="tr-TR" sz="3800" dirty="0" err="1"/>
              <a:t>Subklinik</a:t>
            </a:r>
            <a:r>
              <a:rPr lang="tr-TR" sz="3800" dirty="0"/>
              <a:t> hipertiroidi</a:t>
            </a:r>
            <a:r>
              <a:rPr lang="tr-TR" sz="3000" dirty="0"/>
              <a:t>-ne zaman tedavi edelim?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AD98EA7-3ECD-DE00-980C-1115006A6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162" y="6253447"/>
            <a:ext cx="9670473" cy="973005"/>
          </a:xfrm>
        </p:spPr>
        <p:txBody>
          <a:bodyPr>
            <a:normAutofit/>
          </a:bodyPr>
          <a:lstStyle/>
          <a:p>
            <a:r>
              <a:rPr lang="tr-TR" sz="1400" b="0" i="1" dirty="0" err="1">
                <a:solidFill>
                  <a:srgbClr val="09142A"/>
                </a:solidFill>
                <a:effectLst/>
                <a:latin typeface="Roboto" panose="02000000000000000000" pitchFamily="2" charset="0"/>
              </a:rPr>
              <a:t>Adapted</a:t>
            </a:r>
            <a:r>
              <a:rPr lang="tr-TR" sz="1400" b="0" i="1" dirty="0">
                <a:solidFill>
                  <a:srgbClr val="09142A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tr-TR" sz="1400" b="0" i="1" dirty="0" err="1">
                <a:solidFill>
                  <a:srgbClr val="09142A"/>
                </a:solidFill>
                <a:effectLst/>
                <a:latin typeface="Roboto" panose="02000000000000000000" pitchFamily="2" charset="0"/>
              </a:rPr>
              <a:t>with</a:t>
            </a:r>
            <a:r>
              <a:rPr lang="tr-TR" sz="1400" b="0" i="1" dirty="0">
                <a:solidFill>
                  <a:srgbClr val="09142A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tr-TR" sz="1400" b="0" i="1" dirty="0" err="1">
                <a:solidFill>
                  <a:srgbClr val="09142A"/>
                </a:solidFill>
                <a:effectLst/>
                <a:latin typeface="Roboto" panose="02000000000000000000" pitchFamily="2" charset="0"/>
              </a:rPr>
              <a:t>permission</a:t>
            </a:r>
            <a:r>
              <a:rPr lang="tr-TR" sz="1400" b="0" i="1" dirty="0">
                <a:solidFill>
                  <a:srgbClr val="09142A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tr-TR" sz="1400" b="0" i="1" dirty="0" err="1">
                <a:solidFill>
                  <a:srgbClr val="09142A"/>
                </a:solidFill>
                <a:effectLst/>
                <a:latin typeface="Roboto" panose="02000000000000000000" pitchFamily="2" charset="0"/>
              </a:rPr>
              <a:t>from</a:t>
            </a:r>
            <a:r>
              <a:rPr lang="tr-TR" sz="1400" b="0" i="1" dirty="0">
                <a:solidFill>
                  <a:srgbClr val="09142A"/>
                </a:solidFill>
                <a:effectLst/>
                <a:latin typeface="Roboto" panose="02000000000000000000" pitchFamily="2" charset="0"/>
              </a:rPr>
              <a:t> Ross DS, </a:t>
            </a:r>
            <a:r>
              <a:rPr lang="tr-TR" sz="1400" b="0" i="1" dirty="0" err="1">
                <a:solidFill>
                  <a:srgbClr val="09142A"/>
                </a:solidFill>
                <a:effectLst/>
                <a:latin typeface="Roboto" panose="02000000000000000000" pitchFamily="2" charset="0"/>
              </a:rPr>
              <a:t>Burch</a:t>
            </a:r>
            <a:r>
              <a:rPr lang="tr-TR" sz="1400" b="0" i="1" dirty="0">
                <a:solidFill>
                  <a:srgbClr val="09142A"/>
                </a:solidFill>
                <a:effectLst/>
                <a:latin typeface="Roboto" panose="02000000000000000000" pitchFamily="2" charset="0"/>
              </a:rPr>
              <a:t> HB, Cooper DS, et al. 2016 </a:t>
            </a:r>
            <a:r>
              <a:rPr lang="tr-TR" sz="1400" b="0" i="1" dirty="0" err="1">
                <a:solidFill>
                  <a:srgbClr val="09142A"/>
                </a:solidFill>
                <a:effectLst/>
                <a:latin typeface="Roboto" panose="02000000000000000000" pitchFamily="2" charset="0"/>
              </a:rPr>
              <a:t>American</a:t>
            </a:r>
            <a:r>
              <a:rPr lang="tr-TR" sz="1400" b="0" i="1" dirty="0">
                <a:solidFill>
                  <a:srgbClr val="09142A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tr-TR" sz="1400" b="0" i="1" dirty="0" err="1">
                <a:solidFill>
                  <a:srgbClr val="09142A"/>
                </a:solidFill>
                <a:effectLst/>
                <a:latin typeface="Roboto" panose="02000000000000000000" pitchFamily="2" charset="0"/>
              </a:rPr>
              <a:t>Thyroid</a:t>
            </a:r>
            <a:r>
              <a:rPr lang="tr-TR" sz="1400" b="0" i="1" dirty="0">
                <a:solidFill>
                  <a:srgbClr val="09142A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tr-TR" sz="1400" b="0" i="1" dirty="0" err="1">
                <a:solidFill>
                  <a:srgbClr val="09142A"/>
                </a:solidFill>
                <a:effectLst/>
                <a:latin typeface="Roboto" panose="02000000000000000000" pitchFamily="2" charset="0"/>
              </a:rPr>
              <a:t>Association</a:t>
            </a:r>
            <a:r>
              <a:rPr lang="tr-TR" sz="1400" b="0" i="1" dirty="0">
                <a:solidFill>
                  <a:srgbClr val="09142A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tr-TR" sz="1400" b="0" i="1" dirty="0" err="1">
                <a:solidFill>
                  <a:srgbClr val="09142A"/>
                </a:solidFill>
                <a:effectLst/>
                <a:latin typeface="Roboto" panose="02000000000000000000" pitchFamily="2" charset="0"/>
              </a:rPr>
              <a:t>guidelines</a:t>
            </a:r>
            <a:r>
              <a:rPr lang="tr-TR" sz="1400" b="0" i="1" dirty="0">
                <a:solidFill>
                  <a:srgbClr val="09142A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tr-TR" sz="1400" b="0" i="1" dirty="0" err="1">
                <a:solidFill>
                  <a:srgbClr val="09142A"/>
                </a:solidFill>
                <a:effectLst/>
                <a:latin typeface="Roboto" panose="02000000000000000000" pitchFamily="2" charset="0"/>
              </a:rPr>
              <a:t>for</a:t>
            </a:r>
            <a:r>
              <a:rPr lang="tr-TR" sz="1400" b="0" i="1" dirty="0">
                <a:solidFill>
                  <a:srgbClr val="09142A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tr-TR" sz="1400" b="0" i="1" dirty="0" err="1">
                <a:solidFill>
                  <a:srgbClr val="09142A"/>
                </a:solidFill>
                <a:effectLst/>
                <a:latin typeface="Roboto" panose="02000000000000000000" pitchFamily="2" charset="0"/>
              </a:rPr>
              <a:t>diagnosis</a:t>
            </a:r>
            <a:r>
              <a:rPr lang="tr-TR" sz="1400" b="0" i="1" dirty="0">
                <a:solidFill>
                  <a:srgbClr val="09142A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tr-TR" sz="1400" b="0" i="1" dirty="0" err="1">
                <a:solidFill>
                  <a:srgbClr val="09142A"/>
                </a:solidFill>
                <a:effectLst/>
                <a:latin typeface="Roboto" panose="02000000000000000000" pitchFamily="2" charset="0"/>
              </a:rPr>
              <a:t>and</a:t>
            </a:r>
            <a:r>
              <a:rPr lang="tr-TR" sz="1400" b="0" i="1" dirty="0">
                <a:solidFill>
                  <a:srgbClr val="09142A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tr-TR" sz="1400" b="0" i="1" dirty="0" err="1">
                <a:solidFill>
                  <a:srgbClr val="09142A"/>
                </a:solidFill>
                <a:effectLst/>
                <a:latin typeface="Roboto" panose="02000000000000000000" pitchFamily="2" charset="0"/>
              </a:rPr>
              <a:t>management</a:t>
            </a:r>
            <a:r>
              <a:rPr lang="tr-TR" sz="1400" b="0" i="1" dirty="0">
                <a:solidFill>
                  <a:srgbClr val="09142A"/>
                </a:solidFill>
                <a:effectLst/>
                <a:latin typeface="Roboto" panose="02000000000000000000" pitchFamily="2" charset="0"/>
              </a:rPr>
              <a:t> of </a:t>
            </a:r>
            <a:r>
              <a:rPr lang="tr-TR" sz="1400" b="0" i="1" dirty="0" err="1">
                <a:solidFill>
                  <a:srgbClr val="09142A"/>
                </a:solidFill>
                <a:effectLst/>
                <a:latin typeface="Roboto" panose="02000000000000000000" pitchFamily="2" charset="0"/>
              </a:rPr>
              <a:t>hyperthyroidism</a:t>
            </a:r>
            <a:r>
              <a:rPr lang="tr-TR" sz="1400" b="0" i="1" dirty="0">
                <a:solidFill>
                  <a:srgbClr val="09142A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tr-TR" sz="1400" b="0" i="1" dirty="0" err="1">
                <a:solidFill>
                  <a:srgbClr val="09142A"/>
                </a:solidFill>
                <a:effectLst/>
                <a:latin typeface="Roboto" panose="02000000000000000000" pitchFamily="2" charset="0"/>
              </a:rPr>
              <a:t>and</a:t>
            </a:r>
            <a:r>
              <a:rPr lang="tr-TR" sz="1400" b="0" i="1" dirty="0">
                <a:solidFill>
                  <a:srgbClr val="09142A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tr-TR" sz="1400" b="0" i="1" dirty="0" err="1">
                <a:solidFill>
                  <a:srgbClr val="09142A"/>
                </a:solidFill>
                <a:effectLst/>
                <a:latin typeface="Roboto" panose="02000000000000000000" pitchFamily="2" charset="0"/>
              </a:rPr>
              <a:t>other</a:t>
            </a:r>
            <a:r>
              <a:rPr lang="tr-TR" sz="1400" b="0" i="1" dirty="0">
                <a:solidFill>
                  <a:srgbClr val="09142A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tr-TR" sz="1400" b="0" i="1" dirty="0" err="1">
                <a:solidFill>
                  <a:srgbClr val="09142A"/>
                </a:solidFill>
                <a:effectLst/>
                <a:latin typeface="Roboto" panose="02000000000000000000" pitchFamily="2" charset="0"/>
              </a:rPr>
              <a:t>causes</a:t>
            </a:r>
            <a:r>
              <a:rPr lang="tr-TR" sz="1400" b="0" i="1" dirty="0">
                <a:solidFill>
                  <a:srgbClr val="09142A"/>
                </a:solidFill>
                <a:effectLst/>
                <a:latin typeface="Roboto" panose="02000000000000000000" pitchFamily="2" charset="0"/>
              </a:rPr>
              <a:t> of </a:t>
            </a:r>
            <a:r>
              <a:rPr lang="tr-TR" sz="1400" b="0" i="1" dirty="0" err="1">
                <a:solidFill>
                  <a:srgbClr val="09142A"/>
                </a:solidFill>
                <a:effectLst/>
                <a:latin typeface="Roboto" panose="02000000000000000000" pitchFamily="2" charset="0"/>
              </a:rPr>
              <a:t>thyrotoxicosis</a:t>
            </a:r>
            <a:r>
              <a:rPr lang="tr-TR" sz="1400" b="0" i="1" dirty="0">
                <a:solidFill>
                  <a:srgbClr val="09142A"/>
                </a:solidFill>
                <a:effectLst/>
                <a:latin typeface="Roboto" panose="02000000000000000000" pitchFamily="2" charset="0"/>
              </a:rPr>
              <a:t>. </a:t>
            </a:r>
            <a:r>
              <a:rPr lang="tr-TR" sz="1400" b="0" i="1" dirty="0" err="1">
                <a:solidFill>
                  <a:srgbClr val="09142A"/>
                </a:solidFill>
                <a:effectLst/>
                <a:latin typeface="Roboto" panose="02000000000000000000" pitchFamily="2" charset="0"/>
              </a:rPr>
              <a:t>Thyroid</a:t>
            </a:r>
            <a:r>
              <a:rPr lang="tr-TR" sz="1400" b="0" i="1" dirty="0">
                <a:solidFill>
                  <a:srgbClr val="09142A"/>
                </a:solidFill>
                <a:effectLst/>
                <a:latin typeface="Roboto" panose="02000000000000000000" pitchFamily="2" charset="0"/>
              </a:rPr>
              <a:t>. 2016;26(10):1377.</a:t>
            </a:r>
            <a:endParaRPr lang="tr-TR" sz="1400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4EB63E38-203D-268E-ABCF-17F604EB68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7166" y="1551768"/>
            <a:ext cx="6569304" cy="436065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Mürekkep 6">
                <a:extLst>
                  <a:ext uri="{FF2B5EF4-FFF2-40B4-BE49-F238E27FC236}">
                    <a16:creationId xmlns:a16="http://schemas.microsoft.com/office/drawing/2014/main" id="{DDF4E133-3DD2-2E6E-413D-3387B6A47683}"/>
                  </a:ext>
                </a:extLst>
              </p14:cNvPr>
              <p14:cNvContentPartPr/>
              <p14:nvPr/>
            </p14:nvContentPartPr>
            <p14:xfrm>
              <a:off x="7512758" y="3667762"/>
              <a:ext cx="668520" cy="360"/>
            </p14:xfrm>
          </p:contentPart>
        </mc:Choice>
        <mc:Fallback xmlns="">
          <p:pic>
            <p:nvPicPr>
              <p:cNvPr id="7" name="Mürekkep 6">
                <a:extLst>
                  <a:ext uri="{FF2B5EF4-FFF2-40B4-BE49-F238E27FC236}">
                    <a16:creationId xmlns:a16="http://schemas.microsoft.com/office/drawing/2014/main" id="{DDF4E133-3DD2-2E6E-413D-3387B6A4768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58758" y="3559762"/>
                <a:ext cx="77616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Mürekkep 7">
                <a:extLst>
                  <a:ext uri="{FF2B5EF4-FFF2-40B4-BE49-F238E27FC236}">
                    <a16:creationId xmlns:a16="http://schemas.microsoft.com/office/drawing/2014/main" id="{AA670C09-56E8-9414-3E4A-487AFEDE5F4C}"/>
                  </a:ext>
                </a:extLst>
              </p14:cNvPr>
              <p14:cNvContentPartPr/>
              <p14:nvPr/>
            </p14:nvContentPartPr>
            <p14:xfrm>
              <a:off x="8219078" y="3667762"/>
              <a:ext cx="360" cy="360"/>
            </p14:xfrm>
          </p:contentPart>
        </mc:Choice>
        <mc:Fallback xmlns="">
          <p:pic>
            <p:nvPicPr>
              <p:cNvPr id="8" name="Mürekkep 7">
                <a:extLst>
                  <a:ext uri="{FF2B5EF4-FFF2-40B4-BE49-F238E27FC236}">
                    <a16:creationId xmlns:a16="http://schemas.microsoft.com/office/drawing/2014/main" id="{AA670C09-56E8-9414-3E4A-487AFEDE5F4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165438" y="3559762"/>
                <a:ext cx="108000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934797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3FBA6CD-C7DB-0C14-33E9-939411108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Tiroid</a:t>
            </a:r>
            <a:r>
              <a:rPr lang="tr-TR" dirty="0"/>
              <a:t> fırtınası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6677860-5E50-F49F-E2C8-87166062A7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tr-TR" sz="2200" dirty="0">
                <a:latin typeface="+mj-lt"/>
              </a:rPr>
              <a:t>Hipertiroidi bulgularının daha belirgin olduğu </a:t>
            </a:r>
          </a:p>
          <a:p>
            <a:pPr algn="l">
              <a:lnSpc>
                <a:spcPct val="100000"/>
              </a:lnSpc>
              <a:spcBef>
                <a:spcPts val="1800"/>
              </a:spcBef>
            </a:pPr>
            <a:r>
              <a:rPr lang="tr-TR" sz="2200" b="0" i="0" u="none" strike="noStrike" baseline="0" dirty="0" err="1">
                <a:latin typeface="+mj-lt"/>
              </a:rPr>
              <a:t>Delirium</a:t>
            </a:r>
            <a:r>
              <a:rPr lang="tr-TR" sz="2200" b="0" i="0" u="none" strike="noStrike" baseline="0" dirty="0">
                <a:latin typeface="+mj-lt"/>
              </a:rPr>
              <a:t> ve komaya kadar giden tablo mevcut olabilir</a:t>
            </a:r>
          </a:p>
          <a:p>
            <a:pPr algn="l">
              <a:lnSpc>
                <a:spcPct val="100000"/>
              </a:lnSpc>
              <a:spcBef>
                <a:spcPts val="1800"/>
              </a:spcBef>
            </a:pPr>
            <a:r>
              <a:rPr lang="tr-TR" sz="2200" b="0" i="0" u="none" strike="noStrike" baseline="0" dirty="0" err="1">
                <a:latin typeface="+mj-lt"/>
              </a:rPr>
              <a:t>Presipite</a:t>
            </a:r>
            <a:r>
              <a:rPr lang="tr-TR" sz="2200" b="0" i="0" u="none" strike="noStrike" baseline="0" dirty="0">
                <a:latin typeface="+mj-lt"/>
              </a:rPr>
              <a:t> edici faktörler </a:t>
            </a:r>
            <a:r>
              <a:rPr lang="tr-TR" sz="2200" b="0" i="0" u="none" strike="noStrike" baseline="0" dirty="0">
                <a:latin typeface="+mj-lt"/>
                <a:sym typeface="Wingdings" panose="05000000000000000000" pitchFamily="2" charset="2"/>
              </a:rPr>
              <a:t></a:t>
            </a:r>
            <a:r>
              <a:rPr lang="tr-TR" sz="2200" b="0" i="0" u="none" strike="noStrike" baseline="0" dirty="0">
                <a:latin typeface="+mj-lt"/>
              </a:rPr>
              <a:t> </a:t>
            </a:r>
            <a:r>
              <a:rPr lang="tr-TR" sz="2200" b="0" i="0" u="none" strike="noStrike" baseline="0" dirty="0" err="1">
                <a:latin typeface="+mj-lt"/>
              </a:rPr>
              <a:t>antitiroidin</a:t>
            </a:r>
            <a:r>
              <a:rPr lang="tr-TR" sz="2200" b="0" i="0" u="none" strike="noStrike" baseline="0" dirty="0">
                <a:latin typeface="+mj-lt"/>
              </a:rPr>
              <a:t> ani kesilmesi, </a:t>
            </a:r>
            <a:r>
              <a:rPr lang="tr-TR" sz="2200" b="0" i="0" u="none" strike="noStrike" baseline="0" dirty="0" err="1">
                <a:latin typeface="+mj-lt"/>
              </a:rPr>
              <a:t>tiroidektomi</a:t>
            </a:r>
            <a:r>
              <a:rPr lang="tr-TR" sz="2200" dirty="0">
                <a:latin typeface="+mj-lt"/>
              </a:rPr>
              <a:t> </a:t>
            </a:r>
            <a:r>
              <a:rPr lang="tr-TR" sz="2200" b="0" i="0" u="none" strike="noStrike" baseline="0" dirty="0">
                <a:latin typeface="+mj-lt"/>
              </a:rPr>
              <a:t>veya RAI, </a:t>
            </a:r>
            <a:r>
              <a:rPr lang="tr-TR" sz="2200" b="0" i="0" u="none" strike="noStrike" baseline="0" dirty="0" err="1">
                <a:latin typeface="+mj-lt"/>
              </a:rPr>
              <a:t>tiroid</a:t>
            </a:r>
            <a:r>
              <a:rPr lang="tr-TR" sz="2200" b="0" i="0" u="none" strike="noStrike" baseline="0" dirty="0">
                <a:latin typeface="+mj-lt"/>
              </a:rPr>
              <a:t> dışı cerrahi veya </a:t>
            </a:r>
            <a:r>
              <a:rPr lang="tr-TR" sz="2200" b="0" i="0" u="none" strike="noStrike" baseline="0" dirty="0" err="1">
                <a:latin typeface="+mj-lt"/>
              </a:rPr>
              <a:t>tiroid</a:t>
            </a:r>
            <a:r>
              <a:rPr lang="tr-TR" sz="2200" b="0" i="0" u="none" strike="noStrike" baseline="0" dirty="0">
                <a:latin typeface="+mj-lt"/>
              </a:rPr>
              <a:t> dışı akut hastalık, travma, enfeksiyon, iyot maruziyeti olabilir.</a:t>
            </a:r>
          </a:p>
          <a:p>
            <a:pPr algn="l">
              <a:lnSpc>
                <a:spcPct val="100000"/>
              </a:lnSpc>
              <a:spcBef>
                <a:spcPts val="1800"/>
              </a:spcBef>
            </a:pPr>
            <a:r>
              <a:rPr lang="tr-TR" sz="2200" dirty="0">
                <a:latin typeface="+mj-lt"/>
              </a:rPr>
              <a:t>Mortalitesi %8-25 arası bildirilmektedir.</a:t>
            </a:r>
          </a:p>
          <a:p>
            <a:pPr algn="l">
              <a:lnSpc>
                <a:spcPct val="100000"/>
              </a:lnSpc>
              <a:spcBef>
                <a:spcPts val="1800"/>
              </a:spcBef>
            </a:pPr>
            <a:r>
              <a:rPr lang="tr-TR" sz="2200" dirty="0">
                <a:latin typeface="+mj-lt"/>
              </a:rPr>
              <a:t>Tedavisinde ATİ, </a:t>
            </a:r>
            <a:r>
              <a:rPr lang="tr-TR" sz="2200" dirty="0" err="1">
                <a:latin typeface="+mj-lt"/>
              </a:rPr>
              <a:t>lugol</a:t>
            </a:r>
            <a:r>
              <a:rPr lang="tr-TR" sz="2200" dirty="0">
                <a:latin typeface="+mj-lt"/>
              </a:rPr>
              <a:t> solüsyonu, beta blokörler ve destek tedavisi</a:t>
            </a:r>
          </a:p>
        </p:txBody>
      </p:sp>
    </p:spTree>
    <p:extLst>
      <p:ext uri="{BB962C8B-B14F-4D97-AF65-F5344CB8AC3E}">
        <p14:creationId xmlns:p14="http://schemas.microsoft.com/office/powerpoint/2010/main" val="3340612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CA0EB23-E504-B726-C72A-F8D6568E3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Gebelik Ve </a:t>
            </a:r>
            <a:r>
              <a:rPr lang="tr-TR" dirty="0" err="1"/>
              <a:t>Tiroid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FBC3AF2-F84D-5888-81D6-5459D693B7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tr-TR" sz="2200" dirty="0">
                <a:latin typeface="+mj-lt"/>
              </a:rPr>
              <a:t>Fetal </a:t>
            </a:r>
            <a:r>
              <a:rPr lang="tr-TR" sz="2200" dirty="0" err="1">
                <a:latin typeface="+mj-lt"/>
              </a:rPr>
              <a:t>tiroid</a:t>
            </a:r>
            <a:r>
              <a:rPr lang="tr-TR" sz="2200" dirty="0">
                <a:latin typeface="+mj-lt"/>
              </a:rPr>
              <a:t> bezi </a:t>
            </a:r>
            <a:r>
              <a:rPr lang="tr-TR" sz="2200" cap="none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18-20. haftaya kadar olgunlaşmaz </a:t>
            </a:r>
            <a:r>
              <a:rPr lang="tr-TR" sz="2200" b="1" cap="none" dirty="0">
                <a:solidFill>
                  <a:srgbClr val="C0000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!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tr-TR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GFR’ deki artışa bağlı artmış renal iyot atılımı, 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l-GR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β-</a:t>
            </a:r>
            <a:r>
              <a:rPr lang="tr-TR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hCG</a:t>
            </a:r>
            <a:r>
              <a:rPr lang="tr-TR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ve TSH moleküler benzerliğine bağlı </a:t>
            </a:r>
            <a:r>
              <a:rPr lang="tr-TR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hipotalamo-hipofizer-tiroid</a:t>
            </a:r>
            <a:r>
              <a:rPr lang="tr-TR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aks etkilenir </a:t>
            </a:r>
            <a:r>
              <a:rPr lang="tr-TR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sym typeface="Wingdings" panose="05000000000000000000" pitchFamily="2" charset="2"/>
              </a:rPr>
              <a:t> </a:t>
            </a:r>
            <a:r>
              <a:rPr lang="tr-TR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TSH baskılanır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tr-TR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Plasentada T3 ve T4’ün iç halkasının </a:t>
            </a:r>
            <a:r>
              <a:rPr lang="tr-TR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deiyodinasyonu</a:t>
            </a:r>
            <a:r>
              <a:rPr lang="tr-TR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artar, böylece T3 ve T4’ün hem yapımı hem de yıkımı artar. 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tr-TR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Bu nedenlere bağlı olarak </a:t>
            </a:r>
            <a:r>
              <a:rPr lang="tr-TR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maternal</a:t>
            </a:r>
            <a:r>
              <a:rPr lang="tr-TR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tr-TR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tiroid</a:t>
            </a:r>
            <a:r>
              <a:rPr lang="tr-TR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bezinin hormon salınımında %30-50 oranında artış olur. 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endParaRPr lang="tr-TR" sz="22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pPr>
              <a:lnSpc>
                <a:spcPct val="100000"/>
              </a:lnSpc>
              <a:spcBef>
                <a:spcPts val="1800"/>
              </a:spcBef>
            </a:pPr>
            <a:endParaRPr lang="tr-TR" sz="2200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066377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1BBAC08-4469-71BB-4AC9-BF9A38FEE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/>
              <a:t>Gebelikte normal </a:t>
            </a:r>
            <a:r>
              <a:rPr lang="tr-TR" sz="4000" dirty="0" err="1"/>
              <a:t>tft</a:t>
            </a:r>
            <a:r>
              <a:rPr lang="tr-TR" sz="4000" dirty="0"/>
              <a:t> değerleri</a:t>
            </a:r>
          </a:p>
        </p:txBody>
      </p:sp>
      <p:pic>
        <p:nvPicPr>
          <p:cNvPr id="4" name="İçerik Yer Tutucusu 4">
            <a:extLst>
              <a:ext uri="{FF2B5EF4-FFF2-40B4-BE49-F238E27FC236}">
                <a16:creationId xmlns:a16="http://schemas.microsoft.com/office/drawing/2014/main" id="{3FC3946D-64EE-C2A3-3F8B-824D905059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236" y="2598460"/>
            <a:ext cx="9889528" cy="254268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7686461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8A01273-9DC5-D426-1CFC-9949CC101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Gebelik ve Hipotiroidi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5ECE9F1-0826-2F2A-874F-6406613A66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tr-TR" sz="2300" dirty="0"/>
              <a:t>Prevalans ....aşikâr hipotiroidizm için %0,3-0,5 ve </a:t>
            </a:r>
            <a:r>
              <a:rPr lang="tr-TR" sz="2300" dirty="0" err="1"/>
              <a:t>subklinik</a:t>
            </a:r>
            <a:r>
              <a:rPr lang="tr-TR" sz="2300" dirty="0"/>
              <a:t> hipotiroidizm için %2-3 olarak bildirilmektedir.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tr-TR" sz="2300" dirty="0"/>
              <a:t>İyodu yeterli bölgelerde gebelikte hipotiroidizmin en sık nedeni </a:t>
            </a:r>
            <a:r>
              <a:rPr lang="tr-TR" sz="2300" b="1" dirty="0" err="1"/>
              <a:t>OİTH’</a:t>
            </a:r>
            <a:r>
              <a:rPr lang="tr-TR" sz="2300" dirty="0" err="1"/>
              <a:t>dir</a:t>
            </a:r>
            <a:r>
              <a:rPr lang="tr-TR" sz="2300" dirty="0"/>
              <a:t>.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tr-TR" sz="2300" dirty="0" err="1"/>
              <a:t>Tiroid</a:t>
            </a:r>
            <a:r>
              <a:rPr lang="tr-TR" sz="2300" dirty="0"/>
              <a:t> </a:t>
            </a:r>
            <a:r>
              <a:rPr lang="tr-TR" sz="2300" dirty="0" err="1"/>
              <a:t>otoantikor</a:t>
            </a:r>
            <a:r>
              <a:rPr lang="tr-TR" sz="2300" dirty="0"/>
              <a:t> pozitifliği sıklığı doğurganlık çağındaki kadınlarda %5-15 civarındadır. 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endParaRPr lang="tr-TR" sz="2300" dirty="0"/>
          </a:p>
        </p:txBody>
      </p:sp>
    </p:spTree>
    <p:extLst>
      <p:ext uri="{BB962C8B-B14F-4D97-AF65-F5344CB8AC3E}">
        <p14:creationId xmlns:p14="http://schemas.microsoft.com/office/powerpoint/2010/main" val="15669976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0DD7D07-D228-9275-F636-272066710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Gebelikte Hipotiroidi Tedavisi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1BA5BF1-F80F-C952-7132-8D38A19D72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94980"/>
            <a:ext cx="10058400" cy="405079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tr-TR" sz="2200" dirty="0"/>
              <a:t>Aşikâr hipotiroidi en erken ve etkili şekilde tedavi edilmelidir. </a:t>
            </a:r>
            <a:r>
              <a:rPr lang="tr-TR" sz="2200" dirty="0" err="1"/>
              <a:t>Subklinik</a:t>
            </a:r>
            <a:r>
              <a:rPr lang="tr-TR" sz="2200" dirty="0"/>
              <a:t> hipotiroidizm ile ilgili riskler aşikâr hipotiroidi kadar net bilinmemektedir.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tr-TR" sz="2200" dirty="0"/>
              <a:t>anti-TPO pozitif </a:t>
            </a:r>
            <a:r>
              <a:rPr lang="tr-TR" sz="2200" dirty="0" err="1"/>
              <a:t>subklinik</a:t>
            </a:r>
            <a:r>
              <a:rPr lang="tr-TR" sz="2200" dirty="0"/>
              <a:t> hipotiroidide           LT4 tedavisi ver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tr-TR" sz="2200" dirty="0"/>
              <a:t>antikor negatif </a:t>
            </a:r>
            <a:r>
              <a:rPr lang="tr-TR" sz="2200" dirty="0" err="1"/>
              <a:t>subklinik</a:t>
            </a:r>
            <a:r>
              <a:rPr lang="tr-TR" sz="2200" dirty="0"/>
              <a:t> hipotiroidide           veriler çelişkilidir</a:t>
            </a:r>
            <a:r>
              <a:rPr lang="tr-TR" sz="2200" b="1" dirty="0">
                <a:solidFill>
                  <a:srgbClr val="FF0000"/>
                </a:solidFill>
              </a:rPr>
              <a:t>!! 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4" name="Ok: Sağ 3">
            <a:extLst>
              <a:ext uri="{FF2B5EF4-FFF2-40B4-BE49-F238E27FC236}">
                <a16:creationId xmlns:a16="http://schemas.microsoft.com/office/drawing/2014/main" id="{5B0656D1-13EC-B3A1-9010-CE146B06971B}"/>
              </a:ext>
            </a:extLst>
          </p:cNvPr>
          <p:cNvSpPr/>
          <p:nvPr/>
        </p:nvSpPr>
        <p:spPr>
          <a:xfrm>
            <a:off x="5870864" y="3315414"/>
            <a:ext cx="384464" cy="15586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Ok: Sağ 4">
            <a:extLst>
              <a:ext uri="{FF2B5EF4-FFF2-40B4-BE49-F238E27FC236}">
                <a16:creationId xmlns:a16="http://schemas.microsoft.com/office/drawing/2014/main" id="{D4BDEA7E-B046-D9AC-FDB5-EBB93F0A5A93}"/>
              </a:ext>
            </a:extLst>
          </p:cNvPr>
          <p:cNvSpPr/>
          <p:nvPr/>
        </p:nvSpPr>
        <p:spPr>
          <a:xfrm>
            <a:off x="5739364" y="3945797"/>
            <a:ext cx="384464" cy="15586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16137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E5CEEAFC-ED68-A7F3-7934-F0330C2A5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cap="all"/>
              <a:t>Sunum Planı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66E2144D-D08B-7C97-BFBD-68BC855A3985}"/>
              </a:ext>
            </a:extLst>
          </p:cNvPr>
          <p:cNvSpPr txBox="1"/>
          <p:nvPr/>
        </p:nvSpPr>
        <p:spPr>
          <a:xfrm>
            <a:off x="1069848" y="2320412"/>
            <a:ext cx="10058400" cy="38517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2200" dirty="0" err="1"/>
              <a:t>Tiroid</a:t>
            </a:r>
            <a:r>
              <a:rPr lang="en-US" sz="2200" dirty="0"/>
              <a:t> </a:t>
            </a:r>
            <a:r>
              <a:rPr lang="en-US" sz="2200" dirty="0" err="1"/>
              <a:t>fonksiyon</a:t>
            </a:r>
            <a:r>
              <a:rPr lang="en-US" sz="2200" dirty="0"/>
              <a:t> </a:t>
            </a:r>
            <a:r>
              <a:rPr lang="en-US" sz="2200" dirty="0" err="1"/>
              <a:t>testler</a:t>
            </a:r>
            <a:r>
              <a:rPr lang="tr-TR" sz="2200" dirty="0"/>
              <a:t>i</a:t>
            </a:r>
            <a:r>
              <a:rPr lang="en-US" sz="2200" dirty="0"/>
              <a:t> </a:t>
            </a:r>
            <a:r>
              <a:rPr lang="en-US" sz="2200" dirty="0" err="1"/>
              <a:t>ve</a:t>
            </a:r>
            <a:r>
              <a:rPr lang="en-US" sz="2200" dirty="0"/>
              <a:t> </a:t>
            </a:r>
            <a:r>
              <a:rPr lang="en-US" sz="2200" dirty="0" err="1"/>
              <a:t>değerlendir</a:t>
            </a:r>
            <a:r>
              <a:rPr lang="tr-TR" sz="2200" dirty="0"/>
              <a:t>il</a:t>
            </a:r>
            <a:r>
              <a:rPr lang="en-US" sz="2200" dirty="0" err="1"/>
              <a:t>mesi</a:t>
            </a:r>
            <a:endParaRPr lang="tr-TR" sz="2200" dirty="0"/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2200" dirty="0" err="1"/>
              <a:t>İyot</a:t>
            </a:r>
            <a:r>
              <a:rPr lang="en-US" sz="2200" dirty="0"/>
              <a:t> </a:t>
            </a:r>
            <a:r>
              <a:rPr lang="en-US" sz="2200" dirty="0" err="1"/>
              <a:t>Eksikliği</a:t>
            </a:r>
            <a:endParaRPr lang="en-US" sz="2200" dirty="0"/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2200" dirty="0" err="1"/>
              <a:t>Hipotiroidi</a:t>
            </a:r>
            <a:endParaRPr lang="en-US" sz="2200" dirty="0"/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2200" dirty="0" err="1"/>
              <a:t>Tirotoksikoz</a:t>
            </a:r>
            <a:r>
              <a:rPr lang="en-US" sz="2200" dirty="0"/>
              <a:t> </a:t>
            </a:r>
            <a:r>
              <a:rPr lang="en-US" sz="2200" dirty="0" err="1"/>
              <a:t>ve</a:t>
            </a:r>
            <a:r>
              <a:rPr lang="en-US" sz="2200" dirty="0"/>
              <a:t> </a:t>
            </a:r>
            <a:r>
              <a:rPr lang="en-US" sz="2200" dirty="0" err="1"/>
              <a:t>Hipertiroidi</a:t>
            </a:r>
            <a:endParaRPr lang="en-US" sz="2200" dirty="0"/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2200" dirty="0" err="1"/>
              <a:t>Gebelik</a:t>
            </a:r>
            <a:r>
              <a:rPr lang="en-US" sz="2200" dirty="0"/>
              <a:t> </a:t>
            </a:r>
            <a:r>
              <a:rPr lang="en-US" sz="2200" dirty="0" err="1"/>
              <a:t>ve</a:t>
            </a:r>
            <a:r>
              <a:rPr lang="en-US" sz="2200" dirty="0"/>
              <a:t> </a:t>
            </a:r>
            <a:r>
              <a:rPr lang="en-US" sz="2200" dirty="0" err="1"/>
              <a:t>Tiroid</a:t>
            </a:r>
            <a:r>
              <a:rPr lang="en-US" sz="2200" dirty="0"/>
              <a:t> </a:t>
            </a:r>
            <a:r>
              <a:rPr lang="en-US" sz="2200" dirty="0" err="1"/>
              <a:t>Hastalıkları</a:t>
            </a:r>
            <a:endParaRPr lang="en-US" sz="2200" dirty="0"/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2200" dirty="0" err="1"/>
              <a:t>Tiroiditler</a:t>
            </a:r>
            <a:endParaRPr lang="tr-TR" sz="2200" dirty="0"/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2200" dirty="0" err="1"/>
              <a:t>Ötiroid</a:t>
            </a:r>
            <a:r>
              <a:rPr lang="en-US" sz="2200" dirty="0"/>
              <a:t> Hasta </a:t>
            </a:r>
            <a:r>
              <a:rPr lang="en-US" sz="2200" dirty="0" err="1"/>
              <a:t>Sendromu</a:t>
            </a:r>
            <a:endParaRPr lang="en-US" sz="2200" dirty="0"/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2200" dirty="0" err="1"/>
              <a:t>Tiroid</a:t>
            </a:r>
            <a:r>
              <a:rPr lang="en-US" sz="2200" dirty="0"/>
              <a:t> </a:t>
            </a:r>
            <a:r>
              <a:rPr lang="en-US" sz="2200" dirty="0" err="1"/>
              <a:t>Hormon</a:t>
            </a:r>
            <a:r>
              <a:rPr lang="en-US" sz="2200" dirty="0"/>
              <a:t> </a:t>
            </a:r>
            <a:r>
              <a:rPr lang="en-US" sz="2200" dirty="0" err="1"/>
              <a:t>Direnci</a:t>
            </a:r>
            <a:endParaRPr lang="en-US" sz="2200" dirty="0"/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2200" dirty="0" err="1"/>
              <a:t>Ötiroid</a:t>
            </a:r>
            <a:r>
              <a:rPr lang="en-US" sz="2200" dirty="0"/>
              <a:t> </a:t>
            </a:r>
            <a:r>
              <a:rPr lang="en-US" sz="2200" dirty="0" err="1"/>
              <a:t>Diffüz</a:t>
            </a:r>
            <a:r>
              <a:rPr lang="en-US" sz="2200" dirty="0"/>
              <a:t> </a:t>
            </a:r>
            <a:r>
              <a:rPr lang="en-US" sz="2200" dirty="0" err="1"/>
              <a:t>Guatr</a:t>
            </a:r>
            <a:endParaRPr lang="en-US" sz="2200" dirty="0"/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2200" dirty="0" err="1"/>
              <a:t>Tiroid</a:t>
            </a:r>
            <a:r>
              <a:rPr lang="en-US" sz="2200" dirty="0"/>
              <a:t> </a:t>
            </a:r>
            <a:r>
              <a:rPr lang="en-US" sz="2200" dirty="0" err="1"/>
              <a:t>Ultrasonografisi</a:t>
            </a:r>
            <a:endParaRPr lang="en-US" sz="2200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37446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4F01266-950E-13A9-6CD9-4C556EB8F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Gebelikte Hipotiroidi Tedavisi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1A2F6D5-0C33-EE6B-5737-E26CA2A70B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tr-TR" sz="2200" dirty="0"/>
              <a:t>Normal gebelik seyri sırasında, </a:t>
            </a:r>
            <a:r>
              <a:rPr lang="tr-TR" sz="2200" dirty="0" err="1"/>
              <a:t>tiroid</a:t>
            </a:r>
            <a:r>
              <a:rPr lang="tr-TR" sz="2200" dirty="0"/>
              <a:t> bezinin hormon salınımında %30-50 oranında artış olur. 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tr-TR" sz="2200" dirty="0"/>
              <a:t>Doz artışı ihtiyacı hipotiroidinin etiyolojisine göre değişmektedir. 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tr-TR" sz="2200" dirty="0"/>
              <a:t>Fonksiyonel </a:t>
            </a:r>
            <a:r>
              <a:rPr lang="tr-TR" sz="2200" dirty="0" err="1"/>
              <a:t>tiroid</a:t>
            </a:r>
            <a:r>
              <a:rPr lang="tr-TR" sz="2200" dirty="0"/>
              <a:t> dokusu olmayan, ablasyon (cerrahi veya </a:t>
            </a:r>
            <a:r>
              <a:rPr lang="tr-TR" sz="2200" dirty="0" err="1"/>
              <a:t>raı</a:t>
            </a:r>
            <a:r>
              <a:rPr lang="tr-TR" sz="2200" dirty="0"/>
              <a:t> tedavisi sonrası) yapılmış olan kadınlarda, doz artış miktarı </a:t>
            </a:r>
            <a:r>
              <a:rPr lang="tr-TR" sz="2200" dirty="0" err="1"/>
              <a:t>hashimoto</a:t>
            </a:r>
            <a:r>
              <a:rPr lang="tr-TR" sz="2200" dirty="0"/>
              <a:t> tiroiditine bağlı hipotiroidisi olan kadınlara göre daha yüksektir. 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tr-TR" sz="2200" dirty="0"/>
              <a:t>Doz artış miktarı ortalama olarak </a:t>
            </a:r>
            <a:r>
              <a:rPr lang="tr-TR" sz="2200" b="1" dirty="0"/>
              <a:t>günlük dozun %25-30 ‘u </a:t>
            </a:r>
            <a:r>
              <a:rPr lang="tr-TR" sz="2200" dirty="0"/>
              <a:t>olarak belirlenmelidir.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tr-TR" sz="2200" dirty="0"/>
              <a:t>Gebelik öncesinde lt4 tedavisi almayanlarda tedavinin 25-50 </a:t>
            </a:r>
            <a:r>
              <a:rPr lang="tr-TR" sz="2200" dirty="0" err="1"/>
              <a:t>mcg</a:t>
            </a:r>
            <a:r>
              <a:rPr lang="tr-TR" sz="2200" dirty="0"/>
              <a:t>/gün dozunda başlanması önerilmektedir.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endParaRPr lang="tr-TR" sz="2200" dirty="0"/>
          </a:p>
          <a:p>
            <a:pPr>
              <a:lnSpc>
                <a:spcPct val="100000"/>
              </a:lnSpc>
              <a:spcBef>
                <a:spcPts val="2400"/>
              </a:spcBef>
            </a:pPr>
            <a:endParaRPr lang="tr-TR" sz="2200" dirty="0"/>
          </a:p>
        </p:txBody>
      </p:sp>
    </p:spTree>
    <p:extLst>
      <p:ext uri="{BB962C8B-B14F-4D97-AF65-F5344CB8AC3E}">
        <p14:creationId xmlns:p14="http://schemas.microsoft.com/office/powerpoint/2010/main" val="6316658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31FC761-2210-1353-C30C-ECC2EB1D2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 Gebelikte Hipotiroidi Takibi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5A9D8B5-924A-0F2E-2558-605CC983FF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tr-TR" sz="2200" cap="none" dirty="0">
                <a:latin typeface="Calibri "/>
              </a:rPr>
              <a:t>İlk 24 haftalık dönemde takip sıklığı </a:t>
            </a:r>
            <a:r>
              <a:rPr lang="tr-TR" cap="none" dirty="0">
                <a:latin typeface="Calibri "/>
                <a:sym typeface="Wingdings" panose="05000000000000000000" pitchFamily="2" charset="2"/>
              </a:rPr>
              <a:t></a:t>
            </a:r>
            <a:r>
              <a:rPr lang="tr-TR" sz="2200" cap="none" dirty="0">
                <a:latin typeface="Calibri "/>
              </a:rPr>
              <a:t> dört haftada bir 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tr-TR" sz="2200" cap="none" dirty="0">
                <a:latin typeface="Calibri "/>
              </a:rPr>
              <a:t>Daha sonraki dönemde doz ihtiyacının değişmediği gözetildiğinde, doğuma kadar olan sürede sadece bir kez değerlendirme yapılması yeterlidir.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tr-TR" sz="2200" cap="none" dirty="0">
                <a:latin typeface="Calibri "/>
              </a:rPr>
              <a:t>Doğum gerçekleştikten sonra, </a:t>
            </a:r>
            <a:r>
              <a:rPr lang="tr-TR" sz="2200" cap="none" dirty="0" err="1">
                <a:latin typeface="Calibri "/>
              </a:rPr>
              <a:t>tiroid</a:t>
            </a:r>
            <a:r>
              <a:rPr lang="tr-TR" sz="2200" cap="none" dirty="0">
                <a:latin typeface="Calibri "/>
              </a:rPr>
              <a:t> hormon dozu gebelik öncesi doza azaltılmalı ve </a:t>
            </a:r>
            <a:r>
              <a:rPr lang="tr-TR" sz="2200" cap="none" dirty="0" err="1">
                <a:latin typeface="Calibri "/>
              </a:rPr>
              <a:t>postpartum</a:t>
            </a:r>
            <a:r>
              <a:rPr lang="tr-TR" sz="2200" cap="none" dirty="0">
                <a:latin typeface="Calibri "/>
              </a:rPr>
              <a:t> 6. haftada </a:t>
            </a:r>
            <a:r>
              <a:rPr lang="tr-TR" sz="2200" cap="none" dirty="0" err="1">
                <a:latin typeface="Calibri "/>
              </a:rPr>
              <a:t>tsh</a:t>
            </a:r>
            <a:r>
              <a:rPr lang="tr-TR" sz="2200" cap="none" dirty="0">
                <a:latin typeface="Calibri "/>
              </a:rPr>
              <a:t> kontrolü yapılmalıdır</a:t>
            </a:r>
            <a:r>
              <a:rPr lang="tr-TR" sz="2200" dirty="0">
                <a:latin typeface="Calibri "/>
              </a:rPr>
              <a:t>.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endParaRPr lang="tr-TR" sz="2200" dirty="0"/>
          </a:p>
          <a:p>
            <a:pPr>
              <a:lnSpc>
                <a:spcPct val="100000"/>
              </a:lnSpc>
              <a:spcBef>
                <a:spcPts val="2400"/>
              </a:spcBef>
            </a:pPr>
            <a:endParaRPr lang="tr-TR" sz="2200" dirty="0"/>
          </a:p>
        </p:txBody>
      </p:sp>
    </p:spTree>
    <p:extLst>
      <p:ext uri="{BB962C8B-B14F-4D97-AF65-F5344CB8AC3E}">
        <p14:creationId xmlns:p14="http://schemas.microsoft.com/office/powerpoint/2010/main" val="305859720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F746D3E-88CC-B595-1B5E-90B5E8637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Gebelikte İzole </a:t>
            </a:r>
            <a:r>
              <a:rPr lang="tr-TR" dirty="0" err="1"/>
              <a:t>Hipotiroksinemi</a:t>
            </a:r>
            <a:r>
              <a:rPr lang="tr-TR" dirty="0"/>
              <a:t>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AB30454-079B-05FA-D672-70026CF8C4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tr-TR" sz="2200" dirty="0"/>
              <a:t>sT4 değerinin düşük ve beraberinde TSH değerinin normal olması durumudur.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tr-TR" sz="2200" dirty="0"/>
              <a:t>Hâlen literatürde izole </a:t>
            </a:r>
            <a:r>
              <a:rPr lang="tr-TR" sz="2200" dirty="0" err="1"/>
              <a:t>hipotiroksineminin</a:t>
            </a:r>
            <a:r>
              <a:rPr lang="tr-TR" sz="2200" dirty="0"/>
              <a:t> lt4 ile tedavisinin yararlı olduğuna dair bir kanıt yoktur. Bu nedenle, mevcut veri rutin lt4 tedavisini önermemektedir.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tr-TR" sz="2200" dirty="0"/>
              <a:t>Fakat bu kadınlara öncellikle optimal iyot desteğinin yapılması önerilmektedir. Bu, ülkemiz için </a:t>
            </a:r>
            <a:r>
              <a:rPr lang="tr-TR" sz="2200" b="1" dirty="0"/>
              <a:t>100-150 µg/gün iyot desteği </a:t>
            </a:r>
            <a:r>
              <a:rPr lang="tr-TR" sz="2200" dirty="0"/>
              <a:t>verilmesi anlamına gelir. 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endParaRPr lang="tr-TR" sz="2200" dirty="0"/>
          </a:p>
        </p:txBody>
      </p:sp>
    </p:spTree>
    <p:extLst>
      <p:ext uri="{BB962C8B-B14F-4D97-AF65-F5344CB8AC3E}">
        <p14:creationId xmlns:p14="http://schemas.microsoft.com/office/powerpoint/2010/main" val="405088726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E60E70D-7E1A-E1AD-A97D-28DF52722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Gebelik ve Hipertiroidi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7EC981B-385B-DF5F-DE59-475DE9D307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tr-TR" sz="2200" dirty="0">
                <a:latin typeface="+mj-lt"/>
              </a:rPr>
              <a:t>Sıklığı </a:t>
            </a:r>
            <a:r>
              <a:rPr lang="da-DK" sz="2200" dirty="0">
                <a:latin typeface="+mj-lt"/>
              </a:rPr>
              <a:t>%0,05-3</a:t>
            </a:r>
            <a:r>
              <a:rPr lang="tr-TR" sz="2200" dirty="0">
                <a:latin typeface="+mj-lt"/>
              </a:rPr>
              <a:t> </a:t>
            </a:r>
            <a:r>
              <a:rPr lang="da-DK" sz="2200" dirty="0">
                <a:latin typeface="+mj-lt"/>
              </a:rPr>
              <a:t> </a:t>
            </a:r>
            <a:endParaRPr lang="tr-TR" sz="2200" dirty="0">
              <a:latin typeface="+mj-lt"/>
            </a:endParaRP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da-DK" sz="2200" dirty="0">
                <a:latin typeface="+mj-lt"/>
              </a:rPr>
              <a:t>En sık nedeni</a:t>
            </a:r>
            <a:r>
              <a:rPr lang="tr-TR" sz="2200" dirty="0">
                <a:latin typeface="+mj-lt"/>
              </a:rPr>
              <a:t> g</a:t>
            </a:r>
            <a:r>
              <a:rPr lang="da-DK" sz="2200" dirty="0">
                <a:latin typeface="+mj-lt"/>
              </a:rPr>
              <a:t>raves hastalığıdır.</a:t>
            </a:r>
            <a:endParaRPr lang="tr-TR" sz="2200" dirty="0">
              <a:latin typeface="+mj-lt"/>
            </a:endParaRPr>
          </a:p>
          <a:p>
            <a:pPr algn="l">
              <a:lnSpc>
                <a:spcPct val="100000"/>
              </a:lnSpc>
              <a:spcBef>
                <a:spcPts val="1800"/>
              </a:spcBef>
            </a:pPr>
            <a:r>
              <a:rPr lang="tr-TR" sz="2200" b="0" i="0" u="none" strike="noStrike" baseline="0" dirty="0">
                <a:latin typeface="+mj-lt"/>
              </a:rPr>
              <a:t>Taşikardi, sıcak intoleransı ve terleme artışı </a:t>
            </a:r>
            <a:r>
              <a:rPr lang="tr-TR" sz="2200" b="0" i="0" u="none" strike="noStrike" baseline="0" dirty="0">
                <a:latin typeface="+mj-lt"/>
                <a:sym typeface="Wingdings" panose="05000000000000000000" pitchFamily="2" charset="2"/>
              </a:rPr>
              <a:t> normal </a:t>
            </a:r>
            <a:r>
              <a:rPr lang="tr-TR" sz="2200" b="0" i="0" u="none" strike="noStrike" baseline="0" dirty="0">
                <a:latin typeface="+mj-lt"/>
              </a:rPr>
              <a:t>gebelikle seyrinde de mevcut</a:t>
            </a:r>
          </a:p>
          <a:p>
            <a:pPr algn="l">
              <a:lnSpc>
                <a:spcPct val="100000"/>
              </a:lnSpc>
              <a:spcBef>
                <a:spcPts val="1800"/>
              </a:spcBef>
            </a:pPr>
            <a:r>
              <a:rPr lang="tr-TR" sz="2200" b="0" i="0" u="none" strike="noStrike" baseline="0" dirty="0">
                <a:latin typeface="+mj-lt"/>
              </a:rPr>
              <a:t>Guatr, </a:t>
            </a:r>
            <a:r>
              <a:rPr lang="tr-TR" sz="2200" b="0" i="0" u="none" strike="noStrike" baseline="0" dirty="0" err="1">
                <a:latin typeface="+mj-lt"/>
              </a:rPr>
              <a:t>oftalmopati</a:t>
            </a:r>
            <a:r>
              <a:rPr lang="tr-TR" sz="2200" b="0" i="0" u="none" strike="noStrike" baseline="0" dirty="0">
                <a:latin typeface="+mj-lt"/>
              </a:rPr>
              <a:t> ve TSH reseptör antikor( </a:t>
            </a:r>
            <a:r>
              <a:rPr lang="tr-TR" sz="2200" b="0" i="0" u="none" strike="noStrike" baseline="0" dirty="0" err="1">
                <a:latin typeface="+mj-lt"/>
              </a:rPr>
              <a:t>TRAb</a:t>
            </a:r>
            <a:r>
              <a:rPr lang="tr-TR" sz="2200" b="0" i="0" u="none" strike="noStrike" baseline="0" dirty="0">
                <a:latin typeface="+mj-lt"/>
              </a:rPr>
              <a:t>) pozitifliği gibi spesifik bulgular </a:t>
            </a:r>
            <a:r>
              <a:rPr lang="tr-TR" sz="2200" b="0" i="0" u="none" strike="noStrike" baseline="0" dirty="0" err="1">
                <a:latin typeface="+mj-lt"/>
              </a:rPr>
              <a:t>Graves</a:t>
            </a:r>
            <a:r>
              <a:rPr lang="tr-TR" sz="2200" b="0" i="0" u="none" strike="noStrike" baseline="0" dirty="0">
                <a:latin typeface="+mj-lt"/>
              </a:rPr>
              <a:t> hipertiroidizmini düşündürür.</a:t>
            </a:r>
          </a:p>
          <a:p>
            <a:pPr algn="l">
              <a:lnSpc>
                <a:spcPct val="100000"/>
              </a:lnSpc>
              <a:spcBef>
                <a:spcPts val="1800"/>
              </a:spcBef>
            </a:pPr>
            <a:r>
              <a:rPr lang="tr-TR" sz="2200" b="0" i="0" u="none" strike="noStrike" baseline="0" dirty="0">
                <a:latin typeface="+mj-lt"/>
              </a:rPr>
              <a:t>Kötü kontrol edilen aşikar hipertiroidizm ile komplike gebelikte, </a:t>
            </a:r>
            <a:r>
              <a:rPr lang="tr-TR" sz="2200" b="0" i="0" u="none" strike="noStrike" baseline="0" dirty="0" err="1">
                <a:latin typeface="+mj-lt"/>
              </a:rPr>
              <a:t>spontan</a:t>
            </a:r>
            <a:r>
              <a:rPr lang="tr-TR" sz="2200" b="0" i="0" u="none" strike="noStrike" baseline="0" dirty="0">
                <a:latin typeface="+mj-lt"/>
              </a:rPr>
              <a:t> düşük, erken doğum, düşük doğum ağırlığı, ölü doğum, </a:t>
            </a:r>
            <a:r>
              <a:rPr lang="tr-TR" sz="2200" b="0" i="0" u="none" strike="noStrike" baseline="0" dirty="0" err="1">
                <a:latin typeface="+mj-lt"/>
              </a:rPr>
              <a:t>preeklampsi</a:t>
            </a:r>
            <a:r>
              <a:rPr lang="tr-TR" sz="2200" dirty="0">
                <a:latin typeface="+mj-lt"/>
              </a:rPr>
              <a:t> </a:t>
            </a:r>
            <a:r>
              <a:rPr lang="tr-TR" sz="2200" b="0" i="0" u="none" strike="noStrike" baseline="0" dirty="0">
                <a:latin typeface="+mj-lt"/>
              </a:rPr>
              <a:t>ve kalp yetmezliği sıklığı artmıştır.</a:t>
            </a:r>
          </a:p>
        </p:txBody>
      </p:sp>
    </p:spTree>
    <p:extLst>
      <p:ext uri="{BB962C8B-B14F-4D97-AF65-F5344CB8AC3E}">
        <p14:creationId xmlns:p14="http://schemas.microsoft.com/office/powerpoint/2010/main" val="200672817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EAFDF0F-EF2C-B281-62BD-D21C82E90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Gebelik ve Hipertiroidi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CF1D842-081A-D974-467F-D3D58960FE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tr-TR" sz="2200" b="0" i="0" u="none" strike="noStrike" baseline="0" dirty="0">
                <a:latin typeface="+mj-lt"/>
              </a:rPr>
              <a:t>Ayırıcı tanıda birincil amaç </a:t>
            </a:r>
            <a:r>
              <a:rPr lang="tr-TR" sz="2200" b="0" i="0" u="none" strike="noStrike" baseline="0" dirty="0" err="1">
                <a:latin typeface="+mj-lt"/>
              </a:rPr>
              <a:t>Graves</a:t>
            </a:r>
            <a:r>
              <a:rPr lang="tr-TR" sz="2200" b="0" i="0" u="none" strike="noStrike" baseline="0" dirty="0">
                <a:latin typeface="+mj-lt"/>
              </a:rPr>
              <a:t> hastalığını </a:t>
            </a:r>
            <a:r>
              <a:rPr lang="tr-TR" sz="2200" b="0" i="0" u="none" strike="noStrike" baseline="0" dirty="0" err="1">
                <a:latin typeface="+mj-lt"/>
              </a:rPr>
              <a:t>hCG</a:t>
            </a:r>
            <a:r>
              <a:rPr lang="tr-TR" sz="2200" b="0" i="0" u="none" strike="noStrike" baseline="0" dirty="0">
                <a:latin typeface="+mj-lt"/>
              </a:rPr>
              <a:t> aracılı hipertiroidizmden ayırmaktır.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tr-TR" sz="2200" b="1" dirty="0">
                <a:latin typeface="+mj-lt"/>
              </a:rPr>
              <a:t>İnsan </a:t>
            </a:r>
            <a:r>
              <a:rPr lang="tr-TR" sz="2200" b="1" dirty="0" err="1">
                <a:latin typeface="+mj-lt"/>
              </a:rPr>
              <a:t>koryonik</a:t>
            </a:r>
            <a:r>
              <a:rPr lang="tr-TR" sz="2200" b="1" dirty="0">
                <a:latin typeface="+mj-lt"/>
              </a:rPr>
              <a:t> gonadotropin(</a:t>
            </a:r>
            <a:r>
              <a:rPr lang="tr-TR" sz="2200" b="1" dirty="0" err="1">
                <a:latin typeface="+mj-lt"/>
              </a:rPr>
              <a:t>hcg</a:t>
            </a:r>
            <a:r>
              <a:rPr lang="tr-TR" sz="2200" b="1" dirty="0">
                <a:latin typeface="+mj-lt"/>
              </a:rPr>
              <a:t>) aracılı hipertiroidizm; </a:t>
            </a:r>
          </a:p>
          <a:p>
            <a:pPr marL="520020" indent="-342900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tr-TR" sz="2200" dirty="0" err="1">
                <a:latin typeface="+mj-lt"/>
              </a:rPr>
              <a:t>hCG</a:t>
            </a:r>
            <a:r>
              <a:rPr lang="tr-TR" sz="2200" dirty="0">
                <a:latin typeface="+mj-lt"/>
              </a:rPr>
              <a:t> konsantrasyonları ilk trimesterde 10-12.haftalarda pik değere ulaşır</a:t>
            </a:r>
          </a:p>
          <a:p>
            <a:pPr marL="520020" indent="-342900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tr-TR" sz="2200" dirty="0">
                <a:latin typeface="+mj-lt"/>
              </a:rPr>
              <a:t>s</a:t>
            </a:r>
            <a:r>
              <a:rPr lang="de-DE" sz="2200" dirty="0">
                <a:latin typeface="+mj-lt"/>
              </a:rPr>
              <a:t>T4 </a:t>
            </a:r>
            <a:r>
              <a:rPr lang="de-DE" sz="2200" dirty="0" err="1">
                <a:latin typeface="+mj-lt"/>
              </a:rPr>
              <a:t>ve</a:t>
            </a:r>
            <a:r>
              <a:rPr lang="de-DE" sz="2200" dirty="0">
                <a:latin typeface="+mj-lt"/>
              </a:rPr>
              <a:t> </a:t>
            </a:r>
            <a:r>
              <a:rPr lang="tr-TR" sz="2200" dirty="0">
                <a:latin typeface="+mj-lt"/>
              </a:rPr>
              <a:t>s</a:t>
            </a:r>
            <a:r>
              <a:rPr lang="de-DE" sz="2200" dirty="0">
                <a:latin typeface="+mj-lt"/>
              </a:rPr>
              <a:t>T3 </a:t>
            </a:r>
            <a:r>
              <a:rPr lang="de-DE" sz="2200" dirty="0" err="1">
                <a:latin typeface="+mj-lt"/>
              </a:rPr>
              <a:t>konsantrasyonları</a:t>
            </a:r>
            <a:r>
              <a:rPr lang="de-DE" sz="2200" dirty="0">
                <a:latin typeface="+mj-lt"/>
              </a:rPr>
              <a:t> </a:t>
            </a:r>
            <a:r>
              <a:rPr lang="tr-TR" sz="2200" dirty="0">
                <a:latin typeface="+mj-lt"/>
              </a:rPr>
              <a:t>genellikle normal aralığın hafifçe üstünde ve TSH değeri de hafif düşük olarak ölçülür</a:t>
            </a:r>
          </a:p>
          <a:p>
            <a:pPr marL="520020" indent="-342900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tr-TR" sz="2200" dirty="0">
                <a:latin typeface="+mj-lt"/>
              </a:rPr>
              <a:t>18. gebelik haftasına doğru, varsa semptomlar ve </a:t>
            </a:r>
            <a:r>
              <a:rPr lang="tr-TR" sz="2200" dirty="0" err="1">
                <a:latin typeface="+mj-lt"/>
              </a:rPr>
              <a:t>tiroid</a:t>
            </a:r>
            <a:r>
              <a:rPr lang="tr-TR" sz="2200" dirty="0">
                <a:latin typeface="+mj-lt"/>
              </a:rPr>
              <a:t> </a:t>
            </a:r>
            <a:r>
              <a:rPr lang="tr-TR" sz="2200" dirty="0" err="1">
                <a:latin typeface="+mj-lt"/>
              </a:rPr>
              <a:t>hiperfonksiyonu</a:t>
            </a:r>
            <a:r>
              <a:rPr lang="tr-TR" sz="2200" dirty="0">
                <a:latin typeface="+mj-lt"/>
              </a:rPr>
              <a:t> normale gelir.</a:t>
            </a:r>
          </a:p>
          <a:p>
            <a:pPr marL="520020" indent="-342900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tr-TR" sz="2200" dirty="0">
                <a:latin typeface="+mj-lt"/>
              </a:rPr>
              <a:t>ATİ tedavisi önerilmemektedir</a:t>
            </a:r>
          </a:p>
        </p:txBody>
      </p:sp>
    </p:spTree>
    <p:extLst>
      <p:ext uri="{BB962C8B-B14F-4D97-AF65-F5344CB8AC3E}">
        <p14:creationId xmlns:p14="http://schemas.microsoft.com/office/powerpoint/2010/main" val="8962265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43A6927-8865-000E-C4D9-63EE4CEAB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10559"/>
            <a:ext cx="10058400" cy="1609344"/>
          </a:xfrm>
        </p:spPr>
        <p:txBody>
          <a:bodyPr/>
          <a:lstStyle/>
          <a:p>
            <a:r>
              <a:rPr lang="tr-TR" dirty="0"/>
              <a:t>Tiroiditler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E4DA745-75A2-5E5C-80EC-28CB2716E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3752" y="1719902"/>
            <a:ext cx="10058400" cy="4795197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tr-TR" sz="2300" dirty="0" err="1"/>
              <a:t>Tiroid</a:t>
            </a:r>
            <a:r>
              <a:rPr lang="tr-TR" sz="2300" dirty="0"/>
              <a:t> bezinin inflamasyonu ile seyreden bir grup hastalıktır</a:t>
            </a:r>
          </a:p>
          <a:p>
            <a:pPr>
              <a:lnSpc>
                <a:spcPct val="100000"/>
              </a:lnSpc>
            </a:pPr>
            <a:endParaRPr lang="tr-TR" sz="2300" dirty="0"/>
          </a:p>
          <a:p>
            <a:pPr>
              <a:lnSpc>
                <a:spcPct val="100000"/>
              </a:lnSpc>
            </a:pPr>
            <a:r>
              <a:rPr lang="tr-TR" sz="2300" dirty="0"/>
              <a:t>Klinik özellikleri ve başlangıç hızına göre sınıflandırması;</a:t>
            </a:r>
          </a:p>
          <a:p>
            <a:pPr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tr-TR" sz="2300" b="1" dirty="0"/>
              <a:t>Akut tiroidit</a:t>
            </a:r>
          </a:p>
          <a:p>
            <a:pPr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tr-TR" sz="2300" b="1" dirty="0" err="1"/>
              <a:t>Subakut</a:t>
            </a:r>
            <a:r>
              <a:rPr lang="tr-TR" sz="2300" b="1" dirty="0"/>
              <a:t> tiroidit</a:t>
            </a:r>
          </a:p>
          <a:p>
            <a:pPr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tr-TR" sz="2300" b="1" dirty="0"/>
              <a:t>Sessiz (ağrısız, </a:t>
            </a:r>
            <a:r>
              <a:rPr lang="tr-TR" sz="2300" b="1" dirty="0" err="1"/>
              <a:t>postpartum</a:t>
            </a:r>
            <a:r>
              <a:rPr lang="tr-TR" sz="2300" b="1" dirty="0"/>
              <a:t>)</a:t>
            </a:r>
          </a:p>
          <a:p>
            <a:pPr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tr-TR" sz="2300" b="1" dirty="0"/>
              <a:t>Kronik tiroidit (</a:t>
            </a:r>
            <a:r>
              <a:rPr lang="tr-TR" sz="2300" b="1" dirty="0" err="1"/>
              <a:t>Hashimoto</a:t>
            </a:r>
            <a:r>
              <a:rPr lang="tr-TR" sz="2300" b="1" dirty="0"/>
              <a:t>)</a:t>
            </a:r>
          </a:p>
          <a:p>
            <a:pPr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tr-TR" sz="2300" b="1" dirty="0" err="1"/>
              <a:t>Riedel</a:t>
            </a:r>
            <a:r>
              <a:rPr lang="tr-TR" sz="2300" b="1" dirty="0"/>
              <a:t> tiroidit (</a:t>
            </a:r>
            <a:r>
              <a:rPr lang="tr-TR" sz="2300" b="1" dirty="0" err="1"/>
              <a:t>Ig</a:t>
            </a:r>
            <a:r>
              <a:rPr lang="tr-TR" sz="2300" b="1" dirty="0"/>
              <a:t> G4 aracılı)</a:t>
            </a:r>
          </a:p>
          <a:p>
            <a:pPr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tr-TR" sz="2300" b="1" dirty="0"/>
              <a:t>Diğer tiroiditler</a:t>
            </a:r>
          </a:p>
        </p:txBody>
      </p:sp>
    </p:spTree>
    <p:extLst>
      <p:ext uri="{BB962C8B-B14F-4D97-AF65-F5344CB8AC3E}">
        <p14:creationId xmlns:p14="http://schemas.microsoft.com/office/powerpoint/2010/main" val="149426018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C89126D-9DE2-2BE5-7596-FC100C86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72904"/>
            <a:ext cx="10058400" cy="1609344"/>
          </a:xfrm>
        </p:spPr>
        <p:txBody>
          <a:bodyPr/>
          <a:lstStyle/>
          <a:p>
            <a:r>
              <a:rPr lang="tr-TR" dirty="0"/>
              <a:t>Akut tiroidit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8989CAF-E172-AEE0-DC70-AE3320F310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2207" y="1992454"/>
            <a:ext cx="10058400" cy="405079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tr-TR" sz="2200" dirty="0"/>
              <a:t>Enfeksiyöz, akut </a:t>
            </a:r>
            <a:r>
              <a:rPr lang="tr-TR" sz="2200" dirty="0" err="1"/>
              <a:t>süpüratif</a:t>
            </a:r>
            <a:r>
              <a:rPr lang="tr-TR" sz="2200" dirty="0"/>
              <a:t> tiroidit olarak da tanımlanır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tr-TR" sz="2200" dirty="0"/>
              <a:t>Etken Gram-pozitif ya da gram-negatif organizmalardır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tr-TR" sz="2200" dirty="0"/>
              <a:t>Tek taraflı , ani başlangıçlı ağrı, hassasiyet, ısı artışı ile ateş, titreme ve bölgesel lenfadenopati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tr-TR" sz="2200" dirty="0" err="1"/>
              <a:t>Tiroid</a:t>
            </a:r>
            <a:r>
              <a:rPr lang="tr-TR" sz="2200" dirty="0"/>
              <a:t> fonksiyonları çoğunlukla normaldir ancak bazen </a:t>
            </a:r>
            <a:r>
              <a:rPr lang="tr-TR" sz="2200" dirty="0" err="1"/>
              <a:t>destrüksiyona</a:t>
            </a:r>
            <a:r>
              <a:rPr lang="tr-TR" sz="2200" dirty="0"/>
              <a:t> sekonder </a:t>
            </a:r>
            <a:r>
              <a:rPr lang="tr-TR" sz="2200" dirty="0" err="1"/>
              <a:t>tirotoksikoz</a:t>
            </a:r>
            <a:r>
              <a:rPr lang="tr-TR" sz="2200" dirty="0"/>
              <a:t> gelişebilir.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tr-TR" sz="2200" dirty="0"/>
              <a:t>Tedavide antibiyotiklerin </a:t>
            </a:r>
            <a:r>
              <a:rPr lang="tr-TR" sz="2200" dirty="0" err="1"/>
              <a:t>parenteral</a:t>
            </a:r>
            <a:r>
              <a:rPr lang="tr-TR" sz="2200" dirty="0"/>
              <a:t> uygulanması tercih edilmelidir</a:t>
            </a:r>
          </a:p>
        </p:txBody>
      </p:sp>
    </p:spTree>
    <p:extLst>
      <p:ext uri="{BB962C8B-B14F-4D97-AF65-F5344CB8AC3E}">
        <p14:creationId xmlns:p14="http://schemas.microsoft.com/office/powerpoint/2010/main" val="414927069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8D9E4C2-9344-8462-2099-F99B1CA9E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9503559" cy="1609344"/>
          </a:xfrm>
        </p:spPr>
        <p:txBody>
          <a:bodyPr>
            <a:normAutofit/>
          </a:bodyPr>
          <a:lstStyle/>
          <a:p>
            <a:r>
              <a:rPr lang="tr-TR" sz="4000" dirty="0" err="1"/>
              <a:t>Subakut</a:t>
            </a:r>
            <a:r>
              <a:rPr lang="tr-TR" sz="4000" dirty="0"/>
              <a:t> Tiroidit</a:t>
            </a:r>
            <a:r>
              <a:rPr lang="tr-TR" sz="3200" dirty="0"/>
              <a:t>(granülomatöz, dev hücreli ya da De-</a:t>
            </a:r>
            <a:r>
              <a:rPr lang="tr-TR" sz="3200" dirty="0" err="1"/>
              <a:t>Quervain</a:t>
            </a:r>
            <a:r>
              <a:rPr lang="tr-TR" sz="3200" dirty="0"/>
              <a:t> tiroiditi)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0DAE03D-9558-A684-E59C-58FD6EFCB2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62229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tr-TR" sz="2200" dirty="0"/>
              <a:t>Ağrılı </a:t>
            </a:r>
            <a:r>
              <a:rPr lang="tr-TR" sz="2200" dirty="0" err="1"/>
              <a:t>tiroid</a:t>
            </a:r>
            <a:r>
              <a:rPr lang="tr-TR" sz="2200" dirty="0"/>
              <a:t> bezi hastalıklarının en sık nedeni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tr-TR" sz="2200" dirty="0"/>
              <a:t>Hastaların çoğunda 2-8 hafta önce geçirilmiş bir viral üst solunum yolu hikayesi vardır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tr-TR" sz="2200" dirty="0" err="1"/>
              <a:t>Tiroid</a:t>
            </a:r>
            <a:r>
              <a:rPr lang="tr-TR" sz="2200" dirty="0"/>
              <a:t> bezi üzerinde şiddetli ağrı ve hassasiyet mevcuttur. Ağrı kulağa ve çeneye yayılmakta, yutkunma ve esneme ile artmaktadır.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tr-TR" sz="2200" dirty="0"/>
              <a:t>Halsizlik, miyalji, artralji, </a:t>
            </a:r>
            <a:r>
              <a:rPr lang="tr-TR" sz="2200" dirty="0" err="1"/>
              <a:t>subfebril</a:t>
            </a:r>
            <a:r>
              <a:rPr lang="tr-TR" sz="2200" dirty="0"/>
              <a:t> ateş gibi grip benzeri bulgular 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tr-TR" sz="2200" dirty="0"/>
              <a:t>Hastalığın klinik seyri </a:t>
            </a:r>
            <a:r>
              <a:rPr lang="tr-TR" sz="2200" dirty="0" err="1"/>
              <a:t>tirotoksikoz</a:t>
            </a:r>
            <a:r>
              <a:rPr lang="tr-TR" sz="2200" dirty="0"/>
              <a:t>-</a:t>
            </a:r>
            <a:r>
              <a:rPr lang="tr-TR" sz="2200" dirty="0" err="1"/>
              <a:t>ötiroidi</a:t>
            </a:r>
            <a:r>
              <a:rPr lang="tr-TR" sz="2200" dirty="0"/>
              <a:t>-hipotiroidi-</a:t>
            </a:r>
            <a:r>
              <a:rPr lang="tr-TR" sz="2200" dirty="0" err="1"/>
              <a:t>ötiroidi</a:t>
            </a:r>
            <a:r>
              <a:rPr lang="tr-TR" sz="2200" dirty="0"/>
              <a:t> şeklindedir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tr-TR" sz="2200" dirty="0"/>
              <a:t>Eritrosit sedimentasyon hızı (ESR) ve CRP belirgin yüksektir(ESR &gt;100 mm/saat)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tr-TR" sz="2200" dirty="0"/>
              <a:t>Tedavisinde          </a:t>
            </a:r>
            <a:r>
              <a:rPr lang="tr-TR" sz="2200" dirty="0" err="1"/>
              <a:t>NSAİİ’ler</a:t>
            </a:r>
            <a:r>
              <a:rPr lang="tr-TR" sz="2200" dirty="0"/>
              <a:t>, steroid, beta-</a:t>
            </a:r>
            <a:r>
              <a:rPr lang="tr-TR" sz="2200" dirty="0" err="1"/>
              <a:t>bloker</a:t>
            </a:r>
            <a:endParaRPr lang="tr-TR" sz="2200" dirty="0"/>
          </a:p>
        </p:txBody>
      </p:sp>
      <p:sp>
        <p:nvSpPr>
          <p:cNvPr id="4" name="Ok: Sağ 3">
            <a:extLst>
              <a:ext uri="{FF2B5EF4-FFF2-40B4-BE49-F238E27FC236}">
                <a16:creationId xmlns:a16="http://schemas.microsoft.com/office/drawing/2014/main" id="{F13D6CE7-DA7C-CD24-A704-8369E9EF3E02}"/>
              </a:ext>
            </a:extLst>
          </p:cNvPr>
          <p:cNvSpPr/>
          <p:nvPr/>
        </p:nvSpPr>
        <p:spPr>
          <a:xfrm>
            <a:off x="2826328" y="6005945"/>
            <a:ext cx="311727" cy="1143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8912197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25E7592-A2FD-D7F2-23B8-237CEB52A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err="1"/>
              <a:t>Sesssiz</a:t>
            </a:r>
            <a:r>
              <a:rPr lang="tr-TR" sz="4000" dirty="0"/>
              <a:t> (Ağrısız) veya </a:t>
            </a:r>
            <a:r>
              <a:rPr lang="tr-TR" sz="4000" dirty="0" err="1"/>
              <a:t>Postpartum</a:t>
            </a:r>
            <a:r>
              <a:rPr lang="tr-TR" sz="4000" dirty="0"/>
              <a:t> Tiroidit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ABB55DB-22FD-AFBB-D10D-C83A34F013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tr-TR" sz="2200" dirty="0"/>
              <a:t>Doğumdan sonraki ilk 1 yıl içinde tiroidin otoimmün hasarı ile ortaya çıkmaktadır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tr-TR" sz="2200" dirty="0"/>
              <a:t>Gebeliklerin yaklaşık %8-10’unda görülebilmekte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tr-TR" sz="2200" dirty="0" err="1"/>
              <a:t>Tirotoksikoz</a:t>
            </a:r>
            <a:r>
              <a:rPr lang="tr-TR" sz="2200" dirty="0"/>
              <a:t> ya da hipotiroidi semptomları görülebilir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tr-TR" sz="2200" dirty="0"/>
              <a:t>Kendi kendisini sınırlayan bir hastalıktır.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tr-TR" sz="2200" dirty="0" err="1"/>
              <a:t>Tirotoksik</a:t>
            </a:r>
            <a:r>
              <a:rPr lang="tr-TR" sz="2200" dirty="0"/>
              <a:t> fazda yakalandığında anti-</a:t>
            </a:r>
            <a:r>
              <a:rPr lang="tr-TR" sz="2200" dirty="0" err="1"/>
              <a:t>tiroid</a:t>
            </a:r>
            <a:r>
              <a:rPr lang="tr-TR" sz="2200" dirty="0"/>
              <a:t> tedavi ya da hipotiroidi fazında yakalandığında </a:t>
            </a:r>
            <a:r>
              <a:rPr lang="tr-TR" sz="2200" dirty="0" err="1"/>
              <a:t>tiroid</a:t>
            </a:r>
            <a:r>
              <a:rPr lang="tr-TR" sz="2200" dirty="0"/>
              <a:t> hormon tedavisi verilmemelidir</a:t>
            </a:r>
          </a:p>
        </p:txBody>
      </p:sp>
    </p:spTree>
    <p:extLst>
      <p:ext uri="{BB962C8B-B14F-4D97-AF65-F5344CB8AC3E}">
        <p14:creationId xmlns:p14="http://schemas.microsoft.com/office/powerpoint/2010/main" val="248740844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E691BB7-FCA5-C413-1E62-05A3CD1B4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/>
              <a:t>Otoimmün(</a:t>
            </a:r>
            <a:r>
              <a:rPr lang="tr-TR" sz="4000" i="0" u="none" strike="noStrike" baseline="0" dirty="0" err="1">
                <a:latin typeface="AGaramondPro-Regular"/>
              </a:rPr>
              <a:t>Hashimoto</a:t>
            </a:r>
            <a:r>
              <a:rPr lang="tr-TR" sz="4000" i="0" u="none" strike="noStrike" baseline="0" dirty="0">
                <a:latin typeface="AGaramondPro-Regular"/>
              </a:rPr>
              <a:t>)</a:t>
            </a:r>
            <a:r>
              <a:rPr lang="tr-TR" sz="4000" dirty="0"/>
              <a:t> Tiroiditi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A10793B-A190-F4C1-C51C-AE123EFC57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tr-TR" sz="2200" b="0" i="0" u="none" strike="noStrike" baseline="0" dirty="0" err="1">
                <a:latin typeface="AGaramondPro-Regular"/>
              </a:rPr>
              <a:t>İyotun</a:t>
            </a:r>
            <a:r>
              <a:rPr lang="tr-TR" sz="2200" b="0" i="0" u="none" strike="noStrike" baseline="0" dirty="0">
                <a:latin typeface="AGaramondPro-Regular"/>
              </a:rPr>
              <a:t> yeterli olduğu bölgelerde hipotiroidinin en sık sebebidir.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tr-TR" sz="2200" dirty="0"/>
              <a:t>Kadınlarda erkeklere oranla 7 kat daha sık görülür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tr-TR" sz="2200" dirty="0"/>
              <a:t>Hastaların çoğunda Anti- TPO ve Anti-</a:t>
            </a:r>
            <a:r>
              <a:rPr lang="tr-TR" sz="2200" dirty="0" err="1"/>
              <a:t>Tg</a:t>
            </a:r>
            <a:r>
              <a:rPr lang="tr-TR" sz="2200" dirty="0"/>
              <a:t> antikorları yüksek </a:t>
            </a:r>
            <a:r>
              <a:rPr lang="tr-TR" sz="2200" dirty="0" err="1"/>
              <a:t>titrede</a:t>
            </a:r>
            <a:r>
              <a:rPr lang="tr-TR" sz="2200" dirty="0"/>
              <a:t> pozitiftir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tr-TR" sz="2200" dirty="0"/>
              <a:t>Fizik muayenede </a:t>
            </a:r>
            <a:r>
              <a:rPr lang="es-ES" sz="2200" dirty="0"/>
              <a:t>sert, irregüler</a:t>
            </a:r>
            <a:r>
              <a:rPr lang="tr-TR" sz="2200" dirty="0"/>
              <a:t> </a:t>
            </a:r>
            <a:r>
              <a:rPr lang="es-ES" sz="2200" dirty="0"/>
              <a:t>ve ağrısız guatr vardır.</a:t>
            </a:r>
            <a:endParaRPr lang="tr-TR" sz="2200" dirty="0"/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tr-TR" sz="2200" dirty="0" err="1"/>
              <a:t>Otoimmun</a:t>
            </a:r>
            <a:r>
              <a:rPr lang="tr-TR" sz="2200" dirty="0"/>
              <a:t> hastalıklardan Kronik atrofik gastrit (%2.8), </a:t>
            </a:r>
            <a:r>
              <a:rPr lang="tr-TR" sz="2200" dirty="0" err="1"/>
              <a:t>vitiligo</a:t>
            </a:r>
            <a:r>
              <a:rPr lang="tr-TR" sz="2200" dirty="0"/>
              <a:t> (%2.7) ve romatoid artrit (%2.4) ile birlikte görülebilir</a:t>
            </a:r>
          </a:p>
        </p:txBody>
      </p:sp>
    </p:spTree>
    <p:extLst>
      <p:ext uri="{BB962C8B-B14F-4D97-AF65-F5344CB8AC3E}">
        <p14:creationId xmlns:p14="http://schemas.microsoft.com/office/powerpoint/2010/main" val="4156191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6369308-EAE0-E4F5-8680-0F1D57B62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800" dirty="0">
                <a:solidFill>
                  <a:schemeClr val="tx1"/>
                </a:solidFill>
              </a:rPr>
              <a:t>TİROİD FONKSİYON TESTLERİ (TFT) VE  DEĞERLENDİRİLMESİ</a:t>
            </a:r>
            <a:endParaRPr lang="tr-TR" sz="3800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98EEA00-7FBE-EA33-9578-7D3611B724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300" b="1" dirty="0"/>
              <a:t>TSH:</a:t>
            </a:r>
            <a:r>
              <a:rPr lang="tr-TR" sz="2300" dirty="0"/>
              <a:t> 0.35-4.5 </a:t>
            </a:r>
            <a:r>
              <a:rPr lang="tr-TR" sz="2300" dirty="0" err="1"/>
              <a:t>mU</a:t>
            </a:r>
            <a:r>
              <a:rPr lang="tr-TR" sz="2300" dirty="0"/>
              <a:t>/</a:t>
            </a:r>
            <a:r>
              <a:rPr lang="tr-TR" sz="2300" dirty="0" err="1"/>
              <a:t>mL</a:t>
            </a:r>
            <a:r>
              <a:rPr lang="tr-TR" sz="2300" dirty="0"/>
              <a:t>      …</a:t>
            </a:r>
            <a:r>
              <a:rPr lang="tr-TR" sz="2300" b="1" dirty="0"/>
              <a:t>sT3,  sT4</a:t>
            </a:r>
          </a:p>
          <a:p>
            <a:pPr marL="0" indent="0">
              <a:buNone/>
            </a:pPr>
            <a:endParaRPr lang="tr-TR" sz="2300" dirty="0"/>
          </a:p>
          <a:p>
            <a:r>
              <a:rPr lang="tr-TR" sz="2300" b="1" dirty="0"/>
              <a:t>TSH üst sınırları;</a:t>
            </a:r>
          </a:p>
          <a:p>
            <a:r>
              <a:rPr lang="tr-TR" sz="2300" dirty="0"/>
              <a:t>20-29 yaş arasında 3.5 </a:t>
            </a:r>
            <a:r>
              <a:rPr lang="tr-TR" sz="2300" dirty="0" err="1"/>
              <a:t>mU</a:t>
            </a:r>
            <a:r>
              <a:rPr lang="tr-TR" sz="2300" dirty="0"/>
              <a:t>/</a:t>
            </a:r>
            <a:r>
              <a:rPr lang="tr-TR" sz="2300" dirty="0" err="1"/>
              <a:t>mL</a:t>
            </a:r>
            <a:endParaRPr lang="tr-TR" sz="2300" dirty="0"/>
          </a:p>
          <a:p>
            <a:r>
              <a:rPr lang="tr-TR" sz="2300" dirty="0"/>
              <a:t>50-70 yaş arası 4.5 </a:t>
            </a:r>
            <a:r>
              <a:rPr lang="tr-TR" sz="2300" dirty="0" err="1"/>
              <a:t>mU</a:t>
            </a:r>
            <a:r>
              <a:rPr lang="tr-TR" sz="2300" dirty="0"/>
              <a:t>/</a:t>
            </a:r>
            <a:r>
              <a:rPr lang="tr-TR" sz="2300" dirty="0" err="1"/>
              <a:t>mL</a:t>
            </a:r>
            <a:endParaRPr lang="tr-TR" sz="2300" dirty="0"/>
          </a:p>
          <a:p>
            <a:r>
              <a:rPr lang="tr-TR" sz="2300" dirty="0"/>
              <a:t>80 yaş üzeri 7.5 </a:t>
            </a:r>
            <a:r>
              <a:rPr lang="tr-TR" sz="2300" dirty="0" err="1"/>
              <a:t>mU</a:t>
            </a:r>
            <a:r>
              <a:rPr lang="tr-TR" sz="2300" dirty="0"/>
              <a:t>/</a:t>
            </a:r>
            <a:r>
              <a:rPr lang="tr-TR" sz="2300" dirty="0" err="1"/>
              <a:t>mL’dir</a:t>
            </a:r>
            <a:r>
              <a:rPr lang="tr-TR" sz="2300" dirty="0"/>
              <a:t>. 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FD933D8F-1F9D-73E9-A89E-F0045C4072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26"/>
          <a:stretch/>
        </p:blipFill>
        <p:spPr>
          <a:xfrm>
            <a:off x="5771669" y="2032524"/>
            <a:ext cx="6204021" cy="39553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869096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7E0F143-911D-34B5-A5B3-B5E18E41A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/>
              <a:t>Otoimmün(</a:t>
            </a:r>
            <a:r>
              <a:rPr lang="tr-TR" sz="4000" i="0" u="none" strike="noStrike" baseline="0" dirty="0" err="1">
                <a:latin typeface="AGaramondPro-Regular"/>
              </a:rPr>
              <a:t>Hashimoto</a:t>
            </a:r>
            <a:r>
              <a:rPr lang="tr-TR" sz="4000" i="0" u="none" strike="noStrike" baseline="0" dirty="0">
                <a:latin typeface="AGaramondPro-Regular"/>
              </a:rPr>
              <a:t>)</a:t>
            </a:r>
            <a:r>
              <a:rPr lang="tr-TR" sz="4000" dirty="0"/>
              <a:t> Tiroiditi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FC1769F-7111-68EA-728D-1FBB12B5F7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tr-TR" sz="2200" dirty="0"/>
              <a:t>Tanı anında olguların %75’i </a:t>
            </a:r>
            <a:r>
              <a:rPr lang="tr-TR" sz="2200" dirty="0" err="1"/>
              <a:t>ötiroiddir</a:t>
            </a:r>
            <a:r>
              <a:rPr lang="tr-TR" sz="2200" dirty="0"/>
              <a:t>, %25’i </a:t>
            </a:r>
            <a:r>
              <a:rPr lang="tr-TR" sz="2200" dirty="0" err="1"/>
              <a:t>subklinik</a:t>
            </a:r>
            <a:r>
              <a:rPr lang="tr-TR" sz="2200" dirty="0"/>
              <a:t> ya da aşikar hipotiroidi semptomları göstermektedir ve ilerleyen dönemlerde hipotiroidi gelişmektedir.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tr-TR" sz="2200" dirty="0"/>
              <a:t>Başlangıçta TSH ve antikor seviyesi ne kadar yüksekse aşikar hipotiroidi gelişme riski o kadar fazladır. 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tr-TR" sz="2200" dirty="0"/>
              <a:t>Normal TSH ve </a:t>
            </a:r>
            <a:r>
              <a:rPr lang="tr-TR" sz="2200" dirty="0" err="1"/>
              <a:t>otoantikor</a:t>
            </a:r>
            <a:r>
              <a:rPr lang="tr-TR" sz="2200" dirty="0"/>
              <a:t> varlığında, </a:t>
            </a:r>
            <a:r>
              <a:rPr lang="tr-TR" sz="2200" dirty="0" err="1"/>
              <a:t>tiroid</a:t>
            </a:r>
            <a:r>
              <a:rPr lang="tr-TR" sz="2200" dirty="0"/>
              <a:t> fonksiyonları 6-12 aylık aralarla takip edilmelidir</a:t>
            </a:r>
          </a:p>
        </p:txBody>
      </p:sp>
    </p:spTree>
    <p:extLst>
      <p:ext uri="{BB962C8B-B14F-4D97-AF65-F5344CB8AC3E}">
        <p14:creationId xmlns:p14="http://schemas.microsoft.com/office/powerpoint/2010/main" val="39085991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DAF23FA-7B77-D75E-A1A8-7D05411BE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Riedel</a:t>
            </a:r>
            <a:r>
              <a:rPr lang="tr-TR" dirty="0"/>
              <a:t> Tiroiditi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37AF828-4909-9EA8-8E53-31CDDE6D07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3000"/>
              </a:spcBef>
            </a:pPr>
            <a:r>
              <a:rPr lang="tr-TR" sz="2200" dirty="0"/>
              <a:t>En nadir görülen tiroidit formudur</a:t>
            </a:r>
          </a:p>
          <a:p>
            <a:pPr>
              <a:lnSpc>
                <a:spcPct val="100000"/>
              </a:lnSpc>
              <a:spcBef>
                <a:spcPts val="3000"/>
              </a:spcBef>
            </a:pPr>
            <a:r>
              <a:rPr lang="tr-TR" sz="2200" dirty="0"/>
              <a:t>Etyolojisi tam olarak bilinmemekle beraber, otoimmün bir süreç eşlik etmekte ve </a:t>
            </a:r>
            <a:r>
              <a:rPr lang="tr-TR" sz="2200" dirty="0" err="1"/>
              <a:t>İg</a:t>
            </a:r>
            <a:r>
              <a:rPr lang="tr-TR" sz="2200" dirty="0"/>
              <a:t> G4 ilişkili hastalıklar arasında yer almaktadır</a:t>
            </a:r>
          </a:p>
          <a:p>
            <a:pPr>
              <a:lnSpc>
                <a:spcPct val="100000"/>
              </a:lnSpc>
              <a:spcBef>
                <a:spcPts val="3000"/>
              </a:spcBef>
            </a:pPr>
            <a:r>
              <a:rPr lang="tr-TR" sz="2200" dirty="0"/>
              <a:t>Fibrozis sonucu </a:t>
            </a:r>
            <a:r>
              <a:rPr lang="tr-TR" sz="2200" dirty="0" err="1"/>
              <a:t>tiroid</a:t>
            </a:r>
            <a:r>
              <a:rPr lang="tr-TR" sz="2200" dirty="0"/>
              <a:t>, çevre dokulara, kaslara ve </a:t>
            </a:r>
            <a:r>
              <a:rPr lang="tr-TR" sz="2200" dirty="0" err="1"/>
              <a:t>trakeaya</a:t>
            </a:r>
            <a:r>
              <a:rPr lang="tr-TR" sz="2200" dirty="0"/>
              <a:t> yapışıklık gösterir.</a:t>
            </a:r>
          </a:p>
        </p:txBody>
      </p:sp>
    </p:spTree>
    <p:extLst>
      <p:ext uri="{BB962C8B-B14F-4D97-AF65-F5344CB8AC3E}">
        <p14:creationId xmlns:p14="http://schemas.microsoft.com/office/powerpoint/2010/main" val="202928523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069671C-C298-CAA4-7B4C-7F11B2FF5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/>
              <a:t>Diğer tiroiditler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5B13EE5-1B56-0BC3-350D-747F488AC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3600"/>
              </a:spcBef>
            </a:pPr>
            <a:r>
              <a:rPr lang="tr-TR" sz="2300" b="1" i="0" u="none" strike="noStrike" baseline="0" dirty="0">
                <a:latin typeface="+mj-lt"/>
              </a:rPr>
              <a:t>Radyasyon Tiroiditi: </a:t>
            </a:r>
            <a:r>
              <a:rPr lang="it-IT" sz="2300" i="0" u="none" strike="noStrike" baseline="0" dirty="0">
                <a:latin typeface="+mj-lt"/>
              </a:rPr>
              <a:t>RAI tedavisinden 5-10 gün</a:t>
            </a:r>
            <a:r>
              <a:rPr lang="tr-TR" sz="2300" i="0" u="none" strike="noStrike" baseline="0" dirty="0">
                <a:latin typeface="+mj-lt"/>
              </a:rPr>
              <a:t> sonra ağrı ve hassasiyet</a:t>
            </a:r>
          </a:p>
          <a:p>
            <a:pPr>
              <a:lnSpc>
                <a:spcPct val="100000"/>
              </a:lnSpc>
              <a:spcBef>
                <a:spcPts val="3600"/>
              </a:spcBef>
            </a:pPr>
            <a:r>
              <a:rPr lang="tr-TR" sz="2300" b="1" i="0" u="none" strike="noStrike" baseline="0" dirty="0">
                <a:latin typeface="+mj-lt"/>
              </a:rPr>
              <a:t>Palpasyon Tiroiditi: </a:t>
            </a:r>
            <a:r>
              <a:rPr lang="tr-TR" sz="2300" i="0" u="none" strike="noStrike" baseline="0" dirty="0">
                <a:latin typeface="+mj-lt"/>
              </a:rPr>
              <a:t>Geçici ağrı, hassasiyet ve </a:t>
            </a:r>
            <a:r>
              <a:rPr lang="tr-TR" sz="2300" i="0" u="none" strike="noStrike" baseline="0" dirty="0" err="1">
                <a:latin typeface="+mj-lt"/>
              </a:rPr>
              <a:t>tirotoksikoz</a:t>
            </a:r>
            <a:endParaRPr lang="tr-TR" sz="2300" i="0" u="none" strike="noStrike" baseline="0" dirty="0">
              <a:latin typeface="+mj-lt"/>
            </a:endParaRPr>
          </a:p>
          <a:p>
            <a:pPr>
              <a:lnSpc>
                <a:spcPct val="100000"/>
              </a:lnSpc>
              <a:spcBef>
                <a:spcPts val="3600"/>
              </a:spcBef>
            </a:pPr>
            <a:r>
              <a:rPr lang="tr-TR" sz="2300" b="1" dirty="0">
                <a:latin typeface="+mj-lt"/>
              </a:rPr>
              <a:t>İlaçlara Bağlı Tiroidit:</a:t>
            </a:r>
            <a:r>
              <a:rPr lang="tr-TR" sz="2300" b="1" i="0" u="none" strike="noStrike" baseline="0" dirty="0">
                <a:latin typeface="+mj-lt"/>
              </a:rPr>
              <a:t> </a:t>
            </a:r>
            <a:r>
              <a:rPr lang="tr-TR" sz="2300" i="0" u="none" strike="noStrike" baseline="0" dirty="0" err="1">
                <a:latin typeface="+mj-lt"/>
              </a:rPr>
              <a:t>Amiodaron</a:t>
            </a:r>
            <a:r>
              <a:rPr lang="tr-TR" sz="2300" dirty="0">
                <a:latin typeface="+mj-lt"/>
              </a:rPr>
              <a:t>, lityum, </a:t>
            </a:r>
            <a:r>
              <a:rPr lang="tr-TR" sz="2300" i="0" u="none" strike="noStrike" baseline="0" dirty="0">
                <a:latin typeface="+mj-lt"/>
              </a:rPr>
              <a:t>İnterferon alfa, İnterlökin-2</a:t>
            </a:r>
            <a:endParaRPr lang="tr-TR" sz="23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0402492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D44C6CD-C6A8-EAF0-8290-7EC66A609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>
                <a:solidFill>
                  <a:schemeClr val="tx1"/>
                </a:solidFill>
              </a:rPr>
              <a:t>ÖTİROİD HASTA SENDROMU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5EE4E5A-0B5C-437A-DF5E-271161032B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7"/>
            <a:ext cx="9411339" cy="439737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tr-TR" sz="2300" dirty="0"/>
              <a:t>Gerçek bir </a:t>
            </a:r>
            <a:r>
              <a:rPr lang="tr-TR" sz="2300" dirty="0" err="1"/>
              <a:t>tiroid</a:t>
            </a:r>
            <a:r>
              <a:rPr lang="tr-TR" sz="2300" dirty="0"/>
              <a:t> hastalığı yokken ağır bir hastalığa bağlı olarak gelişen </a:t>
            </a:r>
            <a:r>
              <a:rPr lang="tr-TR" sz="2300" dirty="0" err="1"/>
              <a:t>tiroid</a:t>
            </a:r>
            <a:r>
              <a:rPr lang="tr-TR" sz="2300" dirty="0"/>
              <a:t> hormon değişiklikleridir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tr-TR" sz="2300" dirty="0"/>
              <a:t>Hemen hemen tüm uygunsuz </a:t>
            </a:r>
            <a:r>
              <a:rPr lang="tr-TR" sz="2300" dirty="0" err="1"/>
              <a:t>tiroid</a:t>
            </a:r>
            <a:r>
              <a:rPr lang="tr-TR" sz="2300" dirty="0"/>
              <a:t> fonksiyon testleri formları görülebilir.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tr-TR" sz="2300" dirty="0"/>
              <a:t>En sık izlenen form serum sT3 </a:t>
            </a:r>
            <a:r>
              <a:rPr lang="tr-TR" sz="2300" dirty="0" err="1"/>
              <a:t>düşüklüğü</a:t>
            </a:r>
            <a:r>
              <a:rPr lang="tr-TR" sz="2300" dirty="0"/>
              <a:t> ve rT3 yüksekliğidir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tr-TR" sz="2300" dirty="0" err="1"/>
              <a:t>Ötiroid</a:t>
            </a:r>
            <a:r>
              <a:rPr lang="tr-TR" sz="2300" dirty="0"/>
              <a:t> hasta sendromunda altta yatan hastalığın ortadan kalkmasıyla birlikte </a:t>
            </a:r>
            <a:r>
              <a:rPr lang="tr-TR" sz="2300" dirty="0" err="1"/>
              <a:t>tiroid</a:t>
            </a:r>
            <a:r>
              <a:rPr lang="tr-TR" sz="2300" dirty="0"/>
              <a:t> fonksiyon testlerinin normalleştiği görülür.</a:t>
            </a:r>
          </a:p>
        </p:txBody>
      </p:sp>
    </p:spTree>
    <p:extLst>
      <p:ext uri="{BB962C8B-B14F-4D97-AF65-F5344CB8AC3E}">
        <p14:creationId xmlns:p14="http://schemas.microsoft.com/office/powerpoint/2010/main" val="234842247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414FD3A-8046-412C-57F4-839B7CD3F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>
                <a:solidFill>
                  <a:schemeClr val="tx1"/>
                </a:solidFill>
              </a:rPr>
              <a:t>TİROİD HORMON DİRENCİ</a:t>
            </a:r>
            <a:br>
              <a:rPr lang="tr-TR" sz="4000" dirty="0">
                <a:solidFill>
                  <a:schemeClr val="tx1"/>
                </a:solidFill>
              </a:rPr>
            </a:br>
            <a:r>
              <a:rPr lang="tr-TR" sz="4000" dirty="0">
                <a:solidFill>
                  <a:schemeClr val="tx1"/>
                </a:solidFill>
              </a:rPr>
              <a:t>(BOZULMUŞ TIROİD HORMON DUYARLILIĞI)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75218D7-D176-1931-2BBF-CAB5DB78FD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8968887" cy="425196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tr-TR" sz="2300" b="0" i="0" u="none" strike="noStrike" baseline="0" dirty="0">
                <a:latin typeface="+mj-lt"/>
                <a:sym typeface="Wingdings" panose="05000000000000000000" pitchFamily="2" charset="2"/>
              </a:rPr>
              <a:t> </a:t>
            </a:r>
            <a:r>
              <a:rPr lang="tr-TR" sz="2300" b="0" i="0" u="none" strike="noStrike" baseline="0" dirty="0" err="1">
                <a:latin typeface="+mj-lt"/>
              </a:rPr>
              <a:t>Refetoff</a:t>
            </a:r>
            <a:r>
              <a:rPr lang="tr-TR" sz="2300" b="0" i="0" u="none" strike="noStrike" baseline="0" dirty="0">
                <a:latin typeface="+mj-lt"/>
              </a:rPr>
              <a:t> Sendromu</a:t>
            </a:r>
            <a:endParaRPr lang="tr-TR" sz="2300" dirty="0">
              <a:latin typeface="+mj-lt"/>
            </a:endParaRP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tr-TR" sz="2300" dirty="0">
                <a:latin typeface="+mj-lt"/>
              </a:rPr>
              <a:t>Hedef dokularda </a:t>
            </a:r>
            <a:r>
              <a:rPr lang="tr-TR" sz="2300" dirty="0" err="1">
                <a:latin typeface="+mj-lt"/>
              </a:rPr>
              <a:t>tiroid</a:t>
            </a:r>
            <a:r>
              <a:rPr lang="tr-TR" sz="2300" dirty="0">
                <a:latin typeface="+mj-lt"/>
              </a:rPr>
              <a:t> hormonuna </a:t>
            </a:r>
            <a:r>
              <a:rPr lang="tr-TR" sz="2300" dirty="0" err="1">
                <a:latin typeface="+mj-lt"/>
              </a:rPr>
              <a:t>karşı</a:t>
            </a:r>
            <a:r>
              <a:rPr lang="tr-TR" sz="2300" dirty="0">
                <a:latin typeface="+mj-lt"/>
              </a:rPr>
              <a:t> </a:t>
            </a:r>
            <a:r>
              <a:rPr lang="tr-TR" sz="2300" dirty="0" err="1">
                <a:latin typeface="+mj-lt"/>
              </a:rPr>
              <a:t>gelişen</a:t>
            </a:r>
            <a:r>
              <a:rPr lang="tr-TR" sz="2300" dirty="0">
                <a:latin typeface="+mj-lt"/>
              </a:rPr>
              <a:t> yanıtta azalma 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tr-TR" sz="2300" dirty="0">
                <a:latin typeface="+mj-lt"/>
              </a:rPr>
              <a:t>En karakteristik klinik özellikleri, yüksek serum sT4 ve sT3 konsantrasyonlarına rağmen </a:t>
            </a:r>
            <a:r>
              <a:rPr lang="tr-TR" sz="2300" dirty="0" err="1">
                <a:latin typeface="+mj-lt"/>
              </a:rPr>
              <a:t>tirotoksikoz</a:t>
            </a:r>
            <a:r>
              <a:rPr lang="tr-TR" sz="2300" dirty="0">
                <a:latin typeface="+mj-lt"/>
              </a:rPr>
              <a:t> semptom ve bulgularının azlığıdır.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tr-TR" sz="2300" dirty="0">
                <a:latin typeface="+mj-lt"/>
              </a:rPr>
              <a:t>Çoğu hasta asemptomatiktir; tedavisiz takip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endParaRPr lang="tr-TR" sz="23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3440811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E7415EA-B23D-CBD2-0A64-BACD077D0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/>
              <a:t>ÖTİROİD DİFFÜZ GUATR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4E848FA-3F96-0BAE-0402-EAB035E482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3000"/>
              </a:spcBef>
            </a:pPr>
            <a:r>
              <a:rPr lang="tr-TR" sz="2200" dirty="0"/>
              <a:t>Basit guatr, toksik olmayan nodüler guatr, endemik guatr  </a:t>
            </a:r>
            <a:r>
              <a:rPr lang="tr-TR" sz="2200" dirty="0">
                <a:sym typeface="Wingdings" panose="05000000000000000000" pitchFamily="2" charset="2"/>
              </a:rPr>
              <a:t>  farklı adları</a:t>
            </a:r>
            <a:endParaRPr lang="tr-TR" sz="2200" dirty="0"/>
          </a:p>
          <a:p>
            <a:pPr>
              <a:lnSpc>
                <a:spcPct val="100000"/>
              </a:lnSpc>
              <a:spcBef>
                <a:spcPts val="3000"/>
              </a:spcBef>
            </a:pPr>
            <a:r>
              <a:rPr lang="tr-TR" sz="2200" dirty="0"/>
              <a:t>Guatr, </a:t>
            </a:r>
            <a:r>
              <a:rPr lang="tr-TR" sz="2200" dirty="0" err="1"/>
              <a:t>tiroid</a:t>
            </a:r>
            <a:r>
              <a:rPr lang="tr-TR" sz="2200" dirty="0"/>
              <a:t> bezinin hastanın yaşı ve cinsiyeti için normal olarak tanımlanan boyuttan büyük olması demektir.(Ülkemiz için kadınlarda 10 ml &gt;, erkeklerde 15 ml &gt; )</a:t>
            </a:r>
          </a:p>
          <a:p>
            <a:pPr>
              <a:lnSpc>
                <a:spcPct val="100000"/>
              </a:lnSpc>
              <a:spcBef>
                <a:spcPts val="3000"/>
              </a:spcBef>
            </a:pPr>
            <a:r>
              <a:rPr lang="tr-TR" sz="2200" dirty="0" err="1"/>
              <a:t>Tiroid</a:t>
            </a:r>
            <a:r>
              <a:rPr lang="tr-TR" sz="2200" dirty="0"/>
              <a:t> bezinin </a:t>
            </a:r>
            <a:r>
              <a:rPr lang="tr-TR" sz="2200" dirty="0" err="1"/>
              <a:t>diffüz</a:t>
            </a:r>
            <a:r>
              <a:rPr lang="tr-TR" sz="2200" dirty="0"/>
              <a:t> büyümüş, malignite ya da otoimmünitenin eşlik etmiyor olması ve hastanın </a:t>
            </a:r>
            <a:r>
              <a:rPr lang="tr-TR" sz="2200" dirty="0" err="1"/>
              <a:t>ötiroid</a:t>
            </a:r>
            <a:r>
              <a:rPr lang="tr-TR" sz="2200" dirty="0"/>
              <a:t> olması </a:t>
            </a:r>
          </a:p>
        </p:txBody>
      </p:sp>
    </p:spTree>
    <p:extLst>
      <p:ext uri="{BB962C8B-B14F-4D97-AF65-F5344CB8AC3E}">
        <p14:creationId xmlns:p14="http://schemas.microsoft.com/office/powerpoint/2010/main" val="273422590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32B03F4-A495-4B44-3BB6-D4BF72A24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/>
              <a:t>ÖTİROİD DİFFÜZ GUATR </a:t>
            </a:r>
            <a:r>
              <a:rPr lang="tr-TR" sz="3600" dirty="0"/>
              <a:t>- etyoloji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75FFE71-2D85-D02C-1641-9552582EAF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tr-TR" sz="2200" dirty="0"/>
              <a:t>En sık nedeni iyot eksikliğidir (İE).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tr-TR" sz="2200" dirty="0"/>
              <a:t>İlaca bağlı guatr (örneğin, </a:t>
            </a:r>
            <a:r>
              <a:rPr lang="tr-TR" sz="2200" dirty="0" err="1"/>
              <a:t>sulfonamidler</a:t>
            </a:r>
            <a:r>
              <a:rPr lang="tr-TR" sz="2200" dirty="0"/>
              <a:t>, </a:t>
            </a:r>
            <a:r>
              <a:rPr lang="tr-TR" sz="2200" dirty="0" err="1"/>
              <a:t>amiodaron</a:t>
            </a:r>
            <a:r>
              <a:rPr lang="tr-TR" sz="2200" dirty="0"/>
              <a:t>, lityum)</a:t>
            </a:r>
          </a:p>
          <a:p>
            <a:pPr marL="504000"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tr-TR" sz="2200" b="1" dirty="0" err="1"/>
              <a:t>Guatrojenler</a:t>
            </a:r>
            <a:r>
              <a:rPr lang="tr-TR" sz="2200" b="1" dirty="0"/>
              <a:t>: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tr-TR" sz="2200" dirty="0"/>
              <a:t>Darı, soya, karalahana, karnabahar, </a:t>
            </a:r>
            <a:r>
              <a:rPr lang="tr-TR" sz="2200" dirty="0" err="1"/>
              <a:t>brüksel</a:t>
            </a:r>
            <a:r>
              <a:rPr lang="tr-TR" sz="2200" dirty="0"/>
              <a:t> lahanası ve şalgam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tr-TR" sz="2200" dirty="0"/>
              <a:t>Sigara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nn-NO" sz="2200" dirty="0"/>
              <a:t>A vitamini eksikliği</a:t>
            </a:r>
            <a:r>
              <a:rPr lang="tr-TR" sz="2200" dirty="0"/>
              <a:t>, d</a:t>
            </a:r>
            <a:r>
              <a:rPr lang="nn-NO" sz="2200" dirty="0"/>
              <a:t>emir eksikliği</a:t>
            </a:r>
            <a:r>
              <a:rPr lang="tr-TR" sz="2200" dirty="0"/>
              <a:t>, s</a:t>
            </a:r>
            <a:r>
              <a:rPr lang="nn-NO" sz="2200" dirty="0"/>
              <a:t>elenyum eksikliği</a:t>
            </a:r>
            <a:endParaRPr lang="tr-TR" sz="2200" dirty="0"/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tr-TR" sz="2200" b="0" i="0" u="none" strike="noStrike" baseline="0" dirty="0">
                <a:latin typeface="AGaramondPro-Regular"/>
              </a:rPr>
              <a:t>Genetik ve Kalıtsal faktörler (</a:t>
            </a:r>
            <a:r>
              <a:rPr lang="tr-TR" sz="2200" b="0" i="0" u="none" strike="noStrike" baseline="0" dirty="0" err="1">
                <a:latin typeface="AGaramondPro-Regular"/>
              </a:rPr>
              <a:t>Plummer-Vinson</a:t>
            </a:r>
            <a:r>
              <a:rPr lang="tr-TR" sz="2200" b="0" i="0" u="none" strike="noStrike" baseline="0" dirty="0">
                <a:latin typeface="AGaramondPro-Regular"/>
              </a:rPr>
              <a:t> sendromu vs</a:t>
            </a:r>
            <a:r>
              <a:rPr lang="tr-TR" sz="2200" dirty="0">
                <a:latin typeface="AGaramondPro-Regular"/>
              </a:rPr>
              <a:t>.)</a:t>
            </a:r>
            <a:endParaRPr lang="tr-TR" sz="2200" dirty="0"/>
          </a:p>
          <a:p>
            <a:pPr>
              <a:lnSpc>
                <a:spcPct val="100000"/>
              </a:lnSpc>
              <a:spcBef>
                <a:spcPts val="1800"/>
              </a:spcBef>
            </a:pPr>
            <a:endParaRPr lang="tr-TR" sz="2200" dirty="0"/>
          </a:p>
          <a:p>
            <a:pPr>
              <a:lnSpc>
                <a:spcPct val="100000"/>
              </a:lnSpc>
              <a:spcBef>
                <a:spcPts val="1800"/>
              </a:spcBef>
            </a:pPr>
            <a:endParaRPr lang="tr-TR" sz="2200" dirty="0"/>
          </a:p>
        </p:txBody>
      </p:sp>
    </p:spTree>
    <p:extLst>
      <p:ext uri="{BB962C8B-B14F-4D97-AF65-F5344CB8AC3E}">
        <p14:creationId xmlns:p14="http://schemas.microsoft.com/office/powerpoint/2010/main" val="312572071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6FF2591-30AC-A1F5-5346-D10C448CB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/>
              <a:t>ÖTİROİD DİFFÜZ GUATR </a:t>
            </a:r>
            <a:r>
              <a:rPr lang="tr-TR" sz="3600" dirty="0"/>
              <a:t>- tedavi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5CCD9BB-556C-2C54-1966-04ED7DBF39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tr-TR" sz="2200" dirty="0"/>
              <a:t>Tedavide amaç, </a:t>
            </a:r>
            <a:r>
              <a:rPr lang="tr-TR" sz="2200" dirty="0" err="1"/>
              <a:t>tiroid</a:t>
            </a:r>
            <a:r>
              <a:rPr lang="tr-TR" sz="2200" dirty="0"/>
              <a:t> bezindeki büyümenin durdurulması veya büyümeye bağlı olarak ortaya çıkan basının giderilmesidir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tr-TR" sz="2200" dirty="0"/>
              <a:t>Genellikle yavaş ilerler ve semptomsuzdur; bu nedenle tedavi gerektirmez, sadece takip gerektirir.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tr-TR" sz="2200" dirty="0"/>
              <a:t>Bazı kişilerde </a:t>
            </a:r>
            <a:r>
              <a:rPr lang="tr-TR" sz="2200" dirty="0" err="1"/>
              <a:t>özefagus</a:t>
            </a:r>
            <a:r>
              <a:rPr lang="tr-TR" sz="2200" dirty="0"/>
              <a:t>, </a:t>
            </a:r>
            <a:r>
              <a:rPr lang="tr-TR" sz="2200" dirty="0" err="1"/>
              <a:t>trakea</a:t>
            </a:r>
            <a:r>
              <a:rPr lang="tr-TR" sz="2200" dirty="0"/>
              <a:t> ve larenks sinirlerinin yakınlardaki büyük guatr tarafından mekanik olarak sıkıştırılması nedeniyle disfaji, </a:t>
            </a:r>
            <a:r>
              <a:rPr lang="tr-TR" sz="2200" dirty="0" err="1"/>
              <a:t>dispne</a:t>
            </a:r>
            <a:r>
              <a:rPr lang="tr-TR" sz="2200" dirty="0"/>
              <a:t> ve ses kısıklığı gibi bası semptomları olabilir.</a:t>
            </a:r>
          </a:p>
        </p:txBody>
      </p:sp>
    </p:spTree>
    <p:extLst>
      <p:ext uri="{BB962C8B-B14F-4D97-AF65-F5344CB8AC3E}">
        <p14:creationId xmlns:p14="http://schemas.microsoft.com/office/powerpoint/2010/main" val="193603508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35242AE-50CB-FD62-82C8-FA4811054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/>
              <a:t>ÖTİROİD DİFFÜZ GUATR </a:t>
            </a:r>
            <a:r>
              <a:rPr lang="tr-TR" sz="3600" dirty="0"/>
              <a:t>- tedavi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5B0A211-40A7-05F6-EE55-7EA6E6970B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tr-TR" sz="2200" dirty="0"/>
              <a:t>İyot eksikliği (İE), </a:t>
            </a:r>
            <a:r>
              <a:rPr lang="tr-TR" sz="2200" dirty="0" err="1"/>
              <a:t>ÖDG’nin</a:t>
            </a:r>
            <a:r>
              <a:rPr lang="tr-TR" sz="2200" dirty="0"/>
              <a:t> temel nedeni olduğu için </a:t>
            </a:r>
            <a:r>
              <a:rPr lang="tr-TR" sz="2200" dirty="0" err="1"/>
              <a:t>İE’nin</a:t>
            </a:r>
            <a:r>
              <a:rPr lang="tr-TR" sz="2200" dirty="0"/>
              <a:t> düzeltilmesi tedavinin ana hedefi olmalıdır.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tr-TR" sz="2200" dirty="0"/>
              <a:t>Çocuklarda ve puberte öncesinde günde 90-150 </a:t>
            </a:r>
            <a:r>
              <a:rPr lang="el-GR" sz="2200" dirty="0"/>
              <a:t>μ</a:t>
            </a:r>
            <a:r>
              <a:rPr lang="tr-TR" sz="2200" dirty="0"/>
              <a:t>g iyot verilmesi önerilmektedir.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tr-TR" sz="2200" dirty="0"/>
              <a:t>Erişkinlerde LT4 ve iyodun birlikte kullanılmasını öneren çalışmalarda bu tedavi ile 12-18 ay içinde </a:t>
            </a:r>
            <a:r>
              <a:rPr lang="tr-TR" sz="2200" dirty="0" err="1"/>
              <a:t>tiroid</a:t>
            </a:r>
            <a:r>
              <a:rPr lang="tr-TR" sz="2200" dirty="0"/>
              <a:t> bezinde belirli bir oranda küçülme olduğu bildirilmiştir.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tr-TR" sz="2200" dirty="0"/>
              <a:t>Takipleri yıllık USG ve TSH ile yapılmalı</a:t>
            </a:r>
          </a:p>
        </p:txBody>
      </p:sp>
    </p:spTree>
    <p:extLst>
      <p:ext uri="{BB962C8B-B14F-4D97-AF65-F5344CB8AC3E}">
        <p14:creationId xmlns:p14="http://schemas.microsoft.com/office/powerpoint/2010/main" val="345603811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4847253-7141-D3F8-4E59-1CDFF7274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/>
              <a:t> TİROİD ULTRASONOGRAFİSİ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E8B3064-8780-57CE-B7D0-8A4297C872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tr-TR" sz="2200" dirty="0"/>
              <a:t>Nodüllerde malignite açısından belirleyici özellikler şunlardır:</a:t>
            </a:r>
          </a:p>
          <a:p>
            <a:pPr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tr-TR" sz="2200" dirty="0"/>
              <a:t>1. </a:t>
            </a:r>
            <a:r>
              <a:rPr lang="tr-TR" sz="2200" dirty="0" err="1"/>
              <a:t>Ekojenite</a:t>
            </a:r>
            <a:r>
              <a:rPr lang="tr-TR" sz="2200" dirty="0"/>
              <a:t> (veya ekoların yoğunluğu)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tr-TR" sz="2200" dirty="0"/>
              <a:t>2. </a:t>
            </a:r>
            <a:r>
              <a:rPr lang="tr-TR" sz="2200" dirty="0" err="1"/>
              <a:t>Mikrokalsifikasyonlar</a:t>
            </a:r>
            <a:r>
              <a:rPr lang="tr-TR" sz="2200" dirty="0"/>
              <a:t> (noktasal </a:t>
            </a:r>
            <a:r>
              <a:rPr lang="tr-TR" sz="2200" dirty="0" err="1"/>
              <a:t>ekojenik</a:t>
            </a:r>
            <a:r>
              <a:rPr lang="tr-TR" sz="2200" dirty="0"/>
              <a:t> odaklar)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tr-TR" sz="2200" dirty="0"/>
              <a:t>3. Düzensiz veya infiltratif kenar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tr-TR" sz="2200" dirty="0"/>
              <a:t>4. İçerik (</a:t>
            </a:r>
            <a:r>
              <a:rPr lang="tr-TR" sz="2200" dirty="0" err="1"/>
              <a:t>solid</a:t>
            </a:r>
            <a:r>
              <a:rPr lang="tr-TR" sz="2200" dirty="0"/>
              <a:t> veya kistik)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tr-TR" sz="2200" dirty="0"/>
              <a:t>5. Şekil (</a:t>
            </a:r>
            <a:r>
              <a:rPr lang="tr-TR" sz="2200" dirty="0" err="1"/>
              <a:t>transvers</a:t>
            </a:r>
            <a:r>
              <a:rPr lang="tr-TR" sz="2200" dirty="0"/>
              <a:t> görüntüde uzunluğunun genişliğinden fazla olması)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tr-TR" sz="2200" dirty="0"/>
              <a:t>6. Büyüklüğü</a:t>
            </a:r>
          </a:p>
        </p:txBody>
      </p:sp>
    </p:spTree>
    <p:extLst>
      <p:ext uri="{BB962C8B-B14F-4D97-AF65-F5344CB8AC3E}">
        <p14:creationId xmlns:p14="http://schemas.microsoft.com/office/powerpoint/2010/main" val="295983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C1953A4-DCCE-CF4F-CD0A-A45E4BBAE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800" dirty="0">
                <a:solidFill>
                  <a:schemeClr val="tx1"/>
                </a:solidFill>
              </a:rPr>
              <a:t>TİROİD FONKSİYON TESTLERİ (TFT) VE  DEĞERLENDİRİLMESİ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2B491BC-4244-430B-2BC7-073DF19FF9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209590"/>
            <a:ext cx="10058400" cy="4050792"/>
          </a:xfrm>
        </p:spPr>
        <p:txBody>
          <a:bodyPr>
            <a:normAutofit/>
          </a:bodyPr>
          <a:lstStyle/>
          <a:p>
            <a:pPr marL="180000" indent="0" algn="l">
              <a:lnSpc>
                <a:spcPct val="100000"/>
              </a:lnSpc>
              <a:spcBef>
                <a:spcPts val="1800"/>
              </a:spcBef>
              <a:buNone/>
            </a:pPr>
            <a:r>
              <a:rPr lang="tr-TR" sz="2300" dirty="0">
                <a:sym typeface="Wingdings" panose="05000000000000000000" pitchFamily="2" charset="2"/>
              </a:rPr>
              <a:t>    </a:t>
            </a:r>
            <a:r>
              <a:rPr lang="tr-TR" sz="2300" dirty="0" err="1"/>
              <a:t>Tiroid</a:t>
            </a:r>
            <a:r>
              <a:rPr lang="tr-TR" sz="2300" dirty="0"/>
              <a:t> disfonksiyonu ilişkili semptomu olmayan bireyde </a:t>
            </a:r>
            <a:r>
              <a:rPr lang="tr-TR" sz="2300" dirty="0" err="1"/>
              <a:t>tiroid</a:t>
            </a:r>
            <a:r>
              <a:rPr lang="tr-TR" sz="2300" dirty="0"/>
              <a:t> hastalığı  tarama amaçlı </a:t>
            </a:r>
            <a:r>
              <a:rPr lang="tr-TR" sz="2300" u="sng" dirty="0"/>
              <a:t>TSH</a:t>
            </a:r>
            <a:r>
              <a:rPr lang="tr-TR" sz="2300" dirty="0"/>
              <a:t> bakılması yeterli</a:t>
            </a:r>
          </a:p>
          <a:p>
            <a:pPr marL="177120" indent="0" algn="l">
              <a:lnSpc>
                <a:spcPct val="100000"/>
              </a:lnSpc>
              <a:spcBef>
                <a:spcPts val="1800"/>
              </a:spcBef>
              <a:buNone/>
            </a:pPr>
            <a:r>
              <a:rPr lang="tr-TR" sz="2300" dirty="0">
                <a:sym typeface="Wingdings" panose="05000000000000000000" pitchFamily="2" charset="2"/>
              </a:rPr>
              <a:t>   </a:t>
            </a:r>
            <a:r>
              <a:rPr lang="tr-TR" sz="2300" dirty="0"/>
              <a:t>Hipotiroidi ilişkili semptomları olan hastada tanı amaçlı </a:t>
            </a:r>
            <a:r>
              <a:rPr lang="tr-TR" sz="2300" u="sng" dirty="0"/>
              <a:t>TSH ve sT4 </a:t>
            </a:r>
            <a:r>
              <a:rPr lang="tr-TR" sz="2300" dirty="0"/>
              <a:t>düzeylerine bakılması önerilir. </a:t>
            </a:r>
          </a:p>
          <a:p>
            <a:pPr marL="177120" indent="0" algn="l">
              <a:lnSpc>
                <a:spcPct val="100000"/>
              </a:lnSpc>
              <a:spcBef>
                <a:spcPts val="1800"/>
              </a:spcBef>
              <a:buNone/>
            </a:pPr>
            <a:r>
              <a:rPr lang="tr-TR" sz="2300" dirty="0">
                <a:sym typeface="Wingdings" panose="05000000000000000000" pitchFamily="2" charset="2"/>
              </a:rPr>
              <a:t>   </a:t>
            </a:r>
            <a:r>
              <a:rPr lang="tr-TR" sz="2300" dirty="0"/>
              <a:t>Hipertiroidi ilişkili semptom/bulguları olan hastada ise tanı amaçlı </a:t>
            </a:r>
            <a:r>
              <a:rPr lang="tr-TR" sz="2300" u="sng" dirty="0"/>
              <a:t>TSH ve sT4 </a:t>
            </a:r>
            <a:r>
              <a:rPr lang="tr-TR" sz="2300" dirty="0"/>
              <a:t>yanında </a:t>
            </a:r>
            <a:r>
              <a:rPr lang="tr-TR" sz="2300" u="sng" dirty="0"/>
              <a:t>T3/sT3 </a:t>
            </a:r>
            <a:r>
              <a:rPr lang="tr-TR" sz="2300" dirty="0"/>
              <a:t>düzeyinin de istenmesi önerilir.</a:t>
            </a:r>
          </a:p>
        </p:txBody>
      </p:sp>
    </p:spTree>
    <p:extLst>
      <p:ext uri="{BB962C8B-B14F-4D97-AF65-F5344CB8AC3E}">
        <p14:creationId xmlns:p14="http://schemas.microsoft.com/office/powerpoint/2010/main" val="271715422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0303B4F-7099-3008-2509-F1A3560BF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76646"/>
            <a:ext cx="10058400" cy="1609344"/>
          </a:xfrm>
        </p:spPr>
        <p:txBody>
          <a:bodyPr>
            <a:normAutofit/>
          </a:bodyPr>
          <a:lstStyle/>
          <a:p>
            <a:r>
              <a:rPr lang="tr-TR" sz="4000" b="0" i="0" u="none" strike="noStrike" baseline="0" dirty="0">
                <a:solidFill>
                  <a:schemeClr val="tx1"/>
                </a:solidFill>
                <a:latin typeface="+mj-lt"/>
              </a:rPr>
              <a:t>Malignite risk sınıflama sistemi</a:t>
            </a:r>
            <a:br>
              <a:rPr lang="tr-TR" sz="4000" b="0" i="0" u="none" strike="noStrike" baseline="0" dirty="0">
                <a:solidFill>
                  <a:schemeClr val="tx1"/>
                </a:solidFill>
                <a:latin typeface="+mj-lt"/>
              </a:rPr>
            </a:br>
            <a:endParaRPr lang="tr-TR" sz="4000" dirty="0">
              <a:solidFill>
                <a:schemeClr val="tx1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145CCA9-C34E-B95B-0AC7-11EB61820B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338" y="1403603"/>
            <a:ext cx="10058400" cy="5277751"/>
          </a:xfrm>
        </p:spPr>
        <p:txBody>
          <a:bodyPr>
            <a:noAutofit/>
          </a:bodyPr>
          <a:lstStyle/>
          <a:p>
            <a:pPr algn="l"/>
            <a:r>
              <a:rPr lang="tr-TR" sz="2100" b="1" dirty="0">
                <a:latin typeface="+mj-lt"/>
              </a:rPr>
              <a:t>Sınıf 1. Düşük riskli </a:t>
            </a:r>
            <a:r>
              <a:rPr lang="tr-TR" sz="2100" b="1" dirty="0" err="1">
                <a:latin typeface="+mj-lt"/>
              </a:rPr>
              <a:t>tiroid</a:t>
            </a:r>
            <a:r>
              <a:rPr lang="tr-TR" sz="2100" b="1" dirty="0">
                <a:latin typeface="+mj-lt"/>
              </a:rPr>
              <a:t> lezyonları: </a:t>
            </a:r>
            <a:r>
              <a:rPr lang="tr-TR" sz="2100" dirty="0">
                <a:latin typeface="+mj-lt"/>
              </a:rPr>
              <a:t>&gt;%50 kistik olan nodüller, </a:t>
            </a:r>
            <a:r>
              <a:rPr lang="tr-TR" sz="2100" dirty="0" err="1">
                <a:latin typeface="+mj-lt"/>
              </a:rPr>
              <a:t>izoekoik</a:t>
            </a:r>
            <a:r>
              <a:rPr lang="tr-TR" sz="2100" dirty="0">
                <a:latin typeface="+mj-lt"/>
              </a:rPr>
              <a:t> süngerimsi düzenli </a:t>
            </a:r>
            <a:r>
              <a:rPr lang="tr-TR" sz="2100" dirty="0" err="1">
                <a:latin typeface="+mj-lt"/>
              </a:rPr>
              <a:t>halosu</a:t>
            </a:r>
            <a:r>
              <a:rPr lang="tr-TR" sz="2100" dirty="0">
                <a:latin typeface="+mj-lt"/>
              </a:rPr>
              <a:t> olan nodüller. Bu nodüllerde malignite riski yaklaşık olarak </a:t>
            </a:r>
            <a:r>
              <a:rPr lang="tr-TR" sz="2100" b="1" dirty="0">
                <a:solidFill>
                  <a:srgbClr val="C00000"/>
                </a:solidFill>
                <a:latin typeface="+mj-lt"/>
              </a:rPr>
              <a:t>%1</a:t>
            </a:r>
            <a:r>
              <a:rPr lang="tr-TR" sz="2100" dirty="0">
                <a:latin typeface="+mj-lt"/>
              </a:rPr>
              <a:t>’dir.</a:t>
            </a:r>
          </a:p>
          <a:p>
            <a:pPr algn="l"/>
            <a:endParaRPr lang="tr-TR" sz="2100" dirty="0">
              <a:latin typeface="+mj-lt"/>
            </a:endParaRPr>
          </a:p>
          <a:p>
            <a:pPr algn="l"/>
            <a:r>
              <a:rPr lang="tr-TR" sz="2100" b="1" dirty="0">
                <a:latin typeface="+mj-lt"/>
              </a:rPr>
              <a:t>Sınıf 2.</a:t>
            </a:r>
            <a:r>
              <a:rPr lang="tr-TR" sz="2100" dirty="0">
                <a:latin typeface="+mj-lt"/>
              </a:rPr>
              <a:t> </a:t>
            </a:r>
            <a:r>
              <a:rPr lang="tr-TR" sz="2100" b="1" dirty="0">
                <a:latin typeface="+mj-lt"/>
              </a:rPr>
              <a:t>Orta riskli </a:t>
            </a:r>
            <a:r>
              <a:rPr lang="tr-TR" sz="2100" b="1" dirty="0" err="1">
                <a:latin typeface="+mj-lt"/>
              </a:rPr>
              <a:t>tiroid</a:t>
            </a:r>
            <a:r>
              <a:rPr lang="tr-TR" sz="2100" b="1" dirty="0">
                <a:latin typeface="+mj-lt"/>
              </a:rPr>
              <a:t> lezyonları: </a:t>
            </a:r>
            <a:r>
              <a:rPr lang="tr-TR" sz="2100" dirty="0">
                <a:latin typeface="+mj-lt"/>
              </a:rPr>
              <a:t>Çevre </a:t>
            </a:r>
            <a:r>
              <a:rPr lang="tr-TR" sz="2100" dirty="0" err="1">
                <a:latin typeface="+mj-lt"/>
              </a:rPr>
              <a:t>tiroid</a:t>
            </a:r>
            <a:r>
              <a:rPr lang="tr-TR" sz="2100" dirty="0">
                <a:latin typeface="+mj-lt"/>
              </a:rPr>
              <a:t> dokusu ile kıyaslandığında hafif </a:t>
            </a:r>
            <a:r>
              <a:rPr lang="tr-TR" sz="2100" dirty="0" err="1">
                <a:latin typeface="+mj-lt"/>
              </a:rPr>
              <a:t>hipoekoik</a:t>
            </a:r>
            <a:r>
              <a:rPr lang="tr-TR" sz="2100" dirty="0">
                <a:latin typeface="+mj-lt"/>
              </a:rPr>
              <a:t> olan nodüller, düzenli veya düzensiz kenarlı oval-yuvarlak şekilli </a:t>
            </a:r>
            <a:r>
              <a:rPr lang="tr-TR" sz="2100" dirty="0" err="1">
                <a:latin typeface="+mj-lt"/>
              </a:rPr>
              <a:t>izoekoik</a:t>
            </a:r>
            <a:r>
              <a:rPr lang="tr-TR" sz="2100" dirty="0">
                <a:latin typeface="+mj-lt"/>
              </a:rPr>
              <a:t> nodüller, nodül içi  kanlanma artışı varlığı, </a:t>
            </a:r>
            <a:r>
              <a:rPr lang="tr-TR" sz="2100" dirty="0" err="1">
                <a:latin typeface="+mj-lt"/>
              </a:rPr>
              <a:t>makrokalsifikasyon</a:t>
            </a:r>
            <a:r>
              <a:rPr lang="tr-TR" sz="2100" dirty="0">
                <a:latin typeface="+mj-lt"/>
              </a:rPr>
              <a:t> veya devamlı özellikte çevresel kalsifikasyon varlığı, önemi bilinmeyen </a:t>
            </a:r>
            <a:r>
              <a:rPr lang="tr-TR" sz="2100" dirty="0" err="1">
                <a:latin typeface="+mj-lt"/>
              </a:rPr>
              <a:t>hiperekoik</a:t>
            </a:r>
            <a:r>
              <a:rPr lang="tr-TR" sz="2100" dirty="0">
                <a:latin typeface="+mj-lt"/>
              </a:rPr>
              <a:t> noktasal </a:t>
            </a:r>
            <a:r>
              <a:rPr lang="tr-TR" sz="2100" dirty="0" err="1">
                <a:latin typeface="+mj-lt"/>
              </a:rPr>
              <a:t>ekojenitelerin</a:t>
            </a:r>
            <a:r>
              <a:rPr lang="tr-TR" sz="2100" dirty="0">
                <a:latin typeface="+mj-lt"/>
              </a:rPr>
              <a:t> varlığı. Bu nodüllerde malignite riski yaklaşık olarak </a:t>
            </a:r>
            <a:r>
              <a:rPr lang="tr-TR" sz="2100" b="1" dirty="0">
                <a:solidFill>
                  <a:srgbClr val="C00000"/>
                </a:solidFill>
                <a:latin typeface="+mj-lt"/>
              </a:rPr>
              <a:t>%5-15</a:t>
            </a:r>
            <a:r>
              <a:rPr lang="tr-TR" sz="2100" dirty="0">
                <a:latin typeface="+mj-lt"/>
              </a:rPr>
              <a:t>’dir.</a:t>
            </a:r>
          </a:p>
          <a:p>
            <a:pPr algn="l"/>
            <a:endParaRPr lang="tr-TR" sz="2100" dirty="0">
              <a:latin typeface="+mj-lt"/>
            </a:endParaRPr>
          </a:p>
          <a:p>
            <a:pPr algn="l"/>
            <a:r>
              <a:rPr lang="tr-TR" sz="2100" b="1" dirty="0">
                <a:latin typeface="+mj-lt"/>
              </a:rPr>
              <a:t>Sınıf 3.</a:t>
            </a:r>
            <a:r>
              <a:rPr lang="tr-TR" sz="2100" dirty="0">
                <a:latin typeface="+mj-lt"/>
              </a:rPr>
              <a:t> </a:t>
            </a:r>
            <a:r>
              <a:rPr lang="tr-TR" sz="2100" b="1" dirty="0">
                <a:latin typeface="+mj-lt"/>
              </a:rPr>
              <a:t>Yüksek riskli </a:t>
            </a:r>
            <a:r>
              <a:rPr lang="tr-TR" sz="2100" b="1" dirty="0" err="1">
                <a:latin typeface="+mj-lt"/>
              </a:rPr>
              <a:t>tiroid</a:t>
            </a:r>
            <a:r>
              <a:rPr lang="tr-TR" sz="2100" b="1" dirty="0">
                <a:latin typeface="+mj-lt"/>
              </a:rPr>
              <a:t> lezyonları: </a:t>
            </a:r>
            <a:r>
              <a:rPr lang="tr-TR" sz="2100" dirty="0">
                <a:latin typeface="+mj-lt"/>
              </a:rPr>
              <a:t>şüpheli özelliklerin en az birini içeren nodüller; belirgin </a:t>
            </a:r>
            <a:r>
              <a:rPr lang="tr-TR" sz="2100" dirty="0" err="1">
                <a:latin typeface="+mj-lt"/>
              </a:rPr>
              <a:t>hipoekoik</a:t>
            </a:r>
            <a:r>
              <a:rPr lang="tr-TR" sz="2100" dirty="0">
                <a:latin typeface="+mj-lt"/>
              </a:rPr>
              <a:t> görünüm ( </a:t>
            </a:r>
            <a:r>
              <a:rPr lang="tr-TR" sz="2100" dirty="0" err="1">
                <a:latin typeface="+mj-lt"/>
              </a:rPr>
              <a:t>tiroid</a:t>
            </a:r>
            <a:r>
              <a:rPr lang="tr-TR" sz="2100" dirty="0">
                <a:latin typeface="+mj-lt"/>
              </a:rPr>
              <a:t> önündeki kaslarla kıyaslandığında), </a:t>
            </a:r>
            <a:r>
              <a:rPr lang="tr-TR" sz="2100" dirty="0" err="1">
                <a:latin typeface="+mj-lt"/>
              </a:rPr>
              <a:t>spiküle</a:t>
            </a:r>
            <a:r>
              <a:rPr lang="tr-TR" sz="2100" dirty="0">
                <a:latin typeface="+mj-lt"/>
              </a:rPr>
              <a:t> veya </a:t>
            </a:r>
            <a:r>
              <a:rPr lang="tr-TR" sz="2100" dirty="0" err="1">
                <a:latin typeface="+mj-lt"/>
              </a:rPr>
              <a:t>mikrolobüle</a:t>
            </a:r>
            <a:r>
              <a:rPr lang="tr-TR" sz="2100" dirty="0">
                <a:latin typeface="+mj-lt"/>
              </a:rPr>
              <a:t> kenar varlığı, </a:t>
            </a:r>
            <a:r>
              <a:rPr lang="tr-TR" sz="2100" dirty="0" err="1">
                <a:latin typeface="+mj-lt"/>
              </a:rPr>
              <a:t>mikrokalsifikasyon</a:t>
            </a:r>
            <a:r>
              <a:rPr lang="tr-TR" sz="2100" dirty="0">
                <a:latin typeface="+mj-lt"/>
              </a:rPr>
              <a:t>, nodül yüksekliğinin genişliğinden fazla olması, </a:t>
            </a:r>
            <a:r>
              <a:rPr lang="tr-TR" sz="2100" dirty="0" err="1">
                <a:latin typeface="+mj-lt"/>
              </a:rPr>
              <a:t>ekstratiroidal</a:t>
            </a:r>
            <a:r>
              <a:rPr lang="tr-TR" sz="2100" dirty="0">
                <a:latin typeface="+mj-lt"/>
              </a:rPr>
              <a:t> yayılım veya patolojik lenfadenopati varlığı. Bu nodüllerde malignite riski yaklaşık olarak </a:t>
            </a:r>
            <a:r>
              <a:rPr lang="tr-TR" sz="2100" b="1" dirty="0">
                <a:solidFill>
                  <a:srgbClr val="C00000"/>
                </a:solidFill>
                <a:latin typeface="+mj-lt"/>
              </a:rPr>
              <a:t>%50-90</a:t>
            </a:r>
            <a:r>
              <a:rPr lang="tr-TR" sz="2100" dirty="0">
                <a:latin typeface="+mj-lt"/>
              </a:rPr>
              <a:t>’dir.</a:t>
            </a:r>
          </a:p>
        </p:txBody>
      </p:sp>
    </p:spTree>
    <p:extLst>
      <p:ext uri="{BB962C8B-B14F-4D97-AF65-F5344CB8AC3E}">
        <p14:creationId xmlns:p14="http://schemas.microsoft.com/office/powerpoint/2010/main" val="20003795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2B43E99-3ADC-611B-B7CC-1FEA9E705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/>
              <a:t>AACE/ACE/AME 2016 kılavuzuna göre US eşliğinde İİAB için nodül boyutu önerileri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2B24287F-02ED-A5B3-8FD1-0EE49626FB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629" y="2982190"/>
            <a:ext cx="10460741" cy="160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7616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8A4C38E-FE32-A030-2902-9E754EFD2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Vaka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2464041-F9DF-F6B5-F854-6D00DD35C8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3564497" cy="1775183"/>
          </a:xfrm>
        </p:spPr>
        <p:txBody>
          <a:bodyPr>
            <a:normAutofit/>
          </a:bodyPr>
          <a:lstStyle/>
          <a:p>
            <a:r>
              <a:rPr lang="tr-TR" sz="2200" dirty="0"/>
              <a:t>64 yaş erkek</a:t>
            </a:r>
          </a:p>
          <a:p>
            <a:r>
              <a:rPr lang="tr-TR" sz="2200" dirty="0"/>
              <a:t>Şikayet: kilo </a:t>
            </a:r>
            <a:r>
              <a:rPr lang="tr-TR" sz="2200" dirty="0" err="1"/>
              <a:t>alımı,halsizlik</a:t>
            </a:r>
            <a:endParaRPr lang="tr-TR" sz="2200" dirty="0"/>
          </a:p>
          <a:p>
            <a:r>
              <a:rPr lang="tr-TR" sz="2200" dirty="0"/>
              <a:t>Özgeçmiş: KAH,DM</a:t>
            </a:r>
          </a:p>
          <a:p>
            <a:endParaRPr lang="tr-TR" sz="2200" dirty="0"/>
          </a:p>
          <a:p>
            <a:pPr marL="0" indent="0">
              <a:buNone/>
            </a:pPr>
            <a:endParaRPr lang="tr-TR" sz="2200" dirty="0"/>
          </a:p>
          <a:p>
            <a:pPr marL="0" indent="0">
              <a:buNone/>
            </a:pPr>
            <a:endParaRPr lang="tr-TR" sz="2200" dirty="0"/>
          </a:p>
          <a:p>
            <a:endParaRPr lang="tr-TR" sz="2200" dirty="0"/>
          </a:p>
          <a:p>
            <a:endParaRPr lang="tr-TR" sz="2200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7E16E67B-015D-D925-AEB0-468D1FF50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1637" y="337645"/>
            <a:ext cx="1297517" cy="3178051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BD2A162A-437D-A2FF-6670-17C2333BD538}"/>
              </a:ext>
            </a:extLst>
          </p:cNvPr>
          <p:cNvSpPr txBox="1"/>
          <p:nvPr/>
        </p:nvSpPr>
        <p:spPr>
          <a:xfrm>
            <a:off x="5195454" y="2093976"/>
            <a:ext cx="38539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tr-TR" sz="2200" dirty="0"/>
              <a:t>TSH: 8.9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tr-TR" sz="2200" dirty="0"/>
              <a:t>sT4: 0,48(0,57-1,24 ng/</a:t>
            </a:r>
            <a:r>
              <a:rPr lang="tr-TR" sz="2200" dirty="0" err="1"/>
              <a:t>dL</a:t>
            </a:r>
            <a:r>
              <a:rPr lang="tr-TR" sz="2200" dirty="0"/>
              <a:t>)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F27AF1F0-D0D7-6289-0671-FDE6687BC74A}"/>
              </a:ext>
            </a:extLst>
          </p:cNvPr>
          <p:cNvSpPr txBox="1"/>
          <p:nvPr/>
        </p:nvSpPr>
        <p:spPr>
          <a:xfrm>
            <a:off x="1069848" y="4149595"/>
            <a:ext cx="60267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2200" dirty="0"/>
              <a:t>Hasta aşikar hipotiroididir.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364BFB35-3D29-D268-F45E-A63B23197C2C}"/>
              </a:ext>
            </a:extLst>
          </p:cNvPr>
          <p:cNvSpPr txBox="1"/>
          <p:nvPr/>
        </p:nvSpPr>
        <p:spPr>
          <a:xfrm>
            <a:off x="1069848" y="5228935"/>
            <a:ext cx="101731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2200" dirty="0"/>
              <a:t>Başlangıç dozu </a:t>
            </a:r>
            <a:r>
              <a:rPr lang="tr-TR" sz="2200" b="1" dirty="0"/>
              <a:t>12,5-25 µg/gün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2200" dirty="0"/>
              <a:t>LT4 doz artışının 12,5-25 µg/gün olarak 6-8 haftalık </a:t>
            </a:r>
            <a:r>
              <a:rPr lang="tr-TR" sz="2200" dirty="0" err="1"/>
              <a:t>periodlar</a:t>
            </a:r>
            <a:r>
              <a:rPr lang="tr-TR" sz="2200" dirty="0"/>
              <a:t> ile yapılması ve takip değerlendirmesinde TSH kullanılmalı</a:t>
            </a:r>
          </a:p>
          <a:p>
            <a:endParaRPr lang="tr-TR" sz="2200" b="1" dirty="0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43221102-4BD5-B6C7-6BF9-2C16400F090B}"/>
              </a:ext>
            </a:extLst>
          </p:cNvPr>
          <p:cNvSpPr txBox="1"/>
          <p:nvPr/>
        </p:nvSpPr>
        <p:spPr>
          <a:xfrm>
            <a:off x="1069848" y="4576656"/>
            <a:ext cx="48662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tr-TR" sz="2200" dirty="0"/>
              <a:t>Lt4 replasman tedavisi başlanmalıdır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47456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4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3D3DB86-B918-8177-4CEA-EC972B207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KAYNAKÇA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88D5B43-B837-271E-9E61-521A2DDD14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200" dirty="0"/>
              <a:t>Türkiye Endokrinoloji ve Metabolizma Derneği-</a:t>
            </a:r>
            <a:r>
              <a:rPr lang="tr-TR" sz="2200" dirty="0" err="1"/>
              <a:t>Tiroid</a:t>
            </a:r>
            <a:r>
              <a:rPr lang="tr-TR" sz="2200" dirty="0"/>
              <a:t> Hastalıkları Tanı ve Tedavi Kılavuzu – 2023</a:t>
            </a:r>
          </a:p>
          <a:p>
            <a:r>
              <a:rPr lang="tr-TR" sz="2200" dirty="0">
                <a:hlinkClick r:id="rId2"/>
              </a:rPr>
              <a:t>https://www.aafp.org/pubs/afp/issues/2014/0215/p273.html</a:t>
            </a:r>
            <a:endParaRPr lang="tr-TR" sz="2200" dirty="0"/>
          </a:p>
          <a:p>
            <a:r>
              <a:rPr lang="tr-TR" sz="2200" dirty="0" err="1"/>
              <a:t>Rakel</a:t>
            </a:r>
            <a:r>
              <a:rPr lang="tr-TR" sz="2200" dirty="0"/>
              <a:t> Aile Hekimliği, 2019</a:t>
            </a:r>
          </a:p>
          <a:p>
            <a:r>
              <a:rPr lang="tr-TR" sz="2200" dirty="0">
                <a:hlinkClick r:id="rId3"/>
              </a:rPr>
              <a:t>https://www.uptodate.com/contents/overview-of-the-clinical-manifestations-of-hyperthyroidism-in-adults?search=hipertiroidi&amp;source=search_result&amp;selectedTitle=2~150&amp;usage_type=default&amp;display_rank=2</a:t>
            </a:r>
            <a:r>
              <a:rPr lang="tr-TR" sz="2200" dirty="0"/>
              <a:t> </a:t>
            </a:r>
          </a:p>
          <a:p>
            <a:endParaRPr lang="tr-TR" sz="2200" dirty="0"/>
          </a:p>
        </p:txBody>
      </p:sp>
    </p:spTree>
    <p:extLst>
      <p:ext uri="{BB962C8B-B14F-4D97-AF65-F5344CB8AC3E}">
        <p14:creationId xmlns:p14="http://schemas.microsoft.com/office/powerpoint/2010/main" val="2197180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7198BDF-961A-E3DA-A1B7-991F54E32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>
                <a:solidFill>
                  <a:schemeClr val="tx1"/>
                </a:solidFill>
              </a:rPr>
              <a:t>İyot Eksikliği Hastalıkları Ve Türkiye’deki Durum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D10796C-E81F-1CF9-1855-7984D699B5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tr-TR" sz="2300" dirty="0"/>
              <a:t>Diyetle alınan iyodun tamamına yakını (&gt;%90) mide ve duodenumdan hızlıca emilir.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tr-TR" sz="2300" dirty="0"/>
              <a:t>Yeterli iyot alımında iyodun %10’u </a:t>
            </a:r>
            <a:r>
              <a:rPr lang="tr-TR" sz="2300" dirty="0" err="1"/>
              <a:t>tiroid</a:t>
            </a:r>
            <a:r>
              <a:rPr lang="tr-TR" sz="2300" dirty="0"/>
              <a:t> bezi tarafından alınırken; iyot eksikliği durumunda bu oran %80’e kadar çıkabilmektedir.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tr-TR" sz="2300" dirty="0"/>
              <a:t>Diyetle alınan iyodun %90’ından fazlası alındıktan sonra 24-48 saat içinde idrar yoluyla atılır.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tr-TR" sz="2300" dirty="0"/>
              <a:t>Bu nedenle üriner iyot konsantrasyonu (ÜİK) ölçümü kişilerin son 24 saat içinde aldığı iyot miktarı konusunda fikir verir</a:t>
            </a:r>
          </a:p>
        </p:txBody>
      </p:sp>
    </p:spTree>
    <p:extLst>
      <p:ext uri="{BB962C8B-B14F-4D97-AF65-F5344CB8AC3E}">
        <p14:creationId xmlns:p14="http://schemas.microsoft.com/office/powerpoint/2010/main" val="4274430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ADFA3C2-C1DE-CC18-1F24-3DCB271CA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15807"/>
            <a:ext cx="10058400" cy="1609344"/>
          </a:xfrm>
        </p:spPr>
        <p:txBody>
          <a:bodyPr>
            <a:noAutofit/>
          </a:bodyPr>
          <a:lstStyle/>
          <a:p>
            <a:r>
              <a:rPr lang="tr-TR" sz="2600" dirty="0">
                <a:solidFill>
                  <a:schemeClr val="tx1"/>
                </a:solidFill>
              </a:rPr>
              <a:t>WHO-ICCIDD-IGN tarafından önerilen yaşlara göre yeterli</a:t>
            </a:r>
            <a:br>
              <a:rPr lang="tr-TR" sz="2600" dirty="0">
                <a:solidFill>
                  <a:schemeClr val="tx1"/>
                </a:solidFill>
              </a:rPr>
            </a:br>
            <a:r>
              <a:rPr lang="tr-TR" sz="2600" dirty="0">
                <a:solidFill>
                  <a:schemeClr val="tx1"/>
                </a:solidFill>
              </a:rPr>
              <a:t>günlük iyot alım miktarları</a:t>
            </a: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A65379EC-3567-1979-43A7-F7A154A648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573"/>
          <a:stretch/>
        </p:blipFill>
        <p:spPr>
          <a:xfrm>
            <a:off x="1160206" y="1888195"/>
            <a:ext cx="7531510" cy="12137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9F2C696B-FA4E-52BC-E20A-0E75A743654E}"/>
              </a:ext>
            </a:extLst>
          </p:cNvPr>
          <p:cNvSpPr txBox="1"/>
          <p:nvPr/>
        </p:nvSpPr>
        <p:spPr>
          <a:xfrm>
            <a:off x="1160206" y="3546699"/>
            <a:ext cx="978136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600" b="1" dirty="0"/>
              <a:t>WHO-ICCIDD-IGN tarafından önerilen ve taramalarda toplumda iyot miktarını belirleyen, medyan üriner iyot konsantrasyonları (ÜİK)</a:t>
            </a:r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23BA2532-9135-C5B6-CB8C-EFE7CAF314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0002"/>
          <a:stretch/>
        </p:blipFill>
        <p:spPr>
          <a:xfrm>
            <a:off x="226916" y="4574319"/>
            <a:ext cx="5289302" cy="18435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4F50148D-45BF-894C-975D-A7D5F6EBAA5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3383" t="-1622" r="10442" b="1622"/>
          <a:stretch/>
        </p:blipFill>
        <p:spPr>
          <a:xfrm>
            <a:off x="5171090" y="5724409"/>
            <a:ext cx="6953982" cy="693493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1FBC6903-9A8F-A5AF-9E9A-44936B3655E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08" t="-9650" r="3453" b="-1"/>
          <a:stretch/>
        </p:blipFill>
        <p:spPr>
          <a:xfrm>
            <a:off x="6096000" y="5337314"/>
            <a:ext cx="6029072" cy="38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97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D0CC43E4-2C92-8E7A-0BFB-931B3D7196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5446" y="503390"/>
            <a:ext cx="7638596" cy="585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4015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ahta Yazı">
  <a:themeElements>
    <a:clrScheme name="Tahta Yazı">
      <a:dk1>
        <a:sysClr val="windowText" lastClr="000000"/>
      </a:dk1>
      <a:lt1>
        <a:sysClr val="window" lastClr="FFFFFF"/>
      </a:lt1>
      <a:dk2>
        <a:srgbClr val="84ACB6"/>
      </a:dk2>
      <a:lt2>
        <a:srgbClr val="EBE9DD"/>
      </a:lt2>
      <a:accent1>
        <a:srgbClr val="6F8183"/>
      </a:accent1>
      <a:accent2>
        <a:srgbClr val="967E96"/>
      </a:accent2>
      <a:accent3>
        <a:srgbClr val="CCC893"/>
      </a:accent3>
      <a:accent4>
        <a:srgbClr val="A54D74"/>
      </a:accent4>
      <a:accent5>
        <a:srgbClr val="949C6B"/>
      </a:accent5>
      <a:accent6>
        <a:srgbClr val="766A50"/>
      </a:accent6>
      <a:hlink>
        <a:srgbClr val="CC6600"/>
      </a:hlink>
      <a:folHlink>
        <a:srgbClr val="777777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8E89CD47-BF55-4DDE-B823-2283AA7E7695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Tahta Yazı</Template>
  <TotalTime>33063</TotalTime>
  <Words>3251</Words>
  <Application>Microsoft Office PowerPoint</Application>
  <PresentationFormat>Geniş ekran</PresentationFormat>
  <Paragraphs>356</Paragraphs>
  <Slides>63</Slides>
  <Notes>11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63</vt:i4>
      </vt:variant>
    </vt:vector>
  </HeadingPairs>
  <TitlesOfParts>
    <vt:vector size="72" baseType="lpstr">
      <vt:lpstr>AGaramondPro-Regular</vt:lpstr>
      <vt:lpstr>Arial</vt:lpstr>
      <vt:lpstr>Calibri</vt:lpstr>
      <vt:lpstr>Calibri </vt:lpstr>
      <vt:lpstr>Calibri-Bold</vt:lpstr>
      <vt:lpstr>Roboto</vt:lpstr>
      <vt:lpstr>Rockwell Extra Bold</vt:lpstr>
      <vt:lpstr>Wingdings</vt:lpstr>
      <vt:lpstr>Tahta Yazı</vt:lpstr>
      <vt:lpstr>TİROİD HASTALIKLARINA YAKLAŞIM</vt:lpstr>
      <vt:lpstr>Amaç </vt:lpstr>
      <vt:lpstr>Öğrenim Hedefleri</vt:lpstr>
      <vt:lpstr>Sunum Planı</vt:lpstr>
      <vt:lpstr>TİROİD FONKSİYON TESTLERİ (TFT) VE  DEĞERLENDİRİLMESİ</vt:lpstr>
      <vt:lpstr>TİROİD FONKSİYON TESTLERİ (TFT) VE  DEĞERLENDİRİLMESİ</vt:lpstr>
      <vt:lpstr>İyot Eksikliği Hastalıkları Ve Türkiye’deki Durum</vt:lpstr>
      <vt:lpstr>WHO-ICCIDD-IGN tarafından önerilen yaşlara göre yeterli günlük iyot alım miktarları</vt:lpstr>
      <vt:lpstr>PowerPoint Sunusu</vt:lpstr>
      <vt:lpstr>PowerPoint Sunusu</vt:lpstr>
      <vt:lpstr>Hipotiroidi</vt:lpstr>
      <vt:lpstr>Hipotiroidi - tanı</vt:lpstr>
      <vt:lpstr>Hipotiroidi - etyoloji</vt:lpstr>
      <vt:lpstr>Hipotiroidi - semptomlar</vt:lpstr>
      <vt:lpstr>PowerPoint Sunusu</vt:lpstr>
      <vt:lpstr>Hipotiroidi taraması: </vt:lpstr>
      <vt:lpstr>Hipotiroidi - tedavi</vt:lpstr>
      <vt:lpstr>PowerPoint Sunusu</vt:lpstr>
      <vt:lpstr>PowerPoint Sunusu</vt:lpstr>
      <vt:lpstr>Levotiroksin kullanımında dikkat edilmesi gerekenler</vt:lpstr>
      <vt:lpstr>PowerPoint Sunusu</vt:lpstr>
      <vt:lpstr>Hipertiroidi ve Tirotoksikoz</vt:lpstr>
      <vt:lpstr>Tanı </vt:lpstr>
      <vt:lpstr>Tirotoksikoz nedenleri</vt:lpstr>
      <vt:lpstr>Graves Hastalığı</vt:lpstr>
      <vt:lpstr>Tedavi </vt:lpstr>
      <vt:lpstr>Tedavi </vt:lpstr>
      <vt:lpstr>Antitiroid tedavi</vt:lpstr>
      <vt:lpstr>Antitiroid tedavi</vt:lpstr>
      <vt:lpstr>Antitiroid tedavi – yan etkiler</vt:lpstr>
      <vt:lpstr>Radyoaktif iyot</vt:lpstr>
      <vt:lpstr>Cerrahi tedavi</vt:lpstr>
      <vt:lpstr>Subklinik hipertiroidi</vt:lpstr>
      <vt:lpstr>Subklinik hipertiroidi-ne zaman tedavi edelim?</vt:lpstr>
      <vt:lpstr>Tiroid fırtınası</vt:lpstr>
      <vt:lpstr>Gebelik Ve Tiroid</vt:lpstr>
      <vt:lpstr>Gebelikte normal tft değerleri</vt:lpstr>
      <vt:lpstr>Gebelik ve Hipotiroidi </vt:lpstr>
      <vt:lpstr>Gebelikte Hipotiroidi Tedavisi </vt:lpstr>
      <vt:lpstr>Gebelikte Hipotiroidi Tedavisi </vt:lpstr>
      <vt:lpstr> Gebelikte Hipotiroidi Takibi </vt:lpstr>
      <vt:lpstr>Gebelikte İzole Hipotiroksinemi </vt:lpstr>
      <vt:lpstr>Gebelik ve Hipertiroidi</vt:lpstr>
      <vt:lpstr>Gebelik ve Hipertiroidi</vt:lpstr>
      <vt:lpstr>Tiroiditler </vt:lpstr>
      <vt:lpstr>Akut tiroidit</vt:lpstr>
      <vt:lpstr>Subakut Tiroidit(granülomatöz, dev hücreli ya da De-Quervain tiroiditi)</vt:lpstr>
      <vt:lpstr>Sesssiz (Ağrısız) veya Postpartum Tiroidit</vt:lpstr>
      <vt:lpstr>Otoimmün(Hashimoto) Tiroiditi</vt:lpstr>
      <vt:lpstr>Otoimmün(Hashimoto) Tiroiditi</vt:lpstr>
      <vt:lpstr>Riedel Tiroiditi</vt:lpstr>
      <vt:lpstr>Diğer tiroiditler</vt:lpstr>
      <vt:lpstr>ÖTİROİD HASTA SENDROMU</vt:lpstr>
      <vt:lpstr>TİROİD HORMON DİRENCİ (BOZULMUŞ TIROİD HORMON DUYARLILIĞI)</vt:lpstr>
      <vt:lpstr>ÖTİROİD DİFFÜZ GUATR</vt:lpstr>
      <vt:lpstr>ÖTİROİD DİFFÜZ GUATR - etyoloji</vt:lpstr>
      <vt:lpstr>ÖTİROİD DİFFÜZ GUATR - tedavi</vt:lpstr>
      <vt:lpstr>ÖTİROİD DİFFÜZ GUATR - tedavi</vt:lpstr>
      <vt:lpstr> TİROİD ULTRASONOGRAFİSİ </vt:lpstr>
      <vt:lpstr>Malignite risk sınıflama sistemi </vt:lpstr>
      <vt:lpstr>AACE/ACE/AME 2016 kılavuzuna göre US eşliğinde İİAB için nodül boyutu önerileri</vt:lpstr>
      <vt:lpstr>Vaka </vt:lpstr>
      <vt:lpstr>KAYNAKÇA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TİROİD HASTALIKLARINA YAKLAŞIM</dc:title>
  <dc:creator>can deniz atalay</dc:creator>
  <cp:lastModifiedBy>can deniz atalay</cp:lastModifiedBy>
  <cp:revision>70</cp:revision>
  <dcterms:created xsi:type="dcterms:W3CDTF">2023-11-05T08:19:35Z</dcterms:created>
  <dcterms:modified xsi:type="dcterms:W3CDTF">2023-12-11T21:04:08Z</dcterms:modified>
</cp:coreProperties>
</file>