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56"/>
  </p:notesMasterIdLst>
  <p:sldIdLst>
    <p:sldId id="256" r:id="rId2"/>
    <p:sldId id="308" r:id="rId3"/>
    <p:sldId id="257" r:id="rId4"/>
    <p:sldId id="258" r:id="rId5"/>
    <p:sldId id="268" r:id="rId6"/>
    <p:sldId id="269" r:id="rId7"/>
    <p:sldId id="259" r:id="rId8"/>
    <p:sldId id="260" r:id="rId9"/>
    <p:sldId id="261" r:id="rId10"/>
    <p:sldId id="309" r:id="rId11"/>
    <p:sldId id="262" r:id="rId12"/>
    <p:sldId id="301" r:id="rId13"/>
    <p:sldId id="300" r:id="rId14"/>
    <p:sldId id="270" r:id="rId15"/>
    <p:sldId id="310" r:id="rId16"/>
    <p:sldId id="264" r:id="rId17"/>
    <p:sldId id="265" r:id="rId18"/>
    <p:sldId id="303" r:id="rId19"/>
    <p:sldId id="302" r:id="rId20"/>
    <p:sldId id="271" r:id="rId21"/>
    <p:sldId id="266" r:id="rId22"/>
    <p:sldId id="267" r:id="rId23"/>
    <p:sldId id="304" r:id="rId24"/>
    <p:sldId id="273" r:id="rId25"/>
    <p:sldId id="274" r:id="rId26"/>
    <p:sldId id="275" r:id="rId27"/>
    <p:sldId id="276" r:id="rId28"/>
    <p:sldId id="277" r:id="rId29"/>
    <p:sldId id="280" r:id="rId30"/>
    <p:sldId id="281" r:id="rId31"/>
    <p:sldId id="306" r:id="rId32"/>
    <p:sldId id="307" r:id="rId33"/>
    <p:sldId id="282" r:id="rId34"/>
    <p:sldId id="311" r:id="rId35"/>
    <p:sldId id="283" r:id="rId36"/>
    <p:sldId id="284" r:id="rId37"/>
    <p:sldId id="285" r:id="rId38"/>
    <p:sldId id="286" r:id="rId39"/>
    <p:sldId id="287" r:id="rId40"/>
    <p:sldId id="291" r:id="rId41"/>
    <p:sldId id="292" r:id="rId42"/>
    <p:sldId id="293" r:id="rId43"/>
    <p:sldId id="313" r:id="rId44"/>
    <p:sldId id="294" r:id="rId45"/>
    <p:sldId id="295" r:id="rId46"/>
    <p:sldId id="288" r:id="rId47"/>
    <p:sldId id="289" r:id="rId48"/>
    <p:sldId id="305" r:id="rId49"/>
    <p:sldId id="290" r:id="rId50"/>
    <p:sldId id="312" r:id="rId51"/>
    <p:sldId id="296" r:id="rId52"/>
    <p:sldId id="297" r:id="rId53"/>
    <p:sldId id="298" r:id="rId54"/>
    <p:sldId id="314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0" clrIdx="0">
    <p:extLst>
      <p:ext uri="{19B8F6BF-5375-455C-9EA6-DF929625EA0E}">
        <p15:presenceInfo xmlns:p15="http://schemas.microsoft.com/office/powerpoint/2012/main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86162" autoAdjust="0"/>
  </p:normalViewPr>
  <p:slideViewPr>
    <p:cSldViewPr snapToGrid="0">
      <p:cViewPr varScale="1">
        <p:scale>
          <a:sx n="64" d="100"/>
          <a:sy n="64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AC388-32DA-4253-B630-3A84E6233634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87B14-BA41-49B4-BA50-372D2F3BD7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0551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 İdeal ağırlık, ölçülen vücut ağırlığına bölünerek 100 ile çarpıldığında ideal vücut ağırlığı yüzdesi elde edilir. İdeal vücut ağırlığı yüzdesine göre; %90-110 normal, %110-120 fazla kilolu, %120-140 </a:t>
            </a:r>
            <a:r>
              <a:rPr lang="tr-TR" dirty="0" err="1"/>
              <a:t>obezite</a:t>
            </a:r>
            <a:r>
              <a:rPr lang="tr-TR" dirty="0"/>
              <a:t>, %140 üzeri olanlar </a:t>
            </a:r>
            <a:r>
              <a:rPr lang="tr-TR" dirty="0" err="1"/>
              <a:t>morbid</a:t>
            </a:r>
            <a:r>
              <a:rPr lang="tr-TR" dirty="0"/>
              <a:t> </a:t>
            </a:r>
            <a:r>
              <a:rPr lang="tr-TR" dirty="0" err="1"/>
              <a:t>obez</a:t>
            </a:r>
            <a:r>
              <a:rPr lang="tr-TR" dirty="0"/>
              <a:t> olarak değerlendirilmektedir.5,11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87B14-BA41-49B4-BA50-372D2F3BD799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39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Deri kıvrım kalınlığı ölçümünü değerlendirmek üzere yaş ve cinsiyete göre referans değerler düzenlenmiştir. Cinsiyet ve yaşa göre 85. </a:t>
            </a:r>
            <a:r>
              <a:rPr lang="tr-TR" dirty="0" err="1"/>
              <a:t>persentil</a:t>
            </a:r>
            <a:r>
              <a:rPr lang="tr-TR" dirty="0"/>
              <a:t> üzeri ise </a:t>
            </a:r>
            <a:r>
              <a:rPr lang="tr-TR" dirty="0" err="1"/>
              <a:t>obezite</a:t>
            </a:r>
            <a:r>
              <a:rPr lang="tr-TR" dirty="0"/>
              <a:t> olarak tanımlanır.5,11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87B14-BA41-49B4-BA50-372D2F3BD799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1176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Çocukların (yaş + 5) gram lif almaları gereklidir.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87B14-BA41-49B4-BA50-372D2F3BD799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3769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Alınan ve harcanan kalori arasındaki dengesizlik sonucu ortaya çıkan </a:t>
            </a:r>
            <a:r>
              <a:rPr lang="tr-TR" dirty="0" err="1"/>
              <a:t>obezite</a:t>
            </a:r>
            <a:r>
              <a:rPr lang="tr-TR" dirty="0"/>
              <a:t> de harcanan kalori artırmak üzere düzenli egzersiz programları önerilir.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87B14-BA41-49B4-BA50-372D2F3BD799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5331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Ebeveynlerin bu konuda aktif rol almaları, sınırlama getirmeleri ve çocukların uyudukları odalarda bilgisayar,  televizyon ve telefon  bulundurmamaları önerilmektedir.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87B14-BA41-49B4-BA50-372D2F3BD799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9913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Egzersiz, kilonun korunması için etkin bir yöntemdir. Devamlı düzenli fiziksel aktivite kilonun korunmasını ve tekrar kilo alınmamasını sağlamaktadır.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87B14-BA41-49B4-BA50-372D2F3BD799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2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Etki mekanizması tam olarak bilinmeyen oral </a:t>
            </a:r>
            <a:r>
              <a:rPr lang="tr-TR" dirty="0" err="1"/>
              <a:t>antidiyabetik</a:t>
            </a:r>
            <a:r>
              <a:rPr lang="tr-TR" dirty="0"/>
              <a:t> bir ilaç olan </a:t>
            </a:r>
            <a:r>
              <a:rPr lang="tr-TR" dirty="0" err="1"/>
              <a:t>metformin</a:t>
            </a:r>
            <a:r>
              <a:rPr lang="tr-TR" dirty="0"/>
              <a:t>, karaciğerde </a:t>
            </a:r>
            <a:r>
              <a:rPr lang="tr-TR" dirty="0" err="1"/>
              <a:t>glukoz</a:t>
            </a:r>
            <a:r>
              <a:rPr lang="tr-TR" dirty="0"/>
              <a:t> üretimini </a:t>
            </a:r>
            <a:r>
              <a:rPr lang="tr-TR" dirty="0" err="1"/>
              <a:t>inhibe</a:t>
            </a:r>
            <a:r>
              <a:rPr lang="tr-TR" dirty="0"/>
              <a:t> eder, insülin reseptörlerini ve </a:t>
            </a:r>
            <a:r>
              <a:rPr lang="tr-TR" dirty="0" err="1"/>
              <a:t>HDL’yi</a:t>
            </a:r>
            <a:r>
              <a:rPr lang="tr-TR" dirty="0"/>
              <a:t> arttırır, </a:t>
            </a:r>
            <a:r>
              <a:rPr lang="tr-TR" dirty="0" err="1"/>
              <a:t>abdominal</a:t>
            </a:r>
            <a:r>
              <a:rPr lang="tr-TR" dirty="0"/>
              <a:t> yağı azaltır ve </a:t>
            </a:r>
            <a:r>
              <a:rPr lang="tr-TR" dirty="0" err="1"/>
              <a:t>fibrinolizi</a:t>
            </a:r>
            <a:r>
              <a:rPr lang="tr-TR" dirty="0"/>
              <a:t> arttırır. </a:t>
            </a:r>
            <a:r>
              <a:rPr lang="tr-TR" dirty="0" err="1"/>
              <a:t>Gastrointestinal</a:t>
            </a:r>
            <a:r>
              <a:rPr lang="tr-TR" dirty="0"/>
              <a:t> semptomlar, laktik </a:t>
            </a:r>
            <a:r>
              <a:rPr lang="tr-TR" dirty="0" err="1"/>
              <a:t>asidoz</a:t>
            </a:r>
            <a:r>
              <a:rPr lang="tr-TR" dirty="0"/>
              <a:t>, karaciğer hasar enzimlerinde artış yönünden yakın izlem yapılması gerekmektedir.27,28</a:t>
            </a:r>
          </a:p>
          <a:p>
            <a:r>
              <a:rPr lang="tr-TR" dirty="0"/>
              <a:t>tedavisi, çeşitli nedenlere bağlı </a:t>
            </a:r>
            <a:r>
              <a:rPr lang="tr-TR" dirty="0" err="1"/>
              <a:t>hipotalamik</a:t>
            </a:r>
            <a:r>
              <a:rPr lang="tr-TR" dirty="0"/>
              <a:t> </a:t>
            </a:r>
            <a:r>
              <a:rPr lang="tr-TR" dirty="0" err="1"/>
              <a:t>obezite</a:t>
            </a:r>
            <a:r>
              <a:rPr lang="tr-TR" dirty="0"/>
              <a:t> gelişen </a:t>
            </a:r>
            <a:r>
              <a:rPr lang="tr-TR" dirty="0" err="1"/>
              <a:t>olgulardaoktreotid</a:t>
            </a:r>
            <a:r>
              <a:rPr lang="tr-TR" dirty="0"/>
              <a:t> tedavisi ve bazı seçilmiş </a:t>
            </a:r>
            <a:r>
              <a:rPr lang="tr-TR" dirty="0" err="1"/>
              <a:t>prader</a:t>
            </a:r>
            <a:r>
              <a:rPr lang="tr-TR" dirty="0"/>
              <a:t> </a:t>
            </a:r>
            <a:r>
              <a:rPr lang="tr-TR" dirty="0" err="1"/>
              <a:t>willi</a:t>
            </a:r>
            <a:r>
              <a:rPr lang="tr-TR" dirty="0"/>
              <a:t> sendromuna bağlı </a:t>
            </a:r>
            <a:r>
              <a:rPr lang="tr-TR" dirty="0" err="1"/>
              <a:t>obez</a:t>
            </a:r>
            <a:r>
              <a:rPr lang="tr-TR" dirty="0"/>
              <a:t> olgularda büyüme hormon tedavisi kullanılmaktadır.16,29,30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87B14-BA41-49B4-BA50-372D2F3BD799}" type="slidenum">
              <a:rPr lang="tr-TR" smtClean="0"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2507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 Yapılan bir çalışma ile </a:t>
            </a:r>
            <a:r>
              <a:rPr lang="tr-TR" dirty="0" err="1"/>
              <a:t>sibutramin</a:t>
            </a:r>
            <a:r>
              <a:rPr lang="tr-TR" dirty="0"/>
              <a:t> kullananlarda kısa </a:t>
            </a:r>
          </a:p>
          <a:p>
            <a:r>
              <a:rPr lang="tr-TR" dirty="0"/>
              <a:t>sürede kilo verme sağlandığı, ancak; </a:t>
            </a:r>
            <a:r>
              <a:rPr lang="tr-TR" dirty="0" err="1"/>
              <a:t>adolesanlarda</a:t>
            </a:r>
            <a:r>
              <a:rPr lang="tr-TR" dirty="0"/>
              <a:t> </a:t>
            </a:r>
            <a:r>
              <a:rPr lang="tr-TR" dirty="0" err="1"/>
              <a:t>sistolik</a:t>
            </a:r>
            <a:r>
              <a:rPr lang="tr-TR" dirty="0"/>
              <a:t> hipertansiyona neden olduğu </a:t>
            </a:r>
          </a:p>
          <a:p>
            <a:r>
              <a:rPr lang="tr-TR" dirty="0"/>
              <a:t>bildirilmiştir (</a:t>
            </a:r>
            <a:r>
              <a:rPr lang="tr-TR" dirty="0" err="1"/>
              <a:t>Leung</a:t>
            </a:r>
            <a:r>
              <a:rPr lang="tr-TR" dirty="0"/>
              <a:t> ve ark., 2003). </a:t>
            </a:r>
          </a:p>
          <a:p>
            <a:endParaRPr lang="tr-TR" dirty="0"/>
          </a:p>
          <a:p>
            <a:r>
              <a:rPr lang="tr-TR" dirty="0" err="1"/>
              <a:t>Sibutramine</a:t>
            </a:r>
            <a:r>
              <a:rPr lang="tr-TR" dirty="0"/>
              <a:t> kullanımı ile ilgili yapılan araştırmalarda, ölümcül </a:t>
            </a:r>
          </a:p>
          <a:p>
            <a:r>
              <a:rPr lang="tr-TR" dirty="0"/>
              <a:t>olmayan inme ve ölümcül olmayan </a:t>
            </a:r>
            <a:r>
              <a:rPr lang="tr-TR" dirty="0" err="1"/>
              <a:t>miyokardiyal</a:t>
            </a:r>
            <a:r>
              <a:rPr lang="tr-TR" dirty="0"/>
              <a:t> </a:t>
            </a:r>
            <a:r>
              <a:rPr lang="tr-TR" dirty="0" err="1"/>
              <a:t>infarktüs</a:t>
            </a:r>
            <a:r>
              <a:rPr lang="tr-TR" dirty="0"/>
              <a:t> geçirme riskinde artış ile </a:t>
            </a:r>
          </a:p>
          <a:p>
            <a:r>
              <a:rPr lang="tr-TR" dirty="0"/>
              <a:t>ilişkili olduğu bildirilmiştir (</a:t>
            </a:r>
            <a:r>
              <a:rPr lang="tr-TR" dirty="0" err="1"/>
              <a:t>Caterson</a:t>
            </a:r>
            <a:r>
              <a:rPr lang="tr-TR" dirty="0"/>
              <a:t> ve ark., 2010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87B14-BA41-49B4-BA50-372D2F3BD799}" type="slidenum">
              <a:rPr lang="tr-TR" smtClean="0"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0776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32FC-2337-4DAB-B92B-71BDAFDEE919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45D0-6155-47A6-9E69-DE8286AE6B04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758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32FC-2337-4DAB-B92B-71BDAFDEE919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45D0-6155-47A6-9E69-DE8286AE6B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395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32FC-2337-4DAB-B92B-71BDAFDEE919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45D0-6155-47A6-9E69-DE8286AE6B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6997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32FC-2337-4DAB-B92B-71BDAFDEE919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45D0-6155-47A6-9E69-DE8286AE6B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794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32FC-2337-4DAB-B92B-71BDAFDEE919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45D0-6155-47A6-9E69-DE8286AE6B04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96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32FC-2337-4DAB-B92B-71BDAFDEE919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45D0-6155-47A6-9E69-DE8286AE6B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528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32FC-2337-4DAB-B92B-71BDAFDEE919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45D0-6155-47A6-9E69-DE8286AE6B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861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32FC-2337-4DAB-B92B-71BDAFDEE919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45D0-6155-47A6-9E69-DE8286AE6B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8434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32FC-2337-4DAB-B92B-71BDAFDEE919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45D0-6155-47A6-9E69-DE8286AE6B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4631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8D132FC-2337-4DAB-B92B-71BDAFDEE919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6E45D0-6155-47A6-9E69-DE8286AE6B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189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32FC-2337-4DAB-B92B-71BDAFDEE919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45D0-6155-47A6-9E69-DE8286AE6B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26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8D132FC-2337-4DAB-B92B-71BDAFDEE919}" type="datetimeFigureOut">
              <a:rPr lang="tr-TR" smtClean="0"/>
              <a:t>17.11.2017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06E45D0-6155-47A6-9E69-DE8286AE6B04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84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FE6BEBAA-0E84-4276-9B87-36EBF1507B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Çocukluk Çağında </a:t>
            </a:r>
            <a:r>
              <a:rPr lang="tr-TR" dirty="0" err="1"/>
              <a:t>Obeziteye</a:t>
            </a:r>
            <a:r>
              <a:rPr lang="tr-TR" dirty="0"/>
              <a:t> Yaklaşım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5CDF5220-D297-405E-ADAB-053DCA5CF2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					Abdullah Kaan KURT</a:t>
            </a:r>
          </a:p>
          <a:p>
            <a:r>
              <a:rPr lang="tr-TR" dirty="0"/>
              <a:t>			         </a:t>
            </a:r>
            <a:r>
              <a:rPr lang="tr-TR" dirty="0" smtClean="0"/>
              <a:t>			 </a:t>
            </a:r>
            <a:r>
              <a:rPr lang="tr-TR" dirty="0"/>
              <a:t>14.11.2017</a:t>
            </a:r>
          </a:p>
        </p:txBody>
      </p:sp>
    </p:spTree>
    <p:extLst>
      <p:ext uri="{BB962C8B-B14F-4D97-AF65-F5344CB8AC3E}">
        <p14:creationId xmlns:p14="http://schemas.microsoft.com/office/powerpoint/2010/main" val="288448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4E4490D0-3672-446A-AC12-B4830333BDD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39CB82C2-DF65-4EC1-8280-F201D50F57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7E1D4427-852B-4B37-8E76-0E9F1810BA2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="" xmlns:a16="http://schemas.microsoft.com/office/drawing/2014/main" id="{FA4CD5CB-D209-4D70-8CA4-629731C5921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593ACC25-C262-417A-8AA9-0641C772BDB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B4C27B90-DF2B-4D00-BA07-18ED774CD2F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5C6A2BAE-B461-4B55-8E1F-0722ABDD139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İçerik Yer Tutucusu 3">
            <a:extLst>
              <a:ext uri="{FF2B5EF4-FFF2-40B4-BE49-F238E27FC236}">
                <a16:creationId xmlns="" xmlns:a16="http://schemas.microsoft.com/office/drawing/2014/main" id="{2465A2B8-A82E-4B22-A3BC-F33D4642D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638318" y="639097"/>
            <a:ext cx="6912217" cy="489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2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E8386765-99CD-4CD6-99E6-3306B71EA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ETİYOPATOGENEZ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3BBC8509-5D13-40A1-BB62-B0646899C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2400" dirty="0"/>
          </a:p>
          <a:p>
            <a:r>
              <a:rPr lang="tr-TR" sz="2400" dirty="0" err="1"/>
              <a:t>Obez</a:t>
            </a:r>
            <a:r>
              <a:rPr lang="tr-TR" sz="2400" dirty="0"/>
              <a:t> olmayan sağlıklı bireyler aşırı yiyecek aldığında, vücut </a:t>
            </a:r>
            <a:r>
              <a:rPr lang="tr-TR" sz="2400" dirty="0" err="1"/>
              <a:t>termogenez</a:t>
            </a:r>
            <a:r>
              <a:rPr lang="tr-TR" sz="2400" dirty="0"/>
              <a:t> ile kaloriyi harcayarak normal kilo korunabilmektedir.</a:t>
            </a:r>
          </a:p>
          <a:p>
            <a:r>
              <a:rPr lang="tr-TR" sz="2400" dirty="0" err="1"/>
              <a:t>Obezlerde</a:t>
            </a:r>
            <a:r>
              <a:rPr lang="tr-TR" sz="2400" dirty="0"/>
              <a:t> ise bu termik yanıtta  bozukluk olduğu saptanmıştır.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727C549E-044B-4127-B5DE-CBF728ACB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706" y="3857414"/>
            <a:ext cx="3075548" cy="2517485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FA716873-F2DA-4FD3-B895-ED4A52FC9A69}"/>
              </a:ext>
            </a:extLst>
          </p:cNvPr>
          <p:cNvSpPr txBox="1"/>
          <p:nvPr/>
        </p:nvSpPr>
        <p:spPr>
          <a:xfrm>
            <a:off x="8484376" y="4620573"/>
            <a:ext cx="2944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931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37070FFD-8FB0-4590-9344-0010DD88E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-178092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tr-TR" dirty="0"/>
              <a:t>ETİYOPATOGENEZ</a:t>
            </a:r>
          </a:p>
        </p:txBody>
      </p:sp>
      <p:pic>
        <p:nvPicPr>
          <p:cNvPr id="7" name="İçerik Yer Tutucusu 6">
            <a:extLst>
              <a:ext uri="{FF2B5EF4-FFF2-40B4-BE49-F238E27FC236}">
                <a16:creationId xmlns="" xmlns:a16="http://schemas.microsoft.com/office/drawing/2014/main" id="{B26E9C4D-A69F-425F-AC09-5338C640CB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0448" y="1272665"/>
            <a:ext cx="7352062" cy="502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2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A9D2D57C-4FB5-4DCF-A2C6-00920251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192" y="-29801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tr-TR" sz="4400" dirty="0"/>
              <a:t>ETİYOPATOGENEZ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18F059F3-8BD8-4428-87E9-1EC7C651C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622" y="1152744"/>
            <a:ext cx="6859540" cy="501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1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="" xmlns:a16="http://schemas.microsoft.com/office/drawing/2014/main" id="{AF8C4632-FB4B-4CE5-9469-1FAD24EAE0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tr-TR" altLang="tr-TR" sz="4000"/>
              <a:t>Obezite görülme sıklığı neden artıyor?</a:t>
            </a:r>
            <a:endParaRPr lang="tr-TR" altLang="tr-TR" sz="4000" dirty="0"/>
          </a:p>
        </p:txBody>
      </p:sp>
      <p:sp>
        <p:nvSpPr>
          <p:cNvPr id="13315" name="Rectangle 3">
            <a:extLst>
              <a:ext uri="{FF2B5EF4-FFF2-40B4-BE49-F238E27FC236}">
                <a16:creationId xmlns="" xmlns:a16="http://schemas.microsoft.com/office/drawing/2014/main" id="{18257C06-EE17-4BDC-AF9A-25A7EC55E6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Fiziksel aktivitede azalma ve modern yaşam beslenme alışkanlıklarındaki değişim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Gıdaya erişimin kolaylaşması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Ayaküstü (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fast-food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hızlı yenen sağlıksız besinlerle karbonhidrattan ve rafine şekerden zengin, bitkisel liflerden fakir, aşırı yağlı beslenme şekli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Boş zamanlarımızı kolaylıkla dolduran ileri teknolojik araçların (cep telefonu, televizyon, bilgisayar, ev sineması vb.) kullanımının yaygınlaşması 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obezitenin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artmasına önemli ölçüde katkıda bulunmuştur. </a:t>
            </a:r>
          </a:p>
        </p:txBody>
      </p:sp>
      <p:sp>
        <p:nvSpPr>
          <p:cNvPr id="13316" name="AutoShape 6" descr="obezite karikatürleri ile ilgili görsel sonucu">
            <a:extLst>
              <a:ext uri="{FF2B5EF4-FFF2-40B4-BE49-F238E27FC236}">
                <a16:creationId xmlns="" xmlns:a16="http://schemas.microsoft.com/office/drawing/2014/main" id="{C14CF104-8DB1-4105-B9DC-56658241E5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3317" name="AutoShape 8" descr="obezite karikatürleri ile ilgili görsel sonucu">
            <a:extLst>
              <a:ext uri="{FF2B5EF4-FFF2-40B4-BE49-F238E27FC236}">
                <a16:creationId xmlns="" xmlns:a16="http://schemas.microsoft.com/office/drawing/2014/main" id="{3083DDFC-3AC0-4465-938E-B717EBD798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3318" name="AutoShape 10" descr="Haftanın teknoloji karikatürleri gülümsetmeye devam ediyor.">
            <a:extLst>
              <a:ext uri="{FF2B5EF4-FFF2-40B4-BE49-F238E27FC236}">
                <a16:creationId xmlns="" xmlns:a16="http://schemas.microsoft.com/office/drawing/2014/main" id="{A914799D-3D9D-4B3F-8884-435EE3E984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4338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3319" name="AutoShape 12" descr="Haftanın teknoloji karikatürleri gülümsetmeye devam ediyor.">
            <a:extLst>
              <a:ext uri="{FF2B5EF4-FFF2-40B4-BE49-F238E27FC236}">
                <a16:creationId xmlns="" xmlns:a16="http://schemas.microsoft.com/office/drawing/2014/main" id="{9782B946-53EB-45E4-A058-EBE3B49A59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3321" name="AutoShape 16" descr="obezite ile ilgili görsel sonucu">
            <a:extLst>
              <a:ext uri="{FF2B5EF4-FFF2-40B4-BE49-F238E27FC236}">
                <a16:creationId xmlns="" xmlns:a16="http://schemas.microsoft.com/office/drawing/2014/main" id="{7BE4732F-6CA3-4C12-942C-9E4A0ED363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3322" name="AutoShape 18" descr="obezite ile ilgili görsel sonucu">
            <a:extLst>
              <a:ext uri="{FF2B5EF4-FFF2-40B4-BE49-F238E27FC236}">
                <a16:creationId xmlns="" xmlns:a16="http://schemas.microsoft.com/office/drawing/2014/main" id="{9D740496-6D4A-45C4-8CEB-CA6C80EAD0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BF69ECDC-2BF6-4FD6-8D2B-7E91C9456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685" y="4977350"/>
            <a:ext cx="2791794" cy="1609725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A03EE98C-9D88-4C7D-91FA-876EA6BC3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200" y="4977350"/>
            <a:ext cx="2274056" cy="1609725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5792062D-ED27-4C25-A596-63DCF684E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9300" y="4998720"/>
            <a:ext cx="1676400" cy="162493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B74D2A45-35D7-4F52-8DD7-1D9C1D0676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5249" y="4901150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8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E4490D0-3672-446A-AC12-B4830333BDD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9CB82C2-DF65-4EC1-8280-F201D50F57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7E1D4427-852B-4B37-8E76-0E9F1810BA2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="" xmlns:a16="http://schemas.microsoft.com/office/drawing/2014/main" id="{FA4CD5CB-D209-4D70-8CA4-629731C5921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593ACC25-C262-417A-8AA9-0641C772BDB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B4C27B90-DF2B-4D00-BA07-18ED774CD2F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5C6A2BAE-B461-4B55-8E1F-0722ABDD139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İçerik Yer Tutucusu 3">
            <a:extLst>
              <a:ext uri="{FF2B5EF4-FFF2-40B4-BE49-F238E27FC236}">
                <a16:creationId xmlns="" xmlns:a16="http://schemas.microsoft.com/office/drawing/2014/main" id="{FB46987D-D106-4502-8E9B-B1324EEFB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9309" y="1223097"/>
            <a:ext cx="6912217" cy="388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8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BBC7E3A5-2B2A-4E4A-BFE3-4BAB75800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OBEZİTENİN DEĞERLENDİRİLMESİ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C6BE200B-6841-4623-B48B-A760ECDCD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/>
              <a:t>ANTROPOMETRİK ÖLÇÜMLER VE HESAPLAMALAR </a:t>
            </a:r>
          </a:p>
          <a:p>
            <a:pPr lvl="1"/>
            <a:r>
              <a:rPr lang="tr-TR" sz="2000" dirty="0"/>
              <a:t>Vücut Kitle İndeksi </a:t>
            </a:r>
          </a:p>
          <a:p>
            <a:pPr lvl="1"/>
            <a:r>
              <a:rPr lang="tr-TR" sz="2000" dirty="0"/>
              <a:t>İdeal Vücut Ağırlığı Yüzdesi (Rölatif Tartı) </a:t>
            </a:r>
          </a:p>
          <a:p>
            <a:pPr lvl="1"/>
            <a:r>
              <a:rPr lang="tr-TR" sz="2000" dirty="0"/>
              <a:t>Deri Kıvrım Kalınlığı Ölçümü</a:t>
            </a:r>
          </a:p>
          <a:p>
            <a:pPr lvl="1"/>
            <a:r>
              <a:rPr lang="tr-TR" sz="2000" dirty="0"/>
              <a:t>Bel Çevresi Ölçümü Ve Bel/Kalça Oranı </a:t>
            </a:r>
          </a:p>
          <a:p>
            <a:r>
              <a:rPr lang="tr-TR" sz="2400" dirty="0"/>
              <a:t>ÖYKÜ</a:t>
            </a:r>
          </a:p>
          <a:p>
            <a:r>
              <a:rPr lang="tr-TR" sz="2400" dirty="0"/>
              <a:t>FİZİK MUAYENE </a:t>
            </a:r>
          </a:p>
          <a:p>
            <a:r>
              <a:rPr lang="tr-TR" sz="2400" dirty="0"/>
              <a:t>LABORATUVAR İNCELEMESİ</a:t>
            </a:r>
          </a:p>
        </p:txBody>
      </p:sp>
    </p:spTree>
    <p:extLst>
      <p:ext uri="{BB962C8B-B14F-4D97-AF65-F5344CB8AC3E}">
        <p14:creationId xmlns:p14="http://schemas.microsoft.com/office/powerpoint/2010/main" val="178838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907B4844-20F0-487F-8EAB-F9C6313E8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OBEZİTENİN DEĞERLENDİRİLMESİ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259D74B9-03F2-41B3-AFFA-508796B51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/>
              <a:t>ANTROPOMETRİK ÖLÇÜMLER VE HESAPLAMALAR</a:t>
            </a:r>
          </a:p>
          <a:p>
            <a:pPr marL="0" indent="0">
              <a:buNone/>
            </a:pPr>
            <a:endParaRPr lang="tr-TR" dirty="0"/>
          </a:p>
          <a:p>
            <a:pPr marL="457200" lvl="1" indent="0">
              <a:buNone/>
            </a:pPr>
            <a:r>
              <a:rPr lang="tr-TR" sz="2000" dirty="0"/>
              <a:t>Vücut Kitle İndeksi:</a:t>
            </a:r>
          </a:p>
          <a:p>
            <a:pPr marL="457200" lvl="1" indent="0">
              <a:buNone/>
            </a:pPr>
            <a:r>
              <a:rPr lang="tr-TR" sz="2000" dirty="0"/>
              <a:t>	</a:t>
            </a:r>
            <a:r>
              <a:rPr lang="tr-TR" sz="2000" dirty="0" err="1"/>
              <a:t>Obezitede</a:t>
            </a:r>
            <a:r>
              <a:rPr lang="tr-TR" sz="2000" dirty="0"/>
              <a:t> en sık kullanılan </a:t>
            </a:r>
            <a:r>
              <a:rPr lang="tr-TR" sz="2000" dirty="0" err="1"/>
              <a:t>antropometrik</a:t>
            </a:r>
            <a:r>
              <a:rPr lang="tr-TR" sz="2000" dirty="0"/>
              <a:t> ölçüm vücut kitle indeksidir. VKİ, vücut ağırlığının (kg), boyun metre cinsinden karesine (m2) bölünmesi ile elde edilir.</a:t>
            </a:r>
          </a:p>
          <a:p>
            <a:pPr marL="457200" lvl="1" indent="0">
              <a:buNone/>
            </a:pPr>
            <a:endParaRPr lang="tr-TR" sz="2000" dirty="0"/>
          </a:p>
          <a:p>
            <a:pPr marL="0" indent="0">
              <a:buNone/>
            </a:pPr>
            <a:r>
              <a:rPr lang="tr-TR" dirty="0"/>
              <a:t>	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E7FB4034-AB4F-4346-9B26-E6126C67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097" y="4001294"/>
            <a:ext cx="2067951" cy="2353701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6E0DB00F-4FE7-4B62-95F1-9E0691007FEB}"/>
              </a:ext>
            </a:extLst>
          </p:cNvPr>
          <p:cNvSpPr txBox="1"/>
          <p:nvPr/>
        </p:nvSpPr>
        <p:spPr>
          <a:xfrm>
            <a:off x="8004517" y="5641145"/>
            <a:ext cx="1697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Up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date</a:t>
            </a:r>
            <a:r>
              <a:rPr lang="tr-TR" dirty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402116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 descr="metin, harita içeren bir resim&#10;&#10;Çok yüksek güvenilirlikle oluşturulmuş açıklama">
            <a:extLst>
              <a:ext uri="{FF2B5EF4-FFF2-40B4-BE49-F238E27FC236}">
                <a16:creationId xmlns="" xmlns:a16="http://schemas.microsoft.com/office/drawing/2014/main" id="{FD5F11A8-85D1-4FB4-8937-DD05DBB8B4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8339" y="961812"/>
            <a:ext cx="4028721" cy="4930987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C85924D8-04EE-4CF2-899E-B65E562893CA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2017 up to date</a:t>
            </a:r>
          </a:p>
        </p:txBody>
      </p:sp>
    </p:spTree>
    <p:extLst>
      <p:ext uri="{BB962C8B-B14F-4D97-AF65-F5344CB8AC3E}">
        <p14:creationId xmlns:p14="http://schemas.microsoft.com/office/powerpoint/2010/main" val="146354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 descr="metin, harita içeren bir resim&#10;&#10;Çok yüksek güvenilirlikle oluşturulmuş açıklama">
            <a:extLst>
              <a:ext uri="{FF2B5EF4-FFF2-40B4-BE49-F238E27FC236}">
                <a16:creationId xmlns="" xmlns:a16="http://schemas.microsoft.com/office/drawing/2014/main" id="{C23DB1AC-0EE4-41AB-A0E8-6C4A55558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13204"/>
          <a:stretch/>
        </p:blipFill>
        <p:spPr>
          <a:xfrm>
            <a:off x="5437699" y="961812"/>
            <a:ext cx="4390001" cy="4930987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="" xmlns:a16="http://schemas.microsoft.com/office/drawing/2014/main" id="{F9BD6B94-5F8C-4689-8A20-CA70984F0D5E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2017 up to date</a:t>
            </a:r>
          </a:p>
        </p:txBody>
      </p:sp>
    </p:spTree>
    <p:extLst>
      <p:ext uri="{BB962C8B-B14F-4D97-AF65-F5344CB8AC3E}">
        <p14:creationId xmlns:p14="http://schemas.microsoft.com/office/powerpoint/2010/main" val="111983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8">
            <a:extLst>
              <a:ext uri="{FF2B5EF4-FFF2-40B4-BE49-F238E27FC236}">
                <a16:creationId xmlns="" xmlns:a16="http://schemas.microsoft.com/office/drawing/2014/main" id="{5AE6C737-FF55-4064-94B7-0B21D2EB60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0">
            <a:extLst>
              <a:ext uri="{FF2B5EF4-FFF2-40B4-BE49-F238E27FC236}">
                <a16:creationId xmlns="" xmlns:a16="http://schemas.microsoft.com/office/drawing/2014/main" id="{2D3DCA99-84AF-487A-BF72-91C5FA6B0B7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12">
            <a:extLst>
              <a:ext uri="{FF2B5EF4-FFF2-40B4-BE49-F238E27FC236}">
                <a16:creationId xmlns="" xmlns:a16="http://schemas.microsoft.com/office/drawing/2014/main" id="{D8218D9F-38B6-4AE0-9051-5434D19A52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14">
            <a:extLst>
              <a:ext uri="{FF2B5EF4-FFF2-40B4-BE49-F238E27FC236}">
                <a16:creationId xmlns="" xmlns:a16="http://schemas.microsoft.com/office/drawing/2014/main" id="{6B5B1DD8-6224-4137-8621-32982B00F9F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C3F6B36C-0530-4347-90ED-A47A12F1A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999" y="1364698"/>
            <a:ext cx="5462001" cy="360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8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BA7560FE-0B63-440E-8A1A-4E63ABD40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OBEZİTENİN DEĞERLENDİRİLMESİ 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="" xmlns:a16="http://schemas.microsoft.com/office/drawing/2014/main" id="{B056733B-95E7-4E0F-9D8C-DC55688B9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705" y="2452694"/>
            <a:ext cx="10515600" cy="4146889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 </a:t>
            </a:r>
            <a:r>
              <a:rPr lang="tr-TR" dirty="0" err="1"/>
              <a:t>Persantil</a:t>
            </a:r>
            <a:r>
              <a:rPr lang="tr-TR" dirty="0"/>
              <a:t> değerlerine göre çocukta </a:t>
            </a:r>
            <a:r>
              <a:rPr lang="tr-TR" dirty="0" err="1"/>
              <a:t>VKİ’nin</a:t>
            </a:r>
            <a:r>
              <a:rPr lang="tr-TR" dirty="0"/>
              <a:t> yorumlanması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							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="" xmlns:a16="http://schemas.microsoft.com/office/drawing/2014/main" id="{5B5080B0-F74C-441F-AE59-9AC459958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96" y="3062363"/>
            <a:ext cx="6475851" cy="1908244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="" xmlns:a16="http://schemas.microsoft.com/office/drawing/2014/main" id="{11AA2A3D-14D8-4D08-9509-04E095995637}"/>
              </a:ext>
            </a:extLst>
          </p:cNvPr>
          <p:cNvSpPr txBox="1"/>
          <p:nvPr/>
        </p:nvSpPr>
        <p:spPr>
          <a:xfrm>
            <a:off x="7413674" y="5964702"/>
            <a:ext cx="233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Up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date</a:t>
            </a:r>
            <a:r>
              <a:rPr lang="tr-TR" dirty="0"/>
              <a:t>-TEMD 2017</a:t>
            </a:r>
          </a:p>
        </p:txBody>
      </p:sp>
    </p:spTree>
    <p:extLst>
      <p:ext uri="{BB962C8B-B14F-4D97-AF65-F5344CB8AC3E}">
        <p14:creationId xmlns:p14="http://schemas.microsoft.com/office/powerpoint/2010/main" val="81107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B459C79B-F840-43F4-96AA-365DC7058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OBEZİTENİN DEĞERLENDİRİLMESİ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F22FE05C-3079-4633-8A23-F23B31C83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sz="2400" dirty="0"/>
          </a:p>
          <a:p>
            <a:r>
              <a:rPr lang="tr-TR" sz="2400" dirty="0"/>
              <a:t>Dünya Sağlık Örgütü’nün çocukluk çağında VKİ değerlendirmesi önerilerine göre VKİ </a:t>
            </a:r>
            <a:r>
              <a:rPr lang="tr-TR" sz="2400" dirty="0" err="1"/>
              <a:t>persentilleri</a:t>
            </a:r>
            <a:r>
              <a:rPr lang="tr-TR" sz="2400" dirty="0"/>
              <a:t> </a:t>
            </a:r>
            <a:r>
              <a:rPr lang="tr-TR" sz="2400" dirty="0"/>
              <a:t>%</a:t>
            </a:r>
            <a:r>
              <a:rPr lang="tr-TR" sz="2400" dirty="0" smtClean="0"/>
              <a:t>85≤VKİ&lt;%95 </a:t>
            </a:r>
            <a:r>
              <a:rPr lang="tr-TR" sz="2400" dirty="0"/>
              <a:t>olanlar fazla kilolu, %</a:t>
            </a:r>
            <a:r>
              <a:rPr lang="tr-TR" sz="2400" dirty="0" smtClean="0"/>
              <a:t>95≤VKİ&lt;%97 </a:t>
            </a:r>
            <a:r>
              <a:rPr lang="tr-TR" sz="2400" dirty="0"/>
              <a:t>olanlar </a:t>
            </a:r>
            <a:r>
              <a:rPr lang="tr-TR" sz="2400" dirty="0" err="1"/>
              <a:t>obez</a:t>
            </a:r>
            <a:r>
              <a:rPr lang="tr-TR" sz="2400" dirty="0"/>
              <a:t> ve %97ve üzeri olanlar </a:t>
            </a:r>
            <a:r>
              <a:rPr lang="tr-TR" sz="2400" dirty="0" err="1"/>
              <a:t>morbid</a:t>
            </a:r>
            <a:r>
              <a:rPr lang="tr-TR" sz="2400" dirty="0"/>
              <a:t> </a:t>
            </a:r>
            <a:r>
              <a:rPr lang="tr-TR" sz="2400" dirty="0" err="1"/>
              <a:t>obez</a:t>
            </a:r>
            <a:r>
              <a:rPr lang="tr-TR" sz="2400" dirty="0"/>
              <a:t> olarak sınıflanmaktadır.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D58324C2-4BB6-451E-A3B4-144392696C54}"/>
              </a:ext>
            </a:extLst>
          </p:cNvPr>
          <p:cNvSpPr txBox="1"/>
          <p:nvPr/>
        </p:nvSpPr>
        <p:spPr>
          <a:xfrm>
            <a:off x="1097280" y="5869094"/>
            <a:ext cx="97360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 Group WHOMGRS. WHO Child Growth Standards based on length/height, weight and age. Acta </a:t>
            </a:r>
            <a:r>
              <a:rPr lang="en-US" sz="1100" dirty="0" err="1"/>
              <a:t>Paediatr</a:t>
            </a:r>
            <a:r>
              <a:rPr lang="en-US" sz="1100" dirty="0"/>
              <a:t> </a:t>
            </a:r>
            <a:r>
              <a:rPr lang="en-US" sz="1100" dirty="0" err="1"/>
              <a:t>Suppl</a:t>
            </a:r>
            <a:r>
              <a:rPr lang="en-US" sz="1100" dirty="0"/>
              <a:t> 2006;450:76-85</a:t>
            </a:r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val="424970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5586B6B0-3E21-4AAF-A905-82BCBC63A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OBEZİTENİN DEĞERLENDİRİLMESİ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DE602CAA-745E-4219-86A8-C1EED81DA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/>
              <a:t>ANTROPOMETRİK ÖLÇÜMLER VE HESAPLAMALAR</a:t>
            </a:r>
          </a:p>
          <a:p>
            <a:pPr marL="457200" lvl="1" indent="0">
              <a:buNone/>
            </a:pPr>
            <a:endParaRPr lang="tr-TR" dirty="0"/>
          </a:p>
          <a:p>
            <a:pPr marL="457200" lvl="1" indent="0">
              <a:buNone/>
            </a:pPr>
            <a:r>
              <a:rPr lang="tr-TR" sz="2000" dirty="0"/>
              <a:t>İdeal Vücut Ağırlığı Yüzdesi (Rölatif Tartı) :</a:t>
            </a:r>
          </a:p>
          <a:p>
            <a:pPr marL="457200" lvl="1" indent="0">
              <a:buNone/>
            </a:pPr>
            <a:r>
              <a:rPr lang="tr-TR" sz="2000" dirty="0"/>
              <a:t>	Hesaplamada cinsiyete ve yaşa göre hazırlanmış büyüme ve vücut ağırlığı </a:t>
            </a:r>
            <a:r>
              <a:rPr lang="tr-TR" sz="2000" dirty="0" err="1"/>
              <a:t>persentil</a:t>
            </a:r>
            <a:r>
              <a:rPr lang="tr-TR" sz="2000" dirty="0"/>
              <a:t> çizelgeleri kullanılır. Ölçülen boy hangi yaşın 50 </a:t>
            </a:r>
            <a:r>
              <a:rPr lang="tr-TR" sz="2000" dirty="0" err="1"/>
              <a:t>persentiline</a:t>
            </a:r>
            <a:r>
              <a:rPr lang="tr-TR" sz="2000" dirty="0"/>
              <a:t> uyuyorsa, bu boy yaşı olarak kabul edilir. Boy yaşının 50 </a:t>
            </a:r>
            <a:r>
              <a:rPr lang="tr-TR" sz="2000" dirty="0" err="1"/>
              <a:t>persentildeki</a:t>
            </a:r>
            <a:r>
              <a:rPr lang="tr-TR" sz="2000" dirty="0"/>
              <a:t> vücut ağırlığı ise ideal ağırlıktır. </a:t>
            </a:r>
          </a:p>
          <a:p>
            <a:pPr marL="457200" lvl="1" indent="0">
              <a:buNone/>
            </a:pPr>
            <a:r>
              <a:rPr lang="tr-TR" sz="2000" dirty="0"/>
              <a:t>	İdeal vücut ağırlığı yüzdesine göre; %90-110 normal, %110-120 fazla kilolu, %120-140 </a:t>
            </a:r>
            <a:r>
              <a:rPr lang="tr-TR" sz="2000" dirty="0" err="1"/>
              <a:t>obezite</a:t>
            </a:r>
            <a:r>
              <a:rPr lang="tr-TR" sz="2000" dirty="0"/>
              <a:t>, %140 üzeri olanlar </a:t>
            </a:r>
            <a:r>
              <a:rPr lang="tr-TR" sz="2000" dirty="0" err="1"/>
              <a:t>morbid</a:t>
            </a:r>
            <a:r>
              <a:rPr lang="tr-TR" sz="2000" dirty="0"/>
              <a:t> </a:t>
            </a:r>
            <a:r>
              <a:rPr lang="tr-TR" sz="2000" dirty="0" err="1"/>
              <a:t>obez</a:t>
            </a:r>
            <a:r>
              <a:rPr lang="tr-TR" sz="2000" dirty="0"/>
              <a:t> olarak değerlendirilmektedir.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5296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, harita içeren bir resim&#10;&#10;Çok yüksek güvenilirlikle oluşturulmuş açıklama">
            <a:extLst>
              <a:ext uri="{FF2B5EF4-FFF2-40B4-BE49-F238E27FC236}">
                <a16:creationId xmlns="" xmlns:a16="http://schemas.microsoft.com/office/drawing/2014/main" id="{CCC6A6AD-D9C9-4506-A8FA-F2BD4FDE7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955" y="643466"/>
            <a:ext cx="742808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4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AE2A9E57-7301-4CBC-BCD4-F18EAAD12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OBEZİTENİN DEĞERLENDİRİLMESİ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DC1E8556-BD7F-4CE7-A0D3-8E4D13E9F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/>
              <a:t>ANTROPOMETRİK ÖLÇÜMLER VE HESAPLAMALAR</a:t>
            </a:r>
          </a:p>
          <a:p>
            <a:pPr marL="457200" lvl="1" indent="0">
              <a:buNone/>
            </a:pPr>
            <a:endParaRPr lang="tr-TR" dirty="0"/>
          </a:p>
          <a:p>
            <a:pPr marL="457200" lvl="1" indent="0">
              <a:buNone/>
            </a:pPr>
            <a:r>
              <a:rPr lang="tr-TR" sz="2000" dirty="0"/>
              <a:t>Deri Kıvrım Kalınlığı Ölçümü: </a:t>
            </a:r>
          </a:p>
          <a:p>
            <a:pPr marL="457200" lvl="1" indent="0">
              <a:buNone/>
            </a:pPr>
            <a:r>
              <a:rPr lang="tr-TR" sz="2000" dirty="0"/>
              <a:t>	Cilt altı kalınlığı </a:t>
            </a:r>
            <a:r>
              <a:rPr lang="tr-TR" sz="2000" dirty="0" err="1"/>
              <a:t>triceps</a:t>
            </a:r>
            <a:r>
              <a:rPr lang="tr-TR" sz="2000" dirty="0"/>
              <a:t>, </a:t>
            </a:r>
            <a:r>
              <a:rPr lang="tr-TR" sz="2000" dirty="0" err="1"/>
              <a:t>biceps</a:t>
            </a:r>
            <a:r>
              <a:rPr lang="tr-TR" sz="2000" dirty="0"/>
              <a:t>, </a:t>
            </a:r>
            <a:r>
              <a:rPr lang="tr-TR" sz="2000" dirty="0" err="1"/>
              <a:t>supscapular</a:t>
            </a:r>
            <a:r>
              <a:rPr lang="tr-TR" sz="2000" dirty="0"/>
              <a:t>, </a:t>
            </a:r>
            <a:r>
              <a:rPr lang="tr-TR" sz="2000" dirty="0" err="1"/>
              <a:t>suprailiak</a:t>
            </a:r>
            <a:r>
              <a:rPr lang="tr-TR" sz="2000" dirty="0"/>
              <a:t> bölgelerden </a:t>
            </a:r>
            <a:r>
              <a:rPr lang="tr-TR" sz="2000" dirty="0" err="1"/>
              <a:t>kaliper</a:t>
            </a:r>
            <a:r>
              <a:rPr lang="tr-TR" sz="2000" dirty="0"/>
              <a:t> ile ölçülür. Cinsiyet ve yaşa göre 85. </a:t>
            </a:r>
            <a:r>
              <a:rPr lang="tr-TR" sz="2000" dirty="0" err="1"/>
              <a:t>persentil</a:t>
            </a:r>
            <a:r>
              <a:rPr lang="tr-TR" sz="2000" dirty="0"/>
              <a:t> üzeri ise </a:t>
            </a:r>
            <a:r>
              <a:rPr lang="tr-TR" sz="2000" dirty="0" err="1"/>
              <a:t>obezite</a:t>
            </a:r>
            <a:r>
              <a:rPr lang="tr-TR" sz="2000" dirty="0"/>
              <a:t> olarak tanımlanır.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A9AEAEDD-8D76-4AD2-8D94-D747A568F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2" y="421745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4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CD24EED0-0710-484A-8A10-DC4E750E3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OBEZİTENİN DEĞERLENDİRİLMESİ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5E0EB760-CA71-48A0-B215-CB40D5F53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/>
              <a:t>ANTROPOMETRİK ÖLÇÜMLER VE HESAPLAMALAR</a:t>
            </a:r>
          </a:p>
          <a:p>
            <a:pPr marL="457200" lvl="1" indent="0">
              <a:buNone/>
            </a:pPr>
            <a:endParaRPr lang="tr-TR" dirty="0"/>
          </a:p>
          <a:p>
            <a:pPr marL="457200" lvl="1" indent="0">
              <a:buNone/>
            </a:pPr>
            <a:r>
              <a:rPr lang="tr-TR" sz="2000" dirty="0"/>
              <a:t>Bel Çevresi Ölçümü :</a:t>
            </a:r>
          </a:p>
          <a:p>
            <a:pPr marL="457200" lvl="1" indent="0">
              <a:buNone/>
            </a:pPr>
            <a:r>
              <a:rPr lang="tr-TR" sz="2000" dirty="0"/>
              <a:t>	Çocukluk yaş grubunda bel ölçümü santral </a:t>
            </a:r>
            <a:r>
              <a:rPr lang="tr-TR" sz="2000" dirty="0" err="1"/>
              <a:t>obeziteyi</a:t>
            </a:r>
            <a:r>
              <a:rPr lang="tr-TR" sz="2000" dirty="0"/>
              <a:t> göstermede duyarlıdır.  Her topluma özgü eğrilerin kullanılması gereklidir. </a:t>
            </a:r>
          </a:p>
          <a:p>
            <a:pPr marL="457200" lvl="1" indent="0">
              <a:buNone/>
            </a:pPr>
            <a:r>
              <a:rPr lang="tr-TR" dirty="0"/>
              <a:t>	</a:t>
            </a:r>
          </a:p>
          <a:p>
            <a:pPr marL="457200" lvl="1" indent="0">
              <a:buNone/>
            </a:pPr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D6A02272-E800-4498-913A-DE1E96B17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842" y="3921071"/>
            <a:ext cx="3343275" cy="179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8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524FF12C-FED1-4CEB-AF20-58B4EBC0F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OBEZİTENİN DEĞERLENDİRİLMESİ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1D5C8074-8481-4E96-B7E9-CB815D470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/>
              <a:t>ANTROPOMETRİK ÖLÇÜMLER VE HESAPLAMALAR</a:t>
            </a:r>
          </a:p>
          <a:p>
            <a:pPr marL="457200" lvl="1" indent="0">
              <a:buNone/>
            </a:pPr>
            <a:endParaRPr lang="tr-TR" dirty="0"/>
          </a:p>
          <a:p>
            <a:pPr marL="457200" lvl="1" indent="0">
              <a:buNone/>
            </a:pPr>
            <a:r>
              <a:rPr lang="tr-TR" sz="2000" dirty="0"/>
              <a:t>Bel/Kalça Oranı:</a:t>
            </a:r>
          </a:p>
          <a:p>
            <a:pPr marL="457200" lvl="1" indent="0">
              <a:buNone/>
            </a:pPr>
            <a:r>
              <a:rPr lang="tr-TR" sz="2000" dirty="0"/>
              <a:t>	Bel/kalça oranı özellikle erişkinlerde santral </a:t>
            </a:r>
            <a:r>
              <a:rPr lang="tr-TR" sz="2000" dirty="0" err="1"/>
              <a:t>obeziteyi</a:t>
            </a:r>
            <a:r>
              <a:rPr lang="tr-TR" sz="2000" dirty="0"/>
              <a:t> göstermekle birlikte bel çevresi ölçümüne üstünlüğü gösterilmemiştir. Erkeklerde oranın 0,9’dan kadınlarda 0,8’den büyük olması insülin direnci ile ilişkilidir. Çocukluk yaş grubu için standart değerler yoktur.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C02FB6CE-BB92-4433-916C-C56E4B7C5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422" y="4021244"/>
            <a:ext cx="3518116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5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2207D489-BE65-41F1-8189-3190576C4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OBEZİTENİN DEĞERLENDİRİLMESİ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1A806D40-BEDA-43FB-A43C-03AA84C6B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/>
              <a:t>ÖYKÜ</a:t>
            </a:r>
          </a:p>
          <a:p>
            <a:pPr lvl="1"/>
            <a:r>
              <a:rPr lang="tr-TR" sz="2000" dirty="0"/>
              <a:t>Annenin Gebelikte sigara kullanımı</a:t>
            </a:r>
          </a:p>
          <a:p>
            <a:pPr lvl="1"/>
            <a:r>
              <a:rPr lang="tr-TR" sz="2000" dirty="0"/>
              <a:t>Annede </a:t>
            </a:r>
            <a:r>
              <a:rPr lang="tr-TR" sz="2000" dirty="0" err="1"/>
              <a:t>Gestasyonel</a:t>
            </a:r>
            <a:r>
              <a:rPr lang="tr-TR" sz="2000" dirty="0"/>
              <a:t> diyabet </a:t>
            </a:r>
          </a:p>
          <a:p>
            <a:pPr lvl="1"/>
            <a:r>
              <a:rPr lang="tr-TR" sz="2000" dirty="0"/>
              <a:t>Doğum ağırlığı </a:t>
            </a:r>
          </a:p>
          <a:p>
            <a:pPr lvl="1"/>
            <a:r>
              <a:rPr lang="tr-TR" sz="2000" dirty="0"/>
              <a:t>Anne sütü alma süresi </a:t>
            </a:r>
          </a:p>
          <a:p>
            <a:pPr lvl="1"/>
            <a:r>
              <a:rPr lang="tr-TR" sz="2000" dirty="0"/>
              <a:t>Ne zaman kilo almaya başladı</a:t>
            </a:r>
          </a:p>
          <a:p>
            <a:pPr lvl="1"/>
            <a:r>
              <a:rPr lang="tr-TR" sz="2000" dirty="0"/>
              <a:t>Büyümesi temposu nasıl</a:t>
            </a:r>
          </a:p>
          <a:p>
            <a:pPr lvl="1"/>
            <a:r>
              <a:rPr lang="tr-TR" sz="2000" dirty="0" err="1"/>
              <a:t>Pubertal</a:t>
            </a:r>
            <a:r>
              <a:rPr lang="tr-TR" sz="2000" dirty="0"/>
              <a:t> bir problem var mı (gecikmiş yada erken ergenlik, tüylenme, adet </a:t>
            </a:r>
            <a:r>
              <a:rPr lang="tr-TR" sz="2000" dirty="0" err="1"/>
              <a:t>düzesizliği</a:t>
            </a:r>
            <a:r>
              <a:rPr lang="tr-TR" sz="2000" dirty="0"/>
              <a:t>) </a:t>
            </a:r>
          </a:p>
          <a:p>
            <a:pPr lvl="1"/>
            <a:r>
              <a:rPr lang="tr-TR" sz="2000" dirty="0"/>
              <a:t>Beslenme tarzı nasıl? (öğün sayısı, öğün içeriği, atıştırma)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6087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27BA9002-0AE5-422B-B7BC-30EE31F9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OBEZİTENİN DEĞERLENDİRİLMESİ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06DD03F9-F82B-4D52-8D7A-9ECA5B34A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/>
              <a:t>ÖYKÜ</a:t>
            </a:r>
          </a:p>
          <a:p>
            <a:pPr lvl="1"/>
            <a:r>
              <a:rPr lang="tr-TR" sz="2000" dirty="0"/>
              <a:t>Aktivite durumu (spor yapıyor mu? TV-bilgisayar-telefonla geçirilen süre?) </a:t>
            </a:r>
          </a:p>
          <a:p>
            <a:pPr lvl="1"/>
            <a:r>
              <a:rPr lang="tr-TR" sz="2000" dirty="0"/>
              <a:t>Uyku süresi? ve uyku problemi var mı? </a:t>
            </a:r>
          </a:p>
          <a:p>
            <a:pPr lvl="1"/>
            <a:r>
              <a:rPr lang="tr-TR" sz="2000" dirty="0"/>
              <a:t>Eşlik eden hastalık,  yakınma, ilaç kullanımı?</a:t>
            </a:r>
          </a:p>
          <a:p>
            <a:pPr lvl="1"/>
            <a:r>
              <a:rPr lang="tr-TR" sz="2000" dirty="0"/>
              <a:t>Hastanede yatış öyküsü ve nedeni? </a:t>
            </a:r>
          </a:p>
          <a:p>
            <a:pPr lvl="1"/>
            <a:r>
              <a:rPr lang="tr-TR" sz="2000" dirty="0"/>
              <a:t>Okul başarısı, sosyal çevre ile iletişimi nasıl? </a:t>
            </a:r>
          </a:p>
          <a:p>
            <a:pPr lvl="1"/>
            <a:r>
              <a:rPr lang="tr-TR" sz="2000" dirty="0"/>
              <a:t>Ailede </a:t>
            </a:r>
            <a:r>
              <a:rPr lang="tr-TR" sz="2000" dirty="0" err="1"/>
              <a:t>obez</a:t>
            </a:r>
            <a:r>
              <a:rPr lang="tr-TR" sz="2000" dirty="0"/>
              <a:t> birey </a:t>
            </a:r>
            <a:r>
              <a:rPr lang="tr-TR" sz="2000" dirty="0" err="1"/>
              <a:t>varmı</a:t>
            </a:r>
            <a:r>
              <a:rPr lang="tr-TR" sz="2000" dirty="0"/>
              <a:t>? </a:t>
            </a:r>
          </a:p>
          <a:p>
            <a:pPr lvl="1"/>
            <a:r>
              <a:rPr lang="tr-TR" sz="2000" dirty="0"/>
              <a:t>Anne- baba kiloları? </a:t>
            </a:r>
          </a:p>
          <a:p>
            <a:pPr lvl="1"/>
            <a:r>
              <a:rPr lang="tr-TR" sz="2000" dirty="0"/>
              <a:t>Ailede  diyabet, </a:t>
            </a:r>
            <a:r>
              <a:rPr lang="tr-TR" sz="2000" dirty="0" err="1"/>
              <a:t>hiperlipidemi</a:t>
            </a:r>
            <a:r>
              <a:rPr lang="tr-TR" sz="2000" dirty="0"/>
              <a:t>, </a:t>
            </a:r>
            <a:r>
              <a:rPr lang="tr-TR" sz="2000" dirty="0" err="1"/>
              <a:t>kardiyovasküler</a:t>
            </a:r>
            <a:r>
              <a:rPr lang="tr-TR" sz="2000" dirty="0"/>
              <a:t> hastalık hipertansiyon öyküsü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0244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E648F8B9-3BE6-4B50-A8BC-459F040C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OBEZİTENİN DEĞERLENDİRİLMESİ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A1E1B141-686F-4072-9FD6-22466B0CD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FİZİK MUAYENE </a:t>
            </a:r>
          </a:p>
          <a:p>
            <a:pPr>
              <a:lnSpc>
                <a:spcPct val="80000"/>
              </a:lnSpc>
            </a:pPr>
            <a:r>
              <a:rPr lang="tr-TR" dirty="0" err="1"/>
              <a:t>Obez</a:t>
            </a:r>
            <a:r>
              <a:rPr lang="tr-TR" dirty="0"/>
              <a:t> çocuklarda diğer hastalıklarda olduğu gibi sistemik bir fizik muayene yapılmalı.</a:t>
            </a:r>
          </a:p>
          <a:p>
            <a:pPr lvl="1" algn="just"/>
            <a:r>
              <a:rPr lang="tr-TR" sz="2000" dirty="0"/>
              <a:t>Boy ve ağırlık </a:t>
            </a:r>
            <a:r>
              <a:rPr lang="tr-TR" sz="2000" dirty="0" err="1"/>
              <a:t>ölçümeli</a:t>
            </a:r>
            <a:endParaRPr lang="tr-TR" sz="2000" dirty="0"/>
          </a:p>
          <a:p>
            <a:pPr lvl="1" algn="just"/>
            <a:r>
              <a:rPr lang="tr-TR" altLang="tr-TR" sz="2000" dirty="0" err="1"/>
              <a:t>BKİ’nin</a:t>
            </a:r>
            <a:r>
              <a:rPr lang="tr-TR" altLang="tr-TR" sz="2000" dirty="0"/>
              <a:t> hesaplanması ve </a:t>
            </a:r>
            <a:r>
              <a:rPr lang="tr-TR" altLang="tr-TR" sz="2000" dirty="0" err="1"/>
              <a:t>obezite</a:t>
            </a:r>
            <a:r>
              <a:rPr lang="tr-TR" altLang="tr-TR" sz="2000" dirty="0"/>
              <a:t> derecesinin sınıflandırılması </a:t>
            </a:r>
          </a:p>
          <a:p>
            <a:pPr lvl="1" algn="just"/>
            <a:r>
              <a:rPr lang="tr-TR" altLang="tr-TR" sz="2000" dirty="0"/>
              <a:t>Bel çevresi ölçümü </a:t>
            </a:r>
          </a:p>
          <a:p>
            <a:pPr lvl="1" algn="just"/>
            <a:r>
              <a:rPr lang="tr-TR" sz="2000" dirty="0"/>
              <a:t>Kan basıncı ölçümü, </a:t>
            </a:r>
          </a:p>
          <a:p>
            <a:pPr lvl="1" algn="just"/>
            <a:r>
              <a:rPr lang="tr-TR" sz="2000" dirty="0" err="1"/>
              <a:t>Puberte</a:t>
            </a:r>
            <a:r>
              <a:rPr lang="tr-TR" sz="2000" dirty="0"/>
              <a:t> durumu, </a:t>
            </a:r>
          </a:p>
          <a:p>
            <a:pPr lvl="1" algn="just"/>
            <a:r>
              <a:rPr lang="tr-TR" sz="2000" dirty="0"/>
              <a:t>Deri bulguları (kıvrım </a:t>
            </a:r>
            <a:r>
              <a:rPr lang="tr-TR" sz="2000" dirty="0" err="1"/>
              <a:t>bölgeslerine</a:t>
            </a:r>
            <a:r>
              <a:rPr lang="tr-TR" sz="2000" dirty="0"/>
              <a:t> </a:t>
            </a:r>
            <a:r>
              <a:rPr lang="tr-TR" sz="2000" dirty="0" err="1"/>
              <a:t>akantozis</a:t>
            </a:r>
            <a:r>
              <a:rPr lang="tr-TR" sz="2000" dirty="0"/>
              <a:t> varlığı, </a:t>
            </a:r>
            <a:r>
              <a:rPr lang="tr-TR" sz="2000" dirty="0" err="1"/>
              <a:t>stria</a:t>
            </a:r>
            <a:r>
              <a:rPr lang="tr-TR" sz="2000" dirty="0"/>
              <a:t>),</a:t>
            </a:r>
          </a:p>
          <a:p>
            <a:pPr lvl="1" algn="just"/>
            <a:r>
              <a:rPr lang="tr-TR" sz="2000" dirty="0"/>
              <a:t>Yağ dağılımı ve </a:t>
            </a:r>
            <a:r>
              <a:rPr lang="tr-TR" sz="2000" dirty="0" err="1"/>
              <a:t>obezitenin</a:t>
            </a:r>
            <a:r>
              <a:rPr lang="tr-TR" sz="2000" dirty="0"/>
              <a:t> bir </a:t>
            </a:r>
            <a:r>
              <a:rPr lang="tr-TR" sz="2000" dirty="0" err="1"/>
              <a:t>komponeneti</a:t>
            </a:r>
            <a:r>
              <a:rPr lang="tr-TR" sz="2000" dirty="0"/>
              <a:t> olduğu </a:t>
            </a:r>
            <a:r>
              <a:rPr lang="tr-TR" sz="2000" dirty="0" err="1"/>
              <a:t>dismorfik</a:t>
            </a:r>
            <a:r>
              <a:rPr lang="tr-TR" sz="2000" dirty="0"/>
              <a:t> bulguların varlığı gözden geçirilmelidir</a:t>
            </a:r>
          </a:p>
          <a:p>
            <a:pPr marL="457200" lvl="1" indent="0" algn="just">
              <a:buNone/>
            </a:pPr>
            <a:endParaRPr lang="tr-TR" altLang="tr-TR" sz="2000" dirty="0"/>
          </a:p>
          <a:p>
            <a:pPr lvl="1"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748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C77F5084-F896-41AB-A825-62777FC9A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dirty="0"/>
              <a:t>Amaç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2CF0D0E8-F818-4FA7-A367-653403CA7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/>
              <a:t>Çocukluk çağında </a:t>
            </a:r>
            <a:r>
              <a:rPr lang="tr-TR" sz="2400" dirty="0" err="1"/>
              <a:t>obeziteye</a:t>
            </a:r>
            <a:r>
              <a:rPr lang="tr-TR" sz="2400" dirty="0"/>
              <a:t> yaklaşım hakkında bilgi vermek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141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 descr="ekran görüntüsü içeren bir resim&#10;&#10;Çok yüksek güvenilirlikle oluşturulmuş açıklama">
            <a:extLst>
              <a:ext uri="{FF2B5EF4-FFF2-40B4-BE49-F238E27FC236}">
                <a16:creationId xmlns="" xmlns:a16="http://schemas.microsoft.com/office/drawing/2014/main" id="{9B12A519-19D5-4691-8C02-8EFB6360DB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948098"/>
            <a:ext cx="10905066" cy="496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6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E4490D0-3672-446A-AC12-B4830333BDD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9CB82C2-DF65-4EC1-8280-F201D50F57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7E1D4427-852B-4B37-8E76-0E9F1810BA2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="" xmlns:a16="http://schemas.microsoft.com/office/drawing/2014/main" id="{FA4CD5CB-D209-4D70-8CA4-629731C5921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593ACC25-C262-417A-8AA9-0641C772BDB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B4C27B90-DF2B-4D00-BA07-18ED774CD2F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5C6A2BAE-B461-4B55-8E1F-0722ABDD139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İçerik Yer Tutucusu 3">
            <a:extLst>
              <a:ext uri="{FF2B5EF4-FFF2-40B4-BE49-F238E27FC236}">
                <a16:creationId xmlns="" xmlns:a16="http://schemas.microsoft.com/office/drawing/2014/main" id="{CEF2E4D1-FED1-459B-9BCE-33854D7AC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5603" y="635742"/>
            <a:ext cx="6784102" cy="5054156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="" xmlns:a16="http://schemas.microsoft.com/office/drawing/2014/main" id="{DF098656-D095-44E3-ADBE-8EE93E2EA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58" y="1315498"/>
            <a:ext cx="3848124" cy="171240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Akantozis</a:t>
            </a:r>
            <a:r>
              <a:rPr lang="tr-T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nigrikans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11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1">
            <a:extLst>
              <a:ext uri="{FF2B5EF4-FFF2-40B4-BE49-F238E27FC236}">
                <a16:creationId xmlns="" xmlns:a16="http://schemas.microsoft.com/office/drawing/2014/main" id="{5CF81D86-BDBA-477C-B7DD-8D359BB9965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3">
            <a:extLst>
              <a:ext uri="{FF2B5EF4-FFF2-40B4-BE49-F238E27FC236}">
                <a16:creationId xmlns="" xmlns:a16="http://schemas.microsoft.com/office/drawing/2014/main" id="{03B29638-4838-4B9B-B9DB-96E542BAF3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15">
            <a:extLst>
              <a:ext uri="{FF2B5EF4-FFF2-40B4-BE49-F238E27FC236}">
                <a16:creationId xmlns="" xmlns:a16="http://schemas.microsoft.com/office/drawing/2014/main" id="{88AA064E-5F6E-4024-BC28-EDDC3DFC70E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17">
            <a:extLst>
              <a:ext uri="{FF2B5EF4-FFF2-40B4-BE49-F238E27FC236}">
                <a16:creationId xmlns="" xmlns:a16="http://schemas.microsoft.com/office/drawing/2014/main" id="{C65F3E9C-EF11-4F8F-A621-399C7A3E640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İçerik Yer Tutucusu 3">
            <a:extLst>
              <a:ext uri="{FF2B5EF4-FFF2-40B4-BE49-F238E27FC236}">
                <a16:creationId xmlns="" xmlns:a16="http://schemas.microsoft.com/office/drawing/2014/main" id="{3742A213-17CB-4E9A-8E05-ED4BFEB21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451"/>
          <a:stretch/>
        </p:blipFill>
        <p:spPr>
          <a:xfrm>
            <a:off x="5051635" y="562710"/>
            <a:ext cx="5936037" cy="5314406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="" xmlns:a16="http://schemas.microsoft.com/office/drawing/2014/main" id="{B541D2D2-8767-4864-A63E-114E2FEB6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02" y="1360809"/>
            <a:ext cx="4835471" cy="1450757"/>
          </a:xfrm>
        </p:spPr>
        <p:txBody>
          <a:bodyPr>
            <a:normAutofit/>
          </a:bodyPr>
          <a:lstStyle/>
          <a:p>
            <a:r>
              <a:rPr lang="tr-TR" sz="3600" dirty="0"/>
              <a:t>Mor renkli </a:t>
            </a:r>
            <a:r>
              <a:rPr lang="tr-TR" sz="3600" dirty="0" err="1"/>
              <a:t>sitrialar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39236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9D386DA6-C853-47E2-BE16-CC685906A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OBEZİTENİN DEĞERLENDİRİLMESİ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B7F7FB90-99EE-4ADB-8057-2131A2DE0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/>
              <a:t>LABORATUVAR İNCELEMESİ</a:t>
            </a:r>
          </a:p>
          <a:p>
            <a:pPr lvl="1"/>
            <a:endParaRPr lang="tr-TR" dirty="0"/>
          </a:p>
          <a:p>
            <a:pPr lvl="1"/>
            <a:r>
              <a:rPr lang="tr-TR" sz="2000" dirty="0" err="1"/>
              <a:t>Obez</a:t>
            </a:r>
            <a:r>
              <a:rPr lang="tr-TR" sz="2000" dirty="0"/>
              <a:t> tanısı konulan  çocuğa 8-12 saat açlık sonrası  kan şekeri, karaciğer fonksiyon testleri ve   kan </a:t>
            </a:r>
            <a:r>
              <a:rPr lang="tr-TR" sz="2000" dirty="0" err="1"/>
              <a:t>lipid</a:t>
            </a:r>
            <a:r>
              <a:rPr lang="tr-TR" sz="2000" dirty="0"/>
              <a:t> değerlerine  bakılmalıdır. </a:t>
            </a:r>
          </a:p>
          <a:p>
            <a:pPr lvl="1"/>
            <a:endParaRPr lang="tr-TR" sz="2000" dirty="0"/>
          </a:p>
          <a:p>
            <a:pPr lvl="1"/>
            <a:r>
              <a:rPr lang="tr-TR" sz="2000" dirty="0"/>
              <a:t>Açlık kan şekeri≥100 mg/dl, kan lipitleri ve ALT, AST değerleri yaşa göre yüksek olan çocuklar ileri merkeze sevk edilmelidir</a:t>
            </a:r>
          </a:p>
        </p:txBody>
      </p:sp>
    </p:spTree>
    <p:extLst>
      <p:ext uri="{BB962C8B-B14F-4D97-AF65-F5344CB8AC3E}">
        <p14:creationId xmlns:p14="http://schemas.microsoft.com/office/powerpoint/2010/main" val="134800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="" xmlns:a16="http://schemas.microsoft.com/office/drawing/2014/main" id="{AE1AF813-2D2F-4B78-9216-388AF161EDA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0">
            <a:extLst>
              <a:ext uri="{FF2B5EF4-FFF2-40B4-BE49-F238E27FC236}">
                <a16:creationId xmlns="" xmlns:a16="http://schemas.microsoft.com/office/drawing/2014/main" id="{C47181D2-95D5-4439-9BDF-14D4FDC7BD8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İçerik Yer Tutucusu 3" descr="kişi, kıyafet, iç mekan içeren bir resim&#10;&#10;Çok yüksek güvenilirlikle oluşturulmuş açıklama">
            <a:extLst>
              <a:ext uri="{FF2B5EF4-FFF2-40B4-BE49-F238E27FC236}">
                <a16:creationId xmlns="" xmlns:a16="http://schemas.microsoft.com/office/drawing/2014/main" id="{22BF7786-C8A9-42F1-8463-679A73FB8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082" r="10081" b="-1"/>
          <a:stretch/>
        </p:blipFill>
        <p:spPr>
          <a:xfrm>
            <a:off x="20" y="10"/>
            <a:ext cx="12191980" cy="634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2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55AF2566-4372-4900-8678-A382C1024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4393C8B0-66E8-4565-8D62-4DCD5D48D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400" dirty="0" err="1"/>
              <a:t>Obezitenin</a:t>
            </a:r>
            <a:r>
              <a:rPr lang="tr-TR" sz="2400" dirty="0"/>
              <a:t> önlenmesi ve tedavisi ilk basamakta başlamalıdır. </a:t>
            </a:r>
          </a:p>
          <a:p>
            <a:pPr marL="0" indent="0">
              <a:buNone/>
            </a:pPr>
            <a:r>
              <a:rPr lang="tr-TR" sz="2400" dirty="0"/>
              <a:t>  Kilo fazlalığı şikayeti başvuran ve  VKİ &gt;85 </a:t>
            </a:r>
            <a:r>
              <a:rPr lang="tr-TR" sz="2400" dirty="0" err="1"/>
              <a:t>persentil</a:t>
            </a:r>
            <a:r>
              <a:rPr lang="tr-TR" sz="2400" dirty="0"/>
              <a:t> olan çocuklar aile hekimleri tarafından izleme alınmalıdır. </a:t>
            </a:r>
          </a:p>
          <a:p>
            <a:pPr marL="0" indent="0">
              <a:buNone/>
            </a:pPr>
            <a:r>
              <a:rPr lang="tr-TR" sz="2400" dirty="0"/>
              <a:t>  Aile hekimleri fiziksel aktivitenin önemi ve davranış değişikliği konusunda çocuk ve aileye danışmanlık vermelidir.</a:t>
            </a:r>
          </a:p>
          <a:p>
            <a:pPr marL="0" indent="0">
              <a:buNone/>
            </a:pPr>
            <a:r>
              <a:rPr lang="tr-TR" sz="2400" dirty="0"/>
              <a:t>  İzlemde kilo almasında duraksama yada kilo veren çocuklarda ileri inceleme ve tedaviye gerek yoktur. </a:t>
            </a:r>
          </a:p>
        </p:txBody>
      </p:sp>
    </p:spTree>
    <p:extLst>
      <p:ext uri="{BB962C8B-B14F-4D97-AF65-F5344CB8AC3E}">
        <p14:creationId xmlns:p14="http://schemas.microsoft.com/office/powerpoint/2010/main" val="121105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BA2D1739-4FDA-488C-AAD2-803599A5C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85A18FF7-5458-422B-9DFC-06DCBA57A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3-6 ay süreli takiplerde yeterli ölçüde başarılı olunamadığında diyet, egzersiz ve davranış tedavisini içeren yapılandırılmış kilo yönetim uygulamasına geçilmelidir.</a:t>
            </a:r>
          </a:p>
          <a:p>
            <a:endParaRPr lang="tr-TR" sz="2400" dirty="0"/>
          </a:p>
          <a:p>
            <a:r>
              <a:rPr lang="tr-TR" sz="2400" dirty="0"/>
              <a:t>Bu basamakta  2-11 yaş arası </a:t>
            </a:r>
            <a:r>
              <a:rPr lang="tr-TR" sz="2400" dirty="0" err="1"/>
              <a:t>obez</a:t>
            </a:r>
            <a:r>
              <a:rPr lang="tr-TR" sz="2400" dirty="0"/>
              <a:t> çocukların ayda 0,5 kg,  11 yaşın üzerindeki çocuklarda ise ayda 1 kg kilo vermeleri önerilmektedir.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51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8D23EEAE-7B64-4A8C-A6BB-D8880261D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5780D3B0-7B00-41F0-AD49-76C4C3DCA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Diyet, egzersiz ve davranış tedavilerine rağmen kilo veremeyen </a:t>
            </a:r>
            <a:r>
              <a:rPr lang="tr-TR" sz="2400" dirty="0" err="1"/>
              <a:t>obez</a:t>
            </a:r>
            <a:r>
              <a:rPr lang="tr-TR" sz="2400" dirty="0"/>
              <a:t> çocuklarda </a:t>
            </a:r>
            <a:r>
              <a:rPr lang="tr-TR" sz="2400" dirty="0" err="1"/>
              <a:t>multidisipliner</a:t>
            </a:r>
            <a:r>
              <a:rPr lang="tr-TR" sz="2400" dirty="0"/>
              <a:t> yaklaşım uygulanmalıdır. </a:t>
            </a:r>
          </a:p>
          <a:p>
            <a:endParaRPr lang="tr-TR" sz="2400" dirty="0"/>
          </a:p>
          <a:p>
            <a:r>
              <a:rPr lang="tr-TR" sz="2400" dirty="0"/>
              <a:t>Üçüncü basamak merkezlere yönlendirilen hastalarda </a:t>
            </a:r>
            <a:r>
              <a:rPr lang="tr-TR" sz="2400" dirty="0" err="1"/>
              <a:t>obeziteye</a:t>
            </a:r>
            <a:r>
              <a:rPr lang="tr-TR" sz="2400" dirty="0"/>
              <a:t> neden olan yada </a:t>
            </a:r>
            <a:r>
              <a:rPr lang="tr-TR" sz="2400" dirty="0" err="1"/>
              <a:t>obeziteye</a:t>
            </a:r>
            <a:r>
              <a:rPr lang="tr-TR" sz="2400" dirty="0"/>
              <a:t> bağlı komplikasyon gelişen olgularda ileri aşama incelemeler yapılarak tedavi planlanmalıdır. </a:t>
            </a:r>
          </a:p>
          <a:p>
            <a:endParaRPr lang="tr-TR" sz="2400" dirty="0"/>
          </a:p>
          <a:p>
            <a:r>
              <a:rPr lang="tr-TR" sz="2400" dirty="0"/>
              <a:t>Tedavi yaklaşımında diyet, egzersiz ve davranış tedavilerine farmakolojik ve  seçilmiş olgularda </a:t>
            </a:r>
            <a:r>
              <a:rPr lang="tr-TR" sz="2400" dirty="0" err="1"/>
              <a:t>bariyatrik</a:t>
            </a:r>
            <a:r>
              <a:rPr lang="tr-TR" sz="2400" dirty="0"/>
              <a:t> cerrahi eklenmelidir.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0958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FDF64A27-509C-4417-87C0-BF976F012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70A1F0D2-471A-440C-AA09-13C222A04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SAĞLIKLI BESLENME</a:t>
            </a:r>
          </a:p>
          <a:p>
            <a:pPr lvl="1"/>
            <a:r>
              <a:rPr lang="tr-TR" sz="2000" dirty="0"/>
              <a:t>Sağlıklı bir büyümenin olabilmesi için çocuğun ideal kilosuna uygun besin tüketmesi gereklidir.</a:t>
            </a:r>
          </a:p>
          <a:p>
            <a:pPr marL="457200" lvl="1" indent="0">
              <a:buNone/>
            </a:pPr>
            <a:r>
              <a:rPr lang="tr-TR" sz="2000" dirty="0"/>
              <a:t> </a:t>
            </a:r>
          </a:p>
          <a:p>
            <a:pPr lvl="1"/>
            <a:r>
              <a:rPr lang="tr-TR" sz="2000" dirty="0"/>
              <a:t>Günlük alınan kalorinin %50-55’i karbonhidrat, %15-20’si protein ve %25-30’u yağlardan oluşturulmalıdır.</a:t>
            </a:r>
          </a:p>
          <a:p>
            <a:pPr lvl="1"/>
            <a:endParaRPr lang="tr-TR" sz="2000" dirty="0"/>
          </a:p>
          <a:p>
            <a:pPr lvl="1"/>
            <a:r>
              <a:rPr lang="tr-TR" sz="2000" dirty="0"/>
              <a:t> Sağlıklı beslenmeye, düzenli egzersiz ve davranış tedavilerinin eklenmesi kiloyu koruma yada verme konusunda başarıyı artıracaktır.  </a:t>
            </a:r>
          </a:p>
          <a:p>
            <a:pPr lvl="1"/>
            <a:endParaRPr lang="tr-TR" sz="2000" dirty="0"/>
          </a:p>
          <a:p>
            <a:pPr lvl="1"/>
            <a:r>
              <a:rPr lang="tr-TR" sz="2000" dirty="0"/>
              <a:t>Düzenlenecek beslenme programında ailenin sosyal düzeyi ve beslenme özellikleri dikkate alınmalı, hastaya özel ve uygulanabilir olmalıdır.</a:t>
            </a:r>
          </a:p>
        </p:txBody>
      </p:sp>
    </p:spTree>
    <p:extLst>
      <p:ext uri="{BB962C8B-B14F-4D97-AF65-F5344CB8AC3E}">
        <p14:creationId xmlns:p14="http://schemas.microsoft.com/office/powerpoint/2010/main" val="231834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281A83CB-2216-4764-B467-3DCF58739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22E53B97-D3ED-486C-8EF0-D3B526D3F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SAĞLIKLI BESLENME</a:t>
            </a:r>
          </a:p>
          <a:p>
            <a:pPr lvl="1"/>
            <a:r>
              <a:rPr lang="tr-TR" sz="2000" dirty="0"/>
              <a:t>Sebze ve meyve tüketimi özendirilmelidir. Çocuklar günün büyük kısmını okulda geçirdiklerinden okul menülerinde yağ ve kalorisi yüksek atıştırmalıklar yerine sebze veya meyve bulundurulması sağlanmalıdır.</a:t>
            </a:r>
          </a:p>
          <a:p>
            <a:pPr lvl="1"/>
            <a:endParaRPr lang="tr-TR" sz="2000" dirty="0"/>
          </a:p>
          <a:p>
            <a:pPr lvl="1"/>
            <a:r>
              <a:rPr lang="tr-TR" sz="2000" dirty="0"/>
              <a:t>Meyve suyu, tatlandırılmış yiyecek ve içecek tüketimi kısıtlanmalıdır. Taze sıkılmış meyve suyu dahi olsa içerdikleri fazla miktar </a:t>
            </a:r>
            <a:r>
              <a:rPr lang="tr-TR" sz="2000" dirty="0" err="1"/>
              <a:t>fruktoz</a:t>
            </a:r>
            <a:r>
              <a:rPr lang="tr-TR" sz="2000" dirty="0"/>
              <a:t> </a:t>
            </a:r>
            <a:r>
              <a:rPr lang="tr-TR" sz="2000" dirty="0" err="1"/>
              <a:t>obeziteye</a:t>
            </a:r>
            <a:r>
              <a:rPr lang="tr-TR" sz="2000" dirty="0"/>
              <a:t> sebep olabilmektedir. </a:t>
            </a:r>
          </a:p>
          <a:p>
            <a:pPr lvl="1"/>
            <a:endParaRPr lang="tr-TR" sz="2000" dirty="0"/>
          </a:p>
          <a:p>
            <a:pPr lvl="1"/>
            <a:r>
              <a:rPr lang="tr-TR" sz="2000" dirty="0"/>
              <a:t>Amerikan Pediatri Akademisi 1-6 yaş arası çocuklara 120-150 </a:t>
            </a:r>
            <a:r>
              <a:rPr lang="tr-TR" sz="2000" dirty="0" err="1"/>
              <a:t>mL</a:t>
            </a:r>
            <a:r>
              <a:rPr lang="tr-TR" sz="2000" dirty="0"/>
              <a:t> ve 7-18 yaş arası çocuklara da 240-360 </a:t>
            </a:r>
            <a:r>
              <a:rPr lang="tr-TR" sz="2000" dirty="0" err="1"/>
              <a:t>mL</a:t>
            </a:r>
            <a:r>
              <a:rPr lang="tr-TR" sz="2000" dirty="0"/>
              <a:t> taze sıkılmış meyve suyu içirilmesini önermektedir. </a:t>
            </a:r>
          </a:p>
        </p:txBody>
      </p:sp>
    </p:spTree>
    <p:extLst>
      <p:ext uri="{BB962C8B-B14F-4D97-AF65-F5344CB8AC3E}">
        <p14:creationId xmlns:p14="http://schemas.microsoft.com/office/powerpoint/2010/main" val="410188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8B983E56-AEF6-4227-9A08-5061E51F2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dirty="0"/>
              <a:t>Hedefler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4207D4B0-EAAA-4D63-AA73-03118DAF1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Obezite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tanımını yapabilmek</a:t>
            </a:r>
          </a:p>
          <a:p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Obez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hastayı değerlendirebilmek</a:t>
            </a:r>
          </a:p>
          <a:p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Obezitede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tedavi basamaklarını sayabilmek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0063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3A26F0C8-0E81-4AD6-B37A-812B70CA1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685872F8-3903-486F-A687-CEBFD3918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SAĞLIKLI BESLENME</a:t>
            </a:r>
          </a:p>
          <a:p>
            <a:pPr lvl="1"/>
            <a:r>
              <a:rPr lang="tr-TR" sz="2000" dirty="0"/>
              <a:t>Kalsiyumdan zengin süt ve yoğurt gibi besinler birçok mekanizma ile </a:t>
            </a:r>
            <a:r>
              <a:rPr lang="tr-TR" sz="2000" dirty="0" err="1"/>
              <a:t>obezite</a:t>
            </a:r>
            <a:r>
              <a:rPr lang="tr-TR" sz="2000" dirty="0"/>
              <a:t> üzerine olumlu etkileri vardır.</a:t>
            </a:r>
          </a:p>
          <a:p>
            <a:pPr lvl="1"/>
            <a:r>
              <a:rPr lang="tr-TR" sz="2000" dirty="0"/>
              <a:t>Lifli besin alımı artırılmalıdır. </a:t>
            </a:r>
          </a:p>
          <a:p>
            <a:pPr lvl="1"/>
            <a:r>
              <a:rPr lang="tr-TR" sz="2000" dirty="0"/>
              <a:t>Kahvaltı öğünü atlanmamalı ve düzenli yapılmalıdır. </a:t>
            </a:r>
          </a:p>
          <a:p>
            <a:pPr lvl="1"/>
            <a:r>
              <a:rPr lang="tr-TR" sz="2000" dirty="0"/>
              <a:t>Restoran ve alışveriş merkezlerinde haftada birden  az öğün tüketilmelidir.</a:t>
            </a:r>
          </a:p>
          <a:p>
            <a:pPr lvl="1"/>
            <a:r>
              <a:rPr lang="tr-TR" sz="2000" dirty="0"/>
              <a:t>Hazır  ve şekerli gıda alımı önlenmelidir. </a:t>
            </a:r>
          </a:p>
          <a:p>
            <a:pPr marL="457200" lvl="1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150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F8CAE7CA-BE6C-49B8-83B9-1CECE8BA1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307DCBD7-5642-4B70-9C8F-A7FF89BD1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/>
              <a:t>SAĞLIKLI BESLENME</a:t>
            </a:r>
          </a:p>
          <a:p>
            <a:pPr lvl="1"/>
            <a:r>
              <a:rPr lang="tr-TR" sz="2000" dirty="0"/>
              <a:t>Beslenme programı günde üç ana öğün ve iki ara öğün olmalı, kalori aşırı azaltılmamalı, sebze, meyve ve sağlıklı büyüme için gerekli vitamin ve mineralleri içeren yiyecekleri içermelidir. </a:t>
            </a:r>
          </a:p>
          <a:p>
            <a:pPr lvl="1"/>
            <a:endParaRPr lang="tr-TR" sz="2000" dirty="0"/>
          </a:p>
          <a:p>
            <a:pPr lvl="1"/>
            <a:r>
              <a:rPr lang="tr-TR" sz="2000" dirty="0"/>
              <a:t>Aile tedaviye katılmalı, aile beraber ve evde yemek yemelidir.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0473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44315A06-9C1F-40EF-830F-FA296433F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463B548A-1F5B-4A17-BDDE-4DF4EC9C1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FİZİKSEL AKTİVİTENİN ARTIRILMASI</a:t>
            </a:r>
          </a:p>
          <a:p>
            <a:pPr lvl="1"/>
            <a:r>
              <a:rPr lang="tr-TR" sz="2000" dirty="0"/>
              <a:t>Çocukluk çağındaki </a:t>
            </a:r>
            <a:r>
              <a:rPr lang="tr-TR" sz="2000" dirty="0" err="1"/>
              <a:t>obezite</a:t>
            </a:r>
            <a:r>
              <a:rPr lang="tr-TR" sz="2000" dirty="0"/>
              <a:t> hayatın ilerleyen yıllarında da </a:t>
            </a:r>
            <a:r>
              <a:rPr lang="tr-TR" sz="2000" dirty="0" err="1"/>
              <a:t>obezitenin</a:t>
            </a:r>
            <a:r>
              <a:rPr lang="tr-TR" sz="2000" dirty="0"/>
              <a:t> devam etmesi için önemli bir risk faktörüdür. </a:t>
            </a:r>
          </a:p>
          <a:p>
            <a:pPr lvl="1"/>
            <a:r>
              <a:rPr lang="tr-TR" sz="2000" dirty="0"/>
              <a:t>Bu dönemde kazanılan sağlıklı yaşam tarzı hayatın tüm evrelerine yayılması açısından önemli kazanımlardır.</a:t>
            </a:r>
          </a:p>
          <a:p>
            <a:pPr lvl="1"/>
            <a:r>
              <a:rPr lang="tr-TR" sz="2000" dirty="0" err="1"/>
              <a:t>Obezitenin</a:t>
            </a:r>
            <a:r>
              <a:rPr lang="tr-TR" sz="2000" dirty="0"/>
              <a:t> en iyi bilinen nedeni fiziksel aktivite yetersizliğidir. </a:t>
            </a:r>
          </a:p>
          <a:p>
            <a:pPr lvl="1"/>
            <a:r>
              <a:rPr lang="tr-TR" sz="2000" dirty="0"/>
              <a:t>Egzersiz, kilo kaybını sağlamada ve ideal kilonun sürdürülmesinde sıklıkla önerilen bir tedavi yöntemidir. </a:t>
            </a:r>
          </a:p>
        </p:txBody>
      </p:sp>
    </p:spTree>
    <p:extLst>
      <p:ext uri="{BB962C8B-B14F-4D97-AF65-F5344CB8AC3E}">
        <p14:creationId xmlns:p14="http://schemas.microsoft.com/office/powerpoint/2010/main" val="35821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="" xmlns:a16="http://schemas.microsoft.com/office/drawing/2014/main" id="{10162E77-11AD-44A7-84EC-40C59EEFBD2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="" xmlns:a16="http://schemas.microsoft.com/office/drawing/2014/main" id="{FF2DA012-1414-493D-888F-5D99D0BDA32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2">
            <a:extLst>
              <a:ext uri="{FF2B5EF4-FFF2-40B4-BE49-F238E27FC236}">
                <a16:creationId xmlns="" xmlns:a16="http://schemas.microsoft.com/office/drawing/2014/main" id="{6329CBCE-21AE-419D-AC1F-8ACF510A667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" name="Straight Connector 14">
            <a:extLst>
              <a:ext uri="{FF2B5EF4-FFF2-40B4-BE49-F238E27FC236}">
                <a16:creationId xmlns="" xmlns:a16="http://schemas.microsoft.com/office/drawing/2014/main" id="{5AB158E9-1B40-4CD6-95F0-95CA11DF7B7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 descr="çayır, gök, açık hava, kadın içeren bir resim&#10;&#10;Çok yüksek güvenilirlikle oluşturulmuş açıklama">
            <a:extLst>
              <a:ext uri="{FF2B5EF4-FFF2-40B4-BE49-F238E27FC236}">
                <a16:creationId xmlns="" xmlns:a16="http://schemas.microsoft.com/office/drawing/2014/main" id="{7FC9B1FC-2040-4A0F-A9B2-FA8358AEB3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37"/>
          <a:stretch/>
        </p:blipFill>
        <p:spPr>
          <a:xfrm>
            <a:off x="633999" y="640081"/>
            <a:ext cx="6909801" cy="5314406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="" xmlns:a16="http://schemas.microsoft.com/office/drawing/2014/main" id="{AB15A744-C00C-4F52-8EF3-08C8ADFA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tr-TR" dirty="0"/>
              <a:t>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333FDCA8-4063-4449-B090-3904BAA7A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r>
              <a:rPr lang="tr-TR"/>
              <a:t>FİZİKSEL AKTİVİTENİN ARTIRILMASI</a:t>
            </a:r>
          </a:p>
          <a:p>
            <a:r>
              <a:rPr lang="tr-TR"/>
              <a:t>Çocuklara </a:t>
            </a:r>
            <a:r>
              <a:rPr lang="tr-TR" dirty="0"/>
              <a:t>verilen egzersiz reçetelerinden sonuç alınabilmesi için aile egzersiz programına dahil edilmeli, çocuk için rol model olmalıdır.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2339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DA3275BC-60E3-4405-BA09-A08138124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25F1F75A-121D-451F-AAD5-AA751E047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/>
              <a:t>FİZİKSEL AKTİVİTENİN ARTIRILMASI</a:t>
            </a:r>
          </a:p>
          <a:p>
            <a:pPr lvl="1"/>
            <a:r>
              <a:rPr lang="tr-TR" sz="2200" dirty="0" err="1"/>
              <a:t>Obezitenin</a:t>
            </a:r>
            <a:r>
              <a:rPr lang="tr-TR" sz="2200" dirty="0"/>
              <a:t> tedavi edilmesi ve yeniden kilo alınmasının önüne geçebilmek için çocuğa </a:t>
            </a:r>
            <a:r>
              <a:rPr lang="tr-TR" sz="2200" dirty="0" err="1"/>
              <a:t>sedanter</a:t>
            </a:r>
            <a:r>
              <a:rPr lang="tr-TR" sz="2200" dirty="0"/>
              <a:t> yaşamı azaltan davranışları kazandırmak gerekmektedir.</a:t>
            </a:r>
          </a:p>
          <a:p>
            <a:pPr lvl="2"/>
            <a:r>
              <a:rPr lang="tr-TR" sz="2000" dirty="0"/>
              <a:t>Araba yerine yürümeyi tercih etmesi, </a:t>
            </a:r>
          </a:p>
          <a:p>
            <a:pPr lvl="2"/>
            <a:r>
              <a:rPr lang="tr-TR" sz="2000" dirty="0"/>
              <a:t>Asansör yerine merdiveni kullanması,</a:t>
            </a:r>
          </a:p>
          <a:p>
            <a:pPr lvl="2"/>
            <a:r>
              <a:rPr lang="tr-TR" sz="2000" dirty="0"/>
              <a:t>Telefon, televizyon ve bilgisayar karşısında çok zaman geçirmemesi önerilir.</a:t>
            </a:r>
          </a:p>
          <a:p>
            <a:pPr lvl="2"/>
            <a:r>
              <a:rPr lang="tr-TR" sz="2000" dirty="0"/>
              <a:t>TV yada bilgisayar oyunları veya televizyon ile geçirilen sürenin 2 yaş üzerindeki çocuklarda 1-2 saatin altına indirgenmesi, 2 yaş altı çocuklara televizyon seyrettirilmemesi önerilmektedir. </a:t>
            </a:r>
          </a:p>
        </p:txBody>
      </p:sp>
    </p:spTree>
    <p:extLst>
      <p:ext uri="{BB962C8B-B14F-4D97-AF65-F5344CB8AC3E}">
        <p14:creationId xmlns:p14="http://schemas.microsoft.com/office/powerpoint/2010/main" val="283772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9C8BFFF8-438D-4B7E-A299-EEE90A35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F61A7891-0955-4593-8760-42C7F94E1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FİZİKSEL AKTİVİTENİN ARTIRILMASI</a:t>
            </a:r>
          </a:p>
          <a:p>
            <a:pPr lvl="1"/>
            <a:r>
              <a:rPr lang="tr-TR" sz="2200" dirty="0"/>
              <a:t>Düzenli olarak egzersiz programlarına katılmaları için teşvik edilmelidir. Fiziksel aktivite yaşamın bir parçası olmalıdır.</a:t>
            </a:r>
          </a:p>
          <a:p>
            <a:pPr lvl="1"/>
            <a:r>
              <a:rPr lang="tr-TR" sz="2200" dirty="0" err="1"/>
              <a:t>Obez</a:t>
            </a:r>
            <a:r>
              <a:rPr lang="tr-TR" sz="2200" dirty="0"/>
              <a:t> çocuklarda fiziksel aktivite daha kısa süreli ve daha az yoğunlukta başlanmalı ve kademeli olarak süre ve ağırlığı artırılmalıdır.</a:t>
            </a:r>
          </a:p>
          <a:p>
            <a:pPr lvl="2"/>
            <a:r>
              <a:rPr lang="tr-TR" sz="2000" dirty="0"/>
              <a:t> Egzersizin süresi başlangıçta 15-20 dakika iken; daha sonra 45-60 dakikaya kadar çıkarılabilir. </a:t>
            </a:r>
          </a:p>
          <a:p>
            <a:pPr lvl="2"/>
            <a:r>
              <a:rPr lang="tr-TR" sz="2000" dirty="0"/>
              <a:t>Egzersiz sıklığı her gün olacak şekilde planlanmalıdır. </a:t>
            </a:r>
          </a:p>
          <a:p>
            <a:pPr lvl="2"/>
            <a:r>
              <a:rPr lang="tr-TR" sz="2000" dirty="0" err="1"/>
              <a:t>Obez</a:t>
            </a:r>
            <a:r>
              <a:rPr lang="tr-TR" sz="2000" dirty="0"/>
              <a:t> çocuklar bisiklet, dans, tenis, basketbol, yüzme gibi aktivitelere yönlendirilmelidir. Egzersizin etkili olabilmesi için, beslenme ve davranış tedavisi ile birlikte yürütülmesi gereklidir.</a:t>
            </a:r>
          </a:p>
        </p:txBody>
      </p:sp>
    </p:spTree>
    <p:extLst>
      <p:ext uri="{BB962C8B-B14F-4D97-AF65-F5344CB8AC3E}">
        <p14:creationId xmlns:p14="http://schemas.microsoft.com/office/powerpoint/2010/main" val="323791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7F508946-D12A-487B-95D5-E69B193DC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074B7C26-12EC-42E9-94E0-72592385B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/>
              <a:t>İLAÇ TEDAVİSİ </a:t>
            </a:r>
          </a:p>
          <a:p>
            <a:pPr lvl="1"/>
            <a:r>
              <a:rPr lang="tr-TR" sz="2000" dirty="0"/>
              <a:t>Çocukluk çağı </a:t>
            </a:r>
            <a:r>
              <a:rPr lang="tr-TR" sz="2000" dirty="0" err="1"/>
              <a:t>obezite</a:t>
            </a:r>
            <a:r>
              <a:rPr lang="tr-TR" sz="2000" dirty="0"/>
              <a:t> tedavisinde farmakolojik ilaç tedavileri tek başına etkili değildir. </a:t>
            </a:r>
          </a:p>
          <a:p>
            <a:pPr lvl="1"/>
            <a:r>
              <a:rPr lang="tr-TR" sz="2000" dirty="0"/>
              <a:t>İlaç kullanma </a:t>
            </a:r>
            <a:r>
              <a:rPr lang="tr-TR" sz="2000" dirty="0" err="1"/>
              <a:t>endikasyonu</a:t>
            </a:r>
            <a:r>
              <a:rPr lang="tr-TR" sz="2000" dirty="0"/>
              <a:t> olan çocuklarda beslenme, egzersiz,  davranışsal ve çevresel tedavilerle birlikte kullanılmalıdır. </a:t>
            </a:r>
          </a:p>
          <a:p>
            <a:pPr lvl="1"/>
            <a:r>
              <a:rPr lang="tr-TR" sz="2000" dirty="0"/>
              <a:t>Çocukluk çağı </a:t>
            </a:r>
            <a:r>
              <a:rPr lang="tr-TR" sz="2000" dirty="0" err="1"/>
              <a:t>obez</a:t>
            </a:r>
            <a:r>
              <a:rPr lang="tr-TR" sz="2000" dirty="0"/>
              <a:t> olgularda en  sık kullanılan farmakolojik ajanlar </a:t>
            </a:r>
            <a:r>
              <a:rPr lang="tr-TR" sz="2000" dirty="0" err="1"/>
              <a:t>orlistat</a:t>
            </a:r>
            <a:r>
              <a:rPr lang="tr-TR" sz="2000" dirty="0"/>
              <a:t>, </a:t>
            </a:r>
            <a:r>
              <a:rPr lang="tr-TR" sz="2000" dirty="0" err="1"/>
              <a:t>sibutramin</a:t>
            </a:r>
            <a:r>
              <a:rPr lang="tr-TR" sz="2000" dirty="0"/>
              <a:t> ve </a:t>
            </a:r>
            <a:r>
              <a:rPr lang="tr-TR" sz="2000" dirty="0" err="1"/>
              <a:t>metformindir</a:t>
            </a:r>
            <a:r>
              <a:rPr lang="tr-T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421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BBC1DCAF-595D-4C8B-9A67-002303859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121E432E-0B1D-4995-8D26-B40388D21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/>
              <a:t>İLAÇ TEDAVİSİ</a:t>
            </a:r>
          </a:p>
          <a:p>
            <a:pPr lvl="1"/>
            <a:endParaRPr lang="tr-TR" dirty="0"/>
          </a:p>
          <a:p>
            <a:pPr lvl="1"/>
            <a:r>
              <a:rPr lang="tr-TR" sz="2000" dirty="0" err="1"/>
              <a:t>Orlistat</a:t>
            </a:r>
            <a:r>
              <a:rPr lang="tr-TR" sz="2000" dirty="0"/>
              <a:t>: </a:t>
            </a:r>
            <a:r>
              <a:rPr lang="tr-TR" sz="2000" dirty="0" err="1"/>
              <a:t>Oniki</a:t>
            </a:r>
            <a:r>
              <a:rPr lang="tr-TR" sz="2000" dirty="0"/>
              <a:t> yaş üzeri </a:t>
            </a:r>
            <a:r>
              <a:rPr lang="tr-TR" sz="2000" dirty="0" err="1"/>
              <a:t>obez</a:t>
            </a:r>
            <a:r>
              <a:rPr lang="tr-TR" sz="2000" dirty="0"/>
              <a:t> çocuklarda kullanım onayı olan </a:t>
            </a:r>
            <a:r>
              <a:rPr lang="tr-TR" sz="2000" dirty="0" err="1"/>
              <a:t>antiobezite</a:t>
            </a:r>
            <a:r>
              <a:rPr lang="tr-TR" sz="2000" dirty="0"/>
              <a:t> ilacıdır. </a:t>
            </a:r>
            <a:r>
              <a:rPr lang="tr-TR" sz="2000" dirty="0" err="1"/>
              <a:t>Trigliseridlerin</a:t>
            </a:r>
            <a:r>
              <a:rPr lang="tr-TR" sz="2000" dirty="0"/>
              <a:t> </a:t>
            </a:r>
            <a:r>
              <a:rPr lang="tr-TR" sz="2000" dirty="0" err="1"/>
              <a:t>barsaktan</a:t>
            </a:r>
            <a:r>
              <a:rPr lang="tr-TR" sz="2000" dirty="0"/>
              <a:t> emilimini azaltır. </a:t>
            </a:r>
          </a:p>
          <a:p>
            <a:pPr lvl="1"/>
            <a:endParaRPr lang="tr-TR" sz="2000" dirty="0"/>
          </a:p>
          <a:p>
            <a:pPr lvl="1"/>
            <a:r>
              <a:rPr lang="tr-TR" sz="2000" dirty="0" err="1"/>
              <a:t>Sibutramin</a:t>
            </a:r>
            <a:r>
              <a:rPr lang="tr-TR" sz="2000" dirty="0"/>
              <a:t>: </a:t>
            </a:r>
            <a:r>
              <a:rPr lang="tr-TR" sz="2000" dirty="0" err="1"/>
              <a:t>Hipotalamusta</a:t>
            </a:r>
            <a:r>
              <a:rPr lang="tr-TR" sz="2000" dirty="0"/>
              <a:t> </a:t>
            </a:r>
            <a:r>
              <a:rPr lang="tr-TR" sz="2000" dirty="0" err="1"/>
              <a:t>serotonin</a:t>
            </a:r>
            <a:r>
              <a:rPr lang="tr-TR" sz="2000" dirty="0"/>
              <a:t>, </a:t>
            </a:r>
            <a:r>
              <a:rPr lang="tr-TR" sz="2000" dirty="0" err="1"/>
              <a:t>norepinefrin</a:t>
            </a:r>
            <a:r>
              <a:rPr lang="tr-TR" sz="2000" dirty="0"/>
              <a:t> ve </a:t>
            </a:r>
            <a:r>
              <a:rPr lang="tr-TR" sz="2000" dirty="0" err="1"/>
              <a:t>dopamin</a:t>
            </a:r>
            <a:r>
              <a:rPr lang="tr-TR" sz="2000" dirty="0"/>
              <a:t> gibi </a:t>
            </a:r>
            <a:r>
              <a:rPr lang="tr-TR" sz="2000" dirty="0" err="1"/>
              <a:t>nörotransmitterlerin</a:t>
            </a:r>
            <a:r>
              <a:rPr lang="tr-TR" sz="2000" dirty="0"/>
              <a:t> geri alımını </a:t>
            </a:r>
            <a:r>
              <a:rPr lang="tr-TR" sz="2000" dirty="0" err="1"/>
              <a:t>inhibe</a:t>
            </a:r>
            <a:r>
              <a:rPr lang="tr-TR" sz="2000" dirty="0"/>
              <a:t> ederek iştahı azaltmaktadır.</a:t>
            </a:r>
          </a:p>
          <a:p>
            <a:pPr lvl="1"/>
            <a:endParaRPr lang="tr-TR" sz="2000" dirty="0"/>
          </a:p>
          <a:p>
            <a:pPr lvl="1"/>
            <a:r>
              <a:rPr lang="tr-TR" sz="2000" dirty="0" err="1"/>
              <a:t>Metformin</a:t>
            </a:r>
            <a:r>
              <a:rPr lang="tr-TR" sz="2000" dirty="0"/>
              <a:t>: On yaş ve üzeri </a:t>
            </a:r>
            <a:r>
              <a:rPr lang="tr-TR" sz="2000" dirty="0" err="1"/>
              <a:t>obez</a:t>
            </a:r>
            <a:r>
              <a:rPr lang="tr-TR" sz="2000" dirty="0"/>
              <a:t> çocuklarda  insülin direncini azaltmaya yönelik olarak kullanılmaktadır </a:t>
            </a:r>
          </a:p>
          <a:p>
            <a:pPr lvl="1"/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86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3A04D490-290D-402F-8042-34524D44D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9D92C1F7-12B9-4B0A-85BF-B209EA8EB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İLAÇ TEDAVİSİ</a:t>
            </a:r>
          </a:p>
          <a:p>
            <a:endParaRPr lang="tr-TR" dirty="0"/>
          </a:p>
          <a:p>
            <a:pPr lvl="1"/>
            <a:r>
              <a:rPr lang="tr-TR" dirty="0"/>
              <a:t> </a:t>
            </a:r>
            <a:r>
              <a:rPr lang="tr-TR" sz="2000" dirty="0"/>
              <a:t>2001 yılında BKİ 30 kg/ m2 olan, 13-17 yaş arası 24 </a:t>
            </a:r>
            <a:r>
              <a:rPr lang="tr-TR" sz="2000" dirty="0" err="1"/>
              <a:t>hiperinsülinemik</a:t>
            </a:r>
            <a:r>
              <a:rPr lang="tr-TR" sz="2000" dirty="0"/>
              <a:t> </a:t>
            </a:r>
            <a:r>
              <a:rPr lang="tr-TR" sz="2000" dirty="0" err="1"/>
              <a:t>obez</a:t>
            </a:r>
            <a:r>
              <a:rPr lang="tr-TR" sz="2000" dirty="0"/>
              <a:t> </a:t>
            </a:r>
            <a:r>
              <a:rPr lang="tr-TR" sz="2000" dirty="0" err="1"/>
              <a:t>adolesanda</a:t>
            </a:r>
            <a:r>
              <a:rPr lang="tr-TR" sz="2000" dirty="0"/>
              <a:t> yapılan </a:t>
            </a:r>
            <a:r>
              <a:rPr lang="tr-TR" sz="2000" dirty="0" err="1"/>
              <a:t>randomize</a:t>
            </a:r>
            <a:r>
              <a:rPr lang="tr-TR" sz="2000" dirty="0"/>
              <a:t> sekiz haftalık bir çalışmada, düşük kalorili diyet uygulaması ile beraber </a:t>
            </a:r>
            <a:r>
              <a:rPr lang="tr-TR" sz="2000" dirty="0" err="1"/>
              <a:t>metformin</a:t>
            </a:r>
            <a:r>
              <a:rPr lang="tr-TR" sz="2000" dirty="0"/>
              <a:t> uygulanmış, </a:t>
            </a:r>
            <a:r>
              <a:rPr lang="tr-TR" sz="2000" dirty="0" err="1"/>
              <a:t>metforminin</a:t>
            </a:r>
            <a:r>
              <a:rPr lang="tr-TR" sz="2000" dirty="0"/>
              <a:t> </a:t>
            </a:r>
            <a:r>
              <a:rPr lang="tr-TR" sz="2000" dirty="0" err="1"/>
              <a:t>plasebo</a:t>
            </a:r>
            <a:r>
              <a:rPr lang="tr-TR" sz="2000" dirty="0"/>
              <a:t> grubuna göre daha fazla kilo verilmesini sağladığı gözlenmiştir (</a:t>
            </a:r>
            <a:r>
              <a:rPr lang="tr-TR" sz="2000" dirty="0" err="1"/>
              <a:t>Erkekoğlu</a:t>
            </a:r>
            <a:r>
              <a:rPr lang="tr-TR" sz="2000" dirty="0"/>
              <a:t> ve ark.2007). </a:t>
            </a:r>
          </a:p>
          <a:p>
            <a:pPr lvl="1"/>
            <a:endParaRPr lang="tr-TR" sz="2000" dirty="0"/>
          </a:p>
          <a:p>
            <a:pPr lvl="1"/>
            <a:r>
              <a:rPr lang="tr-TR" sz="2000" dirty="0"/>
              <a:t>Yapılan bir çalışma ile </a:t>
            </a:r>
            <a:r>
              <a:rPr lang="tr-TR" sz="2000" dirty="0" err="1"/>
              <a:t>sibutramin</a:t>
            </a:r>
            <a:r>
              <a:rPr lang="tr-TR" sz="2000" dirty="0"/>
              <a:t> kullananlarda kısa sürede kilo verme sağlandığı, ancak; </a:t>
            </a:r>
            <a:r>
              <a:rPr lang="tr-TR" sz="2000" dirty="0" err="1"/>
              <a:t>adolesanlarda</a:t>
            </a:r>
            <a:r>
              <a:rPr lang="tr-TR" sz="2000" dirty="0"/>
              <a:t> </a:t>
            </a:r>
            <a:r>
              <a:rPr lang="tr-TR" sz="2000" dirty="0" err="1"/>
              <a:t>sistolik</a:t>
            </a:r>
            <a:r>
              <a:rPr lang="tr-TR" sz="2000" dirty="0"/>
              <a:t> hipertansiyona neden olduğu bildirilmiştir (</a:t>
            </a:r>
            <a:r>
              <a:rPr lang="tr-TR" sz="2000" dirty="0" err="1"/>
              <a:t>Leung</a:t>
            </a:r>
            <a:r>
              <a:rPr lang="tr-TR" sz="2000" dirty="0"/>
              <a:t> ve ark., 2003). </a:t>
            </a:r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5488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78A993FE-A960-47D8-93C0-1221D014A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A0E0168F-0029-431B-A9D4-800E84025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/>
              <a:t>CERRAHİ TEDAVİ</a:t>
            </a:r>
          </a:p>
          <a:p>
            <a:pPr lvl="1"/>
            <a:r>
              <a:rPr lang="tr-TR" sz="2000" dirty="0"/>
              <a:t>Psikolojik bozukluğu, </a:t>
            </a:r>
            <a:r>
              <a:rPr lang="tr-TR" sz="2000" dirty="0" err="1"/>
              <a:t>metabolik</a:t>
            </a:r>
            <a:r>
              <a:rPr lang="tr-TR" sz="2000" dirty="0"/>
              <a:t> ve endokrin bir hastalığı olmayan bir yıldan daha uzun süredir </a:t>
            </a:r>
            <a:r>
              <a:rPr lang="tr-TR" sz="2000" dirty="0" err="1"/>
              <a:t>morbid</a:t>
            </a:r>
            <a:r>
              <a:rPr lang="tr-TR" sz="2000" dirty="0"/>
              <a:t> </a:t>
            </a:r>
            <a:r>
              <a:rPr lang="tr-TR" sz="2000" dirty="0" err="1"/>
              <a:t>obezitesi</a:t>
            </a:r>
            <a:r>
              <a:rPr lang="tr-TR" sz="2000" dirty="0"/>
              <a:t> olan ve bir yıldan uzun süreli diyet tedavisine rağmen tedavinin yetersiz kaldığı hastalarda denenebilir.</a:t>
            </a:r>
          </a:p>
          <a:p>
            <a:pPr lvl="1"/>
            <a:endParaRPr lang="tr-TR" sz="2000" dirty="0"/>
          </a:p>
          <a:p>
            <a:pPr lvl="1"/>
            <a:r>
              <a:rPr lang="tr-TR" sz="2000" dirty="0"/>
              <a:t> BKİ 95 </a:t>
            </a:r>
            <a:r>
              <a:rPr lang="tr-TR" sz="2000" dirty="0" err="1"/>
              <a:t>persentilin</a:t>
            </a:r>
            <a:r>
              <a:rPr lang="tr-TR" sz="2000" dirty="0"/>
              <a:t> %120’sinden ya da 35 kg/m2’den fazla olan ve yaşam tarzı değişikliği tedavisine yanıt alınamayan </a:t>
            </a:r>
            <a:r>
              <a:rPr lang="tr-TR" sz="2000" dirty="0" err="1"/>
              <a:t>adolesanlarda</a:t>
            </a:r>
            <a:r>
              <a:rPr lang="tr-TR" sz="2000" dirty="0"/>
              <a:t> uygulanabilen cerrahi yöntemler bulunmaktadır.</a:t>
            </a:r>
          </a:p>
        </p:txBody>
      </p:sp>
    </p:spTree>
    <p:extLst>
      <p:ext uri="{BB962C8B-B14F-4D97-AF65-F5344CB8AC3E}">
        <p14:creationId xmlns:p14="http://schemas.microsoft.com/office/powerpoint/2010/main" val="373546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B40779A1-F0B0-49E9-9D98-880E6BAFB3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/>
          </a:blip>
          <a:srcRect t="12086" r="2" b="2499"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8209" name="Rectangle 74">
            <a:extLst>
              <a:ext uri="{FF2B5EF4-FFF2-40B4-BE49-F238E27FC236}">
                <a16:creationId xmlns="" xmlns:a16="http://schemas.microsoft.com/office/drawing/2014/main" id="{B598D875-841B-47A7-B4C8-237DBCE2FBC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0" name="Rectangle 76">
            <a:extLst>
              <a:ext uri="{FF2B5EF4-FFF2-40B4-BE49-F238E27FC236}">
                <a16:creationId xmlns="" xmlns:a16="http://schemas.microsoft.com/office/drawing/2014/main" id="{154480E5-678B-478F-9170-46502C5FB3E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211" name="Straight Connector 78">
            <a:extLst>
              <a:ext uri="{FF2B5EF4-FFF2-40B4-BE49-F238E27FC236}">
                <a16:creationId xmlns="" xmlns:a16="http://schemas.microsoft.com/office/drawing/2014/main" id="{E9F7CBA9-9D9B-479F-AAB5-BF785971CD8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7" name="AutoShape 11" descr="eski çağlarda beslenme ile ilgili görsel sonucu">
            <a:extLst>
              <a:ext uri="{FF2B5EF4-FFF2-40B4-BE49-F238E27FC236}">
                <a16:creationId xmlns="" xmlns:a16="http://schemas.microsoft.com/office/drawing/2014/main" id="{432D6131-542C-4178-9103-8311EBEC13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8198" name="AutoShape 13" descr="eski çağlarda beslenme ile ilgili görsel sonucu">
            <a:extLst>
              <a:ext uri="{FF2B5EF4-FFF2-40B4-BE49-F238E27FC236}">
                <a16:creationId xmlns="" xmlns:a16="http://schemas.microsoft.com/office/drawing/2014/main" id="{6AA9962F-7D75-4340-80FC-B47BF6EBB7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8194" name="Rectangle 2">
            <a:extLst>
              <a:ext uri="{FF2B5EF4-FFF2-40B4-BE49-F238E27FC236}">
                <a16:creationId xmlns="" xmlns:a16="http://schemas.microsoft.com/office/drawing/2014/main" id="{C2C7B93B-2145-4924-BA2B-D4F0E8334B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/>
              <a:t>Giriş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7FDB0925-5BFC-409A-9000-13E6B044B6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Tarihsel süreç içerisinde aşırı kilo ve 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obezite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hemen tüm toplumlarda sağlık ve zenginlik belirtisi olarak algılanmıştır. </a:t>
            </a:r>
          </a:p>
          <a:p>
            <a:pPr eaLnBrk="1" hangingPunct="1"/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İnsanoğlunun tarih boyunca açlık, kıtlık ve yokluklarla mücadele ettiği düşünülürse böyle bir algının olması doğal görünmektedir. </a:t>
            </a:r>
          </a:p>
          <a:p>
            <a:pPr eaLnBrk="1" hangingPunct="1"/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Açlık ve yokluk bugün de bazı topluluklarda var olsa da, artık beslenme noksanlığına bağlı sağlık sorunları yerini, aşırı beslenme ve 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obezitenin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getirdiği sağlık sorunlarına bırakmıştır. </a:t>
            </a:r>
          </a:p>
        </p:txBody>
      </p:sp>
    </p:spTree>
    <p:extLst>
      <p:ext uri="{BB962C8B-B14F-4D97-AF65-F5344CB8AC3E}">
        <p14:creationId xmlns:p14="http://schemas.microsoft.com/office/powerpoint/2010/main" val="201819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E1AF813-2D2F-4B78-9216-388AF161EDA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47181D2-95D5-4439-9BDF-14D4FDC7BD8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İçerik Yer Tutucusu 3" descr="kişi, başlık, şapka, kıyafet içeren bir resim&#10;&#10;Çok yüksek güvenilirlikle oluşturulmuş açıklama">
            <a:extLst>
              <a:ext uri="{FF2B5EF4-FFF2-40B4-BE49-F238E27FC236}">
                <a16:creationId xmlns="" xmlns:a16="http://schemas.microsoft.com/office/drawing/2014/main" id="{B9D8556F-BA0E-4FE6-B6DA-9DB8A4014E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044" r="5794"/>
          <a:stretch/>
        </p:blipFill>
        <p:spPr>
          <a:xfrm>
            <a:off x="20" y="-15488"/>
            <a:ext cx="12191980" cy="634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1A3B0E51-3120-4313-BAC0-2C2E3F1E7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İZLEM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62E3D836-E8FF-4D2A-B810-A39524D59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err="1"/>
              <a:t>Obez</a:t>
            </a:r>
            <a:r>
              <a:rPr lang="tr-TR" sz="2400" dirty="0"/>
              <a:t> çocukların motivasyonu ve  tedaviye uyumu artırmak için</a:t>
            </a:r>
          </a:p>
          <a:p>
            <a:pPr lvl="1"/>
            <a:r>
              <a:rPr lang="tr-TR" sz="2000" dirty="0"/>
              <a:t>Başlangıçta haftada bir </a:t>
            </a:r>
          </a:p>
          <a:p>
            <a:pPr lvl="1"/>
            <a:r>
              <a:rPr lang="tr-TR" sz="2000" dirty="0"/>
              <a:t>Sonra altı ay süreyle ayda bir yaşam tarzı ve diyete uyum  gözden geçirilir. </a:t>
            </a:r>
          </a:p>
          <a:p>
            <a:pPr lvl="1"/>
            <a:r>
              <a:rPr lang="tr-TR" sz="2000" dirty="0"/>
              <a:t>Sonraki kontroller 3-6 ayda bir yapılabilir. </a:t>
            </a:r>
          </a:p>
          <a:p>
            <a:pPr marL="201168" lvl="1" indent="0">
              <a:buNone/>
            </a:pPr>
            <a:endParaRPr lang="tr-TR" dirty="0"/>
          </a:p>
          <a:p>
            <a:pPr marL="201168" lvl="1" indent="0">
              <a:buNone/>
            </a:pPr>
            <a:endParaRPr lang="tr-TR" dirty="0"/>
          </a:p>
          <a:p>
            <a:pPr marL="201168" lvl="1" indent="0">
              <a:buNone/>
            </a:pPr>
            <a:r>
              <a:rPr lang="tr-TR" sz="2000" dirty="0"/>
              <a:t>Türkiye’de 2009 yılında Garipoğlu M. ve arkadaşları tarafından yapılan bir çalışmada; 3 ay boyunca iki haftalık aralıklarla toplamda 7 görüşmenin yapıldığı aile temelli davranışçı grup terapisi </a:t>
            </a:r>
            <a:r>
              <a:rPr lang="tr-TR" sz="2000" dirty="0" err="1"/>
              <a:t>obezite</a:t>
            </a:r>
            <a:r>
              <a:rPr lang="tr-TR" sz="2000" dirty="0"/>
              <a:t> tedavisinde etkili bulunmuştur.</a:t>
            </a:r>
          </a:p>
        </p:txBody>
      </p:sp>
    </p:spTree>
    <p:extLst>
      <p:ext uri="{BB962C8B-B14F-4D97-AF65-F5344CB8AC3E}">
        <p14:creationId xmlns:p14="http://schemas.microsoft.com/office/powerpoint/2010/main" val="104356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FBB4A5E6-5D29-4C16-A267-5F70A9571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İZLEM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21C14831-669D-4B07-BE90-0E41310E4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Birinci basamakta izlenen </a:t>
            </a:r>
            <a:r>
              <a:rPr lang="tr-TR" sz="2400" dirty="0" err="1"/>
              <a:t>obez</a:t>
            </a:r>
            <a:r>
              <a:rPr lang="tr-TR" sz="2400" dirty="0"/>
              <a:t> çocuklarda </a:t>
            </a:r>
            <a:r>
              <a:rPr lang="tr-TR" sz="2400" dirty="0" err="1"/>
              <a:t>obeziteye</a:t>
            </a:r>
            <a:r>
              <a:rPr lang="tr-TR" sz="2400" dirty="0"/>
              <a:t> neden olabilecek</a:t>
            </a:r>
          </a:p>
          <a:p>
            <a:pPr lvl="1"/>
            <a:r>
              <a:rPr lang="tr-TR" sz="2000" dirty="0"/>
              <a:t>Genetik ve </a:t>
            </a:r>
            <a:r>
              <a:rPr lang="tr-TR" sz="2000" dirty="0" err="1"/>
              <a:t>hormonal</a:t>
            </a:r>
            <a:r>
              <a:rPr lang="tr-TR" sz="2000" dirty="0"/>
              <a:t> patolojileri düşündürecek bulgular, </a:t>
            </a:r>
          </a:p>
          <a:p>
            <a:pPr lvl="1"/>
            <a:r>
              <a:rPr lang="tr-TR" sz="2000" dirty="0"/>
              <a:t>Kısa sürede hızlı kilo alımı, </a:t>
            </a:r>
          </a:p>
          <a:p>
            <a:pPr lvl="1"/>
            <a:r>
              <a:rPr lang="tr-TR" sz="2000" dirty="0" err="1"/>
              <a:t>Obezitenin</a:t>
            </a:r>
            <a:r>
              <a:rPr lang="tr-TR" sz="2000" dirty="0"/>
              <a:t> neden olduğu komplikasyonlar ait klinik ve </a:t>
            </a:r>
            <a:r>
              <a:rPr lang="tr-TR" sz="2000" dirty="0" err="1"/>
              <a:t>laboratuar</a:t>
            </a:r>
            <a:r>
              <a:rPr lang="tr-TR" sz="2000" dirty="0"/>
              <a:t> bozukluğu var ise ileri bir merkeze sevk edilmelidir.</a:t>
            </a:r>
          </a:p>
        </p:txBody>
      </p:sp>
    </p:spTree>
    <p:extLst>
      <p:ext uri="{BB962C8B-B14F-4D97-AF65-F5344CB8AC3E}">
        <p14:creationId xmlns:p14="http://schemas.microsoft.com/office/powerpoint/2010/main" val="400721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F5F3A592-E6FA-4221-BFDD-BF18F903C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KAYNAKLAR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7A5CCF00-5CA2-48C1-8F02-C45C5829C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b="1" dirty="0"/>
              <a:t>Çocukluk Çağında </a:t>
            </a:r>
            <a:r>
              <a:rPr lang="tr-TR" b="1" dirty="0" err="1"/>
              <a:t>Obeziteye</a:t>
            </a:r>
            <a:r>
              <a:rPr lang="tr-TR" b="1" dirty="0"/>
              <a:t> Yaklaşım, </a:t>
            </a:r>
            <a:r>
              <a:rPr lang="tr-TR" i="1" dirty="0"/>
              <a:t>Atilla </a:t>
            </a:r>
            <a:r>
              <a:rPr lang="tr-TR" i="1" dirty="0" err="1"/>
              <a:t>ÇAYIR</a:t>
            </a:r>
            <a:r>
              <a:rPr lang="tr-TR" i="1" baseline="30000" dirty="0" err="1"/>
              <a:t>a</a:t>
            </a:r>
            <a:r>
              <a:rPr lang="tr-TR" i="1" dirty="0" err="1"/>
              <a:t>Çocuk</a:t>
            </a:r>
            <a:r>
              <a:rPr lang="tr-TR" i="1" dirty="0"/>
              <a:t> Endokrinoloji Kliniği, Erzurum Bölge Eğitim ve Araştırma Hastanesi, Erzurum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TEMD2017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World Health Organization. Obesity: Preventing and Managing the Global Epidemic. World Health Organ Tech Rep Ser 894. World Health Organization: Geneva, 2000. 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Erişkin, </a:t>
            </a:r>
            <a:r>
              <a:rPr lang="tr-TR" dirty="0" err="1"/>
              <a:t>adolesan</a:t>
            </a:r>
            <a:r>
              <a:rPr lang="tr-TR" dirty="0"/>
              <a:t> ve çocukluk yaş grubunda </a:t>
            </a:r>
            <a:r>
              <a:rPr lang="tr-TR" dirty="0" err="1"/>
              <a:t>obeziteye</a:t>
            </a:r>
            <a:r>
              <a:rPr lang="tr-TR" dirty="0"/>
              <a:t> klinik yaklaşım </a:t>
            </a:r>
            <a:r>
              <a:rPr lang="de-DE" dirty="0"/>
              <a:t>Rahman Yavuz1, </a:t>
            </a:r>
            <a:r>
              <a:rPr lang="de-DE" dirty="0" err="1"/>
              <a:t>H.Ömer</a:t>
            </a:r>
            <a:r>
              <a:rPr lang="de-DE" dirty="0"/>
              <a:t> </a:t>
            </a:r>
            <a:r>
              <a:rPr lang="de-DE" dirty="0" err="1"/>
              <a:t>Tontuş</a:t>
            </a:r>
            <a:r>
              <a:rPr lang="de-DE" dirty="0"/>
              <a:t> 2 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TC Sağlık Bakanlığı. Türkiye’de Okul Çağı Çocuklarında (6-10 Yaş Grubu) Büyümenin İzlenmesi (TOÇBİ) Projesi Araştırma Raporu, Ankara, 2011. </a:t>
            </a:r>
          </a:p>
        </p:txBody>
      </p:sp>
    </p:spTree>
    <p:extLst>
      <p:ext uri="{BB962C8B-B14F-4D97-AF65-F5344CB8AC3E}">
        <p14:creationId xmlns:p14="http://schemas.microsoft.com/office/powerpoint/2010/main" val="128954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="" xmlns:a16="http://schemas.microsoft.com/office/drawing/2014/main" id="{AE1AF813-2D2F-4B78-9216-388AF161EDA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0">
            <a:extLst>
              <a:ext uri="{FF2B5EF4-FFF2-40B4-BE49-F238E27FC236}">
                <a16:creationId xmlns="" xmlns:a16="http://schemas.microsoft.com/office/drawing/2014/main" id="{C47181D2-95D5-4439-9BDF-14D4FDC7BD8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İçerik Yer Tutucusu 3" descr="çayır, ağaç, açık hava, gök içeren bir resim&#10;&#10;Çok yüksek güvenilirlikle oluşturulmuş açıklama">
            <a:extLst>
              <a:ext uri="{FF2B5EF4-FFF2-40B4-BE49-F238E27FC236}">
                <a16:creationId xmlns="" xmlns:a16="http://schemas.microsoft.com/office/drawing/2014/main" id="{95A3D492-0454-4936-AE8E-8DCC0CBD04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678" b="432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BE13D252-8645-415B-8C31-9CAC567FB6A8}"/>
              </a:ext>
            </a:extLst>
          </p:cNvPr>
          <p:cNvSpPr txBox="1"/>
          <p:nvPr/>
        </p:nvSpPr>
        <p:spPr>
          <a:xfrm>
            <a:off x="9190496" y="5963746"/>
            <a:ext cx="3905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	GÜZ OKULU</a:t>
            </a:r>
          </a:p>
          <a:p>
            <a:r>
              <a:rPr lang="tr-TR" b="1" dirty="0"/>
              <a:t>EYLÜL 2017-ANTALYA</a:t>
            </a:r>
          </a:p>
        </p:txBody>
      </p:sp>
    </p:spTree>
    <p:extLst>
      <p:ext uri="{BB962C8B-B14F-4D97-AF65-F5344CB8AC3E}">
        <p14:creationId xmlns:p14="http://schemas.microsoft.com/office/powerpoint/2010/main" val="302088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8CFDCBC9-19E4-4827-85FB-BD2FB86C3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9209"/>
          <a:stretch/>
        </p:blipFill>
        <p:spPr>
          <a:xfrm>
            <a:off x="5808086" y="1825626"/>
            <a:ext cx="5545713" cy="3801452"/>
          </a:xfrm>
          <a:prstGeom prst="rect">
            <a:avLst/>
          </a:prstGeom>
        </p:spPr>
      </p:pic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E24F8FFC-D294-431F-82F7-1F113F2107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tr-TR" altLang="tr-TR" dirty="0" err="1"/>
              <a:t>Obezite</a:t>
            </a:r>
            <a:r>
              <a:rPr lang="tr-TR" altLang="tr-TR" dirty="0"/>
              <a:t> Nedir?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="" xmlns:a16="http://schemas.microsoft.com/office/drawing/2014/main" id="{605221C2-0644-4845-A85A-AE7039038E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pPr eaLnBrk="1" hangingPunct="1"/>
            <a:endParaRPr lang="tr-TR" alt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 Sağlık Örgütü tarafından </a:t>
            </a:r>
            <a:r>
              <a:rPr lang="tr-TR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obezite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sağlığı bozacak ölçüde vücutta aşırı yağ birikmesi olarak tanımlanmıştır. </a:t>
            </a:r>
          </a:p>
          <a:p>
            <a:endParaRPr lang="tr-TR" alt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Enerji alımı ve tüketimi arasındaki dengenin alım yönünde artması </a:t>
            </a:r>
            <a:r>
              <a:rPr lang="tr-TR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obeziteye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neden olmaktadır.</a:t>
            </a:r>
          </a:p>
        </p:txBody>
      </p:sp>
    </p:spTree>
    <p:extLst>
      <p:ext uri="{BB962C8B-B14F-4D97-AF65-F5344CB8AC3E}">
        <p14:creationId xmlns:p14="http://schemas.microsoft.com/office/powerpoint/2010/main" val="229691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852AC76C-5ED1-43E1-8B4B-DF2EFF34E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dirty="0" err="1"/>
              <a:t>Obezite</a:t>
            </a:r>
            <a:r>
              <a:rPr lang="tr-TR" altLang="tr-TR" dirty="0"/>
              <a:t> Nedir?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6AA32814-C64C-4BE4-8410-447E0F519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/>
              <a:t>Obezitede</a:t>
            </a:r>
            <a:r>
              <a:rPr lang="tr-TR" sz="2400" dirty="0"/>
              <a:t> artan yağ oranına bağlı vücutta ortaya çıkan endokrin ve </a:t>
            </a:r>
            <a:r>
              <a:rPr lang="tr-TR" sz="2400" dirty="0" err="1"/>
              <a:t>metabolik</a:t>
            </a:r>
            <a:r>
              <a:rPr lang="tr-TR" sz="2400" dirty="0"/>
              <a:t> değişiklikler, çocukluk çağında ve ileriki yıllarda gelişen birçok hastalığın temelini oluşturmaktadır.</a:t>
            </a:r>
          </a:p>
          <a:p>
            <a:r>
              <a:rPr lang="tr-TR" sz="2400" dirty="0"/>
              <a:t>Erken dönemde çocukluk çağı </a:t>
            </a:r>
            <a:r>
              <a:rPr lang="tr-TR" sz="2400" dirty="0" err="1"/>
              <a:t>obezitesine</a:t>
            </a:r>
            <a:r>
              <a:rPr lang="tr-TR" sz="2400" dirty="0"/>
              <a:t> doğru tanı konulması, gerekli koruyucu ve tedavi edici tedbirlerin bir an önce alınması çocuk ve toplum sağlığı açısından önem arz etmektedir. </a:t>
            </a:r>
          </a:p>
          <a:p>
            <a:r>
              <a:rPr lang="tr-TR" sz="2400" dirty="0"/>
              <a:t>Bu nedenle birinci basamakta görev yapan hekimlere </a:t>
            </a:r>
            <a:r>
              <a:rPr lang="tr-TR" sz="2400" dirty="0" err="1"/>
              <a:t>obezite</a:t>
            </a:r>
            <a:r>
              <a:rPr lang="tr-TR" sz="2400" dirty="0"/>
              <a:t> ile mücadelede çok iş düşmektedir.</a:t>
            </a:r>
          </a:p>
        </p:txBody>
      </p:sp>
    </p:spTree>
    <p:extLst>
      <p:ext uri="{BB962C8B-B14F-4D97-AF65-F5344CB8AC3E}">
        <p14:creationId xmlns:p14="http://schemas.microsoft.com/office/powerpoint/2010/main" val="33494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E7FA2C91-01CA-4216-B65C-F2842FBAE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b="1" dirty="0"/>
              <a:t>Dünyada </a:t>
            </a:r>
            <a:r>
              <a:rPr lang="tr-TR" altLang="tr-TR" b="1" dirty="0" err="1"/>
              <a:t>Obezite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1B8D649F-A06A-4108-92C7-15660B64C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/>
          </a:p>
          <a:p>
            <a:r>
              <a:rPr lang="tr-TR" sz="2400" dirty="0"/>
              <a:t>2011-2012 NHANES verilerine göre çocuk ve ergenlerde fazla tartı </a:t>
            </a:r>
            <a:r>
              <a:rPr lang="tr-TR" sz="2400" dirty="0" err="1"/>
              <a:t>prevalansı</a:t>
            </a:r>
            <a:r>
              <a:rPr lang="tr-TR" sz="2400" dirty="0"/>
              <a:t>  %31,8 ve </a:t>
            </a:r>
            <a:r>
              <a:rPr lang="tr-TR" sz="2400" dirty="0" err="1"/>
              <a:t>obezite</a:t>
            </a:r>
            <a:r>
              <a:rPr lang="tr-TR" sz="2400" dirty="0"/>
              <a:t> </a:t>
            </a:r>
            <a:r>
              <a:rPr lang="tr-TR" sz="2400" dirty="0" err="1"/>
              <a:t>prevalansı</a:t>
            </a:r>
            <a:r>
              <a:rPr lang="tr-TR" sz="2400" dirty="0"/>
              <a:t> %16,9 olarak bildirilmiştir.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B3AF64A7-A08C-47F2-A2E7-5D9EB2E97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743" y="3231074"/>
            <a:ext cx="4718513" cy="308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0BD80C99-E4B6-405E-A169-8C9232C23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b="1" dirty="0"/>
              <a:t>Türkiye'de </a:t>
            </a:r>
            <a:r>
              <a:rPr lang="tr-TR" altLang="tr-TR" b="1" dirty="0" err="1"/>
              <a:t>Obezite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D7FF634C-9806-403F-90A8-711666ABC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tr-TR" sz="2400" dirty="0"/>
              <a:t>Türkiye Okul Çağı Çocuklarında Büyümenin İzlenmesi (TOÇBİ) Projesi araştırma raporuna göre; Türkiye genelinde çocukların %6,5’inin </a:t>
            </a:r>
            <a:r>
              <a:rPr lang="tr-TR" sz="2400" dirty="0" err="1"/>
              <a:t>obez</a:t>
            </a:r>
            <a:r>
              <a:rPr lang="tr-TR" sz="2400" dirty="0"/>
              <a:t>, %14,3’ünün fazla kilolu olduğu bulunmuştur.</a:t>
            </a:r>
          </a:p>
          <a:p>
            <a:r>
              <a:rPr lang="tr-TR" sz="2400" dirty="0" err="1"/>
              <a:t>Obezite</a:t>
            </a:r>
            <a:r>
              <a:rPr lang="tr-TR" sz="2400" dirty="0"/>
              <a:t>  görülme sıklığı erkeklerde %7,5, kızlarda %5,4 iken, fazla kilolu olma durumu erkeklerde %15,1, kızlarda %13,5’tir. 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F856A4EC-B97B-4E68-AC31-619C8613F8D2}"/>
              </a:ext>
            </a:extLst>
          </p:cNvPr>
          <p:cNvSpPr txBox="1"/>
          <p:nvPr/>
        </p:nvSpPr>
        <p:spPr>
          <a:xfrm>
            <a:off x="5317588" y="4945764"/>
            <a:ext cx="5838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TC Sağlık Bakanlığı. Türkiye’de Okul Çağı Çocuklarında (6-10 Yaş Grubu) Büyümenin İzlenmesi (TOÇBİ) Projesi Araştırma Raporu, Ankara, 2011. </a:t>
            </a:r>
          </a:p>
        </p:txBody>
      </p:sp>
    </p:spTree>
    <p:extLst>
      <p:ext uri="{BB962C8B-B14F-4D97-AF65-F5344CB8AC3E}">
        <p14:creationId xmlns:p14="http://schemas.microsoft.com/office/powerpoint/2010/main" val="422821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15412</TotalTime>
  <Words>2138</Words>
  <Application>Microsoft Office PowerPoint</Application>
  <PresentationFormat>Geniş ekran</PresentationFormat>
  <Paragraphs>269</Paragraphs>
  <Slides>54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54</vt:i4>
      </vt:variant>
    </vt:vector>
  </HeadingPairs>
  <TitlesOfParts>
    <vt:vector size="60" baseType="lpstr">
      <vt:lpstr>Arial</vt:lpstr>
      <vt:lpstr>Calibri</vt:lpstr>
      <vt:lpstr>Calibri Light</vt:lpstr>
      <vt:lpstr>Comic Sans MS</vt:lpstr>
      <vt:lpstr>Times New Roman</vt:lpstr>
      <vt:lpstr>Geçmişe bakış</vt:lpstr>
      <vt:lpstr>Çocukluk Çağında Obeziteye Yaklaşım</vt:lpstr>
      <vt:lpstr>PowerPoint Sunusu</vt:lpstr>
      <vt:lpstr>Amaç</vt:lpstr>
      <vt:lpstr>Hedefler</vt:lpstr>
      <vt:lpstr>Giriş</vt:lpstr>
      <vt:lpstr>Obezite Nedir?</vt:lpstr>
      <vt:lpstr>Obezite Nedir?</vt:lpstr>
      <vt:lpstr>Dünyada Obezite</vt:lpstr>
      <vt:lpstr>Türkiye'de Obezite</vt:lpstr>
      <vt:lpstr>PowerPoint Sunusu</vt:lpstr>
      <vt:lpstr>ETİYOPATOGENEZ </vt:lpstr>
      <vt:lpstr>ETİYOPATOGENEZ</vt:lpstr>
      <vt:lpstr>ETİYOPATOGENEZ</vt:lpstr>
      <vt:lpstr>Obezite görülme sıklığı neden artıyor?</vt:lpstr>
      <vt:lpstr>PowerPoint Sunusu</vt:lpstr>
      <vt:lpstr>OBEZİTENİN DEĞERLENDİRİLMESİ </vt:lpstr>
      <vt:lpstr>OBEZİTENİN DEĞERLENDİRİLMESİ </vt:lpstr>
      <vt:lpstr>PowerPoint Sunusu</vt:lpstr>
      <vt:lpstr>PowerPoint Sunusu</vt:lpstr>
      <vt:lpstr>OBEZİTENİN DEĞERLENDİRİLMESİ </vt:lpstr>
      <vt:lpstr>OBEZİTENİN DEĞERLENDİRİLMESİ </vt:lpstr>
      <vt:lpstr>OBEZİTENİN DEĞERLENDİRİLMESİ </vt:lpstr>
      <vt:lpstr>PowerPoint Sunusu</vt:lpstr>
      <vt:lpstr>OBEZİTENİN DEĞERLENDİRİLMESİ </vt:lpstr>
      <vt:lpstr>OBEZİTENİN DEĞERLENDİRİLMESİ </vt:lpstr>
      <vt:lpstr>OBEZİTENİN DEĞERLENDİRİLMESİ </vt:lpstr>
      <vt:lpstr>OBEZİTENİN DEĞERLENDİRİLMESİ </vt:lpstr>
      <vt:lpstr>OBEZİTENİN DEĞERLENDİRİLMESİ </vt:lpstr>
      <vt:lpstr>OBEZİTENİN DEĞERLENDİRİLMESİ </vt:lpstr>
      <vt:lpstr>PowerPoint Sunusu</vt:lpstr>
      <vt:lpstr>Akantozis nigrikans</vt:lpstr>
      <vt:lpstr>Mor renkli sitrialar</vt:lpstr>
      <vt:lpstr>OBEZİTENİN DEĞERLENDİRİLMESİ </vt:lpstr>
      <vt:lpstr>PowerPoint Sunusu</vt:lpstr>
      <vt:lpstr>TEDAVİ</vt:lpstr>
      <vt:lpstr>TEDAVİ</vt:lpstr>
      <vt:lpstr>TEDAVİ</vt:lpstr>
      <vt:lpstr>TEDAVİ</vt:lpstr>
      <vt:lpstr>TEDAVİ</vt:lpstr>
      <vt:lpstr>TEDAVİ</vt:lpstr>
      <vt:lpstr>TEDAVİ</vt:lpstr>
      <vt:lpstr>TEDAVİ</vt:lpstr>
      <vt:lpstr>TEDAVİ</vt:lpstr>
      <vt:lpstr>TEDAVİ</vt:lpstr>
      <vt:lpstr>TEDAVİ</vt:lpstr>
      <vt:lpstr>TEDAVİ</vt:lpstr>
      <vt:lpstr>TEDAVİ</vt:lpstr>
      <vt:lpstr>TEDAVİ</vt:lpstr>
      <vt:lpstr>TEDAVİ</vt:lpstr>
      <vt:lpstr>PowerPoint Sunusu</vt:lpstr>
      <vt:lpstr>İZLEM</vt:lpstr>
      <vt:lpstr>İZLEM</vt:lpstr>
      <vt:lpstr>KAYNAKLAR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Çocukluk Çağında Obeziteye Yaklaşım</dc:title>
  <dc:creator>lenovo</dc:creator>
  <cp:lastModifiedBy>lenovo</cp:lastModifiedBy>
  <cp:revision>129</cp:revision>
  <dcterms:created xsi:type="dcterms:W3CDTF">2017-11-03T15:30:33Z</dcterms:created>
  <dcterms:modified xsi:type="dcterms:W3CDTF">2017-11-17T05:47:37Z</dcterms:modified>
</cp:coreProperties>
</file>