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97" r:id="rId5"/>
    <p:sldId id="301" r:id="rId6"/>
    <p:sldId id="305" r:id="rId7"/>
    <p:sldId id="303" r:id="rId8"/>
    <p:sldId id="302" r:id="rId9"/>
    <p:sldId id="306" r:id="rId10"/>
    <p:sldId id="307" r:id="rId11"/>
    <p:sldId id="308" r:id="rId12"/>
    <p:sldId id="309" r:id="rId13"/>
    <p:sldId id="310" r:id="rId14"/>
    <p:sldId id="312" r:id="rId15"/>
    <p:sldId id="313" r:id="rId16"/>
    <p:sldId id="283" r:id="rId17"/>
    <p:sldId id="260" r:id="rId18"/>
    <p:sldId id="311" r:id="rId19"/>
    <p:sldId id="289" r:id="rId20"/>
    <p:sldId id="314" r:id="rId21"/>
    <p:sldId id="316" r:id="rId22"/>
    <p:sldId id="285" r:id="rId23"/>
    <p:sldId id="294" r:id="rId24"/>
    <p:sldId id="261" r:id="rId25"/>
    <p:sldId id="317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111C-DEDD-4D26-B944-65D4AFF18A38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0AA0F-D6D7-4E39-8437-8AB23515F66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0AA0F-D6D7-4E39-8437-8AB23515F66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HR:</a:t>
            </a:r>
            <a:r>
              <a:rPr lang="tr-TR" dirty="0" err="1" smtClean="0"/>
              <a:t>hazard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ratio</a:t>
            </a:r>
            <a:r>
              <a:rPr lang="tr-TR" baseline="0" dirty="0" smtClean="0"/>
              <a:t> : 1 risk bakımından fark yok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0AA0F-D6D7-4E39-8437-8AB23515F66E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F265-C000-4873-A306-70A628F02D1F}" type="datetimeFigureOut">
              <a:rPr lang="tr-TR" smtClean="0"/>
              <a:pPr/>
              <a:t>30.11.2015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A3F1-A94D-4DCF-9B2B-5A005C38B60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886728" cy="2886094"/>
          </a:xfrm>
        </p:spPr>
        <p:txBody>
          <a:bodyPr>
            <a:normAutofit/>
          </a:bodyPr>
          <a:lstStyle/>
          <a:p>
            <a:r>
              <a:rPr lang="tr-TR" sz="4000" b="1" i="1" dirty="0" smtClean="0">
                <a:latin typeface="Times New Roman" pitchFamily="18" charset="0"/>
                <a:cs typeface="Times New Roman" pitchFamily="18" charset="0"/>
              </a:rPr>
              <a:t>Hipertansiyon ilaçlarının yatma vaktinde alımı yeni başlangıçlı tip 2 diyabet riskini azaltır: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err="1" smtClean="0">
                <a:latin typeface="Times New Roman" pitchFamily="18" charset="0"/>
                <a:cs typeface="Times New Roman" pitchFamily="18" charset="0"/>
              </a:rPr>
              <a:t>Randomize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 kontrollü çalışma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786742" cy="1752600"/>
          </a:xfrm>
        </p:spPr>
        <p:txBody>
          <a:bodyPr>
            <a:normAutofit/>
          </a:bodyPr>
          <a:lstStyle/>
          <a:p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Sunum/ Çeviren: As.Dr. N. Emel ELVERİCİ ARDIÇ</a:t>
            </a:r>
          </a:p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Trabzon Kanuni EAH-KTÜ Aile Hekimliği ABD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400" i="1" dirty="0" smtClean="0">
                <a:latin typeface="Times New Roman" pitchFamily="18" charset="0"/>
                <a:cs typeface="Times New Roman" pitchFamily="18" charset="0"/>
              </a:rPr>
              <a:t>Katılımcıları </a:t>
            </a:r>
            <a:r>
              <a:rPr lang="tr-TR" sz="3400" i="1" dirty="0" smtClean="0">
                <a:latin typeface="Times New Roman" pitchFamily="18" charset="0"/>
                <a:cs typeface="Times New Roman" pitchFamily="18" charset="0"/>
              </a:rPr>
              <a:t>çalışma dışı bırakma kriterleri </a:t>
            </a:r>
            <a:r>
              <a:rPr lang="tr-TR" sz="3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tr-TR" sz="3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Gebelik 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Madde kötüye kullanımı öyküsü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Gece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şiftinde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çalışan işçiler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AIDS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Tip 1 DM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Sekonder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hipertansiyon 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KVH (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unstabl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anjina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pectoris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, yaşamı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tekdit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eden aritmi)</a:t>
            </a: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Nefropati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grade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retinopati</a:t>
            </a:r>
            <a:endParaRPr lang="tr-TR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Ambulatuar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kan basıncı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monitörüzasyonuna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400" dirty="0" err="1" smtClean="0">
                <a:latin typeface="Times New Roman" pitchFamily="18" charset="0"/>
                <a:cs typeface="Times New Roman" pitchFamily="18" charset="0"/>
              </a:rPr>
              <a:t>intolerans</a:t>
            </a:r>
            <a:endParaRPr lang="tr-TR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     - İletişim yetersizliği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 2012 diyabeti olmayan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hipertansif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hasta ile yapıldı (976 erkek , 1036 kadın,  52,7  ±  13,6 yaşlarında ).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Çalışmanın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major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hedefi : Kan basıncı düşürücü ilaçların tedavi zamanı rejimlerinin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hastalık, yeni başlangıçlı diyabet, kronik böbrek yetmezliği üzerine etkinliğini belirlemek.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Hastalar bir bilgisayar tarafından rastgele oluşturulan ayırma tablosu kullanılarak tüm hipertansiyon ilaçlarını uyanınca alanlar veya günlük total doz ilacın  ≥ 1 yatma zamanında alanlar olarak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randomize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edildi.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Hipertansiyon, güncel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ambulatuar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kan basıncı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monitörizasyon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kriterlerine göre tanımlandı ( örneğin uyanış SKB/DKB ortalaması ≥ 135/85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veya uykuda SKB/DKB ortalaması ≥ 120/70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Yeni başlangıçlı diyabet, 3 ay arayla en az 2 değerlendirmede açlık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gukozunun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≥ 7.0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/l olması ile tanımlandı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Katılımcıların hiçbiri çalışma esnasında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glukoz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düşürücü tedavi almıyordu.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Sonuçların tekrarlanabilirliğini güçlendirmek için 48 saat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mönitorizasyon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seçildi (Ortalama kan basıncı değerleri ve uykuya dalma ile ABPM bağlantılı takip).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Katılılımcılar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minimal sınırlayan aktiviteleri ile beraber eğitimliydiler. Dolayısı ile benzer aktivite ve dinlenme planı ile gündüz uykusundan sakınma tutumu gösterdiler.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Tavsiye edilen önerilerin tutulması ile takipte 2 saatin üstünde kayıt eksiği varsa veya 2 günlük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monitörizasyon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esnasında dinlenme ve aktivite zamanlamasında düzensizlik varsa ya da gece uykusu 6 saatten az/ 12 saatten fazla ise bulgular geçersiz sayılıp aynı hafta ABPM tekrar edildi.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hastalar her 48 saat süresince fiziksel aktivitenin derecesinin kayıt edilmesi için dominant el bileğine takılı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aktigraf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ile idi. Böylece kişisel ABP verileri doğrulandı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Katılımcıların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antekübital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venden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sabah 08-09.00 arası 1 gece süren açlık sonrası kanları alındı, 48 saatlik seansın ilk 24 saati içinde idrarları toplandı ve analizleri yapıldı. 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Her 48 saatlik seans başlamadan önce aynı katılımcıların 10 dakikalık istirahat sonrası 6 ardışık kan basıncı kontrolü farklı cihazlarla kontrol edildi.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İSTATİSTİK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ABPM profilleri, ölçüm yanlışlıkları ve dışlama kriterleri basit kriterlere göre düzenlendi.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SKB 250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üzeri ve 70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altı, DKB 150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üzeri ve 40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altı, nabız basıncı 150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üzeri ve 20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altı olan değerler otomatik dışlandı.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Demografik ve klinik karakteristiklerine göre iki grup şeklinde karşılaştırıldı.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Devam eden değişkenler için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t test 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yada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nonparametrik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 x ² (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kikare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kullanıldı.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Survey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analizi için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Kaplan-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Meier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Testi  ile yapıldı ve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Montel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Longrank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testi ile karşılaştırıldı.  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endParaRPr lang="tr-TR" sz="3600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Demografik özellikler,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aboratuvar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ulguları ve AKB ortalamaları 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İki grup arasında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metabolik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obstruktif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uyku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apne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sendromu, anemi,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hastalıklar,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obezite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tüm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artropometrik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değişkenler eşdeğer yaygınlıktaydı.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Tedavi için kullanılmış ilaçların sayıları ve sınıfları da iki grup arasında eşitlenmişti.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5,9 yıllık takip sırasında 171 katılımcıda tip 2 diyabet gelişti.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b="1" dirty="0" smtClean="0"/>
              <a:t>                                                                             </a:t>
            </a:r>
            <a:br>
              <a:rPr lang="tr-TR" sz="1600" b="1" dirty="0" smtClean="0"/>
            </a:br>
            <a:r>
              <a:rPr lang="tr-TR" sz="1600" b="1" dirty="0" smtClean="0"/>
              <a:t/>
            </a:r>
            <a:br>
              <a:rPr lang="tr-TR" sz="1600" b="1" dirty="0" smtClean="0"/>
            </a:br>
            <a:r>
              <a:rPr lang="tr-TR" sz="1600" b="1" dirty="0" smtClean="0"/>
              <a:t/>
            </a:r>
            <a:br>
              <a:rPr lang="tr-TR" sz="1600" b="1" dirty="0" smtClean="0"/>
            </a:br>
            <a:r>
              <a:rPr lang="tr-TR" sz="1600" b="1" dirty="0" smtClean="0"/>
              <a:t/>
            </a:r>
            <a:br>
              <a:rPr lang="tr-TR" sz="1600" b="1" dirty="0" smtClean="0"/>
            </a:br>
            <a:r>
              <a:rPr lang="tr-TR" sz="2700" b="1" dirty="0" smtClean="0"/>
              <a:t>                                              </a:t>
            </a:r>
            <a:br>
              <a:rPr lang="tr-TR" sz="2700" b="1" dirty="0" smtClean="0"/>
            </a:br>
            <a:r>
              <a:rPr lang="tr-TR" sz="2700" b="1" dirty="0" smtClean="0"/>
              <a:t/>
            </a:r>
            <a:br>
              <a:rPr lang="tr-TR" sz="2700" b="1" dirty="0" smtClean="0"/>
            </a:br>
            <a:r>
              <a:rPr lang="tr-TR" sz="2700" b="1" dirty="0" smtClean="0"/>
              <a:t>                                                </a:t>
            </a:r>
            <a:br>
              <a:rPr lang="tr-TR" sz="2700" b="1" dirty="0" smtClean="0"/>
            </a:br>
            <a:r>
              <a:rPr lang="tr-TR" sz="2700" b="1" dirty="0" smtClean="0"/>
              <a:t/>
            </a:r>
            <a:br>
              <a:rPr lang="tr-TR" sz="2700" b="1" dirty="0" smtClean="0"/>
            </a:br>
            <a:r>
              <a:rPr lang="tr-TR" sz="2700" b="1" dirty="0" smtClean="0"/>
              <a:t>                                               </a:t>
            </a:r>
            <a:r>
              <a:rPr lang="tr-TR" sz="2700" dirty="0" err="1" smtClean="0">
                <a:latin typeface="Times New Roman" pitchFamily="18" charset="0"/>
                <a:cs typeface="Times New Roman" pitchFamily="18" charset="0"/>
              </a:rPr>
              <a:t>Impact</a:t>
            </a: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700" b="1" dirty="0" smtClean="0">
                <a:latin typeface="Times New Roman" pitchFamily="18" charset="0"/>
                <a:cs typeface="Times New Roman" pitchFamily="18" charset="0"/>
              </a:rPr>
              <a:t>(IF) </a:t>
            </a: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2014/2015 ; 6.671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Çalışma </a:t>
            </a:r>
            <a:r>
              <a:rPr lang="tr-TR" sz="2700" i="1" dirty="0" smtClean="0">
                <a:latin typeface="Times New Roman" pitchFamily="18" charset="0"/>
                <a:cs typeface="Times New Roman" pitchFamily="18" charset="0"/>
              </a:rPr>
              <a:t>İspanya </a:t>
            </a:r>
            <a:r>
              <a:rPr lang="tr-TR" sz="2700" i="1" dirty="0" err="1" smtClean="0">
                <a:latin typeface="Times New Roman" pitchFamily="18" charset="0"/>
                <a:cs typeface="Times New Roman" pitchFamily="18" charset="0"/>
              </a:rPr>
              <a:t>Vigo</a:t>
            </a:r>
            <a:r>
              <a:rPr lang="tr-TR" sz="2700" i="1" dirty="0" smtClean="0">
                <a:latin typeface="Times New Roman" pitchFamily="18" charset="0"/>
                <a:cs typeface="Times New Roman" pitchFamily="18" charset="0"/>
              </a:rPr>
              <a:t> Üniversitesi Biyoenerji ve </a:t>
            </a:r>
            <a:r>
              <a:rPr lang="tr-TR" sz="2700" i="1" dirty="0" err="1" smtClean="0">
                <a:latin typeface="Times New Roman" pitchFamily="18" charset="0"/>
                <a:cs typeface="Times New Roman" pitchFamily="18" charset="0"/>
              </a:rPr>
              <a:t>Kronobiyoloji</a:t>
            </a:r>
            <a:r>
              <a:rPr lang="tr-TR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700" dirty="0" err="1" smtClean="0">
                <a:latin typeface="Times New Roman" pitchFamily="18" charset="0"/>
                <a:cs typeface="Times New Roman" pitchFamily="18" charset="0"/>
              </a:rPr>
              <a:t>labratuvarında</a:t>
            </a: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 çalışan araştırmacılar tarafından yapıldı.</a:t>
            </a:r>
            <a:br>
              <a:rPr lang="tr-TR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2700" dirty="0" smtClean="0">
                <a:latin typeface="Times New Roman" pitchFamily="18" charset="0"/>
                <a:cs typeface="Times New Roman" pitchFamily="18" charset="0"/>
              </a:rPr>
              <a:t>23 Eylül 2015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1026" name="Picture 2" descr="C:\Users\pc\Desktop\001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714356"/>
            <a:ext cx="2286016" cy="2237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842968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42"/>
            <a:ext cx="8001056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TARTIŞMA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Prospektif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kontrollü başka yerde yapılmış çalışmalarda uyku vaktinde  HT ilaç alımı en etkin maliyetli, en basit ve en uygun strateji olarak uykuda kan basıncını düşürdüğü gösterildi.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HOPE ve DREAM çalışmaları bunun örnekleri.</a:t>
            </a:r>
          </a:p>
          <a:p>
            <a:pPr>
              <a:buNone/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         Çalışmanın sınırlayıcı özellikleri; 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Tek merkezli olması ve diğer etnik guruplarda doğrulamaya ihtiyaç duyulması idi.</a:t>
            </a:r>
          </a:p>
          <a:p>
            <a:pPr>
              <a:buNone/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         Çalışmanın kuvvetli yönleri ise; 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Sistematik periyodik tabanlı çalışma,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Sadece ABP ölçümleri içeren HT tanımlaması,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Terapötik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müdahale,takip süresince ABP kontrolüne göre reçeteyi değiştirebileceği,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İki grupta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randomizasyon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yapılması dinlenme-aktivite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siklusu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gibi senkronizasyonların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dökümante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edilmesi ile, 24 saat içinde RAAS ve kan basıncı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paternleri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tahmin edilebilir.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Sonuç karara göre: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Diyabeti olmayan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hipertansif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hastalar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prospektif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olarak değerlendirildiğinde;günlük total dozun  ≥ 1 kan basıncı düşürücü ilacın yatma zamanı kullanımı ile tüm ilaçların sabah kalkınca alımı karşılaştırıldı. 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Yatma zamanı alanlarda :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Ambulatuar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kan basıncı kontrolleri önemli oranda iyi(uykuda kan basıncında önemli azalma).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Yeni başlangıçlı diyabet gelişme riskini azalttı.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AMAÇ / HİPOTEZ  </a:t>
            </a:r>
            <a: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Hipertansiyon ilaçlarının günlük total dozlarından 1 veya daha fazlasının yatma vaktinde alınmasının, tüm dozların  sabah kalkınca alınmasına oranla yeni başlangıçlı diyabet gelişme riskini azaltıp azaltmadığı araştırıldı.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Hipertansiyon genellikle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insülin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direnci ile birlikte meydana gelir.</a:t>
            </a:r>
          </a:p>
          <a:p>
            <a:pPr algn="just"/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Renin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anjiotensin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aldosteron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sisteminin aktivasyonu,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anjiotensin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2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aldosteron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artışı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hepatik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glikoz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salınımına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insülin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duyarlılığında azalmaya neden olur.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Dahası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hiperglisemi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de serum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aldosteron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seviyelerini artırır.</a:t>
            </a:r>
          </a:p>
          <a:p>
            <a:pPr algn="just"/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RAAS blokajı, kan basıncı düşüşüne ek olarak , bozulmuş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glukoz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insülin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toleransını kontrol etmek için etkili bir strateji olabilir.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Gerçekten de birçok büyük ölçekli klinik çalışmada,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hipertansif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hastalarda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anjiotensin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reseptör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blokörü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veya ACE inhibitörü kullanımının yeni başlangıçlı diyabet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insidansını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azaltabildiği gösterilmiştir.</a:t>
            </a:r>
          </a:p>
          <a:p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Heart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outcomes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prevention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(HOPE) çalışmasında, yatma zamanına ACE inhibitörü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ramipril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eklenmesi,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plaseboya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göre sadece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hastalıktan ölüm, MI ve inme riskini değil aynı zamanda % 34 oranında yeni başlangıçlı diyabet gelişim riskini de anlamlı ölçüde azaltmıştır.</a:t>
            </a:r>
          </a:p>
          <a:p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Ancak (DREAM)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ramipril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rosiglitazon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ile diyabet azaltma çalışmasında </a:t>
            </a:r>
            <a:r>
              <a:rPr lang="tr-TR" sz="2600" dirty="0" err="1" smtClean="0">
                <a:latin typeface="Times New Roman" pitchFamily="18" charset="0"/>
                <a:cs typeface="Times New Roman" pitchFamily="18" charset="0"/>
              </a:rPr>
              <a:t>ramiprilin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yeni başlangıçlı diyabeti önlemedeki faydası doğrulanamadı.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Hipertansiyonun günün saatlerine ilişkin tedavisinde, sabah- akşam tedavilerinin kan basıncını düşürmedeki etkinlik farkı birçok klinik çalışmada yaygın olarak saptandı.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Özellikle ARB ve ACE inhibitörlerinin gece yatmadan alınmasının, sabah kalkınca alınmasına oranla uykudaki kan basıncı ölçümlerine daha olumlu etkisi tespit edildi.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Bağımsız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prospektif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çalışmalar, uyku esnasındaki kan basıncı yükselişinin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hastalıklar ve diyabet için önemli bir risk faktörü olduğunu göstermiştir.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Tedaviyi sabah alan hastalarda, kan basıncı düşürücü ilacın sınıfından bağımsız olarak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olay riski daha yüksekti.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Dahası  ≥ 1 ilacını yatma zamanı alan hastalar arasında,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anjiotensin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reseptör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blokörü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kullananlarda diğer sınıf ilaçlara göre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riskin daha az olduğu ilişkilendirildi .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Ancak, zamanlı hipertansiyon tedavisinin yeni başlangıçlı diyabet riskine etkisi bilinmiyordu.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Bu toplu bulgular bizi 2 hipoteze yönlendirdi (daha önce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prospektif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olarak incelenmemiş) :</a:t>
            </a: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- Hipertansiyon ilaçlarının günlük total dozunun ≥ 1 yatma vaktinde alınması ile olan tedavinin, tüm ilaçların sabah kalkınca alınması ile olan tedaviye oranla, yeni başlangıçlı diyabet gelişimine karşı daha iyi koruyucu  etki gösterdiği</a:t>
            </a:r>
          </a:p>
          <a:p>
            <a:pPr>
              <a:buNone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   - RAAS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inhibisyonu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, diğer tedavi stratejilerine göre daha üstün olduğu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YÖNTEM/ METOD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MAPEC çalışması  (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kardiyovasküler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olay tahmini için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ambulatuar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kan basıncı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monitörizasyonu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) :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Prospektif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randomize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 açık etiketli, kör çalışma,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2000-2007 yılları arasında, 18 yaş üstünde günlük rutin aktivitelerinde ve gece uykularında olan örneklerle çalışma oluşturuldu.</a:t>
            </a:r>
          </a:p>
          <a:p>
            <a:pPr>
              <a:buNone/>
            </a:pP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   Katılımcıları çalışmaya dahil etme kriterleri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- Kan basıncı düşürücü ilaçlarını kalkınca aldıklarında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normotansif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olanlar yada tedaviye dirençli olanlar </a:t>
            </a:r>
          </a:p>
          <a:p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1127</Words>
  <Application>Microsoft Office PowerPoint</Application>
  <PresentationFormat>Ekran Gösterisi (4:3)</PresentationFormat>
  <Paragraphs>105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Hipertansiyon ilaçlarının yatma vaktinde alımı yeni başlangıçlı tip 2 diyabet riskini azaltır: Randomize kontrollü çalışma</vt:lpstr>
      <vt:lpstr>                                                                                                                                                                                                                                   Impact Factor (IF) 2014/2015 ; 6.671      Çalışma İspanya Vigo Üniversitesi Biyoenerji ve Kronobiyoloji labratuvarında çalışan araştırmacılar tarafından yapıldı. 23 Eylül 2015      </vt:lpstr>
      <vt:lpstr> AMAÇ / HİPOTEZ   </vt:lpstr>
      <vt:lpstr>GİRİŞ</vt:lpstr>
      <vt:lpstr> </vt:lpstr>
      <vt:lpstr> </vt:lpstr>
      <vt:lpstr> </vt:lpstr>
      <vt:lpstr> </vt:lpstr>
      <vt:lpstr>YÖNTEM/ METOD</vt:lpstr>
      <vt:lpstr> </vt:lpstr>
      <vt:lpstr> </vt:lpstr>
      <vt:lpstr>Slayt 12</vt:lpstr>
      <vt:lpstr> </vt:lpstr>
      <vt:lpstr>Slayt 14</vt:lpstr>
      <vt:lpstr>Slayt 15</vt:lpstr>
      <vt:lpstr>İSTATİSTİK</vt:lpstr>
      <vt:lpstr>  </vt:lpstr>
      <vt:lpstr>Slayt 18</vt:lpstr>
      <vt:lpstr>Slayt 19</vt:lpstr>
      <vt:lpstr>Slayt 20</vt:lpstr>
      <vt:lpstr> </vt:lpstr>
      <vt:lpstr>TARTIŞMA</vt:lpstr>
      <vt:lpstr>Slayt 23</vt:lpstr>
      <vt:lpstr> 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pc</cp:lastModifiedBy>
  <cp:revision>33</cp:revision>
  <dcterms:created xsi:type="dcterms:W3CDTF">2015-11-28T14:08:27Z</dcterms:created>
  <dcterms:modified xsi:type="dcterms:W3CDTF">2015-11-30T21:06:51Z</dcterms:modified>
</cp:coreProperties>
</file>