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318" r:id="rId4"/>
    <p:sldId id="319" r:id="rId5"/>
    <p:sldId id="328" r:id="rId6"/>
    <p:sldId id="329" r:id="rId7"/>
    <p:sldId id="338" r:id="rId8"/>
    <p:sldId id="327" r:id="rId9"/>
    <p:sldId id="320" r:id="rId10"/>
    <p:sldId id="259" r:id="rId11"/>
    <p:sldId id="260" r:id="rId12"/>
    <p:sldId id="261" r:id="rId13"/>
    <p:sldId id="262" r:id="rId14"/>
    <p:sldId id="321" r:id="rId15"/>
    <p:sldId id="269" r:id="rId16"/>
    <p:sldId id="263" r:id="rId17"/>
    <p:sldId id="268" r:id="rId18"/>
    <p:sldId id="264" r:id="rId19"/>
    <p:sldId id="330" r:id="rId20"/>
    <p:sldId id="265" r:id="rId21"/>
    <p:sldId id="266" r:id="rId22"/>
    <p:sldId id="267" r:id="rId23"/>
    <p:sldId id="270" r:id="rId24"/>
    <p:sldId id="271" r:id="rId25"/>
    <p:sldId id="272" r:id="rId26"/>
    <p:sldId id="278" r:id="rId27"/>
    <p:sldId id="273" r:id="rId28"/>
    <p:sldId id="274" r:id="rId29"/>
    <p:sldId id="275" r:id="rId30"/>
    <p:sldId id="276" r:id="rId31"/>
    <p:sldId id="279" r:id="rId32"/>
    <p:sldId id="277" r:id="rId33"/>
    <p:sldId id="280" r:id="rId34"/>
    <p:sldId id="281" r:id="rId35"/>
    <p:sldId id="283" r:id="rId36"/>
    <p:sldId id="282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6" r:id="rId49"/>
    <p:sldId id="331" r:id="rId50"/>
    <p:sldId id="332" r:id="rId51"/>
    <p:sldId id="298" r:id="rId52"/>
    <p:sldId id="301" r:id="rId53"/>
    <p:sldId id="299" r:id="rId54"/>
    <p:sldId id="333" r:id="rId55"/>
    <p:sldId id="300" r:id="rId56"/>
    <p:sldId id="322" r:id="rId57"/>
    <p:sldId id="323" r:id="rId58"/>
    <p:sldId id="324" r:id="rId59"/>
    <p:sldId id="325" r:id="rId60"/>
    <p:sldId id="326" r:id="rId61"/>
    <p:sldId id="302" r:id="rId62"/>
    <p:sldId id="303" r:id="rId63"/>
    <p:sldId id="335" r:id="rId64"/>
    <p:sldId id="334" r:id="rId65"/>
    <p:sldId id="336" r:id="rId66"/>
    <p:sldId id="337" r:id="rId67"/>
    <p:sldId id="316" r:id="rId68"/>
    <p:sldId id="317" r:id="rId69"/>
    <p:sldId id="306" r:id="rId70"/>
    <p:sldId id="307" r:id="rId71"/>
    <p:sldId id="308" r:id="rId7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096" autoAdjust="0"/>
  </p:normalViewPr>
  <p:slideViewPr>
    <p:cSldViewPr snapToGrid="0">
      <p:cViewPr varScale="1">
        <p:scale>
          <a:sx n="62" d="100"/>
          <a:sy n="62" d="100"/>
        </p:scale>
        <p:origin x="4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48A1A-EC94-493B-8212-453877693F7A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E51DB-814F-48E5-B821-B7143F4095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60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51DB-814F-48E5-B821-B7143F4095D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99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-</a:t>
            </a:r>
            <a:r>
              <a:rPr lang="tr-TR" sz="1200" dirty="0" err="1">
                <a:solidFill>
                  <a:srgbClr val="000000"/>
                </a:solidFill>
                <a:effectLst/>
                <a:latin typeface="AGaramondPro"/>
              </a:rPr>
              <a:t>tüm</a:t>
            </a:r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 </a:t>
            </a:r>
            <a:r>
              <a:rPr lang="tr-TR" sz="10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bu antropometrik </a:t>
            </a:r>
            <a:r>
              <a:rPr lang="tr-TR" sz="1200" dirty="0" err="1">
                <a:solidFill>
                  <a:srgbClr val="000000"/>
                </a:solidFill>
                <a:effectLst/>
                <a:latin typeface="AGaramondPro"/>
              </a:rPr>
              <a:t>ölçümlerde</a:t>
            </a:r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 </a:t>
            </a:r>
            <a:r>
              <a:rPr lang="tr-TR" sz="1200" dirty="0" err="1">
                <a:solidFill>
                  <a:srgbClr val="000000"/>
                </a:solidFill>
                <a:effectLst/>
                <a:latin typeface="AGaramondPro"/>
              </a:rPr>
              <a:t>gözlemciler</a:t>
            </a:r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 arasında farklar olabilmekte ve belirli bir standardizasyonu sağlamak </a:t>
            </a:r>
            <a:endParaRPr lang="tr-TR" dirty="0"/>
          </a:p>
          <a:p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zorlaşmaktadır. Ayrıca her toplumun belirleyici </a:t>
            </a:r>
            <a:r>
              <a:rPr lang="tr-TR" sz="1200" dirty="0" err="1">
                <a:solidFill>
                  <a:srgbClr val="000000"/>
                </a:solidFill>
                <a:effectLst/>
                <a:latin typeface="AGaramondPro"/>
              </a:rPr>
              <a:t>değerlerinin</a:t>
            </a:r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 toplumun </a:t>
            </a:r>
            <a:r>
              <a:rPr lang="tr-TR" sz="1200" dirty="0" err="1">
                <a:solidFill>
                  <a:srgbClr val="000000"/>
                </a:solidFill>
                <a:effectLst/>
                <a:latin typeface="AGaramondPro"/>
              </a:rPr>
              <a:t>kökenlerine</a:t>
            </a:r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 ve </a:t>
            </a:r>
            <a:r>
              <a:rPr lang="tr-TR" sz="1200" dirty="0" err="1">
                <a:solidFill>
                  <a:srgbClr val="000000"/>
                </a:solidFill>
                <a:effectLst/>
                <a:latin typeface="AGaramondPro"/>
              </a:rPr>
              <a:t>yaşam</a:t>
            </a:r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 </a:t>
            </a:r>
            <a:endParaRPr lang="tr-TR" dirty="0"/>
          </a:p>
          <a:p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tarzlarına göre </a:t>
            </a:r>
            <a:r>
              <a:rPr lang="tr-TR" sz="1200" dirty="0" err="1">
                <a:solidFill>
                  <a:srgbClr val="000000"/>
                </a:solidFill>
                <a:effectLst/>
                <a:latin typeface="AGaramondPro"/>
              </a:rPr>
              <a:t>değişiklik</a:t>
            </a:r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 </a:t>
            </a:r>
            <a:r>
              <a:rPr lang="tr-TR" sz="1200" dirty="0" err="1">
                <a:solidFill>
                  <a:srgbClr val="000000"/>
                </a:solidFill>
                <a:effectLst/>
                <a:latin typeface="AGaramondPro"/>
              </a:rPr>
              <a:t>gösterebildiği</a:t>
            </a:r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 akılda tutulmalıdır.</a:t>
            </a:r>
          </a:p>
          <a:p>
            <a:r>
              <a:rPr lang="tr-TR" sz="1200" dirty="0">
                <a:solidFill>
                  <a:srgbClr val="000000"/>
                </a:solidFill>
                <a:effectLst/>
                <a:latin typeface="AGaramondPro"/>
              </a:rPr>
              <a:t>-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DEXA; fizibilite,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düşük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maliyet, minimal radyasyon maruziyeti,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yüksek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doğruluk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ve </a:t>
            </a:r>
            <a:endParaRPr lang="tr-TR" dirty="0"/>
          </a:p>
          <a:p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tekrarlanabilirlik gibi önemli avantajları nedeniyle toplam ve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bölgesel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yag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̆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kütlesi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tahmininde </a:t>
            </a:r>
            <a:endParaRPr lang="tr-TR" dirty="0"/>
          </a:p>
          <a:p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güvenilir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bir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yöntemdir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.</a:t>
            </a:r>
          </a:p>
          <a:p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-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Günümüzde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biyoimpedans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cihazları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vücut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kompozisyon oranları </a:t>
            </a:r>
            <a:endParaRPr lang="tr-TR" dirty="0"/>
          </a:p>
          <a:p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ile fiziksel aktivite durumları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ilişkisini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belirleyip belirli bir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algoritm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oluşturmakta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ve hastanın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yag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̆, </a:t>
            </a:r>
            <a:endParaRPr lang="tr-TR" dirty="0"/>
          </a:p>
          <a:p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iskelet kası, kemik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kütlesi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ve sistemik inflamasyon durumu gibi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değişkenler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hakkında </a:t>
            </a:r>
            <a:r>
              <a:rPr lang="tr-TR" sz="1800" dirty="0" err="1">
                <a:solidFill>
                  <a:srgbClr val="000000"/>
                </a:solidFill>
                <a:effectLst/>
                <a:latin typeface="AGaramondPro"/>
              </a:rPr>
              <a:t>prediksi</a:t>
            </a:r>
            <a:endParaRPr lang="tr-TR" dirty="0"/>
          </a:p>
          <a:p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yon yapabilmektedir.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51DB-814F-48E5-B821-B7143F4095D9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45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51DB-814F-48E5-B821-B7143F4095D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76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1.Kuşak antihistaminiklerin bazıları iştah artışına sebep olmakta</a:t>
            </a:r>
          </a:p>
          <a:p>
            <a:r>
              <a:rPr lang="tr-TR" dirty="0"/>
              <a:t>Antiretroviral tedaviler kilo alımı ile ilişkili (özellikle HIV tedavisindeki ilaçlar 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51DB-814F-48E5-B821-B7143F4095D9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21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51DB-814F-48E5-B821-B7143F4095D9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50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• Avantajları: Kolay uygulanabilen, geri dönüşümlü, ayarlanabilir ve az invaziv bir tekniktir. Malnütrisyon riski ile vitamin ve mineral destek ihtiyacı bu yöntemde düşüktür. Mide ve barsak rezeksiyonu gerektirmez.</a:t>
            </a:r>
          </a:p>
          <a:p>
            <a:r>
              <a:rPr lang="tr-TR" dirty="0"/>
              <a:t> • Dezavantaj ve komplikasyonları: Banda ait komplikasyonlar (kayma, perforasyon, penetrasyon) sıktır. Ayrıca port ayrışması, </a:t>
            </a:r>
            <a:r>
              <a:rPr lang="tr-TR" dirty="0" err="1"/>
              <a:t>özofageal</a:t>
            </a:r>
            <a:r>
              <a:rPr lang="tr-TR" dirty="0"/>
              <a:t> spazm, gastroözofageal reflü, port enfeksiyonu, stoma obstrüksiyonu gibi başka komplikasyonlar da görülebilir. </a:t>
            </a:r>
          </a:p>
          <a:p>
            <a:r>
              <a:rPr lang="tr-TR" dirty="0"/>
              <a:t>• Kilo kaybı: İlk yıl %40-50, 5.yıl %30-50.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51DB-814F-48E5-B821-B7143F4095D9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304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• Avantajları: Güvenli ve basit uygulamadır. Restriktif etkinin yanı sıra </a:t>
            </a:r>
            <a:r>
              <a:rPr lang="tr-TR" dirty="0" err="1"/>
              <a:t>ghrelin</a:t>
            </a:r>
            <a:r>
              <a:rPr lang="tr-TR" dirty="0"/>
              <a:t> gibi </a:t>
            </a:r>
            <a:r>
              <a:rPr lang="tr-TR" dirty="0" err="1"/>
              <a:t>oreksijenik</a:t>
            </a:r>
            <a:r>
              <a:rPr lang="tr-TR" dirty="0"/>
              <a:t> hormon düzeylerini düşürerek de iştahı azaltmaktadır. </a:t>
            </a:r>
            <a:r>
              <a:rPr lang="tr-TR" dirty="0" err="1"/>
              <a:t>Pilor</a:t>
            </a:r>
            <a:r>
              <a:rPr lang="tr-TR" dirty="0"/>
              <a:t> sağlam olduğu için </a:t>
            </a:r>
            <a:r>
              <a:rPr lang="tr-TR" dirty="0" err="1"/>
              <a:t>dumping</a:t>
            </a:r>
            <a:r>
              <a:rPr lang="tr-TR" dirty="0"/>
              <a:t> sendromu oluşmaz. Malnütrisyon riski düşüktür. Cerrahi riski yüksek süper obezlerde veya </a:t>
            </a:r>
            <a:r>
              <a:rPr lang="tr-TR" dirty="0" err="1"/>
              <a:t>Crohn</a:t>
            </a:r>
            <a:r>
              <a:rPr lang="tr-TR" dirty="0"/>
              <a:t> hastalığı olanlarda tercih edilir.</a:t>
            </a:r>
          </a:p>
          <a:p>
            <a:r>
              <a:rPr lang="tr-TR" dirty="0"/>
              <a:t> • Dezavantaj ve komplikasyonları: </a:t>
            </a:r>
            <a:r>
              <a:rPr lang="tr-TR" dirty="0" err="1"/>
              <a:t>Stapler</a:t>
            </a:r>
            <a:r>
              <a:rPr lang="tr-TR" dirty="0"/>
              <a:t> hattından kaçaklar görülebilir. Geri dönüşümsüz bir prosedürdür. Uzun dönem verileri sınırlıdır (&lt;5-10 yıl)</a:t>
            </a:r>
          </a:p>
          <a:p>
            <a:r>
              <a:rPr lang="tr-TR" dirty="0"/>
              <a:t>• Kilo kaybı: İlk yıl %60-67, 5.yıl %53-65.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51DB-814F-48E5-B821-B7143F4095D9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64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• Avantajları: Küçük hacimli mide tüketilen besinlerin sınırlandırılmasını sağlar. Malabsorbsiyon kilo kaybına yardımcıdır. Operasyon sonrası serum </a:t>
            </a:r>
            <a:r>
              <a:rPr lang="tr-TR" dirty="0" err="1"/>
              <a:t>ghrelin</a:t>
            </a:r>
            <a:r>
              <a:rPr lang="tr-TR" dirty="0"/>
              <a:t> seviyesindeki azalma ve GLP-1 düzeylerindeki artış kilo kaybına ve metabolik sonuçların iyileştirilmesine ek katkı sağlar. Nadir olarak uygulansa da teknik olarak geri dönüşümlüdür. Uzun dönem güvenlik ve etkinlik sonuçları mevcut olup </a:t>
            </a:r>
            <a:r>
              <a:rPr lang="tr-TR" dirty="0" err="1"/>
              <a:t>morbid</a:t>
            </a:r>
            <a:r>
              <a:rPr lang="tr-TR" dirty="0"/>
              <a:t> obezite tedavisinde altın standart tedavi seçeneğidir.</a:t>
            </a:r>
          </a:p>
          <a:p>
            <a:r>
              <a:rPr lang="tr-TR" dirty="0"/>
              <a:t> • Dezavantajları ve komplikasyonları: Oldukça komplike ve zor bir tekniktir. Tecrübeli bir ekip tarafından uygulanmalı ve takip edilmelidir. </a:t>
            </a:r>
            <a:r>
              <a:rPr lang="tr-TR" dirty="0" err="1"/>
              <a:t>Stapler</a:t>
            </a:r>
            <a:r>
              <a:rPr lang="tr-TR" dirty="0"/>
              <a:t> hattından kaçak, stoma obstrüksiyonu, </a:t>
            </a:r>
            <a:r>
              <a:rPr lang="tr-TR" dirty="0" err="1"/>
              <a:t>dumping</a:t>
            </a:r>
            <a:r>
              <a:rPr lang="tr-TR" dirty="0"/>
              <a:t> sendromu görülebilir. Malnütrisyon ile vitamin ve mineral eksiklikleri daha sıktır. Hayat boyu replasman gerektirir. </a:t>
            </a:r>
          </a:p>
          <a:p>
            <a:r>
              <a:rPr lang="tr-TR" dirty="0"/>
              <a:t>• Kilo kaybı: İlk yıl %70, 5.yıl %60.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51DB-814F-48E5-B821-B7143F4095D9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70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• Avantajları: Minimum diyet kısıtlaması ile uzun dönemde maksimum kilo kaybı sağlar. T2DM, HT ve dislipidemi iyileşmesinde en etkili tekniktir. </a:t>
            </a:r>
          </a:p>
          <a:p>
            <a:r>
              <a:rPr lang="tr-TR" dirty="0"/>
              <a:t>• Dezavantajları ve komplikasyonlar: Uzun dönemde en yüksek </a:t>
            </a:r>
            <a:r>
              <a:rPr lang="tr-TR" dirty="0" err="1"/>
              <a:t>nütrisyonel</a:t>
            </a:r>
            <a:r>
              <a:rPr lang="tr-TR" dirty="0"/>
              <a:t> risk içeren operasyondur. Yağda eriyen vitaminler ve protein eksikliği açısından yüksek risk taşır. Kanama, anastomoz kaçağı, yara enfeksiyonu gibi genel komplikasyonların yanında erken dönemde ciddi diyare ve </a:t>
            </a:r>
            <a:r>
              <a:rPr lang="tr-TR" dirty="0" err="1"/>
              <a:t>steatore</a:t>
            </a:r>
            <a:r>
              <a:rPr lang="tr-TR" dirty="0"/>
              <a:t> oranı %10’dan fazladır. </a:t>
            </a:r>
            <a:r>
              <a:rPr lang="tr-TR" dirty="0" err="1"/>
              <a:t>Dumping</a:t>
            </a:r>
            <a:r>
              <a:rPr lang="tr-TR" dirty="0"/>
              <a:t> sendromu ve marjinal ülser (%5-10) görülebilir. Geri dönüşümsüz bir operasyondur. Ama modifiye edilebilir. </a:t>
            </a:r>
          </a:p>
          <a:p>
            <a:r>
              <a:rPr lang="tr-TR" dirty="0"/>
              <a:t>• Kilo kaybı: İlk yıl % 75, 5.yıl %70-90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51DB-814F-48E5-B821-B7143F4095D9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64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C10E4-9CCD-4BAB-AFDD-F27E375465B2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0451-ABA6-4BCA-9069-F2A2CFC47BE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OBEZİTESİ OLAN BİREYE YAKLAŞIM,METABOLİK SENDROM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789484"/>
            <a:ext cx="9144000" cy="1468315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						</a:t>
            </a:r>
            <a:r>
              <a:rPr lang="tr-TR" dirty="0" err="1"/>
              <a:t>Dr.Ahmet</a:t>
            </a:r>
            <a:r>
              <a:rPr lang="tr-TR" dirty="0"/>
              <a:t> Umut ARSLAN					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  <a:effectLst/>
              </a:rPr>
              <a:t>Obezite anormal yağ dokusu birikimi nedeniyle sağlığı bozan, erken olay ve ölümlere </a:t>
            </a:r>
            <a:r>
              <a:rPr lang="tr-TR">
                <a:solidFill>
                  <a:srgbClr val="000000"/>
                </a:solidFill>
                <a:effectLst/>
              </a:rPr>
              <a:t>neden olan </a:t>
            </a:r>
            <a:r>
              <a:rPr lang="tr-TR" dirty="0">
                <a:solidFill>
                  <a:srgbClr val="000000"/>
                </a:solidFill>
                <a:effectLst/>
              </a:rPr>
              <a:t>kronik, tekrarlayıcı ve ilerleyici </a:t>
            </a:r>
            <a:r>
              <a:rPr lang="tr-TR">
                <a:solidFill>
                  <a:srgbClr val="000000"/>
                </a:solidFill>
                <a:effectLst/>
              </a:rPr>
              <a:t>bir hastalıktır</a:t>
            </a:r>
          </a:p>
          <a:p>
            <a:endParaRPr lang="tr-TR" dirty="0"/>
          </a:p>
          <a:p>
            <a:r>
              <a:rPr lang="tr-TR" dirty="0"/>
              <a:t>Vücut yağ oranının tam olarak belirlenmesi uzun ve masraflı olduğundan obezite kilo üzerinden değerlendirilmekte</a:t>
            </a:r>
          </a:p>
          <a:p>
            <a:endParaRPr lang="tr-TR" dirty="0"/>
          </a:p>
          <a:p>
            <a:pPr algn="l"/>
            <a:r>
              <a:rPr lang="tr-TR" b="0" i="0" u="none" strike="noStrike" baseline="0" dirty="0"/>
              <a:t>Obezite tanım ve derecelendirmesinin beden kitle indeksi (BKİ)’ne dayanarak “BKİ=Ağırlık (kg)/Boy2 (m2)” formülü ile değerlendirilir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948097"/>
            <a:ext cx="10905066" cy="4961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Önlenebilir ölümlerin sigaradan sonra gelen ikinci en önemli nedenidir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Epidemiyoloji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Obezite, </a:t>
            </a:r>
            <a:r>
              <a:rPr lang="tr-TR" strike="sngStrike" dirty="0"/>
              <a:t>özellikle yüksek gelirli ya da üst-orta gelir grubundaki ülkelerin sorunu olsa da, gelişmekte olan ülkelerde de obezite hızla artmakta</a:t>
            </a:r>
            <a:r>
              <a:rPr lang="tr-TR" sz="1800" dirty="0">
                <a:solidFill>
                  <a:srgbClr val="000000"/>
                </a:solidFill>
                <a:effectLst/>
                <a:latin typeface="AGaramondPro"/>
              </a:rPr>
              <a:t> </a:t>
            </a:r>
            <a:r>
              <a:rPr lang="tr-TR" dirty="0">
                <a:solidFill>
                  <a:srgbClr val="000000"/>
                </a:solidFill>
                <a:effectLst/>
              </a:rPr>
              <a:t>tüm toplumlarda çok yaygın </a:t>
            </a:r>
            <a:r>
              <a:rPr lang="tr-TR" dirty="0">
                <a:solidFill>
                  <a:srgbClr val="000000"/>
                </a:solidFill>
              </a:rPr>
              <a:t>g</a:t>
            </a:r>
            <a:r>
              <a:rPr lang="tr-TR" dirty="0">
                <a:solidFill>
                  <a:srgbClr val="000000"/>
                </a:solidFill>
                <a:effectLst/>
              </a:rPr>
              <a:t>örülen bir sağlık sorunu</a:t>
            </a:r>
            <a:endParaRPr lang="tr-TR" strike="sngStrike" dirty="0"/>
          </a:p>
          <a:p>
            <a:r>
              <a:rPr lang="tr-TR" dirty="0"/>
              <a:t>Dünyada obezite;</a:t>
            </a:r>
          </a:p>
          <a:p>
            <a:pPr lvl="1"/>
            <a:r>
              <a:rPr lang="tr-TR" dirty="0"/>
              <a:t>1975’te erkeklerde %3,2 kadınlarda %6,4</a:t>
            </a:r>
          </a:p>
          <a:p>
            <a:pPr lvl="1"/>
            <a:r>
              <a:rPr lang="tr-TR" dirty="0"/>
              <a:t>2014’te erkeklerde %10,8 kadınlarda %14,8 </a:t>
            </a:r>
            <a:r>
              <a:rPr lang="tr-TR" sz="1800" b="0" i="0" u="none" strike="noStrike" baseline="0" dirty="0">
                <a:latin typeface="AGaramondPro-Regular"/>
              </a:rPr>
              <a:t>(NCD-</a:t>
            </a:r>
            <a:r>
              <a:rPr lang="tr-TR" sz="1800" b="0" i="0" u="none" strike="noStrike" baseline="0" dirty="0" err="1">
                <a:latin typeface="AGaramondPro-Regular"/>
              </a:rPr>
              <a:t>RisC</a:t>
            </a:r>
            <a:r>
              <a:rPr lang="tr-TR" sz="1800" b="0" i="0" u="none" strike="noStrike" baseline="0" dirty="0">
                <a:latin typeface="AGaramondPro-Regular"/>
              </a:rPr>
              <a:t> grubu tahminleri)</a:t>
            </a:r>
          </a:p>
          <a:p>
            <a:pPr lvl="1"/>
            <a:r>
              <a:rPr lang="tr-TR" dirty="0"/>
              <a:t>Tüm dünyada tahmini 650 milyon obez, 1.9 milyar fazla kilolu</a:t>
            </a:r>
          </a:p>
          <a:p>
            <a:r>
              <a:rPr lang="tr-TR" dirty="0"/>
              <a:t>DSÖ tahminlerine göre (2016 ) yetişkinlerin %39’u fazla kilolu %13’ü obez</a:t>
            </a:r>
          </a:p>
          <a:p>
            <a:r>
              <a:rPr lang="tr-TR" dirty="0"/>
              <a:t>ABD’de 2011-12 değerlendirmesi %34.9 ve 2030 tahminlerinde pek çok eyalette %50’ye varacağı tahmin ediliyor</a:t>
            </a:r>
          </a:p>
          <a:p>
            <a:endParaRPr lang="tr-TR" dirty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58F85150-E677-5CBE-3485-83A1ECF03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"/>
          <a:stretch/>
        </p:blipFill>
        <p:spPr>
          <a:xfrm>
            <a:off x="2330030" y="-1007268"/>
            <a:ext cx="6423235" cy="7150872"/>
          </a:xfrm>
          <a:prstGeom prst="rect">
            <a:avLst/>
          </a:prstGeom>
        </p:spPr>
      </p:pic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0039E3F2-D35D-6197-48FF-CFB08D1A0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26" y="6164296"/>
            <a:ext cx="6338841" cy="336506"/>
          </a:xfrm>
        </p:spPr>
      </p:pic>
    </p:spTree>
    <p:extLst>
      <p:ext uri="{BB962C8B-B14F-4D97-AF65-F5344CB8AC3E}">
        <p14:creationId xmlns:p14="http://schemas.microsoft.com/office/powerpoint/2010/main" val="382091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Türkiye’de obezite;</a:t>
            </a:r>
          </a:p>
          <a:p>
            <a:pPr lvl="1"/>
            <a:r>
              <a:rPr lang="tr-TR" dirty="0"/>
              <a:t>Ülkemizde obezite hızla artmaktadır</a:t>
            </a:r>
          </a:p>
          <a:p>
            <a:pPr lvl="1"/>
            <a:r>
              <a:rPr lang="tr-TR" dirty="0"/>
              <a:t>Türkiye, Avrupa’da yetişkin obezitesinin en sık görüldüğü ülkedir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İçerik Yer Tutucusu 12" descr="tablo içeren bir resim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39" y="643466"/>
            <a:ext cx="5788121" cy="55710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81693"/>
            <a:ext cx="10515600" cy="3795270"/>
          </a:xfrm>
        </p:spPr>
        <p:txBody>
          <a:bodyPr/>
          <a:lstStyle/>
          <a:p>
            <a:r>
              <a:rPr lang="tr-TR" dirty="0"/>
              <a:t>Obezite prevalansındaki artışın başlıca nedenleri; </a:t>
            </a:r>
          </a:p>
          <a:p>
            <a:pPr lvl="1"/>
            <a:r>
              <a:rPr lang="tr-TR" dirty="0"/>
              <a:t>Gelişen teknolojiyle birlikte, yaşam biçiminin kolaylaşmasına sekonder olarak fiziksel aktivitenin azalması</a:t>
            </a:r>
          </a:p>
          <a:p>
            <a:pPr lvl="1"/>
            <a:r>
              <a:rPr lang="tr-TR" dirty="0"/>
              <a:t>Beslenme alışkanlıklarının değişmesi sonucu enerji alımının artması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Patogenez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Obezitede  enerji alımı artışına veya enerji harcanması azalmasına bağlı enerji homeostazı bozulur</a:t>
            </a:r>
          </a:p>
          <a:p>
            <a:endParaRPr lang="tr-TR" dirty="0"/>
          </a:p>
          <a:p>
            <a:r>
              <a:rPr lang="tr-TR" dirty="0"/>
              <a:t>Genetik, epigenetik, fizyolojik, davranışsal, sosyokültürel ve çevresel pek çok etmen zemin hazırlar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40BD34C7-F7E7-5A12-F859-CC1D5B3AC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29774"/>
            <a:ext cx="10905066" cy="41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 ve Hedefler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Birinci basamakta obeziteye yaklaşım hakkında bilgi vermek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Obezite ve metabolik sendrom tanımı yapabilmek</a:t>
            </a:r>
          </a:p>
          <a:p>
            <a:endParaRPr lang="tr-TR" dirty="0"/>
          </a:p>
          <a:p>
            <a:r>
              <a:rPr lang="tr-TR" dirty="0"/>
              <a:t>Obezite hastasında değerlendirme ve tedavi basamaklarını sayabilmek</a:t>
            </a:r>
          </a:p>
          <a:p>
            <a:endParaRPr lang="tr-TR" dirty="0"/>
          </a:p>
          <a:p>
            <a:r>
              <a:rPr lang="tr-TR" dirty="0"/>
              <a:t>Obeziteyle mücadelede başarısızlığın sebeplerini anlayabilmek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Obezite epidemik boyutlara ulaşmış metabolik bir hastalıktır</a:t>
            </a:r>
          </a:p>
          <a:p>
            <a:r>
              <a:rPr lang="tr-TR" dirty="0"/>
              <a:t>DSÖ tüm dünyada malnütrisyonun dahi önüne geçen kronik bir sağlık problemi olarak duyurmuştur</a:t>
            </a:r>
          </a:p>
          <a:p>
            <a:r>
              <a:rPr lang="tr-TR" strike="sngStrike" dirty="0"/>
              <a:t>18 yaş üstü tüm bireyler taranmalı </a:t>
            </a:r>
            <a:r>
              <a:rPr lang="tr-TR" dirty="0"/>
              <a:t>Tüm bireyler taranmalı</a:t>
            </a:r>
            <a:endParaRPr lang="tr-TR" strike="sngStrike" dirty="0"/>
          </a:p>
          <a:p>
            <a:r>
              <a:rPr lang="tr-TR" strike="sngStrike" dirty="0"/>
              <a:t>En geç 5 yılda bir tekrarlanmalı </a:t>
            </a:r>
            <a:r>
              <a:rPr lang="tr-TR" dirty="0"/>
              <a:t>En geç yılda 1 yapılmalı</a:t>
            </a:r>
            <a:endParaRPr lang="tr-TR" strike="sngStrik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BKİ</a:t>
            </a:r>
          </a:p>
          <a:p>
            <a:r>
              <a:rPr lang="tr-TR" dirty="0"/>
              <a:t>Bel çevresi ölçümü</a:t>
            </a:r>
          </a:p>
          <a:p>
            <a:r>
              <a:rPr lang="tr-TR" dirty="0"/>
              <a:t>Diğer obezite ölçütleri(bel-kalça </a:t>
            </a:r>
            <a:r>
              <a:rPr lang="tr-TR" dirty="0" err="1"/>
              <a:t>oranı,bel</a:t>
            </a:r>
            <a:r>
              <a:rPr lang="tr-TR" dirty="0"/>
              <a:t>-boy oranı, boyun </a:t>
            </a:r>
            <a:r>
              <a:rPr lang="tr-TR" dirty="0" err="1"/>
              <a:t>çevresi,deri</a:t>
            </a:r>
            <a:r>
              <a:rPr lang="tr-TR" dirty="0"/>
              <a:t> kıvrımı kalınlığı ve el bileği çevresi)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-MR</a:t>
            </a:r>
          </a:p>
          <a:p>
            <a:pPr marL="0" indent="0">
              <a:buNone/>
            </a:pPr>
            <a:r>
              <a:rPr lang="tr-TR" dirty="0"/>
              <a:t>  -DEXA</a:t>
            </a:r>
          </a:p>
          <a:p>
            <a:pPr marL="0" indent="0">
              <a:buNone/>
            </a:pPr>
            <a:r>
              <a:rPr lang="tr-TR" dirty="0"/>
              <a:t>  -</a:t>
            </a:r>
            <a:r>
              <a:rPr lang="tr-TR" dirty="0" err="1"/>
              <a:t>Biyoelektriksel</a:t>
            </a:r>
            <a:r>
              <a:rPr lang="tr-TR" dirty="0"/>
              <a:t> </a:t>
            </a:r>
            <a:r>
              <a:rPr lang="tr-TR" dirty="0" err="1"/>
              <a:t>impedans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Eşlik eden hastalıklar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Metabolik sendrom ve prediyabet</a:t>
            </a:r>
          </a:p>
          <a:p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endParaRPr lang="tr-TR" dirty="0"/>
          </a:p>
          <a:p>
            <a:r>
              <a:rPr lang="tr-TR" dirty="0"/>
              <a:t>Dislipidemi</a:t>
            </a:r>
          </a:p>
          <a:p>
            <a:r>
              <a:rPr lang="tr-TR" dirty="0"/>
              <a:t>Hipertansiyon</a:t>
            </a:r>
          </a:p>
          <a:p>
            <a:r>
              <a:rPr lang="tr-TR" dirty="0"/>
              <a:t>Kardiyovasküler hastalık ve mortalite</a:t>
            </a:r>
          </a:p>
          <a:p>
            <a:r>
              <a:rPr lang="tr-TR" dirty="0" err="1"/>
              <a:t>Nanalkolik</a:t>
            </a:r>
            <a:r>
              <a:rPr lang="tr-TR" dirty="0"/>
              <a:t> yağlı karaciğer hastalığı</a:t>
            </a:r>
          </a:p>
          <a:p>
            <a:r>
              <a:rPr lang="tr-TR" dirty="0"/>
              <a:t>Polikistik </a:t>
            </a:r>
            <a:r>
              <a:rPr lang="tr-TR" dirty="0" err="1"/>
              <a:t>over</a:t>
            </a:r>
            <a:r>
              <a:rPr lang="tr-TR" dirty="0"/>
              <a:t> sendromu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Kadın infertilitesi</a:t>
            </a:r>
          </a:p>
          <a:p>
            <a:r>
              <a:rPr lang="tr-TR" dirty="0"/>
              <a:t>Erkek </a:t>
            </a:r>
            <a:r>
              <a:rPr lang="tr-TR" dirty="0" err="1"/>
              <a:t>hipogonadizmi</a:t>
            </a:r>
            <a:endParaRPr lang="tr-TR" dirty="0"/>
          </a:p>
          <a:p>
            <a:r>
              <a:rPr lang="tr-TR" dirty="0"/>
              <a:t>Uyku apne-astım/reaktif hava yolu hastalıkları</a:t>
            </a:r>
          </a:p>
          <a:p>
            <a:r>
              <a:rPr lang="tr-TR" dirty="0" err="1"/>
              <a:t>Osteartrit</a:t>
            </a:r>
            <a:endParaRPr lang="tr-TR" dirty="0"/>
          </a:p>
          <a:p>
            <a:r>
              <a:rPr lang="tr-TR" dirty="0" err="1"/>
              <a:t>Gastrointestinal</a:t>
            </a:r>
            <a:r>
              <a:rPr lang="tr-TR" dirty="0"/>
              <a:t> problemler</a:t>
            </a:r>
          </a:p>
          <a:p>
            <a:r>
              <a:rPr lang="tr-TR" dirty="0"/>
              <a:t>Depresyon ve diğer psikolojik bozukluklar</a:t>
            </a:r>
          </a:p>
          <a:p>
            <a:r>
              <a:rPr lang="tr-TR" dirty="0"/>
              <a:t>Kanser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Obez hastanın değerlendirilmesi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Sağlık çalışanlarının pek çoğu obeziteyi hastalık gibi görmeme eğiliminde</a:t>
            </a:r>
          </a:p>
          <a:p>
            <a:r>
              <a:rPr lang="tr-TR" dirty="0"/>
              <a:t>Doktorların bir kısmı obez hastaların isterlerse zayıflayabileceklerine inanır ve obez olmalarını iradesiz oluşlarına bağlar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Doktorların;</a:t>
            </a:r>
          </a:p>
          <a:p>
            <a:pPr lvl="1"/>
            <a:r>
              <a:rPr lang="tr-TR" dirty="0"/>
              <a:t>Obezitenin karmaşık ve multifaktöriyel patogenezinin farkında olması,</a:t>
            </a:r>
          </a:p>
          <a:p>
            <a:pPr lvl="1"/>
            <a:r>
              <a:rPr lang="tr-TR" dirty="0"/>
              <a:t>Yargılayıcı tutum takınmaması,</a:t>
            </a:r>
          </a:p>
          <a:p>
            <a:pPr lvl="1"/>
            <a:r>
              <a:rPr lang="tr-TR" dirty="0"/>
              <a:t>Hasta motivasyonunu iyi değerlendirmesi,</a:t>
            </a:r>
          </a:p>
          <a:p>
            <a:pPr lvl="1"/>
            <a:r>
              <a:rPr lang="tr-TR" dirty="0"/>
              <a:t>Her hastayı bireysel ve uygun biçimde değerlendirmesi gereklidir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03" y="643466"/>
            <a:ext cx="7987193" cy="557106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Beslenme öyküsü</a:t>
            </a:r>
          </a:p>
          <a:p>
            <a:pPr marL="0" indent="0">
              <a:buNone/>
            </a:pPr>
            <a:r>
              <a:rPr lang="tr-TR" dirty="0"/>
              <a:t>Hastanın daha önceki kilo verme girişimleri, yeme zaman ve sıklığı, tüketilen gıdaların içerikleri, evde ve işte daha çok nerede yemek yediği sorgulanır</a:t>
            </a:r>
          </a:p>
          <a:p>
            <a:endParaRPr lang="tr-TR" dirty="0"/>
          </a:p>
          <a:p>
            <a:r>
              <a:rPr lang="tr-TR" dirty="0"/>
              <a:t>Yeme davranış bozuklukları</a:t>
            </a:r>
          </a:p>
          <a:p>
            <a:pPr marL="0" indent="0">
              <a:buNone/>
            </a:pPr>
            <a:r>
              <a:rPr lang="tr-TR" dirty="0"/>
              <a:t>Tıkanırcasına yeme bozukluğu, </a:t>
            </a:r>
            <a:r>
              <a:rPr lang="tr-TR" dirty="0" err="1"/>
              <a:t>Bulimia</a:t>
            </a:r>
            <a:r>
              <a:rPr lang="tr-TR" dirty="0"/>
              <a:t> </a:t>
            </a:r>
            <a:r>
              <a:rPr lang="tr-TR" dirty="0" err="1"/>
              <a:t>nervosa</a:t>
            </a:r>
            <a:r>
              <a:rPr lang="tr-TR" dirty="0"/>
              <a:t>, gece yeme sendromu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Duygu durum değerlendirmesi</a:t>
            </a:r>
          </a:p>
          <a:p>
            <a:pPr marL="0" indent="0">
              <a:buNone/>
            </a:pPr>
            <a:r>
              <a:rPr lang="tr-TR" dirty="0"/>
              <a:t>Depresyon taraması (DSM-IV veya PHQ-9)</a:t>
            </a:r>
          </a:p>
          <a:p>
            <a:endParaRPr lang="tr-TR" dirty="0"/>
          </a:p>
          <a:p>
            <a:r>
              <a:rPr lang="tr-TR" dirty="0"/>
              <a:t>Fiziksel aktivite sorgulanması</a:t>
            </a:r>
          </a:p>
          <a:p>
            <a:pPr marL="0" indent="0">
              <a:buNone/>
            </a:pPr>
            <a:r>
              <a:rPr lang="tr-TR" dirty="0"/>
              <a:t>Spor geçmişi, düzenli yapıp yapmadığı, yapıyorsa hangi sıklıkta ve ne yoğunlukta yaptığı, egzersizi keyif alarak mı yoksa zorunluluktan mı gerçekleştirdiği, egzersiz yapmasını kısıtlayıcı hastalık varlığı sorgulanmalı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32" y="643466"/>
            <a:ext cx="8162736" cy="55710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giyim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58626EF8-561D-7F5C-E398-BD5D75732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D56401A-A633-E233-19F9-2557D5E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278094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Kan basıncı (obezlere uygun manşon ile)</a:t>
            </a:r>
          </a:p>
          <a:p>
            <a:r>
              <a:rPr lang="tr-TR" dirty="0"/>
              <a:t>Nabız</a:t>
            </a:r>
          </a:p>
          <a:p>
            <a:r>
              <a:rPr lang="tr-TR" dirty="0"/>
              <a:t>Boy-kilo ölçümü</a:t>
            </a:r>
          </a:p>
          <a:p>
            <a:r>
              <a:rPr lang="tr-TR" dirty="0"/>
              <a:t>Beden kitle indeksi (her vizitte hesaplanmalı)</a:t>
            </a:r>
          </a:p>
          <a:p>
            <a:r>
              <a:rPr lang="tr-TR" dirty="0"/>
              <a:t>Bel çevresi ölçümü ayaktayken </a:t>
            </a:r>
            <a:r>
              <a:rPr lang="tr-TR" dirty="0" err="1"/>
              <a:t>süperior</a:t>
            </a:r>
            <a:r>
              <a:rPr lang="tr-TR" dirty="0"/>
              <a:t> </a:t>
            </a:r>
            <a:r>
              <a:rPr lang="tr-TR" dirty="0" err="1"/>
              <a:t>iliak</a:t>
            </a:r>
            <a:r>
              <a:rPr lang="tr-TR" dirty="0"/>
              <a:t>  </a:t>
            </a:r>
            <a:r>
              <a:rPr lang="tr-TR" dirty="0" err="1"/>
              <a:t>kristalar</a:t>
            </a:r>
            <a:r>
              <a:rPr lang="tr-TR" dirty="0"/>
              <a:t> hizasından(BKİ&gt;35 olanlarda tanısal önemi yok)</a:t>
            </a:r>
          </a:p>
          <a:p>
            <a:r>
              <a:rPr lang="tr-TR" dirty="0"/>
              <a:t>Boyun çevresi ölçümü (E&gt;43 K&gt;41 cm OSAS risk artışı)</a:t>
            </a:r>
          </a:p>
          <a:p>
            <a:r>
              <a:rPr lang="tr-TR" dirty="0" err="1"/>
              <a:t>Akantozis</a:t>
            </a:r>
            <a:r>
              <a:rPr lang="tr-TR" dirty="0"/>
              <a:t> </a:t>
            </a:r>
            <a:r>
              <a:rPr lang="tr-TR" dirty="0" err="1"/>
              <a:t>nigrikans</a:t>
            </a:r>
            <a:endParaRPr lang="tr-TR" dirty="0"/>
          </a:p>
          <a:p>
            <a:r>
              <a:rPr lang="tr-TR" dirty="0"/>
              <a:t>Sistemik fizik muayene (obezite ilişkili hastalıklara ait bulgular)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Obezite ilişkili kan tahlilleri</a:t>
            </a:r>
          </a:p>
          <a:p>
            <a:pPr lvl="1"/>
            <a:r>
              <a:rPr lang="tr-TR" dirty="0"/>
              <a:t>Açlık kan glukozu ve HbA1c</a:t>
            </a:r>
          </a:p>
          <a:p>
            <a:pPr lvl="1"/>
            <a:r>
              <a:rPr lang="tr-TR" dirty="0"/>
              <a:t>Lipid profili</a:t>
            </a:r>
          </a:p>
          <a:p>
            <a:pPr lvl="1"/>
            <a:r>
              <a:rPr lang="tr-TR" dirty="0"/>
              <a:t> </a:t>
            </a:r>
            <a:r>
              <a:rPr lang="tr-TR" dirty="0" err="1"/>
              <a:t>Kc</a:t>
            </a:r>
            <a:r>
              <a:rPr lang="tr-TR" dirty="0"/>
              <a:t> enzimleri</a:t>
            </a:r>
          </a:p>
          <a:p>
            <a:pPr lvl="1"/>
            <a:r>
              <a:rPr lang="tr-TR" dirty="0"/>
              <a:t>Renal fonksiyon testleri ve ürik asit</a:t>
            </a:r>
          </a:p>
          <a:p>
            <a:pPr lvl="1"/>
            <a:r>
              <a:rPr lang="tr-TR" dirty="0"/>
              <a:t> TSH</a:t>
            </a:r>
          </a:p>
          <a:p>
            <a:pPr lvl="1"/>
            <a:r>
              <a:rPr lang="tr-TR" dirty="0"/>
              <a:t>25-OH D vitamini</a:t>
            </a:r>
          </a:p>
          <a:p>
            <a:r>
              <a:rPr lang="tr-TR" dirty="0"/>
              <a:t>Genel laboratuvar tahlilleri</a:t>
            </a:r>
          </a:p>
          <a:p>
            <a:pPr lvl="1"/>
            <a:r>
              <a:rPr lang="tr-TR" dirty="0"/>
              <a:t>Hemogram, TİT</a:t>
            </a:r>
          </a:p>
          <a:p>
            <a:pPr lvl="1"/>
            <a:r>
              <a:rPr lang="tr-TR" dirty="0"/>
              <a:t>Spot idrar </a:t>
            </a:r>
            <a:r>
              <a:rPr lang="tr-TR" dirty="0" err="1"/>
              <a:t>mikroalbumin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 ve takip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Obezitede tedavi kararı vermeden önce hastanın beklentileri ve motivasyon durumu iyi değerlendirilmelidir</a:t>
            </a:r>
          </a:p>
          <a:p>
            <a:endParaRPr lang="tr-TR" dirty="0"/>
          </a:p>
          <a:p>
            <a:r>
              <a:rPr lang="tr-TR" dirty="0"/>
              <a:t>Risk faktörü olmayan kilolu bireylerde amaç kilo alımının durdurulmasıdır</a:t>
            </a:r>
          </a:p>
          <a:p>
            <a:endParaRPr lang="tr-TR" dirty="0"/>
          </a:p>
          <a:p>
            <a:r>
              <a:rPr lang="tr-TR" dirty="0"/>
              <a:t>Obez hastaya normal kilo hedefi koymak uygun olmayacaktır, en az %3-5 düzeyinde kilo kaybı sağlanmalı ve uzun dönem devam ettirilmeli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Tıbbi tedavi uygulanan hastalarda 3 aylık program sonrası %5 üzeri kilo kaybı başarılı olunduğunun göstergesi</a:t>
            </a:r>
          </a:p>
          <a:p>
            <a:endParaRPr lang="tr-TR" dirty="0"/>
          </a:p>
          <a:p>
            <a:r>
              <a:rPr lang="tr-TR" dirty="0"/>
              <a:t>Kontrolsüz ve hızlı kilo kaybı engellenmeli</a:t>
            </a:r>
          </a:p>
          <a:p>
            <a:endParaRPr lang="tr-TR" dirty="0"/>
          </a:p>
          <a:p>
            <a:r>
              <a:rPr lang="tr-TR" dirty="0"/>
              <a:t>Hastalar ilk 2 ay 15 günde bir sonraki 3 ay ayda bir ve uzun dönemde 3 ay aralarla takip edilmeli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Zayıflama ile obezite ilişkili komplikasyonları azaltarak sağlığın korunmasına katkıda bulunulur</a:t>
            </a:r>
          </a:p>
          <a:p>
            <a:endParaRPr lang="tr-TR" dirty="0"/>
          </a:p>
          <a:p>
            <a:r>
              <a:rPr lang="tr-TR" dirty="0"/>
              <a:t>Beklenen yaşam süresi ve yaşam kalitesi olumlu yönde etkilenir</a:t>
            </a:r>
          </a:p>
          <a:p>
            <a:endParaRPr lang="tr-TR" dirty="0"/>
          </a:p>
          <a:p>
            <a:r>
              <a:rPr lang="tr-TR" dirty="0"/>
              <a:t>Sağlıkla ilgili harcamaları azaltır</a:t>
            </a:r>
          </a:p>
          <a:p>
            <a:endParaRPr lang="tr-TR" dirty="0"/>
          </a:p>
          <a:p>
            <a:r>
              <a:rPr lang="tr-TR" dirty="0"/>
              <a:t>Obezitede, beslenme tedavisi ve fiziksel aktivitenin arttırılması ile birlikte davranış değişikliği tedavisi gereklidir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C38E6C46-FFB6-6CF9-CBDA-7214F4373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48" y="643466"/>
            <a:ext cx="8542303" cy="557106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Tıbbi Beslenme Tedavisi</a:t>
            </a:r>
          </a:p>
          <a:p>
            <a:pPr marL="0" indent="0">
              <a:buNone/>
            </a:pPr>
            <a:r>
              <a:rPr lang="tr-TR" dirty="0"/>
              <a:t>	Temel amaç</a:t>
            </a:r>
          </a:p>
          <a:p>
            <a:pPr lvl="2"/>
            <a:r>
              <a:rPr lang="tr-TR" sz="2200" dirty="0"/>
              <a:t>Vücut ağırlığını hedeflenen düzeye indirmek</a:t>
            </a:r>
          </a:p>
          <a:p>
            <a:pPr lvl="2"/>
            <a:r>
              <a:rPr lang="tr-TR" sz="2200" b="0" i="0" u="none" strike="noStrike" baseline="0" dirty="0"/>
              <a:t>Bireyin yaşına, cinsiyetine, fiziksel aktivite durumuna, yaşam biçimine ve fizyolojik durumuna uygun tüm besin </a:t>
            </a:r>
            <a:r>
              <a:rPr lang="tr-TR" sz="2200" dirty="0"/>
              <a:t>ö</a:t>
            </a:r>
            <a:r>
              <a:rPr lang="tr-TR" sz="2200" b="0" i="0" u="none" strike="noStrike" baseline="0" dirty="0"/>
              <a:t>ğesi gereksinimlerini yeterli ve dengeli bir şekilde sağlamak</a:t>
            </a:r>
          </a:p>
          <a:p>
            <a:pPr lvl="2"/>
            <a:r>
              <a:rPr lang="tr-TR" sz="2200" dirty="0"/>
              <a:t>Çocuklarda normal büyüme ve gelişmeyi sürdürmek</a:t>
            </a:r>
            <a:endParaRPr lang="tr-TR" sz="2200" b="0" i="0" u="none" strike="noStrike" baseline="0" dirty="0"/>
          </a:p>
          <a:p>
            <a:pPr lvl="2"/>
            <a:r>
              <a:rPr lang="tr-TR" sz="2200" dirty="0"/>
              <a:t>Bireye doğru beslenme alışkanlıkları kazandırmak</a:t>
            </a:r>
          </a:p>
          <a:p>
            <a:pPr lvl="2"/>
            <a:r>
              <a:rPr lang="tr-TR" sz="2200" b="0" i="0" u="none" strike="noStrike" baseline="0" dirty="0"/>
              <a:t>Vücut ağırlığı hedeflenen düzeye ulaştığında, yeniden ağırlık kazanımını </a:t>
            </a:r>
            <a:r>
              <a:rPr lang="tr-TR" sz="2200" dirty="0"/>
              <a:t>ö</a:t>
            </a:r>
            <a:r>
              <a:rPr lang="tr-TR" sz="2200" b="0" i="0" u="none" strike="noStrike" baseline="0" dirty="0"/>
              <a:t>nlemek ve bu ağırlığı sürekli istenen düzeyde tutmak</a:t>
            </a:r>
            <a:endParaRPr lang="tr-TR" sz="2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Bireyin günlük enerji alımı haftada 0,5-1 kg ağırlık kaybı sağlayacak şekilde azaltılmalıdır</a:t>
            </a:r>
          </a:p>
          <a:p>
            <a:r>
              <a:rPr lang="tr-TR" dirty="0"/>
              <a:t>Günlük enerjinin yaklaşık %12-15’i proteinlerden, %25-30’u yağlardan ve %55-60’ı karbonhidratlardan sağlanmalıdır</a:t>
            </a:r>
          </a:p>
          <a:p>
            <a:r>
              <a:rPr lang="tr-TR" dirty="0"/>
              <a:t>Protein kaynağı olarak iyi kalite(hayvansal) protein kaynakları tüketilmeli</a:t>
            </a:r>
          </a:p>
          <a:p>
            <a:r>
              <a:rPr lang="tr-TR" dirty="0"/>
              <a:t>Karbonhidrat olarak ise çay şekeri, bal, reçel gibi basit karbonhidratlar yerine tam tahıl, </a:t>
            </a:r>
            <a:r>
              <a:rPr lang="tr-TR" dirty="0" err="1"/>
              <a:t>kurubaklagil</a:t>
            </a:r>
            <a:r>
              <a:rPr lang="tr-TR" dirty="0"/>
              <a:t> gibi kompleks olanlar tercih edilmeli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Yetişkinler için günlük 25-35 </a:t>
            </a:r>
            <a:r>
              <a:rPr lang="tr-TR" dirty="0" err="1"/>
              <a:t>gr</a:t>
            </a:r>
            <a:r>
              <a:rPr lang="tr-TR" dirty="0"/>
              <a:t> posa alımı yeterlidir</a:t>
            </a:r>
          </a:p>
          <a:p>
            <a:r>
              <a:rPr lang="tr-TR" dirty="0"/>
              <a:t>Alkol zayıflama diyetlerinde önerilmemekte eğer alınıyorsa da enerjisi hesaplanarak günlük enerji gereksiniminden çıkarılması gerekir</a:t>
            </a:r>
          </a:p>
          <a:p>
            <a:r>
              <a:rPr lang="tr-TR" dirty="0"/>
              <a:t>Günlük en az 2 litre sıvı alınmalı ve bu sıvının 1-1,5 litresi sudan karşılanmalıdır</a:t>
            </a:r>
          </a:p>
          <a:p>
            <a:r>
              <a:rPr lang="tr-TR" dirty="0"/>
              <a:t>Şeker eklenmiş hazır meyve suları ve gazlı içeceklerden kaçınılmalı</a:t>
            </a:r>
          </a:p>
          <a:p>
            <a:r>
              <a:rPr lang="tr-TR" dirty="0"/>
              <a:t>Günlük tuz alımı 5-6 gramı geçmemelidir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Öğünler sık ancak az miktarda olmalıdır</a:t>
            </a:r>
          </a:p>
          <a:p>
            <a:endParaRPr lang="tr-TR" dirty="0"/>
          </a:p>
          <a:p>
            <a:r>
              <a:rPr lang="tr-TR" dirty="0"/>
              <a:t>Günlük beslenme programı 4-6 öğün olarak planlanmalıdır</a:t>
            </a:r>
          </a:p>
          <a:p>
            <a:endParaRPr lang="tr-TR" dirty="0"/>
          </a:p>
          <a:p>
            <a:r>
              <a:rPr lang="tr-TR" dirty="0"/>
              <a:t>Öğünler arası süre 3-4 saati geçmemelidir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sayede  aşırı besin alımı önlenir, acıkma geciktirilir ve bir sonraki öğünde besin alımı azaltılır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E57ED6-4145-752F-B7A8-1FDBC3E5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B0C02E-6582-68A1-08EB-58DFEDCC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Metabolik sendrom, insülin direnciyle başlayan abdominal obezite, glukoz intoleransı veya </a:t>
            </a:r>
            <a:r>
              <a:rPr lang="tr-TR" sz="2800" dirty="0" err="1"/>
              <a:t>diabetes</a:t>
            </a:r>
            <a:r>
              <a:rPr lang="tr-TR" sz="2800" dirty="0"/>
              <a:t> </a:t>
            </a:r>
            <a:r>
              <a:rPr lang="tr-TR" sz="2800" dirty="0" err="1"/>
              <a:t>mellitus</a:t>
            </a:r>
            <a:r>
              <a:rPr lang="tr-TR" sz="2800" dirty="0"/>
              <a:t>, dislipidemi, hipertansiyon ve koroner arter hastalığı  gibi sistemik bozuklukların birbirine eklendiği ölümcül bir </a:t>
            </a:r>
            <a:r>
              <a:rPr lang="tr-TR" sz="2800" dirty="0" err="1"/>
              <a:t>endokrinopatidir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8384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Egzersiz</a:t>
            </a:r>
          </a:p>
          <a:p>
            <a:pPr marL="0" indent="0">
              <a:buNone/>
            </a:pPr>
            <a:r>
              <a:rPr lang="tr-TR" dirty="0"/>
              <a:t>Düzenli egzersiz;</a:t>
            </a:r>
          </a:p>
          <a:p>
            <a:pPr lvl="1"/>
            <a:r>
              <a:rPr lang="tr-TR" dirty="0"/>
              <a:t>Kas gücünü arttırır</a:t>
            </a:r>
          </a:p>
          <a:p>
            <a:pPr lvl="1"/>
            <a:r>
              <a:rPr lang="tr-TR" dirty="0"/>
              <a:t>Osteoporozu önler</a:t>
            </a:r>
          </a:p>
          <a:p>
            <a:pPr lvl="1"/>
            <a:r>
              <a:rPr lang="tr-TR" dirty="0"/>
              <a:t>Zayıflamaya yardımcı olur</a:t>
            </a:r>
          </a:p>
          <a:p>
            <a:pPr lvl="1"/>
            <a:r>
              <a:rPr lang="tr-TR" dirty="0"/>
              <a:t>Dislipidemi, diyabet, hipertansiyon ve aterosklerotik kalp damar hastalığı riskini azaltır</a:t>
            </a:r>
          </a:p>
          <a:p>
            <a:pPr lvl="1"/>
            <a:r>
              <a:rPr lang="tr-TR" dirty="0"/>
              <a:t>Bireyin daha iyi hissetmesini sağlar</a:t>
            </a:r>
          </a:p>
          <a:p>
            <a:pPr lvl="1"/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Obezite tedavisinde haftada 150 dakika orta yoğunluklu veya 75 dakika yüksek yoğunluklu aerobik fiziksel aktivite veya kombinasyonu önerilmekte</a:t>
            </a:r>
          </a:p>
          <a:p>
            <a:r>
              <a:rPr lang="tr-TR" dirty="0"/>
              <a:t>Makul ve uyulabilecek bir programda bir seferde en az 30 dakika olmak üzere orta yoğunluklu fiziksel aktivite haftada ortalama 5 defa yapılabilir</a:t>
            </a:r>
          </a:p>
          <a:p>
            <a:r>
              <a:rPr lang="tr-TR" dirty="0"/>
              <a:t>Bir egzersiz seansında 200 kcal harcanması hedeflenmelidir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Davranış tedavisi</a:t>
            </a:r>
          </a:p>
          <a:p>
            <a:r>
              <a:rPr lang="tr-TR" dirty="0"/>
              <a:t>Obezite sadece fiziksel değil aynı zamanda psikososyal sorunlara da yol açmakta</a:t>
            </a:r>
          </a:p>
          <a:p>
            <a:endParaRPr lang="tr-TR" dirty="0"/>
          </a:p>
          <a:p>
            <a:r>
              <a:rPr lang="tr-TR" dirty="0"/>
              <a:t>Bu yüzden obezite tedavisinde çok yönlü bir yaklaşım gerekli</a:t>
            </a:r>
          </a:p>
          <a:p>
            <a:endParaRPr lang="tr-TR" dirty="0"/>
          </a:p>
          <a:p>
            <a:r>
              <a:rPr lang="tr-TR" dirty="0"/>
              <a:t>Davranış tedavisinde amaç hastanın yeme ve egzersizle ilişkili davranışlarında farkındalık ve değişim oluşturmaktır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Hastadan bazı becerileri edinmesi istenir</a:t>
            </a:r>
          </a:p>
          <a:p>
            <a:r>
              <a:rPr lang="tr-TR" dirty="0"/>
              <a:t>Kendini izlemek</a:t>
            </a:r>
          </a:p>
          <a:p>
            <a:r>
              <a:rPr lang="tr-TR" dirty="0"/>
              <a:t>Hedef belirleme</a:t>
            </a:r>
          </a:p>
          <a:p>
            <a:r>
              <a:rPr lang="tr-TR" dirty="0"/>
              <a:t>Dürtü kontrolü</a:t>
            </a:r>
          </a:p>
          <a:p>
            <a:r>
              <a:rPr lang="tr-TR" dirty="0"/>
              <a:t>Davranışsal yerine koyma</a:t>
            </a:r>
          </a:p>
          <a:p>
            <a:r>
              <a:rPr lang="tr-TR" dirty="0"/>
              <a:t>Pozitif pekiştirme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Farmakolojik tedavi</a:t>
            </a:r>
          </a:p>
          <a:p>
            <a:endParaRPr lang="tr-TR" dirty="0"/>
          </a:p>
          <a:p>
            <a:r>
              <a:rPr lang="tr-TR" dirty="0"/>
              <a:t>Kilo kaybetmek için pek çok girişim olmasına rağmen kilo kaybı ve kaybedilen kiloyu korumanın zorluğu hem hastaların hem de hekimlerin farmakoterapiye ilgi duymasına yol açmış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Hastaya tedavinin kısa süreli ilaç tedavisinden ziyade yaşam tarzı değişiklikleri ile yaşam boyu süreceği söylenmelidir</a:t>
            </a:r>
          </a:p>
          <a:p>
            <a:r>
              <a:rPr lang="tr-TR" dirty="0"/>
              <a:t>Obezite için farmakoterapi yaşam tarzı değişikliklerine ek olarak kullanılmalı, tek başına tedavi için uygun  değildir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Yasam tarzı değişikliklerine farmakoterapinin eklenmesi, sadece yaşam tarzı değişikliğine göre daha fazla kilo vermeye ve kilo kaybının sürdürülmesine yardımcı olur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Obezitede farmakolojik tedavi endikasyonları</a:t>
            </a:r>
          </a:p>
          <a:p>
            <a:endParaRPr lang="tr-TR" dirty="0"/>
          </a:p>
          <a:p>
            <a:r>
              <a:rPr lang="tr-TR" dirty="0"/>
              <a:t>BKİ</a:t>
            </a:r>
            <a:r>
              <a:rPr lang="tr-TR" b="0" i="0" u="none" strike="noStrike" baseline="0" dirty="0"/>
              <a:t>≥30 olup, diyet, egzersiz ve davranış değişikliği denenip kilo kontrolü sağlanamayan kişiler</a:t>
            </a:r>
          </a:p>
          <a:p>
            <a:endParaRPr lang="tr-TR" b="0" i="0" u="none" strike="noStrike" baseline="0" dirty="0"/>
          </a:p>
          <a:p>
            <a:r>
              <a:rPr lang="tr-TR" dirty="0"/>
              <a:t>BKİ &gt;27 olup, komorbiditeleri (Tip 2 DM, koroner arter hastalığı, serebrovasküler hastalık, hipertansiyon, dislipidemi, uyku apnesi vb.) olan kişiler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Kilo alımıyla ilişkilendirilmiş birçok ilaç mevcuttur ve obezitenin önlenebilir nedenlerinden biridir</a:t>
            </a:r>
          </a:p>
          <a:p>
            <a:r>
              <a:rPr lang="tr-TR" dirty="0"/>
              <a:t>Tüm hastalarda, seçilen tedavinin etkinlik düzeyi, kilo alma da dahil olmak üzere yan etkilere karşı dengelenmelidir</a:t>
            </a:r>
          </a:p>
          <a:p>
            <a:r>
              <a:rPr lang="tr-TR" dirty="0"/>
              <a:t>Kabul edilebilir terapötik alternatiflerin bulunmadığı durumlarda, klinik etkinlik için gereken minimum dozun kullanılması ilaca bağlı kilo alımını önleyebilir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1EC5AD9C-2ED0-7B1D-2F97-A1FE4365A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94" y="643466"/>
            <a:ext cx="84410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8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9703F55-E9D8-FEC8-0383-23245D72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02C860B6-05EB-4A7E-173A-C910B0036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063" y="1675227"/>
            <a:ext cx="1084987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6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B15BE2DF-FCF9-2DCC-C5F5-8A394E54C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09" y="643466"/>
            <a:ext cx="705198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896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metin, ekran görüntüsü, sayı, numara, yazılım içeren bir resim&#10;&#10;Açıklama otomatik olarak oluşturuldu">
            <a:extLst>
              <a:ext uri="{FF2B5EF4-FFF2-40B4-BE49-F238E27FC236}">
                <a16:creationId xmlns:a16="http://schemas.microsoft.com/office/drawing/2014/main" id="{8F5CF0DA-0109-B8AB-BE29-EACEA5B34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42" y="643466"/>
            <a:ext cx="6207316" cy="557106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Cerrahi tedavi</a:t>
            </a:r>
          </a:p>
          <a:p>
            <a:r>
              <a:rPr lang="tr-TR" dirty="0"/>
              <a:t>Son yıllarda bariyatrik cerrahi olarak da adlandırılan obezite cerrahisi giderek artan sıklıkta uygulanmakta</a:t>
            </a:r>
          </a:p>
          <a:p>
            <a:r>
              <a:rPr lang="tr-TR" dirty="0"/>
              <a:t>Cerrahi tedavinin başarısı için multidisipliner yaklaşım, uygun hasta seçimi, yeterli preoperatif değerlendirme ve uygun postoperatif takip çok önemlidir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tr-TR" b="0" i="0" u="none" strike="noStrike" baseline="0" dirty="0"/>
              <a:t>Bariyatrik cerrahi </a:t>
            </a:r>
            <a:r>
              <a:rPr lang="tr-TR" dirty="0"/>
              <a:t>ö</a:t>
            </a:r>
            <a:r>
              <a:rPr lang="tr-TR" b="0" i="0" u="none" strike="noStrike" baseline="0" dirty="0"/>
              <a:t>ncesi hastalar cerrahi endikasyonlar ve kontrendikasyonlar açısından ayrıntılı değerlendirilmeli</a:t>
            </a:r>
          </a:p>
          <a:p>
            <a:pPr algn="l"/>
            <a:endParaRPr lang="tr-TR" b="0" i="0" u="none" strike="noStrike" baseline="0" dirty="0"/>
          </a:p>
          <a:p>
            <a:pPr algn="l"/>
            <a:r>
              <a:rPr lang="tr-TR" dirty="0"/>
              <a:t>H</a:t>
            </a:r>
            <a:r>
              <a:rPr lang="tr-TR" b="0" i="0" u="none" strike="noStrike" baseline="0" dirty="0"/>
              <a:t>astaların uyum, istek ve kararlılık durumu belirlenmelidir</a:t>
            </a:r>
          </a:p>
          <a:p>
            <a:pPr algn="l"/>
            <a:endParaRPr lang="tr-TR" b="0" i="0" u="none" strike="noStrike" baseline="0" dirty="0"/>
          </a:p>
          <a:p>
            <a:pPr algn="l"/>
            <a:r>
              <a:rPr lang="tr-TR" dirty="0"/>
              <a:t>Ce</a:t>
            </a:r>
            <a:r>
              <a:rPr lang="tr-TR" b="0" i="0" u="none" strike="noStrike" baseline="0" dirty="0"/>
              <a:t>rrahi</a:t>
            </a:r>
            <a:r>
              <a:rPr lang="tr-TR" dirty="0"/>
              <a:t> </a:t>
            </a:r>
            <a:r>
              <a:rPr lang="tr-TR" b="0" i="0" u="none" strike="noStrike" baseline="0" dirty="0"/>
              <a:t>kararı vermeden </a:t>
            </a:r>
            <a:r>
              <a:rPr lang="tr-TR" dirty="0"/>
              <a:t>ö</a:t>
            </a:r>
            <a:r>
              <a:rPr lang="tr-TR" b="0" i="0" u="none" strike="noStrike" baseline="0" dirty="0"/>
              <a:t>nce hastaların en az 6 ay boyunca bir endokrinoloji birimi tarafından takip edilmesi uygun olacaktır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9B51515E-BFF7-635F-F335-CC925849F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64" y="172236"/>
            <a:ext cx="6054812" cy="62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031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Endikasyonları;</a:t>
            </a:r>
          </a:p>
          <a:p>
            <a:r>
              <a:rPr lang="tr-TR" dirty="0"/>
              <a:t>BKİ</a:t>
            </a:r>
            <a:r>
              <a:rPr lang="tr-TR" b="0" i="0" u="none" strike="noStrike" baseline="0" dirty="0"/>
              <a:t>≥40  kg/m2</a:t>
            </a:r>
          </a:p>
          <a:p>
            <a:r>
              <a:rPr lang="tr-TR" dirty="0"/>
              <a:t>BKİ</a:t>
            </a:r>
            <a:r>
              <a:rPr lang="tr-TR" b="0" i="0" u="none" strike="noStrike" baseline="0" dirty="0"/>
              <a:t> 35 -39.9 kg/m2 </a:t>
            </a:r>
            <a:r>
              <a:rPr lang="tr-TR" dirty="0"/>
              <a:t>olan olgularda </a:t>
            </a:r>
            <a:r>
              <a:rPr lang="tr-TR" dirty="0" err="1"/>
              <a:t>Edmonton</a:t>
            </a:r>
            <a:r>
              <a:rPr lang="tr-TR" dirty="0"/>
              <a:t> Evre 2 ve üzeri bireyler</a:t>
            </a:r>
          </a:p>
          <a:p>
            <a:r>
              <a:rPr lang="tr-TR" b="0" i="0" u="none" strike="noStrike" baseline="0" dirty="0"/>
              <a:t>BKİ 30</a:t>
            </a:r>
            <a:r>
              <a:rPr lang="tr-TR" dirty="0"/>
              <a:t>-34.9 </a:t>
            </a:r>
            <a:r>
              <a:rPr lang="tr-TR" b="0" i="0" u="none" strike="noStrike" baseline="0" dirty="0"/>
              <a:t>kg/m2 olan olgular içinde kan şekeri başka yöntemlerle regüle edilemeyen T2DM tanılı </a:t>
            </a:r>
            <a:r>
              <a:rPr lang="tr-TR" b="0" i="0" u="none" strike="noStrike" baseline="0" dirty="0" err="1"/>
              <a:t>Edmonton</a:t>
            </a:r>
            <a:r>
              <a:rPr lang="tr-TR" b="0" i="0" u="none" strike="noStrike" baseline="0" dirty="0"/>
              <a:t> Evre 3 ve üzeri bireyler</a:t>
            </a:r>
          </a:p>
          <a:p>
            <a:r>
              <a:rPr lang="tr-TR" dirty="0"/>
              <a:t>BKİ&lt;30 olan hastalar bariyatrik cerrahi uygulanmaz</a:t>
            </a:r>
            <a:endParaRPr lang="tr-TR" b="0" i="0" u="none" strike="noStrike" baseline="0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taslak, kulaklık, siyah beyaz, sanat içeren bir resim&#10;&#10;Açıklama otomatik olarak oluşturuldu">
            <a:extLst>
              <a:ext uri="{FF2B5EF4-FFF2-40B4-BE49-F238E27FC236}">
                <a16:creationId xmlns:a16="http://schemas.microsoft.com/office/drawing/2014/main" id="{2B3A0698-041D-4A48-7E0E-0A3F1BFBB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59" y="643467"/>
            <a:ext cx="487468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20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taslak, çizgi film, kurtçuk, tasarım içeren bir resim&#10;&#10;Açıklama otomatik olarak oluşturuldu">
            <a:extLst>
              <a:ext uri="{FF2B5EF4-FFF2-40B4-BE49-F238E27FC236}">
                <a16:creationId xmlns:a16="http://schemas.microsoft.com/office/drawing/2014/main" id="{1A3AE087-D6AF-4474-5E98-56E7E627D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71" y="643467"/>
            <a:ext cx="687785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87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taslak, çizgi film, çizim içeren bir resim&#10;&#10;Açıklama otomatik olarak oluşturuldu">
            <a:extLst>
              <a:ext uri="{FF2B5EF4-FFF2-40B4-BE49-F238E27FC236}">
                <a16:creationId xmlns:a16="http://schemas.microsoft.com/office/drawing/2014/main" id="{CCADFC39-E6CA-20BF-5001-1E9BD4562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52" y="643467"/>
            <a:ext cx="467969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70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taslak, çizgi film, çizim, tasarım içeren bir resim&#10;&#10;Açıklama otomatik olarak oluşturuldu">
            <a:extLst>
              <a:ext uri="{FF2B5EF4-FFF2-40B4-BE49-F238E27FC236}">
                <a16:creationId xmlns:a16="http://schemas.microsoft.com/office/drawing/2014/main" id="{566D6429-E037-2C59-0B3F-8222D6240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32" y="643467"/>
            <a:ext cx="555713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125B3A-9977-6D6E-8381-6C3FE981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TEMD(2005) Tanı Kriterleri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130918-A7D7-8B31-89D2-3BDAC94A5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2"/>
                </a:solidFill>
              </a:rPr>
              <a:t> </a:t>
            </a:r>
            <a:r>
              <a:rPr lang="tr-TR" sz="2800" b="1" dirty="0" err="1">
                <a:solidFill>
                  <a:schemeClr val="tx2"/>
                </a:solidFill>
              </a:rPr>
              <a:t>Diabetes</a:t>
            </a:r>
            <a:r>
              <a:rPr lang="tr-TR" sz="2800" b="1" dirty="0">
                <a:solidFill>
                  <a:schemeClr val="tx2"/>
                </a:solidFill>
              </a:rPr>
              <a:t> </a:t>
            </a:r>
            <a:r>
              <a:rPr lang="tr-TR" sz="2800" b="1" dirty="0" err="1">
                <a:solidFill>
                  <a:schemeClr val="tx2"/>
                </a:solidFill>
              </a:rPr>
              <a:t>mellitus</a:t>
            </a:r>
            <a:r>
              <a:rPr lang="tr-TR" sz="2800" b="1" dirty="0">
                <a:solidFill>
                  <a:schemeClr val="tx2"/>
                </a:solidFill>
              </a:rPr>
              <a:t> - Bozulmuş glukoz toleransı- İnsülin </a:t>
            </a:r>
            <a:r>
              <a:rPr lang="tr-TR" sz="2800" b="1" dirty="0" err="1">
                <a:solidFill>
                  <a:schemeClr val="tx2"/>
                </a:solidFill>
              </a:rPr>
              <a:t>direnci’inden</a:t>
            </a:r>
            <a:r>
              <a:rPr lang="tr-TR" sz="2800" b="1" dirty="0">
                <a:solidFill>
                  <a:schemeClr val="tx2"/>
                </a:solidFill>
              </a:rPr>
              <a:t> herhangi biriyle birlikte;</a:t>
            </a:r>
          </a:p>
          <a:p>
            <a:pPr marL="0" indent="0">
              <a:buClrTx/>
              <a:buNone/>
            </a:pPr>
            <a:r>
              <a:rPr lang="tr-TR" sz="2800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tr-TR" sz="2800" b="1" dirty="0">
                <a:solidFill>
                  <a:schemeClr val="tx2"/>
                </a:solidFill>
              </a:rPr>
              <a:t>Aşağıdakilerden en az ikisi: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2"/>
                </a:solidFill>
              </a:rPr>
              <a:t>Hipertansiyon (sistolik kan basıncı &gt;130, diyastolik kan basıncı &gt;85 mmHg veya antihipertansif kullanıyor olmak)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chemeClr val="tx2"/>
                </a:solidFill>
              </a:rPr>
              <a:t>Trigliserid</a:t>
            </a:r>
            <a:r>
              <a:rPr lang="tr-TR" sz="2800" b="1" dirty="0">
                <a:solidFill>
                  <a:schemeClr val="tx2"/>
                </a:solidFill>
              </a:rPr>
              <a:t> düzeyi &gt; 150 mg/dl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2"/>
                </a:solidFill>
              </a:rPr>
              <a:t> HDL düzeyi erkekte &lt; 40 mg/dl, kadında &lt; 50 mg/dl)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2"/>
                </a:solidFill>
              </a:rPr>
              <a:t>Abdominal obezite (VKİ &gt; 30 kg/m2 veya bel çevresi: erkeklerde &gt; 94 cm, kadınlarda &gt; 80 cm)</a:t>
            </a:r>
          </a:p>
          <a:p>
            <a:pPr marL="0" indent="0">
              <a:buClrTx/>
              <a:buNone/>
            </a:pPr>
            <a:r>
              <a:rPr lang="tr-TR" sz="2000" b="1" dirty="0">
                <a:solidFill>
                  <a:schemeClr val="tx2"/>
                </a:solidFill>
              </a:rPr>
              <a:t>* * Yerel veriler olmadığından IDF 2005 kılavuzunda Avrupalılar için önerilen değerler baz alınmıştır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74325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taslak, çizim, kırpıntı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D589E8B0-F46F-08EC-FEA9-134C8572F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59" y="643467"/>
            <a:ext cx="552928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50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tr-TR" b="0" i="0" u="none" strike="noStrike" baseline="0" dirty="0"/>
          </a:p>
          <a:p>
            <a:pPr algn="l"/>
            <a:r>
              <a:rPr lang="tr-TR" b="0" i="0" u="none" strike="noStrike" baseline="0" dirty="0"/>
              <a:t>Gebelik, ciddi </a:t>
            </a:r>
            <a:r>
              <a:rPr lang="tr-TR" b="0" i="0" u="none" strike="noStrike" baseline="0" dirty="0" err="1"/>
              <a:t>gastrointestinal</a:t>
            </a:r>
            <a:r>
              <a:rPr lang="tr-TR" b="0" i="0" u="none" strike="noStrike" baseline="0" dirty="0"/>
              <a:t> hastalıklar, aktif kanser, dekompanse kalp ve akciğer hastalığı, portal hipertansiyonun eşlik ettiği ileri karaciğer hastalığı, </a:t>
            </a:r>
            <a:r>
              <a:rPr lang="tr-TR" b="0" i="0" u="none" strike="noStrike" baseline="0" dirty="0" err="1"/>
              <a:t>pulmoner</a:t>
            </a:r>
            <a:r>
              <a:rPr lang="tr-TR" b="0" i="0" u="none" strike="noStrike" baseline="0" dirty="0"/>
              <a:t> hipertansiyonun eşlik ettiği kontrol altında olmayan uyku apne sendromu, ciddi hematolojik veya </a:t>
            </a:r>
            <a:r>
              <a:rPr lang="tr-TR" b="0" i="0" u="none" strike="noStrike" baseline="0" dirty="0" err="1"/>
              <a:t>otoimmun</a:t>
            </a:r>
            <a:r>
              <a:rPr lang="tr-TR" b="0" i="0" u="none" strike="noStrike" baseline="0" dirty="0"/>
              <a:t> hastalıklar BC açısından kontrendikasyon oluşturmaktadır</a:t>
            </a:r>
          </a:p>
          <a:p>
            <a:pPr algn="l"/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tr-TR" b="0" i="0" u="none" strike="noStrike" baseline="0" dirty="0"/>
          </a:p>
          <a:p>
            <a:pPr algn="l"/>
            <a:endParaRPr lang="tr-TR" dirty="0"/>
          </a:p>
          <a:p>
            <a:pPr algn="l"/>
            <a:r>
              <a:rPr lang="tr-TR" b="0" i="0" u="none" strike="noStrike" baseline="0" dirty="0"/>
              <a:t>Yüksek tıbbi risk, hastanın yapılacak işlemi anlamaması, gerçekçi olmayan beklentiler, çözümlenemeyen psikolojik/psikiyatrik hastalık, madde kullanımı/alkolizm varlığı durumlarında da BC yapılmamalıdır</a:t>
            </a:r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045832-EE24-9577-19F8-69A56B95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Obezitedeki zorluklar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611642-3ED8-6FCD-6101-5AEDA776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Kazanılmış </a:t>
            </a:r>
            <a:r>
              <a:rPr lang="tr-TR" dirty="0" err="1"/>
              <a:t>Adiposit</a:t>
            </a:r>
            <a:r>
              <a:rPr lang="tr-TR" dirty="0"/>
              <a:t> sayısı kalıcı</a:t>
            </a:r>
          </a:p>
          <a:p>
            <a:r>
              <a:rPr lang="tr-TR" dirty="0"/>
              <a:t>Yağ doku adeta bir endokrin organ</a:t>
            </a:r>
          </a:p>
          <a:p>
            <a:r>
              <a:rPr lang="tr-TR" dirty="0"/>
              <a:t>Obezite kronik bir hastalık</a:t>
            </a:r>
          </a:p>
          <a:p>
            <a:r>
              <a:rPr lang="tr-TR" dirty="0"/>
              <a:t>Kilo vermek ve sürdürmek aşırı zorlayıcı</a:t>
            </a:r>
          </a:p>
          <a:p>
            <a:r>
              <a:rPr lang="tr-TR" dirty="0"/>
              <a:t>Kalori saymak yanıltıcı </a:t>
            </a:r>
          </a:p>
          <a:p>
            <a:r>
              <a:rPr lang="tr-TR" dirty="0"/>
              <a:t>Evrensel geçerli bir diyet yok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70322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372B81-D82D-52B5-9F4C-3950DE44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Adölesanlarda</a:t>
            </a:r>
            <a:r>
              <a:rPr lang="tr-TR" dirty="0"/>
              <a:t> Obezite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CF830E-0FAA-92FD-0251-9DBF2C67C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Adölesanlarda</a:t>
            </a:r>
            <a:r>
              <a:rPr lang="tr-TR" dirty="0"/>
              <a:t> obezitenin tespiti BKİ </a:t>
            </a:r>
            <a:r>
              <a:rPr lang="tr-TR" dirty="0" err="1"/>
              <a:t>persentillerine</a:t>
            </a:r>
            <a:r>
              <a:rPr lang="tr-TR" dirty="0"/>
              <a:t>  göre yapılmalıdır</a:t>
            </a:r>
          </a:p>
          <a:p>
            <a:endParaRPr lang="tr-TR" dirty="0"/>
          </a:p>
          <a:p>
            <a:r>
              <a:rPr lang="tr-TR" dirty="0" err="1"/>
              <a:t>Adölesanlarda</a:t>
            </a:r>
            <a:r>
              <a:rPr lang="tr-TR" dirty="0"/>
              <a:t> obezite tedavisinde aile mutlaka tedavinin parçası olmalıdır</a:t>
            </a:r>
          </a:p>
          <a:p>
            <a:endParaRPr lang="tr-TR" dirty="0"/>
          </a:p>
          <a:p>
            <a:r>
              <a:rPr lang="tr-TR" dirty="0" err="1"/>
              <a:t>Adölesanlarda</a:t>
            </a:r>
            <a:r>
              <a:rPr lang="tr-TR" dirty="0"/>
              <a:t> esas olan obezitenin ÖNLENMESİDİR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39783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300A6BEB-0730-6289-FEB7-0DD5BECA6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79829"/>
            <a:ext cx="10905066" cy="44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57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çizgi, öykü gelişim çizgisi; kumpas; grafiğini çıkarma, eğim, bayır, kalıp, desen, düzen içeren bir resim">
            <a:extLst>
              <a:ext uri="{FF2B5EF4-FFF2-40B4-BE49-F238E27FC236}">
                <a16:creationId xmlns:a16="http://schemas.microsoft.com/office/drawing/2014/main" id="{7E511468-E0B7-6091-787E-5A7D1AAD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61727"/>
            <a:ext cx="10905066" cy="49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2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6096000" y="2901633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495617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4257675" y="3069908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62025" y="365442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Kilo fazlalığının derecesinin belirlenmesi</a:t>
            </a:r>
          </a:p>
          <a:p>
            <a:pPr marL="457200" lvl="1" indent="0">
              <a:buNone/>
            </a:pPr>
            <a:r>
              <a:rPr lang="tr-TR" dirty="0"/>
              <a:t>- Kilo, boy, BKİ, bel çevresi</a:t>
            </a:r>
          </a:p>
          <a:p>
            <a:r>
              <a:rPr lang="tr-TR" dirty="0"/>
              <a:t>BKİ&gt;25 kg/m2 olan hastada klinik ve laboratuvar değerlendirme</a:t>
            </a:r>
          </a:p>
          <a:p>
            <a:pPr marL="457200" lvl="1" indent="0">
              <a:buNone/>
            </a:pPr>
            <a:r>
              <a:rPr lang="tr-TR" dirty="0"/>
              <a:t>- </a:t>
            </a:r>
            <a:r>
              <a:rPr lang="tr-TR" dirty="0" err="1"/>
              <a:t>Anamnez</a:t>
            </a:r>
            <a:r>
              <a:rPr lang="tr-TR" dirty="0"/>
              <a:t>, fizik muayene, laboratuvar</a:t>
            </a:r>
          </a:p>
          <a:p>
            <a:r>
              <a:rPr lang="tr-TR" dirty="0"/>
              <a:t>Tedavi planlaması</a:t>
            </a:r>
          </a:p>
          <a:p>
            <a:pPr lvl="1"/>
            <a:r>
              <a:rPr lang="tr-TR" dirty="0"/>
              <a:t>Varsa </a:t>
            </a:r>
            <a:r>
              <a:rPr lang="tr-TR" dirty="0" err="1"/>
              <a:t>komorbid</a:t>
            </a:r>
            <a:r>
              <a:rPr lang="tr-TR" dirty="0"/>
              <a:t> durumların tedavisi</a:t>
            </a:r>
          </a:p>
          <a:p>
            <a:pPr lvl="1"/>
            <a:r>
              <a:rPr lang="tr-TR" dirty="0"/>
              <a:t>Bireye özgü, gerçekçi hedefler</a:t>
            </a:r>
          </a:p>
          <a:p>
            <a:pPr lvl="1"/>
            <a:r>
              <a:rPr lang="tr-TR" dirty="0"/>
              <a:t>Beslenme, fiziksel aktivite, bilişsel davranışçı terapi, farmakoterapi, cerrahi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B006769E-4CDC-A764-11B8-CBD2F6379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79" y="1974550"/>
            <a:ext cx="7974842" cy="16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219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55958" y="3183275"/>
            <a:ext cx="10515600" cy="1325563"/>
          </a:xfrm>
        </p:spPr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TEMD Obezite, Lipid Metabolizması, Hipertansiyon Çalışma Grubu Obezite Tanı ve Tedavi Kılavuzu TÜRKİYE ENDOKRİNOLOJİ ve METABOLİZMA DERNEĞİ 2024</a:t>
            </a:r>
          </a:p>
          <a:p>
            <a:r>
              <a:rPr lang="tr-TR" dirty="0"/>
              <a:t>Birinci Basamak Sağlık Kurumları İçin Obezite ve Diyabet Klinik Rehberi TÜRKİYE HALK SAĞLIĞI KURUMU 1070,Ankara 2017​</a:t>
            </a:r>
          </a:p>
          <a:p>
            <a:r>
              <a:rPr lang="tr-TR" dirty="0"/>
              <a:t>TEMD Bariyatrik Cerrahi Kılavuzu 2019</a:t>
            </a:r>
          </a:p>
          <a:p>
            <a:r>
              <a:rPr lang="tr-TR" dirty="0"/>
              <a:t>https://evrimagaci.org/obezite-nedir-obezitenin-sebepleri-nelerdir-obezite-tedavi-edilebilir-mi-565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387B26-CA53-47C1-BBF6-A5C28FD9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D891EE-A1E2-1E13-055D-E22D52966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800" dirty="0"/>
              <a:t>Metabolik sendrom, insülin direnci zemininde gelişen heterojen bir hastalıktır</a:t>
            </a:r>
          </a:p>
          <a:p>
            <a:endParaRPr lang="tr-TR" dirty="0"/>
          </a:p>
          <a:p>
            <a:r>
              <a:rPr lang="tr-TR" sz="2800" dirty="0"/>
              <a:t>Bu yüzden tedavi; insülin direncine neden olan risk faktörlerinin yaşam şekli değişiklikleri ile kontrol altına alınması ve gerekli koşullarda klinik hedeflere ulaşmak amacıyla ilaç tedavisinin başlanmasıdır</a:t>
            </a:r>
          </a:p>
          <a:p>
            <a:endParaRPr lang="tr-TR" dirty="0"/>
          </a:p>
          <a:p>
            <a:r>
              <a:rPr lang="tr-TR" sz="2800" dirty="0"/>
              <a:t>En uygun tedavi yöntemi, kilo kaybının temini ve düzenli egzersiz için yaşam şekli değişikliğinin sağlanması, sağlıklı beslenme ve sigaranın kesilmesidir</a:t>
            </a:r>
            <a:endParaRPr lang="tr-TR" dirty="0"/>
          </a:p>
          <a:p>
            <a:endParaRPr lang="tr-TR" sz="2800" dirty="0"/>
          </a:p>
          <a:p>
            <a:endParaRPr lang="tr-TR" dirty="0"/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788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çizgi film, Çizgi film, Animasyon, çizim içeren bir resim&#10;&#10;Açıklama otomatik olarak oluşturuldu">
            <a:extLst>
              <a:ext uri="{FF2B5EF4-FFF2-40B4-BE49-F238E27FC236}">
                <a16:creationId xmlns:a16="http://schemas.microsoft.com/office/drawing/2014/main" id="{65059EC0-EAF1-AC7D-41BD-532C1EA21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804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9DB39F1-0035-4AD6-D982-87B201FE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tr-TR" sz="4000" dirty="0"/>
              <a:t>OBEZİTE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9227DE-A567-8F1B-065D-119E104BE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182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2437</Words>
  <Application>Microsoft Office PowerPoint</Application>
  <PresentationFormat>Geniş ekran</PresentationFormat>
  <Paragraphs>297</Paragraphs>
  <Slides>71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81" baseType="lpstr">
      <vt:lpstr>Meiryo</vt:lpstr>
      <vt:lpstr>AGaramondPro</vt:lpstr>
      <vt:lpstr>AGaramondPro-Regular</vt:lpstr>
      <vt:lpstr>Aptos</vt:lpstr>
      <vt:lpstr>Arial</vt:lpstr>
      <vt:lpstr>Calibri</vt:lpstr>
      <vt:lpstr>Calibri Light</vt:lpstr>
      <vt:lpstr>Times New Roman</vt:lpstr>
      <vt:lpstr>Wingdings</vt:lpstr>
      <vt:lpstr>Office Teması</vt:lpstr>
      <vt:lpstr>OBEZİTESİ OLAN BİREYE YAKLAŞIM,METABOLİK SENDROM</vt:lpstr>
      <vt:lpstr>Amaç ve Hedefler</vt:lpstr>
      <vt:lpstr>PowerPoint Sunusu</vt:lpstr>
      <vt:lpstr>Tanım</vt:lpstr>
      <vt:lpstr>PowerPoint Sunusu</vt:lpstr>
      <vt:lpstr>TEMD(2005) Tanı Kriterleri</vt:lpstr>
      <vt:lpstr>PowerPoint Sunusu</vt:lpstr>
      <vt:lpstr>Tedavi</vt:lpstr>
      <vt:lpstr>OBEZİTE</vt:lpstr>
      <vt:lpstr>Tanım</vt:lpstr>
      <vt:lpstr>PowerPoint Sunusu</vt:lpstr>
      <vt:lpstr>PowerPoint Sunusu</vt:lpstr>
      <vt:lpstr>Epidemiyoloji</vt:lpstr>
      <vt:lpstr>PowerPoint Sunusu</vt:lpstr>
      <vt:lpstr>PowerPoint Sunusu</vt:lpstr>
      <vt:lpstr>PowerPoint Sunusu</vt:lpstr>
      <vt:lpstr>PowerPoint Sunusu</vt:lpstr>
      <vt:lpstr>Patogenez</vt:lpstr>
      <vt:lpstr>PowerPoint Sunusu</vt:lpstr>
      <vt:lpstr>Tarama</vt:lpstr>
      <vt:lpstr>PowerPoint Sunusu</vt:lpstr>
      <vt:lpstr>Eşlik eden hastalıklar</vt:lpstr>
      <vt:lpstr>PowerPoint Sunusu</vt:lpstr>
      <vt:lpstr>Obez hastanın değerlendirilmesi</vt:lpstr>
      <vt:lpstr>PowerPoint Sunusu</vt:lpstr>
      <vt:lpstr>PowerPoint Sunusu</vt:lpstr>
      <vt:lpstr>Anamnez</vt:lpstr>
      <vt:lpstr>PowerPoint Sunusu</vt:lpstr>
      <vt:lpstr>PowerPoint Sunusu</vt:lpstr>
      <vt:lpstr>Fizik muayene </vt:lpstr>
      <vt:lpstr>Laboratuvar</vt:lpstr>
      <vt:lpstr>Hedefler ve takip</vt:lpstr>
      <vt:lpstr>PowerPoint Sunusu</vt:lpstr>
      <vt:lpstr>Tedavi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Obezitedeki zorluklar</vt:lpstr>
      <vt:lpstr>Adölesanlarda Obezite</vt:lpstr>
      <vt:lpstr>PowerPoint Sunusu</vt:lpstr>
      <vt:lpstr>PowerPoint Sunusu</vt:lpstr>
      <vt:lpstr>PowerPoint Sunusu</vt:lpstr>
      <vt:lpstr>PowerPoint Sunusu</vt:lpstr>
      <vt:lpstr>Özet</vt:lpstr>
      <vt:lpstr>Teşekkürler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OBEZİTEYE YAKLAŞIM</dc:title>
  <dc:creator>Aleyna Zihni</dc:creator>
  <cp:lastModifiedBy>Aleyna Zihni</cp:lastModifiedBy>
  <cp:revision>11</cp:revision>
  <dcterms:created xsi:type="dcterms:W3CDTF">2023-01-28T15:53:00Z</dcterms:created>
  <dcterms:modified xsi:type="dcterms:W3CDTF">2024-11-19T21:45:04Z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26A5E443B0124952866E2C18367E0ACD_12</vt:lpwstr>
  </property>
  <property fmtid="{D5CDD505-2E9C-101B-9397-08002B2CF9AE}" pid="3" name="KSOProductBuildVer">
    <vt:lpwstr>1033-12.2.0.18607</vt:lpwstr>
  </property>
</Properties>
</file>