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258" r:id="rId3"/>
    <p:sldId id="264" r:id="rId4"/>
    <p:sldId id="266" r:id="rId5"/>
    <p:sldId id="265" r:id="rId6"/>
    <p:sldId id="291" r:id="rId7"/>
    <p:sldId id="303" r:id="rId8"/>
    <p:sldId id="304" r:id="rId9"/>
    <p:sldId id="259" r:id="rId10"/>
    <p:sldId id="318" r:id="rId11"/>
    <p:sldId id="319" r:id="rId12"/>
    <p:sldId id="320" r:id="rId13"/>
    <p:sldId id="321" r:id="rId14"/>
    <p:sldId id="322" r:id="rId15"/>
    <p:sldId id="323" r:id="rId16"/>
    <p:sldId id="324" r:id="rId17"/>
    <p:sldId id="325" r:id="rId18"/>
    <p:sldId id="327" r:id="rId19"/>
    <p:sldId id="326" r:id="rId20"/>
    <p:sldId id="260" r:id="rId21"/>
    <p:sldId id="328" r:id="rId22"/>
    <p:sldId id="283" r:id="rId23"/>
    <p:sldId id="329" r:id="rId24"/>
    <p:sldId id="307" r:id="rId25"/>
    <p:sldId id="330" r:id="rId26"/>
    <p:sldId id="331" r:id="rId27"/>
    <p:sldId id="261" r:id="rId28"/>
    <p:sldId id="276" r:id="rId29"/>
    <p:sldId id="332" r:id="rId30"/>
    <p:sldId id="333" r:id="rId31"/>
    <p:sldId id="262" r:id="rId32"/>
    <p:sldId id="263" r:id="rId3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BA52BB-E641-48D0-960C-04C9A7590858}" v="4" dt="2021-09-13T07:18:29.811"/>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Açık Stil 3 - Vurgu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09" autoAdjust="0"/>
    <p:restoredTop sz="94660"/>
  </p:normalViewPr>
  <p:slideViewPr>
    <p:cSldViewPr snapToGrid="0">
      <p:cViewPr varScale="1">
        <p:scale>
          <a:sx n="72" d="100"/>
          <a:sy n="72" d="100"/>
        </p:scale>
        <p:origin x="62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7BA765-580E-4B2C-9BF4-07BFE625FB3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B5116D4-905D-43FF-BE34-FED2E184E7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A1B20DA-7C89-4436-9D67-F5D6AF92F42C}"/>
              </a:ext>
            </a:extLst>
          </p:cNvPr>
          <p:cNvSpPr>
            <a:spLocks noGrp="1"/>
          </p:cNvSpPr>
          <p:nvPr>
            <p:ph type="dt" sz="half" idx="10"/>
          </p:nvPr>
        </p:nvSpPr>
        <p:spPr/>
        <p:txBody>
          <a:bodyPr/>
          <a:lstStyle/>
          <a:p>
            <a:fld id="{2DAA9F65-6723-44F3-922E-AFBAC88A9316}" type="datetimeFigureOut">
              <a:rPr lang="tr-TR" smtClean="0"/>
              <a:t>28.07.2022</a:t>
            </a:fld>
            <a:endParaRPr lang="tr-TR"/>
          </a:p>
        </p:txBody>
      </p:sp>
      <p:sp>
        <p:nvSpPr>
          <p:cNvPr id="5" name="Alt Bilgi Yer Tutucusu 4">
            <a:extLst>
              <a:ext uri="{FF2B5EF4-FFF2-40B4-BE49-F238E27FC236}">
                <a16:creationId xmlns:a16="http://schemas.microsoft.com/office/drawing/2014/main" id="{CCCCD8DD-508F-4A5F-A885-7D2C5F095EE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E3A0B8-2709-4354-9085-65F002BA1C83}"/>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409305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E1A0F3-EECA-4212-B19B-7F5628235A4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4C195B2-11DD-4ADF-8F6E-29369CB2F22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EC24335-E777-4621-80F0-A238A4B27571}"/>
              </a:ext>
            </a:extLst>
          </p:cNvPr>
          <p:cNvSpPr>
            <a:spLocks noGrp="1"/>
          </p:cNvSpPr>
          <p:nvPr>
            <p:ph type="dt" sz="half" idx="10"/>
          </p:nvPr>
        </p:nvSpPr>
        <p:spPr/>
        <p:txBody>
          <a:bodyPr/>
          <a:lstStyle/>
          <a:p>
            <a:fld id="{2DAA9F65-6723-44F3-922E-AFBAC88A9316}" type="datetimeFigureOut">
              <a:rPr lang="tr-TR" smtClean="0"/>
              <a:t>28.07.2022</a:t>
            </a:fld>
            <a:endParaRPr lang="tr-TR"/>
          </a:p>
        </p:txBody>
      </p:sp>
      <p:sp>
        <p:nvSpPr>
          <p:cNvPr id="5" name="Alt Bilgi Yer Tutucusu 4">
            <a:extLst>
              <a:ext uri="{FF2B5EF4-FFF2-40B4-BE49-F238E27FC236}">
                <a16:creationId xmlns:a16="http://schemas.microsoft.com/office/drawing/2014/main" id="{B0297805-571A-4917-97F7-965C981478B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3EF419D-59C9-4888-BFD3-A4CFD09466AB}"/>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297329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C793231-7004-4100-A06F-AB1ECC0DE39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AE7E950-01CC-499F-A56F-D33A133F75D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ACF7A2E-310D-4AA4-805D-B35684D73888}"/>
              </a:ext>
            </a:extLst>
          </p:cNvPr>
          <p:cNvSpPr>
            <a:spLocks noGrp="1"/>
          </p:cNvSpPr>
          <p:nvPr>
            <p:ph type="dt" sz="half" idx="10"/>
          </p:nvPr>
        </p:nvSpPr>
        <p:spPr/>
        <p:txBody>
          <a:bodyPr/>
          <a:lstStyle/>
          <a:p>
            <a:fld id="{2DAA9F65-6723-44F3-922E-AFBAC88A9316}" type="datetimeFigureOut">
              <a:rPr lang="tr-TR" smtClean="0"/>
              <a:t>28.07.2022</a:t>
            </a:fld>
            <a:endParaRPr lang="tr-TR"/>
          </a:p>
        </p:txBody>
      </p:sp>
      <p:sp>
        <p:nvSpPr>
          <p:cNvPr id="5" name="Alt Bilgi Yer Tutucusu 4">
            <a:extLst>
              <a:ext uri="{FF2B5EF4-FFF2-40B4-BE49-F238E27FC236}">
                <a16:creationId xmlns:a16="http://schemas.microsoft.com/office/drawing/2014/main" id="{A60DC400-0FDA-4AEE-AE80-BCAFB772380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703AF38-8B46-4F5F-A116-10CEF4AB7B47}"/>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2505122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548735-98BA-42D7-B0B3-E933A1C77B2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98F067C-8FFB-417D-8D74-A05864339C2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A0653EE-F48B-415C-A3BC-C1A4B35B6805}"/>
              </a:ext>
            </a:extLst>
          </p:cNvPr>
          <p:cNvSpPr>
            <a:spLocks noGrp="1"/>
          </p:cNvSpPr>
          <p:nvPr>
            <p:ph type="dt" sz="half" idx="10"/>
          </p:nvPr>
        </p:nvSpPr>
        <p:spPr/>
        <p:txBody>
          <a:bodyPr/>
          <a:lstStyle/>
          <a:p>
            <a:fld id="{2DAA9F65-6723-44F3-922E-AFBAC88A9316}" type="datetimeFigureOut">
              <a:rPr lang="tr-TR" smtClean="0"/>
              <a:t>28.07.2022</a:t>
            </a:fld>
            <a:endParaRPr lang="tr-TR"/>
          </a:p>
        </p:txBody>
      </p:sp>
      <p:sp>
        <p:nvSpPr>
          <p:cNvPr id="5" name="Alt Bilgi Yer Tutucusu 4">
            <a:extLst>
              <a:ext uri="{FF2B5EF4-FFF2-40B4-BE49-F238E27FC236}">
                <a16:creationId xmlns:a16="http://schemas.microsoft.com/office/drawing/2014/main" id="{C029BE21-EB59-4D73-9A51-1E54559502D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26F388A-1FC1-4776-AA1F-2FE7240AB2A9}"/>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1338793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6B0C1F-5FA1-41F5-91A8-A06CD53761D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08B44FA-49E2-4482-839D-A59D29378D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A890511-EFD7-4B43-8DDB-7018282A062A}"/>
              </a:ext>
            </a:extLst>
          </p:cNvPr>
          <p:cNvSpPr>
            <a:spLocks noGrp="1"/>
          </p:cNvSpPr>
          <p:nvPr>
            <p:ph type="dt" sz="half" idx="10"/>
          </p:nvPr>
        </p:nvSpPr>
        <p:spPr/>
        <p:txBody>
          <a:bodyPr/>
          <a:lstStyle/>
          <a:p>
            <a:fld id="{2DAA9F65-6723-44F3-922E-AFBAC88A9316}" type="datetimeFigureOut">
              <a:rPr lang="tr-TR" smtClean="0"/>
              <a:t>28.07.2022</a:t>
            </a:fld>
            <a:endParaRPr lang="tr-TR"/>
          </a:p>
        </p:txBody>
      </p:sp>
      <p:sp>
        <p:nvSpPr>
          <p:cNvPr id="5" name="Alt Bilgi Yer Tutucusu 4">
            <a:extLst>
              <a:ext uri="{FF2B5EF4-FFF2-40B4-BE49-F238E27FC236}">
                <a16:creationId xmlns:a16="http://schemas.microsoft.com/office/drawing/2014/main" id="{AA94C8D3-1CA3-4D66-A918-5AAE44E552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C48D049-4341-4777-973D-CFAC5E007E81}"/>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1495359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CF247B-8D89-4470-BF67-E14C01C0598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92F4539-3D8A-4E84-B7BA-AFCC2E9F7EA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C9FB662-5B0B-4556-B614-7B4006F16FC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C187AB8-C0F9-42D4-B446-C74A0AFFD7BD}"/>
              </a:ext>
            </a:extLst>
          </p:cNvPr>
          <p:cNvSpPr>
            <a:spLocks noGrp="1"/>
          </p:cNvSpPr>
          <p:nvPr>
            <p:ph type="dt" sz="half" idx="10"/>
          </p:nvPr>
        </p:nvSpPr>
        <p:spPr/>
        <p:txBody>
          <a:bodyPr/>
          <a:lstStyle/>
          <a:p>
            <a:fld id="{2DAA9F65-6723-44F3-922E-AFBAC88A9316}" type="datetimeFigureOut">
              <a:rPr lang="tr-TR" smtClean="0"/>
              <a:t>28.07.2022</a:t>
            </a:fld>
            <a:endParaRPr lang="tr-TR"/>
          </a:p>
        </p:txBody>
      </p:sp>
      <p:sp>
        <p:nvSpPr>
          <p:cNvPr id="6" name="Alt Bilgi Yer Tutucusu 5">
            <a:extLst>
              <a:ext uri="{FF2B5EF4-FFF2-40B4-BE49-F238E27FC236}">
                <a16:creationId xmlns:a16="http://schemas.microsoft.com/office/drawing/2014/main" id="{3F805F3D-3D5C-4C13-9BF0-6BA458047E0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3701F23-DCCC-48BA-B1B3-0FAC086109FB}"/>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4079353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0DED39-37ED-4A46-AF41-90E51274823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ED0008B-2A70-463F-B57D-A0DFC905E4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AB1BA66F-5E70-4ABA-9E57-31DCD4345EE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4A0C5A8-EE45-496A-B168-D1E6198E66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08A5A8B-267A-4D68-A41B-C5C49A874BE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EE0DFF3-78F5-488F-8AC1-8E43849F93A2}"/>
              </a:ext>
            </a:extLst>
          </p:cNvPr>
          <p:cNvSpPr>
            <a:spLocks noGrp="1"/>
          </p:cNvSpPr>
          <p:nvPr>
            <p:ph type="dt" sz="half" idx="10"/>
          </p:nvPr>
        </p:nvSpPr>
        <p:spPr/>
        <p:txBody>
          <a:bodyPr/>
          <a:lstStyle/>
          <a:p>
            <a:fld id="{2DAA9F65-6723-44F3-922E-AFBAC88A9316}" type="datetimeFigureOut">
              <a:rPr lang="tr-TR" smtClean="0"/>
              <a:t>28.07.2022</a:t>
            </a:fld>
            <a:endParaRPr lang="tr-TR"/>
          </a:p>
        </p:txBody>
      </p:sp>
      <p:sp>
        <p:nvSpPr>
          <p:cNvPr id="8" name="Alt Bilgi Yer Tutucusu 7">
            <a:extLst>
              <a:ext uri="{FF2B5EF4-FFF2-40B4-BE49-F238E27FC236}">
                <a16:creationId xmlns:a16="http://schemas.microsoft.com/office/drawing/2014/main" id="{07FC4C84-F5CB-4510-9C20-C5CC81D04D3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81400C6-7777-4BE6-A968-1B1F2EA85DF7}"/>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2811683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204459-9F07-4131-8977-632BCCF3387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738C305-DD81-437B-89A3-053138562308}"/>
              </a:ext>
            </a:extLst>
          </p:cNvPr>
          <p:cNvSpPr>
            <a:spLocks noGrp="1"/>
          </p:cNvSpPr>
          <p:nvPr>
            <p:ph type="dt" sz="half" idx="10"/>
          </p:nvPr>
        </p:nvSpPr>
        <p:spPr/>
        <p:txBody>
          <a:bodyPr/>
          <a:lstStyle/>
          <a:p>
            <a:fld id="{2DAA9F65-6723-44F3-922E-AFBAC88A9316}" type="datetimeFigureOut">
              <a:rPr lang="tr-TR" smtClean="0"/>
              <a:t>28.07.2022</a:t>
            </a:fld>
            <a:endParaRPr lang="tr-TR"/>
          </a:p>
        </p:txBody>
      </p:sp>
      <p:sp>
        <p:nvSpPr>
          <p:cNvPr id="4" name="Alt Bilgi Yer Tutucusu 3">
            <a:extLst>
              <a:ext uri="{FF2B5EF4-FFF2-40B4-BE49-F238E27FC236}">
                <a16:creationId xmlns:a16="http://schemas.microsoft.com/office/drawing/2014/main" id="{B2A7874B-56D0-4B25-87C2-EB467683CC7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2CCD38C-56D8-4695-A5F8-818A134B0646}"/>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2138150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2CEFAA3-AC99-4379-847E-EA686B6CE6C2}"/>
              </a:ext>
            </a:extLst>
          </p:cNvPr>
          <p:cNvSpPr>
            <a:spLocks noGrp="1"/>
          </p:cNvSpPr>
          <p:nvPr>
            <p:ph type="dt" sz="half" idx="10"/>
          </p:nvPr>
        </p:nvSpPr>
        <p:spPr/>
        <p:txBody>
          <a:bodyPr/>
          <a:lstStyle/>
          <a:p>
            <a:fld id="{2DAA9F65-6723-44F3-922E-AFBAC88A9316}" type="datetimeFigureOut">
              <a:rPr lang="tr-TR" smtClean="0"/>
              <a:t>28.07.2022</a:t>
            </a:fld>
            <a:endParaRPr lang="tr-TR"/>
          </a:p>
        </p:txBody>
      </p:sp>
      <p:sp>
        <p:nvSpPr>
          <p:cNvPr id="3" name="Alt Bilgi Yer Tutucusu 2">
            <a:extLst>
              <a:ext uri="{FF2B5EF4-FFF2-40B4-BE49-F238E27FC236}">
                <a16:creationId xmlns:a16="http://schemas.microsoft.com/office/drawing/2014/main" id="{3362BE6D-89D2-4FA1-8813-AA229C61824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59E8E85-0E45-4543-B750-42EFAEC7B968}"/>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3343491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13C73F-2AB1-451E-B94D-AC5A3605CBC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F3B1E9A-F16C-4FDB-B022-AACE53ABFE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7F00625-32B6-4176-A881-38D621673C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7E8F801-6588-4A6C-9D79-143FE38B55E2}"/>
              </a:ext>
            </a:extLst>
          </p:cNvPr>
          <p:cNvSpPr>
            <a:spLocks noGrp="1"/>
          </p:cNvSpPr>
          <p:nvPr>
            <p:ph type="dt" sz="half" idx="10"/>
          </p:nvPr>
        </p:nvSpPr>
        <p:spPr/>
        <p:txBody>
          <a:bodyPr/>
          <a:lstStyle/>
          <a:p>
            <a:fld id="{2DAA9F65-6723-44F3-922E-AFBAC88A9316}" type="datetimeFigureOut">
              <a:rPr lang="tr-TR" smtClean="0"/>
              <a:t>28.07.2022</a:t>
            </a:fld>
            <a:endParaRPr lang="tr-TR"/>
          </a:p>
        </p:txBody>
      </p:sp>
      <p:sp>
        <p:nvSpPr>
          <p:cNvPr id="6" name="Alt Bilgi Yer Tutucusu 5">
            <a:extLst>
              <a:ext uri="{FF2B5EF4-FFF2-40B4-BE49-F238E27FC236}">
                <a16:creationId xmlns:a16="http://schemas.microsoft.com/office/drawing/2014/main" id="{A0118CD5-28F3-4BF3-839F-FAD42D67E9D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1A6796B-DD43-4A23-A319-757BD13E10A3}"/>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822404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C5D0CD-323D-4E94-9611-915D0835B46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1A516ED-943A-4A8E-AF99-617C76BDF8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852BC41-BEC8-486A-BC5B-C62DE57FD8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A032185-8C22-4CC8-9A59-A8F19D96B96E}"/>
              </a:ext>
            </a:extLst>
          </p:cNvPr>
          <p:cNvSpPr>
            <a:spLocks noGrp="1"/>
          </p:cNvSpPr>
          <p:nvPr>
            <p:ph type="dt" sz="half" idx="10"/>
          </p:nvPr>
        </p:nvSpPr>
        <p:spPr/>
        <p:txBody>
          <a:bodyPr/>
          <a:lstStyle/>
          <a:p>
            <a:fld id="{2DAA9F65-6723-44F3-922E-AFBAC88A9316}" type="datetimeFigureOut">
              <a:rPr lang="tr-TR" smtClean="0"/>
              <a:t>28.07.2022</a:t>
            </a:fld>
            <a:endParaRPr lang="tr-TR"/>
          </a:p>
        </p:txBody>
      </p:sp>
      <p:sp>
        <p:nvSpPr>
          <p:cNvPr id="6" name="Alt Bilgi Yer Tutucusu 5">
            <a:extLst>
              <a:ext uri="{FF2B5EF4-FFF2-40B4-BE49-F238E27FC236}">
                <a16:creationId xmlns:a16="http://schemas.microsoft.com/office/drawing/2014/main" id="{05E909CD-1A4E-409C-9EA6-969B700B6E1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B364953-6D5C-46C2-B182-D590E21EFEDF}"/>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1901606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7AEE479-953D-478F-88EA-158696BE7C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E8711F6-47B1-4493-BEAD-2F0D8581C1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1F3B618-D2E8-4A75-A3F3-EF3FDE3F6F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AA9F65-6723-44F3-922E-AFBAC88A9316}" type="datetimeFigureOut">
              <a:rPr lang="tr-TR" smtClean="0"/>
              <a:t>28.07.2022</a:t>
            </a:fld>
            <a:endParaRPr lang="tr-TR"/>
          </a:p>
        </p:txBody>
      </p:sp>
      <p:sp>
        <p:nvSpPr>
          <p:cNvPr id="5" name="Alt Bilgi Yer Tutucusu 4">
            <a:extLst>
              <a:ext uri="{FF2B5EF4-FFF2-40B4-BE49-F238E27FC236}">
                <a16:creationId xmlns:a16="http://schemas.microsoft.com/office/drawing/2014/main" id="{B49E6EB0-07E7-4F37-8C18-BBC4B30C1B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4071850-06A7-4DAD-BAEF-B6F5315BD2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E1B156-3B50-4831-9A1C-033E4EF978D1}" type="slidenum">
              <a:rPr lang="tr-TR" smtClean="0"/>
              <a:t>‹#›</a:t>
            </a:fld>
            <a:endParaRPr lang="tr-TR"/>
          </a:p>
        </p:txBody>
      </p:sp>
    </p:spTree>
    <p:extLst>
      <p:ext uri="{BB962C8B-B14F-4D97-AF65-F5344CB8AC3E}">
        <p14:creationId xmlns:p14="http://schemas.microsoft.com/office/powerpoint/2010/main" val="2511456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F8D787-0063-42DF-92BE-484448717EEA}"/>
              </a:ext>
            </a:extLst>
          </p:cNvPr>
          <p:cNvSpPr>
            <a:spLocks noGrp="1"/>
          </p:cNvSpPr>
          <p:nvPr>
            <p:ph idx="1"/>
          </p:nvPr>
        </p:nvSpPr>
        <p:spPr>
          <a:xfrm>
            <a:off x="1030309" y="3633599"/>
            <a:ext cx="9869604" cy="1587758"/>
          </a:xfrm>
        </p:spPr>
        <p:txBody>
          <a:bodyPr>
            <a:normAutofit fontScale="25000" lnSpcReduction="20000"/>
          </a:bodyPr>
          <a:lstStyle/>
          <a:p>
            <a:pPr marL="0" indent="0">
              <a:lnSpc>
                <a:spcPct val="107000"/>
              </a:lnSpc>
              <a:spcAft>
                <a:spcPts val="800"/>
              </a:spcAft>
              <a:buNone/>
            </a:pPr>
            <a:endParaRPr lang="tr-TR" sz="960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tr-TR" sz="9600">
                <a:effectLst/>
                <a:latin typeface="Calibri" panose="020F0502020204030204" pitchFamily="34" charset="0"/>
                <a:ea typeface="Calibri" panose="020F0502020204030204" pitchFamily="34" charset="0"/>
                <a:cs typeface="Times New Roman" panose="02020603050405020304" pitchFamily="18" charset="0"/>
              </a:rPr>
              <a:t>Hematolojik Kanserli </a:t>
            </a:r>
            <a:r>
              <a:rPr lang="tr-TR" sz="9600">
                <a:latin typeface="Calibri" panose="020F0502020204030204" pitchFamily="34" charset="0"/>
                <a:ea typeface="Calibri" panose="020F0502020204030204" pitchFamily="34" charset="0"/>
                <a:cs typeface="Times New Roman" panose="02020603050405020304" pitchFamily="18" charset="0"/>
              </a:rPr>
              <a:t>H</a:t>
            </a:r>
            <a:r>
              <a:rPr lang="tr-TR" sz="9600">
                <a:effectLst/>
                <a:latin typeface="Calibri" panose="020F0502020204030204" pitchFamily="34" charset="0"/>
                <a:ea typeface="Calibri" panose="020F0502020204030204" pitchFamily="34" charset="0"/>
                <a:cs typeface="Times New Roman" panose="02020603050405020304" pitchFamily="18" charset="0"/>
              </a:rPr>
              <a:t>astalarda </a:t>
            </a:r>
            <a:r>
              <a:rPr lang="tr-TR" sz="9600">
                <a:latin typeface="Calibri" panose="020F0502020204030204" pitchFamily="34" charset="0"/>
                <a:ea typeface="Calibri" panose="020F0502020204030204" pitchFamily="34" charset="0"/>
                <a:cs typeface="Times New Roman" panose="02020603050405020304" pitchFamily="18" charset="0"/>
              </a:rPr>
              <a:t>Y</a:t>
            </a:r>
            <a:r>
              <a:rPr lang="tr-TR" sz="9600">
                <a:effectLst/>
                <a:latin typeface="Calibri" panose="020F0502020204030204" pitchFamily="34" charset="0"/>
                <a:ea typeface="Calibri" panose="020F0502020204030204" pitchFamily="34" charset="0"/>
                <a:cs typeface="Times New Roman" panose="02020603050405020304" pitchFamily="18" charset="0"/>
              </a:rPr>
              <a:t>orgunluğu </a:t>
            </a:r>
            <a:r>
              <a:rPr lang="tr-TR" sz="9600">
                <a:latin typeface="Calibri" panose="020F0502020204030204" pitchFamily="34" charset="0"/>
                <a:ea typeface="Calibri" panose="020F0502020204030204" pitchFamily="34" charset="0"/>
                <a:cs typeface="Times New Roman" panose="02020603050405020304" pitchFamily="18" charset="0"/>
              </a:rPr>
              <a:t>A</a:t>
            </a:r>
            <a:r>
              <a:rPr lang="tr-TR" sz="9600">
                <a:effectLst/>
                <a:latin typeface="Calibri" panose="020F0502020204030204" pitchFamily="34" charset="0"/>
                <a:ea typeface="Calibri" panose="020F0502020204030204" pitchFamily="34" charset="0"/>
                <a:cs typeface="Times New Roman" panose="02020603050405020304" pitchFamily="18" charset="0"/>
              </a:rPr>
              <a:t>zaltmada </a:t>
            </a:r>
            <a:r>
              <a:rPr lang="tr-TR" sz="9600">
                <a:latin typeface="Calibri" panose="020F0502020204030204" pitchFamily="34" charset="0"/>
                <a:ea typeface="Calibri" panose="020F0502020204030204" pitchFamily="34" charset="0"/>
                <a:cs typeface="Times New Roman" panose="02020603050405020304" pitchFamily="18" charset="0"/>
              </a:rPr>
              <a:t>T</a:t>
            </a:r>
            <a:r>
              <a:rPr lang="tr-TR" sz="9600">
                <a:effectLst/>
                <a:latin typeface="Calibri" panose="020F0502020204030204" pitchFamily="34" charset="0"/>
                <a:ea typeface="Calibri" panose="020F0502020204030204" pitchFamily="34" charset="0"/>
                <a:cs typeface="Times New Roman" panose="02020603050405020304" pitchFamily="18" charset="0"/>
              </a:rPr>
              <a:t>ek </a:t>
            </a:r>
            <a:r>
              <a:rPr lang="tr-TR" sz="9600">
                <a:latin typeface="Calibri" panose="020F0502020204030204" pitchFamily="34" charset="0"/>
                <a:ea typeface="Calibri" panose="020F0502020204030204" pitchFamily="34" charset="0"/>
                <a:cs typeface="Times New Roman" panose="02020603050405020304" pitchFamily="18" charset="0"/>
              </a:rPr>
              <a:t>B</a:t>
            </a:r>
            <a:r>
              <a:rPr lang="tr-TR" sz="9600">
                <a:effectLst/>
                <a:latin typeface="Calibri" panose="020F0502020204030204" pitchFamily="34" charset="0"/>
                <a:ea typeface="Calibri" panose="020F0502020204030204" pitchFamily="34" charset="0"/>
                <a:cs typeface="Times New Roman" panose="02020603050405020304" pitchFamily="18" charset="0"/>
              </a:rPr>
              <a:t>ir 30 Dakikalık Dikkatli Nefes Alma Seansının Etkisi - Randomize Kontrollü Bir Çalışma</a:t>
            </a:r>
            <a:endParaRPr lang="tr-TR" sz="12800" b="0" i="0">
              <a:effectLst/>
            </a:endParaRPr>
          </a:p>
          <a:p>
            <a:endParaRPr lang="tr-TR"/>
          </a:p>
          <a:p>
            <a:endParaRPr lang="tr-TR" dirty="0"/>
          </a:p>
          <a:p>
            <a:pPr marL="0" indent="0">
              <a:buNone/>
            </a:pPr>
            <a:r>
              <a:rPr lang="tr-TR" sz="8000"/>
              <a:t>                                                                     Dr. Hamza KORKMAZ</a:t>
            </a:r>
            <a:endParaRPr lang="tr-TR" sz="8000" dirty="0"/>
          </a:p>
          <a:p>
            <a:pPr marL="0" indent="0">
              <a:buNone/>
            </a:pPr>
            <a:r>
              <a:rPr lang="tr-TR" sz="8000"/>
              <a:t>                                                              KTÜ </a:t>
            </a:r>
            <a:r>
              <a:rPr lang="tr-TR" sz="8000" dirty="0"/>
              <a:t>Aile Hekimliği Anabilim Dalı</a:t>
            </a:r>
          </a:p>
          <a:p>
            <a:pPr marL="0" indent="0">
              <a:buNone/>
            </a:pPr>
            <a:r>
              <a:rPr lang="tr-TR" sz="8000"/>
              <a:t>                                                                               26.07.2022</a:t>
            </a:r>
            <a:endParaRPr lang="tr-TR" sz="8000" dirty="0"/>
          </a:p>
          <a:p>
            <a:endParaRPr lang="tr-TR" dirty="0"/>
          </a:p>
        </p:txBody>
      </p:sp>
      <p:pic>
        <p:nvPicPr>
          <p:cNvPr id="5" name="Resim 4">
            <a:extLst>
              <a:ext uri="{FF2B5EF4-FFF2-40B4-BE49-F238E27FC236}">
                <a16:creationId xmlns:a16="http://schemas.microsoft.com/office/drawing/2014/main" id="{3CBB6007-76EB-E82F-BFCB-162ACB58F78C}"/>
              </a:ext>
            </a:extLst>
          </p:cNvPr>
          <p:cNvPicPr>
            <a:picLocks noChangeAspect="1"/>
          </p:cNvPicPr>
          <p:nvPr/>
        </p:nvPicPr>
        <p:blipFill>
          <a:blip r:embed="rId2"/>
          <a:stretch>
            <a:fillRect/>
          </a:stretch>
        </p:blipFill>
        <p:spPr>
          <a:xfrm>
            <a:off x="1030309" y="0"/>
            <a:ext cx="9498862" cy="4211782"/>
          </a:xfrm>
          <a:prstGeom prst="rect">
            <a:avLst/>
          </a:prstGeom>
        </p:spPr>
      </p:pic>
    </p:spTree>
    <p:extLst>
      <p:ext uri="{BB962C8B-B14F-4D97-AF65-F5344CB8AC3E}">
        <p14:creationId xmlns:p14="http://schemas.microsoft.com/office/powerpoint/2010/main" val="4087860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E4BC0-23CD-4A72-9A4F-B77BF3B55996}"/>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F849037B-4839-4368-A382-073A73A3537C}"/>
              </a:ext>
            </a:extLst>
          </p:cNvPr>
          <p:cNvSpPr>
            <a:spLocks noGrp="1"/>
          </p:cNvSpPr>
          <p:nvPr>
            <p:ph idx="1"/>
          </p:nvPr>
        </p:nvSpPr>
        <p:spPr/>
        <p:txBody>
          <a:bodyPr>
            <a:normAutofit/>
          </a:bodyPr>
          <a:lstStyle/>
          <a:p>
            <a:pPr marL="0" indent="0">
              <a:lnSpc>
                <a:spcPct val="107000"/>
              </a:lnSpc>
              <a:spcAft>
                <a:spcPts val="800"/>
              </a:spcAft>
              <a:buNone/>
            </a:pPr>
            <a:r>
              <a:rPr lang="tr-TR" sz="3000" dirty="0">
                <a:effectLst/>
                <a:latin typeface="Calibri" panose="020F0502020204030204" pitchFamily="34" charset="0"/>
                <a:ea typeface="Calibri" panose="020F0502020204030204" pitchFamily="34" charset="0"/>
                <a:cs typeface="Times New Roman" panose="02020603050405020304" pitchFamily="18" charset="0"/>
              </a:rPr>
              <a:t>Çalışmanın tasarımı</a:t>
            </a:r>
          </a:p>
          <a:p>
            <a:pPr marL="0" indent="0">
              <a:buNone/>
            </a:pP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Calibri" panose="020F0502020204030204" pitchFamily="34" charset="0"/>
                <a:ea typeface="Calibri" panose="020F0502020204030204" pitchFamily="34" charset="0"/>
                <a:cs typeface="Times New Roman" panose="02020603050405020304" pitchFamily="18" charset="0"/>
              </a:rPr>
              <a:t>Uygunluk kriterleri</a:t>
            </a:r>
          </a:p>
          <a:p>
            <a:r>
              <a:rPr lang="tr-TR" sz="2400" i="0" dirty="0">
                <a:effectLst/>
              </a:rPr>
              <a:t>18 yaş ve üstü olmak.</a:t>
            </a:r>
          </a:p>
          <a:p>
            <a:r>
              <a:rPr lang="tr-TR" sz="2400" i="0" dirty="0">
                <a:effectLst/>
              </a:rPr>
              <a:t>Dünya Sağlık Örgütü sınıflamasına göre hematolojik kanser histopatolojik tanısı almış olmak.</a:t>
            </a:r>
          </a:p>
          <a:p>
            <a:r>
              <a:rPr lang="tr-TR" sz="2400" i="0" dirty="0" err="1">
                <a:effectLst/>
              </a:rPr>
              <a:t>Edmonton</a:t>
            </a:r>
            <a:r>
              <a:rPr lang="tr-TR" sz="2400" i="0" dirty="0">
                <a:effectLst/>
              </a:rPr>
              <a:t> Semptom Değerlendirme Sisteminin (ESAS) yorgunluk alt ölçeğine göre 4 </a:t>
            </a:r>
            <a:r>
              <a:rPr lang="tr-TR" sz="2400" i="0">
                <a:effectLst/>
              </a:rPr>
              <a:t>ve üzerinde yorgunluk </a:t>
            </a:r>
            <a:r>
              <a:rPr lang="tr-TR" sz="2400" i="0" dirty="0">
                <a:effectLst/>
              </a:rPr>
              <a:t>puanına sahip olmak.</a:t>
            </a:r>
          </a:p>
        </p:txBody>
      </p:sp>
    </p:spTree>
    <p:extLst>
      <p:ext uri="{BB962C8B-B14F-4D97-AF65-F5344CB8AC3E}">
        <p14:creationId xmlns:p14="http://schemas.microsoft.com/office/powerpoint/2010/main" val="4091253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E4BC0-23CD-4A72-9A4F-B77BF3B55996}"/>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F849037B-4839-4368-A382-073A73A3537C}"/>
              </a:ext>
            </a:extLst>
          </p:cNvPr>
          <p:cNvSpPr>
            <a:spLocks noGrp="1"/>
          </p:cNvSpPr>
          <p:nvPr>
            <p:ph idx="1"/>
          </p:nvPr>
        </p:nvSpPr>
        <p:spPr/>
        <p:txBody>
          <a:bodyPr>
            <a:normAutofit/>
          </a:bodyPr>
          <a:lstStyle/>
          <a:p>
            <a:pPr marL="0" indent="0">
              <a:lnSpc>
                <a:spcPct val="107000"/>
              </a:lnSpc>
              <a:spcAft>
                <a:spcPts val="800"/>
              </a:spcAft>
              <a:buNone/>
            </a:pPr>
            <a:r>
              <a:rPr lang="tr-TR" sz="3000" dirty="0">
                <a:effectLst/>
                <a:latin typeface="Calibri" panose="020F0502020204030204" pitchFamily="34" charset="0"/>
                <a:ea typeface="Calibri" panose="020F0502020204030204" pitchFamily="34" charset="0"/>
                <a:cs typeface="Times New Roman" panose="02020603050405020304" pitchFamily="18" charset="0"/>
              </a:rPr>
              <a:t>Çalışmanın tasarımı</a:t>
            </a:r>
          </a:p>
          <a:p>
            <a:pPr marL="0" indent="0">
              <a:buNone/>
            </a:pPr>
            <a:r>
              <a:rPr lang="tr-TR" sz="2400" dirty="0">
                <a:latin typeface="Calibri" panose="020F0502020204030204" pitchFamily="34" charset="0"/>
                <a:ea typeface="Calibri" panose="020F0502020204030204" pitchFamily="34" charset="0"/>
                <a:cs typeface="Times New Roman" panose="02020603050405020304" pitchFamily="18" charset="0"/>
              </a:rPr>
              <a:t>   D</a:t>
            </a:r>
            <a:r>
              <a:rPr lang="tr-TR" sz="2400" dirty="0">
                <a:effectLst/>
                <a:latin typeface="Calibri" panose="020F0502020204030204" pitchFamily="34" charset="0"/>
                <a:ea typeface="Calibri" panose="020F0502020204030204" pitchFamily="34" charset="0"/>
                <a:cs typeface="Times New Roman" panose="02020603050405020304" pitchFamily="18" charset="0"/>
              </a:rPr>
              <a:t>ışlama kriterleri</a:t>
            </a:r>
          </a:p>
          <a:p>
            <a:r>
              <a:rPr lang="tr-TR" sz="2400" i="0" dirty="0">
                <a:effectLst/>
              </a:rPr>
              <a:t>Bilgilendirilmiş onam vermelerini veya çalışmaya tam olarak katılmalarını engelleyecek bilişsel bozukluk veya herhangi bir psikiyatrik hastalığı olanlar</a:t>
            </a:r>
          </a:p>
          <a:p>
            <a:r>
              <a:rPr lang="tr-TR" sz="2400" dirty="0"/>
              <a:t>A</a:t>
            </a:r>
            <a:r>
              <a:rPr lang="tr-TR" sz="2400" i="0" dirty="0">
                <a:effectLst/>
              </a:rPr>
              <a:t>ktif veya geçmişte başka bir sistemde kanser öyküsü olanlar</a:t>
            </a:r>
          </a:p>
          <a:p>
            <a:r>
              <a:rPr lang="tr-TR" sz="2400" i="0" dirty="0">
                <a:effectLst/>
              </a:rPr>
              <a:t>Hemoglobin düzeyi 8 g/dl altında olanlar</a:t>
            </a:r>
          </a:p>
        </p:txBody>
      </p:sp>
    </p:spTree>
    <p:extLst>
      <p:ext uri="{BB962C8B-B14F-4D97-AF65-F5344CB8AC3E}">
        <p14:creationId xmlns:p14="http://schemas.microsoft.com/office/powerpoint/2010/main" val="1826696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E4BC0-23CD-4A72-9A4F-B77BF3B55996}"/>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F849037B-4839-4368-A382-073A73A3537C}"/>
              </a:ext>
            </a:extLst>
          </p:cNvPr>
          <p:cNvSpPr>
            <a:spLocks noGrp="1"/>
          </p:cNvSpPr>
          <p:nvPr>
            <p:ph idx="1"/>
          </p:nvPr>
        </p:nvSpPr>
        <p:spPr/>
        <p:txBody>
          <a:bodyPr>
            <a:normAutofit/>
          </a:bodyPr>
          <a:lstStyle/>
          <a:p>
            <a:pPr marL="0" indent="0">
              <a:lnSpc>
                <a:spcPct val="107000"/>
              </a:lnSpc>
              <a:spcAft>
                <a:spcPts val="800"/>
              </a:spcAft>
              <a:buNone/>
            </a:pPr>
            <a:r>
              <a:rPr lang="tr-TR" sz="3000" dirty="0">
                <a:effectLst/>
                <a:latin typeface="Calibri" panose="020F0502020204030204" pitchFamily="34" charset="0"/>
                <a:ea typeface="Calibri" panose="020F0502020204030204" pitchFamily="34" charset="0"/>
                <a:cs typeface="Times New Roman" panose="02020603050405020304" pitchFamily="18" charset="0"/>
              </a:rPr>
              <a:t>Prosedür</a:t>
            </a:r>
          </a:p>
          <a:p>
            <a:r>
              <a:rPr lang="tr-TR" sz="2400" i="0" dirty="0">
                <a:effectLst/>
              </a:rPr>
              <a:t>Hematoloji kliniğine başvuran hematolojik kanserli hastalar uygunluk açısından tarandı.</a:t>
            </a:r>
          </a:p>
          <a:p>
            <a:r>
              <a:rPr lang="tr-TR" sz="2400" dirty="0"/>
              <a:t>Uygun hastaların yaş, cinsiyet, etnik köken, din, meslek, eğitim düzeyi, medeni durum, hematolojik kanser türü, mevcut kanser durumu, kanser tedavisi türleri, kanser süresi, kan parametreleri ve diğer komorbiditeleri hastane Elektronik Tıbbi Kayıt Sistemi'nden elde edildi. </a:t>
            </a:r>
          </a:p>
          <a:p>
            <a:r>
              <a:rPr lang="tr-TR" sz="2400" dirty="0"/>
              <a:t>Eksik bilgiler hasta veya yakınları ile yüz yüze görüşülerek elde edildi.</a:t>
            </a:r>
            <a:endParaRPr lang="tr-TR" sz="2400" i="0" dirty="0">
              <a:effectLst/>
            </a:endParaRPr>
          </a:p>
        </p:txBody>
      </p:sp>
    </p:spTree>
    <p:extLst>
      <p:ext uri="{BB962C8B-B14F-4D97-AF65-F5344CB8AC3E}">
        <p14:creationId xmlns:p14="http://schemas.microsoft.com/office/powerpoint/2010/main" val="735699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E4BC0-23CD-4A72-9A4F-B77BF3B55996}"/>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F849037B-4839-4368-A382-073A73A3537C}"/>
              </a:ext>
            </a:extLst>
          </p:cNvPr>
          <p:cNvSpPr>
            <a:spLocks noGrp="1"/>
          </p:cNvSpPr>
          <p:nvPr>
            <p:ph idx="1"/>
          </p:nvPr>
        </p:nvSpPr>
        <p:spPr/>
        <p:txBody>
          <a:bodyPr>
            <a:normAutofit/>
          </a:bodyPr>
          <a:lstStyle/>
          <a:p>
            <a:pPr marL="0" indent="0">
              <a:lnSpc>
                <a:spcPct val="107000"/>
              </a:lnSpc>
              <a:spcAft>
                <a:spcPts val="800"/>
              </a:spcAft>
              <a:buNone/>
            </a:pPr>
            <a:r>
              <a:rPr lang="tr-TR" sz="3000" dirty="0">
                <a:effectLst/>
                <a:latin typeface="Calibri" panose="020F0502020204030204" pitchFamily="34" charset="0"/>
                <a:ea typeface="Calibri" panose="020F0502020204030204" pitchFamily="34" charset="0"/>
                <a:cs typeface="Times New Roman" panose="02020603050405020304" pitchFamily="18" charset="0"/>
              </a:rPr>
              <a:t>Prosedür</a:t>
            </a:r>
          </a:p>
          <a:p>
            <a:r>
              <a:rPr lang="tr-TR" sz="2400" i="0" dirty="0">
                <a:effectLst/>
              </a:rPr>
              <a:t>Dahil edilme kriterlerini karşılayan ve çalışmaya katılmayı kabul edenler, bilgisayar tarafından oluşturulan rastgele sayılara dayalı olarak, 10'arlı bloklar halinde, bire bir tahsis oranıyla rastgele 2 gruba ayrıldı.</a:t>
            </a:r>
          </a:p>
          <a:p>
            <a:r>
              <a:rPr lang="tr-TR" sz="2400" dirty="0"/>
              <a:t>Müdahale grubuna ayrılan hastalar, standart bakım artı bire bir şekilde arka arkaya yapılan dört nefes egzersizinden oluşan rehberli 30 dakikalık bir dikkatli nefes alma seansı aldı.</a:t>
            </a:r>
          </a:p>
          <a:p>
            <a:r>
              <a:rPr lang="tr-TR" sz="2400" dirty="0"/>
              <a:t>Bu dört egzersiz, nefes alış ve çıkışını belirleme, nefesin tüm uzunluğunu takip etme, zihni tekrar bedene getirme ve tüm bedeni gevşetmeyi içeriyordu.</a:t>
            </a:r>
            <a:endParaRPr lang="tr-TR" sz="2400" i="0" dirty="0">
              <a:effectLst/>
            </a:endParaRPr>
          </a:p>
        </p:txBody>
      </p:sp>
    </p:spTree>
    <p:extLst>
      <p:ext uri="{BB962C8B-B14F-4D97-AF65-F5344CB8AC3E}">
        <p14:creationId xmlns:p14="http://schemas.microsoft.com/office/powerpoint/2010/main" val="864020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E4BC0-23CD-4A72-9A4F-B77BF3B55996}"/>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F849037B-4839-4368-A382-073A73A3537C}"/>
              </a:ext>
            </a:extLst>
          </p:cNvPr>
          <p:cNvSpPr>
            <a:spLocks noGrp="1"/>
          </p:cNvSpPr>
          <p:nvPr>
            <p:ph idx="1"/>
          </p:nvPr>
        </p:nvSpPr>
        <p:spPr>
          <a:xfrm>
            <a:off x="838200" y="1253331"/>
            <a:ext cx="10515600" cy="4351338"/>
          </a:xfrm>
        </p:spPr>
        <p:txBody>
          <a:bodyPr>
            <a:normAutofit/>
          </a:bodyPr>
          <a:lstStyle/>
          <a:p>
            <a:pPr marL="0" indent="0">
              <a:lnSpc>
                <a:spcPct val="107000"/>
              </a:lnSpc>
              <a:spcAft>
                <a:spcPts val="800"/>
              </a:spcAft>
              <a:buNone/>
            </a:pPr>
            <a:r>
              <a:rPr lang="tr-TR" sz="3000" dirty="0">
                <a:effectLst/>
                <a:latin typeface="Calibri" panose="020F0502020204030204" pitchFamily="34" charset="0"/>
                <a:ea typeface="Calibri" panose="020F0502020204030204" pitchFamily="34" charset="0"/>
                <a:cs typeface="Times New Roman" panose="02020603050405020304" pitchFamily="18" charset="0"/>
              </a:rPr>
              <a:t>Prosedür</a:t>
            </a:r>
          </a:p>
          <a:p>
            <a:r>
              <a:rPr lang="nn-NO" sz="2400" i="0" dirty="0">
                <a:effectLst/>
              </a:rPr>
              <a:t>Her egzersiz 7.5 dakika sürmüştür. </a:t>
            </a:r>
            <a:endParaRPr lang="tr-TR" sz="2400" i="0" dirty="0">
              <a:effectLst/>
            </a:endParaRPr>
          </a:p>
          <a:p>
            <a:r>
              <a:rPr lang="tr-TR" sz="2400" i="0" dirty="0">
                <a:effectLst/>
              </a:rPr>
              <a:t>Rehberlik, tıp doktoru olan iki araştırma görevlisinden biri tarafından verildi.</a:t>
            </a:r>
          </a:p>
          <a:p>
            <a:r>
              <a:rPr lang="tr-TR" sz="2400" i="0" dirty="0">
                <a:effectLst/>
              </a:rPr>
              <a:t>Eğitim, farkındalığın temel kavramlarına kısa bir giriş ve ardından eğitmen tarafından yönlendirilen 30 dakikalık bir dikkatli nefes alma seansını içeriyordu.</a:t>
            </a:r>
          </a:p>
        </p:txBody>
      </p:sp>
      <p:pic>
        <p:nvPicPr>
          <p:cNvPr id="5" name="Resim 4">
            <a:extLst>
              <a:ext uri="{FF2B5EF4-FFF2-40B4-BE49-F238E27FC236}">
                <a16:creationId xmlns:a16="http://schemas.microsoft.com/office/drawing/2014/main" id="{FF948612-CB25-1F00-1F9C-1502D87750B0}"/>
              </a:ext>
            </a:extLst>
          </p:cNvPr>
          <p:cNvPicPr>
            <a:picLocks noChangeAspect="1"/>
          </p:cNvPicPr>
          <p:nvPr/>
        </p:nvPicPr>
        <p:blipFill>
          <a:blip r:embed="rId2"/>
          <a:stretch>
            <a:fillRect/>
          </a:stretch>
        </p:blipFill>
        <p:spPr>
          <a:xfrm>
            <a:off x="838200" y="3658836"/>
            <a:ext cx="10610850" cy="3158772"/>
          </a:xfrm>
          <a:prstGeom prst="rect">
            <a:avLst/>
          </a:prstGeom>
        </p:spPr>
      </p:pic>
    </p:spTree>
    <p:extLst>
      <p:ext uri="{BB962C8B-B14F-4D97-AF65-F5344CB8AC3E}">
        <p14:creationId xmlns:p14="http://schemas.microsoft.com/office/powerpoint/2010/main" val="2229463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E4BC0-23CD-4A72-9A4F-B77BF3B55996}"/>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F849037B-4839-4368-A382-073A73A3537C}"/>
              </a:ext>
            </a:extLst>
          </p:cNvPr>
          <p:cNvSpPr>
            <a:spLocks noGrp="1"/>
          </p:cNvSpPr>
          <p:nvPr>
            <p:ph idx="1"/>
          </p:nvPr>
        </p:nvSpPr>
        <p:spPr/>
        <p:txBody>
          <a:bodyPr>
            <a:normAutofit/>
          </a:bodyPr>
          <a:lstStyle/>
          <a:p>
            <a:pPr marL="0" indent="0">
              <a:lnSpc>
                <a:spcPct val="107000"/>
              </a:lnSpc>
              <a:spcAft>
                <a:spcPts val="800"/>
              </a:spcAft>
              <a:buNone/>
            </a:pPr>
            <a:r>
              <a:rPr lang="tr-TR" sz="3000" dirty="0">
                <a:effectLst/>
                <a:latin typeface="Calibri" panose="020F0502020204030204" pitchFamily="34" charset="0"/>
                <a:ea typeface="Calibri" panose="020F0502020204030204" pitchFamily="34" charset="0"/>
                <a:cs typeface="Times New Roman" panose="02020603050405020304" pitchFamily="18" charset="0"/>
              </a:rPr>
              <a:t>Prosedür</a:t>
            </a:r>
          </a:p>
          <a:p>
            <a:r>
              <a:rPr lang="nn-NO" sz="2400" i="0" dirty="0">
                <a:effectLst/>
              </a:rPr>
              <a:t>Kontrol grubundaki hastalar tek başına standart bakım aldı.</a:t>
            </a:r>
            <a:endParaRPr lang="tr-TR" sz="2400" i="0" dirty="0">
              <a:effectLst/>
            </a:endParaRPr>
          </a:p>
          <a:p>
            <a:r>
              <a:rPr lang="tr-TR" sz="2400" i="0" dirty="0">
                <a:effectLst/>
              </a:rPr>
              <a:t>Çalışma sonuçları 0. dakikada (müdahale öncesi – T0) ve 30. dakikada (müdahaleden sonra – T30) değerlendirildi.</a:t>
            </a:r>
          </a:p>
          <a:p>
            <a:r>
              <a:rPr lang="tr-TR" sz="2400" i="0" dirty="0" err="1">
                <a:effectLst/>
              </a:rPr>
              <a:t>ESAS'ın</a:t>
            </a:r>
            <a:r>
              <a:rPr lang="tr-TR" sz="2400" i="0" dirty="0">
                <a:effectLst/>
              </a:rPr>
              <a:t> yorgunluk alt ölçeğine göre yorgunluk şiddetini, 0 – 10 arasında tek boyutlu bir görsel analog skalasını (VAS) ve Kronik Hastalık Tedavisinin Fonksiyonel Değerlendirmesi (FACIT) Yorgunluk Ölçeği Versiyon 4 skorunu içerir.</a:t>
            </a:r>
          </a:p>
        </p:txBody>
      </p:sp>
    </p:spTree>
    <p:extLst>
      <p:ext uri="{BB962C8B-B14F-4D97-AF65-F5344CB8AC3E}">
        <p14:creationId xmlns:p14="http://schemas.microsoft.com/office/powerpoint/2010/main" val="2838243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E4BC0-23CD-4A72-9A4F-B77BF3B55996}"/>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F849037B-4839-4368-A382-073A73A3537C}"/>
              </a:ext>
            </a:extLst>
          </p:cNvPr>
          <p:cNvSpPr>
            <a:spLocks noGrp="1"/>
          </p:cNvSpPr>
          <p:nvPr>
            <p:ph idx="1"/>
          </p:nvPr>
        </p:nvSpPr>
        <p:spPr/>
        <p:txBody>
          <a:bodyPr>
            <a:normAutofit/>
          </a:bodyPr>
          <a:lstStyle/>
          <a:p>
            <a:pPr marL="0" indent="0">
              <a:lnSpc>
                <a:spcPct val="107000"/>
              </a:lnSpc>
              <a:spcAft>
                <a:spcPts val="800"/>
              </a:spcAft>
              <a:buNone/>
            </a:pPr>
            <a:r>
              <a:rPr lang="tr-TR" sz="3000" dirty="0">
                <a:effectLst/>
                <a:latin typeface="Calibri" panose="020F0502020204030204" pitchFamily="34" charset="0"/>
                <a:ea typeface="Calibri" panose="020F0502020204030204" pitchFamily="34" charset="0"/>
                <a:cs typeface="Times New Roman" panose="02020603050405020304" pitchFamily="18" charset="0"/>
              </a:rPr>
              <a:t>Prosedür</a:t>
            </a:r>
          </a:p>
          <a:p>
            <a:r>
              <a:rPr lang="tr-TR" sz="2400" i="0" dirty="0">
                <a:effectLst/>
              </a:rPr>
              <a:t>ESAS, kanser hastalarının deneyimlediği dokuz yaygın semptomu değerlendirmek için geçerli ve güvenilir bir araçtır.</a:t>
            </a:r>
          </a:p>
          <a:p>
            <a:r>
              <a:rPr lang="tr-TR" sz="2400" i="0" dirty="0">
                <a:effectLst/>
              </a:rPr>
              <a:t>Değerlendirilen dokuz semptom şunları içerir: ağrı, yorgunluk, mide bulantısı, depresyon, anksiyete, uyuşukluk, iştahsızlık, iyilik hali ve nefes darlığı.</a:t>
            </a:r>
          </a:p>
          <a:p>
            <a:r>
              <a:rPr lang="tr-TR" sz="2400" dirty="0"/>
              <a:t>H</a:t>
            </a:r>
            <a:r>
              <a:rPr lang="tr-TR" sz="2400" i="0" dirty="0">
                <a:effectLst/>
              </a:rPr>
              <a:t>er semptomun şiddeti sayısal bir ölçekte 0 ile 10 arasında bir derecelendirmeye sahiptir.</a:t>
            </a:r>
          </a:p>
          <a:p>
            <a:r>
              <a:rPr lang="tr-TR" sz="2400" i="0" dirty="0">
                <a:effectLst/>
              </a:rPr>
              <a:t>0 semptom yokluğunu, 10 en kötü semptom şiddetini gösterir.</a:t>
            </a:r>
          </a:p>
        </p:txBody>
      </p:sp>
    </p:spTree>
    <p:extLst>
      <p:ext uri="{BB962C8B-B14F-4D97-AF65-F5344CB8AC3E}">
        <p14:creationId xmlns:p14="http://schemas.microsoft.com/office/powerpoint/2010/main" val="452926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E4BC0-23CD-4A72-9A4F-B77BF3B55996}"/>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F849037B-4839-4368-A382-073A73A3537C}"/>
              </a:ext>
            </a:extLst>
          </p:cNvPr>
          <p:cNvSpPr>
            <a:spLocks noGrp="1"/>
          </p:cNvSpPr>
          <p:nvPr>
            <p:ph idx="1"/>
          </p:nvPr>
        </p:nvSpPr>
        <p:spPr/>
        <p:txBody>
          <a:bodyPr>
            <a:normAutofit/>
          </a:bodyPr>
          <a:lstStyle/>
          <a:p>
            <a:pPr marL="0" indent="0">
              <a:lnSpc>
                <a:spcPct val="107000"/>
              </a:lnSpc>
              <a:spcAft>
                <a:spcPts val="800"/>
              </a:spcAft>
              <a:buNone/>
            </a:pPr>
            <a:r>
              <a:rPr lang="tr-TR" sz="3000" dirty="0">
                <a:effectLst/>
                <a:latin typeface="Calibri" panose="020F0502020204030204" pitchFamily="34" charset="0"/>
                <a:ea typeface="Calibri" panose="020F0502020204030204" pitchFamily="34" charset="0"/>
                <a:cs typeface="Times New Roman" panose="02020603050405020304" pitchFamily="18" charset="0"/>
              </a:rPr>
              <a:t>Prosedür</a:t>
            </a:r>
          </a:p>
          <a:p>
            <a:r>
              <a:rPr lang="tr-TR" sz="2400" i="0" dirty="0">
                <a:effectLst/>
              </a:rPr>
              <a:t>Bu çalışma için, katılımcıların yorgunluk şiddetini değerlendirmek için yorgunluk alt ölçeği seçilmiştir.</a:t>
            </a:r>
          </a:p>
          <a:p>
            <a:r>
              <a:rPr lang="tr-TR" sz="2400" i="0" dirty="0">
                <a:effectLst/>
              </a:rPr>
              <a:t>FACIT Yorgunluk Ölçeği, bireyin son 7 gün içindeki normal günlük aktiviteleri sırasındaki yorgunluk seviyesini ölçmek için 13 maddelik çok boyutlu bir değerlendirme aracıdır.</a:t>
            </a:r>
          </a:p>
          <a:p>
            <a:r>
              <a:rPr lang="tr-TR" sz="2400" i="0" dirty="0">
                <a:effectLst/>
              </a:rPr>
              <a:t>Her katılımcının yorgunluk düzeyi, 0 ile 4 arasında bir derecelendirmeye sahiptir.(0 = hiç yorgun değil, 4 = çok yorgun)</a:t>
            </a:r>
          </a:p>
          <a:p>
            <a:r>
              <a:rPr lang="tr-TR" sz="2400" i="0" dirty="0">
                <a:effectLst/>
              </a:rPr>
              <a:t>Toplam FACIT yorgunluk puanı 0 ile 52 arasında değişir ve daha yüksek puan daha fazla yorgunluğu yansıtır.</a:t>
            </a:r>
          </a:p>
        </p:txBody>
      </p:sp>
    </p:spTree>
    <p:extLst>
      <p:ext uri="{BB962C8B-B14F-4D97-AF65-F5344CB8AC3E}">
        <p14:creationId xmlns:p14="http://schemas.microsoft.com/office/powerpoint/2010/main" val="1720671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E4BC0-23CD-4A72-9A4F-B77BF3B55996}"/>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F849037B-4839-4368-A382-073A73A3537C}"/>
              </a:ext>
            </a:extLst>
          </p:cNvPr>
          <p:cNvSpPr>
            <a:spLocks noGrp="1"/>
          </p:cNvSpPr>
          <p:nvPr>
            <p:ph idx="1"/>
          </p:nvPr>
        </p:nvSpPr>
        <p:spPr/>
        <p:txBody>
          <a:bodyPr>
            <a:normAutofit/>
          </a:bodyPr>
          <a:lstStyle/>
          <a:p>
            <a:pPr marL="0" indent="0">
              <a:lnSpc>
                <a:spcPct val="107000"/>
              </a:lnSpc>
              <a:spcAft>
                <a:spcPts val="800"/>
              </a:spcAft>
              <a:buNone/>
            </a:pPr>
            <a:r>
              <a:rPr lang="tr-TR" sz="3000" dirty="0">
                <a:effectLst/>
                <a:latin typeface="Calibri" panose="020F0502020204030204" pitchFamily="34" charset="0"/>
                <a:ea typeface="Calibri" panose="020F0502020204030204" pitchFamily="34" charset="0"/>
                <a:cs typeface="Times New Roman" panose="02020603050405020304" pitchFamily="18" charset="0"/>
              </a:rPr>
              <a:t>Prosedür</a:t>
            </a:r>
          </a:p>
          <a:p>
            <a:r>
              <a:rPr lang="tr-TR" sz="2400" i="0" dirty="0">
                <a:effectLst/>
              </a:rPr>
              <a:t>Tıbbi etik onayı UMMC Tıbbi Etik Kurulu'ndan alınmıştır.</a:t>
            </a:r>
          </a:p>
          <a:p>
            <a:r>
              <a:rPr lang="tr-TR" sz="2400" dirty="0"/>
              <a:t>K</a:t>
            </a:r>
            <a:r>
              <a:rPr lang="tr-TR" sz="2400" i="0" dirty="0">
                <a:effectLst/>
              </a:rPr>
              <a:t>atılımcılardan yazılı bilgilendirilmiş onam alınmıştır.</a:t>
            </a:r>
          </a:p>
          <a:p>
            <a:endParaRPr lang="tr-TR" sz="2400" i="0" dirty="0">
              <a:effectLst/>
            </a:endParaRPr>
          </a:p>
        </p:txBody>
      </p:sp>
    </p:spTree>
    <p:extLst>
      <p:ext uri="{BB962C8B-B14F-4D97-AF65-F5344CB8AC3E}">
        <p14:creationId xmlns:p14="http://schemas.microsoft.com/office/powerpoint/2010/main" val="29149324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E4BC0-23CD-4A72-9A4F-B77BF3B55996}"/>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F849037B-4839-4368-A382-073A73A3537C}"/>
              </a:ext>
            </a:extLst>
          </p:cNvPr>
          <p:cNvSpPr>
            <a:spLocks noGrp="1"/>
          </p:cNvSpPr>
          <p:nvPr>
            <p:ph idx="1"/>
          </p:nvPr>
        </p:nvSpPr>
        <p:spPr/>
        <p:txBody>
          <a:bodyPr>
            <a:normAutofit/>
          </a:bodyPr>
          <a:lstStyle/>
          <a:p>
            <a:pPr marL="0" indent="0">
              <a:lnSpc>
                <a:spcPct val="107000"/>
              </a:lnSpc>
              <a:spcAft>
                <a:spcPts val="800"/>
              </a:spcAft>
              <a:buNone/>
            </a:pPr>
            <a:r>
              <a:rPr lang="tr-TR" sz="3000" dirty="0">
                <a:latin typeface="Calibri" panose="020F0502020204030204" pitchFamily="34" charset="0"/>
                <a:ea typeface="Calibri" panose="020F0502020204030204" pitchFamily="34" charset="0"/>
                <a:cs typeface="Times New Roman" panose="02020603050405020304" pitchFamily="18" charset="0"/>
              </a:rPr>
              <a:t>İ</a:t>
            </a:r>
            <a:r>
              <a:rPr lang="tr-TR" sz="3000" dirty="0">
                <a:effectLst/>
                <a:latin typeface="Calibri" panose="020F0502020204030204" pitchFamily="34" charset="0"/>
                <a:ea typeface="Calibri" panose="020F0502020204030204" pitchFamily="34" charset="0"/>
                <a:cs typeface="Times New Roman" panose="02020603050405020304" pitchFamily="18" charset="0"/>
              </a:rPr>
              <a:t>statistiksel analiz</a:t>
            </a:r>
          </a:p>
          <a:p>
            <a:r>
              <a:rPr lang="tr-TR" sz="2400" i="0" dirty="0">
                <a:effectLst/>
              </a:rPr>
              <a:t>Örnek boyutu, istatistiksel üstünlük tasarımına sahip sürekli değişkenler için bir randomize kontrol denemesi formülüne dayalı olarak hesaplanmıştır.</a:t>
            </a:r>
          </a:p>
          <a:p>
            <a:r>
              <a:rPr lang="tr-TR" sz="2400" i="0" dirty="0">
                <a:effectLst/>
              </a:rPr>
              <a:t>Bu nedenle, minimum örneklem büyüklüğü 78'dir (her kol için 39).</a:t>
            </a:r>
          </a:p>
          <a:p>
            <a:r>
              <a:rPr lang="tr-TR" sz="2400" i="0" dirty="0">
                <a:effectLst/>
              </a:rPr>
              <a:t>p-değerinin 0,05'ten küçük olması anlamlı kabul edildi.</a:t>
            </a:r>
          </a:p>
          <a:p>
            <a:r>
              <a:rPr lang="tr-TR" sz="2400" i="0" dirty="0">
                <a:effectLst/>
              </a:rPr>
              <a:t>Çoklu test problemini ortadan kaldırmak için </a:t>
            </a:r>
            <a:r>
              <a:rPr lang="tr-TR" sz="2400" i="0" dirty="0" err="1">
                <a:effectLst/>
              </a:rPr>
              <a:t>Bonferroni</a:t>
            </a:r>
            <a:r>
              <a:rPr lang="tr-TR" sz="2400" i="0" dirty="0">
                <a:effectLst/>
              </a:rPr>
              <a:t> düzeltmesi yapıldı. (0.05/hipotez sayısı) </a:t>
            </a:r>
          </a:p>
        </p:txBody>
      </p:sp>
    </p:spTree>
    <p:extLst>
      <p:ext uri="{BB962C8B-B14F-4D97-AF65-F5344CB8AC3E}">
        <p14:creationId xmlns:p14="http://schemas.microsoft.com/office/powerpoint/2010/main" val="47521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A506F8-ED83-4C6A-9B18-3B1729AC1C18}"/>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7AC3FA18-916D-4E45-9F47-1BF56FE769D5}"/>
              </a:ext>
            </a:extLst>
          </p:cNvPr>
          <p:cNvSpPr>
            <a:spLocks noGrp="1"/>
          </p:cNvSpPr>
          <p:nvPr>
            <p:ph idx="1"/>
          </p:nvPr>
        </p:nvSpPr>
        <p:spPr/>
        <p:txBody>
          <a:bodyPr/>
          <a:lstStyle/>
          <a:p>
            <a:r>
              <a:rPr lang="tr-TR" sz="2800" dirty="0">
                <a:effectLst/>
                <a:latin typeface="Calibri" panose="020F0502020204030204" pitchFamily="34" charset="0"/>
                <a:ea typeface="Calibri" panose="020F0502020204030204" pitchFamily="34" charset="0"/>
                <a:cs typeface="Times New Roman" panose="02020603050405020304" pitchFamily="18" charset="0"/>
              </a:rPr>
              <a:t>Hematolojik kanserler lösemi, lenfoma, multipl miyelom, </a:t>
            </a:r>
            <a:r>
              <a:rPr lang="tr-TR" sz="2800" dirty="0" err="1">
                <a:effectLst/>
                <a:latin typeface="Calibri" panose="020F0502020204030204" pitchFamily="34" charset="0"/>
                <a:ea typeface="Calibri" panose="020F0502020204030204" pitchFamily="34" charset="0"/>
                <a:cs typeface="Times New Roman" panose="02020603050405020304" pitchFamily="18" charset="0"/>
              </a:rPr>
              <a:t>miyeloproliferatif</a:t>
            </a:r>
            <a:r>
              <a:rPr lang="tr-TR" sz="2800" dirty="0">
                <a:effectLst/>
                <a:latin typeface="Calibri" panose="020F0502020204030204" pitchFamily="34" charset="0"/>
                <a:ea typeface="Calibri" panose="020F0502020204030204" pitchFamily="34" charset="0"/>
                <a:cs typeface="Times New Roman" panose="02020603050405020304" pitchFamily="18" charset="0"/>
              </a:rPr>
              <a:t> neoplazmalar ve miyelodisplastik sendromu içerir. </a:t>
            </a:r>
          </a:p>
          <a:p>
            <a:r>
              <a:rPr lang="tr-TR" dirty="0"/>
              <a:t>Tüm malignitelerin %10'unu ve malignitelere bağlı mortalitenin %9.5'ini oluştururlar.</a:t>
            </a:r>
          </a:p>
          <a:p>
            <a:r>
              <a:rPr lang="tr-TR" dirty="0"/>
              <a:t>Hematolojik kanserli hastalar, ortalama 8.8 semptomla önemli semptom yüküne sahiptir.</a:t>
            </a:r>
          </a:p>
        </p:txBody>
      </p:sp>
    </p:spTree>
    <p:extLst>
      <p:ext uri="{BB962C8B-B14F-4D97-AF65-F5344CB8AC3E}">
        <p14:creationId xmlns:p14="http://schemas.microsoft.com/office/powerpoint/2010/main" val="1404229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7185EA-AADF-4027-8D2E-A7B61BBB525F}"/>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4A515564-64E3-4FAB-B7BB-7A883A95A938}"/>
              </a:ext>
            </a:extLst>
          </p:cNvPr>
          <p:cNvSpPr>
            <a:spLocks noGrp="1"/>
          </p:cNvSpPr>
          <p:nvPr>
            <p:ph idx="1"/>
          </p:nvPr>
        </p:nvSpPr>
        <p:spPr>
          <a:xfrm>
            <a:off x="838200" y="1825624"/>
            <a:ext cx="4517456" cy="4695825"/>
          </a:xfrm>
        </p:spPr>
        <p:txBody>
          <a:bodyPr/>
          <a:lstStyle/>
          <a:p>
            <a:r>
              <a:rPr lang="tr-TR" sz="2800" dirty="0">
                <a:effectLst/>
                <a:latin typeface="Calibri" panose="020F0502020204030204" pitchFamily="34" charset="0"/>
                <a:ea typeface="Calibri" panose="020F0502020204030204" pitchFamily="34" charset="0"/>
                <a:cs typeface="Times New Roman" panose="02020603050405020304" pitchFamily="18" charset="0"/>
              </a:rPr>
              <a:t>Taranan 197 hastanın 80'i uygundu</a:t>
            </a:r>
          </a:p>
          <a:p>
            <a:r>
              <a:rPr lang="tr-TR" sz="2800" dirty="0">
                <a:effectLst/>
                <a:latin typeface="Calibri" panose="020F0502020204030204" pitchFamily="34" charset="0"/>
                <a:ea typeface="Calibri" panose="020F0502020204030204" pitchFamily="34" charset="0"/>
                <a:cs typeface="Times New Roman" panose="02020603050405020304" pitchFamily="18" charset="0"/>
              </a:rPr>
              <a:t>30 dakikalık dikkatli soluma (müdahale grubu, n  = 40) ve standart bakım (kontrol grubu, n = 40) arasında randomize edildiler. </a:t>
            </a:r>
          </a:p>
        </p:txBody>
      </p:sp>
      <p:pic>
        <p:nvPicPr>
          <p:cNvPr id="5" name="Resim 4">
            <a:extLst>
              <a:ext uri="{FF2B5EF4-FFF2-40B4-BE49-F238E27FC236}">
                <a16:creationId xmlns:a16="http://schemas.microsoft.com/office/drawing/2014/main" id="{AF987057-57C1-9AD1-4221-EE7D800A2384}"/>
              </a:ext>
            </a:extLst>
          </p:cNvPr>
          <p:cNvPicPr>
            <a:picLocks noChangeAspect="1"/>
          </p:cNvPicPr>
          <p:nvPr/>
        </p:nvPicPr>
        <p:blipFill>
          <a:blip r:embed="rId2"/>
          <a:stretch>
            <a:fillRect/>
          </a:stretch>
        </p:blipFill>
        <p:spPr>
          <a:xfrm>
            <a:off x="5491123" y="-3072"/>
            <a:ext cx="6610567" cy="6861072"/>
          </a:xfrm>
          <a:prstGeom prst="rect">
            <a:avLst/>
          </a:prstGeom>
        </p:spPr>
      </p:pic>
    </p:spTree>
    <p:extLst>
      <p:ext uri="{BB962C8B-B14F-4D97-AF65-F5344CB8AC3E}">
        <p14:creationId xmlns:p14="http://schemas.microsoft.com/office/powerpoint/2010/main" val="18511008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7185EA-AADF-4027-8D2E-A7B61BBB525F}"/>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4A515564-64E3-4FAB-B7BB-7A883A95A938}"/>
              </a:ext>
            </a:extLst>
          </p:cNvPr>
          <p:cNvSpPr>
            <a:spLocks noGrp="1"/>
          </p:cNvSpPr>
          <p:nvPr>
            <p:ph idx="1"/>
          </p:nvPr>
        </p:nvSpPr>
        <p:spPr/>
        <p:txBody>
          <a:bodyPr/>
          <a:lstStyle/>
          <a:p>
            <a:r>
              <a:rPr lang="tr-TR" sz="2800" dirty="0">
                <a:effectLst/>
                <a:latin typeface="Calibri" panose="020F0502020204030204" pitchFamily="34" charset="0"/>
                <a:ea typeface="Calibri" panose="020F0502020204030204" pitchFamily="34" charset="0"/>
                <a:cs typeface="Times New Roman" panose="02020603050405020304" pitchFamily="18" charset="0"/>
              </a:rPr>
              <a:t>Hastaların cinsiyeti, yaş ortalamaları (54.6 ± 15.4 yıl) hemen hemen eşit olarak dağılmıştır.</a:t>
            </a:r>
          </a:p>
          <a:p>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latin typeface="Calibri" panose="020F0502020204030204" pitchFamily="34" charset="0"/>
              <a:ea typeface="Calibri" panose="020F0502020204030204" pitchFamily="34" charset="0"/>
              <a:cs typeface="Times New Roman" panose="02020603050405020304" pitchFamily="18" charset="0"/>
            </a:endParaRPr>
          </a:p>
          <a:p>
            <a:r>
              <a:rPr lang="tr-TR" sz="2800" dirty="0">
                <a:effectLst/>
                <a:latin typeface="Calibri" panose="020F0502020204030204" pitchFamily="34" charset="0"/>
                <a:ea typeface="Calibri" panose="020F0502020204030204" pitchFamily="34" charset="0"/>
                <a:cs typeface="Times New Roman" panose="02020603050405020304" pitchFamily="18" charset="0"/>
              </a:rPr>
              <a:t>Lenfoma (%58,9) en yaygın hematoloji malignitesiydi, bunu multipl miyelom (%13,8), akut lösemi (%11,3), </a:t>
            </a:r>
            <a:r>
              <a:rPr lang="tr-TR" sz="2800" dirty="0" err="1">
                <a:effectLst/>
                <a:latin typeface="Calibri" panose="020F0502020204030204" pitchFamily="34" charset="0"/>
                <a:ea typeface="Calibri" panose="020F0502020204030204" pitchFamily="34" charset="0"/>
                <a:cs typeface="Times New Roman" panose="02020603050405020304" pitchFamily="18" charset="0"/>
              </a:rPr>
              <a:t>miyeloproliferatif</a:t>
            </a: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800" dirty="0" err="1">
                <a:effectLst/>
                <a:latin typeface="Calibri" panose="020F0502020204030204" pitchFamily="34" charset="0"/>
                <a:ea typeface="Calibri" panose="020F0502020204030204" pitchFamily="34" charset="0"/>
                <a:cs typeface="Times New Roman" panose="02020603050405020304" pitchFamily="18" charset="0"/>
              </a:rPr>
              <a:t>neoplazm</a:t>
            </a:r>
            <a:r>
              <a:rPr lang="tr-TR" sz="2800" dirty="0">
                <a:effectLst/>
                <a:latin typeface="Calibri" panose="020F0502020204030204" pitchFamily="34" charset="0"/>
                <a:ea typeface="Calibri" panose="020F0502020204030204" pitchFamily="34" charset="0"/>
                <a:cs typeface="Times New Roman" panose="02020603050405020304" pitchFamily="18" charset="0"/>
              </a:rPr>
              <a:t> (%6,3), kronik lösemi (%5,0) ve miyelodisplastik sendrom (%5,0) izledi.</a:t>
            </a:r>
          </a:p>
        </p:txBody>
      </p:sp>
      <p:pic>
        <p:nvPicPr>
          <p:cNvPr id="5" name="Resim 4">
            <a:extLst>
              <a:ext uri="{FF2B5EF4-FFF2-40B4-BE49-F238E27FC236}">
                <a16:creationId xmlns:a16="http://schemas.microsoft.com/office/drawing/2014/main" id="{829892B1-83CA-470C-5A1C-75A3D5275C15}"/>
              </a:ext>
            </a:extLst>
          </p:cNvPr>
          <p:cNvPicPr>
            <a:picLocks noChangeAspect="1"/>
          </p:cNvPicPr>
          <p:nvPr/>
        </p:nvPicPr>
        <p:blipFill>
          <a:blip r:embed="rId2"/>
          <a:stretch>
            <a:fillRect/>
          </a:stretch>
        </p:blipFill>
        <p:spPr>
          <a:xfrm>
            <a:off x="1145998" y="2695575"/>
            <a:ext cx="6829425" cy="1466850"/>
          </a:xfrm>
          <a:prstGeom prst="rect">
            <a:avLst/>
          </a:prstGeom>
        </p:spPr>
      </p:pic>
    </p:spTree>
    <p:extLst>
      <p:ext uri="{BB962C8B-B14F-4D97-AF65-F5344CB8AC3E}">
        <p14:creationId xmlns:p14="http://schemas.microsoft.com/office/powerpoint/2010/main" val="26576810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7B2BC7-CEA2-440A-8772-DD8FEC9D2B0F}"/>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50F47270-E760-42CA-99E9-E569F035FBD7}"/>
              </a:ext>
            </a:extLst>
          </p:cNvPr>
          <p:cNvSpPr>
            <a:spLocks noGrp="1"/>
          </p:cNvSpPr>
          <p:nvPr>
            <p:ph idx="1"/>
          </p:nvPr>
        </p:nvSpPr>
        <p:spPr>
          <a:xfrm>
            <a:off x="838199" y="1253331"/>
            <a:ext cx="3970867" cy="4978136"/>
          </a:xfrm>
        </p:spPr>
        <p:txBody>
          <a:bodyPr>
            <a:normAutofit/>
          </a:bodyPr>
          <a:lstStyle/>
          <a:p>
            <a:endParaRPr lang="tr-TR" b="0" i="0" dirty="0">
              <a:solidFill>
                <a:srgbClr val="2E2E2E"/>
              </a:solidFill>
              <a:effectLst/>
              <a:latin typeface="NexusSerif"/>
            </a:endParaRPr>
          </a:p>
          <a:p>
            <a:r>
              <a:rPr lang="tr-TR" dirty="0">
                <a:latin typeface="Calibri" panose="020F0502020204030204" pitchFamily="34" charset="0"/>
                <a:ea typeface="Calibri" panose="020F0502020204030204" pitchFamily="34" charset="0"/>
                <a:cs typeface="Times New Roman" panose="02020603050405020304" pitchFamily="18" charset="0"/>
              </a:rPr>
              <a:t>İki grup arasında yaş, cinsiyet, etnik köken, medeni durum, din, eğitim düzeyi, meslek, hematolojik malignite türü, hastalık durumu, komorbidite veya hemoglobin düzeyi açısından fark yoktu.</a:t>
            </a:r>
          </a:p>
        </p:txBody>
      </p:sp>
      <p:pic>
        <p:nvPicPr>
          <p:cNvPr id="5" name="Resim 4">
            <a:extLst>
              <a:ext uri="{FF2B5EF4-FFF2-40B4-BE49-F238E27FC236}">
                <a16:creationId xmlns:a16="http://schemas.microsoft.com/office/drawing/2014/main" id="{6312AB57-47D9-C043-2A14-7E4CF6775AAD}"/>
              </a:ext>
            </a:extLst>
          </p:cNvPr>
          <p:cNvPicPr>
            <a:picLocks noChangeAspect="1"/>
          </p:cNvPicPr>
          <p:nvPr/>
        </p:nvPicPr>
        <p:blipFill>
          <a:blip r:embed="rId2"/>
          <a:stretch>
            <a:fillRect/>
          </a:stretch>
        </p:blipFill>
        <p:spPr>
          <a:xfrm>
            <a:off x="4757513" y="810154"/>
            <a:ext cx="7217007" cy="3408981"/>
          </a:xfrm>
          <a:prstGeom prst="rect">
            <a:avLst/>
          </a:prstGeom>
        </p:spPr>
      </p:pic>
      <p:pic>
        <p:nvPicPr>
          <p:cNvPr id="7" name="Resim 6">
            <a:extLst>
              <a:ext uri="{FF2B5EF4-FFF2-40B4-BE49-F238E27FC236}">
                <a16:creationId xmlns:a16="http://schemas.microsoft.com/office/drawing/2014/main" id="{7CBECB80-3F6B-7E63-9194-86C45E4B80CB}"/>
              </a:ext>
            </a:extLst>
          </p:cNvPr>
          <p:cNvPicPr>
            <a:picLocks noChangeAspect="1"/>
          </p:cNvPicPr>
          <p:nvPr/>
        </p:nvPicPr>
        <p:blipFill>
          <a:blip r:embed="rId3"/>
          <a:stretch>
            <a:fillRect/>
          </a:stretch>
        </p:blipFill>
        <p:spPr>
          <a:xfrm>
            <a:off x="4757513" y="4219135"/>
            <a:ext cx="7320113" cy="2159087"/>
          </a:xfrm>
          <a:prstGeom prst="rect">
            <a:avLst/>
          </a:prstGeom>
        </p:spPr>
      </p:pic>
    </p:spTree>
    <p:extLst>
      <p:ext uri="{BB962C8B-B14F-4D97-AF65-F5344CB8AC3E}">
        <p14:creationId xmlns:p14="http://schemas.microsoft.com/office/powerpoint/2010/main" val="39876992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7B2BC7-CEA2-440A-8772-DD8FEC9D2B0F}"/>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50F47270-E760-42CA-99E9-E569F035FBD7}"/>
              </a:ext>
            </a:extLst>
          </p:cNvPr>
          <p:cNvSpPr>
            <a:spLocks noGrp="1"/>
          </p:cNvSpPr>
          <p:nvPr>
            <p:ph idx="1"/>
          </p:nvPr>
        </p:nvSpPr>
        <p:spPr>
          <a:xfrm>
            <a:off x="838200" y="1253331"/>
            <a:ext cx="10515600" cy="4351338"/>
          </a:xfrm>
        </p:spPr>
        <p:txBody>
          <a:bodyPr/>
          <a:lstStyle/>
          <a:p>
            <a:endParaRPr lang="tr-TR" b="0" i="0" dirty="0">
              <a:solidFill>
                <a:srgbClr val="2E2E2E"/>
              </a:solidFill>
              <a:effectLst/>
              <a:latin typeface="NexusSerif"/>
            </a:endParaRPr>
          </a:p>
          <a:p>
            <a:r>
              <a:rPr lang="tr-TR" sz="2800" dirty="0">
                <a:effectLst/>
                <a:latin typeface="Calibri" panose="020F0502020204030204" pitchFamily="34" charset="0"/>
                <a:ea typeface="Calibri" panose="020F0502020204030204" pitchFamily="34" charset="0"/>
                <a:cs typeface="Times New Roman" panose="02020603050405020304" pitchFamily="18" charset="0"/>
              </a:rPr>
              <a:t>0. dakikada, çalışmanın her iki kolunda benzer ESAS-yorgunluk skoru (medyan, 5) ve FACIT-yorgunluk skoru vardı(ortalama ± SD, müdahale grubu için 24.7 ± 10.6 ve kontrol grubu için 24.7 ± 9.7).</a:t>
            </a:r>
          </a:p>
          <a:p>
            <a:r>
              <a:rPr lang="tr-TR" dirty="0">
                <a:latin typeface="Calibri" panose="020F0502020204030204" pitchFamily="34" charset="0"/>
                <a:ea typeface="Calibri" panose="020F0502020204030204" pitchFamily="34" charset="0"/>
                <a:cs typeface="Times New Roman" panose="02020603050405020304" pitchFamily="18" charset="0"/>
              </a:rPr>
              <a:t>30. dakikada müdahale grubunun, kontrol grubuna kıyasla ESAS-yorgunluk skoru (medyan, 3'e karşı 5) ve FACIT-yorgunluk skoru (ortalama ± SD, 17.1 ± 10.5'e karşı 24.8 ± 11.3) daha düşüktü.</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Resim 4">
            <a:extLst>
              <a:ext uri="{FF2B5EF4-FFF2-40B4-BE49-F238E27FC236}">
                <a16:creationId xmlns:a16="http://schemas.microsoft.com/office/drawing/2014/main" id="{A13D879E-D93E-35BA-0E84-05E2C01ACB0F}"/>
              </a:ext>
            </a:extLst>
          </p:cNvPr>
          <p:cNvPicPr>
            <a:picLocks noChangeAspect="1"/>
          </p:cNvPicPr>
          <p:nvPr/>
        </p:nvPicPr>
        <p:blipFill>
          <a:blip r:embed="rId2"/>
          <a:stretch>
            <a:fillRect/>
          </a:stretch>
        </p:blipFill>
        <p:spPr>
          <a:xfrm>
            <a:off x="1044750" y="4484776"/>
            <a:ext cx="9414101" cy="2239786"/>
          </a:xfrm>
          <a:prstGeom prst="rect">
            <a:avLst/>
          </a:prstGeom>
        </p:spPr>
      </p:pic>
    </p:spTree>
    <p:extLst>
      <p:ext uri="{BB962C8B-B14F-4D97-AF65-F5344CB8AC3E}">
        <p14:creationId xmlns:p14="http://schemas.microsoft.com/office/powerpoint/2010/main" val="20018445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35D812-521D-440F-9626-11184FA1690A}"/>
              </a:ext>
            </a:extLst>
          </p:cNvPr>
          <p:cNvSpPr>
            <a:spLocks noGrp="1"/>
          </p:cNvSpPr>
          <p:nvPr>
            <p:ph type="title"/>
          </p:nvPr>
        </p:nvSpPr>
        <p:spPr/>
        <p:txBody>
          <a:bodyPr/>
          <a:lstStyle/>
          <a:p>
            <a:r>
              <a:rPr lang="tr-TR"/>
              <a:t>BULGULAR</a:t>
            </a:r>
            <a:endParaRPr lang="tr-TR" dirty="0"/>
          </a:p>
        </p:txBody>
      </p:sp>
      <p:sp>
        <p:nvSpPr>
          <p:cNvPr id="3" name="İçerik Yer Tutucusu 2">
            <a:extLst>
              <a:ext uri="{FF2B5EF4-FFF2-40B4-BE49-F238E27FC236}">
                <a16:creationId xmlns:a16="http://schemas.microsoft.com/office/drawing/2014/main" id="{48636840-3C4C-4DA5-A84A-0CF5B94A2EB9}"/>
              </a:ext>
            </a:extLst>
          </p:cNvPr>
          <p:cNvSpPr>
            <a:spLocks noGrp="1"/>
          </p:cNvSpPr>
          <p:nvPr>
            <p:ph idx="1"/>
          </p:nvPr>
        </p:nvSpPr>
        <p:spPr>
          <a:xfrm>
            <a:off x="725311" y="1407936"/>
            <a:ext cx="10515600" cy="4351338"/>
          </a:xfrm>
        </p:spPr>
        <p:txBody>
          <a:bodyPr>
            <a:normAutofit/>
          </a:bodyPr>
          <a:lstStyle/>
          <a:p>
            <a:r>
              <a:rPr lang="tr-TR" sz="2600" dirty="0">
                <a:effectLst/>
                <a:latin typeface="Calibri" panose="020F0502020204030204" pitchFamily="34" charset="0"/>
                <a:ea typeface="Calibri" panose="020F0502020204030204" pitchFamily="34" charset="0"/>
                <a:cs typeface="Times New Roman" panose="02020603050405020304" pitchFamily="18" charset="0"/>
              </a:rPr>
              <a:t>Müdahale grubu için hem </a:t>
            </a:r>
            <a:r>
              <a:rPr lang="tr-TR" sz="2600">
                <a:effectLst/>
                <a:latin typeface="Calibri" panose="020F0502020204030204" pitchFamily="34" charset="0"/>
                <a:ea typeface="Calibri" panose="020F0502020204030204" pitchFamily="34" charset="0"/>
                <a:cs typeface="Times New Roman" panose="02020603050405020304" pitchFamily="18" charset="0"/>
              </a:rPr>
              <a:t>ESAS-yorgunluk skorundaki (p=0.002</a:t>
            </a:r>
            <a:r>
              <a:rPr lang="tr-TR" sz="2600" dirty="0">
                <a:effectLst/>
                <a:latin typeface="Calibri" panose="020F0502020204030204" pitchFamily="34" charset="0"/>
                <a:ea typeface="Calibri" panose="020F0502020204030204" pitchFamily="34" charset="0"/>
                <a:cs typeface="Times New Roman" panose="02020603050405020304" pitchFamily="18" charset="0"/>
              </a:rPr>
              <a:t>) hem de </a:t>
            </a:r>
            <a:r>
              <a:rPr lang="tr-TR" sz="2600">
                <a:effectLst/>
                <a:latin typeface="Calibri" panose="020F0502020204030204" pitchFamily="34" charset="0"/>
                <a:ea typeface="Calibri" panose="020F0502020204030204" pitchFamily="34" charset="0"/>
                <a:cs typeface="Times New Roman" panose="02020603050405020304" pitchFamily="18" charset="0"/>
              </a:rPr>
              <a:t>FACIT-yorgunluk skorundaki azalma (p&lt;0.001</a:t>
            </a:r>
            <a:r>
              <a:rPr lang="tr-TR" sz="2600" dirty="0">
                <a:effectLst/>
                <a:latin typeface="Calibri" panose="020F0502020204030204" pitchFamily="34" charset="0"/>
                <a:ea typeface="Calibri" panose="020F0502020204030204" pitchFamily="34" charset="0"/>
                <a:cs typeface="Times New Roman" panose="02020603050405020304" pitchFamily="18" charset="0"/>
              </a:rPr>
              <a:t>) istatistiksel olarak </a:t>
            </a:r>
            <a:r>
              <a:rPr lang="tr-TR" sz="2600">
                <a:effectLst/>
                <a:latin typeface="Calibri" panose="020F0502020204030204" pitchFamily="34" charset="0"/>
                <a:ea typeface="Calibri" panose="020F0502020204030204" pitchFamily="34" charset="0"/>
                <a:cs typeface="Times New Roman" panose="02020603050405020304" pitchFamily="18" charset="0"/>
              </a:rPr>
              <a:t>anlamlıydı.</a:t>
            </a:r>
          </a:p>
          <a:p>
            <a:r>
              <a:rPr lang="tr-TR" sz="2600">
                <a:effectLst/>
                <a:latin typeface="Calibri" panose="020F0502020204030204" pitchFamily="34" charset="0"/>
                <a:ea typeface="Calibri" panose="020F0502020204030204" pitchFamily="34" charset="0"/>
                <a:cs typeface="Times New Roman" panose="02020603050405020304" pitchFamily="18" charset="0"/>
              </a:rPr>
              <a:t>Toplam FACIT-yorgunluk skorundaki farklılıkların gruplar arası karşılaştırması için hesaplanan Cohen'in etki büyüklüğü(d) 1.4 bulundu.</a:t>
            </a:r>
            <a:endParaRPr lang="tr-TR" sz="2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Resim 4">
            <a:extLst>
              <a:ext uri="{FF2B5EF4-FFF2-40B4-BE49-F238E27FC236}">
                <a16:creationId xmlns:a16="http://schemas.microsoft.com/office/drawing/2014/main" id="{4982C8AA-AC5F-155A-C3E2-77CBFB543805}"/>
              </a:ext>
            </a:extLst>
          </p:cNvPr>
          <p:cNvPicPr>
            <a:picLocks noChangeAspect="1"/>
          </p:cNvPicPr>
          <p:nvPr/>
        </p:nvPicPr>
        <p:blipFill>
          <a:blip r:embed="rId2"/>
          <a:stretch>
            <a:fillRect/>
          </a:stretch>
        </p:blipFill>
        <p:spPr>
          <a:xfrm>
            <a:off x="951089" y="3230218"/>
            <a:ext cx="9386906" cy="3408009"/>
          </a:xfrm>
          <a:prstGeom prst="rect">
            <a:avLst/>
          </a:prstGeom>
        </p:spPr>
      </p:pic>
    </p:spTree>
    <p:extLst>
      <p:ext uri="{BB962C8B-B14F-4D97-AF65-F5344CB8AC3E}">
        <p14:creationId xmlns:p14="http://schemas.microsoft.com/office/powerpoint/2010/main" val="13358051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7B2BC7-CEA2-440A-8772-DD8FEC9D2B0F}"/>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50F47270-E760-42CA-99E9-E569F035FBD7}"/>
              </a:ext>
            </a:extLst>
          </p:cNvPr>
          <p:cNvSpPr>
            <a:spLocks noGrp="1"/>
          </p:cNvSpPr>
          <p:nvPr>
            <p:ph idx="1"/>
          </p:nvPr>
        </p:nvSpPr>
        <p:spPr>
          <a:xfrm>
            <a:off x="838200" y="777081"/>
            <a:ext cx="10515600" cy="4351338"/>
          </a:xfrm>
        </p:spPr>
        <p:txBody>
          <a:bodyPr/>
          <a:lstStyle/>
          <a:p>
            <a:endParaRPr lang="tr-TR" b="0" i="0" dirty="0">
              <a:solidFill>
                <a:srgbClr val="2E2E2E"/>
              </a:solidFill>
              <a:effectLst/>
              <a:latin typeface="NexusSerif"/>
            </a:endParaRPr>
          </a:p>
          <a:p>
            <a:r>
              <a:rPr lang="tr-TR" sz="2800" dirty="0">
                <a:effectLst/>
                <a:latin typeface="Calibri" panose="020F0502020204030204" pitchFamily="34" charset="0"/>
                <a:ea typeface="Calibri" panose="020F0502020204030204" pitchFamily="34" charset="0"/>
                <a:cs typeface="Times New Roman" panose="02020603050405020304" pitchFamily="18" charset="0"/>
              </a:rPr>
              <a:t>FACIT yorgunluk alt ölçeklerinin analizi; 30 dakikalık dikkatli nefes alan hastaların standart bakım hastalarına kıyasla genel yorgunluk, tükenmişlik, işe başlamada zorluk, iş bitirme zorluğu, hayal kırıklığı semptomlarında önemli ölçüde azalma olduğunu gösterdi(p &lt; 0,004).</a:t>
            </a:r>
          </a:p>
          <a:p>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Resim 5">
            <a:extLst>
              <a:ext uri="{FF2B5EF4-FFF2-40B4-BE49-F238E27FC236}">
                <a16:creationId xmlns:a16="http://schemas.microsoft.com/office/drawing/2014/main" id="{911FCB41-8252-73CA-1A5F-EB5052CF9814}"/>
              </a:ext>
            </a:extLst>
          </p:cNvPr>
          <p:cNvPicPr>
            <a:picLocks noChangeAspect="1"/>
          </p:cNvPicPr>
          <p:nvPr/>
        </p:nvPicPr>
        <p:blipFill>
          <a:blip r:embed="rId2"/>
          <a:stretch>
            <a:fillRect/>
          </a:stretch>
        </p:blipFill>
        <p:spPr>
          <a:xfrm>
            <a:off x="1070856" y="2952750"/>
            <a:ext cx="7724775" cy="3905250"/>
          </a:xfrm>
          <a:prstGeom prst="rect">
            <a:avLst/>
          </a:prstGeom>
        </p:spPr>
      </p:pic>
    </p:spTree>
    <p:extLst>
      <p:ext uri="{BB962C8B-B14F-4D97-AF65-F5344CB8AC3E}">
        <p14:creationId xmlns:p14="http://schemas.microsoft.com/office/powerpoint/2010/main" val="19407528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7185EA-AADF-4027-8D2E-A7B61BBB525F}"/>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4A515564-64E3-4FAB-B7BB-7A883A95A938}"/>
              </a:ext>
            </a:extLst>
          </p:cNvPr>
          <p:cNvSpPr>
            <a:spLocks noGrp="1"/>
          </p:cNvSpPr>
          <p:nvPr>
            <p:ph idx="1"/>
          </p:nvPr>
        </p:nvSpPr>
        <p:spPr/>
        <p:txBody>
          <a:bodyPr/>
          <a:lstStyle/>
          <a:p>
            <a:r>
              <a:rPr lang="tr-TR" sz="2800" dirty="0">
                <a:effectLst/>
                <a:latin typeface="Calibri" panose="020F0502020204030204" pitchFamily="34" charset="0"/>
                <a:ea typeface="Calibri" panose="020F0502020204030204" pitchFamily="34" charset="0"/>
                <a:cs typeface="Times New Roman" panose="02020603050405020304" pitchFamily="18" charset="0"/>
              </a:rPr>
              <a:t>Müdahale grubundaki hastalardan gelen geri bildirimlerle ilgili olarak, çoğu 30 dakikalık dikkatli nefes almayı yorgunluklarını azaltmada faydalı buldu.</a:t>
            </a:r>
          </a:p>
          <a:p>
            <a:r>
              <a:rPr lang="tr-TR" sz="2800" dirty="0">
                <a:effectLst/>
                <a:latin typeface="Calibri" panose="020F0502020204030204" pitchFamily="34" charset="0"/>
                <a:ea typeface="Calibri" panose="020F0502020204030204" pitchFamily="34" charset="0"/>
                <a:cs typeface="Times New Roman" panose="02020603050405020304" pitchFamily="18" charset="0"/>
              </a:rPr>
              <a:t>Nefeslerine odaklandıklarında kendilerini sakin ve huzurlu hissettiler ve endişe verici düşüncelerini unutabildiler.</a:t>
            </a:r>
          </a:p>
          <a:p>
            <a:r>
              <a:rPr lang="tr-TR" sz="2800" dirty="0">
                <a:effectLst/>
                <a:latin typeface="Calibri" panose="020F0502020204030204" pitchFamily="34" charset="0"/>
                <a:ea typeface="Calibri" panose="020F0502020204030204" pitchFamily="34" charset="0"/>
                <a:cs typeface="Times New Roman" panose="02020603050405020304" pitchFamily="18" charset="0"/>
              </a:rPr>
              <a:t>Bazı hastalar uygulamaya devam edeceklerini bildirdi.</a:t>
            </a:r>
          </a:p>
          <a:p>
            <a:r>
              <a:rPr lang="tr-TR" sz="2800" dirty="0">
                <a:effectLst/>
                <a:latin typeface="Calibri" panose="020F0502020204030204" pitchFamily="34" charset="0"/>
                <a:ea typeface="Calibri" panose="020F0502020204030204" pitchFamily="34" charset="0"/>
                <a:cs typeface="Times New Roman" panose="02020603050405020304" pitchFamily="18" charset="0"/>
              </a:rPr>
              <a:t>Müdahale grubundaki hiçbir katılımcı tarafından herhangi bir olumsuz etki bildirilmemiştir.</a:t>
            </a:r>
          </a:p>
        </p:txBody>
      </p:sp>
    </p:spTree>
    <p:extLst>
      <p:ext uri="{BB962C8B-B14F-4D97-AF65-F5344CB8AC3E}">
        <p14:creationId xmlns:p14="http://schemas.microsoft.com/office/powerpoint/2010/main" val="15838657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86865C-150C-4509-B0E8-0C30504D5B23}"/>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C202FE4B-36EF-4ACD-A1EA-AABD024C9B95}"/>
              </a:ext>
            </a:extLst>
          </p:cNvPr>
          <p:cNvSpPr>
            <a:spLocks noGrp="1"/>
          </p:cNvSpPr>
          <p:nvPr>
            <p:ph idx="1"/>
          </p:nvPr>
        </p:nvSpPr>
        <p:spPr/>
        <p:txBody>
          <a:bodyPr>
            <a:normAutofit/>
          </a:bodyPr>
          <a:lstStyle/>
          <a:p>
            <a:pPr>
              <a:lnSpc>
                <a:spcPct val="107000"/>
              </a:lnSpc>
              <a:spcAft>
                <a:spcPts val="800"/>
              </a:spcAft>
            </a:pPr>
            <a:r>
              <a:rPr lang="tr-TR" sz="2800" dirty="0">
                <a:effectLst/>
                <a:latin typeface="Calibri" panose="020F0502020204030204" pitchFamily="34" charset="0"/>
                <a:ea typeface="Calibri" panose="020F0502020204030204" pitchFamily="34" charset="0"/>
                <a:cs typeface="Times New Roman" panose="02020603050405020304" pitchFamily="18" charset="0"/>
              </a:rPr>
              <a:t>Sonuçlar, tek bir 30 dakikalık dikkatli nefes alma seansının hematolojik kanser hastalarında yorgunluğu hızla azaltmada etkili olduğunu gösterdi.</a:t>
            </a:r>
          </a:p>
          <a:p>
            <a:pPr>
              <a:lnSpc>
                <a:spcPct val="107000"/>
              </a:lnSpc>
              <a:spcAft>
                <a:spcPts val="800"/>
              </a:spcAft>
            </a:pPr>
            <a:r>
              <a:rPr lang="tr-TR" sz="2800" dirty="0">
                <a:effectLst/>
                <a:latin typeface="Calibri" panose="020F0502020204030204" pitchFamily="34" charset="0"/>
                <a:ea typeface="Calibri" panose="020F0502020204030204" pitchFamily="34" charset="0"/>
                <a:cs typeface="Times New Roman" panose="02020603050405020304" pitchFamily="18" charset="0"/>
              </a:rPr>
              <a:t>Bugüne kadar iki klinik çalışma, </a:t>
            </a:r>
            <a:r>
              <a:rPr lang="tr-TR" sz="2800" dirty="0" err="1">
                <a:effectLst/>
                <a:latin typeface="Calibri" panose="020F0502020204030204" pitchFamily="34" charset="0"/>
                <a:ea typeface="Calibri" panose="020F0502020204030204" pitchFamily="34" charset="0"/>
                <a:cs typeface="Times New Roman" panose="02020603050405020304" pitchFamily="18" charset="0"/>
              </a:rPr>
              <a:t>dikkatlilik</a:t>
            </a:r>
            <a:r>
              <a:rPr lang="tr-TR" sz="2800" dirty="0">
                <a:effectLst/>
                <a:latin typeface="Calibri" panose="020F0502020204030204" pitchFamily="34" charset="0"/>
                <a:ea typeface="Calibri" panose="020F0502020204030204" pitchFamily="34" charset="0"/>
                <a:cs typeface="Times New Roman" panose="02020603050405020304" pitchFamily="18" charset="0"/>
              </a:rPr>
              <a:t> temelli müdahalelerin kansere bağlı yorgunluk üzerindeki faydalı etkilerini göstermiştir.</a:t>
            </a:r>
          </a:p>
          <a:p>
            <a:pPr>
              <a:lnSpc>
                <a:spcPct val="107000"/>
              </a:lnSpc>
              <a:spcAft>
                <a:spcPts val="800"/>
              </a:spcAft>
            </a:pPr>
            <a:r>
              <a:rPr lang="tr-TR" sz="2800" dirty="0">
                <a:effectLst/>
                <a:latin typeface="Calibri" panose="020F0502020204030204" pitchFamily="34" charset="0"/>
                <a:ea typeface="Calibri" panose="020F0502020204030204" pitchFamily="34" charset="0"/>
                <a:cs typeface="Times New Roman" panose="02020603050405020304" pitchFamily="18" charset="0"/>
              </a:rPr>
              <a:t>Ancak, her iki çalışmanın müdahale süresi daha uzundu.                      (Farkındalık temelli bilişsel terapi (MBCT) 9 haftalık)                  (Farkındalık temelli stres azaltma (MBSR) 8 haftalık)</a:t>
            </a:r>
            <a:endParaRPr lang="tr-TR" dirty="0"/>
          </a:p>
        </p:txBody>
      </p:sp>
    </p:spTree>
    <p:extLst>
      <p:ext uri="{BB962C8B-B14F-4D97-AF65-F5344CB8AC3E}">
        <p14:creationId xmlns:p14="http://schemas.microsoft.com/office/powerpoint/2010/main" val="35830552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A0B0A3-B7D0-44A4-8021-0CB788F6BFD5}"/>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BFA88411-60E5-4B89-BDF4-8E930D8B0CEB}"/>
              </a:ext>
            </a:extLst>
          </p:cNvPr>
          <p:cNvSpPr>
            <a:spLocks noGrp="1"/>
          </p:cNvSpPr>
          <p:nvPr>
            <p:ph idx="1"/>
          </p:nvPr>
        </p:nvSpPr>
        <p:spPr/>
        <p:txBody>
          <a:bodyPr/>
          <a:lstStyle/>
          <a:p>
            <a:r>
              <a:rPr lang="tr-TR" sz="2800" dirty="0">
                <a:effectLst/>
                <a:latin typeface="Calibri" panose="020F0502020204030204" pitchFamily="34" charset="0"/>
                <a:ea typeface="Calibri" panose="020F0502020204030204" pitchFamily="34" charset="0"/>
                <a:cs typeface="Times New Roman" panose="02020603050405020304" pitchFamily="18" charset="0"/>
              </a:rPr>
              <a:t>Geleneksel farkındalık uygulaması potansiyel olarak yorgunluğun azaltılması üzerinde daha uzun süreli bir etki üretebilse de,                tek bir kısa farkındalık uygulaması seansı hematolojik kanser hastalarında yorgunluğu hafifletmek için acil bir yatak başı seçeneği sunar.</a:t>
            </a:r>
          </a:p>
          <a:p>
            <a:r>
              <a:rPr lang="tr-TR" dirty="0">
                <a:latin typeface="Calibri" panose="020F0502020204030204" pitchFamily="34" charset="0"/>
                <a:ea typeface="Calibri" panose="020F0502020204030204" pitchFamily="34" charset="0"/>
                <a:cs typeface="Times New Roman" panose="02020603050405020304" pitchFamily="18" charset="0"/>
              </a:rPr>
              <a:t>S</a:t>
            </a:r>
            <a:r>
              <a:rPr lang="tr-TR" sz="2800" dirty="0">
                <a:effectLst/>
                <a:latin typeface="Calibri" panose="020F0502020204030204" pitchFamily="34" charset="0"/>
                <a:ea typeface="Calibri" panose="020F0502020204030204" pitchFamily="34" charset="0"/>
                <a:cs typeface="Times New Roman" panose="02020603050405020304" pitchFamily="18" charset="0"/>
              </a:rPr>
              <a:t>enaryosu basittir ve uygulamanın yapılması kolaydır.</a:t>
            </a:r>
          </a:p>
          <a:p>
            <a:r>
              <a:rPr lang="tr-TR" sz="2800" dirty="0">
                <a:effectLst/>
                <a:latin typeface="Calibri" panose="020F0502020204030204" pitchFamily="34" charset="0"/>
                <a:ea typeface="Calibri" panose="020F0502020204030204" pitchFamily="34" charset="0"/>
                <a:cs typeface="Times New Roman" panose="02020603050405020304" pitchFamily="18" charset="0"/>
              </a:rPr>
              <a:t>Kanser hastaları için kolayca kullanılabilir olma potansiyeli vardır.</a:t>
            </a:r>
          </a:p>
        </p:txBody>
      </p:sp>
    </p:spTree>
    <p:extLst>
      <p:ext uri="{BB962C8B-B14F-4D97-AF65-F5344CB8AC3E}">
        <p14:creationId xmlns:p14="http://schemas.microsoft.com/office/powerpoint/2010/main" val="37446154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A0B0A3-B7D0-44A4-8021-0CB788F6BFD5}"/>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BFA88411-60E5-4B89-BDF4-8E930D8B0CEB}"/>
              </a:ext>
            </a:extLst>
          </p:cNvPr>
          <p:cNvSpPr>
            <a:spLocks noGrp="1"/>
          </p:cNvSpPr>
          <p:nvPr>
            <p:ph idx="1"/>
          </p:nvPr>
        </p:nvSpPr>
        <p:spPr/>
        <p:txBody>
          <a:bodyPr/>
          <a:lstStyle/>
          <a:p>
            <a:r>
              <a:rPr lang="tr-TR" sz="2800" dirty="0">
                <a:effectLst/>
                <a:latin typeface="Calibri" panose="020F0502020204030204" pitchFamily="34" charset="0"/>
                <a:ea typeface="Calibri" panose="020F0502020204030204" pitchFamily="34" charset="0"/>
                <a:cs typeface="Times New Roman" panose="02020603050405020304" pitchFamily="18" charset="0"/>
              </a:rPr>
              <a:t>Kansere bağlı yorgunluğu iyileştiren diğer farmakolojik olmayan müdahaleler arasında ev temelli yürüyüş egzersiz programı ve gevşeme terapisi vardır.</a:t>
            </a:r>
          </a:p>
          <a:p>
            <a:r>
              <a:rPr lang="tr-TR" dirty="0">
                <a:latin typeface="Calibri" panose="020F0502020204030204" pitchFamily="34" charset="0"/>
                <a:ea typeface="Calibri" panose="020F0502020204030204" pitchFamily="34" charset="0"/>
                <a:cs typeface="Times New Roman" panose="02020603050405020304" pitchFamily="18" charset="0"/>
              </a:rPr>
              <a:t>Farmakolojik müdahalelere gelince, metilfenidat ve </a:t>
            </a:r>
            <a:r>
              <a:rPr lang="tr-TR" dirty="0" err="1">
                <a:latin typeface="Calibri" panose="020F0502020204030204" pitchFamily="34" charset="0"/>
                <a:ea typeface="Calibri" panose="020F0502020204030204" pitchFamily="34" charset="0"/>
                <a:cs typeface="Times New Roman" panose="02020603050405020304" pitchFamily="18" charset="0"/>
              </a:rPr>
              <a:t>modafinil</a:t>
            </a:r>
            <a:r>
              <a:rPr lang="tr-TR" dirty="0">
                <a:latin typeface="Calibri" panose="020F0502020204030204" pitchFamily="34" charset="0"/>
                <a:ea typeface="Calibri" panose="020F0502020204030204" pitchFamily="34" charset="0"/>
                <a:cs typeface="Times New Roman" panose="02020603050405020304" pitchFamily="18" charset="0"/>
              </a:rPr>
              <a:t> ve deksametazon gibi ilaçların kansere bağlı yorgunluğu azaltmada umut vaat ettiği görülmüştür.</a:t>
            </a:r>
          </a:p>
          <a:p>
            <a:r>
              <a:rPr lang="tr-TR" sz="2800" dirty="0">
                <a:effectLst/>
                <a:latin typeface="Calibri" panose="020F0502020204030204" pitchFamily="34" charset="0"/>
                <a:ea typeface="Calibri" panose="020F0502020204030204" pitchFamily="34" charset="0"/>
                <a:cs typeface="Times New Roman" panose="02020603050405020304" pitchFamily="18" charset="0"/>
              </a:rPr>
              <a:t>Otuz dakikalık dikkatli nefes alma, yukarıda belirtilen müdahalelerin yararlı bir tamamlayıcısı olabilir.</a:t>
            </a:r>
          </a:p>
        </p:txBody>
      </p:sp>
    </p:spTree>
    <p:extLst>
      <p:ext uri="{BB962C8B-B14F-4D97-AF65-F5344CB8AC3E}">
        <p14:creationId xmlns:p14="http://schemas.microsoft.com/office/powerpoint/2010/main" val="609765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0E5FDC-A0CC-487E-A185-2061D7E3664C}"/>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A7764AA2-BCE8-4BA1-AD07-70D168BB2D53}"/>
              </a:ext>
            </a:extLst>
          </p:cNvPr>
          <p:cNvSpPr>
            <a:spLocks noGrp="1"/>
          </p:cNvSpPr>
          <p:nvPr>
            <p:ph idx="1"/>
          </p:nvPr>
        </p:nvSpPr>
        <p:spPr/>
        <p:txBody>
          <a:bodyPr>
            <a:normAutofit/>
          </a:bodyPr>
          <a:lstStyle/>
          <a:p>
            <a:r>
              <a:rPr lang="tr-TR" dirty="0"/>
              <a:t>Semptomlar arasında en yaygın olanı yorgunluktu</a:t>
            </a:r>
            <a:r>
              <a:rPr lang="tr-TR" dirty="0">
                <a:latin typeface="Calibri" panose="020F0502020204030204" pitchFamily="34" charset="0"/>
                <a:cs typeface="Times New Roman" panose="02020603050405020304" pitchFamily="18" charset="0"/>
              </a:rPr>
              <a:t>r.</a:t>
            </a:r>
            <a:endParaRPr lang="tr-TR" dirty="0"/>
          </a:p>
          <a:p>
            <a:r>
              <a:rPr lang="tr-TR" dirty="0"/>
              <a:t>Hematolojik kanser hastalarının neredeyse %70'i yorgunluk bildirmiştir.</a:t>
            </a:r>
          </a:p>
          <a:p>
            <a:r>
              <a:rPr lang="tr-TR" dirty="0"/>
              <a:t>Ulusal Kapsamlı Kanser Ağı, kansere </a:t>
            </a:r>
            <a:r>
              <a:rPr lang="tr-TR"/>
              <a:t>bağlı yorgunluğu;                </a:t>
            </a:r>
            <a:r>
              <a:rPr lang="tr-TR" dirty="0"/>
              <a:t>“günlük aktiviteler ya da fonksiyonlarla ilgili olmayan, kanser veya       kanser tedavisine bağlı fiziksel, bilişsel ve duygusal olan, sürekli ve subjektif bitkinlik ya da tükenmişlik hissidir</a:t>
            </a:r>
            <a:r>
              <a:rPr lang="tr-TR"/>
              <a:t>” diye </a:t>
            </a:r>
            <a:r>
              <a:rPr lang="tr-TR" dirty="0"/>
              <a:t>tanımlamaktadır.</a:t>
            </a:r>
          </a:p>
        </p:txBody>
      </p:sp>
    </p:spTree>
    <p:extLst>
      <p:ext uri="{BB962C8B-B14F-4D97-AF65-F5344CB8AC3E}">
        <p14:creationId xmlns:p14="http://schemas.microsoft.com/office/powerpoint/2010/main" val="19351777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E4BC0-23CD-4A72-9A4F-B77BF3B55996}"/>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F849037B-4839-4368-A382-073A73A3537C}"/>
              </a:ext>
            </a:extLst>
          </p:cNvPr>
          <p:cNvSpPr>
            <a:spLocks noGrp="1"/>
          </p:cNvSpPr>
          <p:nvPr>
            <p:ph idx="1"/>
          </p:nvPr>
        </p:nvSpPr>
        <p:spPr/>
        <p:txBody>
          <a:bodyPr>
            <a:normAutofit/>
          </a:bodyPr>
          <a:lstStyle/>
          <a:p>
            <a:pPr marL="0" indent="0">
              <a:lnSpc>
                <a:spcPct val="107000"/>
              </a:lnSpc>
              <a:spcAft>
                <a:spcPts val="800"/>
              </a:spcAft>
              <a:buNone/>
            </a:pPr>
            <a:r>
              <a:rPr lang="tr-TR" sz="3000" dirty="0">
                <a:latin typeface="Calibri" panose="020F0502020204030204" pitchFamily="34" charset="0"/>
                <a:ea typeface="Calibri" panose="020F0502020204030204" pitchFamily="34" charset="0"/>
                <a:cs typeface="Times New Roman" panose="02020603050405020304" pitchFamily="18" charset="0"/>
              </a:rPr>
              <a:t>Ç</a:t>
            </a:r>
            <a:r>
              <a:rPr lang="tr-TR" sz="3000" dirty="0">
                <a:effectLst/>
                <a:latin typeface="Calibri" panose="020F0502020204030204" pitchFamily="34" charset="0"/>
                <a:ea typeface="Calibri" panose="020F0502020204030204" pitchFamily="34" charset="0"/>
                <a:cs typeface="Times New Roman" panose="02020603050405020304" pitchFamily="18" charset="0"/>
              </a:rPr>
              <a:t>alışmanın sınırlılıkları</a:t>
            </a:r>
          </a:p>
          <a:p>
            <a:r>
              <a:rPr lang="tr-TR" sz="2400" i="0" dirty="0">
                <a:effectLst/>
              </a:rPr>
              <a:t>Aktif katılımları gerektiğinden hastalar kör edilemedi.</a:t>
            </a:r>
          </a:p>
          <a:p>
            <a:r>
              <a:rPr lang="tr-TR" sz="2400" i="0" dirty="0">
                <a:effectLst/>
              </a:rPr>
              <a:t>Sonuç ölçümleri subjektifti.</a:t>
            </a:r>
          </a:p>
          <a:p>
            <a:r>
              <a:rPr lang="tr-TR" sz="2400" i="0" dirty="0">
                <a:effectLst/>
              </a:rPr>
              <a:t>Müdahalenin kalıcı etkisi değil, anlık etkisi araştırıldı.</a:t>
            </a:r>
          </a:p>
          <a:p>
            <a:r>
              <a:rPr lang="tr-TR" sz="2400" i="0" dirty="0">
                <a:effectLst/>
              </a:rPr>
              <a:t>Birçok hasta aşırı yorgunlukları nedeniyle seans sırasında uyudu ve uyandığında kendilerini daha iyi hissettiler. </a:t>
            </a:r>
          </a:p>
          <a:p>
            <a:r>
              <a:rPr lang="tr-TR" sz="2400" dirty="0"/>
              <a:t>Y</a:t>
            </a:r>
            <a:r>
              <a:rPr lang="tr-TR" sz="2400" i="0" dirty="0">
                <a:effectLst/>
              </a:rPr>
              <a:t>orgunluğun önemli ölçüde azalması müdahalenin kendisinin etkisine bağlı olabilir veya hastaların uykuya dalmasına ve ardından yorgunluğun azalmasına yardımcı olmuş olabilir.</a:t>
            </a:r>
          </a:p>
        </p:txBody>
      </p:sp>
    </p:spTree>
    <p:extLst>
      <p:ext uri="{BB962C8B-B14F-4D97-AF65-F5344CB8AC3E}">
        <p14:creationId xmlns:p14="http://schemas.microsoft.com/office/powerpoint/2010/main" val="904572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7691E3-EDF2-4BAA-BE25-2E3D84E18067}"/>
              </a:ext>
            </a:extLst>
          </p:cNvPr>
          <p:cNvSpPr>
            <a:spLocks noGrp="1"/>
          </p:cNvSpPr>
          <p:nvPr>
            <p:ph type="title"/>
          </p:nvPr>
        </p:nvSpPr>
        <p:spPr/>
        <p:txBody>
          <a:bodyPr/>
          <a:lstStyle/>
          <a:p>
            <a:r>
              <a:rPr lang="tr-TR" dirty="0"/>
              <a:t>SONUÇ</a:t>
            </a:r>
          </a:p>
        </p:txBody>
      </p:sp>
      <p:sp>
        <p:nvSpPr>
          <p:cNvPr id="3" name="İçerik Yer Tutucusu 2">
            <a:extLst>
              <a:ext uri="{FF2B5EF4-FFF2-40B4-BE49-F238E27FC236}">
                <a16:creationId xmlns:a16="http://schemas.microsoft.com/office/drawing/2014/main" id="{A3AD0BD3-E39D-47C2-946E-5E14E7F6AD4A}"/>
              </a:ext>
            </a:extLst>
          </p:cNvPr>
          <p:cNvSpPr>
            <a:spLocks noGrp="1"/>
          </p:cNvSpPr>
          <p:nvPr>
            <p:ph idx="1"/>
          </p:nvPr>
        </p:nvSpPr>
        <p:spPr/>
        <p:txBody>
          <a:bodyPr/>
          <a:lstStyle/>
          <a:p>
            <a:pPr>
              <a:lnSpc>
                <a:spcPct val="107000"/>
              </a:lnSpc>
              <a:spcAft>
                <a:spcPts val="800"/>
              </a:spcAft>
            </a:pPr>
            <a:r>
              <a:rPr lang="tr-TR" sz="2800" dirty="0">
                <a:effectLst/>
                <a:latin typeface="Calibri" panose="020F0502020204030204" pitchFamily="34" charset="0"/>
                <a:ea typeface="Calibri" panose="020F0502020204030204" pitchFamily="34" charset="0"/>
                <a:cs typeface="Times New Roman" panose="02020603050405020304" pitchFamily="18" charset="0"/>
              </a:rPr>
              <a:t>Sonuç olarak</a:t>
            </a:r>
            <a:r>
              <a:rPr lang="tr-TR" sz="2800">
                <a:effectLst/>
                <a:latin typeface="Calibri" panose="020F0502020204030204" pitchFamily="34" charset="0"/>
                <a:ea typeface="Calibri" panose="020F0502020204030204" pitchFamily="34" charset="0"/>
                <a:cs typeface="Times New Roman" panose="02020603050405020304" pitchFamily="18" charset="0"/>
              </a:rPr>
              <a:t>, bu çalışma </a:t>
            </a:r>
            <a:r>
              <a:rPr lang="tr-TR" sz="2800" dirty="0">
                <a:effectLst/>
                <a:latin typeface="Calibri" panose="020F0502020204030204" pitchFamily="34" charset="0"/>
                <a:ea typeface="Calibri" panose="020F0502020204030204" pitchFamily="34" charset="0"/>
                <a:cs typeface="Times New Roman" panose="02020603050405020304" pitchFamily="18" charset="0"/>
              </a:rPr>
              <a:t>hematolojik kanser hastalarında tek bir 30 dakikalık dikkatli nefes alma seansının yorgunluğu azaltmada etkili olduğuna dair kanıt sağlar.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79854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94749E-AE3F-46D0-BAF7-0204C29013E5}"/>
              </a:ext>
            </a:extLst>
          </p:cNvPr>
          <p:cNvSpPr>
            <a:spLocks noGrp="1"/>
          </p:cNvSpPr>
          <p:nvPr>
            <p:ph idx="1"/>
          </p:nvPr>
        </p:nvSpPr>
        <p:spPr/>
        <p:txBody>
          <a:bodyPr/>
          <a:lstStyle/>
          <a:p>
            <a:endParaRPr lang="tr-TR" dirty="0"/>
          </a:p>
          <a:p>
            <a:endParaRPr lang="tr-TR" dirty="0"/>
          </a:p>
          <a:p>
            <a:endParaRPr lang="tr-TR" dirty="0"/>
          </a:p>
          <a:p>
            <a:endParaRPr lang="tr-TR" dirty="0"/>
          </a:p>
          <a:p>
            <a:endParaRPr lang="tr-TR" dirty="0"/>
          </a:p>
          <a:p>
            <a:endParaRPr lang="tr-TR" dirty="0"/>
          </a:p>
          <a:p>
            <a:pPr marL="0" indent="0">
              <a:buNone/>
            </a:pPr>
            <a:r>
              <a:rPr lang="tr-TR" dirty="0"/>
              <a:t>DİNLEDİĞİNİZ İÇİN TEŞEKKÜRLER..</a:t>
            </a:r>
          </a:p>
        </p:txBody>
      </p:sp>
    </p:spTree>
    <p:extLst>
      <p:ext uri="{BB962C8B-B14F-4D97-AF65-F5344CB8AC3E}">
        <p14:creationId xmlns:p14="http://schemas.microsoft.com/office/powerpoint/2010/main" val="2831139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A97A02-CCF5-47EF-AB13-4C17D7A77CD8}"/>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6671AEC9-7CB0-4BCF-8D18-A23B1084DB9F}"/>
              </a:ext>
            </a:extLst>
          </p:cNvPr>
          <p:cNvSpPr>
            <a:spLocks noGrp="1"/>
          </p:cNvSpPr>
          <p:nvPr>
            <p:ph idx="1"/>
          </p:nvPr>
        </p:nvSpPr>
        <p:spPr/>
        <p:txBody>
          <a:bodyPr/>
          <a:lstStyle/>
          <a:p>
            <a:r>
              <a:rPr lang="tr-TR" dirty="0"/>
              <a:t>Yorgunluk sadece hematolojik kanserin en yaygın semptomu değildir.</a:t>
            </a:r>
          </a:p>
          <a:p>
            <a:r>
              <a:rPr lang="tr-TR" dirty="0"/>
              <a:t>Aynı zamanda kemoterapi veya kemik iliği baskılayıcı ajanlar gibi hematolojik kanser tedavilerinin en yaygın yan etkisidir.</a:t>
            </a:r>
          </a:p>
          <a:p>
            <a:r>
              <a:rPr lang="tr-TR" dirty="0"/>
              <a:t>Kansere bağlı yorgunluğun hastaların yaşam kalitesi, günlük aktiviteleri, istihdamı, sosyal ilişkileri ve ruh hali üzerinde önemli derecede olumsuz etkisi olmuştur.</a:t>
            </a:r>
          </a:p>
        </p:txBody>
      </p:sp>
    </p:spTree>
    <p:extLst>
      <p:ext uri="{BB962C8B-B14F-4D97-AF65-F5344CB8AC3E}">
        <p14:creationId xmlns:p14="http://schemas.microsoft.com/office/powerpoint/2010/main" val="515445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B0561C-5D1B-4315-8CB4-F6BB46B05185}"/>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3EFC8683-EC4A-4A32-9837-95725466A6C6}"/>
              </a:ext>
            </a:extLst>
          </p:cNvPr>
          <p:cNvSpPr>
            <a:spLocks noGrp="1"/>
          </p:cNvSpPr>
          <p:nvPr>
            <p:ph idx="1"/>
          </p:nvPr>
        </p:nvSpPr>
        <p:spPr/>
        <p:txBody>
          <a:bodyPr>
            <a:normAutofit lnSpcReduction="10000"/>
          </a:bodyPr>
          <a:lstStyle/>
          <a:p>
            <a:r>
              <a:rPr lang="tr-TR" dirty="0"/>
              <a:t>Hematolojik kanserli hastalarda farmakolojik olmayan önlemlerin, özellikle egzersiz ve psikolojik müdahalelerin kansere bağlı yorgunluğu önemli ölçüde iyileştirebileceğini bildiren çalışmalara rağmen kansere bağlı yorgunluğun yönetimi sıkıntılı olmaya devam etmektedir.</a:t>
            </a:r>
          </a:p>
          <a:p>
            <a:r>
              <a:rPr lang="tr-TR" dirty="0"/>
              <a:t>İlk olarak anemi, trombositopeni, aktif enfeksiyon, kemik lezyonu ve düşme riski olan hastalarda egzersiz kontrendikedir. </a:t>
            </a:r>
          </a:p>
          <a:p>
            <a:r>
              <a:rPr lang="tr-TR" dirty="0"/>
              <a:t>İkincisi, ayakta tedavi ortamında bilişsel-davranışçı terapi, </a:t>
            </a:r>
            <a:r>
              <a:rPr lang="tr-TR" dirty="0" err="1"/>
              <a:t>psikoeğitimsel</a:t>
            </a:r>
            <a:r>
              <a:rPr lang="tr-TR" dirty="0"/>
              <a:t> terapi, destekleyici-dışavurumcu terapi ve farkındalığa dayalı stres azaltma terapisi gibi psikolojik müdahalelere katılmak, birden fazla seansta verildiğinden yorucu olduğu kadar zaman alıcı ve pahalı olabilir.</a:t>
            </a:r>
          </a:p>
        </p:txBody>
      </p:sp>
    </p:spTree>
    <p:extLst>
      <p:ext uri="{BB962C8B-B14F-4D97-AF65-F5344CB8AC3E}">
        <p14:creationId xmlns:p14="http://schemas.microsoft.com/office/powerpoint/2010/main" val="3424086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092E6C-0AC1-4924-A272-82943E3B4685}"/>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4FFC4CD9-F50A-4864-9227-8D400F658C2F}"/>
              </a:ext>
            </a:extLst>
          </p:cNvPr>
          <p:cNvSpPr>
            <a:spLocks noGrp="1"/>
          </p:cNvSpPr>
          <p:nvPr>
            <p:ph idx="1"/>
          </p:nvPr>
        </p:nvSpPr>
        <p:spPr/>
        <p:txBody>
          <a:bodyPr/>
          <a:lstStyle/>
          <a:p>
            <a:pPr>
              <a:lnSpc>
                <a:spcPct val="107000"/>
              </a:lnSpc>
              <a:spcAft>
                <a:spcPts val="800"/>
              </a:spcAft>
            </a:pPr>
            <a:r>
              <a:rPr lang="tr-TR" dirty="0"/>
              <a:t>Üçüncüsü, kansere bağlı yorgunlukta metilfenidat, </a:t>
            </a:r>
            <a:r>
              <a:rPr lang="tr-TR" dirty="0" err="1"/>
              <a:t>modafinil</a:t>
            </a:r>
            <a:r>
              <a:rPr lang="tr-TR" dirty="0"/>
              <a:t> ve kortikosteroid gibi farmakolojik tedaviler hala güçlü kanıtlara sahip değildir.</a:t>
            </a:r>
          </a:p>
          <a:p>
            <a:pPr>
              <a:lnSpc>
                <a:spcPct val="107000"/>
              </a:lnSpc>
              <a:spcAft>
                <a:spcPts val="800"/>
              </a:spcAft>
            </a:pPr>
            <a:r>
              <a:rPr lang="tr-TR" dirty="0"/>
              <a:t>Farkındalık, bilinçli olarak, şimdiki anda ve tepkisiz bir şekilde dikkat etmeyi içerir.</a:t>
            </a:r>
          </a:p>
          <a:p>
            <a:pPr>
              <a:lnSpc>
                <a:spcPct val="107000"/>
              </a:lnSpc>
              <a:spcAft>
                <a:spcPts val="800"/>
              </a:spcAft>
            </a:pPr>
            <a:r>
              <a:rPr lang="tr-TR" dirty="0"/>
              <a:t>Yorgunluğu, stresi, kaygıyı, depresyonu azalttığı ve uykuyu iyileştirdiği gösterilmiştir.</a:t>
            </a:r>
          </a:p>
        </p:txBody>
      </p:sp>
    </p:spTree>
    <p:extLst>
      <p:ext uri="{BB962C8B-B14F-4D97-AF65-F5344CB8AC3E}">
        <p14:creationId xmlns:p14="http://schemas.microsoft.com/office/powerpoint/2010/main" val="889383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092E6C-0AC1-4924-A272-82943E3B4685}"/>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4FFC4CD9-F50A-4864-9227-8D400F658C2F}"/>
              </a:ext>
            </a:extLst>
          </p:cNvPr>
          <p:cNvSpPr>
            <a:spLocks noGrp="1"/>
          </p:cNvSpPr>
          <p:nvPr>
            <p:ph idx="1"/>
          </p:nvPr>
        </p:nvSpPr>
        <p:spPr/>
        <p:txBody>
          <a:bodyPr>
            <a:normAutofit lnSpcReduction="10000"/>
          </a:bodyPr>
          <a:lstStyle/>
          <a:p>
            <a:pPr>
              <a:lnSpc>
                <a:spcPct val="107000"/>
              </a:lnSpc>
              <a:spcAft>
                <a:spcPts val="800"/>
              </a:spcAft>
            </a:pPr>
            <a:r>
              <a:rPr lang="tr-TR" sz="2800" dirty="0">
                <a:effectLst/>
                <a:latin typeface="Calibri" panose="020F0502020204030204" pitchFamily="34" charset="0"/>
                <a:ea typeface="Calibri" panose="020F0502020204030204" pitchFamily="34" charset="0"/>
                <a:cs typeface="Times New Roman" panose="02020603050405020304" pitchFamily="18" charset="0"/>
              </a:rPr>
              <a:t>Bununla birlikte, farkındalığın faydalarına ilişkin çoğu kanıt, geleneksel 6-8 haftalık farkındalık programına dayanmaktadır. </a:t>
            </a:r>
          </a:p>
          <a:p>
            <a:pPr>
              <a:lnSpc>
                <a:spcPct val="107000"/>
              </a:lnSpc>
              <a:spcAft>
                <a:spcPts val="800"/>
              </a:spcAft>
            </a:pPr>
            <a:r>
              <a:rPr lang="tr-TR" sz="2800" dirty="0">
                <a:effectLst/>
                <a:latin typeface="Calibri" panose="020F0502020204030204" pitchFamily="34" charset="0"/>
                <a:ea typeface="Calibri" panose="020F0502020204030204" pitchFamily="34" charset="0"/>
                <a:cs typeface="Times New Roman" panose="02020603050405020304" pitchFamily="18" charset="0"/>
              </a:rPr>
              <a:t>5-30 dakikalık kısa farkındalık uygulamaları daha fazla araştırmayı gerektirir.</a:t>
            </a:r>
          </a:p>
          <a:p>
            <a:pPr>
              <a:lnSpc>
                <a:spcPct val="107000"/>
              </a:lnSpc>
              <a:spcAft>
                <a:spcPts val="800"/>
              </a:spcAft>
            </a:pPr>
            <a:r>
              <a:rPr lang="tr-TR" sz="2800" dirty="0">
                <a:effectLst/>
                <a:latin typeface="Calibri" panose="020F0502020204030204" pitchFamily="34" charset="0"/>
                <a:ea typeface="Calibri" panose="020F0502020204030204" pitchFamily="34" charset="0"/>
                <a:cs typeface="Times New Roman" panose="02020603050405020304" pitchFamily="18" charset="0"/>
              </a:rPr>
              <a:t>Son çalışmalar, 20 dakikalık dikkatli nefes almanın tek bir seansının, kronik akciğer hastalığı ve dekompanse kalp yetmezliği olan hastalarda nefes darlığını önemli ölçüde azalttığını ve ayrıca </a:t>
            </a:r>
            <a:r>
              <a:rPr lang="tr-TR" dirty="0">
                <a:latin typeface="Calibri" panose="020F0502020204030204" pitchFamily="34" charset="0"/>
                <a:ea typeface="Calibri" panose="020F0502020204030204" pitchFamily="34" charset="0"/>
                <a:cs typeface="Times New Roman" panose="02020603050405020304" pitchFamily="18" charset="0"/>
              </a:rPr>
              <a:t>son </a:t>
            </a:r>
            <a:r>
              <a:rPr lang="tr-TR" sz="2800" dirty="0">
                <a:effectLst/>
                <a:latin typeface="Calibri" panose="020F0502020204030204" pitchFamily="34" charset="0"/>
                <a:ea typeface="Calibri" panose="020F0502020204030204" pitchFamily="34" charset="0"/>
                <a:cs typeface="Times New Roman" panose="02020603050405020304" pitchFamily="18" charset="0"/>
              </a:rPr>
              <a:t>dönem kanser hastalarında çoklu semptomları hafiflettiğini göstermiştir.</a:t>
            </a:r>
            <a:endParaRPr lang="tr-TR" dirty="0"/>
          </a:p>
        </p:txBody>
      </p:sp>
    </p:spTree>
    <p:extLst>
      <p:ext uri="{BB962C8B-B14F-4D97-AF65-F5344CB8AC3E}">
        <p14:creationId xmlns:p14="http://schemas.microsoft.com/office/powerpoint/2010/main" val="375702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092E6C-0AC1-4924-A272-82943E3B4685}"/>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4FFC4CD9-F50A-4864-9227-8D400F658C2F}"/>
              </a:ext>
            </a:extLst>
          </p:cNvPr>
          <p:cNvSpPr>
            <a:spLocks noGrp="1"/>
          </p:cNvSpPr>
          <p:nvPr>
            <p:ph idx="1"/>
          </p:nvPr>
        </p:nvSpPr>
        <p:spPr/>
        <p:txBody>
          <a:bodyPr/>
          <a:lstStyle/>
          <a:p>
            <a:pPr>
              <a:lnSpc>
                <a:spcPct val="107000"/>
              </a:lnSpc>
              <a:spcAft>
                <a:spcPts val="800"/>
              </a:spcAft>
            </a:pPr>
            <a:r>
              <a:rPr lang="tr-TR" sz="2800" dirty="0">
                <a:effectLst/>
                <a:latin typeface="Calibri" panose="020F0502020204030204" pitchFamily="34" charset="0"/>
                <a:ea typeface="Calibri" panose="020F0502020204030204" pitchFamily="34" charset="0"/>
                <a:cs typeface="Times New Roman" panose="02020603050405020304" pitchFamily="18" charset="0"/>
              </a:rPr>
              <a:t>Kısa farkındalık uygulamaları hastalardan daha az enerji ve zaman gerektirir ve düzenli olarak uygulandığında daha sürdürülebilir olma potansiyeline sahiptir.</a:t>
            </a:r>
          </a:p>
          <a:p>
            <a:pPr>
              <a:lnSpc>
                <a:spcPct val="107000"/>
              </a:lnSpc>
              <a:spcAft>
                <a:spcPts val="800"/>
              </a:spcAft>
            </a:pPr>
            <a:r>
              <a:rPr lang="tr-TR" sz="2800" dirty="0">
                <a:effectLst/>
                <a:latin typeface="Calibri" panose="020F0502020204030204" pitchFamily="34" charset="0"/>
                <a:ea typeface="Calibri" panose="020F0502020204030204" pitchFamily="34" charset="0"/>
                <a:cs typeface="Times New Roman" panose="02020603050405020304" pitchFamily="18" charset="0"/>
              </a:rPr>
              <a:t>Ancak yorgunluğu azaltmada bu tür uygulamaların kanıtları hala eksiktir.</a:t>
            </a:r>
          </a:p>
          <a:p>
            <a:pPr>
              <a:lnSpc>
                <a:spcPct val="107000"/>
              </a:lnSpc>
              <a:spcAft>
                <a:spcPts val="800"/>
              </a:spcAft>
            </a:pPr>
            <a:r>
              <a:rPr lang="tr-TR" dirty="0"/>
              <a:t>Bu çalışmada, hematolojik kanserli hastalarda yorgunluğu azaltmada tek seansta 30 dakikalık dikkatli nefes almanın etkinliğinin belirlenmesi amaçlanmıştır.</a:t>
            </a:r>
          </a:p>
        </p:txBody>
      </p:sp>
    </p:spTree>
    <p:extLst>
      <p:ext uri="{BB962C8B-B14F-4D97-AF65-F5344CB8AC3E}">
        <p14:creationId xmlns:p14="http://schemas.microsoft.com/office/powerpoint/2010/main" val="439793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E4BC0-23CD-4A72-9A4F-B77BF3B55996}"/>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F849037B-4839-4368-A382-073A73A3537C}"/>
              </a:ext>
            </a:extLst>
          </p:cNvPr>
          <p:cNvSpPr>
            <a:spLocks noGrp="1"/>
          </p:cNvSpPr>
          <p:nvPr>
            <p:ph idx="1"/>
          </p:nvPr>
        </p:nvSpPr>
        <p:spPr/>
        <p:txBody>
          <a:bodyPr>
            <a:normAutofit/>
          </a:bodyPr>
          <a:lstStyle/>
          <a:p>
            <a:pPr marL="0" indent="0">
              <a:lnSpc>
                <a:spcPct val="107000"/>
              </a:lnSpc>
              <a:spcAft>
                <a:spcPts val="800"/>
              </a:spcAft>
              <a:buNone/>
            </a:pPr>
            <a:r>
              <a:rPr lang="tr-TR" sz="3000" dirty="0">
                <a:effectLst/>
                <a:latin typeface="Calibri" panose="020F0502020204030204" pitchFamily="34" charset="0"/>
                <a:ea typeface="Calibri" panose="020F0502020204030204" pitchFamily="34" charset="0"/>
                <a:cs typeface="Times New Roman" panose="02020603050405020304" pitchFamily="18" charset="0"/>
              </a:rPr>
              <a:t>Çalışmanın tasarımı</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Malezya'nın başkenti Kuala Lumpur'da 1617 yataklı üçüncü basamak bir üniversite hastanesi olan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University</a:t>
            </a:r>
            <a:r>
              <a:rPr lang="tr-TR" sz="2400" dirty="0">
                <a:effectLst/>
                <a:latin typeface="Calibri" panose="020F0502020204030204" pitchFamily="34" charset="0"/>
                <a:ea typeface="Calibri" panose="020F0502020204030204" pitchFamily="34" charset="0"/>
                <a:cs typeface="Times New Roman" panose="02020603050405020304" pitchFamily="18" charset="0"/>
              </a:rPr>
              <a:t> Malaya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Medical</a:t>
            </a:r>
            <a:r>
              <a:rPr lang="tr-TR" sz="2400" dirty="0">
                <a:effectLst/>
                <a:latin typeface="Calibri" panose="020F0502020204030204" pitchFamily="34" charset="0"/>
                <a:ea typeface="Calibri" panose="020F0502020204030204" pitchFamily="34" charset="0"/>
                <a:cs typeface="Times New Roman" panose="02020603050405020304" pitchFamily="18" charset="0"/>
              </a:rPr>
              <a:t> Center'ın (UMMC)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hemato</a:t>
            </a:r>
            <a:r>
              <a:rPr lang="tr-TR" sz="2400" dirty="0">
                <a:effectLst/>
                <a:latin typeface="Calibri" panose="020F0502020204030204" pitchFamily="34" charset="0"/>
                <a:ea typeface="Calibri" panose="020F0502020204030204" pitchFamily="34" charset="0"/>
                <a:cs typeface="Times New Roman" panose="02020603050405020304" pitchFamily="18" charset="0"/>
              </a:rPr>
              <a:t>-onkoloji ünitesinde </a:t>
            </a:r>
            <a:r>
              <a:rPr lang="nl-NL" sz="2400" dirty="0">
                <a:effectLst/>
                <a:latin typeface="Calibri" panose="020F0502020204030204" pitchFamily="34" charset="0"/>
                <a:ea typeface="Calibri" panose="020F0502020204030204" pitchFamily="34" charset="0"/>
                <a:cs typeface="Times New Roman" panose="02020603050405020304" pitchFamily="18" charset="0"/>
              </a:rPr>
              <a:t>1 Ekim 2019</a:t>
            </a:r>
            <a:r>
              <a:rPr lang="tr-TR" sz="2400" dirty="0">
                <a:effectLst/>
                <a:latin typeface="Calibri" panose="020F0502020204030204" pitchFamily="34" charset="0"/>
                <a:ea typeface="Calibri" panose="020F0502020204030204" pitchFamily="34" charset="0"/>
                <a:cs typeface="Times New Roman" panose="02020603050405020304" pitchFamily="18" charset="0"/>
              </a:rPr>
              <a:t> ve </a:t>
            </a:r>
            <a:r>
              <a:rPr lang="nl-NL" sz="2400" dirty="0">
                <a:effectLst/>
                <a:latin typeface="Calibri" panose="020F0502020204030204" pitchFamily="34" charset="0"/>
                <a:ea typeface="Calibri" panose="020F0502020204030204" pitchFamily="34" charset="0"/>
                <a:cs typeface="Times New Roman" panose="02020603050405020304" pitchFamily="18" charset="0"/>
              </a:rPr>
              <a:t>31 Mayıs 2020</a:t>
            </a:r>
            <a:r>
              <a:rPr lang="tr-TR" sz="2400" dirty="0">
                <a:effectLst/>
                <a:latin typeface="Calibri" panose="020F0502020204030204" pitchFamily="34" charset="0"/>
                <a:ea typeface="Calibri" panose="020F0502020204030204" pitchFamily="34" charset="0"/>
                <a:cs typeface="Times New Roman" panose="02020603050405020304" pitchFamily="18" charset="0"/>
              </a:rPr>
              <a:t> tarihleri ​​arasında paralel grup, kör olmayan, randomize bir kontrol çalışması gerçekleştirildi.</a:t>
            </a:r>
          </a:p>
          <a:p>
            <a:pPr marL="0" indent="0">
              <a:buNone/>
            </a:pPr>
            <a:endParaRPr lang="tr-TR" sz="2400" i="0" dirty="0">
              <a:effectLst/>
            </a:endParaRPr>
          </a:p>
        </p:txBody>
      </p:sp>
    </p:spTree>
    <p:extLst>
      <p:ext uri="{BB962C8B-B14F-4D97-AF65-F5344CB8AC3E}">
        <p14:creationId xmlns:p14="http://schemas.microsoft.com/office/powerpoint/2010/main" val="102422935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2514</TotalTime>
  <Words>1666</Words>
  <Application>Microsoft Office PowerPoint</Application>
  <PresentationFormat>Geniş ekran</PresentationFormat>
  <Paragraphs>147</Paragraphs>
  <Slides>32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32</vt:i4>
      </vt:variant>
    </vt:vector>
  </HeadingPairs>
  <TitlesOfParts>
    <vt:vector size="37" baseType="lpstr">
      <vt:lpstr>Arial</vt:lpstr>
      <vt:lpstr>Calibri</vt:lpstr>
      <vt:lpstr>Calibri Light</vt:lpstr>
      <vt:lpstr>NexusSerif</vt:lpstr>
      <vt:lpstr>Office Teması</vt:lpstr>
      <vt:lpstr>PowerPoint Sunusu</vt:lpstr>
      <vt:lpstr>GİRİŞ</vt:lpstr>
      <vt:lpstr>GİRİŞ</vt:lpstr>
      <vt:lpstr>GİRİŞ</vt:lpstr>
      <vt:lpstr>GİRİŞ</vt:lpstr>
      <vt:lpstr>GİRİŞ</vt:lpstr>
      <vt:lpstr>GİRİŞ</vt:lpstr>
      <vt:lpstr>GİRİŞ</vt:lpstr>
      <vt:lpstr>METOT</vt:lpstr>
      <vt:lpstr>METOT</vt:lpstr>
      <vt:lpstr>METOT</vt:lpstr>
      <vt:lpstr>METOT</vt:lpstr>
      <vt:lpstr>METOT</vt:lpstr>
      <vt:lpstr>METOT</vt:lpstr>
      <vt:lpstr>METOT</vt:lpstr>
      <vt:lpstr>METOT</vt:lpstr>
      <vt:lpstr>METOT</vt:lpstr>
      <vt:lpstr>METOT</vt:lpstr>
      <vt:lpstr>METOT</vt:lpstr>
      <vt:lpstr>BULGULAR</vt:lpstr>
      <vt:lpstr>BULGULAR</vt:lpstr>
      <vt:lpstr>BULGULAR</vt:lpstr>
      <vt:lpstr>BULGULAR</vt:lpstr>
      <vt:lpstr>BULGULAR</vt:lpstr>
      <vt:lpstr>BULGULAR</vt:lpstr>
      <vt:lpstr>BULGULAR</vt:lpstr>
      <vt:lpstr>TARTIŞMA</vt:lpstr>
      <vt:lpstr>TARTIŞMA</vt:lpstr>
      <vt:lpstr>TARTIŞMA</vt:lpstr>
      <vt:lpstr>TARTIŞMA</vt:lpstr>
      <vt:lpstr>SONUÇ</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Aile Hekimliği</dc:creator>
  <cp:lastModifiedBy>HK</cp:lastModifiedBy>
  <cp:revision>180</cp:revision>
  <dcterms:created xsi:type="dcterms:W3CDTF">2021-09-12T16:29:19Z</dcterms:created>
  <dcterms:modified xsi:type="dcterms:W3CDTF">2022-07-28T09:35:45Z</dcterms:modified>
</cp:coreProperties>
</file>