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4" r:id="rId11"/>
    <p:sldId id="263" r:id="rId12"/>
    <p:sldId id="265" r:id="rId13"/>
    <p:sldId id="269" r:id="rId14"/>
    <p:sldId id="270" r:id="rId15"/>
    <p:sldId id="271" r:id="rId16"/>
    <p:sldId id="273" r:id="rId17"/>
    <p:sldId id="33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34" r:id="rId28"/>
    <p:sldId id="284" r:id="rId29"/>
    <p:sldId id="285" r:id="rId30"/>
    <p:sldId id="286" r:id="rId31"/>
    <p:sldId id="335" r:id="rId32"/>
    <p:sldId id="287" r:id="rId33"/>
    <p:sldId id="288" r:id="rId34"/>
    <p:sldId id="289" r:id="rId35"/>
    <p:sldId id="290" r:id="rId36"/>
    <p:sldId id="291" r:id="rId37"/>
    <p:sldId id="336" r:id="rId38"/>
    <p:sldId id="292" r:id="rId39"/>
    <p:sldId id="293" r:id="rId40"/>
    <p:sldId id="337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28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31" r:id="rId77"/>
    <p:sldId id="329" r:id="rId78"/>
    <p:sldId id="330" r:id="rId7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2" autoAdjust="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A1CB2-90A1-41EB-85D9-5E40D6577E45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96F0-5C3E-46CF-8A2E-CB8738D03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2013 </a:t>
            </a:r>
            <a:r>
              <a:rPr lang="tr-TR" dirty="0" err="1"/>
              <a:t>TNSA’da</a:t>
            </a:r>
            <a:r>
              <a:rPr lang="tr-TR" dirty="0"/>
              <a:t> %6 olarak gerçekleşen karşılanamayan aile planlaması ihtiyacının (halen sahip olduğundan başka çocuk sahibi olmak istemediği halde hiçbir yöntem ile de korunmayan kadınların yüzdesi) 2018 sonuçlarında ikiye katlayarak %12’ye çıktığı görülmüştür. Oldukça önemli olan bu artışın nedenleri son yıllarda Aile Planlaması hizmetlerine erişimin azalmış </a:t>
            </a:r>
            <a:r>
              <a:rPr lang="tr-TR" dirty="0" err="1"/>
              <a:t>olmasıdır.Ayrıca</a:t>
            </a:r>
            <a:r>
              <a:rPr lang="tr-TR" dirty="0"/>
              <a:t> Suriyeli göçmenlerin herhangi bir yöntem kullanmak istememesi bu oran üzerinde etkili olmuştur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596F0-5C3E-46CF-8A2E-CB8738D035A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41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Deri altı </a:t>
            </a:r>
            <a:r>
              <a:rPr lang="tr-TR" dirty="0" err="1"/>
              <a:t>implantı</a:t>
            </a:r>
            <a:r>
              <a:rPr lang="tr-TR" dirty="0"/>
              <a:t> uzun etkili, geri dönüşümlü, son derece etkili bir </a:t>
            </a:r>
            <a:r>
              <a:rPr lang="tr-TR" dirty="0" err="1"/>
              <a:t>kontraseptif</a:t>
            </a:r>
            <a:r>
              <a:rPr lang="tr-TR" dirty="0"/>
              <a:t> yöntemdir. Diğer </a:t>
            </a:r>
            <a:r>
              <a:rPr lang="tr-TR" dirty="0" err="1"/>
              <a:t>kontraseptiflere</a:t>
            </a:r>
            <a:r>
              <a:rPr lang="tr-TR" dirty="0"/>
              <a:t> göre uygun maliyetli ve oldukça etkilidir. Doğurganlığa dönmek hızlıdır, emzirirken de güvenle kullanabilir. Sadece </a:t>
            </a:r>
            <a:r>
              <a:rPr lang="tr-TR" dirty="0" err="1"/>
              <a:t>progesteron</a:t>
            </a:r>
            <a:r>
              <a:rPr lang="tr-TR" dirty="0"/>
              <a:t> içerdiği için östrojeni </a:t>
            </a:r>
            <a:r>
              <a:rPr lang="tr-TR" dirty="0" err="1"/>
              <a:t>tolere</a:t>
            </a:r>
            <a:r>
              <a:rPr lang="tr-TR" dirty="0"/>
              <a:t> edemeyen kadınlar tarafından da kullanılması </a:t>
            </a:r>
            <a:r>
              <a:rPr lang="tr-TR" dirty="0" err="1"/>
              <a:t>uygund</a:t>
            </a:r>
            <a:endParaRPr lang="tr-TR" dirty="0"/>
          </a:p>
          <a:p>
            <a:endParaRPr lang="tr-TR" dirty="0"/>
          </a:p>
          <a:p>
            <a:r>
              <a:rPr lang="tr-TR" dirty="0"/>
              <a:t>Deri altına (</a:t>
            </a:r>
            <a:r>
              <a:rPr lang="tr-TR" dirty="0" err="1"/>
              <a:t>subdermal</a:t>
            </a:r>
            <a:r>
              <a:rPr lang="tr-TR" dirty="0"/>
              <a:t>) yerleştirilerek uygulanır. Kullanılan materyalin içeriğine göre </a:t>
            </a:r>
            <a:r>
              <a:rPr lang="tr-TR" dirty="0" err="1"/>
              <a:t>implantı</a:t>
            </a:r>
            <a:r>
              <a:rPr lang="tr-TR" dirty="0"/>
              <a:t> yenileme süresi değişmektedir. </a:t>
            </a:r>
            <a:r>
              <a:rPr lang="tr-TR" dirty="0" err="1"/>
              <a:t>Levonorgestrel</a:t>
            </a:r>
            <a:r>
              <a:rPr lang="tr-TR" dirty="0"/>
              <a:t> salan </a:t>
            </a:r>
            <a:r>
              <a:rPr lang="tr-TR" dirty="0" err="1"/>
              <a:t>implantlar</a:t>
            </a:r>
            <a:r>
              <a:rPr lang="tr-TR" dirty="0"/>
              <a:t> 5 yıl, </a:t>
            </a:r>
            <a:r>
              <a:rPr lang="tr-TR" dirty="0" err="1"/>
              <a:t>etenogestrel</a:t>
            </a:r>
            <a:r>
              <a:rPr lang="tr-TR" dirty="0"/>
              <a:t> salan </a:t>
            </a:r>
            <a:r>
              <a:rPr lang="tr-TR" dirty="0" err="1"/>
              <a:t>implantlar</a:t>
            </a:r>
            <a:r>
              <a:rPr lang="tr-TR" dirty="0"/>
              <a:t> 3 yıl koruma sağlar. Yapılan bir çalışmada 3 yılın sonunda ETG salan </a:t>
            </a:r>
            <a:r>
              <a:rPr lang="tr-TR" dirty="0" err="1"/>
              <a:t>implant</a:t>
            </a:r>
            <a:r>
              <a:rPr lang="tr-TR" dirty="0"/>
              <a:t> kullanmaya devam kadınlarda 4. ve 5. yılda da gebelik gözlenmemiştir [23]. Çıkarıldıktan sonra doğurganlık 3 ay içinde geri dönmektedir [16].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596F0-5C3E-46CF-8A2E-CB8738D035AE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55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319F80-FC55-4206-B2C2-61AAD181B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02EDA1-DCA0-4CDC-9FAD-50D391567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7DFC8A-7833-4DFF-8FFA-A87E6DE5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503877-3748-4A56-AB29-ACB64FB1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8F34C0-B018-4055-A24E-3C4CFFF6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20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228256-1799-45FD-8CCD-D949BBF8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9098A7-3999-4E66-A221-7697EC567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83C9E4-41BB-42B0-9EBE-284EA708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E94FA5-0BD8-448C-85AC-12D77B19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7B781E-4488-40B5-A635-B05924C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88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101990E-18E3-458D-9F10-FE1EC451F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4D1019-CE19-4153-BCBA-9E0B1591F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5739DC-4368-4857-95CB-1C28BB97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594E89-B5DF-4F5C-935D-696C8B4A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D3CA55-4E96-4BC3-A755-075C176B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5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E1377A-F566-4FAB-AC5D-C6BD8016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3AC491-8223-4803-92AD-E1D11CD5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9FD0AD-826F-46C2-876B-32565A21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00F923-C571-40F3-9A24-1226395F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97FEB7-3725-4566-9F09-253B6CC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6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A58A32-8675-4A8A-B897-B78EF5E5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3451CF-BDFE-4CEC-B513-F0F0E5C5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D9FE9C-289D-4AD1-AEF0-8F414B97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FA5B15-D920-42E3-87A6-A359A862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9D6148-94EC-4818-9469-3389F261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09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CD24B8-96D4-4134-A352-90C26D60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64573E-0183-4AEA-A92F-7AC50F0D3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7095AB-332D-42D5-86B1-3A7E53992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DB2487-9D49-40CE-ABAC-5E4936AA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6A0F7A-17E0-4009-80EE-DD459960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CA676A-744D-4A7D-9AF8-E23E190D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56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454631-01E3-4A83-A4AF-1850D27C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DF80DE-B6B6-41B2-9E22-B1D48A5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6523F2-E998-4838-BC8D-1A62A40C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EE20BE3-44AC-4694-ABFA-8B10BDD3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92F8FA0-5F85-46BE-B2E3-F813080BC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9443666-251E-452C-9702-AF9044F3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734969B-138E-4E97-A602-6FB15B85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142171D-A132-45EE-9475-B1D1A402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1EB50E-C2C6-4C7E-B3A7-699968C6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FEAEB66-09A3-412F-968F-E36426FB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0AA595E-A951-47D6-A3A5-B33C07D3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61D08C-CC9C-4167-A45B-6180C85B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27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4659BC-9DCD-4B8B-A54E-5DD35756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73E46A3-25FB-4AE6-B11C-59D1E62D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E9B0C9-719B-46C9-9D3E-18AD9A50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57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F00C1B-5015-465E-A2D5-9C046DB8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FFF211-6727-435F-B597-027D0E74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3BDE5B-05A3-4C3B-9D0C-4B391C481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387099-0F1F-4B76-B8B5-0F74AC25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FD7119-75AA-4D02-A266-8B5D4482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046E78-0EBB-42EF-A268-2D74576D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2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C88AB1-4E19-4A58-91C6-D5A38A89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DDAAE41-AD4D-4463-9245-A58E821AA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A85BA5-7DB3-48B8-AD5E-4EAB9D3F7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80D4FD-6442-489F-9649-E49734EC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CE498E-770E-4FB9-A2FA-2CF90DA1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BD96C4-5395-4312-95FB-FBC7AB99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66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EAA6C52-F599-465E-8785-0CEAEC29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F04BF0-C9F6-48C1-BB06-CCE5A2FC3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224A23-0347-4C13-8231-D1B24CD5A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AB57-99CC-4763-90BD-A582F0C20156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CBB36A-2F00-4F2C-96E6-9215F5B61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5CDE07-5609-44F9-BEAF-2CAAFB536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F49D-65E8-4C2E-96E0-4D1A963FD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46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17AD4-2AA4-4361-91C1-F5EC02C62C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ASM’DE KONTRASEPTİF YÖNTEM KULLANIMI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29F3EEC-C294-49A0-A803-74BE19531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                                               </a:t>
            </a:r>
            <a:r>
              <a:rPr lang="tr-TR" dirty="0" err="1"/>
              <a:t>Arş.Gör.Dr.Asiye</a:t>
            </a:r>
            <a:r>
              <a:rPr lang="tr-TR" dirty="0"/>
              <a:t> Günaydın Sevgi</a:t>
            </a:r>
          </a:p>
          <a:p>
            <a:r>
              <a:rPr lang="tr-TR" dirty="0"/>
              <a:t>                                            26.10.2021</a:t>
            </a:r>
          </a:p>
        </p:txBody>
      </p:sp>
    </p:spTree>
    <p:extLst>
      <p:ext uri="{BB962C8B-B14F-4D97-AF65-F5344CB8AC3E}">
        <p14:creationId xmlns:p14="http://schemas.microsoft.com/office/powerpoint/2010/main" val="357042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27A054D-A604-4946-AEEA-B7F40019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79" y="212444"/>
            <a:ext cx="11436641" cy="64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DB947A-F7C5-4983-A06B-4949B094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3EDBDCC-5072-4A95-A1CD-9ED0D647E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376" y="-29848"/>
            <a:ext cx="11753088" cy="69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8D81CC-D4E3-4973-9EFE-D15349CA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68AE00A-4BDE-42BB-A90A-B1B60CE24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6" y="0"/>
            <a:ext cx="119340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0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E89B94-D3DC-4BCD-8EC1-22412D52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  <a:cs typeface="Aharoni" panose="02010803020104030203" pitchFamily="2" charset="-79"/>
              </a:rPr>
              <a:t>KONTRASEPSİYON YÖNTEMLERİ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D97849-7D00-4FC0-A267-03BE4417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38" y="2329717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sz="2000" b="1" dirty="0"/>
              <a:t>                             </a:t>
            </a:r>
            <a:r>
              <a:rPr lang="tr-TR" sz="4200" dirty="0">
                <a:solidFill>
                  <a:srgbClr val="7030A0"/>
                </a:solidFill>
              </a:rPr>
              <a:t>MODERN YÖNTEMLER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r>
              <a:rPr lang="tr-TR" sz="2900" b="1" dirty="0"/>
              <a:t>      </a:t>
            </a:r>
            <a:r>
              <a:rPr lang="tr-TR" sz="3800" dirty="0"/>
              <a:t>1)Kombine </a:t>
            </a:r>
            <a:r>
              <a:rPr lang="tr-TR" sz="3800" dirty="0" err="1"/>
              <a:t>hormonal</a:t>
            </a:r>
            <a:r>
              <a:rPr lang="tr-TR" sz="3800" dirty="0"/>
              <a:t> </a:t>
            </a:r>
            <a:r>
              <a:rPr lang="tr-TR" sz="3800" dirty="0" err="1"/>
              <a:t>kontraseptifler</a:t>
            </a:r>
            <a:r>
              <a:rPr lang="tr-TR" sz="3800" dirty="0"/>
              <a:t>                         </a:t>
            </a:r>
          </a:p>
          <a:p>
            <a:pPr marL="0" indent="0">
              <a:buNone/>
            </a:pPr>
            <a:endParaRPr lang="tr-TR" sz="3800" dirty="0"/>
          </a:p>
          <a:p>
            <a:pPr marL="0" indent="0">
              <a:buNone/>
            </a:pPr>
            <a:r>
              <a:rPr lang="tr-TR" sz="3800" dirty="0"/>
              <a:t>          a)Kombine oral </a:t>
            </a:r>
            <a:r>
              <a:rPr lang="tr-TR" sz="3800" dirty="0" err="1"/>
              <a:t>kontraseptifler</a:t>
            </a:r>
            <a:r>
              <a:rPr lang="tr-TR" sz="3800" dirty="0"/>
              <a:t> (KOK)</a:t>
            </a:r>
          </a:p>
          <a:p>
            <a:pPr marL="0" indent="0">
              <a:buNone/>
            </a:pPr>
            <a:r>
              <a:rPr lang="tr-TR" sz="3800" dirty="0"/>
              <a:t>          b)Kombine enjekte edilen </a:t>
            </a:r>
            <a:r>
              <a:rPr lang="tr-TR" sz="3800" dirty="0" err="1"/>
              <a:t>kontraseptifler</a:t>
            </a:r>
            <a:endParaRPr lang="tr-TR" sz="3800" dirty="0"/>
          </a:p>
          <a:p>
            <a:pPr marL="0" indent="0">
              <a:buNone/>
            </a:pPr>
            <a:r>
              <a:rPr lang="tr-TR" sz="3800" dirty="0"/>
              <a:t>          c)Kombine </a:t>
            </a:r>
            <a:r>
              <a:rPr lang="tr-TR" sz="3800" dirty="0" err="1"/>
              <a:t>kontraseptif</a:t>
            </a:r>
            <a:r>
              <a:rPr lang="tr-TR" sz="3800" dirty="0"/>
              <a:t> bant</a:t>
            </a:r>
          </a:p>
          <a:p>
            <a:pPr marL="0" indent="0">
              <a:buNone/>
            </a:pPr>
            <a:r>
              <a:rPr lang="tr-TR" sz="3800" dirty="0"/>
              <a:t>          d) vajinal halka</a:t>
            </a:r>
          </a:p>
          <a:p>
            <a:pPr marL="0" indent="0">
              <a:buNone/>
            </a:pPr>
            <a:endParaRPr lang="tr-TR" sz="3800" b="1" dirty="0"/>
          </a:p>
          <a:p>
            <a:pPr marL="0" indent="0">
              <a:buNone/>
            </a:pPr>
            <a:r>
              <a:rPr lang="tr-TR" sz="3800" dirty="0"/>
              <a:t>      2) Sadece </a:t>
            </a:r>
            <a:r>
              <a:rPr lang="tr-TR" sz="3800" dirty="0" err="1"/>
              <a:t>progesteron</a:t>
            </a:r>
            <a:r>
              <a:rPr lang="tr-TR" sz="3800" dirty="0"/>
              <a:t> içeren </a:t>
            </a:r>
            <a:r>
              <a:rPr lang="tr-TR" sz="3800" dirty="0" err="1"/>
              <a:t>kontraseptifler</a:t>
            </a:r>
            <a:endParaRPr lang="tr-TR" sz="3800" dirty="0"/>
          </a:p>
          <a:p>
            <a:pPr marL="0" indent="0">
              <a:buNone/>
            </a:pPr>
            <a:endParaRPr lang="tr-TR" sz="3800" dirty="0"/>
          </a:p>
          <a:p>
            <a:pPr marL="0" indent="0">
              <a:buNone/>
            </a:pPr>
            <a:r>
              <a:rPr lang="tr-TR" sz="3800" dirty="0"/>
              <a:t>           a)Mini haplar</a:t>
            </a:r>
          </a:p>
          <a:p>
            <a:pPr marL="0" indent="0">
              <a:buNone/>
            </a:pPr>
            <a:r>
              <a:rPr lang="tr-TR" sz="3800" dirty="0"/>
              <a:t>           b)Enjeksiyonlar</a:t>
            </a:r>
          </a:p>
          <a:p>
            <a:pPr marL="0" indent="0">
              <a:buNone/>
            </a:pPr>
            <a:r>
              <a:rPr lang="tr-TR" sz="3800" dirty="0"/>
              <a:t>           c)</a:t>
            </a:r>
            <a:r>
              <a:rPr lang="tr-TR" sz="3800" dirty="0" err="1"/>
              <a:t>İmplantlar</a:t>
            </a:r>
            <a:endParaRPr lang="tr-TR" sz="3800" dirty="0"/>
          </a:p>
          <a:p>
            <a:pPr marL="0" indent="0">
              <a:buNone/>
            </a:pPr>
            <a:r>
              <a:rPr lang="tr-TR" sz="3800" b="1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305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DDB73F-21EE-4244-9FEE-A635D348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</a:t>
            </a:r>
            <a:r>
              <a:rPr lang="tr-TR" sz="4000" dirty="0">
                <a:solidFill>
                  <a:srgbClr val="7030A0"/>
                </a:solidFill>
              </a:rPr>
              <a:t>KONTRASEPSİYON YÖNTEMLERİ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72B63A9-7155-4A05-8449-CE45C5454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18" y="1935353"/>
            <a:ext cx="5156483" cy="43513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021A6EA-8859-4C18-8D78-1DED0D436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266" y="1935353"/>
            <a:ext cx="5310076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3BEEF9-4C5B-4E65-A387-0B9DA3F0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7030A0"/>
                </a:solidFill>
              </a:rPr>
              <a:t>KONTRASEPSİYON YÖNTEMLERİ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C13E5E0-E394-4273-BA11-F3981455A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081" y="1825625"/>
            <a:ext cx="10347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25C740-06C6-420E-BE96-9A01CD15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1EFF88A-1D7F-4173-AB82-CBDBD5B0B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5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CF6E0A-96A5-447F-B439-25CEF5C7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A)KOMBİNE ORAL KONTRASEPTİFLER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65EDA5-4F2B-4FBB-A77E-58E41BA9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Östrojen olarak genellikle </a:t>
            </a:r>
            <a:r>
              <a:rPr lang="tr-TR" dirty="0" err="1"/>
              <a:t>etinil</a:t>
            </a:r>
            <a:r>
              <a:rPr lang="tr-TR" dirty="0"/>
              <a:t> </a:t>
            </a:r>
            <a:r>
              <a:rPr lang="tr-TR" dirty="0" err="1"/>
              <a:t>östradiol</a:t>
            </a:r>
            <a:r>
              <a:rPr lang="tr-TR" dirty="0"/>
              <a:t> veya </a:t>
            </a:r>
            <a:r>
              <a:rPr lang="tr-TR" dirty="0" err="1"/>
              <a:t>östradiol</a:t>
            </a:r>
            <a:r>
              <a:rPr lang="tr-TR" dirty="0"/>
              <a:t> </a:t>
            </a:r>
            <a:r>
              <a:rPr lang="tr-TR" dirty="0" err="1"/>
              <a:t>valerat</a:t>
            </a:r>
            <a:r>
              <a:rPr lang="tr-TR" dirty="0"/>
              <a:t> içerirler</a:t>
            </a:r>
          </a:p>
          <a:p>
            <a:r>
              <a:rPr lang="tr-TR" dirty="0"/>
              <a:t>Doz düşürülmesiyle </a:t>
            </a:r>
            <a:r>
              <a:rPr lang="tr-TR" dirty="0" err="1"/>
              <a:t>östrojenik</a:t>
            </a:r>
            <a:r>
              <a:rPr lang="tr-TR" dirty="0"/>
              <a:t> etkilerde azalma olur</a:t>
            </a:r>
          </a:p>
          <a:p>
            <a:r>
              <a:rPr lang="tr-TR" dirty="0"/>
              <a:t>Farklı etkinlik ve etki spektrumlarına sahip farklı sentetik </a:t>
            </a:r>
            <a:r>
              <a:rPr lang="tr-TR" dirty="0" err="1"/>
              <a:t>progesteronları</a:t>
            </a:r>
            <a:r>
              <a:rPr lang="tr-TR" dirty="0"/>
              <a:t> farklı dozlarda içerirler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780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305F57-61D2-4811-8A04-C08DDF6F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30AEE3A-9BCA-490C-8B83-A9DC33C7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52400"/>
            <a:ext cx="12192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C9E154-FD21-4788-ACB0-B4360B77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ETKİ MEKANİZMASI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3A3A5C-FF3B-417D-A357-CA21F64A6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Primer</a:t>
            </a:r>
            <a:r>
              <a:rPr lang="tr-TR" dirty="0"/>
              <a:t> olarak </a:t>
            </a:r>
            <a:r>
              <a:rPr lang="tr-TR" dirty="0" err="1"/>
              <a:t>gonadotropin</a:t>
            </a:r>
            <a:r>
              <a:rPr lang="tr-TR" dirty="0"/>
              <a:t> salınımında baskılanma</a:t>
            </a:r>
          </a:p>
          <a:p>
            <a:r>
              <a:rPr lang="tr-TR" dirty="0"/>
              <a:t>-Folikül olgunlaşması, </a:t>
            </a:r>
            <a:r>
              <a:rPr lang="tr-TR" dirty="0" err="1"/>
              <a:t>preovulatuar</a:t>
            </a:r>
            <a:r>
              <a:rPr lang="tr-TR" dirty="0"/>
              <a:t> </a:t>
            </a:r>
            <a:r>
              <a:rPr lang="tr-TR" dirty="0" err="1"/>
              <a:t>luteinizan</a:t>
            </a:r>
            <a:r>
              <a:rPr lang="tr-TR" dirty="0"/>
              <a:t> hormon artışı ve </a:t>
            </a:r>
            <a:r>
              <a:rPr lang="tr-TR" dirty="0" err="1"/>
              <a:t>ovülasyon</a:t>
            </a:r>
            <a:r>
              <a:rPr lang="tr-TR" dirty="0"/>
              <a:t> engellenir.</a:t>
            </a:r>
          </a:p>
          <a:p>
            <a:r>
              <a:rPr lang="tr-TR" dirty="0"/>
              <a:t>Ek olarak :</a:t>
            </a:r>
          </a:p>
          <a:p>
            <a:r>
              <a:rPr lang="tr-TR" dirty="0"/>
              <a:t>-</a:t>
            </a:r>
            <a:r>
              <a:rPr lang="tr-TR" dirty="0" err="1"/>
              <a:t>Servikal</a:t>
            </a:r>
            <a:r>
              <a:rPr lang="tr-TR" dirty="0"/>
              <a:t> mukusun </a:t>
            </a:r>
            <a:r>
              <a:rPr lang="tr-TR" dirty="0" err="1"/>
              <a:t>vizközleşmesi</a:t>
            </a:r>
            <a:r>
              <a:rPr lang="tr-TR" dirty="0"/>
              <a:t> (sperm transportunda blok)</a:t>
            </a:r>
          </a:p>
          <a:p>
            <a:r>
              <a:rPr lang="tr-TR" dirty="0"/>
              <a:t>         - </a:t>
            </a:r>
            <a:r>
              <a:rPr lang="tr-TR" dirty="0" err="1"/>
              <a:t>Fallop</a:t>
            </a:r>
            <a:r>
              <a:rPr lang="tr-TR" dirty="0"/>
              <a:t> kanallarında </a:t>
            </a:r>
            <a:r>
              <a:rPr lang="tr-TR" dirty="0" err="1"/>
              <a:t>sekresyon</a:t>
            </a:r>
            <a:r>
              <a:rPr lang="tr-TR" dirty="0"/>
              <a:t> ve </a:t>
            </a:r>
            <a:r>
              <a:rPr lang="tr-TR" dirty="0" err="1"/>
              <a:t>peristaltizmi</a:t>
            </a:r>
            <a:r>
              <a:rPr lang="tr-TR" dirty="0"/>
              <a:t> etkileme( </a:t>
            </a:r>
            <a:r>
              <a:rPr lang="tr-TR" dirty="0" err="1"/>
              <a:t>ovum</a:t>
            </a:r>
            <a:r>
              <a:rPr lang="tr-TR" dirty="0"/>
              <a:t> ve sperm transportunda güçleştirici etki</a:t>
            </a:r>
          </a:p>
          <a:p>
            <a:r>
              <a:rPr lang="tr-TR" dirty="0"/>
              <a:t>          -</a:t>
            </a:r>
            <a:r>
              <a:rPr lang="tr-TR" dirty="0" err="1"/>
              <a:t>Endometriyal</a:t>
            </a:r>
            <a:r>
              <a:rPr lang="tr-TR" dirty="0"/>
              <a:t> </a:t>
            </a:r>
            <a:r>
              <a:rPr lang="tr-TR" dirty="0" err="1"/>
              <a:t>atrofi</a:t>
            </a:r>
            <a:r>
              <a:rPr lang="tr-TR" dirty="0"/>
              <a:t> (</a:t>
            </a:r>
            <a:r>
              <a:rPr lang="tr-TR" dirty="0" err="1"/>
              <a:t>implantasyonun</a:t>
            </a:r>
            <a:r>
              <a:rPr lang="tr-TR" dirty="0"/>
              <a:t> etkilenmesi)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789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C937AB-8544-4192-8493-0351F8EC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D23F4F-6089-4F22-8ADD-A61CA5EAC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sağlığı </a:t>
            </a:r>
            <a:r>
              <a:rPr lang="tr-TR" dirty="0" err="1"/>
              <a:t>merkezi’nde</a:t>
            </a:r>
            <a:r>
              <a:rPr lang="tr-TR" dirty="0"/>
              <a:t> kullanılan </a:t>
            </a:r>
            <a:r>
              <a:rPr lang="tr-TR" dirty="0" err="1"/>
              <a:t>kontrasepsiyon</a:t>
            </a:r>
            <a:r>
              <a:rPr lang="tr-TR" dirty="0"/>
              <a:t> yöntemleri </a:t>
            </a:r>
          </a:p>
          <a:p>
            <a:pPr marL="0" indent="0">
              <a:buNone/>
            </a:pPr>
            <a:r>
              <a:rPr lang="tr-TR" dirty="0"/>
              <a:t>hakkında detaylı bilgi vermek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900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6F5B3B-2F2A-47E9-B0FC-A054B619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ENDİKASYONLARI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4CA32D-4CB3-4950-AB1D-77DAA4D7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Sağlıklı olan ve </a:t>
            </a:r>
            <a:r>
              <a:rPr lang="tr-TR" dirty="0" err="1"/>
              <a:t>kontrasepsiyon</a:t>
            </a:r>
            <a:r>
              <a:rPr lang="tr-TR" dirty="0"/>
              <a:t> isteyen tüm kadınlar (</a:t>
            </a:r>
            <a:r>
              <a:rPr lang="tr-TR" dirty="0" err="1"/>
              <a:t>nullipar</a:t>
            </a:r>
            <a:r>
              <a:rPr lang="tr-TR" dirty="0"/>
              <a:t> veya </a:t>
            </a:r>
            <a:r>
              <a:rPr lang="tr-TR" dirty="0" err="1"/>
              <a:t>multipar</a:t>
            </a:r>
            <a:r>
              <a:rPr lang="tr-TR" dirty="0"/>
              <a:t>), </a:t>
            </a:r>
            <a:r>
              <a:rPr lang="tr-TR" dirty="0" err="1"/>
              <a:t>menarştan</a:t>
            </a:r>
            <a:r>
              <a:rPr lang="tr-TR" dirty="0"/>
              <a:t> menopoza dek her yaşta kombine oral </a:t>
            </a:r>
            <a:r>
              <a:rPr lang="tr-TR" dirty="0" err="1"/>
              <a:t>kontraseptifleri</a:t>
            </a:r>
            <a:r>
              <a:rPr lang="tr-TR" dirty="0"/>
              <a:t> kullanabilirler.</a:t>
            </a:r>
          </a:p>
          <a:p>
            <a:r>
              <a:rPr lang="tr-TR" dirty="0"/>
              <a:t> Bu yöntemle </a:t>
            </a:r>
            <a:r>
              <a:rPr lang="tr-TR" dirty="0" err="1"/>
              <a:t>KOK’lerin</a:t>
            </a:r>
            <a:r>
              <a:rPr lang="tr-TR" dirty="0"/>
              <a:t> </a:t>
            </a:r>
            <a:r>
              <a:rPr lang="tr-TR" dirty="0" err="1"/>
              <a:t>kontrasepsiyon</a:t>
            </a:r>
            <a:r>
              <a:rPr lang="tr-TR" dirty="0"/>
              <a:t> dışı yararlarıyla ek avantaj sağlanabilir. </a:t>
            </a:r>
          </a:p>
          <a:p>
            <a:r>
              <a:rPr lang="tr-TR" dirty="0"/>
              <a:t>CYBH riski taşıyan kadınların ek olarak kondom kullanmaları önerilir</a:t>
            </a:r>
          </a:p>
        </p:txBody>
      </p:sp>
    </p:spTree>
    <p:extLst>
      <p:ext uri="{BB962C8B-B14F-4D97-AF65-F5344CB8AC3E}">
        <p14:creationId xmlns:p14="http://schemas.microsoft.com/office/powerpoint/2010/main" val="384298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CC8992-1DBC-4B04-B271-DD3B19C3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BIRAKILDIKTAN SONRA FERTİLİTE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5141A1-2449-4C9F-AF04-79E7B7943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KOK’lar</a:t>
            </a:r>
            <a:r>
              <a:rPr lang="tr-TR" dirty="0"/>
              <a:t> bırakıldıktan sonra doğurganlık olumsuz  etkilenmez. </a:t>
            </a:r>
          </a:p>
          <a:p>
            <a:r>
              <a:rPr lang="tr-TR" dirty="0"/>
              <a:t>Bırakıldıktan sonraki gebelik oranları 6 ay içinde %83, 1 yıl içinde %94 olarak saptanmıştır. </a:t>
            </a:r>
          </a:p>
          <a:p>
            <a:r>
              <a:rPr lang="tr-TR" dirty="0"/>
              <a:t>Bu oranlar bariyer metoduna benzerdir</a:t>
            </a:r>
          </a:p>
        </p:txBody>
      </p:sp>
    </p:spTree>
    <p:extLst>
      <p:ext uri="{BB962C8B-B14F-4D97-AF65-F5344CB8AC3E}">
        <p14:creationId xmlns:p14="http://schemas.microsoft.com/office/powerpoint/2010/main" val="84444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655442-85C8-4E91-A9B8-98D9A9E4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KONTRASEPSİYON DIŞI FAYDALARI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D808DEE-74E2-499D-A51E-7870FADC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537"/>
            <a:ext cx="5145724" cy="43513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27962C8-5552-4C2F-B305-D9A08D348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37" y="2079780"/>
            <a:ext cx="5291787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74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9F5266-7BDB-402C-9C51-BD6A6CC7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MUTLAK KONTRENDİKE DURUMLAR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DDFF54D-7973-4761-8AD5-1F569165E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728" y="1942856"/>
            <a:ext cx="5120272" cy="43513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F0202B4-E470-4775-AAF5-FFC20103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587" y="1859761"/>
            <a:ext cx="5236918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1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BAB34A-B952-4EE8-89B9-8DA50F44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RÖLATİF KONTRENDİKASYON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575A1E4-AFE9-4BFE-A290-A010D7C7D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283" y="2141537"/>
            <a:ext cx="51918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3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C0364E-9757-4BD1-975D-EBF0E861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</a:rPr>
              <a:t>EŞ ZAMANLI HASTALIĞI BULUNANLARDA KOK KULLANIMI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B3F8F0-DC10-4859-B2D2-2150ADC5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Benign</a:t>
            </a:r>
            <a:r>
              <a:rPr lang="tr-TR" sz="2400" dirty="0"/>
              <a:t> meme hastalıkları ve ailede meme kanseri öyküsü </a:t>
            </a:r>
            <a:r>
              <a:rPr lang="tr-TR" sz="2400" dirty="0" err="1"/>
              <a:t>kontrendike</a:t>
            </a:r>
            <a:r>
              <a:rPr lang="tr-TR" sz="2400" dirty="0"/>
              <a:t> oluşturmaz</a:t>
            </a:r>
          </a:p>
          <a:p>
            <a:r>
              <a:rPr lang="tr-TR" sz="2400" dirty="0"/>
              <a:t> Kontrol altında </a:t>
            </a:r>
            <a:r>
              <a:rPr lang="tr-TR" sz="2400" dirty="0" err="1"/>
              <a:t>dislipidemisi</a:t>
            </a:r>
            <a:r>
              <a:rPr lang="tr-TR" sz="2400" dirty="0"/>
              <a:t> + ≤ 35 </a:t>
            </a:r>
            <a:r>
              <a:rPr lang="tr-TR" sz="2400" dirty="0" err="1"/>
              <a:t>mcg</a:t>
            </a:r>
            <a:r>
              <a:rPr lang="tr-TR" sz="2400" dirty="0"/>
              <a:t> östrojen içeren </a:t>
            </a:r>
            <a:r>
              <a:rPr lang="tr-TR" sz="2400" dirty="0" err="1"/>
              <a:t>KOK’ları</a:t>
            </a:r>
            <a:r>
              <a:rPr lang="tr-TR" sz="2400" dirty="0"/>
              <a:t> kullanabilir. (LDL≥160 mg/dl, Tg≥250 mg/dl ise ve KAH risk faktörleri (+) ise alternatif yöntemler KULLAN.)</a:t>
            </a:r>
          </a:p>
          <a:p>
            <a:r>
              <a:rPr lang="tr-TR" sz="2400" dirty="0"/>
              <a:t>KOK kullanımı sırasında migren gelişirse  bırakılmalıdır.</a:t>
            </a:r>
          </a:p>
          <a:p>
            <a:r>
              <a:rPr lang="tr-TR" sz="2400" dirty="0"/>
              <a:t> ≥35 y </a:t>
            </a:r>
            <a:r>
              <a:rPr lang="tr-TR" sz="2400" dirty="0" err="1"/>
              <a:t>obez</a:t>
            </a:r>
            <a:r>
              <a:rPr lang="tr-TR" sz="2400" dirty="0"/>
              <a:t> kadınlarda VTE riski artışı nedeniyle </a:t>
            </a:r>
            <a:r>
              <a:rPr lang="tr-TR" sz="2400" dirty="0" err="1"/>
              <a:t>KOK’ler</a:t>
            </a:r>
            <a:r>
              <a:rPr lang="tr-TR" sz="2400" dirty="0"/>
              <a:t> dikkatle kullanılmalıdır.</a:t>
            </a:r>
          </a:p>
          <a:p>
            <a:r>
              <a:rPr lang="tr-TR" sz="2400" dirty="0"/>
              <a:t> VTE riski yüksek bir operasyon geçirecek olan kadınlarda KOK cerrahiden en az 4 hafta önce kesilmeli ve alternatif bir yönteme geçilmelidir </a:t>
            </a:r>
          </a:p>
          <a:p>
            <a:r>
              <a:rPr lang="tr-TR" sz="2400" dirty="0"/>
              <a:t>&gt;40 KVH riski artmaktadır. Sağlıklı ve sigara içmeyen kadınlar risk-yarar oranı değerlendirilmek koşuluyla menopoza kadar kullanabilir.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339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ADD2DE-6670-442A-827B-82541627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40 YAŞ ÜSTÜ VE ADÖLASANLARDA KOK KULLANIMI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7F39C6-6646-4BB3-890F-1DA0EE3D9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Sağlıklı ve engel olacak bir risk faktörü bulunmayan ≥ 40y kadınlar KOK kullanabilirler.</a:t>
            </a:r>
          </a:p>
          <a:p>
            <a:r>
              <a:rPr lang="tr-TR" dirty="0"/>
              <a:t>Öncesinde tam bir değerlendirme yapılmalı ve </a:t>
            </a:r>
            <a:r>
              <a:rPr lang="tr-TR" dirty="0" err="1"/>
              <a:t>obezitesi</a:t>
            </a:r>
            <a:r>
              <a:rPr lang="tr-TR" dirty="0"/>
              <a:t> olan, sigara içen, HT veya DM bulunanlara KOK önerilmemeli!</a:t>
            </a:r>
          </a:p>
          <a:p>
            <a:r>
              <a:rPr lang="tr-TR" dirty="0"/>
              <a:t>En düşük </a:t>
            </a:r>
            <a:r>
              <a:rPr lang="tr-TR" dirty="0" err="1"/>
              <a:t>etinil</a:t>
            </a:r>
            <a:r>
              <a:rPr lang="tr-TR" dirty="0"/>
              <a:t> östrojen dozlu </a:t>
            </a:r>
            <a:r>
              <a:rPr lang="tr-TR" dirty="0" err="1"/>
              <a:t>KOK’ların</a:t>
            </a:r>
            <a:r>
              <a:rPr lang="tr-TR" dirty="0"/>
              <a:t> kullanılması tercih edilmeli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483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9D3CC9-980F-4EA5-8C0C-4C904940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7030A0"/>
                </a:solidFill>
              </a:rPr>
              <a:t>40 YAŞ ÜSTÜ VE ADÖLASANLARDA KOK KULLANIMI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91ACCA-54F9-4FC9-9249-1DF04B2A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Adölasanlarda</a:t>
            </a:r>
            <a:r>
              <a:rPr lang="tr-TR" dirty="0"/>
              <a:t> karşılaşılan en büyük sorun tedavi uyumsuzluğuna bağlı yüksek gebelik oranlarıdır</a:t>
            </a:r>
          </a:p>
          <a:p>
            <a:r>
              <a:rPr lang="tr-TR" dirty="0"/>
              <a:t>Kemik mineral </a:t>
            </a:r>
            <a:r>
              <a:rPr lang="tr-TR" dirty="0" err="1"/>
              <a:t>dansitesini</a:t>
            </a:r>
            <a:r>
              <a:rPr lang="tr-TR" dirty="0"/>
              <a:t> korumak için 30 </a:t>
            </a:r>
            <a:r>
              <a:rPr lang="tr-TR" dirty="0" err="1"/>
              <a:t>mcg’ın</a:t>
            </a:r>
            <a:r>
              <a:rPr lang="tr-TR" dirty="0"/>
              <a:t> altında EE </a:t>
            </a:r>
            <a:r>
              <a:rPr lang="tr-TR" dirty="0" err="1"/>
              <a:t>komponenti</a:t>
            </a:r>
            <a:r>
              <a:rPr lang="tr-TR" dirty="0"/>
              <a:t> içeren </a:t>
            </a:r>
            <a:r>
              <a:rPr lang="tr-TR" dirty="0" err="1"/>
              <a:t>preperatların</a:t>
            </a:r>
            <a:r>
              <a:rPr lang="tr-TR" dirty="0"/>
              <a:t> </a:t>
            </a:r>
            <a:r>
              <a:rPr lang="tr-TR" dirty="0" err="1"/>
              <a:t>adölasanda</a:t>
            </a:r>
            <a:r>
              <a:rPr lang="tr-TR" dirty="0"/>
              <a:t>  kullanılmaması önerilir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329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B1576B-62F7-4D69-86D6-CBCBF727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YAN ETKİ VE RİSKLERİ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DBCDFF-27F1-4014-9687-E2887B82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Özellikle ilk 3 ayda hafif yan etkiler :</a:t>
            </a:r>
          </a:p>
          <a:p>
            <a:r>
              <a:rPr lang="tr-TR" sz="2000" dirty="0"/>
              <a:t>                            -adet kanama değişiklikleri,</a:t>
            </a:r>
          </a:p>
          <a:p>
            <a:r>
              <a:rPr lang="tr-TR" sz="2000" dirty="0"/>
              <a:t>                            -</a:t>
            </a:r>
            <a:r>
              <a:rPr lang="tr-TR" sz="2000" dirty="0" err="1"/>
              <a:t>bulantı,kilo</a:t>
            </a:r>
            <a:r>
              <a:rPr lang="tr-TR" sz="2000" dirty="0"/>
              <a:t> artışı</a:t>
            </a:r>
          </a:p>
          <a:p>
            <a:r>
              <a:rPr lang="tr-TR" sz="2000" dirty="0"/>
              <a:t>                           -</a:t>
            </a:r>
            <a:r>
              <a:rPr lang="tr-TR" sz="2000" dirty="0" err="1"/>
              <a:t>duygudurum</a:t>
            </a:r>
            <a:r>
              <a:rPr lang="tr-TR" sz="2000" dirty="0"/>
              <a:t> değişiklikleri, memelerde hassasiyet ve baş ağrısı  oluşabil</a:t>
            </a:r>
            <a:r>
              <a:rPr lang="tr-TR" sz="1800" dirty="0"/>
              <a:t>ir.</a:t>
            </a:r>
          </a:p>
          <a:p>
            <a:r>
              <a:rPr lang="tr-TR" sz="2200" dirty="0"/>
              <a:t>Önemli KV riskler arasında VTE, MI ve inme sayılabilir.</a:t>
            </a:r>
          </a:p>
          <a:p>
            <a:r>
              <a:rPr lang="tr-TR" sz="2200" dirty="0"/>
              <a:t>VTE  riski, östrojen dozunun zaman içerisinde düşürülmesiyle azalmıştır.</a:t>
            </a:r>
          </a:p>
          <a:p>
            <a:r>
              <a:rPr lang="tr-TR" sz="2200" dirty="0"/>
              <a:t>15-49 y kadınlarda 10.000’de 4-5 olan VTE </a:t>
            </a:r>
            <a:r>
              <a:rPr lang="tr-TR" sz="2200" dirty="0" err="1"/>
              <a:t>insidansı</a:t>
            </a:r>
            <a:r>
              <a:rPr lang="tr-TR" sz="2200" dirty="0"/>
              <a:t> KOK kullanımıyla 2 kat kadar artmakta</a:t>
            </a:r>
          </a:p>
          <a:p>
            <a:r>
              <a:rPr lang="tr-TR" sz="2200" dirty="0"/>
              <a:t>KOK kullananda VTE riski kullanıma başlandıktan sonraki ilk aylarda artmakta, 4. ayda en yüksek düzeye ulaşmakta ve kullanım sürdürüldükçe azalma sergilemekte; </a:t>
            </a:r>
            <a:r>
              <a:rPr lang="tr-TR" sz="2200" dirty="0" err="1"/>
              <a:t>KOK’nin</a:t>
            </a:r>
            <a:r>
              <a:rPr lang="tr-TR" sz="2200" dirty="0"/>
              <a:t> kesilmesiyle bazal düzeyine inmekte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3845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E122CA-59C1-4C18-9645-F2369AC5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KOK YAN ETKİ VE RİSKLERİ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0D1876-0625-4000-94FA-7012EBDE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Kullanan kadınlarda VTE riskinde artışıyla ilgili diğer etmenler arasında yaş, </a:t>
            </a:r>
            <a:r>
              <a:rPr lang="tr-TR" dirty="0" err="1"/>
              <a:t>obezite</a:t>
            </a:r>
            <a:r>
              <a:rPr lang="tr-TR" dirty="0"/>
              <a:t>, </a:t>
            </a:r>
            <a:r>
              <a:rPr lang="tr-TR" dirty="0" err="1"/>
              <a:t>vaskülit</a:t>
            </a:r>
            <a:r>
              <a:rPr lang="tr-TR" dirty="0"/>
              <a:t>, sigara içilmesi, ailede veya özgeçmişte VTE öyküsü ve </a:t>
            </a:r>
            <a:r>
              <a:rPr lang="tr-TR" dirty="0" err="1"/>
              <a:t>trombofili</a:t>
            </a:r>
            <a:r>
              <a:rPr lang="tr-TR" dirty="0"/>
              <a:t> sayılabilir.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56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539C8E-FDDC-453D-AAD1-98738792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HEDEFLER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950469-0619-4078-B3B1-920D3073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Kontraseptif yöntemleri sayabilmek</a:t>
            </a:r>
          </a:p>
          <a:p>
            <a:r>
              <a:rPr lang="tr-TR" dirty="0"/>
              <a:t>Yöntemlerin etki mekanizmalarını sayabilmek</a:t>
            </a:r>
          </a:p>
          <a:p>
            <a:r>
              <a:rPr lang="tr-TR" dirty="0"/>
              <a:t>Yöntemlerin </a:t>
            </a:r>
            <a:r>
              <a:rPr lang="tr-TR" dirty="0" err="1"/>
              <a:t>etki,yan</a:t>
            </a:r>
            <a:r>
              <a:rPr lang="tr-TR" dirty="0"/>
              <a:t> etki, </a:t>
            </a:r>
            <a:r>
              <a:rPr lang="tr-TR" dirty="0" err="1"/>
              <a:t>kontrendikasyonlarını</a:t>
            </a:r>
            <a:r>
              <a:rPr lang="tr-TR" dirty="0"/>
              <a:t> sayabilmek </a:t>
            </a:r>
          </a:p>
          <a:p>
            <a:r>
              <a:rPr lang="tr-TR" dirty="0"/>
              <a:t>Eş zamanlı hastalık varlığında ne yapılması gerektiğini açıklayabilmek</a:t>
            </a:r>
          </a:p>
          <a:p>
            <a:r>
              <a:rPr lang="tr-TR" dirty="0"/>
              <a:t>Kullanımı unutulduğunda ne yapılması gerektiğini açıklayabilmek </a:t>
            </a:r>
          </a:p>
          <a:p>
            <a:r>
              <a:rPr lang="tr-TR" dirty="0"/>
              <a:t>Aile sağlığı </a:t>
            </a:r>
            <a:r>
              <a:rPr lang="tr-TR" dirty="0" err="1"/>
              <a:t>merkezi’ne</a:t>
            </a:r>
            <a:r>
              <a:rPr lang="tr-TR" dirty="0"/>
              <a:t> ilk kez yöntem kullanmak üzere başvuran hastayı değerlendirmek </a:t>
            </a:r>
          </a:p>
        </p:txBody>
      </p:sp>
    </p:spTree>
    <p:extLst>
      <p:ext uri="{BB962C8B-B14F-4D97-AF65-F5344CB8AC3E}">
        <p14:creationId xmlns:p14="http://schemas.microsoft.com/office/powerpoint/2010/main" val="975152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A85C9A-078E-4689-9ADA-E2548969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VE KANSER İLİŞKİSİ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18797C-BCC4-4529-B771-04A3C0205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Hepatik</a:t>
            </a:r>
            <a:r>
              <a:rPr lang="tr-TR" dirty="0"/>
              <a:t> Adenom riskinin uzun süreyle ve yüksek doz </a:t>
            </a:r>
            <a:r>
              <a:rPr lang="tr-TR" dirty="0" err="1"/>
              <a:t>etinil</a:t>
            </a:r>
            <a:r>
              <a:rPr lang="tr-TR" dirty="0"/>
              <a:t> </a:t>
            </a:r>
            <a:r>
              <a:rPr lang="tr-TR" dirty="0" err="1"/>
              <a:t>östradiol</a:t>
            </a:r>
            <a:r>
              <a:rPr lang="tr-TR" dirty="0"/>
              <a:t> kullanan kadınlarda arttığı düşünülmekte</a:t>
            </a:r>
          </a:p>
          <a:p>
            <a:r>
              <a:rPr lang="tr-TR" dirty="0" err="1"/>
              <a:t>KOK’larla</a:t>
            </a:r>
            <a:r>
              <a:rPr lang="tr-TR" dirty="0"/>
              <a:t> (</a:t>
            </a:r>
            <a:r>
              <a:rPr lang="tr-TR" dirty="0" err="1"/>
              <a:t>invazif</a:t>
            </a:r>
            <a:r>
              <a:rPr lang="tr-TR" dirty="0"/>
              <a:t> </a:t>
            </a:r>
            <a:r>
              <a:rPr lang="tr-TR" dirty="0" err="1"/>
              <a:t>servikal</a:t>
            </a:r>
            <a:r>
              <a:rPr lang="tr-TR" dirty="0"/>
              <a:t> kanser dışındaki) kanserler arasındaki ilişkinin araştırıldığı 2 büyük çalışmada kanser riskinde artış görülmemiş</a:t>
            </a:r>
          </a:p>
          <a:p>
            <a:r>
              <a:rPr lang="tr-TR" dirty="0"/>
              <a:t>Çalışmalarda </a:t>
            </a:r>
            <a:r>
              <a:rPr lang="tr-TR" dirty="0" err="1"/>
              <a:t>KOK’lerin</a:t>
            </a:r>
            <a:r>
              <a:rPr lang="tr-TR" dirty="0"/>
              <a:t> meme kanseri üzerinde etkisi olmadığı sonucuna varılmış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913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792A48-E704-411C-BA37-443F4BD6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VE KANSER İLİŞKİSİ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F39ED-97C3-434C-B532-79D40327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HPV enfeksiyonu olan ve KOK kullananlarda </a:t>
            </a:r>
            <a:r>
              <a:rPr lang="tr-TR" dirty="0" err="1"/>
              <a:t>serviks</a:t>
            </a:r>
            <a:r>
              <a:rPr lang="tr-TR" dirty="0"/>
              <a:t> kanseri riskinin artabildiğini gösteren çalışmalar bulunmakta</a:t>
            </a:r>
          </a:p>
          <a:p>
            <a:r>
              <a:rPr lang="tr-TR" dirty="0"/>
              <a:t> </a:t>
            </a:r>
            <a:r>
              <a:rPr lang="tr-TR" dirty="0" err="1"/>
              <a:t>Eondometrium,over</a:t>
            </a:r>
            <a:r>
              <a:rPr lang="tr-TR" dirty="0"/>
              <a:t> ve </a:t>
            </a:r>
            <a:r>
              <a:rPr lang="tr-TR" dirty="0" err="1"/>
              <a:t>kolorektal</a:t>
            </a:r>
            <a:r>
              <a:rPr lang="tr-TR" dirty="0"/>
              <a:t>  kanser </a:t>
            </a:r>
            <a:r>
              <a:rPr lang="tr-TR" dirty="0" err="1"/>
              <a:t>insidansında</a:t>
            </a:r>
            <a:r>
              <a:rPr lang="tr-TR" dirty="0"/>
              <a:t> azalma gözlenmiş</a:t>
            </a:r>
          </a:p>
          <a:p>
            <a:r>
              <a:rPr lang="tr-TR" dirty="0"/>
              <a:t>Sonuç olarak KOK kullanımının genel kanser riskinde artışa neden olmadığı söylenebilir.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3907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F5DB76-AF1A-4F37-811B-AD358E75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VE İLAÇ ETKİLEŞİMİ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8624829-77A2-482B-9DAE-86D34CDE7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493" y="2136165"/>
            <a:ext cx="6998676" cy="46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EB7F2-7991-4007-8D3D-C98C311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</a:rPr>
              <a:t>AİLE SAĞLIĞI MERKEZ’NE KOK KULLANMAYA BAŞLAMA İSTEĞİ İLE BAŞVURAN HASTANIN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554E30-91C8-43E7-91CE-842375DD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Gebelik ekarte edilmeli (ilk kullanım öncesi b </a:t>
            </a:r>
            <a:r>
              <a:rPr lang="tr-TR" dirty="0" err="1"/>
              <a:t>hcg</a:t>
            </a:r>
            <a:r>
              <a:rPr lang="tr-TR" dirty="0"/>
              <a:t> kontrolü )</a:t>
            </a:r>
          </a:p>
          <a:p>
            <a:r>
              <a:rPr lang="tr-TR" dirty="0" err="1"/>
              <a:t>Kontrendikasyonlar,ilaç</a:t>
            </a:r>
            <a:r>
              <a:rPr lang="tr-TR" dirty="0"/>
              <a:t> ,sigara kullanımı sorgulanmalı </a:t>
            </a:r>
          </a:p>
          <a:p>
            <a:r>
              <a:rPr lang="tr-TR" dirty="0"/>
              <a:t>Ek hastalıkları sorgulanmalı</a:t>
            </a:r>
          </a:p>
          <a:p>
            <a:r>
              <a:rPr lang="tr-TR" dirty="0"/>
              <a:t>FM ‘de KB ölçümü yapılmalı</a:t>
            </a:r>
          </a:p>
          <a:p>
            <a:pPr marL="0" indent="0">
              <a:buNone/>
            </a:pPr>
            <a:r>
              <a:rPr lang="tr-TR" dirty="0"/>
              <a:t> Bu başvurunun </a:t>
            </a:r>
            <a:r>
              <a:rPr lang="tr-TR" dirty="0" err="1"/>
              <a:t>Smear</a:t>
            </a:r>
            <a:r>
              <a:rPr lang="tr-TR" dirty="0"/>
              <a:t> için bir avantaj olduğu unutulmamalı</a:t>
            </a:r>
          </a:p>
          <a:p>
            <a:pPr marL="0" indent="0">
              <a:buNone/>
            </a:pPr>
            <a:r>
              <a:rPr lang="tr-TR" dirty="0"/>
              <a:t> Hastaya :</a:t>
            </a:r>
          </a:p>
          <a:p>
            <a:pPr marL="0" indent="0">
              <a:buNone/>
            </a:pPr>
            <a:r>
              <a:rPr lang="tr-TR" dirty="0"/>
              <a:t>           -doğru kullanımı</a:t>
            </a:r>
          </a:p>
          <a:p>
            <a:pPr marL="0" indent="0">
              <a:buNone/>
            </a:pPr>
            <a:r>
              <a:rPr lang="tr-TR" dirty="0"/>
              <a:t>           - olası yan etkiler </a:t>
            </a:r>
          </a:p>
          <a:p>
            <a:pPr marL="0" indent="0">
              <a:buNone/>
            </a:pPr>
            <a:r>
              <a:rPr lang="tr-TR" dirty="0"/>
              <a:t>           - ne zaman başvurması gerektiği     </a:t>
            </a:r>
          </a:p>
          <a:p>
            <a:pPr marL="0" indent="0">
              <a:buNone/>
            </a:pPr>
            <a:r>
              <a:rPr lang="tr-TR" dirty="0"/>
              <a:t>           -doz atlarsa ne yapması gerektiği açıklanmalı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428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828E2D-FDDD-4046-A81E-B7C3BB43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</a:rPr>
              <a:t>AİLE SAĞLIĞI MERKEZ’NE KOK KULLANMAYA BAŞLAMA İSTEĞİ İLE BAŞVURAN HASTANIN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4D6079-256F-4E4C-A585-2B37A775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Siklusun</a:t>
            </a:r>
            <a:r>
              <a:rPr lang="tr-TR" dirty="0"/>
              <a:t> ilk 5 günü tercihen 1.günü başlanır</a:t>
            </a:r>
          </a:p>
          <a:p>
            <a:r>
              <a:rPr lang="tr-TR" dirty="0" err="1"/>
              <a:t>Siklusun</a:t>
            </a:r>
            <a:r>
              <a:rPr lang="tr-TR" dirty="0"/>
              <a:t> 6.-28.günleri arasında gebe olmadığından emin ise hemen başlanır ,7 gün ek yöntem kullanılır</a:t>
            </a:r>
          </a:p>
          <a:p>
            <a:r>
              <a:rPr lang="tr-TR" dirty="0"/>
              <a:t>İlk kez KOK kullanacaklara düşük doz (20 </a:t>
            </a:r>
            <a:r>
              <a:rPr lang="tr-TR" dirty="0" err="1"/>
              <a:t>mcg</a:t>
            </a:r>
            <a:r>
              <a:rPr lang="tr-TR" dirty="0"/>
              <a:t>) </a:t>
            </a:r>
            <a:r>
              <a:rPr lang="tr-TR" dirty="0" err="1"/>
              <a:t>etinil</a:t>
            </a:r>
            <a:r>
              <a:rPr lang="tr-TR" dirty="0"/>
              <a:t> </a:t>
            </a:r>
            <a:r>
              <a:rPr lang="tr-TR" dirty="0" err="1"/>
              <a:t>östradiol</a:t>
            </a:r>
            <a:r>
              <a:rPr lang="tr-TR" dirty="0"/>
              <a:t> içeren bir preparatın başlanması tercihen daha doğru olacaktır</a:t>
            </a:r>
          </a:p>
          <a:p>
            <a:r>
              <a:rPr lang="tr-TR" dirty="0"/>
              <a:t>Kişi yeni doğum yapmış ise;</a:t>
            </a:r>
          </a:p>
          <a:p>
            <a:pPr marL="0" indent="0">
              <a:buNone/>
            </a:pPr>
            <a:r>
              <a:rPr lang="tr-TR" dirty="0"/>
              <a:t>     Doğum sonrası: emzirenlerde    6 ay ,                                             emzirmeyenlerde 3 hafta süreyle KOK önerilmez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7339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63A27E-5B83-4712-B09E-CA3C9C44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080" y="500062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</a:rPr>
              <a:t>AİLE SAĞLIĞI MERKEZ’NE KOK KULLANMAYA BAŞLAMA İSTEĞİ İLE BAŞVURAN HASTANIN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38C49D-8CA9-4D46-820A-2977AC18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21 gün süreli olanları kullananlara  7 günden uzun ara vermemeleri mutlaka belirtilmeli</a:t>
            </a:r>
          </a:p>
          <a:p>
            <a:r>
              <a:rPr lang="tr-TR" dirty="0"/>
              <a:t>28 tablet içerenleri kullananlara ara vermeden yeni kutuya başlamak gerektiği açıklanmalı</a:t>
            </a:r>
          </a:p>
          <a:p>
            <a:r>
              <a:rPr lang="tr-TR" dirty="0"/>
              <a:t>KOK kullanımı sırasında:  </a:t>
            </a:r>
          </a:p>
          <a:p>
            <a:r>
              <a:rPr lang="tr-TR" dirty="0"/>
              <a:t> -ilacın aldıktan sonraki 2 saat içerisinde kusması </a:t>
            </a:r>
          </a:p>
          <a:p>
            <a:r>
              <a:rPr lang="tr-TR" dirty="0"/>
              <a:t> -</a:t>
            </a:r>
            <a:r>
              <a:rPr lang="tr-TR" dirty="0" err="1"/>
              <a:t>absorbsiyonunu</a:t>
            </a:r>
            <a:r>
              <a:rPr lang="tr-TR" dirty="0"/>
              <a:t> engelleyecek şekilde </a:t>
            </a:r>
            <a:r>
              <a:rPr lang="tr-TR" dirty="0" err="1"/>
              <a:t>diyare</a:t>
            </a:r>
            <a:r>
              <a:rPr lang="tr-TR" dirty="0"/>
              <a:t> olması  etkinliği azaltır, istenmeyen  gebeliğe yol açabilir. Bu durumda hastaya ek bir korunma yöntemi kullanması (kondom gibi) önerilmeli</a:t>
            </a:r>
          </a:p>
          <a:p>
            <a:r>
              <a:rPr lang="tr-TR" dirty="0"/>
              <a:t>Tüm danışmanlıklarda  acil </a:t>
            </a:r>
            <a:r>
              <a:rPr lang="tr-TR" dirty="0" err="1"/>
              <a:t>kontrasepsiyonla</a:t>
            </a:r>
            <a:r>
              <a:rPr lang="tr-TR" dirty="0"/>
              <a:t> ilgili bilgilendirilme yapılmalı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826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26AD4-CAE5-436A-AC73-12FEE269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KOK’LARLA İLGİLİ YAN ETKİ KONUSUNDA DANIŞMANLIK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0A533B-93E6-4CF7-9F73-21F073CFA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ARA KANAMA-LEKELENMELER: Hastalara </a:t>
            </a:r>
            <a:r>
              <a:rPr lang="tr-TR" dirty="0" err="1"/>
              <a:t>KOK’u</a:t>
            </a:r>
            <a:r>
              <a:rPr lang="tr-TR" dirty="0"/>
              <a:t> değiştirmek yerine bu yan etkinin çok büyük oranda geçici olduğunu anlatmak doğru olur.</a:t>
            </a:r>
          </a:p>
          <a:p>
            <a:r>
              <a:rPr lang="tr-TR" dirty="0"/>
              <a:t>AMENORE: Kullanan kadınların %2-3’ünde </a:t>
            </a:r>
            <a:r>
              <a:rPr lang="tr-TR" dirty="0" err="1"/>
              <a:t>amenore</a:t>
            </a:r>
            <a:r>
              <a:rPr lang="tr-TR" dirty="0"/>
              <a:t> oluşur. KOK</a:t>
            </a:r>
          </a:p>
          <a:p>
            <a:r>
              <a:rPr lang="tr-TR" dirty="0"/>
              <a:t>kullanan kadınlarda ortaya çıkan </a:t>
            </a:r>
            <a:r>
              <a:rPr lang="tr-TR" dirty="0" err="1"/>
              <a:t>amenore</a:t>
            </a:r>
            <a:r>
              <a:rPr lang="tr-TR" dirty="0"/>
              <a:t> tehlikeli bir durum değildir, ancak gebelik olasılığının elenmesi gerekir.</a:t>
            </a:r>
          </a:p>
          <a:p>
            <a:r>
              <a:rPr lang="tr-TR" dirty="0"/>
              <a:t>GEBELİK :Kullanım sırasında gebelik olursa  kullanımın hemen bırakılması gerekir. Gebelik başlangıcında KOK kullanmış olmanın doğum </a:t>
            </a:r>
            <a:r>
              <a:rPr lang="tr-TR" dirty="0" err="1"/>
              <a:t>defekti</a:t>
            </a:r>
            <a:r>
              <a:rPr lang="tr-TR" dirty="0"/>
              <a:t> riskinde artışa neden olmadığı anlatılmalıdır.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86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0CE9E1-6B28-4B89-BE0C-0489C765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KOK’LARLA İLGİLİ YAN ETKİ KONUSUNDA DANIŞMANLIK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C7B7A9-5953-46CD-A377-1984F88B2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MEMELERDE HASSASİYET (MASTALJİ):Memelerde hassasiyet genellikle başladıktan sonraki birkaç ay içinde hafifleyerek kaybolur.</a:t>
            </a:r>
          </a:p>
          <a:p>
            <a:r>
              <a:rPr lang="tr-TR" dirty="0" err="1"/>
              <a:t>BULANTI:Kullanımı</a:t>
            </a:r>
            <a:r>
              <a:rPr lang="tr-TR" dirty="0"/>
              <a:t> süresince genellikle azalan bir yan etkidir. </a:t>
            </a:r>
            <a:r>
              <a:rPr lang="tr-TR" dirty="0" err="1"/>
              <a:t>KOK’u</a:t>
            </a:r>
            <a:r>
              <a:rPr lang="tr-TR" dirty="0"/>
              <a:t> yemeklerde veya yatarken alınması bulantıyı azaltır.</a:t>
            </a:r>
          </a:p>
          <a:p>
            <a:r>
              <a:rPr lang="tr-TR" dirty="0"/>
              <a:t>KLOAZMA: Kullanım sırasında </a:t>
            </a:r>
            <a:r>
              <a:rPr lang="tr-TR" dirty="0" err="1"/>
              <a:t>kloazma</a:t>
            </a:r>
            <a:r>
              <a:rPr lang="tr-TR" dirty="0"/>
              <a:t> oluşabilir. Başka bir </a:t>
            </a:r>
            <a:r>
              <a:rPr lang="tr-TR" dirty="0" err="1"/>
              <a:t>KOK’a</a:t>
            </a:r>
            <a:r>
              <a:rPr lang="tr-TR" dirty="0"/>
              <a:t> geçilmesi yarar sağlamaz. Cilt renklenmesinin artmasını engellemek için, güneşten koruyucu önlem alınması gereklidir.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4959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76077-DB1F-4706-AD90-B189E20E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KULLANIMI UNUTULDUĞUNDA</a:t>
            </a:r>
            <a:r>
              <a:rPr lang="tr-TR" dirty="0"/>
              <a:t>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94BE25-2248-485A-9E76-D9EBD993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tr-TR" sz="2900" b="1" dirty="0"/>
              <a:t>(21+7) KOK alınması unutulduğunda:</a:t>
            </a:r>
          </a:p>
          <a:p>
            <a:r>
              <a:rPr lang="tr-TR" sz="2900" b="1" dirty="0"/>
              <a:t>Bir hap unutulursa 24 saat içinde hemen bir tablet alınır ve devam edilir.</a:t>
            </a:r>
          </a:p>
          <a:p>
            <a:r>
              <a:rPr lang="tr-TR" sz="2900" b="1" dirty="0"/>
              <a:t>&gt;1 hap unutulursa:  </a:t>
            </a:r>
          </a:p>
          <a:p>
            <a:r>
              <a:rPr lang="tr-TR" sz="2900" b="1" dirty="0"/>
              <a:t>İlk hafta: </a:t>
            </a:r>
          </a:p>
          <a:p>
            <a:r>
              <a:rPr lang="tr-TR" sz="2900" b="1" dirty="0"/>
              <a:t>Unutulan son hap alınır ve uygulamaya devam edilir .</a:t>
            </a:r>
          </a:p>
          <a:p>
            <a:r>
              <a:rPr lang="tr-TR" sz="2900" b="1" dirty="0"/>
              <a:t>Sonraki 7 gün süreyle ek </a:t>
            </a:r>
            <a:r>
              <a:rPr lang="tr-TR" sz="2900" b="1" dirty="0" err="1"/>
              <a:t>kontraseptif</a:t>
            </a:r>
            <a:r>
              <a:rPr lang="tr-TR" sz="2900" b="1" dirty="0"/>
              <a:t> yöntem </a:t>
            </a:r>
          </a:p>
          <a:p>
            <a:r>
              <a:rPr lang="tr-TR" sz="2900" b="1" dirty="0"/>
              <a:t>son 5 gün içinde korunmasız cinsel ilişki söz konusu ise acil </a:t>
            </a:r>
            <a:r>
              <a:rPr lang="tr-TR" sz="2900" b="1" dirty="0" err="1"/>
              <a:t>kontrasepsiyon</a:t>
            </a:r>
            <a:endParaRPr lang="tr-TR" sz="2900" b="1" dirty="0"/>
          </a:p>
          <a:p>
            <a:r>
              <a:rPr lang="tr-TR" sz="2900" b="1" dirty="0"/>
              <a:t>• İkinci veya üçüncü hafta:</a:t>
            </a:r>
          </a:p>
          <a:p>
            <a:r>
              <a:rPr lang="tr-TR" sz="2900" b="1" dirty="0"/>
              <a:t>&lt;3 hap : </a:t>
            </a:r>
          </a:p>
          <a:p>
            <a:r>
              <a:rPr lang="tr-TR" sz="2900" b="1" dirty="0"/>
              <a:t>Unutulan son hap hemen alınır ve uygulamaya devam edilir. </a:t>
            </a:r>
          </a:p>
          <a:p>
            <a:r>
              <a:rPr lang="tr-TR" sz="2900" b="1" dirty="0"/>
              <a:t>sonraki pakete ara verilmeden başlanır</a:t>
            </a:r>
          </a:p>
          <a:p>
            <a:r>
              <a:rPr lang="tr-TR" sz="2900" b="1" dirty="0"/>
              <a:t>≥3hap: </a:t>
            </a:r>
          </a:p>
          <a:p>
            <a:r>
              <a:rPr lang="tr-TR" sz="2900" b="1" dirty="0"/>
              <a:t>Unutulan son hap hemen alınır uygulamaya devam edilir </a:t>
            </a:r>
          </a:p>
          <a:p>
            <a:r>
              <a:rPr lang="tr-TR" sz="2900" b="1" dirty="0"/>
              <a:t>sonraki pakete ara verilmeden başlanır</a:t>
            </a:r>
          </a:p>
          <a:p>
            <a:r>
              <a:rPr lang="tr-TR" sz="2900" b="1" dirty="0"/>
              <a:t>7 gün süreyle ek </a:t>
            </a:r>
            <a:r>
              <a:rPr lang="tr-TR" sz="2900" b="1" dirty="0" err="1"/>
              <a:t>kontraseptif</a:t>
            </a:r>
            <a:r>
              <a:rPr lang="tr-TR" sz="2900" b="1" dirty="0"/>
              <a:t> yöntem   </a:t>
            </a:r>
          </a:p>
          <a:p>
            <a:r>
              <a:rPr lang="tr-TR" sz="2900" b="1" dirty="0"/>
              <a:t>son 5 gün içinde korunmasız cinsel ilişki söz konusu ise acil </a:t>
            </a:r>
            <a:r>
              <a:rPr lang="tr-TR" sz="2900" b="1" dirty="0" err="1"/>
              <a:t>kontrasepsiyon</a:t>
            </a:r>
            <a:endParaRPr lang="tr-TR" sz="29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138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6FACAB-B56B-48E3-B490-B9FBB740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KULLANIMI UNUTULDUĞUNDA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6EBF20-345C-4B77-9F17-225CABF48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24+4) KOK alınması unutulduğunda:</a:t>
            </a:r>
          </a:p>
          <a:p>
            <a:r>
              <a:rPr lang="tr-TR" dirty="0" err="1"/>
              <a:t>Plasebo</a:t>
            </a:r>
            <a:r>
              <a:rPr lang="tr-TR" dirty="0"/>
              <a:t> tabletlerinin alınması unutulursa » unutulan tabletin atılması yeterli</a:t>
            </a:r>
          </a:p>
          <a:p>
            <a:r>
              <a:rPr lang="tr-TR" dirty="0"/>
              <a:t>Hormon içeren tabletlerin alınması: </a:t>
            </a:r>
          </a:p>
          <a:p>
            <a:r>
              <a:rPr lang="tr-TR" dirty="0"/>
              <a:t>&lt;12 saat unutulursa tablet hemen alınır ve sonraki tabletler her zamanki gibi alınır. </a:t>
            </a:r>
          </a:p>
          <a:p>
            <a:r>
              <a:rPr lang="tr-TR" dirty="0"/>
              <a:t>&gt;12 saat </a:t>
            </a:r>
            <a:r>
              <a:rPr lang="tr-TR" dirty="0" err="1"/>
              <a:t>kontraseptif</a:t>
            </a:r>
            <a:r>
              <a:rPr lang="tr-TR" dirty="0"/>
              <a:t> etkinlik azalmış olabilir. Bu durumda unutulan haftaya göre hareket edilmeli: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60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008CD00-FB38-49A4-8D20-332CD15EC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046" y="595062"/>
            <a:ext cx="8106508" cy="56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34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DAAD0C-9CE9-414F-A03D-8B0FAA5D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KULLANIMI UNUTULDUĞUNDA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8A496C-3EF3-435C-AAA7-9271ADCF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İlk hafta:</a:t>
            </a:r>
          </a:p>
          <a:p>
            <a:r>
              <a:rPr lang="tr-TR" dirty="0"/>
              <a:t>-Kullanıcı son unuttuğu tableti hatırladığı anda içmeli. </a:t>
            </a:r>
          </a:p>
          <a:p>
            <a:r>
              <a:rPr lang="tr-TR" dirty="0"/>
              <a:t>-Kalan tabletlere normal şekilde devam edilir </a:t>
            </a:r>
          </a:p>
          <a:p>
            <a:r>
              <a:rPr lang="tr-TR" dirty="0"/>
              <a:t>-İlk 7 gün kondom gibi ek bir bariyer yöntemi </a:t>
            </a:r>
          </a:p>
          <a:p>
            <a:r>
              <a:rPr lang="tr-TR" dirty="0"/>
              <a:t>-Bu 7 günden önce cinsel birleşme olmuşsa gebelik olasılığı göz önüne alınmalı. </a:t>
            </a:r>
          </a:p>
          <a:p>
            <a:r>
              <a:rPr lang="tr-TR" dirty="0"/>
              <a:t>-Ne kadar çok tablet unutulursa gebelik riski o kadar yüksek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367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59EAD-25EF-4993-A0E2-6B0147EC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4" y="329499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KULLANIMI UNUTULDUĞUNDA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F7F6C4-1DAA-4C27-9BDB-07BA8661F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İkinci hafta:  </a:t>
            </a:r>
          </a:p>
          <a:p>
            <a:r>
              <a:rPr lang="tr-TR" dirty="0"/>
              <a:t>-Son unuttuğu tableti hatırladığı anda içmeli </a:t>
            </a:r>
          </a:p>
          <a:p>
            <a:r>
              <a:rPr lang="tr-TR" dirty="0"/>
              <a:t>-Kalan tabletlere normal şekilde  devam </a:t>
            </a:r>
          </a:p>
          <a:p>
            <a:r>
              <a:rPr lang="tr-TR" dirty="0"/>
              <a:t>-Eğer ilk unutulan tablete kadar 7 gün boyunca  hatasız  alınmışsa ek yönteme gerek yok. </a:t>
            </a:r>
          </a:p>
          <a:p>
            <a:r>
              <a:rPr lang="tr-TR" dirty="0"/>
              <a:t>-Aksi takdirde ya da &gt;1 hap unutulmuşsa 7 gün boyunca ek bir koruyucu yöntem uygulanmalı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3065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3569B8-F312-400E-AF5D-E6881FDB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KOK KULLANIMI UNUTULDUĞUNDA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CBB366-A2DD-4C73-B8D6-A6095548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Üçüncü hafta: Unutulan tabletten önceki 7 gün boyunca tabletler hatasız alınmışsa iki seçenekten biri uygulanır:</a:t>
            </a:r>
          </a:p>
          <a:p>
            <a:r>
              <a:rPr lang="tr-TR" dirty="0"/>
              <a:t>1. Son unuttuğu tableti hemen içmeli </a:t>
            </a:r>
          </a:p>
          <a:p>
            <a:r>
              <a:rPr lang="tr-TR" dirty="0"/>
              <a:t>-Kalan etken madde tabletleri bitene kadar kullanmaya devam .</a:t>
            </a:r>
          </a:p>
          <a:p>
            <a:r>
              <a:rPr lang="tr-TR" dirty="0"/>
              <a:t>-</a:t>
            </a:r>
            <a:r>
              <a:rPr lang="tr-TR" dirty="0" err="1"/>
              <a:t>Plasebo</a:t>
            </a:r>
            <a:r>
              <a:rPr lang="tr-TR" dirty="0"/>
              <a:t> tabletleri atılmalı ve bir sonraki kutuya hemen geçilmeli. </a:t>
            </a:r>
          </a:p>
          <a:p>
            <a:r>
              <a:rPr lang="tr-TR" dirty="0"/>
              <a:t>-Kullanıcıda 2. kutunun etken madde içeren tabletleri bitene kadar çekilme kanaması beklenmez. </a:t>
            </a:r>
          </a:p>
          <a:p>
            <a:r>
              <a:rPr lang="tr-TR" dirty="0"/>
              <a:t>-Ancak tablet alındığı günlerde lekelenme veya ara kanama görülebilir.</a:t>
            </a:r>
          </a:p>
          <a:p>
            <a:r>
              <a:rPr lang="tr-TR" dirty="0"/>
              <a:t>2. Kullanılmakta olunan kutu bırakılır</a:t>
            </a:r>
          </a:p>
          <a:p>
            <a:r>
              <a:rPr lang="tr-TR" dirty="0"/>
              <a:t>-4 günlük (hapı unuttuğu günler dahil) aradan sonra yeni kutuya başlar. </a:t>
            </a:r>
          </a:p>
          <a:p>
            <a:r>
              <a:rPr lang="tr-TR" dirty="0"/>
              <a:t>-</a:t>
            </a:r>
            <a:r>
              <a:rPr lang="tr-TR" dirty="0" err="1"/>
              <a:t>plasebo</a:t>
            </a:r>
            <a:r>
              <a:rPr lang="tr-TR" dirty="0"/>
              <a:t> tablet döneminde beklenen çekilme kanaması görülmezse gebelik olasılığı düşünülmeli</a:t>
            </a:r>
          </a:p>
          <a:p>
            <a:r>
              <a:rPr lang="tr-TR" dirty="0"/>
              <a:t>Üçüncü haftada unutulan tabletten önceki 7 gün boyunca tabletler doğru olarak alınmadıysa,</a:t>
            </a:r>
          </a:p>
          <a:p>
            <a:r>
              <a:rPr lang="tr-TR" dirty="0"/>
              <a:t>-Son unutulan tablet hatırlanır hatırlamaz içmeli. </a:t>
            </a:r>
          </a:p>
          <a:p>
            <a:r>
              <a:rPr lang="tr-TR" dirty="0"/>
              <a:t>-Kalan etken madde içeren tabletler bitene dek normal  kullanmaya devam. </a:t>
            </a:r>
          </a:p>
          <a:p>
            <a:r>
              <a:rPr lang="tr-TR" dirty="0"/>
              <a:t>-</a:t>
            </a:r>
            <a:r>
              <a:rPr lang="tr-TR" dirty="0" err="1"/>
              <a:t>Plasebo</a:t>
            </a:r>
            <a:r>
              <a:rPr lang="tr-TR" dirty="0"/>
              <a:t> tabletleri atılarak bir sonraki kutuya hemen geçilmeli  </a:t>
            </a:r>
          </a:p>
          <a:p>
            <a:r>
              <a:rPr lang="tr-TR" dirty="0"/>
              <a:t>-7 gün boyunca ek koruyucu yöntem kullanılmalı</a:t>
            </a:r>
          </a:p>
        </p:txBody>
      </p:sp>
    </p:spTree>
    <p:extLst>
      <p:ext uri="{BB962C8B-B14F-4D97-AF65-F5344CB8AC3E}">
        <p14:creationId xmlns:p14="http://schemas.microsoft.com/office/powerpoint/2010/main" val="2151920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E435E3-7BF5-4F2E-B5C0-09A60BA7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B)</a:t>
            </a:r>
            <a:r>
              <a:rPr lang="tr-TR" sz="4000" dirty="0">
                <a:solidFill>
                  <a:srgbClr val="7030A0"/>
                </a:solidFill>
              </a:rPr>
              <a:t>KOMBİNE ENJEKTE EDİLEN KONTRASEPTİFLER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D16035-7F8F-4B27-AD5A-3959A7853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Östrojen ve </a:t>
            </a:r>
            <a:r>
              <a:rPr lang="tr-TR" dirty="0" err="1"/>
              <a:t>progesteron</a:t>
            </a:r>
            <a:r>
              <a:rPr lang="tr-TR" dirty="0"/>
              <a:t>  içeren, IM enjekte edilerek kullanılan yöntemlerdir</a:t>
            </a:r>
          </a:p>
          <a:p>
            <a:r>
              <a:rPr lang="tr-TR" dirty="0"/>
              <a:t>Kontraseptif etkileri </a:t>
            </a:r>
            <a:r>
              <a:rPr lang="tr-TR" dirty="0" err="1"/>
              <a:t>KOK’lara</a:t>
            </a:r>
            <a:r>
              <a:rPr lang="tr-TR" dirty="0"/>
              <a:t> benzer</a:t>
            </a:r>
          </a:p>
          <a:p>
            <a:r>
              <a:rPr lang="tr-TR" dirty="0"/>
              <a:t>DSÖ </a:t>
            </a:r>
            <a:r>
              <a:rPr lang="tr-TR" dirty="0" err="1"/>
              <a:t>Cyclafem</a:t>
            </a:r>
            <a:r>
              <a:rPr lang="tr-TR" dirty="0"/>
              <a:t>® ve </a:t>
            </a:r>
            <a:r>
              <a:rPr lang="tr-TR" dirty="0" err="1"/>
              <a:t>Mesigyna</a:t>
            </a:r>
            <a:r>
              <a:rPr lang="tr-TR" dirty="0"/>
              <a:t>®’</a:t>
            </a:r>
            <a:r>
              <a:rPr lang="tr-TR" dirty="0" err="1"/>
              <a:t>yı</a:t>
            </a:r>
            <a:r>
              <a:rPr lang="tr-TR" dirty="0"/>
              <a:t> etkili ve güvenli olarak onaylanmıştır.</a:t>
            </a:r>
          </a:p>
          <a:p>
            <a:r>
              <a:rPr lang="tr-TR" dirty="0"/>
              <a:t>Türkiye’de </a:t>
            </a:r>
            <a:r>
              <a:rPr lang="tr-TR" dirty="0" err="1"/>
              <a:t>Mesigyna</a:t>
            </a:r>
            <a:r>
              <a:rPr lang="tr-TR" dirty="0"/>
              <a:t>® en fazla kullanılan kombine </a:t>
            </a:r>
            <a:r>
              <a:rPr lang="tr-TR" dirty="0" err="1"/>
              <a:t>enjektabl</a:t>
            </a:r>
            <a:r>
              <a:rPr lang="tr-TR" dirty="0"/>
              <a:t> preparat</a:t>
            </a:r>
          </a:p>
          <a:p>
            <a:r>
              <a:rPr lang="tr-TR" dirty="0" err="1"/>
              <a:t>Mesigyna</a:t>
            </a:r>
            <a:r>
              <a:rPr lang="tr-TR" dirty="0"/>
              <a:t> sağlık bakanlığı tarafından Aile sağlığı merkezlerine ücretsiz verilen </a:t>
            </a:r>
            <a:r>
              <a:rPr lang="tr-TR" dirty="0" err="1"/>
              <a:t>preperat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B0FCDD-9C98-41BC-9CD3-30393F01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429" y="4815404"/>
            <a:ext cx="3115326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57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0D1946-6B3A-4A1E-B8C7-C16C7843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B)</a:t>
            </a:r>
            <a:r>
              <a:rPr lang="tr-TR" sz="4000" dirty="0">
                <a:solidFill>
                  <a:srgbClr val="7030A0"/>
                </a:solidFill>
              </a:rPr>
              <a:t>KOMBİNE ENJEKTE EDİLEN KONTRASEPTİFLER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EB0BE7F-E9A5-4A38-B02B-79EB9B748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218" y="1825625"/>
            <a:ext cx="10389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6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6612EB-E0AC-4321-9351-CB9A5ACA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7030A0"/>
                </a:solidFill>
              </a:rPr>
              <a:t>B)KOMBİNE ENJEKTE EDİLEN KONTRASEPTİFLER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8E38CA5-2355-48CC-8019-22A5B42E9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218" y="1825625"/>
            <a:ext cx="10389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3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901F7-1B06-4F50-BF2D-0A0218EA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7030A0"/>
                </a:solidFill>
              </a:rPr>
              <a:t>C)KOMBİNE KONTRASEPTİF/TRANSDERMAL YAMA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5F7258-73FF-4FC5-8ED6-A9FA92FF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Östrojen ve </a:t>
            </a:r>
            <a:r>
              <a:rPr lang="tr-TR" dirty="0" err="1"/>
              <a:t>progesteron</a:t>
            </a:r>
            <a:r>
              <a:rPr lang="tr-TR" dirty="0"/>
              <a:t> içeren </a:t>
            </a:r>
            <a:r>
              <a:rPr lang="tr-TR" dirty="0" err="1"/>
              <a:t>flasterlerdir</a:t>
            </a:r>
            <a:r>
              <a:rPr lang="tr-TR" dirty="0"/>
              <a:t>. </a:t>
            </a:r>
          </a:p>
          <a:p>
            <a:r>
              <a:rPr lang="tr-TR" dirty="0"/>
              <a:t> </a:t>
            </a:r>
            <a:r>
              <a:rPr lang="tr-TR" dirty="0" err="1"/>
              <a:t>Ovulasyonun</a:t>
            </a:r>
            <a:r>
              <a:rPr lang="tr-TR" dirty="0"/>
              <a:t> </a:t>
            </a:r>
            <a:r>
              <a:rPr lang="tr-TR" dirty="0" err="1"/>
              <a:t>inhibisyonu</a:t>
            </a:r>
            <a:r>
              <a:rPr lang="tr-TR" dirty="0"/>
              <a:t> ve </a:t>
            </a:r>
            <a:r>
              <a:rPr lang="tr-TR" dirty="0" err="1"/>
              <a:t>servikal</a:t>
            </a:r>
            <a:r>
              <a:rPr lang="tr-TR" dirty="0"/>
              <a:t> mukozada kalınlaştırıcı etki</a:t>
            </a:r>
          </a:p>
          <a:p>
            <a:r>
              <a:rPr lang="tr-TR" dirty="0"/>
              <a:t>Haftada bir  3 hafta uygulanıp, 1 hafta adet döneminde kullanıma ara  </a:t>
            </a:r>
          </a:p>
          <a:p>
            <a:r>
              <a:rPr lang="tr-TR" dirty="0"/>
              <a:t>Karnın alt bölgesi, kalça, üst kol, üst gövde (memeler hariç) uygulama alanları </a:t>
            </a:r>
          </a:p>
          <a:p>
            <a:r>
              <a:rPr lang="tr-TR" dirty="0"/>
              <a:t>Ciltte </a:t>
            </a:r>
            <a:r>
              <a:rPr lang="tr-TR" dirty="0" err="1"/>
              <a:t>irritasyon</a:t>
            </a:r>
            <a:r>
              <a:rPr lang="tr-TR" dirty="0"/>
              <a:t> ve göğüste hassasiyet gibi yan etkiler (nadir)</a:t>
            </a:r>
          </a:p>
          <a:p>
            <a:r>
              <a:rPr lang="tr-TR" dirty="0"/>
              <a:t>Etkinliği yüksektir ancak </a:t>
            </a:r>
            <a:r>
              <a:rPr lang="tr-TR" dirty="0" err="1"/>
              <a:t>obezlerde</a:t>
            </a:r>
            <a:r>
              <a:rPr lang="tr-TR" dirty="0"/>
              <a:t> özellikle &gt;90 kg kadınlarda başarısızlık oranı yüksek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C7EBF6-5F85-45B3-A1FD-35B88ADD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732" y="4320586"/>
            <a:ext cx="170702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9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508D05-990A-4A0B-8985-9FA9BBA4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D)KONTRASEPTİF VAJİNAL HALKA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9116A0-3C07-4611-9626-942867EF2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Yavaş bir şekilde östrojen (EE) ve </a:t>
            </a:r>
            <a:r>
              <a:rPr lang="tr-TR" dirty="0" err="1"/>
              <a:t>progesteron</a:t>
            </a:r>
            <a:r>
              <a:rPr lang="tr-TR" dirty="0"/>
              <a:t> (</a:t>
            </a:r>
            <a:r>
              <a:rPr lang="tr-TR" dirty="0" err="1"/>
              <a:t>etonorgesterol</a:t>
            </a:r>
            <a:r>
              <a:rPr lang="tr-TR" dirty="0"/>
              <a:t>) salgılarlar. </a:t>
            </a:r>
          </a:p>
          <a:p>
            <a:r>
              <a:rPr lang="tr-TR" dirty="0" err="1"/>
              <a:t>Ovulasyonu</a:t>
            </a:r>
            <a:r>
              <a:rPr lang="tr-TR" dirty="0"/>
              <a:t> </a:t>
            </a:r>
            <a:r>
              <a:rPr lang="tr-TR" dirty="0" err="1"/>
              <a:t>inhibe</a:t>
            </a:r>
            <a:r>
              <a:rPr lang="tr-TR" dirty="0"/>
              <a:t> ederek etki  </a:t>
            </a:r>
          </a:p>
          <a:p>
            <a:r>
              <a:rPr lang="tr-TR" dirty="0"/>
              <a:t>Etkinliği yüksek(hatasız kullanıldığında % 1’den daha az gebelik) </a:t>
            </a:r>
          </a:p>
          <a:p>
            <a:r>
              <a:rPr lang="tr-TR" dirty="0"/>
              <a:t> </a:t>
            </a:r>
            <a:r>
              <a:rPr lang="tr-TR" dirty="0" err="1"/>
              <a:t>Siklusun</a:t>
            </a:r>
            <a:r>
              <a:rPr lang="tr-TR" dirty="0"/>
              <a:t> ilk günlerinde yerleştirilir ►3 hafta süre ile </a:t>
            </a:r>
            <a:r>
              <a:rPr lang="tr-TR" dirty="0" err="1"/>
              <a:t>takılı►çıkarılarak</a:t>
            </a:r>
            <a:r>
              <a:rPr lang="tr-TR" dirty="0"/>
              <a:t> 1 hafta ara ►Bu arada </a:t>
            </a:r>
            <a:r>
              <a:rPr lang="tr-TR" dirty="0" err="1"/>
              <a:t>menstruasyon</a:t>
            </a:r>
            <a:r>
              <a:rPr lang="tr-TR" dirty="0"/>
              <a:t> kanaması ►sonra yeni bir vajinal halkayla yönteme devam</a:t>
            </a:r>
          </a:p>
          <a:p>
            <a:r>
              <a:rPr lang="tr-TR" dirty="0" err="1"/>
              <a:t>Vajenin</a:t>
            </a:r>
            <a:r>
              <a:rPr lang="tr-TR" dirty="0"/>
              <a:t> olabildiğince derinine yerleştirilmelidir, yoksa cinsel ilişkide hissedilerek rahatsızlık verebilir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0724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EA9A5F-5EAC-4D3F-8DB2-9F2FACBA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7030A0"/>
                </a:solidFill>
              </a:rPr>
              <a:t>2)SADECE PROGESTERON İÇEREN KONTRASEPTİFLER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BC5458-43D3-43D0-9DDE-90BD349B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A)  </a:t>
            </a:r>
            <a:r>
              <a:rPr lang="tr-TR" dirty="0" err="1">
                <a:solidFill>
                  <a:srgbClr val="7030A0"/>
                </a:solidFill>
              </a:rPr>
              <a:t>Minihaplar</a:t>
            </a:r>
            <a:r>
              <a:rPr lang="tr-TR" dirty="0"/>
              <a:t>:</a:t>
            </a:r>
          </a:p>
          <a:p>
            <a:r>
              <a:rPr lang="tr-TR" dirty="0"/>
              <a:t>Sadece sentetik </a:t>
            </a:r>
            <a:r>
              <a:rPr lang="tr-TR" dirty="0" err="1"/>
              <a:t>progesteron</a:t>
            </a:r>
            <a:r>
              <a:rPr lang="tr-TR" dirty="0"/>
              <a:t> içerirler</a:t>
            </a:r>
          </a:p>
          <a:p>
            <a:r>
              <a:rPr lang="tr-TR" dirty="0"/>
              <a:t>Sürekli kullanım gerektirir</a:t>
            </a:r>
          </a:p>
          <a:p>
            <a:r>
              <a:rPr lang="tr-TR" dirty="0"/>
              <a:t>Farklı sentetik </a:t>
            </a:r>
            <a:r>
              <a:rPr lang="tr-TR" dirty="0" err="1"/>
              <a:t>progesteron</a:t>
            </a:r>
            <a:r>
              <a:rPr lang="tr-TR" dirty="0"/>
              <a:t> içeren farklı preparatlar vardır </a:t>
            </a:r>
          </a:p>
          <a:p>
            <a:r>
              <a:rPr lang="tr-TR" dirty="0"/>
              <a:t>Östrojen kullanamayanlar için uygun seçenektir</a:t>
            </a:r>
          </a:p>
          <a:p>
            <a:r>
              <a:rPr lang="tr-TR" dirty="0"/>
              <a:t>Düzenli ve saatinde kullanım önemli</a:t>
            </a:r>
          </a:p>
          <a:p>
            <a:r>
              <a:rPr lang="tr-TR" dirty="0"/>
              <a:t>Temel etkileri </a:t>
            </a:r>
            <a:r>
              <a:rPr lang="tr-TR" dirty="0" err="1"/>
              <a:t>servikal</a:t>
            </a:r>
            <a:r>
              <a:rPr lang="tr-TR" dirty="0"/>
              <a:t> mukusun kalınlaşması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083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A9B9FF-763F-4624-90F5-2F1C84D6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MİNİHAPLAR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48E0FCE-0F33-41F5-8E02-CC563CC05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508" y="1825441"/>
            <a:ext cx="8932607" cy="43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8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29670D-D363-4653-B8EC-EA3A81F1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u="sng" dirty="0">
                <a:solidFill>
                  <a:srgbClr val="7030A0"/>
                </a:solidFill>
              </a:rPr>
              <a:t>ANNE SAĞLIĞINA YARARLARI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8B8452-86EB-4912-BDA5-4D4F0D784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Anne ölüm hızını…</a:t>
            </a:r>
          </a:p>
          <a:p>
            <a:r>
              <a:rPr lang="tr-TR" dirty="0"/>
              <a:t>Gebeliğe bağlı komplikasyonları..</a:t>
            </a:r>
          </a:p>
          <a:p>
            <a:r>
              <a:rPr lang="tr-TR" dirty="0"/>
              <a:t>Düşük ve kürtaj sayısını..</a:t>
            </a:r>
          </a:p>
          <a:p>
            <a:r>
              <a:rPr lang="tr-TR" dirty="0"/>
              <a:t>Psikolojik sorunları ..</a:t>
            </a:r>
          </a:p>
          <a:p>
            <a:pPr marL="0" indent="0">
              <a:buNone/>
            </a:pPr>
            <a:r>
              <a:rPr lang="tr-TR" dirty="0"/>
              <a:t>            </a:t>
            </a:r>
          </a:p>
          <a:p>
            <a:pPr marL="0" indent="0">
              <a:buNone/>
            </a:pPr>
            <a:r>
              <a:rPr lang="tr-TR" sz="3200" i="1" dirty="0">
                <a:solidFill>
                  <a:srgbClr val="0070C0"/>
                </a:solidFill>
              </a:rPr>
              <a:t>                                                            </a:t>
            </a:r>
            <a:r>
              <a:rPr lang="tr-TR" sz="3200" i="1" dirty="0">
                <a:solidFill>
                  <a:srgbClr val="7030A0"/>
                </a:solidFill>
              </a:rPr>
              <a:t>AZALTIR</a:t>
            </a:r>
          </a:p>
        </p:txBody>
      </p:sp>
    </p:spTree>
    <p:extLst>
      <p:ext uri="{BB962C8B-B14F-4D97-AF65-F5344CB8AC3E}">
        <p14:creationId xmlns:p14="http://schemas.microsoft.com/office/powerpoint/2010/main" val="3760124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DF64F0-FBA9-4DBE-A4A2-19D21F9A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7030A0"/>
                </a:solidFill>
              </a:rPr>
              <a:t>MİNİHAPLARIN KONTRENDİKASYONLARI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52640E-8B9A-480C-82AE-9C2DD0A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MUTLAK                                              RÖLATİF </a:t>
            </a:r>
          </a:p>
          <a:p>
            <a:r>
              <a:rPr lang="tr-TR" dirty="0"/>
              <a:t>Gebelik                                                               </a:t>
            </a:r>
          </a:p>
          <a:p>
            <a:r>
              <a:rPr lang="tr-TR" dirty="0"/>
              <a:t>Meme CA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4AC895-EC37-4C9A-A672-C144F13B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14" y="2379784"/>
            <a:ext cx="3456994" cy="24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24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8F5A88-BECB-4080-B081-98A47880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MİNİHAPLAR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FC748-A9CC-4D9D-9EBC-BC75690F0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Eş zamanlı KAH,KKY,SVO hastalığı olanlar kullanabilir.</a:t>
            </a:r>
          </a:p>
          <a:p>
            <a:r>
              <a:rPr lang="tr-TR" dirty="0"/>
              <a:t>Kullanım sırasında SVO gelişirse KONTRENDİKE</a:t>
            </a:r>
          </a:p>
          <a:p>
            <a:r>
              <a:rPr lang="tr-TR" dirty="0"/>
              <a:t>&gt;40 y sağlıklı kadılar </a:t>
            </a:r>
            <a:r>
              <a:rPr lang="tr-TR" dirty="0" err="1"/>
              <a:t>menapoza</a:t>
            </a:r>
            <a:r>
              <a:rPr lang="tr-TR" dirty="0"/>
              <a:t> dek kullanabilir.</a:t>
            </a:r>
          </a:p>
          <a:p>
            <a:r>
              <a:rPr lang="tr-TR" dirty="0" err="1"/>
              <a:t>Adolesanlarda</a:t>
            </a:r>
            <a:r>
              <a:rPr lang="tr-TR" dirty="0"/>
              <a:t> en büyük sorun tedavi uyumsuzluğu </a:t>
            </a:r>
          </a:p>
          <a:p>
            <a:r>
              <a:rPr lang="tr-TR" dirty="0"/>
              <a:t>Bu yaş grubunda </a:t>
            </a:r>
            <a:r>
              <a:rPr lang="tr-TR" dirty="0" err="1"/>
              <a:t>eğitim,danışmanlık,sıkı</a:t>
            </a:r>
            <a:r>
              <a:rPr lang="tr-TR" dirty="0"/>
              <a:t> takip ÖNEMLİ.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5247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70A9CE-8362-43D9-9123-9D459245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7030A0"/>
                </a:solidFill>
              </a:rPr>
              <a:t>MİNİHAPLARIN YAN ETKİLERİ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7330E97-0590-4AF5-AB33-4694FB1B6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2672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94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96551E-358A-4E42-B0F5-24F6C485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7030A0"/>
                </a:solidFill>
              </a:rPr>
              <a:t>AİLE SAĞLIĞI MERKEZİ’NE İLK KEZ MİNİHAP KULLANMA İSTEĞİYLE BAŞVURAN KİŞİNİN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EA80C9-1B6D-42C7-A4D0-1E4E88B9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Gebelik durumunu ekarte et ,sorgula ,</a:t>
            </a:r>
            <a:r>
              <a:rPr lang="tr-TR" dirty="0" err="1"/>
              <a:t>siklusun</a:t>
            </a:r>
            <a:r>
              <a:rPr lang="tr-TR" dirty="0"/>
              <a:t> ilk 5 günü içinde değilse 1 hafta ek yöntemle korunma öner !</a:t>
            </a:r>
          </a:p>
          <a:p>
            <a:r>
              <a:rPr lang="tr-TR" dirty="0"/>
              <a:t>Sigara </a:t>
            </a:r>
            <a:r>
              <a:rPr lang="tr-TR" dirty="0" err="1"/>
              <a:t>öyküsü,ilaç</a:t>
            </a:r>
            <a:r>
              <a:rPr lang="tr-TR" dirty="0"/>
              <a:t> kullanımı olası </a:t>
            </a:r>
            <a:r>
              <a:rPr lang="tr-TR" dirty="0" err="1"/>
              <a:t>kontrendikasyon</a:t>
            </a:r>
            <a:r>
              <a:rPr lang="tr-TR" dirty="0"/>
              <a:t> sorgula </a:t>
            </a:r>
          </a:p>
          <a:p>
            <a:r>
              <a:rPr lang="tr-TR" dirty="0"/>
              <a:t>Mümkünse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smear</a:t>
            </a:r>
            <a:r>
              <a:rPr lang="tr-TR" dirty="0"/>
              <a:t> </a:t>
            </a:r>
            <a:r>
              <a:rPr lang="tr-TR" dirty="0" err="1"/>
              <a:t>al,pelvik</a:t>
            </a:r>
            <a:r>
              <a:rPr lang="tr-TR" dirty="0"/>
              <a:t> muayene yap</a:t>
            </a:r>
          </a:p>
          <a:p>
            <a:r>
              <a:rPr lang="tr-TR" dirty="0"/>
              <a:t>Olası yan etkiler konusunda bilgilendir</a:t>
            </a:r>
          </a:p>
          <a:p>
            <a:r>
              <a:rPr lang="tr-TR" dirty="0"/>
              <a:t>Sürekli kullanım gerekliliği ve 3 saati aşan gecikmelerde etkinlik kaybı yaşandığını belirt </a:t>
            </a:r>
          </a:p>
          <a:p>
            <a:r>
              <a:rPr lang="tr-TR" dirty="0"/>
              <a:t>Her gün aynı saatte (3 saat içinde) alınması gerektiği konusunda bilgilendir</a:t>
            </a:r>
          </a:p>
          <a:p>
            <a:r>
              <a:rPr lang="tr-TR" dirty="0"/>
              <a:t>3 ay sonra kontrole çağır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5934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7B28A6-8136-4D89-955E-0828F40F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Minihap</a:t>
            </a:r>
            <a:r>
              <a:rPr lang="tr-TR" b="1" dirty="0">
                <a:solidFill>
                  <a:srgbClr val="7030A0"/>
                </a:solidFill>
              </a:rPr>
              <a:t> unutulursa;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63B436-0DDA-4B7F-8442-9C3975A1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&lt; 3 saat :</a:t>
            </a:r>
          </a:p>
          <a:p>
            <a:r>
              <a:rPr lang="tr-TR" dirty="0"/>
              <a:t>Hemen alınması ve aynı şekilde devam</a:t>
            </a:r>
          </a:p>
          <a:p>
            <a:r>
              <a:rPr lang="tr-TR" dirty="0"/>
              <a:t>&gt;3 saat: </a:t>
            </a:r>
          </a:p>
          <a:p>
            <a:r>
              <a:rPr lang="tr-TR" dirty="0"/>
              <a:t>Hemen alınır ve 48 saat ek yöntem </a:t>
            </a:r>
          </a:p>
          <a:p>
            <a:r>
              <a:rPr lang="tr-TR" dirty="0"/>
              <a:t> ≥2 tablet unutulursa: 2 gün 2 </a:t>
            </a:r>
            <a:r>
              <a:rPr lang="tr-TR" dirty="0" err="1"/>
              <a:t>tb</a:t>
            </a:r>
            <a:r>
              <a:rPr lang="tr-TR" dirty="0"/>
              <a:t> alınır ve 48 saat ek yöntem </a:t>
            </a:r>
          </a:p>
          <a:p>
            <a:r>
              <a:rPr lang="tr-TR" dirty="0"/>
              <a:t>Gerek varsa acil </a:t>
            </a:r>
            <a:r>
              <a:rPr lang="tr-TR" dirty="0" err="1"/>
              <a:t>kontrasepsiyon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0459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7628EB-B943-4854-B0BF-EA658E09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B) Enjeksiyonlar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F3408B-18B7-41CE-BC9B-62D4C92D2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Depo-</a:t>
            </a:r>
            <a:r>
              <a:rPr lang="tr-TR" dirty="0" err="1"/>
              <a:t>Medroksiprogesteron</a:t>
            </a:r>
            <a:r>
              <a:rPr lang="tr-TR" dirty="0"/>
              <a:t> asetat (DMPA) ve </a:t>
            </a:r>
            <a:r>
              <a:rPr lang="tr-TR" dirty="0" err="1"/>
              <a:t>noretisteron</a:t>
            </a:r>
            <a:r>
              <a:rPr lang="tr-TR" dirty="0"/>
              <a:t> </a:t>
            </a:r>
            <a:r>
              <a:rPr lang="tr-TR" dirty="0" err="1"/>
              <a:t>enantat</a:t>
            </a:r>
            <a:r>
              <a:rPr lang="tr-TR" dirty="0"/>
              <a:t> (NET-ET)</a:t>
            </a:r>
          </a:p>
          <a:p>
            <a:r>
              <a:rPr lang="tr-TR" dirty="0"/>
              <a:t>Türkiye’de daha çok Depo-</a:t>
            </a:r>
            <a:r>
              <a:rPr lang="tr-TR" dirty="0" err="1"/>
              <a:t>Provera</a:t>
            </a:r>
            <a:r>
              <a:rPr lang="tr-TR" dirty="0"/>
              <a:t> kullanılmakta</a:t>
            </a:r>
          </a:p>
          <a:p>
            <a:r>
              <a:rPr lang="tr-TR" dirty="0"/>
              <a:t>İlk enjeksiyon </a:t>
            </a:r>
            <a:r>
              <a:rPr lang="tr-TR" dirty="0" err="1"/>
              <a:t>siklüsun</a:t>
            </a:r>
            <a:r>
              <a:rPr lang="tr-TR" dirty="0"/>
              <a:t> ilk 5 günü içinde</a:t>
            </a:r>
          </a:p>
          <a:p>
            <a:r>
              <a:rPr lang="tr-TR" dirty="0"/>
              <a:t>12 haftada 1 enjeksiyon</a:t>
            </a:r>
          </a:p>
          <a:p>
            <a:r>
              <a:rPr lang="tr-TR" dirty="0" err="1"/>
              <a:t>Postpartum</a:t>
            </a:r>
            <a:r>
              <a:rPr lang="tr-TR" dirty="0"/>
              <a:t> </a:t>
            </a:r>
          </a:p>
          <a:p>
            <a:r>
              <a:rPr lang="tr-TR" dirty="0"/>
              <a:t>Emziriyorsa 6 </a:t>
            </a:r>
            <a:r>
              <a:rPr lang="tr-TR" dirty="0" err="1"/>
              <a:t>hf</a:t>
            </a:r>
            <a:r>
              <a:rPr lang="tr-TR" dirty="0"/>
              <a:t> sonra</a:t>
            </a:r>
          </a:p>
          <a:p>
            <a:r>
              <a:rPr lang="tr-TR" dirty="0"/>
              <a:t>Emzirmiyorsa 3-4 hafta sonra  enjeksiyon yapılabilir</a:t>
            </a:r>
          </a:p>
          <a:p>
            <a:r>
              <a:rPr lang="tr-TR" dirty="0"/>
              <a:t>Bırakıldığında geri dönüş GEÇ	(10ay)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8FC07C-913B-4577-ACE3-BECCBB1E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63" y="3257050"/>
            <a:ext cx="2572735" cy="20789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239DC59-D5A7-4374-8319-DDC6886B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77" y="114513"/>
            <a:ext cx="133514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72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17B90-0DE8-4F5D-85BC-87FA4FA3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C) </a:t>
            </a:r>
            <a:r>
              <a:rPr lang="tr-TR" dirty="0" err="1">
                <a:solidFill>
                  <a:srgbClr val="7030A0"/>
                </a:solidFill>
              </a:rPr>
              <a:t>İmplantlar</a:t>
            </a:r>
            <a:r>
              <a:rPr lang="tr-TR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FEF547-7051-4465-8632-7B9DC995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Subdermal</a:t>
            </a:r>
            <a:r>
              <a:rPr lang="tr-TR" dirty="0"/>
              <a:t> yerleştirilir</a:t>
            </a:r>
          </a:p>
          <a:p>
            <a:r>
              <a:rPr lang="tr-TR" dirty="0" err="1"/>
              <a:t>Siklusun</a:t>
            </a:r>
            <a:r>
              <a:rPr lang="tr-TR" dirty="0"/>
              <a:t> ilk 5 günü uygulanabilir ,6-28.günler uygulanırsa ek yöntemle korunma gerekir</a:t>
            </a:r>
          </a:p>
          <a:p>
            <a:r>
              <a:rPr lang="tr-TR" dirty="0" err="1"/>
              <a:t>Levonorgestrel</a:t>
            </a:r>
            <a:r>
              <a:rPr lang="tr-TR" dirty="0"/>
              <a:t> içeren </a:t>
            </a:r>
            <a:r>
              <a:rPr lang="tr-TR" dirty="0" err="1"/>
              <a:t>preperatlar</a:t>
            </a:r>
            <a:r>
              <a:rPr lang="tr-TR" dirty="0"/>
              <a:t> 5 </a:t>
            </a:r>
            <a:r>
              <a:rPr lang="tr-TR" dirty="0" err="1"/>
              <a:t>yıl,etonogestrel</a:t>
            </a:r>
            <a:r>
              <a:rPr lang="tr-TR" dirty="0"/>
              <a:t> içeren </a:t>
            </a:r>
            <a:r>
              <a:rPr lang="tr-TR" dirty="0" err="1"/>
              <a:t>preperatlar</a:t>
            </a:r>
            <a:r>
              <a:rPr lang="tr-TR" dirty="0"/>
              <a:t> 3 yıl sonra yenilenmelidir</a:t>
            </a:r>
          </a:p>
          <a:p>
            <a:r>
              <a:rPr lang="tr-TR" dirty="0"/>
              <a:t>Uygun </a:t>
            </a:r>
            <a:r>
              <a:rPr lang="tr-TR" dirty="0" err="1"/>
              <a:t>maliyet,yüksek</a:t>
            </a:r>
            <a:r>
              <a:rPr lang="tr-TR" dirty="0"/>
              <a:t> etki ve kolay kullanım medeniyle tercih edilir</a:t>
            </a:r>
          </a:p>
          <a:p>
            <a:r>
              <a:rPr lang="tr-TR" dirty="0"/>
              <a:t>Emzirme döneminde kullanılabilir</a:t>
            </a:r>
          </a:p>
          <a:p>
            <a:r>
              <a:rPr lang="tr-TR" dirty="0"/>
              <a:t>Bırakıldıktan 3 ay sonra </a:t>
            </a:r>
            <a:r>
              <a:rPr lang="tr-TR" dirty="0" err="1"/>
              <a:t>fertilizasyon</a:t>
            </a:r>
            <a:r>
              <a:rPr lang="tr-TR" dirty="0"/>
              <a:t> geri döner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CF7918-FE53-42CE-B99F-FB2733D93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404" y="255714"/>
            <a:ext cx="301168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55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3138AD-93FC-4B8F-AF7A-2A937EA6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3- RAHİM İÇİ ARAÇ(RİA)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E59B54-8E5E-4398-91E8-1B5926FE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Oldukça güvenli ,etkili ve yaygın kullanılan bir yöntem</a:t>
            </a:r>
          </a:p>
          <a:p>
            <a:r>
              <a:rPr lang="tr-TR" dirty="0"/>
              <a:t>Hormonlu ve hormonlu olmayan iki tür var</a:t>
            </a:r>
          </a:p>
          <a:p>
            <a:r>
              <a:rPr lang="tr-TR" dirty="0"/>
              <a:t>Hormonlu RİA →  </a:t>
            </a:r>
            <a:r>
              <a:rPr lang="tr-TR" dirty="0" err="1"/>
              <a:t>progestasert</a:t>
            </a:r>
            <a:r>
              <a:rPr lang="tr-TR" dirty="0"/>
              <a:t> veya </a:t>
            </a:r>
            <a:r>
              <a:rPr lang="tr-TR" dirty="0" err="1"/>
              <a:t>levonorgestrol</a:t>
            </a:r>
            <a:endParaRPr lang="tr-TR" dirty="0"/>
          </a:p>
          <a:p>
            <a:r>
              <a:rPr lang="tr-TR" dirty="0"/>
              <a:t>Hormonlu </a:t>
            </a:r>
            <a:r>
              <a:rPr lang="tr-TR" dirty="0" err="1"/>
              <a:t>olmayan→çelik</a:t>
            </a:r>
            <a:r>
              <a:rPr lang="tr-TR" dirty="0"/>
              <a:t> yada polietilen veya bakır</a:t>
            </a:r>
          </a:p>
          <a:p>
            <a:r>
              <a:rPr lang="tr-TR" dirty="0"/>
              <a:t>Bakırlı </a:t>
            </a:r>
            <a:r>
              <a:rPr lang="tr-TR" dirty="0" err="1"/>
              <a:t>RİA’lar</a:t>
            </a:r>
            <a:r>
              <a:rPr lang="tr-TR" dirty="0"/>
              <a:t> direkt olarak spermlerin üzerine etki ile spermlerin üst </a:t>
            </a:r>
            <a:r>
              <a:rPr lang="tr-TR" dirty="0" err="1"/>
              <a:t>genital</a:t>
            </a:r>
            <a:r>
              <a:rPr lang="tr-TR" dirty="0"/>
              <a:t> yollara ulaşmasına ve </a:t>
            </a:r>
            <a:r>
              <a:rPr lang="tr-TR" dirty="0" err="1"/>
              <a:t>fertilizasyona</a:t>
            </a:r>
            <a:r>
              <a:rPr lang="tr-TR" dirty="0"/>
              <a:t> engel olur</a:t>
            </a:r>
          </a:p>
          <a:p>
            <a:r>
              <a:rPr lang="tr-TR" dirty="0"/>
              <a:t> Hormonlu </a:t>
            </a:r>
            <a:r>
              <a:rPr lang="tr-TR" dirty="0" err="1"/>
              <a:t>RİA’lar</a:t>
            </a:r>
            <a:r>
              <a:rPr lang="tr-TR" dirty="0"/>
              <a:t> </a:t>
            </a:r>
            <a:r>
              <a:rPr lang="tr-TR" dirty="0" err="1"/>
              <a:t>endometriyal</a:t>
            </a:r>
            <a:r>
              <a:rPr lang="tr-TR" dirty="0"/>
              <a:t> </a:t>
            </a:r>
            <a:r>
              <a:rPr lang="tr-TR" dirty="0" err="1"/>
              <a:t>proliferasyonu</a:t>
            </a:r>
            <a:r>
              <a:rPr lang="tr-TR" dirty="0"/>
              <a:t> engeller, </a:t>
            </a:r>
            <a:r>
              <a:rPr lang="tr-TR" dirty="0" err="1"/>
              <a:t>servikal</a:t>
            </a:r>
            <a:r>
              <a:rPr lang="tr-TR" dirty="0"/>
              <a:t> mukusu kalınlaştırır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A8D68C-AB60-4C02-A5FA-82488A3B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721" y="198778"/>
            <a:ext cx="2761727" cy="165825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34C09F2-0CF6-4081-8AF3-D8F963796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953" y="2023381"/>
            <a:ext cx="2847079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35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1D0971-D699-4CA1-BD76-6078678B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RİA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65CB5-855D-4551-996A-8E137D060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Tercihen </a:t>
            </a:r>
            <a:r>
              <a:rPr lang="tr-TR" dirty="0" err="1"/>
              <a:t>siklusun</a:t>
            </a:r>
            <a:r>
              <a:rPr lang="tr-TR" dirty="0"/>
              <a:t> ilk 7 günü takılır ve çıkarılır (</a:t>
            </a:r>
            <a:r>
              <a:rPr lang="tr-TR" dirty="0" err="1"/>
              <a:t>Ağrı,acı</a:t>
            </a:r>
            <a:r>
              <a:rPr lang="tr-TR" dirty="0"/>
              <a:t> daha az hissedilmesi için)</a:t>
            </a:r>
          </a:p>
          <a:p>
            <a:r>
              <a:rPr lang="tr-TR" dirty="0"/>
              <a:t>Diğer günlerde de takılabilir ancak ilk 7 gün ek yöntem kullanılmalı (gebelik ekarte edilmeli)</a:t>
            </a:r>
          </a:p>
          <a:p>
            <a:r>
              <a:rPr lang="tr-TR" dirty="0"/>
              <a:t>Etki hemen başlar ve istendiği zaman </a:t>
            </a:r>
            <a:r>
              <a:rPr lang="tr-TR" dirty="0" err="1"/>
              <a:t>koitus</a:t>
            </a:r>
            <a:r>
              <a:rPr lang="tr-TR" dirty="0"/>
              <a:t> yapılabilir</a:t>
            </a:r>
          </a:p>
          <a:p>
            <a:r>
              <a:rPr lang="tr-TR" dirty="0"/>
              <a:t>Korunmasız ilişkiden sonra 5 güne kadar yerleştirildiğinde, bakır RİA en etkili acil </a:t>
            </a:r>
            <a:r>
              <a:rPr lang="tr-TR" dirty="0" err="1"/>
              <a:t>kontrasepsiyon</a:t>
            </a:r>
            <a:r>
              <a:rPr lang="tr-TR" dirty="0"/>
              <a:t> aracı olarak kabul edilir</a:t>
            </a:r>
          </a:p>
          <a:p>
            <a:r>
              <a:rPr lang="tr-TR" dirty="0"/>
              <a:t>İlk 3-6 ay kanama miktarını artırabildiği için tercihen takılmadan önce CBC bakılması önerilir</a:t>
            </a:r>
          </a:p>
        </p:txBody>
      </p:sp>
    </p:spTree>
    <p:extLst>
      <p:ext uri="{BB962C8B-B14F-4D97-AF65-F5344CB8AC3E}">
        <p14:creationId xmlns:p14="http://schemas.microsoft.com/office/powerpoint/2010/main" val="500275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788CA2-7E88-4651-B5F2-8BDD8303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RİA UYGULAMA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1CDDFF-2F27-490F-9A13-8F794395D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sağlığı merkezleri (	</a:t>
            </a:r>
            <a:r>
              <a:rPr lang="tr-TR" dirty="0" err="1"/>
              <a:t>Ria</a:t>
            </a:r>
            <a:r>
              <a:rPr lang="tr-TR" dirty="0"/>
              <a:t> sertifikalı doktor ,</a:t>
            </a:r>
            <a:r>
              <a:rPr lang="tr-TR" dirty="0" err="1"/>
              <a:t>ebe,hemşire</a:t>
            </a:r>
            <a:r>
              <a:rPr lang="tr-TR" dirty="0"/>
              <a:t> bulunması durumunda)</a:t>
            </a:r>
          </a:p>
          <a:p>
            <a:r>
              <a:rPr lang="tr-TR" dirty="0"/>
              <a:t>Aile planlama merkezleri</a:t>
            </a:r>
          </a:p>
          <a:p>
            <a:r>
              <a:rPr lang="tr-TR" dirty="0"/>
              <a:t>İlçe sağlık müdürlükleri</a:t>
            </a:r>
          </a:p>
          <a:p>
            <a:r>
              <a:rPr lang="tr-TR" dirty="0"/>
              <a:t>Hastaneler</a:t>
            </a:r>
          </a:p>
          <a:p>
            <a:r>
              <a:rPr lang="tr-TR" dirty="0"/>
              <a:t>Klinikler (Kadın doğum uzmanları)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869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4B77DE-87F5-43D0-8780-C3DAB17A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i="1" u="sng" dirty="0">
                <a:solidFill>
                  <a:srgbClr val="7030A0"/>
                </a:solidFill>
              </a:rPr>
              <a:t>ÇOCUK SAĞLIĞINA YARARLARI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86E07B-4201-4AD2-80EA-2364163D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Bebek ölüm hızını…</a:t>
            </a:r>
          </a:p>
          <a:p>
            <a:r>
              <a:rPr lang="tr-TR" dirty="0"/>
              <a:t>Bulaşıcı hastalık sıklığını..</a:t>
            </a:r>
          </a:p>
          <a:p>
            <a:r>
              <a:rPr lang="tr-TR" dirty="0"/>
              <a:t>Beslenme bozukluklarını..</a:t>
            </a:r>
          </a:p>
          <a:p>
            <a:r>
              <a:rPr lang="tr-TR" dirty="0" err="1"/>
              <a:t>Konjenital</a:t>
            </a:r>
            <a:r>
              <a:rPr lang="tr-TR" dirty="0"/>
              <a:t> anomalili bebek sayısını… </a:t>
            </a:r>
          </a:p>
          <a:p>
            <a:r>
              <a:rPr lang="tr-TR" dirty="0"/>
              <a:t>Prematüre ve düşük doğum ağırlıklı bebek sayısını… </a:t>
            </a:r>
          </a:p>
          <a:p>
            <a:pPr marL="0" indent="0">
              <a:buNone/>
            </a:pPr>
            <a:r>
              <a:rPr lang="tr-TR" dirty="0"/>
              <a:t>                                            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             </a:t>
            </a:r>
            <a:r>
              <a:rPr lang="tr-TR" sz="3200" i="1" dirty="0">
                <a:solidFill>
                  <a:srgbClr val="7030A0"/>
                </a:solidFill>
              </a:rPr>
              <a:t>AZALTIR</a:t>
            </a:r>
          </a:p>
        </p:txBody>
      </p:sp>
    </p:spTree>
    <p:extLst>
      <p:ext uri="{BB962C8B-B14F-4D97-AF65-F5344CB8AC3E}">
        <p14:creationId xmlns:p14="http://schemas.microsoft.com/office/powerpoint/2010/main" val="14158009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23A920-D675-45E6-B1F8-72E82152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RİA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BCC57F-3A34-4181-BDFE-96558328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31" y="19194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OLUMLU YÖNLER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4CA236-CC75-49A0-AECC-5AED5A22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7784"/>
            <a:ext cx="5279594" cy="9632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2672EF8-8C9A-4611-B7FE-93842181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83" y="2401035"/>
            <a:ext cx="5358848" cy="39505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051E9EF-6C6B-4FF4-9571-35C567BC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68" y="2484804"/>
            <a:ext cx="5267401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96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9200E-ACE5-4CCD-9D59-C4764793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4)BARİYER YÖNTEMLER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4D5903C-1448-4732-8C2D-8FE6DDA4A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240" y="1685393"/>
            <a:ext cx="10049520" cy="43513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57A1FE6-FEB8-4818-A9A9-9E598227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836" y="3429000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5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E4A800-335D-43BF-9EB1-0B9B8502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b)Diyafram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D9CED13-740E-442B-94B1-B4C7955B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218" y="1825625"/>
            <a:ext cx="10389563" cy="43513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5BC443-38A5-4342-8679-FFDB7882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79" y="3622518"/>
            <a:ext cx="489551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2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419B5-D45C-4769-A87C-F7BB1D60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c)</a:t>
            </a:r>
            <a:r>
              <a:rPr lang="tr-TR" dirty="0" err="1"/>
              <a:t>Servikal</a:t>
            </a:r>
            <a:r>
              <a:rPr lang="tr-TR" dirty="0"/>
              <a:t> başlık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84E60F0-0F03-40A4-BDF7-D9E4CF04E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218" y="1825625"/>
            <a:ext cx="10389563" cy="43513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AFF9B46-824B-4A1A-AC0F-48FB211C3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109" y="4228886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551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0FCD0D-FC6D-4610-8CCC-D9FA3BF9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d)</a:t>
            </a:r>
            <a:r>
              <a:rPr lang="tr-TR" dirty="0" err="1"/>
              <a:t>Spermisit</a:t>
            </a:r>
            <a:r>
              <a:rPr lang="tr-TR" dirty="0"/>
              <a:t>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68DA5D5-329D-429E-8949-3D1CDFB0E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90" y="1825625"/>
            <a:ext cx="104170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00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CE509-B171-488C-BF52-2E7DFF56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5)ACİL KONTRASEPSİYON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F22AD7-8085-4189-B08F-F7338DDF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Korunmasız ya da yetersiz korunmanın olduğu bir cinsel ilişkiden sonra, gebelik başlamadan uygulanan  yöntem</a:t>
            </a:r>
          </a:p>
          <a:p>
            <a:r>
              <a:rPr lang="tr-TR" dirty="0"/>
              <a:t>KOK yada </a:t>
            </a:r>
            <a:r>
              <a:rPr lang="tr-TR" dirty="0" err="1"/>
              <a:t>minihapların</a:t>
            </a:r>
            <a:r>
              <a:rPr lang="tr-TR" dirty="0"/>
              <a:t> yüksek dozda uygulanmasıyla gerçekleştirilebilir.</a:t>
            </a:r>
          </a:p>
          <a:p>
            <a:r>
              <a:rPr lang="tr-TR" dirty="0"/>
              <a:t>Kullanılan protokoller:</a:t>
            </a:r>
          </a:p>
          <a:p>
            <a:r>
              <a:rPr lang="tr-TR" dirty="0"/>
              <a:t>-Tek doz 1.5 mg </a:t>
            </a:r>
            <a:r>
              <a:rPr lang="tr-TR" dirty="0" err="1"/>
              <a:t>levonorgestrel</a:t>
            </a:r>
            <a:endParaRPr lang="tr-TR" dirty="0"/>
          </a:p>
          <a:p>
            <a:r>
              <a:rPr lang="tr-TR" dirty="0"/>
              <a:t>-12 saat arayla 0.75mg 2 doz </a:t>
            </a:r>
            <a:r>
              <a:rPr lang="tr-TR" dirty="0" err="1"/>
              <a:t>levonorgestrel</a:t>
            </a:r>
            <a:endParaRPr lang="tr-TR" dirty="0"/>
          </a:p>
          <a:p>
            <a:r>
              <a:rPr lang="tr-TR" dirty="0"/>
              <a:t>-12 </a:t>
            </a:r>
            <a:r>
              <a:rPr lang="tr-TR" dirty="0" err="1"/>
              <a:t>ssat</a:t>
            </a:r>
            <a:r>
              <a:rPr lang="tr-TR" dirty="0"/>
              <a:t> arayla 2 doz 100mcg </a:t>
            </a:r>
            <a:r>
              <a:rPr lang="tr-TR" dirty="0" err="1"/>
              <a:t>etinil</a:t>
            </a:r>
            <a:r>
              <a:rPr lang="tr-TR" dirty="0"/>
              <a:t> </a:t>
            </a:r>
            <a:r>
              <a:rPr lang="tr-TR" dirty="0" err="1"/>
              <a:t>östradiol</a:t>
            </a:r>
            <a:r>
              <a:rPr lang="tr-TR" dirty="0"/>
              <a:t> ve 0.5mg </a:t>
            </a:r>
            <a:r>
              <a:rPr lang="tr-TR" dirty="0" err="1"/>
              <a:t>levonorgestrel</a:t>
            </a:r>
            <a:endParaRPr lang="tr-TR" dirty="0"/>
          </a:p>
          <a:p>
            <a:r>
              <a:rPr lang="tr-TR" dirty="0"/>
              <a:t>- Tek doz </a:t>
            </a:r>
            <a:r>
              <a:rPr lang="tr-TR" dirty="0" err="1"/>
              <a:t>ulipristal</a:t>
            </a:r>
            <a:r>
              <a:rPr lang="tr-TR" dirty="0"/>
              <a:t> asetat </a:t>
            </a:r>
          </a:p>
          <a:p>
            <a:r>
              <a:rPr lang="tr-TR" dirty="0"/>
              <a:t>Daha etkili ve yan etki profili az olduğu için tercih edilen →sadece </a:t>
            </a:r>
            <a:r>
              <a:rPr lang="tr-TR" dirty="0" err="1"/>
              <a:t>levonorgestrel</a:t>
            </a:r>
            <a:r>
              <a:rPr lang="tr-TR" dirty="0"/>
              <a:t> </a:t>
            </a:r>
          </a:p>
          <a:p>
            <a:r>
              <a:rPr lang="tr-TR" dirty="0"/>
              <a:t>Mümkün olan en kısa sürede uygulanmalı (etkinlik 72-102 saat)</a:t>
            </a:r>
          </a:p>
          <a:p>
            <a:r>
              <a:rPr lang="tr-TR" dirty="0"/>
              <a:t>Modern </a:t>
            </a:r>
            <a:r>
              <a:rPr lang="tr-TR" dirty="0" err="1"/>
              <a:t>konstraseptifler</a:t>
            </a:r>
            <a:r>
              <a:rPr lang="tr-TR" dirty="0"/>
              <a:t> kadar etkili olmadığı bilinmeli.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78C5DB-40FD-4DEA-9710-C7578FFD9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80" y="2838942"/>
            <a:ext cx="2253673" cy="1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63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D906D-33EC-4469-B954-56DA3B59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ACİL KONTRASEPSİYON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8A548C-69D3-4BBE-A68C-67BFF5D04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Etki mekanizması tam bilinmemekte</a:t>
            </a:r>
          </a:p>
          <a:p>
            <a:r>
              <a:rPr lang="tr-TR" dirty="0" err="1"/>
              <a:t>ovülasyonun,döllenmenin</a:t>
            </a:r>
            <a:r>
              <a:rPr lang="tr-TR" dirty="0"/>
              <a:t> ya da döllenmiş yumurtanın </a:t>
            </a:r>
            <a:r>
              <a:rPr lang="tr-TR" dirty="0" err="1"/>
              <a:t>uterusa</a:t>
            </a:r>
            <a:r>
              <a:rPr lang="tr-TR" dirty="0"/>
              <a:t> yerleşiminin engellenmesi</a:t>
            </a:r>
          </a:p>
          <a:p>
            <a:r>
              <a:rPr lang="tr-TR" dirty="0"/>
              <a:t>Oluşmuş gebeliği önlemez ,bu amaçla kullanılmamalı</a:t>
            </a:r>
          </a:p>
          <a:p>
            <a:r>
              <a:rPr lang="tr-TR" dirty="0"/>
              <a:t>Doğum </a:t>
            </a:r>
            <a:r>
              <a:rPr lang="tr-TR" dirty="0" err="1"/>
              <a:t>defektlerine</a:t>
            </a:r>
            <a:r>
              <a:rPr lang="tr-TR" dirty="0"/>
              <a:t> neden olmaz</a:t>
            </a:r>
          </a:p>
          <a:p>
            <a:r>
              <a:rPr lang="tr-TR" dirty="0"/>
              <a:t>Tecavüz gibi durumlardan sonra kullanılabilir</a:t>
            </a:r>
          </a:p>
          <a:p>
            <a:r>
              <a:rPr lang="tr-TR" dirty="0"/>
              <a:t>Sürekli bir yöntem olmadığı ,son çare olarak uygulanması gerektiği hastaya açıklanmalı</a:t>
            </a:r>
          </a:p>
          <a:p>
            <a:r>
              <a:rPr lang="tr-TR" dirty="0"/>
              <a:t>Düşük yaptırıcı etkisi yok</a:t>
            </a:r>
          </a:p>
          <a:p>
            <a:r>
              <a:rPr lang="tr-TR" dirty="0"/>
              <a:t>Bir </a:t>
            </a:r>
            <a:r>
              <a:rPr lang="tr-TR" dirty="0" err="1"/>
              <a:t>süklusda</a:t>
            </a:r>
            <a:r>
              <a:rPr lang="tr-TR" dirty="0"/>
              <a:t> birden fazla kullanılabilir.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D0C964-CAAE-427D-B7A4-1B81429E6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85" y="4991818"/>
            <a:ext cx="2665229" cy="13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549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D89086-DBB4-4799-AC60-226EABED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ACİL KONTRASEPSİYON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6E32C64-9F8F-47D9-A7D9-BA12926DA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217" y="1825625"/>
            <a:ext cx="103195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11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10C6E-020F-41A7-985C-C95D4958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ACİL KONTRASEPSİYON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103A05-4A3C-44AF-9F74-E1C1B7BA0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Emzirenler acil </a:t>
            </a:r>
            <a:r>
              <a:rPr lang="tr-TR" dirty="0" err="1"/>
              <a:t>kontraseptifi</a:t>
            </a:r>
            <a:r>
              <a:rPr lang="tr-TR" dirty="0"/>
              <a:t> </a:t>
            </a:r>
            <a:r>
              <a:rPr lang="tr-TR" dirty="0" err="1"/>
              <a:t>kulanacaklarsa</a:t>
            </a:r>
            <a:r>
              <a:rPr lang="tr-TR" dirty="0"/>
              <a:t> </a:t>
            </a:r>
            <a:r>
              <a:rPr lang="tr-TR" dirty="0" err="1"/>
              <a:t>kulanımdan</a:t>
            </a:r>
            <a:r>
              <a:rPr lang="tr-TR" dirty="0"/>
              <a:t> önce bebeği emzirmesi ve sonraki 6 saat boyunca sütünü sağıp atarak, bebeğine mama vermesi önerilmekte.</a:t>
            </a:r>
          </a:p>
          <a:p>
            <a:r>
              <a:rPr lang="tr-TR" dirty="0"/>
              <a:t>Tekrar tekrar kullanılmak için uygun değildir. Sürekli uygulanan yöntemler önerilmeli.</a:t>
            </a:r>
          </a:p>
          <a:p>
            <a:r>
              <a:rPr lang="tr-TR" dirty="0"/>
              <a:t>Aynı </a:t>
            </a:r>
            <a:r>
              <a:rPr lang="tr-TR" dirty="0" err="1"/>
              <a:t>siklusda</a:t>
            </a:r>
            <a:r>
              <a:rPr lang="tr-TR" dirty="0"/>
              <a:t> tekrarlayan acil </a:t>
            </a:r>
            <a:r>
              <a:rPr lang="tr-TR" dirty="0" err="1"/>
              <a:t>hormonal</a:t>
            </a:r>
            <a:r>
              <a:rPr lang="tr-TR" dirty="0"/>
              <a:t> </a:t>
            </a:r>
            <a:r>
              <a:rPr lang="tr-TR" dirty="0" err="1"/>
              <a:t>kontrasepsiyon</a:t>
            </a:r>
            <a:r>
              <a:rPr lang="tr-TR" dirty="0"/>
              <a:t> uygulamalarında koruyucu etkinin düşeceği hastaya açıklanmalı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53958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10FFD6-F0F4-4B17-A7AB-2730775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</a:rPr>
              <a:t>6)CERRAHİ STERİLİZASYON YÖNTEMLERİ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B11722-7B84-4CE8-842C-F2B59D1E6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1.</a:t>
            </a:r>
            <a:r>
              <a:rPr lang="tr-TR" b="1" dirty="0"/>
              <a:t>Tüp </a:t>
            </a:r>
            <a:r>
              <a:rPr lang="tr-TR" b="1" dirty="0" err="1"/>
              <a:t>ligasyonu</a:t>
            </a:r>
            <a:r>
              <a:rPr lang="tr-TR" b="1" dirty="0"/>
              <a:t> </a:t>
            </a:r>
          </a:p>
          <a:p>
            <a:r>
              <a:rPr lang="tr-TR" dirty="0" err="1"/>
              <a:t>Laparoskopi</a:t>
            </a:r>
            <a:r>
              <a:rPr lang="tr-TR" dirty="0"/>
              <a:t>/</a:t>
            </a:r>
            <a:r>
              <a:rPr lang="tr-TR" dirty="0" err="1"/>
              <a:t>minilaparotomi</a:t>
            </a:r>
            <a:r>
              <a:rPr lang="tr-TR" dirty="0"/>
              <a:t> ile her iki tüp </a:t>
            </a:r>
            <a:r>
              <a:rPr lang="tr-TR" dirty="0" err="1"/>
              <a:t>kesme,bağlama,yakma,klips</a:t>
            </a:r>
            <a:r>
              <a:rPr lang="tr-TR" dirty="0"/>
              <a:t> ya da halka takma</a:t>
            </a:r>
          </a:p>
          <a:p>
            <a:r>
              <a:rPr lang="tr-TR" dirty="0"/>
              <a:t>Etki hemen </a:t>
            </a:r>
            <a:r>
              <a:rPr lang="tr-TR" dirty="0" err="1"/>
              <a:t>başlar,başarısızlık</a:t>
            </a:r>
            <a:r>
              <a:rPr lang="tr-TR" dirty="0"/>
              <a:t> orası çok düşük ,cinsel ilişkiden bağımsız</a:t>
            </a:r>
          </a:p>
          <a:p>
            <a:r>
              <a:rPr lang="tr-TR" dirty="0"/>
              <a:t>Geri dönüşü </a:t>
            </a:r>
            <a:r>
              <a:rPr lang="tr-TR" dirty="0" err="1"/>
              <a:t>zor,pahalı</a:t>
            </a:r>
            <a:r>
              <a:rPr lang="tr-TR" dirty="0"/>
              <a:t>, düşük oranda gebelik </a:t>
            </a:r>
            <a:r>
              <a:rPr lang="tr-TR" dirty="0" err="1"/>
              <a:t>görülebilir,CYBH</a:t>
            </a:r>
            <a:r>
              <a:rPr lang="tr-TR" dirty="0"/>
              <a:t> karşı korumaz</a:t>
            </a:r>
          </a:p>
          <a:p>
            <a:r>
              <a:rPr lang="tr-TR" b="1" dirty="0" err="1"/>
              <a:t>Vazektomi</a:t>
            </a:r>
            <a:r>
              <a:rPr lang="tr-TR" dirty="0"/>
              <a:t> </a:t>
            </a:r>
          </a:p>
          <a:p>
            <a:r>
              <a:rPr lang="tr-TR" dirty="0"/>
              <a:t>2.Vas </a:t>
            </a:r>
            <a:r>
              <a:rPr lang="tr-TR" dirty="0" err="1"/>
              <a:t>deferensler</a:t>
            </a:r>
            <a:r>
              <a:rPr lang="tr-TR" dirty="0"/>
              <a:t> bağlanıp kesilir</a:t>
            </a:r>
          </a:p>
          <a:p>
            <a:r>
              <a:rPr lang="tr-TR" dirty="0"/>
              <a:t>Spermlerin meni sıvısına karışması engellenir</a:t>
            </a:r>
          </a:p>
          <a:p>
            <a:r>
              <a:rPr lang="tr-TR" dirty="0"/>
              <a:t>En etkili yöntemlerden biri (&lt;%1),cinsel fonksiyonda bozulma olmaz</a:t>
            </a:r>
          </a:p>
          <a:p>
            <a:r>
              <a:rPr lang="tr-TR" dirty="0"/>
              <a:t> </a:t>
            </a:r>
            <a:r>
              <a:rPr lang="tr-TR" dirty="0" err="1"/>
              <a:t>YatIŞ</a:t>
            </a:r>
            <a:r>
              <a:rPr lang="tr-TR" dirty="0"/>
              <a:t> gerektirmez (lokal anestezi)</a:t>
            </a:r>
          </a:p>
          <a:p>
            <a:r>
              <a:rPr lang="tr-TR" dirty="0"/>
              <a:t>Geri dönüş </a:t>
            </a:r>
            <a:r>
              <a:rPr lang="tr-TR" dirty="0" err="1"/>
              <a:t>zor,etkisi</a:t>
            </a:r>
            <a:r>
              <a:rPr lang="tr-TR" dirty="0"/>
              <a:t> 2 ay veya 20 boşalma sonrası bu dönemde ek yöntem </a:t>
            </a:r>
          </a:p>
          <a:p>
            <a:r>
              <a:rPr lang="tr-TR" dirty="0"/>
              <a:t>CYBH karşı korumaz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F694A8-50DE-4E5D-B870-D6EA11AB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866" y="472045"/>
            <a:ext cx="2411200" cy="160372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6E62268-7540-41A8-9BAA-B9C4BEA4C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703" y="3313215"/>
            <a:ext cx="212159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0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8B15FC-3A33-45E5-B476-6B613756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7F12D1-6DBC-435F-B857-60F5E71CD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0" lvl="6" indent="0">
              <a:buNone/>
            </a:pPr>
            <a:endParaRPr lang="tr-TR" dirty="0"/>
          </a:p>
          <a:p>
            <a:r>
              <a:rPr lang="tr-TR" dirty="0"/>
              <a:t>Ailelerin ekonomik ve sosyal düzeyi yükselir</a:t>
            </a:r>
          </a:p>
          <a:p>
            <a:r>
              <a:rPr lang="tr-TR" dirty="0"/>
              <a:t>Yaşam standardı yükselir </a:t>
            </a:r>
          </a:p>
          <a:p>
            <a:r>
              <a:rPr lang="tr-TR" dirty="0"/>
              <a:t>Sağlıklı anne ve çocuk sayısı artar</a:t>
            </a:r>
          </a:p>
          <a:p>
            <a:pPr marL="0" indent="0">
              <a:buNone/>
            </a:pPr>
            <a:r>
              <a:rPr lang="tr-TR" dirty="0"/>
              <a:t>                               </a:t>
            </a:r>
          </a:p>
          <a:p>
            <a:pPr marL="0" indent="0">
              <a:buNone/>
            </a:pPr>
            <a:r>
              <a:rPr lang="tr-TR" i="1" dirty="0"/>
              <a:t>                                                 </a:t>
            </a:r>
            <a:r>
              <a:rPr lang="tr-TR" i="1" dirty="0">
                <a:solidFill>
                  <a:srgbClr val="7030A0"/>
                </a:solidFill>
              </a:rPr>
              <a:t>SONUÇ….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i="1" dirty="0"/>
              <a:t>                                                                 </a:t>
            </a:r>
            <a:r>
              <a:rPr lang="tr-TR" sz="3600" b="1" i="1" u="sng" dirty="0">
                <a:solidFill>
                  <a:srgbClr val="7030A0"/>
                </a:solidFill>
              </a:rPr>
              <a:t>SAĞLIKLI TOPLUM</a:t>
            </a:r>
          </a:p>
          <a:p>
            <a:pPr marL="0" indent="0">
              <a:buNone/>
            </a:pPr>
            <a:endParaRPr lang="tr-TR" sz="3600" b="1" i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i="1" dirty="0"/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580183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E40BD8-1D0A-4EBC-B6E5-8BD2740B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</a:rPr>
              <a:t>7)DOĞURGANLIK BİLİNCİNE DAYALI YÖNTEMLER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36FDB5-DF92-44CD-A541-B1051EF3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Doğal aile planlaması da denir </a:t>
            </a:r>
          </a:p>
          <a:p>
            <a:r>
              <a:rPr lang="tr-TR" dirty="0"/>
              <a:t>Çiftlerin işbirliğini gerektirir.</a:t>
            </a:r>
          </a:p>
          <a:p>
            <a:r>
              <a:rPr lang="tr-TR" dirty="0" err="1"/>
              <a:t>Fertil</a:t>
            </a:r>
            <a:r>
              <a:rPr lang="tr-TR" dirty="0"/>
              <a:t> günlerde cinsel ilişkiden kaçınılması ya da başka yöntemleri kullanmada kararlı olunmalı</a:t>
            </a:r>
          </a:p>
          <a:p>
            <a:r>
              <a:rPr lang="tr-TR" dirty="0"/>
              <a:t>Uygulanılan yönteme göre vücut değişikliklerinin farkında olunmalı ve gün be gün takip edilmeli.</a:t>
            </a:r>
          </a:p>
          <a:p>
            <a:r>
              <a:rPr lang="tr-TR" dirty="0"/>
              <a:t>Yan etki ve sağlık riski yok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67596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92791B-A499-4793-B153-6048C850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a)Takvime dayalı yöntemler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FC8481-649F-405C-9AA0-5D98E18F2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/>
              <a:t>1-Standart günler yöntemi</a:t>
            </a:r>
            <a:r>
              <a:rPr lang="tr-TR" dirty="0"/>
              <a:t>:</a:t>
            </a:r>
          </a:p>
          <a:p>
            <a:r>
              <a:rPr lang="tr-TR" dirty="0"/>
              <a:t>-</a:t>
            </a:r>
            <a:r>
              <a:rPr lang="tr-TR" dirty="0" err="1"/>
              <a:t>Siklüs</a:t>
            </a:r>
            <a:r>
              <a:rPr lang="tr-TR" dirty="0"/>
              <a:t> süre 26-32 aralığında olanlar için </a:t>
            </a:r>
          </a:p>
          <a:p>
            <a:r>
              <a:rPr lang="tr-TR" dirty="0"/>
              <a:t>-Yılda 2 den fazla uzun veya kısa </a:t>
            </a:r>
            <a:r>
              <a:rPr lang="tr-TR" dirty="0" err="1"/>
              <a:t>siklüs</a:t>
            </a:r>
            <a:r>
              <a:rPr lang="tr-TR" dirty="0"/>
              <a:t> süresi etkinlik azalır</a:t>
            </a:r>
          </a:p>
          <a:p>
            <a:r>
              <a:rPr lang="tr-TR" dirty="0"/>
              <a:t>-Döngü takip edilir ve kanamanın ilk gününü 1.gün olarak sayılır</a:t>
            </a:r>
          </a:p>
          <a:p>
            <a:r>
              <a:rPr lang="tr-TR" dirty="0"/>
              <a:t>-8-19 günler arası </a:t>
            </a:r>
            <a:r>
              <a:rPr lang="tr-TR" dirty="0" err="1"/>
              <a:t>fertil</a:t>
            </a:r>
            <a:r>
              <a:rPr lang="tr-TR" dirty="0"/>
              <a:t> günler olarak kabul edilir.</a:t>
            </a:r>
          </a:p>
          <a:p>
            <a:r>
              <a:rPr lang="tr-TR" dirty="0"/>
              <a:t>-Bu dönemde cinsel ilişkiden kaçınılır ya da ek yöntem (</a:t>
            </a:r>
            <a:r>
              <a:rPr lang="tr-TR" dirty="0" err="1"/>
              <a:t>kondom,diyafram</a:t>
            </a:r>
            <a:r>
              <a:rPr lang="tr-TR" dirty="0"/>
              <a:t> vb.) kullanılır (</a:t>
            </a:r>
            <a:r>
              <a:rPr lang="tr-TR" dirty="0" err="1"/>
              <a:t>spermisid</a:t>
            </a:r>
            <a:r>
              <a:rPr lang="tr-TR" dirty="0"/>
              <a:t> veya </a:t>
            </a:r>
            <a:r>
              <a:rPr lang="tr-TR" dirty="0" err="1"/>
              <a:t>geriçekme</a:t>
            </a:r>
            <a:r>
              <a:rPr lang="tr-TR" dirty="0"/>
              <a:t> daha az etkili)</a:t>
            </a:r>
          </a:p>
          <a:p>
            <a:r>
              <a:rPr lang="tr-TR" dirty="0"/>
              <a:t>-1-7 ve 20 – 1. günler arasında korunmasız </a:t>
            </a:r>
            <a:r>
              <a:rPr lang="tr-TR" dirty="0" err="1"/>
              <a:t>koitus</a:t>
            </a:r>
            <a:r>
              <a:rPr lang="tr-TR" dirty="0"/>
              <a:t> yapılabilir.</a:t>
            </a:r>
          </a:p>
          <a:p>
            <a:r>
              <a:rPr lang="tr-TR" b="1" dirty="0"/>
              <a:t>2-Takvim ritmi yöntemi</a:t>
            </a:r>
            <a:r>
              <a:rPr lang="tr-TR" dirty="0"/>
              <a:t>:</a:t>
            </a:r>
          </a:p>
          <a:p>
            <a:r>
              <a:rPr lang="tr-TR" dirty="0"/>
              <a:t>-Bu yönteme güvenmeden önce kadın her </a:t>
            </a:r>
            <a:r>
              <a:rPr lang="tr-TR" dirty="0" err="1"/>
              <a:t>siklüsunu</a:t>
            </a:r>
            <a:r>
              <a:rPr lang="tr-TR" dirty="0"/>
              <a:t> 6 ay boyunca kontrol eder</a:t>
            </a:r>
          </a:p>
          <a:p>
            <a:r>
              <a:rPr lang="tr-TR" dirty="0"/>
              <a:t>-En kısa döngü süresinden 18 çıkarılır -  </a:t>
            </a:r>
            <a:r>
              <a:rPr lang="tr-TR" dirty="0" err="1"/>
              <a:t>fertil</a:t>
            </a:r>
            <a:r>
              <a:rPr lang="tr-TR" dirty="0"/>
              <a:t> günün ilk günü</a:t>
            </a:r>
          </a:p>
          <a:p>
            <a:r>
              <a:rPr lang="tr-TR" dirty="0"/>
              <a:t>-En uzun </a:t>
            </a:r>
            <a:r>
              <a:rPr lang="tr-TR" dirty="0" err="1"/>
              <a:t>siklus</a:t>
            </a:r>
            <a:r>
              <a:rPr lang="tr-TR" dirty="0"/>
              <a:t> süresinden 11 çıkarılır- </a:t>
            </a:r>
            <a:r>
              <a:rPr lang="tr-TR" dirty="0" err="1"/>
              <a:t>fertil</a:t>
            </a:r>
            <a:r>
              <a:rPr lang="tr-TR" dirty="0"/>
              <a:t> günün son günü</a:t>
            </a:r>
          </a:p>
          <a:p>
            <a:r>
              <a:rPr lang="tr-TR" dirty="0"/>
              <a:t>-(örn:27-18 =9,  31-11=20     9-20. günlerde korunmasız ilişkiden kaçınılır)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F8392D-0555-42EE-967F-BB588D67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64" y="1027906"/>
            <a:ext cx="1887960" cy="18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1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FFD97E-7176-4E8A-A32E-1211B170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b)Semptom tabanlı yöntemler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405F2D-452A-4B94-AA00-B9654592F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/>
              <a:t>1-İki gün yöntemi</a:t>
            </a:r>
            <a:r>
              <a:rPr lang="tr-TR" dirty="0"/>
              <a:t>: </a:t>
            </a:r>
          </a:p>
          <a:p>
            <a:r>
              <a:rPr lang="tr-TR" dirty="0"/>
              <a:t>-Her öğle ve/veya akşamdan sonra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sekresyon</a:t>
            </a:r>
            <a:r>
              <a:rPr lang="tr-TR" dirty="0"/>
              <a:t> kontrol edilir.(</a:t>
            </a:r>
            <a:r>
              <a:rPr lang="tr-TR" dirty="0" err="1"/>
              <a:t>parmak.iç</a:t>
            </a:r>
            <a:r>
              <a:rPr lang="tr-TR" dirty="0"/>
              <a:t> </a:t>
            </a:r>
            <a:r>
              <a:rPr lang="tr-TR" dirty="0" err="1"/>
              <a:t>çamaşır,kağıt</a:t>
            </a:r>
            <a:r>
              <a:rPr lang="tr-TR" dirty="0"/>
              <a:t> mendil) </a:t>
            </a:r>
          </a:p>
          <a:p>
            <a:r>
              <a:rPr lang="tr-TR" dirty="0"/>
              <a:t>-</a:t>
            </a:r>
            <a:r>
              <a:rPr lang="tr-TR" dirty="0" err="1"/>
              <a:t>Tür,renk</a:t>
            </a:r>
            <a:r>
              <a:rPr lang="tr-TR" dirty="0"/>
              <a:t> veya kıvamdaki değişiklik fark edilir edilmez o gün ve sonraki gün </a:t>
            </a:r>
            <a:r>
              <a:rPr lang="tr-TR" dirty="0" err="1"/>
              <a:t>fertil</a:t>
            </a:r>
            <a:r>
              <a:rPr lang="tr-TR" dirty="0"/>
              <a:t> kabul edilir.</a:t>
            </a:r>
          </a:p>
          <a:p>
            <a:r>
              <a:rPr lang="tr-TR" dirty="0"/>
              <a:t>-</a:t>
            </a:r>
            <a:r>
              <a:rPr lang="tr-TR" dirty="0" err="1"/>
              <a:t>Sekresyonlu</a:t>
            </a:r>
            <a:r>
              <a:rPr lang="tr-TR" dirty="0"/>
              <a:t> gün ve takip eden günlerde </a:t>
            </a:r>
            <a:r>
              <a:rPr lang="tr-TR" dirty="0" err="1"/>
              <a:t>koıtusdan</a:t>
            </a:r>
            <a:r>
              <a:rPr lang="tr-TR" dirty="0"/>
              <a:t> kaçınılır ya da ek yöntem kullanılır</a:t>
            </a:r>
          </a:p>
          <a:p>
            <a:r>
              <a:rPr lang="tr-TR" dirty="0"/>
              <a:t>-Üst üste 2 kuru gün (</a:t>
            </a:r>
            <a:r>
              <a:rPr lang="tr-TR" dirty="0" err="1"/>
              <a:t>sekresyonsuz</a:t>
            </a:r>
            <a:r>
              <a:rPr lang="tr-TR" dirty="0"/>
              <a:t>) geçtikten sonra korunmasız </a:t>
            </a:r>
            <a:r>
              <a:rPr lang="tr-TR" dirty="0" err="1"/>
              <a:t>koıtus</a:t>
            </a:r>
            <a:r>
              <a:rPr lang="tr-TR" dirty="0"/>
              <a:t> yapılabilir.</a:t>
            </a:r>
          </a:p>
          <a:p>
            <a:r>
              <a:rPr lang="tr-TR" b="1" dirty="0"/>
              <a:t>2-Bazal vücut ısısı yöntemi</a:t>
            </a:r>
            <a:r>
              <a:rPr lang="tr-TR" dirty="0"/>
              <a:t>:</a:t>
            </a:r>
          </a:p>
          <a:p>
            <a:r>
              <a:rPr lang="tr-TR" dirty="0"/>
              <a:t>-Her sabah kalkmadan vücut sıcaklığı ölçülür</a:t>
            </a:r>
          </a:p>
          <a:p>
            <a:r>
              <a:rPr lang="tr-TR" dirty="0"/>
              <a:t>-Sıcaklığın </a:t>
            </a:r>
            <a:r>
              <a:rPr lang="tr-TR" dirty="0" err="1"/>
              <a:t>ovulasyondan</a:t>
            </a:r>
            <a:r>
              <a:rPr lang="tr-TR" dirty="0"/>
              <a:t> hemen sonra yükselmesini izler (0.2-0.5)</a:t>
            </a:r>
          </a:p>
          <a:p>
            <a:r>
              <a:rPr lang="tr-TR" dirty="0"/>
              <a:t>-</a:t>
            </a:r>
            <a:r>
              <a:rPr lang="tr-TR" dirty="0" err="1"/>
              <a:t>Siklüsun</a:t>
            </a:r>
            <a:r>
              <a:rPr lang="tr-TR" dirty="0"/>
              <a:t> 1. </a:t>
            </a:r>
            <a:r>
              <a:rPr lang="tr-TR" dirty="0" err="1"/>
              <a:t>günüNden</a:t>
            </a:r>
            <a:r>
              <a:rPr lang="tr-TR" dirty="0"/>
              <a:t> normal sıcaklığın üzerine çıkıldıktan 3 gün sonraya kadar cinsel ilişkiden kaçınılır ya da ek yöntem (kondom ve ya </a:t>
            </a:r>
            <a:r>
              <a:rPr lang="tr-TR" dirty="0" err="1"/>
              <a:t>diyaftam</a:t>
            </a:r>
            <a:r>
              <a:rPr lang="tr-TR" dirty="0"/>
              <a:t> )</a:t>
            </a:r>
          </a:p>
          <a:p>
            <a:r>
              <a:rPr lang="tr-TR" dirty="0"/>
              <a:t>-Bu 3 günün sonunda </a:t>
            </a:r>
            <a:r>
              <a:rPr lang="tr-TR" dirty="0" err="1"/>
              <a:t>fertil</a:t>
            </a:r>
            <a:r>
              <a:rPr lang="tr-TR" dirty="0"/>
              <a:t> gün geçmiştir.</a:t>
            </a:r>
          </a:p>
          <a:p>
            <a:r>
              <a:rPr lang="tr-TR" dirty="0"/>
              <a:t>-Artıştan sonraki 4 günden – ilk </a:t>
            </a:r>
            <a:r>
              <a:rPr lang="tr-TR" dirty="0" err="1"/>
              <a:t>siklüs</a:t>
            </a:r>
            <a:r>
              <a:rPr lang="tr-TR" dirty="0"/>
              <a:t> kanamasına kadar korunmasız </a:t>
            </a:r>
            <a:r>
              <a:rPr lang="tr-TR" dirty="0" err="1"/>
              <a:t>koıtus</a:t>
            </a:r>
            <a:r>
              <a:rPr lang="tr-TR" dirty="0"/>
              <a:t> yapılabilir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E63B97-9E73-4330-A51F-2746178E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85" y="3136735"/>
            <a:ext cx="1793366" cy="1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35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FEFE7E-008C-4278-82C1-7EB2C616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8)LAKTASYONEL AMENORE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6A695D-CF3B-45AC-8E3F-11497743A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Etkili olabilmesi için gerekli koşullar:</a:t>
            </a:r>
          </a:p>
          <a:p>
            <a:r>
              <a:rPr lang="tr-TR" dirty="0"/>
              <a:t>• Bebeğin beslenmesinin en az %85’inin gece ve gündüz düzenli emzirme ile sağlanması </a:t>
            </a:r>
          </a:p>
          <a:p>
            <a:r>
              <a:rPr lang="tr-TR" dirty="0"/>
              <a:t>• Henüz adet görmemiş olmak</a:t>
            </a:r>
          </a:p>
          <a:p>
            <a:r>
              <a:rPr lang="tr-TR" dirty="0"/>
              <a:t>• Bebeğin 6 aylıktan küçük olması </a:t>
            </a:r>
          </a:p>
          <a:p>
            <a:r>
              <a:rPr lang="tr-TR" dirty="0"/>
              <a:t>• Bebeğin gece ve gündüz sık aralarla (günde en az 6-10 kez; gündüz en az 4 saatte bir gece 6 saatte bir emzirilmesi) ve her bir beslenme için sürenin en az 5 dakika olması </a:t>
            </a:r>
          </a:p>
          <a:p>
            <a:r>
              <a:rPr lang="tr-TR" dirty="0"/>
              <a:t>• Biberonun hiç kullanılmaması, sık emzirmenin sağlanamadığı durumlarda sütün pompa ile boşaltılması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15EA47C-5895-4A45-97B4-50C446BE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462" y="479779"/>
            <a:ext cx="263979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92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30C9D6-4A90-43FA-92CB-A5AB5508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9) GELENEKSEL YÖNTEMLER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71EC15-24B3-4475-ADC3-DDA51CC1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sz="3300" b="1" dirty="0"/>
              <a:t>a)Takvim yöntemi</a:t>
            </a:r>
            <a:r>
              <a:rPr lang="tr-TR" dirty="0"/>
              <a:t>:</a:t>
            </a:r>
          </a:p>
          <a:p>
            <a:r>
              <a:rPr lang="tr-TR" dirty="0"/>
              <a:t>-</a:t>
            </a:r>
            <a:r>
              <a:rPr lang="tr-TR" dirty="0" err="1"/>
              <a:t>Siklüs</a:t>
            </a:r>
            <a:r>
              <a:rPr lang="tr-TR" dirty="0"/>
              <a:t> süresinden 14 </a:t>
            </a:r>
            <a:r>
              <a:rPr lang="tr-TR" dirty="0" err="1"/>
              <a:t>çıkarılır→yumurtlama</a:t>
            </a:r>
            <a:r>
              <a:rPr lang="tr-TR" dirty="0"/>
              <a:t> günü </a:t>
            </a:r>
          </a:p>
          <a:p>
            <a:r>
              <a:rPr lang="tr-TR" dirty="0"/>
              <a:t>-Bu günden 5 gün önce ve 2 gün sonrası gebelik için en elverişli dönem </a:t>
            </a:r>
          </a:p>
          <a:p>
            <a:r>
              <a:rPr lang="tr-TR" dirty="0"/>
              <a:t>-Bu dönemde ek yöntem (kondom) kullanılması önerilir.</a:t>
            </a:r>
          </a:p>
          <a:p>
            <a:r>
              <a:rPr lang="tr-TR" sz="3300" b="1" dirty="0"/>
              <a:t>b)</a:t>
            </a:r>
            <a:r>
              <a:rPr lang="tr-TR" sz="3300" b="1" dirty="0" err="1"/>
              <a:t>Koitus</a:t>
            </a:r>
            <a:r>
              <a:rPr lang="tr-TR" sz="3300" b="1" dirty="0"/>
              <a:t> </a:t>
            </a:r>
            <a:r>
              <a:rPr lang="tr-TR" sz="3300" b="1" dirty="0" err="1"/>
              <a:t>interruptus</a:t>
            </a:r>
            <a:r>
              <a:rPr lang="tr-TR" dirty="0"/>
              <a:t>:</a:t>
            </a:r>
          </a:p>
          <a:p>
            <a:r>
              <a:rPr lang="tr-TR" dirty="0"/>
              <a:t>-En çok tercih edilen yöntem (gelenekseller arasında)</a:t>
            </a:r>
          </a:p>
          <a:p>
            <a:r>
              <a:rPr lang="tr-TR" dirty="0"/>
              <a:t>-Güvenilir değil</a:t>
            </a:r>
          </a:p>
          <a:p>
            <a:r>
              <a:rPr lang="tr-TR" dirty="0"/>
              <a:t>-</a:t>
            </a:r>
            <a:r>
              <a:rPr lang="tr-TR" dirty="0" err="1"/>
              <a:t>CYBH’ları</a:t>
            </a:r>
            <a:r>
              <a:rPr lang="tr-TR" dirty="0"/>
              <a:t> önlemez</a:t>
            </a:r>
          </a:p>
          <a:p>
            <a:r>
              <a:rPr lang="tr-TR" dirty="0"/>
              <a:t>-Halk arasında etkili yöntem olarak kabul edilir</a:t>
            </a:r>
          </a:p>
          <a:p>
            <a:r>
              <a:rPr lang="tr-TR" dirty="0"/>
              <a:t>-Otokontrol yeterli olmayabilir.</a:t>
            </a:r>
          </a:p>
          <a:p>
            <a:r>
              <a:rPr lang="tr-TR" sz="3300" b="1" dirty="0"/>
              <a:t>c)Vajinal duş</a:t>
            </a:r>
          </a:p>
          <a:p>
            <a:r>
              <a:rPr lang="tr-TR" dirty="0"/>
              <a:t>-Enfeksiyon riski artışı</a:t>
            </a:r>
          </a:p>
          <a:p>
            <a:r>
              <a:rPr lang="tr-TR" dirty="0"/>
              <a:t>-PID</a:t>
            </a:r>
          </a:p>
          <a:p>
            <a:r>
              <a:rPr lang="tr-TR" dirty="0"/>
              <a:t>-</a:t>
            </a:r>
            <a:r>
              <a:rPr lang="tr-TR" dirty="0" err="1"/>
              <a:t>İnfertilite</a:t>
            </a:r>
            <a:r>
              <a:rPr lang="tr-TR" dirty="0"/>
              <a:t>,</a:t>
            </a:r>
          </a:p>
          <a:p>
            <a:r>
              <a:rPr lang="tr-TR" dirty="0"/>
              <a:t>-IUGG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1CEA45-A2CA-4485-916B-26D65C92E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47" y="1811976"/>
            <a:ext cx="5819982" cy="43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78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BCA12A-70AB-4C5E-9B62-558EF31B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KONTRASEPTİK YÖNTEM-BAŞARI ORANLARI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A082869-E371-4EFE-8912-867716FBB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31" y="2232563"/>
            <a:ext cx="6328228" cy="3559628"/>
          </a:xfrm>
        </p:spPr>
      </p:pic>
    </p:spTree>
    <p:extLst>
      <p:ext uri="{BB962C8B-B14F-4D97-AF65-F5344CB8AC3E}">
        <p14:creationId xmlns:p14="http://schemas.microsoft.com/office/powerpoint/2010/main" val="2723796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4B877F-A305-485D-9BF0-650F4680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ANCAK..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B5E969-EAE7-4F05-BD32-7EBC250BA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HİÇ BİR KONTRASEPTİF YÖNTEM  GEBELİKTEN %100 KORUMAZ</a:t>
            </a:r>
          </a:p>
          <a:p>
            <a:pPr marL="0" indent="0">
              <a:buNone/>
            </a:pPr>
            <a:r>
              <a:rPr lang="tr-TR" dirty="0"/>
              <a:t>     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E179F7-2CED-4796-873E-48AB6758B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514" y="2574060"/>
            <a:ext cx="3758374" cy="46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52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21EBE-353F-4FFF-9781-4B0B73AC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r>
              <a:rPr lang="tr-TR" dirty="0">
                <a:solidFill>
                  <a:srgbClr val="7030A0"/>
                </a:solidFill>
              </a:rPr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71FE83-FA78-4646-901D-B725E325C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eligibility</a:t>
            </a:r>
            <a:r>
              <a:rPr lang="tr-TR" dirty="0"/>
              <a:t> </a:t>
            </a:r>
            <a:r>
              <a:rPr lang="tr-TR" dirty="0" err="1"/>
              <a:t>criteria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contrasceptive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fifth</a:t>
            </a:r>
            <a:r>
              <a:rPr lang="tr-TR" dirty="0"/>
              <a:t> </a:t>
            </a:r>
            <a:r>
              <a:rPr lang="tr-TR" dirty="0" err="1"/>
              <a:t>edition</a:t>
            </a:r>
            <a:r>
              <a:rPr lang="tr-TR" dirty="0"/>
              <a:t> 2015</a:t>
            </a:r>
          </a:p>
          <a:p>
            <a:pPr marL="0" indent="0">
              <a:buNone/>
            </a:pPr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planning</a:t>
            </a:r>
            <a:r>
              <a:rPr lang="tr-TR" dirty="0"/>
              <a:t> a global </a:t>
            </a:r>
            <a:r>
              <a:rPr lang="tr-TR" dirty="0" err="1"/>
              <a:t>handbook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privıders,2018</a:t>
            </a:r>
          </a:p>
          <a:p>
            <a:pPr marL="0" indent="0">
              <a:buNone/>
            </a:pPr>
            <a:r>
              <a:rPr lang="tr-TR" dirty="0"/>
              <a:t>Türkiye nüfus ve sağlık araştırması, 2018</a:t>
            </a:r>
          </a:p>
          <a:p>
            <a:pPr marL="0" indent="0">
              <a:buNone/>
            </a:pPr>
            <a:r>
              <a:rPr lang="tr-TR" dirty="0"/>
              <a:t>Oral </a:t>
            </a:r>
            <a:r>
              <a:rPr lang="tr-TR" dirty="0" err="1"/>
              <a:t>kontrasepsiyon</a:t>
            </a:r>
            <a:r>
              <a:rPr lang="tr-TR" dirty="0"/>
              <a:t> kılavuzu ,2012,TJOD</a:t>
            </a:r>
          </a:p>
          <a:p>
            <a:pPr marL="0" indent="0">
              <a:buNone/>
            </a:pPr>
            <a:r>
              <a:rPr lang="tr-TR" dirty="0"/>
              <a:t>Sağlık Bakanlığı Aile planlaması ve danışmanlığı rehberi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66650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D6E79F0-6150-4219-A6AF-4C6EADCF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sz="3200" i="1" dirty="0">
                <a:solidFill>
                  <a:srgbClr val="7030A0"/>
                </a:solidFill>
              </a:rPr>
              <a:t>                                                                    TEŞEKKÜRLER…</a:t>
            </a:r>
          </a:p>
          <a:p>
            <a:pPr marL="0" indent="0">
              <a:buNone/>
            </a:pPr>
            <a:endParaRPr lang="tr-TR" sz="3200" i="1" dirty="0">
              <a:solidFill>
                <a:srgbClr val="7030A0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9AB21D7-990A-44D6-8080-B2E154F0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53" y="681037"/>
            <a:ext cx="5617358" cy="42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407F7F-B94C-4EEA-8821-60A1C474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     </a:t>
            </a:r>
            <a:r>
              <a:rPr lang="tr-TR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RİSKLİ GEBELİK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8A58E3-7E56-427B-8523-5A40EF47D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832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D8FDCD-803F-4B48-807E-2B6B6E3C8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40" y="1690688"/>
            <a:ext cx="1869532" cy="220137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80ED3AA-5537-4201-9326-F9ABA63CD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72" y="1781907"/>
            <a:ext cx="1566795" cy="197572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671B26D-1633-42FC-867D-CDA1D2FA6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48" y="3171091"/>
            <a:ext cx="4032248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E1440D-8951-44CC-B4FD-EA8BBF0D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TNSA -2018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EC06B-E519-468D-AC83-D606613B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Hacettepe Üniversitesi Nüfus Etütleri Enstitüsü tarafından 1968 yılından bu yana her beş yılda bir düzenli olarak ülke çapında yürütülen nüfus araştırmalarının sonuncusu, 2018 yılında Türkiye Nüfus ve Sağlık Araştırması (TNSA-2018) olarak gerçekleştirilmiş ve sonuçları kamuoyu ile paylaşılmıştır.</a:t>
            </a:r>
          </a:p>
          <a:p>
            <a:pPr marL="0" indent="0">
              <a:buNone/>
            </a:pPr>
            <a:r>
              <a:rPr lang="tr-TR" dirty="0"/>
              <a:t>Araştırma sonuçlarına göre, kadınların %53’ü, şu anda sahip olduğundan daha fazla çocuk sahibi olmak istemediğini belirtmiştir. Buna %14’lük “daha sonra gebelik isteyenleri” de eklediğimizde, kadınların yaklaşık %70’inin gebelik istemediği görülmektedir. </a:t>
            </a:r>
          </a:p>
        </p:txBody>
      </p:sp>
    </p:spTree>
    <p:extLst>
      <p:ext uri="{BB962C8B-B14F-4D97-AF65-F5344CB8AC3E}">
        <p14:creationId xmlns:p14="http://schemas.microsoft.com/office/powerpoint/2010/main" val="2377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3471</Words>
  <Application>Microsoft Office PowerPoint</Application>
  <PresentationFormat>Geniş ekran</PresentationFormat>
  <Paragraphs>423</Paragraphs>
  <Slides>78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78</vt:i4>
      </vt:variant>
    </vt:vector>
  </HeadingPairs>
  <TitlesOfParts>
    <vt:vector size="83" baseType="lpstr">
      <vt:lpstr>Arial</vt:lpstr>
      <vt:lpstr>Arial Rounded MT Bold</vt:lpstr>
      <vt:lpstr>Calibri</vt:lpstr>
      <vt:lpstr>Calibri Light</vt:lpstr>
      <vt:lpstr>Office Teması</vt:lpstr>
      <vt:lpstr>ASM’DE KONTRASEPTİF YÖNTEM KULLANIMI</vt:lpstr>
      <vt:lpstr>AMAÇ</vt:lpstr>
      <vt:lpstr>HEDEFLER </vt:lpstr>
      <vt:lpstr>PowerPoint Sunusu</vt:lpstr>
      <vt:lpstr>ANNE SAĞLIĞINA YARARLARI</vt:lpstr>
      <vt:lpstr>ÇOCUK SAĞLIĞINA YARARLARI</vt:lpstr>
      <vt:lpstr>PowerPoint Sunusu</vt:lpstr>
      <vt:lpstr>                           RİSKLİ GEBELİK </vt:lpstr>
      <vt:lpstr>TNSA -2018</vt:lpstr>
      <vt:lpstr>PowerPoint Sunusu</vt:lpstr>
      <vt:lpstr>PowerPoint Sunusu</vt:lpstr>
      <vt:lpstr>PowerPoint Sunusu</vt:lpstr>
      <vt:lpstr>KONTRASEPSİYON YÖNTEMLERİ</vt:lpstr>
      <vt:lpstr> KONTRASEPSİYON YÖNTEMLERİ</vt:lpstr>
      <vt:lpstr>KONTRASEPSİYON YÖNTEMLERİ</vt:lpstr>
      <vt:lpstr>PowerPoint Sunusu</vt:lpstr>
      <vt:lpstr>A)KOMBİNE ORAL KONTRASEPTİFLER</vt:lpstr>
      <vt:lpstr>PowerPoint Sunusu</vt:lpstr>
      <vt:lpstr>KOK ETKİ MEKANİZMASI</vt:lpstr>
      <vt:lpstr>KOK ENDİKASYONLARI</vt:lpstr>
      <vt:lpstr>KOK BIRAKILDIKTAN SONRA FERTİLİTE </vt:lpstr>
      <vt:lpstr>KONTRASEPSİYON DIŞI FAYDALARI</vt:lpstr>
      <vt:lpstr>MUTLAK KONTRENDİKE DURUMLAR</vt:lpstr>
      <vt:lpstr>KOK RÖLATİF KONTRENDİKASYON</vt:lpstr>
      <vt:lpstr>EŞ ZAMANLI HASTALIĞI BULUNANLARDA KOK KULLANIMI</vt:lpstr>
      <vt:lpstr>40 YAŞ ÜSTÜ VE ADÖLASANLARDA KOK KULLANIMI</vt:lpstr>
      <vt:lpstr>40 YAŞ ÜSTÜ VE ADÖLASANLARDA KOK KULLANIMI</vt:lpstr>
      <vt:lpstr>KOK YAN ETKİ VE RİSKLERİ</vt:lpstr>
      <vt:lpstr>KOK YAN ETKİ VE RİSKLERİ</vt:lpstr>
      <vt:lpstr>KOK VE KANSER İLİŞKİSİ</vt:lpstr>
      <vt:lpstr>KOK VE KANSER İLİŞKİSİ</vt:lpstr>
      <vt:lpstr>KOK VE İLAÇ ETKİLEŞİMİ</vt:lpstr>
      <vt:lpstr>AİLE SAĞLIĞI MERKEZ’NE KOK KULLANMAYA BAŞLAMA İSTEĞİ İLE BAŞVURAN HASTANIN DEĞERLENDİRİLMESİ</vt:lpstr>
      <vt:lpstr>AİLE SAĞLIĞI MERKEZ’NE KOK KULLANMAYA BAŞLAMA İSTEĞİ İLE BAŞVURAN HASTANIN DEĞERLENDİRİLMESİ</vt:lpstr>
      <vt:lpstr>AİLE SAĞLIĞI MERKEZ’NE KOK KULLANMAYA BAŞLAMA İSTEĞİ İLE BAŞVURAN HASTANIN DEĞERLENDİRİLMESİ</vt:lpstr>
      <vt:lpstr>KOK’LARLA İLGİLİ YAN ETKİ KONUSUNDA DANIŞMANLIK</vt:lpstr>
      <vt:lpstr>KOK’LARLA İLGİLİ YAN ETKİ KONUSUNDA DANIŞMANLIK</vt:lpstr>
      <vt:lpstr>KOK KULLANIMI UNUTULDUĞUNDA;</vt:lpstr>
      <vt:lpstr>KOK KULLANIMI UNUTULDUĞUNDA</vt:lpstr>
      <vt:lpstr>KOK KULLANIMI UNUTULDUĞUNDA</vt:lpstr>
      <vt:lpstr>KOK KULLANIMI UNUTULDUĞUNDA</vt:lpstr>
      <vt:lpstr>KOK KULLANIMI UNUTULDUĞUNDA</vt:lpstr>
      <vt:lpstr>B)KOMBİNE ENJEKTE EDİLEN KONTRASEPTİFLER</vt:lpstr>
      <vt:lpstr>B)KOMBİNE ENJEKTE EDİLEN KONTRASEPTİFLER</vt:lpstr>
      <vt:lpstr>B)KOMBİNE ENJEKTE EDİLEN KONTRASEPTİFLER</vt:lpstr>
      <vt:lpstr>C)KOMBİNE KONTRASEPTİF/TRANSDERMAL YAMA</vt:lpstr>
      <vt:lpstr>D)KONTRASEPTİF VAJİNAL HALKA</vt:lpstr>
      <vt:lpstr>2)SADECE PROGESTERON İÇEREN KONTRASEPTİFLER</vt:lpstr>
      <vt:lpstr>MİNİHAPLAR</vt:lpstr>
      <vt:lpstr>MİNİHAPLARIN KONTRENDİKASYONLARI</vt:lpstr>
      <vt:lpstr>MİNİHAPLAR</vt:lpstr>
      <vt:lpstr>MİNİHAPLARIN YAN ETKİLERİ</vt:lpstr>
      <vt:lpstr>AİLE SAĞLIĞI MERKEZİ’NE İLK KEZ MİNİHAP KULLANMA İSTEĞİYLE BAŞVURAN KİŞİNİN DEĞERLENDİRİLMESİ</vt:lpstr>
      <vt:lpstr>Minihap unutulursa;</vt:lpstr>
      <vt:lpstr>B) Enjeksiyonlar </vt:lpstr>
      <vt:lpstr>C) İmplantlar </vt:lpstr>
      <vt:lpstr>3- RAHİM İÇİ ARAÇ(RİA)</vt:lpstr>
      <vt:lpstr>RİA</vt:lpstr>
      <vt:lpstr>RİA UYGULAMA </vt:lpstr>
      <vt:lpstr>RİA</vt:lpstr>
      <vt:lpstr>4)BARİYER YÖNTEMLER</vt:lpstr>
      <vt:lpstr>b)Diyafram </vt:lpstr>
      <vt:lpstr>c)Servikal başlık</vt:lpstr>
      <vt:lpstr>d)Spermisit </vt:lpstr>
      <vt:lpstr>5)ACİL KONTRASEPSİYON</vt:lpstr>
      <vt:lpstr>ACİL KONTRASEPSİYON</vt:lpstr>
      <vt:lpstr>ACİL KONTRASEPSİYON</vt:lpstr>
      <vt:lpstr>ACİL KONTRASEPSİYON</vt:lpstr>
      <vt:lpstr>6)CERRAHİ STERİLİZASYON YÖNTEMLERİ</vt:lpstr>
      <vt:lpstr>7)DOĞURGANLIK BİLİNCİNE DAYALI YÖNTEMLER</vt:lpstr>
      <vt:lpstr>a)Takvime dayalı yöntemler</vt:lpstr>
      <vt:lpstr>b)Semptom tabanlı yöntemler</vt:lpstr>
      <vt:lpstr>8)LAKTASYONEL AMENORE</vt:lpstr>
      <vt:lpstr>9) GELENEKSEL YÖNTEMLER</vt:lpstr>
      <vt:lpstr>KONTRASEPTİK YÖNTEM-BAŞARI ORANLARI</vt:lpstr>
      <vt:lpstr>ANCAK..</vt:lpstr>
      <vt:lpstr> KAYNAKÇA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ASM’DE KONTRASEPTİF YÖNTEM KULLANIMI</dc:title>
  <dc:creator>HP</dc:creator>
  <cp:lastModifiedBy>HP</cp:lastModifiedBy>
  <cp:revision>3</cp:revision>
  <dcterms:created xsi:type="dcterms:W3CDTF">2021-10-20T19:30:24Z</dcterms:created>
  <dcterms:modified xsi:type="dcterms:W3CDTF">2021-10-25T19:53:06Z</dcterms:modified>
</cp:coreProperties>
</file>