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57" r:id="rId3"/>
    <p:sldId id="258" r:id="rId4"/>
    <p:sldId id="259" r:id="rId5"/>
    <p:sldId id="260" r:id="rId6"/>
    <p:sldId id="261" r:id="rId7"/>
    <p:sldId id="267" r:id="rId8"/>
    <p:sldId id="266" r:id="rId9"/>
    <p:sldId id="265" r:id="rId10"/>
    <p:sldId id="264" r:id="rId11"/>
    <p:sldId id="268" r:id="rId12"/>
    <p:sldId id="269" r:id="rId13"/>
    <p:sldId id="279" r:id="rId14"/>
    <p:sldId id="270" r:id="rId15"/>
    <p:sldId id="274" r:id="rId16"/>
    <p:sldId id="273" r:id="rId17"/>
    <p:sldId id="272" r:id="rId18"/>
    <p:sldId id="271" r:id="rId19"/>
    <p:sldId id="262" r:id="rId20"/>
    <p:sldId id="263" r:id="rId21"/>
    <p:sldId id="275" r:id="rId22"/>
    <p:sldId id="277" r:id="rId23"/>
    <p:sldId id="276" r:id="rId24"/>
    <p:sldId id="278" r:id="rId2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83" autoAdjust="0"/>
    <p:restoredTop sz="94660"/>
  </p:normalViewPr>
  <p:slideViewPr>
    <p:cSldViewPr snapToGrid="0">
      <p:cViewPr varScale="1">
        <p:scale>
          <a:sx n="98" d="100"/>
          <a:sy n="98" d="100"/>
        </p:scale>
        <p:origin x="245" y="8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4C7FA0-C583-45CC-A4DB-11ED9027DB57}" type="datetimeFigureOut">
              <a:rPr lang="tr-TR" smtClean="0"/>
              <a:t>16.11.2021</a:t>
            </a:fld>
            <a:endParaRPr lang="tr-T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52F69C9-BA36-4402-B19B-BA1B49FEAC8D}" type="slidenum">
              <a:rPr lang="tr-TR" smtClean="0"/>
              <a:t>‹#›</a:t>
            </a:fld>
            <a:endParaRPr lang="tr-TR"/>
          </a:p>
        </p:txBody>
      </p:sp>
    </p:spTree>
    <p:extLst>
      <p:ext uri="{BB962C8B-B14F-4D97-AF65-F5344CB8AC3E}">
        <p14:creationId xmlns:p14="http://schemas.microsoft.com/office/powerpoint/2010/main" val="38718413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5"/>
          </p:nvPr>
        </p:nvSpPr>
        <p:spPr/>
        <p:txBody>
          <a:bodyPr/>
          <a:lstStyle/>
          <a:p>
            <a:fld id="{C52F69C9-BA36-4402-B19B-BA1B49FEAC8D}" type="slidenum">
              <a:rPr lang="tr-TR" smtClean="0"/>
              <a:t>18</a:t>
            </a:fld>
            <a:endParaRPr lang="tr-TR"/>
          </a:p>
        </p:txBody>
      </p:sp>
    </p:spTree>
    <p:extLst>
      <p:ext uri="{BB962C8B-B14F-4D97-AF65-F5344CB8AC3E}">
        <p14:creationId xmlns:p14="http://schemas.microsoft.com/office/powerpoint/2010/main" val="39187471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C42BE-D167-4A54-ADC8-1CB4B943025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tr-TR"/>
          </a:p>
        </p:txBody>
      </p:sp>
      <p:sp>
        <p:nvSpPr>
          <p:cNvPr id="3" name="Subtitle 2">
            <a:extLst>
              <a:ext uri="{FF2B5EF4-FFF2-40B4-BE49-F238E27FC236}">
                <a16:creationId xmlns:a16="http://schemas.microsoft.com/office/drawing/2014/main" id="{043C7800-0E1C-4F8B-A32C-8521014B988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tr-TR"/>
          </a:p>
        </p:txBody>
      </p:sp>
      <p:sp>
        <p:nvSpPr>
          <p:cNvPr id="4" name="Date Placeholder 3">
            <a:extLst>
              <a:ext uri="{FF2B5EF4-FFF2-40B4-BE49-F238E27FC236}">
                <a16:creationId xmlns:a16="http://schemas.microsoft.com/office/drawing/2014/main" id="{3BAD4ADE-A6D7-4B53-A254-BAC326A09D07}"/>
              </a:ext>
            </a:extLst>
          </p:cNvPr>
          <p:cNvSpPr>
            <a:spLocks noGrp="1"/>
          </p:cNvSpPr>
          <p:nvPr>
            <p:ph type="dt" sz="half" idx="10"/>
          </p:nvPr>
        </p:nvSpPr>
        <p:spPr/>
        <p:txBody>
          <a:bodyPr/>
          <a:lstStyle/>
          <a:p>
            <a:fld id="{27244B27-C02F-4C25-B3C8-9C6C127B7BC6}" type="datetimeFigureOut">
              <a:rPr lang="tr-TR" smtClean="0"/>
              <a:t>16.11.2021</a:t>
            </a:fld>
            <a:endParaRPr lang="tr-TR"/>
          </a:p>
        </p:txBody>
      </p:sp>
      <p:sp>
        <p:nvSpPr>
          <p:cNvPr id="5" name="Footer Placeholder 4">
            <a:extLst>
              <a:ext uri="{FF2B5EF4-FFF2-40B4-BE49-F238E27FC236}">
                <a16:creationId xmlns:a16="http://schemas.microsoft.com/office/drawing/2014/main" id="{4FE9DD7C-B048-44BA-AED3-5040A9625030}"/>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C50AE351-E383-4326-B525-E749ECD19F82}"/>
              </a:ext>
            </a:extLst>
          </p:cNvPr>
          <p:cNvSpPr>
            <a:spLocks noGrp="1"/>
          </p:cNvSpPr>
          <p:nvPr>
            <p:ph type="sldNum" sz="quarter" idx="12"/>
          </p:nvPr>
        </p:nvSpPr>
        <p:spPr/>
        <p:txBody>
          <a:bodyPr/>
          <a:lstStyle/>
          <a:p>
            <a:fld id="{0673165B-3515-482F-9D3A-B0DD21F38956}" type="slidenum">
              <a:rPr lang="tr-TR" smtClean="0"/>
              <a:t>‹#›</a:t>
            </a:fld>
            <a:endParaRPr lang="tr-TR"/>
          </a:p>
        </p:txBody>
      </p:sp>
    </p:spTree>
    <p:extLst>
      <p:ext uri="{BB962C8B-B14F-4D97-AF65-F5344CB8AC3E}">
        <p14:creationId xmlns:p14="http://schemas.microsoft.com/office/powerpoint/2010/main" val="1667723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DD79D4-3890-4993-BC78-8B0E5B3ED91E}"/>
              </a:ext>
            </a:extLst>
          </p:cNvPr>
          <p:cNvSpPr>
            <a:spLocks noGrp="1"/>
          </p:cNvSpPr>
          <p:nvPr>
            <p:ph type="title"/>
          </p:nvPr>
        </p:nvSpPr>
        <p:spPr/>
        <p:txBody>
          <a:bodyPr/>
          <a:lstStyle/>
          <a:p>
            <a:r>
              <a:rPr lang="en-US"/>
              <a:t>Click to edit Master title style</a:t>
            </a:r>
            <a:endParaRPr lang="tr-TR"/>
          </a:p>
        </p:txBody>
      </p:sp>
      <p:sp>
        <p:nvSpPr>
          <p:cNvPr id="3" name="Vertical Text Placeholder 2">
            <a:extLst>
              <a:ext uri="{FF2B5EF4-FFF2-40B4-BE49-F238E27FC236}">
                <a16:creationId xmlns:a16="http://schemas.microsoft.com/office/drawing/2014/main" id="{29BAE3B5-4B68-4CB8-A496-935A2CCC576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a:extLst>
              <a:ext uri="{FF2B5EF4-FFF2-40B4-BE49-F238E27FC236}">
                <a16:creationId xmlns:a16="http://schemas.microsoft.com/office/drawing/2014/main" id="{D0116121-349C-408E-81DE-EC80FB516259}"/>
              </a:ext>
            </a:extLst>
          </p:cNvPr>
          <p:cNvSpPr>
            <a:spLocks noGrp="1"/>
          </p:cNvSpPr>
          <p:nvPr>
            <p:ph type="dt" sz="half" idx="10"/>
          </p:nvPr>
        </p:nvSpPr>
        <p:spPr/>
        <p:txBody>
          <a:bodyPr/>
          <a:lstStyle/>
          <a:p>
            <a:fld id="{27244B27-C02F-4C25-B3C8-9C6C127B7BC6}" type="datetimeFigureOut">
              <a:rPr lang="tr-TR" smtClean="0"/>
              <a:t>16.11.2021</a:t>
            </a:fld>
            <a:endParaRPr lang="tr-TR"/>
          </a:p>
        </p:txBody>
      </p:sp>
      <p:sp>
        <p:nvSpPr>
          <p:cNvPr id="5" name="Footer Placeholder 4">
            <a:extLst>
              <a:ext uri="{FF2B5EF4-FFF2-40B4-BE49-F238E27FC236}">
                <a16:creationId xmlns:a16="http://schemas.microsoft.com/office/drawing/2014/main" id="{A853BCA8-C837-4280-AFA0-19C617CBEB75}"/>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47E2BE4D-1D09-4259-951C-DC89823601E5}"/>
              </a:ext>
            </a:extLst>
          </p:cNvPr>
          <p:cNvSpPr>
            <a:spLocks noGrp="1"/>
          </p:cNvSpPr>
          <p:nvPr>
            <p:ph type="sldNum" sz="quarter" idx="12"/>
          </p:nvPr>
        </p:nvSpPr>
        <p:spPr/>
        <p:txBody>
          <a:bodyPr/>
          <a:lstStyle/>
          <a:p>
            <a:fld id="{0673165B-3515-482F-9D3A-B0DD21F38956}" type="slidenum">
              <a:rPr lang="tr-TR" smtClean="0"/>
              <a:t>‹#›</a:t>
            </a:fld>
            <a:endParaRPr lang="tr-TR"/>
          </a:p>
        </p:txBody>
      </p:sp>
    </p:spTree>
    <p:extLst>
      <p:ext uri="{BB962C8B-B14F-4D97-AF65-F5344CB8AC3E}">
        <p14:creationId xmlns:p14="http://schemas.microsoft.com/office/powerpoint/2010/main" val="3514960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BE12906-7508-473C-8F22-3DFF91CFB29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tr-TR"/>
          </a:p>
        </p:txBody>
      </p:sp>
      <p:sp>
        <p:nvSpPr>
          <p:cNvPr id="3" name="Vertical Text Placeholder 2">
            <a:extLst>
              <a:ext uri="{FF2B5EF4-FFF2-40B4-BE49-F238E27FC236}">
                <a16:creationId xmlns:a16="http://schemas.microsoft.com/office/drawing/2014/main" id="{EB863044-C0C6-4E37-BC30-3FBE33353BC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a:extLst>
              <a:ext uri="{FF2B5EF4-FFF2-40B4-BE49-F238E27FC236}">
                <a16:creationId xmlns:a16="http://schemas.microsoft.com/office/drawing/2014/main" id="{C704C0D5-B57E-4C77-9F8B-B1C3679986C0}"/>
              </a:ext>
            </a:extLst>
          </p:cNvPr>
          <p:cNvSpPr>
            <a:spLocks noGrp="1"/>
          </p:cNvSpPr>
          <p:nvPr>
            <p:ph type="dt" sz="half" idx="10"/>
          </p:nvPr>
        </p:nvSpPr>
        <p:spPr/>
        <p:txBody>
          <a:bodyPr/>
          <a:lstStyle/>
          <a:p>
            <a:fld id="{27244B27-C02F-4C25-B3C8-9C6C127B7BC6}" type="datetimeFigureOut">
              <a:rPr lang="tr-TR" smtClean="0"/>
              <a:t>16.11.2021</a:t>
            </a:fld>
            <a:endParaRPr lang="tr-TR"/>
          </a:p>
        </p:txBody>
      </p:sp>
      <p:sp>
        <p:nvSpPr>
          <p:cNvPr id="5" name="Footer Placeholder 4">
            <a:extLst>
              <a:ext uri="{FF2B5EF4-FFF2-40B4-BE49-F238E27FC236}">
                <a16:creationId xmlns:a16="http://schemas.microsoft.com/office/drawing/2014/main" id="{0D8F6696-B1B6-4749-B1A1-6D9C2CF35026}"/>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9FF0843D-71A4-45A4-91D3-28362C26D68A}"/>
              </a:ext>
            </a:extLst>
          </p:cNvPr>
          <p:cNvSpPr>
            <a:spLocks noGrp="1"/>
          </p:cNvSpPr>
          <p:nvPr>
            <p:ph type="sldNum" sz="quarter" idx="12"/>
          </p:nvPr>
        </p:nvSpPr>
        <p:spPr/>
        <p:txBody>
          <a:bodyPr/>
          <a:lstStyle/>
          <a:p>
            <a:fld id="{0673165B-3515-482F-9D3A-B0DD21F38956}" type="slidenum">
              <a:rPr lang="tr-TR" smtClean="0"/>
              <a:t>‹#›</a:t>
            </a:fld>
            <a:endParaRPr lang="tr-TR"/>
          </a:p>
        </p:txBody>
      </p:sp>
    </p:spTree>
    <p:extLst>
      <p:ext uri="{BB962C8B-B14F-4D97-AF65-F5344CB8AC3E}">
        <p14:creationId xmlns:p14="http://schemas.microsoft.com/office/powerpoint/2010/main" val="36153016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2DAE51-C0C8-427E-B0C4-7E26BBF8CE93}"/>
              </a:ext>
            </a:extLst>
          </p:cNvPr>
          <p:cNvSpPr>
            <a:spLocks noGrp="1"/>
          </p:cNvSpPr>
          <p:nvPr>
            <p:ph type="title"/>
          </p:nvPr>
        </p:nvSpPr>
        <p:spPr/>
        <p:txBody>
          <a:bodyPr/>
          <a:lstStyle/>
          <a:p>
            <a:r>
              <a:rPr lang="en-US"/>
              <a:t>Click to edit Master title style</a:t>
            </a:r>
            <a:endParaRPr lang="tr-TR"/>
          </a:p>
        </p:txBody>
      </p:sp>
      <p:sp>
        <p:nvSpPr>
          <p:cNvPr id="3" name="Content Placeholder 2">
            <a:extLst>
              <a:ext uri="{FF2B5EF4-FFF2-40B4-BE49-F238E27FC236}">
                <a16:creationId xmlns:a16="http://schemas.microsoft.com/office/drawing/2014/main" id="{4A5F3396-015C-4A28-BE64-487152B42B9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a:extLst>
              <a:ext uri="{FF2B5EF4-FFF2-40B4-BE49-F238E27FC236}">
                <a16:creationId xmlns:a16="http://schemas.microsoft.com/office/drawing/2014/main" id="{72930338-55F7-4B7E-B755-4574E52B8513}"/>
              </a:ext>
            </a:extLst>
          </p:cNvPr>
          <p:cNvSpPr>
            <a:spLocks noGrp="1"/>
          </p:cNvSpPr>
          <p:nvPr>
            <p:ph type="dt" sz="half" idx="10"/>
          </p:nvPr>
        </p:nvSpPr>
        <p:spPr/>
        <p:txBody>
          <a:bodyPr/>
          <a:lstStyle/>
          <a:p>
            <a:fld id="{27244B27-C02F-4C25-B3C8-9C6C127B7BC6}" type="datetimeFigureOut">
              <a:rPr lang="tr-TR" smtClean="0"/>
              <a:t>16.11.2021</a:t>
            </a:fld>
            <a:endParaRPr lang="tr-TR"/>
          </a:p>
        </p:txBody>
      </p:sp>
      <p:sp>
        <p:nvSpPr>
          <p:cNvPr id="5" name="Footer Placeholder 4">
            <a:extLst>
              <a:ext uri="{FF2B5EF4-FFF2-40B4-BE49-F238E27FC236}">
                <a16:creationId xmlns:a16="http://schemas.microsoft.com/office/drawing/2014/main" id="{20B2C834-5FCB-48FE-B729-7F7128908093}"/>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B41BA06A-B0B1-439C-8534-1B112319F166}"/>
              </a:ext>
            </a:extLst>
          </p:cNvPr>
          <p:cNvSpPr>
            <a:spLocks noGrp="1"/>
          </p:cNvSpPr>
          <p:nvPr>
            <p:ph type="sldNum" sz="quarter" idx="12"/>
          </p:nvPr>
        </p:nvSpPr>
        <p:spPr/>
        <p:txBody>
          <a:bodyPr/>
          <a:lstStyle/>
          <a:p>
            <a:fld id="{0673165B-3515-482F-9D3A-B0DD21F38956}" type="slidenum">
              <a:rPr lang="tr-TR" smtClean="0"/>
              <a:t>‹#›</a:t>
            </a:fld>
            <a:endParaRPr lang="tr-TR"/>
          </a:p>
        </p:txBody>
      </p:sp>
    </p:spTree>
    <p:extLst>
      <p:ext uri="{BB962C8B-B14F-4D97-AF65-F5344CB8AC3E}">
        <p14:creationId xmlns:p14="http://schemas.microsoft.com/office/powerpoint/2010/main" val="15444983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C7CBA0-6E5E-4963-BE9E-BBF16917E38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tr-TR"/>
          </a:p>
        </p:txBody>
      </p:sp>
      <p:sp>
        <p:nvSpPr>
          <p:cNvPr id="3" name="Text Placeholder 2">
            <a:extLst>
              <a:ext uri="{FF2B5EF4-FFF2-40B4-BE49-F238E27FC236}">
                <a16:creationId xmlns:a16="http://schemas.microsoft.com/office/drawing/2014/main" id="{7E39840A-D1E4-40D3-A418-C9A9AF4EA35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EDEFB71-D75E-4D1A-A0BC-268876AA9937}"/>
              </a:ext>
            </a:extLst>
          </p:cNvPr>
          <p:cNvSpPr>
            <a:spLocks noGrp="1"/>
          </p:cNvSpPr>
          <p:nvPr>
            <p:ph type="dt" sz="half" idx="10"/>
          </p:nvPr>
        </p:nvSpPr>
        <p:spPr/>
        <p:txBody>
          <a:bodyPr/>
          <a:lstStyle/>
          <a:p>
            <a:fld id="{27244B27-C02F-4C25-B3C8-9C6C127B7BC6}" type="datetimeFigureOut">
              <a:rPr lang="tr-TR" smtClean="0"/>
              <a:t>16.11.2021</a:t>
            </a:fld>
            <a:endParaRPr lang="tr-TR"/>
          </a:p>
        </p:txBody>
      </p:sp>
      <p:sp>
        <p:nvSpPr>
          <p:cNvPr id="5" name="Footer Placeholder 4">
            <a:extLst>
              <a:ext uri="{FF2B5EF4-FFF2-40B4-BE49-F238E27FC236}">
                <a16:creationId xmlns:a16="http://schemas.microsoft.com/office/drawing/2014/main" id="{74DDDDA9-6C1F-4991-AFE2-51C791C9169B}"/>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27C6393E-68FC-4EDF-A41F-E7A890858D6C}"/>
              </a:ext>
            </a:extLst>
          </p:cNvPr>
          <p:cNvSpPr>
            <a:spLocks noGrp="1"/>
          </p:cNvSpPr>
          <p:nvPr>
            <p:ph type="sldNum" sz="quarter" idx="12"/>
          </p:nvPr>
        </p:nvSpPr>
        <p:spPr/>
        <p:txBody>
          <a:bodyPr/>
          <a:lstStyle/>
          <a:p>
            <a:fld id="{0673165B-3515-482F-9D3A-B0DD21F38956}" type="slidenum">
              <a:rPr lang="tr-TR" smtClean="0"/>
              <a:t>‹#›</a:t>
            </a:fld>
            <a:endParaRPr lang="tr-TR"/>
          </a:p>
        </p:txBody>
      </p:sp>
    </p:spTree>
    <p:extLst>
      <p:ext uri="{BB962C8B-B14F-4D97-AF65-F5344CB8AC3E}">
        <p14:creationId xmlns:p14="http://schemas.microsoft.com/office/powerpoint/2010/main" val="40401939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996F06-4574-4B7A-8EEB-A93EF04A168F}"/>
              </a:ext>
            </a:extLst>
          </p:cNvPr>
          <p:cNvSpPr>
            <a:spLocks noGrp="1"/>
          </p:cNvSpPr>
          <p:nvPr>
            <p:ph type="title"/>
          </p:nvPr>
        </p:nvSpPr>
        <p:spPr/>
        <p:txBody>
          <a:bodyPr/>
          <a:lstStyle/>
          <a:p>
            <a:r>
              <a:rPr lang="en-US"/>
              <a:t>Click to edit Master title style</a:t>
            </a:r>
            <a:endParaRPr lang="tr-TR"/>
          </a:p>
        </p:txBody>
      </p:sp>
      <p:sp>
        <p:nvSpPr>
          <p:cNvPr id="3" name="Content Placeholder 2">
            <a:extLst>
              <a:ext uri="{FF2B5EF4-FFF2-40B4-BE49-F238E27FC236}">
                <a16:creationId xmlns:a16="http://schemas.microsoft.com/office/drawing/2014/main" id="{356B8A18-7291-4139-BF35-8B9FE30B174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Content Placeholder 3">
            <a:extLst>
              <a:ext uri="{FF2B5EF4-FFF2-40B4-BE49-F238E27FC236}">
                <a16:creationId xmlns:a16="http://schemas.microsoft.com/office/drawing/2014/main" id="{DDFC80D5-FC34-4ED8-9C80-94732866765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5" name="Date Placeholder 4">
            <a:extLst>
              <a:ext uri="{FF2B5EF4-FFF2-40B4-BE49-F238E27FC236}">
                <a16:creationId xmlns:a16="http://schemas.microsoft.com/office/drawing/2014/main" id="{BE2C34C0-B842-47E1-9524-65E1410B93BC}"/>
              </a:ext>
            </a:extLst>
          </p:cNvPr>
          <p:cNvSpPr>
            <a:spLocks noGrp="1"/>
          </p:cNvSpPr>
          <p:nvPr>
            <p:ph type="dt" sz="half" idx="10"/>
          </p:nvPr>
        </p:nvSpPr>
        <p:spPr/>
        <p:txBody>
          <a:bodyPr/>
          <a:lstStyle/>
          <a:p>
            <a:fld id="{27244B27-C02F-4C25-B3C8-9C6C127B7BC6}" type="datetimeFigureOut">
              <a:rPr lang="tr-TR" smtClean="0"/>
              <a:t>16.11.2021</a:t>
            </a:fld>
            <a:endParaRPr lang="tr-TR"/>
          </a:p>
        </p:txBody>
      </p:sp>
      <p:sp>
        <p:nvSpPr>
          <p:cNvPr id="6" name="Footer Placeholder 5">
            <a:extLst>
              <a:ext uri="{FF2B5EF4-FFF2-40B4-BE49-F238E27FC236}">
                <a16:creationId xmlns:a16="http://schemas.microsoft.com/office/drawing/2014/main" id="{06DFC75E-7B48-475A-A759-846DD5CBA8E6}"/>
              </a:ext>
            </a:extLst>
          </p:cNvPr>
          <p:cNvSpPr>
            <a:spLocks noGrp="1"/>
          </p:cNvSpPr>
          <p:nvPr>
            <p:ph type="ftr" sz="quarter" idx="11"/>
          </p:nvPr>
        </p:nvSpPr>
        <p:spPr/>
        <p:txBody>
          <a:bodyPr/>
          <a:lstStyle/>
          <a:p>
            <a:endParaRPr lang="tr-TR"/>
          </a:p>
        </p:txBody>
      </p:sp>
      <p:sp>
        <p:nvSpPr>
          <p:cNvPr id="7" name="Slide Number Placeholder 6">
            <a:extLst>
              <a:ext uri="{FF2B5EF4-FFF2-40B4-BE49-F238E27FC236}">
                <a16:creationId xmlns:a16="http://schemas.microsoft.com/office/drawing/2014/main" id="{B0306523-EBDE-4DEB-9D99-7659FFDC962D}"/>
              </a:ext>
            </a:extLst>
          </p:cNvPr>
          <p:cNvSpPr>
            <a:spLocks noGrp="1"/>
          </p:cNvSpPr>
          <p:nvPr>
            <p:ph type="sldNum" sz="quarter" idx="12"/>
          </p:nvPr>
        </p:nvSpPr>
        <p:spPr/>
        <p:txBody>
          <a:bodyPr/>
          <a:lstStyle/>
          <a:p>
            <a:fld id="{0673165B-3515-482F-9D3A-B0DD21F38956}" type="slidenum">
              <a:rPr lang="tr-TR" smtClean="0"/>
              <a:t>‹#›</a:t>
            </a:fld>
            <a:endParaRPr lang="tr-TR"/>
          </a:p>
        </p:txBody>
      </p:sp>
    </p:spTree>
    <p:extLst>
      <p:ext uri="{BB962C8B-B14F-4D97-AF65-F5344CB8AC3E}">
        <p14:creationId xmlns:p14="http://schemas.microsoft.com/office/powerpoint/2010/main" val="19992779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E1AA8C-1F15-4123-978A-E685CEB4B5A6}"/>
              </a:ext>
            </a:extLst>
          </p:cNvPr>
          <p:cNvSpPr>
            <a:spLocks noGrp="1"/>
          </p:cNvSpPr>
          <p:nvPr>
            <p:ph type="title"/>
          </p:nvPr>
        </p:nvSpPr>
        <p:spPr>
          <a:xfrm>
            <a:off x="839788" y="365125"/>
            <a:ext cx="10515600" cy="1325563"/>
          </a:xfrm>
        </p:spPr>
        <p:txBody>
          <a:bodyPr/>
          <a:lstStyle/>
          <a:p>
            <a:r>
              <a:rPr lang="en-US"/>
              <a:t>Click to edit Master title style</a:t>
            </a:r>
            <a:endParaRPr lang="tr-TR"/>
          </a:p>
        </p:txBody>
      </p:sp>
      <p:sp>
        <p:nvSpPr>
          <p:cNvPr id="3" name="Text Placeholder 2">
            <a:extLst>
              <a:ext uri="{FF2B5EF4-FFF2-40B4-BE49-F238E27FC236}">
                <a16:creationId xmlns:a16="http://schemas.microsoft.com/office/drawing/2014/main" id="{C021D43D-FAD5-4808-9892-082D00BE286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68F786F-959D-462D-A568-8A468879584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5" name="Text Placeholder 4">
            <a:extLst>
              <a:ext uri="{FF2B5EF4-FFF2-40B4-BE49-F238E27FC236}">
                <a16:creationId xmlns:a16="http://schemas.microsoft.com/office/drawing/2014/main" id="{B39BCD0B-9753-4893-8EA1-4B982C6B597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25D27C8-E918-4B0E-A677-752EA17990A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7" name="Date Placeholder 6">
            <a:extLst>
              <a:ext uri="{FF2B5EF4-FFF2-40B4-BE49-F238E27FC236}">
                <a16:creationId xmlns:a16="http://schemas.microsoft.com/office/drawing/2014/main" id="{2FA83F8E-174F-449B-B9B4-A17B0CE0AF21}"/>
              </a:ext>
            </a:extLst>
          </p:cNvPr>
          <p:cNvSpPr>
            <a:spLocks noGrp="1"/>
          </p:cNvSpPr>
          <p:nvPr>
            <p:ph type="dt" sz="half" idx="10"/>
          </p:nvPr>
        </p:nvSpPr>
        <p:spPr/>
        <p:txBody>
          <a:bodyPr/>
          <a:lstStyle/>
          <a:p>
            <a:fld id="{27244B27-C02F-4C25-B3C8-9C6C127B7BC6}" type="datetimeFigureOut">
              <a:rPr lang="tr-TR" smtClean="0"/>
              <a:t>16.11.2021</a:t>
            </a:fld>
            <a:endParaRPr lang="tr-TR"/>
          </a:p>
        </p:txBody>
      </p:sp>
      <p:sp>
        <p:nvSpPr>
          <p:cNvPr id="8" name="Footer Placeholder 7">
            <a:extLst>
              <a:ext uri="{FF2B5EF4-FFF2-40B4-BE49-F238E27FC236}">
                <a16:creationId xmlns:a16="http://schemas.microsoft.com/office/drawing/2014/main" id="{857876D1-1DA9-45CE-8FDB-A77DB18BA2EE}"/>
              </a:ext>
            </a:extLst>
          </p:cNvPr>
          <p:cNvSpPr>
            <a:spLocks noGrp="1"/>
          </p:cNvSpPr>
          <p:nvPr>
            <p:ph type="ftr" sz="quarter" idx="11"/>
          </p:nvPr>
        </p:nvSpPr>
        <p:spPr/>
        <p:txBody>
          <a:bodyPr/>
          <a:lstStyle/>
          <a:p>
            <a:endParaRPr lang="tr-TR"/>
          </a:p>
        </p:txBody>
      </p:sp>
      <p:sp>
        <p:nvSpPr>
          <p:cNvPr id="9" name="Slide Number Placeholder 8">
            <a:extLst>
              <a:ext uri="{FF2B5EF4-FFF2-40B4-BE49-F238E27FC236}">
                <a16:creationId xmlns:a16="http://schemas.microsoft.com/office/drawing/2014/main" id="{FE9ABE5E-D218-436E-B4CB-56CB94114463}"/>
              </a:ext>
            </a:extLst>
          </p:cNvPr>
          <p:cNvSpPr>
            <a:spLocks noGrp="1"/>
          </p:cNvSpPr>
          <p:nvPr>
            <p:ph type="sldNum" sz="quarter" idx="12"/>
          </p:nvPr>
        </p:nvSpPr>
        <p:spPr/>
        <p:txBody>
          <a:bodyPr/>
          <a:lstStyle/>
          <a:p>
            <a:fld id="{0673165B-3515-482F-9D3A-B0DD21F38956}" type="slidenum">
              <a:rPr lang="tr-TR" smtClean="0"/>
              <a:t>‹#›</a:t>
            </a:fld>
            <a:endParaRPr lang="tr-TR"/>
          </a:p>
        </p:txBody>
      </p:sp>
    </p:spTree>
    <p:extLst>
      <p:ext uri="{BB962C8B-B14F-4D97-AF65-F5344CB8AC3E}">
        <p14:creationId xmlns:p14="http://schemas.microsoft.com/office/powerpoint/2010/main" val="38146945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6F16D4-42A7-4217-885F-05508C927505}"/>
              </a:ext>
            </a:extLst>
          </p:cNvPr>
          <p:cNvSpPr>
            <a:spLocks noGrp="1"/>
          </p:cNvSpPr>
          <p:nvPr>
            <p:ph type="title"/>
          </p:nvPr>
        </p:nvSpPr>
        <p:spPr/>
        <p:txBody>
          <a:bodyPr/>
          <a:lstStyle/>
          <a:p>
            <a:r>
              <a:rPr lang="en-US"/>
              <a:t>Click to edit Master title style</a:t>
            </a:r>
            <a:endParaRPr lang="tr-TR"/>
          </a:p>
        </p:txBody>
      </p:sp>
      <p:sp>
        <p:nvSpPr>
          <p:cNvPr id="3" name="Date Placeholder 2">
            <a:extLst>
              <a:ext uri="{FF2B5EF4-FFF2-40B4-BE49-F238E27FC236}">
                <a16:creationId xmlns:a16="http://schemas.microsoft.com/office/drawing/2014/main" id="{1019AD1B-ED34-4891-A129-F0A11CB27DAF}"/>
              </a:ext>
            </a:extLst>
          </p:cNvPr>
          <p:cNvSpPr>
            <a:spLocks noGrp="1"/>
          </p:cNvSpPr>
          <p:nvPr>
            <p:ph type="dt" sz="half" idx="10"/>
          </p:nvPr>
        </p:nvSpPr>
        <p:spPr/>
        <p:txBody>
          <a:bodyPr/>
          <a:lstStyle/>
          <a:p>
            <a:fld id="{27244B27-C02F-4C25-B3C8-9C6C127B7BC6}" type="datetimeFigureOut">
              <a:rPr lang="tr-TR" smtClean="0"/>
              <a:t>16.11.2021</a:t>
            </a:fld>
            <a:endParaRPr lang="tr-TR"/>
          </a:p>
        </p:txBody>
      </p:sp>
      <p:sp>
        <p:nvSpPr>
          <p:cNvPr id="4" name="Footer Placeholder 3">
            <a:extLst>
              <a:ext uri="{FF2B5EF4-FFF2-40B4-BE49-F238E27FC236}">
                <a16:creationId xmlns:a16="http://schemas.microsoft.com/office/drawing/2014/main" id="{D9E8A0B1-964E-427C-A3F3-F04A129FF885}"/>
              </a:ext>
            </a:extLst>
          </p:cNvPr>
          <p:cNvSpPr>
            <a:spLocks noGrp="1"/>
          </p:cNvSpPr>
          <p:nvPr>
            <p:ph type="ftr" sz="quarter" idx="11"/>
          </p:nvPr>
        </p:nvSpPr>
        <p:spPr/>
        <p:txBody>
          <a:bodyPr/>
          <a:lstStyle/>
          <a:p>
            <a:endParaRPr lang="tr-TR"/>
          </a:p>
        </p:txBody>
      </p:sp>
      <p:sp>
        <p:nvSpPr>
          <p:cNvPr id="5" name="Slide Number Placeholder 4">
            <a:extLst>
              <a:ext uri="{FF2B5EF4-FFF2-40B4-BE49-F238E27FC236}">
                <a16:creationId xmlns:a16="http://schemas.microsoft.com/office/drawing/2014/main" id="{A360EB24-24B7-41D8-A2D3-38EEDCC7A02A}"/>
              </a:ext>
            </a:extLst>
          </p:cNvPr>
          <p:cNvSpPr>
            <a:spLocks noGrp="1"/>
          </p:cNvSpPr>
          <p:nvPr>
            <p:ph type="sldNum" sz="quarter" idx="12"/>
          </p:nvPr>
        </p:nvSpPr>
        <p:spPr/>
        <p:txBody>
          <a:bodyPr/>
          <a:lstStyle/>
          <a:p>
            <a:fld id="{0673165B-3515-482F-9D3A-B0DD21F38956}" type="slidenum">
              <a:rPr lang="tr-TR" smtClean="0"/>
              <a:t>‹#›</a:t>
            </a:fld>
            <a:endParaRPr lang="tr-TR"/>
          </a:p>
        </p:txBody>
      </p:sp>
    </p:spTree>
    <p:extLst>
      <p:ext uri="{BB962C8B-B14F-4D97-AF65-F5344CB8AC3E}">
        <p14:creationId xmlns:p14="http://schemas.microsoft.com/office/powerpoint/2010/main" val="2113849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9B25490-8CFA-4867-9041-971AF8853F09}"/>
              </a:ext>
            </a:extLst>
          </p:cNvPr>
          <p:cNvSpPr>
            <a:spLocks noGrp="1"/>
          </p:cNvSpPr>
          <p:nvPr>
            <p:ph type="dt" sz="half" idx="10"/>
          </p:nvPr>
        </p:nvSpPr>
        <p:spPr/>
        <p:txBody>
          <a:bodyPr/>
          <a:lstStyle/>
          <a:p>
            <a:fld id="{27244B27-C02F-4C25-B3C8-9C6C127B7BC6}" type="datetimeFigureOut">
              <a:rPr lang="tr-TR" smtClean="0"/>
              <a:t>16.11.2021</a:t>
            </a:fld>
            <a:endParaRPr lang="tr-TR"/>
          </a:p>
        </p:txBody>
      </p:sp>
      <p:sp>
        <p:nvSpPr>
          <p:cNvPr id="3" name="Footer Placeholder 2">
            <a:extLst>
              <a:ext uri="{FF2B5EF4-FFF2-40B4-BE49-F238E27FC236}">
                <a16:creationId xmlns:a16="http://schemas.microsoft.com/office/drawing/2014/main" id="{6E9207B2-A821-487E-A344-91D0E03D2412}"/>
              </a:ext>
            </a:extLst>
          </p:cNvPr>
          <p:cNvSpPr>
            <a:spLocks noGrp="1"/>
          </p:cNvSpPr>
          <p:nvPr>
            <p:ph type="ftr" sz="quarter" idx="11"/>
          </p:nvPr>
        </p:nvSpPr>
        <p:spPr/>
        <p:txBody>
          <a:bodyPr/>
          <a:lstStyle/>
          <a:p>
            <a:endParaRPr lang="tr-TR"/>
          </a:p>
        </p:txBody>
      </p:sp>
      <p:sp>
        <p:nvSpPr>
          <p:cNvPr id="4" name="Slide Number Placeholder 3">
            <a:extLst>
              <a:ext uri="{FF2B5EF4-FFF2-40B4-BE49-F238E27FC236}">
                <a16:creationId xmlns:a16="http://schemas.microsoft.com/office/drawing/2014/main" id="{1FE18693-8774-4E97-AB41-C4841BF38409}"/>
              </a:ext>
            </a:extLst>
          </p:cNvPr>
          <p:cNvSpPr>
            <a:spLocks noGrp="1"/>
          </p:cNvSpPr>
          <p:nvPr>
            <p:ph type="sldNum" sz="quarter" idx="12"/>
          </p:nvPr>
        </p:nvSpPr>
        <p:spPr/>
        <p:txBody>
          <a:bodyPr/>
          <a:lstStyle/>
          <a:p>
            <a:fld id="{0673165B-3515-482F-9D3A-B0DD21F38956}" type="slidenum">
              <a:rPr lang="tr-TR" smtClean="0"/>
              <a:t>‹#›</a:t>
            </a:fld>
            <a:endParaRPr lang="tr-TR"/>
          </a:p>
        </p:txBody>
      </p:sp>
    </p:spTree>
    <p:extLst>
      <p:ext uri="{BB962C8B-B14F-4D97-AF65-F5344CB8AC3E}">
        <p14:creationId xmlns:p14="http://schemas.microsoft.com/office/powerpoint/2010/main" val="34934837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73B3FF-A09C-4080-B7F0-011BBF71F7B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tr-TR"/>
          </a:p>
        </p:txBody>
      </p:sp>
      <p:sp>
        <p:nvSpPr>
          <p:cNvPr id="3" name="Content Placeholder 2">
            <a:extLst>
              <a:ext uri="{FF2B5EF4-FFF2-40B4-BE49-F238E27FC236}">
                <a16:creationId xmlns:a16="http://schemas.microsoft.com/office/drawing/2014/main" id="{D88DAD9E-6612-470A-9A13-D053F5B72EE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Text Placeholder 3">
            <a:extLst>
              <a:ext uri="{FF2B5EF4-FFF2-40B4-BE49-F238E27FC236}">
                <a16:creationId xmlns:a16="http://schemas.microsoft.com/office/drawing/2014/main" id="{09D3C170-4022-41D4-A486-0934AB90DE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A504AB-C99D-4FED-8D3C-611B80BC8830}"/>
              </a:ext>
            </a:extLst>
          </p:cNvPr>
          <p:cNvSpPr>
            <a:spLocks noGrp="1"/>
          </p:cNvSpPr>
          <p:nvPr>
            <p:ph type="dt" sz="half" idx="10"/>
          </p:nvPr>
        </p:nvSpPr>
        <p:spPr/>
        <p:txBody>
          <a:bodyPr/>
          <a:lstStyle/>
          <a:p>
            <a:fld id="{27244B27-C02F-4C25-B3C8-9C6C127B7BC6}" type="datetimeFigureOut">
              <a:rPr lang="tr-TR" smtClean="0"/>
              <a:t>16.11.2021</a:t>
            </a:fld>
            <a:endParaRPr lang="tr-TR"/>
          </a:p>
        </p:txBody>
      </p:sp>
      <p:sp>
        <p:nvSpPr>
          <p:cNvPr id="6" name="Footer Placeholder 5">
            <a:extLst>
              <a:ext uri="{FF2B5EF4-FFF2-40B4-BE49-F238E27FC236}">
                <a16:creationId xmlns:a16="http://schemas.microsoft.com/office/drawing/2014/main" id="{3ADADB32-6D9E-40E4-A7D4-09B27CBB1A21}"/>
              </a:ext>
            </a:extLst>
          </p:cNvPr>
          <p:cNvSpPr>
            <a:spLocks noGrp="1"/>
          </p:cNvSpPr>
          <p:nvPr>
            <p:ph type="ftr" sz="quarter" idx="11"/>
          </p:nvPr>
        </p:nvSpPr>
        <p:spPr/>
        <p:txBody>
          <a:bodyPr/>
          <a:lstStyle/>
          <a:p>
            <a:endParaRPr lang="tr-TR"/>
          </a:p>
        </p:txBody>
      </p:sp>
      <p:sp>
        <p:nvSpPr>
          <p:cNvPr id="7" name="Slide Number Placeholder 6">
            <a:extLst>
              <a:ext uri="{FF2B5EF4-FFF2-40B4-BE49-F238E27FC236}">
                <a16:creationId xmlns:a16="http://schemas.microsoft.com/office/drawing/2014/main" id="{26708EE4-BA39-4829-A93D-D43F0DDD5026}"/>
              </a:ext>
            </a:extLst>
          </p:cNvPr>
          <p:cNvSpPr>
            <a:spLocks noGrp="1"/>
          </p:cNvSpPr>
          <p:nvPr>
            <p:ph type="sldNum" sz="quarter" idx="12"/>
          </p:nvPr>
        </p:nvSpPr>
        <p:spPr/>
        <p:txBody>
          <a:bodyPr/>
          <a:lstStyle/>
          <a:p>
            <a:fld id="{0673165B-3515-482F-9D3A-B0DD21F38956}" type="slidenum">
              <a:rPr lang="tr-TR" smtClean="0"/>
              <a:t>‹#›</a:t>
            </a:fld>
            <a:endParaRPr lang="tr-TR"/>
          </a:p>
        </p:txBody>
      </p:sp>
    </p:spTree>
    <p:extLst>
      <p:ext uri="{BB962C8B-B14F-4D97-AF65-F5344CB8AC3E}">
        <p14:creationId xmlns:p14="http://schemas.microsoft.com/office/powerpoint/2010/main" val="1339538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998B08-4F9C-43D1-8EAA-A5E8498BAFD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tr-TR"/>
          </a:p>
        </p:txBody>
      </p:sp>
      <p:sp>
        <p:nvSpPr>
          <p:cNvPr id="3" name="Picture Placeholder 2">
            <a:extLst>
              <a:ext uri="{FF2B5EF4-FFF2-40B4-BE49-F238E27FC236}">
                <a16:creationId xmlns:a16="http://schemas.microsoft.com/office/drawing/2014/main" id="{6198FF9F-62F3-4728-8BC9-E3EB8366C58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a:extLst>
              <a:ext uri="{FF2B5EF4-FFF2-40B4-BE49-F238E27FC236}">
                <a16:creationId xmlns:a16="http://schemas.microsoft.com/office/drawing/2014/main" id="{69E01EAF-2606-4191-955B-8E50342389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200074F-C51A-4120-B2EB-A68BE4AE141B}"/>
              </a:ext>
            </a:extLst>
          </p:cNvPr>
          <p:cNvSpPr>
            <a:spLocks noGrp="1"/>
          </p:cNvSpPr>
          <p:nvPr>
            <p:ph type="dt" sz="half" idx="10"/>
          </p:nvPr>
        </p:nvSpPr>
        <p:spPr/>
        <p:txBody>
          <a:bodyPr/>
          <a:lstStyle/>
          <a:p>
            <a:fld id="{27244B27-C02F-4C25-B3C8-9C6C127B7BC6}" type="datetimeFigureOut">
              <a:rPr lang="tr-TR" smtClean="0"/>
              <a:t>16.11.2021</a:t>
            </a:fld>
            <a:endParaRPr lang="tr-TR"/>
          </a:p>
        </p:txBody>
      </p:sp>
      <p:sp>
        <p:nvSpPr>
          <p:cNvPr id="6" name="Footer Placeholder 5">
            <a:extLst>
              <a:ext uri="{FF2B5EF4-FFF2-40B4-BE49-F238E27FC236}">
                <a16:creationId xmlns:a16="http://schemas.microsoft.com/office/drawing/2014/main" id="{953930AE-8276-4A4A-8144-53ED9104CB67}"/>
              </a:ext>
            </a:extLst>
          </p:cNvPr>
          <p:cNvSpPr>
            <a:spLocks noGrp="1"/>
          </p:cNvSpPr>
          <p:nvPr>
            <p:ph type="ftr" sz="quarter" idx="11"/>
          </p:nvPr>
        </p:nvSpPr>
        <p:spPr/>
        <p:txBody>
          <a:bodyPr/>
          <a:lstStyle/>
          <a:p>
            <a:endParaRPr lang="tr-TR"/>
          </a:p>
        </p:txBody>
      </p:sp>
      <p:sp>
        <p:nvSpPr>
          <p:cNvPr id="7" name="Slide Number Placeholder 6">
            <a:extLst>
              <a:ext uri="{FF2B5EF4-FFF2-40B4-BE49-F238E27FC236}">
                <a16:creationId xmlns:a16="http://schemas.microsoft.com/office/drawing/2014/main" id="{B4B02009-42CF-4926-A47F-DA201AB068D2}"/>
              </a:ext>
            </a:extLst>
          </p:cNvPr>
          <p:cNvSpPr>
            <a:spLocks noGrp="1"/>
          </p:cNvSpPr>
          <p:nvPr>
            <p:ph type="sldNum" sz="quarter" idx="12"/>
          </p:nvPr>
        </p:nvSpPr>
        <p:spPr/>
        <p:txBody>
          <a:bodyPr/>
          <a:lstStyle/>
          <a:p>
            <a:fld id="{0673165B-3515-482F-9D3A-B0DD21F38956}" type="slidenum">
              <a:rPr lang="tr-TR" smtClean="0"/>
              <a:t>‹#›</a:t>
            </a:fld>
            <a:endParaRPr lang="tr-TR"/>
          </a:p>
        </p:txBody>
      </p:sp>
    </p:spTree>
    <p:extLst>
      <p:ext uri="{BB962C8B-B14F-4D97-AF65-F5344CB8AC3E}">
        <p14:creationId xmlns:p14="http://schemas.microsoft.com/office/powerpoint/2010/main" val="18648389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0EC3AC9-683C-4B54-BA00-3EDCCC19471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tr-TR"/>
          </a:p>
        </p:txBody>
      </p:sp>
      <p:sp>
        <p:nvSpPr>
          <p:cNvPr id="3" name="Text Placeholder 2">
            <a:extLst>
              <a:ext uri="{FF2B5EF4-FFF2-40B4-BE49-F238E27FC236}">
                <a16:creationId xmlns:a16="http://schemas.microsoft.com/office/drawing/2014/main" id="{035B44A7-475B-470B-8440-129B98E21A6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a:extLst>
              <a:ext uri="{FF2B5EF4-FFF2-40B4-BE49-F238E27FC236}">
                <a16:creationId xmlns:a16="http://schemas.microsoft.com/office/drawing/2014/main" id="{C4FF7632-EEA6-4738-BA8C-F00D81BA783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244B27-C02F-4C25-B3C8-9C6C127B7BC6}" type="datetimeFigureOut">
              <a:rPr lang="tr-TR" smtClean="0"/>
              <a:t>16.11.2021</a:t>
            </a:fld>
            <a:endParaRPr lang="tr-TR"/>
          </a:p>
        </p:txBody>
      </p:sp>
      <p:sp>
        <p:nvSpPr>
          <p:cNvPr id="5" name="Footer Placeholder 4">
            <a:extLst>
              <a:ext uri="{FF2B5EF4-FFF2-40B4-BE49-F238E27FC236}">
                <a16:creationId xmlns:a16="http://schemas.microsoft.com/office/drawing/2014/main" id="{851C0D99-A4CE-4AFE-8EF4-80A52417F46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a:extLst>
              <a:ext uri="{FF2B5EF4-FFF2-40B4-BE49-F238E27FC236}">
                <a16:creationId xmlns:a16="http://schemas.microsoft.com/office/drawing/2014/main" id="{135BE5CD-DCEC-4BE6-8E8B-857141653F9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73165B-3515-482F-9D3A-B0DD21F38956}" type="slidenum">
              <a:rPr lang="tr-TR" smtClean="0"/>
              <a:t>‹#›</a:t>
            </a:fld>
            <a:endParaRPr lang="tr-TR"/>
          </a:p>
        </p:txBody>
      </p:sp>
    </p:spTree>
    <p:extLst>
      <p:ext uri="{BB962C8B-B14F-4D97-AF65-F5344CB8AC3E}">
        <p14:creationId xmlns:p14="http://schemas.microsoft.com/office/powerpoint/2010/main" val="33904518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C1D1D5-DF6E-43B7-B621-242E479C8E10}"/>
              </a:ext>
            </a:extLst>
          </p:cNvPr>
          <p:cNvSpPr>
            <a:spLocks noGrp="1"/>
          </p:cNvSpPr>
          <p:nvPr>
            <p:ph type="ctrTitle"/>
          </p:nvPr>
        </p:nvSpPr>
        <p:spPr>
          <a:xfrm>
            <a:off x="1524000" y="1375456"/>
            <a:ext cx="9144000" cy="2387600"/>
          </a:xfrm>
        </p:spPr>
        <p:txBody>
          <a:bodyPr>
            <a:normAutofit fontScale="90000"/>
          </a:bodyPr>
          <a:lstStyle/>
          <a:p>
            <a:r>
              <a:rPr lang="tr-TR" dirty="0">
                <a:solidFill>
                  <a:srgbClr val="C00000"/>
                </a:solidFill>
              </a:rPr>
              <a:t>Aile Hekimliği Uygulamasında Bebek ve Çocuklarda Önerilen Periyodik Sağlık Muayeneleri ve Tarama Testleri</a:t>
            </a:r>
          </a:p>
        </p:txBody>
      </p:sp>
      <p:sp>
        <p:nvSpPr>
          <p:cNvPr id="3" name="Subtitle 2">
            <a:extLst>
              <a:ext uri="{FF2B5EF4-FFF2-40B4-BE49-F238E27FC236}">
                <a16:creationId xmlns:a16="http://schemas.microsoft.com/office/drawing/2014/main" id="{6D76E148-00B6-4BC9-887F-4D4C8F89B5A7}"/>
              </a:ext>
            </a:extLst>
          </p:cNvPr>
          <p:cNvSpPr>
            <a:spLocks noGrp="1"/>
          </p:cNvSpPr>
          <p:nvPr>
            <p:ph type="subTitle" idx="1"/>
          </p:nvPr>
        </p:nvSpPr>
        <p:spPr/>
        <p:txBody>
          <a:bodyPr/>
          <a:lstStyle/>
          <a:p>
            <a:endParaRPr lang="tr-TR" dirty="0"/>
          </a:p>
          <a:p>
            <a:endParaRPr lang="tr-TR" dirty="0"/>
          </a:p>
          <a:p>
            <a:r>
              <a:rPr lang="tr-TR" dirty="0"/>
              <a:t>İnt. Dr. Emre Gazioğlu   352032</a:t>
            </a:r>
          </a:p>
        </p:txBody>
      </p:sp>
    </p:spTree>
    <p:extLst>
      <p:ext uri="{BB962C8B-B14F-4D97-AF65-F5344CB8AC3E}">
        <p14:creationId xmlns:p14="http://schemas.microsoft.com/office/powerpoint/2010/main" val="34382019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BA24A62-8877-4399-A6A8-2F2B820417E8}"/>
              </a:ext>
            </a:extLst>
          </p:cNvPr>
          <p:cNvSpPr>
            <a:spLocks noGrp="1"/>
          </p:cNvSpPr>
          <p:nvPr>
            <p:ph idx="1"/>
          </p:nvPr>
        </p:nvSpPr>
        <p:spPr>
          <a:xfrm>
            <a:off x="838200" y="1393754"/>
            <a:ext cx="10515600" cy="4070492"/>
          </a:xfrm>
        </p:spPr>
        <p:txBody>
          <a:bodyPr/>
          <a:lstStyle/>
          <a:p>
            <a:r>
              <a:rPr lang="tr-TR" dirty="0"/>
              <a:t>Prematüre Retinopatisi</a:t>
            </a:r>
          </a:p>
          <a:p>
            <a:pPr lvl="1"/>
            <a:r>
              <a:rPr lang="tr-TR" dirty="0">
                <a:latin typeface="+mj-lt"/>
              </a:rPr>
              <a:t>Prematüre retinopatisi muayenesi yapılması açısından “32. hafta ve/veya 1500 gr. altı doğan bütün bebeklerin aile hekimleri tarafından bir göz hastalıkları kliniğine/hekimine rutin olarak yönlendirilmesi önerilir.</a:t>
            </a:r>
          </a:p>
          <a:p>
            <a:endParaRPr lang="tr-TR" dirty="0"/>
          </a:p>
          <a:p>
            <a:r>
              <a:rPr lang="tr-TR" dirty="0"/>
              <a:t>Arteriyel Tansiyon Ölçümü</a:t>
            </a:r>
          </a:p>
          <a:p>
            <a:pPr lvl="1"/>
            <a:r>
              <a:rPr lang="tr-TR" dirty="0">
                <a:latin typeface="+mj-lt"/>
              </a:rPr>
              <a:t>Hipertansiyon tanısının erken tespiti ve kardiyovasküler olayların önlenmesi amacıyla herhangi bir sebeple muayeneye gelen 3-18 yaş arasındaki bütün çocuklarda yılda en az bir kez arteriyel tansiyon ölçümü yapılmalıdır.</a:t>
            </a:r>
          </a:p>
        </p:txBody>
      </p:sp>
    </p:spTree>
    <p:extLst>
      <p:ext uri="{BB962C8B-B14F-4D97-AF65-F5344CB8AC3E}">
        <p14:creationId xmlns:p14="http://schemas.microsoft.com/office/powerpoint/2010/main" val="9430504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BA24A62-8877-4399-A6A8-2F2B820417E8}"/>
              </a:ext>
            </a:extLst>
          </p:cNvPr>
          <p:cNvSpPr>
            <a:spLocks noGrp="1"/>
          </p:cNvSpPr>
          <p:nvPr>
            <p:ph idx="1"/>
          </p:nvPr>
        </p:nvSpPr>
        <p:spPr>
          <a:xfrm>
            <a:off x="838200" y="1183822"/>
            <a:ext cx="10515600" cy="4490356"/>
          </a:xfrm>
        </p:spPr>
        <p:txBody>
          <a:bodyPr>
            <a:normAutofit/>
          </a:bodyPr>
          <a:lstStyle/>
          <a:p>
            <a:r>
              <a:rPr lang="tr-TR" dirty="0"/>
              <a:t>Yenidoğan İşitme Taraması</a:t>
            </a:r>
          </a:p>
          <a:p>
            <a:pPr lvl="1"/>
            <a:r>
              <a:rPr lang="tr-TR" dirty="0">
                <a:latin typeface="+mj-lt"/>
              </a:rPr>
              <a:t>İşitme taraması testinin bebek doğduktan sonraki ilk 72 saat içerisinde, taburcu olmadan önce hastanede yapılması gerekmektedir. </a:t>
            </a:r>
          </a:p>
          <a:p>
            <a:pPr lvl="1"/>
            <a:r>
              <a:rPr lang="tr-TR" dirty="0">
                <a:latin typeface="+mj-lt"/>
              </a:rPr>
              <a:t>1 ay içinde taramanın tamamlanması (3.izlem olan 3.-25.günler-zorunlu), eğer kayıp varsa 3 ay içinde (6. izlem olan 90.-115. gün zorunlu) tanı alması ve bebeğin 6. ay izleminde (8. izlem 175.-210.gün) ise cihazlandırılması gerekmektedir. </a:t>
            </a:r>
          </a:p>
          <a:p>
            <a:pPr lvl="1"/>
            <a:r>
              <a:rPr lang="tr-TR" dirty="0">
                <a:latin typeface="+mj-lt"/>
              </a:rPr>
              <a:t>Bu süreçte aile hekimlerinin kendilerine kayıtlı bebeklerin taramalarını yaptırıp yaptırmadıklarını sorgulamaları, yaptırmayanları ilgili merkeze yönlendirmeleri ve tanı alma aşamasında ya da tanı almış bebek/çocukların da takiplerine devamlılıklarını kontrol etmeleri gerekmektedir.</a:t>
            </a:r>
          </a:p>
        </p:txBody>
      </p:sp>
    </p:spTree>
    <p:extLst>
      <p:ext uri="{BB962C8B-B14F-4D97-AF65-F5344CB8AC3E}">
        <p14:creationId xmlns:p14="http://schemas.microsoft.com/office/powerpoint/2010/main" val="20686894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BA24A62-8877-4399-A6A8-2F2B820417E8}"/>
              </a:ext>
            </a:extLst>
          </p:cNvPr>
          <p:cNvSpPr>
            <a:spLocks noGrp="1"/>
          </p:cNvSpPr>
          <p:nvPr>
            <p:ph idx="1"/>
          </p:nvPr>
        </p:nvSpPr>
        <p:spPr>
          <a:xfrm>
            <a:off x="838200" y="1393754"/>
            <a:ext cx="10515600" cy="4070492"/>
          </a:xfrm>
        </p:spPr>
        <p:txBody>
          <a:bodyPr/>
          <a:lstStyle/>
          <a:p>
            <a:r>
              <a:rPr lang="tr-TR" dirty="0"/>
              <a:t>Bebeklik ve Çocukluk Çağı Ağız ve Diş Sağlığı</a:t>
            </a:r>
          </a:p>
          <a:p>
            <a:pPr lvl="1"/>
            <a:endParaRPr lang="tr-TR" dirty="0">
              <a:latin typeface="+mj-lt"/>
            </a:endParaRPr>
          </a:p>
          <a:p>
            <a:pPr lvl="1"/>
            <a:r>
              <a:rPr lang="tr-TR" dirty="0">
                <a:latin typeface="+mj-lt"/>
              </a:rPr>
              <a:t>Ağız diş sağlığının korunması amacıyla bebekte ilk süt dişinin çıkmasıyla birlikte başlayan diş hekimi kontrolleri, altı aylık periyodlarla tekrarlanmalıdır. Bebek ve erken çocukluk dönemi ağız ve diş sağlığı bakımı ebeveynlere öğretilmelidir.</a:t>
            </a:r>
          </a:p>
          <a:p>
            <a:pPr lvl="1"/>
            <a:r>
              <a:rPr lang="tr-TR" dirty="0">
                <a:latin typeface="+mj-lt"/>
              </a:rPr>
              <a:t>Diş çürüğü, diş eti iltihabı ve değişik anomalilere ve diş travmalarına karşı önlem almak amacıyla 6-7 yaş arası, 12-13 yaş arası ve 15-16 yaş arasındaki çocukların en az birer kez diş hekimine yönlendirilmesi önerilir.</a:t>
            </a:r>
          </a:p>
        </p:txBody>
      </p:sp>
    </p:spTree>
    <p:extLst>
      <p:ext uri="{BB962C8B-B14F-4D97-AF65-F5344CB8AC3E}">
        <p14:creationId xmlns:p14="http://schemas.microsoft.com/office/powerpoint/2010/main" val="4019989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018CFE5-C7EB-40A7-AB6E-D9432DDF4631}"/>
              </a:ext>
            </a:extLst>
          </p:cNvPr>
          <p:cNvSpPr>
            <a:spLocks noGrp="1"/>
          </p:cNvSpPr>
          <p:nvPr>
            <p:ph idx="1"/>
          </p:nvPr>
        </p:nvSpPr>
        <p:spPr>
          <a:xfrm>
            <a:off x="838200" y="1480230"/>
            <a:ext cx="10515600" cy="3897539"/>
          </a:xfrm>
        </p:spPr>
        <p:txBody>
          <a:bodyPr/>
          <a:lstStyle/>
          <a:p>
            <a:r>
              <a:rPr lang="tr-TR" dirty="0"/>
              <a:t>Sağlıklı Diyet Danışmanlığı</a:t>
            </a:r>
          </a:p>
          <a:p>
            <a:pPr lvl="1"/>
            <a:r>
              <a:rPr lang="tr-TR" dirty="0">
                <a:latin typeface="+mj-lt"/>
              </a:rPr>
              <a:t>0-1 yaş arası bebek, 1-5 yaş arası okul öncesi, 6-18 yaş arası okul dönemi olmak üzere her dönemde en az bir kez sağlıklı diyet konusunda bilgilendirme yapılmalıdır.</a:t>
            </a:r>
          </a:p>
          <a:p>
            <a:pPr lvl="1"/>
            <a:endParaRPr lang="tr-TR" dirty="0"/>
          </a:p>
          <a:p>
            <a:r>
              <a:rPr lang="tr-TR" dirty="0"/>
              <a:t>Kan Yolu İle Bulaşan Hastalıklar</a:t>
            </a:r>
          </a:p>
          <a:p>
            <a:pPr lvl="1"/>
            <a:r>
              <a:rPr lang="tr-TR" dirty="0">
                <a:latin typeface="+mj-lt"/>
              </a:rPr>
              <a:t>0-1 yaş arası bebek, 1-5 yaş arası okul öncesi, 6-18 yaş arası okul dönemi olmak üzere her dönemde en az bir kez sağlıklı diyet konusunda bilgilendirme yapılmalıdır.</a:t>
            </a:r>
          </a:p>
        </p:txBody>
      </p:sp>
    </p:spTree>
    <p:extLst>
      <p:ext uri="{BB962C8B-B14F-4D97-AF65-F5344CB8AC3E}">
        <p14:creationId xmlns:p14="http://schemas.microsoft.com/office/powerpoint/2010/main" val="12048173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BA24A62-8877-4399-A6A8-2F2B820417E8}"/>
              </a:ext>
            </a:extLst>
          </p:cNvPr>
          <p:cNvSpPr>
            <a:spLocks noGrp="1"/>
          </p:cNvSpPr>
          <p:nvPr>
            <p:ph idx="1"/>
          </p:nvPr>
        </p:nvSpPr>
        <p:spPr>
          <a:xfrm>
            <a:off x="838200" y="1613902"/>
            <a:ext cx="10515600" cy="3630195"/>
          </a:xfrm>
        </p:spPr>
        <p:txBody>
          <a:bodyPr>
            <a:normAutofit/>
          </a:bodyPr>
          <a:lstStyle/>
          <a:p>
            <a:r>
              <a:rPr lang="tr-TR" dirty="0"/>
              <a:t>Obezite Taraması</a:t>
            </a:r>
          </a:p>
          <a:p>
            <a:pPr lvl="1"/>
            <a:r>
              <a:rPr lang="tr-TR" dirty="0">
                <a:latin typeface="+mj-lt"/>
              </a:rPr>
              <a:t>6-18 yaş arası okul döneminde obezitenin önlenmesi amacıyla yılda bir kez ağırlık, boy, beden kitle indeksi (BKI) ölçümlerinin yapılması, bu ölçümler sonrasında gerekli görülen durumlarda sağlıklı beslenme, psikososyal destek (davranış tedavisi) ve fiziksel aktivite danışmanlığı almak üzere yönlendirilmesi önemlidir. </a:t>
            </a:r>
          </a:p>
          <a:p>
            <a:pPr lvl="1"/>
            <a:endParaRPr lang="tr-TR" dirty="0">
              <a:latin typeface="+mj-lt"/>
            </a:endParaRPr>
          </a:p>
          <a:p>
            <a:pPr lvl="1"/>
            <a:r>
              <a:rPr lang="tr-TR" dirty="0">
                <a:latin typeface="+mj-lt"/>
              </a:rPr>
              <a:t>Normal çocuk sağlığı izleminde obez ya da fazla kilolu olduğu belirlenen çocukların 3 ile 6 ayda bir izlenmesi gerekmektedir.</a:t>
            </a:r>
          </a:p>
        </p:txBody>
      </p:sp>
    </p:spTree>
    <p:extLst>
      <p:ext uri="{BB962C8B-B14F-4D97-AF65-F5344CB8AC3E}">
        <p14:creationId xmlns:p14="http://schemas.microsoft.com/office/powerpoint/2010/main" val="273590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BA24A62-8877-4399-A6A8-2F2B820417E8}"/>
              </a:ext>
            </a:extLst>
          </p:cNvPr>
          <p:cNvSpPr>
            <a:spLocks noGrp="1"/>
          </p:cNvSpPr>
          <p:nvPr>
            <p:ph idx="1"/>
          </p:nvPr>
        </p:nvSpPr>
        <p:spPr>
          <a:xfrm>
            <a:off x="838200" y="851998"/>
            <a:ext cx="10515600" cy="5154003"/>
          </a:xfrm>
        </p:spPr>
        <p:txBody>
          <a:bodyPr/>
          <a:lstStyle/>
          <a:p>
            <a:r>
              <a:rPr lang="tr-TR" dirty="0"/>
              <a:t>Obezite Taraması</a:t>
            </a:r>
          </a:p>
          <a:p>
            <a:pPr lvl="1"/>
            <a:r>
              <a:rPr lang="tr-TR" dirty="0">
                <a:latin typeface="+mj-lt"/>
              </a:rPr>
              <a:t>Fazla tartılı ve obez tanısı alan her çocuğa tanı anında açlık kan şekeri, kan lipid profili, ALT, AST değerleri bakılmalıdır. Açlık kan şekeri (AKŞ) ve kan lipid profili için kan örneği 8 saatlik açlık sonrası alınmalıdır.</a:t>
            </a:r>
          </a:p>
          <a:p>
            <a:pPr lvl="1"/>
            <a:r>
              <a:rPr lang="tr-TR" dirty="0">
                <a:latin typeface="+mj-lt"/>
              </a:rPr>
              <a:t> Açlık kan şekeri ≥100 mg/dl, kan lipitleri ve ALT, AST değerleri yüksek olan çocuklar bir üst merkeze sevk edilmelidir. </a:t>
            </a:r>
          </a:p>
          <a:p>
            <a:pPr lvl="1"/>
            <a:r>
              <a:rPr lang="tr-TR" dirty="0">
                <a:latin typeface="+mj-lt"/>
              </a:rPr>
              <a:t>Çocuk ve adolesanlarda kabul edilebilir total kolesterol değeri </a:t>
            </a:r>
            <a:r>
              <a:rPr lang="tr-TR" dirty="0">
                <a:solidFill>
                  <a:srgbClr val="FF0000"/>
                </a:solidFill>
                <a:latin typeface="+mj-lt"/>
              </a:rPr>
              <a:t>&lt;170 mg/dl </a:t>
            </a:r>
            <a:r>
              <a:rPr lang="tr-TR" dirty="0">
                <a:latin typeface="+mj-lt"/>
              </a:rPr>
              <a:t>dir. </a:t>
            </a:r>
            <a:r>
              <a:rPr lang="tr-TR" dirty="0">
                <a:solidFill>
                  <a:srgbClr val="FF0000"/>
                </a:solidFill>
                <a:latin typeface="+mj-lt"/>
              </a:rPr>
              <a:t>170 – 199 mg/dl </a:t>
            </a:r>
            <a:r>
              <a:rPr lang="tr-TR" dirty="0">
                <a:latin typeface="+mj-lt"/>
              </a:rPr>
              <a:t>arası </a:t>
            </a:r>
            <a:r>
              <a:rPr lang="tr-TR" dirty="0">
                <a:solidFill>
                  <a:srgbClr val="FF0000"/>
                </a:solidFill>
                <a:latin typeface="+mj-lt"/>
              </a:rPr>
              <a:t>sınırda yüksek</a:t>
            </a:r>
            <a:r>
              <a:rPr lang="tr-TR" dirty="0">
                <a:latin typeface="+mj-lt"/>
              </a:rPr>
              <a:t>, </a:t>
            </a:r>
            <a:r>
              <a:rPr lang="tr-TR" dirty="0">
                <a:solidFill>
                  <a:srgbClr val="FF0000"/>
                </a:solidFill>
                <a:latin typeface="+mj-lt"/>
              </a:rPr>
              <a:t>200 mg/dl </a:t>
            </a:r>
            <a:r>
              <a:rPr lang="tr-TR" dirty="0">
                <a:latin typeface="+mj-lt"/>
              </a:rPr>
              <a:t>ve üzeri ise </a:t>
            </a:r>
            <a:r>
              <a:rPr lang="tr-TR" dirty="0">
                <a:solidFill>
                  <a:srgbClr val="FF0000"/>
                </a:solidFill>
                <a:latin typeface="+mj-lt"/>
              </a:rPr>
              <a:t>yüksek</a:t>
            </a:r>
            <a:r>
              <a:rPr lang="tr-TR" dirty="0">
                <a:latin typeface="+mj-lt"/>
              </a:rPr>
              <a:t> olarak kabul edilir. </a:t>
            </a:r>
          </a:p>
          <a:p>
            <a:pPr lvl="1"/>
            <a:r>
              <a:rPr lang="tr-TR" dirty="0">
                <a:latin typeface="+mj-lt"/>
              </a:rPr>
              <a:t>Bu sınırlar LDL-kolesterol için </a:t>
            </a:r>
            <a:r>
              <a:rPr lang="tr-TR" dirty="0">
                <a:solidFill>
                  <a:srgbClr val="FF0000"/>
                </a:solidFill>
                <a:latin typeface="+mj-lt"/>
              </a:rPr>
              <a:t>100 mg/dl</a:t>
            </a:r>
            <a:r>
              <a:rPr lang="tr-TR" dirty="0">
                <a:latin typeface="+mj-lt"/>
              </a:rPr>
              <a:t>, </a:t>
            </a:r>
            <a:r>
              <a:rPr lang="tr-TR" dirty="0">
                <a:solidFill>
                  <a:srgbClr val="FF0000"/>
                </a:solidFill>
                <a:latin typeface="+mj-lt"/>
              </a:rPr>
              <a:t>110 – 129 mg/dl </a:t>
            </a:r>
            <a:r>
              <a:rPr lang="tr-TR" dirty="0">
                <a:latin typeface="+mj-lt"/>
              </a:rPr>
              <a:t>ve </a:t>
            </a:r>
            <a:r>
              <a:rPr lang="tr-TR" dirty="0">
                <a:solidFill>
                  <a:srgbClr val="FF0000"/>
                </a:solidFill>
                <a:latin typeface="+mj-lt"/>
              </a:rPr>
              <a:t>&gt;130 mg/dl’dir</a:t>
            </a:r>
            <a:r>
              <a:rPr lang="tr-TR" dirty="0">
                <a:latin typeface="+mj-lt"/>
              </a:rPr>
              <a:t>. ALT ve AST düzeyinin, çalışılan laboratuvarın verdiğ sınır değerlerin üzerinde olması veya kontrollerinde artma eğiliminde olması sevk endikasyonudur. </a:t>
            </a:r>
          </a:p>
        </p:txBody>
      </p:sp>
    </p:spTree>
    <p:extLst>
      <p:ext uri="{BB962C8B-B14F-4D97-AF65-F5344CB8AC3E}">
        <p14:creationId xmlns:p14="http://schemas.microsoft.com/office/powerpoint/2010/main" val="16567358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BA24A62-8877-4399-A6A8-2F2B820417E8}"/>
              </a:ext>
            </a:extLst>
          </p:cNvPr>
          <p:cNvSpPr>
            <a:spLocks noGrp="1"/>
          </p:cNvSpPr>
          <p:nvPr>
            <p:ph idx="1"/>
          </p:nvPr>
        </p:nvSpPr>
        <p:spPr>
          <a:xfrm>
            <a:off x="838200" y="836839"/>
            <a:ext cx="10515600" cy="5392511"/>
          </a:xfrm>
        </p:spPr>
        <p:txBody>
          <a:bodyPr>
            <a:normAutofit/>
          </a:bodyPr>
          <a:lstStyle/>
          <a:p>
            <a:r>
              <a:rPr lang="tr-TR" sz="2400" dirty="0">
                <a:latin typeface="+mj-lt"/>
              </a:rPr>
              <a:t>Fazla kilolu ve obeziteye eşlik eden aşağıdaki bulguların varlığında vakanın ikinci basamak sağlık kuruluşuna ayrıntılı değerlendirilmek üzere sevk edilmesi önemlidir: </a:t>
            </a:r>
          </a:p>
          <a:p>
            <a:pPr lvl="1"/>
            <a:r>
              <a:rPr lang="tr-TR" sz="2000" dirty="0">
                <a:latin typeface="+mj-lt"/>
              </a:rPr>
              <a:t>Ailenin boy potansiyeline göre kısa boy/yetersiz büyüme,</a:t>
            </a:r>
          </a:p>
          <a:p>
            <a:pPr lvl="1"/>
            <a:r>
              <a:rPr lang="tr-TR" sz="2000" dirty="0">
                <a:latin typeface="+mj-lt"/>
              </a:rPr>
              <a:t>Dismorfizm, </a:t>
            </a:r>
          </a:p>
          <a:p>
            <a:pPr lvl="1"/>
            <a:r>
              <a:rPr lang="tr-TR" sz="2000" dirty="0">
                <a:latin typeface="+mj-lt"/>
              </a:rPr>
              <a:t>Gelişme basamaklarında gecikme, öğrenme güçlüğü, </a:t>
            </a:r>
          </a:p>
          <a:p>
            <a:pPr lvl="1"/>
            <a:r>
              <a:rPr lang="tr-TR" sz="2000" dirty="0">
                <a:latin typeface="+mj-lt"/>
              </a:rPr>
              <a:t>Hipertansiyon,</a:t>
            </a:r>
          </a:p>
          <a:p>
            <a:pPr lvl="1"/>
            <a:r>
              <a:rPr lang="tr-TR" sz="2000" dirty="0">
                <a:latin typeface="+mj-lt"/>
              </a:rPr>
              <a:t>Uyku apnesi semptomları, </a:t>
            </a:r>
          </a:p>
          <a:p>
            <a:pPr lvl="1"/>
            <a:r>
              <a:rPr lang="tr-TR" sz="2000" dirty="0">
                <a:latin typeface="+mj-lt"/>
              </a:rPr>
              <a:t>Akantozis nigrikans, </a:t>
            </a:r>
          </a:p>
          <a:p>
            <a:pPr lvl="1"/>
            <a:r>
              <a:rPr lang="tr-TR" sz="2000" dirty="0">
                <a:latin typeface="+mj-lt"/>
              </a:rPr>
              <a:t>Polikistik over hastalığı belirtileri (kıllanma artışı, adet düzensizliği), </a:t>
            </a:r>
          </a:p>
          <a:p>
            <a:pPr lvl="1"/>
            <a:r>
              <a:rPr lang="tr-TR" sz="2000" dirty="0">
                <a:latin typeface="+mj-lt"/>
              </a:rPr>
              <a:t>Psikolojik morbiditeler (anksiyete, okula gitmek istememe, sosyal izolasyon), </a:t>
            </a:r>
          </a:p>
          <a:p>
            <a:pPr lvl="1"/>
            <a:r>
              <a:rPr lang="tr-TR" sz="2000" dirty="0">
                <a:latin typeface="+mj-lt"/>
              </a:rPr>
              <a:t>Laboratuvar testlerinde bozukluk: Bozulmuş açlık glukozu, dislipidemi, karaciğer fonksiyonlarında bozulma, </a:t>
            </a:r>
          </a:p>
          <a:p>
            <a:pPr lvl="1"/>
            <a:r>
              <a:rPr lang="tr-TR" sz="2000" dirty="0">
                <a:latin typeface="+mj-lt"/>
              </a:rPr>
              <a:t>BKİ ≥99 persentil olması</a:t>
            </a:r>
          </a:p>
        </p:txBody>
      </p:sp>
    </p:spTree>
    <p:extLst>
      <p:ext uri="{BB962C8B-B14F-4D97-AF65-F5344CB8AC3E}">
        <p14:creationId xmlns:p14="http://schemas.microsoft.com/office/powerpoint/2010/main" val="31563546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BA24A62-8877-4399-A6A8-2F2B820417E8}"/>
              </a:ext>
            </a:extLst>
          </p:cNvPr>
          <p:cNvSpPr>
            <a:spLocks noGrp="1"/>
          </p:cNvSpPr>
          <p:nvPr>
            <p:ph idx="1"/>
          </p:nvPr>
        </p:nvSpPr>
        <p:spPr>
          <a:xfrm>
            <a:off x="838200" y="1393754"/>
            <a:ext cx="10515600" cy="4070492"/>
          </a:xfrm>
        </p:spPr>
        <p:txBody>
          <a:bodyPr/>
          <a:lstStyle/>
          <a:p>
            <a:r>
              <a:rPr lang="tr-TR" dirty="0"/>
              <a:t>Çocuklarda Tütün ve Diğer Bağımlılık Yapıcı Maddelerin Kullanım Durumunun ve Tütün Ürünü Dumanından Pasif Etkilenimin Değerlendirilmesi</a:t>
            </a:r>
          </a:p>
          <a:p>
            <a:endParaRPr lang="tr-TR" dirty="0"/>
          </a:p>
          <a:p>
            <a:pPr lvl="1"/>
            <a:r>
              <a:rPr lang="tr-TR" dirty="0">
                <a:latin typeface="+mj-lt"/>
              </a:rPr>
              <a:t>13-18 yaş grubu çocuklara her klinik karşılaşmada, tütün ve diğer bağımlılık yapıcı madde kullanım durumu sorgulanarak bilgilendirme yapılmalı ve kullanımın olması halinde bağımlılık düzeyine göre tedavi algoritmaları doğrultusunda müdahale edilmeli ya da ilgili merkezlere yönlendirme yapılmalı. </a:t>
            </a:r>
          </a:p>
        </p:txBody>
      </p:sp>
    </p:spTree>
    <p:extLst>
      <p:ext uri="{BB962C8B-B14F-4D97-AF65-F5344CB8AC3E}">
        <p14:creationId xmlns:p14="http://schemas.microsoft.com/office/powerpoint/2010/main" val="3675629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BA24A62-8877-4399-A6A8-2F2B820417E8}"/>
              </a:ext>
            </a:extLst>
          </p:cNvPr>
          <p:cNvSpPr>
            <a:spLocks noGrp="1"/>
          </p:cNvSpPr>
          <p:nvPr>
            <p:ph idx="1"/>
          </p:nvPr>
        </p:nvSpPr>
        <p:spPr>
          <a:xfrm>
            <a:off x="544286" y="1628774"/>
            <a:ext cx="10515600" cy="3600451"/>
          </a:xfrm>
        </p:spPr>
        <p:txBody>
          <a:bodyPr/>
          <a:lstStyle/>
          <a:p>
            <a:pPr lvl="1"/>
            <a:r>
              <a:rPr lang="tr-TR" dirty="0">
                <a:latin typeface="+mj-lt"/>
              </a:rPr>
              <a:t>Yılda en az bir kez olacak şekilde klinik karşılaşmada 18 yaş altı çocuğu olan tüm ailelere çocuklarının tütün ve diğer bağımlılık yapıcı maddelerden korunmasına yönelik dikkat etmeleri gereken hususlar konusunda bilgi verilerek ailede farkındalık oluşması sağlanmalı.</a:t>
            </a:r>
          </a:p>
          <a:p>
            <a:pPr lvl="1"/>
            <a:endParaRPr lang="tr-TR" dirty="0">
              <a:latin typeface="+mj-lt"/>
            </a:endParaRPr>
          </a:p>
          <a:p>
            <a:pPr lvl="1"/>
            <a:r>
              <a:rPr lang="tr-TR" dirty="0">
                <a:latin typeface="+mj-lt"/>
              </a:rPr>
              <a:t> 0-5 yaş grubu çocuklarda izlem periyotları sırasında, 6-18 yaş grubunda ise yılda en az bir kez olmak üzere her klinik karşılaşmada tütün dumanından pasif etkilenim durumu sorgulanmalı, pasif etkilenimin sağlığa zararları ve olası etkileri konusunda aileler ve çocuklar bilgilendirilmelidir</a:t>
            </a:r>
          </a:p>
        </p:txBody>
      </p:sp>
    </p:spTree>
    <p:extLst>
      <p:ext uri="{BB962C8B-B14F-4D97-AF65-F5344CB8AC3E}">
        <p14:creationId xmlns:p14="http://schemas.microsoft.com/office/powerpoint/2010/main" val="5937650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6FF8CE8-57A1-40F8-812F-B1640C62D062}"/>
              </a:ext>
            </a:extLst>
          </p:cNvPr>
          <p:cNvSpPr>
            <a:spLocks noGrp="1"/>
          </p:cNvSpPr>
          <p:nvPr>
            <p:ph idx="1"/>
          </p:nvPr>
        </p:nvSpPr>
        <p:spPr>
          <a:xfrm>
            <a:off x="838200" y="1017360"/>
            <a:ext cx="10515600" cy="4351338"/>
          </a:xfrm>
        </p:spPr>
        <p:txBody>
          <a:bodyPr/>
          <a:lstStyle/>
          <a:p>
            <a:r>
              <a:rPr lang="tr-TR" dirty="0"/>
              <a:t>Bilişsel Gelişim, Dil Gelişimi, Sosyal ve Duygusal Gelişim, Kaba-Motor ve İnce-Motor Gelişimin Taranması</a:t>
            </a:r>
          </a:p>
          <a:p>
            <a:pPr lvl="1"/>
            <a:endParaRPr lang="tr-TR" dirty="0"/>
          </a:p>
          <a:p>
            <a:pPr lvl="1"/>
            <a:r>
              <a:rPr lang="tr-TR" dirty="0">
                <a:latin typeface="+mj-lt"/>
              </a:rPr>
              <a:t>0-6 yaş döneminde bebek ve çocuğun bilişsel gelişimi, dil gelişimi, sosyal ve duygusal gelişimi, kabamotor ve ince-motor gelişimi ile ilgili izlemlerin Bebek Çocuk İzlem Protokolüne ve Çocuğun Psikososyal Gelişiminin Desteklenmesi Programına (ÇPGD) uygun olarak, bu konuda eğitim alan sağlık personeli tarafından yapılarak gelişimsel sorunların değerlendirilmesi ve şüphelenilen durumlarda ailenin bilgilendirilerek ilgili uzmanlık alanına yönlendirilmesi önemlidir.</a:t>
            </a:r>
          </a:p>
        </p:txBody>
      </p:sp>
    </p:spTree>
    <p:extLst>
      <p:ext uri="{BB962C8B-B14F-4D97-AF65-F5344CB8AC3E}">
        <p14:creationId xmlns:p14="http://schemas.microsoft.com/office/powerpoint/2010/main" val="23314355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28BFD5-2E37-424E-90A8-320BFCA01CA9}"/>
              </a:ext>
            </a:extLst>
          </p:cNvPr>
          <p:cNvSpPr>
            <a:spLocks noGrp="1"/>
          </p:cNvSpPr>
          <p:nvPr>
            <p:ph type="title"/>
          </p:nvPr>
        </p:nvSpPr>
        <p:spPr/>
        <p:txBody>
          <a:bodyPr/>
          <a:lstStyle/>
          <a:p>
            <a:r>
              <a:rPr lang="tr-TR" dirty="0"/>
              <a:t>Giriş</a:t>
            </a:r>
          </a:p>
        </p:txBody>
      </p:sp>
      <p:sp>
        <p:nvSpPr>
          <p:cNvPr id="3" name="Content Placeholder 2">
            <a:extLst>
              <a:ext uri="{FF2B5EF4-FFF2-40B4-BE49-F238E27FC236}">
                <a16:creationId xmlns:a16="http://schemas.microsoft.com/office/drawing/2014/main" id="{40C992DE-B722-447E-A23E-58263B234076}"/>
              </a:ext>
            </a:extLst>
          </p:cNvPr>
          <p:cNvSpPr>
            <a:spLocks noGrp="1"/>
          </p:cNvSpPr>
          <p:nvPr>
            <p:ph idx="1"/>
          </p:nvPr>
        </p:nvSpPr>
        <p:spPr/>
        <p:txBody>
          <a:bodyPr>
            <a:normAutofit/>
          </a:bodyPr>
          <a:lstStyle/>
          <a:p>
            <a:r>
              <a:rPr lang="tr-TR" dirty="0">
                <a:latin typeface="+mj-lt"/>
              </a:rPr>
              <a:t>Aile hekiminin görevleri arasında,</a:t>
            </a:r>
          </a:p>
          <a:p>
            <a:pPr lvl="1"/>
            <a:r>
              <a:rPr lang="tr-TR" dirty="0">
                <a:latin typeface="+mj-lt"/>
              </a:rPr>
              <a:t>Kişiye yönelik sağlığı geliştirici ve koruyucu sağlık hizmetleri ile birinci basamak teşhis, tedavi, rehabilitasyon ve danışmanlık hizmetlerini vermek,</a:t>
            </a:r>
          </a:p>
          <a:p>
            <a:pPr lvl="1"/>
            <a:r>
              <a:rPr lang="tr-TR" dirty="0">
                <a:latin typeface="+mj-lt"/>
              </a:rPr>
              <a:t>Ana çocuk sağlığı ve üreme sağlığı hizmetlerini sunmak, </a:t>
            </a:r>
          </a:p>
          <a:p>
            <a:pPr lvl="1"/>
            <a:r>
              <a:rPr lang="tr-TR" dirty="0">
                <a:latin typeface="+mj-lt"/>
              </a:rPr>
              <a:t>Periyodik sağlık muayenesi ile kayıtlı kişilerin yaş, cinsiyet ve hastalık gruplarına yönelik izlem ve taramalarını gerçekleştirerek, kendisine kayıtlı kişileri yılda en az bir defa değerlendirip sağlık kayıtlarını güncellemek </a:t>
            </a:r>
          </a:p>
          <a:p>
            <a:pPr marL="0" indent="0">
              <a:buNone/>
            </a:pPr>
            <a:r>
              <a:rPr lang="tr-TR" dirty="0">
                <a:latin typeface="+mj-lt"/>
              </a:rPr>
              <a:t>bulunmaktadır.</a:t>
            </a:r>
          </a:p>
        </p:txBody>
      </p:sp>
    </p:spTree>
    <p:extLst>
      <p:ext uri="{BB962C8B-B14F-4D97-AF65-F5344CB8AC3E}">
        <p14:creationId xmlns:p14="http://schemas.microsoft.com/office/powerpoint/2010/main" val="26696509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5970102-AC0B-4D15-AE1B-5C42CE0E0D0C}"/>
              </a:ext>
            </a:extLst>
          </p:cNvPr>
          <p:cNvSpPr>
            <a:spLocks noGrp="1"/>
          </p:cNvSpPr>
          <p:nvPr>
            <p:ph idx="1"/>
          </p:nvPr>
        </p:nvSpPr>
        <p:spPr>
          <a:xfrm>
            <a:off x="838200" y="739775"/>
            <a:ext cx="10515600" cy="5277304"/>
          </a:xfrm>
        </p:spPr>
        <p:txBody>
          <a:bodyPr>
            <a:normAutofit/>
          </a:bodyPr>
          <a:lstStyle/>
          <a:p>
            <a:r>
              <a:rPr lang="tr-TR" dirty="0"/>
              <a:t>Yaygın Gelişimsel Bozuklukların Taranması</a:t>
            </a:r>
          </a:p>
          <a:p>
            <a:pPr lvl="1"/>
            <a:endParaRPr lang="tr-TR" dirty="0"/>
          </a:p>
          <a:p>
            <a:pPr lvl="1"/>
            <a:r>
              <a:rPr lang="tr-TR" dirty="0">
                <a:latin typeface="+mj-lt"/>
              </a:rPr>
              <a:t>18-36 aylar arasında bir kez otizm, 48-60 ay arasında da bir kez dikkat eksikliği, hiperaktivite ve özgül öğrenme güçlüğü açısından değerlendirilmesi ve şüphelenilen durumlarda ailenin bilgilendirilerek ilgili uzmanlık alanına yönlendirilmesi önemlidir.</a:t>
            </a:r>
          </a:p>
          <a:p>
            <a:pPr lvl="1"/>
            <a:r>
              <a:rPr lang="tr-TR" dirty="0">
                <a:latin typeface="+mj-lt"/>
              </a:rPr>
              <a:t>Otizm spektrum bozukluklarının erken tespitinde yukarıda yer alan protokollere uygun izlemlerde ÇPGD görüşme formu “Gelişim Bilgileri” bölümünde 18-36 aylar arasında çocuğun aşağıda belirtilen 3 gözlem maddesine göre değerlendirilmesi önerilir:</a:t>
            </a:r>
          </a:p>
          <a:p>
            <a:pPr lvl="2"/>
            <a:r>
              <a:rPr lang="tr-TR" dirty="0">
                <a:latin typeface="+mj-lt"/>
              </a:rPr>
              <a:t>İsmi söylendiği zaman bakıyor.</a:t>
            </a:r>
          </a:p>
          <a:p>
            <a:pPr lvl="2"/>
            <a:r>
              <a:rPr lang="tr-TR" dirty="0">
                <a:latin typeface="+mj-lt"/>
              </a:rPr>
              <a:t>Göz kontağı kuruyor.</a:t>
            </a:r>
          </a:p>
          <a:p>
            <a:pPr lvl="2"/>
            <a:r>
              <a:rPr lang="tr-TR" dirty="0">
                <a:latin typeface="+mj-lt"/>
              </a:rPr>
              <a:t>Parmakla gösterilen nesneye bakıyor.</a:t>
            </a:r>
          </a:p>
        </p:txBody>
      </p:sp>
    </p:spTree>
    <p:extLst>
      <p:ext uri="{BB962C8B-B14F-4D97-AF65-F5344CB8AC3E}">
        <p14:creationId xmlns:p14="http://schemas.microsoft.com/office/powerpoint/2010/main" val="37566398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908B2B7-3A91-4F62-A728-2F061F33CE1B}"/>
              </a:ext>
            </a:extLst>
          </p:cNvPr>
          <p:cNvSpPr>
            <a:spLocks noGrp="1"/>
          </p:cNvSpPr>
          <p:nvPr>
            <p:ph idx="1"/>
          </p:nvPr>
        </p:nvSpPr>
        <p:spPr>
          <a:xfrm>
            <a:off x="838200" y="943882"/>
            <a:ext cx="10515600" cy="4351338"/>
          </a:xfrm>
        </p:spPr>
        <p:txBody>
          <a:bodyPr/>
          <a:lstStyle/>
          <a:p>
            <a:r>
              <a:rPr lang="tr-TR" dirty="0"/>
              <a:t>Dikkat Eksikliği ve Hiperaktivite</a:t>
            </a:r>
          </a:p>
          <a:p>
            <a:endParaRPr lang="tr-TR" dirty="0"/>
          </a:p>
          <a:p>
            <a:pPr lvl="1"/>
            <a:r>
              <a:rPr lang="tr-TR" dirty="0">
                <a:latin typeface="+mj-lt"/>
              </a:rPr>
              <a:t>48-60 aylar arasında bir kez elleri ve ayaklarının sürekli kıpır kıpır olması veya oturduğu yerde kıpırdanma,</a:t>
            </a:r>
          </a:p>
          <a:p>
            <a:pPr lvl="1"/>
            <a:r>
              <a:rPr lang="tr-TR" dirty="0">
                <a:latin typeface="+mj-lt"/>
              </a:rPr>
              <a:t>Çabuk sıkılma, faaliyetleri yarım bırakma</a:t>
            </a:r>
          </a:p>
          <a:p>
            <a:pPr lvl="1"/>
            <a:r>
              <a:rPr lang="tr-TR" dirty="0">
                <a:latin typeface="+mj-lt"/>
              </a:rPr>
              <a:t>Koşturduğu veya ani hareketlerde bulunduğu için sık yaralanma, kaza geçirme,</a:t>
            </a:r>
          </a:p>
          <a:p>
            <a:pPr lvl="1"/>
            <a:r>
              <a:rPr lang="tr-TR" dirty="0">
                <a:latin typeface="+mj-lt"/>
              </a:rPr>
              <a:t>Dalgın, dikkatsiz görünmesi ve karşısındakini dinleyememesi sebebiyle soruların ve komutların üst üste tekrarının gerekmesi durumları açısından değerlendirilmesi uygun olur.</a:t>
            </a:r>
          </a:p>
        </p:txBody>
      </p:sp>
    </p:spTree>
    <p:extLst>
      <p:ext uri="{BB962C8B-B14F-4D97-AF65-F5344CB8AC3E}">
        <p14:creationId xmlns:p14="http://schemas.microsoft.com/office/powerpoint/2010/main" val="37346987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85FC3E8-6954-4108-9AD9-51CF917B3A7D}"/>
              </a:ext>
            </a:extLst>
          </p:cNvPr>
          <p:cNvSpPr>
            <a:spLocks noGrp="1"/>
          </p:cNvSpPr>
          <p:nvPr>
            <p:ph idx="1"/>
          </p:nvPr>
        </p:nvSpPr>
        <p:spPr>
          <a:xfrm>
            <a:off x="838200" y="1273629"/>
            <a:ext cx="10515600" cy="4310742"/>
          </a:xfrm>
        </p:spPr>
        <p:txBody>
          <a:bodyPr/>
          <a:lstStyle/>
          <a:p>
            <a:endParaRPr lang="tr-TR" dirty="0"/>
          </a:p>
          <a:p>
            <a:r>
              <a:rPr lang="tr-TR" dirty="0"/>
              <a:t>Özgül Öğrenme Güçlüğü</a:t>
            </a:r>
          </a:p>
          <a:p>
            <a:endParaRPr lang="tr-TR" dirty="0"/>
          </a:p>
          <a:p>
            <a:pPr lvl="1"/>
            <a:r>
              <a:rPr lang="tr-TR" dirty="0">
                <a:latin typeface="+mj-lt"/>
              </a:rPr>
              <a:t>48-60 aylar arasında 2 kez, konuşmanın gecikmesi, zamanında konuşmaya başlamış bile olsa cümle kurmaya geçememe, cümle kurarken kelimeleri garip yerleştirme, bazı kelime ve kavramları ısrarla öğrenememe, karıştırma; sağ - sol - yukarı -aşağı -yer - yön gibi kavramları öğrenmede zorlanma ve 60 ay ve sonrası için yazı yazmakta, harfleri, sayıları öğrenmekte zorlanma durumlarının değerlendirilmesi uygun olur</a:t>
            </a:r>
            <a:r>
              <a:rPr lang="tr-TR" dirty="0"/>
              <a:t>	</a:t>
            </a:r>
          </a:p>
        </p:txBody>
      </p:sp>
    </p:spTree>
    <p:extLst>
      <p:ext uri="{BB962C8B-B14F-4D97-AF65-F5344CB8AC3E}">
        <p14:creationId xmlns:p14="http://schemas.microsoft.com/office/powerpoint/2010/main" val="30643247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B052A12-3AEE-4059-94D4-2A63EA1EE14D}"/>
              </a:ext>
            </a:extLst>
          </p:cNvPr>
          <p:cNvSpPr>
            <a:spLocks noGrp="1"/>
          </p:cNvSpPr>
          <p:nvPr>
            <p:ph idx="1"/>
          </p:nvPr>
        </p:nvSpPr>
        <p:spPr>
          <a:xfrm>
            <a:off x="838200" y="837747"/>
            <a:ext cx="10515600" cy="4893582"/>
          </a:xfrm>
        </p:spPr>
        <p:txBody>
          <a:bodyPr/>
          <a:lstStyle/>
          <a:p>
            <a:r>
              <a:rPr lang="tr-TR" dirty="0"/>
              <a:t>Çocuk İhmali ve Çocuğa Kötü Muamelenin Sorgulanması</a:t>
            </a:r>
          </a:p>
          <a:p>
            <a:pPr lvl="1"/>
            <a:endParaRPr lang="tr-TR" dirty="0"/>
          </a:p>
          <a:p>
            <a:pPr lvl="1"/>
            <a:r>
              <a:rPr lang="tr-TR" dirty="0">
                <a:latin typeface="+mj-lt"/>
              </a:rPr>
              <a:t>0-6 yaş çocuklarda her muayenede, 7-18 yaş çocuklarda ise yılda bir kez çocuk ihmali ve istismarı ile çocuğa kötü muamele olup olmadığı yönünden sorgulama, gözlem ve muayene yapılması önemlidir. </a:t>
            </a:r>
          </a:p>
          <a:p>
            <a:pPr lvl="1"/>
            <a:endParaRPr lang="tr-TR" dirty="0">
              <a:latin typeface="+mj-lt"/>
            </a:endParaRPr>
          </a:p>
          <a:p>
            <a:pPr lvl="1"/>
            <a:r>
              <a:rPr lang="tr-TR" dirty="0">
                <a:latin typeface="+mj-lt"/>
              </a:rPr>
              <a:t>Çocuğun vücudunda yaygın morluk, pişik, kesik, yanık ve benzeri izlerin bulunması ayrıca çocukta ve/veya ailesinde psikososyal gelişimin olumsuz etkilendiğine dair tavır ve davranışların tespit edilmesi durumunda aile danışmanlık hizmetine yönlendirilmeli ve gerekli durumlarda da ilgili mercilere bildirimde bulunulmalıdır.</a:t>
            </a:r>
          </a:p>
        </p:txBody>
      </p:sp>
    </p:spTree>
    <p:extLst>
      <p:ext uri="{BB962C8B-B14F-4D97-AF65-F5344CB8AC3E}">
        <p14:creationId xmlns:p14="http://schemas.microsoft.com/office/powerpoint/2010/main" val="10772266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C75ED1-AD63-4968-ACB9-7CB1ADE335E6}"/>
              </a:ext>
            </a:extLst>
          </p:cNvPr>
          <p:cNvSpPr>
            <a:spLocks noGrp="1"/>
          </p:cNvSpPr>
          <p:nvPr>
            <p:ph type="title"/>
          </p:nvPr>
        </p:nvSpPr>
        <p:spPr/>
        <p:txBody>
          <a:bodyPr/>
          <a:lstStyle/>
          <a:p>
            <a:r>
              <a:rPr lang="tr-TR" dirty="0"/>
              <a:t>Kaynakça</a:t>
            </a:r>
          </a:p>
        </p:txBody>
      </p:sp>
      <p:sp>
        <p:nvSpPr>
          <p:cNvPr id="3" name="Content Placeholder 2">
            <a:extLst>
              <a:ext uri="{FF2B5EF4-FFF2-40B4-BE49-F238E27FC236}">
                <a16:creationId xmlns:a16="http://schemas.microsoft.com/office/drawing/2014/main" id="{E1AAFBC9-D5C2-491F-A8A3-497233AFDB3D}"/>
              </a:ext>
            </a:extLst>
          </p:cNvPr>
          <p:cNvSpPr>
            <a:spLocks noGrp="1"/>
          </p:cNvSpPr>
          <p:nvPr>
            <p:ph idx="1"/>
          </p:nvPr>
        </p:nvSpPr>
        <p:spPr/>
        <p:txBody>
          <a:bodyPr/>
          <a:lstStyle/>
          <a:p>
            <a:r>
              <a:rPr lang="tr-TR" dirty="0"/>
              <a:t>https://hsgm.saglik.gov.tr/depo/birimler/Toplum_Sagligi_Hizmetleri_ve_Egitim_Db/Dokumanlar/rehberler/psm_2019.pdf</a:t>
            </a:r>
          </a:p>
        </p:txBody>
      </p:sp>
    </p:spTree>
    <p:extLst>
      <p:ext uri="{BB962C8B-B14F-4D97-AF65-F5344CB8AC3E}">
        <p14:creationId xmlns:p14="http://schemas.microsoft.com/office/powerpoint/2010/main" val="2954416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8A4D9-3CE7-4046-BFB6-B07EF60D71B4}"/>
              </a:ext>
            </a:extLst>
          </p:cNvPr>
          <p:cNvSpPr>
            <a:spLocks noGrp="1"/>
          </p:cNvSpPr>
          <p:nvPr>
            <p:ph type="title"/>
          </p:nvPr>
        </p:nvSpPr>
        <p:spPr/>
        <p:txBody>
          <a:bodyPr/>
          <a:lstStyle/>
          <a:p>
            <a:endParaRPr lang="tr-TR"/>
          </a:p>
        </p:txBody>
      </p:sp>
      <p:sp>
        <p:nvSpPr>
          <p:cNvPr id="3" name="Content Placeholder 2">
            <a:extLst>
              <a:ext uri="{FF2B5EF4-FFF2-40B4-BE49-F238E27FC236}">
                <a16:creationId xmlns:a16="http://schemas.microsoft.com/office/drawing/2014/main" id="{1C1B7858-70E3-4AB7-8644-87838E24EDA3}"/>
              </a:ext>
            </a:extLst>
          </p:cNvPr>
          <p:cNvSpPr>
            <a:spLocks noGrp="1"/>
          </p:cNvSpPr>
          <p:nvPr>
            <p:ph idx="1"/>
          </p:nvPr>
        </p:nvSpPr>
        <p:spPr/>
        <p:txBody>
          <a:bodyPr/>
          <a:lstStyle/>
          <a:p>
            <a:r>
              <a:rPr lang="tr-TR" dirty="0">
                <a:latin typeface="+mj-lt"/>
              </a:rPr>
              <a:t>Aile Hekimliği Uygulamasında Önerilen Periyodik Muayene ve Tarama Rehberi Çalışması 24 Mart 2011 tarihinde www. ailehekimliği.gov.tr web adresinde yayınlanmıştır. Çeşitli düzenlemelerden sonra 2014 yılında nihai şeklini almıştır.</a:t>
            </a:r>
          </a:p>
          <a:p>
            <a:r>
              <a:rPr lang="tr-TR" dirty="0">
                <a:latin typeface="+mj-lt"/>
              </a:rPr>
              <a:t>Rehberde yer alan öneriler, aile hekimliği uygulamasında bireylerin sağlığının korunması için tarama, muayene, laboratuvar testleri, kemoproflaksi, danışmanlık ve sağlık eğitimi yoluyla periyodik muayene ve tarama yöntemlerini içermektedir. </a:t>
            </a:r>
          </a:p>
        </p:txBody>
      </p:sp>
    </p:spTree>
    <p:extLst>
      <p:ext uri="{BB962C8B-B14F-4D97-AF65-F5344CB8AC3E}">
        <p14:creationId xmlns:p14="http://schemas.microsoft.com/office/powerpoint/2010/main" val="7432166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689C0F-0C80-4B89-8D65-B93D4DE7352C}"/>
              </a:ext>
            </a:extLst>
          </p:cNvPr>
          <p:cNvSpPr>
            <a:spLocks noGrp="1"/>
          </p:cNvSpPr>
          <p:nvPr>
            <p:ph type="title"/>
          </p:nvPr>
        </p:nvSpPr>
        <p:spPr/>
        <p:txBody>
          <a:bodyPr/>
          <a:lstStyle/>
          <a:p>
            <a:r>
              <a:rPr lang="tr-TR" dirty="0">
                <a:solidFill>
                  <a:srgbClr val="C00000"/>
                </a:solidFill>
              </a:rPr>
              <a:t>Bebeklik ve Çocukluk Dönemi</a:t>
            </a:r>
          </a:p>
        </p:txBody>
      </p:sp>
      <p:sp>
        <p:nvSpPr>
          <p:cNvPr id="3" name="Content Placeholder 2">
            <a:extLst>
              <a:ext uri="{FF2B5EF4-FFF2-40B4-BE49-F238E27FC236}">
                <a16:creationId xmlns:a16="http://schemas.microsoft.com/office/drawing/2014/main" id="{B8457610-7110-4207-A0C9-76858DA10B3C}"/>
              </a:ext>
            </a:extLst>
          </p:cNvPr>
          <p:cNvSpPr>
            <a:spLocks noGrp="1"/>
          </p:cNvSpPr>
          <p:nvPr>
            <p:ph idx="1"/>
          </p:nvPr>
        </p:nvSpPr>
        <p:spPr>
          <a:xfrm>
            <a:off x="838200" y="1539875"/>
            <a:ext cx="10515600" cy="4351338"/>
          </a:xfrm>
        </p:spPr>
        <p:txBody>
          <a:bodyPr/>
          <a:lstStyle/>
          <a:p>
            <a:r>
              <a:rPr lang="tr-TR" dirty="0"/>
              <a:t>Bebeklik ve Çocukluk Dönemi Bağışıklamasının Yapılması</a:t>
            </a:r>
          </a:p>
        </p:txBody>
      </p:sp>
      <p:pic>
        <p:nvPicPr>
          <p:cNvPr id="5" name="Picture 4">
            <a:extLst>
              <a:ext uri="{FF2B5EF4-FFF2-40B4-BE49-F238E27FC236}">
                <a16:creationId xmlns:a16="http://schemas.microsoft.com/office/drawing/2014/main" id="{3F18F377-0878-4E61-8BE2-FCC945FEDD0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19200" y="2106386"/>
            <a:ext cx="9753600" cy="4719070"/>
          </a:xfrm>
          <a:prstGeom prst="rect">
            <a:avLst/>
          </a:prstGeom>
        </p:spPr>
      </p:pic>
    </p:spTree>
    <p:extLst>
      <p:ext uri="{BB962C8B-B14F-4D97-AF65-F5344CB8AC3E}">
        <p14:creationId xmlns:p14="http://schemas.microsoft.com/office/powerpoint/2010/main" val="24046353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8E64419-897D-42C1-96E1-B375909D9B0E}"/>
              </a:ext>
            </a:extLst>
          </p:cNvPr>
          <p:cNvSpPr>
            <a:spLocks noGrp="1"/>
          </p:cNvSpPr>
          <p:nvPr>
            <p:ph idx="1"/>
          </p:nvPr>
        </p:nvSpPr>
        <p:spPr>
          <a:xfrm>
            <a:off x="838200" y="557666"/>
            <a:ext cx="10515600" cy="5742667"/>
          </a:xfrm>
        </p:spPr>
        <p:txBody>
          <a:bodyPr>
            <a:normAutofit/>
          </a:bodyPr>
          <a:lstStyle/>
          <a:p>
            <a:r>
              <a:rPr lang="tr-TR" dirty="0"/>
              <a:t>Anne Sütü ve Emzirme Konusunda Bilgilendirme</a:t>
            </a:r>
          </a:p>
          <a:p>
            <a:pPr lvl="1"/>
            <a:r>
              <a:rPr lang="tr-TR" dirty="0">
                <a:latin typeface="+mj-lt"/>
              </a:rPr>
              <a:t>Gebeliğin 32. haftasından itibaren bütün gebe izlemleri ile yeni doğandan itibaren 2 yaşa kadar</a:t>
            </a:r>
          </a:p>
          <a:p>
            <a:pPr lvl="1"/>
            <a:r>
              <a:rPr lang="tr-TR" dirty="0">
                <a:latin typeface="+mj-lt"/>
              </a:rPr>
              <a:t>Tüm bebek izlemlerinde beslenme yetersizliği ve neden olduğu hastalıklardan korunma amacıyla </a:t>
            </a:r>
          </a:p>
          <a:p>
            <a:pPr lvl="1"/>
            <a:r>
              <a:rPr lang="tr-TR" dirty="0">
                <a:latin typeface="+mj-lt"/>
              </a:rPr>
              <a:t>Anne sütü ile beslenme ve emzirme konusunda bilgilendirme, protokole (Bebek ve Çocuk İzlem Protokolü) uygun değerlendirme ve tamamlayıcı beslenme konusunda bilgilendirme yapılmalıdır.</a:t>
            </a:r>
          </a:p>
          <a:p>
            <a:pPr lvl="1"/>
            <a:endParaRPr lang="tr-TR" dirty="0">
              <a:latin typeface="+mj-lt"/>
            </a:endParaRPr>
          </a:p>
          <a:p>
            <a:r>
              <a:rPr lang="tr-TR" dirty="0"/>
              <a:t>Demir – D vitamini Profilaksisi</a:t>
            </a:r>
          </a:p>
          <a:p>
            <a:pPr lvl="1"/>
            <a:r>
              <a:rPr lang="tr-TR" dirty="0">
                <a:solidFill>
                  <a:srgbClr val="C00000"/>
                </a:solidFill>
                <a:latin typeface="+mj-lt"/>
              </a:rPr>
              <a:t>4-12 ay </a:t>
            </a:r>
            <a:r>
              <a:rPr lang="tr-TR" dirty="0">
                <a:latin typeface="+mj-lt"/>
              </a:rPr>
              <a:t>arası bebeklerde demir proflaksisi yapılmalı, 9 aylık olduklarında hemoglobin değerleri bakılmalı, 12-24 ay grubundaki çocuklarda gerekli durumlarda demir eksikliği tedavisi başlanmalı, 5 yaş ve erken orta ve geç adolesan dönemde birer kez Hb bakılmalıdır. Ayrıca doğumdan itibaren 1 yaşına kadar tüm bebeklere günde 400 IU D vitamini verilmelidir.</a:t>
            </a:r>
          </a:p>
        </p:txBody>
      </p:sp>
    </p:spTree>
    <p:extLst>
      <p:ext uri="{BB962C8B-B14F-4D97-AF65-F5344CB8AC3E}">
        <p14:creationId xmlns:p14="http://schemas.microsoft.com/office/powerpoint/2010/main" val="42326430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BA24A62-8877-4399-A6A8-2F2B820417E8}"/>
              </a:ext>
            </a:extLst>
          </p:cNvPr>
          <p:cNvSpPr>
            <a:spLocks noGrp="1"/>
          </p:cNvSpPr>
          <p:nvPr>
            <p:ph idx="1"/>
          </p:nvPr>
        </p:nvSpPr>
        <p:spPr>
          <a:xfrm>
            <a:off x="838200" y="1483561"/>
            <a:ext cx="10515600" cy="3890878"/>
          </a:xfrm>
        </p:spPr>
        <p:txBody>
          <a:bodyPr/>
          <a:lstStyle/>
          <a:p>
            <a:r>
              <a:rPr lang="tr-TR" dirty="0"/>
              <a:t>İnmemiş Testis Muayenesi</a:t>
            </a:r>
          </a:p>
          <a:p>
            <a:pPr lvl="1"/>
            <a:r>
              <a:rPr lang="tr-TR" dirty="0">
                <a:solidFill>
                  <a:srgbClr val="C00000"/>
                </a:solidFill>
                <a:latin typeface="+mj-lt"/>
              </a:rPr>
              <a:t>6 ay-1 yaş </a:t>
            </a:r>
            <a:r>
              <a:rPr lang="tr-TR" dirty="0">
                <a:latin typeface="+mj-lt"/>
              </a:rPr>
              <a:t>arası bebek takiplerinde en az bir kez inmemiş testis muayenesi yapılmalıdır</a:t>
            </a:r>
          </a:p>
          <a:p>
            <a:pPr lvl="1"/>
            <a:endParaRPr lang="tr-TR" dirty="0">
              <a:latin typeface="+mj-lt"/>
            </a:endParaRPr>
          </a:p>
          <a:p>
            <a:r>
              <a:rPr lang="tr-TR" dirty="0"/>
              <a:t>Fenilketonüri Taraması</a:t>
            </a:r>
          </a:p>
          <a:p>
            <a:pPr lvl="1"/>
            <a:r>
              <a:rPr lang="tr-TR" dirty="0">
                <a:solidFill>
                  <a:srgbClr val="C00000"/>
                </a:solidFill>
                <a:latin typeface="+mj-lt"/>
              </a:rPr>
              <a:t>3 ila 5 günlük </a:t>
            </a:r>
            <a:r>
              <a:rPr lang="tr-TR" dirty="0">
                <a:latin typeface="+mj-lt"/>
              </a:rPr>
              <a:t>yeni doğanda fenilketonüri erken tanısı için yeni doğan taraması yapılmalı, topuk kanı alınıp alınmadığı sorgulanmalı alınmadı ise topuk kanı alınmalıdır.</a:t>
            </a:r>
          </a:p>
          <a:p>
            <a:pPr marL="457200" lvl="1" indent="0">
              <a:buNone/>
            </a:pPr>
            <a:endParaRPr lang="tr-TR" dirty="0"/>
          </a:p>
        </p:txBody>
      </p:sp>
    </p:spTree>
    <p:extLst>
      <p:ext uri="{BB962C8B-B14F-4D97-AF65-F5344CB8AC3E}">
        <p14:creationId xmlns:p14="http://schemas.microsoft.com/office/powerpoint/2010/main" val="39513955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BA24A62-8877-4399-A6A8-2F2B820417E8}"/>
              </a:ext>
            </a:extLst>
          </p:cNvPr>
          <p:cNvSpPr>
            <a:spLocks noGrp="1"/>
          </p:cNvSpPr>
          <p:nvPr>
            <p:ph idx="1"/>
          </p:nvPr>
        </p:nvSpPr>
        <p:spPr>
          <a:xfrm>
            <a:off x="838200" y="1108004"/>
            <a:ext cx="10515600" cy="4641992"/>
          </a:xfrm>
        </p:spPr>
        <p:txBody>
          <a:bodyPr>
            <a:normAutofit/>
          </a:bodyPr>
          <a:lstStyle/>
          <a:p>
            <a:endParaRPr lang="tr-TR" dirty="0"/>
          </a:p>
          <a:p>
            <a:r>
              <a:rPr lang="tr-TR" dirty="0"/>
              <a:t>Konjenital Hipotiroidi Taraması</a:t>
            </a:r>
          </a:p>
          <a:p>
            <a:pPr lvl="1"/>
            <a:r>
              <a:rPr lang="tr-TR" dirty="0">
                <a:solidFill>
                  <a:srgbClr val="C00000"/>
                </a:solidFill>
                <a:latin typeface="+mj-lt"/>
              </a:rPr>
              <a:t>3 ila 5 günlük </a:t>
            </a:r>
            <a:r>
              <a:rPr lang="tr-TR" dirty="0">
                <a:latin typeface="+mj-lt"/>
              </a:rPr>
              <a:t>yeni doğanda konjenital hipotroidinin erken tanısı için yeni doğan taraması yapılmalı, topuk kanı alınıp alınmadığı sorgulanmalı alınmadı ise topuk kanı alınmalıdır.</a:t>
            </a:r>
          </a:p>
          <a:p>
            <a:endParaRPr lang="tr-TR" dirty="0">
              <a:latin typeface="+mj-lt"/>
            </a:endParaRPr>
          </a:p>
          <a:p>
            <a:r>
              <a:rPr lang="tr-TR" dirty="0"/>
              <a:t>Biotidinaz Eksikliği Taraması</a:t>
            </a:r>
          </a:p>
          <a:p>
            <a:pPr lvl="1"/>
            <a:r>
              <a:rPr lang="tr-TR" dirty="0">
                <a:solidFill>
                  <a:srgbClr val="C00000"/>
                </a:solidFill>
                <a:latin typeface="+mj-lt"/>
              </a:rPr>
              <a:t>3 ila 5 günlük </a:t>
            </a:r>
            <a:r>
              <a:rPr lang="tr-TR" dirty="0">
                <a:latin typeface="+mj-lt"/>
              </a:rPr>
              <a:t>yeni doğanda biotinidaz eksikliğinin erken tanısı için yeni doğan taraması yapılmalı, topuk kanı alınıp alınmadığı sorgulanmalı, alınmadı ise topuk kanı alınmalıdır</a:t>
            </a:r>
          </a:p>
          <a:p>
            <a:pPr lvl="1"/>
            <a:endParaRPr lang="tr-TR" dirty="0"/>
          </a:p>
          <a:p>
            <a:pPr marL="457200" lvl="1" indent="0">
              <a:buNone/>
            </a:pPr>
            <a:endParaRPr lang="tr-TR" dirty="0"/>
          </a:p>
        </p:txBody>
      </p:sp>
    </p:spTree>
    <p:extLst>
      <p:ext uri="{BB962C8B-B14F-4D97-AF65-F5344CB8AC3E}">
        <p14:creationId xmlns:p14="http://schemas.microsoft.com/office/powerpoint/2010/main" val="13097403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BA24A62-8877-4399-A6A8-2F2B820417E8}"/>
              </a:ext>
            </a:extLst>
          </p:cNvPr>
          <p:cNvSpPr>
            <a:spLocks noGrp="1"/>
          </p:cNvSpPr>
          <p:nvPr>
            <p:ph idx="1"/>
          </p:nvPr>
        </p:nvSpPr>
        <p:spPr>
          <a:xfrm>
            <a:off x="838200" y="672958"/>
            <a:ext cx="10515600" cy="5512083"/>
          </a:xfrm>
        </p:spPr>
        <p:txBody>
          <a:bodyPr>
            <a:normAutofit/>
          </a:bodyPr>
          <a:lstStyle/>
          <a:p>
            <a:r>
              <a:rPr lang="tr-TR" dirty="0"/>
              <a:t>Gelişimsel Kalça Displazisi</a:t>
            </a:r>
          </a:p>
          <a:p>
            <a:pPr lvl="1"/>
            <a:endParaRPr lang="tr-TR" dirty="0">
              <a:latin typeface="+mj-lt"/>
            </a:endParaRPr>
          </a:p>
          <a:p>
            <a:pPr lvl="1"/>
            <a:r>
              <a:rPr lang="tr-TR" dirty="0">
                <a:latin typeface="+mj-lt"/>
              </a:rPr>
              <a:t>Doğumdan sonra ilk 48 saatte aileyi bilgilendirme, 3. ve 4. haftada bebeğin gelişimsel kalça displazisi açısından erken tanısı için gelişimsel kalça displazisi yönünden tarama protokolüne uygun olarak risk değerlendirmesi ile fizik muayeneleri yapılmalı ve riskli vakalar ilgili uzmanlık alanına yönlendirilmelidir.</a:t>
            </a:r>
          </a:p>
          <a:p>
            <a:pPr lvl="1"/>
            <a:r>
              <a:rPr lang="tr-TR" dirty="0">
                <a:latin typeface="+mj-lt"/>
              </a:rPr>
              <a:t> Aile hekimince 4. izlem olan 41.gün izleminde (30.-55.gün arası) Gelişimsel Kalça Displazisi (GKD) taraması yapılması zorunludur. Tarama, risk faktörleri açısından sorgulama ve fizik muayene yapılması şeklindedir. </a:t>
            </a:r>
          </a:p>
          <a:p>
            <a:pPr lvl="1"/>
            <a:r>
              <a:rPr lang="tr-TR" dirty="0">
                <a:latin typeface="+mj-lt"/>
              </a:rPr>
              <a:t>Bebekte pozitif muayene bulgusu veya risk faktörlerinden herhangi birinin varlığı durumunda ileri tetkik ve muayene için ortopedi kliniğine sevk edilmelidir.</a:t>
            </a:r>
          </a:p>
          <a:p>
            <a:pPr lvl="1"/>
            <a:r>
              <a:rPr lang="tr-TR" dirty="0">
                <a:latin typeface="+mj-lt"/>
              </a:rPr>
              <a:t> Ayrıca aile hekimi tarafından 5. izlem olan 2. ay izleminde (60.-85.gün arası) sevk edilen bebekler için, tarama sonuçları veri girişinden sorumlu personel tarafından zorunlu olarak doldurulmalıdır. </a:t>
            </a:r>
          </a:p>
        </p:txBody>
      </p:sp>
    </p:spTree>
    <p:extLst>
      <p:ext uri="{BB962C8B-B14F-4D97-AF65-F5344CB8AC3E}">
        <p14:creationId xmlns:p14="http://schemas.microsoft.com/office/powerpoint/2010/main" val="1879032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BA24A62-8877-4399-A6A8-2F2B820417E8}"/>
              </a:ext>
            </a:extLst>
          </p:cNvPr>
          <p:cNvSpPr>
            <a:spLocks noGrp="1"/>
          </p:cNvSpPr>
          <p:nvPr>
            <p:ph idx="1"/>
          </p:nvPr>
        </p:nvSpPr>
        <p:spPr>
          <a:xfrm>
            <a:off x="838200" y="672958"/>
            <a:ext cx="10515600" cy="5784992"/>
          </a:xfrm>
        </p:spPr>
        <p:txBody>
          <a:bodyPr>
            <a:normAutofit lnSpcReduction="10000"/>
          </a:bodyPr>
          <a:lstStyle/>
          <a:p>
            <a:r>
              <a:rPr lang="tr-TR" dirty="0"/>
              <a:t>Yenidoğan, Bebek ve Erken Çocuklukta Görmenin Değerlendirilmesi</a:t>
            </a:r>
          </a:p>
          <a:p>
            <a:pPr lvl="1"/>
            <a:endParaRPr lang="tr-TR" dirty="0">
              <a:latin typeface="+mj-lt"/>
            </a:endParaRPr>
          </a:p>
          <a:p>
            <a:pPr lvl="1"/>
            <a:r>
              <a:rPr lang="tr-TR" dirty="0">
                <a:latin typeface="+mj-lt"/>
              </a:rPr>
              <a:t>Yenidoğanın 15. gün izlemi ve sonrasında her izlemde sözkonusu genelgeye göre bebeğin görmesi değerlendirilmeli, taramada şüpheli bulunan vakalar 2. veya 3. basamak sağlık kuruluşlarına vakit geçirmeden sevk edilmelidir. </a:t>
            </a:r>
          </a:p>
          <a:p>
            <a:pPr lvl="1"/>
            <a:endParaRPr lang="tr-TR" dirty="0">
              <a:latin typeface="+mj-lt"/>
            </a:endParaRPr>
          </a:p>
          <a:p>
            <a:pPr lvl="1"/>
            <a:r>
              <a:rPr lang="tr-TR" dirty="0">
                <a:latin typeface="+mj-lt"/>
              </a:rPr>
              <a:t>3 yaştan sonra görme keskinliği muayenesi yapılmalı, gerektiğinde göz hastalıkları hekimine sevk edilmeli, ayrıca strabismus saptanan bebek veya çocuklar her yaşta göz hastalıkları hekimine sevk edilmelidir. </a:t>
            </a:r>
          </a:p>
          <a:p>
            <a:pPr lvl="1"/>
            <a:endParaRPr lang="tr-TR" dirty="0">
              <a:latin typeface="+mj-lt"/>
            </a:endParaRPr>
          </a:p>
          <a:p>
            <a:pPr lvl="1"/>
            <a:r>
              <a:rPr lang="tr-TR" dirty="0">
                <a:latin typeface="+mj-lt"/>
              </a:rPr>
              <a:t>36-42 aylık çocuklara aile hekimi tarafından kırmızı refle testi yapılmalı ve aile sağlığı elemanlarınca “Lea Eşeli” ile annesinin kucağında, tek göz kapatılarak 3 metre mesafeden “Lea Eşeli” ile görme keskinliği testi uygulanmalı; iki testin ardından her iki göz tek tek 5/10 görmüyorsa, iki göz arasında okuma eşelinde 2 sıra fark varsa veya çocuk risk grubundaysa göz hastalıkları uzmanına sevk edilmelidir.</a:t>
            </a:r>
          </a:p>
        </p:txBody>
      </p:sp>
    </p:spTree>
    <p:extLst>
      <p:ext uri="{BB962C8B-B14F-4D97-AF65-F5344CB8AC3E}">
        <p14:creationId xmlns:p14="http://schemas.microsoft.com/office/powerpoint/2010/main" val="22626249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219</TotalTime>
  <Words>1853</Words>
  <Application>Microsoft Office PowerPoint</Application>
  <PresentationFormat>Widescreen</PresentationFormat>
  <Paragraphs>117</Paragraphs>
  <Slides>24</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Calibri</vt:lpstr>
      <vt:lpstr>Calibri Light</vt:lpstr>
      <vt:lpstr>Office Theme</vt:lpstr>
      <vt:lpstr>Aile Hekimliği Uygulamasında Bebek ve Çocuklarda Önerilen Periyodik Sağlık Muayeneleri ve Tarama Testleri</vt:lpstr>
      <vt:lpstr>Giriş</vt:lpstr>
      <vt:lpstr>PowerPoint Presentation</vt:lpstr>
      <vt:lpstr>Bebeklik ve Çocukluk Dönemi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Kaynakça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Aile Hekimliği Uygulamasında Bebek ve Çocuklarda Önerilen Periyodik Sağlık Muayeneleri ve Tarama Testleri</dc:title>
  <dc:creator>Emre Gazioğlu</dc:creator>
  <cp:lastModifiedBy>Emre Gazioğlu</cp:lastModifiedBy>
  <cp:revision>6</cp:revision>
  <dcterms:created xsi:type="dcterms:W3CDTF">2021-11-15T20:32:51Z</dcterms:created>
  <dcterms:modified xsi:type="dcterms:W3CDTF">2021-11-16T10:47:44Z</dcterms:modified>
</cp:coreProperties>
</file>