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306" r:id="rId5"/>
    <p:sldId id="307" r:id="rId6"/>
    <p:sldId id="308" r:id="rId7"/>
    <p:sldId id="309" r:id="rId8"/>
    <p:sldId id="310" r:id="rId9"/>
    <p:sldId id="311" r:id="rId10"/>
    <p:sldId id="289" r:id="rId11"/>
    <p:sldId id="321" r:id="rId12"/>
    <p:sldId id="286" r:id="rId13"/>
    <p:sldId id="322" r:id="rId14"/>
    <p:sldId id="295" r:id="rId15"/>
    <p:sldId id="296" r:id="rId16"/>
    <p:sldId id="297" r:id="rId17"/>
    <p:sldId id="312" r:id="rId18"/>
    <p:sldId id="313" r:id="rId19"/>
    <p:sldId id="294" r:id="rId20"/>
    <p:sldId id="314" r:id="rId21"/>
    <p:sldId id="290" r:id="rId22"/>
    <p:sldId id="269" r:id="rId23"/>
    <p:sldId id="315" r:id="rId24"/>
    <p:sldId id="270" r:id="rId25"/>
    <p:sldId id="317" r:id="rId26"/>
    <p:sldId id="271" r:id="rId27"/>
    <p:sldId id="300" r:id="rId28"/>
    <p:sldId id="301" r:id="rId29"/>
    <p:sldId id="302" r:id="rId30"/>
    <p:sldId id="323" r:id="rId31"/>
    <p:sldId id="303" r:id="rId32"/>
    <p:sldId id="304" r:id="rId33"/>
    <p:sldId id="305" r:id="rId34"/>
    <p:sldId id="292" r:id="rId35"/>
    <p:sldId id="320" r:id="rId36"/>
    <p:sldId id="31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B52EB-4E86-43D4-8752-385F11749D8D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5D9F2-C3F5-4D27-AC10-380801F59C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11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D9F2-C3F5-4D27-AC10-380801F59C0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70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Maksimum HbA1c hedefi içindeki hastalar ile HbA1c hedefi üzerindeki hastalar arasındaki farklı klinik ve demografik özellikler bu tabloda özetlenmiştir.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Önerilen maksimum HbA1c hedeflerin üzerindeki hastalar daha sık insülin ile tedavi edilmiş ve daha az sıklıkla </a:t>
            </a:r>
            <a:r>
              <a:rPr lang="tr-TR" sz="1200" dirty="0" err="1"/>
              <a:t>metformin</a:t>
            </a:r>
            <a:r>
              <a:rPr lang="tr-TR" sz="1200" dirty="0"/>
              <a:t>, DPP4 inhibitörleri ve </a:t>
            </a:r>
            <a:r>
              <a:rPr lang="tr-TR" sz="1200" dirty="0" err="1"/>
              <a:t>sülfonilüreler</a:t>
            </a:r>
            <a:r>
              <a:rPr lang="tr-TR" sz="1200" dirty="0"/>
              <a:t> / </a:t>
            </a:r>
            <a:r>
              <a:rPr lang="tr-TR" sz="1200" dirty="0" err="1"/>
              <a:t>glinidler</a:t>
            </a:r>
            <a:r>
              <a:rPr lang="tr-TR" sz="1200" dirty="0"/>
              <a:t> ile tedavi edilmiştir.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D9F2-C3F5-4D27-AC10-380801F59C0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33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İlaç kesmenin önerilebileceği hastalar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/>
              <a:t>Anlamlı olarak daha yüksek hipoglisemi </a:t>
            </a:r>
            <a:r>
              <a:rPr lang="tr-TR" sz="2000" dirty="0" err="1"/>
              <a:t>prevalansına</a:t>
            </a:r>
            <a:r>
              <a:rPr lang="tr-TR" sz="2000" dirty="0"/>
              <a:t> (% 3.8'e karşı % 0.8, p = 0.026)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/>
              <a:t>Kısa etkili insülin analoglarından daha az yararlanmaya (% 21.1'e karşı % 32.8, p = 0.01) sahipti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/>
              <a:t>Maksimum hedef dahilindeki hastalar arasında, bırakmanın tavsiye edilebilir olduğu veya olmadığı hastalar arasında önemli bir fark gözlenmedi </a:t>
            </a:r>
            <a:r>
              <a:rPr lang="tr-TR" sz="2000" b="1" dirty="0"/>
              <a:t>(tablo 3)</a:t>
            </a:r>
            <a:r>
              <a:rPr lang="tr-TR" sz="2000" dirty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D9F2-C3F5-4D27-AC10-380801F59C0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4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200" b="1" dirty="0"/>
              <a:t>Tablo 4</a:t>
            </a:r>
            <a:r>
              <a:rPr lang="tr-TR" sz="1200" dirty="0"/>
              <a:t>, ilaçları kesilen  ve kesilmeyen hastalar arasındaki farklı özellikleri özetlemektedir.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200" dirty="0"/>
              <a:t>İlaç kesilmesi, hipoglisemi ve </a:t>
            </a:r>
            <a:r>
              <a:rPr lang="tr-TR" sz="1200" dirty="0" err="1"/>
              <a:t>sülfonilüreler</a:t>
            </a:r>
            <a:r>
              <a:rPr lang="tr-TR" sz="1200" dirty="0"/>
              <a:t> / </a:t>
            </a:r>
            <a:r>
              <a:rPr lang="tr-TR" sz="1200" dirty="0" err="1"/>
              <a:t>glinidlerin</a:t>
            </a:r>
            <a:r>
              <a:rPr lang="tr-TR" sz="1200" dirty="0"/>
              <a:t> kullanımı ile ilişkilendirilirken; önceki bir </a:t>
            </a:r>
            <a:r>
              <a:rPr lang="tr-TR" sz="1200" dirty="0" err="1"/>
              <a:t>miyokardiyal</a:t>
            </a:r>
            <a:r>
              <a:rPr lang="tr-TR" sz="1200" dirty="0"/>
              <a:t> enfarktüs, daha düşük bir ilaç kesme eğilimi ile ilişkilendirildi.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5D9F2-C3F5-4D27-AC10-380801F59C07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39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55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3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86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39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70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1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13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46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02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73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56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9ACFA0-422D-4F2F-842E-DDBBAE55617F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22D08C-E7BD-405C-8A4D-264DCBA9C52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30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47229F-3D93-4A95-8BA7-30A8FAC6A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i="0" u="none" strike="noStrike" baseline="0" dirty="0">
                <a:latin typeface="+mn-lt"/>
                <a:cs typeface="Times New Roman" panose="02020603050405020304" pitchFamily="18" charset="0"/>
              </a:rPr>
              <a:t>Deprescription In Elderly Patients With Type 2</a:t>
            </a:r>
            <a:br>
              <a:rPr lang="en-US" sz="4000" b="1" i="0" u="none" strike="noStrike" baseline="0" dirty="0">
                <a:latin typeface="+mn-lt"/>
                <a:cs typeface="Times New Roman" panose="02020603050405020304" pitchFamily="18" charset="0"/>
              </a:rPr>
            </a:br>
            <a:r>
              <a:rPr lang="tr-TR" sz="4000" b="1" i="0" u="none" strike="noStrike" baseline="0" dirty="0" err="1">
                <a:latin typeface="+mn-lt"/>
                <a:cs typeface="Times New Roman" panose="02020603050405020304" pitchFamily="18" charset="0"/>
              </a:rPr>
              <a:t>Diabetes</a:t>
            </a:r>
            <a:r>
              <a:rPr lang="tr-TR" sz="4000" b="1" i="0" u="none" strike="noStrike" baseline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4000" b="1" i="0" u="none" strike="noStrike" baseline="0" dirty="0" err="1">
                <a:latin typeface="+mn-lt"/>
                <a:cs typeface="Times New Roman" panose="02020603050405020304" pitchFamily="18" charset="0"/>
              </a:rPr>
              <a:t>Mellitus</a:t>
            </a:r>
            <a:br>
              <a:rPr lang="tr-TR" sz="4000" b="1" i="0" u="none" strike="noStrike" baseline="0" dirty="0">
                <a:latin typeface="+mn-lt"/>
                <a:cs typeface="Times New Roman" panose="02020603050405020304" pitchFamily="18" charset="0"/>
              </a:rPr>
            </a:br>
            <a:br>
              <a:rPr lang="tr-TR" sz="4000" b="1" i="0" u="none" strike="noStrike" baseline="0" dirty="0">
                <a:latin typeface="+mn-lt"/>
                <a:cs typeface="Times New Roman" panose="02020603050405020304" pitchFamily="18" charset="0"/>
              </a:rPr>
            </a:br>
            <a:endParaRPr lang="tr-TR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692FC19-3D38-42DF-A721-0ED7D34A1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err="1"/>
              <a:t>Araş</a:t>
            </a:r>
            <a:r>
              <a:rPr lang="tr-TR" b="1" dirty="0"/>
              <a:t>. Gör. Dr. Yusuf fikret Karateke </a:t>
            </a:r>
          </a:p>
          <a:p>
            <a:r>
              <a:rPr lang="tr-TR" b="1" dirty="0" err="1"/>
              <a:t>Ktü</a:t>
            </a:r>
            <a:r>
              <a:rPr lang="tr-TR" b="1" dirty="0"/>
              <a:t> aile hekimliği anabilim dalı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623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59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Gözlemsel retrospektif tek merkezli bir </a:t>
            </a:r>
            <a:r>
              <a:rPr lang="tr-TR" sz="2200" dirty="0" err="1"/>
              <a:t>kohort</a:t>
            </a:r>
            <a:r>
              <a:rPr lang="tr-TR" sz="2200" dirty="0"/>
              <a:t> çalışması gerçekleştirilmiş.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 err="1"/>
              <a:t>Careggi</a:t>
            </a:r>
            <a:r>
              <a:rPr lang="tr-TR" sz="2000" dirty="0"/>
              <a:t> Hastanesi'nin Diyabet kliniğine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T2DM'li, yaşları&gt; 75 olan, 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2017 boyunca ziyarete katılan ve 6 ± 2 ay sonra ikinci bir ziyareti olan 387 hasta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2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59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Çalışmanın temel değerlendirme kriteri, 2016 İtalyan diyabet kılavuzuna göre, 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2017'deki mevcut ilk ziyarette toplandığı şekliyle HbA1c değerleri yaşlarına göre önerilen hedeflere dayanan T2DM'li yaşlı (&gt; 75 yaş) hastaların oranını tahmin etmekti  </a:t>
            </a:r>
            <a:r>
              <a:rPr lang="tr-TR" sz="2000" b="1" i="0" u="none" strike="noStrike" baseline="0" dirty="0">
                <a:solidFill>
                  <a:schemeClr val="tx1"/>
                </a:solidFill>
              </a:rPr>
              <a:t>(Tablo 1)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8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58A823-DC6E-40AB-8CEA-538A9A2E0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MATERYAL VE METOT</a:t>
            </a: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8C70994B-94F5-4ED1-9B93-CDE662BEB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" y="2222697"/>
            <a:ext cx="12144588" cy="3659862"/>
          </a:xfrm>
        </p:spPr>
      </p:pic>
    </p:spTree>
    <p:extLst>
      <p:ext uri="{BB962C8B-B14F-4D97-AF65-F5344CB8AC3E}">
        <p14:creationId xmlns:p14="http://schemas.microsoft.com/office/powerpoint/2010/main" val="40850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84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İkincil değerlendirme kriterleri ise: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2016 yönergelerine göre, ilaç kesmenin tavsiye edilebileceği vakaların oranı. </a:t>
            </a: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tr-TR" sz="2000" i="1" dirty="0"/>
              <a:t>HbA1c önerilen maksimum hedeften en az 10 </a:t>
            </a:r>
            <a:r>
              <a:rPr lang="tr-TR" sz="2000" i="1" dirty="0" err="1"/>
              <a:t>mmol</a:t>
            </a:r>
            <a:r>
              <a:rPr lang="tr-TR" sz="2000" i="1" dirty="0"/>
              <a:t> / </a:t>
            </a:r>
            <a:r>
              <a:rPr lang="tr-TR" sz="2000" i="1" dirty="0" err="1"/>
              <a:t>mol</a:t>
            </a:r>
            <a:r>
              <a:rPr lang="tr-TR" sz="2000" i="1" dirty="0"/>
              <a:t> daha düşük olduğunda, ilaç kesmenin tavsiye edilebilir olduğu kabul edilmiştir.</a:t>
            </a:r>
          </a:p>
        </p:txBody>
      </p:sp>
    </p:spTree>
    <p:extLst>
      <p:ext uri="{BB962C8B-B14F-4D97-AF65-F5344CB8AC3E}">
        <p14:creationId xmlns:p14="http://schemas.microsoft.com/office/powerpoint/2010/main" val="116262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84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İkincil değerlendirme kriterleri ise: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İlaç kesilen hastaların oranı. </a:t>
            </a: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tr-TR" sz="2000" i="1" dirty="0"/>
              <a:t>Hastalar, bir ilaç kesildiğinde veya ilacın günlük dozu (insülin veya diğer ilaçlar) en az% 25 azaltıldığında, ilaç kesme olarak kabul edildi. </a:t>
            </a:r>
          </a:p>
        </p:txBody>
      </p:sp>
    </p:spTree>
    <p:extLst>
      <p:ext uri="{BB962C8B-B14F-4D97-AF65-F5344CB8AC3E}">
        <p14:creationId xmlns:p14="http://schemas.microsoft.com/office/powerpoint/2010/main" val="188755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İkincil değerlendirme kriterleri ise: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İlaç kesilen hastalar ile kesilmeyen hastalar arasındaki farklı özellikler.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Sonraki altı ay boyunca ilaç kesilen hastalar arasında HbA1c düzeylerindeki değişiklikler ve hipoglisemi </a:t>
            </a:r>
            <a:r>
              <a:rPr lang="tr-TR" sz="2000" dirty="0" err="1"/>
              <a:t>insidansı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9564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84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2200" b="1" dirty="0"/>
              <a:t>Veri Toplama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200" dirty="0"/>
              <a:t>Dikkate alınan değişkenler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HbA1c, </a:t>
            </a:r>
            <a:r>
              <a:rPr lang="tr-TR" sz="2000" dirty="0" err="1"/>
              <a:t>lipid</a:t>
            </a:r>
            <a:r>
              <a:rPr lang="tr-TR" sz="2000" dirty="0"/>
              <a:t> profili, </a:t>
            </a:r>
            <a:r>
              <a:rPr lang="tr-TR" sz="2000" dirty="0" err="1"/>
              <a:t>kreatinin</a:t>
            </a:r>
            <a:r>
              <a:rPr lang="tr-TR" sz="2000" dirty="0"/>
              <a:t>, </a:t>
            </a:r>
            <a:r>
              <a:rPr lang="tr-TR" sz="2000" dirty="0" err="1"/>
              <a:t>mikroalbüminüri</a:t>
            </a:r>
            <a:r>
              <a:rPr lang="tr-TR" sz="2000" dirty="0"/>
              <a:t>,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vücut ağırlığı, yaş, diyabet süresi,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rapor edilen hipoglisemi, bildirilen ilaç </a:t>
            </a:r>
            <a:r>
              <a:rPr lang="tr-TR" sz="2000" dirty="0" err="1"/>
              <a:t>advers</a:t>
            </a:r>
            <a:r>
              <a:rPr lang="tr-TR" sz="2000" dirty="0"/>
              <a:t> olayları,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önceki akut </a:t>
            </a:r>
            <a:r>
              <a:rPr lang="tr-TR" sz="2000" dirty="0" err="1"/>
              <a:t>miyokardiyal</a:t>
            </a:r>
            <a:r>
              <a:rPr lang="tr-TR" sz="2000" dirty="0"/>
              <a:t> enfarktüs, </a:t>
            </a:r>
            <a:r>
              <a:rPr lang="tr-TR" sz="2000" dirty="0" err="1"/>
              <a:t>konjestif</a:t>
            </a:r>
            <a:r>
              <a:rPr lang="tr-TR" sz="2000" dirty="0"/>
              <a:t> kalp yetmezliği , önceki inme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diyabetik </a:t>
            </a:r>
            <a:r>
              <a:rPr lang="tr-TR" sz="2000" dirty="0" err="1"/>
              <a:t>retinopati</a:t>
            </a:r>
            <a:r>
              <a:rPr lang="tr-TR" sz="2000" dirty="0"/>
              <a:t>,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bilişsel bozukluk,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kronik böbrek hastalığı,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her ilacın dozajı ile farmakolojik tedavi, </a:t>
            </a:r>
            <a:r>
              <a:rPr lang="tr-TR" sz="2000" dirty="0" err="1"/>
              <a:t>komorbiditeler</a:t>
            </a:r>
            <a:endParaRPr lang="tr-T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200" dirty="0"/>
              <a:t>Klinik kayıtlardan başlangıçta ve 6 ay sonra veri analizine katılmayan iki araştırmacı tarafından alındı.</a:t>
            </a:r>
          </a:p>
        </p:txBody>
      </p:sp>
    </p:spTree>
    <p:extLst>
      <p:ext uri="{BB962C8B-B14F-4D97-AF65-F5344CB8AC3E}">
        <p14:creationId xmlns:p14="http://schemas.microsoft.com/office/powerpoint/2010/main" val="47075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018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Veri Toplama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Hipoglisemi, hastalar tarafından bildirilen ve klinik kayıtlarına kaydedilen herhangi bir düşük kan </a:t>
            </a:r>
            <a:r>
              <a:rPr lang="tr-TR" sz="2200" dirty="0" err="1"/>
              <a:t>glukoz</a:t>
            </a:r>
            <a:r>
              <a:rPr lang="tr-TR" sz="2200" dirty="0"/>
              <a:t> vakası olarak tanımlandı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Şiddetli hipoglisemi, hastaneye yatış gerektiren bir düşük kan şekeri olarak tanımlandı.</a:t>
            </a:r>
          </a:p>
        </p:txBody>
      </p:sp>
    </p:spTree>
    <p:extLst>
      <p:ext uri="{BB962C8B-B14F-4D97-AF65-F5344CB8AC3E}">
        <p14:creationId xmlns:p14="http://schemas.microsoft.com/office/powerpoint/2010/main" val="221008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01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200" b="1" dirty="0"/>
              <a:t>Veri Toplama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200" dirty="0" err="1"/>
              <a:t>Charlson</a:t>
            </a:r>
            <a:r>
              <a:rPr lang="tr-TR" sz="2200" dirty="0"/>
              <a:t> </a:t>
            </a:r>
            <a:r>
              <a:rPr lang="tr-TR" sz="2200" dirty="0" err="1"/>
              <a:t>Komorbidite</a:t>
            </a:r>
            <a:r>
              <a:rPr lang="tr-TR" sz="2200" dirty="0"/>
              <a:t> İndeksi (CCI), farklı ağırlıkları aşağıdaki koşullara bağlayarak hesaplandı: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T2DM </a:t>
            </a:r>
            <a:r>
              <a:rPr lang="tr-TR" sz="2000" i="1" dirty="0"/>
              <a:t>(komplike değilse 1 puan, komplike 2 puan)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Karaciğer hastalığı </a:t>
            </a:r>
            <a:r>
              <a:rPr lang="tr-TR" sz="2000" i="1" dirty="0"/>
              <a:t>(hafifse 1 puan, orta ila şiddetli 3 puan)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 err="1"/>
              <a:t>Serebrovasküler</a:t>
            </a:r>
            <a:r>
              <a:rPr lang="tr-TR" sz="2000" dirty="0"/>
              <a:t> hastalık </a:t>
            </a:r>
            <a:r>
              <a:rPr lang="tr-TR" sz="2000" i="1" dirty="0"/>
              <a:t>(</a:t>
            </a:r>
            <a:r>
              <a:rPr lang="tr-TR" sz="2000" i="1" dirty="0" err="1"/>
              <a:t>hemiplejisiz</a:t>
            </a:r>
            <a:r>
              <a:rPr lang="tr-TR" sz="2000" i="1" dirty="0"/>
              <a:t> 1 puan, </a:t>
            </a:r>
            <a:r>
              <a:rPr lang="tr-TR" sz="2000" i="1" dirty="0" err="1"/>
              <a:t>hemiplejili</a:t>
            </a:r>
            <a:r>
              <a:rPr lang="tr-TR" sz="2000" i="1" dirty="0"/>
              <a:t> 2 puan)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Koroner arter hastalığı, </a:t>
            </a:r>
            <a:r>
              <a:rPr lang="tr-TR" sz="2000" dirty="0" err="1"/>
              <a:t>Konjestif</a:t>
            </a:r>
            <a:r>
              <a:rPr lang="tr-TR" sz="2000" dirty="0"/>
              <a:t> kalp yetmezliği, </a:t>
            </a:r>
            <a:r>
              <a:rPr lang="tr-TR" sz="2000" dirty="0" err="1"/>
              <a:t>Periferik</a:t>
            </a:r>
            <a:r>
              <a:rPr lang="tr-TR" sz="2000" dirty="0"/>
              <a:t> arter hastalığı, </a:t>
            </a:r>
            <a:r>
              <a:rPr lang="tr-TR" sz="2000" dirty="0" err="1"/>
              <a:t>Demans,Peptik</a:t>
            </a:r>
            <a:r>
              <a:rPr lang="tr-TR" sz="2000" dirty="0"/>
              <a:t> ülser, KOAH </a:t>
            </a:r>
            <a:r>
              <a:rPr lang="tr-TR" sz="2000" i="1" dirty="0"/>
              <a:t>(her biri 1 puan)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Orta ila şiddetli böbrek hastalığı </a:t>
            </a:r>
            <a:r>
              <a:rPr lang="tr-TR" sz="2000" i="1" dirty="0"/>
              <a:t>(2 puan)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tr-TR" sz="2000" dirty="0"/>
              <a:t>AIDS </a:t>
            </a:r>
            <a:r>
              <a:rPr lang="tr-TR" sz="2000" i="1" dirty="0"/>
              <a:t>(6 puan ) </a:t>
            </a:r>
            <a:r>
              <a:rPr lang="tr-TR" sz="2000" dirty="0"/>
              <a:t>ve </a:t>
            </a:r>
            <a:r>
              <a:rPr lang="tr-TR" sz="2000" dirty="0" err="1"/>
              <a:t>maligniteler</a:t>
            </a:r>
            <a:r>
              <a:rPr lang="tr-TR" sz="2000" dirty="0"/>
              <a:t> </a:t>
            </a:r>
            <a:r>
              <a:rPr lang="tr-TR" sz="2000" i="1" dirty="0"/>
              <a:t>(</a:t>
            </a:r>
            <a:r>
              <a:rPr lang="tr-TR" sz="2000" i="1" dirty="0" err="1"/>
              <a:t>metastatik</a:t>
            </a:r>
            <a:r>
              <a:rPr lang="tr-TR" sz="2000" i="1" dirty="0"/>
              <a:t> değilse 2 puan, </a:t>
            </a:r>
            <a:r>
              <a:rPr lang="tr-TR" sz="2000" i="1" dirty="0" err="1"/>
              <a:t>metastatik</a:t>
            </a:r>
            <a:r>
              <a:rPr lang="tr-TR" sz="2000" i="1" dirty="0"/>
              <a:t> ise 6 puan)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200" dirty="0" err="1"/>
              <a:t>Komorbidite</a:t>
            </a:r>
            <a:r>
              <a:rPr lang="tr-TR" sz="2200" dirty="0"/>
              <a:t> tanımı için CCI&gt; 3 puan dikkate alınmıştır.</a:t>
            </a:r>
          </a:p>
        </p:txBody>
      </p:sp>
    </p:spTree>
    <p:extLst>
      <p:ext uri="{BB962C8B-B14F-4D97-AF65-F5344CB8AC3E}">
        <p14:creationId xmlns:p14="http://schemas.microsoft.com/office/powerpoint/2010/main" val="385783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033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İstatistiksel Analiz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Doğrudan karşılaştırmalar için sürekli veriler için Eşleştirilmemiş </a:t>
            </a:r>
            <a:r>
              <a:rPr lang="tr-TR" sz="2200" dirty="0" err="1"/>
              <a:t>Student</a:t>
            </a:r>
            <a:r>
              <a:rPr lang="tr-TR" sz="2200" dirty="0"/>
              <a:t> t-testi ve kategorik veriler için Ki kare testi kullanıldı.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Farklı zaman noktalarında karşılaştırmalar, Mann-</a:t>
            </a:r>
            <a:r>
              <a:rPr lang="tr-TR" sz="2200" dirty="0" err="1"/>
              <a:t>Whitney</a:t>
            </a:r>
            <a:r>
              <a:rPr lang="tr-TR" sz="2200" dirty="0"/>
              <a:t> testi kullanılarak yapıldı.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Tüm analizler IBM SPSS </a:t>
            </a:r>
            <a:r>
              <a:rPr lang="tr-TR" sz="2200" dirty="0" err="1"/>
              <a:t>Statistics</a:t>
            </a:r>
            <a:r>
              <a:rPr lang="tr-TR" sz="2200" dirty="0"/>
              <a:t> 25.0 üzerinde gerçekleştirildi.</a:t>
            </a:r>
          </a:p>
        </p:txBody>
      </p:sp>
    </p:spTree>
    <p:extLst>
      <p:ext uri="{BB962C8B-B14F-4D97-AF65-F5344CB8AC3E}">
        <p14:creationId xmlns:p14="http://schemas.microsoft.com/office/powerpoint/2010/main" val="63960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6E9585-353A-4BC0-94DC-D1D9AD19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7B6F7F-5A0A-4C51-9349-56974A35A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B7F19F9-B974-4C41-AA16-E8935200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26" y="286602"/>
            <a:ext cx="11778063" cy="55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29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İstatistiksel Analiz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Çalışma yerel etik kurul tarafından onaylandı (referans için: CEAVC 14094 # onayı).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Dahil edilen hastaların tümü, sonraki ziyaretler sırasında elde edilen yazılı bilgilendirilmiş onam vermek zorundaydı.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Bir ziyaret planlanmadığında, hastalarla telefon görüşmeleri yoluyla iletişime geçildi.</a:t>
            </a:r>
          </a:p>
        </p:txBody>
      </p:sp>
    </p:spTree>
    <p:extLst>
      <p:ext uri="{BB962C8B-B14F-4D97-AF65-F5344CB8AC3E}">
        <p14:creationId xmlns:p14="http://schemas.microsoft.com/office/powerpoint/2010/main" val="303412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Hastaların Özellikleri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Yukarıda belirtilen dahil edilme kriterlerini izleyen uygun hastalar 398 idi.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/>
              <a:t>Bunlardan 4'ü bilgilendirilmiş onamlarını reddetti ve 7'si ile iletişime geçilemedi, geri kalan 387'si bilgilendirilmiş rızasını verdi ve bu nedenle analize dahil edildi.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Dahil edilen 387 hastadan 336'sı (% 87,8) 2016 kılavuzlarına göre önerilen maksimum HbA1c hedefi içindeydi.</a:t>
            </a:r>
          </a:p>
        </p:txBody>
      </p:sp>
    </p:spTree>
    <p:extLst>
      <p:ext uri="{BB962C8B-B14F-4D97-AF65-F5344CB8AC3E}">
        <p14:creationId xmlns:p14="http://schemas.microsoft.com/office/powerpoint/2010/main" val="189893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0E0E6F-3E3A-4005-80ED-7CBA90F5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1813FFAA-61FE-4A4A-9DE2-F8AC8FB25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1"/>
            <a:ext cx="12192000" cy="4593101"/>
          </a:xfrm>
        </p:spPr>
      </p:pic>
    </p:spTree>
    <p:extLst>
      <p:ext uri="{BB962C8B-B14F-4D97-AF65-F5344CB8AC3E}">
        <p14:creationId xmlns:p14="http://schemas.microsoft.com/office/powerpoint/2010/main" val="3158300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62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Hastaların Özellikleri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Maksimum hedef dahilinde 336 hastanın 209'una (% 62) ilaç kesme tavsiye edildi.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sz="2200" dirty="0"/>
          </a:p>
          <a:p>
            <a:pPr algn="just">
              <a:buFont typeface="Wingdings" panose="05000000000000000000" pitchFamily="2" charset="2"/>
              <a:buChar char="§"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791370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0E0E6F-3E3A-4005-80ED-7CBA90F5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40B3DF6A-3977-4F26-896E-82D905443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12191999" cy="4545453"/>
          </a:xfrm>
        </p:spPr>
      </p:pic>
    </p:spTree>
    <p:extLst>
      <p:ext uri="{BB962C8B-B14F-4D97-AF65-F5344CB8AC3E}">
        <p14:creationId xmlns:p14="http://schemas.microsoft.com/office/powerpoint/2010/main" val="3890744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Hastaların Özellikleri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İlaç kesilmesinin tavsiye edildiği kişilerden 46’sında (% 22) ilaç kesilmiştir.</a:t>
            </a:r>
          </a:p>
        </p:txBody>
      </p:sp>
    </p:spTree>
    <p:extLst>
      <p:ext uri="{BB962C8B-B14F-4D97-AF65-F5344CB8AC3E}">
        <p14:creationId xmlns:p14="http://schemas.microsoft.com/office/powerpoint/2010/main" val="2051785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0E0E6F-3E3A-4005-80ED-7CBA90F5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pic>
        <p:nvPicPr>
          <p:cNvPr id="5" name="İçerik Yer Tutucusu 4" descr="tablo içeren bir resim&#10;&#10;Açıklama otomatik olarak oluşturuldu">
            <a:extLst>
              <a:ext uri="{FF2B5EF4-FFF2-40B4-BE49-F238E27FC236}">
                <a16:creationId xmlns:a16="http://schemas.microsoft.com/office/drawing/2014/main" id="{AA3DE2B0-F8E2-41D5-8277-766DF9D20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7360"/>
            <a:ext cx="12192000" cy="4593101"/>
          </a:xfrm>
        </p:spPr>
      </p:pic>
    </p:spTree>
    <p:extLst>
      <p:ext uri="{BB962C8B-B14F-4D97-AF65-F5344CB8AC3E}">
        <p14:creationId xmlns:p14="http://schemas.microsoft.com/office/powerpoint/2010/main" val="2299556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03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İlaç Kesilmesi Sonuçları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İlaç kesilmesine giren 46 hastada, takip eden altı ay boyunca hiçbir şiddetli hipoglisemi meydana gelmedi (önceki altı aydaki 5 vakaya göre).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Aynı takip süresi boyunca, HbA1c % 6,4 ± 2,6'dan (46,0 ± 5,3 </a:t>
            </a:r>
            <a:r>
              <a:rPr lang="tr-TR" sz="2200" dirty="0" err="1"/>
              <a:t>mmol</a:t>
            </a:r>
            <a:r>
              <a:rPr lang="tr-TR" sz="2200" dirty="0"/>
              <a:t> / </a:t>
            </a:r>
            <a:r>
              <a:rPr lang="tr-TR" sz="2200" dirty="0" err="1"/>
              <a:t>mol</a:t>
            </a:r>
            <a:r>
              <a:rPr lang="tr-TR" sz="2200" dirty="0"/>
              <a:t>) % 7 ± 3,3'e (53,0 ± 12,5 </a:t>
            </a:r>
            <a:r>
              <a:rPr lang="tr-TR" sz="2200" dirty="0" err="1"/>
              <a:t>mmol</a:t>
            </a:r>
            <a:r>
              <a:rPr lang="tr-TR" sz="2200" dirty="0"/>
              <a:t> / </a:t>
            </a:r>
            <a:r>
              <a:rPr lang="tr-TR" sz="2200" dirty="0" err="1"/>
              <a:t>mol</a:t>
            </a:r>
            <a:r>
              <a:rPr lang="tr-TR" sz="2200" dirty="0"/>
              <a:t>) yükseldi (p &lt;0,05)</a:t>
            </a:r>
          </a:p>
        </p:txBody>
      </p:sp>
    </p:spTree>
    <p:extLst>
      <p:ext uri="{BB962C8B-B14F-4D97-AF65-F5344CB8AC3E}">
        <p14:creationId xmlns:p14="http://schemas.microsoft.com/office/powerpoint/2010/main" val="35343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99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Bu gözlemsel çalışma, uygun hastaların az bir kısmında ilaç kesmenin uygulandığını göstermektedir.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Bununla birlikte, tedavi seyreltme oranları, ABD </a:t>
            </a:r>
            <a:r>
              <a:rPr lang="tr-TR" sz="2200" dirty="0" err="1"/>
              <a:t>Veteran</a:t>
            </a:r>
            <a:r>
              <a:rPr lang="tr-TR" sz="2200" dirty="0"/>
              <a:t> </a:t>
            </a:r>
            <a:r>
              <a:rPr lang="tr-TR" sz="2200" dirty="0" err="1"/>
              <a:t>Health</a:t>
            </a:r>
            <a:r>
              <a:rPr lang="tr-TR" sz="2200" dirty="0"/>
              <a:t> kayıtlarından 70 yıldan daha eski T2DM'li 179.991 hastadan oluşan geniş bir </a:t>
            </a:r>
            <a:r>
              <a:rPr lang="tr-TR" sz="2200" dirty="0" err="1"/>
              <a:t>kohortta</a:t>
            </a:r>
            <a:r>
              <a:rPr lang="tr-TR" sz="2200" dirty="0"/>
              <a:t> bildirilenlerle uyumludur</a:t>
            </a:r>
          </a:p>
        </p:txBody>
      </p:sp>
    </p:spTree>
    <p:extLst>
      <p:ext uri="{BB962C8B-B14F-4D97-AF65-F5344CB8AC3E}">
        <p14:creationId xmlns:p14="http://schemas.microsoft.com/office/powerpoint/2010/main" val="1321306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Hastalar </a:t>
            </a:r>
            <a:r>
              <a:rPr lang="tr-TR" sz="2200" dirty="0" err="1"/>
              <a:t>sülfonilüreler</a:t>
            </a:r>
            <a:r>
              <a:rPr lang="tr-TR" sz="2200" dirty="0"/>
              <a:t> / </a:t>
            </a:r>
            <a:r>
              <a:rPr lang="tr-TR" sz="2200" dirty="0" err="1"/>
              <a:t>glinidler</a:t>
            </a:r>
            <a:r>
              <a:rPr lang="tr-TR" sz="2200" dirty="0"/>
              <a:t> kullanırken veya hipoglisemi bildirdiklerinde hekimlerin ilaçları azaltmaya daha istekli oldukları görülmüş.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Bu, hipoglisemi veya diğer ilaçla ilişkili yan etkiler riski taşıyan hastalarda ilaç kesme öneren mevcut kılavuzlar ile uyumludur: buna göre, çoğu çalışmada hipoglisemi, </a:t>
            </a:r>
            <a:r>
              <a:rPr lang="tr-TR" sz="2200" dirty="0" err="1"/>
              <a:t>klinisyenlerin</a:t>
            </a:r>
            <a:r>
              <a:rPr lang="tr-TR" sz="2200" dirty="0"/>
              <a:t> tedavinin yoğunluğunu azaltmasına yol açan semptomdur.</a:t>
            </a:r>
          </a:p>
        </p:txBody>
      </p:sp>
    </p:spTree>
    <p:extLst>
      <p:ext uri="{BB962C8B-B14F-4D97-AF65-F5344CB8AC3E}">
        <p14:creationId xmlns:p14="http://schemas.microsoft.com/office/powerpoint/2010/main" val="360278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Gelişmiş ülkelerde, yaşlılar arasında </a:t>
            </a:r>
            <a:r>
              <a:rPr lang="tr-TR" sz="2200" dirty="0" err="1"/>
              <a:t>politerapi</a:t>
            </a:r>
            <a:r>
              <a:rPr lang="tr-TR" sz="2200" dirty="0"/>
              <a:t> yaygınlığı artmaktadır;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2010 yılında, 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Gelişmiş ülkelerde 65 yaş üstü tüm yetişkinlerin %30-50'si beş veya daha fazla ilaç kullanıyordu.</a:t>
            </a:r>
          </a:p>
        </p:txBody>
      </p:sp>
    </p:spTree>
    <p:extLst>
      <p:ext uri="{BB962C8B-B14F-4D97-AF65-F5344CB8AC3E}">
        <p14:creationId xmlns:p14="http://schemas.microsoft.com/office/powerpoint/2010/main" val="3384543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100" dirty="0"/>
              <a:t>Öte yandan, bu çalışmada tedavi seyreltme, daha önce AMI öyküsü olan hastalarda daha az sıklıkla yapılmaktadır; hekimlerin </a:t>
            </a:r>
            <a:r>
              <a:rPr lang="tr-TR" sz="2100" dirty="0" err="1"/>
              <a:t>glisemik</a:t>
            </a:r>
            <a:r>
              <a:rPr lang="tr-TR" sz="2100" dirty="0"/>
              <a:t> kontrolü </a:t>
            </a:r>
            <a:r>
              <a:rPr lang="tr-TR" sz="2100" dirty="0" err="1"/>
              <a:t>kardiyovasküler</a:t>
            </a:r>
            <a:r>
              <a:rPr lang="tr-TR" sz="2100" dirty="0"/>
              <a:t> riskin azaltılması için merkezi bir nokta olarak gördükleri tahmin edilebilir.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100" dirty="0"/>
              <a:t>İlginç bir şekilde, AMI nedeniyle hastaneye kaldırıldıktan sonra taburcu edilen diyabetli kişilerle ilgili retrospektif bir çalışma, yaşlılarda </a:t>
            </a:r>
            <a:r>
              <a:rPr lang="tr-TR" sz="2100" dirty="0" err="1"/>
              <a:t>antihiperglisemik</a:t>
            </a:r>
            <a:r>
              <a:rPr lang="tr-TR" sz="2100" dirty="0"/>
              <a:t> tedavinin kesilmesinin, yaygın olmasına rağmen, daha yüksek ölüm oranları ile ilişkili olduğunu göstermiştir.</a:t>
            </a:r>
          </a:p>
        </p:txBody>
      </p:sp>
    </p:spTree>
    <p:extLst>
      <p:ext uri="{BB962C8B-B14F-4D97-AF65-F5344CB8AC3E}">
        <p14:creationId xmlns:p14="http://schemas.microsoft.com/office/powerpoint/2010/main" val="1069668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HbA1c seviyeleri ile ilaç kesme istekliliği arasında bir ilişki bulunamamış; bu bulgu, diğer geriye dönük çalışmalarla uyumludur ve birkaç açıklaması olabilir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Her şeyden önce, iyi kontrol edilen bir hastayı tedaviyi değiştirmeye ikna etmek zor olabilir.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Dahası, önceki yerel kılavuzlar ilaç kesmeyi açıkça önermiyordu.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Ek olarak, bu çalışmadaki </a:t>
            </a:r>
            <a:r>
              <a:rPr lang="tr-TR" sz="2000" dirty="0" err="1"/>
              <a:t>vizit</a:t>
            </a:r>
            <a:r>
              <a:rPr lang="tr-TR" sz="2000" dirty="0"/>
              <a:t> sayısı bazı hastaları </a:t>
            </a:r>
            <a:r>
              <a:rPr lang="tr-TR" sz="2000" dirty="0" err="1"/>
              <a:t>terapötik</a:t>
            </a:r>
            <a:r>
              <a:rPr lang="tr-TR" sz="2000" dirty="0"/>
              <a:t> rejimlerini değiştirmeye ikna etmek için yetersiz olabilir</a:t>
            </a:r>
          </a:p>
        </p:txBody>
      </p:sp>
    </p:spTree>
    <p:extLst>
      <p:ext uri="{BB962C8B-B14F-4D97-AF65-F5344CB8AC3E}">
        <p14:creationId xmlns:p14="http://schemas.microsoft.com/office/powerpoint/2010/main" val="637511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100" dirty="0"/>
              <a:t>İtalyan diyabet kılavuzlarının yeni (2018) baskısı, daha sıkı </a:t>
            </a:r>
            <a:r>
              <a:rPr lang="tr-TR" sz="2100" dirty="0" err="1"/>
              <a:t>glisemik</a:t>
            </a:r>
            <a:r>
              <a:rPr lang="tr-TR" sz="2100" dirty="0"/>
              <a:t> hedefler oluşturmasına rağmen, hastaların önemli bir kısmında ilaç kesmeyi önermektedir.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100" dirty="0"/>
              <a:t>İstenilen basit bir maksimum değer yerine bir hedef HbA1c aralığı sunma kararı ve dolayısıyla seçilmiş vakalarda tedaviyi seyreltme </a:t>
            </a:r>
            <a:r>
              <a:rPr lang="tr-TR" sz="2100" dirty="0" err="1"/>
              <a:t>endikasyonu</a:t>
            </a:r>
            <a:r>
              <a:rPr lang="tr-TR" sz="2100" dirty="0"/>
              <a:t>, </a:t>
            </a:r>
            <a:r>
              <a:rPr lang="tr-TR" sz="2100" dirty="0" err="1"/>
              <a:t>klinisyenleri</a:t>
            </a:r>
            <a:r>
              <a:rPr lang="tr-TR" sz="2100" dirty="0"/>
              <a:t> klinik uygulamalarında büyük değişikliklere götürebilir.</a:t>
            </a:r>
          </a:p>
        </p:txBody>
      </p:sp>
    </p:spTree>
    <p:extLst>
      <p:ext uri="{BB962C8B-B14F-4D97-AF65-F5344CB8AC3E}">
        <p14:creationId xmlns:p14="http://schemas.microsoft.com/office/powerpoint/2010/main" val="2050456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Bu çalışmada, iyi </a:t>
            </a:r>
            <a:r>
              <a:rPr lang="tr-TR" sz="2200" dirty="0" err="1"/>
              <a:t>glisemik</a:t>
            </a:r>
            <a:r>
              <a:rPr lang="tr-TR" sz="2200" dirty="0"/>
              <a:t> kontrolü olan ileri yaştaki T2DM hastalarında ilaç kesme, HbA1c'de hafif bir artışa yol açsa da, hastaların çoğunda önerilen hedefler dahilinde HbA1c'nin sürdürülmesi ile uyumludur ve </a:t>
            </a:r>
            <a:r>
              <a:rPr lang="tr-TR" sz="2200" dirty="0" err="1"/>
              <a:t>hipoglisemik</a:t>
            </a:r>
            <a:r>
              <a:rPr lang="tr-TR" sz="2200" dirty="0"/>
              <a:t> riskin azalmasına neden olur.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Şimdiye kadar yapılan tüm gözlemsel çalışmalarla karşılaştırıldığında, çalışmadaki hastalar gerçek hayattaki klinik pratikte ve mevcut diyabet kılavuzlarının önerdiği hedeflere göre daha yüksek başlangıç HbA1c'ye sahipti.</a:t>
            </a:r>
          </a:p>
        </p:txBody>
      </p:sp>
    </p:spTree>
    <p:extLst>
      <p:ext uri="{BB962C8B-B14F-4D97-AF65-F5344CB8AC3E}">
        <p14:creationId xmlns:p14="http://schemas.microsoft.com/office/powerpoint/2010/main" val="827642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Sınırlıkları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Bu retrospektif bir çalışmadır, dolayısıyla nasıl ve ne zaman bırakılacağına dair önceden tanımlanmış bir protokol yoktur.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Bu nedenle, </a:t>
            </a:r>
            <a:r>
              <a:rPr lang="tr-TR" sz="2200" dirty="0" err="1"/>
              <a:t>antihipoglisemik</a:t>
            </a:r>
            <a:r>
              <a:rPr lang="tr-TR" sz="2200" dirty="0"/>
              <a:t> tedaviyi bırakma kararı, ilaç kesme amacı ile alınmamış olabilir (</a:t>
            </a:r>
            <a:r>
              <a:rPr lang="tr-TR" sz="2200" dirty="0" err="1"/>
              <a:t>örn</a:t>
            </a:r>
            <a:r>
              <a:rPr lang="tr-TR" sz="2200" dirty="0"/>
              <a:t>. ilaç yan etkileri nedeniyle.) 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Bu önyargıdan kaçınmak için, yalnızca bir ilacın diğer </a:t>
            </a:r>
            <a:r>
              <a:rPr lang="tr-TR" sz="2000" dirty="0" err="1"/>
              <a:t>antihiperglisemik</a:t>
            </a:r>
            <a:r>
              <a:rPr lang="tr-TR" sz="2000" dirty="0"/>
              <a:t> tedavilere geçilmeden geri çekilmesi ilaç kesme vakaları olarak değerlendirilmiş.</a:t>
            </a:r>
          </a:p>
        </p:txBody>
      </p:sp>
    </p:spTree>
    <p:extLst>
      <p:ext uri="{BB962C8B-B14F-4D97-AF65-F5344CB8AC3E}">
        <p14:creationId xmlns:p14="http://schemas.microsoft.com/office/powerpoint/2010/main" val="4241754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62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Sınırlıkları</a:t>
            </a:r>
            <a:endParaRPr lang="tr-TR" sz="2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İlaç kesmenin standart bir tanımı olmadığından, nicel bir tanım benimsemeye karar verilmiş, böylece sadece bir ilaç sınıfından diğerine geçiş dahil edilmemiş.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İnsülin tedavisi gören hastalarla ilgili olarak, günlük insülin dozundaki başlangıçtaki farklılıklardan bağımsız olarak, doz azaltma yüzdesine ilişkin keyfi bir eşik sağlanmış.</a:t>
            </a:r>
          </a:p>
        </p:txBody>
      </p:sp>
    </p:spTree>
    <p:extLst>
      <p:ext uri="{BB962C8B-B14F-4D97-AF65-F5344CB8AC3E}">
        <p14:creationId xmlns:p14="http://schemas.microsoft.com/office/powerpoint/2010/main" val="1251376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Sonuç olarak, bu çalışma yaşlı hastalarda </a:t>
            </a:r>
            <a:r>
              <a:rPr lang="tr-TR" sz="2200" dirty="0" err="1"/>
              <a:t>antihiperglisemik</a:t>
            </a:r>
            <a:r>
              <a:rPr lang="tr-TR" sz="2200" dirty="0"/>
              <a:t> ilaçların verilmesinin </a:t>
            </a:r>
            <a:r>
              <a:rPr lang="tr-TR" sz="2200" dirty="0" err="1"/>
              <a:t>glisemik</a:t>
            </a:r>
            <a:r>
              <a:rPr lang="tr-TR" sz="2200" dirty="0"/>
              <a:t> kontrolü bozmadan hipoglisemiyi azaltmada yararlı bir klinik araç olabileceğini düşündürmektedir, ancak bu konuda daha fazla kanıta ihtiyaç vardır.</a:t>
            </a:r>
          </a:p>
        </p:txBody>
      </p:sp>
    </p:spTree>
    <p:extLst>
      <p:ext uri="{BB962C8B-B14F-4D97-AF65-F5344CB8AC3E}">
        <p14:creationId xmlns:p14="http://schemas.microsoft.com/office/powerpoint/2010/main" val="333781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Yaşlılarda birçok farmakolojik tedavinin risk / fayda oranı tartışmalıdır.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İlaç metabolizması ve kinetiğindeki değişiklikler nedeniyle ilaç etkileşimleri ve </a:t>
            </a:r>
            <a:r>
              <a:rPr lang="tr-TR" sz="2200" dirty="0" err="1"/>
              <a:t>advers</a:t>
            </a:r>
            <a:r>
              <a:rPr lang="tr-TR" sz="2200" dirty="0"/>
              <a:t> reaksiyonlar ileri yaşlarda daha sık görülür.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Sınırlı yaşam beklentisine sahip kişiler, </a:t>
            </a:r>
            <a:r>
              <a:rPr lang="tr-TR" sz="2200" dirty="0" err="1"/>
              <a:t>hiperglisemi</a:t>
            </a:r>
            <a:r>
              <a:rPr lang="tr-TR" sz="2200" dirty="0"/>
              <a:t> ve </a:t>
            </a:r>
            <a:r>
              <a:rPr lang="tr-TR" sz="2200" dirty="0" err="1"/>
              <a:t>dislipidemi</a:t>
            </a:r>
            <a:r>
              <a:rPr lang="tr-TR" sz="2200" dirty="0"/>
              <a:t> gibi bazı risk faktörlerinin tedavisinden daha az fayda sağlayabilir.</a:t>
            </a:r>
          </a:p>
        </p:txBody>
      </p:sp>
    </p:spTree>
    <p:extLst>
      <p:ext uri="{BB962C8B-B14F-4D97-AF65-F5344CB8AC3E}">
        <p14:creationId xmlns:p14="http://schemas.microsoft.com/office/powerpoint/2010/main" val="242643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77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Tüm bu nedenlerden dolayı, yaşlılarda birçok tedavinin maliyet etkinliği, daha genç yaş gruplarına göre önemli ölçüde daha düşük olabilir.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Yaşlılarda gereksiz ilaçların kesilmesi, aynı zamanda sağlık hizmetlerinin kalitesini artırmak ve maliyetleri düşürmek için bir strateji olabilir.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İlaç kesme (</a:t>
            </a:r>
            <a:r>
              <a:rPr lang="tr-TR" sz="2200" dirty="0" err="1"/>
              <a:t>deprescribing</a:t>
            </a:r>
            <a:r>
              <a:rPr lang="tr-TR" sz="2200" dirty="0"/>
              <a:t>), yalnızca finansal kaynakları korumak için bir araç değildir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 ‘’ </a:t>
            </a:r>
            <a:r>
              <a:rPr lang="tr-TR" sz="2000" dirty="0" err="1"/>
              <a:t>Polifarmasiyi</a:t>
            </a:r>
            <a:r>
              <a:rPr lang="tr-TR" sz="2000" dirty="0"/>
              <a:t> yönetmek ve sonuçları iyileştirmek amacıyla bir uzman tarafından denetlenen uygunsuz ilaçların geri çekilmesi süreci '' olarak tanımlanmıştır.</a:t>
            </a:r>
          </a:p>
        </p:txBody>
      </p:sp>
    </p:spTree>
    <p:extLst>
      <p:ext uri="{BB962C8B-B14F-4D97-AF65-F5344CB8AC3E}">
        <p14:creationId xmlns:p14="http://schemas.microsoft.com/office/powerpoint/2010/main" val="345211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Tip 2 </a:t>
            </a:r>
            <a:r>
              <a:rPr lang="tr-TR" sz="2200" dirty="0" err="1"/>
              <a:t>Diabetes</a:t>
            </a:r>
            <a:r>
              <a:rPr lang="tr-TR" sz="2200" dirty="0"/>
              <a:t> </a:t>
            </a:r>
            <a:r>
              <a:rPr lang="tr-TR" sz="2200" dirty="0" err="1"/>
              <a:t>Mellitus</a:t>
            </a:r>
            <a:r>
              <a:rPr lang="tr-TR" sz="2200" dirty="0"/>
              <a:t> (T2DM), ileri yaştaki bireyleri etkiler ve genellikle çok sayıda ilaçla tedavi edilir.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Hipoglisemi, yaşlılarda önemli bir sorundur, hastaneye yatışlara ve önemli hastalık yüküne neden olur ve böylece sağlık harcamalarında artışa katkıda bulunur.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 err="1"/>
              <a:t>Sülfonilüreler</a:t>
            </a:r>
            <a:r>
              <a:rPr lang="tr-TR" sz="2200" dirty="0"/>
              <a:t> yüksek </a:t>
            </a:r>
            <a:r>
              <a:rPr lang="tr-TR" sz="2200" dirty="0" err="1"/>
              <a:t>hipoglisemik</a:t>
            </a:r>
            <a:r>
              <a:rPr lang="tr-TR" sz="2200" dirty="0"/>
              <a:t> risk ile ilişkilidir ve bu nedenle genellikle ilaç kesme çalışmalarında geri çekilecek bir ilaç olarak hedeflenirler.</a:t>
            </a:r>
          </a:p>
        </p:txBody>
      </p:sp>
    </p:spTree>
    <p:extLst>
      <p:ext uri="{BB962C8B-B14F-4D97-AF65-F5344CB8AC3E}">
        <p14:creationId xmlns:p14="http://schemas.microsoft.com/office/powerpoint/2010/main" val="325016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06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Diyabetli yaşlı kişilerde ilaç kesmeye ilişkin kanıta dayalı bir klinik uygulama kılavuzunun </a:t>
            </a:r>
            <a:r>
              <a:rPr lang="tr-TR" sz="2200" dirty="0" err="1"/>
              <a:t>formülasyonu</a:t>
            </a:r>
            <a:r>
              <a:rPr lang="tr-TR" sz="2200" dirty="0"/>
              <a:t> denenmiş olsa da; 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Hiçbir </a:t>
            </a:r>
            <a:r>
              <a:rPr lang="tr-TR" sz="2000" dirty="0" err="1"/>
              <a:t>randomize</a:t>
            </a:r>
            <a:r>
              <a:rPr lang="tr-TR" sz="2000" dirty="0"/>
              <a:t> kontrollü çalışma (RCT) mevcut değildi ve gözlemsel çalışmalar düşük metodolojik kalitede idi.</a:t>
            </a:r>
          </a:p>
        </p:txBody>
      </p:sp>
    </p:spTree>
    <p:extLst>
      <p:ext uri="{BB962C8B-B14F-4D97-AF65-F5344CB8AC3E}">
        <p14:creationId xmlns:p14="http://schemas.microsoft.com/office/powerpoint/2010/main" val="241507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405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İtalyan diyabet kılavuzlarının 2016 baskısı 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Farklı yaş gruplarında farklı </a:t>
            </a:r>
            <a:r>
              <a:rPr lang="tr-TR" sz="2000" dirty="0" err="1"/>
              <a:t>terapötik</a:t>
            </a:r>
            <a:r>
              <a:rPr lang="tr-TR" sz="2000" dirty="0"/>
              <a:t> hedefler önermiştir; özellikle </a:t>
            </a:r>
            <a:r>
              <a:rPr lang="tr-TR" sz="2000" dirty="0" err="1"/>
              <a:t>komorbidite</a:t>
            </a:r>
            <a:r>
              <a:rPr lang="tr-TR" sz="2000" dirty="0"/>
              <a:t> durumunda, yaşlı kişilerde daha yüksek HbA1c seviyeleri önermiştir, ancak tedavinin yoğunluğunun azaltılıp azaltılmayacağına ve bunun nasıl azaltılacağına dair net bir gösterge sağlanmadı.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İtalyan diyabet kılavuzlarının 2018 baskısı, 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Yaşlı ve zayıf hastalar için minimum HbA1c seviyelerini belirtmiştir; yine de ilaç kesme stratejileri hakkında talimatlar sağlamamaktadır.</a:t>
            </a:r>
          </a:p>
        </p:txBody>
      </p:sp>
    </p:spTree>
    <p:extLst>
      <p:ext uri="{BB962C8B-B14F-4D97-AF65-F5344CB8AC3E}">
        <p14:creationId xmlns:p14="http://schemas.microsoft.com/office/powerpoint/2010/main" val="175340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F142E-032F-44B4-809C-DD52A9A9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8095EB-61F2-4B65-A7FA-0DBB518B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Bu retrospektif gözlemsel çalışmanın birincil amacı, 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T2DM'den etkilenen yaşlılarda </a:t>
            </a:r>
            <a:r>
              <a:rPr lang="tr-TR" sz="2000" dirty="0" err="1"/>
              <a:t>terapötik</a:t>
            </a:r>
            <a:r>
              <a:rPr lang="tr-TR" sz="2000" dirty="0"/>
              <a:t> hedeflerle ilgili olarak, diyabetologların 2016 İtalyan diyabet kılavuzuna uyduklarını doğrulamaktır.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200" dirty="0"/>
              <a:t>İkincil amaçlar, 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000" dirty="0"/>
              <a:t>2018 İtalyan diyabet kılavuzundaki </a:t>
            </a:r>
            <a:r>
              <a:rPr lang="tr-TR" sz="2000" dirty="0" err="1"/>
              <a:t>terapötik</a:t>
            </a:r>
            <a:r>
              <a:rPr lang="tr-TR" sz="2000" dirty="0"/>
              <a:t> hedeflerdeki değişikliklerin klinik uygulaması üzerindeki potansiyel etkisinin değerlendirilmesidir.</a:t>
            </a:r>
          </a:p>
        </p:txBody>
      </p:sp>
    </p:spTree>
    <p:extLst>
      <p:ext uri="{BB962C8B-B14F-4D97-AF65-F5344CB8AC3E}">
        <p14:creationId xmlns:p14="http://schemas.microsoft.com/office/powerpoint/2010/main" val="2713130643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1061</TotalTime>
  <Words>1691</Words>
  <Application>Microsoft Office PowerPoint</Application>
  <PresentationFormat>Geniş ekran</PresentationFormat>
  <Paragraphs>151</Paragraphs>
  <Slides>36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Calibri</vt:lpstr>
      <vt:lpstr>Calibri Light</vt:lpstr>
      <vt:lpstr>Courier New</vt:lpstr>
      <vt:lpstr>Wingdings</vt:lpstr>
      <vt:lpstr>Geçmişe bakış</vt:lpstr>
      <vt:lpstr>Deprescription In Elderly Patients With Type 2 Diabetes Mellitus  </vt:lpstr>
      <vt:lpstr>PowerPoint Sunusu</vt:lpstr>
      <vt:lpstr>GİRİŞ</vt:lpstr>
      <vt:lpstr>GİRİŞ</vt:lpstr>
      <vt:lpstr>GİRİŞ</vt:lpstr>
      <vt:lpstr>GİRİŞ</vt:lpstr>
      <vt:lpstr>GİRİŞ</vt:lpstr>
      <vt:lpstr>GİRİŞ</vt:lpstr>
      <vt:lpstr>GİRİŞ</vt:lpstr>
      <vt:lpstr>MATERYAL VE METOT</vt:lpstr>
      <vt:lpstr>MATERYAL VE METOT</vt:lpstr>
      <vt:lpstr>MATERYAL VE METOT</vt:lpstr>
      <vt:lpstr>MATERYAL VE METOT</vt:lpstr>
      <vt:lpstr>MATERYAL VE METOT</vt:lpstr>
      <vt:lpstr>MATERYAL VE METOT</vt:lpstr>
      <vt:lpstr>MATERYAL VE METOT</vt:lpstr>
      <vt:lpstr>MATERYAL VE METOT</vt:lpstr>
      <vt:lpstr>MATERYAL VE METOT</vt:lpstr>
      <vt:lpstr>MATERYAL VE METOT</vt:lpstr>
      <vt:lpstr>MATERYAL VE METOT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SONUÇ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Deprescription in elderly patients with type 2 diabetes mellitus / </dc:title>
  <dc:creator>Yusuf fikret</dc:creator>
  <cp:lastModifiedBy>Yusuf fikret</cp:lastModifiedBy>
  <cp:revision>62</cp:revision>
  <dcterms:created xsi:type="dcterms:W3CDTF">2020-11-27T15:24:01Z</dcterms:created>
  <dcterms:modified xsi:type="dcterms:W3CDTF">2020-12-15T11:22:12Z</dcterms:modified>
</cp:coreProperties>
</file>