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17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9" r:id="rId12"/>
    <p:sldId id="272" r:id="rId13"/>
    <p:sldId id="273" r:id="rId14"/>
    <p:sldId id="277" r:id="rId15"/>
    <p:sldId id="278" r:id="rId16"/>
    <p:sldId id="318" r:id="rId17"/>
    <p:sldId id="293" r:id="rId18"/>
    <p:sldId id="315" r:id="rId19"/>
    <p:sldId id="294" r:id="rId20"/>
    <p:sldId id="295" r:id="rId21"/>
    <p:sldId id="296" r:id="rId22"/>
    <p:sldId id="316" r:id="rId23"/>
    <p:sldId id="297" r:id="rId24"/>
    <p:sldId id="298" r:id="rId25"/>
    <p:sldId id="299" r:id="rId26"/>
    <p:sldId id="300" r:id="rId27"/>
    <p:sldId id="301" r:id="rId28"/>
    <p:sldId id="302" r:id="rId29"/>
    <p:sldId id="313" r:id="rId30"/>
    <p:sldId id="314" r:id="rId31"/>
    <p:sldId id="303" r:id="rId32"/>
    <p:sldId id="312" r:id="rId33"/>
    <p:sldId id="305" r:id="rId34"/>
    <p:sldId id="306" r:id="rId35"/>
    <p:sldId id="319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16493-BAB6-4875-B4A5-7C870EB22A47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44150-F2A5-4D70-ACD6-A0B50BA5E5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608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26.02.2019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 descr="Ekran Kırpma">
            <a:extLst>
              <a:ext uri="{FF2B5EF4-FFF2-40B4-BE49-F238E27FC236}">
                <a16:creationId xmlns:a16="http://schemas.microsoft.com/office/drawing/2014/main" id="{17C1C313-D69E-4564-8254-82AD8F3F2C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6691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206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Minimum doz, tedavi süresi veya çoklu ilaç kullanımı değerlendirilmedi.</a:t>
            </a:r>
          </a:p>
          <a:p>
            <a:r>
              <a:rPr lang="tr-TR" sz="2400" dirty="0"/>
              <a:t>İlaç </a:t>
            </a:r>
            <a:r>
              <a:rPr lang="tr-TR" sz="2400" dirty="0" err="1"/>
              <a:t>prospektus</a:t>
            </a:r>
            <a:r>
              <a:rPr lang="tr-TR" sz="2400" dirty="0"/>
              <a:t> bilgilerine göre tüm MAO inhibitörleri, </a:t>
            </a:r>
            <a:r>
              <a:rPr lang="tr-TR" sz="2400" dirty="0" err="1"/>
              <a:t>TCA'lar</a:t>
            </a:r>
            <a:r>
              <a:rPr lang="tr-TR" sz="2400" dirty="0"/>
              <a:t>, </a:t>
            </a:r>
            <a:r>
              <a:rPr lang="tr-TR" sz="2400" dirty="0" err="1"/>
              <a:t>SNRI’lar</a:t>
            </a:r>
            <a:r>
              <a:rPr lang="tr-TR" sz="2400" dirty="0"/>
              <a:t> ve </a:t>
            </a:r>
            <a:r>
              <a:rPr lang="tr-TR" sz="2400" dirty="0" err="1"/>
              <a:t>bupropion</a:t>
            </a:r>
            <a:r>
              <a:rPr lang="tr-TR" sz="2400" dirty="0"/>
              <a:t> KB artırabilecek </a:t>
            </a:r>
            <a:r>
              <a:rPr lang="tr-TR" sz="2400" dirty="0" err="1"/>
              <a:t>antidepresanlar</a:t>
            </a:r>
            <a:r>
              <a:rPr lang="tr-TR" sz="2400" dirty="0"/>
              <a:t>  olarak sınıflandırıldı. </a:t>
            </a:r>
          </a:p>
          <a:p>
            <a:r>
              <a:rPr lang="tr-TR" sz="2400" dirty="0"/>
              <a:t>Diğer tüm </a:t>
            </a:r>
            <a:r>
              <a:rPr lang="tr-TR" sz="2400" dirty="0" err="1"/>
              <a:t>antidepresanların</a:t>
            </a:r>
            <a:r>
              <a:rPr lang="tr-TR" sz="2400" dirty="0"/>
              <a:t> ise </a:t>
            </a:r>
            <a:r>
              <a:rPr lang="tr-TR" sz="2400" dirty="0" err="1"/>
              <a:t>KB’nı</a:t>
            </a:r>
            <a:r>
              <a:rPr lang="tr-TR" sz="2400" dirty="0"/>
              <a:t> artırmadığı kabul edildi.</a:t>
            </a:r>
          </a:p>
          <a:p>
            <a:r>
              <a:rPr lang="tr-TR" sz="2400" dirty="0" err="1"/>
              <a:t>Antideprasan</a:t>
            </a:r>
            <a:r>
              <a:rPr lang="tr-TR" sz="2400" dirty="0"/>
              <a:t> ilaçlar 3 gruba ayrıldı: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dirty="0"/>
              <a:t>1.KB yükselten </a:t>
            </a:r>
            <a:r>
              <a:rPr lang="tr-TR" sz="2400" dirty="0" err="1"/>
              <a:t>antidepresanlar</a:t>
            </a:r>
            <a:r>
              <a:rPr lang="tr-TR" sz="24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dirty="0"/>
              <a:t>2.KB yükseltmeyen </a:t>
            </a:r>
            <a:r>
              <a:rPr lang="tr-TR" sz="2400" dirty="0" err="1"/>
              <a:t>antidepresanlar</a:t>
            </a:r>
            <a:endParaRPr lang="tr-T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dirty="0"/>
              <a:t>3.Antidepresan kullanımının olmaması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18641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9BDD53-86BD-471B-8854-D6E6C275B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6E4DF3-BADF-44CF-8C56-B96338099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Demografik veriler ortalama yaş, ırk (beyaz ve diğer ırklar), cinsiyet, medeni durum (evli ve diğer) ve mahalle sosyoekonomik durumu (</a:t>
            </a:r>
            <a:r>
              <a:rPr lang="tr-TR" sz="2400" dirty="0" err="1"/>
              <a:t>nSES</a:t>
            </a:r>
            <a:r>
              <a:rPr lang="tr-TR" sz="2400" dirty="0"/>
              <a:t>) idi.</a:t>
            </a:r>
          </a:p>
        </p:txBody>
      </p:sp>
    </p:spTree>
    <p:extLst>
      <p:ext uri="{BB962C8B-B14F-4D97-AF65-F5344CB8AC3E}">
        <p14:creationId xmlns:p14="http://schemas.microsoft.com/office/powerpoint/2010/main" val="620681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3A227BE-4AC2-45FC-BBB0-67F87B9FF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C13756-D282-4C69-B5AA-6D9E94192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Komorbiditeler</a:t>
            </a:r>
            <a:r>
              <a:rPr lang="tr-TR" sz="2800" dirty="0"/>
              <a:t>, klinik ziyaretin birincil nedeni olarak atanan ICD9-CM kodlarından türetildi.</a:t>
            </a:r>
          </a:p>
          <a:p>
            <a:r>
              <a:rPr lang="tr-TR" sz="2800" dirty="0" err="1"/>
              <a:t>Obezite</a:t>
            </a:r>
            <a:r>
              <a:rPr lang="tr-TR" sz="2800" dirty="0"/>
              <a:t>, </a:t>
            </a:r>
            <a:r>
              <a:rPr lang="tr-TR" sz="2800" dirty="0" err="1"/>
              <a:t>depresyon,anksiyete</a:t>
            </a:r>
            <a:r>
              <a:rPr lang="tr-TR" sz="2800" dirty="0"/>
              <a:t> bozukluğu, madde kullanım bozuklukları, tip 2 diyabet, </a:t>
            </a:r>
            <a:r>
              <a:rPr lang="tr-TR" sz="2800" dirty="0" err="1"/>
              <a:t>vasküler</a:t>
            </a:r>
            <a:r>
              <a:rPr lang="tr-TR" sz="2800" dirty="0"/>
              <a:t> hastalık, </a:t>
            </a:r>
            <a:r>
              <a:rPr lang="tr-TR" sz="2800" dirty="0" err="1"/>
              <a:t>hiperlipidemi</a:t>
            </a:r>
            <a:r>
              <a:rPr lang="tr-TR" sz="2800" dirty="0"/>
              <a:t> ve sigara içme durumunu içermektedir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6973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59D67D-6F55-46BB-8845-F33C37AFB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B88950-1C06-4685-8EA0-61C65C5B5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Obezite</a:t>
            </a:r>
            <a:r>
              <a:rPr lang="tr-TR" sz="2800" dirty="0"/>
              <a:t>, vücut kitle indeksi 30.0 kg/m2  ve-veya ICD-9-CM tanısı olarak tanımlandı.</a:t>
            </a:r>
          </a:p>
          <a:p>
            <a:r>
              <a:rPr lang="tr-TR" sz="2800" dirty="0"/>
              <a:t>Veri setimizde pek çok özel </a:t>
            </a:r>
            <a:r>
              <a:rPr lang="tr-TR" sz="2800" dirty="0" err="1"/>
              <a:t>anksiyete</a:t>
            </a:r>
            <a:r>
              <a:rPr lang="tr-TR" sz="2800" dirty="0"/>
              <a:t> bozukluğu, örneğin; panik bozukluk ve sosyal fobi nadir görülmüştür.</a:t>
            </a:r>
          </a:p>
          <a:p>
            <a:r>
              <a:rPr lang="tr-TR" sz="2800" dirty="0"/>
              <a:t>Bu nedenle, “herhangi bir kaygı bozukluğu” adlı bileşik bir değişken kullanıldı. (</a:t>
            </a:r>
            <a:r>
              <a:rPr lang="tr-TR" sz="2400" dirty="0"/>
              <a:t>belirsiz </a:t>
            </a:r>
            <a:r>
              <a:rPr lang="tr-TR" sz="2400" dirty="0" err="1"/>
              <a:t>anksiyete</a:t>
            </a:r>
            <a:r>
              <a:rPr lang="tr-TR" sz="2400" dirty="0"/>
              <a:t> bozukluğu, genelleştirilmiş </a:t>
            </a:r>
            <a:r>
              <a:rPr lang="tr-TR" sz="2400" dirty="0" err="1"/>
              <a:t>anksiyete</a:t>
            </a:r>
            <a:r>
              <a:rPr lang="tr-TR" sz="2400" dirty="0"/>
              <a:t> bozukluğu, panik bozukluk, obsesif </a:t>
            </a:r>
            <a:r>
              <a:rPr lang="tr-TR" sz="2400" dirty="0" err="1"/>
              <a:t>kompulsif</a:t>
            </a:r>
            <a:r>
              <a:rPr lang="tr-TR" sz="2400" dirty="0"/>
              <a:t> bozukluk, sosyal fobi veya travma sonrası stres bozuklukları</a:t>
            </a:r>
            <a:r>
              <a:rPr lang="tr-T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81162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D01661-9D97-414E-A08F-F46152034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F06989-A40F-4DF7-B436-2CB6D95D9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Kaygı ve depresyon için aynı 12 aylık sürede 2 tanı atanmış olmasını istedik.</a:t>
            </a:r>
          </a:p>
          <a:p>
            <a:r>
              <a:rPr lang="tr-TR" sz="2800" dirty="0"/>
              <a:t>Diğer tüm koşullar ICD-9-CM kodunun tek bir örneği tarafından tanımlandı.</a:t>
            </a:r>
          </a:p>
          <a:p>
            <a:r>
              <a:rPr lang="tr-TR" sz="2800" dirty="0"/>
              <a:t>Madde kullanım bozukluğu; alkol veya herhangi bir uyuşturucu kullanımı için teşhis kodlarını içermiştir.</a:t>
            </a:r>
          </a:p>
        </p:txBody>
      </p:sp>
    </p:spTree>
    <p:extLst>
      <p:ext uri="{BB962C8B-B14F-4D97-AF65-F5344CB8AC3E}">
        <p14:creationId xmlns:p14="http://schemas.microsoft.com/office/powerpoint/2010/main" val="1205674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9A11F7F-54EC-4876-818B-33AB18E4F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38AD3A-0688-4D71-B8DC-762DF5BDB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Son olarak sigara içme durumu, sosyal geçmiş verilerine ve-veya ICD-9-CM teşhisine dayanıyordu. Mevcut sigara içen veya içmeyenler olarak kodlandı.</a:t>
            </a:r>
          </a:p>
        </p:txBody>
      </p:sp>
    </p:spTree>
    <p:extLst>
      <p:ext uri="{BB962C8B-B14F-4D97-AF65-F5344CB8AC3E}">
        <p14:creationId xmlns:p14="http://schemas.microsoft.com/office/powerpoint/2010/main" val="1863810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D9F8AA-CE00-4730-888F-DB8A4CA3C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B96FB-C090-49EA-8520-A81DC00D3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Bu retrospektif </a:t>
            </a:r>
            <a:r>
              <a:rPr lang="tr-TR" dirty="0" err="1"/>
              <a:t>kohort</a:t>
            </a:r>
            <a:r>
              <a:rPr lang="tr-TR" dirty="0"/>
              <a:t> analizi, SAS versiyon 9.4 (SAS </a:t>
            </a:r>
            <a:r>
              <a:rPr lang="tr-TR" dirty="0" err="1"/>
              <a:t>Institute</a:t>
            </a:r>
            <a:r>
              <a:rPr lang="tr-TR" dirty="0"/>
              <a:t>, </a:t>
            </a:r>
            <a:r>
              <a:rPr lang="tr-TR" dirty="0" err="1"/>
              <a:t>Cary</a:t>
            </a:r>
            <a:r>
              <a:rPr lang="tr-TR" dirty="0"/>
              <a:t>, NC) kullanılarak a=0.05'te yapıldı.</a:t>
            </a:r>
          </a:p>
          <a:p>
            <a:r>
              <a:rPr lang="tr-TR" dirty="0"/>
              <a:t>Kategorik değişkenler için x2 testi ve sürekli değişkenler için 1 yönlü </a:t>
            </a:r>
            <a:r>
              <a:rPr lang="tr-TR" dirty="0" err="1"/>
              <a:t>varyans</a:t>
            </a:r>
            <a:r>
              <a:rPr lang="tr-TR" dirty="0"/>
              <a:t> analizi kullanılarak yapılan, iki değişkenli analiz (</a:t>
            </a:r>
            <a:r>
              <a:rPr lang="tr-TR" dirty="0" err="1"/>
              <a:t>bivariate</a:t>
            </a:r>
            <a:r>
              <a:rPr lang="tr-TR" dirty="0"/>
              <a:t> </a:t>
            </a:r>
            <a:r>
              <a:rPr lang="tr-TR" dirty="0" err="1"/>
              <a:t>analyses</a:t>
            </a:r>
            <a:r>
              <a:rPr lang="tr-TR" dirty="0"/>
              <a:t>) ADM tedavi grubunun hipertansiyon(evet - hayır) ve eş değişkenler ile ilişkisini değerlendirdi.</a:t>
            </a:r>
          </a:p>
          <a:p>
            <a:r>
              <a:rPr lang="tr-TR" dirty="0"/>
              <a:t>Tehlike oranlarını (HR) hesaplamak için </a:t>
            </a:r>
            <a:r>
              <a:rPr lang="tr-TR" dirty="0" err="1"/>
              <a:t>Cox</a:t>
            </a:r>
            <a:r>
              <a:rPr lang="tr-TR" dirty="0"/>
              <a:t> orantılı tehlike modelleri kullanıldı.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9859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B2489A-E27F-409E-8D0D-8EB202CB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B62B9C-B132-4346-9C25-CC6B06A0F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Eş değişkenlerin dağılımı ve ADM grubunun kümülatif hipertansiyon </a:t>
            </a:r>
            <a:r>
              <a:rPr lang="tr-TR" dirty="0" err="1"/>
              <a:t>insidansı</a:t>
            </a:r>
            <a:r>
              <a:rPr lang="tr-TR" dirty="0"/>
              <a:t>, Tablo 1'de gösterilmiştir.</a:t>
            </a:r>
          </a:p>
          <a:p>
            <a:r>
              <a:rPr lang="tr-TR" dirty="0"/>
              <a:t>Hastaların ; % 68.8'i beyaz,% 63.2'si kadın,% 47.5'i evli ve% 58.4'ü yüksek </a:t>
            </a:r>
            <a:r>
              <a:rPr lang="tr-TR" dirty="0" err="1"/>
              <a:t>nSES'e</a:t>
            </a:r>
            <a:r>
              <a:rPr lang="tr-TR" dirty="0"/>
              <a:t> sahipti.</a:t>
            </a:r>
          </a:p>
        </p:txBody>
      </p:sp>
    </p:spTree>
    <p:extLst>
      <p:ext uri="{BB962C8B-B14F-4D97-AF65-F5344CB8AC3E}">
        <p14:creationId xmlns:p14="http://schemas.microsoft.com/office/powerpoint/2010/main" val="823557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BA3566-BA34-47AB-AF10-2BD1D0A42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BA6AAD4-4056-4CAF-9EC4-48269633D2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778325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F0501B-8618-4E35-94D6-92805A43B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BULGULAR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EA42CB-1BF7-4509-BBCA-7B105DCB3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Hipertansiyonun kümülatif </a:t>
            </a:r>
            <a:r>
              <a:rPr lang="tr-TR" dirty="0" err="1"/>
              <a:t>insidansı</a:t>
            </a:r>
            <a:r>
              <a:rPr lang="tr-TR" dirty="0"/>
              <a:t>;  </a:t>
            </a:r>
            <a:r>
              <a:rPr lang="tr-TR" dirty="0" err="1"/>
              <a:t>ADM'siz</a:t>
            </a:r>
            <a:r>
              <a:rPr lang="tr-TR" dirty="0"/>
              <a:t> hastalarda % 12.1 iken ADM-BP+ hastalarda % 13.5 idi. ADM grubuyla anlamlı olarak ilişkili değildi.</a:t>
            </a:r>
          </a:p>
          <a:p>
            <a:r>
              <a:rPr lang="tr-TR" dirty="0"/>
              <a:t>Yaşlılarda, beyaz ırkta ve kadınlarda ADM kullanımı anlamlı olarak daha yaygındı.</a:t>
            </a:r>
          </a:p>
          <a:p>
            <a:r>
              <a:rPr lang="tr-TR" dirty="0"/>
              <a:t>Evli hastalarda ise ADM kullanımı daha azdı.</a:t>
            </a:r>
          </a:p>
        </p:txBody>
      </p:sp>
    </p:spTree>
    <p:extLst>
      <p:ext uri="{BB962C8B-B14F-4D97-AF65-F5344CB8AC3E}">
        <p14:creationId xmlns:p14="http://schemas.microsoft.com/office/powerpoint/2010/main" val="405836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1D261F32-D61C-4BA8-B900-974CA387A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816424"/>
          </a:xfrm>
        </p:spPr>
        <p:txBody>
          <a:bodyPr>
            <a:normAutofit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BİRİNCİ BASAMAK HASTALARINDA ANTİDEPRESANLAR </a:t>
            </a: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b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HİPERTANSİYON GELİŞİMİ</a:t>
            </a:r>
            <a:endParaRPr lang="tr-TR" sz="3600" dirty="0"/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CF9AA4FF-1D1B-4F1F-BD34-01C40BF8A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0401" y="5109537"/>
            <a:ext cx="6400800" cy="1559823"/>
          </a:xfrm>
        </p:spPr>
        <p:txBody>
          <a:bodyPr>
            <a:normAutofit/>
          </a:bodyPr>
          <a:lstStyle/>
          <a:p>
            <a:pPr algn="r"/>
            <a:r>
              <a:rPr lang="tr-TR" sz="2000" b="1" dirty="0">
                <a:solidFill>
                  <a:schemeClr val="tx1"/>
                </a:solidFill>
              </a:rPr>
              <a:t>KTÜ Tıp Fakültesi Aile Hekimliği AD</a:t>
            </a:r>
          </a:p>
          <a:p>
            <a:pPr algn="r"/>
            <a:r>
              <a:rPr lang="tr-TR" sz="2000" b="1" dirty="0">
                <a:solidFill>
                  <a:schemeClr val="tx1"/>
                </a:solidFill>
              </a:rPr>
              <a:t>Arş. Gör. Dr. Feyzanur Çelik</a:t>
            </a:r>
          </a:p>
          <a:p>
            <a:pPr algn="r"/>
            <a:r>
              <a:rPr lang="tr-TR" sz="2000" b="1" dirty="0">
                <a:solidFill>
                  <a:schemeClr val="tx1"/>
                </a:solidFill>
              </a:rPr>
              <a:t>26.02.2019</a:t>
            </a:r>
          </a:p>
        </p:txBody>
      </p:sp>
    </p:spTree>
    <p:extLst>
      <p:ext uri="{BB962C8B-B14F-4D97-AF65-F5344CB8AC3E}">
        <p14:creationId xmlns:p14="http://schemas.microsoft.com/office/powerpoint/2010/main" val="3378241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82704C2-016C-4BCF-955C-D5F095CA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BULGULAR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628685-611C-4C67-9262-9DD1535C1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Mevcut sigara içme, madde kullanma, depresyon, herhangi bir </a:t>
            </a:r>
            <a:r>
              <a:rPr lang="tr-TR" dirty="0" err="1"/>
              <a:t>anksiyete</a:t>
            </a:r>
            <a:r>
              <a:rPr lang="tr-TR" dirty="0"/>
              <a:t> bozukluğu, </a:t>
            </a:r>
            <a:r>
              <a:rPr lang="tr-TR" dirty="0" err="1"/>
              <a:t>obezite</a:t>
            </a:r>
            <a:r>
              <a:rPr lang="tr-TR" dirty="0"/>
              <a:t>, </a:t>
            </a:r>
            <a:r>
              <a:rPr lang="tr-TR" dirty="0" err="1"/>
              <a:t>hiperlipidemi</a:t>
            </a:r>
            <a:r>
              <a:rPr lang="tr-TR" dirty="0"/>
              <a:t>, tip 2 diyabet ve </a:t>
            </a:r>
            <a:r>
              <a:rPr lang="tr-TR" dirty="0" err="1"/>
              <a:t>vasküler</a:t>
            </a:r>
            <a:r>
              <a:rPr lang="tr-TR" dirty="0"/>
              <a:t> hastalık, ADM alan hastalarda, ADM almayanlardan anlamlı derecede daha yaygındı.</a:t>
            </a:r>
          </a:p>
        </p:txBody>
      </p:sp>
    </p:spTree>
    <p:extLst>
      <p:ext uri="{BB962C8B-B14F-4D97-AF65-F5344CB8AC3E}">
        <p14:creationId xmlns:p14="http://schemas.microsoft.com/office/powerpoint/2010/main" val="328962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2C4904-81A5-4033-B38C-7E08FA0C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BULGULAR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EEBDB6-0C5E-4117-BED8-5941DA6F2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ADM-BP+ grubun, hipertansiyon geliştirme riski </a:t>
            </a:r>
            <a:r>
              <a:rPr lang="tr-TR" dirty="0" err="1"/>
              <a:t>no</a:t>
            </a:r>
            <a:r>
              <a:rPr lang="tr-TR" dirty="0"/>
              <a:t>-ADM grubundan anlamlı olarak daha yüksek bulundu.(HR, 1.30;% 95 CI, 1.08 - 1.57)</a:t>
            </a:r>
          </a:p>
          <a:p>
            <a:r>
              <a:rPr lang="tr-TR" dirty="0"/>
              <a:t>ADM-BP- grup ile hipertansiyon arasında ilişki bulunamadı.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4613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D5852E75-5FE3-4DD2-8A19-52BA9CF69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574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3AC66BB-1849-4BFA-AC32-FE7D12846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BULGULAR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5C4C05-A46C-4A4B-A241-3CE5501BA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Tüm eş-değişkenler dahil </a:t>
            </a:r>
            <a:r>
              <a:rPr lang="tr-TR"/>
              <a:t>edildikten sonra, </a:t>
            </a:r>
            <a:r>
              <a:rPr lang="tr-TR" dirty="0"/>
              <a:t>ADM-BP</a:t>
            </a:r>
            <a:r>
              <a:rPr lang="tr-TR"/>
              <a:t>+ grup </a:t>
            </a:r>
            <a:r>
              <a:rPr lang="tr-TR" dirty="0"/>
              <a:t>ile hipertansiyon arasındaki ilişki artık istatistiksel olarak </a:t>
            </a:r>
            <a:r>
              <a:rPr lang="tr-TR"/>
              <a:t>anlamlı değildi. </a:t>
            </a:r>
            <a:r>
              <a:rPr lang="tr-TR" dirty="0"/>
              <a:t>(HR, 1.20;% 95 CI, 0.97 - 1.49).</a:t>
            </a:r>
          </a:p>
        </p:txBody>
      </p:sp>
    </p:spTree>
    <p:extLst>
      <p:ext uri="{BB962C8B-B14F-4D97-AF65-F5344CB8AC3E}">
        <p14:creationId xmlns:p14="http://schemas.microsoft.com/office/powerpoint/2010/main" val="432500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043378-30F7-4EFE-A45C-0B04FBEC0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E70F4B-83A2-41E8-A6AA-5B1719836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Başlangıçta hipertansiyonu olmayan 6244 birinci basamak hastasına yapılan </a:t>
            </a:r>
            <a:r>
              <a:rPr lang="tr-TR" sz="2800" dirty="0" err="1"/>
              <a:t>kohort</a:t>
            </a:r>
            <a:r>
              <a:rPr lang="tr-TR" sz="2800" dirty="0"/>
              <a:t> çalışmasında;  artmış BP ile ilişkili </a:t>
            </a:r>
            <a:r>
              <a:rPr lang="tr-TR" sz="2800" dirty="0" err="1"/>
              <a:t>ADM'lerin</a:t>
            </a:r>
            <a:r>
              <a:rPr lang="tr-TR" sz="2800" dirty="0"/>
              <a:t> kullanımının, % 30 oranında artmış hipertansiyon riskine karşılık geldiğini gözlemledik.</a:t>
            </a:r>
          </a:p>
          <a:p>
            <a:r>
              <a:rPr lang="tr-TR" sz="2800" dirty="0"/>
              <a:t>Bununla birlikte; eş-değişkenler için ayarlama yapıldıktan sonra, bu ilişki büyük ölçüde azaldı ve artık istatistiksel olarak anlamlı değildi.</a:t>
            </a:r>
          </a:p>
        </p:txBody>
      </p:sp>
    </p:spTree>
    <p:extLst>
      <p:ext uri="{BB962C8B-B14F-4D97-AF65-F5344CB8AC3E}">
        <p14:creationId xmlns:p14="http://schemas.microsoft.com/office/powerpoint/2010/main" val="2543489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8F5DCCC-C29C-46F8-AAB3-60BF76C10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TARTIŞMA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73AC99-310E-4936-8225-EF9C29E0F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bulgular, bu konuyla ilgili daha önce yayınlanmış verilerle tamamen uyumlu değildir.</a:t>
            </a:r>
          </a:p>
          <a:p>
            <a:r>
              <a:rPr lang="tr-TR" dirty="0"/>
              <a:t>Önceki çalışmalar SNRI / </a:t>
            </a:r>
            <a:r>
              <a:rPr lang="tr-TR" dirty="0" err="1"/>
              <a:t>TCA'lar</a:t>
            </a:r>
            <a:r>
              <a:rPr lang="tr-TR" dirty="0"/>
              <a:t> ile yüksek BP arasında pozitif bir ilişki olduğunu göstermiştir.</a:t>
            </a:r>
          </a:p>
          <a:p>
            <a:r>
              <a:rPr lang="tr-TR" dirty="0" err="1"/>
              <a:t>SNRI'larda</a:t>
            </a:r>
            <a:r>
              <a:rPr lang="tr-TR" dirty="0"/>
              <a:t> bu ilişki doza bağımlıydı, daha yüksek dozlar daha büyük bir BP yüksekliği ile ilişkilendirildi.</a:t>
            </a:r>
          </a:p>
        </p:txBody>
      </p:sp>
    </p:spTree>
    <p:extLst>
      <p:ext uri="{BB962C8B-B14F-4D97-AF65-F5344CB8AC3E}">
        <p14:creationId xmlns:p14="http://schemas.microsoft.com/office/powerpoint/2010/main" val="4163038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65DE3B-FE00-407A-8F93-F9CDF4550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TARTIŞMA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48ABB8-FF50-4A24-A309-342207279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En önemli etkiler tipik olarak süper </a:t>
            </a:r>
            <a:r>
              <a:rPr lang="tr-TR" dirty="0" err="1"/>
              <a:t>terapötik</a:t>
            </a:r>
            <a:r>
              <a:rPr lang="tr-TR" dirty="0"/>
              <a:t> olduğu düşünülen dozlarda kaydedilmiştir.</a:t>
            </a:r>
          </a:p>
          <a:p>
            <a:r>
              <a:rPr lang="tr-TR" dirty="0"/>
              <a:t>Bu gibi dozların birinci basamakta daha düşük olması muhtemeldir; bu durum, bulgularımızın neden farklı olduğunu açıklamaya yardımcı olabilir.</a:t>
            </a:r>
          </a:p>
          <a:p>
            <a:r>
              <a:rPr lang="tr-TR" dirty="0"/>
              <a:t>Aslında, birkaç çalışma, tedavi edici </a:t>
            </a:r>
            <a:r>
              <a:rPr lang="tr-TR" dirty="0" err="1"/>
              <a:t>venlafaksin</a:t>
            </a:r>
            <a:r>
              <a:rPr lang="tr-TR" dirty="0"/>
              <a:t> dozları ile tedavi edilen hastalarda BP'de değişiklik olmadığını göstermiştir</a:t>
            </a:r>
          </a:p>
          <a:p>
            <a:r>
              <a:rPr lang="tr-TR" dirty="0" err="1"/>
              <a:t>Duloksetin</a:t>
            </a:r>
            <a:r>
              <a:rPr lang="tr-TR" dirty="0"/>
              <a:t> (</a:t>
            </a:r>
            <a:r>
              <a:rPr lang="tr-TR" dirty="0" err="1"/>
              <a:t>terapötik</a:t>
            </a:r>
            <a:r>
              <a:rPr lang="tr-TR" dirty="0"/>
              <a:t> dozajla) çalışmaları, klinik olarak önemsiz kan basıncı yükselmeleri gösterdi.</a:t>
            </a:r>
          </a:p>
        </p:txBody>
      </p:sp>
    </p:spTree>
    <p:extLst>
      <p:ext uri="{BB962C8B-B14F-4D97-AF65-F5344CB8AC3E}">
        <p14:creationId xmlns:p14="http://schemas.microsoft.com/office/powerpoint/2010/main" val="2182536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949327-F216-4D9E-905C-D8A466CF6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TARTIŞMA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C10D91-B060-4D90-8672-3909A9C2E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TCA'lar</a:t>
            </a:r>
            <a:r>
              <a:rPr lang="tr-TR" dirty="0"/>
              <a:t> hakkındaki literatür, yüksek BP'den </a:t>
            </a:r>
            <a:r>
              <a:rPr lang="tr-TR" dirty="0" err="1"/>
              <a:t>ortostatik</a:t>
            </a:r>
            <a:r>
              <a:rPr lang="tr-TR" dirty="0"/>
              <a:t> hipotansiyona kadar değişen bulguları içermektedir.</a:t>
            </a:r>
          </a:p>
          <a:p>
            <a:r>
              <a:rPr lang="tr-TR" dirty="0" err="1"/>
              <a:t>Licht</a:t>
            </a:r>
            <a:r>
              <a:rPr lang="tr-TR" dirty="0"/>
              <a:t> ve arkadaşlarının yaptığı bir çalışma, SNRI ve TCA kullanan hastalarda artmış KB oranlarını göstermiştir.</a:t>
            </a:r>
          </a:p>
          <a:p>
            <a:r>
              <a:rPr lang="tr-TR" dirty="0"/>
              <a:t>Biz çalışmamızda, hastaları tanımlamak için hipertansiyon teşhisini baz aldık, </a:t>
            </a:r>
            <a:r>
              <a:rPr lang="tr-TR" dirty="0" err="1"/>
              <a:t>Licht</a:t>
            </a:r>
            <a:r>
              <a:rPr lang="tr-TR" dirty="0"/>
              <a:t> ve ark. ise tek bir klinik ziyaretteki KB ölçümlerini baz aldı. Bu açıdan </a:t>
            </a:r>
            <a:r>
              <a:rPr lang="tr-TR" dirty="0" err="1"/>
              <a:t>çalışamamız</a:t>
            </a:r>
            <a:r>
              <a:rPr lang="tr-TR" dirty="0"/>
              <a:t> farklılık oluşturmaktadır.</a:t>
            </a:r>
          </a:p>
        </p:txBody>
      </p:sp>
    </p:spTree>
    <p:extLst>
      <p:ext uri="{BB962C8B-B14F-4D97-AF65-F5344CB8AC3E}">
        <p14:creationId xmlns:p14="http://schemas.microsoft.com/office/powerpoint/2010/main" val="1364790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7A7565C-E79D-4808-BE04-13321C837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TARTIŞMA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330FE4-CEF4-4893-A36A-1F06482EC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Hipertansiyon tanı atamalarını kullanarak, </a:t>
            </a:r>
            <a:r>
              <a:rPr lang="tr-TR" dirty="0" err="1"/>
              <a:t>normotansif</a:t>
            </a:r>
            <a:r>
              <a:rPr lang="tr-TR" dirty="0"/>
              <a:t> hastalarda nadiren görülebilen yanlış KB artışlarının, hipertansiyon tanısı alma olasılığını azalttık.</a:t>
            </a:r>
          </a:p>
          <a:p>
            <a:r>
              <a:rPr lang="tr-TR" dirty="0"/>
              <a:t>Ayrıca teşhis kodunun kullanılması, tek bir ziyarette KB kontrolleri ile gözden kaçacak olan maskeli hipertansiyon vakalarını yakalamamıza sağladı.</a:t>
            </a:r>
          </a:p>
        </p:txBody>
      </p:sp>
    </p:spTree>
    <p:extLst>
      <p:ext uri="{BB962C8B-B14F-4D97-AF65-F5344CB8AC3E}">
        <p14:creationId xmlns:p14="http://schemas.microsoft.com/office/powerpoint/2010/main" val="17360445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63E4140-5DE6-4FD9-B25C-ED679B423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TARTIŞMA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7CDB4C-EFB9-477F-B362-D43EA8CB0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Licht</a:t>
            </a:r>
            <a:r>
              <a:rPr lang="tr-TR" dirty="0"/>
              <a:t> ve arkadaşları eş değişkenler için ayarlama yaptıktan sonra, elde ettiğimiz sonuçlara benzer şekilde azalmış bir etki bulmuşlardır. Ancak düzeltmeden sonra bulgular yine de anlamlı kalmıştır.</a:t>
            </a:r>
          </a:p>
          <a:p>
            <a:r>
              <a:rPr lang="tr-TR" dirty="0" err="1"/>
              <a:t>TCA'lar</a:t>
            </a:r>
            <a:r>
              <a:rPr lang="tr-TR" dirty="0"/>
              <a:t> artık nadiren depresyon ve </a:t>
            </a:r>
            <a:r>
              <a:rPr lang="tr-TR" dirty="0" err="1"/>
              <a:t>anksiyete</a:t>
            </a:r>
            <a:r>
              <a:rPr lang="tr-TR" dirty="0"/>
              <a:t> tedavisinde kullanılmaktadır.</a:t>
            </a:r>
          </a:p>
          <a:p>
            <a:r>
              <a:rPr lang="tr-TR" dirty="0"/>
              <a:t>2006 ile 2015 arasında, Kanada'da veri reçetelendirme anketi yapan yeni bir çalışma, </a:t>
            </a:r>
            <a:r>
              <a:rPr lang="tr-TR" dirty="0" err="1"/>
              <a:t>TCA'ların</a:t>
            </a:r>
            <a:r>
              <a:rPr lang="tr-TR" dirty="0"/>
              <a:t> depresyon ve </a:t>
            </a:r>
            <a:r>
              <a:rPr lang="tr-TR" dirty="0" err="1"/>
              <a:t>anksiyete</a:t>
            </a:r>
            <a:r>
              <a:rPr lang="tr-TR" dirty="0"/>
              <a:t> için kullanımının % 2,7’den % 1,5’e gerilediğini ortaya koydu.</a:t>
            </a:r>
          </a:p>
        </p:txBody>
      </p:sp>
    </p:spTree>
    <p:extLst>
      <p:ext uri="{BB962C8B-B14F-4D97-AF65-F5344CB8AC3E}">
        <p14:creationId xmlns:p14="http://schemas.microsoft.com/office/powerpoint/2010/main" val="1144286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GİRİŞ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basamak hekimleri, hemen hemen her gün hipertansiyonu yönetir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antidepresan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tedaviyi düzenler.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 göre düzeltilmiş hipertansiyon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prevalansı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ABD'de yetişkin nüfusta %29.6'dır. 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Hipertansiyonu olanların sadece % 48'i kontrol altındadır.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Hipertansiyon, kalp hastalığı ve inme ile doğrudan ilişkilidir.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Hipertansiyonun ilaç kullanımı gibi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iatrojenik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nedenleri ciddi sonuçlara neden olması yönünden önemlidir.</a:t>
            </a:r>
          </a:p>
        </p:txBody>
      </p:sp>
    </p:spTree>
    <p:extLst>
      <p:ext uri="{BB962C8B-B14F-4D97-AF65-F5344CB8AC3E}">
        <p14:creationId xmlns:p14="http://schemas.microsoft.com/office/powerpoint/2010/main" val="39916783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6EC892-3E73-428B-A2DA-BBE9D8B0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TARTIŞMA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831F03-E50B-4C5E-B30F-00229DDA0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TCA'lar</a:t>
            </a:r>
            <a:r>
              <a:rPr lang="tr-TR" sz="2800" dirty="0"/>
              <a:t> için en yaygın kullanım alanlarından bazıları; kronik ağrı, uykusuzluk ve migrendir.</a:t>
            </a:r>
          </a:p>
          <a:p>
            <a:r>
              <a:rPr lang="tr-TR" sz="2800" dirty="0"/>
              <a:t>Önceki çalışmalar psikiyatrik hastalara odaklanmıştır. Bu sebeple, psikiyatrik olmayan amaç için ADM kullanan daha az sayıda hasta ve daha yüksek doz ilaç kullanan daha fazla sayıda hasta olması muhtemeldir.</a:t>
            </a:r>
          </a:p>
          <a:p>
            <a:r>
              <a:rPr lang="tr-TR" sz="2800" dirty="0" err="1"/>
              <a:t>Çalışamamızın</a:t>
            </a:r>
            <a:r>
              <a:rPr lang="tr-TR" sz="2800" dirty="0"/>
              <a:t> sonuçlarıyla, psikiyatrik popülasyon kullanan çalışmaların sonuçlarının tutarsızlığı buna bağlı olabilir.</a:t>
            </a:r>
          </a:p>
        </p:txBody>
      </p:sp>
    </p:spTree>
    <p:extLst>
      <p:ext uri="{BB962C8B-B14F-4D97-AF65-F5344CB8AC3E}">
        <p14:creationId xmlns:p14="http://schemas.microsoft.com/office/powerpoint/2010/main" val="122246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1AC480-DCD2-45E7-B601-F8485D44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DA096E-1954-433F-B289-EF402BE01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Yazılmış ADM reçeteleri için verilere erişimimiz yoktu (reçete edilenler </a:t>
            </a:r>
            <a:r>
              <a:rPr lang="tr-TR" dirty="0" err="1"/>
              <a:t>vs</a:t>
            </a:r>
            <a:r>
              <a:rPr lang="tr-TR" dirty="0"/>
              <a:t>) ve ADM-BP+ kullanımının süresiyle ilgili sonuç çıkarmak mümkün değildi.</a:t>
            </a:r>
          </a:p>
          <a:p>
            <a:r>
              <a:rPr lang="tr-TR" dirty="0"/>
              <a:t>Diğer kısıtlamalar, geriye dönük </a:t>
            </a:r>
            <a:r>
              <a:rPr lang="tr-TR" dirty="0" err="1"/>
              <a:t>kohort</a:t>
            </a:r>
            <a:r>
              <a:rPr lang="tr-TR" dirty="0"/>
              <a:t> tasarımına özgüdür.</a:t>
            </a:r>
          </a:p>
        </p:txBody>
      </p:sp>
    </p:spTree>
    <p:extLst>
      <p:ext uri="{BB962C8B-B14F-4D97-AF65-F5344CB8AC3E}">
        <p14:creationId xmlns:p14="http://schemas.microsoft.com/office/powerpoint/2010/main" val="28613438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6132DC6-3CCE-4DB2-A2B5-D0A2A9729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TARTIŞMA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777AF2-A84B-4F52-B4C7-1D31B0F01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Daha yüksek dozda ve daha uzun süre ADM-BP+’</a:t>
            </a:r>
            <a:r>
              <a:rPr lang="tr-TR" dirty="0" err="1"/>
              <a:t>nin</a:t>
            </a:r>
            <a:r>
              <a:rPr lang="tr-TR" dirty="0"/>
              <a:t> kullanımının hipertansiyon ile ilişkili olup olmadığını belirlemek için ek araştırmalar gereklidir.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59784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290D2F9-C03F-49E7-9B92-6A710658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B4DA1E-8C93-4E9D-9A78-2A366FF0F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Çalışmamız ışığında; hastaların ADM kullanım özellikleri ve </a:t>
            </a:r>
            <a:r>
              <a:rPr lang="tr-TR" dirty="0" err="1"/>
              <a:t>ADM’lerin</a:t>
            </a:r>
            <a:r>
              <a:rPr lang="tr-TR" dirty="0"/>
              <a:t> KB’ını değiştirici etkileri hipertansiyona yol açıyor olabilir.</a:t>
            </a:r>
          </a:p>
          <a:p>
            <a:r>
              <a:rPr lang="tr-TR" dirty="0"/>
              <a:t>Belirli </a:t>
            </a:r>
            <a:r>
              <a:rPr lang="tr-TR" dirty="0" err="1"/>
              <a:t>ADM'lerin</a:t>
            </a:r>
            <a:r>
              <a:rPr lang="tr-TR" dirty="0"/>
              <a:t> hipertansiyon riskini modellemek için yeterli sayıda hastamız yoktu. ADM kullanım süresi veya dozunun, hipertansiyon ile ilişkili olup olmadığını test edemedik.</a:t>
            </a:r>
          </a:p>
        </p:txBody>
      </p:sp>
    </p:spTree>
    <p:extLst>
      <p:ext uri="{BB962C8B-B14F-4D97-AF65-F5344CB8AC3E}">
        <p14:creationId xmlns:p14="http://schemas.microsoft.com/office/powerpoint/2010/main" val="13198725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D4C60A-2753-4946-9D60-6233F6F8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60237E-9B56-4478-9241-EC65BC36A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Gelecekteki araştırmalar, hipertansiyona yol açabilecek KB arttırıcı etkileri olan </a:t>
            </a:r>
            <a:r>
              <a:rPr lang="tr-TR" dirty="0" err="1"/>
              <a:t>ADM'lerin</a:t>
            </a:r>
            <a:r>
              <a:rPr lang="tr-TR" dirty="0"/>
              <a:t>, birinci basamakta uzun süreli kullanım potansiyeline odaklanmalıdır.</a:t>
            </a:r>
          </a:p>
        </p:txBody>
      </p:sp>
    </p:spTree>
    <p:extLst>
      <p:ext uri="{BB962C8B-B14F-4D97-AF65-F5344CB8AC3E}">
        <p14:creationId xmlns:p14="http://schemas.microsoft.com/office/powerpoint/2010/main" val="7153353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6890D2-8AA7-4907-AADF-99A7E69FE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marL="0" indent="0">
              <a:buNone/>
            </a:pPr>
            <a:r>
              <a:rPr lang="tr-TR" sz="7200" dirty="0"/>
              <a:t>TEŞEKKÜRLER…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7108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GİRİŞ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400600"/>
          </a:xfrm>
        </p:spPr>
        <p:txBody>
          <a:bodyPr>
            <a:no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kohort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çalışmasında başlangıçta hipertansiyon oranı düşük olan, depresyon tanılı hastalarda,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ADM'lerle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tedavi hipertansiyon gelişme riskinin artmasıyla ilişkiliydi.  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çalışma TCA ve SSRI kullanımı ile HT arasındaki ilişki kıyaslanmış ve TCA ile HT arasında daha güçlü bir ilişki olduğu bulunmuştur.</a:t>
            </a:r>
          </a:p>
        </p:txBody>
      </p:sp>
    </p:spTree>
    <p:extLst>
      <p:ext uri="{BB962C8B-B14F-4D97-AF65-F5344CB8AC3E}">
        <p14:creationId xmlns:p14="http://schemas.microsoft.com/office/powerpoint/2010/main" val="77674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GİRİŞ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Antidepresanlar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içerisinde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TCA’ların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KB artışı ile ilişkisini gösteren çalışmalar daha çok sayıdadır.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basamakta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antidepresan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tedavi ile HT ilişkisini değerlendiren pek çalışma mevcut değildir.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Depresyon dışında uykusuzluk, ağrı, migren için 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antidepresan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tedavi verilmektedir ve bu nedenle TCA kullanımının artması HT ile ilişkili olabilir.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çalışma; KB artışı ile ilişkili olan veya olmayan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antidepresan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ilaç tedavisinin, HT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insidansında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artışla ilişkisini belirlemek amacıyla yapıldı.</a:t>
            </a:r>
          </a:p>
          <a:p>
            <a:endParaRPr lang="tr-TR" sz="36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4591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/>
              <a:t>Veriler Saint Louis Üniversitesi, Aile ve Toplum Hekimliği Birinci Basamak Hasta Veri Kayıtlarından, 33.661 hastadan elde edildi. </a:t>
            </a:r>
          </a:p>
          <a:p>
            <a:r>
              <a:rPr lang="tr-TR" sz="2800" dirty="0"/>
              <a:t>1 Temmuz 2008 ile 30 Haziran 2015 tarihleri arasında 3 aile hekimliği kliniği ve 3 genel dahiliye kliniğinden, herhangi birine başvuran hastalar çalışmaya dahil edilmiştir.</a:t>
            </a:r>
          </a:p>
          <a:p>
            <a:r>
              <a:rPr lang="tr-TR" sz="2800" dirty="0"/>
              <a:t>Hasta Veri Kayıtları tanı, reçeteler, laboratuvar sonuçları, </a:t>
            </a:r>
            <a:r>
              <a:rPr lang="tr-TR" sz="2800" dirty="0" err="1"/>
              <a:t>konsultasyonlar</a:t>
            </a:r>
            <a:r>
              <a:rPr lang="tr-TR" sz="2800" dirty="0"/>
              <a:t>, özgeçmiş, </a:t>
            </a:r>
            <a:r>
              <a:rPr lang="tr-TR" sz="2800" dirty="0" err="1"/>
              <a:t>vital</a:t>
            </a:r>
            <a:r>
              <a:rPr lang="tr-TR" sz="2800" dirty="0"/>
              <a:t> bulgular ve demografik bilgileri içermektedir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7286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Çalışma için uygunluk kriterleri;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dirty="0"/>
              <a:t>≥ 18 yaş olmak (n = 31,569)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dirty="0"/>
              <a:t>demografik verilerin tam kaydedilmiş olması (n = 30,627) idi.</a:t>
            </a:r>
          </a:p>
          <a:p>
            <a:r>
              <a:rPr lang="tr-TR" sz="2400" dirty="0"/>
              <a:t>Tüm hastalarda 2008 – 2010 tarihleri arasında en az 1 </a:t>
            </a:r>
            <a:r>
              <a:rPr lang="tr-TR" sz="2400" dirty="0" err="1"/>
              <a:t>vizit</a:t>
            </a:r>
            <a:r>
              <a:rPr lang="tr-TR" sz="2400" dirty="0"/>
              <a:t> ve 2010-2015 tarihleri arasında en az 1 </a:t>
            </a:r>
            <a:r>
              <a:rPr lang="tr-TR" sz="2400" dirty="0" err="1"/>
              <a:t>vizit</a:t>
            </a:r>
            <a:r>
              <a:rPr lang="tr-TR" sz="2400" dirty="0"/>
              <a:t> olması şartı arandı.</a:t>
            </a:r>
          </a:p>
          <a:p>
            <a:r>
              <a:rPr lang="tr-TR" sz="2400" dirty="0"/>
              <a:t>Bu kriterleri karşılayan 10106 kişi vardı.</a:t>
            </a:r>
          </a:p>
        </p:txBody>
      </p:sp>
    </p:spTree>
    <p:extLst>
      <p:ext uri="{BB962C8B-B14F-4D97-AF65-F5344CB8AC3E}">
        <p14:creationId xmlns:p14="http://schemas.microsoft.com/office/powerpoint/2010/main" val="127535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5100" dirty="0"/>
              <a:t>Örneklem, takip sırasında herhangi bir zamanda </a:t>
            </a:r>
            <a:r>
              <a:rPr lang="tr-TR" sz="5100" dirty="0" err="1"/>
              <a:t>antidepresan</a:t>
            </a:r>
            <a:r>
              <a:rPr lang="tr-TR" sz="5100" dirty="0"/>
              <a:t> başlanmış olup HT tanısı olmayan 6244 birinci basamak hastayı kapsadı.</a:t>
            </a:r>
          </a:p>
          <a:p>
            <a:r>
              <a:rPr lang="tr-TR" sz="5100" dirty="0"/>
              <a:t>Takip süresi;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5100" dirty="0"/>
              <a:t>1 Temmuz 2010'dan itibaren yeni HT tanısı konan süreye kadar veya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5100" dirty="0"/>
              <a:t>HT gelişmedi ise son </a:t>
            </a:r>
            <a:r>
              <a:rPr lang="tr-TR" sz="5100" dirty="0" err="1"/>
              <a:t>vizit</a:t>
            </a:r>
            <a:r>
              <a:rPr lang="tr-TR" sz="5100" dirty="0"/>
              <a:t> tarihine kadar olan süre olarak tanımlandı</a:t>
            </a:r>
            <a:r>
              <a:rPr lang="tr-TR" sz="3800" dirty="0"/>
              <a:t>.</a:t>
            </a:r>
          </a:p>
          <a:p>
            <a:r>
              <a:rPr lang="tr-TR" sz="5100" dirty="0" err="1"/>
              <a:t>Antidepresan</a:t>
            </a:r>
            <a:r>
              <a:rPr lang="tr-TR" sz="5100" dirty="0"/>
              <a:t> tedavi verildikten sonra konulan HT tanısı klinik ziyaretinin birincil nedeni olarak atanmışsa, tek bir ICD-9 kodu ile tanımlandı</a:t>
            </a:r>
            <a:r>
              <a:rPr lang="tr-TR" sz="2000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sz="1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3836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456383"/>
          </a:xfrm>
        </p:spPr>
        <p:txBody>
          <a:bodyPr>
            <a:noAutofit/>
          </a:bodyPr>
          <a:lstStyle/>
          <a:p>
            <a:r>
              <a:rPr lang="tr-TR" sz="2400" dirty="0"/>
              <a:t>ADM tedavisi;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b="1" dirty="0"/>
              <a:t>SSRI,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b="1" dirty="0"/>
              <a:t>SNRI,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b="1" dirty="0"/>
              <a:t>TCA,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b="1" dirty="0"/>
              <a:t>sınıflandırılamayan </a:t>
            </a:r>
            <a:r>
              <a:rPr lang="tr-TR" sz="2400" b="1" dirty="0" err="1"/>
              <a:t>antidepresanlar</a:t>
            </a:r>
            <a:r>
              <a:rPr lang="tr-TR" sz="2400" b="1" dirty="0"/>
              <a:t>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b="1" dirty="0"/>
              <a:t>MAO inhibitörleri </a:t>
            </a:r>
          </a:p>
          <a:p>
            <a:pPr marL="0" indent="0">
              <a:buNone/>
            </a:pPr>
            <a:r>
              <a:rPr lang="tr-TR" sz="2400" dirty="0"/>
              <a:t>	tedavilerinden herhangi birinin </a:t>
            </a:r>
            <a:r>
              <a:rPr lang="tr-TR" sz="2400" b="1" dirty="0"/>
              <a:t>hastaya en az 1 kez reçete edilmesi ve güncel ilaç listesinde bulunması</a:t>
            </a:r>
            <a:r>
              <a:rPr lang="tr-TR" sz="2400" dirty="0"/>
              <a:t> olarak tanımlandı.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86D3F4B-665A-4C6D-8E7E-39E9FF320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5301208"/>
            <a:ext cx="8229600" cy="1420267"/>
          </a:xfrm>
        </p:spPr>
        <p:txBody>
          <a:bodyPr/>
          <a:lstStyle/>
          <a:p>
            <a:pPr algn="l"/>
            <a:r>
              <a:rPr lang="tr-TR" sz="1800" b="1" dirty="0"/>
              <a:t>SSRI</a:t>
            </a:r>
            <a:r>
              <a:rPr lang="tr-TR" sz="1800" dirty="0"/>
              <a:t> (</a:t>
            </a:r>
            <a:r>
              <a:rPr lang="tr-TR" sz="1800" dirty="0" err="1"/>
              <a:t>sitalopram</a:t>
            </a:r>
            <a:r>
              <a:rPr lang="tr-TR" sz="1800" dirty="0"/>
              <a:t>, </a:t>
            </a:r>
            <a:r>
              <a:rPr lang="tr-TR" sz="1800" dirty="0" err="1"/>
              <a:t>essitalopram</a:t>
            </a:r>
            <a:r>
              <a:rPr lang="tr-TR" sz="1800" dirty="0"/>
              <a:t>, </a:t>
            </a:r>
            <a:r>
              <a:rPr lang="tr-TR" sz="1800" dirty="0" err="1"/>
              <a:t>fluvoksamin</a:t>
            </a:r>
            <a:r>
              <a:rPr lang="tr-TR" sz="1800" dirty="0"/>
              <a:t>, </a:t>
            </a:r>
            <a:r>
              <a:rPr lang="tr-TR" sz="1800" dirty="0" err="1"/>
              <a:t>fluoksetin</a:t>
            </a:r>
            <a:r>
              <a:rPr lang="tr-TR" sz="1800" dirty="0"/>
              <a:t>, </a:t>
            </a:r>
            <a:r>
              <a:rPr lang="tr-TR" sz="1800" dirty="0" err="1"/>
              <a:t>paroksetin</a:t>
            </a:r>
            <a:r>
              <a:rPr lang="tr-TR" sz="1800" dirty="0"/>
              <a:t>, </a:t>
            </a:r>
            <a:r>
              <a:rPr lang="tr-TR" sz="1800" dirty="0" err="1"/>
              <a:t>sertralin</a:t>
            </a:r>
            <a:r>
              <a:rPr lang="tr-TR" sz="1800" dirty="0"/>
              <a:t> ve </a:t>
            </a:r>
            <a:r>
              <a:rPr lang="tr-TR" sz="1800" dirty="0" err="1"/>
              <a:t>vilazodon</a:t>
            </a:r>
            <a:r>
              <a:rPr lang="tr-TR" sz="1800" dirty="0"/>
              <a:t>), </a:t>
            </a:r>
            <a:r>
              <a:rPr lang="tr-TR" sz="1800" b="1" dirty="0"/>
              <a:t>SNRI</a:t>
            </a:r>
            <a:r>
              <a:rPr lang="tr-TR" sz="1800" dirty="0"/>
              <a:t> (</a:t>
            </a:r>
            <a:r>
              <a:rPr lang="tr-TR" sz="1800" dirty="0" err="1"/>
              <a:t>venlafaksin</a:t>
            </a:r>
            <a:r>
              <a:rPr lang="tr-TR" sz="1800" dirty="0"/>
              <a:t>, </a:t>
            </a:r>
            <a:r>
              <a:rPr lang="tr-TR" sz="1800" dirty="0" err="1"/>
              <a:t>duloxetine</a:t>
            </a:r>
            <a:r>
              <a:rPr lang="tr-TR" sz="1800" dirty="0"/>
              <a:t>, </a:t>
            </a:r>
            <a:r>
              <a:rPr lang="tr-TR" sz="1800" dirty="0" err="1"/>
              <a:t>milnasipran</a:t>
            </a:r>
            <a:r>
              <a:rPr lang="tr-TR" sz="1800" dirty="0"/>
              <a:t>, ve </a:t>
            </a:r>
            <a:r>
              <a:rPr lang="tr-TR" sz="1800" dirty="0" err="1"/>
              <a:t>desvenlafaksin</a:t>
            </a:r>
            <a:r>
              <a:rPr lang="tr-TR" sz="1800" dirty="0"/>
              <a:t>), </a:t>
            </a:r>
            <a:r>
              <a:rPr lang="tr-TR" sz="1800" b="1" dirty="0"/>
              <a:t>TCA</a:t>
            </a:r>
            <a:r>
              <a:rPr lang="tr-TR" sz="1800" dirty="0"/>
              <a:t> (</a:t>
            </a:r>
            <a:r>
              <a:rPr lang="tr-TR" sz="1800" dirty="0" err="1"/>
              <a:t>amitriptilin</a:t>
            </a:r>
            <a:r>
              <a:rPr lang="tr-TR" sz="1800" dirty="0"/>
              <a:t>, </a:t>
            </a:r>
            <a:r>
              <a:rPr lang="tr-TR" sz="1800" dirty="0" err="1"/>
              <a:t>desipramin</a:t>
            </a:r>
            <a:r>
              <a:rPr lang="tr-TR" sz="1800" dirty="0"/>
              <a:t>, </a:t>
            </a:r>
            <a:r>
              <a:rPr lang="tr-TR" sz="1800" dirty="0" err="1"/>
              <a:t>doksepin</a:t>
            </a:r>
            <a:r>
              <a:rPr lang="tr-TR" sz="1800" dirty="0"/>
              <a:t>, piramit, </a:t>
            </a:r>
            <a:r>
              <a:rPr lang="tr-TR" sz="1800" dirty="0" err="1"/>
              <a:t>nortriptilin</a:t>
            </a:r>
            <a:r>
              <a:rPr lang="tr-TR" sz="1800" dirty="0"/>
              <a:t>, </a:t>
            </a:r>
            <a:r>
              <a:rPr lang="tr-TR" sz="1800" dirty="0" err="1"/>
              <a:t>trimipramin</a:t>
            </a:r>
            <a:r>
              <a:rPr lang="tr-TR" sz="1800" dirty="0"/>
              <a:t>, </a:t>
            </a:r>
            <a:r>
              <a:rPr lang="tr-TR" sz="1800" dirty="0" err="1"/>
              <a:t>klomipramin</a:t>
            </a:r>
            <a:r>
              <a:rPr lang="tr-TR" sz="1800" dirty="0"/>
              <a:t>, protein, </a:t>
            </a:r>
            <a:r>
              <a:rPr lang="tr-TR" sz="1800" dirty="0" err="1"/>
              <a:t>protriptin</a:t>
            </a:r>
            <a:r>
              <a:rPr lang="tr-TR" sz="1800" dirty="0"/>
              <a:t>, </a:t>
            </a:r>
            <a:r>
              <a:rPr lang="tr-TR" sz="1800" dirty="0" err="1"/>
              <a:t>amoksapin</a:t>
            </a:r>
            <a:r>
              <a:rPr lang="tr-TR" sz="1800" dirty="0"/>
              <a:t>), </a:t>
            </a:r>
            <a:r>
              <a:rPr lang="tr-TR" sz="1800" b="1" dirty="0"/>
              <a:t>sınıflandırılamayan </a:t>
            </a:r>
            <a:r>
              <a:rPr lang="tr-TR" sz="1800" b="1" dirty="0" err="1"/>
              <a:t>antidepresanlar</a:t>
            </a:r>
            <a:r>
              <a:rPr lang="tr-TR" sz="1800" b="1" dirty="0"/>
              <a:t> </a:t>
            </a:r>
            <a:r>
              <a:rPr lang="tr-TR" sz="1800" dirty="0"/>
              <a:t>(</a:t>
            </a:r>
            <a:r>
              <a:rPr lang="tr-TR" sz="1800" dirty="0" err="1"/>
              <a:t>bupropion</a:t>
            </a:r>
            <a:r>
              <a:rPr lang="tr-TR" sz="1800" dirty="0"/>
              <a:t>, </a:t>
            </a:r>
            <a:r>
              <a:rPr lang="tr-TR" sz="1800" dirty="0" err="1"/>
              <a:t>nefazodon</a:t>
            </a:r>
            <a:r>
              <a:rPr lang="tr-TR" sz="1800" dirty="0"/>
              <a:t>, </a:t>
            </a:r>
            <a:r>
              <a:rPr lang="tr-TR" sz="1800" dirty="0" err="1"/>
              <a:t>trazodon</a:t>
            </a:r>
            <a:r>
              <a:rPr lang="tr-TR" sz="1800" dirty="0"/>
              <a:t> ve </a:t>
            </a:r>
            <a:r>
              <a:rPr lang="tr-TR" sz="1800" dirty="0" err="1"/>
              <a:t>mirtazapin</a:t>
            </a:r>
            <a:r>
              <a:rPr lang="tr-TR" sz="1800" dirty="0"/>
              <a:t>),</a:t>
            </a:r>
            <a:r>
              <a:rPr lang="tr-TR" sz="1800" b="1" dirty="0"/>
              <a:t> MAO </a:t>
            </a:r>
            <a:r>
              <a:rPr lang="tr-TR" sz="1800" b="1" dirty="0" err="1"/>
              <a:t>inh</a:t>
            </a:r>
            <a:r>
              <a:rPr lang="tr-TR" sz="1800" dirty="0"/>
              <a:t>. (</a:t>
            </a:r>
            <a:r>
              <a:rPr lang="tr-TR" sz="1800" dirty="0" err="1"/>
              <a:t>selegilin</a:t>
            </a:r>
            <a:r>
              <a:rPr lang="tr-TR" sz="1800" dirty="0"/>
              <a:t>, </a:t>
            </a:r>
            <a:r>
              <a:rPr lang="tr-TR" sz="1800" dirty="0" err="1"/>
              <a:t>fenelzin</a:t>
            </a:r>
            <a:r>
              <a:rPr lang="tr-TR" sz="1800" dirty="0"/>
              <a:t>, </a:t>
            </a:r>
            <a:r>
              <a:rPr lang="tr-TR" sz="1800" dirty="0" err="1"/>
              <a:t>tranilsikrom</a:t>
            </a:r>
            <a:r>
              <a:rPr lang="tr-TR" sz="1800" dirty="0"/>
              <a:t> ve </a:t>
            </a:r>
            <a:r>
              <a:rPr lang="tr-TR" sz="1800" dirty="0" err="1"/>
              <a:t>izokarboksazid</a:t>
            </a:r>
            <a:r>
              <a:rPr lang="tr-TR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188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1515</Words>
  <Application>Microsoft Office PowerPoint</Application>
  <PresentationFormat>Ekran Gösterisi (4:3)</PresentationFormat>
  <Paragraphs>127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0" baseType="lpstr">
      <vt:lpstr>Arial</vt:lpstr>
      <vt:lpstr>Calibri</vt:lpstr>
      <vt:lpstr>Times New Roman</vt:lpstr>
      <vt:lpstr>Wingdings</vt:lpstr>
      <vt:lpstr>Ofis Teması</vt:lpstr>
      <vt:lpstr>PowerPoint Sunusu</vt:lpstr>
      <vt:lpstr>BİRİNCİ BASAMAK HASTALARINDA ANTİDEPRESANLAR  VE  HİPERTANSİYON GELİŞİMİ</vt:lpstr>
      <vt:lpstr>GİRİŞ</vt:lpstr>
      <vt:lpstr>GİRİŞ</vt:lpstr>
      <vt:lpstr>GİRİŞ</vt:lpstr>
      <vt:lpstr>METOD</vt:lpstr>
      <vt:lpstr>METOD</vt:lpstr>
      <vt:lpstr>METOD</vt:lpstr>
      <vt:lpstr>METOD</vt:lpstr>
      <vt:lpstr>METOD</vt:lpstr>
      <vt:lpstr>METOD</vt:lpstr>
      <vt:lpstr>METOD</vt:lpstr>
      <vt:lpstr>METOD</vt:lpstr>
      <vt:lpstr>METOD</vt:lpstr>
      <vt:lpstr>METOD</vt:lpstr>
      <vt:lpstr>METOD</vt:lpstr>
      <vt:lpstr>BULGULAR</vt:lpstr>
      <vt:lpstr>PowerPoint Sunusu</vt:lpstr>
      <vt:lpstr>BULGULAR</vt:lpstr>
      <vt:lpstr>BULGULAR</vt:lpstr>
      <vt:lpstr>BULGULAR</vt:lpstr>
      <vt:lpstr>PowerPoint Sunusu</vt:lpstr>
      <vt:lpstr>BULGULAR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SONUÇ</vt:lpstr>
      <vt:lpstr>SONUÇ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esranur</dc:creator>
  <cp:lastModifiedBy>Feyzanur  Çelik</cp:lastModifiedBy>
  <cp:revision>63</cp:revision>
  <dcterms:created xsi:type="dcterms:W3CDTF">2019-02-25T11:35:20Z</dcterms:created>
  <dcterms:modified xsi:type="dcterms:W3CDTF">2019-02-26T09:43:59Z</dcterms:modified>
</cp:coreProperties>
</file>