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3"/>
  </p:notesMasterIdLst>
  <p:sldIdLst>
    <p:sldId id="256" r:id="rId2"/>
    <p:sldId id="296" r:id="rId3"/>
    <p:sldId id="257" r:id="rId4"/>
    <p:sldId id="258" r:id="rId5"/>
    <p:sldId id="259" r:id="rId6"/>
    <p:sldId id="265" r:id="rId7"/>
    <p:sldId id="260" r:id="rId8"/>
    <p:sldId id="263" r:id="rId9"/>
    <p:sldId id="264" r:id="rId10"/>
    <p:sldId id="266" r:id="rId11"/>
    <p:sldId id="268" r:id="rId12"/>
    <p:sldId id="269" r:id="rId13"/>
    <p:sldId id="270" r:id="rId14"/>
    <p:sldId id="271" r:id="rId15"/>
    <p:sldId id="275" r:id="rId16"/>
    <p:sldId id="297" r:id="rId17"/>
    <p:sldId id="298" r:id="rId18"/>
    <p:sldId id="276" r:id="rId19"/>
    <p:sldId id="277" r:id="rId20"/>
    <p:sldId id="278" r:id="rId21"/>
    <p:sldId id="281" r:id="rId22"/>
    <p:sldId id="299" r:id="rId23"/>
    <p:sldId id="274" r:id="rId24"/>
    <p:sldId id="300" r:id="rId25"/>
    <p:sldId id="301" r:id="rId26"/>
    <p:sldId id="283" r:id="rId27"/>
    <p:sldId id="302" r:id="rId28"/>
    <p:sldId id="284" r:id="rId29"/>
    <p:sldId id="285" r:id="rId30"/>
    <p:sldId id="286" r:id="rId31"/>
    <p:sldId id="287" r:id="rId32"/>
    <p:sldId id="303" r:id="rId33"/>
    <p:sldId id="289" r:id="rId34"/>
    <p:sldId id="290" r:id="rId35"/>
    <p:sldId id="291" r:id="rId36"/>
    <p:sldId id="292" r:id="rId37"/>
    <p:sldId id="293" r:id="rId38"/>
    <p:sldId id="294" r:id="rId39"/>
    <p:sldId id="295" r:id="rId40"/>
    <p:sldId id="304" r:id="rId41"/>
    <p:sldId id="267"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290"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FAB457-9EA5-4D43-9C84-5565D44EE554}" type="datetimeFigureOut">
              <a:rPr lang="tr-TR" smtClean="0"/>
              <a:pPr/>
              <a:t>08.12.2016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4AB67-1827-4FFC-BFDA-9CA23EE9246A}" type="slidenum">
              <a:rPr lang="tr-TR" smtClean="0"/>
              <a:pPr/>
              <a:t>‹#›</a:t>
            </a:fld>
            <a:endParaRPr lang="tr-TR"/>
          </a:p>
        </p:txBody>
      </p:sp>
    </p:spTree>
    <p:extLst>
      <p:ext uri="{BB962C8B-B14F-4D97-AF65-F5344CB8AC3E}">
        <p14:creationId xmlns:p14="http://schemas.microsoft.com/office/powerpoint/2010/main" val="418224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B34AB67-1827-4FFC-BFDA-9CA23EE9246A}" type="slidenum">
              <a:rPr lang="tr-TR" smtClean="0"/>
              <a:pPr/>
              <a:t>11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08.12.2016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02176B-0E47-46AC-8F43-DAB4B8A37D06}"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pPr/>
              <a:t>08.12.2016</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3140968"/>
            <a:ext cx="7701480" cy="1355576"/>
          </a:xfrm>
        </p:spPr>
        <p:txBody>
          <a:bodyPr>
            <a:normAutofit fontScale="90000"/>
          </a:bodyPr>
          <a:lstStyle/>
          <a:p>
            <a:r>
              <a:rPr lang="tr-TR" dirty="0" smtClean="0"/>
              <a:t>Sağlık Çalışanları Arasında Grip Aşısı Yaptırmayı Etkileyen Faktörler: Çok Merkezli Kesitsel Bir Çalışma</a:t>
            </a:r>
            <a:br>
              <a:rPr lang="tr-TR" dirty="0" smtClean="0"/>
            </a:br>
            <a:endParaRPr lang="tr-TR" dirty="0"/>
          </a:p>
        </p:txBody>
      </p:sp>
      <p:sp>
        <p:nvSpPr>
          <p:cNvPr id="3" name="Alt Başlık 2"/>
          <p:cNvSpPr>
            <a:spLocks noGrp="1"/>
          </p:cNvSpPr>
          <p:nvPr>
            <p:ph type="subTitle" idx="1"/>
          </p:nvPr>
        </p:nvSpPr>
        <p:spPr>
          <a:xfrm>
            <a:off x="611560" y="4509120"/>
            <a:ext cx="7854696" cy="1752600"/>
          </a:xfrm>
        </p:spPr>
        <p:txBody>
          <a:bodyPr/>
          <a:lstStyle/>
          <a:p>
            <a:r>
              <a:rPr lang="tr-TR" dirty="0" smtClean="0"/>
              <a:t>Dr. </a:t>
            </a:r>
            <a:r>
              <a:rPr lang="tr-TR" dirty="0" err="1" smtClean="0"/>
              <a:t>Nahide</a:t>
            </a:r>
            <a:r>
              <a:rPr lang="tr-TR" dirty="0" smtClean="0"/>
              <a:t> Gökçe ÇAKIR</a:t>
            </a:r>
          </a:p>
          <a:p>
            <a:r>
              <a:rPr lang="tr-TR" dirty="0" smtClean="0"/>
              <a:t>06.11.2016</a:t>
            </a:r>
            <a:endParaRPr lang="tr-TR" dirty="0"/>
          </a:p>
        </p:txBody>
      </p:sp>
    </p:spTree>
    <p:extLst>
      <p:ext uri="{BB962C8B-B14F-4D97-AF65-F5344CB8AC3E}">
        <p14:creationId xmlns:p14="http://schemas.microsoft.com/office/powerpoint/2010/main" val="1258267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nSpc>
                <a:spcPct val="150000"/>
              </a:lnSpc>
            </a:pPr>
            <a:r>
              <a:rPr lang="tr-TR" dirty="0" smtClean="0"/>
              <a:t>2. bölümde grip aşısı üzerinde duruldu ve davranışsal  faktörleri saptamaya yönelik beşli </a:t>
            </a:r>
            <a:r>
              <a:rPr lang="tr-TR" dirty="0" err="1" smtClean="0"/>
              <a:t>likert</a:t>
            </a:r>
            <a:r>
              <a:rPr lang="tr-TR" dirty="0" smtClean="0"/>
              <a:t> tip 50 soru soruldu. Cevaplar</a:t>
            </a:r>
          </a:p>
          <a:p>
            <a:pPr lvl="1">
              <a:lnSpc>
                <a:spcPct val="150000"/>
              </a:lnSpc>
            </a:pPr>
            <a:r>
              <a:rPr lang="tr-TR" dirty="0" smtClean="0"/>
              <a:t> 1 "Ben kuvvetle katılıyorum" </a:t>
            </a:r>
          </a:p>
          <a:p>
            <a:pPr lvl="1">
              <a:lnSpc>
                <a:spcPct val="150000"/>
              </a:lnSpc>
            </a:pPr>
            <a:r>
              <a:rPr lang="tr-TR" dirty="0" smtClean="0"/>
              <a:t>2’ katılıyorum</a:t>
            </a:r>
          </a:p>
          <a:p>
            <a:pPr lvl="1">
              <a:lnSpc>
                <a:spcPct val="150000"/>
              </a:lnSpc>
            </a:pPr>
            <a:r>
              <a:rPr lang="tr-TR" dirty="0" smtClean="0"/>
              <a:t> 3 “nötrüm"</a:t>
            </a:r>
          </a:p>
          <a:p>
            <a:pPr lvl="1">
              <a:lnSpc>
                <a:spcPct val="150000"/>
              </a:lnSpc>
            </a:pPr>
            <a:r>
              <a:rPr lang="tr-TR" dirty="0" smtClean="0"/>
              <a:t> 4"Ben katılmıyorum" </a:t>
            </a:r>
            <a:r>
              <a:rPr lang="tr-TR" dirty="0" err="1" smtClean="0"/>
              <a:t>dir</a:t>
            </a:r>
            <a:r>
              <a:rPr lang="tr-TR" dirty="0" smtClean="0"/>
              <a:t>.</a:t>
            </a:r>
          </a:p>
          <a:p>
            <a:pPr lvl="1">
              <a:lnSpc>
                <a:spcPct val="150000"/>
              </a:lnSpc>
            </a:pPr>
            <a:r>
              <a:rPr lang="tr-TR" dirty="0" smtClean="0"/>
              <a:t>5 "Kesinlikle katılmıyorum"</a:t>
            </a:r>
            <a:endParaRPr lang="tr-TR" dirty="0"/>
          </a:p>
        </p:txBody>
      </p:sp>
      <p:sp>
        <p:nvSpPr>
          <p:cNvPr id="4" name="Başlık 1"/>
          <p:cNvSpPr>
            <a:spLocks noGrp="1"/>
          </p:cNvSpPr>
          <p:nvPr>
            <p:ph type="title"/>
          </p:nvPr>
        </p:nvSpPr>
        <p:spPr/>
        <p:txBody>
          <a:bodyPr/>
          <a:lstStyle/>
          <a:p>
            <a:r>
              <a:rPr lang="tr-TR" dirty="0" err="1" smtClean="0"/>
              <a:t>Metod</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Sonuç</a:t>
            </a:r>
            <a:endParaRPr lang="tr-TR" dirty="0"/>
          </a:p>
        </p:txBody>
      </p:sp>
      <p:sp>
        <p:nvSpPr>
          <p:cNvPr id="3" name="2 İçerik Yer Tutucusu"/>
          <p:cNvSpPr>
            <a:spLocks noGrp="1"/>
          </p:cNvSpPr>
          <p:nvPr>
            <p:ph idx="1"/>
          </p:nvPr>
        </p:nvSpPr>
        <p:spPr/>
        <p:txBody>
          <a:bodyPr/>
          <a:lstStyle/>
          <a:p>
            <a:pPr>
              <a:lnSpc>
                <a:spcPct val="150000"/>
              </a:lnSpc>
            </a:pPr>
            <a:r>
              <a:rPr lang="tr-TR" dirty="0" smtClean="0"/>
              <a:t>2870 sağlık çalışanının 642 sinden cevap  alınmıştır.</a:t>
            </a:r>
          </a:p>
          <a:p>
            <a:pPr>
              <a:lnSpc>
                <a:spcPct val="150000"/>
              </a:lnSpc>
            </a:pPr>
            <a:r>
              <a:rPr lang="tr-TR" dirty="0" smtClean="0"/>
              <a:t> Cevap oranı %22.4 tür.</a:t>
            </a:r>
          </a:p>
          <a:p>
            <a:pPr>
              <a:lnSpc>
                <a:spcPct val="150000"/>
              </a:lnSpc>
            </a:pPr>
            <a:r>
              <a:rPr lang="tr-TR" dirty="0" smtClean="0"/>
              <a:t> 628 katılımcı analiz edildi, 14 katılımcı aşılama sorularına cevap vermediği için dışlanmıştır.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nSpc>
                <a:spcPct val="150000"/>
              </a:lnSpc>
            </a:pPr>
            <a:r>
              <a:rPr lang="tr-TR" dirty="0" smtClean="0"/>
              <a:t>Katılımcıların yaş ortalaması 29.6 ± 9.2 yıl ( 17-62 yıl) idi; </a:t>
            </a:r>
          </a:p>
          <a:p>
            <a:pPr lvl="1">
              <a:lnSpc>
                <a:spcPct val="150000"/>
              </a:lnSpc>
            </a:pPr>
            <a:r>
              <a:rPr lang="tr-TR" dirty="0" smtClean="0"/>
              <a:t>177 (% 28.2), doktor ve 448 (% 71.3) hemşire idi</a:t>
            </a:r>
          </a:p>
          <a:p>
            <a:pPr lvl="1">
              <a:lnSpc>
                <a:spcPct val="150000"/>
              </a:lnSpc>
            </a:pPr>
            <a:r>
              <a:rPr lang="tr-TR" dirty="0" smtClean="0"/>
              <a:t>406 (% 64.6) kadın ve 218 (% 34.7) erkekti.</a:t>
            </a:r>
          </a:p>
          <a:p>
            <a:pPr>
              <a:lnSpc>
                <a:spcPct val="150000"/>
              </a:lnSpc>
            </a:pPr>
            <a:r>
              <a:rPr lang="tr-TR" dirty="0" smtClean="0"/>
              <a:t>Katılımcıların, 397 (63.28%) Adana, 149 (% 23.7) Kahramanmaraş, 47 (% 7.5)  Mersin'den ve 34 (% 5.4) Hatay'dan idi.</a:t>
            </a: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nSpc>
                <a:spcPct val="150000"/>
              </a:lnSpc>
            </a:pPr>
            <a:r>
              <a:rPr lang="tr-TR" dirty="0" smtClean="0"/>
              <a:t>Aşı uyumlu olan katılımcıların oranı % 9.2 (doktorlar % 15.2 ve hemşireler% 8.2)</a:t>
            </a:r>
          </a:p>
          <a:p>
            <a:pPr>
              <a:lnSpc>
                <a:spcPct val="150000"/>
              </a:lnSpc>
            </a:pPr>
            <a:r>
              <a:rPr lang="tr-TR" dirty="0" smtClean="0"/>
              <a:t>Çalıştıkları departmanlara göre aşılama oranları karşılaştırıldığı zaman; </a:t>
            </a:r>
          </a:p>
          <a:p>
            <a:pPr lvl="1">
              <a:lnSpc>
                <a:spcPct val="150000"/>
              </a:lnSpc>
            </a:pPr>
            <a:r>
              <a:rPr lang="tr-TR" dirty="0" smtClean="0"/>
              <a:t>En yüksek aşılanma oranının iç hastalıklarında çalışanlarda (%53.4), ardından cerrahi bölümler(%25.9), yoğun bakım ünitesinde %10.3), acil servis (5.2) diğerleri (1.7)</a:t>
            </a: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smtClean="0"/>
              <a:t>Yüksek riskli alanlarda çalışanlar ile düşük riskli alanlarda çalışanlar arasındaki aşılanma oranı istatistiksel olarak anlamlı bulunmuştur.(p &lt;0.05) Düşük riskli alanlarda çalışanlarda oran daha yüksek bulunmuştur.</a:t>
            </a: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683568" y="784166"/>
            <a:ext cx="8064896" cy="58851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539552" y="441279"/>
            <a:ext cx="8254734" cy="61560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098" name="Picture 2"/>
          <p:cNvPicPr>
            <a:picLocks noGrp="1" noChangeAspect="1" noChangeArrowheads="1"/>
          </p:cNvPicPr>
          <p:nvPr>
            <p:ph idx="1"/>
          </p:nvPr>
        </p:nvPicPr>
        <p:blipFill>
          <a:blip r:embed="rId2" cstate="print"/>
          <a:srcRect/>
          <a:stretch>
            <a:fillRect/>
          </a:stretch>
        </p:blipFill>
        <p:spPr bwMode="auto">
          <a:xfrm>
            <a:off x="467544" y="332656"/>
            <a:ext cx="8424936" cy="633670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nSpc>
                <a:spcPct val="150000"/>
              </a:lnSpc>
            </a:pPr>
            <a:r>
              <a:rPr lang="tr-TR" dirty="0" smtClean="0"/>
              <a:t>Çok değişkenli lojistik regresyon analizi;</a:t>
            </a:r>
          </a:p>
          <a:p>
            <a:pPr lvl="1">
              <a:lnSpc>
                <a:spcPct val="150000"/>
              </a:lnSpc>
            </a:pPr>
            <a:r>
              <a:rPr lang="tr-TR" dirty="0" smtClean="0"/>
              <a:t>Her yıl düzenli olarak aşılanan sağlık uzmanlarının sayısı azdı ve tüm faktörler çoklu regresyon analizine dahil edilemediğinden, ön metotlar kullanılarak seçilen değişkenlerle birlikte düzeltilmiş çoklu lojistik regresyon modeli oluşturduk. </a:t>
            </a:r>
          </a:p>
          <a:p>
            <a:pPr lvl="1">
              <a:lnSpc>
                <a:spcPct val="150000"/>
              </a:lnSpc>
            </a:pPr>
            <a:endParaRPr lang="tr-TR" dirty="0" smtClean="0"/>
          </a:p>
          <a:p>
            <a:pPr lvl="1">
              <a:lnSpc>
                <a:spcPct val="150000"/>
              </a:lnSpc>
            </a:pPr>
            <a:r>
              <a:rPr lang="tr-TR" dirty="0" smtClean="0"/>
              <a:t>Ana çok değişkenli regresyon analizine p &lt;0.10 olan değişkenler dahil edildi.</a:t>
            </a:r>
            <a:endParaRPr lang="tr-TR" dirty="0"/>
          </a:p>
        </p:txBody>
      </p:sp>
      <p:sp>
        <p:nvSpPr>
          <p:cNvPr id="4" name="1 Başlık"/>
          <p:cNvSpPr>
            <a:spLocks noGrp="1"/>
          </p:cNvSpPr>
          <p:nvPr>
            <p:ph type="title"/>
          </p:nvPr>
        </p:nvSpPr>
        <p:spPr>
          <a:xfrm>
            <a:off x="468313" y="1125538"/>
            <a:ext cx="8218487" cy="793750"/>
          </a:xfrm>
        </p:spPr>
        <p:txBody>
          <a:bodyPr>
            <a:normAutofit fontScale="90000"/>
          </a:bodyPr>
          <a:lstStyle/>
          <a:p>
            <a:r>
              <a:rPr lang="tr-TR" dirty="0" smtClean="0"/>
              <a:t>Sonuç</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a:lnSpc>
                <a:spcPct val="150000"/>
              </a:lnSpc>
            </a:pPr>
            <a:r>
              <a:rPr lang="tr-TR" dirty="0" smtClean="0"/>
              <a:t>Sonunda,</a:t>
            </a:r>
          </a:p>
          <a:p>
            <a:pPr lvl="1">
              <a:lnSpc>
                <a:spcPct val="150000"/>
              </a:lnSpc>
            </a:pPr>
            <a:r>
              <a:rPr lang="tr-TR" dirty="0" smtClean="0"/>
              <a:t>"katılımcının çalıştığı kurum", </a:t>
            </a:r>
          </a:p>
          <a:p>
            <a:pPr lvl="1">
              <a:lnSpc>
                <a:spcPct val="150000"/>
              </a:lnSpc>
            </a:pPr>
            <a:r>
              <a:rPr lang="tr-TR" dirty="0" smtClean="0"/>
              <a:t>"</a:t>
            </a:r>
            <a:r>
              <a:rPr lang="tr-TR" dirty="0" err="1" smtClean="0"/>
              <a:t>influenza</a:t>
            </a:r>
            <a:r>
              <a:rPr lang="tr-TR" dirty="0" smtClean="0"/>
              <a:t> aşısı gerektiren kronik bir hastalığın varlığı",</a:t>
            </a:r>
          </a:p>
          <a:p>
            <a:pPr lvl="1">
              <a:lnSpc>
                <a:spcPct val="150000"/>
              </a:lnSpc>
            </a:pPr>
            <a:r>
              <a:rPr lang="tr-TR" dirty="0" smtClean="0"/>
              <a:t>"meslektaşlar aşılamanın önemli olduğunu düşünüyor",</a:t>
            </a:r>
          </a:p>
          <a:p>
            <a:pPr lvl="1">
              <a:lnSpc>
                <a:spcPct val="150000"/>
              </a:lnSpc>
            </a:pPr>
            <a:r>
              <a:rPr lang="tr-TR" dirty="0" smtClean="0"/>
              <a:t>"ülkemizde halihazırda bulunan </a:t>
            </a:r>
            <a:r>
              <a:rPr lang="tr-TR" dirty="0" err="1" smtClean="0"/>
              <a:t>inaktif</a:t>
            </a:r>
            <a:r>
              <a:rPr lang="tr-TR" dirty="0" smtClean="0"/>
              <a:t> </a:t>
            </a:r>
            <a:r>
              <a:rPr lang="tr-TR" dirty="0" err="1" smtClean="0"/>
              <a:t>influenza</a:t>
            </a:r>
            <a:r>
              <a:rPr lang="tr-TR" dirty="0" smtClean="0"/>
              <a:t> aşısı etkili",</a:t>
            </a:r>
          </a:p>
          <a:p>
            <a:pPr lvl="1">
              <a:lnSpc>
                <a:spcPct val="150000"/>
              </a:lnSpc>
            </a:pPr>
            <a:r>
              <a:rPr lang="tr-TR" dirty="0" smtClean="0"/>
              <a:t>"</a:t>
            </a:r>
            <a:r>
              <a:rPr lang="tr-TR" dirty="0" err="1" smtClean="0"/>
              <a:t>İnfluenza</a:t>
            </a:r>
            <a:r>
              <a:rPr lang="tr-TR" dirty="0" smtClean="0"/>
              <a:t> ile doğal yöntemlerle mücadele genel sağlık ile ilgili aşılamadan daha etkilidir“ değişkenleri dahil edilmiştir.</a:t>
            </a:r>
          </a:p>
          <a:p>
            <a:pPr lvl="1">
              <a:lnSpc>
                <a:spcPct val="150000"/>
              </a:lnSpc>
            </a:pPr>
            <a:r>
              <a:rPr lang="tr-TR" dirty="0" smtClean="0"/>
              <a:t>Model, her yıl düzenli aşılama ihtimali için % 91.3 doğruluk göstermektedir.</a:t>
            </a: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ChangeAspect="1" noChangeArrowheads="1"/>
          </p:cNvPicPr>
          <p:nvPr/>
        </p:nvPicPr>
        <p:blipFill>
          <a:blip r:embed="rId2" cstate="print"/>
          <a:srcRect/>
          <a:stretch>
            <a:fillRect/>
          </a:stretch>
        </p:blipFill>
        <p:spPr bwMode="auto">
          <a:xfrm>
            <a:off x="251520" y="188640"/>
            <a:ext cx="8682502" cy="6264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nSpc>
                <a:spcPct val="150000"/>
              </a:lnSpc>
            </a:pPr>
            <a:r>
              <a:rPr lang="tr-TR" dirty="0" smtClean="0"/>
              <a:t>Başkent Üniversitesi Adana Hastanesi ve Kahramanmaraş Sütçü İmam Üniversitesinin aşılanma oranı(referans: Mersin Üniversitesi) sırasıyla 0,25 ve  0,18 daha azdı.</a:t>
            </a:r>
          </a:p>
          <a:p>
            <a:pPr>
              <a:lnSpc>
                <a:spcPct val="150000"/>
              </a:lnSpc>
            </a:pPr>
            <a:endParaRPr lang="tr-TR" dirty="0" smtClean="0"/>
          </a:p>
          <a:p>
            <a:pPr>
              <a:lnSpc>
                <a:spcPct val="150000"/>
              </a:lnSpc>
            </a:pPr>
            <a:r>
              <a:rPr lang="tr-TR" dirty="0" smtClean="0"/>
              <a:t>Mustafa Kemal Üniversitesi'nde çalışmanın tahmini etkisi istatistiki olarak anlamlı değildi. Aşılanması gereken kronik bir hastalığa sahip olmak her yıl düzenli aşılanma olasılığını 5,13 kat artırmıştır</a:t>
            </a: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lnSpc>
                <a:spcPct val="150000"/>
              </a:lnSpc>
            </a:pPr>
            <a:r>
              <a:rPr lang="tr-TR" dirty="0" smtClean="0"/>
              <a:t>Meslektaşların aşılamanın önemli olduğunu düşündüğünü kesinlikle kabul veya kabul etmek, her yıl 3.45 kat düzenli aşılanma olasılığını artırmıştır. </a:t>
            </a:r>
          </a:p>
          <a:p>
            <a:pPr>
              <a:lnSpc>
                <a:spcPct val="150000"/>
              </a:lnSpc>
            </a:pPr>
            <a:endParaRPr lang="tr-TR" dirty="0" smtClean="0"/>
          </a:p>
          <a:p>
            <a:pPr>
              <a:lnSpc>
                <a:spcPct val="150000"/>
              </a:lnSpc>
            </a:pPr>
            <a:r>
              <a:rPr lang="tr-TR" dirty="0" smtClean="0"/>
              <a:t>Türkiye'de mevcut olan aktif olmayan grip aşısının etkili olduğunu kabul veya kesinlikle kabul etmek, her yıl düzenli olarak aşılanma olasılığını 6.31 kat artırmıştır</a:t>
            </a: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pPr>
              <a:lnSpc>
                <a:spcPct val="150000"/>
              </a:lnSpc>
            </a:pPr>
            <a:r>
              <a:rPr lang="tr-TR" dirty="0" smtClean="0"/>
              <a:t>Gribe karşı doğal yöntemlerle korunmanın, genel sağlık durumu için aşıdan daha iyi olduğunun kabul edilmesi, her sene düzenli olarak 0.38 kez aşılanma olasılığını azaltmıştır.</a:t>
            </a:r>
          </a:p>
          <a:p>
            <a:pPr>
              <a:lnSpc>
                <a:spcPct val="150000"/>
              </a:lnSpc>
            </a:pPr>
            <a:endParaRPr lang="tr-TR" dirty="0" smtClean="0"/>
          </a:p>
          <a:p>
            <a:pPr>
              <a:lnSpc>
                <a:spcPct val="150000"/>
              </a:lnSpc>
            </a:pPr>
            <a:r>
              <a:rPr lang="tr-TR" dirty="0" smtClean="0"/>
              <a:t>Aşılamanın önemli olduğunu kesinlikle kabul etmek veya meslektaşların aşılamanın önemli olduğunu düşündüğünü kabul etmek, her yıl düzenli aşılanma olasılığını 3.45 kat artırmıştır. </a:t>
            </a:r>
          </a:p>
          <a:p>
            <a:pPr>
              <a:lnSpc>
                <a:spcPct val="150000"/>
              </a:lnSpc>
            </a:pPr>
            <a:endParaRPr lang="tr-TR" dirty="0"/>
          </a:p>
        </p:txBody>
      </p:sp>
      <p:sp>
        <p:nvSpPr>
          <p:cNvPr id="4" name="1 Başlık"/>
          <p:cNvSpPr>
            <a:spLocks noGrp="1"/>
          </p:cNvSpPr>
          <p:nvPr>
            <p:ph type="title"/>
          </p:nvPr>
        </p:nvSpPr>
        <p:spPr/>
        <p:txBody>
          <a:bodyPr/>
          <a:lstStyle/>
          <a:p>
            <a:r>
              <a:rPr lang="tr-TR" dirty="0" smtClean="0"/>
              <a:t>Sonuç</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Tartışma</a:t>
            </a:r>
            <a:endParaRPr lang="tr-TR" dirty="0"/>
          </a:p>
        </p:txBody>
      </p:sp>
      <p:sp>
        <p:nvSpPr>
          <p:cNvPr id="3" name="2 İçerik Yer Tutucusu"/>
          <p:cNvSpPr>
            <a:spLocks noGrp="1"/>
          </p:cNvSpPr>
          <p:nvPr>
            <p:ph idx="1"/>
          </p:nvPr>
        </p:nvSpPr>
        <p:spPr/>
        <p:txBody>
          <a:bodyPr>
            <a:normAutofit lnSpcReduction="10000"/>
          </a:bodyPr>
          <a:lstStyle/>
          <a:p>
            <a:pPr>
              <a:lnSpc>
                <a:spcPct val="150000"/>
              </a:lnSpc>
            </a:pPr>
            <a:r>
              <a:rPr lang="tr-TR" dirty="0" smtClean="0"/>
              <a:t>Bu çalışma, yaşın artması, çalışma süresinin uzaması, kronik hastalığı olması ve 65 yaş üstü bir kişiyle yaşaması, mevsimsel </a:t>
            </a:r>
            <a:r>
              <a:rPr lang="tr-TR" dirty="0" err="1" smtClean="0"/>
              <a:t>influenzaya</a:t>
            </a:r>
            <a:r>
              <a:rPr lang="tr-TR" dirty="0" smtClean="0"/>
              <a:t> karşı aşılanacak faktörleri önemli ve olumlu etkilediğini göstermiştir. </a:t>
            </a:r>
          </a:p>
          <a:p>
            <a:pPr>
              <a:lnSpc>
                <a:spcPct val="150000"/>
              </a:lnSpc>
            </a:pPr>
            <a:endParaRPr lang="tr-TR" dirty="0" smtClean="0"/>
          </a:p>
          <a:p>
            <a:pPr>
              <a:lnSpc>
                <a:spcPct val="150000"/>
              </a:lnSpc>
            </a:pPr>
            <a:r>
              <a:rPr lang="tr-TR" dirty="0" smtClean="0"/>
              <a:t>Tüm davranış alanlarında aşı uyumlu ve uygun olmayan gruplar arasında farklılıklar vardır.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nSpc>
                <a:spcPct val="150000"/>
              </a:lnSpc>
            </a:pPr>
            <a:r>
              <a:rPr lang="tr-TR" dirty="0" smtClean="0"/>
              <a:t>Algılanan risk, algılanan fayda, sosyal etkiler ve kişisel yetkinlik gibi neredeyse tüm alt kalemler gruplar arasında farklılık göstermiştir. </a:t>
            </a:r>
          </a:p>
          <a:p>
            <a:pPr>
              <a:lnSpc>
                <a:spcPct val="150000"/>
              </a:lnSpc>
            </a:pPr>
            <a:endParaRPr lang="tr-TR" dirty="0" smtClean="0"/>
          </a:p>
          <a:p>
            <a:pPr>
              <a:lnSpc>
                <a:spcPct val="150000"/>
              </a:lnSpc>
            </a:pPr>
            <a:r>
              <a:rPr lang="tr-TR" dirty="0" smtClean="0"/>
              <a:t>Ayrıca, Sağlık Bakanlığı’nın önerilerini, meslektaşların düşüncelerini bilmek, güvenilir kaynaklardan bilgi edinmek ve "doğal yöntemlerin aşıdan daha iyi grip ile mücadele" olduğunu düşünmek aşılanma davranışını etkileyen önemli faktörler olarak görünüyor.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smtClean="0"/>
              <a:t>Türkiye'de </a:t>
            </a:r>
            <a:r>
              <a:rPr lang="tr-TR" dirty="0" err="1" smtClean="0"/>
              <a:t>influenza</a:t>
            </a:r>
            <a:r>
              <a:rPr lang="tr-TR" dirty="0" smtClean="0"/>
              <a:t> aşısı için risk grupları 2004 yılında tespit edilmiş ve Sağlık Bakanlığı, sağlık çalışanlarını aşılanmaya teşvik etmek için 2011 yılından beri sağlık görevlilerine aşı yaptırmayı önermiştir.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nSpc>
                <a:spcPct val="150000"/>
              </a:lnSpc>
            </a:pPr>
            <a:r>
              <a:rPr lang="tr-TR" dirty="0" smtClean="0"/>
              <a:t>Aşı oranlarının yüksek olduğu Romanya dışında, aşılama oranları Avrupa ülkelerinde % 14-15 arasında değişmekte ve hedeflenen oranların altında bulunmaktadır. </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nSpc>
                <a:spcPct val="150000"/>
              </a:lnSpc>
            </a:pPr>
            <a:r>
              <a:rPr lang="tr-TR" dirty="0" smtClean="0"/>
              <a:t>Türkiye'de </a:t>
            </a:r>
            <a:r>
              <a:rPr lang="tr-TR" dirty="0" err="1" smtClean="0"/>
              <a:t>influenza</a:t>
            </a:r>
            <a:r>
              <a:rPr lang="tr-TR" dirty="0" smtClean="0"/>
              <a:t> aşılama oranları genel popülasyonda düşüktür. </a:t>
            </a:r>
          </a:p>
          <a:p>
            <a:pPr>
              <a:lnSpc>
                <a:spcPct val="150000"/>
              </a:lnSpc>
            </a:pPr>
            <a:endParaRPr lang="tr-TR" dirty="0" smtClean="0"/>
          </a:p>
          <a:p>
            <a:pPr>
              <a:lnSpc>
                <a:spcPct val="150000"/>
              </a:lnSpc>
            </a:pPr>
            <a:r>
              <a:rPr lang="tr-TR" dirty="0" smtClean="0"/>
              <a:t>Bu çalışma seçilmiş bir örnekle yapılmamış olsa da, düzenli olarak aşılama oranları katılımcılarda özellikle de hemşireler arasında düşüktü. </a:t>
            </a:r>
          </a:p>
          <a:p>
            <a:pPr>
              <a:lnSpc>
                <a:spcPct val="150000"/>
              </a:lnSpc>
            </a:pPr>
            <a:endParaRPr lang="tr-TR" dirty="0" smtClean="0"/>
          </a:p>
          <a:p>
            <a:pPr>
              <a:lnSpc>
                <a:spcPct val="150000"/>
              </a:lnSpc>
            </a:pPr>
            <a:r>
              <a:rPr lang="tr-TR" dirty="0" smtClean="0"/>
              <a:t>Başka çarpıcı bir bulgu, kritik hastalarla daha fazla temas kuran sağlık uzmanları arasında daha düşük aşılama oranlarıdır.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smtClean="0"/>
              <a:t>Önceki araştırmalarda farklı yöntemler kullanılmış olsa da, aşılama davranışını etkileyen faktörler, demografik faktörler (yaş, çalışma süresi ve kronik bir hastalığın varlığı), risk algısı, beklenen fayda,  aşı ile ilgili yanlış bilgi ve tutumlar, sosyal faktörler ve örgütsel yetersizliklerdir.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nSpc>
                <a:spcPct val="150000"/>
              </a:lnSpc>
            </a:pPr>
            <a:r>
              <a:rPr lang="tr-TR" dirty="0" smtClean="0"/>
              <a:t>Çalışmamızda enstitüler arasında farklılıklar olması nedeniyle kurumsal yeterlilik önemlidir. </a:t>
            </a:r>
          </a:p>
          <a:p>
            <a:pPr>
              <a:lnSpc>
                <a:spcPct val="150000"/>
              </a:lnSpc>
            </a:pPr>
            <a:endParaRPr lang="tr-TR" dirty="0" smtClean="0"/>
          </a:p>
          <a:p>
            <a:pPr>
              <a:lnSpc>
                <a:spcPct val="150000"/>
              </a:lnSpc>
            </a:pPr>
            <a:r>
              <a:rPr lang="tr-TR" dirty="0" smtClean="0"/>
              <a:t>Çalışmaya alınan kurumlarda, sağlık personellerine kış başında </a:t>
            </a:r>
            <a:r>
              <a:rPr lang="tr-TR" dirty="0" err="1" smtClean="0"/>
              <a:t>influenza</a:t>
            </a:r>
            <a:r>
              <a:rPr lang="tr-TR" dirty="0" smtClean="0"/>
              <a:t> aşısı konusunda e-posta ile bilgi verilmekte ve resmi web sitelerinden de aşı hakkında bilgi verilmektedir.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fontScale="77500" lnSpcReduction="20000"/>
          </a:bodyPr>
          <a:lstStyle/>
          <a:p>
            <a:pPr>
              <a:lnSpc>
                <a:spcPct val="150000"/>
              </a:lnSpc>
            </a:pPr>
            <a:r>
              <a:rPr lang="tr-TR" dirty="0" smtClean="0"/>
              <a:t>Grip , yıllık mevsimsel salgınlar ile </a:t>
            </a:r>
            <a:r>
              <a:rPr lang="tr-TR" dirty="0"/>
              <a:t>ilişkili </a:t>
            </a:r>
            <a:r>
              <a:rPr lang="tr-TR" dirty="0" smtClean="0"/>
              <a:t>bulaşıcı </a:t>
            </a:r>
            <a:r>
              <a:rPr lang="tr-TR" dirty="0"/>
              <a:t>bir hastalıktır </a:t>
            </a:r>
            <a:r>
              <a:rPr lang="tr-TR" dirty="0" smtClean="0"/>
              <a:t>ve risk grupları arasında önemli bir </a:t>
            </a:r>
            <a:r>
              <a:rPr lang="tr-TR" dirty="0" err="1" smtClean="0"/>
              <a:t>mortalite</a:t>
            </a:r>
            <a:r>
              <a:rPr lang="tr-TR" dirty="0" smtClean="0"/>
              <a:t> sebebidir.</a:t>
            </a:r>
          </a:p>
          <a:p>
            <a:pPr>
              <a:lnSpc>
                <a:spcPct val="150000"/>
              </a:lnSpc>
            </a:pPr>
            <a:endParaRPr lang="tr-TR" dirty="0" smtClean="0"/>
          </a:p>
          <a:p>
            <a:pPr>
              <a:lnSpc>
                <a:spcPct val="150000"/>
              </a:lnSpc>
            </a:pPr>
            <a:r>
              <a:rPr lang="tr-TR" dirty="0" smtClean="0"/>
              <a:t>Salgınlar sırasında sağlık çalışanları defalarca </a:t>
            </a:r>
            <a:r>
              <a:rPr lang="tr-TR" dirty="0" err="1" smtClean="0"/>
              <a:t>influenza</a:t>
            </a:r>
            <a:r>
              <a:rPr lang="tr-TR" dirty="0" smtClean="0"/>
              <a:t> virüse maruz kalır ve çoğu zaman </a:t>
            </a:r>
            <a:r>
              <a:rPr lang="tr-TR" dirty="0" err="1" smtClean="0"/>
              <a:t>infekte</a:t>
            </a:r>
            <a:r>
              <a:rPr lang="tr-TR" dirty="0" smtClean="0"/>
              <a:t> olarak çalışmaya devam ederler.</a:t>
            </a:r>
          </a:p>
          <a:p>
            <a:pPr>
              <a:lnSpc>
                <a:spcPct val="150000"/>
              </a:lnSpc>
            </a:pPr>
            <a:endParaRPr lang="tr-TR" dirty="0" smtClean="0"/>
          </a:p>
          <a:p>
            <a:pPr>
              <a:lnSpc>
                <a:spcPct val="150000"/>
              </a:lnSpc>
            </a:pPr>
            <a:r>
              <a:rPr lang="tr-TR" dirty="0" smtClean="0"/>
              <a:t>Hastalık sıklıkla </a:t>
            </a:r>
            <a:r>
              <a:rPr lang="tr-TR" dirty="0" err="1" smtClean="0"/>
              <a:t>asemptomatik</a:t>
            </a:r>
            <a:r>
              <a:rPr lang="tr-TR" dirty="0" smtClean="0"/>
              <a:t> olduğundan sağlık çalışanları virüsün kendi hastaları ve aileleri arasında daha da hızla yayılmasına sebep olabilir.</a:t>
            </a:r>
            <a:endParaRPr lang="tr-TR" dirty="0"/>
          </a:p>
        </p:txBody>
      </p:sp>
    </p:spTree>
    <p:extLst>
      <p:ext uri="{BB962C8B-B14F-4D97-AF65-F5344CB8AC3E}">
        <p14:creationId xmlns:p14="http://schemas.microsoft.com/office/powerpoint/2010/main" val="2706957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smtClean="0"/>
              <a:t>Ayrıca, Başkent Üniversitesi'ndeki sağlık görevlileri arasında </a:t>
            </a:r>
            <a:r>
              <a:rPr lang="tr-TR" dirty="0" err="1" smtClean="0"/>
              <a:t>influenza</a:t>
            </a:r>
            <a:r>
              <a:rPr lang="tr-TR" dirty="0" smtClean="0"/>
              <a:t> aşısının izlenmesinden sorumlu bir hemşire, işyeri hekimini ve bölüm başkanlarını telefonla bilgilendirmektedir.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700808"/>
            <a:ext cx="8229600" cy="4389120"/>
          </a:xfrm>
        </p:spPr>
        <p:txBody>
          <a:bodyPr>
            <a:noAutofit/>
          </a:bodyPr>
          <a:lstStyle/>
          <a:p>
            <a:pPr>
              <a:lnSpc>
                <a:spcPct val="160000"/>
              </a:lnSpc>
            </a:pPr>
            <a:r>
              <a:rPr lang="tr-TR" sz="2000" dirty="0" smtClean="0"/>
              <a:t>Çalışmamızda, risk algılaması aşılanma durumunu değiştirirken, algılanan risk şiddeti hem uyumlu hem de uyumlu olmayan gruplarda yüksekti ve bu aşılama davranışında bir farklılığa yol açmadı. </a:t>
            </a:r>
          </a:p>
          <a:p>
            <a:pPr>
              <a:lnSpc>
                <a:spcPct val="160000"/>
              </a:lnSpc>
            </a:pPr>
            <a:r>
              <a:rPr lang="tr-TR" sz="2000" dirty="0" smtClean="0"/>
              <a:t>Beklenen faydaların tüm bileşenleri arasında önemli farklılıklar vardı ve beklenen faydaları algılaması uyumlu olmayan grupta açıkça düşüktü. </a:t>
            </a:r>
          </a:p>
          <a:p>
            <a:pPr>
              <a:lnSpc>
                <a:spcPct val="160000"/>
              </a:lnSpc>
            </a:pPr>
            <a:r>
              <a:rPr lang="tr-TR" sz="2000" dirty="0" smtClean="0"/>
              <a:t>Bir diğer ilginç bulgu, sağlık uzmanlarının, aşı hakkındaki bilgilerinin yeterli olduğunu bildirmesine rağmen, katılımcıların büyük bir kısmı, aşıların kendisinin </a:t>
            </a:r>
            <a:r>
              <a:rPr lang="tr-TR" sz="2000" dirty="0" err="1" smtClean="0"/>
              <a:t>influenza</a:t>
            </a:r>
            <a:r>
              <a:rPr lang="tr-TR" sz="2000" dirty="0" smtClean="0"/>
              <a:t> ve yan etkilere neden olabileceğine inandığını belirtti. </a:t>
            </a:r>
            <a:endParaRPr lang="tr-TR" sz="2000" dirty="0"/>
          </a:p>
        </p:txBody>
      </p:sp>
      <p:sp>
        <p:nvSpPr>
          <p:cNvPr id="4" name="1 Başlık"/>
          <p:cNvSpPr>
            <a:spLocks noGrp="1"/>
          </p:cNvSpPr>
          <p:nvPr>
            <p:ph type="title"/>
          </p:nvPr>
        </p:nvSpPr>
        <p:spPr>
          <a:xfrm>
            <a:off x="395536" y="548680"/>
            <a:ext cx="8229600" cy="1143000"/>
          </a:xfrm>
        </p:spPr>
        <p:txBody>
          <a:bodyPr/>
          <a:lstStyle/>
          <a:p>
            <a:r>
              <a:rPr lang="tr-TR" dirty="0" smtClean="0"/>
              <a:t>Tartışma</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nSpc>
                <a:spcPct val="150000"/>
              </a:lnSpc>
            </a:pPr>
            <a:r>
              <a:rPr lang="tr-TR" dirty="0" smtClean="0"/>
              <a:t>Türkiye'de halihazırda bulunan </a:t>
            </a:r>
            <a:r>
              <a:rPr lang="tr-TR" dirty="0" err="1" smtClean="0"/>
              <a:t>influenza</a:t>
            </a:r>
            <a:r>
              <a:rPr lang="tr-TR" dirty="0" smtClean="0"/>
              <a:t> aşısı, </a:t>
            </a:r>
            <a:r>
              <a:rPr lang="tr-TR" dirty="0" err="1" smtClean="0"/>
              <a:t>influenzaya</a:t>
            </a:r>
            <a:r>
              <a:rPr lang="tr-TR" dirty="0" smtClean="0"/>
              <a:t> yol açma olasılığı olmayan üç değerlikli </a:t>
            </a:r>
            <a:r>
              <a:rPr lang="tr-TR" dirty="0" err="1" smtClean="0"/>
              <a:t>inaktif</a:t>
            </a:r>
            <a:r>
              <a:rPr lang="tr-TR" dirty="0" smtClean="0"/>
              <a:t> bir aşıdır. </a:t>
            </a:r>
          </a:p>
          <a:p>
            <a:pPr>
              <a:lnSpc>
                <a:spcPct val="150000"/>
              </a:lnSpc>
            </a:pPr>
            <a:endParaRPr lang="tr-TR" dirty="0" smtClean="0"/>
          </a:p>
          <a:p>
            <a:pPr>
              <a:lnSpc>
                <a:spcPct val="150000"/>
              </a:lnSpc>
            </a:pPr>
            <a:r>
              <a:rPr lang="tr-TR" dirty="0" smtClean="0"/>
              <a:t>Aşının yan etkileri nadirdir ve ortak yan etkiler diğer aşılardan farksızdır. </a:t>
            </a:r>
          </a:p>
          <a:p>
            <a:pPr>
              <a:lnSpc>
                <a:spcPct val="150000"/>
              </a:lnSpc>
            </a:pPr>
            <a:endParaRPr lang="tr-TR" dirty="0" smtClean="0"/>
          </a:p>
          <a:p>
            <a:pPr>
              <a:lnSpc>
                <a:spcPct val="150000"/>
              </a:lnSpc>
            </a:pPr>
            <a:r>
              <a:rPr lang="tr-TR" dirty="0" smtClean="0"/>
              <a:t>Yanlış bilgi ve tutumların, bir kişinin yeterli bilgiye sahip olduğuna olan inancına rağmen aşılama davranışını etkilediğini bulduk.</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nSpc>
                <a:spcPct val="150000"/>
              </a:lnSpc>
            </a:pPr>
            <a:r>
              <a:rPr lang="tr-TR" dirty="0" err="1" smtClean="0"/>
              <a:t>İnfluenzaya</a:t>
            </a:r>
            <a:r>
              <a:rPr lang="tr-TR" dirty="0" smtClean="0"/>
              <a:t> karşı aşılamayı etkileyen birçok faktör vardır.</a:t>
            </a:r>
          </a:p>
          <a:p>
            <a:pPr>
              <a:lnSpc>
                <a:spcPct val="150000"/>
              </a:lnSpc>
            </a:pPr>
            <a:endParaRPr lang="tr-TR" dirty="0" smtClean="0"/>
          </a:p>
          <a:p>
            <a:pPr>
              <a:lnSpc>
                <a:spcPct val="150000"/>
              </a:lnSpc>
            </a:pPr>
            <a:r>
              <a:rPr lang="tr-TR" dirty="0" smtClean="0"/>
              <a:t> Sağlık uzmanlarının aşı oranlarını iyileştirmek için birçok strateji önerilmiştir. </a:t>
            </a:r>
          </a:p>
          <a:p>
            <a:pPr>
              <a:lnSpc>
                <a:spcPct val="150000"/>
              </a:lnSpc>
            </a:pPr>
            <a:endParaRPr lang="tr-TR" dirty="0" smtClean="0"/>
          </a:p>
          <a:p>
            <a:pPr>
              <a:lnSpc>
                <a:spcPct val="150000"/>
              </a:lnSpc>
            </a:pPr>
            <a:r>
              <a:rPr lang="tr-TR" dirty="0" smtClean="0"/>
              <a:t>En etkili strateji, birçok ülkenin de başarılı bir şekilde yaptığı gibi zorunlu aşı uygulaması gibi gözükmektedir. Ancak bu strateji etik kaygılar barındırmaktadır.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nSpc>
                <a:spcPct val="150000"/>
              </a:lnSpc>
            </a:pPr>
            <a:r>
              <a:rPr lang="tr-TR" dirty="0" smtClean="0"/>
              <a:t>Bazı uzmanlar aşıların zarar vermediğini bu yüzden zorunlu yapılmasının gerekli olduğunu savunurken, bazıları hastaya bırakmanın daha uygun olduğunu savunuyor. </a:t>
            </a:r>
          </a:p>
          <a:p>
            <a:pPr>
              <a:lnSpc>
                <a:spcPct val="150000"/>
              </a:lnSpc>
            </a:pPr>
            <a:endParaRPr lang="tr-TR" dirty="0" smtClean="0"/>
          </a:p>
          <a:p>
            <a:pPr>
              <a:lnSpc>
                <a:spcPct val="150000"/>
              </a:lnSpc>
            </a:pPr>
            <a:r>
              <a:rPr lang="tr-TR" dirty="0" smtClean="0"/>
              <a:t>Zorunlu aşılama aşı oranlarını arttırmasına rağmen, sağlık uzmanları tarafından olumsuz algılanmaktadır ve bu görüşe saygı duyulmalıdır.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lnSpc>
                <a:spcPct val="150000"/>
              </a:lnSpc>
            </a:pPr>
            <a:r>
              <a:rPr lang="tr-TR" dirty="0" smtClean="0"/>
              <a:t>İlginç bir şekilde çalışmamızda uyumlu grubun daha fazla destek göstermesine rağmen, uyumlu olmayan bir grupta da, sağlık çalışanlarının% 34,6'sı zorunlu aşılamayı desteklemektedir.</a:t>
            </a:r>
          </a:p>
          <a:p>
            <a:pPr>
              <a:lnSpc>
                <a:spcPct val="150000"/>
              </a:lnSpc>
            </a:pPr>
            <a:endParaRPr lang="tr-TR" dirty="0" smtClean="0"/>
          </a:p>
          <a:p>
            <a:pPr>
              <a:lnSpc>
                <a:spcPct val="150000"/>
              </a:lnSpc>
            </a:pPr>
            <a:r>
              <a:rPr lang="tr-TR" dirty="0" smtClean="0"/>
              <a:t>Literatürdeki girişimsel çalışmalar sınırlıdır ve mevcut çalışmaların çoğu bilgi ve eğitimi değerlendirmeye yoğunlaşmıştır.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err="1" smtClean="0"/>
              <a:t>İnfluenza</a:t>
            </a:r>
            <a:r>
              <a:rPr lang="tr-TR" dirty="0" smtClean="0"/>
              <a:t> ve aşı hakkında yeterli bilgiye sahip olmak, aşı ile ilgili yanlış bilgi ve inançları ele almanın önemli bir faktörü olarak gösterilmesine ve eğitim ihtiyacı üzerinde durulmasına rağmen, pek çok çalışma, yeterli bilginin, aşı davranışının değiştirilmesi için tek başına yeterli olmadığını göstermiştir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lnSpc>
                <a:spcPct val="150000"/>
              </a:lnSpc>
            </a:pPr>
            <a:r>
              <a:rPr lang="tr-TR" dirty="0" smtClean="0"/>
              <a:t>Bir çalışma, hekimlerin analitik bilgilerinin, risk algılamasının düşük olduğu durumlarda genel popülasyondan farklı olmadığını ve risk algılamasının yüksek olduğu durumlarda hekimlerin tutumlarının genel popülasyondan hiçbir farkı olmadığını göstermiştir. </a:t>
            </a:r>
          </a:p>
          <a:p>
            <a:pPr>
              <a:lnSpc>
                <a:spcPct val="150000"/>
              </a:lnSpc>
            </a:pPr>
            <a:endParaRPr lang="tr-TR" dirty="0" smtClean="0"/>
          </a:p>
          <a:p>
            <a:pPr>
              <a:lnSpc>
                <a:spcPct val="150000"/>
              </a:lnSpc>
            </a:pPr>
            <a:r>
              <a:rPr lang="tr-TR" dirty="0" smtClean="0"/>
              <a:t>Diğer çalışmalarda da doktorların kendi sağlıklarıyla ilgili davranışları bulundukları toplumun geneliyle benzer bulunmuştur.</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nSpc>
                <a:spcPct val="150000"/>
              </a:lnSpc>
            </a:pPr>
            <a:r>
              <a:rPr lang="tr-TR" dirty="0" smtClean="0"/>
              <a:t>Bilgi sağlamak veya aşılamayı ücretsiz yapmak gibi tek müdahalelerin aşılama davranışını etkilemediği bulunmuştur. </a:t>
            </a:r>
          </a:p>
          <a:p>
            <a:pPr>
              <a:lnSpc>
                <a:spcPct val="150000"/>
              </a:lnSpc>
            </a:pPr>
            <a:endParaRPr lang="tr-TR" dirty="0" smtClean="0"/>
          </a:p>
          <a:p>
            <a:pPr>
              <a:lnSpc>
                <a:spcPct val="150000"/>
              </a:lnSpc>
            </a:pPr>
            <a:r>
              <a:rPr lang="tr-TR" dirty="0" smtClean="0"/>
              <a:t>Kapsamlı bir değerlendirmeye dayanan birden fazla müdahaleyi hedefleyen stratejiler daha başarılı gözükmektedir .</a:t>
            </a:r>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nSpc>
                <a:spcPct val="150000"/>
              </a:lnSpc>
            </a:pPr>
            <a:r>
              <a:rPr lang="tr-TR" dirty="0" smtClean="0"/>
              <a:t>Çalışmamızın bazı sınırlamaları var. </a:t>
            </a:r>
          </a:p>
          <a:p>
            <a:pPr lvl="1">
              <a:lnSpc>
                <a:spcPct val="150000"/>
              </a:lnSpc>
            </a:pPr>
            <a:r>
              <a:rPr lang="tr-TR" dirty="0" smtClean="0"/>
              <a:t>Birincisi, çalışmamıza katılım oranı nispeten düşüktür. </a:t>
            </a:r>
          </a:p>
          <a:p>
            <a:pPr lvl="1">
              <a:lnSpc>
                <a:spcPct val="150000"/>
              </a:lnSpc>
            </a:pPr>
            <a:r>
              <a:rPr lang="tr-TR" dirty="0" smtClean="0"/>
              <a:t>İkincisi, çalışma bir bölgede yapıldı ve sadece doktorlar ve hemşireler vardı, bu nedenle sonuçların Türkiye'de tüm sağlık çalışanlarını temsil ettiği varsayılmıyordu.</a:t>
            </a:r>
          </a:p>
          <a:p>
            <a:pPr lvl="1">
              <a:lnSpc>
                <a:spcPct val="150000"/>
              </a:lnSpc>
            </a:pPr>
            <a:r>
              <a:rPr lang="tr-TR" dirty="0" smtClean="0"/>
              <a:t>Üçüncü olarak, aşılama davranışlarını etkileyen faktörlerle ilgili serbest metin yanıt seçeneklerinin atlanması, ankete dahil edilmeyen faktörlerin ortaya çıkmasına neden olabilir. </a:t>
            </a:r>
          </a:p>
          <a:p>
            <a:pPr>
              <a:buNone/>
            </a:pPr>
            <a:r>
              <a:rPr lang="tr-TR" dirty="0" smtClean="0"/>
              <a:t> </a:t>
            </a:r>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fontScale="85000" lnSpcReduction="20000"/>
          </a:bodyPr>
          <a:lstStyle/>
          <a:p>
            <a:pPr>
              <a:lnSpc>
                <a:spcPct val="150000"/>
              </a:lnSpc>
            </a:pPr>
            <a:r>
              <a:rPr lang="tr-TR" dirty="0" smtClean="0"/>
              <a:t>Sağlık çalışanlarına grip aşısı uygulanmasının sağlık çalışanlarındaki kayıp çalışma saatlerini azalttığı kadar </a:t>
            </a:r>
            <a:r>
              <a:rPr lang="tr-TR" dirty="0" err="1" smtClean="0"/>
              <a:t>nozokomial</a:t>
            </a:r>
            <a:r>
              <a:rPr lang="tr-TR" dirty="0" smtClean="0"/>
              <a:t> geçişi ve yatan hastalardaki </a:t>
            </a:r>
            <a:r>
              <a:rPr lang="tr-TR" dirty="0" err="1" smtClean="0"/>
              <a:t>mortalite</a:t>
            </a:r>
            <a:r>
              <a:rPr lang="tr-TR" dirty="0" smtClean="0"/>
              <a:t> oranını da azaltan maliyet etkin bir yöntem olduğu ortaya konmuştur.</a:t>
            </a:r>
          </a:p>
          <a:p>
            <a:pPr>
              <a:lnSpc>
                <a:spcPct val="150000"/>
              </a:lnSpc>
            </a:pPr>
            <a:endParaRPr lang="tr-TR" dirty="0" smtClean="0"/>
          </a:p>
          <a:p>
            <a:pPr>
              <a:lnSpc>
                <a:spcPct val="150000"/>
              </a:lnSpc>
            </a:pPr>
            <a:r>
              <a:rPr lang="tr-TR" dirty="0"/>
              <a:t>Önceki çalışmalar aşı olan hekimlerin hastalarına grip aşısı tavsiye olasılığının daha yüksek olduğunu ileri </a:t>
            </a:r>
            <a:r>
              <a:rPr lang="tr-TR" dirty="0" smtClean="0"/>
              <a:t>sürmüşlerdir. Hekim </a:t>
            </a:r>
            <a:r>
              <a:rPr lang="tr-TR" dirty="0"/>
              <a:t>ve hemşire tutumları aşılama konusunda hastaların kararlarını etkileyen önemli faktörlerdir.</a:t>
            </a:r>
          </a:p>
        </p:txBody>
      </p:sp>
    </p:spTree>
    <p:extLst>
      <p:ext uri="{BB962C8B-B14F-4D97-AF65-F5344CB8AC3E}">
        <p14:creationId xmlns:p14="http://schemas.microsoft.com/office/powerpoint/2010/main" val="27060373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nSpc>
                <a:spcPct val="150000"/>
              </a:lnSpc>
            </a:pPr>
            <a:r>
              <a:rPr lang="tr-TR" dirty="0" smtClean="0"/>
              <a:t>Bununla birlikte, bu çalışmanın temel amacı, sağlık çalışanlarının </a:t>
            </a:r>
            <a:r>
              <a:rPr lang="tr-TR" dirty="0" err="1" smtClean="0"/>
              <a:t>influenza</a:t>
            </a:r>
            <a:r>
              <a:rPr lang="tr-TR" dirty="0" smtClean="0"/>
              <a:t> aşısı hakkındaki kararlarını etkileyen faktörleri belirlemektir. Bu bağlamda, bu çalışmanın bulgularının aşı oranını artırmaya yönelik ulusal düzeydeki stratejilerin geliştirilmesi ve uygulanmasına rehberlik edebileceğine inanıyoruz.</a:t>
            </a:r>
          </a:p>
          <a:p>
            <a:endParaRPr lang="tr-TR" dirty="0"/>
          </a:p>
        </p:txBody>
      </p:sp>
      <p:sp>
        <p:nvSpPr>
          <p:cNvPr id="4" name="1 Başlık"/>
          <p:cNvSpPr>
            <a:spLocks noGrp="1"/>
          </p:cNvSpPr>
          <p:nvPr>
            <p:ph type="title"/>
          </p:nvPr>
        </p:nvSpPr>
        <p:spPr/>
        <p:txBody>
          <a:bodyPr/>
          <a:lstStyle/>
          <a:p>
            <a:r>
              <a:rPr lang="tr-TR" dirty="0" smtClean="0"/>
              <a:t>Tartışma</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Sonuç</a:t>
            </a:r>
            <a:endParaRPr lang="tr-TR" dirty="0"/>
          </a:p>
        </p:txBody>
      </p:sp>
      <p:sp>
        <p:nvSpPr>
          <p:cNvPr id="3" name="2 İçerik Yer Tutucusu"/>
          <p:cNvSpPr>
            <a:spLocks noGrp="1"/>
          </p:cNvSpPr>
          <p:nvPr>
            <p:ph idx="1"/>
          </p:nvPr>
        </p:nvSpPr>
        <p:spPr/>
        <p:txBody>
          <a:bodyPr>
            <a:normAutofit fontScale="77500" lnSpcReduction="20000"/>
          </a:bodyPr>
          <a:lstStyle/>
          <a:p>
            <a:pPr>
              <a:lnSpc>
                <a:spcPct val="150000"/>
              </a:lnSpc>
            </a:pPr>
            <a:r>
              <a:rPr lang="tr-TR" dirty="0" err="1" smtClean="0"/>
              <a:t>İnfluenza</a:t>
            </a:r>
            <a:r>
              <a:rPr lang="tr-TR" dirty="0" smtClean="0"/>
              <a:t> aşılaması konusunda sağlık profesyonellerinin kararlarını etkileyen birçok faktör vardır. </a:t>
            </a:r>
          </a:p>
          <a:p>
            <a:pPr>
              <a:lnSpc>
                <a:spcPct val="150000"/>
              </a:lnSpc>
            </a:pPr>
            <a:endParaRPr lang="tr-TR" dirty="0" smtClean="0"/>
          </a:p>
          <a:p>
            <a:pPr>
              <a:lnSpc>
                <a:spcPct val="150000"/>
              </a:lnSpc>
            </a:pPr>
            <a:r>
              <a:rPr lang="tr-TR" dirty="0" smtClean="0"/>
              <a:t>Doktorlar ve hemşireler arasındaki aşı oranını artırmayı amaçlayan stratejiler, bu faktörlerin hepsini göz önünde bulundurarak daha başarılı olmaktadır. </a:t>
            </a:r>
          </a:p>
          <a:p>
            <a:pPr>
              <a:lnSpc>
                <a:spcPct val="150000"/>
              </a:lnSpc>
            </a:pPr>
            <a:endParaRPr lang="tr-TR" dirty="0" smtClean="0"/>
          </a:p>
          <a:p>
            <a:pPr>
              <a:lnSpc>
                <a:spcPct val="150000"/>
              </a:lnSpc>
            </a:pPr>
            <a:r>
              <a:rPr lang="tr-TR" dirty="0" smtClean="0"/>
              <a:t>Sağlık profesyonelleri arasında aşı oranını artırmak için stratejilerin planlanması ve uygulanmasında bireysel davranışa ve </a:t>
            </a:r>
            <a:r>
              <a:rPr lang="tr-TR" dirty="0" err="1" smtClean="0"/>
              <a:t>organizasyonel</a:t>
            </a:r>
            <a:r>
              <a:rPr lang="tr-TR" dirty="0" smtClean="0"/>
              <a:t> faktörlere ilişkin değiştirilebilir faktörleri göz önüne almak gereklidir.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normAutofit fontScale="77500" lnSpcReduction="20000"/>
          </a:bodyPr>
          <a:lstStyle/>
          <a:p>
            <a:pPr>
              <a:lnSpc>
                <a:spcPct val="160000"/>
              </a:lnSpc>
            </a:pPr>
            <a:r>
              <a:rPr lang="tr-TR" dirty="0"/>
              <a:t>Bu çalışmada sağlık çalışanlarının aşılanma konusundaki tutumlarını ve aşılanma oranlarının düşük olmasına neden olan faktörleri saptayarak, bu konudaki farkındalığın artırılması </a:t>
            </a:r>
            <a:r>
              <a:rPr lang="tr-TR" dirty="0" smtClean="0"/>
              <a:t>amaçlandı.</a:t>
            </a:r>
          </a:p>
          <a:p>
            <a:pPr>
              <a:lnSpc>
                <a:spcPct val="160000"/>
              </a:lnSpc>
            </a:pPr>
            <a:endParaRPr lang="tr-TR" dirty="0" smtClean="0"/>
          </a:p>
          <a:p>
            <a:pPr>
              <a:lnSpc>
                <a:spcPct val="160000"/>
              </a:lnSpc>
            </a:pPr>
            <a:r>
              <a:rPr lang="tr-TR" dirty="0"/>
              <a:t>Demografik sorular, sağlık çalışanlarının grip hakkında bilgilenme kaynakları ve grip aşısı olup olmamayı etkileyen faktörleri saptamaya yönelik </a:t>
            </a:r>
            <a:r>
              <a:rPr lang="tr-TR" dirty="0" smtClean="0"/>
              <a:t>tip </a:t>
            </a:r>
            <a:r>
              <a:rPr lang="tr-TR" dirty="0"/>
              <a:t>sorular ( risk algısı, algılanan riskin şiddeti, algılanan yarar, algılanan engeller, harekete geçiren faktörler, tutumlar, sosyal etkiler, kişisel </a:t>
            </a:r>
            <a:r>
              <a:rPr lang="tr-TR" dirty="0" smtClean="0"/>
              <a:t>yeterlilik) </a:t>
            </a:r>
            <a:r>
              <a:rPr lang="tr-TR" dirty="0"/>
              <a:t>sorular soruldu.</a:t>
            </a:r>
          </a:p>
        </p:txBody>
      </p:sp>
    </p:spTree>
    <p:extLst>
      <p:ext uri="{BB962C8B-B14F-4D97-AF65-F5344CB8AC3E}">
        <p14:creationId xmlns:p14="http://schemas.microsoft.com/office/powerpoint/2010/main" val="214767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Metod</a:t>
            </a:r>
            <a:endParaRPr lang="tr-TR" dirty="0"/>
          </a:p>
        </p:txBody>
      </p:sp>
      <p:sp>
        <p:nvSpPr>
          <p:cNvPr id="3" name="İçerik Yer Tutucusu 2"/>
          <p:cNvSpPr>
            <a:spLocks noGrp="1"/>
          </p:cNvSpPr>
          <p:nvPr>
            <p:ph idx="1"/>
          </p:nvPr>
        </p:nvSpPr>
        <p:spPr/>
        <p:txBody>
          <a:bodyPr>
            <a:normAutofit fontScale="85000" lnSpcReduction="20000"/>
          </a:bodyPr>
          <a:lstStyle/>
          <a:p>
            <a:pPr>
              <a:lnSpc>
                <a:spcPct val="150000"/>
              </a:lnSpc>
            </a:pPr>
            <a:r>
              <a:rPr lang="tr-TR" dirty="0" smtClean="0"/>
              <a:t>Bu çalışma 1 ocak </a:t>
            </a:r>
            <a:r>
              <a:rPr lang="tr-TR" dirty="0"/>
              <a:t>2015 </a:t>
            </a:r>
            <a:r>
              <a:rPr lang="tr-TR" dirty="0" smtClean="0"/>
              <a:t>-1 şubat  </a:t>
            </a:r>
            <a:r>
              <a:rPr lang="tr-TR" dirty="0"/>
              <a:t>2015 </a:t>
            </a:r>
            <a:r>
              <a:rPr lang="tr-TR" dirty="0" smtClean="0"/>
              <a:t>tarihleri arasında yapılan kesitsel </a:t>
            </a:r>
            <a:r>
              <a:rPr lang="tr-TR" dirty="0"/>
              <a:t>bir anket </a:t>
            </a:r>
            <a:r>
              <a:rPr lang="tr-TR" dirty="0" smtClean="0"/>
              <a:t>çalışmasıdır. Araştırmanın evrenini Başkent Üniversitesi Adana Hastanesi, Mersin Üniversitesi, Hatay Mustafa Kemal Üniversitesi ve Kahramanmaraş Sütçü İmam Üniversitesi’nde çalışan toplam 1220 hekim ve 1650 hemşire oluşturmaktadır. </a:t>
            </a:r>
          </a:p>
          <a:p>
            <a:pPr>
              <a:lnSpc>
                <a:spcPct val="150000"/>
              </a:lnSpc>
            </a:pPr>
            <a:endParaRPr lang="tr-TR" dirty="0" smtClean="0"/>
          </a:p>
          <a:p>
            <a:pPr>
              <a:lnSpc>
                <a:spcPct val="150000"/>
              </a:lnSpc>
            </a:pPr>
            <a:r>
              <a:rPr lang="tr-TR" dirty="0" smtClean="0"/>
              <a:t>Çalışmaya tüm evren dahil edildi ve katılımcılara elektronik posta yolu ile anketin web adresi gönderildi</a:t>
            </a:r>
            <a:endParaRPr lang="tr-TR" dirty="0"/>
          </a:p>
        </p:txBody>
      </p:sp>
    </p:spTree>
    <p:extLst>
      <p:ext uri="{BB962C8B-B14F-4D97-AF65-F5344CB8AC3E}">
        <p14:creationId xmlns:p14="http://schemas.microsoft.com/office/powerpoint/2010/main" val="311515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Metod</a:t>
            </a:r>
            <a:endParaRPr lang="tr-TR" dirty="0"/>
          </a:p>
        </p:txBody>
      </p:sp>
      <p:sp>
        <p:nvSpPr>
          <p:cNvPr id="3" name="İçerik Yer Tutucusu 2"/>
          <p:cNvSpPr>
            <a:spLocks noGrp="1"/>
          </p:cNvSpPr>
          <p:nvPr>
            <p:ph idx="1"/>
          </p:nvPr>
        </p:nvSpPr>
        <p:spPr/>
        <p:txBody>
          <a:bodyPr>
            <a:normAutofit lnSpcReduction="10000"/>
          </a:bodyPr>
          <a:lstStyle/>
          <a:p>
            <a:pPr>
              <a:lnSpc>
                <a:spcPct val="150000"/>
              </a:lnSpc>
            </a:pPr>
            <a:r>
              <a:rPr lang="tr-TR" dirty="0" smtClean="0"/>
              <a:t>Çalışmanın popülasyonunu Türkiye’nin Güneydoğu Anadolu Bölgesindeki üniversite hastanelerinde çalışan hemşire ve doktorlar oluşturmaktaydı.</a:t>
            </a:r>
          </a:p>
          <a:p>
            <a:pPr>
              <a:lnSpc>
                <a:spcPct val="150000"/>
              </a:lnSpc>
            </a:pPr>
            <a:endParaRPr lang="tr-TR" dirty="0" smtClean="0"/>
          </a:p>
          <a:p>
            <a:pPr>
              <a:lnSpc>
                <a:spcPct val="150000"/>
              </a:lnSpc>
            </a:pPr>
            <a:r>
              <a:rPr lang="tr-TR" dirty="0" smtClean="0"/>
              <a:t>Çalışma bölgesindeki  5 üniversite hastanesinde toplam 3650 sağlık çalışanı  (1551 hekim ve 2099 hemşire) çalışmaya davet edildi.</a:t>
            </a:r>
          </a:p>
          <a:p>
            <a:pPr>
              <a:buNone/>
            </a:pPr>
            <a:endParaRPr lang="tr-TR" dirty="0"/>
          </a:p>
        </p:txBody>
      </p:sp>
    </p:spTree>
    <p:extLst>
      <p:ext uri="{BB962C8B-B14F-4D97-AF65-F5344CB8AC3E}">
        <p14:creationId xmlns:p14="http://schemas.microsoft.com/office/powerpoint/2010/main" val="1458463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Metod</a:t>
            </a:r>
            <a:endParaRPr lang="tr-TR" dirty="0"/>
          </a:p>
        </p:txBody>
      </p:sp>
      <p:sp>
        <p:nvSpPr>
          <p:cNvPr id="3" name="İçerik Yer Tutucusu 2"/>
          <p:cNvSpPr>
            <a:spLocks noGrp="1"/>
          </p:cNvSpPr>
          <p:nvPr>
            <p:ph idx="1"/>
          </p:nvPr>
        </p:nvSpPr>
        <p:spPr/>
        <p:txBody>
          <a:bodyPr/>
          <a:lstStyle/>
          <a:p>
            <a:pPr>
              <a:lnSpc>
                <a:spcPct val="150000"/>
              </a:lnSpc>
            </a:pPr>
            <a:r>
              <a:rPr lang="tr-TR" dirty="0" smtClean="0"/>
              <a:t>Çalışma sırasında katılımcılara üç kere anket gönderildi. Hedeflenen minimum yanıt oranı % 20 idi.</a:t>
            </a:r>
            <a:endParaRPr lang="tr-TR" dirty="0"/>
          </a:p>
        </p:txBody>
      </p:sp>
    </p:spTree>
    <p:extLst>
      <p:ext uri="{BB962C8B-B14F-4D97-AF65-F5344CB8AC3E}">
        <p14:creationId xmlns:p14="http://schemas.microsoft.com/office/powerpoint/2010/main" val="4259568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a:lnSpc>
                <a:spcPct val="160000"/>
              </a:lnSpc>
            </a:pPr>
            <a:r>
              <a:rPr lang="tr-TR" dirty="0" smtClean="0"/>
              <a:t>Anket iki bölümden oluşmaktadır. İlk bölümde çoktan seçmeli sorular yer almıştır.</a:t>
            </a:r>
          </a:p>
          <a:p>
            <a:pPr>
              <a:lnSpc>
                <a:spcPct val="160000"/>
              </a:lnSpc>
            </a:pPr>
            <a:endParaRPr lang="tr-TR" dirty="0" smtClean="0"/>
          </a:p>
          <a:p>
            <a:pPr>
              <a:lnSpc>
                <a:spcPct val="160000"/>
              </a:lnSpc>
            </a:pPr>
            <a:r>
              <a:rPr lang="tr-TR" dirty="0" smtClean="0"/>
              <a:t>Yaş, cinsiyet, sağlık hizmetlerinde  çalıştığı yıl,hangi  bölümde çalıştığı soruldu.</a:t>
            </a:r>
          </a:p>
          <a:p>
            <a:pPr>
              <a:lnSpc>
                <a:spcPct val="160000"/>
              </a:lnSpc>
            </a:pPr>
            <a:endParaRPr lang="tr-TR" dirty="0" smtClean="0"/>
          </a:p>
          <a:p>
            <a:pPr>
              <a:lnSpc>
                <a:spcPct val="160000"/>
              </a:lnSpc>
            </a:pPr>
            <a:r>
              <a:rPr lang="tr-TR" dirty="0" smtClean="0"/>
              <a:t>Yoğun bakım, cerrahi alanlar ve acil servis "Yüksek riskli alanlar" olarak kabul edildi. Aşılama durumunu belirlemek için de sorular sorulmuştur. ‘Her yıl düzenli aşı yaptırırım ‘ sorusuna evet diyenler aşı uyumlu kabul edilmiştir.</a:t>
            </a:r>
          </a:p>
        </p:txBody>
      </p:sp>
      <p:sp>
        <p:nvSpPr>
          <p:cNvPr id="4" name="Başlık 1"/>
          <p:cNvSpPr>
            <a:spLocks noGrp="1"/>
          </p:cNvSpPr>
          <p:nvPr>
            <p:ph type="title"/>
          </p:nvPr>
        </p:nvSpPr>
        <p:spPr/>
        <p:txBody>
          <a:bodyPr/>
          <a:lstStyle/>
          <a:p>
            <a:r>
              <a:rPr lang="tr-TR" dirty="0" err="1" smtClean="0"/>
              <a:t>Metod</a:t>
            </a:r>
            <a:endParaRPr lang="tr-TR" dirty="0"/>
          </a:p>
        </p:txBody>
      </p:sp>
    </p:spTree>
    <p:extLst>
      <p:ext uri="{BB962C8B-B14F-4D97-AF65-F5344CB8AC3E}">
        <p14:creationId xmlns:p14="http://schemas.microsoft.com/office/powerpoint/2010/main" val="7209726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631</TotalTime>
  <Words>1720</Words>
  <Application>Microsoft Office PowerPoint</Application>
  <PresentationFormat>Ekran Gösterisi (4:3)</PresentationFormat>
  <Paragraphs>155</Paragraphs>
  <Slides>41</Slides>
  <Notes>1</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Akış</vt:lpstr>
      <vt:lpstr>Sağlık Çalışanları Arasında Grip Aşısı Yaptırmayı Etkileyen Faktörler: Çok Merkezli Kesitsel Bir Çalışma </vt:lpstr>
      <vt:lpstr>PowerPoint Sunusu</vt:lpstr>
      <vt:lpstr>GİRİŞ</vt:lpstr>
      <vt:lpstr>GİRİŞ</vt:lpstr>
      <vt:lpstr>GİRİŞ</vt:lpstr>
      <vt:lpstr>Metod</vt:lpstr>
      <vt:lpstr>Metod</vt:lpstr>
      <vt:lpstr>Metod</vt:lpstr>
      <vt:lpstr>Metod</vt:lpstr>
      <vt:lpstr>Metod</vt:lpstr>
      <vt:lpstr>Sonuç</vt:lpstr>
      <vt:lpstr>Sonuç</vt:lpstr>
      <vt:lpstr>Sonuç</vt:lpstr>
      <vt:lpstr>Sonuç</vt:lpstr>
      <vt:lpstr>PowerPoint Sunusu</vt:lpstr>
      <vt:lpstr>PowerPoint Sunusu</vt:lpstr>
      <vt:lpstr>PowerPoint Sunusu</vt:lpstr>
      <vt:lpstr>Sonuç</vt:lpstr>
      <vt:lpstr>Sonuç</vt:lpstr>
      <vt:lpstr>Sonuç</vt:lpstr>
      <vt:lpstr>Sonuç</vt:lpstr>
      <vt:lpstr>Sonuç</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Tartışma</vt:lpstr>
      <vt:lpstr>Sonuç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Win7</cp:lastModifiedBy>
  <cp:revision>62</cp:revision>
  <dcterms:created xsi:type="dcterms:W3CDTF">2016-05-11T07:16:35Z</dcterms:created>
  <dcterms:modified xsi:type="dcterms:W3CDTF">2016-12-08T13:24:27Z</dcterms:modified>
</cp:coreProperties>
</file>