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8288000" cy="10287000"/>
  <p:notesSz cx="6858000" cy="9144000"/>
  <p:embeddedFontLst>
    <p:embeddedFont>
      <p:font typeface="Calibri" panose="020F0502020204030204" pitchFamily="34" charset="0"/>
      <p:regular r:id="rId41"/>
      <p:bold r:id="rId42"/>
      <p:italic r:id="rId43"/>
      <p:boldItalic r:id="rId44"/>
    </p:embeddedFont>
    <p:embeddedFont>
      <p:font typeface="TT Rounds Condensed" panose="020B0604020202020204" charset="-94"/>
      <p:regular r:id="rId45"/>
    </p:embeddedFont>
    <p:embeddedFont>
      <p:font typeface="TT Rounds Condensed Bold" panose="020B0604020202020204" charset="-94"/>
      <p:regular r:id="rId46"/>
    </p:embeddedFont>
    <p:embeddedFont>
      <p:font typeface="TT Rounds Condensed Italics" panose="020B0604020202020204" charset="-94"/>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0" autoAdjust="0"/>
    <p:restoredTop sz="86489" autoAdjust="0"/>
  </p:normalViewPr>
  <p:slideViewPr>
    <p:cSldViewPr>
      <p:cViewPr varScale="1">
        <p:scale>
          <a:sx n="70" d="100"/>
          <a:sy n="70" d="100"/>
        </p:scale>
        <p:origin x="117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17.12.2023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2290763" y="512763"/>
            <a:ext cx="4562475" cy="25669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89197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Üreme çağının sonunda halen hiç çocuğu olmayan kadınların oranı, primer kısırlık düzeyine ilişkin bir gösterge olarak kullanılabilir.</a:t>
            </a:r>
          </a:p>
          <a:p>
            <a:r>
              <a:rPr lang="en-US"/>
              <a:t>2018 TNSA(Türkiye Nüfus ve Sağlık Araştırması) verilerinde Türkiyede primer kısırlığın halen evli olan 45-49 yaş kadınlar arasında %4 oranında olduğunu göstermektedir.</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Yukarıdaki çalışmada tüm infertilite nedenlerinin toplamı yüzde 100'den fazladır çünkü bazı çiftlerde birden fazla sorun bulunmaktadır. </a:t>
            </a:r>
          </a:p>
          <a:p>
            <a:r>
              <a:rPr lang="en-US"/>
              <a:t>İnfertilitede bu faktörlerin sıklığı, infertilite ister birincil ister ikincil olsun benzerdir ve gelişmiş ülkelerde son 25 yılda önemli bir değişiklik göstermemiştir</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1.Değerlendirmeyi 12 </a:t>
            </a:r>
            <a:r>
              <a:rPr lang="en-US" dirty="0" err="1"/>
              <a:t>aylık</a:t>
            </a:r>
            <a:r>
              <a:rPr lang="en-US" dirty="0"/>
              <a:t> </a:t>
            </a:r>
            <a:r>
              <a:rPr lang="en-US" dirty="0" err="1"/>
              <a:t>korunmasız</a:t>
            </a:r>
            <a:r>
              <a:rPr lang="en-US" dirty="0"/>
              <a:t> </a:t>
            </a:r>
            <a:r>
              <a:rPr lang="en-US" dirty="0" err="1"/>
              <a:t>ve</a:t>
            </a:r>
            <a:r>
              <a:rPr lang="en-US" dirty="0"/>
              <a:t> </a:t>
            </a:r>
            <a:r>
              <a:rPr lang="en-US" dirty="0" err="1"/>
              <a:t>sık</a:t>
            </a:r>
            <a:r>
              <a:rPr lang="en-US" dirty="0"/>
              <a:t> </a:t>
            </a:r>
            <a:r>
              <a:rPr lang="en-US" dirty="0" err="1"/>
              <a:t>cinsel</a:t>
            </a:r>
            <a:r>
              <a:rPr lang="en-US" dirty="0"/>
              <a:t> </a:t>
            </a:r>
            <a:r>
              <a:rPr lang="en-US" dirty="0" err="1"/>
              <a:t>ilişkiden</a:t>
            </a:r>
            <a:r>
              <a:rPr lang="en-US" dirty="0"/>
              <a:t> </a:t>
            </a:r>
            <a:r>
              <a:rPr lang="en-US" dirty="0" err="1"/>
              <a:t>sonra</a:t>
            </a:r>
            <a:r>
              <a:rPr lang="en-US" dirty="0"/>
              <a:t> </a:t>
            </a:r>
            <a:r>
              <a:rPr lang="en-US" dirty="0" err="1"/>
              <a:t>başlatın</a:t>
            </a:r>
            <a:r>
              <a:rPr lang="en-US" dirty="0"/>
              <a:t>:</a:t>
            </a:r>
          </a:p>
          <a:p>
            <a:r>
              <a:rPr lang="en-US" dirty="0" err="1"/>
              <a:t>İnfertilite</a:t>
            </a:r>
            <a:r>
              <a:rPr lang="en-US" dirty="0"/>
              <a:t> </a:t>
            </a:r>
            <a:r>
              <a:rPr lang="en-US" dirty="0" err="1"/>
              <a:t>için</a:t>
            </a:r>
            <a:r>
              <a:rPr lang="en-US" dirty="0"/>
              <a:t> risk </a:t>
            </a:r>
            <a:r>
              <a:rPr lang="en-US" dirty="0" err="1"/>
              <a:t>faktörleri</a:t>
            </a:r>
            <a:r>
              <a:rPr lang="en-US" dirty="0"/>
              <a:t> </a:t>
            </a:r>
            <a:r>
              <a:rPr lang="en-US" dirty="0" err="1"/>
              <a:t>olmayan</a:t>
            </a:r>
            <a:r>
              <a:rPr lang="en-US" dirty="0"/>
              <a:t> 35 </a:t>
            </a:r>
            <a:r>
              <a:rPr lang="en-US" dirty="0" err="1"/>
              <a:t>yaş</a:t>
            </a:r>
            <a:r>
              <a:rPr lang="en-US" dirty="0"/>
              <a:t> </a:t>
            </a:r>
            <a:r>
              <a:rPr lang="en-US" dirty="0" err="1"/>
              <a:t>altı</a:t>
            </a:r>
            <a:r>
              <a:rPr lang="en-US" dirty="0"/>
              <a:t> </a:t>
            </a:r>
            <a:r>
              <a:rPr lang="en-US" dirty="0" err="1"/>
              <a:t>kadınlar</a:t>
            </a:r>
            <a:endParaRPr lang="en-US" dirty="0"/>
          </a:p>
          <a:p>
            <a:r>
              <a:rPr lang="en-US" dirty="0"/>
              <a:t>2. 6 </a:t>
            </a:r>
            <a:r>
              <a:rPr lang="en-US" dirty="0" err="1"/>
              <a:t>aylık</a:t>
            </a:r>
            <a:r>
              <a:rPr lang="en-US" dirty="0"/>
              <a:t> </a:t>
            </a:r>
            <a:r>
              <a:rPr lang="en-US" dirty="0" err="1"/>
              <a:t>korunmasız</a:t>
            </a:r>
            <a:r>
              <a:rPr lang="en-US" dirty="0"/>
              <a:t> </a:t>
            </a:r>
            <a:r>
              <a:rPr lang="en-US" dirty="0" err="1"/>
              <a:t>ve</a:t>
            </a:r>
            <a:r>
              <a:rPr lang="en-US" dirty="0"/>
              <a:t> </a:t>
            </a:r>
            <a:r>
              <a:rPr lang="en-US" dirty="0" err="1"/>
              <a:t>sık</a:t>
            </a:r>
            <a:r>
              <a:rPr lang="en-US" dirty="0"/>
              <a:t> </a:t>
            </a:r>
            <a:r>
              <a:rPr lang="en-US" dirty="0" err="1"/>
              <a:t>cinsel</a:t>
            </a:r>
            <a:r>
              <a:rPr lang="en-US" dirty="0"/>
              <a:t> </a:t>
            </a:r>
            <a:r>
              <a:rPr lang="en-US" dirty="0" err="1"/>
              <a:t>ilişkiden</a:t>
            </a:r>
            <a:r>
              <a:rPr lang="en-US" dirty="0"/>
              <a:t> </a:t>
            </a:r>
            <a:r>
              <a:rPr lang="en-US" dirty="0" err="1"/>
              <a:t>sonra</a:t>
            </a:r>
            <a:r>
              <a:rPr lang="en-US" dirty="0"/>
              <a:t> </a:t>
            </a:r>
            <a:r>
              <a:rPr lang="en-US" dirty="0" err="1"/>
              <a:t>değerlendirmeye</a:t>
            </a:r>
            <a:r>
              <a:rPr lang="en-US" dirty="0"/>
              <a:t> </a:t>
            </a:r>
            <a:r>
              <a:rPr lang="en-US" dirty="0" err="1"/>
              <a:t>başlayın</a:t>
            </a:r>
            <a:r>
              <a:rPr lang="en-US" dirty="0"/>
              <a:t>:</a:t>
            </a:r>
          </a:p>
          <a:p>
            <a:r>
              <a:rPr lang="en-US" dirty="0"/>
              <a:t>35-40 </a:t>
            </a:r>
            <a:r>
              <a:rPr lang="en-US" dirty="0" err="1"/>
              <a:t>yaş</a:t>
            </a:r>
            <a:r>
              <a:rPr lang="en-US" dirty="0"/>
              <a:t> </a:t>
            </a:r>
            <a:r>
              <a:rPr lang="en-US" dirty="0" err="1"/>
              <a:t>arası</a:t>
            </a:r>
            <a:r>
              <a:rPr lang="en-US" dirty="0"/>
              <a:t> </a:t>
            </a:r>
            <a:r>
              <a:rPr lang="en-US" dirty="0" err="1"/>
              <a:t>kadınlar</a:t>
            </a:r>
            <a:endParaRPr lang="en-US" dirty="0"/>
          </a:p>
          <a:p>
            <a:r>
              <a:rPr lang="en-US" dirty="0"/>
              <a:t>3. 6 </a:t>
            </a:r>
            <a:r>
              <a:rPr lang="en-US" dirty="0" err="1"/>
              <a:t>aydan</a:t>
            </a:r>
            <a:r>
              <a:rPr lang="en-US" dirty="0"/>
              <a:t> </a:t>
            </a:r>
            <a:r>
              <a:rPr lang="en-US" dirty="0" err="1"/>
              <a:t>kısa</a:t>
            </a:r>
            <a:r>
              <a:rPr lang="en-US" dirty="0"/>
              <a:t> </a:t>
            </a:r>
            <a:r>
              <a:rPr lang="en-US" dirty="0" err="1"/>
              <a:t>süredir</a:t>
            </a:r>
            <a:r>
              <a:rPr lang="en-US" dirty="0"/>
              <a:t> </a:t>
            </a:r>
            <a:r>
              <a:rPr lang="en-US" dirty="0" err="1"/>
              <a:t>korunmasız</a:t>
            </a:r>
            <a:r>
              <a:rPr lang="en-US" dirty="0"/>
              <a:t> </a:t>
            </a:r>
            <a:r>
              <a:rPr lang="en-US" dirty="0" err="1"/>
              <a:t>ve</a:t>
            </a:r>
            <a:r>
              <a:rPr lang="en-US" dirty="0"/>
              <a:t> </a:t>
            </a:r>
            <a:r>
              <a:rPr lang="en-US" dirty="0" err="1"/>
              <a:t>sık</a:t>
            </a:r>
            <a:r>
              <a:rPr lang="en-US" dirty="0"/>
              <a:t> </a:t>
            </a:r>
            <a:r>
              <a:rPr lang="en-US" dirty="0" err="1"/>
              <a:t>cinsel</a:t>
            </a:r>
            <a:r>
              <a:rPr lang="en-US" dirty="0"/>
              <a:t> </a:t>
            </a:r>
            <a:r>
              <a:rPr lang="en-US" dirty="0" err="1"/>
              <a:t>ilişkiye</a:t>
            </a:r>
            <a:r>
              <a:rPr lang="en-US" dirty="0"/>
              <a:t> </a:t>
            </a:r>
            <a:r>
              <a:rPr lang="en-US" dirty="0" err="1"/>
              <a:t>rağmen</a:t>
            </a:r>
            <a:r>
              <a:rPr lang="en-US" dirty="0"/>
              <a:t> </a:t>
            </a:r>
            <a:r>
              <a:rPr lang="en-US" dirty="0" err="1"/>
              <a:t>başvuru</a:t>
            </a:r>
            <a:r>
              <a:rPr lang="en-US" dirty="0"/>
              <a:t> </a:t>
            </a:r>
            <a:r>
              <a:rPr lang="en-US" dirty="0" err="1"/>
              <a:t>üzerine</a:t>
            </a:r>
            <a:r>
              <a:rPr lang="en-US" dirty="0"/>
              <a:t> </a:t>
            </a:r>
            <a:r>
              <a:rPr lang="en-US" dirty="0" err="1"/>
              <a:t>değerlendirme</a:t>
            </a:r>
            <a:r>
              <a:rPr lang="en-US" dirty="0"/>
              <a:t> </a:t>
            </a:r>
            <a:r>
              <a:rPr lang="en-US" dirty="0" err="1"/>
              <a:t>başlatın</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hyperlink" Target="https://www.uptodate.com/contents/female-infertility-treatments?search=infertilite&amp;source=search_result&amp;selectedTitle=5~150&amp;usage_type=default&amp;display_rank=5" TargetMode="External"/><Relationship Id="rId3" Type="http://schemas.openxmlformats.org/officeDocument/2006/relationships/hyperlink" Target="https://www.uptodate.com/contents/overview-of-infertility?search=infertilite&amp;source=search_result&amp;selectedTitle=1~150&amp;usage_type=default&amp;display_rank=1#H2" TargetMode="External"/><Relationship Id="rId7" Type="http://schemas.openxmlformats.org/officeDocument/2006/relationships/hyperlink" Target="https://www.uptodate.com/contents/causes-of-male-infertility?search=infertilite&amp;source=search_result&amp;selectedTitle=6~150&amp;usage_type=default&amp;display_rank=6" TargetMode="External"/><Relationship Id="rId2" Type="http://schemas.openxmlformats.org/officeDocument/2006/relationships/hyperlink" Target="https://www.aafp.org/pubs/afp/issues/2023/0600/infertility.html" TargetMode="External"/><Relationship Id="rId1" Type="http://schemas.openxmlformats.org/officeDocument/2006/relationships/slideLayout" Target="../slideLayouts/slideLayout7.xml"/><Relationship Id="rId6" Type="http://schemas.openxmlformats.org/officeDocument/2006/relationships/hyperlink" Target="https://www.uptodate.com/contents/approach-to-the-male-with-infertility?search=infertilite&amp;source=search_result&amp;selectedTitle=3~150&amp;usage_type=default&amp;display_rank=3" TargetMode="External"/><Relationship Id="rId5" Type="http://schemas.openxmlformats.org/officeDocument/2006/relationships/hyperlink" Target="https://www.uptodate.com/contents/female-infertility-evaluation?search=infertilite&amp;source=search_result&amp;selectedTitle=2~150&amp;usage_type=default&amp;display_rank=2" TargetMode="External"/><Relationship Id="rId10" Type="http://schemas.openxmlformats.org/officeDocument/2006/relationships/hyperlink" Target="https://www.who.int/news-room/fact-sheets/detail/infertility" TargetMode="External"/><Relationship Id="rId4" Type="http://schemas.openxmlformats.org/officeDocument/2006/relationships/hyperlink" Target="https://www.uptodate.com/contents/female-infertility-causes?search=infertilite&amp;source=search_result&amp;selectedTitle=4~150&amp;usage_type=default&amp;display_rank=4" TargetMode="External"/><Relationship Id="rId9" Type="http://schemas.openxmlformats.org/officeDocument/2006/relationships/hyperlink" Target="https://www.uptodate.com/contents/treatments-for-male-infertility?search=infertilite&amp;source=search_result&amp;selectedTitle=7~150&amp;usage_type=default&amp;display_rank=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2377440" y="1824515"/>
            <a:ext cx="13533120" cy="2453288"/>
          </a:xfrm>
          <a:prstGeom prst="rect">
            <a:avLst/>
          </a:prstGeom>
        </p:spPr>
        <p:txBody>
          <a:bodyPr lIns="0" tIns="0" rIns="0" bIns="0" rtlCol="0" anchor="t">
            <a:spAutoFit/>
          </a:bodyPr>
          <a:lstStyle/>
          <a:p>
            <a:pPr algn="ctr">
              <a:lnSpc>
                <a:spcPts val="9720"/>
              </a:lnSpc>
            </a:pPr>
            <a:r>
              <a:rPr lang="en-US" sz="9000" spc="-54">
                <a:solidFill>
                  <a:srgbClr val="333440"/>
                </a:solidFill>
                <a:latin typeface="TT Rounds Condensed Bold"/>
              </a:rPr>
              <a:t>İNFERTİLİTEYE YAKLAŞIM</a:t>
            </a:r>
          </a:p>
        </p:txBody>
      </p:sp>
      <p:sp>
        <p:nvSpPr>
          <p:cNvPr id="3" name="TextBox 3"/>
          <p:cNvSpPr txBox="1"/>
          <p:nvPr/>
        </p:nvSpPr>
        <p:spPr>
          <a:xfrm>
            <a:off x="9235440" y="7376655"/>
            <a:ext cx="7480190" cy="2035576"/>
          </a:xfrm>
          <a:prstGeom prst="rect">
            <a:avLst/>
          </a:prstGeom>
        </p:spPr>
        <p:txBody>
          <a:bodyPr lIns="0" tIns="0" rIns="0" bIns="0" rtlCol="0" anchor="t">
            <a:spAutoFit/>
          </a:bodyPr>
          <a:lstStyle/>
          <a:p>
            <a:pPr algn="l">
              <a:lnSpc>
                <a:spcPts val="2643"/>
              </a:lnSpc>
            </a:pPr>
            <a:r>
              <a:rPr lang="en-US" sz="3060" spc="28">
                <a:solidFill>
                  <a:srgbClr val="333440"/>
                </a:solidFill>
                <a:latin typeface="TT Rounds Condensed"/>
              </a:rPr>
              <a:t>ARŞ. GÖR. DR. E.İ. ŞAMİL ARICI</a:t>
            </a:r>
          </a:p>
          <a:p>
            <a:pPr algn="l">
              <a:lnSpc>
                <a:spcPts val="2643"/>
              </a:lnSpc>
            </a:pPr>
            <a:endParaRPr lang="en-US" sz="3060" spc="28">
              <a:solidFill>
                <a:srgbClr val="333440"/>
              </a:solidFill>
              <a:latin typeface="TT Rounds Condensed"/>
            </a:endParaRPr>
          </a:p>
          <a:p>
            <a:pPr algn="l">
              <a:lnSpc>
                <a:spcPts val="2643"/>
              </a:lnSpc>
            </a:pPr>
            <a:r>
              <a:rPr lang="en-US" sz="3060" spc="28">
                <a:solidFill>
                  <a:srgbClr val="333440"/>
                </a:solidFill>
                <a:latin typeface="TT Rounds Condensed"/>
              </a:rPr>
              <a:t>KTÜ Aile Hekimliği Anabilim Dalı</a:t>
            </a:r>
          </a:p>
          <a:p>
            <a:pPr algn="l">
              <a:lnSpc>
                <a:spcPts val="2643"/>
              </a:lnSpc>
            </a:pPr>
            <a:endParaRPr lang="en-US" sz="3060" spc="28">
              <a:solidFill>
                <a:srgbClr val="333440"/>
              </a:solidFill>
              <a:latin typeface="TT Rounds Condensed"/>
            </a:endParaRPr>
          </a:p>
          <a:p>
            <a:pPr algn="l">
              <a:lnSpc>
                <a:spcPts val="2643"/>
              </a:lnSpc>
            </a:pPr>
            <a:r>
              <a:rPr lang="en-US" sz="3060" spc="28">
                <a:solidFill>
                  <a:srgbClr val="333440"/>
                </a:solidFill>
                <a:latin typeface="TT Rounds Condensed"/>
              </a:rPr>
              <a:t>                                                                 19.12.2023</a:t>
            </a:r>
          </a:p>
          <a:p>
            <a:pPr algn="ctr">
              <a:lnSpc>
                <a:spcPts val="2643"/>
              </a:lnSpc>
            </a:pPr>
            <a:endParaRPr lang="en-US" sz="3060" spc="28">
              <a:solidFill>
                <a:srgbClr val="333440"/>
              </a:solidFill>
              <a:latin typeface="TT Rounds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50557"/>
            <a:ext cx="15590520" cy="1839754"/>
          </a:xfrm>
          <a:prstGeom prst="rect">
            <a:avLst/>
          </a:prstGeom>
        </p:spPr>
        <p:txBody>
          <a:bodyPr lIns="0" tIns="0" rIns="0" bIns="0" rtlCol="0" anchor="t">
            <a:spAutoFit/>
          </a:bodyPr>
          <a:lstStyle/>
          <a:p>
            <a:pPr algn="l">
              <a:lnSpc>
                <a:spcPts val="5184"/>
              </a:lnSpc>
            </a:pPr>
            <a:r>
              <a:rPr lang="en-US" sz="4800" spc="-29">
                <a:solidFill>
                  <a:srgbClr val="333440"/>
                </a:solidFill>
                <a:latin typeface="TT Rounds Condensed Bold"/>
              </a:rPr>
              <a:t>İnfertilite değerlendirmesinin endikasyonları ve zamanlaması</a:t>
            </a:r>
          </a:p>
        </p:txBody>
      </p:sp>
      <p:sp>
        <p:nvSpPr>
          <p:cNvPr id="3" name="TextBox 3"/>
          <p:cNvSpPr txBox="1"/>
          <p:nvPr/>
        </p:nvSpPr>
        <p:spPr>
          <a:xfrm>
            <a:off x="1348740" y="2310765"/>
            <a:ext cx="15590520" cy="6947535"/>
          </a:xfrm>
          <a:prstGeom prst="rect">
            <a:avLst/>
          </a:prstGeom>
        </p:spPr>
        <p:txBody>
          <a:bodyPr lIns="0" tIns="0" rIns="0" bIns="0" rtlCol="0" anchor="t">
            <a:spAutoFit/>
          </a:bodyPr>
          <a:lstStyle/>
          <a:p>
            <a:pPr marL="542925" lvl="1" indent="-271462" algn="l">
              <a:lnSpc>
                <a:spcPts val="4200"/>
              </a:lnSpc>
              <a:buFont typeface="Arial"/>
              <a:buChar char="•"/>
            </a:pPr>
            <a:r>
              <a:rPr lang="en-US" sz="3000" spc="28">
                <a:solidFill>
                  <a:srgbClr val="333440"/>
                </a:solidFill>
                <a:latin typeface="TT Rounds Condensed"/>
              </a:rPr>
              <a:t>İnfertilite değerlendirmesi, gebe kalamadıkları için yardım isteyen çiftler için endikedir.</a:t>
            </a:r>
          </a:p>
          <a:p>
            <a:pPr marL="488632" lvl="1" indent="-244316" algn="l">
              <a:lnSpc>
                <a:spcPts val="3779"/>
              </a:lnSpc>
            </a:pPr>
            <a:endParaRPr lang="en-US" sz="3000" spc="28">
              <a:solidFill>
                <a:srgbClr val="333440"/>
              </a:solidFill>
              <a:latin typeface="TT Rounds Condensed"/>
            </a:endParaRPr>
          </a:p>
          <a:p>
            <a:pPr marL="1228725" lvl="2" indent="-409575" algn="l">
              <a:lnSpc>
                <a:spcPts val="4200"/>
              </a:lnSpc>
              <a:buFont typeface="Arial"/>
              <a:buChar char="⚬"/>
            </a:pPr>
            <a:r>
              <a:rPr lang="en-US" sz="3000" spc="28">
                <a:solidFill>
                  <a:srgbClr val="333440"/>
                </a:solidFill>
                <a:latin typeface="TT Rounds Condensed"/>
              </a:rPr>
              <a:t>1. Değerlendirmeyi 12 aylık korunmasız ve sık cinsel ilişkiden sonra başlatın:</a:t>
            </a:r>
          </a:p>
          <a:p>
            <a:pPr marL="1860233" lvl="3" indent="-465058" algn="l">
              <a:lnSpc>
                <a:spcPts val="3779"/>
              </a:lnSpc>
              <a:buFont typeface="Arial"/>
              <a:buChar char="￭"/>
            </a:pPr>
            <a:r>
              <a:rPr lang="en-US" sz="2700" spc="25">
                <a:solidFill>
                  <a:srgbClr val="333440"/>
                </a:solidFill>
                <a:latin typeface="TT Rounds Condensed"/>
              </a:rPr>
              <a:t>İnfertilite için risk faktörleri olmayan 35 yaş altı kadınlar</a:t>
            </a:r>
          </a:p>
          <a:p>
            <a:pPr marL="1228725" lvl="2" indent="-409575" algn="l">
              <a:lnSpc>
                <a:spcPts val="4200"/>
              </a:lnSpc>
              <a:buFont typeface="Arial"/>
              <a:buChar char="⚬"/>
            </a:pPr>
            <a:r>
              <a:rPr lang="en-US" sz="3000" spc="28">
                <a:solidFill>
                  <a:srgbClr val="333440"/>
                </a:solidFill>
                <a:latin typeface="TT Rounds Condensed"/>
              </a:rPr>
              <a:t>2. 6 aylık korunmasız ve sık cinsel ilişkiden sonra değerlendirmeye başlayın:</a:t>
            </a:r>
          </a:p>
          <a:p>
            <a:pPr marL="1860233" lvl="3" indent="-465058" algn="l">
              <a:lnSpc>
                <a:spcPts val="3779"/>
              </a:lnSpc>
              <a:buFont typeface="Arial"/>
              <a:buChar char="￭"/>
            </a:pPr>
            <a:r>
              <a:rPr lang="en-US" sz="2700" spc="25">
                <a:solidFill>
                  <a:srgbClr val="333440"/>
                </a:solidFill>
                <a:latin typeface="TT Rounds Condensed"/>
              </a:rPr>
              <a:t>35-40 yaş arası kadınlar</a:t>
            </a:r>
          </a:p>
          <a:p>
            <a:pPr marL="1228725" lvl="2" indent="-409575" algn="l">
              <a:lnSpc>
                <a:spcPts val="4200"/>
              </a:lnSpc>
              <a:buFont typeface="Arial"/>
              <a:buChar char="⚬"/>
            </a:pPr>
            <a:r>
              <a:rPr lang="en-US" sz="3000" spc="28">
                <a:solidFill>
                  <a:srgbClr val="333440"/>
                </a:solidFill>
                <a:latin typeface="TT Rounds Condensed"/>
              </a:rPr>
              <a:t>3. 6 aydan kısa süredir korunmasız ve sık cinsel ilişkiye rağmen başvuru üzerine değerlendirme başlatın:</a:t>
            </a:r>
          </a:p>
          <a:p>
            <a:pPr marL="1860233" lvl="3" indent="-465058" algn="l">
              <a:lnSpc>
                <a:spcPts val="3779"/>
              </a:lnSpc>
              <a:buFont typeface="Arial"/>
              <a:buChar char="￭"/>
            </a:pPr>
            <a:r>
              <a:rPr lang="en-US" sz="2700" spc="25">
                <a:solidFill>
                  <a:srgbClr val="333440"/>
                </a:solidFill>
                <a:latin typeface="TT Rounds Condensed"/>
              </a:rPr>
              <a:t>40 yaş üstü kadınlar</a:t>
            </a:r>
          </a:p>
          <a:p>
            <a:pPr marL="1860233" lvl="3" indent="-465058" algn="l">
              <a:lnSpc>
                <a:spcPts val="3779"/>
              </a:lnSpc>
              <a:buFont typeface="Arial"/>
              <a:buChar char="￭"/>
            </a:pPr>
            <a:r>
              <a:rPr lang="en-US" sz="2700" spc="25">
                <a:solidFill>
                  <a:srgbClr val="333440"/>
                </a:solidFill>
                <a:latin typeface="TT Rounds Condensed"/>
              </a:rPr>
              <a:t>Oligomenore/amenoresi olan kadınlar</a:t>
            </a:r>
          </a:p>
          <a:p>
            <a:pPr marL="1860233" lvl="3" indent="-465058" algn="l">
              <a:lnSpc>
                <a:spcPts val="3779"/>
              </a:lnSpc>
              <a:buFont typeface="Arial"/>
              <a:buChar char="￭"/>
            </a:pPr>
            <a:r>
              <a:rPr lang="en-US" sz="2700" spc="25">
                <a:solidFill>
                  <a:srgbClr val="333440"/>
                </a:solidFill>
                <a:latin typeface="TT Rounds Condensed"/>
              </a:rPr>
              <a:t>Kemoterapi, radyoterapi veya ileri evre endometriyozis öyküsü olan kadınlar</a:t>
            </a:r>
          </a:p>
          <a:p>
            <a:pPr marL="1860233" lvl="3" indent="-465058" algn="l">
              <a:lnSpc>
                <a:spcPts val="3779"/>
              </a:lnSpc>
              <a:buFont typeface="Arial"/>
              <a:buChar char="￭"/>
            </a:pPr>
            <a:r>
              <a:rPr lang="en-US" sz="2700" spc="25">
                <a:solidFill>
                  <a:srgbClr val="333440"/>
                </a:solidFill>
                <a:latin typeface="TT Rounds Condensed"/>
              </a:rPr>
              <a:t>Bilinen veya şüphelenilen uterin/tubal hastalığı olan kadınlar</a:t>
            </a:r>
          </a:p>
          <a:p>
            <a:pPr marL="1860233" lvl="3" indent="-465058" algn="l">
              <a:lnSpc>
                <a:spcPts val="3779"/>
              </a:lnSpc>
              <a:buFont typeface="Arial"/>
              <a:buChar char="￭"/>
            </a:pPr>
            <a:r>
              <a:rPr lang="en-US" sz="2700" spc="25">
                <a:solidFill>
                  <a:srgbClr val="333440"/>
                </a:solidFill>
                <a:latin typeface="TT Rounds Condensed"/>
              </a:rPr>
              <a:t>Erkek partnerinde kasık veya testis ameliyatı, erişkin kabakulak, impotans veya diğer cinsel işlev bozukluğu, kemoterapi ve/veya radyasyon öyküsü olan kadınlar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İnfertilite Değerlendirmesini Kim Yapmalı ?</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İnfertilite değerlendirmeleri, fertilite uzmanları veya infertilite değerlendirme ve tedavisinde deneyimli doktorlar tarafından yapılmalıdır.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Birçok durumda, birinci basamak hekimlerinin infertilite değerlendirmesinin bazı bölümlerini başlatması uygundur. Genel olarak, kadın hastalıkları ve doğum uzmanları doğurganlık değerlendirmesinin temellerini gerçekleştirebilmelidir.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İnfertilite Değerlendirmesini Kim Yapmalı ?</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Bununla birlikte, gözlemsel çalışmalarda, infertilite tanı ve tedavisinde uzman olan sağlayıcılar, daha az deneyimli birinci basamak sağlayıcılara göre daha uygun maliyetli bakım sağlama eğiliminde olmuş ve genellikle hastalarının duygusal, bilgilendirici ve tanısal ihtiyaçlarını daha iyi karşılayabilmişlerdir.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Daha az deneyimli bir sağlık çalışanı infertilite değerlendirmesini başlatabilse de, anormal test sonuçları olan çiftler bir uzmana yönlendirilmelidir.</a:t>
            </a:r>
          </a:p>
          <a:p>
            <a:pPr marL="651510" lvl="1" indent="-325755" algn="l">
              <a:lnSpc>
                <a:spcPts val="3888"/>
              </a:lnSpc>
            </a:pPr>
            <a:endParaRPr lang="en-US" sz="3600" spc="33">
              <a:solidFill>
                <a:srgbClr val="333440"/>
              </a:solidFill>
              <a:latin typeface="TT Rounds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Kadın Faktörlü İnfertilite</a:t>
            </a:r>
          </a:p>
        </p:txBody>
      </p:sp>
      <p:sp>
        <p:nvSpPr>
          <p:cNvPr id="3" name="TextBox 3"/>
          <p:cNvSpPr txBox="1"/>
          <p:nvPr/>
        </p:nvSpPr>
        <p:spPr>
          <a:xfrm>
            <a:off x="1348740" y="2717482"/>
            <a:ext cx="15590520" cy="5718810"/>
          </a:xfrm>
          <a:prstGeom prst="rect">
            <a:avLst/>
          </a:prstGeom>
        </p:spPr>
        <p:txBody>
          <a:bodyPr lIns="0" tIns="0" rIns="0" bIns="0" rtlCol="0" anchor="t">
            <a:spAutoFit/>
          </a:bodyPr>
          <a:lstStyle/>
          <a:p>
            <a:pPr algn="l">
              <a:lnSpc>
                <a:spcPts val="5040"/>
              </a:lnSpc>
            </a:pPr>
            <a:endParaRPr/>
          </a:p>
          <a:p>
            <a:pPr marL="651510" lvl="1" indent="-325755" algn="l">
              <a:lnSpc>
                <a:spcPts val="5040"/>
              </a:lnSpc>
              <a:buFont typeface="Arial"/>
              <a:buChar char="•"/>
            </a:pPr>
            <a:r>
              <a:rPr lang="en-US" sz="3600" spc="33">
                <a:solidFill>
                  <a:srgbClr val="333440"/>
                </a:solidFill>
                <a:latin typeface="TT Rounds Condensed Bold"/>
              </a:rPr>
              <a:t>İlk Değerlendirme</a:t>
            </a:r>
          </a:p>
          <a:p>
            <a:pPr marL="651510" lvl="1" indent="-325755" algn="l">
              <a:lnSpc>
                <a:spcPts val="5040"/>
              </a:lnSpc>
            </a:pPr>
            <a:endParaRPr lang="en-US" sz="3600" spc="33">
              <a:solidFill>
                <a:srgbClr val="333440"/>
              </a:solidFill>
              <a:latin typeface="TT Rounds Condensed Bold"/>
            </a:endParaRPr>
          </a:p>
          <a:p>
            <a:pPr marL="651510" lvl="1" indent="-325755" algn="l">
              <a:lnSpc>
                <a:spcPts val="5040"/>
              </a:lnSpc>
              <a:buFont typeface="Arial"/>
              <a:buChar char="•"/>
            </a:pPr>
            <a:r>
              <a:rPr lang="en-US" sz="3600" spc="33">
                <a:solidFill>
                  <a:srgbClr val="333440"/>
                </a:solidFill>
                <a:latin typeface="TT Rounds Condensed"/>
              </a:rPr>
              <a:t>Hastaların önceki infertilite tedavisi süresini ve türlerini değerlendirmelidir.</a:t>
            </a:r>
          </a:p>
          <a:p>
            <a:pPr marL="651510" lvl="1" indent="-325755" algn="l">
              <a:lnSpc>
                <a:spcPts val="5040"/>
              </a:lnSpc>
              <a:buFont typeface="Arial"/>
              <a:buChar char="•"/>
            </a:pPr>
            <a:r>
              <a:rPr lang="en-US" sz="3600" spc="33">
                <a:solidFill>
                  <a:srgbClr val="333440"/>
                </a:solidFill>
                <a:latin typeface="TT Rounds Condensed"/>
              </a:rPr>
              <a:t>Obstetrik, menstrüel, kontraseptif, cerrahi ve cinsel öykü detaylı bir şekilde incelenmelidir.</a:t>
            </a:r>
          </a:p>
          <a:p>
            <a:pPr marL="651510" lvl="1" indent="-325755" algn="l">
              <a:lnSpc>
                <a:spcPts val="5040"/>
              </a:lnSpc>
              <a:buFont typeface="Arial"/>
              <a:buChar char="•"/>
            </a:pPr>
            <a:r>
              <a:rPr lang="en-US" sz="3600" spc="33">
                <a:solidFill>
                  <a:srgbClr val="333440"/>
                </a:solidFill>
                <a:latin typeface="TT Rounds Condensed"/>
              </a:rPr>
              <a:t>Sistemlerin, ilaçların, alerjilerin ve teratojenik maruziyetlerin (retinoidler, valproat, warfarin, lityum) gözden geçirilmesi gerekmektedir.</a:t>
            </a:r>
          </a:p>
          <a:p>
            <a:pPr marL="651510" lvl="1" indent="-325755" algn="l">
              <a:lnSpc>
                <a:spcPts val="5040"/>
              </a:lnSpc>
              <a:buFont typeface="Arial"/>
              <a:buChar char="•"/>
            </a:pPr>
            <a:r>
              <a:rPr lang="en-US" sz="3600" spc="33">
                <a:solidFill>
                  <a:srgbClr val="333440"/>
                </a:solidFill>
                <a:latin typeface="TT Rounds Condensed"/>
              </a:rPr>
              <a:t>Kapsamlı bir tıbbi öykü alınırken, aile öyküsü de dikkate alınmalıdır.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Kadın Faktörlü İnfertilite</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Fizik muayene tiroid, meme ve pelvik bölgeleri kapsayacak şekilde gerçekleştirilmelidir.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Pelvik ultrasonografi ve histerosalpingografi genellikle infertilite için ilk inceleme sırasında yapılır; ancak görüntüleme yapma kararı öykü ve fizik muayene ile yönlendirilmelidir.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Patolojiye veya değiştirilebilir durumlara odaklanan görüntüleme, rutin görüntülemeye göre daha yüksek verimlidir.</a:t>
            </a:r>
          </a:p>
          <a:p>
            <a:pPr marL="651510" lvl="1" indent="-325755" algn="l">
              <a:lnSpc>
                <a:spcPts val="3888"/>
              </a:lnSpc>
            </a:pPr>
            <a:endParaRPr lang="en-US" sz="3600" spc="33">
              <a:solidFill>
                <a:srgbClr val="333440"/>
              </a:solidFill>
              <a:latin typeface="TT Rounds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Uterin Faktör</a:t>
            </a:r>
          </a:p>
        </p:txBody>
      </p:sp>
      <p:sp>
        <p:nvSpPr>
          <p:cNvPr id="3" name="TextBox 3"/>
          <p:cNvSpPr txBox="1"/>
          <p:nvPr/>
        </p:nvSpPr>
        <p:spPr>
          <a:xfrm>
            <a:off x="1348740" y="2717482"/>
            <a:ext cx="15590520" cy="6356985"/>
          </a:xfrm>
          <a:prstGeom prst="rect">
            <a:avLst/>
          </a:prstGeom>
        </p:spPr>
        <p:txBody>
          <a:bodyPr lIns="0" tIns="0" rIns="0" bIns="0" rtlCol="0" anchor="t">
            <a:spAutoFit/>
          </a:bodyPr>
          <a:lstStyle/>
          <a:p>
            <a:pPr algn="l">
              <a:lnSpc>
                <a:spcPts val="5040"/>
              </a:lnSpc>
            </a:pPr>
            <a:endParaRPr/>
          </a:p>
          <a:p>
            <a:pPr marL="651510" lvl="1" indent="-325755" algn="l">
              <a:lnSpc>
                <a:spcPts val="5040"/>
              </a:lnSpc>
              <a:buFont typeface="Arial"/>
              <a:buChar char="•"/>
            </a:pPr>
            <a:r>
              <a:rPr lang="en-US" sz="3600" spc="33">
                <a:solidFill>
                  <a:srgbClr val="333440"/>
                </a:solidFill>
                <a:latin typeface="TT Rounds Condensed"/>
              </a:rPr>
              <a:t>Endometrial polipler, leiomyomlar, uterin sineşiler ve müllerian anomaliler doğurganlığı etkileyebilir. </a:t>
            </a:r>
          </a:p>
          <a:p>
            <a:pPr marL="651510" lvl="1" indent="-325755" algn="l">
              <a:lnSpc>
                <a:spcPts val="5040"/>
              </a:lnSpc>
              <a:buFont typeface="Arial"/>
              <a:buChar char="•"/>
            </a:pPr>
            <a:r>
              <a:rPr lang="en-US" sz="3600" spc="33">
                <a:solidFill>
                  <a:srgbClr val="333440"/>
                </a:solidFill>
                <a:latin typeface="TT Rounds Condensed"/>
              </a:rPr>
              <a:t>Miyomlar kadınların %70'inde görülür. </a:t>
            </a:r>
          </a:p>
          <a:p>
            <a:pPr marL="651510" lvl="1" indent="-325755" algn="l">
              <a:lnSpc>
                <a:spcPts val="5040"/>
              </a:lnSpc>
              <a:buFont typeface="Arial"/>
              <a:buChar char="•"/>
            </a:pPr>
            <a:r>
              <a:rPr lang="en-US" sz="3600" spc="33">
                <a:solidFill>
                  <a:srgbClr val="333440"/>
                </a:solidFill>
                <a:latin typeface="TT Rounds Condensed"/>
              </a:rPr>
              <a:t>Subserozal fibroidler doğurganlığı etkilemiyor gibi görünmektedir, ancak submukozal fibroidler implantasyon ve gebelik oranlarını azaltabilir. </a:t>
            </a:r>
          </a:p>
          <a:p>
            <a:pPr marL="651510" lvl="1" indent="-325755" algn="l">
              <a:lnSpc>
                <a:spcPts val="5040"/>
              </a:lnSpc>
              <a:buFont typeface="Arial"/>
              <a:buChar char="•"/>
            </a:pPr>
            <a:r>
              <a:rPr lang="en-US" sz="3600" spc="33">
                <a:solidFill>
                  <a:srgbClr val="333440"/>
                </a:solidFill>
                <a:latin typeface="TT Rounds Condensed"/>
              </a:rPr>
              <a:t>Müllerian anomaliler implantasyonu bozabilir ve erken gebelik kaybı riskini artırabilir. </a:t>
            </a:r>
          </a:p>
          <a:p>
            <a:pPr marL="651510" lvl="1" indent="-325755" algn="l">
              <a:lnSpc>
                <a:spcPts val="5040"/>
              </a:lnSpc>
              <a:buFont typeface="Arial"/>
              <a:buChar char="•"/>
            </a:pPr>
            <a:r>
              <a:rPr lang="en-US" sz="3600" spc="33">
                <a:solidFill>
                  <a:srgbClr val="333440"/>
                </a:solidFill>
                <a:latin typeface="TT Rounds Condensed"/>
              </a:rPr>
              <a:t>Cerrahi sonrası servikal skar ve stenoz ve azalmış servikal mukus spermin vajinadan uterusa ilerlemesini etkileyebilir.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Tubal Faktör</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Cinsel yolla bulaşan enfeksiyonlar, pelvik inflamatuar hastalık, geçirilmiş abdominal veya pelvik cerrahi veya endometriozis öyküsü varsa tubal faktör kuvvetle düşünülmelidir.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Bu koşullar tubal tıkanıklığa veya tubal hareketliliğin bozulmasına yol açarak oosit veya embriyoyu alma ve iletme yeteneğini etkileyebilir.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Over Rezervi</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Ergenlik başlangıcında, over rezervi başlangıçtaki embriyonik oosit sayısının %10'undan daha azına düşer (yaklaşık 7 milyondan 500.000’e).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Bu sayılar zaman içinde atrezi ve ovulasyon yoluyla azalmaya devam eder.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Over rezervinin ölçümü, oosit sayısının bir fonksiyonu olarak üreme potansiyelinin değerlendirilmesidir.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Kronolojik yaşla doğrudan ilişkilidir ve tüm kadınlarda zaman içinde azalır.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Over Rezervi</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Over rezervinin göstergeleri arasında Antimüllerian hormon, Folikül Uyarıcı Hormon (FSH), östradiol ve inhibin B bulunur.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FSH, östradiol, inhibin B ve antral folikül sayısı döngüye bağlıdır; anti müllerian hormon döngüden bağımsızdır.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Antimüllerian hormon ve FSH, 30 ila 44 yaş arasındaki kadınlarda doğurganlığın güvenilir olmayan belirteçleridir.</a:t>
            </a:r>
          </a:p>
          <a:p>
            <a:pPr marL="651510" lvl="1" indent="-325755" algn="l">
              <a:lnSpc>
                <a:spcPts val="3888"/>
              </a:lnSpc>
            </a:pPr>
            <a:endParaRPr lang="en-US" sz="3600" spc="33">
              <a:solidFill>
                <a:srgbClr val="333440"/>
              </a:solidFill>
              <a:latin typeface="TT Rounds Condensed"/>
            </a:endParaRPr>
          </a:p>
        </p:txBody>
      </p:sp>
      <p:sp>
        <p:nvSpPr>
          <p:cNvPr id="4" name="Freeform 4"/>
          <p:cNvSpPr/>
          <p:nvPr/>
        </p:nvSpPr>
        <p:spPr>
          <a:xfrm>
            <a:off x="8410569" y="215864"/>
            <a:ext cx="9407704" cy="2651990"/>
          </a:xfrm>
          <a:custGeom>
            <a:avLst/>
            <a:gdLst/>
            <a:ahLst/>
            <a:cxnLst/>
            <a:rect l="l" t="t" r="r" b="b"/>
            <a:pathLst>
              <a:path w="9407704" h="2651990">
                <a:moveTo>
                  <a:pt x="0" y="0"/>
                </a:moveTo>
                <a:lnTo>
                  <a:pt x="9407705" y="0"/>
                </a:lnTo>
                <a:lnTo>
                  <a:pt x="9407705" y="2651989"/>
                </a:lnTo>
                <a:lnTo>
                  <a:pt x="0" y="2651989"/>
                </a:lnTo>
                <a:lnTo>
                  <a:pt x="0" y="0"/>
                </a:lnTo>
                <a:close/>
              </a:path>
            </a:pathLst>
          </a:custGeom>
          <a:blipFill>
            <a:blip r:embed="rId2"/>
            <a:stretch>
              <a:fillRect/>
            </a:stretch>
          </a:blipFill>
        </p:spPr>
        <p:txBody>
          <a:bodyPr/>
          <a:lstStyle/>
          <a:p>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Ovulatuar Disfonksiyon</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Ovulatuar disfonksiyon, oligomenore, amenore veya anormal uterin kanama şeklinde kendini gösterebilir.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Polikistik over sendromu, çoğu ovulatuar infertiliteyi açıklar, ancak hastalar diğer potansiyel nedenler açısından da değerlendirilmelidir (obezite, hipotalamik, hipofiz ve tiroid hastalığı).</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Polikistik over sendromu, hiperandrojenizm, oligomenore veya amenore, ve ultrasonografide yumurtalıkların polikistik görünümü ile karakterizedir.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AMAÇ</a:t>
            </a:r>
          </a:p>
        </p:txBody>
      </p:sp>
      <p:sp>
        <p:nvSpPr>
          <p:cNvPr id="3" name="TextBox 3"/>
          <p:cNvSpPr txBox="1"/>
          <p:nvPr/>
        </p:nvSpPr>
        <p:spPr>
          <a:xfrm>
            <a:off x="1348740" y="2822258"/>
            <a:ext cx="15590520" cy="6397467"/>
          </a:xfrm>
          <a:prstGeom prst="rect">
            <a:avLst/>
          </a:prstGeom>
        </p:spPr>
        <p:txBody>
          <a:bodyPr lIns="0" tIns="0" rIns="0" bIns="0" rtlCol="0" anchor="t">
            <a:spAutoFit/>
          </a:bodyPr>
          <a:lstStyle/>
          <a:p>
            <a:pPr algn="l">
              <a:lnSpc>
                <a:spcPts val="4536"/>
              </a:lnSpc>
            </a:pPr>
            <a:endParaRPr/>
          </a:p>
          <a:p>
            <a:pPr marL="760095" lvl="1" indent="-380048" algn="l">
              <a:lnSpc>
                <a:spcPts val="4536"/>
              </a:lnSpc>
              <a:buFont typeface="Arial"/>
              <a:buChar char="•"/>
            </a:pPr>
            <a:r>
              <a:rPr lang="en-US" sz="4200" spc="39">
                <a:solidFill>
                  <a:srgbClr val="333440"/>
                </a:solidFill>
                <a:latin typeface="TT Rounds Condensed"/>
              </a:rPr>
              <a:t>İnfertiliteye yaklaşım hakkında bilgi vermek.</a:t>
            </a:r>
          </a:p>
          <a:p>
            <a:pPr marL="760095" lvl="1" indent="-380048" algn="l">
              <a:lnSpc>
                <a:spcPts val="4536"/>
              </a:lnSpc>
            </a:pPr>
            <a:endParaRPr lang="en-US" sz="4200" spc="39">
              <a:solidFill>
                <a:srgbClr val="333440"/>
              </a:solidFill>
              <a:latin typeface="TT Rounds Condense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Ovulatuar Disfonksiyon</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Ovulasyon durumunu belirlemek için midluteal faz (21. gün) serum progesteron seviyesi ölçülebilir.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Progesteron seviyesinin 3 ng/mL'den düşük olması, anovulasyonun bir göstergesidir.</a:t>
            </a:r>
          </a:p>
          <a:p>
            <a:pPr marL="651510" lvl="1" indent="-325755" algn="l">
              <a:lnSpc>
                <a:spcPts val="3888"/>
              </a:lnSpc>
            </a:pPr>
            <a:endParaRPr lang="en-US" sz="3600" spc="33">
              <a:solidFill>
                <a:srgbClr val="333440"/>
              </a:solidFill>
              <a:latin typeface="TT Rounds Condense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Diğer Durumlar</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Obezite, kadınlarda ve erkeklerde doğurganlığı olumsuz yönde etkiler.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Erkeklerde obezite, semen kalitesinde azalmaya ve erektil fonksiyon bozukluklarına neden olabilir.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Kadınlarda obezite, menstrual fonksiyonu, ovulatuar fonksiyon ve oosit morfolojisini etkileyerek fertilizasyonu bozabilir ve düşük ile obstetrik komplikasyon oranlarını artırabilir.</a:t>
            </a:r>
          </a:p>
          <a:p>
            <a:pPr marL="651510" lvl="1" indent="-325755" algn="l">
              <a:lnSpc>
                <a:spcPts val="3888"/>
              </a:lnSpc>
            </a:pPr>
            <a:endParaRPr lang="en-US" sz="3600" spc="33">
              <a:solidFill>
                <a:srgbClr val="333440"/>
              </a:solidFill>
              <a:latin typeface="TT Rounds Condense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Diğer Durumlar</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Tiroid hastalığı ve hiperprolaktinemi, ovulasyonu etkileyen diğer önemli faktörlerdir.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Hipotiroidizm, seks hormonu bağlayıcı globulinde azalmaya ve serbest testosteron ile östradiolde artışa neden olarak, gonadotropin salgılatıcı hormonun pulsatil salınımını etkiler ve hipotalamik-hipofiz-over eksenini değiştirir.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Hipertiroidizm, adet bozukluklarına yol açabilirken, hiperprolaktinemi gonadotropin salgılatıcı hormon salgılanmasını inhibe ederek anovülasyona neden olabilir.</a:t>
            </a:r>
          </a:p>
          <a:p>
            <a:pPr marL="651510" lvl="1" indent="-325755" algn="l">
              <a:lnSpc>
                <a:spcPts val="3888"/>
              </a:lnSpc>
            </a:pPr>
            <a:endParaRPr lang="en-US" sz="3600" spc="33">
              <a:solidFill>
                <a:srgbClr val="333440"/>
              </a:solidFill>
              <a:latin typeface="TT Rounds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Erkek Faktörlü İnfertilite</a:t>
            </a:r>
          </a:p>
        </p:txBody>
      </p:sp>
      <p:sp>
        <p:nvSpPr>
          <p:cNvPr id="3" name="TextBox 3"/>
          <p:cNvSpPr txBox="1"/>
          <p:nvPr/>
        </p:nvSpPr>
        <p:spPr>
          <a:xfrm>
            <a:off x="1348740" y="2755583"/>
            <a:ext cx="15590520" cy="6478905"/>
          </a:xfrm>
          <a:prstGeom prst="rect">
            <a:avLst/>
          </a:prstGeom>
        </p:spPr>
        <p:txBody>
          <a:bodyPr lIns="0" tIns="0" rIns="0" bIns="0" rtlCol="0" anchor="t">
            <a:spAutoFit/>
          </a:bodyPr>
          <a:lstStyle/>
          <a:p>
            <a:pPr marL="651510" lvl="1" indent="-325755" algn="l">
              <a:lnSpc>
                <a:spcPts val="4680"/>
              </a:lnSpc>
              <a:buFont typeface="Arial"/>
              <a:buChar char="•"/>
            </a:pPr>
            <a:r>
              <a:rPr lang="en-US" sz="3600" spc="33">
                <a:solidFill>
                  <a:srgbClr val="333440"/>
                </a:solidFill>
                <a:latin typeface="TT Rounds Condensed"/>
              </a:rPr>
              <a:t>Erkek partnerin değerlendirilmesi öykü, fizik muayene </a:t>
            </a:r>
          </a:p>
          <a:p>
            <a:pPr marL="651510" lvl="1" indent="-325755" algn="l">
              <a:lnSpc>
                <a:spcPts val="4680"/>
              </a:lnSpc>
            </a:pPr>
            <a:r>
              <a:rPr lang="en-US" sz="3600" spc="33">
                <a:solidFill>
                  <a:srgbClr val="333440"/>
                </a:solidFill>
                <a:latin typeface="TT Rounds Condensed"/>
              </a:rPr>
              <a:t>   ve semen analizini içermelidir. </a:t>
            </a:r>
          </a:p>
          <a:p>
            <a:pPr marL="651510" lvl="1" indent="-325755" algn="l">
              <a:lnSpc>
                <a:spcPts val="4680"/>
              </a:lnSpc>
            </a:pPr>
            <a:endParaRPr lang="en-US" sz="3600" spc="33">
              <a:solidFill>
                <a:srgbClr val="333440"/>
              </a:solidFill>
              <a:latin typeface="TT Rounds Condensed"/>
            </a:endParaRPr>
          </a:p>
          <a:p>
            <a:pPr marL="651510" lvl="1" indent="-325755" algn="l">
              <a:lnSpc>
                <a:spcPts val="4680"/>
              </a:lnSpc>
              <a:buFont typeface="Arial"/>
              <a:buChar char="•"/>
            </a:pPr>
            <a:r>
              <a:rPr lang="en-US" sz="3600" spc="33">
                <a:solidFill>
                  <a:srgbClr val="333440"/>
                </a:solidFill>
                <a:latin typeface="TT Rounds Condensed"/>
              </a:rPr>
              <a:t>Öykü </a:t>
            </a:r>
          </a:p>
          <a:p>
            <a:pPr marL="1337310" lvl="2" indent="-445770" algn="l">
              <a:lnSpc>
                <a:spcPts val="4680"/>
              </a:lnSpc>
              <a:buFont typeface="Arial"/>
              <a:buChar char="⚬"/>
            </a:pPr>
            <a:r>
              <a:rPr lang="en-US" sz="3600" spc="33">
                <a:solidFill>
                  <a:srgbClr val="333440"/>
                </a:solidFill>
                <a:latin typeface="TT Rounds Condensed"/>
              </a:rPr>
              <a:t>Üreme öyküsü, </a:t>
            </a:r>
          </a:p>
          <a:p>
            <a:pPr marL="1337310" lvl="2" indent="-445770" algn="l">
              <a:lnSpc>
                <a:spcPts val="4680"/>
              </a:lnSpc>
              <a:buFont typeface="Arial"/>
              <a:buChar char="⚬"/>
            </a:pPr>
            <a:r>
              <a:rPr lang="en-US" sz="3600" spc="33">
                <a:solidFill>
                  <a:srgbClr val="333440"/>
                </a:solidFill>
                <a:latin typeface="TT Rounds Condensed"/>
              </a:rPr>
              <a:t>Cinsel işlev bozukluğu varlığı (örn. libido bozukluğu, erektil disfonksiyon), </a:t>
            </a:r>
          </a:p>
          <a:p>
            <a:pPr marL="1337310" lvl="2" indent="-445770" algn="l">
              <a:lnSpc>
                <a:spcPts val="4680"/>
              </a:lnSpc>
              <a:buFont typeface="Arial"/>
              <a:buChar char="⚬"/>
            </a:pPr>
            <a:r>
              <a:rPr lang="en-US" sz="3600" spc="33">
                <a:solidFill>
                  <a:srgbClr val="333440"/>
                </a:solidFill>
                <a:latin typeface="TT Rounds Condensed"/>
              </a:rPr>
              <a:t>Çevresel maruziyet veya toksin maruziyeti (ağır metaller, pestisitler)</a:t>
            </a:r>
          </a:p>
          <a:p>
            <a:pPr marL="1337310" lvl="2" indent="-445770" algn="l">
              <a:lnSpc>
                <a:spcPts val="4680"/>
              </a:lnSpc>
              <a:buFont typeface="Arial"/>
              <a:buChar char="⚬"/>
            </a:pPr>
            <a:r>
              <a:rPr lang="en-US" sz="3600" spc="33">
                <a:solidFill>
                  <a:srgbClr val="333440"/>
                </a:solidFill>
                <a:latin typeface="TT Rounds Condensed"/>
              </a:rPr>
              <a:t>Tütün ve esrar kullanımı</a:t>
            </a:r>
          </a:p>
          <a:p>
            <a:pPr marL="1337310" lvl="2" indent="-445770" algn="l">
              <a:lnSpc>
                <a:spcPts val="4680"/>
              </a:lnSpc>
              <a:buFont typeface="Arial"/>
              <a:buChar char="⚬"/>
            </a:pPr>
            <a:r>
              <a:rPr lang="en-US" sz="3600" spc="33">
                <a:solidFill>
                  <a:srgbClr val="333440"/>
                </a:solidFill>
                <a:latin typeface="TT Rounds Condensed"/>
              </a:rPr>
              <a:t>Çocukluk çağı hastalıkları (örn. kabakulak, kriptorşidizm) ve Gelişim öyküsü</a:t>
            </a:r>
          </a:p>
          <a:p>
            <a:pPr marL="1337310" lvl="2" indent="-445770" algn="l">
              <a:lnSpc>
                <a:spcPts val="4680"/>
              </a:lnSpc>
              <a:buFont typeface="Arial"/>
              <a:buChar char="⚬"/>
            </a:pPr>
            <a:r>
              <a:rPr lang="en-US" sz="3600" spc="33">
                <a:solidFill>
                  <a:srgbClr val="333440"/>
                </a:solidFill>
                <a:latin typeface="TT Rounds Condensed"/>
              </a:rPr>
              <a:t>İlaç kullanımı (eksojen testosteron kullanımı dahil) </a:t>
            </a:r>
          </a:p>
          <a:p>
            <a:pPr marL="1337310" lvl="2" indent="-445770" algn="l">
              <a:lnSpc>
                <a:spcPts val="4680"/>
              </a:lnSpc>
              <a:buFont typeface="Arial"/>
              <a:buChar char="⚬"/>
            </a:pPr>
            <a:r>
              <a:rPr lang="en-US" sz="3600" spc="33">
                <a:solidFill>
                  <a:srgbClr val="333440"/>
                </a:solidFill>
                <a:latin typeface="TT Rounds Condensed"/>
              </a:rPr>
              <a:t>Cinsel yolla bulaşan enfeksiyonlara odaklanmalıdır.</a:t>
            </a:r>
          </a:p>
        </p:txBody>
      </p:sp>
      <p:sp>
        <p:nvSpPr>
          <p:cNvPr id="4" name="Freeform 4"/>
          <p:cNvSpPr/>
          <p:nvPr/>
        </p:nvSpPr>
        <p:spPr>
          <a:xfrm>
            <a:off x="12370822" y="1028700"/>
            <a:ext cx="5402662" cy="3664743"/>
          </a:xfrm>
          <a:custGeom>
            <a:avLst/>
            <a:gdLst/>
            <a:ahLst/>
            <a:cxnLst/>
            <a:rect l="l" t="t" r="r" b="b"/>
            <a:pathLst>
              <a:path w="5402662" h="3664743">
                <a:moveTo>
                  <a:pt x="0" y="0"/>
                </a:moveTo>
                <a:lnTo>
                  <a:pt x="5402662" y="0"/>
                </a:lnTo>
                <a:lnTo>
                  <a:pt x="5402662" y="3664743"/>
                </a:lnTo>
                <a:lnTo>
                  <a:pt x="0" y="3664743"/>
                </a:lnTo>
                <a:lnTo>
                  <a:pt x="0" y="0"/>
                </a:lnTo>
                <a:close/>
              </a:path>
            </a:pathLst>
          </a:custGeom>
          <a:blipFill>
            <a:blip r:embed="rId2"/>
            <a:stretch>
              <a:fillRect/>
            </a:stretch>
          </a:blipFill>
        </p:spPr>
        <p:txBody>
          <a:bodyPr/>
          <a:lstStyle/>
          <a:p>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Erkek Faktörlü İnfertilite</a:t>
            </a:r>
          </a:p>
        </p:txBody>
      </p:sp>
      <p:sp>
        <p:nvSpPr>
          <p:cNvPr id="3" name="TextBox 3"/>
          <p:cNvSpPr txBox="1"/>
          <p:nvPr/>
        </p:nvSpPr>
        <p:spPr>
          <a:xfrm>
            <a:off x="1348740" y="2717482"/>
            <a:ext cx="15590520" cy="6356985"/>
          </a:xfrm>
          <a:prstGeom prst="rect">
            <a:avLst/>
          </a:prstGeom>
        </p:spPr>
        <p:txBody>
          <a:bodyPr lIns="0" tIns="0" rIns="0" bIns="0" rtlCol="0" anchor="t">
            <a:spAutoFit/>
          </a:bodyPr>
          <a:lstStyle/>
          <a:p>
            <a:pPr marL="651510" lvl="1" indent="-325755" algn="l">
              <a:lnSpc>
                <a:spcPts val="5040"/>
              </a:lnSpc>
              <a:buFont typeface="Arial"/>
              <a:buChar char="•"/>
            </a:pPr>
            <a:r>
              <a:rPr lang="en-US" sz="3600" spc="33">
                <a:solidFill>
                  <a:srgbClr val="333440"/>
                </a:solidFill>
                <a:latin typeface="TT Rounds Condensed"/>
              </a:rPr>
              <a:t>Fiziksel muayene:</a:t>
            </a:r>
          </a:p>
          <a:p>
            <a:pPr marL="1337310" lvl="2" indent="-445770" algn="l">
              <a:lnSpc>
                <a:spcPts val="5040"/>
              </a:lnSpc>
              <a:buFont typeface="Arial"/>
              <a:buChar char="⚬"/>
            </a:pPr>
            <a:r>
              <a:rPr lang="en-US" sz="3600" spc="33">
                <a:solidFill>
                  <a:srgbClr val="333440"/>
                </a:solidFill>
                <a:latin typeface="TT Rounds Condensed"/>
              </a:rPr>
              <a:t>Vücut kitle indeksi ile penis ve testis değerlendirmesi</a:t>
            </a:r>
          </a:p>
          <a:p>
            <a:pPr marL="1337310" lvl="2" indent="-445770" algn="l">
              <a:lnSpc>
                <a:spcPts val="5040"/>
              </a:lnSpc>
              <a:buFont typeface="Arial"/>
              <a:buChar char="⚬"/>
            </a:pPr>
            <a:r>
              <a:rPr lang="en-US" sz="3600" spc="33">
                <a:solidFill>
                  <a:srgbClr val="333440"/>
                </a:solidFill>
                <a:latin typeface="TT Rounds Condensed"/>
              </a:rPr>
              <a:t>Vas deferensin yokluğu, kistik fibrozis testi yapılmasını gerektirmelidir.</a:t>
            </a:r>
          </a:p>
          <a:p>
            <a:pPr marL="651510" lvl="1" indent="-325755" algn="l">
              <a:lnSpc>
                <a:spcPts val="5040"/>
              </a:lnSpc>
              <a:buFont typeface="Arial"/>
              <a:buChar char="•"/>
            </a:pPr>
            <a:r>
              <a:rPr lang="en-US" sz="3600" spc="33">
                <a:solidFill>
                  <a:srgbClr val="333440"/>
                </a:solidFill>
                <a:latin typeface="TT Rounds Condensed"/>
              </a:rPr>
              <a:t>Semen analizi:</a:t>
            </a:r>
          </a:p>
          <a:p>
            <a:pPr marL="1337310" lvl="2" indent="-445770" algn="l">
              <a:lnSpc>
                <a:spcPts val="5040"/>
              </a:lnSpc>
              <a:buFont typeface="Arial"/>
              <a:buChar char="⚬"/>
            </a:pPr>
            <a:r>
              <a:rPr lang="en-US" sz="3600" spc="33">
                <a:solidFill>
                  <a:srgbClr val="333440"/>
                </a:solidFill>
                <a:latin typeface="TT Rounds Condensed"/>
              </a:rPr>
              <a:t>2-5 günlük cinsel perhizden sonra semen analizi yapılmalıdır ve erkeklerde infertilitenin değerlendirilmesinde ilk adım olarak önerilmektedir. </a:t>
            </a:r>
          </a:p>
          <a:p>
            <a:pPr marL="1337310" lvl="2" indent="-445770" algn="l">
              <a:lnSpc>
                <a:spcPts val="5040"/>
              </a:lnSpc>
              <a:buFont typeface="Arial"/>
              <a:buChar char="⚬"/>
            </a:pPr>
            <a:r>
              <a:rPr lang="en-US" sz="3600" spc="33">
                <a:solidFill>
                  <a:srgbClr val="333440"/>
                </a:solidFill>
                <a:latin typeface="TT Rounds Condensed"/>
              </a:rPr>
              <a:t>Semen anormal ise, analizin tekrarlanması için zamanlama bireyselleştirilmeli ve bir üroloğa yönlendirilmesi önerilmektedir. </a:t>
            </a:r>
          </a:p>
          <a:p>
            <a:pPr marL="1337310" lvl="2" indent="-445770" algn="l">
              <a:lnSpc>
                <a:spcPts val="5040"/>
              </a:lnSpc>
              <a:buFont typeface="Arial"/>
              <a:buChar char="⚬"/>
            </a:pPr>
            <a:r>
              <a:rPr lang="en-US" sz="3600" spc="33">
                <a:solidFill>
                  <a:srgbClr val="333440"/>
                </a:solidFill>
                <a:latin typeface="TT Rounds Condensed"/>
              </a:rPr>
              <a:t>Semen analizinde azospermi görülürse, Y kromozomu mikrodelesyonu için genetik test yapılmalıdır.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8656318"/>
            <a:ext cx="15590520" cy="459821"/>
          </a:xfrm>
          <a:prstGeom prst="rect">
            <a:avLst/>
          </a:prstGeom>
        </p:spPr>
        <p:txBody>
          <a:bodyPr lIns="0" tIns="0" rIns="0" bIns="0" rtlCol="0" anchor="t">
            <a:spAutoFit/>
          </a:bodyPr>
          <a:lstStyle/>
          <a:p>
            <a:pPr marL="325755" lvl="1" indent="-162878" algn="l">
              <a:lnSpc>
                <a:spcPts val="1749"/>
              </a:lnSpc>
              <a:buFont typeface="Arial"/>
              <a:buChar char="•"/>
            </a:pPr>
            <a:r>
              <a:rPr lang="en-US" sz="1800" spc="16">
                <a:solidFill>
                  <a:srgbClr val="333440"/>
                </a:solidFill>
                <a:latin typeface="TT Rounds Condensed"/>
              </a:rPr>
              <a:t>WHO 2010 (5. Baskı) ve WHO 2021 (6. Baskı) doğal gebe kalma sürecinde bir yıl içinde korunmasız cinsel ilişki sonucunda gebelik başlatan çiftlerdeki erkeklerin semen parametrelerinin alt beşinci yüzdeliği (95% güven aralığı ile).</a:t>
            </a:r>
          </a:p>
        </p:txBody>
      </p:sp>
      <p:sp>
        <p:nvSpPr>
          <p:cNvPr id="3" name="Freeform 3"/>
          <p:cNvSpPr/>
          <p:nvPr/>
        </p:nvSpPr>
        <p:spPr>
          <a:xfrm>
            <a:off x="2014996" y="1541859"/>
            <a:ext cx="14258006" cy="6808386"/>
          </a:xfrm>
          <a:custGeom>
            <a:avLst/>
            <a:gdLst/>
            <a:ahLst/>
            <a:cxnLst/>
            <a:rect l="l" t="t" r="r" b="b"/>
            <a:pathLst>
              <a:path w="14258006" h="6808386">
                <a:moveTo>
                  <a:pt x="0" y="0"/>
                </a:moveTo>
                <a:lnTo>
                  <a:pt x="14258006" y="0"/>
                </a:lnTo>
                <a:lnTo>
                  <a:pt x="14258006" y="6808386"/>
                </a:lnTo>
                <a:lnTo>
                  <a:pt x="0" y="6808386"/>
                </a:lnTo>
                <a:lnTo>
                  <a:pt x="0" y="0"/>
                </a:lnTo>
                <a:close/>
              </a:path>
            </a:pathLst>
          </a:custGeom>
          <a:blipFill>
            <a:blip r:embed="rId2"/>
            <a:stretch>
              <a:fillRect/>
            </a:stretch>
          </a:blipFill>
        </p:spPr>
        <p:txBody>
          <a:bodyPr/>
          <a:lstStyle/>
          <a:p>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Açıklanamayan İnfertilite</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Bilinmeyen veya açıklanamayan infertilite tanısı, infertilite için tanımlanabilir bir neden olmadığında konur.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Değerlendirmede normal ovulatuar fonksiyon, normal semen analizi ve en az bir açık fallop tüpü bulunur.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Açıklanamayan infertilite, infertilite vakalarının %30'unu oluşturabilir.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Freeform 2"/>
          <p:cNvSpPr/>
          <p:nvPr/>
        </p:nvSpPr>
        <p:spPr>
          <a:xfrm>
            <a:off x="2542602" y="142442"/>
            <a:ext cx="13202794" cy="10002117"/>
          </a:xfrm>
          <a:custGeom>
            <a:avLst/>
            <a:gdLst/>
            <a:ahLst/>
            <a:cxnLst/>
            <a:rect l="l" t="t" r="r" b="b"/>
            <a:pathLst>
              <a:path w="13202794" h="10002117">
                <a:moveTo>
                  <a:pt x="0" y="0"/>
                </a:moveTo>
                <a:lnTo>
                  <a:pt x="13202794" y="0"/>
                </a:lnTo>
                <a:lnTo>
                  <a:pt x="13202794" y="10002116"/>
                </a:lnTo>
                <a:lnTo>
                  <a:pt x="0" y="10002116"/>
                </a:lnTo>
                <a:lnTo>
                  <a:pt x="0" y="0"/>
                </a:lnTo>
                <a:close/>
              </a:path>
            </a:pathLst>
          </a:custGeom>
          <a:blipFill>
            <a:blip r:embed="rId2"/>
            <a:stretch>
              <a:fillRect/>
            </a:stretch>
          </a:blipFill>
        </p:spPr>
        <p:txBody>
          <a:bodyPr/>
          <a:lstStyle/>
          <a:p>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İnfertilite Tedavisi</a:t>
            </a:r>
          </a:p>
        </p:txBody>
      </p:sp>
      <p:sp>
        <p:nvSpPr>
          <p:cNvPr id="3" name="TextBox 3"/>
          <p:cNvSpPr txBox="1"/>
          <p:nvPr/>
        </p:nvSpPr>
        <p:spPr>
          <a:xfrm>
            <a:off x="1348740" y="2822258"/>
            <a:ext cx="15590520" cy="6397467"/>
          </a:xfrm>
          <a:prstGeom prst="rect">
            <a:avLst/>
          </a:prstGeom>
        </p:spPr>
        <p:txBody>
          <a:bodyPr lIns="0" tIns="0" rIns="0" bIns="0" rtlCol="0" anchor="t">
            <a:spAutoFit/>
          </a:bodyPr>
          <a:lstStyle/>
          <a:p>
            <a:pPr marL="760095" lvl="1" indent="-380048" algn="l">
              <a:lnSpc>
                <a:spcPts val="4536"/>
              </a:lnSpc>
              <a:buFont typeface="Arial"/>
              <a:buChar char="•"/>
            </a:pPr>
            <a:r>
              <a:rPr lang="en-US" sz="4200" spc="39">
                <a:solidFill>
                  <a:srgbClr val="333440"/>
                </a:solidFill>
                <a:latin typeface="TT Rounds Condensed Bold"/>
              </a:rPr>
              <a:t>Nonjinekolojik</a:t>
            </a:r>
          </a:p>
          <a:p>
            <a:pPr marL="651510" lvl="1" indent="-325755" algn="l">
              <a:lnSpc>
                <a:spcPts val="3888"/>
              </a:lnSpc>
            </a:pPr>
            <a:endParaRPr lang="en-US" sz="4200" spc="39">
              <a:solidFill>
                <a:srgbClr val="333440"/>
              </a:solidFill>
              <a:latin typeface="TT Rounds Condensed Bold"/>
            </a:endParaRPr>
          </a:p>
          <a:p>
            <a:pPr marL="651510" lvl="1" indent="-325755" algn="l">
              <a:lnSpc>
                <a:spcPts val="3888"/>
              </a:lnSpc>
            </a:pPr>
            <a:endParaRPr lang="en-US" sz="4200" spc="39">
              <a:solidFill>
                <a:srgbClr val="333440"/>
              </a:solidFill>
              <a:latin typeface="TT Rounds Condensed Bold"/>
            </a:endParaRPr>
          </a:p>
          <a:p>
            <a:pPr marL="651510" lvl="1" indent="-325755" algn="l">
              <a:lnSpc>
                <a:spcPts val="3888"/>
              </a:lnSpc>
              <a:buFont typeface="Arial"/>
              <a:buChar char="•"/>
            </a:pPr>
            <a:r>
              <a:rPr lang="en-US" sz="3600" spc="33">
                <a:solidFill>
                  <a:srgbClr val="333440"/>
                </a:solidFill>
                <a:latin typeface="TT Rounds Condensed"/>
              </a:rPr>
              <a:t>Üreme çağındaki kadınlarda amenore olarak ortaya çıkabilen hiperprolaktinemi ve hipotiroidizmin optimum tedavisi, normal adet döngülerinin ve yumurtlamanın yeniden başlamasıyla sonuçlanmalıdır.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Gebelik oluşmazsa diğer eş zamanlı infertilite etiyolojileri düşünülebilir.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41034"/>
            <a:ext cx="15590520" cy="6893814"/>
          </a:xfrm>
          <a:prstGeom prst="rect">
            <a:avLst/>
          </a:prstGeom>
        </p:spPr>
        <p:txBody>
          <a:bodyPr lIns="0" tIns="0" rIns="0" bIns="0" rtlCol="0" anchor="t">
            <a:spAutoFit/>
          </a:bodyPr>
          <a:lstStyle/>
          <a:p>
            <a:pPr algn="l">
              <a:lnSpc>
                <a:spcPts val="3888"/>
              </a:lnSpc>
            </a:pPr>
            <a:endParaRPr/>
          </a:p>
          <a:p>
            <a:pPr marL="760095" lvl="1" indent="-380048" algn="l">
              <a:lnSpc>
                <a:spcPts val="4536"/>
              </a:lnSpc>
              <a:buFont typeface="Arial"/>
              <a:buChar char="•"/>
            </a:pPr>
            <a:r>
              <a:rPr lang="en-US" sz="4200" spc="39">
                <a:solidFill>
                  <a:srgbClr val="333440"/>
                </a:solidFill>
                <a:latin typeface="TT Rounds Condensed Bold"/>
              </a:rPr>
              <a:t>Ovaryan</a:t>
            </a:r>
          </a:p>
          <a:p>
            <a:pPr marL="651510" lvl="1" indent="-325755" algn="l">
              <a:lnSpc>
                <a:spcPts val="3888"/>
              </a:lnSpc>
            </a:pPr>
            <a:endParaRPr lang="en-US" sz="4200" spc="39">
              <a:solidFill>
                <a:srgbClr val="333440"/>
              </a:solidFill>
              <a:latin typeface="TT Rounds Condensed Bold"/>
            </a:endParaRPr>
          </a:p>
          <a:p>
            <a:pPr algn="l">
              <a:lnSpc>
                <a:spcPts val="3888"/>
              </a:lnSpc>
            </a:pPr>
            <a:endParaRPr lang="en-US" sz="4200" spc="39">
              <a:solidFill>
                <a:srgbClr val="333440"/>
              </a:solidFill>
              <a:latin typeface="TT Rounds Condensed Bold"/>
            </a:endParaRPr>
          </a:p>
          <a:p>
            <a:pPr algn="l">
              <a:lnSpc>
                <a:spcPts val="3888"/>
              </a:lnSpc>
            </a:pPr>
            <a:endParaRPr lang="en-US" sz="4200" spc="39">
              <a:solidFill>
                <a:srgbClr val="333440"/>
              </a:solidFill>
              <a:latin typeface="TT Rounds Condensed Bold"/>
            </a:endParaRPr>
          </a:p>
          <a:p>
            <a:pPr marL="651510" lvl="1" indent="-325755" algn="l">
              <a:lnSpc>
                <a:spcPts val="3888"/>
              </a:lnSpc>
              <a:buFont typeface="Arial"/>
              <a:buChar char="•"/>
            </a:pPr>
            <a:r>
              <a:rPr lang="en-US" sz="3600" spc="33">
                <a:solidFill>
                  <a:srgbClr val="333440"/>
                </a:solidFill>
                <a:latin typeface="TT Rounds Condensed"/>
              </a:rPr>
              <a:t>Ovulasyon indüksiyonu için kullanılan yöntemler arasında oral ilaçlar, klomifen ve letrozol ve eksojen gonadotropinler bulunmaktadır.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Klomifen, hipo-östrojenik bir durumu taklit eden, FSH'nin artmasına ve çoklu dominant foliküllerin gelişmesine yol açan selektif bir östrojen reseptör modülatörüdür.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Altı döngüden sonra gebelik elde edilemezse, hasta bir infertilite uzmanına yönlendirilmelidir.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Sunum planı</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İnfertiliteyle ilgili tanımlamalar</a:t>
            </a:r>
          </a:p>
          <a:p>
            <a:pPr marL="651510" lvl="1" indent="-325755" algn="l">
              <a:lnSpc>
                <a:spcPts val="3888"/>
              </a:lnSpc>
              <a:buFont typeface="Arial"/>
              <a:buChar char="•"/>
            </a:pPr>
            <a:r>
              <a:rPr lang="en-US" sz="3600" spc="33">
                <a:solidFill>
                  <a:srgbClr val="333440"/>
                </a:solidFill>
                <a:latin typeface="TT Rounds Condensed"/>
              </a:rPr>
              <a:t>İnfertilite epidemiyolojisi</a:t>
            </a:r>
          </a:p>
          <a:p>
            <a:pPr marL="651510" lvl="1" indent="-325755" algn="l">
              <a:lnSpc>
                <a:spcPts val="3888"/>
              </a:lnSpc>
              <a:buFont typeface="Arial"/>
              <a:buChar char="•"/>
            </a:pPr>
            <a:r>
              <a:rPr lang="en-US" sz="3600" spc="33">
                <a:solidFill>
                  <a:srgbClr val="333440"/>
                </a:solidFill>
                <a:latin typeface="TT Rounds Condensed"/>
              </a:rPr>
              <a:t>İnfertilite etiyolojisi</a:t>
            </a:r>
          </a:p>
          <a:p>
            <a:pPr marL="651510" lvl="1" indent="-325755" algn="l">
              <a:lnSpc>
                <a:spcPts val="3888"/>
              </a:lnSpc>
              <a:buFont typeface="Arial"/>
              <a:buChar char="•"/>
            </a:pPr>
            <a:r>
              <a:rPr lang="en-US" sz="3600" spc="33">
                <a:solidFill>
                  <a:srgbClr val="333440"/>
                </a:solidFill>
                <a:latin typeface="TT Rounds Condensed"/>
              </a:rPr>
              <a:t>İnfertilite değerlendirmesinin endikasyonları ve zamanlaması</a:t>
            </a:r>
          </a:p>
          <a:p>
            <a:pPr marL="651510" lvl="1" indent="-325755" algn="l">
              <a:lnSpc>
                <a:spcPts val="3888"/>
              </a:lnSpc>
              <a:buFont typeface="Arial"/>
              <a:buChar char="•"/>
            </a:pPr>
            <a:r>
              <a:rPr lang="en-US" sz="3600" spc="33">
                <a:solidFill>
                  <a:srgbClr val="333440"/>
                </a:solidFill>
                <a:latin typeface="TT Rounds Condensed"/>
              </a:rPr>
              <a:t>Kadın Faktörlü İnfertilite</a:t>
            </a:r>
          </a:p>
          <a:p>
            <a:pPr marL="651510" lvl="1" indent="-325755" algn="l">
              <a:lnSpc>
                <a:spcPts val="3888"/>
              </a:lnSpc>
              <a:buFont typeface="Arial"/>
              <a:buChar char="•"/>
            </a:pPr>
            <a:r>
              <a:rPr lang="en-US" sz="3600" spc="33">
                <a:solidFill>
                  <a:srgbClr val="333440"/>
                </a:solidFill>
                <a:latin typeface="TT Rounds Condensed"/>
              </a:rPr>
              <a:t>Erkek Faktörlü İnfertilite</a:t>
            </a:r>
          </a:p>
          <a:p>
            <a:pPr marL="651510" lvl="1" indent="-325755" algn="l">
              <a:lnSpc>
                <a:spcPts val="3888"/>
              </a:lnSpc>
              <a:buFont typeface="Arial"/>
              <a:buChar char="•"/>
            </a:pPr>
            <a:r>
              <a:rPr lang="en-US" sz="3600" spc="33">
                <a:solidFill>
                  <a:srgbClr val="333440"/>
                </a:solidFill>
                <a:latin typeface="TT Rounds Condensed"/>
              </a:rPr>
              <a:t>Açıklanamayan İnfertilite</a:t>
            </a:r>
          </a:p>
          <a:p>
            <a:pPr marL="651510" lvl="1" indent="-325755" algn="l">
              <a:lnSpc>
                <a:spcPts val="3888"/>
              </a:lnSpc>
              <a:buFont typeface="Arial"/>
              <a:buChar char="•"/>
            </a:pPr>
            <a:r>
              <a:rPr lang="en-US" sz="3600" spc="33">
                <a:solidFill>
                  <a:srgbClr val="333440"/>
                </a:solidFill>
                <a:latin typeface="TT Rounds Condensed"/>
              </a:rPr>
              <a:t>Tedavi yöntemleri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41032"/>
            <a:ext cx="15590520" cy="6893814"/>
          </a:xfrm>
          <a:prstGeom prst="rect">
            <a:avLst/>
          </a:prstGeom>
        </p:spPr>
        <p:txBody>
          <a:bodyPr lIns="0" tIns="0" rIns="0" bIns="0" rtlCol="0" anchor="t">
            <a:spAutoFit/>
          </a:bodyPr>
          <a:lstStyle/>
          <a:p>
            <a:pPr algn="l">
              <a:lnSpc>
                <a:spcPts val="3888"/>
              </a:lnSpc>
            </a:pPr>
            <a:endParaRPr/>
          </a:p>
          <a:p>
            <a:pPr marL="760095" lvl="1" indent="-380048" algn="l">
              <a:lnSpc>
                <a:spcPts val="4536"/>
              </a:lnSpc>
              <a:buFont typeface="Arial"/>
              <a:buChar char="•"/>
            </a:pPr>
            <a:r>
              <a:rPr lang="en-US" sz="4200" spc="39">
                <a:solidFill>
                  <a:srgbClr val="333440"/>
                </a:solidFill>
                <a:latin typeface="TT Rounds Condensed Bold"/>
              </a:rPr>
              <a:t>Ovaryan</a:t>
            </a:r>
          </a:p>
          <a:p>
            <a:pPr marL="651510" lvl="1" indent="-325755" algn="l">
              <a:lnSpc>
                <a:spcPts val="3888"/>
              </a:lnSpc>
            </a:pPr>
            <a:endParaRPr lang="en-US" sz="4200" spc="39">
              <a:solidFill>
                <a:srgbClr val="333440"/>
              </a:solidFill>
              <a:latin typeface="TT Rounds Condensed Bold"/>
            </a:endParaRPr>
          </a:p>
          <a:p>
            <a:pPr algn="l">
              <a:lnSpc>
                <a:spcPts val="3888"/>
              </a:lnSpc>
            </a:pPr>
            <a:endParaRPr lang="en-US" sz="4200" spc="39">
              <a:solidFill>
                <a:srgbClr val="333440"/>
              </a:solidFill>
              <a:latin typeface="TT Rounds Condensed Bold"/>
            </a:endParaRPr>
          </a:p>
          <a:p>
            <a:pPr algn="l">
              <a:lnSpc>
                <a:spcPts val="3888"/>
              </a:lnSpc>
            </a:pPr>
            <a:endParaRPr lang="en-US" sz="4200" spc="39">
              <a:solidFill>
                <a:srgbClr val="333440"/>
              </a:solidFill>
              <a:latin typeface="TT Rounds Condensed Bold"/>
            </a:endParaRPr>
          </a:p>
          <a:p>
            <a:pPr marL="651510" lvl="1" indent="-325755" algn="l">
              <a:lnSpc>
                <a:spcPts val="3888"/>
              </a:lnSpc>
              <a:buFont typeface="Arial"/>
              <a:buChar char="•"/>
            </a:pPr>
            <a:r>
              <a:rPr lang="en-US" sz="3600" spc="33">
                <a:solidFill>
                  <a:srgbClr val="333440"/>
                </a:solidFill>
                <a:latin typeface="TT Rounds Condensed"/>
              </a:rPr>
              <a:t>Tüm ovülasyon indüksiyon ilaçları ovaryan hiperstimülasyon sendromu ve multifetal gebelik riski taşır.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Ovaryan hiperstimülasyon sendromu karın ağrısı ve şişkinlik, asit, gastrointestinal sorunlar, solunum yetmezliği, oligüri, hemokonsantrasyon ve tromboembolizm şeklinde kendini gösterir ve en sık gonadotropinlerin ve yüksek doz oral ovülasyon indüksiyon ilaçlarının kullanımında görülür.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Hastalara tedaviden önce bu riskler konusunda danışmanlık verilmelidir.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41032"/>
            <a:ext cx="15590520" cy="8578692"/>
          </a:xfrm>
          <a:prstGeom prst="rect">
            <a:avLst/>
          </a:prstGeom>
        </p:spPr>
        <p:txBody>
          <a:bodyPr lIns="0" tIns="0" rIns="0" bIns="0" rtlCol="0" anchor="t">
            <a:spAutoFit/>
          </a:bodyPr>
          <a:lstStyle/>
          <a:p>
            <a:pPr algn="l">
              <a:lnSpc>
                <a:spcPts val="3888"/>
              </a:lnSpc>
            </a:pPr>
            <a:endParaRPr/>
          </a:p>
          <a:p>
            <a:pPr marL="760095" lvl="1" indent="-380048" algn="l">
              <a:lnSpc>
                <a:spcPts val="4536"/>
              </a:lnSpc>
              <a:buFont typeface="Arial"/>
              <a:buChar char="•"/>
            </a:pPr>
            <a:r>
              <a:rPr lang="en-US" sz="4200" spc="39">
                <a:solidFill>
                  <a:srgbClr val="333440"/>
                </a:solidFill>
                <a:latin typeface="TT Rounds Condensed Bold"/>
              </a:rPr>
              <a:t>Ovaryan</a:t>
            </a:r>
          </a:p>
          <a:p>
            <a:pPr marL="651510" lvl="1" indent="-325755" algn="l">
              <a:lnSpc>
                <a:spcPts val="3888"/>
              </a:lnSpc>
            </a:pPr>
            <a:endParaRPr lang="en-US" sz="4200" spc="39">
              <a:solidFill>
                <a:srgbClr val="333440"/>
              </a:solidFill>
              <a:latin typeface="TT Rounds Condensed Bold"/>
            </a:endParaRPr>
          </a:p>
          <a:p>
            <a:pPr marL="651510" lvl="1" indent="-325755" algn="l">
              <a:lnSpc>
                <a:spcPts val="3888"/>
              </a:lnSpc>
            </a:pPr>
            <a:endParaRPr lang="en-US" sz="4200" spc="39">
              <a:solidFill>
                <a:srgbClr val="333440"/>
              </a:solidFill>
              <a:latin typeface="TT Rounds Condensed Bold"/>
            </a:endParaRPr>
          </a:p>
          <a:p>
            <a:pPr marL="651510" lvl="1" indent="-325755" algn="l">
              <a:lnSpc>
                <a:spcPts val="3888"/>
              </a:lnSpc>
            </a:pPr>
            <a:endParaRPr lang="en-US" sz="4200" spc="39">
              <a:solidFill>
                <a:srgbClr val="333440"/>
              </a:solidFill>
              <a:latin typeface="TT Rounds Condensed Bold"/>
            </a:endParaRPr>
          </a:p>
          <a:p>
            <a:pPr marL="651510" lvl="1" indent="-325755" algn="l">
              <a:lnSpc>
                <a:spcPts val="3888"/>
              </a:lnSpc>
              <a:buFont typeface="Arial"/>
              <a:buChar char="•"/>
            </a:pPr>
            <a:r>
              <a:rPr lang="en-US" sz="3600" spc="33">
                <a:solidFill>
                  <a:srgbClr val="333440"/>
                </a:solidFill>
                <a:latin typeface="TT Rounds Condensed"/>
              </a:rPr>
              <a:t>Polikistik over sendromu olan kadınlar için, çok sayıda randomize kontrollü çalışma, letrozol ile gebeliğe kadar geçen sürenin klomifen sitrat ile karşılaştırıldığında daha kısa olduğunu bulmuştur.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41032"/>
            <a:ext cx="15590520" cy="7865364"/>
          </a:xfrm>
          <a:prstGeom prst="rect">
            <a:avLst/>
          </a:prstGeom>
        </p:spPr>
        <p:txBody>
          <a:bodyPr lIns="0" tIns="0" rIns="0" bIns="0" rtlCol="0" anchor="t">
            <a:spAutoFit/>
          </a:bodyPr>
          <a:lstStyle/>
          <a:p>
            <a:pPr algn="l">
              <a:lnSpc>
                <a:spcPts val="3888"/>
              </a:lnSpc>
            </a:pPr>
            <a:endParaRPr/>
          </a:p>
          <a:p>
            <a:pPr marL="760095" lvl="1" indent="-380048" algn="l">
              <a:lnSpc>
                <a:spcPts val="4536"/>
              </a:lnSpc>
              <a:buFont typeface="Arial"/>
              <a:buChar char="•"/>
            </a:pPr>
            <a:r>
              <a:rPr lang="en-US" sz="4200" spc="39">
                <a:solidFill>
                  <a:srgbClr val="333440"/>
                </a:solidFill>
                <a:latin typeface="TT Rounds Condensed Bold"/>
              </a:rPr>
              <a:t>Fallop Tüpleri</a:t>
            </a:r>
          </a:p>
          <a:p>
            <a:pPr marL="651510" lvl="1" indent="-325755" algn="l">
              <a:lnSpc>
                <a:spcPts val="3888"/>
              </a:lnSpc>
            </a:pPr>
            <a:endParaRPr lang="en-US" sz="4200" spc="39">
              <a:solidFill>
                <a:srgbClr val="333440"/>
              </a:solidFill>
              <a:latin typeface="TT Rounds Condensed Bold"/>
            </a:endParaRPr>
          </a:p>
          <a:p>
            <a:pPr algn="l">
              <a:lnSpc>
                <a:spcPts val="3888"/>
              </a:lnSpc>
            </a:pPr>
            <a:endParaRPr lang="en-US" sz="4200" spc="39">
              <a:solidFill>
                <a:srgbClr val="333440"/>
              </a:solidFill>
              <a:latin typeface="TT Rounds Condensed Bold"/>
            </a:endParaRPr>
          </a:p>
          <a:p>
            <a:pPr algn="l">
              <a:lnSpc>
                <a:spcPts val="3888"/>
              </a:lnSpc>
            </a:pPr>
            <a:endParaRPr lang="en-US" sz="4200" spc="39">
              <a:solidFill>
                <a:srgbClr val="333440"/>
              </a:solidFill>
              <a:latin typeface="TT Rounds Condensed Bold"/>
            </a:endParaRPr>
          </a:p>
          <a:p>
            <a:pPr marL="651510" lvl="1" indent="-325755" algn="l">
              <a:lnSpc>
                <a:spcPts val="3888"/>
              </a:lnSpc>
              <a:buFont typeface="Arial"/>
              <a:buChar char="•"/>
            </a:pPr>
            <a:r>
              <a:rPr lang="en-US" sz="3600" spc="33">
                <a:solidFill>
                  <a:srgbClr val="333440"/>
                </a:solidFill>
                <a:latin typeface="TT Rounds Condensed"/>
              </a:rPr>
              <a:t>Fallop tüplerinin tıkanması kadın infertilitesinin önemli bir nedenidir (%25 ila %35).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Tedavi tubal kanülasyon, tubal anastomoz veya in vitro fertilizasyonu (IVF) içerir.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Yardımcı üreme tekniklerine ( YÜT) veya cerrahi tedavi yöntemlerine başvurma kararı yaş, ovaryan rezerv ve tubal hastalığın veya tıkanıklığın yeri gibi gebelik başarısı ile ilgili faktörlere dayanmaktadır.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Tubal faktör infertilitesi olan hastalar için bir uzmana sevk gereklidir.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73744" y="641032"/>
            <a:ext cx="15590520" cy="6408039"/>
          </a:xfrm>
          <a:prstGeom prst="rect">
            <a:avLst/>
          </a:prstGeom>
        </p:spPr>
        <p:txBody>
          <a:bodyPr lIns="0" tIns="0" rIns="0" bIns="0" rtlCol="0" anchor="t">
            <a:spAutoFit/>
          </a:bodyPr>
          <a:lstStyle/>
          <a:p>
            <a:pPr algn="l">
              <a:lnSpc>
                <a:spcPts val="3888"/>
              </a:lnSpc>
            </a:pPr>
            <a:endParaRPr/>
          </a:p>
          <a:p>
            <a:pPr marL="760095" lvl="1" indent="-380048" algn="l">
              <a:lnSpc>
                <a:spcPts val="4536"/>
              </a:lnSpc>
              <a:buFont typeface="Arial"/>
              <a:buChar char="•"/>
            </a:pPr>
            <a:r>
              <a:rPr lang="en-US" sz="4200" spc="39">
                <a:solidFill>
                  <a:srgbClr val="333440"/>
                </a:solidFill>
                <a:latin typeface="TT Rounds Condensed Bold"/>
              </a:rPr>
              <a:t>Uterus</a:t>
            </a:r>
          </a:p>
          <a:p>
            <a:pPr marL="651510" lvl="1" indent="-325755" algn="l">
              <a:lnSpc>
                <a:spcPts val="3888"/>
              </a:lnSpc>
            </a:pPr>
            <a:endParaRPr lang="en-US" sz="4200" spc="39">
              <a:solidFill>
                <a:srgbClr val="333440"/>
              </a:solidFill>
              <a:latin typeface="TT Rounds Condensed Bold"/>
            </a:endParaRPr>
          </a:p>
          <a:p>
            <a:pPr algn="l">
              <a:lnSpc>
                <a:spcPts val="3888"/>
              </a:lnSpc>
            </a:pPr>
            <a:endParaRPr lang="en-US" sz="4200" spc="39">
              <a:solidFill>
                <a:srgbClr val="333440"/>
              </a:solidFill>
              <a:latin typeface="TT Rounds Condensed Bold"/>
            </a:endParaRPr>
          </a:p>
          <a:p>
            <a:pPr algn="l">
              <a:lnSpc>
                <a:spcPts val="3888"/>
              </a:lnSpc>
            </a:pPr>
            <a:endParaRPr lang="en-US" sz="4200" spc="39">
              <a:solidFill>
                <a:srgbClr val="333440"/>
              </a:solidFill>
              <a:latin typeface="TT Rounds Condensed Bold"/>
            </a:endParaRPr>
          </a:p>
          <a:p>
            <a:pPr marL="651510" lvl="1" indent="-325755" algn="l">
              <a:lnSpc>
                <a:spcPts val="3888"/>
              </a:lnSpc>
              <a:buFont typeface="Arial"/>
              <a:buChar char="•"/>
            </a:pPr>
            <a:r>
              <a:rPr lang="en-US" sz="3600" spc="33">
                <a:solidFill>
                  <a:srgbClr val="333440"/>
                </a:solidFill>
                <a:latin typeface="TT Rounds Condensed"/>
              </a:rPr>
              <a:t>Herhangi bir intrauterin anormallik teşhis edildiğinde jinekolojik cerrahiye sevk edilmesi şiddetle tavsiye edilir.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Sınırlı çalışmalar, submukozal fibroidlerin çıkarılmasının doğurganlığı ve IVF sonuçlarını iyileştirdiğini göstermektedir.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Diğer intrauterin anormalliklerin doğurganlığı etkileme mekanizmaları hakkında veriler eksiktir.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41032"/>
            <a:ext cx="15590520" cy="6893814"/>
          </a:xfrm>
          <a:prstGeom prst="rect">
            <a:avLst/>
          </a:prstGeom>
        </p:spPr>
        <p:txBody>
          <a:bodyPr lIns="0" tIns="0" rIns="0" bIns="0" rtlCol="0" anchor="t">
            <a:spAutoFit/>
          </a:bodyPr>
          <a:lstStyle/>
          <a:p>
            <a:pPr algn="l">
              <a:lnSpc>
                <a:spcPts val="3888"/>
              </a:lnSpc>
            </a:pPr>
            <a:endParaRPr/>
          </a:p>
          <a:p>
            <a:pPr marL="760095" lvl="1" indent="-380048" algn="l">
              <a:lnSpc>
                <a:spcPts val="4536"/>
              </a:lnSpc>
              <a:buFont typeface="Arial"/>
              <a:buChar char="•"/>
            </a:pPr>
            <a:r>
              <a:rPr lang="en-US" sz="4200" spc="39">
                <a:solidFill>
                  <a:srgbClr val="333440"/>
                </a:solidFill>
                <a:latin typeface="TT Rounds Condensed Bold"/>
              </a:rPr>
              <a:t>Erkek İnfertilitesi</a:t>
            </a:r>
          </a:p>
          <a:p>
            <a:pPr marL="651510" lvl="1" indent="-325755" algn="l">
              <a:lnSpc>
                <a:spcPts val="3888"/>
              </a:lnSpc>
            </a:pPr>
            <a:endParaRPr lang="en-US" sz="4200" spc="39">
              <a:solidFill>
                <a:srgbClr val="333440"/>
              </a:solidFill>
              <a:latin typeface="TT Rounds Condensed Bold"/>
            </a:endParaRPr>
          </a:p>
          <a:p>
            <a:pPr algn="l">
              <a:lnSpc>
                <a:spcPts val="3888"/>
              </a:lnSpc>
            </a:pPr>
            <a:endParaRPr lang="en-US" sz="4200" spc="39">
              <a:solidFill>
                <a:srgbClr val="333440"/>
              </a:solidFill>
              <a:latin typeface="TT Rounds Condensed Bold"/>
            </a:endParaRPr>
          </a:p>
          <a:p>
            <a:pPr algn="l">
              <a:lnSpc>
                <a:spcPts val="3888"/>
              </a:lnSpc>
            </a:pPr>
            <a:endParaRPr lang="en-US" sz="4200" spc="39">
              <a:solidFill>
                <a:srgbClr val="333440"/>
              </a:solidFill>
              <a:latin typeface="TT Rounds Condensed Bold"/>
            </a:endParaRPr>
          </a:p>
          <a:p>
            <a:pPr marL="651510" lvl="1" indent="-325755" algn="l">
              <a:lnSpc>
                <a:spcPts val="3888"/>
              </a:lnSpc>
              <a:buFont typeface="Arial"/>
              <a:buChar char="•"/>
            </a:pPr>
            <a:r>
              <a:rPr lang="en-US" sz="3600" spc="33">
                <a:solidFill>
                  <a:srgbClr val="333440"/>
                </a:solidFill>
                <a:latin typeface="TT Rounds Condensed"/>
              </a:rPr>
              <a:t>Anormal semen analizi olan erkek faktörlü infertilite, erkek fertilitesi uzmanına veya obstrüksiyonu olan hastalar için bir üroloğa sevk edilmeyi gerektirir.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Bu hastaların çoğunda intrauterin inseminasyon, YÜT veya donör spermi ile gebelik elde edilebilir.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Azospermi genellikle obstrüksiyondan kaynaklanır ve cerrahi değerlendirme ve düzeltme gerektirir. Açıklanamayan erkek faktörlü infertilite için tedavinin temeli YÜT'tür.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41032"/>
            <a:ext cx="15590520" cy="7865364"/>
          </a:xfrm>
          <a:prstGeom prst="rect">
            <a:avLst/>
          </a:prstGeom>
        </p:spPr>
        <p:txBody>
          <a:bodyPr lIns="0" tIns="0" rIns="0" bIns="0" rtlCol="0" anchor="t">
            <a:spAutoFit/>
          </a:bodyPr>
          <a:lstStyle/>
          <a:p>
            <a:pPr algn="l">
              <a:lnSpc>
                <a:spcPts val="3888"/>
              </a:lnSpc>
            </a:pPr>
            <a:endParaRPr/>
          </a:p>
          <a:p>
            <a:pPr marL="760095" lvl="1" indent="-380048" algn="l">
              <a:lnSpc>
                <a:spcPts val="4536"/>
              </a:lnSpc>
              <a:buFont typeface="Arial"/>
              <a:buChar char="•"/>
            </a:pPr>
            <a:r>
              <a:rPr lang="en-US" sz="4200" spc="39">
                <a:solidFill>
                  <a:srgbClr val="333440"/>
                </a:solidFill>
                <a:latin typeface="TT Rounds Condensed Bold"/>
              </a:rPr>
              <a:t>Açıklanamayan İnfertilite</a:t>
            </a:r>
          </a:p>
          <a:p>
            <a:pPr marL="651510" lvl="1" indent="-325755" algn="l">
              <a:lnSpc>
                <a:spcPts val="3888"/>
              </a:lnSpc>
            </a:pPr>
            <a:endParaRPr lang="en-US" sz="4200" spc="39">
              <a:solidFill>
                <a:srgbClr val="333440"/>
              </a:solidFill>
              <a:latin typeface="TT Rounds Condensed Bold"/>
            </a:endParaRPr>
          </a:p>
          <a:p>
            <a:pPr algn="l">
              <a:lnSpc>
                <a:spcPts val="3888"/>
              </a:lnSpc>
            </a:pPr>
            <a:endParaRPr lang="en-US" sz="4200" spc="39">
              <a:solidFill>
                <a:srgbClr val="333440"/>
              </a:solidFill>
              <a:latin typeface="TT Rounds Condensed Bold"/>
            </a:endParaRPr>
          </a:p>
          <a:p>
            <a:pPr algn="l">
              <a:lnSpc>
                <a:spcPts val="3888"/>
              </a:lnSpc>
            </a:pPr>
            <a:endParaRPr lang="en-US" sz="4200" spc="39">
              <a:solidFill>
                <a:srgbClr val="333440"/>
              </a:solidFill>
              <a:latin typeface="TT Rounds Condensed Bold"/>
            </a:endParaRPr>
          </a:p>
          <a:p>
            <a:pPr marL="651510" lvl="1" indent="-325755" algn="l">
              <a:lnSpc>
                <a:spcPts val="3888"/>
              </a:lnSpc>
              <a:buFont typeface="Arial"/>
              <a:buChar char="•"/>
            </a:pPr>
            <a:r>
              <a:rPr lang="en-US" sz="3600" spc="33">
                <a:solidFill>
                  <a:srgbClr val="333440"/>
                </a:solidFill>
                <a:latin typeface="TT Rounds Condensed"/>
              </a:rPr>
              <a:t>Açıklanamayan infertilite teşhisi konulan kişilere, zamanlanmış cinsel ilişki, yaşam tarzı değişiklikleri ve tedavi seçenekleriyle beklenti yönetimi konusunda danışmanlık verilmelidir.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Açıklanamayan infertilite için ilk basamak tedavi olarak intrauterin inseminasyon ile birlikte klomifen veya letrozol önerilmektedir ve bekle gör yönetiminden daha üstündür.(randomize kontrollü bir çalışmada üç tedavi döngüsü boyunca canlı doğum oranı %31'e karşı %9)</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IVF ilk basamak tedavi olarak önerilmemektedir; ancak 38 yaş ve üzeri kadınlar için düşünülmelidir.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Yaşam Tarzı Değişiklikleri</a:t>
            </a:r>
          </a:p>
        </p:txBody>
      </p:sp>
      <p:sp>
        <p:nvSpPr>
          <p:cNvPr id="3" name="TextBox 3"/>
          <p:cNvSpPr txBox="1"/>
          <p:nvPr/>
        </p:nvSpPr>
        <p:spPr>
          <a:xfrm>
            <a:off x="1348740" y="2898458"/>
            <a:ext cx="15590520" cy="5116464"/>
          </a:xfrm>
          <a:prstGeom prst="rect">
            <a:avLst/>
          </a:prstGeom>
        </p:spPr>
        <p:txBody>
          <a:bodyPr lIns="0" tIns="0" rIns="0" bIns="0" rtlCol="0" anchor="t">
            <a:spAutoFit/>
          </a:bodyPr>
          <a:lstStyle/>
          <a:p>
            <a:pPr algn="l">
              <a:lnSpc>
                <a:spcPts val="3116"/>
              </a:lnSpc>
            </a:pPr>
            <a:endParaRPr/>
          </a:p>
          <a:p>
            <a:pPr marL="652867" lvl="1" indent="-326434" algn="l">
              <a:lnSpc>
                <a:spcPts val="3116"/>
              </a:lnSpc>
              <a:buFont typeface="Arial"/>
              <a:buChar char="•"/>
            </a:pPr>
            <a:r>
              <a:rPr lang="en-US" sz="3607" spc="33">
                <a:solidFill>
                  <a:srgbClr val="333440"/>
                </a:solidFill>
                <a:latin typeface="TT Rounds Condensed"/>
              </a:rPr>
              <a:t>Anovulatuar siklusları olan obez kadınlarda kilo kaybının (%5 ila %10) spontan ovulasyon oranını ve ovulasyon indüksiyonuna yanıtı iyileştirdiği gösterilmiştir.</a:t>
            </a:r>
          </a:p>
          <a:p>
            <a:pPr marL="652867" lvl="1" indent="-326434" algn="l">
              <a:lnSpc>
                <a:spcPts val="3116"/>
              </a:lnSpc>
            </a:pPr>
            <a:endParaRPr lang="en-US" sz="3607" spc="33">
              <a:solidFill>
                <a:srgbClr val="333440"/>
              </a:solidFill>
              <a:latin typeface="TT Rounds Condensed"/>
            </a:endParaRPr>
          </a:p>
          <a:p>
            <a:pPr marL="652867" lvl="1" indent="-326434" algn="l">
              <a:lnSpc>
                <a:spcPts val="3116"/>
              </a:lnSpc>
              <a:buFont typeface="Arial"/>
              <a:buChar char="•"/>
            </a:pPr>
            <a:r>
              <a:rPr lang="en-US" sz="3607" spc="33">
                <a:solidFill>
                  <a:srgbClr val="333440"/>
                </a:solidFill>
                <a:latin typeface="TT Rounds Condensed"/>
              </a:rPr>
              <a:t>Pro-fertilite diyetinin (folik asit, D ve B12 vitaminleri, meyve, sebze ve deniz ürünleri) YÜT uygulanan kadınlarda gebelik oranlarını iyileştirdiği gösterilmiştir.</a:t>
            </a:r>
          </a:p>
          <a:p>
            <a:pPr marL="652867" lvl="1" indent="-326434" algn="l">
              <a:lnSpc>
                <a:spcPts val="3116"/>
              </a:lnSpc>
            </a:pPr>
            <a:endParaRPr lang="en-US" sz="3607" spc="33">
              <a:solidFill>
                <a:srgbClr val="333440"/>
              </a:solidFill>
              <a:latin typeface="TT Rounds Condensed"/>
            </a:endParaRPr>
          </a:p>
          <a:p>
            <a:pPr marL="652867" lvl="1" indent="-326434" algn="l">
              <a:lnSpc>
                <a:spcPts val="3116"/>
              </a:lnSpc>
              <a:buFont typeface="Arial"/>
              <a:buChar char="•"/>
            </a:pPr>
            <a:r>
              <a:rPr lang="en-US" sz="3607" spc="33">
                <a:solidFill>
                  <a:srgbClr val="333440"/>
                </a:solidFill>
                <a:latin typeface="TT Rounds Condensed"/>
              </a:rPr>
              <a:t>Yüksek alkol alımı (günde iki içkiden fazla), tütün kullanımı ve yasadışı uyuşturucu kullanımı canlı doğum oranlarını olumsuz etkilemektedir. </a:t>
            </a:r>
          </a:p>
          <a:p>
            <a:pPr marL="652867" lvl="1" indent="-326434" algn="l">
              <a:lnSpc>
                <a:spcPts val="3116"/>
              </a:lnSpc>
            </a:pPr>
            <a:endParaRPr lang="en-US" sz="3607" spc="33">
              <a:solidFill>
                <a:srgbClr val="333440"/>
              </a:solidFill>
              <a:latin typeface="TT Rounds Condensed"/>
            </a:endParaRPr>
          </a:p>
          <a:p>
            <a:pPr marL="652867" lvl="1" indent="-326434" algn="l">
              <a:lnSpc>
                <a:spcPts val="3116"/>
              </a:lnSpc>
              <a:buFont typeface="Arial"/>
              <a:buChar char="•"/>
            </a:pPr>
            <a:r>
              <a:rPr lang="en-US" sz="3607" spc="33">
                <a:solidFill>
                  <a:srgbClr val="333440"/>
                </a:solidFill>
                <a:latin typeface="TT Rounds Condensed"/>
              </a:rPr>
              <a:t>Marihuana kullanımının sperm sayısını azalttığı ve ovulasyonu geciktirdiği veya engellediği gösterilmiştir.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Freeform 2"/>
          <p:cNvSpPr/>
          <p:nvPr/>
        </p:nvSpPr>
        <p:spPr>
          <a:xfrm>
            <a:off x="1348740" y="5464835"/>
            <a:ext cx="8051584" cy="4259548"/>
          </a:xfrm>
          <a:custGeom>
            <a:avLst/>
            <a:gdLst/>
            <a:ahLst/>
            <a:cxnLst/>
            <a:rect l="l" t="t" r="r" b="b"/>
            <a:pathLst>
              <a:path w="8051584" h="4259548">
                <a:moveTo>
                  <a:pt x="0" y="0"/>
                </a:moveTo>
                <a:lnTo>
                  <a:pt x="8051584" y="0"/>
                </a:lnTo>
                <a:lnTo>
                  <a:pt x="8051584" y="4259548"/>
                </a:lnTo>
                <a:lnTo>
                  <a:pt x="0" y="4259548"/>
                </a:lnTo>
                <a:lnTo>
                  <a:pt x="0" y="0"/>
                </a:lnTo>
                <a:close/>
              </a:path>
            </a:pathLst>
          </a:custGeom>
          <a:blipFill>
            <a:blip r:embed="rId3"/>
            <a:stretch>
              <a:fillRect/>
            </a:stretch>
          </a:blipFill>
        </p:spPr>
        <p:txBody>
          <a:bodyPr/>
          <a:lstStyle/>
          <a:p>
            <a:endParaRPr lang="tr-TR"/>
          </a:p>
        </p:txBody>
      </p:sp>
      <p:sp>
        <p:nvSpPr>
          <p:cNvPr id="3" name="TextBox 3"/>
          <p:cNvSpPr txBox="1"/>
          <p:nvPr/>
        </p:nvSpPr>
        <p:spPr>
          <a:xfrm>
            <a:off x="1348740" y="1105805"/>
            <a:ext cx="15590520" cy="938784"/>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Özet</a:t>
            </a:r>
          </a:p>
        </p:txBody>
      </p:sp>
      <p:sp>
        <p:nvSpPr>
          <p:cNvPr id="4" name="Freeform 4"/>
          <p:cNvSpPr/>
          <p:nvPr/>
        </p:nvSpPr>
        <p:spPr>
          <a:xfrm>
            <a:off x="10884430" y="5821611"/>
            <a:ext cx="5227600" cy="3545994"/>
          </a:xfrm>
          <a:custGeom>
            <a:avLst/>
            <a:gdLst/>
            <a:ahLst/>
            <a:cxnLst/>
            <a:rect l="l" t="t" r="r" b="b"/>
            <a:pathLst>
              <a:path w="5227600" h="3545994">
                <a:moveTo>
                  <a:pt x="0" y="0"/>
                </a:moveTo>
                <a:lnTo>
                  <a:pt x="5227601" y="0"/>
                </a:lnTo>
                <a:lnTo>
                  <a:pt x="5227601" y="3545995"/>
                </a:lnTo>
                <a:lnTo>
                  <a:pt x="0" y="3545995"/>
                </a:lnTo>
                <a:lnTo>
                  <a:pt x="0" y="0"/>
                </a:lnTo>
                <a:close/>
              </a:path>
            </a:pathLst>
          </a:custGeom>
          <a:blipFill>
            <a:blip r:embed="rId4"/>
            <a:stretch>
              <a:fillRect/>
            </a:stretch>
          </a:blipFill>
        </p:spPr>
        <p:txBody>
          <a:bodyPr/>
          <a:lstStyle/>
          <a:p>
            <a:endParaRPr lang="tr-TR"/>
          </a:p>
        </p:txBody>
      </p:sp>
      <p:sp>
        <p:nvSpPr>
          <p:cNvPr id="5" name="TextBox 5"/>
          <p:cNvSpPr txBox="1"/>
          <p:nvPr/>
        </p:nvSpPr>
        <p:spPr>
          <a:xfrm>
            <a:off x="1348740" y="2850833"/>
            <a:ext cx="15590520" cy="2310955"/>
          </a:xfrm>
          <a:prstGeom prst="rect">
            <a:avLst/>
          </a:prstGeom>
        </p:spPr>
        <p:txBody>
          <a:bodyPr lIns="0" tIns="0" rIns="0" bIns="0" rtlCol="0" anchor="t">
            <a:spAutoFit/>
          </a:bodyPr>
          <a:lstStyle/>
          <a:p>
            <a:pPr marL="652867" lvl="1" indent="-326434">
              <a:lnSpc>
                <a:spcPts val="3607"/>
              </a:lnSpc>
              <a:buFont typeface="Arial"/>
              <a:buChar char="•"/>
            </a:pPr>
            <a:r>
              <a:rPr lang="en-US" sz="3607" spc="32">
                <a:solidFill>
                  <a:srgbClr val="333440"/>
                </a:solidFill>
                <a:latin typeface="TT Rounds Condensed"/>
              </a:rPr>
              <a:t>İnfertilite, 12 aylık düzenli, korunmasız cinsel ilişkiden sonra gebelik elde edilememesidir. </a:t>
            </a:r>
          </a:p>
          <a:p>
            <a:pPr>
              <a:lnSpc>
                <a:spcPts val="3607"/>
              </a:lnSpc>
            </a:pPr>
            <a:endParaRPr lang="en-US" sz="3607" spc="32">
              <a:solidFill>
                <a:srgbClr val="333440"/>
              </a:solidFill>
              <a:latin typeface="TT Rounds Condensed"/>
            </a:endParaRPr>
          </a:p>
          <a:p>
            <a:pPr marL="652867" lvl="1" indent="-326434" algn="l">
              <a:lnSpc>
                <a:spcPts val="3607"/>
              </a:lnSpc>
              <a:buFont typeface="Arial"/>
              <a:buChar char="•"/>
            </a:pPr>
            <a:r>
              <a:rPr lang="en-US" sz="3607" spc="33">
                <a:solidFill>
                  <a:srgbClr val="333440"/>
                </a:solidFill>
                <a:latin typeface="TT Rounds Condensed"/>
              </a:rPr>
              <a:t>İnfertilite değerlendirmesi, gebe kalamadıkları için yardım isteyen çiftler için endikedir.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Light"/>
              </a:rPr>
              <a:t>Kaynakça</a:t>
            </a:r>
          </a:p>
        </p:txBody>
      </p:sp>
      <p:sp>
        <p:nvSpPr>
          <p:cNvPr id="3" name="TextBox 3"/>
          <p:cNvSpPr txBox="1"/>
          <p:nvPr/>
        </p:nvSpPr>
        <p:spPr>
          <a:xfrm>
            <a:off x="1348740" y="2803208"/>
            <a:ext cx="15590520" cy="5049012"/>
          </a:xfrm>
          <a:prstGeom prst="rect">
            <a:avLst/>
          </a:prstGeom>
        </p:spPr>
        <p:txBody>
          <a:bodyPr lIns="0" tIns="0" rIns="0" bIns="0" rtlCol="0" anchor="t">
            <a:spAutoFit/>
          </a:bodyPr>
          <a:lstStyle/>
          <a:p>
            <a:pPr marL="398145" lvl="1" indent="-199072" algn="l">
              <a:lnSpc>
                <a:spcPts val="2375"/>
              </a:lnSpc>
              <a:buFont typeface="Arial"/>
              <a:buChar char="•"/>
            </a:pPr>
            <a:r>
              <a:rPr lang="en-US" sz="2199" spc="20">
                <a:solidFill>
                  <a:srgbClr val="333440"/>
                </a:solidFill>
                <a:latin typeface="TT Rounds Condensed"/>
              </a:rPr>
              <a:t>Infertility: Evaluation and Management KIWITA PHILLIPS, MD, RAIMOT A. OLANREWAJU, MD, AND FOLASHADE OMOLE, MD. </a:t>
            </a:r>
            <a:r>
              <a:rPr lang="en-US" sz="2199" spc="20">
                <a:solidFill>
                  <a:srgbClr val="333440"/>
                </a:solidFill>
                <a:latin typeface="TT Rounds Condensed Italics"/>
              </a:rPr>
              <a:t>Am Fam Physician.</a:t>
            </a:r>
            <a:r>
              <a:rPr lang="en-US" sz="2199" spc="20">
                <a:solidFill>
                  <a:srgbClr val="333440"/>
                </a:solidFill>
                <a:latin typeface="TT Rounds Condensed"/>
              </a:rPr>
              <a:t> 2023;107(6):623-630</a:t>
            </a:r>
          </a:p>
          <a:p>
            <a:pPr marL="1044068" lvl="2" indent="-348023" algn="l">
              <a:lnSpc>
                <a:spcPts val="1889"/>
              </a:lnSpc>
              <a:buFont typeface="Arial"/>
              <a:buChar char="⚬"/>
            </a:pPr>
            <a:r>
              <a:rPr lang="en-US" sz="1749" u="sng" spc="16">
                <a:solidFill>
                  <a:srgbClr val="333440"/>
                </a:solidFill>
                <a:latin typeface="TT Rounds Condensed"/>
                <a:hlinkClick r:id="rId2" tooltip="https://www.aafp.org/pubs/afp/issues/2023/0600/infertility.html"/>
              </a:rPr>
              <a:t>https://www.aafp.org/pubs/afp/issues/2023/0600/infertility.html</a:t>
            </a:r>
          </a:p>
          <a:p>
            <a:pPr marL="984409" lvl="2" indent="-328136" algn="l">
              <a:lnSpc>
                <a:spcPts val="1782"/>
              </a:lnSpc>
            </a:pPr>
            <a:endParaRPr lang="en-US" sz="1749" u="sng" spc="16">
              <a:solidFill>
                <a:srgbClr val="333440"/>
              </a:solidFill>
              <a:latin typeface="TT Rounds Condensed"/>
              <a:hlinkClick r:id="rId2" tooltip="https://www.aafp.org/pubs/afp/issues/2023/0600/infertility.html"/>
            </a:endParaRPr>
          </a:p>
          <a:p>
            <a:pPr algn="l">
              <a:lnSpc>
                <a:spcPts val="1782"/>
              </a:lnSpc>
            </a:pPr>
            <a:endParaRPr lang="en-US" sz="1749" u="sng" spc="16">
              <a:solidFill>
                <a:srgbClr val="333440"/>
              </a:solidFill>
              <a:latin typeface="TT Rounds Condensed"/>
              <a:hlinkClick r:id="rId2" tooltip="https://www.aafp.org/pubs/afp/issues/2023/0600/infertility.html"/>
            </a:endParaRPr>
          </a:p>
          <a:p>
            <a:pPr marL="316706" lvl="1" indent="-158353" algn="l">
              <a:lnSpc>
                <a:spcPts val="1889"/>
              </a:lnSpc>
              <a:buFont typeface="Arial"/>
              <a:buChar char="•"/>
            </a:pPr>
            <a:r>
              <a:rPr lang="en-US" sz="1749" u="sng" spc="16">
                <a:solidFill>
                  <a:srgbClr val="333440"/>
                </a:solidFill>
                <a:latin typeface="TT Rounds Condensed"/>
                <a:hlinkClick r:id="rId3" tooltip="https://www.uptodate.com/contents/overview-of-infertility?search=infertilite&amp;source=search_result&amp;selectedTitle=1~150&amp;usage_type=default&amp;display_rank=1#H2"/>
              </a:rPr>
              <a:t>https://www.uptodate.com/contents/overview-of-infertility?search=infertilite&amp;source=search_result&amp;selectedTitle=1~150&amp;usage_type=default&amp;display_rank=1#H2</a:t>
            </a:r>
          </a:p>
          <a:p>
            <a:pPr marL="316706" lvl="1" indent="-158353" algn="l">
              <a:lnSpc>
                <a:spcPts val="1889"/>
              </a:lnSpc>
              <a:buFont typeface="Arial"/>
              <a:buChar char="•"/>
            </a:pPr>
            <a:r>
              <a:rPr lang="en-US" sz="1749" u="sng" spc="16">
                <a:solidFill>
                  <a:srgbClr val="333440"/>
                </a:solidFill>
                <a:latin typeface="TT Rounds Condensed"/>
                <a:hlinkClick r:id="rId4" tooltip="https://www.uptodate.com/contents/female-infertility-causes?search=infertilite&amp;source=search_result&amp;selectedTitle=4~150&amp;usage_type=default&amp;display_rank=4"/>
              </a:rPr>
              <a:t>https://www.uptodate.com/contents/female-infertility-causes?search=infertilite&amp;source=search_result&amp;selectedTitle=4~150&amp;usage_type=default&amp;display_rank=4</a:t>
            </a:r>
          </a:p>
          <a:p>
            <a:pPr marL="316706" lvl="1" indent="-158353" algn="l">
              <a:lnSpc>
                <a:spcPts val="1889"/>
              </a:lnSpc>
              <a:buFont typeface="Arial"/>
              <a:buChar char="•"/>
            </a:pPr>
            <a:r>
              <a:rPr lang="en-US" sz="1749" u="sng" spc="16">
                <a:solidFill>
                  <a:srgbClr val="333440"/>
                </a:solidFill>
                <a:latin typeface="TT Rounds Condensed"/>
                <a:hlinkClick r:id="rId5" tooltip="https://www.uptodate.com/contents/female-infertility-evaluation?search=infertilite&amp;source=search_result&amp;selectedTitle=2~150&amp;usage_type=default&amp;display_rank=2"/>
              </a:rPr>
              <a:t>https://www.uptodate.com/contents/female-infertility-evaluation?search=infertilite&amp;source=search_result&amp;selectedTitle=2~150&amp;usage_type=default&amp;display_rank=2</a:t>
            </a:r>
          </a:p>
          <a:p>
            <a:pPr marL="316706" lvl="1" indent="-158353" algn="l">
              <a:lnSpc>
                <a:spcPts val="1889"/>
              </a:lnSpc>
              <a:buFont typeface="Arial"/>
              <a:buChar char="•"/>
            </a:pPr>
            <a:r>
              <a:rPr lang="en-US" sz="1749" u="sng" spc="16">
                <a:solidFill>
                  <a:srgbClr val="333440"/>
                </a:solidFill>
                <a:latin typeface="TT Rounds Condensed"/>
                <a:hlinkClick r:id="rId6" tooltip="https://www.uptodate.com/contents/approach-to-the-male-with-infertility?search=infertilite&amp;source=search_result&amp;selectedTitle=3~150&amp;usage_type=default&amp;display_rank=3"/>
              </a:rPr>
              <a:t>https://www.uptodate.com/contents/approach-to-the-male-with-infertility?search=infertilite&amp;source=search_result&amp;selectedTitle=3~150&amp;usage_type=default&amp;display_rank=3</a:t>
            </a:r>
          </a:p>
          <a:p>
            <a:pPr marL="316706" lvl="1" indent="-158353" algn="l">
              <a:lnSpc>
                <a:spcPts val="1889"/>
              </a:lnSpc>
              <a:buFont typeface="Arial"/>
              <a:buChar char="•"/>
            </a:pPr>
            <a:r>
              <a:rPr lang="en-US" sz="1749" u="sng" spc="16">
                <a:solidFill>
                  <a:srgbClr val="333440"/>
                </a:solidFill>
                <a:latin typeface="TT Rounds Condensed"/>
                <a:hlinkClick r:id="rId7" tooltip="https://www.uptodate.com/contents/causes-of-male-infertility?search=infertilite&amp;source=search_result&amp;selectedTitle=6~150&amp;usage_type=default&amp;display_rank=6"/>
              </a:rPr>
              <a:t>https://www.uptodate.com/contents/causes-of-male-infertility?search=infertilite&amp;source=search_result&amp;selectedTitle=6~150&amp;usage_type=default&amp;display_rank=6</a:t>
            </a:r>
          </a:p>
          <a:p>
            <a:pPr marL="316706" lvl="1" indent="-158353" algn="l">
              <a:lnSpc>
                <a:spcPts val="1889"/>
              </a:lnSpc>
              <a:buFont typeface="Arial"/>
              <a:buChar char="•"/>
            </a:pPr>
            <a:r>
              <a:rPr lang="en-US" sz="1749" u="sng" spc="16">
                <a:solidFill>
                  <a:srgbClr val="333440"/>
                </a:solidFill>
                <a:latin typeface="TT Rounds Condensed"/>
                <a:hlinkClick r:id="rId8" tooltip="https://www.uptodate.com/contents/female-infertility-treatments?search=infertilite&amp;source=search_result&amp;selectedTitle=5~150&amp;usage_type=default&amp;display_rank=5"/>
              </a:rPr>
              <a:t>https://www.uptodate.com/contents/female-infertility-treatments?search=infertilite&amp;source=search_result&amp;selectedTitle=5~150&amp;usage_type=default&amp;display_rank=5</a:t>
            </a:r>
          </a:p>
          <a:p>
            <a:pPr marL="316706" lvl="1" indent="-158353" algn="l">
              <a:lnSpc>
                <a:spcPts val="1889"/>
              </a:lnSpc>
              <a:buFont typeface="Arial"/>
              <a:buChar char="•"/>
            </a:pPr>
            <a:r>
              <a:rPr lang="en-US" sz="1749" u="sng" spc="16">
                <a:solidFill>
                  <a:srgbClr val="333440"/>
                </a:solidFill>
                <a:latin typeface="TT Rounds Condensed"/>
                <a:hlinkClick r:id="rId9" tooltip="https://www.uptodate.com/contents/treatments-for-male-infertility?search=infertilite&amp;source=search_result&amp;selectedTitle=7~150&amp;usage_type=default&amp;display_rank=7"/>
              </a:rPr>
              <a:t>https://www.uptodate.com/contents/treatments-for-male-infertility?search=infertilite&amp;source=search_result&amp;selectedTitle=7~150&amp;usage_type=default&amp;display_rank=7</a:t>
            </a:r>
          </a:p>
          <a:p>
            <a:pPr marL="316706" lvl="1" indent="-158353" algn="l">
              <a:lnSpc>
                <a:spcPts val="1889"/>
              </a:lnSpc>
              <a:buFont typeface="Arial"/>
              <a:buChar char="•"/>
            </a:pPr>
            <a:r>
              <a:rPr lang="en-US" sz="1749" u="sng" spc="16">
                <a:solidFill>
                  <a:srgbClr val="333440"/>
                </a:solidFill>
                <a:latin typeface="TT Rounds Condensed"/>
                <a:hlinkClick r:id="rId10" tooltip="https://www.who.int/news-room/fact-sheets/detail/infertility"/>
              </a:rPr>
              <a:t>https://www.who.int/news-room/fact-sheets/detail/infertility</a:t>
            </a:r>
          </a:p>
          <a:p>
            <a:pPr marL="316706" lvl="1" indent="-158353" algn="l">
              <a:lnSpc>
                <a:spcPts val="1889"/>
              </a:lnSpc>
              <a:buFont typeface="Arial"/>
              <a:buChar char="•"/>
            </a:pPr>
            <a:r>
              <a:rPr lang="en-US" sz="1749" spc="16">
                <a:solidFill>
                  <a:srgbClr val="333440"/>
                </a:solidFill>
                <a:latin typeface="TT Rounds Condensed"/>
              </a:rPr>
              <a:t>Sarac M, Koc I. PREVALENCE AND RISK FACTORS OF INFERTILITY IN TURKEY: EVIDENCE FROM DEMOGRAPHIC AND HEALTH SURVEYS, 1993–2013. </a:t>
            </a:r>
            <a:r>
              <a:rPr lang="en-US" sz="1749" spc="16">
                <a:solidFill>
                  <a:srgbClr val="333440"/>
                </a:solidFill>
                <a:latin typeface="TT Rounds Condensed Italics"/>
              </a:rPr>
              <a:t>Journal of Biosocial Science</a:t>
            </a:r>
            <a:r>
              <a:rPr lang="en-US" sz="1749" spc="16">
                <a:solidFill>
                  <a:srgbClr val="333440"/>
                </a:solidFill>
                <a:latin typeface="TT Rounds Condensed"/>
              </a:rPr>
              <a:t>. 2018;50(4):472-490.  doi:10.1017/S0021932017000244</a:t>
            </a:r>
          </a:p>
          <a:p>
            <a:pPr marL="298609" lvl="1" indent="-149304" algn="l">
              <a:lnSpc>
                <a:spcPts val="1782"/>
              </a:lnSpc>
            </a:pPr>
            <a:endParaRPr lang="en-US" sz="1749" spc="16">
              <a:solidFill>
                <a:srgbClr val="333440"/>
              </a:solidFill>
              <a:latin typeface="TT Rounds Condensed"/>
            </a:endParaRPr>
          </a:p>
          <a:p>
            <a:pPr marL="298609" lvl="1" indent="-149304" algn="l">
              <a:lnSpc>
                <a:spcPts val="1782"/>
              </a:lnSpc>
            </a:pPr>
            <a:endParaRPr lang="en-US" sz="1749" spc="16">
              <a:solidFill>
                <a:srgbClr val="333440"/>
              </a:solidFill>
              <a:latin typeface="TT Rounds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İnfertilite tanımı</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İnfertilite, 12 aylık düzenli, korunmasız cinsel ilişkiden sonra gebelik elde edilememesidir; </a:t>
            </a:r>
          </a:p>
          <a:p>
            <a:pPr marL="651510" lvl="1" indent="-325755" algn="l">
              <a:lnSpc>
                <a:spcPts val="3888"/>
              </a:lnSpc>
            </a:pPr>
            <a:endParaRPr lang="en-US" sz="3600" spc="33">
              <a:solidFill>
                <a:srgbClr val="333440"/>
              </a:solidFill>
              <a:latin typeface="TT Rounds Condensed"/>
            </a:endParaRPr>
          </a:p>
          <a:p>
            <a:pPr marL="1337310" lvl="2" indent="-445770" algn="l">
              <a:lnSpc>
                <a:spcPts val="3888"/>
              </a:lnSpc>
              <a:buFont typeface="Arial"/>
              <a:buChar char="⚬"/>
            </a:pPr>
            <a:r>
              <a:rPr lang="en-US" sz="3600" spc="33">
                <a:solidFill>
                  <a:srgbClr val="333440"/>
                </a:solidFill>
                <a:latin typeface="TT Rounds Condensed"/>
              </a:rPr>
              <a:t>Daha geniş anlamda infertilite, bir kişinin bireysel olarak veya eşiyle birlikte üreme kapasitesinin bozulması olarak tanımlanır.</a:t>
            </a:r>
          </a:p>
          <a:p>
            <a:pPr marL="1337310" lvl="2" indent="-445770" algn="l">
              <a:lnSpc>
                <a:spcPts val="3888"/>
              </a:lnSpc>
            </a:pPr>
            <a:endParaRPr lang="en-US" sz="3600" spc="33">
              <a:solidFill>
                <a:srgbClr val="333440"/>
              </a:solidFill>
              <a:latin typeface="TT Rounds Condensed"/>
            </a:endParaRPr>
          </a:p>
          <a:p>
            <a:pPr marL="1337310" lvl="2" indent="-445770" algn="l">
              <a:lnSpc>
                <a:spcPts val="3888"/>
              </a:lnSpc>
              <a:buFont typeface="Arial"/>
              <a:buChar char="⚬"/>
            </a:pPr>
            <a:r>
              <a:rPr lang="en-US" sz="3600" spc="33">
                <a:solidFill>
                  <a:srgbClr val="333440"/>
                </a:solidFill>
                <a:latin typeface="TT Rounds Condensed"/>
              </a:rPr>
              <a:t>Primer infertilite hiç gebelik elde edememektir. </a:t>
            </a:r>
          </a:p>
          <a:p>
            <a:pPr marL="1337310" lvl="2" indent="-445770" algn="l">
              <a:lnSpc>
                <a:spcPts val="3888"/>
              </a:lnSpc>
            </a:pPr>
            <a:endParaRPr lang="en-US" sz="3600" spc="33">
              <a:solidFill>
                <a:srgbClr val="333440"/>
              </a:solidFill>
              <a:latin typeface="TT Rounds Condensed"/>
            </a:endParaRPr>
          </a:p>
          <a:p>
            <a:pPr marL="1337310" lvl="2" indent="-445770" algn="l">
              <a:lnSpc>
                <a:spcPts val="3888"/>
              </a:lnSpc>
              <a:buFont typeface="Arial"/>
              <a:buChar char="⚬"/>
            </a:pPr>
            <a:r>
              <a:rPr lang="en-US" sz="3600" spc="33">
                <a:solidFill>
                  <a:srgbClr val="333440"/>
                </a:solidFill>
                <a:latin typeface="TT Rounds Condensed"/>
              </a:rPr>
              <a:t>Sekonder infertilite, önceki bir gebelikten sonra gebelik elde edilememesidir.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Diğer tanımlamalar</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marL="651510" lvl="1" indent="-325755" algn="l">
              <a:lnSpc>
                <a:spcPts val="3888"/>
              </a:lnSpc>
              <a:buFont typeface="Arial"/>
              <a:buChar char="•"/>
            </a:pPr>
            <a:r>
              <a:rPr lang="en-US" sz="3600" spc="33">
                <a:solidFill>
                  <a:srgbClr val="333440"/>
                </a:solidFill>
                <a:latin typeface="TT Rounds Condensed Bold"/>
              </a:rPr>
              <a:t>Fekundite</a:t>
            </a:r>
            <a:r>
              <a:rPr lang="en-US" sz="3600" spc="33">
                <a:solidFill>
                  <a:srgbClr val="333440"/>
                </a:solidFill>
                <a:latin typeface="TT Rounds Condensed"/>
              </a:rPr>
              <a:t>, klinik olarak canlı doğum yapma kapasitesi olarak tanımlanır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Bold"/>
              </a:rPr>
              <a:t>Fekundabilite</a:t>
            </a:r>
            <a:r>
              <a:rPr lang="en-US" sz="3600" spc="33">
                <a:solidFill>
                  <a:srgbClr val="333440"/>
                </a:solidFill>
                <a:latin typeface="TT Rounds Condensed"/>
              </a:rPr>
              <a:t>, tek bir adet döngüsünde yeterli sperm maruziyeti ve doğum kontrolü olmaksızın canlı doğumla sonuçlanan bir gebelik elde etme olasılığıdır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Bold"/>
              </a:rPr>
              <a:t>Fertilite</a:t>
            </a:r>
            <a:r>
              <a:rPr lang="en-US" sz="3600" spc="33">
                <a:solidFill>
                  <a:srgbClr val="333440"/>
                </a:solidFill>
                <a:latin typeface="TT Rounds Condensed"/>
              </a:rPr>
              <a:t>, klinik bir gebeliğe sahip olma yeteneğidir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Bold"/>
              </a:rPr>
              <a:t>Sterilite</a:t>
            </a:r>
            <a:r>
              <a:rPr lang="en-US" sz="3600" spc="33">
                <a:solidFill>
                  <a:srgbClr val="333440"/>
                </a:solidFill>
                <a:latin typeface="TT Rounds Condensed"/>
              </a:rPr>
              <a:t>, kalıcı bir infertilite durumudur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İnfertilite epidemiyolojisi</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Dünya Sağlık Örgütü (WHO), 1990 ve 2021 yılları arasında toplanan küresel verilere dayanarak, yaklaşık her 6 yetişkinden 1'inin hayatında en az bir kez kısırlık yaşadığını tahmin etmektedir. </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Prevalans tahminleri, yüksek gelirli ülkelerdeki yetişkinler için yüzde 17,8 ve düşük ve orta gelirli ülkelerdeki yetişkinler için yüzde 16,5'tir.</a:t>
            </a:r>
          </a:p>
          <a:p>
            <a:pPr marL="651510" lvl="1" indent="-325755" algn="l">
              <a:lnSpc>
                <a:spcPts val="3888"/>
              </a:lnSpc>
            </a:pPr>
            <a:endParaRPr lang="en-US" sz="3600" spc="33">
              <a:solidFill>
                <a:srgbClr val="333440"/>
              </a:solidFill>
              <a:latin typeface="TT Rounds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İnfertilite epidemiyolojisi</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Amerika Birleşik Devletleri'nde 15-49 yaş arası evli kadınların %19,4'ünün hiç doğum yapmadığını ve infertil olarak kabul edildiğini, 15-49 yaş arası kadınların %26'sının ise doğurganlık oranının düşük olduğunu göstermektedir.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Türkiye'de 1993 yılında %15,0 olan infertilite oranının 2013 yılında %8,1'e düşerek %46 oranında azaldığını göstermiştir.</a:t>
            </a: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pPr>
            <a:endParaRPr lang="en-US" sz="3600" spc="33">
              <a:solidFill>
                <a:srgbClr val="333440"/>
              </a:solidFill>
              <a:latin typeface="TT Rounds Condensed"/>
            </a:endParaRPr>
          </a:p>
          <a:p>
            <a:pPr marL="651510" lvl="1" indent="-325755" algn="l">
              <a:lnSpc>
                <a:spcPts val="3888"/>
              </a:lnSpc>
            </a:pPr>
            <a:endParaRPr lang="en-US" sz="3600" spc="33">
              <a:solidFill>
                <a:srgbClr val="333440"/>
              </a:solidFill>
              <a:latin typeface="TT Rounds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İnfertilite etiyolojisi</a:t>
            </a:r>
          </a:p>
        </p:txBody>
      </p:sp>
      <p:sp>
        <p:nvSpPr>
          <p:cNvPr id="3" name="TextBox 3"/>
          <p:cNvSpPr txBox="1"/>
          <p:nvPr/>
        </p:nvSpPr>
        <p:spPr>
          <a:xfrm>
            <a:off x="1348740" y="2831783"/>
            <a:ext cx="15590520" cy="6322314"/>
          </a:xfrm>
          <a:prstGeom prst="rect">
            <a:avLst/>
          </a:prstGeom>
        </p:spPr>
        <p:txBody>
          <a:bodyPr lIns="0" tIns="0" rIns="0" bIns="0" rtlCol="0" anchor="t">
            <a:spAutoFit/>
          </a:bodyPr>
          <a:lstStyle/>
          <a:p>
            <a:pPr marL="651510" lvl="1" indent="-325755" algn="l">
              <a:lnSpc>
                <a:spcPts val="3888"/>
              </a:lnSpc>
              <a:buFont typeface="Arial"/>
              <a:buChar char="•"/>
            </a:pPr>
            <a:r>
              <a:rPr lang="en-US" sz="3600" spc="33">
                <a:solidFill>
                  <a:srgbClr val="333440"/>
                </a:solidFill>
                <a:latin typeface="TT Rounds Condensed"/>
              </a:rPr>
              <a:t>Dünya Sağlık Örgütü (WHO) İnfertilite Tanı ve Tedavisi Görev Gücü, 8500 infertil çift üzerinde bir çalışma gerçekleştirmiş</a:t>
            </a:r>
          </a:p>
          <a:p>
            <a:pPr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Gelişmiş ülkelerde, </a:t>
            </a:r>
          </a:p>
          <a:p>
            <a:pPr algn="l">
              <a:lnSpc>
                <a:spcPts val="3888"/>
              </a:lnSpc>
            </a:pPr>
            <a:endParaRPr lang="en-US" sz="3600" spc="33">
              <a:solidFill>
                <a:srgbClr val="333440"/>
              </a:solidFill>
              <a:latin typeface="TT Rounds Condensed"/>
            </a:endParaRPr>
          </a:p>
          <a:p>
            <a:pPr marL="1337310" lvl="2" indent="-445770" algn="l">
              <a:lnSpc>
                <a:spcPts val="3888"/>
              </a:lnSpc>
              <a:buFont typeface="Arial"/>
              <a:buChar char="⚬"/>
            </a:pPr>
            <a:r>
              <a:rPr lang="en-US" sz="3600" spc="33">
                <a:solidFill>
                  <a:srgbClr val="333440"/>
                </a:solidFill>
                <a:latin typeface="TT Rounds Condensed Bold"/>
              </a:rPr>
              <a:t>% 37 sinde kadın </a:t>
            </a:r>
            <a:r>
              <a:rPr lang="en-US" sz="3600" spc="33">
                <a:solidFill>
                  <a:srgbClr val="333440"/>
                </a:solidFill>
                <a:latin typeface="TT Rounds Condensed"/>
              </a:rPr>
              <a:t>faktörlü infertilite </a:t>
            </a:r>
          </a:p>
          <a:p>
            <a:pPr marL="1337310" lvl="2" indent="-445770" algn="l">
              <a:lnSpc>
                <a:spcPts val="3888"/>
              </a:lnSpc>
              <a:buFont typeface="Arial"/>
              <a:buChar char="⚬"/>
            </a:pPr>
            <a:r>
              <a:rPr lang="en-US" sz="3600" spc="33">
                <a:solidFill>
                  <a:srgbClr val="333440"/>
                </a:solidFill>
                <a:latin typeface="TT Rounds Condensed Bold"/>
              </a:rPr>
              <a:t>%8 inde erkek </a:t>
            </a:r>
            <a:r>
              <a:rPr lang="en-US" sz="3600" spc="33">
                <a:solidFill>
                  <a:srgbClr val="333440"/>
                </a:solidFill>
                <a:latin typeface="TT Rounds Condensed"/>
              </a:rPr>
              <a:t>faktörlü infertilite </a:t>
            </a:r>
          </a:p>
          <a:p>
            <a:pPr marL="1337310" lvl="2" indent="-445770" algn="l">
              <a:lnSpc>
                <a:spcPts val="3888"/>
              </a:lnSpc>
              <a:buFont typeface="Arial"/>
              <a:buChar char="⚬"/>
            </a:pPr>
            <a:r>
              <a:rPr lang="en-US" sz="3600" spc="33">
                <a:solidFill>
                  <a:srgbClr val="333440"/>
                </a:solidFill>
                <a:latin typeface="TT Rounds Condensed Bold"/>
              </a:rPr>
              <a:t>%35 inde hem erkek hem de kadın </a:t>
            </a:r>
            <a:r>
              <a:rPr lang="en-US" sz="3600" spc="33">
                <a:solidFill>
                  <a:srgbClr val="333440"/>
                </a:solidFill>
                <a:latin typeface="TT Rounds Condensed"/>
              </a:rPr>
              <a:t>faktörlü infertilite</a:t>
            </a:r>
          </a:p>
          <a:p>
            <a:pPr marL="1337310" lvl="2" indent="-445770" algn="l">
              <a:lnSpc>
                <a:spcPts val="3888"/>
              </a:lnSpc>
              <a:buFont typeface="Arial"/>
              <a:buChar char="⚬"/>
            </a:pPr>
            <a:r>
              <a:rPr lang="en-US" sz="3600" spc="33">
                <a:solidFill>
                  <a:srgbClr val="333440"/>
                </a:solidFill>
                <a:latin typeface="TT Rounds Condensed Bold"/>
              </a:rPr>
              <a:t>%5 açıklanamayan</a:t>
            </a:r>
            <a:r>
              <a:rPr lang="en-US" sz="3600" spc="33">
                <a:solidFill>
                  <a:srgbClr val="333440"/>
                </a:solidFill>
                <a:latin typeface="TT Rounds Condensed"/>
              </a:rPr>
              <a:t> infertilite </a:t>
            </a:r>
          </a:p>
          <a:p>
            <a:pPr marL="1337310" lvl="2" indent="-445770" algn="l">
              <a:lnSpc>
                <a:spcPts val="3888"/>
              </a:lnSpc>
              <a:buFont typeface="Arial"/>
              <a:buChar char="⚬"/>
            </a:pPr>
            <a:r>
              <a:rPr lang="en-US" sz="3600" spc="33">
                <a:solidFill>
                  <a:srgbClr val="333440"/>
                </a:solidFill>
                <a:latin typeface="TT Rounds Condensed"/>
              </a:rPr>
              <a:t>%15'i çalışma sırasında gebelik</a:t>
            </a:r>
          </a:p>
          <a:p>
            <a:pPr algn="l">
              <a:lnSpc>
                <a:spcPts val="3888"/>
              </a:lnSpc>
            </a:pPr>
            <a:endParaRPr lang="en-US" sz="3600" spc="33">
              <a:solidFill>
                <a:srgbClr val="333440"/>
              </a:solidFill>
              <a:latin typeface="TT Rounds Condensed"/>
            </a:endParaRPr>
          </a:p>
          <a:p>
            <a:pPr marL="651510" lvl="1" indent="-325755" algn="l">
              <a:lnSpc>
                <a:spcPts val="3888"/>
              </a:lnSpc>
              <a:buFont typeface="Arial"/>
              <a:buChar char="•"/>
            </a:pPr>
            <a:r>
              <a:rPr lang="en-US" sz="3600" spc="33">
                <a:solidFill>
                  <a:srgbClr val="333440"/>
                </a:solidFill>
                <a:latin typeface="TT Rounds Condensed"/>
              </a:rPr>
              <a:t>Bu çalışma, infertilitenin öncelikle kadın partnerdeki bozukluklardan kaynaklandığının varsayılmaması gerektiğini göstermektedir.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E8"/>
        </a:solidFill>
        <a:effectLst/>
      </p:bgPr>
    </p:bg>
    <p:spTree>
      <p:nvGrpSpPr>
        <p:cNvPr id="1" name=""/>
        <p:cNvGrpSpPr/>
        <p:nvPr/>
      </p:nvGrpSpPr>
      <p:grpSpPr>
        <a:xfrm>
          <a:off x="0" y="0"/>
          <a:ext cx="0" cy="0"/>
          <a:chOff x="0" y="0"/>
          <a:chExt cx="0" cy="0"/>
        </a:xfrm>
      </p:grpSpPr>
      <p:sp>
        <p:nvSpPr>
          <p:cNvPr id="2" name="TextBox 2"/>
          <p:cNvSpPr txBox="1"/>
          <p:nvPr/>
        </p:nvSpPr>
        <p:spPr>
          <a:xfrm>
            <a:off x="1348740" y="660082"/>
            <a:ext cx="15590520" cy="1830229"/>
          </a:xfrm>
          <a:prstGeom prst="rect">
            <a:avLst/>
          </a:prstGeom>
        </p:spPr>
        <p:txBody>
          <a:bodyPr lIns="0" tIns="0" rIns="0" bIns="0" rtlCol="0" anchor="t">
            <a:spAutoFit/>
          </a:bodyPr>
          <a:lstStyle/>
          <a:p>
            <a:pPr algn="l">
              <a:lnSpc>
                <a:spcPts val="7128"/>
              </a:lnSpc>
            </a:pPr>
            <a:r>
              <a:rPr lang="en-US" sz="6600" spc="-40">
                <a:solidFill>
                  <a:srgbClr val="333440"/>
                </a:solidFill>
                <a:latin typeface="TT Rounds Condensed Bold"/>
              </a:rPr>
              <a:t>İnfertilite etiyolojisi</a:t>
            </a:r>
          </a:p>
        </p:txBody>
      </p:sp>
      <p:sp>
        <p:nvSpPr>
          <p:cNvPr id="3" name="TextBox 3"/>
          <p:cNvSpPr txBox="1"/>
          <p:nvPr/>
        </p:nvSpPr>
        <p:spPr>
          <a:xfrm>
            <a:off x="1348740" y="2831783"/>
            <a:ext cx="15590520" cy="6387942"/>
          </a:xfrm>
          <a:prstGeom prst="rect">
            <a:avLst/>
          </a:prstGeom>
        </p:spPr>
        <p:txBody>
          <a:bodyPr lIns="0" tIns="0" rIns="0" bIns="0" rtlCol="0" anchor="t">
            <a:spAutoFit/>
          </a:bodyPr>
          <a:lstStyle/>
          <a:p>
            <a:pPr algn="l">
              <a:lnSpc>
                <a:spcPts val="3888"/>
              </a:lnSpc>
            </a:pPr>
            <a:endParaRPr/>
          </a:p>
          <a:p>
            <a:pPr marL="651510" lvl="1" indent="-325755" algn="l">
              <a:lnSpc>
                <a:spcPts val="3888"/>
              </a:lnSpc>
              <a:buFont typeface="Arial"/>
              <a:buChar char="•"/>
            </a:pPr>
            <a:r>
              <a:rPr lang="en-US" sz="3600" spc="33">
                <a:solidFill>
                  <a:srgbClr val="333440"/>
                </a:solidFill>
                <a:latin typeface="TT Rounds Condensed"/>
              </a:rPr>
              <a:t>İnfertilite nedenleri kadın faktörü, erkek faktörü ve bilinmeyen veya açıklanamayan faktörlerdir. </a:t>
            </a:r>
          </a:p>
          <a:p>
            <a:pPr marL="651510" lvl="1" indent="-325755" algn="l">
              <a:lnSpc>
                <a:spcPts val="3888"/>
              </a:lnSpc>
            </a:pPr>
            <a:endParaRPr lang="en-US" sz="3600" spc="33">
              <a:solidFill>
                <a:srgbClr val="333440"/>
              </a:solidFill>
              <a:latin typeface="TT Rounds Condensed"/>
            </a:endParaRPr>
          </a:p>
          <a:p>
            <a:pPr marL="1337310" lvl="2" indent="-445770" algn="l">
              <a:lnSpc>
                <a:spcPts val="3888"/>
              </a:lnSpc>
              <a:buFont typeface="Arial"/>
              <a:buChar char="⚬"/>
            </a:pPr>
            <a:r>
              <a:rPr lang="en-US" sz="3600" spc="33">
                <a:solidFill>
                  <a:srgbClr val="333440"/>
                </a:solidFill>
                <a:latin typeface="TT Rounds Condensed"/>
              </a:rPr>
              <a:t>Kadın faktörü %35 ila %50'sini, </a:t>
            </a:r>
          </a:p>
          <a:p>
            <a:pPr marL="1337310" lvl="2" indent="-445770" algn="l">
              <a:lnSpc>
                <a:spcPts val="3888"/>
              </a:lnSpc>
              <a:buFont typeface="Arial"/>
              <a:buChar char="⚬"/>
            </a:pPr>
            <a:r>
              <a:rPr lang="en-US" sz="3600" spc="33">
                <a:solidFill>
                  <a:srgbClr val="333440"/>
                </a:solidFill>
                <a:latin typeface="TT Rounds Condensed"/>
              </a:rPr>
              <a:t>Erkek faktörü %40 ila %50'sini ve </a:t>
            </a:r>
          </a:p>
          <a:p>
            <a:pPr marL="1337310" lvl="2" indent="-445770" algn="l">
              <a:lnSpc>
                <a:spcPts val="3888"/>
              </a:lnSpc>
              <a:buFont typeface="Arial"/>
              <a:buChar char="⚬"/>
            </a:pPr>
            <a:r>
              <a:rPr lang="en-US" sz="3600" spc="33">
                <a:solidFill>
                  <a:srgbClr val="333440"/>
                </a:solidFill>
                <a:latin typeface="TT Rounds Condensed"/>
              </a:rPr>
              <a:t>Açıklanamayan infertilite %30'unu oluşturabilir.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2423</Words>
  <Application>Microsoft Office PowerPoint</Application>
  <PresentationFormat>Özel</PresentationFormat>
  <Paragraphs>318</Paragraphs>
  <Slides>38</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38</vt:i4>
      </vt:variant>
    </vt:vector>
  </HeadingPairs>
  <TitlesOfParts>
    <vt:vector size="45" baseType="lpstr">
      <vt:lpstr>Calibri</vt:lpstr>
      <vt:lpstr>Arial</vt:lpstr>
      <vt:lpstr>TT Rounds Condensed</vt:lpstr>
      <vt:lpstr>TT Rounds Condensed Light</vt:lpstr>
      <vt:lpstr>TT Rounds Condensed Bold</vt:lpstr>
      <vt:lpstr>TT Rounds Condensed Italics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İnfertiliteye Yaklaşım.pptx</dc:title>
  <cp:lastModifiedBy>Erkut İhsan Şamil Arıcı</cp:lastModifiedBy>
  <cp:revision>1</cp:revision>
  <dcterms:created xsi:type="dcterms:W3CDTF">2006-08-16T00:00:00Z</dcterms:created>
  <dcterms:modified xsi:type="dcterms:W3CDTF">2023-12-17T11:23:01Z</dcterms:modified>
  <dc:identifier>DAF2m87kuYU</dc:identifier>
</cp:coreProperties>
</file>