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73" r:id="rId5"/>
    <p:sldId id="263" r:id="rId6"/>
    <p:sldId id="264" r:id="rId7"/>
    <p:sldId id="262" r:id="rId8"/>
    <p:sldId id="265" r:id="rId9"/>
    <p:sldId id="266" r:id="rId10"/>
    <p:sldId id="271" r:id="rId11"/>
    <p:sldId id="267" r:id="rId12"/>
    <p:sldId id="268" r:id="rId13"/>
    <p:sldId id="259" r:id="rId14"/>
    <p:sldId id="269" r:id="rId15"/>
    <p:sldId id="272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12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53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037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81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625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88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295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2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7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2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34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06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48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83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A0E57-8218-44EC-98B4-E6AE3832E0CC}" type="datetimeFigureOut">
              <a:rPr lang="tr-TR" smtClean="0"/>
              <a:t>14.4.2015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F806A8-8831-47B9-93C9-1190A791B4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22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45719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VAKA SUNUMU</a:t>
            </a:r>
            <a:endParaRPr lang="tr-TR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11187" y="3708432"/>
            <a:ext cx="7379034" cy="1126283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panose="020F0502020204030204" pitchFamily="34" charset="0"/>
              </a:rPr>
              <a:t>KTÜ FARABİ HASTANESİ AİLE HEKİMLİĞİ A.D         </a:t>
            </a:r>
          </a:p>
          <a:p>
            <a:r>
              <a:rPr lang="tr-TR" sz="2400" dirty="0" smtClean="0">
                <a:latin typeface="Calibri" panose="020F0502020204030204" pitchFamily="34" charset="0"/>
              </a:rPr>
              <a:t>DR. SELMAN DEMİRCİ -14.04.2015</a:t>
            </a:r>
            <a:endParaRPr lang="tr-T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8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>
                <a:latin typeface="Calibri" panose="020F0502020204030204" pitchFamily="34" charset="0"/>
              </a:rPr>
              <a:t>Tiroid</a:t>
            </a:r>
            <a:r>
              <a:rPr lang="tr-TR" sz="3200" dirty="0">
                <a:latin typeface="Calibri" panose="020F0502020204030204" pitchFamily="34" charset="0"/>
              </a:rPr>
              <a:t> hormon düzeylerinin normalleşmesi yaklaşık 8-12 hafta sürer. </a:t>
            </a:r>
            <a:endParaRPr lang="tr-TR" sz="3200" dirty="0" smtClean="0">
              <a:latin typeface="Calibri" panose="020F0502020204030204" pitchFamily="34" charset="0"/>
            </a:endParaRPr>
          </a:p>
          <a:p>
            <a:r>
              <a:rPr lang="tr-TR" sz="3200" dirty="0" smtClean="0">
                <a:latin typeface="Calibri" panose="020F0502020204030204" pitchFamily="34" charset="0"/>
              </a:rPr>
              <a:t>Bir </a:t>
            </a:r>
            <a:r>
              <a:rPr lang="tr-TR" sz="3200" dirty="0">
                <a:latin typeface="Calibri" panose="020F0502020204030204" pitchFamily="34" charset="0"/>
              </a:rPr>
              <a:t>kaç yıl içinde hiçbir </a:t>
            </a:r>
            <a:r>
              <a:rPr lang="tr-TR" sz="3200" dirty="0" err="1">
                <a:latin typeface="Calibri" panose="020F0502020204030204" pitchFamily="34" charset="0"/>
              </a:rPr>
              <a:t>remisyon</a:t>
            </a:r>
            <a:r>
              <a:rPr lang="tr-TR" sz="3200" dirty="0">
                <a:latin typeface="Calibri" panose="020F0502020204030204" pitchFamily="34" charset="0"/>
              </a:rPr>
              <a:t> sağlanamamışsa daha kesin tedavi için ikinci basamak tedaviye geçilir. </a:t>
            </a:r>
            <a:endParaRPr lang="tr-TR" sz="3200" dirty="0" smtClean="0">
              <a:latin typeface="Calibri" panose="020F0502020204030204" pitchFamily="34" charset="0"/>
            </a:endParaRPr>
          </a:p>
          <a:p>
            <a:r>
              <a:rPr lang="tr-TR" sz="3200" dirty="0" smtClean="0">
                <a:latin typeface="Calibri" panose="020F0502020204030204" pitchFamily="34" charset="0"/>
              </a:rPr>
              <a:t>Radyoaktif </a:t>
            </a:r>
            <a:r>
              <a:rPr lang="tr-TR" sz="3200" dirty="0">
                <a:latin typeface="Calibri" panose="020F0502020204030204" pitchFamily="34" charset="0"/>
              </a:rPr>
              <a:t>iyot ve cerrahi </a:t>
            </a:r>
            <a:r>
              <a:rPr lang="tr-TR" sz="3200" dirty="0" err="1">
                <a:latin typeface="Calibri" panose="020F0502020204030204" pitchFamily="34" charset="0"/>
              </a:rPr>
              <a:t>tiroidektominin</a:t>
            </a:r>
            <a:r>
              <a:rPr lang="tr-TR" sz="3200" dirty="0">
                <a:latin typeface="Calibri" panose="020F0502020204030204" pitchFamily="34" charset="0"/>
              </a:rPr>
              <a:t> her ikisi de bu yaş grubunda hem etkili hem de güvenlidir.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7094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Calibri" panose="020F0502020204030204" pitchFamily="34" charset="0"/>
              </a:rPr>
              <a:t>Graves</a:t>
            </a:r>
            <a:r>
              <a:rPr lang="tr-TR" dirty="0">
                <a:latin typeface="Calibri" panose="020F0502020204030204" pitchFamily="34" charset="0"/>
              </a:rPr>
              <a:t> hastalığı için total </a:t>
            </a:r>
            <a:r>
              <a:rPr lang="tr-TR" dirty="0" err="1">
                <a:latin typeface="Calibri" panose="020F0502020204030204" pitchFamily="34" charset="0"/>
              </a:rPr>
              <a:t>tiroidektomi</a:t>
            </a:r>
            <a:r>
              <a:rPr lang="tr-TR" dirty="0">
                <a:latin typeface="Calibri" panose="020F0502020204030204" pitchFamily="34" charset="0"/>
              </a:rPr>
              <a:t> riskleri nelerdir? </a:t>
            </a:r>
            <a:endParaRPr lang="tr-TR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alibri" panose="020F0502020204030204" pitchFamily="34" charset="0"/>
              </a:rPr>
              <a:t>Ultrason; bezin büyüklüğünü değerlendirmek için, </a:t>
            </a:r>
            <a:r>
              <a:rPr lang="tr-TR" sz="2400" dirty="0" err="1">
                <a:latin typeface="Calibri" panose="020F0502020204030204" pitchFamily="34" charset="0"/>
              </a:rPr>
              <a:t>inflamatuar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</a:rPr>
              <a:t>değişikliklerin derecesini </a:t>
            </a:r>
            <a:r>
              <a:rPr lang="tr-TR" sz="2400" dirty="0">
                <a:latin typeface="Calibri" panose="020F0502020204030204" pitchFamily="34" charset="0"/>
              </a:rPr>
              <a:t>ve nodüllerin varlığını değerlendirmek için kullanılabilir. 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Bilgisayarlı </a:t>
            </a:r>
            <a:r>
              <a:rPr lang="tr-TR" sz="2400" dirty="0">
                <a:latin typeface="Calibri" panose="020F0502020204030204" pitchFamily="34" charset="0"/>
              </a:rPr>
              <a:t>tomografi ve </a:t>
            </a:r>
            <a:r>
              <a:rPr lang="tr-TR" sz="2400" dirty="0" err="1">
                <a:latin typeface="Calibri" panose="020F0502020204030204" pitchFamily="34" charset="0"/>
              </a:rPr>
              <a:t>fiberoptik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laringoskopi</a:t>
            </a:r>
            <a:r>
              <a:rPr lang="tr-TR" sz="2400" dirty="0">
                <a:latin typeface="Calibri" panose="020F0502020204030204" pitchFamily="34" charset="0"/>
              </a:rPr>
              <a:t> gerekli değildir. 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Tek </a:t>
            </a:r>
            <a:r>
              <a:rPr lang="tr-TR" sz="2400" dirty="0">
                <a:latin typeface="Calibri" panose="020F0502020204030204" pitchFamily="34" charset="0"/>
              </a:rPr>
              <a:t>taraflı </a:t>
            </a:r>
            <a:r>
              <a:rPr lang="tr-TR" sz="2400" dirty="0" err="1">
                <a:latin typeface="Calibri" panose="020F0502020204030204" pitchFamily="34" charset="0"/>
              </a:rPr>
              <a:t>rekürren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laringeal</a:t>
            </a:r>
            <a:r>
              <a:rPr lang="tr-TR" sz="2400" dirty="0">
                <a:latin typeface="Calibri" panose="020F0502020204030204" pitchFamily="34" charset="0"/>
              </a:rPr>
              <a:t> sinir (RLN) </a:t>
            </a:r>
            <a:r>
              <a:rPr lang="tr-TR" sz="2400" dirty="0" smtClean="0">
                <a:latin typeface="Calibri" panose="020F0502020204030204" pitchFamily="34" charset="0"/>
              </a:rPr>
              <a:t>yaralanması %1-2 vakada oluşur </a:t>
            </a:r>
            <a:r>
              <a:rPr lang="tr-TR" sz="2400" dirty="0">
                <a:latin typeface="Calibri" panose="020F0502020204030204" pitchFamily="34" charset="0"/>
              </a:rPr>
              <a:t>ve yaralanma ve kalıcı ses kısıklığı, </a:t>
            </a:r>
            <a:r>
              <a:rPr lang="tr-TR" sz="2400" dirty="0" smtClean="0">
                <a:latin typeface="Calibri" panose="020F0502020204030204" pitchFamily="34" charset="0"/>
              </a:rPr>
              <a:t>hışırtılı/fısıltı halinde ses, vokal </a:t>
            </a:r>
            <a:r>
              <a:rPr lang="tr-TR" sz="2400" dirty="0" err="1">
                <a:latin typeface="Calibri" panose="020F0502020204030204" pitchFamily="34" charset="0"/>
              </a:rPr>
              <a:t>kord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</a:rPr>
              <a:t>paralizisi ve bazen de </a:t>
            </a:r>
            <a:r>
              <a:rPr lang="tr-TR" sz="2400" dirty="0" err="1" smtClean="0">
                <a:latin typeface="Calibri" panose="020F0502020204030204" pitchFamily="34" charset="0"/>
              </a:rPr>
              <a:t>aspirasyon</a:t>
            </a:r>
            <a:r>
              <a:rPr lang="tr-TR" sz="2400" dirty="0" smtClean="0">
                <a:latin typeface="Calibri" panose="020F0502020204030204" pitchFamily="34" charset="0"/>
              </a:rPr>
              <a:t> ile sonuçlanabilir.</a:t>
            </a:r>
            <a:r>
              <a:rPr lang="tr-TR" sz="2400" dirty="0">
                <a:latin typeface="Calibri" panose="020F0502020204030204" pitchFamily="34" charset="0"/>
              </a:rPr>
              <a:t> 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dirty="0" err="1" smtClean="0">
                <a:latin typeface="Calibri" panose="020F0502020204030204" pitchFamily="34" charset="0"/>
              </a:rPr>
              <a:t>Bilateral</a:t>
            </a: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tr-TR" sz="2400" dirty="0">
                <a:latin typeface="Calibri" panose="020F0502020204030204" pitchFamily="34" charset="0"/>
              </a:rPr>
              <a:t>sinir yaralanması, çok nadir </a:t>
            </a:r>
            <a:r>
              <a:rPr lang="tr-TR" sz="2400" dirty="0" smtClean="0">
                <a:latin typeface="Calibri" panose="020F0502020204030204" pitchFamily="34" charset="0"/>
              </a:rPr>
              <a:t>de olsa, iki vokal kordun da hareketsizliği </a:t>
            </a:r>
            <a:r>
              <a:rPr lang="tr-TR" sz="2400" dirty="0">
                <a:latin typeface="Calibri" panose="020F0502020204030204" pitchFamily="34" charset="0"/>
              </a:rPr>
              <a:t>ve </a:t>
            </a:r>
            <a:r>
              <a:rPr lang="tr-TR" sz="2400" dirty="0" smtClean="0">
                <a:latin typeface="Calibri" panose="020F0502020204030204" pitchFamily="34" charset="0"/>
              </a:rPr>
              <a:t> zorunlu </a:t>
            </a:r>
            <a:r>
              <a:rPr lang="tr-TR" sz="2400" dirty="0" err="1" smtClean="0">
                <a:latin typeface="Calibri" panose="020F0502020204030204" pitchFamily="34" charset="0"/>
              </a:rPr>
              <a:t>trakeostomi</a:t>
            </a:r>
            <a:r>
              <a:rPr lang="tr-TR" sz="2400" dirty="0" smtClean="0">
                <a:latin typeface="Calibri" panose="020F0502020204030204" pitchFamily="34" charset="0"/>
              </a:rPr>
              <a:t> ile sonuçlanabilir. </a:t>
            </a:r>
            <a:endParaRPr lang="tr-T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776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953037"/>
            <a:ext cx="8915400" cy="4958185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latin typeface="Calibri" panose="020F0502020204030204" pitchFamily="34" charset="0"/>
              </a:rPr>
              <a:t>Hastalarda </a:t>
            </a:r>
            <a:r>
              <a:rPr lang="tr-TR" sz="2400" dirty="0" smtClean="0">
                <a:latin typeface="Calibri" panose="020F0502020204030204" pitchFamily="34" charset="0"/>
              </a:rPr>
              <a:t>gerilme </a:t>
            </a:r>
            <a:r>
              <a:rPr lang="tr-TR" sz="2400" dirty="0">
                <a:latin typeface="Calibri" panose="020F0502020204030204" pitchFamily="34" charset="0"/>
              </a:rPr>
              <a:t>veya </a:t>
            </a:r>
            <a:r>
              <a:rPr lang="tr-TR" sz="2400" dirty="0" smtClean="0">
                <a:latin typeface="Calibri" panose="020F0502020204030204" pitchFamily="34" charset="0"/>
              </a:rPr>
              <a:t>zedelenmeye </a:t>
            </a:r>
            <a:r>
              <a:rPr lang="tr-TR" sz="2400" dirty="0">
                <a:latin typeface="Calibri" panose="020F0502020204030204" pitchFamily="34" charset="0"/>
              </a:rPr>
              <a:t>bağlı  % 5'e kadar geçici RLN felçleri oluşabilir, ancak sinirler genellikle 6 ay içinde </a:t>
            </a:r>
            <a:r>
              <a:rPr lang="tr-TR" sz="2400" dirty="0" smtClean="0">
                <a:latin typeface="Calibri" panose="020F0502020204030204" pitchFamily="34" charset="0"/>
              </a:rPr>
              <a:t>iyileşir. </a:t>
            </a:r>
          </a:p>
          <a:p>
            <a:r>
              <a:rPr lang="tr-TR" sz="2400" dirty="0" smtClean="0">
                <a:latin typeface="Calibri" panose="020F0502020204030204" pitchFamily="34" charset="0"/>
              </a:rPr>
              <a:t>Özellikle </a:t>
            </a:r>
            <a:r>
              <a:rPr lang="tr-TR" sz="2400" dirty="0" err="1">
                <a:latin typeface="Calibri" panose="020F0502020204030204" pitchFamily="34" charset="0"/>
              </a:rPr>
              <a:t>s</a:t>
            </a:r>
            <a:r>
              <a:rPr lang="tr-TR" sz="2400" dirty="0" err="1" smtClean="0">
                <a:latin typeface="Calibri" panose="020F0502020204030204" pitchFamily="34" charset="0"/>
              </a:rPr>
              <a:t>uperior</a:t>
            </a: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laringeal</a:t>
            </a:r>
            <a:r>
              <a:rPr lang="tr-TR" sz="2400" dirty="0">
                <a:latin typeface="Calibri" panose="020F0502020204030204" pitchFamily="34" charset="0"/>
              </a:rPr>
              <a:t> sinirin </a:t>
            </a:r>
            <a:r>
              <a:rPr lang="tr-TR" sz="2400" dirty="0" err="1">
                <a:latin typeface="Calibri" panose="020F0502020204030204" pitchFamily="34" charset="0"/>
              </a:rPr>
              <a:t>eksternal</a:t>
            </a:r>
            <a:r>
              <a:rPr lang="tr-TR" sz="2400" dirty="0">
                <a:latin typeface="Calibri" panose="020F0502020204030204" pitchFamily="34" charset="0"/>
              </a:rPr>
              <a:t> dalı </a:t>
            </a:r>
            <a:r>
              <a:rPr lang="tr-TR" sz="2400" dirty="0" smtClean="0">
                <a:latin typeface="Calibri" panose="020F0502020204030204" pitchFamily="34" charset="0"/>
              </a:rPr>
              <a:t>yaralanmışsa minör ses değişikliği de görülebilir.</a:t>
            </a:r>
            <a:r>
              <a:rPr lang="tr-TR" sz="2400" dirty="0">
                <a:latin typeface="Calibri" panose="020F0502020204030204" pitchFamily="34" charset="0"/>
              </a:rPr>
              <a:t> 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Kalıcı </a:t>
            </a:r>
            <a:r>
              <a:rPr lang="tr-TR" sz="2400" dirty="0" err="1">
                <a:latin typeface="Calibri" panose="020F0502020204030204" pitchFamily="34" charset="0"/>
              </a:rPr>
              <a:t>hipoparatiroidi</a:t>
            </a:r>
            <a:r>
              <a:rPr lang="tr-TR" sz="2400" dirty="0">
                <a:latin typeface="Calibri" panose="020F0502020204030204" pitchFamily="34" charset="0"/>
              </a:rPr>
              <a:t> hastaların %2'sinde görülür. 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Geçici </a:t>
            </a:r>
            <a:r>
              <a:rPr lang="tr-TR" sz="2400" dirty="0" err="1">
                <a:latin typeface="Calibri" panose="020F0502020204030204" pitchFamily="34" charset="0"/>
              </a:rPr>
              <a:t>hipoparatiroidi</a:t>
            </a:r>
            <a:r>
              <a:rPr lang="tr-TR" sz="2400" dirty="0">
                <a:latin typeface="Calibri" panose="020F0502020204030204" pitchFamily="34" charset="0"/>
              </a:rPr>
              <a:t> hastaların% 20'ye varan oranda oluşur ve </a:t>
            </a:r>
            <a:r>
              <a:rPr lang="tr-TR" sz="2400" dirty="0" err="1">
                <a:latin typeface="Calibri" panose="020F0502020204030204" pitchFamily="34" charset="0"/>
              </a:rPr>
              <a:t>Graves</a:t>
            </a:r>
            <a:r>
              <a:rPr lang="tr-TR" sz="2400" dirty="0">
                <a:latin typeface="Calibri" panose="020F0502020204030204" pitchFamily="34" charset="0"/>
              </a:rPr>
              <a:t> hastalığı olan çocuklar, kadınlar ve hastalarda daha sık görülür. </a:t>
            </a:r>
            <a:r>
              <a:rPr lang="tr-TR" sz="2400" dirty="0" smtClean="0">
                <a:latin typeface="Calibri" panose="020F0502020204030204" pitchFamily="34" charset="0"/>
              </a:rPr>
              <a:t>  </a:t>
            </a:r>
          </a:p>
          <a:p>
            <a:r>
              <a:rPr lang="tr-TR" sz="2400" dirty="0" smtClean="0">
                <a:latin typeface="Calibri" panose="020F0502020204030204" pitchFamily="34" charset="0"/>
              </a:rPr>
              <a:t>Boyun </a:t>
            </a:r>
            <a:r>
              <a:rPr lang="tr-TR" sz="2400" dirty="0" err="1">
                <a:latin typeface="Calibri" panose="020F0502020204030204" pitchFamily="34" charset="0"/>
              </a:rPr>
              <a:t>hematomu</a:t>
            </a:r>
            <a:r>
              <a:rPr lang="tr-TR" sz="2400" dirty="0">
                <a:latin typeface="Calibri" panose="020F0502020204030204" pitchFamily="34" charset="0"/>
              </a:rPr>
              <a:t> total </a:t>
            </a:r>
            <a:r>
              <a:rPr lang="tr-TR" sz="2400" dirty="0" err="1">
                <a:latin typeface="Calibri" panose="020F0502020204030204" pitchFamily="34" charset="0"/>
              </a:rPr>
              <a:t>tiroidektomi</a:t>
            </a:r>
            <a:r>
              <a:rPr lang="tr-TR" sz="2400" dirty="0">
                <a:latin typeface="Calibri" panose="020F0502020204030204" pitchFamily="34" charset="0"/>
              </a:rPr>
              <a:t> geçiren </a:t>
            </a:r>
            <a:r>
              <a:rPr lang="tr-TR" sz="2400" dirty="0" smtClean="0">
                <a:latin typeface="Calibri" panose="020F0502020204030204" pitchFamily="34" charset="0"/>
              </a:rPr>
              <a:t>ve her zaman  </a:t>
            </a:r>
            <a:r>
              <a:rPr lang="tr-TR" sz="2400" dirty="0" err="1">
                <a:latin typeface="Calibri" panose="020F0502020204030204" pitchFamily="34" charset="0"/>
              </a:rPr>
              <a:t>reoperasyon</a:t>
            </a:r>
            <a:r>
              <a:rPr lang="tr-TR" sz="2400" dirty="0">
                <a:latin typeface="Calibri" panose="020F0502020204030204" pitchFamily="34" charset="0"/>
              </a:rPr>
              <a:t> gerektiren ve yüksek </a:t>
            </a:r>
            <a:r>
              <a:rPr lang="tr-TR" sz="2400" dirty="0" err="1">
                <a:latin typeface="Calibri" panose="020F0502020204030204" pitchFamily="34" charset="0"/>
              </a:rPr>
              <a:t>vaskülarite</a:t>
            </a:r>
            <a:r>
              <a:rPr lang="tr-TR" sz="2400" dirty="0">
                <a:latin typeface="Calibri" panose="020F0502020204030204" pitchFamily="34" charset="0"/>
              </a:rPr>
              <a:t> gösteren yaklaşık 1/300 hastada </a:t>
            </a:r>
            <a:r>
              <a:rPr lang="tr-TR" sz="2400" dirty="0" smtClean="0">
                <a:latin typeface="Calibri" panose="020F0502020204030204" pitchFamily="34" charset="0"/>
              </a:rPr>
              <a:t>oluşabilir. </a:t>
            </a:r>
            <a:r>
              <a:rPr lang="tr-TR" sz="2400" dirty="0" err="1" smtClean="0">
                <a:latin typeface="Calibri" panose="020F0502020204030204" pitchFamily="34" charset="0"/>
              </a:rPr>
              <a:t>Graves</a:t>
            </a:r>
            <a:r>
              <a:rPr lang="tr-TR" sz="2400" dirty="0" smtClean="0">
                <a:latin typeface="Calibri" panose="020F0502020204030204" pitchFamily="34" charset="0"/>
              </a:rPr>
              <a:t> hastalığı bu riski biraz daha arttırabilir.</a:t>
            </a:r>
            <a:endParaRPr lang="tr-T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643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Aşağıdaki belirtilerden hangisi </a:t>
            </a:r>
            <a:r>
              <a:rPr lang="tr-TR" dirty="0" err="1">
                <a:solidFill>
                  <a:srgbClr val="002060"/>
                </a:solidFill>
                <a:latin typeface="Calibri" panose="020F0502020204030204" pitchFamily="34" charset="0"/>
              </a:rPr>
              <a:t>hipotiroidide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tr-TR" dirty="0" err="1">
                <a:solidFill>
                  <a:srgbClr val="002060"/>
                </a:solidFill>
                <a:latin typeface="Calibri" panose="020F0502020204030204" pitchFamily="34" charset="0"/>
              </a:rPr>
              <a:t>hipertiroididen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 daha yaygındır?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Calibri" panose="020F0502020204030204" pitchFamily="34" charset="0"/>
              </a:rPr>
              <a:t>A.Anksiyete</a:t>
            </a:r>
            <a:endParaRPr lang="tr-TR" sz="2800" dirty="0" smtClean="0">
              <a:latin typeface="Calibri" panose="020F0502020204030204" pitchFamily="34" charset="0"/>
            </a:endParaRPr>
          </a:p>
          <a:p>
            <a:r>
              <a:rPr lang="tr-TR" sz="2800" dirty="0" err="1" smtClean="0">
                <a:latin typeface="Calibri" panose="020F0502020204030204" pitchFamily="34" charset="0"/>
              </a:rPr>
              <a:t>B.Deresyon</a:t>
            </a:r>
            <a:endParaRPr lang="tr-TR" sz="2800" dirty="0" smtClean="0">
              <a:latin typeface="Calibri" panose="020F0502020204030204" pitchFamily="34" charset="0"/>
            </a:endParaRPr>
          </a:p>
          <a:p>
            <a:r>
              <a:rPr lang="tr-TR" sz="2800" dirty="0" err="1" smtClean="0">
                <a:latin typeface="Calibri" panose="020F0502020204030204" pitchFamily="34" charset="0"/>
              </a:rPr>
              <a:t>C.İrritabilite</a:t>
            </a:r>
            <a:endParaRPr lang="tr-TR" sz="2800" dirty="0" smtClean="0">
              <a:latin typeface="Calibri" panose="020F0502020204030204" pitchFamily="34" charset="0"/>
            </a:endParaRPr>
          </a:p>
          <a:p>
            <a:r>
              <a:rPr lang="tr-TR" sz="2800" dirty="0" err="1" smtClean="0">
                <a:latin typeface="Calibri" panose="020F0502020204030204" pitchFamily="34" charset="0"/>
              </a:rPr>
              <a:t>D.Psikoz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Aşağıdaki belirtilerden hangisi </a:t>
            </a:r>
            <a:r>
              <a:rPr lang="tr-TR" dirty="0" err="1">
                <a:solidFill>
                  <a:srgbClr val="002060"/>
                </a:solidFill>
                <a:latin typeface="Calibri" panose="020F0502020204030204" pitchFamily="34" charset="0"/>
              </a:rPr>
              <a:t>hipotiroidide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tr-TR" dirty="0" err="1">
                <a:solidFill>
                  <a:srgbClr val="002060"/>
                </a:solidFill>
                <a:latin typeface="Calibri" panose="020F0502020204030204" pitchFamily="34" charset="0"/>
              </a:rPr>
              <a:t>hipertiroididen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 daha yaygındır?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latin typeface="Calibri" panose="020F0502020204030204" pitchFamily="34" charset="0"/>
              </a:rPr>
              <a:t>A.Anksiyete</a:t>
            </a:r>
            <a:endParaRPr lang="tr-TR" sz="2800" dirty="0">
              <a:latin typeface="Calibri" panose="020F0502020204030204" pitchFamily="34" charset="0"/>
            </a:endParaRPr>
          </a:p>
          <a:p>
            <a:r>
              <a:rPr lang="tr-TR" sz="2800" dirty="0" err="1">
                <a:latin typeface="Calibri" panose="020F0502020204030204" pitchFamily="34" charset="0"/>
              </a:rPr>
              <a:t>B.Deresyon</a:t>
            </a:r>
            <a:endParaRPr lang="tr-TR" sz="2800" dirty="0">
              <a:latin typeface="Calibri" panose="020F0502020204030204" pitchFamily="34" charset="0"/>
            </a:endParaRPr>
          </a:p>
          <a:p>
            <a:r>
              <a:rPr lang="tr-TR" sz="2800" dirty="0" err="1">
                <a:latin typeface="Calibri" panose="020F0502020204030204" pitchFamily="34" charset="0"/>
              </a:rPr>
              <a:t>C.İrritabilite</a:t>
            </a:r>
            <a:endParaRPr lang="tr-TR" sz="2800" dirty="0">
              <a:latin typeface="Calibri" panose="020F0502020204030204" pitchFamily="34" charset="0"/>
            </a:endParaRPr>
          </a:p>
          <a:p>
            <a:r>
              <a:rPr lang="tr-TR" sz="2800" dirty="0" err="1">
                <a:solidFill>
                  <a:srgbClr val="FF0000"/>
                </a:solidFill>
                <a:latin typeface="Calibri" panose="020F0502020204030204" pitchFamily="34" charset="0"/>
              </a:rPr>
              <a:t>D.Psikoz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52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SONUÇ</a:t>
            </a:r>
            <a:endParaRPr lang="tr-TR" sz="4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altLang="tr-TR" sz="3600" dirty="0" err="1">
                <a:solidFill>
                  <a:srgbClr val="212121"/>
                </a:solidFill>
                <a:latin typeface="Calibri" panose="020F0502020204030204" pitchFamily="34" charset="0"/>
              </a:rPr>
              <a:t>Graves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 hastalarının büyük çoğunluğunda </a:t>
            </a:r>
            <a:r>
              <a:rPr lang="tr-TR" altLang="tr-TR" sz="3600" dirty="0" err="1">
                <a:solidFill>
                  <a:srgbClr val="212121"/>
                </a:solidFill>
                <a:latin typeface="Calibri" panose="020F0502020204030204" pitchFamily="34" charset="0"/>
              </a:rPr>
              <a:t>irritabilite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, </a:t>
            </a:r>
            <a:r>
              <a:rPr lang="tr-TR" altLang="tr-TR" sz="3600" dirty="0" err="1">
                <a:solidFill>
                  <a:srgbClr val="212121"/>
                </a:solidFill>
                <a:latin typeface="Calibri" panose="020F0502020204030204" pitchFamily="34" charset="0"/>
              </a:rPr>
              <a:t>anksiyete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, öfke, üzüntü gibi psikiyatrik şikayetler bildirilmiştir. Bu semptomlar hastalık seyrinde hastalığın diğer bulgularından daha fazla ön plana çıkabilir.</a:t>
            </a:r>
            <a:endParaRPr lang="tr-TR" altLang="tr-TR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695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8532" y="201502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6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TEŞEKKÜRLER…</a:t>
            </a:r>
            <a:endParaRPr lang="tr-TR" sz="60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5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VAKA</a:t>
            </a:r>
            <a:endParaRPr lang="tr-TR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sz="2800" dirty="0" smtClean="0">
                <a:latin typeface="Calibri" panose="020F0502020204030204" pitchFamily="34" charset="0"/>
              </a:rPr>
              <a:t>15 Yaşında bayan </a:t>
            </a:r>
            <a:r>
              <a:rPr lang="tr-TR" sz="2800" dirty="0">
                <a:latin typeface="Calibri" panose="020F0502020204030204" pitchFamily="34" charset="0"/>
              </a:rPr>
              <a:t>h</a:t>
            </a:r>
            <a:r>
              <a:rPr lang="tr-TR" sz="2800" dirty="0" smtClean="0">
                <a:latin typeface="Calibri" panose="020F0502020204030204" pitchFamily="34" charset="0"/>
              </a:rPr>
              <a:t>asta</a:t>
            </a:r>
          </a:p>
          <a:p>
            <a:r>
              <a:rPr lang="tr-TR" sz="2800" dirty="0" err="1" smtClean="0">
                <a:latin typeface="Calibri" panose="020F0502020204030204" pitchFamily="34" charset="0"/>
              </a:rPr>
              <a:t>Graves</a:t>
            </a:r>
            <a:r>
              <a:rPr lang="tr-TR" sz="2800" dirty="0" smtClean="0">
                <a:latin typeface="Calibri" panose="020F0502020204030204" pitchFamily="34" charset="0"/>
              </a:rPr>
              <a:t> tanısıyla takipli</a:t>
            </a:r>
          </a:p>
          <a:p>
            <a:r>
              <a:rPr lang="tr-TR" sz="2800" dirty="0" err="1">
                <a:latin typeface="Calibri" panose="020F0502020204030204" pitchFamily="34" charset="0"/>
              </a:rPr>
              <a:t>M</a:t>
            </a:r>
            <a:r>
              <a:rPr lang="tr-TR" sz="2800" dirty="0" err="1" smtClean="0">
                <a:latin typeface="Calibri" panose="020F0502020204030204" pitchFamily="34" charset="0"/>
              </a:rPr>
              <a:t>etimazol</a:t>
            </a:r>
            <a:r>
              <a:rPr lang="tr-TR" sz="2800" dirty="0" smtClean="0">
                <a:latin typeface="Calibri" panose="020F0502020204030204" pitchFamily="34" charset="0"/>
              </a:rPr>
              <a:t> tedavisine başlandıktan yaklaşık </a:t>
            </a:r>
            <a:r>
              <a:rPr lang="tr-TR" sz="2800" dirty="0">
                <a:latin typeface="Calibri" panose="020F0502020204030204" pitchFamily="34" charset="0"/>
              </a:rPr>
              <a:t>2 </a:t>
            </a:r>
            <a:r>
              <a:rPr lang="tr-TR" sz="2800" dirty="0" smtClean="0">
                <a:latin typeface="Calibri" panose="020F0502020204030204" pitchFamily="34" charset="0"/>
              </a:rPr>
              <a:t>ay sonra</a:t>
            </a:r>
          </a:p>
          <a:p>
            <a:r>
              <a:rPr lang="tr-TR" sz="2800" dirty="0" err="1" smtClean="0">
                <a:latin typeface="Calibri" panose="020F0502020204030204" pitchFamily="34" charset="0"/>
              </a:rPr>
              <a:t>Psikotik</a:t>
            </a:r>
            <a:r>
              <a:rPr lang="tr-TR" sz="2800" dirty="0" smtClean="0">
                <a:latin typeface="Calibri" panose="020F0502020204030204" pitchFamily="34" charset="0"/>
              </a:rPr>
              <a:t> semptomlarla başvuruyor (Depresyon, </a:t>
            </a:r>
            <a:r>
              <a:rPr lang="tr-TR" sz="2800" dirty="0" err="1" smtClean="0">
                <a:latin typeface="Calibri" panose="020F0502020204030204" pitchFamily="34" charset="0"/>
              </a:rPr>
              <a:t>Halusinasyon</a:t>
            </a:r>
            <a:r>
              <a:rPr lang="tr-TR" sz="2800" dirty="0" smtClean="0">
                <a:latin typeface="Calibri" panose="020F0502020204030204" pitchFamily="34" charset="0"/>
              </a:rPr>
              <a:t> ve intihar düşüncesi)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966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yroid-Scan-PIT-3.27.png (327×341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907" y="1017431"/>
            <a:ext cx="4623516" cy="49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04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002060"/>
                </a:solidFill>
                <a:latin typeface="Calibri" panose="020F0502020204030204" pitchFamily="34" charset="0"/>
              </a:rPr>
              <a:t>PRİMER DUYGUDURUM </a:t>
            </a:r>
            <a:r>
              <a:rPr lang="tr-TR" sz="32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BOZUKLUĞU TANISI KONMADAN ÖNCE ORGANİK SEBEPLER DIŞLANMALIDIR.</a:t>
            </a:r>
            <a:endParaRPr lang="tr-TR" sz="32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86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Calibri" panose="020F0502020204030204" pitchFamily="34" charset="0"/>
              </a:rPr>
              <a:t>Hangi 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ç</a:t>
            </a:r>
            <a:r>
              <a:rPr lang="tr-TR" dirty="0" smtClean="0">
                <a:solidFill>
                  <a:srgbClr val="002060"/>
                </a:solidFill>
                <a:latin typeface="Calibri" panose="020F0502020204030204" pitchFamily="34" charset="0"/>
              </a:rPr>
              <a:t>eşit psikiyatrik 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s</a:t>
            </a:r>
            <a:r>
              <a:rPr lang="tr-TR" dirty="0" smtClean="0">
                <a:solidFill>
                  <a:srgbClr val="002060"/>
                </a:solidFill>
                <a:latin typeface="Calibri" panose="020F0502020204030204" pitchFamily="34" charset="0"/>
              </a:rPr>
              <a:t>emptomlar </a:t>
            </a:r>
            <a:r>
              <a:rPr lang="tr-TR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Graves</a:t>
            </a:r>
            <a:r>
              <a:rPr lang="tr-T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ile </a:t>
            </a:r>
            <a:r>
              <a:rPr lang="tr-TR" dirty="0">
                <a:solidFill>
                  <a:srgbClr val="002060"/>
                </a:solidFill>
                <a:latin typeface="Calibri" panose="020F0502020204030204" pitchFamily="34" charset="0"/>
              </a:rPr>
              <a:t>i</a:t>
            </a:r>
            <a:r>
              <a:rPr lang="tr-TR" dirty="0" smtClean="0">
                <a:solidFill>
                  <a:srgbClr val="002060"/>
                </a:solidFill>
                <a:latin typeface="Calibri" panose="020F0502020204030204" pitchFamily="34" charset="0"/>
              </a:rPr>
              <a:t>lişkili?</a:t>
            </a:r>
            <a:endParaRPr lang="tr-TR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altLang="tr-TR" sz="3600" dirty="0" err="1">
                <a:solidFill>
                  <a:srgbClr val="212121"/>
                </a:solidFill>
                <a:latin typeface="Calibri" panose="020F0502020204030204" pitchFamily="34" charset="0"/>
              </a:rPr>
              <a:t>Graves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 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hastalarının 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büyük 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çoğunluğunda </a:t>
            </a:r>
            <a:r>
              <a:rPr lang="tr-TR" altLang="tr-TR" sz="3600" dirty="0" err="1" smtClean="0">
                <a:solidFill>
                  <a:srgbClr val="212121"/>
                </a:solidFill>
                <a:latin typeface="Calibri" panose="020F0502020204030204" pitchFamily="34" charset="0"/>
              </a:rPr>
              <a:t>irritabilite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, </a:t>
            </a:r>
            <a:r>
              <a:rPr lang="tr-TR" altLang="tr-TR" sz="3600" dirty="0" err="1" smtClean="0">
                <a:solidFill>
                  <a:srgbClr val="212121"/>
                </a:solidFill>
                <a:latin typeface="Calibri" panose="020F0502020204030204" pitchFamily="34" charset="0"/>
              </a:rPr>
              <a:t>anksiyete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, öfke, üzüntü gibi 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psikiyatrik 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şikayetler bildirilmiştir. Bu semptomlar</a:t>
            </a:r>
            <a:r>
              <a:rPr lang="tr-TR" altLang="tr-TR" sz="3600" dirty="0">
                <a:solidFill>
                  <a:srgbClr val="212121"/>
                </a:solidFill>
                <a:latin typeface="Calibri" panose="020F0502020204030204" pitchFamily="34" charset="0"/>
              </a:rPr>
              <a:t> hastalık seyrinde</a:t>
            </a:r>
            <a:r>
              <a:rPr lang="tr-TR" altLang="tr-TR" sz="36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 hastalığın diğer bulgularından daha fazla ön plana çıkabilir.</a:t>
            </a:r>
            <a:endParaRPr lang="tr-TR" altLang="tr-T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405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tr-TR" altLang="tr-TR" sz="2400" dirty="0">
                <a:solidFill>
                  <a:srgbClr val="212121"/>
                </a:solidFill>
                <a:latin typeface="Calibri" panose="020F0502020204030204" pitchFamily="34" charset="0"/>
              </a:rPr>
              <a:t>Bu psikiyatrik belirtiler genellikle bir psikiyatrik tanı koymak için </a:t>
            </a:r>
            <a:r>
              <a:rPr lang="tr-TR" altLang="tr-TR" sz="24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gerekli olan  bozukluk </a:t>
            </a:r>
            <a:r>
              <a:rPr lang="tr-TR" altLang="tr-TR" sz="2400" dirty="0">
                <a:solidFill>
                  <a:srgbClr val="212121"/>
                </a:solidFill>
                <a:latin typeface="Calibri" panose="020F0502020204030204" pitchFamily="34" charset="0"/>
              </a:rPr>
              <a:t>düzeyine </a:t>
            </a:r>
            <a:r>
              <a:rPr lang="tr-TR" altLang="tr-TR" sz="2400" dirty="0" smtClean="0">
                <a:solidFill>
                  <a:srgbClr val="212121"/>
                </a:solidFill>
                <a:latin typeface="Calibri" panose="020F0502020204030204" pitchFamily="34" charset="0"/>
              </a:rPr>
              <a:t>ulaşmazken, hastaların ancak küçük bir azınlığında kesin bir tanı konulması için yeterli düzeyde semptom bulunmaktadır.</a:t>
            </a:r>
            <a:endParaRPr lang="tr-TR" altLang="tr-TR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Yakın zamanda tanı almış tedavi edilmemiş </a:t>
            </a:r>
            <a:r>
              <a:rPr lang="tr-TR" sz="2400" dirty="0" err="1" smtClean="0">
                <a:latin typeface="Calibri" panose="020F0502020204030204" pitchFamily="34" charset="0"/>
              </a:rPr>
              <a:t>Gravesli</a:t>
            </a:r>
            <a:r>
              <a:rPr lang="tr-TR" sz="2400" dirty="0" smtClean="0">
                <a:latin typeface="Calibri" panose="020F0502020204030204" pitchFamily="34" charset="0"/>
              </a:rPr>
              <a:t> hastalarda yapılan bir çalışmada hastaların </a:t>
            </a:r>
            <a:r>
              <a:rPr lang="tr-TR" sz="2400" dirty="0">
                <a:latin typeface="Calibri" panose="020F0502020204030204" pitchFamily="34" charset="0"/>
              </a:rPr>
              <a:t>% </a:t>
            </a:r>
            <a:r>
              <a:rPr lang="tr-TR" sz="2400" dirty="0" smtClean="0">
                <a:latin typeface="Calibri" panose="020F0502020204030204" pitchFamily="34" charset="0"/>
              </a:rPr>
              <a:t>45’inin </a:t>
            </a:r>
            <a:r>
              <a:rPr lang="tr-TR" sz="2400" dirty="0">
                <a:latin typeface="Calibri" panose="020F0502020204030204" pitchFamily="34" charset="0"/>
              </a:rPr>
              <a:t>bir </a:t>
            </a:r>
            <a:r>
              <a:rPr lang="tr-TR" sz="2400" dirty="0" err="1">
                <a:latin typeface="Calibri" panose="020F0502020204030204" pitchFamily="34" charset="0"/>
              </a:rPr>
              <a:t>anksiyete</a:t>
            </a:r>
            <a:r>
              <a:rPr lang="tr-TR" sz="2400" dirty="0">
                <a:latin typeface="Calibri" panose="020F0502020204030204" pitchFamily="34" charset="0"/>
              </a:rPr>
              <a:t> bozukluğu ölçütlerini karşıladığı </a:t>
            </a:r>
            <a:r>
              <a:rPr lang="tr-TR" sz="2400" dirty="0" smtClean="0">
                <a:latin typeface="Calibri" panose="020F0502020204030204" pitchFamily="34" charset="0"/>
              </a:rPr>
              <a:t>ve % 30’unun </a:t>
            </a:r>
            <a:r>
              <a:rPr lang="tr-TR" sz="2400" dirty="0" err="1">
                <a:latin typeface="Calibri" panose="020F0502020204030204" pitchFamily="34" charset="0"/>
              </a:rPr>
              <a:t>major</a:t>
            </a:r>
            <a:r>
              <a:rPr lang="tr-TR" sz="2400" dirty="0">
                <a:latin typeface="Calibri" panose="020F0502020204030204" pitchFamily="34" charset="0"/>
              </a:rPr>
              <a:t> depresif bozukluk kriterlerini </a:t>
            </a:r>
            <a:r>
              <a:rPr lang="tr-TR" sz="2400" dirty="0" smtClean="0">
                <a:latin typeface="Calibri" panose="020F0502020204030204" pitchFamily="34" charset="0"/>
              </a:rPr>
              <a:t>karşıladığı görülmüş.</a:t>
            </a:r>
            <a:endParaRPr lang="tr-T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tr-TR" dirty="0" smtClean="0">
                <a:latin typeface="Calibri" panose="020F0502020204030204" pitchFamily="34" charset="0"/>
                <a:cs typeface="Arial" panose="020B0604020202020204" pitchFamily="34" charset="0"/>
              </a:rPr>
              <a:t>sikiyatrik </a:t>
            </a:r>
            <a:r>
              <a:rPr lang="tr-TR" dirty="0">
                <a:latin typeface="Calibri" panose="020F0502020204030204" pitchFamily="34" charset="0"/>
                <a:cs typeface="Arial" panose="020B0604020202020204" pitchFamily="34" charset="0"/>
              </a:rPr>
              <a:t>belirtiler </a:t>
            </a:r>
            <a:r>
              <a:rPr lang="tr-TR" dirty="0" smtClean="0">
                <a:latin typeface="Calibri" panose="020F0502020204030204" pitchFamily="34" charset="0"/>
                <a:cs typeface="Arial" panose="020B0604020202020204" pitchFamily="34" charset="0"/>
              </a:rPr>
              <a:t>ile seyreden </a:t>
            </a:r>
            <a:r>
              <a:rPr lang="tr-TR" dirty="0" err="1">
                <a:latin typeface="Calibri" panose="020F0502020204030204" pitchFamily="34" charset="0"/>
                <a:cs typeface="Arial" panose="020B0604020202020204" pitchFamily="34" charset="0"/>
              </a:rPr>
              <a:t>Graves</a:t>
            </a:r>
            <a:r>
              <a:rPr lang="tr-TR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Arial" panose="020B0604020202020204" pitchFamily="34" charset="0"/>
              </a:rPr>
              <a:t>hastalığını </a:t>
            </a:r>
            <a:r>
              <a:rPr lang="tr-TR" dirty="0">
                <a:latin typeface="Calibri" panose="020F0502020204030204" pitchFamily="34" charset="0"/>
                <a:cs typeface="Arial" panose="020B0604020202020204" pitchFamily="34" charset="0"/>
              </a:rPr>
              <a:t>tedavi ederken </a:t>
            </a:r>
            <a:r>
              <a:rPr lang="tr-TR" dirty="0" smtClean="0">
                <a:latin typeface="Calibri" panose="020F0502020204030204" pitchFamily="34" charset="0"/>
                <a:cs typeface="Arial" panose="020B0604020202020204" pitchFamily="34" charset="0"/>
              </a:rPr>
              <a:t>dikkat edilmesi gereken hususlar </a:t>
            </a:r>
            <a:r>
              <a:rPr lang="tr-TR" dirty="0">
                <a:latin typeface="Calibri" panose="020F0502020204030204" pitchFamily="34" charset="0"/>
                <a:cs typeface="Arial" panose="020B0604020202020204" pitchFamily="34" charset="0"/>
              </a:rPr>
              <a:t>nelerdir? </a:t>
            </a:r>
            <a:endParaRPr lang="tr-TR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latin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tr-TR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ipertiroidiye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sekonder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psikiyatrik bozuklukları gidermek 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için altta 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yatan durumun tedavisi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yeterlidir. 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Fakat hastanın psikiyatrik semptomları ciddiyse,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 hastanın güvenliği ile ilgili endişeler 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ortaya çıkmış 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ya da altta yatan durumun tedavisi tek başına hastanın ruhsal 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durumunda 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hızlı </a:t>
            </a:r>
            <a:r>
              <a:rPr lang="tr-TR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iyileşmeyi sağlamıyorsa daha radikal yaklaşımlar düşünülmelidir.</a:t>
            </a:r>
            <a:r>
              <a:rPr lang="tr-TR" sz="2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63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Calibri" panose="020F0502020204030204" pitchFamily="34" charset="0"/>
              </a:rPr>
              <a:t>Hipertiroidinin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bilinen fizyolojik </a:t>
            </a:r>
            <a:r>
              <a:rPr lang="tr-TR" sz="2800" dirty="0" smtClean="0">
                <a:latin typeface="Calibri" panose="020F0502020204030204" pitchFamily="34" charset="0"/>
              </a:rPr>
              <a:t>komplikasyonlarını alevlendirme potansiyeli olan psikiyatrik </a:t>
            </a:r>
            <a:r>
              <a:rPr lang="tr-TR" sz="2800" dirty="0">
                <a:latin typeface="Calibri" panose="020F0502020204030204" pitchFamily="34" charset="0"/>
              </a:rPr>
              <a:t>ilaçlar dikkatle kullanılmalıdır </a:t>
            </a:r>
            <a:r>
              <a:rPr lang="tr-TR" sz="2800" dirty="0" smtClean="0">
                <a:latin typeface="Calibri" panose="020F0502020204030204" pitchFamily="34" charset="0"/>
              </a:rPr>
              <a:t>veya bunlardan tamamen </a:t>
            </a:r>
            <a:r>
              <a:rPr lang="tr-TR" sz="2800" dirty="0">
                <a:latin typeface="Calibri" panose="020F0502020204030204" pitchFamily="34" charset="0"/>
              </a:rPr>
              <a:t>kaçınılmalıdır</a:t>
            </a:r>
            <a:r>
              <a:rPr lang="tr-TR" sz="2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tr-TR" sz="2800" dirty="0">
                <a:latin typeface="Calibri" panose="020F0502020204030204" pitchFamily="34" charset="0"/>
              </a:rPr>
              <a:t> Örneğin, düşük </a:t>
            </a:r>
            <a:r>
              <a:rPr lang="tr-TR" sz="2800" dirty="0" err="1">
                <a:latin typeface="Calibri" panose="020F0502020204030204" pitchFamily="34" charset="0"/>
              </a:rPr>
              <a:t>potens</a:t>
            </a:r>
            <a:r>
              <a:rPr lang="tr-TR" sz="2800" dirty="0">
                <a:latin typeface="Calibri" panose="020F0502020204030204" pitchFamily="34" charset="0"/>
              </a:rPr>
              <a:t> </a:t>
            </a:r>
            <a:r>
              <a:rPr lang="tr-TR" sz="2800" dirty="0" err="1" smtClean="0">
                <a:latin typeface="Calibri" panose="020F0502020204030204" pitchFamily="34" charset="0"/>
              </a:rPr>
              <a:t>antipsikotikler</a:t>
            </a:r>
            <a:r>
              <a:rPr lang="tr-TR" sz="2800" dirty="0" smtClean="0">
                <a:latin typeface="Calibri" panose="020F0502020204030204" pitchFamily="34" charset="0"/>
              </a:rPr>
              <a:t> taşikardiyi arttırabilir. </a:t>
            </a:r>
            <a:r>
              <a:rPr lang="tr-TR" sz="2800" dirty="0" err="1" smtClean="0">
                <a:latin typeface="Calibri" panose="020F0502020204030204" pitchFamily="34" charset="0"/>
              </a:rPr>
              <a:t>Ziprasidon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gibi </a:t>
            </a:r>
            <a:r>
              <a:rPr lang="tr-TR" sz="2800" dirty="0" err="1">
                <a:latin typeface="Calibri" panose="020F0502020204030204" pitchFamily="34" charset="0"/>
              </a:rPr>
              <a:t>QTc</a:t>
            </a:r>
            <a:r>
              <a:rPr lang="tr-TR" sz="2800" dirty="0">
                <a:latin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</a:rPr>
              <a:t>uzamasına sebep olabilen ilaçlar, </a:t>
            </a:r>
            <a:r>
              <a:rPr lang="tr-TR" sz="2800" dirty="0" err="1" smtClean="0">
                <a:latin typeface="Calibri" panose="020F0502020204030204" pitchFamily="34" charset="0"/>
              </a:rPr>
              <a:t>Hipertirodili</a:t>
            </a:r>
            <a:r>
              <a:rPr lang="tr-TR" sz="2800" dirty="0" smtClean="0">
                <a:latin typeface="Calibri" panose="020F0502020204030204" pitchFamily="34" charset="0"/>
              </a:rPr>
              <a:t> hastalarda özellikle aritmi açısından yüksek risk oluşturabilir.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93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Calibri" panose="020F0502020204030204" pitchFamily="34" charset="0"/>
              </a:rPr>
              <a:t>Çocuklarda </a:t>
            </a:r>
            <a:r>
              <a:rPr lang="tr-TR" sz="4000" dirty="0" err="1" smtClean="0">
                <a:latin typeface="Calibri" panose="020F0502020204030204" pitchFamily="34" charset="0"/>
              </a:rPr>
              <a:t>Graves</a:t>
            </a:r>
            <a:r>
              <a:rPr lang="tr-TR" sz="4000" dirty="0" smtClean="0">
                <a:latin typeface="Calibri" panose="020F0502020204030204" pitchFamily="34" charset="0"/>
              </a:rPr>
              <a:t> nasıl tedavi edilir?</a:t>
            </a:r>
            <a:endParaRPr lang="tr-TR" sz="4000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96980"/>
            <a:ext cx="8915400" cy="4314242"/>
          </a:xfrm>
        </p:spPr>
        <p:txBody>
          <a:bodyPr>
            <a:noAutofit/>
          </a:bodyPr>
          <a:lstStyle/>
          <a:p>
            <a:r>
              <a:rPr lang="tr-TR" sz="2800" dirty="0" err="1">
                <a:latin typeface="Calibri" panose="020F0502020204030204" pitchFamily="34" charset="0"/>
              </a:rPr>
              <a:t>A</a:t>
            </a:r>
            <a:r>
              <a:rPr lang="tr-TR" sz="2800" dirty="0" err="1" smtClean="0">
                <a:latin typeface="Calibri" panose="020F0502020204030204" pitchFamily="34" charset="0"/>
              </a:rPr>
              <a:t>ntitiroid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ilaç genellikle pediatrik hastalar için tedavinin ilk </a:t>
            </a:r>
            <a:r>
              <a:rPr lang="tr-TR" sz="2800" dirty="0" smtClean="0">
                <a:latin typeface="Calibri" panose="020F0502020204030204" pitchFamily="34" charset="0"/>
              </a:rPr>
              <a:t>basamağıdır.</a:t>
            </a:r>
          </a:p>
          <a:p>
            <a:r>
              <a:rPr lang="tr-TR" sz="2800" dirty="0">
                <a:latin typeface="Calibri" panose="020F0502020204030204" pitchFamily="34" charset="0"/>
              </a:rPr>
              <a:t> </a:t>
            </a:r>
            <a:r>
              <a:rPr lang="tr-TR" sz="2800" dirty="0" err="1">
                <a:latin typeface="Calibri" panose="020F0502020204030204" pitchFamily="34" charset="0"/>
              </a:rPr>
              <a:t>M</a:t>
            </a:r>
            <a:r>
              <a:rPr lang="tr-TR" sz="2800" dirty="0" err="1" smtClean="0">
                <a:latin typeface="Calibri" panose="020F0502020204030204" pitchFamily="34" charset="0"/>
              </a:rPr>
              <a:t>etimazol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kullanımı </a:t>
            </a:r>
            <a:r>
              <a:rPr lang="tr-TR" sz="2800" dirty="0" err="1" smtClean="0">
                <a:latin typeface="Calibri" panose="020F0502020204030204" pitchFamily="34" charset="0"/>
              </a:rPr>
              <a:t>propiltiyourasile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tercih </a:t>
            </a:r>
            <a:r>
              <a:rPr lang="tr-TR" sz="2800" dirty="0" smtClean="0">
                <a:latin typeface="Calibri" panose="020F0502020204030204" pitchFamily="34" charset="0"/>
              </a:rPr>
              <a:t>edilir</a:t>
            </a:r>
            <a:r>
              <a:rPr lang="tr-TR" sz="2800" dirty="0">
                <a:latin typeface="Calibri" panose="020F0502020204030204" pitchFamily="34" charset="0"/>
              </a:rPr>
              <a:t> </a:t>
            </a:r>
            <a:r>
              <a:rPr lang="tr-TR" sz="2800" dirty="0" smtClean="0">
                <a:latin typeface="Calibri" panose="020F0502020204030204" pitchFamily="34" charset="0"/>
              </a:rPr>
              <a:t>ve ilaç </a:t>
            </a:r>
            <a:r>
              <a:rPr lang="tr-TR" sz="2800" dirty="0">
                <a:latin typeface="Calibri" panose="020F0502020204030204" pitchFamily="34" charset="0"/>
              </a:rPr>
              <a:t>son zamanlarda </a:t>
            </a:r>
            <a:r>
              <a:rPr lang="tr-TR" sz="2800" dirty="0" smtClean="0">
                <a:latin typeface="Calibri" panose="020F0502020204030204" pitchFamily="34" charset="0"/>
              </a:rPr>
              <a:t>çocuklarda </a:t>
            </a:r>
            <a:r>
              <a:rPr lang="tr-TR" sz="2800" dirty="0">
                <a:latin typeface="Calibri" panose="020F0502020204030204" pitchFamily="34" charset="0"/>
              </a:rPr>
              <a:t>karaciğer </a:t>
            </a:r>
            <a:r>
              <a:rPr lang="tr-TR" sz="2800" dirty="0" smtClean="0">
                <a:latin typeface="Calibri" panose="020F0502020204030204" pitchFamily="34" charset="0"/>
              </a:rPr>
              <a:t>yetmezliği riski çok yüksek olduğu için </a:t>
            </a:r>
            <a:r>
              <a:rPr lang="tr-TR" sz="2800" dirty="0">
                <a:latin typeface="Calibri" panose="020F0502020204030204" pitchFamily="34" charset="0"/>
              </a:rPr>
              <a:t>ABD Gıda ve İlaç İdaresi tarafından </a:t>
            </a:r>
            <a:r>
              <a:rPr lang="tr-TR" sz="2800" dirty="0" smtClean="0">
                <a:latin typeface="Calibri" panose="020F0502020204030204" pitchFamily="34" charset="0"/>
              </a:rPr>
              <a:t>pediatrik açıdan bir uyarı olarak siyah-kutuda veriliyor.</a:t>
            </a:r>
            <a:r>
              <a:rPr lang="tr-TR" sz="2800" dirty="0">
                <a:latin typeface="Calibri" panose="020F0502020204030204" pitchFamily="34" charset="0"/>
              </a:rPr>
              <a:t> </a:t>
            </a:r>
            <a:endParaRPr lang="tr-TR" sz="2800" dirty="0" smtClean="0">
              <a:latin typeface="Calibri" panose="020F0502020204030204" pitchFamily="34" charset="0"/>
            </a:endParaRPr>
          </a:p>
          <a:p>
            <a:r>
              <a:rPr lang="tr-TR" sz="2800" dirty="0" err="1" smtClean="0">
                <a:latin typeface="Calibri" panose="020F0502020204030204" pitchFamily="34" charset="0"/>
              </a:rPr>
              <a:t>Antitiroid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</a:rPr>
              <a:t>ilaçlar, </a:t>
            </a:r>
            <a:r>
              <a:rPr lang="tr-TR" sz="2800" dirty="0" err="1" smtClean="0">
                <a:latin typeface="Calibri" panose="020F0502020204030204" pitchFamily="34" charset="0"/>
              </a:rPr>
              <a:t>oksidasyonu</a:t>
            </a:r>
            <a:r>
              <a:rPr lang="tr-TR" sz="2800" dirty="0" smtClean="0">
                <a:latin typeface="Calibri" panose="020F0502020204030204" pitchFamily="34" charset="0"/>
              </a:rPr>
              <a:t> ve iyot </a:t>
            </a:r>
            <a:r>
              <a:rPr lang="tr-TR" sz="2800" dirty="0" err="1" smtClean="0">
                <a:latin typeface="Calibri" panose="020F0502020204030204" pitchFamily="34" charset="0"/>
              </a:rPr>
              <a:t>organifikasyonunu</a:t>
            </a:r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tr-TR" sz="2800" dirty="0" err="1">
                <a:latin typeface="Calibri" panose="020F0502020204030204" pitchFamily="34" charset="0"/>
              </a:rPr>
              <a:t>inhibe</a:t>
            </a:r>
            <a:r>
              <a:rPr lang="tr-TR" sz="2800" dirty="0">
                <a:latin typeface="Calibri" panose="020F0502020204030204" pitchFamily="34" charset="0"/>
              </a:rPr>
              <a:t> ederek hareket eder. </a:t>
            </a:r>
            <a:endParaRPr lang="tr-T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186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441</TotalTime>
  <Words>344</Words>
  <Application>Microsoft Office PowerPoint</Application>
  <PresentationFormat>Geniş ekran</PresentationFormat>
  <Paragraphs>48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Duman</vt:lpstr>
      <vt:lpstr>      VAKA SUNUMU</vt:lpstr>
      <vt:lpstr>VAKA</vt:lpstr>
      <vt:lpstr>PowerPoint Sunusu</vt:lpstr>
      <vt:lpstr>PRİMER DUYGUDURUM BOZUKLUĞU TANISI KONMADAN ÖNCE ORGANİK SEBEPLER DIŞLANMALIDIR.</vt:lpstr>
      <vt:lpstr>Hangi çeşit psikiyatrik semptomlar Graves ile ilişkili?</vt:lpstr>
      <vt:lpstr>PowerPoint Sunusu</vt:lpstr>
      <vt:lpstr>Psikiyatrik belirtiler ile seyreden Graves hastalığını tedavi ederken dikkat edilmesi gereken hususlar nelerdir? </vt:lpstr>
      <vt:lpstr>PowerPoint Sunusu</vt:lpstr>
      <vt:lpstr>Çocuklarda Graves nasıl tedavi edilir?</vt:lpstr>
      <vt:lpstr>PowerPoint Sunusu</vt:lpstr>
      <vt:lpstr>Graves hastalığı için total tiroidektomi riskleri nelerdir? </vt:lpstr>
      <vt:lpstr>PowerPoint Sunusu</vt:lpstr>
      <vt:lpstr>Aşağıdaki belirtilerden hangisi hipotiroidide, hipertiroididen daha yaygındır? </vt:lpstr>
      <vt:lpstr>Aşağıdaki belirtilerden hangisi hipotiroidide, hipertiroididen daha yaygındır?</vt:lpstr>
      <vt:lpstr>SONUÇ</vt:lpstr>
      <vt:lpstr> TEŞEKKÜRLER…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Selman</dc:creator>
  <cp:lastModifiedBy>Selman</cp:lastModifiedBy>
  <cp:revision>32</cp:revision>
  <dcterms:created xsi:type="dcterms:W3CDTF">2015-04-13T19:35:59Z</dcterms:created>
  <dcterms:modified xsi:type="dcterms:W3CDTF">2015-04-14T10:07:52Z</dcterms:modified>
</cp:coreProperties>
</file>