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tableStyles" Target="tableStyle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6941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29307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16941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29307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6941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29307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16941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29307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16941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29307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16941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29307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16941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2930760" y="160020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45720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16941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2930760" y="3988440"/>
            <a:ext cx="117756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tr-T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2331360" y="398844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2331360" y="1600200"/>
            <a:ext cx="178452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988440"/>
            <a:ext cx="36572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39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0"/>
            <a:ext cx="9144000" cy="5863680"/>
          </a:xfrm>
          <a:custGeom>
            <a:avLst/>
            <a:gdLst/>
            <a:ahLst/>
            <a:cxnLst/>
            <a:rect l="l" t="t" r="r" b="b"/>
            <a:pathLst>
              <a:path w="365770" h="175924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2"/>
          <p:cNvSpPr>
            <a:spLocks noGrp="1"/>
          </p:cNvSpPr>
          <p:nvPr>
            <p:ph type="title"/>
          </p:nvPr>
        </p:nvSpPr>
        <p:spPr>
          <a:xfrm>
            <a:off x="311760" y="719640"/>
            <a:ext cx="8520120" cy="1709640"/>
          </a:xfrm>
          <a:prstGeom prst="rect">
            <a:avLst/>
          </a:prstGeom>
        </p:spPr>
        <p:txBody>
          <a:bodyPr tIns="91440" bIns="91440">
            <a:noAutofit/>
          </a:bodyPr>
          <a:lstStyle/>
          <a:p>
            <a:r>
              <a:rPr lang="tr-TR" sz="3600" b="0" strike="noStrike" spc="-1">
                <a:solidFill>
                  <a:srgbClr val="000000"/>
                </a:solidFill>
                <a:latin typeface="Arial"/>
              </a:rPr>
              <a:t>Ana başlık metnini düzenlemek için tıklayın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472600" y="6217560"/>
            <a:ext cx="548280" cy="524520"/>
          </a:xfrm>
          <a:prstGeom prst="rect">
            <a:avLst/>
          </a:prstGeom>
        </p:spPr>
        <p:txBody>
          <a:bodyPr tIns="91440" bIns="91440" anchor="ctr">
            <a:noAutofit/>
          </a:bodyPr>
          <a:lstStyle/>
          <a:p>
            <a:pPr algn="r">
              <a:lnSpc>
                <a:spcPct val="100000"/>
              </a:lnSpc>
            </a:pPr>
            <a:fld id="{A910801C-9DDF-4065-85B9-AA3DF7B94148}" type="slidenum">
              <a:rPr lang="tr-TR" sz="1000" b="0" strike="noStrike" spc="-1">
                <a:solidFill>
                  <a:srgbClr val="FFFFFF"/>
                </a:solidFill>
                <a:latin typeface="Roboto"/>
                <a:ea typeface="Roboto"/>
              </a:rPr>
              <a:t>‹#›</a:t>
            </a:fld>
            <a:endParaRPr lang="tr-TR" sz="10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4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4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4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4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tr-TR" sz="2800" b="0" strike="noStrike" spc="-1">
                <a:solidFill>
                  <a:srgbClr val="000000"/>
                </a:solidFill>
                <a:latin typeface="Arial"/>
              </a:rPr>
              <a:t>Ana başlık metnini düzenlemek için tıklayın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70320" y="1600200"/>
            <a:ext cx="3657240" cy="45716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 rot="5400000">
            <a:off x="7589160" y="1081800"/>
            <a:ext cx="2011320" cy="384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 rot="5400000">
            <a:off x="6990120" y="3737160"/>
            <a:ext cx="32000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8129520" y="5734080"/>
            <a:ext cx="609120" cy="520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C010B025-775B-42FB-A135-ACCF3F72909C}" type="slidenum">
              <a:rPr lang="tr-TR" sz="1400" b="1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‹#›</a:t>
            </a:fld>
            <a:endParaRPr lang="tr-T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tr-TR" sz="2800" b="0" strike="noStrike" spc="-1">
                <a:solidFill>
                  <a:srgbClr val="000000"/>
                </a:solidFill>
                <a:latin typeface="Arial"/>
              </a:rPr>
              <a:t>Ana başlık metnini düzenlemek için tıklayın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 rot="5400000">
            <a:off x="7589160" y="1081800"/>
            <a:ext cx="2011320" cy="384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/>
          </p:nvPr>
        </p:nvSpPr>
        <p:spPr>
          <a:xfrm>
            <a:off x="8129520" y="5734080"/>
            <a:ext cx="609120" cy="520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42214E49-C320-4DEF-AD96-0FB97B68764C}" type="slidenum">
              <a:rPr lang="tr-TR" sz="1400" b="1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‹#›</a:t>
            </a:fld>
            <a:endParaRPr lang="tr-TR" sz="1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 rot="5400000">
            <a:off x="6990120" y="3737160"/>
            <a:ext cx="32000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7543440" cy="114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tr-TR" sz="2800" b="0" strike="noStrike" spc="-1">
                <a:solidFill>
                  <a:srgbClr val="000000"/>
                </a:solidFill>
                <a:latin typeface="Arial"/>
              </a:rPr>
              <a:t>Ana başlık metnini düzenlemek için tıklayın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2362320"/>
            <a:ext cx="3657240" cy="38858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371840" y="2362320"/>
            <a:ext cx="3657240" cy="38858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3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1569600"/>
            <a:ext cx="3657240" cy="658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343400" y="1569600"/>
            <a:ext cx="3657240" cy="658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Arial"/>
              </a:rPr>
              <a:t>Yedinci Anahat Düzeyi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dt"/>
          </p:nvPr>
        </p:nvSpPr>
        <p:spPr>
          <a:xfrm rot="5400000">
            <a:off x="7589160" y="1081800"/>
            <a:ext cx="2011320" cy="384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 type="ftr"/>
          </p:nvPr>
        </p:nvSpPr>
        <p:spPr>
          <a:xfrm rot="5400000">
            <a:off x="6990120" y="3737160"/>
            <a:ext cx="32000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tr-TR" sz="2400" b="0" strike="noStrike" spc="-1">
              <a:latin typeface="Times New Roman"/>
            </a:endParaRPr>
          </a:p>
        </p:txBody>
      </p:sp>
      <p:sp>
        <p:nvSpPr>
          <p:cNvPr id="130" name="PlaceHolder 8"/>
          <p:cNvSpPr>
            <a:spLocks noGrp="1"/>
          </p:cNvSpPr>
          <p:nvPr>
            <p:ph type="sldNum"/>
          </p:nvPr>
        </p:nvSpPr>
        <p:spPr>
          <a:xfrm>
            <a:off x="8129520" y="5734080"/>
            <a:ext cx="609120" cy="520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CE35CA95-08D9-4945-98EB-F493D64E05B5}" type="slidenum">
              <a:rPr lang="tr-TR" sz="1400" b="1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‹#›</a:t>
            </a:fld>
            <a:endParaRPr lang="tr-T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185840" y="1174320"/>
            <a:ext cx="6772320" cy="18936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tr-TR" sz="4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İDRAR YOLU ENFEKSİYONLARI</a:t>
            </a:r>
            <a:endParaRPr lang="tr-TR" sz="4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3128760" y="5552640"/>
            <a:ext cx="5298840" cy="822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tr-TR" sz="1600" b="0" strike="noStrike" spc="-1" dirty="0">
                <a:solidFill>
                  <a:srgbClr val="FFFFFF"/>
                </a:solidFill>
                <a:latin typeface="Roboto"/>
                <a:ea typeface="Roboto"/>
              </a:rPr>
              <a:t>İNTÖRN </a:t>
            </a:r>
            <a:r>
              <a:rPr lang="tr-TR" sz="1600" b="0" strike="noStrike" spc="-1" dirty="0" smtClean="0">
                <a:solidFill>
                  <a:srgbClr val="FFFFFF"/>
                </a:solidFill>
                <a:latin typeface="Roboto"/>
                <a:ea typeface="Roboto"/>
              </a:rPr>
              <a:t>DR. BÜŞRA ÖMÜRAL</a:t>
            </a:r>
          </a:p>
          <a:p>
            <a:pPr algn="ctr">
              <a:lnSpc>
                <a:spcPct val="100000"/>
              </a:lnSpc>
            </a:pPr>
            <a:r>
              <a:rPr lang="tr-TR" sz="1600" spc="-1" dirty="0" smtClean="0">
                <a:solidFill>
                  <a:srgbClr val="FFFFFF"/>
                </a:solidFill>
                <a:latin typeface="Roboto"/>
              </a:rPr>
              <a:t>KTÜ Tıp Fakültesi </a:t>
            </a:r>
          </a:p>
          <a:p>
            <a:pPr algn="ctr">
              <a:lnSpc>
                <a:spcPct val="100000"/>
              </a:lnSpc>
            </a:pPr>
            <a:r>
              <a:rPr lang="tr-TR" sz="1600" b="0" strike="noStrike" spc="-1" dirty="0" smtClean="0">
                <a:solidFill>
                  <a:srgbClr val="FFFFFF"/>
                </a:solidFill>
                <a:latin typeface="Roboto"/>
              </a:rPr>
              <a:t>Aile Hekimliği Stajı</a:t>
            </a:r>
          </a:p>
          <a:p>
            <a:pPr algn="ctr">
              <a:lnSpc>
                <a:spcPct val="100000"/>
              </a:lnSpc>
            </a:pPr>
            <a:r>
              <a:rPr lang="tr-TR" sz="1600" spc="-1" dirty="0" smtClean="0">
                <a:solidFill>
                  <a:srgbClr val="FFFFFF"/>
                </a:solidFill>
                <a:latin typeface="Roboto"/>
              </a:rPr>
              <a:t>07.03.2019</a:t>
            </a:r>
            <a:endParaRPr lang="tr-TR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ETYOLOJİ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Akut İYE’de E. Coli ilk sırayı almaktadır,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İlk İYE’lerin %90’ından, tekrarlayan İYE’lerin %75-90’ından E. Coli sorumludur.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Daha az sıklıkla Klebsiella, Proteus, Enterekok ve yenidoğanda B grubu streptokok da etken olabilir.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RİSK FAKTÖRLERİ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611280" y="1557360"/>
            <a:ext cx="775008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639720" lvl="1" indent="-272520">
              <a:lnSpc>
                <a:spcPct val="115000"/>
              </a:lnSpc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Kız çocuk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Labial adezyon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Fimozis/Prepisyum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Konstipasyon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Arkadan öne temizleme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Dışkı kontaminasyonu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Dolu küvette/uzun/köpük banyosu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Kıl kurdu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Anne sütü almayan bebek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RİSK FAKTÖRLERİ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457200" y="1600200"/>
            <a:ext cx="814680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639720" lvl="1" indent="-272520">
              <a:lnSpc>
                <a:spcPct val="115000"/>
              </a:lnSpc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Cinsel aktivite-taciz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Sıkı elbise/iç giysi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Nörojenik mesane/İşeme disfonksiyonu/İdrar tutma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Antibiyotik kullanımı ile vagina veya kolon florasının eradikasyonu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Üriner taş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Reflü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Obstrüksiyon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YAŞA GÖRE KLİNİK BULGULAR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165960">
              <a:lnSpc>
                <a:spcPct val="115000"/>
              </a:lnSpc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3" name="Google Shape;170;p29"/>
          <p:cNvPicPr/>
          <p:nvPr/>
        </p:nvPicPr>
        <p:blipFill>
          <a:blip r:embed="rId2"/>
          <a:stretch/>
        </p:blipFill>
        <p:spPr>
          <a:xfrm>
            <a:off x="324000" y="1413000"/>
            <a:ext cx="7561080" cy="4319280"/>
          </a:xfrm>
          <a:prstGeom prst="rect">
            <a:avLst/>
          </a:prstGeom>
          <a:ln>
            <a:noFill/>
          </a:ln>
        </p:spPr>
      </p:pic>
      <p:sp>
        <p:nvSpPr>
          <p:cNvPr id="194" name="CustomShape 3"/>
          <p:cNvSpPr/>
          <p:nvPr/>
        </p:nvSpPr>
        <p:spPr>
          <a:xfrm>
            <a:off x="395280" y="6308640"/>
            <a:ext cx="8353080" cy="21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800" b="0" strike="noStrike" spc="-1">
                <a:solidFill>
                  <a:srgbClr val="31394D"/>
                </a:solidFill>
                <a:latin typeface="Times New Roman"/>
                <a:ea typeface="Times New Roman"/>
              </a:rPr>
              <a:t>TÜRKİYE MİLLİ PEDİATRİ DERNEĞİ VE YANDAL DERNEKLERİ İŞBİRLİĞİ İLE Çocuk Sağlığı ve Hastalıklarında Tanı ve Tedavi KILAVUZLARI</a:t>
            </a:r>
            <a:endParaRPr lang="tr-TR" sz="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274680"/>
            <a:ext cx="7467120" cy="981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TANI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>
              <a:lnSpc>
                <a:spcPct val="90000"/>
              </a:lnSpc>
            </a:pP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Fizik Muayene: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>
              <a:lnSpc>
                <a:spcPct val="90000"/>
              </a:lnSpc>
              <a:spcBef>
                <a:spcPts val="38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Ateş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 Batın muayenesi (hassasiyet, genişlemiş mesane)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Kostavertebral açı hassasiyeti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Vertebral kolonun değerlendirilmesi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Dış genital organların muayenesi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  Vajinit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  Labial adhezyon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  Lokal irritasyon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  Erkeklerde idrar akımının incelenmesi ve sünnet durumu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272880" lvl="1" indent="-961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Rektal muayene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Kitle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Arial"/>
                <a:ea typeface="Arial"/>
              </a:rPr>
              <a:t>Sfinkter tonusunun değerlendirilmesi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1160640" lvl="2" indent="-456840">
              <a:lnSpc>
                <a:spcPct val="90000"/>
              </a:lnSpc>
              <a:spcBef>
                <a:spcPts val="32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600" b="0" strike="noStrike" spc="-1">
                <a:solidFill>
                  <a:srgbClr val="666666"/>
                </a:solidFill>
                <a:latin typeface="Roboto"/>
                <a:ea typeface="Roboto"/>
              </a:rPr>
              <a:t>Büyüme  geriliği</a:t>
            </a: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01600">
              <a:lnSpc>
                <a:spcPct val="90000"/>
              </a:lnSpc>
              <a:spcBef>
                <a:spcPts val="601"/>
              </a:spcBef>
            </a:pPr>
            <a:endParaRPr lang="tr-TR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3200" b="1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 Laboratuar</a:t>
            </a:r>
            <a:endParaRPr lang="tr-T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23720" indent="-342360">
              <a:lnSpc>
                <a:spcPct val="90000"/>
              </a:lnSpc>
            </a:pPr>
            <a:r>
              <a:rPr lang="tr-TR" sz="2400" b="1" strike="noStrike" spc="-1">
                <a:solidFill>
                  <a:srgbClr val="000000"/>
                </a:solidFill>
                <a:latin typeface="Roboto"/>
                <a:ea typeface="Roboto"/>
              </a:rPr>
              <a:t>Dipstik testi (tam idrar tahlili-TİT; strip test):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  <a:p>
            <a:pPr marL="423720" indent="-234720">
              <a:lnSpc>
                <a:spcPct val="90000"/>
              </a:lnSpc>
              <a:spcBef>
                <a:spcPts val="601"/>
              </a:spcBef>
            </a:pP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  <a:p>
            <a:pPr marL="423720" lvl="1" indent="-3423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Courier New"/>
              <a:buChar char="o"/>
            </a:pP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Lökosit esteraz  </a:t>
            </a:r>
            <a:r>
              <a:rPr lang="tr-TR" sz="1800" b="0" strike="noStrike" spc="-1">
                <a:solidFill>
                  <a:srgbClr val="000000"/>
                </a:solidFill>
                <a:latin typeface="Roboto"/>
                <a:ea typeface="Roboto"/>
              </a:rPr>
              <a:t>(normal idrarda negatif) </a:t>
            </a: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→piyüri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423720" lvl="1" indent="-3423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Courier New"/>
              <a:buChar char="o"/>
            </a:pP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Nitrit  </a:t>
            </a:r>
            <a:r>
              <a:rPr lang="tr-TR" sz="1800" b="0" strike="noStrike" spc="-1">
                <a:solidFill>
                  <a:srgbClr val="000000"/>
                </a:solidFill>
                <a:latin typeface="Roboto"/>
                <a:ea typeface="Roboto"/>
              </a:rPr>
              <a:t>(normal idrarda negatif) </a:t>
            </a: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→bakteriüri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423720" indent="-234720">
              <a:lnSpc>
                <a:spcPct val="90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423720" lvl="1" indent="-3423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Courier New"/>
              <a:buChar char="o"/>
            </a:pP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Nitrit ve lökosit esteraz testi birlikte pozitif olduğunda İYE lehine oldukça güçlü bir bulgudur.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423720" lvl="1" indent="-3423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Courier New"/>
              <a:buChar char="o"/>
            </a:pPr>
            <a:r>
              <a:rPr lang="tr-TR" sz="2000" b="0" strike="noStrike" spc="-1">
                <a:solidFill>
                  <a:srgbClr val="000000"/>
                </a:solidFill>
                <a:latin typeface="Roboto"/>
                <a:ea typeface="Roboto"/>
              </a:rPr>
              <a:t>İkisi birlikte negatif olduğunda İYE’den uzaklaşan güçlü bir bulgudur.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423720" indent="-267120">
              <a:lnSpc>
                <a:spcPct val="90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799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Laboratuar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400" b="1" strike="noStrike" spc="-1">
                <a:solidFill>
                  <a:srgbClr val="666666"/>
                </a:solidFill>
                <a:latin typeface="Roboto"/>
                <a:ea typeface="Roboto"/>
              </a:rPr>
              <a:t>İdrar Mikroskopisi: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Piyüri;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Santrifüj edilmiş örnekte x40’lık büyütmede her alanda en az 5-10 lökosit varsa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Bakteriüri;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Her alanda bir bakteri görülmesi  &gt;100.000 koloni/ml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Piyüri ile birlikte bakteriürinin saptanması İYE lehine oldukça güçlü bir bulgudur.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İkisi birlikte negatif olması İYE’den uzaklaştıran güçlü bir bulgudur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 indent="-113760">
              <a:lnSpc>
                <a:spcPct val="115000"/>
              </a:lnSpc>
              <a:spcBef>
                <a:spcPts val="36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182880" indent="-182520">
              <a:lnSpc>
                <a:spcPct val="90000"/>
              </a:lnSpc>
            </a:pPr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tr-TR" sz="3600" b="0" strike="noStrike" spc="-1">
                <a:solidFill>
                  <a:srgbClr val="000000"/>
                </a:solidFill>
                <a:latin typeface="Rockwell"/>
                <a:ea typeface="Rockwell"/>
              </a:rPr>
              <a:t>LABORATUAR</a:t>
            </a:r>
            <a:endParaRPr lang="tr-T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457200" y="1600200"/>
            <a:ext cx="74703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İdrar Mikroskopisi: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99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Lökosit silendirleri;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99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 Enfeksiyonun renal parankim ile ilişkisini gösterir.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40080" indent="-172440">
              <a:lnSpc>
                <a:spcPct val="115000"/>
              </a:lnSpc>
              <a:spcBef>
                <a:spcPts val="400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400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İdrar Kültürü;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Altın standarttır.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İYE düşünülen bütün çocuklarda alınmalıdır.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Mümkünse temiz orta akım idrar örneği alınmalıdır.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Yıkama-temizlik kontaminasyonu azaltır, antiseptik kullanımı yalancı negatif sonuçlara yol açabilir</a:t>
            </a:r>
            <a:r>
              <a:rPr lang="tr-TR" sz="1300" b="0" strike="noStrike" spc="-1">
                <a:solidFill>
                  <a:srgbClr val="666666"/>
                </a:solidFill>
                <a:latin typeface="Verdana"/>
                <a:ea typeface="Verdana"/>
              </a:rPr>
              <a:t>.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640080" indent="-167400">
              <a:lnSpc>
                <a:spcPct val="115000"/>
              </a:lnSpc>
              <a:spcBef>
                <a:spcPts val="420"/>
              </a:spcBef>
            </a:pP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165960">
              <a:lnSpc>
                <a:spcPct val="115000"/>
              </a:lnSpc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6" name="Google Shape;207;p35"/>
          <p:cNvPicPr/>
          <p:nvPr/>
        </p:nvPicPr>
        <p:blipFill>
          <a:blip r:embed="rId2"/>
          <a:stretch/>
        </p:blipFill>
        <p:spPr>
          <a:xfrm>
            <a:off x="611280" y="326880"/>
            <a:ext cx="7741800" cy="4652640"/>
          </a:xfrm>
          <a:prstGeom prst="rect">
            <a:avLst/>
          </a:prstGeom>
          <a:ln>
            <a:noFill/>
          </a:ln>
        </p:spPr>
      </p:pic>
      <p:sp>
        <p:nvSpPr>
          <p:cNvPr id="207" name="CustomShape 2"/>
          <p:cNvSpPr/>
          <p:nvPr/>
        </p:nvSpPr>
        <p:spPr>
          <a:xfrm>
            <a:off x="611280" y="5445000"/>
            <a:ext cx="7129080" cy="26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1100" b="1" strike="noStrike" spc="-1">
                <a:solidFill>
                  <a:srgbClr val="31394D"/>
                </a:solidFill>
                <a:latin typeface="Times New Roman"/>
                <a:ea typeface="Times New Roman"/>
              </a:rPr>
              <a:t>KAYNAK:TÜRKIYE MILLI PEDIATRI DERNEGI ÇOCUK NEFROLOJI DERNEĞİ ORTAK KILAVUZU</a:t>
            </a:r>
            <a:endParaRPr lang="tr-TR" sz="11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SUNUM PLANI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684360" y="1628640"/>
            <a:ext cx="36572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50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Amaç                                                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Öğrenim Hedefleri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Tanım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Etiyoloji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Risk Faktörleri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Epidemiyoloji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Klinik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5076720" y="1628640"/>
            <a:ext cx="36572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50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Fizik Muayene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Laboratuar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Sevk kriterleri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5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Kaynaklar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LABORATUAR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457200" y="1600200"/>
            <a:ext cx="7570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İdrar Kültürü;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Altın standarttır.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İYE düşünülen bütün çocuklarda alınmalıdır.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Mümkünse temiz orta akım idrar örneği alınmalıdır.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Yıkama-temizlik kontaminasyonu azaltır, antiseptik kullanımı yalancı negatif sonuçlara yol açabilir</a:t>
            </a:r>
            <a:r>
              <a:rPr lang="tr-TR" sz="1300" b="0" strike="noStrike" spc="-1">
                <a:solidFill>
                  <a:srgbClr val="666666"/>
                </a:solidFill>
                <a:latin typeface="Verdana"/>
                <a:ea typeface="Verdana"/>
              </a:rPr>
              <a:t>.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639720" indent="-165960">
              <a:lnSpc>
                <a:spcPct val="115000"/>
              </a:lnSpc>
              <a:spcBef>
                <a:spcPts val="420"/>
              </a:spcBef>
            </a:pP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457200" y="476280"/>
            <a:ext cx="7467120" cy="1368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80" b="1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LABORATUAR</a:t>
            </a:r>
            <a:r>
              <a:t/>
            </a:r>
            <a:br/>
            <a:r>
              <a:rPr lang="tr-TR" sz="2880" b="1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İdrar Kültürünün Yorumlanması</a:t>
            </a:r>
            <a:endParaRPr lang="tr-TR" sz="28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TextShape 2"/>
          <p:cNvSpPr txBox="1"/>
          <p:nvPr/>
        </p:nvSpPr>
        <p:spPr>
          <a:xfrm>
            <a:off x="457200" y="1980360"/>
            <a:ext cx="7570440" cy="3769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165960">
              <a:lnSpc>
                <a:spcPct val="115000"/>
              </a:lnSpc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Suprapubik aspirasyon;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Herhangi bir sayıda gram (-) basil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≥ 10</a:t>
            </a:r>
            <a:r>
              <a:rPr lang="tr-TR" sz="18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3 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cfu/ml gram (+) kok → %99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Kateterizasyon;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≥ 10</a:t>
            </a:r>
            <a:r>
              <a:rPr lang="tr-TR" sz="18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4 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cfu/ml → %95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80" b="1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LABORATUAR </a:t>
            </a:r>
            <a:r>
              <a:t/>
            </a:r>
            <a:br/>
            <a:r>
              <a:t/>
            </a:r>
            <a:br/>
            <a:r>
              <a:rPr lang="tr-TR" sz="2880" b="1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İdrar Kültürünün Yorumlanması</a:t>
            </a:r>
            <a:endParaRPr lang="tr-TR" sz="28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457200" y="1600200"/>
            <a:ext cx="7570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185040">
              <a:lnSpc>
                <a:spcPct val="115000"/>
              </a:lnSpc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Temiz orta akımı;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Semptomatik hastalarda;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≥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 10</a:t>
            </a:r>
            <a:r>
              <a:rPr lang="tr-TR" sz="19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5 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cfu/ml (tek organizma) → %95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380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Asemptomatik hastalarda; farklı günlerde elde edilen en az iki örnekte aynı organizmanın; 10</a:t>
            </a:r>
            <a:r>
              <a:rPr lang="tr-TR" sz="19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5 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cfu/ml kadar üremesi → Asemptomatik bakteriüri&gt;tedavi edilmez.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914400" indent="-114120">
              <a:lnSpc>
                <a:spcPct val="115000"/>
              </a:lnSpc>
              <a:spcBef>
                <a:spcPts val="360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57200" y="260280"/>
            <a:ext cx="3657240" cy="5987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80000"/>
              </a:lnSpc>
            </a:pPr>
            <a:r>
              <a:rPr lang="tr-TR" sz="2220" b="1" strike="noStrike" spc="-1">
                <a:solidFill>
                  <a:srgbClr val="666666"/>
                </a:solidFill>
                <a:latin typeface="Roboto"/>
                <a:ea typeface="Roboto"/>
              </a:rPr>
              <a:t>ALT İDRAR YOLU 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</a:pPr>
            <a:r>
              <a:rPr lang="tr-TR" sz="2220" b="1" strike="noStrike" spc="-1">
                <a:solidFill>
                  <a:srgbClr val="666666"/>
                </a:solidFill>
                <a:latin typeface="Roboto"/>
                <a:ea typeface="Roboto"/>
              </a:rPr>
              <a:t>ENFEKSİYONLARI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8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Ateş yüksekliği (+)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Karın ağrısı (+)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Dizüri (+)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Sık idrar yapma (+)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8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İdrar dansitesi düşüklüğü</a:t>
            </a:r>
            <a:r>
              <a:rPr lang="tr-TR" sz="2220" b="0" strike="noStrike" spc="-1">
                <a:solidFill>
                  <a:srgbClr val="002F4A"/>
                </a:solidFill>
                <a:latin typeface="Roboto"/>
                <a:ea typeface="Roboto"/>
              </a:rPr>
              <a:t> </a:t>
            </a:r>
            <a:r>
              <a:rPr lang="tr-TR" sz="2220" b="0" strike="noStrike" spc="-1">
                <a:solidFill>
                  <a:srgbClr val="007DEA"/>
                </a:solidFill>
                <a:latin typeface="Roboto"/>
                <a:ea typeface="Roboto"/>
              </a:rPr>
              <a:t>(-)</a:t>
            </a:r>
            <a:r>
              <a:rPr lang="tr-TR" sz="2220" b="0" strike="noStrike" spc="-1">
                <a:solidFill>
                  <a:srgbClr val="002F4A"/>
                </a:solidFill>
                <a:latin typeface="Roboto"/>
                <a:ea typeface="Roboto"/>
              </a:rPr>
              <a:t> 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Pyüri ; bakteriüri (+);  silendir </a:t>
            </a:r>
            <a:r>
              <a:rPr lang="tr-TR" sz="2220" b="0" strike="noStrike" spc="-1">
                <a:solidFill>
                  <a:srgbClr val="007DEA"/>
                </a:solidFill>
                <a:latin typeface="Roboto"/>
                <a:ea typeface="Roboto"/>
              </a:rPr>
              <a:t>(-)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8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Beyaz küre yüksekliği </a:t>
            </a:r>
            <a:r>
              <a:rPr lang="tr-TR" sz="2220" b="0" strike="noStrike" spc="-1">
                <a:solidFill>
                  <a:srgbClr val="007DEA"/>
                </a:solidFill>
                <a:latin typeface="Roboto"/>
                <a:ea typeface="Roboto"/>
              </a:rPr>
              <a:t>(-)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Eritrosit sedimentasyon hızı yüksekliği </a:t>
            </a:r>
            <a:r>
              <a:rPr lang="tr-TR" sz="2220" b="0" strike="noStrike" spc="-1">
                <a:solidFill>
                  <a:srgbClr val="007DEA"/>
                </a:solidFill>
                <a:latin typeface="Roboto"/>
                <a:ea typeface="Roboto"/>
              </a:rPr>
              <a:t>(-)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C-reaktif protein pozitifliği </a:t>
            </a:r>
            <a:r>
              <a:rPr lang="tr-TR" sz="2220" b="0" strike="noStrike" spc="-1">
                <a:solidFill>
                  <a:srgbClr val="007DEA"/>
                </a:solidFill>
                <a:latin typeface="Roboto"/>
                <a:ea typeface="Roboto"/>
              </a:rPr>
              <a:t>(-)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8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8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4371840" y="404640"/>
            <a:ext cx="3657240" cy="5843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70000"/>
              </a:lnSpc>
            </a:pPr>
            <a:r>
              <a:rPr lang="tr-TR" sz="2200" b="1" strike="noStrike" spc="-1">
                <a:solidFill>
                  <a:srgbClr val="666666"/>
                </a:solidFill>
                <a:latin typeface="Roboto"/>
                <a:ea typeface="Roboto"/>
              </a:rPr>
              <a:t>ÜST İDRAR YOLU 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</a:pPr>
            <a:r>
              <a:rPr lang="tr-TR" sz="2200" b="1" strike="noStrike" spc="-1">
                <a:solidFill>
                  <a:srgbClr val="666666"/>
                </a:solidFill>
                <a:latin typeface="Roboto"/>
                <a:ea typeface="Roboto"/>
              </a:rPr>
              <a:t>ENFEKSİYONLARI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74960">
              <a:lnSpc>
                <a:spcPct val="70000"/>
              </a:lnSpc>
              <a:spcBef>
                <a:spcPts val="601"/>
              </a:spcBef>
            </a:pP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Ateş yüksekliği(+)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Karın ağrısı / </a:t>
            </a: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Yan ağrısı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Dizüri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Sık idrar yapma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8280">
              <a:lnSpc>
                <a:spcPct val="70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İdrarın konsantre edilme kapasitesinde bozulma (+) 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(idrar dansitesi düşüklüğü 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8280">
              <a:lnSpc>
                <a:spcPct val="70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 Pyüri; bakteriüri</a:t>
            </a: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; lökosit silendirleri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8280">
              <a:lnSpc>
                <a:spcPct val="70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Beyaz küre yüksekliği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Eritrosit sedimentasyon hızı yüksekliği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C-reaktif protein pozitifliği (+)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7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900" b="1" strike="noStrike" spc="-1">
                <a:solidFill>
                  <a:srgbClr val="007EEA"/>
                </a:solidFill>
                <a:latin typeface="Roboto"/>
                <a:ea typeface="Roboto"/>
              </a:rPr>
              <a:t>Prokalsitonin (+)’liği daha değerli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8280">
              <a:lnSpc>
                <a:spcPct val="70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8280">
              <a:lnSpc>
                <a:spcPct val="80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68360" y="981000"/>
            <a:ext cx="7570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90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200" b="1" strike="noStrike" spc="-1">
                <a:solidFill>
                  <a:srgbClr val="666666"/>
                </a:solidFill>
                <a:latin typeface="Roboto"/>
                <a:ea typeface="Roboto"/>
              </a:rPr>
              <a:t>Komplike olmayan İYE;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Ateşli ancak iyi görünüyor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Hafif dehidratasyon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Tedaviye uyumlu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74960">
              <a:lnSpc>
                <a:spcPct val="115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200" b="1" strike="noStrike" spc="-1">
                <a:solidFill>
                  <a:srgbClr val="666666"/>
                </a:solidFill>
                <a:latin typeface="Roboto"/>
                <a:ea typeface="Roboto"/>
              </a:rPr>
              <a:t>Komplike İYE;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Yüksek ateş(&gt;39 C ) ve toksik görünüm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Aşırı kusma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Orta- yüksek dehidratasyon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Tedaviye uyum güçlüğü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90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İmmünsupresyon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indent="-272520">
              <a:lnSpc>
                <a:spcPct val="90000"/>
              </a:lnSpc>
              <a:spcBef>
                <a:spcPts val="42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TEDAVİ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457200" y="1600200"/>
            <a:ext cx="7570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İYE tedavisinde amaç akut enfeksiyonu düzeltmek, pyelonefrit oluşumunu,renal skar gelişmesini ve ilişkili komplikasyonların ortaya çıkmasını önlemektir.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Bu açıdan İYE tedavisi </a:t>
            </a:r>
            <a:r>
              <a:rPr lang="tr-TR" sz="18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akut atak tedavisi 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ve </a:t>
            </a:r>
            <a:r>
              <a:rPr lang="tr-TR" sz="18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koruyucu tedavi 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olarak iki başlık altında incelenir.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TEDAVİ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TextShape 2"/>
          <p:cNvSpPr txBox="1"/>
          <p:nvPr/>
        </p:nvSpPr>
        <p:spPr>
          <a:xfrm>
            <a:off x="513720" y="1881000"/>
            <a:ext cx="7354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81520">
              <a:lnSpc>
                <a:spcPct val="115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İYE → ampirik tedavi→ kültür antibiyogram sonucuna göre tedavinin düzenlenmesi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Ampirik tedavide hastanın yaşı, toksik bulguları olup olmadığı göz önüne alınarak yapılmalıdır.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18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Ampirik tedavi → 24 – 48 saatte hastada beklenen iyileşme varsa kültüre gerek yok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TEDAVİ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Akut atak;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Noto Sans Symbols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Üç aydan büyük çocuklarda 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değil ise pyelonefrit tedavisi oral antibiyotikler ile yapılabilir.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 süresi 7-14 gündür.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indent="-273960">
              <a:lnSpc>
                <a:spcPct val="115000"/>
              </a:lnSpc>
              <a:spcBef>
                <a:spcPts val="40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Noto Sans Symbols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Üç aydan büyük ve alt üriner sistem enfeksiyonu (sistit) düşünülen çocuklar oral antibiyotikler ile tedavi edilebilir.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 süresi en az 5 gün olmalıdır 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indent="-172440">
              <a:lnSpc>
                <a:spcPct val="115000"/>
              </a:lnSpc>
              <a:spcBef>
                <a:spcPts val="40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indent="-167400">
              <a:lnSpc>
                <a:spcPct val="115000"/>
              </a:lnSpc>
              <a:spcBef>
                <a:spcPts val="42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971640" y="1197000"/>
            <a:ext cx="592884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tr-TR" sz="2930" b="0" strike="noStrike" cap="small" spc="-1">
                <a:solidFill>
                  <a:srgbClr val="666666"/>
                </a:solidFill>
                <a:latin typeface="Times New Roman"/>
                <a:ea typeface="Times New Roman"/>
              </a:rPr>
              <a:t>Ampirik Antibiyotik Tedavisi</a:t>
            </a:r>
            <a:endParaRPr lang="tr-TR" sz="2930" b="0" strike="noStrike" spc="-1">
              <a:latin typeface="Arial"/>
            </a:endParaRPr>
          </a:p>
        </p:txBody>
      </p:sp>
      <p:pic>
        <p:nvPicPr>
          <p:cNvPr id="224" name="Google Shape;261;p44"/>
          <p:cNvPicPr/>
          <p:nvPr/>
        </p:nvPicPr>
        <p:blipFill>
          <a:blip r:embed="rId2"/>
          <a:stretch/>
        </p:blipFill>
        <p:spPr>
          <a:xfrm>
            <a:off x="611280" y="1413000"/>
            <a:ext cx="7632360" cy="4392360"/>
          </a:xfrm>
          <a:prstGeom prst="rect">
            <a:avLst/>
          </a:prstGeom>
          <a:ln>
            <a:noFill/>
          </a:ln>
        </p:spPr>
      </p:pic>
      <p:sp>
        <p:nvSpPr>
          <p:cNvPr id="225" name="CustomShape 2"/>
          <p:cNvSpPr/>
          <p:nvPr/>
        </p:nvSpPr>
        <p:spPr>
          <a:xfrm>
            <a:off x="971640" y="6486480"/>
            <a:ext cx="7632360" cy="26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1050" b="1" strike="noStrike" spc="-1">
                <a:solidFill>
                  <a:srgbClr val="31394D"/>
                </a:solidFill>
                <a:latin typeface="Times New Roman"/>
                <a:ea typeface="Times New Roman"/>
              </a:rPr>
              <a:t>KAYNAK: TÜRKIYE MILLI PEDIATRI DERNEGI ÇOCUK NEFROLOJI DERNEĞI ORTAK KILAVUZU</a:t>
            </a:r>
            <a:endParaRPr lang="tr-TR" sz="1050" b="0" strike="noStrike" spc="-1">
              <a:latin typeface="Arial"/>
            </a:endParaRPr>
          </a:p>
        </p:txBody>
      </p:sp>
      <p:sp>
        <p:nvSpPr>
          <p:cNvPr id="226" name="TextShape 3"/>
          <p:cNvSpPr txBox="1"/>
          <p:nvPr/>
        </p:nvSpPr>
        <p:spPr>
          <a:xfrm>
            <a:off x="457200" y="274680"/>
            <a:ext cx="7467120" cy="9219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AMPİRİK ANTİBİYOTİK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TEDAVİ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Akut atak;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Parenteral tedavi gerektiren durumlar: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Üç aydan küçük ve/veya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İYE’li (septik görünüm, sürekli kusma, orta-ağır dehidratasyon, immünsupresyon)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Ayaktan tedaviye yanıtsızlık olması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Öğrenim hedefleri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yolu enfeksiyonu (İYE) tanımını yapabilmek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İYE klinik ve laboratuvar bulgularını sayabilmek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analizi ve kültür sonucunu değerlendirebilmek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ve komplike olmayan İYE’yi tanımlayabilmek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Birinci basamakta İYE tedavisi yapabilmek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Görüntüleme gereken durumları sayabilmek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Sevk kriterlerini sayabilmek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PROFİLAKSİ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8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Koruyucu tedavi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: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Sık tekrarlayan İYE öyküsü (altı ayda ikiden, bir yılda üç veya daha fazla)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Görüntüleme sonuçlarında VUR veya önemli anatomik bozukluk saptanan hastalar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2 yaşın altında ateşli ilk İYE’den sonra ileri incelemeler yapılana kadar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PROFİLAKSİ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260000"/>
              </a:lnSpc>
            </a:pPr>
            <a:r>
              <a:rPr lang="tr-TR" sz="13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İLAÇ  </a:t>
            </a:r>
            <a:r>
              <a:rPr lang="tr-TR" sz="1300" b="1" strike="noStrike" spc="-1">
                <a:solidFill>
                  <a:srgbClr val="666666"/>
                </a:solidFill>
                <a:latin typeface="Roboto"/>
                <a:ea typeface="Roboto"/>
              </a:rPr>
              <a:t>                   </a:t>
            </a:r>
            <a:r>
              <a:rPr lang="tr-TR" sz="1300" b="1" u="sng" strike="noStrike" spc="-1">
                <a:solidFill>
                  <a:srgbClr val="666666"/>
                </a:solidFill>
                <a:uFillTx/>
                <a:latin typeface="Roboto"/>
                <a:ea typeface="Roboto"/>
              </a:rPr>
              <a:t>DOZ (mg/kg/gün)</a:t>
            </a:r>
            <a:r>
              <a:rPr lang="tr-TR" sz="1300" b="1" strike="noStrike" spc="-1">
                <a:solidFill>
                  <a:srgbClr val="666666"/>
                </a:solidFill>
                <a:latin typeface="Roboto"/>
                <a:ea typeface="Roboto"/>
              </a:rPr>
              <a:t>            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Amoksisilin               10      tek doz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Ampisilin                   20     tek doz 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Nitrofurantoin            1-2    tek doz                            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TMP-SXT                  2       tek doz                       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Cephalexin                10      tek doz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Profilaksi süresi tekrarlayan İYE’da 3-6 ay, VUR olan çocuklarda ortalama 1-2 yıldır.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GÖRÜNTÜLEME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81520">
              <a:lnSpc>
                <a:spcPct val="90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Obstrüktif üropati veya böbrek taş hastalığı için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ultrasonografi (USG) 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9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VUR için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voiding sistoüretrografi (VCUG)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9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Renal inflamasyon/skar için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99mTc-DMSA sintigrafisi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9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Toplayıcı sistemin anatomik bozukluklarında 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İntravenöz Piyelografi (İVP)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9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VUR tespiti ve takibi için </a:t>
            </a: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Radyonüklid sistografi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9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GÖRÜNTÜLEME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Akut enfeksiyon döneminde USG 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atipik İYE 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ve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tekrarlayan İYE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tanısı alan hastalarda öneriliyor.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Atipik İYE;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Ağır hastalık,  Septisemi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Zayıf idrar akımı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Batında/mesanede kitle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Kreatinin artışı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Tedaviye 48 saatte yanıt olmaması,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E.Coli dışı etkenler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Tekrarlayan İYE;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≥ 2 sistit (6 ayda ), ≥3 sistit(1 yılda)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≥2 pyelonefrit (1  yılda)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506880" y="143496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800" b="1" strike="noStrike" spc="-1">
                <a:solidFill>
                  <a:srgbClr val="666666"/>
                </a:solidFill>
                <a:latin typeface="Roboto"/>
                <a:ea typeface="Roboto"/>
              </a:rPr>
              <a:t>Radyolojik görüntüleme endikasyonları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İlk enfeksiyon sonrası tüm erkek çocuklar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İlk enfeksiyon sonrası &lt;5 yaş altındaki kız çocuklar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Ateşli İYE’si olan tüm kız çocuklar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Tekrarlayan idrar yolu enfeksiyonu olan tüm çocuklar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SEVK KRİTERLERİ </a:t>
            </a:r>
            <a:r>
              <a:t/>
            </a:r>
            <a:br/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639720" lvl="1" indent="-272520">
              <a:lnSpc>
                <a:spcPct val="115000"/>
              </a:lnSpc>
              <a:buClr>
                <a:srgbClr val="666666"/>
              </a:buClr>
              <a:buFont typeface="Roboto"/>
              <a:buChar char="○"/>
            </a:pPr>
            <a:r>
              <a:rPr lang="tr-TR" sz="1900" b="1" strike="noStrike" spc="-1">
                <a:solidFill>
                  <a:srgbClr val="666666"/>
                </a:solidFill>
                <a:latin typeface="Roboto"/>
                <a:ea typeface="Roboto"/>
              </a:rPr>
              <a:t>Parenteral tedavi :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Üç aydan küçük ve/veya  Komplike İYE’li hastalar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Oral tedavi ile iyileşme sağlanamayan çocuklar 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1" strike="noStrike" spc="-1">
                <a:solidFill>
                  <a:srgbClr val="666666"/>
                </a:solidFill>
                <a:latin typeface="Roboto"/>
                <a:ea typeface="Roboto"/>
              </a:rPr>
              <a:t>Atipik İYE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;(Ağır hastalık,  Septisemi, Zayıf idrar akımı, Batında/mesanede kitle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indent="-272520">
              <a:lnSpc>
                <a:spcPct val="115000"/>
              </a:lnSpc>
              <a:spcBef>
                <a:spcPts val="380"/>
              </a:spcBef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    Kreatinin artışı, Tedaviye 48 saatte yanıt olmaması)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1" strike="noStrike" spc="-1">
                <a:solidFill>
                  <a:srgbClr val="666666"/>
                </a:solidFill>
                <a:latin typeface="Roboto"/>
                <a:ea typeface="Roboto"/>
              </a:rPr>
              <a:t>Ayaktan takip eksikliği </a:t>
            </a: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(yatış endikasyonu?)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900" b="1" strike="noStrike" spc="-1">
                <a:solidFill>
                  <a:srgbClr val="666666"/>
                </a:solidFill>
                <a:latin typeface="Roboto"/>
                <a:ea typeface="Roboto"/>
              </a:rPr>
              <a:t>Radyolojik görüntüleme gerektiren durumlar :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İlk enfeksiyon sonrası tüm erkek çocukları 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İlk enfeksiyon sonrası &lt;5 yaş altındaki kız çocukları 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Ateşli İYE’si olan tüm kız çocuklar 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80"/>
              </a:spcBef>
              <a:buClr>
                <a:srgbClr val="666666"/>
              </a:buClr>
              <a:buFont typeface="Arial"/>
              <a:buChar char="•"/>
            </a:pPr>
            <a:r>
              <a:rPr lang="tr-TR" sz="1900" b="0" strike="noStrike" spc="-1">
                <a:solidFill>
                  <a:srgbClr val="666666"/>
                </a:solidFill>
                <a:latin typeface="Roboto"/>
                <a:ea typeface="Roboto"/>
              </a:rPr>
              <a:t>Tekrarlayan idrar yolu enfeksiyonu olan tüm kız çocuklar </a:t>
            </a: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 marL="639720" indent="-165960">
              <a:lnSpc>
                <a:spcPct val="115000"/>
              </a:lnSpc>
              <a:spcBef>
                <a:spcPts val="420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19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3200" b="0" strike="noStrike" spc="-1">
                <a:solidFill>
                  <a:srgbClr val="002F4A"/>
                </a:solidFill>
                <a:latin typeface="Times New Roman"/>
                <a:ea typeface="Times New Roman"/>
              </a:rPr>
              <a:t>Tekrarlayan İYE’de Korunma</a:t>
            </a:r>
            <a:endParaRPr lang="tr-T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90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Barsak parazitleri giderilir.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Naylon ve dar pantolonlar vulva hijyenini olumsuzlaştırdıklarından kullanılmamalıdır.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Deodorant ve benzeri materyaller vulvada irritasyona yol açacağından bunlardan kaçınılmalıdır.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Perine temiz ve kuru olmalı yıkandıktan sonra dikkatli bir şekilde silinmelidir.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Tuvalet eğitimi verilirken silme ve kurulama önden arkaya doğru uygulanmalıdır.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Absorban özelliği olan tuvalet kağıtları kullanılmalıdır.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Konstipasyon giderilmelidir.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20" b="0" strike="noStrike" spc="-1">
                <a:solidFill>
                  <a:srgbClr val="666666"/>
                </a:solidFill>
                <a:latin typeface="Roboto"/>
                <a:ea typeface="Roboto"/>
              </a:rPr>
              <a:t>Mesanenin tam boşalması tedavinin temel öğesidir.</a:t>
            </a: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222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755640" y="220500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32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ERİŞKİNDE ÜRİNER SİSTEM ENFEKSİYONLARI</a:t>
            </a:r>
            <a:endParaRPr lang="tr-T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468360" y="2602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etkenler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395280" y="177336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80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İYE’larının %95 kadarında tek bakteri sorumludur. 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En sık izole edilen bakteri üropatojen</a:t>
            </a:r>
            <a:r>
              <a:rPr lang="tr-TR" sz="2200" b="1" i="1" strike="noStrike" spc="-1">
                <a:solidFill>
                  <a:srgbClr val="007DEA"/>
                </a:solidFill>
                <a:latin typeface="Roboto"/>
                <a:ea typeface="Roboto"/>
              </a:rPr>
              <a:t> E. coli</a:t>
            </a: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’ (%70 -90) 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Klebsiella türleri , Proteus, Enterococcus 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S. saprophyticus genç cinsel aktif kadınlarda etken olabilmektedir. 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601"/>
              </a:spcBef>
            </a:pP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2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enfeksiyonlarda ve hastane enfeksiyonlarında:</a:t>
            </a:r>
            <a:endParaRPr lang="tr-TR" sz="2200" b="0" strike="noStrike" spc="-1">
              <a:solidFill>
                <a:srgbClr val="000000"/>
              </a:solidFill>
              <a:latin typeface="Arial"/>
            </a:endParaRPr>
          </a:p>
          <a:p>
            <a:pPr marL="640080" lvl="1" indent="-273960">
              <a:lnSpc>
                <a:spcPct val="80000"/>
              </a:lnSpc>
              <a:spcBef>
                <a:spcPts val="400"/>
              </a:spcBef>
              <a:buClr>
                <a:srgbClr val="666666"/>
              </a:buClr>
              <a:buFont typeface="Noto Sans Symbols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Proteus, Klebsiella, Enterobacter türleri, P. aeruginosa, Acinetobacter, Citrobacter, Serratia, enterokoklar etken olabilir.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50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468360" y="2602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RİSK FAKTÖRLERİ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6" name="Google Shape;327;p55"/>
          <p:cNvPicPr/>
          <p:nvPr/>
        </p:nvPicPr>
        <p:blipFill>
          <a:blip r:embed="rId2"/>
          <a:stretch/>
        </p:blipFill>
        <p:spPr>
          <a:xfrm>
            <a:off x="395280" y="1844640"/>
            <a:ext cx="7705440" cy="432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611280" y="1773360"/>
            <a:ext cx="7467120" cy="17143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40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ÇOCUKLARDA İDRAR YOLU ENFEKSİYONLARI</a:t>
            </a:r>
            <a:endParaRPr lang="tr-TR" sz="4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İYE SINIFLANDIRMA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57200" y="160020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81520">
              <a:lnSpc>
                <a:spcPct val="115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Asemptomatik bakteriüri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olmayan üriner sistem infeksiyonu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    Akut komplike olmayan sistit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    Akut komplike olmayan piyelonefrit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üriner sistem infeksiyonu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Yineleyen üriner sistem infeksiyonları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468360" y="2602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SINIFLANDIRMA ve SEMPTOMLAR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395280" y="177336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ASEMPTOMATİK BAKTERİÜRİ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Asemptomatik hasta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kültüründe 10</a:t>
            </a:r>
            <a:r>
              <a:rPr lang="tr-TR" sz="20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5 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koloni yapıcı ünite (cfu) üzerinde; idrar örneğinde bakteri veya idrar çubuğu testinde lökosit, nitrit ya da her ikisinin varlığı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50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ASEMPTOMATİK BAKTERİÜRİ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457200" y="160020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115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Asemptomatik bakteriüri açısından rutin olarak taranması ve tedavi edilmesi gereken tek grup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gebelerdir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Asemptomatik bakteriüri ile erken doğum, düşük doğum ağırlığı ve yüksek pyelonefrit sıklığı arasındaki ilişkiyi gösteren birçok çalışma vardır.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Tarama, 12.-16. gebelik haftalarında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Diabetli hastalarda asemptomatik bakteriüriyi tedavi etme yönünde eğilim mevcuttur.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3832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Macejko </a:t>
            </a: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AM</a:t>
            </a: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, </a:t>
            </a: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Schaeffer AJ Asymptomatic bacteriuria and symptomatic urinary tract infections during pregnancy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ASEMPTOMATİK BAKTERİÜRİ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Tedavi: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Belirgin direnç veya penilisin allerjisi olmadığında alışılmış başlangıç tedavisi  </a:t>
            </a:r>
            <a:r>
              <a:rPr lang="tr-TR" sz="1800" b="0" strike="noStrike" spc="-1">
                <a:solidFill>
                  <a:srgbClr val="007DEA"/>
                </a:solidFill>
                <a:latin typeface="Roboto"/>
                <a:ea typeface="Roboto"/>
              </a:rPr>
              <a:t>7 günlük amoksisilin 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tedavisidir.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81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Penisilin allerjisi olan gebelere </a:t>
            </a:r>
            <a:r>
              <a:rPr lang="tr-TR" sz="1800" b="0" strike="noStrike" spc="-1">
                <a:solidFill>
                  <a:srgbClr val="007DEA"/>
                </a:solidFill>
                <a:latin typeface="Roboto"/>
                <a:ea typeface="Roboto"/>
              </a:rPr>
              <a:t>nitrofurantoin veya sefalasporin yine 7 gün</a:t>
            </a: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 önerilir.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SINIFLANDIRMA ve SEMPTOMLAR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468360" y="1628640"/>
            <a:ext cx="72100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400" b="0" strike="noStrike" spc="-1">
                <a:solidFill>
                  <a:srgbClr val="666666"/>
                </a:solidFill>
                <a:latin typeface="Roboto"/>
                <a:ea typeface="Roboto"/>
              </a:rPr>
              <a:t>KOMPLİKE OLMAYAN BAKTERİYEL SİSTİT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TANI ESASLARI: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Dizüri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Sık idrar, idrara sıkışma veya her ikisi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Nitrit veya lökosit esteraz pozitif idrar stik testi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Pozitif idrar kültürü (&gt;10</a:t>
            </a:r>
            <a:r>
              <a:rPr lang="tr-TR" sz="20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4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organizma)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Vajinal akıntı, ateş, veya yan ağrısı yok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343080" indent="-342720">
              <a:lnSpc>
                <a:spcPct val="100000"/>
              </a:lnSpc>
            </a:pPr>
            <a:r>
              <a:rPr lang="tr-TR" sz="2400" b="0" strike="noStrike" spc="-1">
                <a:solidFill>
                  <a:srgbClr val="000000"/>
                </a:solidFill>
                <a:latin typeface="Merriweather"/>
                <a:ea typeface="Merriweather"/>
              </a:rPr>
              <a:t>KOMPLİKE OLMAYAN BAKTERİYEL SİSTİT</a:t>
            </a:r>
            <a:r>
              <a:t/>
            </a:r>
            <a:br/>
            <a:endParaRPr lang="tr-T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TextShape 2"/>
          <p:cNvSpPr txBox="1"/>
          <p:nvPr/>
        </p:nvSpPr>
        <p:spPr>
          <a:xfrm>
            <a:off x="457200" y="1600200"/>
            <a:ext cx="7570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185040">
              <a:lnSpc>
                <a:spcPct val="115000"/>
              </a:lnSpc>
            </a:pPr>
            <a:endParaRPr lang="tr-TR" sz="14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Akut komplike olmayan sistit daha çok kadınlarda görülür.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Bütün kadınların yaklaşık üçte biri 24 yaşına kadar en az bir sistit atağı geçirir, yaklaşık yarısı ise hayatları boyunca en az bir kez geçirir.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Bir veya daha fazla semptom ile hekime başvuran genç kadınlarda İYE olasılığı yaklaşık %50’dir.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     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Lange aile hekimliği, İdrar yolu enfeksiyonları; sf,230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343080" indent="-342720">
              <a:lnSpc>
                <a:spcPct val="100000"/>
              </a:lnSpc>
            </a:pPr>
            <a:r>
              <a:rPr lang="tr-TR" sz="2400" b="0" strike="noStrike" spc="-1">
                <a:solidFill>
                  <a:srgbClr val="000000"/>
                </a:solidFill>
                <a:latin typeface="Merriweather"/>
                <a:ea typeface="Merriweather"/>
              </a:rPr>
              <a:t>KOMPLİKE OLMAYAN BAKTERİYEL SİSTİT</a:t>
            </a:r>
            <a:r>
              <a:t/>
            </a:r>
            <a:br/>
            <a:endParaRPr lang="tr-T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457200" y="1600200"/>
            <a:ext cx="36572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1850" b="0" strike="noStrike" spc="-1">
                <a:solidFill>
                  <a:srgbClr val="666666"/>
                </a:solidFill>
                <a:latin typeface="Roboto"/>
                <a:ea typeface="Roboto"/>
              </a:rPr>
              <a:t>Genç kadınların risk etmenleri arasında </a:t>
            </a: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99800">
              <a:lnSpc>
                <a:spcPct val="90000"/>
              </a:lnSpc>
              <a:spcBef>
                <a:spcPts val="601"/>
              </a:spcBef>
            </a:pP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99800">
              <a:lnSpc>
                <a:spcPct val="90000"/>
              </a:lnSpc>
              <a:spcBef>
                <a:spcPts val="601"/>
              </a:spcBef>
            </a:pP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Cinsel etkinlik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Spermisidli kondom veya diyafram kullanımı 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Kan grubu veya annede yineleyen sistit öyküsü gibi   genetik etmenler 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lang="tr-TR" sz="830" b="0" strike="noStrike" spc="-1">
                <a:solidFill>
                  <a:srgbClr val="666666"/>
                </a:solidFill>
                <a:latin typeface="Roboto"/>
                <a:ea typeface="Roboto"/>
              </a:rPr>
              <a:t>Lange aile hekimliği, İdrar yolu enfeksiyonları; sf,230,231</a:t>
            </a:r>
            <a:endParaRPr lang="tr-TR" sz="83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83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TextShape 3"/>
          <p:cNvSpPr txBox="1"/>
          <p:nvPr/>
        </p:nvSpPr>
        <p:spPr>
          <a:xfrm>
            <a:off x="4270320" y="1600200"/>
            <a:ext cx="36572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1850" b="0" strike="noStrike" spc="-1">
                <a:solidFill>
                  <a:srgbClr val="666666"/>
                </a:solidFill>
                <a:latin typeface="Roboto"/>
                <a:ea typeface="Roboto"/>
              </a:rPr>
              <a:t>Sağlıklı, bakımevinde yaşamayan yaşlı kadınlarda risk etmenleri arasında</a:t>
            </a: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99800">
              <a:lnSpc>
                <a:spcPct val="90000"/>
              </a:lnSpc>
              <a:spcBef>
                <a:spcPts val="601"/>
              </a:spcBef>
            </a:pP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Menopoz sonrası perineal epiteldeki ve vajinal mikrofloradaki değişiklikler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İnkontinans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670" b="0" strike="noStrike" spc="-1">
                <a:solidFill>
                  <a:srgbClr val="666666"/>
                </a:solidFill>
                <a:latin typeface="Roboto"/>
                <a:ea typeface="Roboto"/>
              </a:rPr>
              <a:t>Diabet  menopoz öncesi sistit öyküsü</a:t>
            </a:r>
            <a:endParaRPr lang="tr-TR" sz="167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457200" y="160020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115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Sistit erkelerde de görülebilmesine karşın, 35 yaş altında normal üriner anatomisi olanlarda seyrektir (yıllık sıklık: 21-50 yaş erkeklerin &lt;%0,01).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Erkekteki herhangi bir sistit durumu prostat bezinin varlığı nedeni ile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komplikedir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ve persistan prostat enfeksiyonunu önlemek için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10-14 gün tedavi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edilmelidir.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Lange aile hekimliği, İdrar yolu enfeksiyonları; sf,230,231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539640" y="155736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GENÇ KADINLARDA KORUNMA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Genç kadınlarda sistit sıklığını etkilediğini düşünülen davranışlar arasında; cinsel etkinlik, spermisidli kondom kullanımı, kayganlaştırıcısız kondom kullanımı, diyafram veya servikal başlık kullanımı ve yabanmersini suyu kullanımı sayılabilir.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 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            Drekonja DM</a:t>
            </a: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, Johnson JR (2008). </a:t>
            </a: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Urinary tract infections</a:t>
            </a: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. </a:t>
            </a:r>
            <a:r>
              <a:rPr lang="tr-TR" sz="800" b="1" strike="noStrike" spc="-1">
                <a:solidFill>
                  <a:srgbClr val="666666"/>
                </a:solidFill>
                <a:latin typeface="Roboto"/>
                <a:ea typeface="Roboto"/>
              </a:rPr>
              <a:t>Prim Care</a:t>
            </a: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 35(2):345–367 5. Ronald A (2002)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457200" y="1600200"/>
            <a:ext cx="7499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1850" b="0" strike="noStrike" spc="-1">
                <a:solidFill>
                  <a:srgbClr val="666666"/>
                </a:solidFill>
                <a:latin typeface="Roboto"/>
                <a:ea typeface="Roboto"/>
              </a:rPr>
              <a:t>GENÇ KADINLARDA KORUNMA</a:t>
            </a: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lang="tr-TR" sz="185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Yabanmersini suyu ve ekstresinin İYE’larından korunmanın olası yollarından biri olduğu uzun süredir ileri sürülmektedir.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 Yabanmersinin E.coli’nin yüzeysel özelliklerini değiştiren bir madde içerdiği ve mesane duvarına tutunmasını engellediği düşünülmektedir. 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Güncel bir Cochraine Derlemesi yabanmersini ürünlerinin etkilerini plasebo, meyve suyu veya su ile karşılaştıtıran 10 çalışma saptamış.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Yabanmersininin meyve suyu veya kapsül fomunda kadınlarda tekrarlayan İYE’larından koruduğunu gösteren kanıtlar vardır. 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Kapsül formunun uygun dozu günde iki kez 300-400 mg’dır. 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90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1760" b="0" strike="noStrike" spc="-1">
                <a:solidFill>
                  <a:srgbClr val="666666"/>
                </a:solidFill>
                <a:latin typeface="Roboto"/>
                <a:ea typeface="Roboto"/>
              </a:rPr>
              <a:t>Meyve suyu olarak günde üç kez tatlandırılmamış (226 gr) önerilir. Sürenin ne kadar olması gerektiği açık değildir.</a:t>
            </a: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lang="tr-TR" sz="176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lang="tr-TR" sz="830" b="1" strike="noStrike" spc="-1">
                <a:solidFill>
                  <a:srgbClr val="666666"/>
                </a:solidFill>
                <a:latin typeface="Roboto"/>
                <a:ea typeface="Roboto"/>
              </a:rPr>
              <a:t>       Cranberries for preventing</a:t>
            </a:r>
            <a:r>
              <a:rPr lang="tr-TR" sz="830" b="0" strike="noStrike" spc="-1">
                <a:solidFill>
                  <a:srgbClr val="666666"/>
                </a:solidFill>
                <a:latin typeface="Roboto"/>
                <a:ea typeface="Roboto"/>
              </a:rPr>
              <a:t> urinary tract infections. Jepson RG , Craig JC. </a:t>
            </a:r>
            <a:endParaRPr lang="tr-TR" sz="83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75320">
              <a:lnSpc>
                <a:spcPct val="90000"/>
              </a:lnSpc>
              <a:spcBef>
                <a:spcPts val="601"/>
              </a:spcBef>
            </a:pPr>
            <a:endParaRPr lang="tr-TR" sz="83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ÇOCUKLARDA İYE NEDEN ÖNEMLİ?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602280" y="2045520"/>
            <a:ext cx="7573680" cy="34902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Önemli bir akut hastalık nedeni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Altta yatan üriner sistem anomalisinin habercisi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Uzun süreli morbiditeye yol açan renal skar nedeni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GENÇ KADINLARDA KORUNMA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Profilaktik antibiyotik kullanımı, düşük doz günlük antibiyotik veya koitus sonrası antibiyotik kullanımı genç kadınlarda İYE’larında korunmada asıl yöntem olmayı sürdürmektedir.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Yinelenme oranlarını %95’e kadar azaltmaktadır.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Lange aile hekimliği, İdrar yolu enfeksiyonları; sf,230,231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POSTMENOPOZAL KADINLARDA KORUNMA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Daha ileri yaşlardaki kadınlarda görülen sistit risk etmenleri arasında inkontinans, sistosel, ve/veya miksiyon sonrası rezidü idrar kalması gibi ürolojik etkenler, koruyucu laktobasillus kolonizasyonunda yetersizliğe yol açan hormonal etkenler ve geçirilmiş sistit öyküsü sayılabilir.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Bunların arasında en kolay uygulanabilen etkili korunma yöntemi östrojendir.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Postmenopozal kadınlarda tekrarlayan İYE’ları azalttığı ispatlanan tek östrojen formu vajinaldir.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800" b="0" strike="noStrike" spc="-1">
                <a:solidFill>
                  <a:srgbClr val="666666"/>
                </a:solidFill>
                <a:latin typeface="Roboto"/>
                <a:ea typeface="Roboto"/>
              </a:rPr>
              <a:t>           Oestrogens for preventing recurrent urinary tract infection in postmenopausal women. Perrotta C, Aznar M, Mejia R, Albert X, Ng CW. </a:t>
            </a: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KLİNİK BULGULAR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Semptom, Belirtiler: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Dizüri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Suprapubik ağrı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Bulanık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Kötü kokulu idrar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Sık idrar yapma ve/veya acil idrar yapma duygusu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FİZİK MUAYENE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Ateşsiz, diğer açılardan sağlıklı olan klasik bir öyküye sahip hastanın fizik incelemesi  temelde diğer tanıları ekarte etmek ve kırmızı alarm verecek özelliklerin olmadığını kanıtlamak için yapılır.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İnceleme, alınan öykünün yönlendirmesine göre, ateş ölçümü ve kostovertebral açı duyarlılığına bakmaktan tam pelvik incelemeye kadar bir aralıkta değişebilir.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Fizik incelemeyle sistit açısından tanı koydurucu bulgu yoktur.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LABORATUAR BULGULARI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Laboratuar çalışmaları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idrar stik testi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,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idrar analizi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ve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idrar kültürü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nü içerir.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Bazı durumlarda sistit tanısını koymak için labaratuar testi gerekmez.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LABORATUAR BULGULARI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Stik Testi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Bulgular arasında idrar stik testinde pozitif lökosit esteraz ve/veya nitrit vardır.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Genç, gebe olmayan kadınlarda, eğer öykü büyük oranda sistit ( düşük oranda CYBH) düşündürüyorsa basit, komplike olmamış İYE’de sadece öyküye dayanarak tedavi başlanması günümüzde destek bulmaktadır.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İkilemli bir klinik öyküsü olan kadınlarda idrar stik testi tek başına yüksek veya düşük olasılıklı gruba ayırarak tedavi verilip verilmeyeceğini belirlemede yeterli olabilmektedir.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LABORATUAR BULGULARI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analizi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analizinde beyaz küre vardır ve epitel hücresi yoktur.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Kültürü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Tanı için altın standart orta akım idrar örneğinde 10</a:t>
            </a:r>
            <a:r>
              <a:rPr lang="tr-TR" sz="2000" b="0" strike="noStrike" spc="-1" baseline="30000">
                <a:solidFill>
                  <a:srgbClr val="666666"/>
                </a:solidFill>
                <a:latin typeface="Roboto"/>
                <a:ea typeface="Roboto"/>
              </a:rPr>
              <a:t>5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organizma üremesidir.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Yineleyen İYE veya pyelonefrit  düşünüldüğünde, ilaç duayarlılığı ve eradikasyondan emin olabilmek için kültür önerilmektedir.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AYIRICI TANI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Yineleyen komplike olmamış sistitler tanınarak tedavi edildiklerinde hemen hiç komplikasyon görülmez.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Tedavide gecikme asendan enfeksiyona ve pyelonefrite neden olabilir ancak bu doğrulanmamıştır.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Üre parçalayan bakteri varlığında oluşan enfeksiyonda, intertisyel alanda, içinde yakalanmış bakteri bulunan  “enfeksiyon taşları” ortaya çıkabilir.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 taşlar persistan bakteriüriye neden olabildiklerinden enfeksiyonun tamamen temizlenebilmesi için bunların tamamen alınması gerekebilir.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Akut Sistit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Trimetoprim/ sulfametaksazol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sulfa alerjisinin olmadığı ve yerel direnç oranlarının &gt;%10-20 olduğu durumlarda ilk seçenek tedavidir.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Sülfa ilaçlara allerjisi olan hastalarda </a:t>
            </a: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5-7 gün nitrofurantoin kürü veya 3 gün florokinolon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kürü (örn: siprofloksasin) kullanılabilir.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lvl="1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Fosfomisin</a:t>
            </a:r>
            <a:r>
              <a:rPr lang="tr-TR" sz="2000" b="0" strike="noStrike" spc="-1">
                <a:solidFill>
                  <a:srgbClr val="C00000"/>
                </a:solidFill>
                <a:latin typeface="Roboto"/>
                <a:ea typeface="Roboto"/>
              </a:rPr>
              <a:t> 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saşe tek doz 3 g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Betalaktam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antibiyotikler diğer gruplar kadar üriner patojenlere etkili değildir ve gebelik dışında ilk seçenek olarak kullanılmamalıdır.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Gebe Kadında Akut Sistit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Bakteriyel eradikasyonun gösterilmesi için izlem kültürlerinin yapıldığı </a:t>
            </a:r>
            <a:r>
              <a:rPr lang="tr-TR" sz="2000" b="0" strike="noStrike" spc="-1">
                <a:solidFill>
                  <a:srgbClr val="60B5FE"/>
                </a:solidFill>
                <a:latin typeface="Roboto"/>
                <a:ea typeface="Roboto"/>
              </a:rPr>
              <a:t>7 günlük </a:t>
            </a: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amoksisilin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, </a:t>
            </a:r>
            <a:r>
              <a:rPr lang="tr-TR" sz="2000" b="0" strike="noStrike" spc="-1">
                <a:solidFill>
                  <a:srgbClr val="007DEA"/>
                </a:solidFill>
                <a:latin typeface="Roboto"/>
                <a:ea typeface="Roboto"/>
              </a:rPr>
              <a:t>nitrofurantoin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veya gebelikte güvenli diğer antibiyotik tadevisi hâlâ standart olmaya devam etmektedir.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TANIM 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457200" y="1600200"/>
            <a:ext cx="735444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yolu enfeksiyonu (İYE), enfeksiyon belirtileriyle birlikte, idrarda bakteri bulunması durumudur.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730080" lvl="1" indent="-456840">
              <a:lnSpc>
                <a:spcPct val="115000"/>
              </a:lnSpc>
              <a:spcBef>
                <a:spcPts val="901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Sistit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730080" lvl="1" indent="-456840">
              <a:lnSpc>
                <a:spcPct val="115000"/>
              </a:lnSpc>
              <a:spcBef>
                <a:spcPts val="901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Üretrit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730080" lvl="1" indent="-456840">
              <a:lnSpc>
                <a:spcPct val="115000"/>
              </a:lnSpc>
              <a:spcBef>
                <a:spcPts val="901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Üreterit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730080" lvl="1" indent="-456840">
              <a:lnSpc>
                <a:spcPct val="115000"/>
              </a:lnSpc>
              <a:spcBef>
                <a:spcPts val="901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Piyelit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730080" lvl="1" indent="-456840">
              <a:lnSpc>
                <a:spcPct val="115000"/>
              </a:lnSpc>
              <a:spcBef>
                <a:spcPts val="901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Piyelonefrit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50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Yineleyen Sistit Profilaksisi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Düşük doz profilaktik antibiyotklerin, rekürrensleri  %95’e kadar oranlarda azaltabildiği gösterilmiştir.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Önerilen, bir yılda üç kez ve üzerinde belgelenmiş İYE geçirildikten sonra profilaksinin başlanmasıdır.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Profilaktik antibiyotikler genellikle 6 aydan 1 yıla kadar sürelerde kullanılır, ama daha uzun süreler için de verilebilir.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Yineleyen Sistit Profilaksisi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Antibiyotikler her gün uyumadan önce alınabilir. Ya da infeksiyonları cinsel ilişki ile ilintili olduğu düşünülen kadınlarda koitus sonrası kullanılabilir.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Bakterilerin varlığının süregenliğini dışlamak için tedaviden sonra kültürlerde üreme olmadığı gösterilene dek profilaksi başlanmamalıdır. 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BAKTERİYEL SİSTİT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PROGNOZ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Böbrek fonksiyonları açısından uzun dönem prognozu mükemmeldir; yineleyen sistitin engellenmesinde, kalıcı profilaksi olmadan prognoz yeterince iyi değildir.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TANI ESASLARI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Ateş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Titreme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Yan ağrısı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kültüründe 100.000 cfu üzerinde üreme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GENEL BİLGİLER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Pyelonefrit böbrek parankiminin bir enfeksiyonudur.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Pyelonefrit olgularının büyük kısmı ayaktan tedavi edildiğinden, birinci basamak hekimlerinin büyük kısmı bu hastalarla karşılaşmaktadır.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Genellikle sistitin yukarı doğru yayılmasından kaynaklanır, ama aynı zamanda böbreğe başka bir enfeksiyon odağından hematojen yolla da ulaşabilir.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GENEL BİLGİLER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 edilmezse pyelonefrit enfeksiyon taşları veya renal skar ile komplike olabilir, ancak eğer uygun şekilde tedavi edilirse genç, sağlıklı hastalarda sekel bırakmadan iyileşir.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En sık görülen bakteriler komplike olmamış sistit ile aynı olup, E. coli, S. Saprophyticus, Klebsiella türleri ve bazen de Enterobacter’dir.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Basit sistitte olduğu gibi, genetik yatkınlığı olan bazı kadınlar, diğerlerinden daha sık etkilenebilirler.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KLİNİK BULGULAR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Ateş, titreme, halsizlik, dizüri, böğür ağrısıdır.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Bulantı ve kusma görülebilir.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Labaratuar bulguları arasında idrar stik testinde lökosit esteraz veya nitrit pozitifliği ve idra kültürnde 100.000 üzerinde cfu bulunmaktadır.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Hasta diyabetik olmadığı veya enfeksiyonu komplike hale getirecek taştan kuşkulanılmadıkça görüntüleme çalışmalarına gerek yoktur, bu durumda ilk seçilecek test BT’dir.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KOMPLİKASYONLAR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Diyabetiklerde amfizematöz pyelonefrit görülebilir.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Renal parankim içinde gaz oluşumu ile karakterize ciddi nekrotizan renal enfeksiyondur.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BT veya diğer görüntüleme yöntemleri ile renal toplayıcı sistem veya böbrek etrafında gazın gösterilmesi ile tanı konulur.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Amfizematöz piyelonefriti olan diyabetik hastada kesin tedavi perkutan drenajdır.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Eğer aşırı yaygın gaz varsa, diyabetik hastalarda mortalite hızı %75’e ulaştığından, nefrektomi önerilir.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 durum diyabetik olmayanlarda seyrek olarak oluşmaktadır ve sıklıkla obstrüksiyonla ilişkilidir.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KOMPLİKASYONLAR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Taşlar piyelonefriti parsiyel ve tam obstrüksiyona neden olarak komplike edebilir.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 taşlar spontan veya üre parçalayan organizmaların neden olduğu enfeksiyon taşları olabilir.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Pyelonefriti komplike eden taşlar enfeksiyonun tamamen iyileşebilmesi için alınmalıdır.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KOMPLİKASYONLAR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Çocukluk çağı pyelonefriti olan kişilerde renal skar veyineleyen enfeksiyonlar olabilir.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Bu skarlar pyelonefrit olan erişkinlerde alışık olan bir durum değildir.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Pyelonefriti olan genç erkekler neden açısından araştırılmalıdır.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tr-T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0" name="Google Shape;133;p23"/>
          <p:cNvPicPr/>
          <p:nvPr/>
        </p:nvPicPr>
        <p:blipFill>
          <a:blip r:embed="rId2"/>
          <a:stretch/>
        </p:blipFill>
        <p:spPr>
          <a:xfrm>
            <a:off x="900000" y="1449360"/>
            <a:ext cx="7467120" cy="424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TextShape 2"/>
          <p:cNvSpPr txBox="1"/>
          <p:nvPr/>
        </p:nvSpPr>
        <p:spPr>
          <a:xfrm>
            <a:off x="457200" y="160020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KOMPLİKASYONLAR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Uygun antibiyotik tadavisine 48 saat yanıt vermeyen hastalar altta yatan komplike etmenler veya diğer tanılar açısından araştırılmalıdır.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TextShape 2"/>
          <p:cNvSpPr txBox="1"/>
          <p:nvPr/>
        </p:nvSpPr>
        <p:spPr>
          <a:xfrm>
            <a:off x="837360" y="1616760"/>
            <a:ext cx="72831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Pyelonefrit tedavisi için en uygun ilaçlar bakterisidal, gram-pozitif ve gram-negatifleri kapsayan geniş spektrumlu, idrar ve renal dokularda iyi konsantre olan antibiyotiklerdir.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Ayaktan tedavide ilk seçenek genellikle </a:t>
            </a:r>
            <a:r>
              <a:rPr lang="tr-TR" sz="2000" b="0" strike="noStrike" spc="-1">
                <a:solidFill>
                  <a:srgbClr val="0066FF"/>
                </a:solidFill>
                <a:latin typeface="Roboto"/>
                <a:ea typeface="Roboto"/>
              </a:rPr>
              <a:t>florokinolon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lardır.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10-14 günlük tedavi ile sağaltım oranları %90.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AKUT </a:t>
            </a:r>
            <a:r>
              <a:rPr lang="tr-TR" sz="26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PYELONEFRİT</a:t>
            </a:r>
            <a:r>
              <a:t/>
            </a:r>
            <a:br/>
            <a:endParaRPr lang="tr-TR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TextShape 2"/>
          <p:cNvSpPr txBox="1"/>
          <p:nvPr/>
        </p:nvSpPr>
        <p:spPr>
          <a:xfrm>
            <a:off x="468360" y="1628640"/>
            <a:ext cx="728136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Bulantı kusma nedeniyle oral antibiyotik tedavisini tolere edemeyen hastalar parenteral tedavi için hastaneye yatırılmalıdır.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indent="-885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Ciddi hastalığı olanlar, bakteremi ve/veya septisemi kuşkusu olanlar da hastaneye yatırılmalıdır.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7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 </a:t>
            </a:r>
            <a:r>
              <a:t/>
            </a:r>
            <a:br/>
            <a:r>
              <a:t/>
            </a:r>
            <a:br/>
            <a:r>
              <a:rPr lang="tr-TR" sz="243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SİSTİT VE ÖZEL POPULASYONLAR</a:t>
            </a:r>
            <a:r>
              <a:t/>
            </a:r>
            <a:br/>
            <a:endParaRPr lang="tr-TR" sz="243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TANI ESASLARI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Uygun 3 gün süreli antibiyotik tedavisi ile iyileşmeyen sistit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Aşağıdaki özel popülasyonlarda görülen herhangi bir sistit: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Diyabetik hasta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Erkek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Anormal üriner traktı olan hasta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Taşlı hasta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Gebe hasta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▪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Çoklu rezistan bakteri içeren herhangi sistit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7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 </a:t>
            </a:r>
            <a:r>
              <a:t/>
            </a:r>
            <a:br/>
            <a:r>
              <a:t/>
            </a:r>
            <a:br/>
            <a:r>
              <a:rPr lang="tr-TR" sz="243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SİSTİT VE ÖZEL POPULASYONLAR</a:t>
            </a:r>
            <a:r>
              <a:t/>
            </a:r>
            <a:br/>
            <a:endParaRPr lang="tr-TR" sz="243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GENEL BİLGİLER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Bunlar hekimin ileri tetkik önereceği ve/veya hastayı bir üroloğa yönlendireceği enfeksiyonlardır. 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Bu enfeksiyonların hepsinde antibiyotik seçiminin doğru olduğundan ve organizmaların seçilen antibiyotiğe duyarlı olduğundan emin olmak için kültür yapılmalıdır.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1300" b="0" strike="noStrike" spc="-1">
                <a:solidFill>
                  <a:srgbClr val="666666"/>
                </a:solidFill>
                <a:latin typeface="Roboto"/>
                <a:ea typeface="Roboto"/>
              </a:rPr>
              <a:t>TEDAVİ</a:t>
            </a:r>
            <a:endParaRPr lang="tr-TR" sz="13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İYE olan hastalara uzun süreli (10-14 gün veya daha uzun) uygun antibiyotik tedavisi  uygulanmalıdır. Tek doz veya 3 günlük tedaviler bu hastalar için uygun değildir.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8504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İYEDE TEDAVİ ÖZETİ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19" name="Google Shape;544;p91"/>
          <p:cNvPicPr/>
          <p:nvPr/>
        </p:nvPicPr>
        <p:blipFill>
          <a:blip r:embed="rId2"/>
          <a:stretch/>
        </p:blipFill>
        <p:spPr>
          <a:xfrm>
            <a:off x="457200" y="1854360"/>
            <a:ext cx="3657240" cy="4063680"/>
          </a:xfrm>
          <a:prstGeom prst="rect">
            <a:avLst/>
          </a:prstGeom>
          <a:ln>
            <a:noFill/>
          </a:ln>
        </p:spPr>
      </p:pic>
      <p:pic>
        <p:nvPicPr>
          <p:cNvPr id="320" name="Google Shape;545;p91"/>
          <p:cNvPicPr/>
          <p:nvPr/>
        </p:nvPicPr>
        <p:blipFill>
          <a:blip r:embed="rId3"/>
          <a:stretch/>
        </p:blipFill>
        <p:spPr>
          <a:xfrm>
            <a:off x="4356000" y="2205000"/>
            <a:ext cx="3657240" cy="259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KOMPLİKE OLMAYAN İYE’DE TEDAVİ ÖZETİ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2" name="Google Shape;551;p92"/>
          <p:cNvPicPr/>
          <p:nvPr/>
        </p:nvPicPr>
        <p:blipFill>
          <a:blip r:embed="rId2"/>
          <a:stretch/>
        </p:blipFill>
        <p:spPr>
          <a:xfrm>
            <a:off x="492120" y="1600200"/>
            <a:ext cx="3587400" cy="4571640"/>
          </a:xfrm>
          <a:prstGeom prst="rect">
            <a:avLst/>
          </a:prstGeom>
          <a:ln>
            <a:noFill/>
          </a:ln>
        </p:spPr>
      </p:pic>
      <p:pic>
        <p:nvPicPr>
          <p:cNvPr id="323" name="Google Shape;552;p92"/>
          <p:cNvPicPr/>
          <p:nvPr/>
        </p:nvPicPr>
        <p:blipFill>
          <a:blip r:embed="rId3"/>
          <a:stretch/>
        </p:blipFill>
        <p:spPr>
          <a:xfrm>
            <a:off x="4270320" y="1638360"/>
            <a:ext cx="3657240" cy="449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TEKRARLAYAN İDRAR YOLU ENFEKSİYONLARI</a:t>
            </a:r>
            <a:endParaRPr lang="tr-T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639720" lvl="1" indent="-272520">
              <a:lnSpc>
                <a:spcPct val="80000"/>
              </a:lnSpc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Yılda 3 ve üzerinde enfeksiyonu olan hastalarda sürekli düşük doz antibiyotik profilaksisi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 lvl="2" indent="-182160">
              <a:lnSpc>
                <a:spcPct val="80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■"/>
            </a:pPr>
            <a:r>
              <a:rPr lang="tr-TR" sz="1100" b="0" strike="noStrike" spc="-1">
                <a:solidFill>
                  <a:srgbClr val="666666"/>
                </a:solidFill>
                <a:latin typeface="Roboto"/>
                <a:ea typeface="Roboto"/>
              </a:rPr>
              <a:t>Her gün ya da haftada 3 kez en az 6 ay süre ile önerilir. </a:t>
            </a:r>
            <a:endParaRPr lang="tr-TR" sz="11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80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Tmp-smz, trimetoprim, nitrofurantoin, norfloksasin kullanımı önerilmektedir.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80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0D0D0D"/>
                </a:solidFill>
                <a:latin typeface="Roboto"/>
                <a:ea typeface="Roboto"/>
              </a:rPr>
              <a:t>Kadın hastalarda şikayetlerinin cinsel temasla ilgisi sorgulanmalı ilişkisi var ise tek doz postkoital profilaksi önerilmelidir.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KORUNMA VE EĞİTİM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Banyo yaparken küvet kullanılıyorsa bu yöntemden ziyade duş şeklinde banyonun tercih edilmesi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Kabız kalınmaması, var ise giderilmesi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İdrara sıkışık halde kalınmasının önlenmesi,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Özellikle kadın hastalarda; uzun süreli izlemde tuvalet temizliğinin önden arkaya yapılması, değişik sabun, deterjan veya uygunsuz temizleme kağıtlarıyla genital bölgenin tahrişinden kaçınılması, tahriş etmeyen yumuşak pamuklu iç çamaşırı giyilmesi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Sıvı alımının artırılması, diyetle C vitamini içeren meyve sularının alımı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Sevk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TextShape 2"/>
          <p:cNvSpPr txBox="1"/>
          <p:nvPr/>
        </p:nvSpPr>
        <p:spPr>
          <a:xfrm>
            <a:off x="477000" y="161028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80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48-72 saat içinde ateşi düşmeyen, semptomları düzelmeyen hastanın kontrole gelmesi istenir.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80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Bu durum tedavi başarısızlığını gösterir.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80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TMP-SMX tedavisi ile başarısızlık =&gt; KİNOLON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80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Kinolonların biriyle başarısızlıkta =&gt; SEVK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SIKLIK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7252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İYE sıklığı yaş ve cinsiyete göre farklılıklar gösterir;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83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 Sıklık;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Kızlarda % 3-5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Erkeklerde %1’dir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indent="-272520">
              <a:lnSpc>
                <a:spcPct val="115000"/>
              </a:lnSpc>
              <a:spcBef>
                <a:spcPts val="400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Sıklık yaşa göre değişir;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İlk 3 ayda E&gt;K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İlk 3 aydan sonra kızlarda sık olup E/K:1/10’dur.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SEVK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TextShape 2"/>
          <p:cNvSpPr txBox="1"/>
          <p:nvPr/>
        </p:nvSpPr>
        <p:spPr>
          <a:xfrm>
            <a:off x="457200" y="1600200"/>
            <a:ext cx="74275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2880" indent="-280440">
              <a:lnSpc>
                <a:spcPct val="115000"/>
              </a:lnSpc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Komplike ve üst İYE olasılığı söz konusu olduğunda;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Parenteral antibiyotik tedavisi ve kültür izlem gereklidir. Bu durumlarda hastanın sevki uygun olacaktır.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28044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Roboto"/>
              <a:buChar char="●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Sevkin mümkün olmadığı durumlarda; 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639720" lvl="1" indent="-272520">
              <a:lnSpc>
                <a:spcPct val="115000"/>
              </a:lnSpc>
              <a:spcBef>
                <a:spcPts val="360"/>
              </a:spcBef>
              <a:buClr>
                <a:srgbClr val="666666"/>
              </a:buClr>
              <a:buFont typeface="Roboto"/>
              <a:buChar char="○"/>
            </a:pPr>
            <a:r>
              <a:rPr lang="tr-TR" sz="1800" b="0" strike="noStrike" spc="-1">
                <a:solidFill>
                  <a:srgbClr val="666666"/>
                </a:solidFill>
                <a:latin typeface="Roboto"/>
                <a:ea typeface="Roboto"/>
              </a:rPr>
              <a:t>Florokinolonlar, geniş spektrumlu sefalosporinler, aminoglikozidler parenteral/oral yoldan kullanılarak hastalar 2 hafta süreyle tedavi edilir.</a:t>
            </a: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  <a:p>
            <a:pPr marL="272880" indent="-165960">
              <a:lnSpc>
                <a:spcPct val="115000"/>
              </a:lnSpc>
              <a:spcBef>
                <a:spcPts val="601"/>
              </a:spcBef>
            </a:pPr>
            <a:endParaRPr lang="tr-T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KAYNAKLAR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TextShape 2"/>
          <p:cNvSpPr txBox="1"/>
          <p:nvPr/>
        </p:nvSpPr>
        <p:spPr>
          <a:xfrm>
            <a:off x="457200" y="1600200"/>
            <a:ext cx="746712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74320" indent="-273960">
              <a:lnSpc>
                <a:spcPct val="115000"/>
              </a:lnSpc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Türkiye Milli Pediatri Derneği Ve Yandal Dernekleri      İşbirliği İle Çocuk Sağlığı Ve Hastalıklarında Tanı Ve Tedavi Kılavuzları (2014)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Birinci Basamağa Yönelik Tanı Ve Tedavi Rehberleri (2012)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Arşiv 2009; Çocuklarda İdrar Yolu Enfeksiyonu Yrd.Doç.Dr. Mustafa Taşkesen* Doç.Dr. Aysun Karabay Bayazıt**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Dr. Aytül Noyan Başkent Üniversitesi Tıp Fakültesi Çocuk Nefrolojisi Bilim Dalı ; Çocuklarda İdrar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      Yolu Enfeksiyonları Ders Notu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Uptodate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Lange Aile Hekimliği Tanı ve Tedavi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tr-TR" sz="2800" b="0" strike="noStrike" spc="-1">
                <a:solidFill>
                  <a:srgbClr val="002F4A"/>
                </a:solidFill>
                <a:latin typeface="Merriweather"/>
                <a:ea typeface="Merriweather"/>
              </a:rPr>
              <a:t>ETYOLOJİ</a:t>
            </a:r>
            <a:endParaRPr lang="tr-T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Mikroorganizmaların üriner sisteme ulaşma yolları;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Asendan,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Hematojen (yenidoğan),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Lenfatik yollarla olur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273960">
              <a:lnSpc>
                <a:spcPct val="115000"/>
              </a:lnSpc>
              <a:spcBef>
                <a:spcPts val="601"/>
              </a:spcBef>
              <a:buClr>
                <a:srgbClr val="666666"/>
              </a:buClr>
              <a:buFont typeface="Noto Sans Symbols"/>
              <a:buChar char="•"/>
            </a:pP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İdrar yolu enfeksiyonları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temel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olarak periüretral bölgeyi kolonize eden barsak bakterilerinin </a:t>
            </a:r>
            <a:r>
              <a:rPr lang="tr-TR" sz="2000" b="1" strike="noStrike" spc="-1">
                <a:solidFill>
                  <a:srgbClr val="666666"/>
                </a:solidFill>
                <a:latin typeface="Roboto"/>
                <a:ea typeface="Roboto"/>
              </a:rPr>
              <a:t>asendan</a:t>
            </a:r>
            <a:r>
              <a:rPr lang="tr-TR" sz="2000" b="0" strike="noStrike" spc="-1">
                <a:solidFill>
                  <a:srgbClr val="666666"/>
                </a:solidFill>
                <a:latin typeface="Roboto"/>
                <a:ea typeface="Roboto"/>
              </a:rPr>
              <a:t> yol ile üriner sisteme ulaşmaları ile olur. </a:t>
            </a: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  <a:p>
            <a:pPr marL="274320" indent="-167400">
              <a:lnSpc>
                <a:spcPct val="115000"/>
              </a:lnSpc>
              <a:spcBef>
                <a:spcPts val="601"/>
              </a:spcBef>
            </a:pPr>
            <a:endParaRPr lang="tr-T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3347</Words>
  <Application>Microsoft Office PowerPoint</Application>
  <PresentationFormat>Ekran Gösterisi (4:3)</PresentationFormat>
  <Paragraphs>592</Paragraphs>
  <Slides>81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81</vt:i4>
      </vt:variant>
    </vt:vector>
  </HeadingPairs>
  <TitlesOfParts>
    <vt:vector size="85" baseType="lpstr">
      <vt:lpstr>Office Theme</vt:lpstr>
      <vt:lpstr>Office Theme</vt:lpstr>
      <vt:lpstr>Office Theme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/>
  <dc:description/>
  <cp:lastModifiedBy>Turan S</cp:lastModifiedBy>
  <cp:revision>2</cp:revision>
  <dcterms:modified xsi:type="dcterms:W3CDTF">2019-03-07T12:26:48Z</dcterms:modified>
  <dc:language>tr-TR</dc:language>
</cp:coreProperties>
</file>