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331" r:id="rId3"/>
    <p:sldId id="290" r:id="rId4"/>
    <p:sldId id="291" r:id="rId5"/>
    <p:sldId id="295" r:id="rId6"/>
    <p:sldId id="293" r:id="rId7"/>
    <p:sldId id="296" r:id="rId8"/>
    <p:sldId id="325" r:id="rId9"/>
    <p:sldId id="294" r:id="rId10"/>
    <p:sldId id="327" r:id="rId11"/>
    <p:sldId id="270" r:id="rId12"/>
    <p:sldId id="275" r:id="rId13"/>
    <p:sldId id="283" r:id="rId14"/>
    <p:sldId id="271" r:id="rId15"/>
    <p:sldId id="265" r:id="rId16"/>
    <p:sldId id="280" r:id="rId17"/>
    <p:sldId id="333" r:id="rId18"/>
    <p:sldId id="277" r:id="rId19"/>
    <p:sldId id="278" r:id="rId20"/>
    <p:sldId id="276" r:id="rId21"/>
    <p:sldId id="326" r:id="rId22"/>
    <p:sldId id="329" r:id="rId23"/>
    <p:sldId id="330" r:id="rId24"/>
    <p:sldId id="303" r:id="rId25"/>
    <p:sldId id="289" r:id="rId26"/>
    <p:sldId id="282" r:id="rId27"/>
    <p:sldId id="281" r:id="rId28"/>
    <p:sldId id="279" r:id="rId29"/>
    <p:sldId id="297" r:id="rId30"/>
    <p:sldId id="317" r:id="rId31"/>
    <p:sldId id="332" r:id="rId32"/>
    <p:sldId id="272" r:id="rId33"/>
    <p:sldId id="274" r:id="rId34"/>
    <p:sldId id="304" r:id="rId35"/>
    <p:sldId id="307" r:id="rId36"/>
    <p:sldId id="308" r:id="rId37"/>
    <p:sldId id="309" r:id="rId38"/>
    <p:sldId id="310" r:id="rId39"/>
    <p:sldId id="305" r:id="rId40"/>
    <p:sldId id="306" r:id="rId41"/>
    <p:sldId id="314" r:id="rId42"/>
    <p:sldId id="311" r:id="rId43"/>
    <p:sldId id="313" r:id="rId44"/>
    <p:sldId id="315" r:id="rId45"/>
    <p:sldId id="328" r:id="rId46"/>
    <p:sldId id="318" r:id="rId47"/>
    <p:sldId id="319" r:id="rId48"/>
    <p:sldId id="320" r:id="rId49"/>
    <p:sldId id="321" r:id="rId50"/>
    <p:sldId id="323" r:id="rId51"/>
    <p:sldId id="324" r:id="rId52"/>
    <p:sldId id="299" r:id="rId53"/>
    <p:sldId id="300" r:id="rId54"/>
    <p:sldId id="302" r:id="rId55"/>
    <p:sldId id="287" r:id="rId56"/>
    <p:sldId id="316"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65" autoAdjust="0"/>
  </p:normalViewPr>
  <p:slideViewPr>
    <p:cSldViewPr>
      <p:cViewPr varScale="1">
        <p:scale>
          <a:sx n="101" d="100"/>
          <a:sy n="101" d="100"/>
        </p:scale>
        <p:origin x="-18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A5127-0628-436B-880E-FA05AEF3210C}" type="datetimeFigureOut">
              <a:rPr lang="tr-TR" smtClean="0"/>
              <a:pPr/>
              <a:t>17.05.2016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861EA-4E57-4CA8-950F-F50E1455EAB5}" type="slidenum">
              <a:rPr lang="tr-TR" smtClean="0"/>
              <a:pPr/>
              <a:t>‹#›</a:t>
            </a:fld>
            <a:endParaRPr lang="tr-TR"/>
          </a:p>
        </p:txBody>
      </p:sp>
    </p:spTree>
    <p:extLst>
      <p:ext uri="{BB962C8B-B14F-4D97-AF65-F5344CB8AC3E}">
        <p14:creationId xmlns:p14="http://schemas.microsoft.com/office/powerpoint/2010/main" val="299769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al.man.ac.uk/student_projects/2000/mnby7lc2/insulin_receptor.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cal.man.ac.uk/student_projects/2000/mnby7lc2/transduction.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Hiç</a:t>
            </a:r>
            <a:r>
              <a:rPr lang="tr-TR" baseline="0" dirty="0" smtClean="0"/>
              <a:t>bir belirti olmadan da DM tanıları koyulabilmektedir. Riskli bireyleri tarama programlarına almamızın </a:t>
            </a:r>
            <a:r>
              <a:rPr lang="tr-TR" baseline="0" dirty="0" err="1" smtClean="0"/>
              <a:t>sebeblerinden</a:t>
            </a:r>
            <a:r>
              <a:rPr lang="tr-TR" baseline="0" dirty="0" smtClean="0"/>
              <a:t> biri de budur.</a:t>
            </a:r>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14</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Testten önceki akşam 30-50 g KH içeren bir öğün tüketilmesi önerilir.</a:t>
            </a:r>
            <a:r>
              <a:rPr lang="tr-TR" sz="1200" kern="1200" dirty="0" smtClean="0">
                <a:solidFill>
                  <a:schemeClr val="tx1"/>
                </a:solidFill>
                <a:latin typeface="+mn-lt"/>
                <a:ea typeface="+mn-ea"/>
                <a:cs typeface="+mn-cs"/>
              </a:rPr>
              <a:t> Test öncesinde ve sırasında su içilebilir, ancak çay/kahve gibi içecekler veya sigara </a:t>
            </a:r>
          </a:p>
          <a:p>
            <a:r>
              <a:rPr lang="tr-TR" sz="1200" kern="1200" dirty="0" smtClean="0">
                <a:solidFill>
                  <a:schemeClr val="tx1"/>
                </a:solidFill>
                <a:latin typeface="+mn-lt"/>
                <a:ea typeface="+mn-ea"/>
                <a:cs typeface="+mn-cs"/>
              </a:rPr>
              <a:t>içilmesine müsaade edilmez. Açlık kan örneği alındıktan sonra standart olarak 75 g </a:t>
            </a:r>
            <a:r>
              <a:rPr lang="tr-TR" sz="1200" kern="1200" dirty="0" err="1" smtClean="0">
                <a:solidFill>
                  <a:schemeClr val="tx1"/>
                </a:solidFill>
                <a:latin typeface="+mn-lt"/>
                <a:ea typeface="+mn-ea"/>
                <a:cs typeface="+mn-cs"/>
              </a:rPr>
              <a:t>anhidröz</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glukoz</a:t>
            </a:r>
            <a:r>
              <a:rPr lang="tr-TR" sz="1200" kern="1200" dirty="0" smtClean="0">
                <a:solidFill>
                  <a:schemeClr val="tx1"/>
                </a:solidFill>
                <a:latin typeface="+mn-lt"/>
                <a:ea typeface="+mn-ea"/>
                <a:cs typeface="+mn-cs"/>
              </a:rPr>
              <a:t> veya 82.5 g </a:t>
            </a:r>
            <a:r>
              <a:rPr lang="tr-TR" sz="1200" kern="1200" dirty="0" err="1" smtClean="0">
                <a:solidFill>
                  <a:schemeClr val="tx1"/>
                </a:solidFill>
                <a:latin typeface="+mn-lt"/>
                <a:ea typeface="+mn-ea"/>
                <a:cs typeface="+mn-cs"/>
              </a:rPr>
              <a:t>glukoz</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monohidrat</a:t>
            </a:r>
            <a:r>
              <a:rPr lang="tr-TR" sz="1200" kern="1200" dirty="0" smtClean="0">
                <a:solidFill>
                  <a:schemeClr val="tx1"/>
                </a:solidFill>
                <a:latin typeface="+mn-lt"/>
                <a:ea typeface="+mn-ea"/>
                <a:cs typeface="+mn-cs"/>
              </a:rPr>
              <a:t> 250-300 ml su içinde eritilip 5 dakika içinde içirilir.</a:t>
            </a:r>
          </a:p>
          <a:p>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33</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Düşük </a:t>
            </a:r>
            <a:r>
              <a:rPr lang="tr-TR" sz="1200" dirty="0" err="1" smtClean="0"/>
              <a:t>KH’lı</a:t>
            </a:r>
            <a:r>
              <a:rPr lang="tr-TR" sz="1200" dirty="0" smtClean="0"/>
              <a:t> diyetler, düşük yağlı diyetlerle benzer kilo kaybı sağlar, ancak LDL-kolesterol düzeylerini yükseltir.</a:t>
            </a:r>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34</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Sağlıklı olmak için gerekli beslenme modeli, tam taneli tahıllar, meyveler, sebzeler ve düşük yağlı süt gibi </a:t>
            </a:r>
            <a:r>
              <a:rPr lang="tr-TR" sz="1200" kern="1200" dirty="0" err="1" smtClean="0">
                <a:solidFill>
                  <a:schemeClr val="tx1"/>
                </a:solidFill>
                <a:latin typeface="+mn-lt"/>
                <a:ea typeface="+mn-ea"/>
                <a:cs typeface="+mn-cs"/>
              </a:rPr>
              <a:t>KH’lı</a:t>
            </a:r>
            <a:r>
              <a:rPr lang="tr-TR" sz="1200" kern="1200" dirty="0" smtClean="0">
                <a:solidFill>
                  <a:schemeClr val="tx1"/>
                </a:solidFill>
                <a:latin typeface="+mn-lt"/>
                <a:ea typeface="+mn-ea"/>
                <a:cs typeface="+mn-cs"/>
              </a:rPr>
              <a:t> besinleri içermelidir.</a:t>
            </a:r>
            <a:r>
              <a:rPr lang="tr-TR" sz="1200" dirty="0" smtClean="0"/>
              <a:t> Düşük </a:t>
            </a:r>
            <a:r>
              <a:rPr lang="tr-TR" sz="1200" dirty="0" err="1" smtClean="0"/>
              <a:t>KH’lı</a:t>
            </a:r>
            <a:r>
              <a:rPr lang="tr-TR" sz="1200" dirty="0" smtClean="0"/>
              <a:t> diyetler, düşük yağlı diyetlerle benzer kilo kaybı sağlar, ancak LDL-kolesterol düzeylerini yükseltir.</a:t>
            </a:r>
            <a:endParaRPr lang="tr-TR" dirty="0" smtClean="0"/>
          </a:p>
          <a:p>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35</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Her ne kadar </a:t>
            </a:r>
            <a:r>
              <a:rPr lang="tr-TR" sz="1200" kern="1200" dirty="0" err="1" smtClean="0">
                <a:solidFill>
                  <a:schemeClr val="tx1"/>
                </a:solidFill>
                <a:latin typeface="+mn-lt"/>
                <a:ea typeface="+mn-ea"/>
                <a:cs typeface="+mn-cs"/>
              </a:rPr>
              <a:t>ADA’nın</a:t>
            </a:r>
            <a:r>
              <a:rPr lang="tr-TR" sz="1200" kern="1200" dirty="0" smtClean="0">
                <a:solidFill>
                  <a:schemeClr val="tx1"/>
                </a:solidFill>
                <a:latin typeface="+mn-lt"/>
                <a:ea typeface="+mn-ea"/>
                <a:cs typeface="+mn-cs"/>
              </a:rPr>
              <a:t> son yayınlanan ’Diyabetli Bireylerde Beslenme Tedavisi Önerileri’nde diyabetlilerde günlük kolesterol alımının </a:t>
            </a:r>
            <a:r>
              <a:rPr lang="tr-TR" sz="1200" kern="1200" dirty="0" err="1" smtClean="0">
                <a:solidFill>
                  <a:schemeClr val="tx1"/>
                </a:solidFill>
                <a:latin typeface="+mn-lt"/>
                <a:ea typeface="+mn-ea"/>
                <a:cs typeface="+mn-cs"/>
              </a:rPr>
              <a:t>non</a:t>
            </a:r>
            <a:r>
              <a:rPr lang="tr-TR" sz="1200" kern="1200" dirty="0" smtClean="0">
                <a:solidFill>
                  <a:schemeClr val="tx1"/>
                </a:solidFill>
                <a:latin typeface="+mn-lt"/>
                <a:ea typeface="+mn-ea"/>
                <a:cs typeface="+mn-cs"/>
              </a:rPr>
              <a:t>-diyabetik toplum gibi olması önerilse de Türk toplumunun beslenme alışkanlıkları ve diyabetli hastaların yüksek KV riski göz önüne alındığında günlük kolesterol alımının sınırlandırılması mantıklı görünmektedir.</a:t>
            </a:r>
          </a:p>
          <a:p>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37</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a:t>
            </a:r>
            <a:r>
              <a:rPr lang="tr-TR" dirty="0" err="1" smtClean="0"/>
              <a:t>Renal</a:t>
            </a:r>
            <a:r>
              <a:rPr lang="tr-TR" dirty="0" smtClean="0"/>
              <a:t> fonksiyonlar normal ise diyabetli bireylerde bu öneriyi </a:t>
            </a:r>
            <a:r>
              <a:rPr lang="tr-TR" dirty="0" err="1" smtClean="0"/>
              <a:t>modifiye</a:t>
            </a:r>
            <a:r>
              <a:rPr lang="tr-TR" dirty="0" smtClean="0"/>
              <a:t> etmeye gerek yoktur.</a:t>
            </a:r>
          </a:p>
          <a:p>
            <a:r>
              <a:rPr lang="tr-TR" dirty="0" smtClean="0"/>
              <a:t>2) Bu nedenle proteinler, akut hipoglisemide veya gece hipoglisemilerinin tedavisinde kullanılmamalıdır. </a:t>
            </a:r>
          </a:p>
          <a:p>
            <a:r>
              <a:rPr lang="tr-TR" dirty="0" smtClean="0"/>
              <a:t>3)</a:t>
            </a:r>
            <a:r>
              <a:rPr lang="tr-TR" sz="1200" kern="1200" dirty="0" smtClean="0">
                <a:solidFill>
                  <a:schemeClr val="tx1"/>
                </a:solidFill>
                <a:latin typeface="+mn-lt"/>
                <a:ea typeface="+mn-ea"/>
                <a:cs typeface="+mn-cs"/>
              </a:rPr>
              <a:t> Bu tip diyetler kısa dönemde kilo kaybı sağlayabilir ve </a:t>
            </a:r>
            <a:r>
              <a:rPr lang="tr-TR" sz="1200" kern="1200" dirty="0" err="1" smtClean="0">
                <a:solidFill>
                  <a:schemeClr val="tx1"/>
                </a:solidFill>
                <a:latin typeface="+mn-lt"/>
                <a:ea typeface="+mn-ea"/>
                <a:cs typeface="+mn-cs"/>
              </a:rPr>
              <a:t>glisemiyi</a:t>
            </a:r>
            <a:r>
              <a:rPr lang="tr-TR" sz="1200" kern="1200" dirty="0" smtClean="0">
                <a:solidFill>
                  <a:schemeClr val="tx1"/>
                </a:solidFill>
                <a:latin typeface="+mn-lt"/>
                <a:ea typeface="+mn-ea"/>
                <a:cs typeface="+mn-cs"/>
              </a:rPr>
              <a:t> iyileştirebilir. Ancak bu faydaların uzun dönemde de devam ettiği saptanmamıştır. Ayrıca protein alımındaki artış doymuş yağ alımını da artırmaktadır.</a:t>
            </a:r>
          </a:p>
          <a:p>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38</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Tip 1 diyabetin önlenmesi ile ilişkili herhangi bir beslenme önerisi yoktur. Gençlerde tip 2 diyabetin önlenmesi ile ilişkili spesifik öneri olmamakla birlikte, normal büyüme ve gelişmeyi sağlayacak ve koruyacak beslenme önerileri ile yetişkinler için etkili olduğu gösterilen yaklaşımlar uygulanabilir.</a:t>
            </a:r>
            <a:r>
              <a:rPr lang="tr-TR" dirty="0" smtClean="0"/>
              <a:t> İsveç’in </a:t>
            </a:r>
            <a:r>
              <a:rPr lang="tr-TR" dirty="0" err="1" smtClean="0"/>
              <a:t>Malmö</a:t>
            </a:r>
            <a:r>
              <a:rPr lang="tr-TR" dirty="0" smtClean="0"/>
              <a:t> ,Çin DE QİNG çalışması 577 BGT 6 YIL TAKİP  T2DM %43 AZALMA, Amerika’da yapılan Diyabet Önleme Programı 3234 BGT ve AKG&gt;95 2.8 YIL TAKİP T2DM</a:t>
            </a:r>
            <a:r>
              <a:rPr lang="tr-TR" baseline="0" dirty="0" smtClean="0"/>
              <a:t> GELİŞİMİ %58 AZALMIŞ</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39</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Başta gazlı içecekler olmak üzere şekerli içecekler, Türkiye’de ve Dünya’da yoğun bir şekilde tüketilmektedir. Öyle ki, geçtiğimiz yıl Türkiye’de 3,3 milyar litre gazlı içecek, 1,1 milyar litre hazır meyve suyu tüketilmiştir. Oysa en sağlıklı içeceklerden ayran ise, yalnızca 600 bin litre tüketilmiştir. Yani Türkiye’de gazlı içecekler ayranın yaklaşık 5.500 katı fazla tüketilmektedir. Hazır suların da 4,2 milyar litre tüketildiğini göz önünde bulundurduğumuzda, gazlı içeceklerin neredeyse su gibi tüketildiğini söylemek yanlış olmayacaktır</a:t>
            </a:r>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40</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Vücut aktivitesi ve ısısının artması insülin etkisini artırır.</a:t>
            </a:r>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43</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ORTA</a:t>
            </a:r>
            <a:r>
              <a:rPr lang="tr-TR" baseline="0" dirty="0" smtClean="0"/>
              <a:t> YOĞUNLUK:</a:t>
            </a:r>
            <a:r>
              <a:rPr lang="tr-TR" dirty="0" smtClean="0"/>
              <a:t> (maksimum kalp hızının %60-75’i, yaşlılarda %50-70’i kadar) .MAX KALP</a:t>
            </a:r>
            <a:r>
              <a:rPr lang="tr-TR" baseline="0" dirty="0" smtClean="0"/>
              <a:t> HIZI: 220-YAŞ</a:t>
            </a:r>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44</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10 yıllık yaşam beklentisi düşük, diyabet süresi uzun,</a:t>
            </a:r>
            <a:r>
              <a:rPr lang="tr-TR" baseline="0" dirty="0" smtClean="0"/>
              <a:t> </a:t>
            </a:r>
            <a:r>
              <a:rPr lang="tr-TR" dirty="0" smtClean="0"/>
              <a:t>hipoglisemi riski yüksek, uzun süredir kontrolsüz diyabeti olan, diyabete bağlı ilerlemiş</a:t>
            </a:r>
            <a:r>
              <a:rPr lang="tr-TR" baseline="0" dirty="0" smtClean="0"/>
              <a:t> </a:t>
            </a:r>
            <a:r>
              <a:rPr lang="tr-TR" dirty="0" err="1" smtClean="0"/>
              <a:t>kompliksyonları</a:t>
            </a:r>
            <a:r>
              <a:rPr lang="tr-TR" dirty="0" smtClean="0"/>
              <a:t> olan </a:t>
            </a:r>
            <a:endParaRPr lang="tr-TR" dirty="0"/>
          </a:p>
        </p:txBody>
      </p:sp>
      <p:sp>
        <p:nvSpPr>
          <p:cNvPr id="4" name="Slayt Numarası Yer Tutucusu 3"/>
          <p:cNvSpPr>
            <a:spLocks noGrp="1"/>
          </p:cNvSpPr>
          <p:nvPr>
            <p:ph type="sldNum" sz="quarter" idx="10"/>
          </p:nvPr>
        </p:nvSpPr>
        <p:spPr/>
        <p:txBody>
          <a:bodyPr/>
          <a:lstStyle/>
          <a:p>
            <a:fld id="{9AD861EA-4E57-4CA8-950F-F50E1455EAB5}" type="slidenum">
              <a:rPr lang="tr-TR" smtClean="0"/>
              <a:pPr/>
              <a:t>50</a:t>
            </a:fld>
            <a:endParaRPr lang="tr-TR"/>
          </a:p>
        </p:txBody>
      </p:sp>
    </p:spTree>
    <p:extLst>
      <p:ext uri="{BB962C8B-B14F-4D97-AF65-F5344CB8AC3E}">
        <p14:creationId xmlns:p14="http://schemas.microsoft.com/office/powerpoint/2010/main" val="339060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Glukoz</a:t>
            </a:r>
            <a:r>
              <a:rPr lang="tr-TR" dirty="0" smtClean="0"/>
              <a:t> </a:t>
            </a:r>
            <a:r>
              <a:rPr lang="tr-TR" dirty="0" err="1" smtClean="0"/>
              <a:t>hücerleremiz</a:t>
            </a:r>
            <a:r>
              <a:rPr lang="tr-TR" dirty="0" smtClean="0"/>
              <a:t> için</a:t>
            </a:r>
            <a:r>
              <a:rPr lang="tr-TR" baseline="0" dirty="0" smtClean="0"/>
              <a:t> en önemli enerji kaynağıdır. Bu enerji kaynağının hücre içine alınabilmesi için </a:t>
            </a:r>
            <a:r>
              <a:rPr lang="tr-TR" baseline="0" dirty="0" err="1" smtClean="0"/>
              <a:t>insüline</a:t>
            </a:r>
            <a:r>
              <a:rPr lang="tr-TR" baseline="0" dirty="0" smtClean="0"/>
              <a:t> ihtiyaç vardır. Kısaca insülin hücreye giriş i.in </a:t>
            </a:r>
            <a:r>
              <a:rPr lang="tr-TR" baseline="0" dirty="0" err="1" smtClean="0"/>
              <a:t>glukozun</a:t>
            </a:r>
            <a:r>
              <a:rPr lang="tr-TR" baseline="0" dirty="0" smtClean="0"/>
              <a:t> anahtarıdır. Bu anahtarda problemler oluşursa </a:t>
            </a:r>
            <a:r>
              <a:rPr lang="tr-TR" baseline="0" dirty="0" err="1" smtClean="0"/>
              <a:t>glukozu</a:t>
            </a:r>
            <a:r>
              <a:rPr lang="tr-TR" baseline="0" dirty="0" smtClean="0"/>
              <a:t> hücrelerimiz </a:t>
            </a:r>
            <a:r>
              <a:rPr lang="tr-TR" baseline="0" dirty="0" err="1" smtClean="0"/>
              <a:t>kullanamz</a:t>
            </a:r>
            <a:r>
              <a:rPr lang="tr-TR" baseline="0" dirty="0" smtClean="0"/>
              <a:t>.</a:t>
            </a:r>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16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A31CD-FD2B-4F15-9B98-BC486A6A37E3}" type="slidenum">
              <a:rPr lang="en-US"/>
              <a:pPr/>
              <a:t>17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lnSpc>
                <a:spcPct val="90000"/>
              </a:lnSpc>
            </a:pPr>
            <a:r>
              <a:rPr lang="en-US" dirty="0"/>
              <a:t>Insulin is a polypeptide hormone that travels around the bloodstream. Most of the cells in the body carry </a:t>
            </a:r>
            <a:r>
              <a:rPr lang="en-US" dirty="0">
                <a:hlinkClick r:id="rId3"/>
              </a:rPr>
              <a:t>receptors </a:t>
            </a:r>
            <a:r>
              <a:rPr lang="en-US" dirty="0"/>
              <a:t>for the molecule in their cell membranes. Once the hormone has become bound to one of these receptors, the receptor gives a signal to the cell's interior. This signal leads to many enzyme controlled reactions which, in turn lead to changes in the metabolism of the cell.</a:t>
            </a:r>
          </a:p>
          <a:p>
            <a:pPr>
              <a:lnSpc>
                <a:spcPct val="90000"/>
              </a:lnSpc>
            </a:pPr>
            <a:r>
              <a:rPr lang="en-US" dirty="0"/>
              <a:t>Many of the effects of insulin depend on the particular cell type in which it stimulates. However, in nearly all of the cells that have insulin receptors in their cell membrane, the binding of insulin to the receptors leads to increased glucose uptake of the cell.</a:t>
            </a:r>
          </a:p>
          <a:p>
            <a:pPr>
              <a:lnSpc>
                <a:spcPct val="90000"/>
              </a:lnSpc>
            </a:pPr>
            <a:r>
              <a:rPr lang="en-US" dirty="0"/>
              <a:t>The two types of cells that are the main exceptions are the brain and the liver. However, this is only due to the fact that these cells are readily permeable to glucose, even in the absence of insulin. Liver cell membranes do contain insulin and glucagon receptors, but binding of the hormone to them affects cellular processes other than glucose permeability.</a:t>
            </a:r>
          </a:p>
          <a:p>
            <a:pPr>
              <a:lnSpc>
                <a:spcPct val="90000"/>
              </a:lnSpc>
            </a:pPr>
            <a:r>
              <a:rPr lang="en-US" dirty="0"/>
              <a:t>The animation below illustrates the way insulin brings about the increase in glucose uptake</a:t>
            </a:r>
          </a:p>
          <a:p>
            <a:pPr>
              <a:lnSpc>
                <a:spcPct val="90000"/>
              </a:lnSpc>
            </a:pPr>
            <a:r>
              <a:rPr lang="en-US" dirty="0"/>
              <a:t>Glucose enters the cells of the body through glucose transporter (GLUT) proteins which are embedded within the cell membrane. This is a process called facilitated diffusion. When insulin binds to it's receptor, the intracellular domain of the receptor </a:t>
            </a:r>
            <a:r>
              <a:rPr lang="en-US" dirty="0">
                <a:hlinkClick r:id="rId4"/>
              </a:rPr>
              <a:t>changes shape slightly</a:t>
            </a:r>
            <a:r>
              <a:rPr lang="en-US" dirty="0"/>
              <a:t>. This sets off a chain of reactions. These reactions serve to activate certain enzymes. </a:t>
            </a:r>
          </a:p>
          <a:p>
            <a:pPr>
              <a:lnSpc>
                <a:spcPct val="90000"/>
              </a:lnSpc>
            </a:pPr>
            <a:r>
              <a:rPr lang="en-US" dirty="0"/>
              <a:t>As a result, more glucose transporter proteins are released from intracellular stores and move to the plasma membrane and become embedded within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2200" dirty="0" smtClean="0">
                <a:solidFill>
                  <a:schemeClr val="tx2"/>
                </a:solidFill>
              </a:rPr>
              <a:t>2.7’nin üzeri ise değişik derecelerde insülin direncini yansıtır. </a:t>
            </a:r>
          </a:p>
          <a:p>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22</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Açlık kan şekeri 100-126 arası BAG</a:t>
            </a:r>
          </a:p>
          <a:p>
            <a:r>
              <a:rPr lang="tr-TR" dirty="0" smtClean="0"/>
              <a:t>OGTT</a:t>
            </a:r>
            <a:r>
              <a:rPr lang="tr-TR" baseline="0" dirty="0" smtClean="0"/>
              <a:t> SONRASI 2.SAAT 140-200 ARASI BGT</a:t>
            </a:r>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24</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ŞİMDİ AKLINIZDA BAZI BELİRSİZLİKLER</a:t>
            </a:r>
            <a:r>
              <a:rPr lang="tr-TR" baseline="0" dirty="0" smtClean="0"/>
              <a:t> OLUŞMUŞ OLABİLİR.BİZ ZATEN TÜM GEBELERE GDM TARAMASI ÖNERMİYOR MUYUZ? </a:t>
            </a:r>
            <a:r>
              <a:rPr lang="tr-TR" sz="1200" b="0" i="0" u="none" strike="noStrike" kern="1200" baseline="0" dirty="0" smtClean="0">
                <a:solidFill>
                  <a:schemeClr val="tx1"/>
                </a:solidFill>
                <a:latin typeface="+mn-lt"/>
                <a:ea typeface="+mn-ea"/>
                <a:cs typeface="+mn-cs"/>
              </a:rPr>
              <a:t>Fetüste </a:t>
            </a:r>
            <a:r>
              <a:rPr lang="tr-TR" sz="1200" b="0" i="0" u="none" strike="noStrike" kern="1200" baseline="0" dirty="0" err="1" smtClean="0">
                <a:solidFill>
                  <a:schemeClr val="tx1"/>
                </a:solidFill>
                <a:latin typeface="+mn-lt"/>
                <a:ea typeface="+mn-ea"/>
                <a:cs typeface="+mn-cs"/>
              </a:rPr>
              <a:t>makrozomi</a:t>
            </a:r>
            <a:r>
              <a:rPr lang="tr-TR" sz="1200" b="0" i="0" u="none" strike="noStrike" kern="1200" baseline="0" dirty="0" smtClean="0">
                <a:solidFill>
                  <a:schemeClr val="tx1"/>
                </a:solidFill>
                <a:latin typeface="+mn-lt"/>
                <a:ea typeface="+mn-ea"/>
                <a:cs typeface="+mn-cs"/>
              </a:rPr>
              <a:t> ve buna bağlı riskleri azaltmak, anne adayının sağlığını korumak ve</a:t>
            </a:r>
          </a:p>
          <a:p>
            <a:r>
              <a:rPr lang="tr-TR" sz="1200" b="0" i="0" u="none" strike="noStrike" kern="1200" baseline="0" dirty="0" smtClean="0">
                <a:solidFill>
                  <a:schemeClr val="tx1"/>
                </a:solidFill>
                <a:latin typeface="+mn-lt"/>
                <a:ea typeface="+mn-ea"/>
                <a:cs typeface="+mn-cs"/>
              </a:rPr>
              <a:t>ayrıca ileride gelişebilecek tip 2 diyabet ve insülin rezistansı açısından riskli kadınları izleyebilmek için Türk toplumunda -riski olsun olmasın- tüm gebelerde 24-28. haftalarda GDM araştırması </a:t>
            </a:r>
            <a:r>
              <a:rPr lang="tr-TR" sz="1200" b="0" i="0" u="none" strike="noStrike" kern="1200" baseline="0" dirty="0" err="1" smtClean="0">
                <a:solidFill>
                  <a:schemeClr val="tx1"/>
                </a:solidFill>
                <a:latin typeface="+mn-lt"/>
                <a:ea typeface="+mn-ea"/>
                <a:cs typeface="+mn-cs"/>
              </a:rPr>
              <a:t>yapılmalıdır.</a:t>
            </a:r>
            <a:r>
              <a:rPr lang="tr-TR" baseline="0" dirty="0" err="1" smtClean="0"/>
              <a:t>FAKAT</a:t>
            </a:r>
            <a:r>
              <a:rPr lang="tr-TR" baseline="0" dirty="0" smtClean="0"/>
              <a:t> RİSK FAKTÖRÜ OLANLARA İLK TRİMESTERDA APG SONRA OGTT.RUTİNDE 24.-28. HAFTA ARASINDA TARAMA ÖNERİLİR. 2014 TEMD DE FAZLA KİLOLU GRUBU RİSK OLARAK SAYILIYORDU.</a:t>
            </a:r>
            <a:endParaRPr lang="tr-TR" dirty="0"/>
          </a:p>
        </p:txBody>
      </p:sp>
      <p:sp>
        <p:nvSpPr>
          <p:cNvPr id="4" name="Slayt Numarası Yer Tutucusu 3"/>
          <p:cNvSpPr>
            <a:spLocks noGrp="1"/>
          </p:cNvSpPr>
          <p:nvPr>
            <p:ph type="sldNum" sz="quarter" idx="10"/>
          </p:nvPr>
        </p:nvSpPr>
        <p:spPr/>
        <p:txBody>
          <a:bodyPr/>
          <a:lstStyle/>
          <a:p>
            <a:fld id="{9AD861EA-4E57-4CA8-950F-F50E1455EAB5}" type="slidenum">
              <a:rPr lang="tr-TR" smtClean="0"/>
              <a:pPr/>
              <a:t>26</a:t>
            </a:fld>
            <a:endParaRPr lang="tr-TR"/>
          </a:p>
        </p:txBody>
      </p:sp>
    </p:spTree>
    <p:extLst>
      <p:ext uri="{BB962C8B-B14F-4D97-AF65-F5344CB8AC3E}">
        <p14:creationId xmlns:p14="http://schemas.microsoft.com/office/powerpoint/2010/main" val="151883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dirty="0" smtClean="0"/>
              <a:t>GDM tanısı için 50 g </a:t>
            </a:r>
            <a:r>
              <a:rPr lang="tr-TR" dirty="0" err="1" smtClean="0"/>
              <a:t>glukozlu</a:t>
            </a:r>
            <a:r>
              <a:rPr lang="tr-TR" dirty="0" smtClean="0"/>
              <a:t> ön tarama testi pozitif çıkan gebelerde 100 g  </a:t>
            </a:r>
            <a:r>
              <a:rPr lang="tr-TR" dirty="0" err="1" smtClean="0"/>
              <a:t>glukozlu</a:t>
            </a:r>
            <a:r>
              <a:rPr lang="tr-TR" dirty="0" smtClean="0"/>
              <a:t> 3 saatlik OGTT ile tanı konulması benimsenmelidir.Ancak alternatif  olarak 75 g </a:t>
            </a:r>
            <a:r>
              <a:rPr lang="tr-TR" dirty="0" err="1" smtClean="0"/>
              <a:t>glukozlu</a:t>
            </a:r>
            <a:r>
              <a:rPr lang="tr-TR" dirty="0" smtClean="0"/>
              <a:t> 2 saatlik OGTT ile tek aşamalı tanı yaklaşımı da  kullanılabilir [Sınıf D ortak görüşe dayalı kanıt (4), Sınıf A Düzey 1 kanıt (5)]. </a:t>
            </a:r>
          </a:p>
          <a:p>
            <a:endParaRPr lang="tr-TR" dirty="0"/>
          </a:p>
        </p:txBody>
      </p:sp>
      <p:sp>
        <p:nvSpPr>
          <p:cNvPr id="4" name="3 Slayt Numarası Yer Tutucusu"/>
          <p:cNvSpPr>
            <a:spLocks noGrp="1"/>
          </p:cNvSpPr>
          <p:nvPr>
            <p:ph type="sldNum" sz="quarter" idx="10"/>
          </p:nvPr>
        </p:nvSpPr>
        <p:spPr/>
        <p:txBody>
          <a:bodyPr/>
          <a:lstStyle/>
          <a:p>
            <a:fld id="{9AD861EA-4E57-4CA8-950F-F50E1455EAB5}" type="slidenum">
              <a:rPr lang="tr-TR" smtClean="0"/>
              <a:pPr/>
              <a:t>27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Genellikle T2DM TANISI </a:t>
            </a:r>
            <a:r>
              <a:rPr lang="tr-TR" dirty="0" err="1" smtClean="0"/>
              <a:t>Asemptomatikken</a:t>
            </a:r>
            <a:r>
              <a:rPr lang="tr-TR" dirty="0" smtClean="0"/>
              <a:t> yapılan taramalarda koyulmaktadır. T1DM un önerilen tarama</a:t>
            </a:r>
            <a:r>
              <a:rPr lang="tr-TR" baseline="0" dirty="0" smtClean="0"/>
              <a:t> yöntemi yoktur. Bazı ülkelerde 1. derece akrabalarında T1DM OLAN BİREYLER OTOANTİKOR DÜZEYLERİNE BAKILARAK TARANMAKTADIR.</a:t>
            </a:r>
            <a:endParaRPr lang="tr-TR" dirty="0"/>
          </a:p>
        </p:txBody>
      </p:sp>
      <p:sp>
        <p:nvSpPr>
          <p:cNvPr id="4" name="Slayt Numarası Yer Tutucusu 3"/>
          <p:cNvSpPr>
            <a:spLocks noGrp="1"/>
          </p:cNvSpPr>
          <p:nvPr>
            <p:ph type="sldNum" sz="quarter" idx="10"/>
          </p:nvPr>
        </p:nvSpPr>
        <p:spPr/>
        <p:txBody>
          <a:bodyPr/>
          <a:lstStyle/>
          <a:p>
            <a:fld id="{9AD861EA-4E57-4CA8-950F-F50E1455EAB5}" type="slidenum">
              <a:rPr lang="tr-TR" smtClean="0"/>
              <a:pPr/>
              <a:t>28</a:t>
            </a:fld>
            <a:endParaRPr lang="tr-TR"/>
          </a:p>
        </p:txBody>
      </p:sp>
    </p:spTree>
    <p:extLst>
      <p:ext uri="{BB962C8B-B14F-4D97-AF65-F5344CB8AC3E}">
        <p14:creationId xmlns:p14="http://schemas.microsoft.com/office/powerpoint/2010/main" val="393513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AD861EA-4E57-4CA8-950F-F50E1455EAB5}" type="slidenum">
              <a:rPr lang="tr-TR" smtClean="0"/>
              <a:pPr/>
              <a:t>31</a:t>
            </a:fld>
            <a:endParaRPr lang="tr-TR"/>
          </a:p>
        </p:txBody>
      </p:sp>
    </p:spTree>
    <p:extLst>
      <p:ext uri="{BB962C8B-B14F-4D97-AF65-F5344CB8AC3E}">
        <p14:creationId xmlns:p14="http://schemas.microsoft.com/office/powerpoint/2010/main" val="111514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3B9AE6C0-FA23-4F6E-90D1-3D45CF0E8BB1}" type="datetimeFigureOut">
              <a:rPr lang="tr-TR" smtClean="0"/>
              <a:pPr/>
              <a:t>17.05.2016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B49A68F-70C3-45F3-B7B8-EEAE11C901B8}"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B9AE6C0-FA23-4F6E-90D1-3D45CF0E8BB1}" type="datetimeFigureOut">
              <a:rPr lang="tr-TR" smtClean="0"/>
              <a:pPr/>
              <a:t>17.05.2016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B49A68F-70C3-45F3-B7B8-EEAE11C901B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B9AE6C0-FA23-4F6E-90D1-3D45CF0E8BB1}" type="datetimeFigureOut">
              <a:rPr lang="tr-TR" smtClean="0"/>
              <a:pPr/>
              <a:t>17.05.2016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B49A68F-70C3-45F3-B7B8-EEAE11C901B8}"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1370013" y="301625"/>
            <a:ext cx="7313612"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1370013" y="1827213"/>
            <a:ext cx="3579812" cy="4114800"/>
          </a:xfrm>
        </p:spPr>
        <p:txBody>
          <a:bodyPr/>
          <a:lstStyle/>
          <a:p>
            <a:endParaRPr lang="tr-TR"/>
          </a:p>
        </p:txBody>
      </p:sp>
      <p:sp>
        <p:nvSpPr>
          <p:cNvPr id="4" name="3 Metin Yer Tutucusu"/>
          <p:cNvSpPr>
            <a:spLocks noGrp="1"/>
          </p:cNvSpPr>
          <p:nvPr>
            <p:ph type="body" sz="half" idx="2"/>
          </p:nvPr>
        </p:nvSpPr>
        <p:spPr>
          <a:xfrm>
            <a:off x="5102225" y="1827213"/>
            <a:ext cx="35814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8400"/>
            <a:ext cx="2133600" cy="457200"/>
          </a:xfrm>
        </p:spPr>
        <p:txBody>
          <a:bodyPr/>
          <a:lstStyle>
            <a:lvl1pPr>
              <a:defRPr/>
            </a:lvl1pPr>
          </a:lstStyle>
          <a:p>
            <a:endParaRPr lang="en-US"/>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8400"/>
            <a:ext cx="2133600" cy="457200"/>
          </a:xfrm>
        </p:spPr>
        <p:txBody>
          <a:bodyPr/>
          <a:lstStyle>
            <a:lvl1pPr>
              <a:defRPr/>
            </a:lvl1pPr>
          </a:lstStyle>
          <a:p>
            <a:fld id="{39F154AF-11D6-4CD8-A250-57CB9F9BD27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3B9AE6C0-FA23-4F6E-90D1-3D45CF0E8BB1}" type="datetimeFigureOut">
              <a:rPr lang="tr-TR" smtClean="0"/>
              <a:pPr/>
              <a:t>17.05.2016</a:t>
            </a:fld>
            <a:endParaRPr lang="tr-TR"/>
          </a:p>
        </p:txBody>
      </p:sp>
      <p:sp>
        <p:nvSpPr>
          <p:cNvPr id="9" name="8 Slayt Numarası Yer Tutucusu"/>
          <p:cNvSpPr>
            <a:spLocks noGrp="1"/>
          </p:cNvSpPr>
          <p:nvPr>
            <p:ph type="sldNum" sz="quarter" idx="15"/>
          </p:nvPr>
        </p:nvSpPr>
        <p:spPr/>
        <p:txBody>
          <a:bodyPr rtlCol="0"/>
          <a:lstStyle/>
          <a:p>
            <a:fld id="{BB49A68F-70C3-45F3-B7B8-EEAE11C901B8}"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3B9AE6C0-FA23-4F6E-90D1-3D45CF0E8BB1}" type="datetimeFigureOut">
              <a:rPr lang="tr-TR" smtClean="0"/>
              <a:pPr/>
              <a:t>17.05.2016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B49A68F-70C3-45F3-B7B8-EEAE11C901B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3B9AE6C0-FA23-4F6E-90D1-3D45CF0E8BB1}" type="datetimeFigureOut">
              <a:rPr lang="tr-TR" smtClean="0"/>
              <a:pPr/>
              <a:t>17.05.2016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B49A68F-70C3-45F3-B7B8-EEAE11C901B8}"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3B9AE6C0-FA23-4F6E-90D1-3D45CF0E8BB1}" type="datetimeFigureOut">
              <a:rPr lang="tr-TR" smtClean="0"/>
              <a:pPr/>
              <a:t>17.05.2016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B49A68F-70C3-45F3-B7B8-EEAE11C901B8}"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3B9AE6C0-FA23-4F6E-90D1-3D45CF0E8BB1}" type="datetimeFigureOut">
              <a:rPr lang="tr-TR" smtClean="0"/>
              <a:pPr/>
              <a:t>17.05.2016</a:t>
            </a:fld>
            <a:endParaRPr lang="tr-TR"/>
          </a:p>
        </p:txBody>
      </p:sp>
      <p:sp>
        <p:nvSpPr>
          <p:cNvPr id="7" name="6 Slayt Numarası Yer Tutucusu"/>
          <p:cNvSpPr>
            <a:spLocks noGrp="1"/>
          </p:cNvSpPr>
          <p:nvPr>
            <p:ph type="sldNum" sz="quarter" idx="11"/>
          </p:nvPr>
        </p:nvSpPr>
        <p:spPr/>
        <p:txBody>
          <a:bodyPr rtlCol="0"/>
          <a:lstStyle/>
          <a:p>
            <a:fld id="{BB49A68F-70C3-45F3-B7B8-EEAE11C901B8}"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B9AE6C0-FA23-4F6E-90D1-3D45CF0E8BB1}" type="datetimeFigureOut">
              <a:rPr lang="tr-TR" smtClean="0"/>
              <a:pPr/>
              <a:t>17.05.2016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B49A68F-70C3-45F3-B7B8-EEAE11C901B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3B9AE6C0-FA23-4F6E-90D1-3D45CF0E8BB1}" type="datetimeFigureOut">
              <a:rPr lang="tr-TR" smtClean="0"/>
              <a:pPr/>
              <a:t>17.05.2016</a:t>
            </a:fld>
            <a:endParaRPr lang="tr-TR"/>
          </a:p>
        </p:txBody>
      </p:sp>
      <p:sp>
        <p:nvSpPr>
          <p:cNvPr id="22" name="21 Slayt Numarası Yer Tutucusu"/>
          <p:cNvSpPr>
            <a:spLocks noGrp="1"/>
          </p:cNvSpPr>
          <p:nvPr>
            <p:ph type="sldNum" sz="quarter" idx="15"/>
          </p:nvPr>
        </p:nvSpPr>
        <p:spPr/>
        <p:txBody>
          <a:bodyPr rtlCol="0"/>
          <a:lstStyle/>
          <a:p>
            <a:fld id="{BB49A68F-70C3-45F3-B7B8-EEAE11C901B8}"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3B9AE6C0-FA23-4F6E-90D1-3D45CF0E8BB1}" type="datetimeFigureOut">
              <a:rPr lang="tr-TR" smtClean="0"/>
              <a:pPr/>
              <a:t>17.05.2016</a:t>
            </a:fld>
            <a:endParaRPr lang="tr-TR"/>
          </a:p>
        </p:txBody>
      </p:sp>
      <p:sp>
        <p:nvSpPr>
          <p:cNvPr id="18" name="17 Slayt Numarası Yer Tutucusu"/>
          <p:cNvSpPr>
            <a:spLocks noGrp="1"/>
          </p:cNvSpPr>
          <p:nvPr>
            <p:ph type="sldNum" sz="quarter" idx="11"/>
          </p:nvPr>
        </p:nvSpPr>
        <p:spPr/>
        <p:txBody>
          <a:bodyPr rtlCol="0"/>
          <a:lstStyle/>
          <a:p>
            <a:fld id="{BB49A68F-70C3-45F3-B7B8-EEAE11C901B8}"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B9AE6C0-FA23-4F6E-90D1-3D45CF0E8BB1}" type="datetimeFigureOut">
              <a:rPr lang="tr-TR" smtClean="0"/>
              <a:pPr/>
              <a:t>17.05.2016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B49A68F-70C3-45F3-B7B8-EEAE11C901B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http://www.nmsu.edu/~molbio/diabetes/images/cell-legend.gif"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oleObject3.bin"/><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oleObject5.bin"/><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3600" i="1" dirty="0" smtClean="0"/>
              <a:t>DİYABETES MELLİTUS</a:t>
            </a:r>
            <a:endParaRPr lang="tr-TR" sz="3600" i="1" dirty="0"/>
          </a:p>
        </p:txBody>
      </p:sp>
      <p:sp>
        <p:nvSpPr>
          <p:cNvPr id="3" name="2 Alt Başlık"/>
          <p:cNvSpPr>
            <a:spLocks noGrp="1"/>
          </p:cNvSpPr>
          <p:nvPr>
            <p:ph type="subTitle" idx="1"/>
          </p:nvPr>
        </p:nvSpPr>
        <p:spPr>
          <a:xfrm>
            <a:off x="3635896" y="5229200"/>
            <a:ext cx="4822304" cy="1145722"/>
          </a:xfrm>
        </p:spPr>
        <p:txBody>
          <a:bodyPr>
            <a:normAutofit fontScale="92500" lnSpcReduction="20000"/>
          </a:bodyPr>
          <a:lstStyle/>
          <a:p>
            <a:endParaRPr lang="tr-TR" dirty="0" smtClean="0"/>
          </a:p>
          <a:p>
            <a:r>
              <a:rPr lang="tr-TR" sz="1600" dirty="0" smtClean="0"/>
              <a:t>Araş. Gör. Dr. Salih Zekeriya KARSLIOĞLU</a:t>
            </a:r>
          </a:p>
          <a:p>
            <a:r>
              <a:rPr lang="tr-TR" sz="1600" dirty="0" smtClean="0"/>
              <a:t>    KTÜ  Tıp Fakültesi Aile Hekimliği ABD</a:t>
            </a:r>
          </a:p>
          <a:p>
            <a:r>
              <a:rPr lang="tr-TR" sz="1600" dirty="0" smtClean="0"/>
              <a:t>                           17.05.2016</a:t>
            </a:r>
            <a:endParaRPr lang="tr-TR" sz="1600" dirty="0"/>
          </a:p>
        </p:txBody>
      </p:sp>
      <p:pic>
        <p:nvPicPr>
          <p:cNvPr id="5" name="4 Resim" descr="diabetes-hic1.jpg"/>
          <p:cNvPicPr>
            <a:picLocks noChangeAspect="1"/>
          </p:cNvPicPr>
          <p:nvPr/>
        </p:nvPicPr>
        <p:blipFill>
          <a:blip r:embed="rId2" cstate="print"/>
          <a:stretch>
            <a:fillRect/>
          </a:stretch>
        </p:blipFill>
        <p:spPr>
          <a:xfrm>
            <a:off x="2051720" y="476672"/>
            <a:ext cx="6336704" cy="3716908"/>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256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568952"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380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DİYABETİN TANIMI</a:t>
            </a:r>
            <a:endParaRPr lang="tr-TR" b="1" dirty="0"/>
          </a:p>
        </p:txBody>
      </p:sp>
      <p:pic>
        <p:nvPicPr>
          <p:cNvPr id="4" name="3 İçerik Yer Tutucusu" descr="Etymology_of_Diabetes_Mellitus.svg.png"/>
          <p:cNvPicPr>
            <a:picLocks noGrp="1" noChangeAspect="1"/>
          </p:cNvPicPr>
          <p:nvPr>
            <p:ph sz="quarter" idx="1"/>
          </p:nvPr>
        </p:nvPicPr>
        <p:blipFill>
          <a:blip r:embed="rId2" cstate="print"/>
          <a:stretch>
            <a:fillRect/>
          </a:stretch>
        </p:blipFill>
        <p:spPr>
          <a:xfrm>
            <a:off x="457200" y="1628800"/>
            <a:ext cx="7467600" cy="489654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a:xfrm>
            <a:off x="467544" y="260648"/>
            <a:ext cx="7467600" cy="1143000"/>
          </a:xfrm>
        </p:spPr>
        <p:txBody>
          <a:bodyPr/>
          <a:lstStyle/>
          <a:p>
            <a:pPr eaLnBrk="1" hangingPunct="1"/>
            <a:r>
              <a:rPr lang="tr-TR" b="1" dirty="0" smtClean="0"/>
              <a:t>DİYABETİN TANIMI</a:t>
            </a:r>
          </a:p>
        </p:txBody>
      </p:sp>
      <p:sp>
        <p:nvSpPr>
          <p:cNvPr id="12291" name="İçerik Yer Tutucusu 2"/>
          <p:cNvSpPr>
            <a:spLocks noGrp="1"/>
          </p:cNvSpPr>
          <p:nvPr>
            <p:ph idx="1"/>
          </p:nvPr>
        </p:nvSpPr>
        <p:spPr>
          <a:xfrm>
            <a:off x="838200" y="2017713"/>
            <a:ext cx="8116888" cy="4114800"/>
          </a:xfrm>
        </p:spPr>
        <p:txBody>
          <a:bodyPr/>
          <a:lstStyle/>
          <a:p>
            <a:pPr eaLnBrk="1" hangingPunct="1">
              <a:lnSpc>
                <a:spcPct val="150000"/>
              </a:lnSpc>
            </a:pPr>
            <a:r>
              <a:rPr lang="tr-TR" dirty="0" smtClean="0"/>
              <a:t>İ</a:t>
            </a:r>
            <a:r>
              <a:rPr lang="tr-TR" sz="2400" dirty="0" smtClean="0"/>
              <a:t>nsülin </a:t>
            </a:r>
            <a:r>
              <a:rPr lang="tr-TR" sz="2400" dirty="0" err="1" smtClean="0"/>
              <a:t>sekresyonundaki</a:t>
            </a:r>
            <a:r>
              <a:rPr lang="tr-TR" sz="2400" dirty="0" smtClean="0"/>
              <a:t> ve/veya insülin etkisindeki  bozukluğa bağlı olarak oluşan </a:t>
            </a:r>
            <a:r>
              <a:rPr lang="tr-TR" sz="2400" dirty="0" err="1" smtClean="0"/>
              <a:t>hiperglisemi</a:t>
            </a:r>
            <a:r>
              <a:rPr lang="tr-TR" sz="2400" dirty="0" smtClean="0"/>
              <a:t> ile karakterize,</a:t>
            </a:r>
          </a:p>
          <a:p>
            <a:pPr eaLnBrk="1" hangingPunct="1">
              <a:lnSpc>
                <a:spcPct val="150000"/>
              </a:lnSpc>
            </a:pPr>
            <a:r>
              <a:rPr lang="tr-TR" sz="2400" dirty="0" smtClean="0"/>
              <a:t> karbonhidrat, </a:t>
            </a:r>
            <a:r>
              <a:rPr lang="tr-TR" sz="2400" dirty="0" err="1" smtClean="0"/>
              <a:t>lipid</a:t>
            </a:r>
            <a:r>
              <a:rPr lang="tr-TR" sz="2400" dirty="0" smtClean="0"/>
              <a:t> ve protein metabolizmasında bozukluklar ile seyreden,</a:t>
            </a:r>
          </a:p>
          <a:p>
            <a:pPr eaLnBrk="1" hangingPunct="1">
              <a:lnSpc>
                <a:spcPct val="150000"/>
              </a:lnSpc>
            </a:pPr>
            <a:r>
              <a:rPr lang="tr-TR" sz="2400" dirty="0" smtClean="0"/>
              <a:t> ilerleyici ve komplikasyonlara yol açan </a:t>
            </a:r>
            <a:r>
              <a:rPr lang="tr-TR" sz="2400" dirty="0" err="1" smtClean="0"/>
              <a:t>metabolik</a:t>
            </a:r>
            <a:r>
              <a:rPr lang="tr-TR" sz="2400" dirty="0" smtClean="0"/>
              <a:t> bir hastalıktır.</a:t>
            </a:r>
          </a:p>
          <a:p>
            <a:pPr eaLnBrk="1" hangingPunct="1">
              <a:lnSpc>
                <a:spcPct val="150000"/>
              </a:lnSpc>
            </a:pPr>
            <a:endParaRPr lang="tr-TR"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altLang="tr-TR" b="1" dirty="0" smtClean="0"/>
              <a:t>DİYABETES MELLİTUS</a:t>
            </a:r>
            <a:endParaRPr lang="tr-TR" b="1" dirty="0" smtClean="0"/>
          </a:p>
        </p:txBody>
      </p:sp>
      <p:pic>
        <p:nvPicPr>
          <p:cNvPr id="22531" name="Picture 4"/>
          <p:cNvPicPr>
            <a:picLocks noGrp="1" noChangeAspect="1" noChangeArrowheads="1"/>
          </p:cNvPicPr>
          <p:nvPr>
            <p:ph type="body" idx="1"/>
          </p:nvPr>
        </p:nvPicPr>
        <p:blipFill>
          <a:blip r:embed="rId2" cstate="print"/>
          <a:srcRect/>
          <a:stretch>
            <a:fillRect/>
          </a:stretch>
        </p:blipFill>
        <p:spPr>
          <a:xfrm>
            <a:off x="179512" y="1340768"/>
            <a:ext cx="8568952" cy="5517232"/>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DİYABETİN SEMPTOMLARI</a:t>
            </a:r>
            <a:endParaRPr lang="tr-TR" b="1" dirty="0"/>
          </a:p>
        </p:txBody>
      </p:sp>
      <p:pic>
        <p:nvPicPr>
          <p:cNvPr id="4" name="3 İçerik Yer Tutucusu" descr="belirtiler.jpg"/>
          <p:cNvPicPr>
            <a:picLocks noGrp="1" noChangeAspect="1"/>
          </p:cNvPicPr>
          <p:nvPr>
            <p:ph sz="quarter" idx="1"/>
          </p:nvPr>
        </p:nvPicPr>
        <p:blipFill>
          <a:blip r:embed="rId3" cstate="print"/>
          <a:stretch>
            <a:fillRect/>
          </a:stretch>
        </p:blipFill>
        <p:spPr>
          <a:xfrm>
            <a:off x="395536" y="1484784"/>
            <a:ext cx="7704856" cy="537321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tr-TR" altLang="tr-TR" sz="2800" b="1" dirty="0" smtClean="0"/>
              <a:t>SINIFLANDIRMA</a:t>
            </a:r>
            <a:endParaRPr lang="tr-TR" sz="2800" b="1" dirty="0" smtClean="0"/>
          </a:p>
        </p:txBody>
      </p:sp>
      <p:sp>
        <p:nvSpPr>
          <p:cNvPr id="25603" name="Rectangle 3"/>
          <p:cNvSpPr>
            <a:spLocks noGrp="1" noChangeArrowheads="1"/>
          </p:cNvSpPr>
          <p:nvPr>
            <p:ph type="body" idx="1"/>
          </p:nvPr>
        </p:nvSpPr>
        <p:spPr>
          <a:xfrm>
            <a:off x="1115616" y="1628800"/>
            <a:ext cx="7875984" cy="4968552"/>
          </a:xfrm>
        </p:spPr>
        <p:txBody>
          <a:bodyPr>
            <a:normAutofit/>
          </a:bodyPr>
          <a:lstStyle/>
          <a:p>
            <a:pPr eaLnBrk="1" hangingPunct="1">
              <a:lnSpc>
                <a:spcPct val="80000"/>
              </a:lnSpc>
            </a:pPr>
            <a:r>
              <a:rPr lang="tr-TR" altLang="tr-TR" sz="2000" b="1" dirty="0" smtClean="0"/>
              <a:t> I.    Tip 1 diyabet </a:t>
            </a:r>
          </a:p>
          <a:p>
            <a:pPr lvl="1" eaLnBrk="1" hangingPunct="1">
              <a:lnSpc>
                <a:spcPct val="80000"/>
              </a:lnSpc>
            </a:pPr>
            <a:r>
              <a:rPr lang="tr-TR" altLang="tr-TR" sz="2000" dirty="0" smtClean="0"/>
              <a:t>A. </a:t>
            </a:r>
            <a:r>
              <a:rPr lang="tr-TR" altLang="tr-TR" sz="2000" dirty="0" err="1" smtClean="0"/>
              <a:t>İmmun</a:t>
            </a:r>
            <a:r>
              <a:rPr lang="tr-TR" altLang="tr-TR" sz="2000" dirty="0" smtClean="0"/>
              <a:t> aracılı</a:t>
            </a:r>
          </a:p>
          <a:p>
            <a:pPr lvl="1" eaLnBrk="1" hangingPunct="1">
              <a:lnSpc>
                <a:spcPct val="80000"/>
              </a:lnSpc>
            </a:pPr>
            <a:r>
              <a:rPr lang="tr-TR" altLang="tr-TR" sz="2000" dirty="0" smtClean="0"/>
              <a:t>B. </a:t>
            </a:r>
            <a:r>
              <a:rPr lang="tr-TR" altLang="tr-TR" sz="2000" dirty="0" err="1" smtClean="0"/>
              <a:t>İdiyopatik</a:t>
            </a:r>
            <a:endParaRPr lang="tr-TR" altLang="tr-TR" sz="2000" dirty="0" smtClean="0"/>
          </a:p>
          <a:p>
            <a:pPr lvl="1" eaLnBrk="1" hangingPunct="1">
              <a:lnSpc>
                <a:spcPct val="80000"/>
              </a:lnSpc>
              <a:buNone/>
            </a:pPr>
            <a:endParaRPr lang="tr-TR" altLang="tr-TR" sz="2000" dirty="0" smtClean="0"/>
          </a:p>
          <a:p>
            <a:pPr eaLnBrk="1" hangingPunct="1">
              <a:lnSpc>
                <a:spcPct val="80000"/>
              </a:lnSpc>
            </a:pPr>
            <a:r>
              <a:rPr lang="tr-TR" altLang="tr-TR" sz="2000" b="1" dirty="0" smtClean="0"/>
              <a:t>II.  Tip 2 diyabet </a:t>
            </a:r>
          </a:p>
          <a:p>
            <a:pPr eaLnBrk="1" hangingPunct="1">
              <a:lnSpc>
                <a:spcPct val="80000"/>
              </a:lnSpc>
              <a:buNone/>
            </a:pPr>
            <a:endParaRPr lang="tr-TR" altLang="tr-TR" sz="2000" dirty="0" smtClean="0"/>
          </a:p>
          <a:p>
            <a:pPr eaLnBrk="1" hangingPunct="1">
              <a:lnSpc>
                <a:spcPct val="80000"/>
              </a:lnSpc>
            </a:pPr>
            <a:r>
              <a:rPr lang="tr-TR" altLang="tr-TR" sz="2000" b="1" dirty="0" smtClean="0"/>
              <a:t>III.</a:t>
            </a:r>
            <a:r>
              <a:rPr lang="tr-TR" altLang="tr-TR" sz="2000" b="1" dirty="0" err="1" smtClean="0"/>
              <a:t>Gestasyonel</a:t>
            </a:r>
            <a:r>
              <a:rPr lang="tr-TR" altLang="tr-TR" sz="2000" b="1" dirty="0" smtClean="0"/>
              <a:t> </a:t>
            </a:r>
            <a:r>
              <a:rPr lang="tr-TR" altLang="tr-TR" sz="2000" b="1" dirty="0" err="1" smtClean="0"/>
              <a:t>diabetes</a:t>
            </a:r>
            <a:r>
              <a:rPr lang="tr-TR" altLang="tr-TR" sz="2000" b="1" dirty="0" smtClean="0"/>
              <a:t> </a:t>
            </a:r>
            <a:r>
              <a:rPr lang="tr-TR" altLang="tr-TR" sz="2000" b="1" dirty="0" err="1" smtClean="0"/>
              <a:t>mellitus</a:t>
            </a:r>
            <a:r>
              <a:rPr lang="tr-TR" altLang="tr-TR" sz="2000" b="1" dirty="0" smtClean="0"/>
              <a:t> (GDM)</a:t>
            </a:r>
          </a:p>
          <a:p>
            <a:pPr eaLnBrk="1" hangingPunct="1">
              <a:lnSpc>
                <a:spcPct val="80000"/>
              </a:lnSpc>
              <a:buNone/>
            </a:pPr>
            <a:endParaRPr lang="tr-TR" altLang="tr-TR" sz="2000" b="1" dirty="0" smtClean="0"/>
          </a:p>
          <a:p>
            <a:pPr eaLnBrk="1" hangingPunct="1">
              <a:lnSpc>
                <a:spcPct val="80000"/>
              </a:lnSpc>
            </a:pPr>
            <a:r>
              <a:rPr lang="tr-TR" altLang="tr-TR" sz="1800" b="1" dirty="0" smtClean="0"/>
              <a:t>IV.  Diğer spesifik diyabet tipleri</a:t>
            </a:r>
          </a:p>
          <a:p>
            <a:pPr lvl="1" eaLnBrk="1" hangingPunct="1">
              <a:lnSpc>
                <a:spcPct val="80000"/>
              </a:lnSpc>
            </a:pPr>
            <a:r>
              <a:rPr lang="tr-TR" altLang="tr-TR" sz="2000" dirty="0" smtClean="0"/>
              <a:t>Beta-hücre fonksiyonlarının genetik </a:t>
            </a:r>
            <a:r>
              <a:rPr lang="tr-TR" altLang="tr-TR" sz="2000" dirty="0" err="1" smtClean="0"/>
              <a:t>defekti</a:t>
            </a:r>
            <a:r>
              <a:rPr lang="tr-TR" altLang="tr-TR" sz="2000" dirty="0" smtClean="0"/>
              <a:t> (</a:t>
            </a:r>
            <a:r>
              <a:rPr lang="tr-TR" altLang="tr-TR" sz="2000" dirty="0" err="1" smtClean="0"/>
              <a:t>monogenik</a:t>
            </a:r>
            <a:r>
              <a:rPr lang="tr-TR" altLang="tr-TR" sz="2000" dirty="0" smtClean="0"/>
              <a:t> diyabet formları)</a:t>
            </a:r>
            <a:r>
              <a:rPr lang="tr-TR" altLang="tr-TR" sz="2000" b="1" dirty="0" smtClean="0"/>
              <a:t>MODY</a:t>
            </a:r>
            <a:r>
              <a:rPr lang="tr-TR" altLang="tr-TR" sz="2000" dirty="0" smtClean="0"/>
              <a:t> </a:t>
            </a:r>
            <a:r>
              <a:rPr lang="tr-TR" altLang="tr-TR" sz="2000" dirty="0" err="1" smtClean="0"/>
              <a:t>ler</a:t>
            </a:r>
            <a:endParaRPr lang="tr-TR" altLang="tr-TR" sz="2000" dirty="0" smtClean="0"/>
          </a:p>
          <a:p>
            <a:pPr lvl="1" eaLnBrk="1" hangingPunct="1">
              <a:lnSpc>
                <a:spcPct val="80000"/>
              </a:lnSpc>
            </a:pPr>
            <a:r>
              <a:rPr lang="tr-TR" altLang="tr-TR" sz="2000" dirty="0" err="1" smtClean="0"/>
              <a:t>İnsülinin</a:t>
            </a:r>
            <a:r>
              <a:rPr lang="tr-TR" altLang="tr-TR" sz="2000" dirty="0" smtClean="0"/>
              <a:t> etkisindeki genetik </a:t>
            </a:r>
            <a:r>
              <a:rPr lang="tr-TR" altLang="tr-TR" sz="2000" dirty="0" err="1" smtClean="0"/>
              <a:t>defektler</a:t>
            </a:r>
            <a:endParaRPr lang="tr-TR" altLang="tr-TR" sz="2000" dirty="0" smtClean="0"/>
          </a:p>
          <a:p>
            <a:pPr lvl="1" eaLnBrk="1" hangingPunct="1">
              <a:lnSpc>
                <a:spcPct val="80000"/>
              </a:lnSpc>
            </a:pPr>
            <a:r>
              <a:rPr lang="tr-TR" altLang="tr-TR" sz="2000" dirty="0" err="1" smtClean="0"/>
              <a:t>Endokrinopatiler</a:t>
            </a:r>
            <a:endParaRPr lang="tr-TR" altLang="tr-TR" sz="2000" dirty="0" smtClean="0"/>
          </a:p>
          <a:p>
            <a:pPr lvl="1" eaLnBrk="1" hangingPunct="1">
              <a:lnSpc>
                <a:spcPct val="80000"/>
              </a:lnSpc>
            </a:pPr>
            <a:r>
              <a:rPr lang="tr-TR" altLang="tr-TR" sz="2000" dirty="0" smtClean="0"/>
              <a:t>İlaç veya kimyasal ajanlar</a:t>
            </a:r>
          </a:p>
          <a:p>
            <a:pPr lvl="1" eaLnBrk="1" hangingPunct="1">
              <a:lnSpc>
                <a:spcPct val="80000"/>
              </a:lnSpc>
            </a:pPr>
            <a:r>
              <a:rPr lang="tr-TR" altLang="tr-TR" sz="2000" dirty="0" smtClean="0"/>
              <a:t>Diyabetle ilişkili genetik sendromlar</a:t>
            </a:r>
          </a:p>
          <a:p>
            <a:pPr lvl="1" eaLnBrk="1" hangingPunct="1">
              <a:lnSpc>
                <a:spcPct val="80000"/>
              </a:lnSpc>
            </a:pPr>
            <a:r>
              <a:rPr lang="tr-TR" altLang="tr-TR" sz="2000" dirty="0" err="1" smtClean="0"/>
              <a:t>İnfeksiyonlar</a:t>
            </a:r>
            <a:endParaRPr lang="tr-TR"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2800" b="1" dirty="0" smtClean="0"/>
              <a:t>SINIFLANDIRMA</a:t>
            </a:r>
            <a:endParaRPr lang="tr-TR" sz="2800" b="1" dirty="0"/>
          </a:p>
        </p:txBody>
      </p:sp>
      <p:pic>
        <p:nvPicPr>
          <p:cNvPr id="4" name="3 İçerik Yer Tutucusu" descr="images.jpg"/>
          <p:cNvPicPr>
            <a:picLocks noGrp="1" noChangeAspect="1"/>
          </p:cNvPicPr>
          <p:nvPr>
            <p:ph sz="quarter" idx="1"/>
          </p:nvPr>
        </p:nvPicPr>
        <p:blipFill>
          <a:blip r:embed="rId3" cstate="print"/>
          <a:stretch>
            <a:fillRect/>
          </a:stretch>
        </p:blipFill>
        <p:spPr>
          <a:xfrm>
            <a:off x="1115616" y="1700808"/>
            <a:ext cx="6048672" cy="367240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9592" y="260648"/>
            <a:ext cx="7086600" cy="1135062"/>
          </a:xfrm>
        </p:spPr>
        <p:txBody>
          <a:bodyPr>
            <a:normAutofit/>
          </a:bodyPr>
          <a:lstStyle/>
          <a:p>
            <a:r>
              <a:rPr lang="tr-TR" sz="2800" b="1" dirty="0" smtClean="0"/>
              <a:t>NORMAL HÜCRE</a:t>
            </a:r>
            <a:endParaRPr lang="en-US" sz="2800" b="1" dirty="0"/>
          </a:p>
        </p:txBody>
      </p:sp>
      <p:sp>
        <p:nvSpPr>
          <p:cNvPr id="7173" name="Rectangle 5"/>
          <p:cNvSpPr>
            <a:spLocks noGrp="1" noChangeArrowheads="1" noTextEdit="1"/>
          </p:cNvSpPr>
          <p:nvPr>
            <p:ph type="clipArt" sz="half" idx="1"/>
          </p:nvPr>
        </p:nvSpPr>
        <p:spPr>
          <a:xfrm>
            <a:off x="762000" y="2017713"/>
            <a:ext cx="3429000" cy="4114800"/>
          </a:xfrm>
        </p:spPr>
      </p:sp>
      <p:graphicFrame>
        <p:nvGraphicFramePr>
          <p:cNvPr id="7171" name="Object 3"/>
          <p:cNvGraphicFramePr>
            <a:graphicFrameLocks noGrp="1" noChangeAspect="1"/>
          </p:cNvGraphicFramePr>
          <p:nvPr>
            <p:ph type="body" sz="half" idx="2"/>
          </p:nvPr>
        </p:nvGraphicFramePr>
        <p:xfrm>
          <a:off x="4644008" y="1628800"/>
          <a:ext cx="3527425" cy="4418013"/>
        </p:xfrm>
        <a:graphic>
          <a:graphicData uri="http://schemas.openxmlformats.org/presentationml/2006/ole">
            <mc:AlternateContent xmlns:mc="http://schemas.openxmlformats.org/markup-compatibility/2006">
              <mc:Choice xmlns:v="urn:schemas-microsoft-com:vml" Requires="v">
                <p:oleObj spid="_x0000_s57354" name="Photo Editor Photo" r:id="rId4" imgW="1905266" imgH="2057143" progId="">
                  <p:embed/>
                </p:oleObj>
              </mc:Choice>
              <mc:Fallback>
                <p:oleObj name="Photo Editor Photo" r:id="rId4" imgW="1905266" imgH="2057143"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628800"/>
                        <a:ext cx="3527425" cy="441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7"/>
          <p:cNvSpPr>
            <a:spLocks noChangeArrowheads="1"/>
          </p:cNvSpPr>
          <p:nvPr/>
        </p:nvSpPr>
        <p:spPr bwMode="auto">
          <a:xfrm>
            <a:off x="2914650" y="2476500"/>
            <a:ext cx="8229600" cy="1588"/>
          </a:xfrm>
          <a:prstGeom prst="rect">
            <a:avLst/>
          </a:prstGeom>
          <a:noFill/>
          <a:ln w="9525">
            <a:noFill/>
            <a:miter lim="800000"/>
            <a:headEnd/>
            <a:tailEnd/>
          </a:ln>
          <a:effectLst/>
        </p:spPr>
        <p:txBody>
          <a:bodyPr>
            <a:spAutoFit/>
          </a:bodyPr>
          <a:lstStyle/>
          <a:p>
            <a:endParaRPr lang="tr-TR"/>
          </a:p>
        </p:txBody>
      </p:sp>
      <p:pic>
        <p:nvPicPr>
          <p:cNvPr id="7174" name="Picture 6" descr="cell legend"/>
          <p:cNvPicPr>
            <a:picLocks noChangeAspect="1" noChangeArrowheads="1"/>
          </p:cNvPicPr>
          <p:nvPr/>
        </p:nvPicPr>
        <p:blipFill>
          <a:blip r:embed="rId6" r:link="rId7" cstate="print"/>
          <a:srcRect/>
          <a:stretch>
            <a:fillRect/>
          </a:stretch>
        </p:blipFill>
        <p:spPr bwMode="auto">
          <a:xfrm>
            <a:off x="595313" y="1828800"/>
            <a:ext cx="3443287" cy="4267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55576" y="260648"/>
            <a:ext cx="7313612" cy="1143000"/>
          </a:xfrm>
        </p:spPr>
        <p:txBody>
          <a:bodyPr>
            <a:normAutofit/>
          </a:bodyPr>
          <a:lstStyle/>
          <a:p>
            <a:r>
              <a:rPr lang="tr-TR" sz="2800" b="1" dirty="0" smtClean="0"/>
              <a:t>TİP 1 DİYABET HÜCRESİ</a:t>
            </a:r>
            <a:endParaRPr lang="en-US" sz="2800" b="1" dirty="0"/>
          </a:p>
        </p:txBody>
      </p:sp>
      <p:graphicFrame>
        <p:nvGraphicFramePr>
          <p:cNvPr id="49155" name="Object 3"/>
          <p:cNvGraphicFramePr>
            <a:graphicFrameLocks noGrp="1" noChangeAspect="1"/>
          </p:cNvGraphicFramePr>
          <p:nvPr>
            <p:ph type="clipArt" sz="half" idx="1"/>
          </p:nvPr>
        </p:nvGraphicFramePr>
        <p:xfrm>
          <a:off x="1619673" y="1827213"/>
          <a:ext cx="2858666" cy="4114800"/>
        </p:xfrm>
        <a:graphic>
          <a:graphicData uri="http://schemas.openxmlformats.org/presentationml/2006/ole">
            <mc:AlternateContent xmlns:mc="http://schemas.openxmlformats.org/markup-compatibility/2006">
              <mc:Choice xmlns:v="urn:schemas-microsoft-com:vml" Requires="v">
                <p:oleObj spid="_x0000_s22670" name="Photo Editor Photo" r:id="rId3" imgW="1295238" imgH="1905266" progId="">
                  <p:embed/>
                </p:oleObj>
              </mc:Choice>
              <mc:Fallback>
                <p:oleObj name="Photo Editor Photo" r:id="rId3" imgW="1295238" imgH="1905266" progId="">
                  <p:embed/>
                  <p:pic>
                    <p:nvPicPr>
                      <p:cNvPr id="0" name="Picture 12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3" y="1827213"/>
                        <a:ext cx="2858666"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Grp="1" noChangeAspect="1"/>
          </p:cNvGraphicFramePr>
          <p:nvPr>
            <p:ph type="body" sz="half" idx="2"/>
          </p:nvPr>
        </p:nvGraphicFramePr>
        <p:xfrm>
          <a:off x="5099050" y="1874838"/>
          <a:ext cx="3584575" cy="3858418"/>
        </p:xfrm>
        <a:graphic>
          <a:graphicData uri="http://schemas.openxmlformats.org/presentationml/2006/ole">
            <mc:AlternateContent xmlns:mc="http://schemas.openxmlformats.org/markup-compatibility/2006">
              <mc:Choice xmlns:v="urn:schemas-microsoft-com:vml" Requires="v">
                <p:oleObj spid="_x0000_s22671" name="Photo Editor Photo" r:id="rId5" imgW="1905266" imgH="2010056" progId="">
                  <p:embed/>
                </p:oleObj>
              </mc:Choice>
              <mc:Fallback>
                <p:oleObj name="Photo Editor Photo" r:id="rId5" imgW="1905266" imgH="2010056" progId="">
                  <p:embed/>
                  <p:pic>
                    <p:nvPicPr>
                      <p:cNvPr id="0" name="Picture 12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50" y="1874838"/>
                        <a:ext cx="3584575" cy="3858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55576" y="260648"/>
            <a:ext cx="7313612" cy="1143000"/>
          </a:xfrm>
        </p:spPr>
        <p:txBody>
          <a:bodyPr>
            <a:normAutofit/>
          </a:bodyPr>
          <a:lstStyle/>
          <a:p>
            <a:r>
              <a:rPr lang="tr-TR" sz="2800" b="1" dirty="0" smtClean="0"/>
              <a:t>TİP 2 DİYABET HÜCRESİ</a:t>
            </a:r>
            <a:endParaRPr lang="en-US" sz="2800" b="1" dirty="0"/>
          </a:p>
        </p:txBody>
      </p:sp>
      <p:graphicFrame>
        <p:nvGraphicFramePr>
          <p:cNvPr id="50179" name="Object 3"/>
          <p:cNvGraphicFramePr>
            <a:graphicFrameLocks noGrp="1" noChangeAspect="1"/>
          </p:cNvGraphicFramePr>
          <p:nvPr>
            <p:ph type="clipArt" sz="half" idx="1"/>
          </p:nvPr>
        </p:nvGraphicFramePr>
        <p:xfrm>
          <a:off x="1619673" y="1827213"/>
          <a:ext cx="2858666" cy="4114800"/>
        </p:xfrm>
        <a:graphic>
          <a:graphicData uri="http://schemas.openxmlformats.org/presentationml/2006/ole">
            <mc:AlternateContent xmlns:mc="http://schemas.openxmlformats.org/markup-compatibility/2006">
              <mc:Choice xmlns:v="urn:schemas-microsoft-com:vml" Requires="v">
                <p:oleObj spid="_x0000_s23694" name="Photo Editor Photo" r:id="rId3" imgW="1295238" imgH="1905266" progId="">
                  <p:embed/>
                </p:oleObj>
              </mc:Choice>
              <mc:Fallback>
                <p:oleObj name="Photo Editor Photo" r:id="rId3" imgW="1295238" imgH="1905266" progId="">
                  <p:embed/>
                  <p:pic>
                    <p:nvPicPr>
                      <p:cNvPr id="0" name="Picture 12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3" y="1827213"/>
                        <a:ext cx="2858666"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0" name="Object 4"/>
          <p:cNvGraphicFramePr>
            <a:graphicFrameLocks noGrp="1" noChangeAspect="1"/>
          </p:cNvGraphicFramePr>
          <p:nvPr>
            <p:ph type="body" sz="half" idx="2"/>
          </p:nvPr>
        </p:nvGraphicFramePr>
        <p:xfrm>
          <a:off x="4932040" y="1412776"/>
          <a:ext cx="3642048" cy="4313213"/>
        </p:xfrm>
        <a:graphic>
          <a:graphicData uri="http://schemas.openxmlformats.org/presentationml/2006/ole">
            <mc:AlternateContent xmlns:mc="http://schemas.openxmlformats.org/markup-compatibility/2006">
              <mc:Choice xmlns:v="urn:schemas-microsoft-com:vml" Requires="v">
                <p:oleObj spid="_x0000_s23695" name="Photo Editor Photo" r:id="rId5" imgW="1905266" imgH="2190476" progId="">
                  <p:embed/>
                </p:oleObj>
              </mc:Choice>
              <mc:Fallback>
                <p:oleObj name="Photo Editor Photo" r:id="rId5" imgW="1905266" imgH="2190476" progId="">
                  <p:embed/>
                  <p:pic>
                    <p:nvPicPr>
                      <p:cNvPr id="0" name="Picture 12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1412776"/>
                        <a:ext cx="3642048" cy="431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AMAÇ</a:t>
            </a:r>
            <a:endParaRPr lang="tr-TR" b="1" dirty="0"/>
          </a:p>
        </p:txBody>
      </p:sp>
      <p:sp>
        <p:nvSpPr>
          <p:cNvPr id="3" name="2 İçerik Yer Tutucusu"/>
          <p:cNvSpPr>
            <a:spLocks noGrp="1"/>
          </p:cNvSpPr>
          <p:nvPr>
            <p:ph sz="quarter" idx="1"/>
          </p:nvPr>
        </p:nvSpPr>
        <p:spPr/>
        <p:txBody>
          <a:bodyPr/>
          <a:lstStyle/>
          <a:p>
            <a:r>
              <a:rPr lang="tr-TR" sz="2000" dirty="0" err="1" smtClean="0"/>
              <a:t>Diyabetes</a:t>
            </a:r>
            <a:r>
              <a:rPr lang="tr-TR" sz="2000" dirty="0" smtClean="0"/>
              <a:t> </a:t>
            </a:r>
            <a:r>
              <a:rPr lang="tr-TR" sz="2000" dirty="0" err="1" smtClean="0"/>
              <a:t>mellitus</a:t>
            </a:r>
            <a:r>
              <a:rPr lang="tr-TR" sz="2000" dirty="0" smtClean="0"/>
              <a:t> (DM</a:t>
            </a:r>
            <a:r>
              <a:rPr lang="tr-TR" sz="2000" dirty="0"/>
              <a:t>) </a:t>
            </a:r>
            <a:r>
              <a:rPr lang="tr-TR" sz="2000" dirty="0" err="1" smtClean="0"/>
              <a:t>prediyabet</a:t>
            </a:r>
            <a:r>
              <a:rPr lang="tr-TR" sz="2000" dirty="0" smtClean="0"/>
              <a:t> tanısını koyabilmeli,</a:t>
            </a:r>
          </a:p>
          <a:p>
            <a:r>
              <a:rPr lang="tr-TR" sz="2000" dirty="0" smtClean="0"/>
              <a:t>DM tarama </a:t>
            </a:r>
            <a:r>
              <a:rPr lang="tr-TR" sz="2000" dirty="0" err="1" smtClean="0"/>
              <a:t>endikasyonlarını</a:t>
            </a:r>
            <a:r>
              <a:rPr lang="tr-TR" sz="2000" dirty="0" smtClean="0"/>
              <a:t> sayabilmeli,</a:t>
            </a:r>
          </a:p>
          <a:p>
            <a:r>
              <a:rPr lang="tr-TR" sz="2000" dirty="0" smtClean="0"/>
              <a:t>Oral </a:t>
            </a:r>
            <a:r>
              <a:rPr lang="tr-TR" sz="2000" dirty="0" err="1" smtClean="0"/>
              <a:t>glukoz</a:t>
            </a:r>
            <a:r>
              <a:rPr lang="tr-TR" sz="2000" dirty="0" smtClean="0"/>
              <a:t> tolerans testi(OGTT) </a:t>
            </a:r>
            <a:r>
              <a:rPr lang="tr-TR" sz="2000" dirty="0" err="1" smtClean="0"/>
              <a:t>endikasyonlarını</a:t>
            </a:r>
            <a:r>
              <a:rPr lang="tr-TR" sz="2000" dirty="0" smtClean="0"/>
              <a:t> sayabilmeli,</a:t>
            </a:r>
          </a:p>
          <a:p>
            <a:r>
              <a:rPr lang="tr-TR" sz="2000" dirty="0" err="1" smtClean="0"/>
              <a:t>Gestasyonel</a:t>
            </a:r>
            <a:r>
              <a:rPr lang="tr-TR" sz="2000" dirty="0" smtClean="0"/>
              <a:t> diyabet (GDM) tanısı koyabilmeli ,</a:t>
            </a:r>
          </a:p>
          <a:p>
            <a:r>
              <a:rPr lang="tr-TR" sz="2000" dirty="0" smtClean="0"/>
              <a:t>DM gelişmesini  engellemede kullanılan  tıbbi beslenme ve </a:t>
            </a:r>
            <a:r>
              <a:rPr lang="tr-TR" sz="2000" dirty="0" err="1" smtClean="0"/>
              <a:t>fizisel</a:t>
            </a:r>
            <a:r>
              <a:rPr lang="tr-TR" sz="2000" dirty="0" smtClean="0"/>
              <a:t> aktivite önerilerini bilmeli</a:t>
            </a:r>
          </a:p>
          <a:p>
            <a:r>
              <a:rPr lang="tr-TR" sz="2000" dirty="0" smtClean="0"/>
              <a:t>DM hastasının takibinde istenilen laboratuvar tetkiklerini sayabilmeli</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2800" b="1" dirty="0" smtClean="0"/>
              <a:t>SINIFLANDIRMA</a:t>
            </a:r>
            <a:endParaRPr lang="tr-TR" sz="2800" b="1" dirty="0"/>
          </a:p>
        </p:txBody>
      </p:sp>
      <p:graphicFrame>
        <p:nvGraphicFramePr>
          <p:cNvPr id="6" name="5 İçerik Yer Tutucusu"/>
          <p:cNvGraphicFramePr>
            <a:graphicFrameLocks noGrp="1"/>
          </p:cNvGraphicFramePr>
          <p:nvPr>
            <p:ph sz="quarter" idx="1"/>
          </p:nvPr>
        </p:nvGraphicFramePr>
        <p:xfrm>
          <a:off x="395536" y="1628800"/>
          <a:ext cx="8352927" cy="4958080"/>
        </p:xfrm>
        <a:graphic>
          <a:graphicData uri="http://schemas.openxmlformats.org/drawingml/2006/table">
            <a:tbl>
              <a:tblPr firstRow="1" bandRow="1">
                <a:tableStyleId>{5C22544A-7EE6-4342-B048-85BDC9FD1C3A}</a:tableStyleId>
              </a:tblPr>
              <a:tblGrid>
                <a:gridCol w="3024336"/>
                <a:gridCol w="2612842"/>
                <a:gridCol w="2715749"/>
              </a:tblGrid>
              <a:tr h="370840">
                <a:tc>
                  <a:txBody>
                    <a:bodyPr/>
                    <a:lstStyle/>
                    <a:p>
                      <a:r>
                        <a:rPr lang="tr-TR" dirty="0" smtClean="0"/>
                        <a:t>KLİNİK  ÖZELLİKLER</a:t>
                      </a:r>
                      <a:endParaRPr lang="tr-TR" dirty="0"/>
                    </a:p>
                  </a:txBody>
                  <a:tcPr/>
                </a:tc>
                <a:tc>
                  <a:txBody>
                    <a:bodyPr/>
                    <a:lstStyle/>
                    <a:p>
                      <a:r>
                        <a:rPr lang="tr-TR" dirty="0" smtClean="0"/>
                        <a:t>TİP 1 DM</a:t>
                      </a:r>
                      <a:endParaRPr lang="tr-TR" dirty="0"/>
                    </a:p>
                  </a:txBody>
                  <a:tcPr/>
                </a:tc>
                <a:tc>
                  <a:txBody>
                    <a:bodyPr/>
                    <a:lstStyle/>
                    <a:p>
                      <a:r>
                        <a:rPr lang="tr-TR" dirty="0" smtClean="0"/>
                        <a:t>TİP 2 DM</a:t>
                      </a:r>
                      <a:endParaRPr lang="tr-TR" dirty="0"/>
                    </a:p>
                  </a:txBody>
                  <a:tcPr/>
                </a:tc>
              </a:tr>
              <a:tr h="521856">
                <a:tc>
                  <a:txBody>
                    <a:bodyPr/>
                    <a:lstStyle/>
                    <a:p>
                      <a:r>
                        <a:rPr lang="tr-TR" dirty="0" smtClean="0"/>
                        <a:t>Başlangıç yaşı</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cs typeface="Tahoma" pitchFamily="34" charset="0"/>
                        </a:rPr>
                        <a:t>Genellikle </a:t>
                      </a:r>
                      <a:r>
                        <a:rPr lang="tr-TR" sz="1800" dirty="0" smtClean="0"/>
                        <a:t>≤</a:t>
                      </a:r>
                      <a:r>
                        <a:rPr lang="tr-TR" sz="1800" dirty="0" smtClean="0">
                          <a:cs typeface="Tahoma" pitchFamily="34" charset="0"/>
                        </a:rPr>
                        <a:t> 30 yaş</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cs typeface="Tahoma" pitchFamily="34" charset="0"/>
                        </a:rPr>
                        <a:t>Genellikle </a:t>
                      </a:r>
                      <a:r>
                        <a:rPr lang="tr-TR" sz="1800" dirty="0" smtClean="0">
                          <a:solidFill>
                            <a:srgbClr val="000000"/>
                          </a:solidFill>
                        </a:rPr>
                        <a:t>≥</a:t>
                      </a:r>
                      <a:r>
                        <a:rPr lang="tr-TR" sz="1800" dirty="0" smtClean="0">
                          <a:cs typeface="Tahoma" pitchFamily="34" charset="0"/>
                        </a:rPr>
                        <a:t> 30 yaş</a:t>
                      </a:r>
                    </a:p>
                    <a:p>
                      <a:endParaRPr lang="tr-TR" dirty="0"/>
                    </a:p>
                  </a:txBody>
                  <a:tcPr/>
                </a:tc>
              </a:tr>
              <a:tr h="370840">
                <a:tc>
                  <a:txBody>
                    <a:bodyPr/>
                    <a:lstStyle/>
                    <a:p>
                      <a:r>
                        <a:rPr lang="tr-TR" dirty="0" smtClean="0"/>
                        <a:t>Başlangıç hızı</a:t>
                      </a:r>
                      <a:endParaRPr lang="tr-TR" dirty="0"/>
                    </a:p>
                  </a:txBody>
                  <a:tcPr/>
                </a:tc>
                <a:tc>
                  <a:txBody>
                    <a:bodyPr/>
                    <a:lstStyle/>
                    <a:p>
                      <a:r>
                        <a:rPr lang="tr-TR" b="1" dirty="0" smtClean="0"/>
                        <a:t>Genellikle akut, </a:t>
                      </a:r>
                      <a:r>
                        <a:rPr lang="tr-TR" b="1" dirty="0" err="1" smtClean="0"/>
                        <a:t>semptomatik</a:t>
                      </a:r>
                      <a:endParaRPr lang="tr-TR" b="1" dirty="0"/>
                    </a:p>
                  </a:txBody>
                  <a:tcPr/>
                </a:tc>
                <a:tc>
                  <a:txBody>
                    <a:bodyPr/>
                    <a:lstStyle/>
                    <a:p>
                      <a:r>
                        <a:rPr lang="tr-TR" dirty="0" smtClean="0"/>
                        <a:t>Genellikle yavaş, </a:t>
                      </a:r>
                      <a:r>
                        <a:rPr lang="tr-TR" dirty="0" err="1" smtClean="0"/>
                        <a:t>asemptomatik</a:t>
                      </a:r>
                      <a:endParaRPr lang="tr-TR" dirty="0"/>
                    </a:p>
                  </a:txBody>
                  <a:tcPr/>
                </a:tc>
              </a:tr>
              <a:tr h="370840">
                <a:tc>
                  <a:txBody>
                    <a:bodyPr/>
                    <a:lstStyle/>
                    <a:p>
                      <a:r>
                        <a:rPr lang="tr-TR" dirty="0" err="1" smtClean="0"/>
                        <a:t>Ketozis</a:t>
                      </a:r>
                      <a:endParaRPr lang="tr-TR" dirty="0"/>
                    </a:p>
                  </a:txBody>
                  <a:tcPr/>
                </a:tc>
                <a:tc>
                  <a:txBody>
                    <a:bodyPr/>
                    <a:lstStyle/>
                    <a:p>
                      <a:r>
                        <a:rPr lang="tr-TR" b="1" dirty="0" smtClean="0"/>
                        <a:t>Sıklıkla</a:t>
                      </a:r>
                      <a:r>
                        <a:rPr lang="tr-TR" b="1" baseline="0" dirty="0" smtClean="0"/>
                        <a:t> var</a:t>
                      </a:r>
                      <a:endParaRPr lang="tr-TR" b="1" dirty="0"/>
                    </a:p>
                  </a:txBody>
                  <a:tcPr/>
                </a:tc>
                <a:tc>
                  <a:txBody>
                    <a:bodyPr/>
                    <a:lstStyle/>
                    <a:p>
                      <a:r>
                        <a:rPr lang="tr-TR" dirty="0" smtClean="0"/>
                        <a:t>Nadir</a:t>
                      </a:r>
                      <a:endParaRPr lang="tr-TR" dirty="0"/>
                    </a:p>
                  </a:txBody>
                  <a:tcPr/>
                </a:tc>
              </a:tr>
              <a:tr h="370840">
                <a:tc>
                  <a:txBody>
                    <a:bodyPr/>
                    <a:lstStyle/>
                    <a:p>
                      <a:r>
                        <a:rPr lang="tr-TR" dirty="0" smtClean="0"/>
                        <a:t>Başlangıç kilosu</a:t>
                      </a:r>
                      <a:endParaRPr lang="tr-TR" dirty="0"/>
                    </a:p>
                  </a:txBody>
                  <a:tcPr/>
                </a:tc>
                <a:tc>
                  <a:txBody>
                    <a:bodyPr/>
                    <a:lstStyle/>
                    <a:p>
                      <a:r>
                        <a:rPr lang="tr-TR" dirty="0" smtClean="0"/>
                        <a:t>Genellikle</a:t>
                      </a:r>
                      <a:r>
                        <a:rPr lang="tr-TR" baseline="0" dirty="0" smtClean="0"/>
                        <a:t> zayıf</a:t>
                      </a:r>
                      <a:endParaRPr lang="tr-TR" dirty="0"/>
                    </a:p>
                  </a:txBody>
                  <a:tcPr/>
                </a:tc>
                <a:tc>
                  <a:txBody>
                    <a:bodyPr/>
                    <a:lstStyle/>
                    <a:p>
                      <a:r>
                        <a:rPr lang="tr-TR" b="1" dirty="0" smtClean="0"/>
                        <a:t>Genellikle obez</a:t>
                      </a:r>
                      <a:endParaRPr lang="tr-TR" b="1" dirty="0"/>
                    </a:p>
                  </a:txBody>
                  <a:tcPr/>
                </a:tc>
              </a:tr>
              <a:tr h="370840">
                <a:tc>
                  <a:txBody>
                    <a:bodyPr/>
                    <a:lstStyle/>
                    <a:p>
                      <a:r>
                        <a:rPr lang="tr-TR" dirty="0" smtClean="0"/>
                        <a:t>Ailede diyabet yükü</a:t>
                      </a:r>
                      <a:endParaRPr lang="tr-TR" dirty="0"/>
                    </a:p>
                  </a:txBody>
                  <a:tcPr/>
                </a:tc>
                <a:tc>
                  <a:txBody>
                    <a:bodyPr/>
                    <a:lstStyle/>
                    <a:p>
                      <a:r>
                        <a:rPr lang="tr-TR" dirty="0" smtClean="0"/>
                        <a:t>Yok veya belirgin değil</a:t>
                      </a:r>
                      <a:endParaRPr lang="tr-TR" dirty="0"/>
                    </a:p>
                  </a:txBody>
                  <a:tcPr/>
                </a:tc>
                <a:tc>
                  <a:txBody>
                    <a:bodyPr/>
                    <a:lstStyle/>
                    <a:p>
                      <a:r>
                        <a:rPr lang="tr-TR" b="1" dirty="0" smtClean="0"/>
                        <a:t>Yoğun</a:t>
                      </a:r>
                      <a:endParaRPr lang="tr-TR" b="1" dirty="0"/>
                    </a:p>
                  </a:txBody>
                  <a:tcPr/>
                </a:tc>
              </a:tr>
              <a:tr h="370840">
                <a:tc>
                  <a:txBody>
                    <a:bodyPr/>
                    <a:lstStyle/>
                    <a:p>
                      <a:r>
                        <a:rPr lang="tr-TR" dirty="0" smtClean="0"/>
                        <a:t>C-</a:t>
                      </a:r>
                      <a:r>
                        <a:rPr lang="tr-TR" dirty="0" err="1" smtClean="0"/>
                        <a:t>Peptit</a:t>
                      </a:r>
                      <a:endParaRPr lang="tr-TR" dirty="0"/>
                    </a:p>
                  </a:txBody>
                  <a:tcPr/>
                </a:tc>
                <a:tc>
                  <a:txBody>
                    <a:bodyPr/>
                    <a:lstStyle/>
                    <a:p>
                      <a:r>
                        <a:rPr lang="tr-TR" dirty="0" smtClean="0"/>
                        <a:t>Düşük</a:t>
                      </a:r>
                      <a:endParaRPr lang="tr-TR" dirty="0"/>
                    </a:p>
                  </a:txBody>
                  <a:tcPr/>
                </a:tc>
                <a:tc>
                  <a:txBody>
                    <a:bodyPr/>
                    <a:lstStyle/>
                    <a:p>
                      <a:r>
                        <a:rPr lang="tr-TR" b="1" dirty="0" smtClean="0"/>
                        <a:t>Normal-Düşük-Yüksek</a:t>
                      </a:r>
                      <a:endParaRPr lang="tr-TR" b="1" dirty="0"/>
                    </a:p>
                  </a:txBody>
                  <a:tcPr/>
                </a:tc>
              </a:tr>
              <a:tr h="370840">
                <a:tc>
                  <a:txBody>
                    <a:bodyPr/>
                    <a:lstStyle/>
                    <a:p>
                      <a:r>
                        <a:rPr lang="tr-TR" sz="1800" dirty="0" err="1" smtClean="0">
                          <a:cs typeface="Tahoma" pitchFamily="34" charset="0"/>
                        </a:rPr>
                        <a:t>Otoantikor</a:t>
                      </a:r>
                      <a:r>
                        <a:rPr lang="tr-TR" sz="1800" dirty="0" smtClean="0">
                          <a:cs typeface="Tahoma" pitchFamily="34" charset="0"/>
                        </a:rPr>
                        <a:t> (ICA </a:t>
                      </a:r>
                      <a:r>
                        <a:rPr lang="tr-TR" sz="1800" dirty="0" err="1" smtClean="0">
                          <a:cs typeface="Tahoma" pitchFamily="34" charset="0"/>
                        </a:rPr>
                        <a:t>AntiGAD</a:t>
                      </a:r>
                      <a:r>
                        <a:rPr lang="tr-TR" sz="1800" dirty="0" smtClean="0">
                          <a:cs typeface="Tahoma" pitchFamily="34" charset="0"/>
                        </a:rPr>
                        <a:t>, IA2Ab, IAA)</a:t>
                      </a:r>
                      <a:endParaRPr lang="tr-TR" dirty="0"/>
                    </a:p>
                  </a:txBody>
                  <a:tcPr/>
                </a:tc>
                <a:tc>
                  <a:txBody>
                    <a:bodyPr/>
                    <a:lstStyle/>
                    <a:p>
                      <a:r>
                        <a:rPr lang="tr-TR" b="1" dirty="0" smtClean="0"/>
                        <a:t>Genellikle pozitif</a:t>
                      </a:r>
                      <a:endParaRPr lang="tr-TR" b="1" dirty="0"/>
                    </a:p>
                  </a:txBody>
                  <a:tcPr/>
                </a:tc>
                <a:tc>
                  <a:txBody>
                    <a:bodyPr/>
                    <a:lstStyle/>
                    <a:p>
                      <a:r>
                        <a:rPr lang="tr-TR" dirty="0" smtClean="0"/>
                        <a:t>Genellikle negatif</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smtClean="0">
                          <a:cs typeface="Tahoma" pitchFamily="34" charset="0"/>
                        </a:rPr>
                        <a:t>Otoimmün</a:t>
                      </a:r>
                      <a:r>
                        <a:rPr lang="tr-TR" sz="1800" dirty="0" smtClean="0">
                          <a:cs typeface="Tahoma" pitchFamily="34" charset="0"/>
                        </a:rPr>
                        <a:t> hastalık birlikteliği</a:t>
                      </a:r>
                    </a:p>
                    <a:p>
                      <a:endParaRPr lang="tr-TR" dirty="0"/>
                    </a:p>
                  </a:txBody>
                  <a:tcPr/>
                </a:tc>
                <a:tc>
                  <a:txBody>
                    <a:bodyPr/>
                    <a:lstStyle/>
                    <a:p>
                      <a:r>
                        <a:rPr lang="tr-TR" b="1" dirty="0" smtClean="0"/>
                        <a:t>Var</a:t>
                      </a:r>
                      <a:endParaRPr lang="tr-TR" b="1" dirty="0"/>
                    </a:p>
                  </a:txBody>
                  <a:tcPr/>
                </a:tc>
                <a:tc>
                  <a:txBody>
                    <a:bodyPr/>
                    <a:lstStyle/>
                    <a:p>
                      <a:r>
                        <a:rPr lang="tr-TR" dirty="0" smtClean="0"/>
                        <a:t>Yok</a:t>
                      </a:r>
                      <a:endParaRPr lang="tr-TR"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İNSÜLİN DİRENCİ</a:t>
            </a:r>
            <a:endParaRPr lang="tr-TR" sz="2800" b="1" dirty="0"/>
          </a:p>
        </p:txBody>
      </p:sp>
      <p:sp>
        <p:nvSpPr>
          <p:cNvPr id="3" name="İçerik Yer Tutucusu 2"/>
          <p:cNvSpPr>
            <a:spLocks noGrp="1"/>
          </p:cNvSpPr>
          <p:nvPr>
            <p:ph sz="quarter" idx="1"/>
          </p:nvPr>
        </p:nvSpPr>
        <p:spPr/>
        <p:txBody>
          <a:bodyPr/>
          <a:lstStyle/>
          <a:p>
            <a:r>
              <a:rPr lang="tr-TR" dirty="0" err="1" smtClean="0"/>
              <a:t>Endojen</a:t>
            </a:r>
            <a:r>
              <a:rPr lang="tr-TR" dirty="0" smtClean="0"/>
              <a:t> veya </a:t>
            </a:r>
            <a:r>
              <a:rPr lang="tr-TR" dirty="0" err="1" smtClean="0"/>
              <a:t>ekzojen</a:t>
            </a:r>
            <a:r>
              <a:rPr lang="tr-TR" dirty="0" smtClean="0"/>
              <a:t> </a:t>
            </a:r>
            <a:r>
              <a:rPr lang="tr-TR" dirty="0" err="1" smtClean="0"/>
              <a:t>insüline</a:t>
            </a:r>
            <a:r>
              <a:rPr lang="tr-TR" dirty="0" smtClean="0"/>
              <a:t> karşı biyolojik yanıtsızlıktır</a:t>
            </a:r>
          </a:p>
          <a:p>
            <a:r>
              <a:rPr lang="tr-TR" dirty="0" smtClean="0"/>
              <a:t>Nedenler:</a:t>
            </a:r>
            <a:r>
              <a:rPr lang="tr-TR" sz="3200" dirty="0" smtClean="0"/>
              <a:t> </a:t>
            </a:r>
          </a:p>
          <a:p>
            <a:pPr lvl="1"/>
            <a:r>
              <a:rPr lang="tr-TR" sz="2000" dirty="0" smtClean="0"/>
              <a:t>Genetik faktörler, </a:t>
            </a:r>
          </a:p>
          <a:p>
            <a:pPr lvl="1"/>
            <a:r>
              <a:rPr lang="tr-TR" sz="2000" dirty="0" err="1" smtClean="0"/>
              <a:t>Fetal</a:t>
            </a:r>
            <a:r>
              <a:rPr lang="tr-TR" sz="2000" dirty="0" smtClean="0"/>
              <a:t> </a:t>
            </a:r>
            <a:r>
              <a:rPr lang="tr-TR" sz="2000" dirty="0" err="1" smtClean="0"/>
              <a:t>malnütrisyon</a:t>
            </a:r>
            <a:r>
              <a:rPr lang="tr-TR" sz="2000" dirty="0" smtClean="0"/>
              <a:t>, </a:t>
            </a:r>
          </a:p>
          <a:p>
            <a:pPr lvl="1"/>
            <a:r>
              <a:rPr lang="tr-TR" sz="2000" dirty="0" smtClean="0"/>
              <a:t>Fiziksel </a:t>
            </a:r>
            <a:r>
              <a:rPr lang="tr-TR" sz="2000" dirty="0" err="1" smtClean="0"/>
              <a:t>inaktivite</a:t>
            </a:r>
            <a:r>
              <a:rPr lang="tr-TR" sz="2000" dirty="0" smtClean="0"/>
              <a:t>, </a:t>
            </a:r>
          </a:p>
          <a:p>
            <a:pPr lvl="1"/>
            <a:r>
              <a:rPr lang="tr-TR" sz="2000" dirty="0" err="1" smtClean="0"/>
              <a:t>Obezite</a:t>
            </a:r>
            <a:r>
              <a:rPr lang="tr-TR" sz="2000" dirty="0" smtClean="0"/>
              <a:t>  </a:t>
            </a:r>
          </a:p>
          <a:p>
            <a:pPr lvl="1"/>
            <a:r>
              <a:rPr lang="tr-TR" sz="2000" dirty="0" smtClean="0"/>
              <a:t>Yaşın ilerlemesi</a:t>
            </a:r>
            <a:endParaRPr lang="tr-TR" sz="2000" dirty="0"/>
          </a:p>
        </p:txBody>
      </p:sp>
      <p:pic>
        <p:nvPicPr>
          <p:cNvPr id="4" name="3 Resim" descr="Konuşan-Tartı1-300x160.jpg"/>
          <p:cNvPicPr>
            <a:picLocks noChangeAspect="1"/>
          </p:cNvPicPr>
          <p:nvPr/>
        </p:nvPicPr>
        <p:blipFill>
          <a:blip r:embed="rId2" cstate="print"/>
          <a:stretch>
            <a:fillRect/>
          </a:stretch>
        </p:blipFill>
        <p:spPr>
          <a:xfrm>
            <a:off x="3779912" y="3140968"/>
            <a:ext cx="4392488" cy="3180184"/>
          </a:xfrm>
          <a:prstGeom prst="rect">
            <a:avLst/>
          </a:prstGeom>
        </p:spPr>
      </p:pic>
    </p:spTree>
    <p:extLst>
      <p:ext uri="{BB962C8B-B14F-4D97-AF65-F5344CB8AC3E}">
        <p14:creationId xmlns:p14="http://schemas.microsoft.com/office/powerpoint/2010/main" val="2297701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İNSÜLİN DİRENCİ</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İnsülin direnci sıklığı</a:t>
            </a:r>
          </a:p>
          <a:p>
            <a:pPr lvl="1"/>
            <a:r>
              <a:rPr lang="tr-TR" dirty="0" smtClean="0"/>
              <a:t>Normal  </a:t>
            </a:r>
            <a:r>
              <a:rPr lang="tr-TR" dirty="0" err="1" smtClean="0"/>
              <a:t>OGTT’lı</a:t>
            </a:r>
            <a:r>
              <a:rPr lang="tr-TR" dirty="0" smtClean="0"/>
              <a:t> </a:t>
            </a:r>
            <a:r>
              <a:rPr lang="tr-TR" dirty="0" err="1" smtClean="0"/>
              <a:t>sağlıklı</a:t>
            </a:r>
            <a:r>
              <a:rPr lang="tr-TR" dirty="0" smtClean="0"/>
              <a:t> kişilerde %25</a:t>
            </a:r>
          </a:p>
          <a:p>
            <a:pPr lvl="1"/>
            <a:r>
              <a:rPr lang="tr-TR" dirty="0" err="1" smtClean="0"/>
              <a:t>BGT’ı</a:t>
            </a:r>
            <a:r>
              <a:rPr lang="tr-TR" dirty="0" smtClean="0"/>
              <a:t> olanlarda %59 </a:t>
            </a:r>
          </a:p>
          <a:p>
            <a:pPr lvl="1"/>
            <a:r>
              <a:rPr lang="tr-TR" dirty="0" smtClean="0"/>
              <a:t>Tip 2 DM </a:t>
            </a:r>
            <a:r>
              <a:rPr lang="tr-TR" b="1" dirty="0" smtClean="0">
                <a:solidFill>
                  <a:schemeClr val="accent1"/>
                </a:solidFill>
              </a:rPr>
              <a:t>%88</a:t>
            </a:r>
          </a:p>
          <a:p>
            <a:pPr lvl="1"/>
            <a:r>
              <a:rPr lang="tr-TR" dirty="0" err="1" smtClean="0"/>
              <a:t>Esansiyel</a:t>
            </a:r>
            <a:r>
              <a:rPr lang="tr-TR" dirty="0" smtClean="0"/>
              <a:t> HT %50</a:t>
            </a:r>
          </a:p>
          <a:p>
            <a:pPr lvl="1"/>
            <a:r>
              <a:rPr lang="tr-TR" dirty="0" err="1" smtClean="0"/>
              <a:t>Obezite</a:t>
            </a:r>
            <a:r>
              <a:rPr lang="tr-TR" dirty="0" smtClean="0"/>
              <a:t> </a:t>
            </a:r>
            <a:r>
              <a:rPr lang="tr-TR" dirty="0" smtClean="0">
                <a:solidFill>
                  <a:schemeClr val="accent1"/>
                </a:solidFill>
              </a:rPr>
              <a:t>%80</a:t>
            </a:r>
          </a:p>
          <a:p>
            <a:r>
              <a:rPr lang="tr-TR" dirty="0" smtClean="0"/>
              <a:t>Direnci kırabilmek için         </a:t>
            </a:r>
            <a:r>
              <a:rPr lang="tr-TR" dirty="0" err="1" smtClean="0"/>
              <a:t>Hiperinsülinemi</a:t>
            </a:r>
            <a:endParaRPr lang="tr-TR" dirty="0" smtClean="0"/>
          </a:p>
          <a:p>
            <a:r>
              <a:rPr lang="tr-TR" dirty="0" smtClean="0"/>
              <a:t>Klinik pratikte en sık kullanılan yöntem HOMA formülüdür.</a:t>
            </a:r>
          </a:p>
          <a:p>
            <a:pPr lvl="1"/>
            <a:r>
              <a:rPr lang="tr-TR" sz="2000" dirty="0" smtClean="0"/>
              <a:t>Normal bireylerde HOMA değeri 2.7’den düşük olarak bildirilmektedir</a:t>
            </a:r>
          </a:p>
          <a:p>
            <a:pPr lvl="1"/>
            <a:r>
              <a:rPr lang="tr-TR" sz="2000" dirty="0" smtClean="0"/>
              <a:t>HOMA: açlık </a:t>
            </a:r>
            <a:r>
              <a:rPr lang="tr-TR" sz="2000" dirty="0" err="1" smtClean="0"/>
              <a:t>insülini</a:t>
            </a:r>
            <a:r>
              <a:rPr lang="tr-TR" sz="2000" dirty="0" smtClean="0"/>
              <a:t> (µu/ml) x açlık plazma </a:t>
            </a:r>
            <a:r>
              <a:rPr lang="tr-TR" sz="2000" dirty="0" err="1" smtClean="0"/>
              <a:t>glukozu</a:t>
            </a:r>
            <a:r>
              <a:rPr lang="tr-TR" sz="2000" dirty="0" smtClean="0"/>
              <a:t> (mg/</a:t>
            </a:r>
            <a:r>
              <a:rPr lang="tr-TR" sz="2000" dirty="0" err="1" smtClean="0"/>
              <a:t>dl</a:t>
            </a:r>
            <a:r>
              <a:rPr lang="tr-TR" sz="2000" dirty="0" smtClean="0"/>
              <a:t>) / 405 </a:t>
            </a:r>
            <a:endParaRPr lang="tr-TR" dirty="0"/>
          </a:p>
        </p:txBody>
      </p:sp>
      <p:sp>
        <p:nvSpPr>
          <p:cNvPr id="4" name="3 Sağ Ok"/>
          <p:cNvSpPr/>
          <p:nvPr/>
        </p:nvSpPr>
        <p:spPr>
          <a:xfrm>
            <a:off x="4211960" y="393305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b="1" dirty="0" smtClean="0"/>
              <a:t>İNSÜLİN DİRENCİ</a:t>
            </a:r>
            <a:endParaRPr lang="tr-TR" dirty="0"/>
          </a:p>
        </p:txBody>
      </p:sp>
      <p:sp>
        <p:nvSpPr>
          <p:cNvPr id="3" name="2 İçerik Yer Tutucusu"/>
          <p:cNvSpPr>
            <a:spLocks noGrp="1"/>
          </p:cNvSpPr>
          <p:nvPr>
            <p:ph sz="quarter" idx="1"/>
          </p:nvPr>
        </p:nvSpPr>
        <p:spPr/>
        <p:txBody>
          <a:bodyPr/>
          <a:lstStyle/>
          <a:p>
            <a:endParaRPr lang="tr-TR"/>
          </a:p>
        </p:txBody>
      </p:sp>
      <p:pic>
        <p:nvPicPr>
          <p:cNvPr id="56322" name="Picture 2"/>
          <p:cNvPicPr>
            <a:picLocks noChangeAspect="1" noChangeArrowheads="1"/>
          </p:cNvPicPr>
          <p:nvPr/>
        </p:nvPicPr>
        <p:blipFill>
          <a:blip r:embed="rId2" cstate="print"/>
          <a:srcRect/>
          <a:stretch>
            <a:fillRect/>
          </a:stretch>
        </p:blipFill>
        <p:spPr bwMode="auto">
          <a:xfrm>
            <a:off x="179512" y="1484784"/>
            <a:ext cx="7992888"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552" y="260648"/>
            <a:ext cx="7793038" cy="1080120"/>
          </a:xfrm>
        </p:spPr>
        <p:txBody>
          <a:bodyPr>
            <a:normAutofit/>
          </a:bodyPr>
          <a:lstStyle/>
          <a:p>
            <a:r>
              <a:rPr lang="tr-TR" altLang="tr-TR" sz="2800" b="1" dirty="0" smtClean="0"/>
              <a:t>PREDİYABET</a:t>
            </a:r>
          </a:p>
        </p:txBody>
      </p:sp>
      <p:sp>
        <p:nvSpPr>
          <p:cNvPr id="20483" name="Rectangle 3"/>
          <p:cNvSpPr>
            <a:spLocks noGrp="1" noChangeArrowheads="1"/>
          </p:cNvSpPr>
          <p:nvPr>
            <p:ph type="body" idx="1"/>
          </p:nvPr>
        </p:nvSpPr>
        <p:spPr/>
        <p:txBody>
          <a:bodyPr lIns="36000"/>
          <a:lstStyle/>
          <a:p>
            <a:pPr eaLnBrk="1" hangingPunct="1">
              <a:lnSpc>
                <a:spcPct val="150000"/>
              </a:lnSpc>
            </a:pPr>
            <a:r>
              <a:rPr lang="tr-TR" altLang="tr-TR" sz="2000" dirty="0" smtClean="0"/>
              <a:t>IFG(Bozulmuş açlık </a:t>
            </a:r>
            <a:r>
              <a:rPr lang="tr-TR" altLang="tr-TR" sz="2000" dirty="0" err="1" smtClean="0"/>
              <a:t>glukozu</a:t>
            </a:r>
            <a:r>
              <a:rPr lang="tr-TR" altLang="tr-TR" sz="2000" dirty="0" smtClean="0"/>
              <a:t>)</a:t>
            </a:r>
          </a:p>
          <a:p>
            <a:pPr eaLnBrk="1" hangingPunct="1">
              <a:lnSpc>
                <a:spcPct val="150000"/>
              </a:lnSpc>
            </a:pPr>
            <a:r>
              <a:rPr lang="tr-TR" altLang="tr-TR" sz="2000" dirty="0" smtClean="0"/>
              <a:t>IGT(Bozulmuş </a:t>
            </a:r>
            <a:r>
              <a:rPr lang="tr-TR" altLang="tr-TR" sz="2000" dirty="0" err="1" smtClean="0"/>
              <a:t>glukoz</a:t>
            </a:r>
            <a:r>
              <a:rPr lang="tr-TR" altLang="tr-TR" sz="2000" dirty="0" smtClean="0"/>
              <a:t> toleransı)</a:t>
            </a:r>
          </a:p>
          <a:p>
            <a:pPr eaLnBrk="1" hangingPunct="1">
              <a:lnSpc>
                <a:spcPct val="150000"/>
              </a:lnSpc>
            </a:pPr>
            <a:r>
              <a:rPr lang="tr-TR" altLang="tr-TR" sz="2000" dirty="0" smtClean="0"/>
              <a:t>HbA1c %5.7-6.4 aralığında bulunan bireyler</a:t>
            </a:r>
          </a:p>
          <a:p>
            <a:pPr algn="just">
              <a:lnSpc>
                <a:spcPct val="150000"/>
              </a:lnSpc>
              <a:buNone/>
            </a:pPr>
            <a:r>
              <a:rPr lang="tr-TR" altLang="tr-TR" sz="2000" dirty="0" smtClean="0"/>
              <a:t>    diyabet açısından yüksek risk altındadır ve </a:t>
            </a:r>
            <a:r>
              <a:rPr lang="tr-TR" altLang="tr-TR" sz="2000" dirty="0" err="1" smtClean="0"/>
              <a:t>prediyabet</a:t>
            </a:r>
            <a:r>
              <a:rPr lang="tr-TR" altLang="tr-TR" sz="2000" dirty="0" smtClean="0"/>
              <a:t> olarak kabul edilirler.</a:t>
            </a:r>
          </a:p>
          <a:p>
            <a:pPr eaLnBrk="1" hangingPunct="1">
              <a:lnSpc>
                <a:spcPct val="150000"/>
              </a:lnSpc>
              <a:buNone/>
            </a:pPr>
            <a:endParaRPr lang="tr-TR" altLang="tr-TR" sz="2400" dirty="0" smtClean="0"/>
          </a:p>
          <a:p>
            <a:pPr eaLnBrk="1" hangingPunct="1">
              <a:lnSpc>
                <a:spcPct val="150000"/>
              </a:lnSpc>
            </a:pPr>
            <a:endParaRPr lang="tr-TR" altLang="tr-TR" sz="2400" dirty="0" smtClean="0"/>
          </a:p>
        </p:txBody>
      </p:sp>
      <p:pic>
        <p:nvPicPr>
          <p:cNvPr id="4" name="3 Resim" descr="ucurum-ve-insan.jpg"/>
          <p:cNvPicPr>
            <a:picLocks noChangeAspect="1"/>
          </p:cNvPicPr>
          <p:nvPr/>
        </p:nvPicPr>
        <p:blipFill>
          <a:blip r:embed="rId3" cstate="print"/>
          <a:stretch>
            <a:fillRect/>
          </a:stretch>
        </p:blipFill>
        <p:spPr>
          <a:xfrm>
            <a:off x="3707904" y="3789040"/>
            <a:ext cx="4968552" cy="2880320"/>
          </a:xfrm>
          <a:prstGeom prst="rect">
            <a:avLst/>
          </a:prstGeom>
        </p:spPr>
      </p:pic>
    </p:spTree>
    <p:extLst>
      <p:ext uri="{BB962C8B-B14F-4D97-AF65-F5344CB8AC3E}">
        <p14:creationId xmlns:p14="http://schemas.microsoft.com/office/powerpoint/2010/main" val="2693662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tr-TR" sz="2800" b="1" dirty="0" smtClean="0"/>
              <a:t>GESTASYONEL DİYABET</a:t>
            </a:r>
          </a:p>
        </p:txBody>
      </p:sp>
      <p:sp>
        <p:nvSpPr>
          <p:cNvPr id="29699" name="Rectangle 3"/>
          <p:cNvSpPr>
            <a:spLocks noGrp="1" noChangeArrowheads="1"/>
          </p:cNvSpPr>
          <p:nvPr>
            <p:ph type="body" idx="1"/>
          </p:nvPr>
        </p:nvSpPr>
        <p:spPr>
          <a:xfrm>
            <a:off x="323528" y="1844824"/>
            <a:ext cx="7772400" cy="4114800"/>
          </a:xfrm>
        </p:spPr>
        <p:txBody>
          <a:bodyPr wrap="square" lIns="72000" rIns="72000">
            <a:normAutofit/>
          </a:bodyPr>
          <a:lstStyle/>
          <a:p>
            <a:pPr algn="just">
              <a:lnSpc>
                <a:spcPct val="150000"/>
              </a:lnSpc>
              <a:buSzPct val="100000"/>
              <a:buFont typeface="Courier New" pitchFamily="49" charset="0"/>
              <a:buChar char="o"/>
            </a:pPr>
            <a:r>
              <a:rPr lang="tr-TR" altLang="tr-TR" dirty="0" smtClean="0"/>
              <a:t>Gebelik sırasında ortaya çıkan ya da gebelikte tanısı konan </a:t>
            </a:r>
            <a:r>
              <a:rPr lang="tr-TR" altLang="tr-TR" dirty="0" err="1" smtClean="0"/>
              <a:t>glukoz</a:t>
            </a:r>
            <a:r>
              <a:rPr lang="tr-TR" altLang="tr-TR" dirty="0" smtClean="0"/>
              <a:t> </a:t>
            </a:r>
            <a:r>
              <a:rPr lang="tr-TR" altLang="tr-TR" dirty="0" err="1" smtClean="0"/>
              <a:t>intoleransıdır</a:t>
            </a:r>
            <a:r>
              <a:rPr lang="tr-TR" altLang="tr-TR" dirty="0" smtClean="0"/>
              <a:t>.</a:t>
            </a:r>
          </a:p>
          <a:p>
            <a:pPr algn="just">
              <a:lnSpc>
                <a:spcPct val="150000"/>
              </a:lnSpc>
              <a:buSzPct val="100000"/>
              <a:buFont typeface="Courier New" pitchFamily="49" charset="0"/>
              <a:buChar char="o"/>
            </a:pPr>
            <a:r>
              <a:rPr lang="tr-TR" altLang="tr-TR" dirty="0" smtClean="0"/>
              <a:t>Doğum sonrasında genellikle kan şekeri düzeyleri normal seviyelere iner, fakat daha sonraki gebeliklerde tekrarlama riski vardır</a:t>
            </a:r>
          </a:p>
          <a:p>
            <a:pPr algn="just">
              <a:lnSpc>
                <a:spcPct val="150000"/>
              </a:lnSpc>
              <a:buSzPct val="100000"/>
              <a:buFont typeface="Courier New" pitchFamily="49" charset="0"/>
              <a:buChar char="o"/>
            </a:pPr>
            <a:r>
              <a:rPr lang="tr-TR" altLang="tr-TR" dirty="0"/>
              <a:t>Tip 2 diyabet için önemli bir risk faktörüdür</a:t>
            </a:r>
            <a:endParaRPr lang="tr-TR" altLang="tr-T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88640"/>
            <a:ext cx="7467600" cy="1143000"/>
          </a:xfrm>
        </p:spPr>
        <p:txBody>
          <a:bodyPr>
            <a:normAutofit/>
          </a:bodyPr>
          <a:lstStyle/>
          <a:p>
            <a:pPr eaLnBrk="1" hangingPunct="1"/>
            <a:r>
              <a:rPr lang="tr-TR" sz="2800" b="1" dirty="0" smtClean="0"/>
              <a:t>GESTASYONEL DİYABETTE RİSK FAKTÖRLERİ</a:t>
            </a:r>
          </a:p>
        </p:txBody>
      </p:sp>
      <p:sp>
        <p:nvSpPr>
          <p:cNvPr id="30723" name="Rectangle 3"/>
          <p:cNvSpPr>
            <a:spLocks noGrp="1" noChangeArrowheads="1"/>
          </p:cNvSpPr>
          <p:nvPr>
            <p:ph type="body" idx="1"/>
          </p:nvPr>
        </p:nvSpPr>
        <p:spPr/>
        <p:txBody>
          <a:bodyPr anchor="t">
            <a:normAutofit fontScale="85000" lnSpcReduction="20000"/>
          </a:bodyPr>
          <a:lstStyle/>
          <a:p>
            <a:pPr>
              <a:lnSpc>
                <a:spcPct val="90000"/>
              </a:lnSpc>
            </a:pPr>
            <a:r>
              <a:rPr lang="tr-TR" dirty="0" err="1" smtClean="0"/>
              <a:t>Glukozüri</a:t>
            </a:r>
            <a:endParaRPr lang="tr-TR" dirty="0" smtClean="0"/>
          </a:p>
          <a:p>
            <a:pPr>
              <a:lnSpc>
                <a:spcPct val="90000"/>
              </a:lnSpc>
            </a:pPr>
            <a:r>
              <a:rPr lang="tr-TR" b="1" dirty="0" err="1" smtClean="0"/>
              <a:t>Obezite</a:t>
            </a:r>
            <a:endParaRPr lang="tr-TR" b="1" dirty="0" smtClean="0"/>
          </a:p>
          <a:p>
            <a:pPr>
              <a:lnSpc>
                <a:spcPct val="90000"/>
              </a:lnSpc>
            </a:pPr>
            <a:r>
              <a:rPr lang="tr-TR" dirty="0" smtClean="0"/>
              <a:t>Ailede DM öyküsü</a:t>
            </a:r>
          </a:p>
          <a:p>
            <a:pPr>
              <a:lnSpc>
                <a:spcPct val="90000"/>
              </a:lnSpc>
            </a:pPr>
            <a:r>
              <a:rPr lang="tr-TR" b="1" dirty="0" smtClean="0"/>
              <a:t>Annenin ≥ 40 yaş olması</a:t>
            </a:r>
          </a:p>
          <a:p>
            <a:pPr>
              <a:lnSpc>
                <a:spcPct val="90000"/>
              </a:lnSpc>
            </a:pPr>
            <a:r>
              <a:rPr lang="tr-TR" b="1" dirty="0" smtClean="0"/>
              <a:t>Annede PCOS olması</a:t>
            </a:r>
          </a:p>
          <a:p>
            <a:pPr>
              <a:lnSpc>
                <a:spcPct val="90000"/>
              </a:lnSpc>
            </a:pPr>
            <a:endParaRPr lang="tr-TR" dirty="0" smtClean="0"/>
          </a:p>
          <a:p>
            <a:pPr>
              <a:lnSpc>
                <a:spcPct val="90000"/>
              </a:lnSpc>
            </a:pPr>
            <a:endParaRPr lang="tr-TR" dirty="0" smtClean="0"/>
          </a:p>
          <a:p>
            <a:pPr>
              <a:lnSpc>
                <a:spcPct val="90000"/>
              </a:lnSpc>
            </a:pPr>
            <a:endParaRPr lang="tr-TR" dirty="0" smtClean="0"/>
          </a:p>
          <a:p>
            <a:pPr>
              <a:lnSpc>
                <a:spcPct val="90000"/>
              </a:lnSpc>
            </a:pPr>
            <a:endParaRPr lang="tr-TR" dirty="0" smtClean="0"/>
          </a:p>
          <a:p>
            <a:pPr>
              <a:lnSpc>
                <a:spcPct val="90000"/>
              </a:lnSpc>
            </a:pPr>
            <a:r>
              <a:rPr lang="tr-TR" b="1" dirty="0" err="1"/>
              <a:t>Kortikosteroid</a:t>
            </a:r>
            <a:r>
              <a:rPr lang="tr-TR" b="1" dirty="0"/>
              <a:t> ve </a:t>
            </a:r>
            <a:r>
              <a:rPr lang="tr-TR" b="1" dirty="0" err="1"/>
              <a:t>antipsikotik</a:t>
            </a:r>
            <a:r>
              <a:rPr lang="tr-TR" b="1" dirty="0"/>
              <a:t> ilaç kullanmak</a:t>
            </a:r>
          </a:p>
          <a:p>
            <a:pPr>
              <a:lnSpc>
                <a:spcPct val="90000"/>
              </a:lnSpc>
            </a:pPr>
            <a:r>
              <a:rPr lang="tr-TR" dirty="0" smtClean="0"/>
              <a:t>Gebelik öncesi </a:t>
            </a:r>
            <a:r>
              <a:rPr lang="tr-TR" dirty="0" err="1" smtClean="0"/>
              <a:t>glukoz</a:t>
            </a:r>
            <a:r>
              <a:rPr lang="tr-TR" dirty="0" smtClean="0"/>
              <a:t> </a:t>
            </a:r>
            <a:r>
              <a:rPr lang="tr-TR" dirty="0" err="1" smtClean="0"/>
              <a:t>intoleransı</a:t>
            </a:r>
            <a:r>
              <a:rPr lang="tr-TR" dirty="0" smtClean="0"/>
              <a:t> tanısı</a:t>
            </a:r>
          </a:p>
          <a:p>
            <a:pPr>
              <a:lnSpc>
                <a:spcPct val="90000"/>
              </a:lnSpc>
              <a:buNone/>
            </a:pPr>
            <a:endParaRPr lang="tr-TR" dirty="0" smtClean="0"/>
          </a:p>
          <a:p>
            <a:pPr>
              <a:lnSpc>
                <a:spcPct val="90000"/>
              </a:lnSpc>
            </a:pPr>
            <a:endParaRPr lang="tr-TR" dirty="0" smtClean="0"/>
          </a:p>
          <a:p>
            <a:pPr>
              <a:lnSpc>
                <a:spcPct val="90000"/>
              </a:lnSpc>
            </a:pPr>
            <a:endParaRPr lang="tr-TR" dirty="0" smtClean="0"/>
          </a:p>
          <a:p>
            <a:pPr>
              <a:lnSpc>
                <a:spcPct val="90000"/>
              </a:lnSpc>
            </a:pPr>
            <a:r>
              <a:rPr lang="tr-TR" dirty="0" smtClean="0"/>
              <a:t>Önceki gebelikte GDM varlığı</a:t>
            </a:r>
          </a:p>
          <a:p>
            <a:pPr>
              <a:lnSpc>
                <a:spcPct val="90000"/>
              </a:lnSpc>
            </a:pPr>
            <a:r>
              <a:rPr lang="tr-TR" dirty="0" smtClean="0"/>
              <a:t>Önceki gebelikte </a:t>
            </a:r>
            <a:r>
              <a:rPr lang="tr-TR" dirty="0" err="1" smtClean="0"/>
              <a:t>makrozomik</a:t>
            </a:r>
            <a:r>
              <a:rPr lang="tr-TR" dirty="0" smtClean="0"/>
              <a:t> bebek doğurmak </a:t>
            </a:r>
          </a:p>
          <a:p>
            <a:pPr>
              <a:lnSpc>
                <a:spcPct val="90000"/>
              </a:lnSpc>
            </a:pPr>
            <a:endParaRPr lang="tr-TR" dirty="0" smtClean="0"/>
          </a:p>
          <a:p>
            <a:pPr>
              <a:lnSpc>
                <a:spcPct val="90000"/>
              </a:lnSpc>
            </a:pPr>
            <a:endParaRPr lang="tr-TR" dirty="0" smtClean="0"/>
          </a:p>
        </p:txBody>
      </p:sp>
      <p:pic>
        <p:nvPicPr>
          <p:cNvPr id="4" name="3 Resim" descr="Gebelik-ve-Diyabet1.jpg"/>
          <p:cNvPicPr>
            <a:picLocks noChangeAspect="1"/>
          </p:cNvPicPr>
          <p:nvPr/>
        </p:nvPicPr>
        <p:blipFill>
          <a:blip r:embed="rId3" cstate="print"/>
          <a:stretch>
            <a:fillRect/>
          </a:stretch>
        </p:blipFill>
        <p:spPr>
          <a:xfrm>
            <a:off x="4355976" y="836712"/>
            <a:ext cx="4359920" cy="295232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tr-TR" altLang="tr-TR" sz="2800" b="1" dirty="0" smtClean="0"/>
              <a:t>GESTASYONEL DİYABETTE TARAMA VE TANI KRİTERLERİ</a:t>
            </a:r>
            <a:endParaRPr lang="tr-TR" sz="2800" b="1" dirty="0" smtClean="0"/>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798195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tr-TR" sz="2800" b="1" dirty="0" smtClean="0"/>
              <a:t>TİP 2 DİYABET TARAMASI YAPILACAK BİREYLER</a:t>
            </a:r>
          </a:p>
        </p:txBody>
      </p:sp>
      <p:sp>
        <p:nvSpPr>
          <p:cNvPr id="14339" name="Rectangle 3"/>
          <p:cNvSpPr>
            <a:spLocks noGrp="1" noChangeArrowheads="1"/>
          </p:cNvSpPr>
          <p:nvPr>
            <p:ph type="body" idx="1"/>
          </p:nvPr>
        </p:nvSpPr>
        <p:spPr>
          <a:xfrm>
            <a:off x="611560" y="1556792"/>
            <a:ext cx="7772400" cy="4840287"/>
          </a:xfrm>
        </p:spPr>
        <p:txBody>
          <a:bodyPr>
            <a:normAutofit/>
          </a:bodyPr>
          <a:lstStyle/>
          <a:p>
            <a:pPr>
              <a:buNone/>
            </a:pPr>
            <a:r>
              <a:rPr lang="tr-TR" dirty="0" smtClean="0"/>
              <a:t>Diyabet riski yüksek bireyler</a:t>
            </a:r>
          </a:p>
          <a:p>
            <a:pPr>
              <a:buNone/>
            </a:pPr>
            <a:endParaRPr lang="tr-TR" dirty="0" smtClean="0"/>
          </a:p>
          <a:p>
            <a:r>
              <a:rPr lang="tr-TR" sz="2000" dirty="0" smtClean="0"/>
              <a:t>Obez veya kilolu (BKİ  ≥ 25 kg/m2) ve özellikle santral </a:t>
            </a:r>
            <a:r>
              <a:rPr lang="tr-TR" sz="2000" dirty="0" err="1" smtClean="0"/>
              <a:t>obezitesi</a:t>
            </a:r>
            <a:r>
              <a:rPr lang="tr-TR" sz="2000" dirty="0" smtClean="0"/>
              <a:t> (bel çevresi kadında  ≥ 90 cm, erkekte ≥ 96 cm) olan kişilerde, 40 yaşından itibaren 3 yılda bir,  tercihen APG ile diyabet taraması yapılmalıdır.(</a:t>
            </a:r>
            <a:r>
              <a:rPr lang="tr-TR" sz="2000" dirty="0" smtClean="0">
                <a:solidFill>
                  <a:srgbClr val="FF0000"/>
                </a:solidFill>
              </a:rPr>
              <a:t>2016 !!!!)</a:t>
            </a:r>
          </a:p>
          <a:p>
            <a:pPr>
              <a:buNone/>
            </a:pPr>
            <a:endParaRPr lang="tr-TR" sz="2000" dirty="0" smtClean="0"/>
          </a:p>
          <a:p>
            <a:r>
              <a:rPr lang="tr-TR" sz="2000" dirty="0" smtClean="0"/>
              <a:t>BKİ  ≥ 25 kg/m2 olan kişilerin, aşağıdaki risk gruplarından birine mensup olmaları halinde, daha genç yaşlardan itibaren ve daha sık araştırılmaları gerekir. </a:t>
            </a:r>
          </a:p>
          <a:p>
            <a:pPr>
              <a:buNone/>
            </a:pPr>
            <a:endParaRPr lang="tr-TR" sz="1400" dirty="0" smtClean="0"/>
          </a:p>
          <a:p>
            <a:endParaRPr lang="tr-TR" sz="1400" dirty="0" smtClean="0"/>
          </a:p>
          <a:p>
            <a:pPr marL="0" indent="0" eaLnBrk="1" hangingPunct="1">
              <a:lnSpc>
                <a:spcPct val="80000"/>
              </a:lnSpc>
              <a:spcAft>
                <a:spcPts val="200"/>
              </a:spcAft>
              <a:buFont typeface="Wingdings" pitchFamily="2" charset="2"/>
              <a:buNone/>
            </a:pPr>
            <a:endParaRPr lang="tr-TR" sz="1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TİP 2 DİYABET TARAMASI YAPILACAK BİREYLER</a:t>
            </a:r>
            <a:endParaRPr lang="tr-TR" sz="2800" b="1" dirty="0"/>
          </a:p>
        </p:txBody>
      </p:sp>
      <p:sp>
        <p:nvSpPr>
          <p:cNvPr id="3" name="2 İçerik Yer Tutucusu"/>
          <p:cNvSpPr>
            <a:spLocks noGrp="1"/>
          </p:cNvSpPr>
          <p:nvPr>
            <p:ph sz="quarter" idx="1"/>
          </p:nvPr>
        </p:nvSpPr>
        <p:spPr/>
        <p:txBody>
          <a:bodyPr>
            <a:normAutofit lnSpcReduction="10000"/>
          </a:bodyPr>
          <a:lstStyle/>
          <a:p>
            <a:pPr marL="365760" lvl="1" indent="0">
              <a:buNone/>
            </a:pPr>
            <a:r>
              <a:rPr lang="tr-TR" sz="2000" b="1" dirty="0" smtClean="0"/>
              <a:t>Risk grupları</a:t>
            </a:r>
          </a:p>
          <a:p>
            <a:pPr lvl="1"/>
            <a:r>
              <a:rPr lang="tr-TR" sz="2000" dirty="0" smtClean="0"/>
              <a:t>Birinci ve ikinci derece yakınlarında diyabet bulunan kişiler </a:t>
            </a:r>
          </a:p>
          <a:p>
            <a:pPr lvl="1"/>
            <a:r>
              <a:rPr lang="tr-TR" sz="2000" dirty="0" smtClean="0"/>
              <a:t>Diyabet </a:t>
            </a:r>
            <a:r>
              <a:rPr lang="tr-TR" sz="2000" dirty="0" err="1" smtClean="0"/>
              <a:t>prevalansı</a:t>
            </a:r>
            <a:r>
              <a:rPr lang="tr-TR" sz="2000" dirty="0" smtClean="0"/>
              <a:t> yüksek etnik gruplara mensup kişiler</a:t>
            </a:r>
          </a:p>
          <a:p>
            <a:pPr lvl="1"/>
            <a:r>
              <a:rPr lang="tr-TR" sz="2000" dirty="0" smtClean="0"/>
              <a:t>İri bebek doğuran veya daha önce GDM tanısı almış kadınlar</a:t>
            </a:r>
          </a:p>
          <a:p>
            <a:pPr lvl="1"/>
            <a:r>
              <a:rPr lang="tr-TR" sz="2000" dirty="0" err="1" smtClean="0"/>
              <a:t>Hipertansif</a:t>
            </a:r>
            <a:r>
              <a:rPr lang="tr-TR" sz="2000" dirty="0" smtClean="0"/>
              <a:t> bireyler (kan basıncı: KB ≥140/90 </a:t>
            </a:r>
            <a:r>
              <a:rPr lang="tr-TR" sz="2000" dirty="0" err="1" smtClean="0"/>
              <a:t>mmHg</a:t>
            </a:r>
            <a:r>
              <a:rPr lang="tr-TR" sz="2000" dirty="0" smtClean="0"/>
              <a:t>)</a:t>
            </a:r>
          </a:p>
          <a:p>
            <a:pPr lvl="1"/>
            <a:r>
              <a:rPr lang="tr-TR" sz="2000" dirty="0" err="1" smtClean="0"/>
              <a:t>Dislipidemikler</a:t>
            </a:r>
            <a:r>
              <a:rPr lang="tr-TR" sz="2000" dirty="0" smtClean="0"/>
              <a:t> (HDL-kolesterol ≤ 35 mg/</a:t>
            </a:r>
            <a:r>
              <a:rPr lang="tr-TR" sz="2000" dirty="0" err="1" smtClean="0"/>
              <a:t>dl</a:t>
            </a:r>
            <a:r>
              <a:rPr lang="tr-TR" sz="2000" dirty="0" smtClean="0"/>
              <a:t> veya </a:t>
            </a:r>
            <a:r>
              <a:rPr lang="tr-TR" sz="2000" dirty="0" err="1" smtClean="0"/>
              <a:t>trigliserid</a:t>
            </a:r>
            <a:r>
              <a:rPr lang="tr-TR" sz="2000" dirty="0" smtClean="0"/>
              <a:t> ≥250 mg/</a:t>
            </a:r>
            <a:r>
              <a:rPr lang="tr-TR" sz="2000" dirty="0" err="1" smtClean="0"/>
              <a:t>dl</a:t>
            </a:r>
            <a:r>
              <a:rPr lang="tr-TR" sz="2000" dirty="0" smtClean="0"/>
              <a:t>)</a:t>
            </a:r>
          </a:p>
          <a:p>
            <a:pPr lvl="1"/>
            <a:r>
              <a:rPr lang="tr-TR" sz="2000" dirty="0" smtClean="0"/>
              <a:t>Daha önce IFG veya IGT saptanan bireyler</a:t>
            </a:r>
          </a:p>
          <a:p>
            <a:pPr lvl="1"/>
            <a:r>
              <a:rPr lang="tr-TR" sz="2000" dirty="0" err="1" smtClean="0"/>
              <a:t>Polikistik</a:t>
            </a:r>
            <a:r>
              <a:rPr lang="tr-TR" sz="2000" dirty="0" smtClean="0"/>
              <a:t> </a:t>
            </a:r>
            <a:r>
              <a:rPr lang="tr-TR" sz="2000" dirty="0" err="1" smtClean="0"/>
              <a:t>over</a:t>
            </a:r>
            <a:r>
              <a:rPr lang="tr-TR" sz="2000" dirty="0" smtClean="0"/>
              <a:t> sendromu (PKOS) olan kadınlar</a:t>
            </a:r>
          </a:p>
          <a:p>
            <a:pPr lvl="1"/>
            <a:r>
              <a:rPr lang="tr-TR" dirty="0" err="1" smtClean="0"/>
              <a:t>İnsülin</a:t>
            </a:r>
            <a:r>
              <a:rPr lang="tr-TR" dirty="0" smtClean="0"/>
              <a:t> direnci ile ilgili klinik hastalığı veya bulguları (</a:t>
            </a:r>
            <a:r>
              <a:rPr lang="tr-TR" dirty="0" err="1" smtClean="0"/>
              <a:t>akantozis</a:t>
            </a:r>
            <a:r>
              <a:rPr lang="tr-TR" dirty="0" smtClean="0"/>
              <a:t> </a:t>
            </a:r>
            <a:r>
              <a:rPr lang="tr-TR" dirty="0" err="1" smtClean="0"/>
              <a:t>nigrikans</a:t>
            </a:r>
            <a:r>
              <a:rPr lang="tr-TR" dirty="0" smtClean="0"/>
              <a:t>) bulunan kişiler</a:t>
            </a:r>
          </a:p>
          <a:p>
            <a:pPr lvl="1"/>
            <a:endParaRPr lang="tr-TR" sz="2000" dirty="0" smtClean="0"/>
          </a:p>
          <a:p>
            <a:pPr lvl="1"/>
            <a:endParaRPr lang="tr-TR" dirty="0" smtClean="0"/>
          </a:p>
          <a:p>
            <a:pPr lvl="2"/>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EPİDEMİYOLOJ</a:t>
            </a:r>
            <a:r>
              <a:rPr lang="tr-TR" dirty="0" smtClean="0"/>
              <a:t>İ</a:t>
            </a:r>
            <a:endParaRPr lang="tr-TR" dirty="0"/>
          </a:p>
        </p:txBody>
      </p:sp>
      <p:sp>
        <p:nvSpPr>
          <p:cNvPr id="3" name="2 İçerik Yer Tutucusu"/>
          <p:cNvSpPr>
            <a:spLocks noGrp="1"/>
          </p:cNvSpPr>
          <p:nvPr>
            <p:ph sz="quarter" idx="1"/>
          </p:nvPr>
        </p:nvSpPr>
        <p:spPr/>
        <p:txBody>
          <a:bodyPr>
            <a:normAutofit/>
          </a:bodyPr>
          <a:lstStyle/>
          <a:p>
            <a:pPr>
              <a:buNone/>
            </a:pPr>
            <a:r>
              <a:rPr lang="tr-TR" dirty="0" smtClean="0"/>
              <a:t>   Uluslararası diyabet federasyonu(IDF) diyabet atlası tahminlerine göre 2015’te,</a:t>
            </a:r>
          </a:p>
          <a:p>
            <a:pPr>
              <a:buNone/>
            </a:pPr>
            <a:endParaRPr lang="tr-TR" dirty="0" smtClean="0"/>
          </a:p>
          <a:p>
            <a:r>
              <a:rPr lang="tr-TR" dirty="0" smtClean="0"/>
              <a:t>11 yetişkinden 1’i diyabetli. (415 milyon)</a:t>
            </a:r>
          </a:p>
          <a:p>
            <a:pPr>
              <a:buNone/>
            </a:pPr>
            <a:endParaRPr lang="tr-TR" dirty="0" smtClean="0"/>
          </a:p>
          <a:p>
            <a:r>
              <a:rPr lang="tr-TR" dirty="0" smtClean="0"/>
              <a:t>2 diyabetli yetişkinden 1’ine (%46,5) teşhis konulmamış yani diyabetli olduğunu bilmiyor.</a:t>
            </a:r>
          </a:p>
          <a:p>
            <a:pPr>
              <a:buNone/>
            </a:pPr>
            <a:endParaRPr lang="tr-TR" dirty="0" smtClean="0"/>
          </a:p>
          <a:p>
            <a:r>
              <a:rPr lang="tr-TR" dirty="0" smtClean="0"/>
              <a:t>Küresel sağlık harcamalarının %12’si, diyabete harcanıyor. (673 milyar ABD Doları)</a:t>
            </a:r>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TİP 2 DİYABET TARAMASI YAPILACAK BİREYLER</a:t>
            </a:r>
          </a:p>
        </p:txBody>
      </p:sp>
      <p:sp>
        <p:nvSpPr>
          <p:cNvPr id="3" name="İçerik Yer Tutucusu 2"/>
          <p:cNvSpPr>
            <a:spLocks noGrp="1"/>
          </p:cNvSpPr>
          <p:nvPr>
            <p:ph sz="quarter" idx="1"/>
          </p:nvPr>
        </p:nvSpPr>
        <p:spPr/>
        <p:txBody>
          <a:bodyPr/>
          <a:lstStyle/>
          <a:p>
            <a:pPr lvl="1"/>
            <a:r>
              <a:rPr lang="tr-TR" sz="2000" dirty="0"/>
              <a:t>Koroner, </a:t>
            </a:r>
            <a:r>
              <a:rPr lang="tr-TR" sz="2000" dirty="0" err="1"/>
              <a:t>periferik</a:t>
            </a:r>
            <a:r>
              <a:rPr lang="tr-TR" sz="2000" dirty="0"/>
              <a:t> veya </a:t>
            </a:r>
            <a:r>
              <a:rPr lang="tr-TR" sz="2000" dirty="0" err="1"/>
              <a:t>serebral</a:t>
            </a:r>
            <a:r>
              <a:rPr lang="tr-TR" sz="2000" dirty="0"/>
              <a:t> </a:t>
            </a:r>
            <a:r>
              <a:rPr lang="tr-TR" sz="2000" dirty="0" err="1"/>
              <a:t>vasküler</a:t>
            </a:r>
            <a:r>
              <a:rPr lang="tr-TR" sz="2000" dirty="0"/>
              <a:t> hastalığı bulunanlar</a:t>
            </a:r>
          </a:p>
          <a:p>
            <a:pPr lvl="1"/>
            <a:r>
              <a:rPr lang="tr-TR" sz="2000" dirty="0"/>
              <a:t>Düşük doğum tartılı doğan kişiler</a:t>
            </a:r>
          </a:p>
          <a:p>
            <a:pPr lvl="1"/>
            <a:r>
              <a:rPr lang="tr-TR" sz="2000" dirty="0" err="1"/>
              <a:t>Sedanter</a:t>
            </a:r>
            <a:r>
              <a:rPr lang="tr-TR" sz="2000" dirty="0"/>
              <a:t> yaşam süren veya fizik aktivitesi düşük olan kişiler</a:t>
            </a:r>
          </a:p>
          <a:p>
            <a:pPr lvl="1"/>
            <a:r>
              <a:rPr lang="tr-TR" sz="2000" b="1" i="1" dirty="0"/>
              <a:t>Doymuş yağlardan zengin ve posa miktarı düşük beslenme alışkanlıkları olanlar</a:t>
            </a:r>
          </a:p>
          <a:p>
            <a:pPr lvl="1"/>
            <a:r>
              <a:rPr lang="tr-TR" sz="2000" b="1" i="1" dirty="0"/>
              <a:t>Şizofreni hastaları ve </a:t>
            </a:r>
            <a:r>
              <a:rPr lang="tr-TR" sz="2000" b="1" i="1" dirty="0" err="1"/>
              <a:t>atipik</a:t>
            </a:r>
            <a:r>
              <a:rPr lang="tr-TR" sz="2000" b="1" i="1" dirty="0"/>
              <a:t> </a:t>
            </a:r>
            <a:r>
              <a:rPr lang="tr-TR" sz="2000" b="1" i="1" dirty="0" err="1"/>
              <a:t>antipsikotik</a:t>
            </a:r>
            <a:r>
              <a:rPr lang="tr-TR" sz="2000" b="1" i="1" dirty="0"/>
              <a:t> ilaç kullanan kişiler</a:t>
            </a:r>
          </a:p>
          <a:p>
            <a:pPr lvl="1"/>
            <a:r>
              <a:rPr lang="tr-TR" sz="2000" b="1" i="1" dirty="0"/>
              <a:t>Solid organ (özellikle </a:t>
            </a:r>
            <a:r>
              <a:rPr lang="tr-TR" sz="2000" b="1" i="1" dirty="0" err="1"/>
              <a:t>renal</a:t>
            </a:r>
            <a:r>
              <a:rPr lang="tr-TR" sz="2000" b="1" i="1" dirty="0"/>
              <a:t>) transplantasyon yapılmış hastalar</a:t>
            </a:r>
          </a:p>
          <a:p>
            <a:pPr lvl="1"/>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6632"/>
            <a:ext cx="2162175" cy="1555501"/>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5010150"/>
            <a:ext cx="2476500" cy="1847850"/>
          </a:xfrm>
          <a:prstGeom prst="rect">
            <a:avLst/>
          </a:prstGeom>
        </p:spPr>
      </p:pic>
    </p:spTree>
    <p:extLst>
      <p:ext uri="{BB962C8B-B14F-4D97-AF65-F5344CB8AC3E}">
        <p14:creationId xmlns:p14="http://schemas.microsoft.com/office/powerpoint/2010/main" val="2013936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25602"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548680"/>
            <a:ext cx="7560841" cy="592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73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tr-TR" altLang="tr-TR" sz="3600" b="1" dirty="0" smtClean="0"/>
              <a:t/>
            </a:r>
            <a:br>
              <a:rPr lang="tr-TR" altLang="tr-TR" sz="3600" b="1" dirty="0" smtClean="0"/>
            </a:br>
            <a:r>
              <a:rPr lang="tr-TR" altLang="tr-TR" sz="3600" b="1" dirty="0"/>
              <a:t/>
            </a:r>
            <a:br>
              <a:rPr lang="tr-TR" altLang="tr-TR" sz="3600" b="1" dirty="0"/>
            </a:br>
            <a:r>
              <a:rPr lang="tr-TR" altLang="tr-TR" sz="3600" b="1" dirty="0" smtClean="0"/>
              <a:t/>
            </a:r>
            <a:br>
              <a:rPr lang="tr-TR" altLang="tr-TR" sz="3600" b="1" dirty="0" smtClean="0"/>
            </a:br>
            <a:r>
              <a:rPr lang="tr-TR" altLang="tr-TR" sz="3100" b="1" dirty="0" smtClean="0"/>
              <a:t>ORAL GLUKOZ TOLERANS TESTİ ENDİKASYONLARI</a:t>
            </a:r>
          </a:p>
        </p:txBody>
      </p:sp>
      <p:sp>
        <p:nvSpPr>
          <p:cNvPr id="24579" name="Rectangle 3"/>
          <p:cNvSpPr>
            <a:spLocks noGrp="1" noChangeArrowheads="1"/>
          </p:cNvSpPr>
          <p:nvPr>
            <p:ph type="body" idx="1"/>
          </p:nvPr>
        </p:nvSpPr>
        <p:spPr>
          <a:xfrm>
            <a:off x="395536" y="1556792"/>
            <a:ext cx="8077200" cy="4800600"/>
          </a:xfrm>
        </p:spPr>
        <p:txBody>
          <a:bodyPr>
            <a:normAutofit/>
          </a:bodyPr>
          <a:lstStyle/>
          <a:p>
            <a:pPr eaLnBrk="1" hangingPunct="1">
              <a:lnSpc>
                <a:spcPct val="80000"/>
              </a:lnSpc>
              <a:buFont typeface="Wingdings" pitchFamily="2" charset="2"/>
              <a:buNone/>
            </a:pPr>
            <a:endParaRPr lang="tr-TR" altLang="tr-TR" sz="800" b="1" dirty="0" smtClean="0"/>
          </a:p>
          <a:p>
            <a:pPr algn="just" eaLnBrk="1" hangingPunct="1">
              <a:lnSpc>
                <a:spcPct val="80000"/>
              </a:lnSpc>
              <a:buSzPct val="100000"/>
              <a:buFont typeface="Courier New" pitchFamily="49" charset="0"/>
              <a:buChar char="o"/>
            </a:pPr>
            <a:r>
              <a:rPr lang="tr-TR" altLang="tr-TR" sz="2000" dirty="0" smtClean="0"/>
              <a:t>Açlık kan </a:t>
            </a:r>
            <a:r>
              <a:rPr lang="tr-TR" altLang="tr-TR" sz="2000" dirty="0" err="1" smtClean="0"/>
              <a:t>glukozu</a:t>
            </a:r>
            <a:r>
              <a:rPr lang="tr-TR" altLang="tr-TR" sz="2000" dirty="0" smtClean="0"/>
              <a:t> değerlerinin tekrar eden ölçümlerde 100-125mg/</a:t>
            </a:r>
            <a:r>
              <a:rPr lang="tr-TR" altLang="tr-TR" sz="2000" dirty="0" err="1" smtClean="0"/>
              <a:t>dl</a:t>
            </a:r>
            <a:r>
              <a:rPr lang="tr-TR" altLang="tr-TR" sz="2000" dirty="0" smtClean="0"/>
              <a:t> arasında bulunması.</a:t>
            </a:r>
          </a:p>
          <a:p>
            <a:pPr algn="just" eaLnBrk="1" hangingPunct="1">
              <a:lnSpc>
                <a:spcPct val="80000"/>
              </a:lnSpc>
              <a:buSzPct val="100000"/>
              <a:buNone/>
            </a:pPr>
            <a:endParaRPr lang="tr-TR" altLang="tr-TR" sz="2000" dirty="0" smtClean="0"/>
          </a:p>
          <a:p>
            <a:pPr algn="just" eaLnBrk="1" hangingPunct="1">
              <a:lnSpc>
                <a:spcPct val="80000"/>
              </a:lnSpc>
              <a:buSzPct val="100000"/>
              <a:buFont typeface="Courier New" pitchFamily="49" charset="0"/>
              <a:buChar char="o"/>
            </a:pPr>
            <a:r>
              <a:rPr lang="tr-TR" altLang="tr-TR" sz="2000" dirty="0" err="1" smtClean="0"/>
              <a:t>Gestasyonel</a:t>
            </a:r>
            <a:r>
              <a:rPr lang="tr-TR" altLang="tr-TR" sz="2000" dirty="0" smtClean="0"/>
              <a:t> diyabet tanısı koymak.</a:t>
            </a:r>
          </a:p>
          <a:p>
            <a:pPr algn="just" eaLnBrk="1" hangingPunct="1">
              <a:lnSpc>
                <a:spcPct val="80000"/>
              </a:lnSpc>
              <a:buSzPct val="100000"/>
              <a:buFont typeface="Courier New" pitchFamily="49" charset="0"/>
              <a:buChar char="o"/>
            </a:pPr>
            <a:endParaRPr lang="tr-TR" altLang="tr-TR" sz="2000" dirty="0" smtClean="0"/>
          </a:p>
          <a:p>
            <a:pPr algn="just">
              <a:lnSpc>
                <a:spcPct val="80000"/>
              </a:lnSpc>
              <a:buSzPct val="100000"/>
              <a:buFont typeface="Courier New" pitchFamily="49" charset="0"/>
              <a:buChar char="o"/>
            </a:pPr>
            <a:r>
              <a:rPr lang="tr-TR" altLang="tr-TR" sz="2000" dirty="0" err="1" smtClean="0"/>
              <a:t>Gestasyonel</a:t>
            </a:r>
            <a:r>
              <a:rPr lang="tr-TR" altLang="tr-TR" sz="2000" dirty="0" smtClean="0"/>
              <a:t> diyabet tanısı konulmuş kadınlarda doğumdan 6 hafta sonra </a:t>
            </a:r>
            <a:r>
              <a:rPr lang="tr-TR" altLang="tr-TR" sz="2000" dirty="0" err="1" smtClean="0"/>
              <a:t>glukoz</a:t>
            </a:r>
            <a:r>
              <a:rPr lang="tr-TR" altLang="tr-TR" sz="2000" dirty="0" smtClean="0"/>
              <a:t> metabolizmasını yeniden değerlendirmek.</a:t>
            </a:r>
          </a:p>
          <a:p>
            <a:pPr algn="just" eaLnBrk="1" hangingPunct="1">
              <a:lnSpc>
                <a:spcPct val="80000"/>
              </a:lnSpc>
              <a:buFont typeface="Wingdings" pitchFamily="2" charset="2"/>
              <a:buNone/>
            </a:pPr>
            <a:endParaRPr lang="tr-TR" altLang="tr-TR" sz="2000" dirty="0" smtClean="0"/>
          </a:p>
          <a:p>
            <a:pPr algn="just" eaLnBrk="1" hangingPunct="1">
              <a:lnSpc>
                <a:spcPct val="80000"/>
              </a:lnSpc>
              <a:buSzPct val="100000"/>
              <a:buFont typeface="Courier New" pitchFamily="49" charset="0"/>
              <a:buChar char="o"/>
            </a:pPr>
            <a:r>
              <a:rPr lang="tr-TR" altLang="tr-TR" sz="2000" dirty="0" err="1" smtClean="0"/>
              <a:t>Otozomal</a:t>
            </a:r>
            <a:r>
              <a:rPr lang="tr-TR" altLang="tr-TR" sz="2000" dirty="0" smtClean="0"/>
              <a:t> dominant geçişli bir diyabet formu olan MODY</a:t>
            </a:r>
          </a:p>
          <a:p>
            <a:pPr algn="just" eaLnBrk="1" hangingPunct="1">
              <a:lnSpc>
                <a:spcPct val="80000"/>
              </a:lnSpc>
              <a:buFont typeface="Wingdings" pitchFamily="2" charset="2"/>
              <a:buNone/>
            </a:pPr>
            <a:r>
              <a:rPr lang="tr-TR" altLang="tr-TR" sz="2000" dirty="0" smtClean="0"/>
              <a:t>	ailelerinde, aile bireylerinin taranması amacıyla.</a:t>
            </a:r>
          </a:p>
          <a:p>
            <a:pPr algn="just" eaLnBrk="1" hangingPunct="1">
              <a:lnSpc>
                <a:spcPct val="80000"/>
              </a:lnSpc>
              <a:buFont typeface="Wingdings" pitchFamily="2" charset="2"/>
              <a:buNone/>
            </a:pPr>
            <a:endParaRPr lang="tr-TR" altLang="tr-TR" sz="2000" dirty="0" smtClean="0"/>
          </a:p>
          <a:p>
            <a:pPr algn="just" eaLnBrk="1" hangingPunct="1">
              <a:lnSpc>
                <a:spcPct val="80000"/>
              </a:lnSpc>
              <a:buSzPct val="100000"/>
              <a:buFont typeface="Courier New" pitchFamily="49" charset="0"/>
              <a:buChar char="o"/>
            </a:pPr>
            <a:r>
              <a:rPr lang="tr-TR" altLang="tr-TR" sz="2000" dirty="0" smtClean="0"/>
              <a:t>Diyabete ait olabilecek komplikasyonların varlığında, </a:t>
            </a:r>
            <a:r>
              <a:rPr lang="tr-TR" altLang="tr-TR" sz="2000" dirty="0" err="1" smtClean="0"/>
              <a:t>nöropati</a:t>
            </a:r>
            <a:r>
              <a:rPr lang="tr-TR" altLang="tr-TR" sz="2000" dirty="0" smtClean="0"/>
              <a:t> ve </a:t>
            </a:r>
            <a:r>
              <a:rPr lang="tr-TR" altLang="tr-TR" sz="2000" dirty="0" err="1" smtClean="0"/>
              <a:t>retinopati</a:t>
            </a:r>
            <a:r>
              <a:rPr lang="tr-TR" altLang="tr-TR" sz="2000" dirty="0" smtClean="0"/>
              <a:t> gibi veya genç yasta açıklanamayan </a:t>
            </a:r>
            <a:r>
              <a:rPr lang="tr-TR" altLang="tr-TR" sz="2000" dirty="0" err="1" smtClean="0"/>
              <a:t>aterosklerotik</a:t>
            </a:r>
            <a:r>
              <a:rPr lang="tr-TR" altLang="tr-TR" sz="2000" dirty="0" smtClean="0"/>
              <a:t> hastalığı olanlarda(koroner arter hastalığı ve </a:t>
            </a:r>
            <a:r>
              <a:rPr lang="tr-TR" altLang="tr-TR" sz="2000" dirty="0" err="1" smtClean="0"/>
              <a:t>periferik</a:t>
            </a:r>
            <a:r>
              <a:rPr lang="tr-TR" altLang="tr-TR" sz="2000" dirty="0" smtClean="0"/>
              <a:t> damar hastalığı gibi).</a:t>
            </a:r>
          </a:p>
        </p:txBody>
      </p:sp>
    </p:spTree>
    <p:extLst>
      <p:ext uri="{BB962C8B-B14F-4D97-AF65-F5344CB8AC3E}">
        <p14:creationId xmlns:p14="http://schemas.microsoft.com/office/powerpoint/2010/main" val="3357752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ogtt.jpg"/>
          <p:cNvPicPr>
            <a:picLocks noGrp="1" noChangeAspect="1"/>
          </p:cNvPicPr>
          <p:nvPr>
            <p:ph sz="quarter" idx="1"/>
          </p:nvPr>
        </p:nvPicPr>
        <p:blipFill>
          <a:blip r:embed="rId3" cstate="print"/>
          <a:stretch>
            <a:fillRect/>
          </a:stretch>
        </p:blipFill>
        <p:spPr>
          <a:xfrm>
            <a:off x="467544" y="260648"/>
            <a:ext cx="7560840" cy="640871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DİYABETTE  TIBBİ BESLENME TEDAVİSİ(TBT) ÖNERİLERİ</a:t>
            </a:r>
            <a:endParaRPr lang="tr-TR" sz="2800" b="1" dirty="0"/>
          </a:p>
        </p:txBody>
      </p:sp>
      <p:sp>
        <p:nvSpPr>
          <p:cNvPr id="3" name="2 İçerik Yer Tutucusu"/>
          <p:cNvSpPr>
            <a:spLocks noGrp="1"/>
          </p:cNvSpPr>
          <p:nvPr>
            <p:ph sz="quarter" idx="1"/>
          </p:nvPr>
        </p:nvSpPr>
        <p:spPr>
          <a:xfrm>
            <a:off x="457200" y="1600200"/>
            <a:ext cx="7467600" cy="4925144"/>
          </a:xfrm>
        </p:spPr>
        <p:txBody>
          <a:bodyPr>
            <a:normAutofit/>
          </a:bodyPr>
          <a:lstStyle/>
          <a:p>
            <a:pPr>
              <a:buNone/>
            </a:pPr>
            <a:r>
              <a:rPr lang="tr-TR" dirty="0" smtClean="0">
                <a:solidFill>
                  <a:schemeClr val="accent2">
                    <a:lumMod val="50000"/>
                  </a:schemeClr>
                </a:solidFill>
              </a:rPr>
              <a:t>Enerji dengesi, kilo fazlalığı ve </a:t>
            </a:r>
            <a:r>
              <a:rPr lang="tr-TR" dirty="0" err="1" smtClean="0">
                <a:solidFill>
                  <a:schemeClr val="accent2">
                    <a:lumMod val="50000"/>
                  </a:schemeClr>
                </a:solidFill>
              </a:rPr>
              <a:t>obezite</a:t>
            </a:r>
            <a:r>
              <a:rPr lang="tr-TR" dirty="0" smtClean="0">
                <a:solidFill>
                  <a:schemeClr val="accent2">
                    <a:lumMod val="50000"/>
                  </a:schemeClr>
                </a:solidFill>
              </a:rPr>
              <a:t> için öneriler</a:t>
            </a:r>
          </a:p>
          <a:p>
            <a:pPr>
              <a:buNone/>
            </a:pPr>
            <a:endParaRPr lang="tr-TR" dirty="0" smtClean="0">
              <a:solidFill>
                <a:schemeClr val="accent2">
                  <a:lumMod val="50000"/>
                </a:schemeClr>
              </a:solidFill>
            </a:endParaRPr>
          </a:p>
          <a:p>
            <a:pPr algn="just"/>
            <a:r>
              <a:rPr lang="tr-TR" sz="2000" dirty="0" smtClean="0"/>
              <a:t>Kilolu ve </a:t>
            </a:r>
            <a:r>
              <a:rPr lang="tr-TR" sz="2000" dirty="0" err="1" smtClean="0"/>
              <a:t>insüline</a:t>
            </a:r>
            <a:r>
              <a:rPr lang="tr-TR" sz="2000" dirty="0" smtClean="0"/>
              <a:t> dirençli obez bireylerde %5 civarındaki kilo kaybı bile insülin direncini azaltır. Bu nedenle, diyabet riski olan kilolu veya obez bireylere kilo kaybı önerilir.</a:t>
            </a:r>
          </a:p>
          <a:p>
            <a:pPr algn="just"/>
            <a:r>
              <a:rPr lang="tr-TR" sz="2000" dirty="0" smtClean="0"/>
              <a:t>Enerjinin %30’undan azının yağlardan karşılanması, düzenli fiziksel aktivite ve düzenli izlemi içeren yaşam tarzı değişikliğine odaklı programlar ile hastanın başlangıçtaki kilosu %5-7 oranında azalabilir. </a:t>
            </a:r>
          </a:p>
          <a:p>
            <a:pPr algn="just"/>
            <a:r>
              <a:rPr lang="tr-TR" sz="2000" dirty="0" smtClean="0"/>
              <a:t>Kilolu veya obez bireylerin tedavisinde, günlük KH alımını 130 </a:t>
            </a:r>
            <a:r>
              <a:rPr lang="tr-TR" sz="2000" dirty="0" err="1" smtClean="0"/>
              <a:t>g’ın</a:t>
            </a:r>
            <a:r>
              <a:rPr lang="tr-TR" sz="2000" dirty="0" smtClean="0"/>
              <a:t> altında tutan diyetler önerilmez. </a:t>
            </a:r>
          </a:p>
          <a:p>
            <a:r>
              <a:rPr lang="tr-TR" sz="2000" dirty="0" smtClean="0"/>
              <a:t>Vücut ağırlığının azaltılmasında ilaç tedavisi, yaşam tarzı değişikliği ile fiziksel aktivite kombine edildiğinde %5-10 oranında ağırlık kaybı sağlanabilir.</a:t>
            </a:r>
          </a:p>
          <a:p>
            <a:pPr algn="just"/>
            <a:endParaRPr lang="tr-TR" sz="2000" dirty="0" smtClean="0"/>
          </a:p>
          <a:p>
            <a:pPr algn="just"/>
            <a:endParaRPr lang="tr-TR" sz="2000" dirty="0" smtClean="0"/>
          </a:p>
          <a:p>
            <a:pPr algn="just"/>
            <a:endParaRPr lang="tr-TR" sz="2000"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DİYABETTE  TIBBİ BESLENME  TEDAVİSİ ÖNERİLERİ</a:t>
            </a:r>
            <a:endParaRPr lang="tr-TR" sz="2800" b="1" dirty="0"/>
          </a:p>
        </p:txBody>
      </p:sp>
      <p:sp>
        <p:nvSpPr>
          <p:cNvPr id="3" name="2 İçerik Yer Tutucusu"/>
          <p:cNvSpPr>
            <a:spLocks noGrp="1"/>
          </p:cNvSpPr>
          <p:nvPr>
            <p:ph sz="quarter" idx="1"/>
          </p:nvPr>
        </p:nvSpPr>
        <p:spPr/>
        <p:txBody>
          <a:bodyPr/>
          <a:lstStyle/>
          <a:p>
            <a:pPr>
              <a:buNone/>
            </a:pPr>
            <a:r>
              <a:rPr lang="tr-TR" dirty="0" smtClean="0">
                <a:solidFill>
                  <a:schemeClr val="accent2">
                    <a:lumMod val="50000"/>
                  </a:schemeClr>
                </a:solidFill>
              </a:rPr>
              <a:t>Karbonhidratlar( KH)</a:t>
            </a:r>
          </a:p>
          <a:p>
            <a:r>
              <a:rPr lang="tr-TR" sz="2000" dirty="0" smtClean="0"/>
              <a:t>Diyabet tedavisinde, günlük KH alımını 130 </a:t>
            </a:r>
            <a:r>
              <a:rPr lang="tr-TR" sz="2000" dirty="0" err="1" smtClean="0"/>
              <a:t>g’ın</a:t>
            </a:r>
            <a:r>
              <a:rPr lang="tr-TR" sz="2000" dirty="0" smtClean="0"/>
              <a:t> altında tutan düşük </a:t>
            </a:r>
            <a:r>
              <a:rPr lang="tr-TR" sz="2000" dirty="0" err="1" smtClean="0"/>
              <a:t>KH’lı</a:t>
            </a:r>
            <a:r>
              <a:rPr lang="tr-TR" sz="2000" dirty="0" smtClean="0"/>
              <a:t> diyetler önerilmez.</a:t>
            </a:r>
          </a:p>
          <a:p>
            <a:pPr algn="just"/>
            <a:r>
              <a:rPr lang="tr-TR" sz="2000" dirty="0" smtClean="0"/>
              <a:t>Sadece TBT alan veya TBT ile birlikte OAD veya insülin kullanan bireylerde KH alımı öğün ve ara öğünlere dağıtılmalı, günden güne değişmemeli ve benzer miktarlarda olmalıdır.</a:t>
            </a:r>
          </a:p>
          <a:p>
            <a:pPr algn="just"/>
            <a:r>
              <a:rPr lang="tr-TR" sz="2000" dirty="0" smtClean="0"/>
              <a:t>Öğün zamanı </a:t>
            </a:r>
            <a:r>
              <a:rPr lang="tr-TR" sz="2000" dirty="0" err="1" smtClean="0"/>
              <a:t>insülinini</a:t>
            </a:r>
            <a:r>
              <a:rPr lang="tr-TR" sz="2000" dirty="0" smtClean="0"/>
              <a:t> kendisi ayarlayan veya insülin pompası kullanan tip 1 ve tip 2 diyabetliler insülin doz ayarını KH alımına (karbonhidrat/insülin: KH/İ oranı) göre yapmalıdır.</a:t>
            </a:r>
          </a:p>
          <a:p>
            <a:endParaRPr lang="tr-TR" dirty="0" smtClean="0"/>
          </a:p>
          <a:p>
            <a:endParaRPr lang="tr-TR" dirty="0" smtClean="0"/>
          </a:p>
          <a:p>
            <a:endParaRPr lang="tr-TR" dirty="0" smtClean="0"/>
          </a:p>
          <a:p>
            <a:endParaRPr lang="tr-TR" dirty="0" smtClean="0"/>
          </a:p>
          <a:p>
            <a:endParaRPr lang="tr-TR" dirty="0">
              <a:solidFill>
                <a:schemeClr val="accent2">
                  <a:lumMod val="50000"/>
                </a:schemeClr>
              </a:solidFill>
            </a:endParaRPr>
          </a:p>
        </p:txBody>
      </p:sp>
      <p:pic>
        <p:nvPicPr>
          <p:cNvPr id="4" name="3 Resim" descr="glisemik_indeks_tablosu.jpg"/>
          <p:cNvPicPr>
            <a:picLocks noChangeAspect="1"/>
          </p:cNvPicPr>
          <p:nvPr/>
        </p:nvPicPr>
        <p:blipFill>
          <a:blip r:embed="rId3" cstate="print"/>
          <a:stretch>
            <a:fillRect/>
          </a:stretch>
        </p:blipFill>
        <p:spPr>
          <a:xfrm>
            <a:off x="2339752" y="5013176"/>
            <a:ext cx="5334000" cy="184482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DİYABETTE  TIBBİ BESLENME  TEDAVİSİ ÖNERİLERİ</a:t>
            </a:r>
            <a:endParaRPr lang="tr-TR" sz="2800" b="1" dirty="0"/>
          </a:p>
        </p:txBody>
      </p:sp>
      <p:sp>
        <p:nvSpPr>
          <p:cNvPr id="3" name="2 İçerik Yer Tutucusu"/>
          <p:cNvSpPr>
            <a:spLocks noGrp="1"/>
          </p:cNvSpPr>
          <p:nvPr>
            <p:ph sz="quarter" idx="1"/>
          </p:nvPr>
        </p:nvSpPr>
        <p:spPr/>
        <p:txBody>
          <a:bodyPr/>
          <a:lstStyle/>
          <a:p>
            <a:pPr algn="just">
              <a:buNone/>
            </a:pPr>
            <a:r>
              <a:rPr lang="tr-TR" dirty="0" smtClean="0">
                <a:solidFill>
                  <a:schemeClr val="accent2">
                    <a:lumMod val="50000"/>
                  </a:schemeClr>
                </a:solidFill>
              </a:rPr>
              <a:t>Karbonhidratlar( KH)</a:t>
            </a:r>
          </a:p>
          <a:p>
            <a:pPr algn="just"/>
            <a:r>
              <a:rPr lang="tr-TR" dirty="0" smtClean="0"/>
              <a:t>Posa tüketimi desteklenmelidir, ancak diyabetli bireylere genel popülasyona önerilen  miktarlardan (14 g/1000 </a:t>
            </a:r>
            <a:r>
              <a:rPr lang="tr-TR" dirty="0" err="1" smtClean="0"/>
              <a:t>kcal</a:t>
            </a:r>
            <a:r>
              <a:rPr lang="tr-TR" dirty="0" smtClean="0"/>
              <a:t>/gün, 7-13 g çözünür posa) daha fazla miktarlarda posa tüketimi önermek gerekmez.</a:t>
            </a:r>
          </a:p>
          <a:p>
            <a:endParaRPr lang="tr-TR" dirty="0"/>
          </a:p>
        </p:txBody>
      </p:sp>
      <p:pic>
        <p:nvPicPr>
          <p:cNvPr id="4" name="3 Resim" descr="lifli-gidalar.jpg"/>
          <p:cNvPicPr>
            <a:picLocks noChangeAspect="1"/>
          </p:cNvPicPr>
          <p:nvPr/>
        </p:nvPicPr>
        <p:blipFill>
          <a:blip r:embed="rId2" cstate="print"/>
          <a:stretch>
            <a:fillRect/>
          </a:stretch>
        </p:blipFill>
        <p:spPr>
          <a:xfrm>
            <a:off x="899592" y="4005064"/>
            <a:ext cx="7043936" cy="265787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DİYABETTE  TIBBİ BESLENME  TEDAVİSİ ÖNERİLERİ</a:t>
            </a:r>
            <a:endParaRPr lang="tr-TR" sz="2800" b="1" dirty="0"/>
          </a:p>
        </p:txBody>
      </p:sp>
      <p:sp>
        <p:nvSpPr>
          <p:cNvPr id="3" name="2 İçerik Yer Tutucusu"/>
          <p:cNvSpPr>
            <a:spLocks noGrp="1"/>
          </p:cNvSpPr>
          <p:nvPr>
            <p:ph sz="quarter" idx="1"/>
          </p:nvPr>
        </p:nvSpPr>
        <p:spPr/>
        <p:txBody>
          <a:bodyPr>
            <a:normAutofit lnSpcReduction="10000"/>
          </a:bodyPr>
          <a:lstStyle/>
          <a:p>
            <a:pPr>
              <a:buNone/>
            </a:pPr>
            <a:r>
              <a:rPr lang="tr-TR" dirty="0" smtClean="0">
                <a:solidFill>
                  <a:schemeClr val="accent2">
                    <a:lumMod val="50000"/>
                  </a:schemeClr>
                </a:solidFill>
              </a:rPr>
              <a:t>Yağlar</a:t>
            </a:r>
          </a:p>
          <a:p>
            <a:endParaRPr lang="tr-TR" dirty="0" smtClean="0"/>
          </a:p>
          <a:p>
            <a:endParaRPr lang="tr-TR" dirty="0" smtClean="0"/>
          </a:p>
          <a:p>
            <a:endParaRPr lang="tr-TR" dirty="0" smtClean="0"/>
          </a:p>
          <a:p>
            <a:endParaRPr lang="tr-TR" dirty="0" smtClean="0"/>
          </a:p>
          <a:p>
            <a:endParaRPr lang="tr-TR" sz="2000" dirty="0" smtClean="0"/>
          </a:p>
          <a:p>
            <a:r>
              <a:rPr lang="tr-TR" sz="2000" dirty="0" smtClean="0"/>
              <a:t>Doymuş yağ alımı, toplam kalorinin %7’sinden az olacak şekilde sınırlandırılmalıdır.</a:t>
            </a:r>
          </a:p>
          <a:p>
            <a:pPr algn="just"/>
            <a:r>
              <a:rPr lang="tr-TR" sz="2000" dirty="0" smtClean="0"/>
              <a:t>Haftada iki veya daha fazla porsiyon balık, </a:t>
            </a:r>
            <a:r>
              <a:rPr lang="tr-TR" sz="2000" dirty="0" err="1" smtClean="0"/>
              <a:t>omega</a:t>
            </a:r>
            <a:r>
              <a:rPr lang="tr-TR" sz="2000" dirty="0" smtClean="0"/>
              <a:t>-3 (n-3) çoklu doymamış yağ asitleri sağlar ve bu miktarda tüketim önerilmelidir.</a:t>
            </a:r>
          </a:p>
          <a:p>
            <a:pPr algn="just"/>
            <a:r>
              <a:rPr lang="tr-TR" sz="2000" dirty="0" smtClean="0"/>
              <a:t>Diyabetli bireylerde kolesterol alımı günde 200 </a:t>
            </a:r>
            <a:r>
              <a:rPr lang="tr-TR" sz="2000" dirty="0" err="1" smtClean="0"/>
              <a:t>mg’ın</a:t>
            </a:r>
            <a:r>
              <a:rPr lang="tr-TR" sz="2000" dirty="0" smtClean="0"/>
              <a:t> altında olmalıdır</a:t>
            </a:r>
          </a:p>
          <a:p>
            <a:endParaRPr lang="tr-TR" dirty="0">
              <a:solidFill>
                <a:schemeClr val="accent2">
                  <a:lumMod val="50000"/>
                </a:schemeClr>
              </a:solidFill>
            </a:endParaRPr>
          </a:p>
        </p:txBody>
      </p:sp>
      <p:pic>
        <p:nvPicPr>
          <p:cNvPr id="5" name="4 Resim" descr="27.jpg"/>
          <p:cNvPicPr>
            <a:picLocks noChangeAspect="1"/>
          </p:cNvPicPr>
          <p:nvPr/>
        </p:nvPicPr>
        <p:blipFill>
          <a:blip r:embed="rId3" cstate="print"/>
          <a:stretch>
            <a:fillRect/>
          </a:stretch>
        </p:blipFill>
        <p:spPr>
          <a:xfrm>
            <a:off x="1835696" y="1412776"/>
            <a:ext cx="6474296" cy="252028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DİYABETTE  TIBBİ BESLENME  TEDAVİSİ ÖNERİLERİ</a:t>
            </a:r>
            <a:endParaRPr lang="tr-TR" sz="2800" dirty="0"/>
          </a:p>
        </p:txBody>
      </p:sp>
      <p:sp>
        <p:nvSpPr>
          <p:cNvPr id="3" name="2 İçerik Yer Tutucusu"/>
          <p:cNvSpPr>
            <a:spLocks noGrp="1"/>
          </p:cNvSpPr>
          <p:nvPr>
            <p:ph sz="quarter" idx="1"/>
          </p:nvPr>
        </p:nvSpPr>
        <p:spPr/>
        <p:txBody>
          <a:bodyPr>
            <a:normAutofit lnSpcReduction="10000"/>
          </a:bodyPr>
          <a:lstStyle/>
          <a:p>
            <a:pPr>
              <a:buNone/>
            </a:pPr>
            <a:r>
              <a:rPr lang="tr-TR" dirty="0" smtClean="0">
                <a:solidFill>
                  <a:schemeClr val="accent2">
                    <a:lumMod val="50000"/>
                  </a:schemeClr>
                </a:solidFill>
              </a:rPr>
              <a:t>Proteinler</a:t>
            </a:r>
          </a:p>
          <a:p>
            <a:pPr algn="just"/>
            <a:endParaRPr lang="tr-TR" sz="2000" dirty="0" smtClean="0"/>
          </a:p>
          <a:p>
            <a:pPr algn="just"/>
            <a:endParaRPr lang="tr-TR" sz="2000" dirty="0" smtClean="0"/>
          </a:p>
          <a:p>
            <a:pPr algn="just"/>
            <a:endParaRPr lang="tr-TR" sz="2000" dirty="0" smtClean="0"/>
          </a:p>
          <a:p>
            <a:pPr algn="just"/>
            <a:endParaRPr lang="tr-TR" sz="2000" dirty="0" smtClean="0"/>
          </a:p>
          <a:p>
            <a:pPr algn="just"/>
            <a:endParaRPr lang="tr-TR" sz="2000" dirty="0" smtClean="0"/>
          </a:p>
          <a:p>
            <a:pPr algn="just"/>
            <a:r>
              <a:rPr lang="tr-TR" sz="2000" dirty="0" smtClean="0"/>
              <a:t>Genel toplumda günlük enerjinin %15-20’sinin (0.8-1 g/kg/gün) proteinlerden karşılanması önerilmektedir. </a:t>
            </a:r>
          </a:p>
          <a:p>
            <a:pPr algn="just"/>
            <a:r>
              <a:rPr lang="tr-TR" sz="2000" dirty="0" smtClean="0"/>
              <a:t>Tip 2 diyabetli bireylerde proteinlerin sindirimi kan </a:t>
            </a:r>
            <a:r>
              <a:rPr lang="tr-TR" sz="2000" dirty="0" err="1" smtClean="0"/>
              <a:t>glukoz</a:t>
            </a:r>
            <a:r>
              <a:rPr lang="tr-TR" sz="2000" dirty="0" smtClean="0"/>
              <a:t> konsantrasyonunu artırmaksızın insülin yanıtını artırabilir. </a:t>
            </a:r>
          </a:p>
          <a:p>
            <a:pPr algn="just"/>
            <a:r>
              <a:rPr lang="tr-TR" sz="2000" dirty="0" smtClean="0"/>
              <a:t>Kilo kaybı sağlamak için yüksek proteinli diyetler önerilmez. Enerjinin %20’sinden fazla protein alımının diyabet tedavisi ve komplikasyonları üzerine etkisi bilinmemektedir. </a:t>
            </a:r>
          </a:p>
          <a:p>
            <a:endParaRPr lang="tr-TR" dirty="0" smtClean="0"/>
          </a:p>
          <a:p>
            <a:endParaRPr lang="tr-TR" dirty="0" smtClean="0"/>
          </a:p>
          <a:p>
            <a:endParaRPr lang="tr-TR" dirty="0">
              <a:solidFill>
                <a:schemeClr val="accent2">
                  <a:lumMod val="50000"/>
                </a:schemeClr>
              </a:solidFill>
            </a:endParaRPr>
          </a:p>
        </p:txBody>
      </p:sp>
      <p:pic>
        <p:nvPicPr>
          <p:cNvPr id="5" name="4 Resim" descr="içerik.jpg"/>
          <p:cNvPicPr>
            <a:picLocks noChangeAspect="1"/>
          </p:cNvPicPr>
          <p:nvPr/>
        </p:nvPicPr>
        <p:blipFill>
          <a:blip r:embed="rId3" cstate="print"/>
          <a:stretch>
            <a:fillRect/>
          </a:stretch>
        </p:blipFill>
        <p:spPr>
          <a:xfrm>
            <a:off x="3635896" y="1340768"/>
            <a:ext cx="4896544" cy="234888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DİYABETİN ÖNLENMESİ İÇİN  TIBBİ BESLENME  TEDAVİSİ ÖNERİLERİ</a:t>
            </a:r>
            <a:endParaRPr lang="tr-TR" sz="2800" b="1" dirty="0"/>
          </a:p>
        </p:txBody>
      </p:sp>
      <p:sp>
        <p:nvSpPr>
          <p:cNvPr id="3" name="2 İçerik Yer Tutucusu"/>
          <p:cNvSpPr>
            <a:spLocks noGrp="1"/>
          </p:cNvSpPr>
          <p:nvPr>
            <p:ph sz="quarter" idx="1"/>
          </p:nvPr>
        </p:nvSpPr>
        <p:spPr/>
        <p:txBody>
          <a:bodyPr>
            <a:normAutofit/>
          </a:bodyPr>
          <a:lstStyle/>
          <a:p>
            <a:pPr algn="just"/>
            <a:r>
              <a:rPr lang="tr-TR" sz="2000" dirty="0" smtClean="0"/>
              <a:t>Tip 2 diyabet yönünden yüksek riskli bireylerde, %7 ağırlık kaybı sağlayacak, haftada 150 </a:t>
            </a:r>
            <a:r>
              <a:rPr lang="tr-TR" sz="2000" dirty="0" err="1" smtClean="0"/>
              <a:t>dk</a:t>
            </a:r>
            <a:r>
              <a:rPr lang="tr-TR" sz="2000" dirty="0" smtClean="0"/>
              <a:t> düzenli fiziksel aktivite ile birlikte yağ ve enerji alımını azaltacak şekilde yaşam tarzı değişliklerini sağlamayı hedefleyen programlarla diyabet gelişme riski azaltılabilir.</a:t>
            </a:r>
          </a:p>
          <a:p>
            <a:pPr algn="just"/>
            <a:r>
              <a:rPr lang="tr-TR" sz="2000" dirty="0" smtClean="0"/>
              <a:t>Tip 2 diyabet yönünden yüksek riskli bireyler, her 1000 </a:t>
            </a:r>
            <a:r>
              <a:rPr lang="tr-TR" sz="2000" dirty="0" err="1" smtClean="0"/>
              <a:t>kcal</a:t>
            </a:r>
            <a:r>
              <a:rPr lang="tr-TR" sz="2000" dirty="0" smtClean="0"/>
              <a:t> için 14 g diyet lifi tüketimi sağlamaları ve tahıl alımının yarısını tam taneli tahıllardan karşılamaları konusunda desteklenmelidir.</a:t>
            </a:r>
          </a:p>
          <a:p>
            <a:pPr algn="just"/>
            <a:endParaRPr lang="tr-TR" dirty="0" smtClean="0"/>
          </a:p>
          <a:p>
            <a:pPr algn="just"/>
            <a:endParaRPr lang="tr-TR" dirty="0" smtClean="0"/>
          </a:p>
          <a:p>
            <a:pPr algn="just"/>
            <a:endParaRPr lang="tr-TR" dirty="0" smtClean="0"/>
          </a:p>
          <a:p>
            <a:endParaRPr lang="tr-TR" dirty="0"/>
          </a:p>
        </p:txBody>
      </p:sp>
      <p:pic>
        <p:nvPicPr>
          <p:cNvPr id="4" name="3 Resim" descr="lifli-gidalar.jpg"/>
          <p:cNvPicPr>
            <a:picLocks noChangeAspect="1"/>
          </p:cNvPicPr>
          <p:nvPr/>
        </p:nvPicPr>
        <p:blipFill>
          <a:blip r:embed="rId3" cstate="print"/>
          <a:stretch>
            <a:fillRect/>
          </a:stretch>
        </p:blipFill>
        <p:spPr>
          <a:xfrm>
            <a:off x="1691680" y="4416152"/>
            <a:ext cx="7043936" cy="244184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EPİDEMİYOLOJİ</a:t>
            </a:r>
            <a:endParaRPr lang="tr-TR" b="1" dirty="0"/>
          </a:p>
        </p:txBody>
      </p:sp>
      <p:sp>
        <p:nvSpPr>
          <p:cNvPr id="3" name="2 İçerik Yer Tutucusu"/>
          <p:cNvSpPr>
            <a:spLocks noGrp="1"/>
          </p:cNvSpPr>
          <p:nvPr>
            <p:ph sz="quarter" idx="1"/>
          </p:nvPr>
        </p:nvSpPr>
        <p:spPr/>
        <p:txBody>
          <a:bodyPr/>
          <a:lstStyle/>
          <a:p>
            <a:r>
              <a:rPr lang="tr-TR" dirty="0" smtClean="0"/>
              <a:t>7 doğumdan 1’i gebelik diyabetinden etkileniyor.</a:t>
            </a:r>
          </a:p>
          <a:p>
            <a:endParaRPr lang="tr-TR" dirty="0" smtClean="0"/>
          </a:p>
          <a:p>
            <a:r>
              <a:rPr lang="tr-TR" dirty="0" smtClean="0"/>
              <a:t>Diyabet hastalarının dörtte üçü (%75) düşük ve orta gelir düzeyindeki ülkelerde yaşıyor.</a:t>
            </a:r>
          </a:p>
          <a:p>
            <a:endParaRPr lang="tr-TR" dirty="0" smtClean="0"/>
          </a:p>
          <a:p>
            <a:r>
              <a:rPr lang="tr-TR" dirty="0" smtClean="0"/>
              <a:t>542,000 çocuk tip1 diyabet hastası</a:t>
            </a:r>
          </a:p>
          <a:p>
            <a:endParaRPr lang="tr-TR" dirty="0" smtClean="0"/>
          </a:p>
          <a:p>
            <a:r>
              <a:rPr lang="tr-TR" dirty="0" smtClean="0"/>
              <a:t>Her 6 saniyede 1 kişi diyabet hastalığından hayatını kaybediyor. (hayatını kaybedenlerin sayısı 5 milyon)</a:t>
            </a:r>
          </a:p>
          <a:p>
            <a:endParaRPr lang="tr-TR" dirty="0"/>
          </a:p>
        </p:txBody>
      </p:sp>
      <p:pic>
        <p:nvPicPr>
          <p:cNvPr id="4" name="3 Resim" descr="6 SN.jpg"/>
          <p:cNvPicPr>
            <a:picLocks noChangeAspect="1"/>
          </p:cNvPicPr>
          <p:nvPr/>
        </p:nvPicPr>
        <p:blipFill>
          <a:blip r:embed="rId2" cstate="print"/>
          <a:stretch>
            <a:fillRect/>
          </a:stretch>
        </p:blipFill>
        <p:spPr>
          <a:xfrm>
            <a:off x="6948264" y="3284984"/>
            <a:ext cx="1800200" cy="187220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7467600" cy="1143000"/>
          </a:xfrm>
        </p:spPr>
        <p:txBody>
          <a:bodyPr>
            <a:normAutofit/>
          </a:bodyPr>
          <a:lstStyle/>
          <a:p>
            <a:r>
              <a:rPr lang="tr-TR" sz="2800" b="1" dirty="0" smtClean="0"/>
              <a:t>DİYABETİN ÖNLENMESİ İÇİN  TIBBİ BESLENME  TEDAVİSİ ÖNERİLERİ</a:t>
            </a:r>
            <a:endParaRPr lang="tr-TR" sz="2800" b="1" dirty="0"/>
          </a:p>
        </p:txBody>
      </p:sp>
      <p:sp>
        <p:nvSpPr>
          <p:cNvPr id="3" name="2 İçerik Yer Tutucusu"/>
          <p:cNvSpPr>
            <a:spLocks noGrp="1"/>
          </p:cNvSpPr>
          <p:nvPr>
            <p:ph sz="quarter" idx="1"/>
          </p:nvPr>
        </p:nvSpPr>
        <p:spPr/>
        <p:txBody>
          <a:bodyPr/>
          <a:lstStyle/>
          <a:p>
            <a:pPr algn="just"/>
            <a:r>
              <a:rPr lang="tr-TR" sz="2000" dirty="0" smtClean="0"/>
              <a:t>Düşük </a:t>
            </a:r>
            <a:r>
              <a:rPr lang="tr-TR" sz="2000" dirty="0" err="1" smtClean="0"/>
              <a:t>glisemik</a:t>
            </a:r>
            <a:r>
              <a:rPr lang="tr-TR" sz="2000" dirty="0" smtClean="0"/>
              <a:t> yüklü diyetlerin diyabet riskini azalttığına dair yeterli veri yoktur. Ancak, liften ve diğer önemli besin öğelerinden zengin düşük </a:t>
            </a:r>
            <a:r>
              <a:rPr lang="tr-TR" sz="2000" dirty="0" err="1" smtClean="0"/>
              <a:t>glisemik</a:t>
            </a:r>
            <a:r>
              <a:rPr lang="tr-TR" sz="2000" dirty="0" smtClean="0"/>
              <a:t> indeksli besinlerin tüketimi önerilebilir.</a:t>
            </a:r>
          </a:p>
          <a:p>
            <a:pPr algn="just"/>
            <a:r>
              <a:rPr lang="tr-TR" sz="2000" dirty="0" smtClean="0"/>
              <a:t>Tip 2 diyabet yönünden yüksek riskli bireylere, şeker ile tatlandırılmış içecek tüketimini sınırlandırmaları için gerekli eğitim verilmelidir</a:t>
            </a:r>
          </a:p>
          <a:p>
            <a:endParaRPr lang="tr-TR" dirty="0"/>
          </a:p>
        </p:txBody>
      </p:sp>
      <p:pic>
        <p:nvPicPr>
          <p:cNvPr id="4" name="3 Resim" descr="247.jpg"/>
          <p:cNvPicPr>
            <a:picLocks noChangeAspect="1"/>
          </p:cNvPicPr>
          <p:nvPr/>
        </p:nvPicPr>
        <p:blipFill>
          <a:blip r:embed="rId3" cstate="print"/>
          <a:stretch>
            <a:fillRect/>
          </a:stretch>
        </p:blipFill>
        <p:spPr>
          <a:xfrm>
            <a:off x="1475656" y="3933056"/>
            <a:ext cx="5328592" cy="292494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DİYABETTE EGZERSİZ VE FİZİK AKTİVİTE</a:t>
            </a:r>
            <a:endParaRPr lang="tr-TR" sz="2800" b="1" dirty="0"/>
          </a:p>
        </p:txBody>
      </p:sp>
      <p:sp>
        <p:nvSpPr>
          <p:cNvPr id="3" name="2 İçerik Yer Tutucusu"/>
          <p:cNvSpPr>
            <a:spLocks noGrp="1"/>
          </p:cNvSpPr>
          <p:nvPr>
            <p:ph sz="quarter" idx="1"/>
          </p:nvPr>
        </p:nvSpPr>
        <p:spPr/>
        <p:txBody>
          <a:bodyPr/>
          <a:lstStyle/>
          <a:p>
            <a:pPr>
              <a:buNone/>
            </a:pPr>
            <a:r>
              <a:rPr lang="tr-TR" dirty="0" smtClean="0">
                <a:solidFill>
                  <a:schemeClr val="accent2">
                    <a:lumMod val="50000"/>
                  </a:schemeClr>
                </a:solidFill>
              </a:rPr>
              <a:t>Egzersiz öncesi değerlendirme</a:t>
            </a:r>
          </a:p>
          <a:p>
            <a:r>
              <a:rPr lang="tr-TR" sz="2000" dirty="0" err="1" smtClean="0"/>
              <a:t>Glisemik</a:t>
            </a:r>
            <a:r>
              <a:rPr lang="tr-TR" sz="2000" dirty="0" smtClean="0"/>
              <a:t> kontrol düzeyi ve A1C gözden geçirilir.</a:t>
            </a:r>
          </a:p>
          <a:p>
            <a:r>
              <a:rPr lang="tr-TR" sz="2000" dirty="0" smtClean="0"/>
              <a:t>Nörolojik ve kas-iskelet sistemi muayenesi, ayak muayenesi yapılmalıdır.</a:t>
            </a:r>
          </a:p>
          <a:p>
            <a:r>
              <a:rPr lang="tr-TR" sz="2000" dirty="0" err="1" smtClean="0"/>
              <a:t>Fundus</a:t>
            </a:r>
            <a:r>
              <a:rPr lang="tr-TR" sz="2000" dirty="0" smtClean="0"/>
              <a:t> incelemesi yapılmalıdır.</a:t>
            </a:r>
            <a:endParaRPr lang="tr-TR" sz="2000" dirty="0"/>
          </a:p>
        </p:txBody>
      </p:sp>
      <p:pic>
        <p:nvPicPr>
          <p:cNvPr id="5" name="4 Resim" descr="diyabetik retinopati 3.jpg"/>
          <p:cNvPicPr>
            <a:picLocks noChangeAspect="1"/>
          </p:cNvPicPr>
          <p:nvPr/>
        </p:nvPicPr>
        <p:blipFill>
          <a:blip r:embed="rId2" cstate="print"/>
          <a:stretch>
            <a:fillRect/>
          </a:stretch>
        </p:blipFill>
        <p:spPr>
          <a:xfrm>
            <a:off x="539552" y="3501008"/>
            <a:ext cx="7200800" cy="335699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DİYABETTE EGZERSİZ VE FİZİK AKTİVİTE</a:t>
            </a:r>
            <a:endParaRPr lang="tr-TR" sz="2800" b="1" dirty="0"/>
          </a:p>
        </p:txBody>
      </p:sp>
      <p:sp>
        <p:nvSpPr>
          <p:cNvPr id="3" name="2 İçerik Yer Tutucusu"/>
          <p:cNvSpPr>
            <a:spLocks noGrp="1"/>
          </p:cNvSpPr>
          <p:nvPr>
            <p:ph sz="quarter" idx="1"/>
          </p:nvPr>
        </p:nvSpPr>
        <p:spPr/>
        <p:txBody>
          <a:bodyPr/>
          <a:lstStyle/>
          <a:p>
            <a:pPr>
              <a:buNone/>
            </a:pPr>
            <a:r>
              <a:rPr lang="tr-TR" dirty="0" smtClean="0">
                <a:solidFill>
                  <a:schemeClr val="accent2">
                    <a:lumMod val="50000"/>
                  </a:schemeClr>
                </a:solidFill>
              </a:rPr>
              <a:t>Egzersiz öncesi değerlendirme</a:t>
            </a:r>
          </a:p>
          <a:p>
            <a:r>
              <a:rPr lang="tr-TR" sz="2000" dirty="0" smtClean="0"/>
              <a:t>KV sistem muayenesi yapılır. Aşağıdaki gruplara dahil diyabetlilerde </a:t>
            </a:r>
            <a:r>
              <a:rPr lang="tr-TR" sz="2000" b="1" dirty="0" smtClean="0"/>
              <a:t>efor testi </a:t>
            </a:r>
            <a:r>
              <a:rPr lang="tr-TR" sz="2000" dirty="0" smtClean="0"/>
              <a:t>yapılmalıdır:</a:t>
            </a:r>
          </a:p>
          <a:p>
            <a:pPr lvl="1"/>
            <a:r>
              <a:rPr lang="tr-TR" sz="1800" dirty="0" smtClean="0"/>
              <a:t>35 yaşından büyük her diyabetliler</a:t>
            </a:r>
          </a:p>
          <a:p>
            <a:pPr lvl="1"/>
            <a:r>
              <a:rPr lang="tr-TR" sz="1800" dirty="0" smtClean="0"/>
              <a:t>25 yaşından büyük ve 10 yıldan uzun süreli tip 2 diyabet ya da 15 yıldan uzun süreli  tip 1 diyabeti olan kişiler</a:t>
            </a:r>
          </a:p>
          <a:p>
            <a:pPr lvl="1"/>
            <a:r>
              <a:rPr lang="tr-TR" sz="1800" dirty="0" smtClean="0"/>
              <a:t>Koroner arter hastalığı risk faktörleri bulunan diyabetliler</a:t>
            </a:r>
          </a:p>
          <a:p>
            <a:pPr lvl="1"/>
            <a:r>
              <a:rPr lang="tr-TR" sz="1800" dirty="0" err="1" smtClean="0"/>
              <a:t>Periferik</a:t>
            </a:r>
            <a:r>
              <a:rPr lang="tr-TR" sz="1800" dirty="0" smtClean="0"/>
              <a:t> damar hastalığı, </a:t>
            </a:r>
            <a:r>
              <a:rPr lang="tr-TR" sz="1800" dirty="0" err="1" smtClean="0"/>
              <a:t>mikrovasküler</a:t>
            </a:r>
            <a:r>
              <a:rPr lang="tr-TR" sz="1800" dirty="0" smtClean="0"/>
              <a:t> hastalık bulunan bireyler</a:t>
            </a:r>
          </a:p>
          <a:p>
            <a:pPr lvl="1"/>
            <a:endParaRPr lang="tr-TR" dirty="0">
              <a:solidFill>
                <a:schemeClr val="accent2">
                  <a:lumMod val="50000"/>
                </a:schemeClr>
              </a:solidFill>
            </a:endParaRPr>
          </a:p>
        </p:txBody>
      </p:sp>
      <p:pic>
        <p:nvPicPr>
          <p:cNvPr id="4" name="3 Resim" descr="efortesti-tsdtfweo.jpeg"/>
          <p:cNvPicPr>
            <a:picLocks noChangeAspect="1"/>
          </p:cNvPicPr>
          <p:nvPr/>
        </p:nvPicPr>
        <p:blipFill>
          <a:blip r:embed="rId2" cstate="print"/>
          <a:stretch>
            <a:fillRect/>
          </a:stretch>
        </p:blipFill>
        <p:spPr>
          <a:xfrm>
            <a:off x="2123728" y="4293096"/>
            <a:ext cx="6033145" cy="256490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b="1" dirty="0" smtClean="0"/>
              <a:t>DİYABETTE EGZERSİZ VE FİZİK AKTİVİTE</a:t>
            </a:r>
            <a:endParaRPr lang="tr-TR" b="1" dirty="0"/>
          </a:p>
        </p:txBody>
      </p:sp>
      <p:sp>
        <p:nvSpPr>
          <p:cNvPr id="3" name="2 İçerik Yer Tutucusu"/>
          <p:cNvSpPr>
            <a:spLocks noGrp="1"/>
          </p:cNvSpPr>
          <p:nvPr>
            <p:ph sz="quarter" idx="1"/>
          </p:nvPr>
        </p:nvSpPr>
        <p:spPr/>
        <p:txBody>
          <a:bodyPr/>
          <a:lstStyle/>
          <a:p>
            <a:pPr>
              <a:buNone/>
            </a:pPr>
            <a:r>
              <a:rPr lang="tr-TR" dirty="0" smtClean="0">
                <a:solidFill>
                  <a:schemeClr val="accent2">
                    <a:lumMod val="50000"/>
                  </a:schemeClr>
                </a:solidFill>
              </a:rPr>
              <a:t>Egzersizde </a:t>
            </a:r>
            <a:r>
              <a:rPr lang="tr-TR" dirty="0" err="1" smtClean="0">
                <a:solidFill>
                  <a:schemeClr val="accent2">
                    <a:lumMod val="50000"/>
                  </a:schemeClr>
                </a:solidFill>
              </a:rPr>
              <a:t>gliseminin</a:t>
            </a:r>
            <a:r>
              <a:rPr lang="tr-TR" dirty="0" smtClean="0">
                <a:solidFill>
                  <a:schemeClr val="accent2">
                    <a:lumMod val="50000"/>
                  </a:schemeClr>
                </a:solidFill>
              </a:rPr>
              <a:t> düzenlenmesi</a:t>
            </a:r>
          </a:p>
          <a:p>
            <a:pPr algn="just"/>
            <a:r>
              <a:rPr lang="tr-TR" sz="2000" dirty="0" smtClean="0"/>
              <a:t>Hastanın yanında PG düzeyini hızla yükseltebilecek KH kaynakları (</a:t>
            </a:r>
            <a:r>
              <a:rPr lang="tr-TR" sz="2000" dirty="0" err="1" smtClean="0"/>
              <a:t>glukoz</a:t>
            </a:r>
            <a:r>
              <a:rPr lang="tr-TR" sz="2000" dirty="0" smtClean="0"/>
              <a:t> tabletleri, </a:t>
            </a:r>
            <a:r>
              <a:rPr lang="tr-TR" sz="2000" dirty="0" err="1" smtClean="0"/>
              <a:t>glukoz</a:t>
            </a:r>
            <a:r>
              <a:rPr lang="tr-TR" sz="2000" dirty="0" smtClean="0"/>
              <a:t> jelleri, kesme şeker, meyve suyu) bulunmadıkça, özellikle </a:t>
            </a:r>
            <a:r>
              <a:rPr lang="tr-TR" sz="2000" dirty="0" err="1" smtClean="0"/>
              <a:t>insülinin</a:t>
            </a:r>
            <a:r>
              <a:rPr lang="tr-TR" sz="2000" dirty="0" smtClean="0"/>
              <a:t> pik etkisinin olduğu zamanlarda egzersizden kaçınmak gerekir</a:t>
            </a:r>
          </a:p>
          <a:p>
            <a:pPr algn="just"/>
            <a:r>
              <a:rPr lang="tr-TR" sz="2000" dirty="0" smtClean="0"/>
              <a:t>Egzersiz PG düzeylerini 24 saate kadar düşürebilir</a:t>
            </a:r>
          </a:p>
          <a:p>
            <a:r>
              <a:rPr lang="tr-TR" sz="2000" dirty="0" smtClean="0"/>
              <a:t>PG &lt;100 mg/</a:t>
            </a:r>
            <a:r>
              <a:rPr lang="tr-TR" sz="2000" dirty="0" err="1" smtClean="0"/>
              <a:t>dl</a:t>
            </a:r>
            <a:r>
              <a:rPr lang="tr-TR" sz="2000" dirty="0" smtClean="0"/>
              <a:t> ise egzersizden önce 15 g KH (örneğin 1 adet meyve, 1 dilim ekmek) alınması gerekir</a:t>
            </a:r>
          </a:p>
          <a:p>
            <a:r>
              <a:rPr lang="tr-TR" sz="2000" dirty="0" smtClean="0"/>
              <a:t>PG &gt;250 mg/</a:t>
            </a:r>
            <a:r>
              <a:rPr lang="tr-TR" sz="2000" dirty="0" err="1" smtClean="0"/>
              <a:t>dl</a:t>
            </a:r>
            <a:r>
              <a:rPr lang="tr-TR" sz="2000" dirty="0" smtClean="0"/>
              <a:t> ve keton (+) ise keton kayboluncaya kadar egzersiz yapılmamalıdır</a:t>
            </a:r>
          </a:p>
          <a:p>
            <a:pPr algn="just"/>
            <a:endParaRPr lang="tr-TR" sz="2000" dirty="0" smtClean="0"/>
          </a:p>
          <a:p>
            <a:pPr algn="just"/>
            <a:endParaRPr lang="tr-TR" sz="2000" dirty="0" smtClean="0"/>
          </a:p>
          <a:p>
            <a:endParaRPr lang="tr-TR"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DİYABETTE EGZERSİZ VE FİZİK AKTİVİTE</a:t>
            </a:r>
            <a:endParaRPr lang="tr-TR" sz="2800" dirty="0"/>
          </a:p>
        </p:txBody>
      </p:sp>
      <p:sp>
        <p:nvSpPr>
          <p:cNvPr id="3" name="2 İçerik Yer Tutucusu"/>
          <p:cNvSpPr>
            <a:spLocks noGrp="1"/>
          </p:cNvSpPr>
          <p:nvPr>
            <p:ph sz="quarter" idx="1"/>
          </p:nvPr>
        </p:nvSpPr>
        <p:spPr/>
        <p:txBody>
          <a:bodyPr/>
          <a:lstStyle/>
          <a:p>
            <a:pPr>
              <a:buNone/>
            </a:pPr>
            <a:r>
              <a:rPr lang="tr-TR" dirty="0" smtClean="0">
                <a:solidFill>
                  <a:schemeClr val="accent2">
                    <a:lumMod val="50000"/>
                  </a:schemeClr>
                </a:solidFill>
              </a:rPr>
              <a:t>Egzersiz önerileri</a:t>
            </a:r>
          </a:p>
          <a:p>
            <a:endParaRPr lang="tr-TR" sz="2000" dirty="0" smtClean="0"/>
          </a:p>
          <a:p>
            <a:r>
              <a:rPr lang="tr-TR" sz="2000" dirty="0" smtClean="0"/>
              <a:t>En az haftada 3 gün, gün aşırı olmak üzere, haftada toplam 150 dakika olacak şekilde</a:t>
            </a:r>
          </a:p>
          <a:p>
            <a:r>
              <a:rPr lang="tr-TR" sz="2000" dirty="0" smtClean="0"/>
              <a:t>Orta yoğunlukta egzersiz yapmaları sağlanmalıdır </a:t>
            </a:r>
          </a:p>
          <a:p>
            <a:r>
              <a:rPr lang="tr-TR" sz="2000" dirty="0" smtClean="0"/>
              <a:t>90 dakikadan fazla oturmamalı, gerekirse ara verip egzersiz yapmalı </a:t>
            </a:r>
          </a:p>
          <a:p>
            <a:endParaRPr lang="tr-TR" dirty="0" smtClean="0"/>
          </a:p>
          <a:p>
            <a:endParaRPr lang="tr-TR" dirty="0">
              <a:solidFill>
                <a:schemeClr val="accent2">
                  <a:lumMod val="50000"/>
                </a:schemeClr>
              </a:solidFill>
            </a:endParaRPr>
          </a:p>
        </p:txBody>
      </p:sp>
      <p:pic>
        <p:nvPicPr>
          <p:cNvPr id="4" name="3 Resim" descr="YÜZME.jpg"/>
          <p:cNvPicPr>
            <a:picLocks noChangeAspect="1"/>
          </p:cNvPicPr>
          <p:nvPr/>
        </p:nvPicPr>
        <p:blipFill>
          <a:blip r:embed="rId3" cstate="print"/>
          <a:stretch>
            <a:fillRect/>
          </a:stretch>
        </p:blipFill>
        <p:spPr>
          <a:xfrm>
            <a:off x="251520" y="4725144"/>
            <a:ext cx="3028950" cy="1946523"/>
          </a:xfrm>
          <a:prstGeom prst="rect">
            <a:avLst/>
          </a:prstGeom>
        </p:spPr>
      </p:pic>
      <p:pic>
        <p:nvPicPr>
          <p:cNvPr id="6" name="5 Resim" descr="BİSİK.jpg"/>
          <p:cNvPicPr>
            <a:picLocks noChangeAspect="1"/>
          </p:cNvPicPr>
          <p:nvPr/>
        </p:nvPicPr>
        <p:blipFill>
          <a:blip r:embed="rId4" cstate="print"/>
          <a:stretch>
            <a:fillRect/>
          </a:stretch>
        </p:blipFill>
        <p:spPr>
          <a:xfrm>
            <a:off x="6300192" y="908720"/>
            <a:ext cx="2457450" cy="1584176"/>
          </a:xfrm>
          <a:prstGeom prst="rect">
            <a:avLst/>
          </a:prstGeom>
        </p:spPr>
      </p:pic>
      <p:pic>
        <p:nvPicPr>
          <p:cNvPr id="7" name="6 Resim" descr="courir-famille.jpg"/>
          <p:cNvPicPr>
            <a:picLocks noChangeAspect="1"/>
          </p:cNvPicPr>
          <p:nvPr/>
        </p:nvPicPr>
        <p:blipFill>
          <a:blip r:embed="rId5" cstate="print"/>
          <a:stretch>
            <a:fillRect/>
          </a:stretch>
        </p:blipFill>
        <p:spPr>
          <a:xfrm>
            <a:off x="3635896" y="3933056"/>
            <a:ext cx="4572000" cy="292494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266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8680"/>
            <a:ext cx="7560840" cy="592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044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DİYABETLİ HASTALARDA STANDART BAKIM İLKELERİ</a:t>
            </a:r>
          </a:p>
        </p:txBody>
      </p:sp>
      <p:sp>
        <p:nvSpPr>
          <p:cNvPr id="3" name="İçerik Yer Tutucusu 2"/>
          <p:cNvSpPr>
            <a:spLocks noGrp="1"/>
          </p:cNvSpPr>
          <p:nvPr>
            <p:ph sz="quarter" idx="1"/>
          </p:nvPr>
        </p:nvSpPr>
        <p:spPr/>
        <p:txBody>
          <a:bodyPr>
            <a:normAutofit/>
          </a:bodyPr>
          <a:lstStyle/>
          <a:p>
            <a:pPr marL="0" indent="0">
              <a:buNone/>
            </a:pPr>
            <a:r>
              <a:rPr lang="tr-TR" dirty="0" smtClean="0">
                <a:solidFill>
                  <a:schemeClr val="accent2">
                    <a:lumMod val="75000"/>
                  </a:schemeClr>
                </a:solidFill>
              </a:rPr>
              <a:t>Laboratuvar incelemesi</a:t>
            </a:r>
          </a:p>
          <a:p>
            <a:r>
              <a:rPr lang="tr-TR" sz="2000" dirty="0"/>
              <a:t>A1C: 3-6 ayda </a:t>
            </a:r>
            <a:r>
              <a:rPr lang="tr-TR" sz="2000" dirty="0" smtClean="0"/>
              <a:t>bir</a:t>
            </a:r>
          </a:p>
          <a:p>
            <a:r>
              <a:rPr lang="tr-TR" sz="2000" dirty="0"/>
              <a:t>Açlık </a:t>
            </a:r>
            <a:r>
              <a:rPr lang="tr-TR" sz="2000" dirty="0" err="1"/>
              <a:t>lipid</a:t>
            </a:r>
            <a:r>
              <a:rPr lang="tr-TR" sz="2000" dirty="0"/>
              <a:t> profili (total kolesterol, HDL-kolesterol, </a:t>
            </a:r>
            <a:r>
              <a:rPr lang="tr-TR" sz="2000" dirty="0" smtClean="0"/>
              <a:t>LDL kolesterol</a:t>
            </a:r>
            <a:r>
              <a:rPr lang="tr-TR" sz="2000" dirty="0"/>
              <a:t>, </a:t>
            </a:r>
            <a:r>
              <a:rPr lang="tr-TR" sz="2000" dirty="0" err="1"/>
              <a:t>trigliserid</a:t>
            </a:r>
            <a:r>
              <a:rPr lang="tr-TR" sz="2000" dirty="0"/>
              <a:t>): Yılda bir </a:t>
            </a:r>
            <a:endParaRPr lang="tr-TR" sz="2000" dirty="0" smtClean="0"/>
          </a:p>
          <a:p>
            <a:r>
              <a:rPr lang="tr-TR" sz="2000" dirty="0" err="1" smtClean="0"/>
              <a:t>Mikroalbuminüri</a:t>
            </a:r>
            <a:r>
              <a:rPr lang="tr-TR" sz="2000" dirty="0" smtClean="0"/>
              <a:t> </a:t>
            </a:r>
            <a:r>
              <a:rPr lang="tr-TR" sz="2000" dirty="0"/>
              <a:t>(</a:t>
            </a:r>
            <a:r>
              <a:rPr lang="tr-TR" sz="2000" dirty="0" err="1"/>
              <a:t>üriner</a:t>
            </a:r>
            <a:r>
              <a:rPr lang="tr-TR" sz="2000" dirty="0"/>
              <a:t> </a:t>
            </a:r>
            <a:r>
              <a:rPr lang="tr-TR" sz="2000" dirty="0" err="1"/>
              <a:t>albumin</a:t>
            </a:r>
            <a:r>
              <a:rPr lang="tr-TR" sz="2000" dirty="0"/>
              <a:t> </a:t>
            </a:r>
            <a:r>
              <a:rPr lang="tr-TR" sz="2000" dirty="0" err="1"/>
              <a:t>ekskresyonu</a:t>
            </a:r>
            <a:r>
              <a:rPr lang="tr-TR" sz="2000" dirty="0"/>
              <a:t>: UAE veya albümin/</a:t>
            </a:r>
            <a:r>
              <a:rPr lang="tr-TR" sz="2000" dirty="0" err="1"/>
              <a:t>kreatinin</a:t>
            </a:r>
            <a:r>
              <a:rPr lang="tr-TR" sz="2000" dirty="0"/>
              <a:t> oranı): </a:t>
            </a:r>
            <a:endParaRPr lang="tr-TR" sz="2000" dirty="0" smtClean="0"/>
          </a:p>
          <a:p>
            <a:pPr lvl="1"/>
            <a:r>
              <a:rPr lang="tr-TR" sz="2000" dirty="0" smtClean="0"/>
              <a:t>Tip </a:t>
            </a:r>
            <a:r>
              <a:rPr lang="tr-TR" sz="2000" dirty="0"/>
              <a:t>1 diyabette tanıdan 5 yıl sonra veya </a:t>
            </a:r>
            <a:r>
              <a:rPr lang="tr-TR" sz="2000" dirty="0" err="1"/>
              <a:t>pubertede</a:t>
            </a:r>
            <a:r>
              <a:rPr lang="tr-TR" sz="2000" dirty="0"/>
              <a:t>, </a:t>
            </a:r>
            <a:endParaRPr lang="tr-TR" sz="2000" dirty="0" smtClean="0"/>
          </a:p>
          <a:p>
            <a:pPr lvl="1"/>
            <a:r>
              <a:rPr lang="tr-TR" sz="2000" dirty="0"/>
              <a:t>T</a:t>
            </a:r>
            <a:r>
              <a:rPr lang="tr-TR" sz="2000" dirty="0" smtClean="0"/>
              <a:t>ip </a:t>
            </a:r>
            <a:r>
              <a:rPr lang="tr-TR" sz="2000" dirty="0"/>
              <a:t>2 diyabette tanıda ve daha sonra her yıl bakılmalıdır</a:t>
            </a:r>
            <a:r>
              <a:rPr lang="tr-TR" sz="2000" dirty="0" smtClean="0"/>
              <a:t>.</a:t>
            </a:r>
          </a:p>
          <a:p>
            <a:pPr lvl="1"/>
            <a:r>
              <a:rPr lang="tr-TR" sz="2000" dirty="0" smtClean="0"/>
              <a:t> </a:t>
            </a:r>
            <a:r>
              <a:rPr lang="tr-TR" sz="2000" dirty="0"/>
              <a:t>Sabah ilk (veya spot) idrarda </a:t>
            </a:r>
            <a:r>
              <a:rPr lang="tr-TR" sz="2000" dirty="0" err="1"/>
              <a:t>albumin</a:t>
            </a:r>
            <a:r>
              <a:rPr lang="tr-TR" sz="2000" dirty="0"/>
              <a:t>/</a:t>
            </a:r>
            <a:r>
              <a:rPr lang="tr-TR" sz="2000" dirty="0" err="1"/>
              <a:t>kreatinin</a:t>
            </a:r>
            <a:r>
              <a:rPr lang="tr-TR" sz="2000" dirty="0"/>
              <a:t> oranı tercih edilmelidir. </a:t>
            </a:r>
            <a:endParaRPr lang="tr-TR" sz="2000" dirty="0" smtClean="0"/>
          </a:p>
          <a:p>
            <a:pPr marL="0" indent="0">
              <a:buNone/>
            </a:pPr>
            <a:endParaRPr lang="tr-TR" sz="2000" dirty="0"/>
          </a:p>
        </p:txBody>
      </p:sp>
    </p:spTree>
    <p:extLst>
      <p:ext uri="{BB962C8B-B14F-4D97-AF65-F5344CB8AC3E}">
        <p14:creationId xmlns:p14="http://schemas.microsoft.com/office/powerpoint/2010/main" val="2693601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DİYABETLİ HASTALARDA STANDART BAKIM İLKELERİ</a:t>
            </a:r>
            <a:endParaRPr lang="tr-TR" sz="2800" dirty="0"/>
          </a:p>
        </p:txBody>
      </p:sp>
      <p:sp>
        <p:nvSpPr>
          <p:cNvPr id="3" name="İçerik Yer Tutucusu 2"/>
          <p:cNvSpPr>
            <a:spLocks noGrp="1"/>
          </p:cNvSpPr>
          <p:nvPr>
            <p:ph sz="quarter" idx="1"/>
          </p:nvPr>
        </p:nvSpPr>
        <p:spPr/>
        <p:txBody>
          <a:bodyPr/>
          <a:lstStyle/>
          <a:p>
            <a:pPr marL="0" indent="0">
              <a:buNone/>
            </a:pPr>
            <a:r>
              <a:rPr lang="tr-TR" dirty="0">
                <a:solidFill>
                  <a:schemeClr val="accent2">
                    <a:lumMod val="75000"/>
                  </a:schemeClr>
                </a:solidFill>
              </a:rPr>
              <a:t>Laboratuvar incelemesi</a:t>
            </a:r>
          </a:p>
          <a:p>
            <a:r>
              <a:rPr lang="tr-TR" sz="2000" dirty="0"/>
              <a:t>Serum </a:t>
            </a:r>
            <a:r>
              <a:rPr lang="tr-TR" sz="2000" dirty="0" err="1"/>
              <a:t>kreatinin</a:t>
            </a:r>
            <a:r>
              <a:rPr lang="tr-TR" sz="2000" dirty="0"/>
              <a:t>: Erişkinde (çocukta </a:t>
            </a:r>
            <a:r>
              <a:rPr lang="tr-TR" sz="2000" dirty="0" err="1"/>
              <a:t>proteinüri</a:t>
            </a:r>
            <a:r>
              <a:rPr lang="tr-TR" sz="2000" dirty="0"/>
              <a:t> varsa) yılda bir</a:t>
            </a:r>
          </a:p>
          <a:p>
            <a:r>
              <a:rPr lang="tr-TR" sz="2000" dirty="0" smtClean="0"/>
              <a:t>Erişkinde </a:t>
            </a:r>
            <a:r>
              <a:rPr lang="tr-TR" sz="2000" dirty="0"/>
              <a:t>EKG: Her yıl</a:t>
            </a:r>
          </a:p>
          <a:p>
            <a:r>
              <a:rPr lang="tr-TR" sz="2000" dirty="0" smtClean="0"/>
              <a:t>İdrar </a:t>
            </a:r>
            <a:r>
              <a:rPr lang="tr-TR" sz="2000" dirty="0"/>
              <a:t>incelemesi (keton, protein, </a:t>
            </a:r>
            <a:r>
              <a:rPr lang="tr-TR" sz="2000" dirty="0" err="1"/>
              <a:t>sediment</a:t>
            </a:r>
            <a:r>
              <a:rPr lang="tr-TR" sz="2000" dirty="0"/>
              <a:t>): Her </a:t>
            </a:r>
            <a:r>
              <a:rPr lang="tr-TR" sz="2000" dirty="0" err="1" smtClean="0"/>
              <a:t>vizitte</a:t>
            </a:r>
            <a:endParaRPr lang="tr-TR" sz="2000" dirty="0" smtClean="0"/>
          </a:p>
          <a:p>
            <a:r>
              <a:rPr lang="tr-TR" sz="2000" dirty="0"/>
              <a:t>Özellikle </a:t>
            </a:r>
            <a:r>
              <a:rPr lang="tr-TR" sz="2000" dirty="0" err="1"/>
              <a:t>metformin</a:t>
            </a:r>
            <a:r>
              <a:rPr lang="tr-TR" sz="2000" dirty="0"/>
              <a:t> kullanan erişkinlerde ve </a:t>
            </a:r>
            <a:r>
              <a:rPr lang="tr-TR" sz="2000" dirty="0" err="1"/>
              <a:t>pernisiyöz</a:t>
            </a:r>
            <a:r>
              <a:rPr lang="tr-TR" sz="2000" dirty="0"/>
              <a:t> anemi kuşkusu olan bireylerde gerektiğinde vitamin B12 düzeyi ölçülmelidir.</a:t>
            </a:r>
          </a:p>
        </p:txBody>
      </p:sp>
    </p:spTree>
    <p:extLst>
      <p:ext uri="{BB962C8B-B14F-4D97-AF65-F5344CB8AC3E}">
        <p14:creationId xmlns:p14="http://schemas.microsoft.com/office/powerpoint/2010/main" val="520009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DİYABETLİ HASTALARDA GLİSEMİK KONTROL HEDEFLERİ</a:t>
            </a:r>
            <a:endParaRPr lang="tr-TR" sz="2800" dirty="0"/>
          </a:p>
        </p:txBody>
      </p:sp>
      <p:pic>
        <p:nvPicPr>
          <p:cNvPr id="58370" name="Picture 2"/>
          <p:cNvPicPr>
            <a:picLocks noChangeAspect="1" noChangeArrowheads="1"/>
          </p:cNvPicPr>
          <p:nvPr/>
        </p:nvPicPr>
        <p:blipFill>
          <a:blip r:embed="rId2" cstate="print"/>
          <a:srcRect/>
          <a:stretch>
            <a:fillRect/>
          </a:stretch>
        </p:blipFill>
        <p:spPr bwMode="auto">
          <a:xfrm>
            <a:off x="251520" y="1484784"/>
            <a:ext cx="7848872" cy="5373216"/>
          </a:xfrm>
          <a:prstGeom prst="rect">
            <a:avLst/>
          </a:prstGeom>
          <a:noFill/>
          <a:ln w="9525">
            <a:noFill/>
            <a:miter lim="800000"/>
            <a:headEnd/>
            <a:tailEnd/>
          </a:ln>
        </p:spPr>
      </p:pic>
    </p:spTree>
    <p:extLst>
      <p:ext uri="{BB962C8B-B14F-4D97-AF65-F5344CB8AC3E}">
        <p14:creationId xmlns:p14="http://schemas.microsoft.com/office/powerpoint/2010/main" val="599410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DİYABETLİ HASTALARDA GLİSEMİK KONTROL HEDEFLERİ</a:t>
            </a:r>
            <a:endParaRPr lang="tr-TR" sz="2800" dirty="0"/>
          </a:p>
        </p:txBody>
      </p:sp>
      <p:sp>
        <p:nvSpPr>
          <p:cNvPr id="3" name="İçerik Yer Tutucusu 2"/>
          <p:cNvSpPr>
            <a:spLocks noGrp="1"/>
          </p:cNvSpPr>
          <p:nvPr>
            <p:ph sz="quarter" idx="1"/>
          </p:nvPr>
        </p:nvSpPr>
        <p:spPr/>
        <p:txBody>
          <a:bodyPr/>
          <a:lstStyle/>
          <a:p>
            <a:pPr marL="0" indent="0">
              <a:buNone/>
            </a:pPr>
            <a:r>
              <a:rPr lang="tr-TR" dirty="0" smtClean="0">
                <a:solidFill>
                  <a:schemeClr val="accent2">
                    <a:lumMod val="75000"/>
                  </a:schemeClr>
                </a:solidFill>
              </a:rPr>
              <a:t>Çocuklarda </a:t>
            </a:r>
            <a:r>
              <a:rPr lang="tr-TR" dirty="0" err="1" smtClean="0">
                <a:solidFill>
                  <a:schemeClr val="accent2">
                    <a:lumMod val="75000"/>
                  </a:schemeClr>
                </a:solidFill>
              </a:rPr>
              <a:t>glisemik</a:t>
            </a:r>
            <a:r>
              <a:rPr lang="tr-TR" dirty="0" smtClean="0">
                <a:solidFill>
                  <a:schemeClr val="accent2">
                    <a:lumMod val="75000"/>
                  </a:schemeClr>
                </a:solidFill>
              </a:rPr>
              <a:t> kontrol hedefleri</a:t>
            </a:r>
          </a:p>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2194197143"/>
              </p:ext>
            </p:extLst>
          </p:nvPr>
        </p:nvGraphicFramePr>
        <p:xfrm>
          <a:off x="251521" y="2204864"/>
          <a:ext cx="8496943" cy="4104455"/>
        </p:xfrm>
        <a:graphic>
          <a:graphicData uri="http://schemas.openxmlformats.org/drawingml/2006/table">
            <a:tbl>
              <a:tblPr firstRow="1" bandRow="1">
                <a:tableStyleId>{5C22544A-7EE6-4342-B048-85BDC9FD1C3A}</a:tableStyleId>
              </a:tblPr>
              <a:tblGrid>
                <a:gridCol w="3035791"/>
                <a:gridCol w="2125057"/>
                <a:gridCol w="1669682"/>
                <a:gridCol w="1666413"/>
              </a:tblGrid>
              <a:tr h="820891">
                <a:tc>
                  <a:txBody>
                    <a:bodyPr/>
                    <a:lstStyle/>
                    <a:p>
                      <a:endParaRPr lang="tr-TR" dirty="0"/>
                    </a:p>
                  </a:txBody>
                  <a:tcPr/>
                </a:tc>
                <a:tc>
                  <a:txBody>
                    <a:bodyPr/>
                    <a:lstStyle/>
                    <a:p>
                      <a:r>
                        <a:rPr lang="tr-TR" dirty="0" smtClean="0"/>
                        <a:t>0-6</a:t>
                      </a:r>
                      <a:r>
                        <a:rPr lang="tr-TR" baseline="0" dirty="0" smtClean="0"/>
                        <a:t> yaş</a:t>
                      </a:r>
                      <a:endParaRPr lang="tr-TR" dirty="0"/>
                    </a:p>
                  </a:txBody>
                  <a:tcPr/>
                </a:tc>
                <a:tc>
                  <a:txBody>
                    <a:bodyPr/>
                    <a:lstStyle/>
                    <a:p>
                      <a:r>
                        <a:rPr lang="tr-TR" dirty="0" smtClean="0"/>
                        <a:t>7-12 yaş</a:t>
                      </a:r>
                      <a:endParaRPr lang="tr-TR" dirty="0"/>
                    </a:p>
                  </a:txBody>
                  <a:tcPr/>
                </a:tc>
                <a:tc>
                  <a:txBody>
                    <a:bodyPr/>
                    <a:lstStyle/>
                    <a:p>
                      <a:r>
                        <a:rPr lang="tr-TR" dirty="0" smtClean="0"/>
                        <a:t>13-18 yaş</a:t>
                      </a:r>
                      <a:endParaRPr lang="tr-TR" dirty="0"/>
                    </a:p>
                  </a:txBody>
                  <a:tcPr/>
                </a:tc>
              </a:tr>
              <a:tr h="820891">
                <a:tc>
                  <a:txBody>
                    <a:bodyPr/>
                    <a:lstStyle/>
                    <a:p>
                      <a:r>
                        <a:rPr lang="tr-TR" b="1" dirty="0" smtClean="0"/>
                        <a:t>HbA1C</a:t>
                      </a:r>
                      <a:endParaRPr lang="tr-TR" b="1" dirty="0"/>
                    </a:p>
                  </a:txBody>
                  <a:tcPr/>
                </a:tc>
                <a:tc>
                  <a:txBody>
                    <a:bodyPr/>
                    <a:lstStyle/>
                    <a:p>
                      <a:r>
                        <a:rPr kumimoji="0" lang="tr-TR" sz="1800" kern="1200" baseline="0" dirty="0" smtClean="0">
                          <a:solidFill>
                            <a:schemeClr val="dk1"/>
                          </a:solidFill>
                          <a:latin typeface="+mn-lt"/>
                          <a:ea typeface="+mn-ea"/>
                          <a:cs typeface="+mn-cs"/>
                        </a:rPr>
                        <a:t>%7.5-8.5</a:t>
                      </a:r>
                      <a:endParaRPr lang="tr-TR" dirty="0"/>
                    </a:p>
                  </a:txBody>
                  <a:tcPr/>
                </a:tc>
                <a:tc>
                  <a:txBody>
                    <a:bodyPr/>
                    <a:lstStyle/>
                    <a:p>
                      <a:r>
                        <a:rPr kumimoji="0" lang="tr-TR" sz="1800" kern="1200" baseline="0" dirty="0" smtClean="0">
                          <a:solidFill>
                            <a:schemeClr val="dk1"/>
                          </a:solidFill>
                          <a:latin typeface="+mn-lt"/>
                          <a:ea typeface="+mn-ea"/>
                          <a:cs typeface="+mn-cs"/>
                        </a:rPr>
                        <a:t>&lt;%8.0</a:t>
                      </a:r>
                      <a:endParaRPr lang="tr-TR" dirty="0"/>
                    </a:p>
                  </a:txBody>
                  <a:tcPr/>
                </a:tc>
                <a:tc>
                  <a:txBody>
                    <a:bodyPr/>
                    <a:lstStyle/>
                    <a:p>
                      <a:r>
                        <a:rPr kumimoji="0" lang="tr-TR" sz="1800" kern="1200" baseline="0" dirty="0" smtClean="0">
                          <a:solidFill>
                            <a:schemeClr val="dk1"/>
                          </a:solidFill>
                          <a:latin typeface="+mn-lt"/>
                          <a:ea typeface="+mn-ea"/>
                          <a:cs typeface="+mn-cs"/>
                        </a:rPr>
                        <a:t>%6.5-7.0</a:t>
                      </a:r>
                      <a:endParaRPr lang="tr-TR" dirty="0"/>
                    </a:p>
                  </a:txBody>
                  <a:tcPr/>
                </a:tc>
              </a:tr>
              <a:tr h="820891">
                <a:tc>
                  <a:txBody>
                    <a:bodyPr/>
                    <a:lstStyle/>
                    <a:p>
                      <a:r>
                        <a:rPr lang="tr-TR" sz="1600" b="1" dirty="0" smtClean="0"/>
                        <a:t>APG ve öğün öncesi PG</a:t>
                      </a:r>
                      <a:endParaRPr lang="tr-TR" sz="1600" b="1" dirty="0"/>
                    </a:p>
                  </a:txBody>
                  <a:tcPr/>
                </a:tc>
                <a:tc>
                  <a:txBody>
                    <a:bodyPr/>
                    <a:lstStyle/>
                    <a:p>
                      <a:r>
                        <a:rPr kumimoji="0" lang="tr-TR" sz="1800" kern="1200" baseline="0" dirty="0" smtClean="0">
                          <a:solidFill>
                            <a:schemeClr val="dk1"/>
                          </a:solidFill>
                          <a:latin typeface="+mn-lt"/>
                          <a:ea typeface="+mn-ea"/>
                          <a:cs typeface="+mn-cs"/>
                        </a:rPr>
                        <a:t>100-180 mg/</a:t>
                      </a:r>
                      <a:r>
                        <a:rPr kumimoji="0" lang="tr-TR" sz="1800" kern="1200" baseline="0" dirty="0" err="1" smtClean="0">
                          <a:solidFill>
                            <a:schemeClr val="dk1"/>
                          </a:solidFill>
                          <a:latin typeface="+mn-lt"/>
                          <a:ea typeface="+mn-ea"/>
                          <a:cs typeface="+mn-cs"/>
                        </a:rPr>
                        <a:t>dl</a:t>
                      </a:r>
                      <a:endParaRPr lang="tr-TR" dirty="0"/>
                    </a:p>
                  </a:txBody>
                  <a:tcPr/>
                </a:tc>
                <a:tc>
                  <a:txBody>
                    <a:bodyPr/>
                    <a:lstStyle/>
                    <a:p>
                      <a:r>
                        <a:rPr kumimoji="0" lang="tr-TR" sz="1800" kern="1200" baseline="0" dirty="0" smtClean="0">
                          <a:solidFill>
                            <a:schemeClr val="dk1"/>
                          </a:solidFill>
                          <a:latin typeface="+mn-lt"/>
                          <a:ea typeface="+mn-ea"/>
                          <a:cs typeface="+mn-cs"/>
                        </a:rPr>
                        <a:t>90-180 mg/</a:t>
                      </a:r>
                      <a:r>
                        <a:rPr kumimoji="0" lang="tr-TR" sz="1800" kern="1200" baseline="0" dirty="0" err="1" smtClean="0">
                          <a:solidFill>
                            <a:schemeClr val="dk1"/>
                          </a:solidFill>
                          <a:latin typeface="+mn-lt"/>
                          <a:ea typeface="+mn-ea"/>
                          <a:cs typeface="+mn-cs"/>
                        </a:rPr>
                        <a:t>dl</a:t>
                      </a:r>
                      <a:endParaRPr lang="tr-TR" dirty="0"/>
                    </a:p>
                  </a:txBody>
                  <a:tcPr/>
                </a:tc>
                <a:tc>
                  <a:txBody>
                    <a:bodyPr/>
                    <a:lstStyle/>
                    <a:p>
                      <a:r>
                        <a:rPr kumimoji="0" lang="tr-TR" sz="1800" kern="1200" baseline="0" dirty="0" smtClean="0">
                          <a:solidFill>
                            <a:schemeClr val="dk1"/>
                          </a:solidFill>
                          <a:latin typeface="+mn-lt"/>
                          <a:ea typeface="+mn-ea"/>
                          <a:cs typeface="+mn-cs"/>
                        </a:rPr>
                        <a:t>80-120 mg/</a:t>
                      </a:r>
                      <a:r>
                        <a:rPr kumimoji="0" lang="tr-TR" sz="1800" kern="1200" baseline="0" dirty="0" err="1" smtClean="0">
                          <a:solidFill>
                            <a:schemeClr val="dk1"/>
                          </a:solidFill>
                          <a:latin typeface="+mn-lt"/>
                          <a:ea typeface="+mn-ea"/>
                          <a:cs typeface="+mn-cs"/>
                        </a:rPr>
                        <a:t>dl</a:t>
                      </a:r>
                      <a:endParaRPr lang="tr-TR" dirty="0"/>
                    </a:p>
                  </a:txBody>
                  <a:tcPr/>
                </a:tc>
              </a:tr>
              <a:tr h="820891">
                <a:tc>
                  <a:txBody>
                    <a:bodyPr/>
                    <a:lstStyle/>
                    <a:p>
                      <a:r>
                        <a:rPr lang="tr-TR" sz="1800" b="1" dirty="0" smtClean="0"/>
                        <a:t>Öğün</a:t>
                      </a:r>
                      <a:r>
                        <a:rPr lang="tr-TR" sz="1800" b="1" baseline="0" dirty="0" smtClean="0"/>
                        <a:t> sonrası 2.saat PPG</a:t>
                      </a:r>
                      <a:endParaRPr lang="tr-TR" sz="1800" b="1" dirty="0"/>
                    </a:p>
                  </a:txBody>
                  <a:tcPr/>
                </a:tc>
                <a:tc>
                  <a:txBody>
                    <a:bodyPr/>
                    <a:lstStyle/>
                    <a:p>
                      <a:endParaRPr lang="tr-TR"/>
                    </a:p>
                  </a:txBody>
                  <a:tcPr/>
                </a:tc>
                <a:tc>
                  <a:txBody>
                    <a:bodyPr/>
                    <a:lstStyle/>
                    <a:p>
                      <a:endParaRPr lang="tr-TR"/>
                    </a:p>
                  </a:txBody>
                  <a:tcPr/>
                </a:tc>
                <a:tc>
                  <a:txBody>
                    <a:bodyPr/>
                    <a:lstStyle/>
                    <a:p>
                      <a:r>
                        <a:rPr kumimoji="0" lang="tr-TR" sz="1800" kern="1200" baseline="0" dirty="0" smtClean="0">
                          <a:solidFill>
                            <a:schemeClr val="dk1"/>
                          </a:solidFill>
                          <a:latin typeface="+mn-lt"/>
                          <a:ea typeface="+mn-ea"/>
                          <a:cs typeface="+mn-cs"/>
                        </a:rPr>
                        <a:t>&lt;150 mg/</a:t>
                      </a:r>
                      <a:r>
                        <a:rPr kumimoji="0" lang="tr-TR" sz="1800" kern="1200" baseline="0" dirty="0" err="1" smtClean="0">
                          <a:solidFill>
                            <a:schemeClr val="dk1"/>
                          </a:solidFill>
                          <a:latin typeface="+mn-lt"/>
                          <a:ea typeface="+mn-ea"/>
                          <a:cs typeface="+mn-cs"/>
                        </a:rPr>
                        <a:t>dl</a:t>
                      </a:r>
                      <a:endParaRPr lang="tr-TR" dirty="0"/>
                    </a:p>
                  </a:txBody>
                  <a:tcPr/>
                </a:tc>
              </a:tr>
              <a:tr h="820891">
                <a:tc>
                  <a:txBody>
                    <a:bodyPr/>
                    <a:lstStyle/>
                    <a:p>
                      <a:r>
                        <a:rPr lang="tr-TR" b="1" dirty="0" smtClean="0"/>
                        <a:t>Gece PG</a:t>
                      </a:r>
                      <a:endParaRPr lang="tr-TR" b="1" dirty="0"/>
                    </a:p>
                  </a:txBody>
                  <a:tcPr/>
                </a:tc>
                <a:tc>
                  <a:txBody>
                    <a:bodyPr/>
                    <a:lstStyle/>
                    <a:p>
                      <a:r>
                        <a:rPr kumimoji="0" lang="tr-TR" sz="1800" kern="1200" baseline="0" dirty="0" smtClean="0">
                          <a:solidFill>
                            <a:schemeClr val="dk1"/>
                          </a:solidFill>
                          <a:latin typeface="+mn-lt"/>
                          <a:ea typeface="+mn-ea"/>
                          <a:cs typeface="+mn-cs"/>
                        </a:rPr>
                        <a:t>110-200 mg/</a:t>
                      </a:r>
                      <a:r>
                        <a:rPr kumimoji="0" lang="tr-TR" sz="1800" kern="1200" baseline="0" dirty="0" err="1" smtClean="0">
                          <a:solidFill>
                            <a:schemeClr val="dk1"/>
                          </a:solidFill>
                          <a:latin typeface="+mn-lt"/>
                          <a:ea typeface="+mn-ea"/>
                          <a:cs typeface="+mn-cs"/>
                        </a:rPr>
                        <a:t>dl</a:t>
                      </a:r>
                      <a:endParaRPr lang="tr-TR" dirty="0"/>
                    </a:p>
                  </a:txBody>
                  <a:tcPr/>
                </a:tc>
                <a:tc>
                  <a:txBody>
                    <a:bodyPr/>
                    <a:lstStyle/>
                    <a:p>
                      <a:r>
                        <a:rPr kumimoji="0" lang="tr-TR" sz="1800" kern="1200" baseline="0" dirty="0" smtClean="0">
                          <a:solidFill>
                            <a:schemeClr val="dk1"/>
                          </a:solidFill>
                          <a:latin typeface="+mn-lt"/>
                          <a:ea typeface="+mn-ea"/>
                          <a:cs typeface="+mn-cs"/>
                        </a:rPr>
                        <a:t>100-180 mg/</a:t>
                      </a:r>
                      <a:r>
                        <a:rPr kumimoji="0" lang="tr-TR" sz="1800" kern="1200" baseline="0" dirty="0" err="1" smtClean="0">
                          <a:solidFill>
                            <a:schemeClr val="dk1"/>
                          </a:solidFill>
                          <a:latin typeface="+mn-lt"/>
                          <a:ea typeface="+mn-ea"/>
                          <a:cs typeface="+mn-cs"/>
                        </a:rPr>
                        <a:t>dl</a:t>
                      </a:r>
                      <a:endParaRPr lang="tr-TR" dirty="0"/>
                    </a:p>
                  </a:txBody>
                  <a:tcPr/>
                </a:tc>
                <a:tc>
                  <a:txBody>
                    <a:bodyPr/>
                    <a:lstStyle/>
                    <a:p>
                      <a:r>
                        <a:rPr kumimoji="0" lang="tr-TR" sz="1800" kern="1200" baseline="0" dirty="0" smtClean="0">
                          <a:solidFill>
                            <a:schemeClr val="dk1"/>
                          </a:solidFill>
                          <a:latin typeface="+mn-lt"/>
                          <a:ea typeface="+mn-ea"/>
                          <a:cs typeface="+mn-cs"/>
                        </a:rPr>
                        <a:t>90-130 mg/</a:t>
                      </a:r>
                      <a:r>
                        <a:rPr kumimoji="0" lang="tr-TR" sz="1800" kern="1200" baseline="0" dirty="0" err="1" smtClean="0">
                          <a:solidFill>
                            <a:schemeClr val="dk1"/>
                          </a:solidFill>
                          <a:latin typeface="+mn-lt"/>
                          <a:ea typeface="+mn-ea"/>
                          <a:cs typeface="+mn-cs"/>
                        </a:rPr>
                        <a:t>dl</a:t>
                      </a:r>
                      <a:endParaRPr lang="tr-TR" dirty="0"/>
                    </a:p>
                  </a:txBody>
                  <a:tcPr/>
                </a:tc>
              </a:tr>
            </a:tbl>
          </a:graphicData>
        </a:graphic>
      </p:graphicFrame>
    </p:spTree>
    <p:extLst>
      <p:ext uri="{BB962C8B-B14F-4D97-AF65-F5344CB8AC3E}">
        <p14:creationId xmlns:p14="http://schemas.microsoft.com/office/powerpoint/2010/main" val="1736436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8680"/>
            <a:ext cx="6912768" cy="592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9282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t>DİYABETLİ HASTALARDA GLİSEMİK KONTROL HEDEFLERİ</a:t>
            </a:r>
            <a:endParaRPr lang="tr-TR" sz="2800" dirty="0"/>
          </a:p>
        </p:txBody>
      </p:sp>
      <p:sp>
        <p:nvSpPr>
          <p:cNvPr id="5" name="4 İçerik Yer Tutucusu"/>
          <p:cNvSpPr>
            <a:spLocks noGrp="1"/>
          </p:cNvSpPr>
          <p:nvPr>
            <p:ph sz="quarter" idx="1"/>
          </p:nvPr>
        </p:nvSpPr>
        <p:spPr/>
        <p:txBody>
          <a:bodyPr/>
          <a:lstStyle/>
          <a:p>
            <a:pPr>
              <a:buNone/>
            </a:pPr>
            <a:r>
              <a:rPr lang="tr-TR" dirty="0" smtClean="0">
                <a:solidFill>
                  <a:schemeClr val="accent2">
                    <a:lumMod val="75000"/>
                  </a:schemeClr>
                </a:solidFill>
              </a:rPr>
              <a:t>Yaşlılarda </a:t>
            </a:r>
            <a:r>
              <a:rPr lang="tr-TR" dirty="0" err="1" smtClean="0">
                <a:solidFill>
                  <a:schemeClr val="accent2">
                    <a:lumMod val="75000"/>
                  </a:schemeClr>
                </a:solidFill>
              </a:rPr>
              <a:t>glisemik</a:t>
            </a:r>
            <a:r>
              <a:rPr lang="tr-TR" dirty="0" smtClean="0">
                <a:solidFill>
                  <a:schemeClr val="accent2">
                    <a:lumMod val="75000"/>
                  </a:schemeClr>
                </a:solidFill>
              </a:rPr>
              <a:t> kontrol hedefleri</a:t>
            </a:r>
          </a:p>
          <a:p>
            <a:endParaRPr lang="tr-TR" dirty="0"/>
          </a:p>
        </p:txBody>
      </p:sp>
      <p:graphicFrame>
        <p:nvGraphicFramePr>
          <p:cNvPr id="6" name="3 İçerik Yer Tutucusu"/>
          <p:cNvGraphicFramePr>
            <a:graphicFrameLocks/>
          </p:cNvGraphicFramePr>
          <p:nvPr/>
        </p:nvGraphicFramePr>
        <p:xfrm>
          <a:off x="611560" y="2276872"/>
          <a:ext cx="6912768" cy="3486968"/>
        </p:xfrm>
        <a:graphic>
          <a:graphicData uri="http://schemas.openxmlformats.org/drawingml/2006/table">
            <a:tbl>
              <a:tblPr firstRow="1" bandRow="1">
                <a:tableStyleId>{5C22544A-7EE6-4342-B048-85BDC9FD1C3A}</a:tableStyleId>
              </a:tblPr>
              <a:tblGrid>
                <a:gridCol w="4566441"/>
                <a:gridCol w="2346327"/>
              </a:tblGrid>
              <a:tr h="901092">
                <a:tc>
                  <a:txBody>
                    <a:bodyPr/>
                    <a:lstStyle/>
                    <a:p>
                      <a:endParaRPr lang="tr-TR" dirty="0"/>
                    </a:p>
                  </a:txBody>
                  <a:tcPr/>
                </a:tc>
                <a:tc>
                  <a:txBody>
                    <a:bodyPr/>
                    <a:lstStyle/>
                    <a:p>
                      <a:r>
                        <a:rPr lang="tr-TR" dirty="0" smtClean="0"/>
                        <a:t>HbA1C</a:t>
                      </a:r>
                      <a:endParaRPr lang="tr-TR" dirty="0"/>
                    </a:p>
                  </a:txBody>
                  <a:tcPr/>
                </a:tc>
              </a:tr>
              <a:tr h="783692">
                <a:tc>
                  <a:txBody>
                    <a:bodyPr/>
                    <a:lstStyle/>
                    <a:p>
                      <a:r>
                        <a:rPr kumimoji="0" lang="tr-TR" sz="1800" b="1" kern="1200" baseline="0" dirty="0" smtClean="0">
                          <a:solidFill>
                            <a:schemeClr val="dk1"/>
                          </a:solidFill>
                          <a:latin typeface="+mn-lt"/>
                          <a:ea typeface="+mn-ea"/>
                          <a:cs typeface="+mn-cs"/>
                        </a:rPr>
                        <a:t>yaşam beklentisi &gt;15 yıl ve majör </a:t>
                      </a:r>
                      <a:r>
                        <a:rPr kumimoji="0" lang="tr-TR" sz="1800" b="1" kern="1200" baseline="0" dirty="0" err="1" smtClean="0">
                          <a:solidFill>
                            <a:schemeClr val="dk1"/>
                          </a:solidFill>
                          <a:latin typeface="+mn-lt"/>
                          <a:ea typeface="+mn-ea"/>
                          <a:cs typeface="+mn-cs"/>
                        </a:rPr>
                        <a:t>komorbidite</a:t>
                      </a:r>
                      <a:r>
                        <a:rPr kumimoji="0" lang="tr-TR" sz="1800" b="1" kern="1200" baseline="0" dirty="0" smtClean="0">
                          <a:solidFill>
                            <a:schemeClr val="dk1"/>
                          </a:solidFill>
                          <a:latin typeface="+mn-lt"/>
                          <a:ea typeface="+mn-ea"/>
                          <a:cs typeface="+mn-cs"/>
                        </a:rPr>
                        <a:t> yok</a:t>
                      </a:r>
                      <a:endParaRPr lang="tr-TR" b="1" dirty="0"/>
                    </a:p>
                  </a:txBody>
                  <a:tcPr/>
                </a:tc>
                <a:tc>
                  <a:txBody>
                    <a:bodyPr/>
                    <a:lstStyle/>
                    <a:p>
                      <a:r>
                        <a:rPr kumimoji="0" lang="tr-TR" sz="1800" kern="1200" baseline="0" dirty="0" smtClean="0">
                          <a:solidFill>
                            <a:schemeClr val="dk1"/>
                          </a:solidFill>
                          <a:latin typeface="+mn-lt"/>
                          <a:ea typeface="+mn-ea"/>
                          <a:cs typeface="+mn-cs"/>
                        </a:rPr>
                        <a:t>      </a:t>
                      </a:r>
                    </a:p>
                    <a:p>
                      <a:r>
                        <a:rPr kumimoji="0" lang="tr-TR" sz="1800" kern="1200" baseline="0" dirty="0" smtClean="0">
                          <a:solidFill>
                            <a:schemeClr val="dk1"/>
                          </a:solidFill>
                          <a:latin typeface="+mn-lt"/>
                          <a:ea typeface="+mn-ea"/>
                          <a:cs typeface="+mn-cs"/>
                        </a:rPr>
                        <a:t>      ≤%7</a:t>
                      </a:r>
                      <a:endParaRPr lang="tr-TR" dirty="0"/>
                    </a:p>
                  </a:txBody>
                  <a:tcPr/>
                </a:tc>
              </a:tr>
              <a:tr h="901092">
                <a:tc>
                  <a:txBody>
                    <a:bodyPr/>
                    <a:lstStyle/>
                    <a:p>
                      <a:r>
                        <a:rPr kumimoji="0" lang="tr-TR" sz="1800" b="1" kern="1200" baseline="0" dirty="0" smtClean="0">
                          <a:solidFill>
                            <a:schemeClr val="dk1"/>
                          </a:solidFill>
                          <a:latin typeface="+mn-lt"/>
                          <a:ea typeface="+mn-ea"/>
                          <a:cs typeface="+mn-cs"/>
                        </a:rPr>
                        <a:t>yaşam beklentisi 5-15 yıl ve orta derecede </a:t>
                      </a:r>
                      <a:r>
                        <a:rPr kumimoji="0" lang="tr-TR" sz="1800" b="1" kern="1200" baseline="0" dirty="0" err="1" smtClean="0">
                          <a:solidFill>
                            <a:schemeClr val="dk1"/>
                          </a:solidFill>
                          <a:latin typeface="+mn-lt"/>
                          <a:ea typeface="+mn-ea"/>
                          <a:cs typeface="+mn-cs"/>
                        </a:rPr>
                        <a:t>komorbidite</a:t>
                      </a:r>
                      <a:r>
                        <a:rPr kumimoji="0" lang="tr-TR" sz="1800" b="1" kern="1200" baseline="0" dirty="0" smtClean="0">
                          <a:solidFill>
                            <a:schemeClr val="dk1"/>
                          </a:solidFill>
                          <a:latin typeface="+mn-lt"/>
                          <a:ea typeface="+mn-ea"/>
                          <a:cs typeface="+mn-cs"/>
                        </a:rPr>
                        <a:t> var</a:t>
                      </a:r>
                      <a:endParaRPr lang="tr-TR" b="1" dirty="0"/>
                    </a:p>
                  </a:txBody>
                  <a:tcPr/>
                </a:tc>
                <a:tc>
                  <a:txBody>
                    <a:bodyPr/>
                    <a:lstStyle/>
                    <a:p>
                      <a:r>
                        <a:rPr kumimoji="0" lang="tr-TR" sz="1800" kern="1200" baseline="0" dirty="0" smtClean="0">
                          <a:solidFill>
                            <a:schemeClr val="dk1"/>
                          </a:solidFill>
                          <a:latin typeface="+mn-lt"/>
                          <a:ea typeface="+mn-ea"/>
                          <a:cs typeface="+mn-cs"/>
                        </a:rPr>
                        <a:t>    </a:t>
                      </a:r>
                    </a:p>
                    <a:p>
                      <a:r>
                        <a:rPr kumimoji="0" lang="tr-TR" sz="1800" kern="1200" baseline="0" dirty="0" smtClean="0">
                          <a:solidFill>
                            <a:schemeClr val="dk1"/>
                          </a:solidFill>
                          <a:latin typeface="+mn-lt"/>
                          <a:ea typeface="+mn-ea"/>
                          <a:cs typeface="+mn-cs"/>
                        </a:rPr>
                        <a:t>      ≤%7.5  </a:t>
                      </a:r>
                      <a:endParaRPr lang="tr-TR" dirty="0"/>
                    </a:p>
                  </a:txBody>
                  <a:tcPr/>
                </a:tc>
              </a:tr>
              <a:tr h="901092">
                <a:tc>
                  <a:txBody>
                    <a:bodyPr/>
                    <a:lstStyle/>
                    <a:p>
                      <a:r>
                        <a:rPr kumimoji="0" lang="tr-TR" sz="1800" b="1" kern="1200" baseline="0" dirty="0" smtClean="0">
                          <a:solidFill>
                            <a:schemeClr val="dk1"/>
                          </a:solidFill>
                          <a:latin typeface="+mn-lt"/>
                          <a:ea typeface="+mn-ea"/>
                          <a:cs typeface="+mn-cs"/>
                        </a:rPr>
                        <a:t>yaşam beklentisi &lt;5 yıl ve majör </a:t>
                      </a:r>
                      <a:r>
                        <a:rPr kumimoji="0" lang="tr-TR" sz="1800" b="1" kern="1200" baseline="0" dirty="0" err="1" smtClean="0">
                          <a:solidFill>
                            <a:schemeClr val="dk1"/>
                          </a:solidFill>
                          <a:latin typeface="+mn-lt"/>
                          <a:ea typeface="+mn-ea"/>
                          <a:cs typeface="+mn-cs"/>
                        </a:rPr>
                        <a:t>komorbidite</a:t>
                      </a:r>
                      <a:r>
                        <a:rPr kumimoji="0" lang="tr-TR" sz="1800" b="1" kern="1200" baseline="0" dirty="0" smtClean="0">
                          <a:solidFill>
                            <a:schemeClr val="dk1"/>
                          </a:solidFill>
                          <a:latin typeface="+mn-lt"/>
                          <a:ea typeface="+mn-ea"/>
                          <a:cs typeface="+mn-cs"/>
                        </a:rPr>
                        <a:t> var</a:t>
                      </a:r>
                      <a:endParaRPr lang="tr-TR" b="1" dirty="0"/>
                    </a:p>
                  </a:txBody>
                  <a:tcPr/>
                </a:tc>
                <a:tc>
                  <a:txBody>
                    <a:bodyPr/>
                    <a:lstStyle/>
                    <a:p>
                      <a:r>
                        <a:rPr kumimoji="0" lang="tr-TR" sz="1800" kern="1200" baseline="0" dirty="0" smtClean="0">
                          <a:solidFill>
                            <a:schemeClr val="dk1"/>
                          </a:solidFill>
                          <a:latin typeface="+mn-lt"/>
                          <a:ea typeface="+mn-ea"/>
                          <a:cs typeface="+mn-cs"/>
                        </a:rPr>
                        <a:t>     </a:t>
                      </a:r>
                    </a:p>
                    <a:p>
                      <a:r>
                        <a:rPr kumimoji="0" lang="tr-TR" sz="1800" kern="1200" baseline="0" dirty="0" smtClean="0">
                          <a:solidFill>
                            <a:schemeClr val="dk1"/>
                          </a:solidFill>
                          <a:latin typeface="+mn-lt"/>
                          <a:ea typeface="+mn-ea"/>
                          <a:cs typeface="+mn-cs"/>
                        </a:rPr>
                        <a:t>      ≤%8.5</a:t>
                      </a:r>
                      <a:endParaRPr lang="tr-TR" dirty="0"/>
                    </a:p>
                  </a:txBody>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t>DİYABETLİ HASTALARDA GLİSEMİK KONTROL HEDEFLERİ</a:t>
            </a:r>
            <a:endParaRPr lang="tr-TR" sz="2800" dirty="0"/>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1746702309"/>
              </p:ext>
            </p:extLst>
          </p:nvPr>
        </p:nvGraphicFramePr>
        <p:xfrm>
          <a:off x="467544" y="1844824"/>
          <a:ext cx="7715200" cy="3989040"/>
        </p:xfrm>
        <a:graphic>
          <a:graphicData uri="http://schemas.openxmlformats.org/drawingml/2006/table">
            <a:tbl>
              <a:tblPr firstRow="1" bandRow="1">
                <a:tableStyleId>{5C22544A-7EE6-4342-B048-85BDC9FD1C3A}</a:tableStyleId>
              </a:tblPr>
              <a:tblGrid>
                <a:gridCol w="3857600"/>
                <a:gridCol w="3857600"/>
              </a:tblGrid>
              <a:tr h="797808">
                <a:tc>
                  <a:txBody>
                    <a:bodyPr/>
                    <a:lstStyle/>
                    <a:p>
                      <a:r>
                        <a:rPr kumimoji="0" lang="tr-TR" sz="1800" b="1" kern="1200" baseline="0" dirty="0" smtClean="0">
                          <a:solidFill>
                            <a:schemeClr val="lt1"/>
                          </a:solidFill>
                          <a:latin typeface="+mn-lt"/>
                          <a:ea typeface="+mn-ea"/>
                          <a:cs typeface="+mn-cs"/>
                        </a:rPr>
                        <a:t>Tip 1 diyabet (DCCT)</a:t>
                      </a:r>
                      <a:endParaRPr lang="tr-TR" b="1" dirty="0"/>
                    </a:p>
                  </a:txBody>
                  <a:tcPr/>
                </a:tc>
                <a:tc>
                  <a:txBody>
                    <a:bodyPr/>
                    <a:lstStyle/>
                    <a:p>
                      <a:r>
                        <a:rPr kumimoji="0" lang="tr-TR" sz="1800" b="1" kern="1200" baseline="0" dirty="0" smtClean="0">
                          <a:solidFill>
                            <a:schemeClr val="lt1"/>
                          </a:solidFill>
                          <a:latin typeface="+mn-lt"/>
                          <a:ea typeface="+mn-ea"/>
                          <a:cs typeface="+mn-cs"/>
                        </a:rPr>
                        <a:t>Tip 2 diyabet (UKPDS)</a:t>
                      </a:r>
                      <a:endParaRPr lang="tr-TR" dirty="0"/>
                    </a:p>
                  </a:txBody>
                  <a:tcPr/>
                </a:tc>
              </a:tr>
              <a:tr h="797808">
                <a:tc>
                  <a:txBody>
                    <a:bodyPr/>
                    <a:lstStyle/>
                    <a:p>
                      <a:r>
                        <a:rPr kumimoji="0" lang="tr-TR" sz="1800" kern="1200" baseline="0" dirty="0" err="1" smtClean="0">
                          <a:solidFill>
                            <a:schemeClr val="dk1"/>
                          </a:solidFill>
                          <a:latin typeface="+mn-lt"/>
                          <a:ea typeface="+mn-ea"/>
                          <a:cs typeface="+mn-cs"/>
                        </a:rPr>
                        <a:t>Retinopati</a:t>
                      </a:r>
                      <a:r>
                        <a:rPr kumimoji="0" lang="tr-TR" sz="1800" kern="1200" baseline="0" dirty="0" smtClean="0">
                          <a:solidFill>
                            <a:schemeClr val="dk1"/>
                          </a:solidFill>
                          <a:latin typeface="+mn-lt"/>
                          <a:ea typeface="+mn-ea"/>
                          <a:cs typeface="+mn-cs"/>
                        </a:rPr>
                        <a:t> riski %35</a:t>
                      </a:r>
                      <a:endParaRPr lang="tr-TR" dirty="0"/>
                    </a:p>
                  </a:txBody>
                  <a:tcPr/>
                </a:tc>
                <a:tc>
                  <a:txBody>
                    <a:bodyPr/>
                    <a:lstStyle/>
                    <a:p>
                      <a:r>
                        <a:rPr kumimoji="0" lang="tr-TR" sz="1800" kern="1200" baseline="0" dirty="0" smtClean="0">
                          <a:solidFill>
                            <a:schemeClr val="dk1"/>
                          </a:solidFill>
                          <a:latin typeface="+mn-lt"/>
                          <a:ea typeface="+mn-ea"/>
                          <a:cs typeface="+mn-cs"/>
                        </a:rPr>
                        <a:t>Diyabete bağlı ölüm %25</a:t>
                      </a:r>
                      <a:endParaRPr lang="tr-TR" dirty="0"/>
                    </a:p>
                  </a:txBody>
                  <a:tcPr/>
                </a:tc>
              </a:tr>
              <a:tr h="797808">
                <a:tc>
                  <a:txBody>
                    <a:bodyPr/>
                    <a:lstStyle/>
                    <a:p>
                      <a:r>
                        <a:rPr kumimoji="0" lang="tr-TR" sz="1800" kern="1200" baseline="0" dirty="0" err="1" smtClean="0">
                          <a:solidFill>
                            <a:schemeClr val="dk1"/>
                          </a:solidFill>
                          <a:latin typeface="+mn-lt"/>
                          <a:ea typeface="+mn-ea"/>
                          <a:cs typeface="+mn-cs"/>
                        </a:rPr>
                        <a:t>Nefropati</a:t>
                      </a:r>
                      <a:r>
                        <a:rPr kumimoji="0" lang="tr-TR" sz="1800" kern="1200" baseline="0" dirty="0" smtClean="0">
                          <a:solidFill>
                            <a:schemeClr val="dk1"/>
                          </a:solidFill>
                          <a:latin typeface="+mn-lt"/>
                          <a:ea typeface="+mn-ea"/>
                          <a:cs typeface="+mn-cs"/>
                        </a:rPr>
                        <a:t> riski %24-44</a:t>
                      </a:r>
                      <a:endParaRPr lang="tr-TR" dirty="0"/>
                    </a:p>
                  </a:txBody>
                  <a:tcPr/>
                </a:tc>
                <a:tc>
                  <a:txBody>
                    <a:bodyPr/>
                    <a:lstStyle/>
                    <a:p>
                      <a:r>
                        <a:rPr kumimoji="0" lang="tr-TR" sz="1800" kern="1200" baseline="0" dirty="0" smtClean="0">
                          <a:solidFill>
                            <a:schemeClr val="dk1"/>
                          </a:solidFill>
                          <a:latin typeface="+mn-lt"/>
                          <a:ea typeface="+mn-ea"/>
                          <a:cs typeface="+mn-cs"/>
                        </a:rPr>
                        <a:t>Tüm nedenlere bağlı </a:t>
                      </a:r>
                      <a:r>
                        <a:rPr kumimoji="0" lang="tr-TR" sz="1800" kern="1200" baseline="0" dirty="0" err="1" smtClean="0">
                          <a:solidFill>
                            <a:schemeClr val="dk1"/>
                          </a:solidFill>
                          <a:latin typeface="+mn-lt"/>
                          <a:ea typeface="+mn-ea"/>
                          <a:cs typeface="+mn-cs"/>
                        </a:rPr>
                        <a:t>mortalite</a:t>
                      </a:r>
                      <a:r>
                        <a:rPr kumimoji="0" lang="tr-TR" sz="1800" kern="1200" baseline="0" dirty="0" smtClean="0">
                          <a:solidFill>
                            <a:schemeClr val="dk1"/>
                          </a:solidFill>
                          <a:latin typeface="+mn-lt"/>
                          <a:ea typeface="+mn-ea"/>
                          <a:cs typeface="+mn-cs"/>
                        </a:rPr>
                        <a:t> %7</a:t>
                      </a:r>
                      <a:endParaRPr lang="tr-TR" dirty="0"/>
                    </a:p>
                  </a:txBody>
                  <a:tcPr/>
                </a:tc>
              </a:tr>
              <a:tr h="797808">
                <a:tc>
                  <a:txBody>
                    <a:bodyPr/>
                    <a:lstStyle/>
                    <a:p>
                      <a:r>
                        <a:rPr kumimoji="0" lang="tr-TR" sz="1800" kern="1200" baseline="0" dirty="0" err="1" smtClean="0">
                          <a:solidFill>
                            <a:schemeClr val="dk1"/>
                          </a:solidFill>
                          <a:latin typeface="+mn-lt"/>
                          <a:ea typeface="+mn-ea"/>
                          <a:cs typeface="+mn-cs"/>
                        </a:rPr>
                        <a:t>Nöropati</a:t>
                      </a:r>
                      <a:r>
                        <a:rPr kumimoji="0" lang="tr-TR" sz="1800" kern="1200" baseline="0" dirty="0" smtClean="0">
                          <a:solidFill>
                            <a:schemeClr val="dk1"/>
                          </a:solidFill>
                          <a:latin typeface="+mn-lt"/>
                          <a:ea typeface="+mn-ea"/>
                          <a:cs typeface="+mn-cs"/>
                        </a:rPr>
                        <a:t> riski %30</a:t>
                      </a:r>
                      <a:endParaRPr lang="tr-TR" dirty="0"/>
                    </a:p>
                  </a:txBody>
                  <a:tcPr/>
                </a:tc>
                <a:tc>
                  <a:txBody>
                    <a:bodyPr/>
                    <a:lstStyle/>
                    <a:p>
                      <a:r>
                        <a:rPr kumimoji="0" lang="tr-TR" sz="1800" kern="1200" baseline="0" dirty="0" err="1" smtClean="0">
                          <a:solidFill>
                            <a:schemeClr val="dk1"/>
                          </a:solidFill>
                          <a:latin typeface="+mn-lt"/>
                          <a:ea typeface="+mn-ea"/>
                          <a:cs typeface="+mn-cs"/>
                        </a:rPr>
                        <a:t>Miyokard</a:t>
                      </a:r>
                      <a:r>
                        <a:rPr kumimoji="0" lang="tr-TR" sz="1800" kern="1200" baseline="0" dirty="0" smtClean="0">
                          <a:solidFill>
                            <a:schemeClr val="dk1"/>
                          </a:solidFill>
                          <a:latin typeface="+mn-lt"/>
                          <a:ea typeface="+mn-ea"/>
                          <a:cs typeface="+mn-cs"/>
                        </a:rPr>
                        <a:t> </a:t>
                      </a:r>
                      <a:r>
                        <a:rPr kumimoji="0" lang="tr-TR" sz="1800" kern="1200" baseline="0" dirty="0" err="1" smtClean="0">
                          <a:solidFill>
                            <a:schemeClr val="dk1"/>
                          </a:solidFill>
                          <a:latin typeface="+mn-lt"/>
                          <a:ea typeface="+mn-ea"/>
                          <a:cs typeface="+mn-cs"/>
                        </a:rPr>
                        <a:t>infarktüsü</a:t>
                      </a:r>
                      <a:r>
                        <a:rPr kumimoji="0" lang="tr-TR" sz="1800" kern="1200" baseline="0" dirty="0" smtClean="0">
                          <a:solidFill>
                            <a:schemeClr val="dk1"/>
                          </a:solidFill>
                          <a:latin typeface="+mn-lt"/>
                          <a:ea typeface="+mn-ea"/>
                          <a:cs typeface="+mn-cs"/>
                        </a:rPr>
                        <a:t> riski %18</a:t>
                      </a:r>
                      <a:endParaRPr lang="tr-TR" dirty="0"/>
                    </a:p>
                  </a:txBody>
                  <a:tcPr/>
                </a:tc>
              </a:tr>
              <a:tr h="797808">
                <a:tc>
                  <a:txBody>
                    <a:bodyPr/>
                    <a:lstStyle/>
                    <a:p>
                      <a:endParaRPr lang="tr-TR"/>
                    </a:p>
                  </a:txBody>
                  <a:tcPr/>
                </a:tc>
                <a:tc>
                  <a:txBody>
                    <a:bodyPr/>
                    <a:lstStyle/>
                    <a:p>
                      <a:r>
                        <a:rPr kumimoji="0" lang="tr-TR" sz="1800" kern="1200" baseline="0" dirty="0" err="1" smtClean="0">
                          <a:solidFill>
                            <a:schemeClr val="dk1"/>
                          </a:solidFill>
                          <a:latin typeface="+mn-lt"/>
                          <a:ea typeface="+mn-ea"/>
                          <a:cs typeface="+mn-cs"/>
                        </a:rPr>
                        <a:t>Mikrovasküler</a:t>
                      </a:r>
                      <a:r>
                        <a:rPr kumimoji="0" lang="tr-TR" sz="1800" kern="1200" baseline="0" dirty="0" smtClean="0">
                          <a:solidFill>
                            <a:schemeClr val="dk1"/>
                          </a:solidFill>
                          <a:latin typeface="+mn-lt"/>
                          <a:ea typeface="+mn-ea"/>
                          <a:cs typeface="+mn-cs"/>
                        </a:rPr>
                        <a:t> </a:t>
                      </a:r>
                      <a:r>
                        <a:rPr kumimoji="0" lang="tr-TR" sz="1800" kern="1200" baseline="0" dirty="0" err="1" smtClean="0">
                          <a:solidFill>
                            <a:schemeClr val="dk1"/>
                          </a:solidFill>
                          <a:latin typeface="+mn-lt"/>
                          <a:ea typeface="+mn-ea"/>
                          <a:cs typeface="+mn-cs"/>
                        </a:rPr>
                        <a:t>kompl</a:t>
                      </a:r>
                      <a:r>
                        <a:rPr kumimoji="0" lang="tr-TR" sz="1800" kern="1200" baseline="0" dirty="0" smtClean="0">
                          <a:solidFill>
                            <a:schemeClr val="dk1"/>
                          </a:solidFill>
                          <a:latin typeface="+mn-lt"/>
                          <a:ea typeface="+mn-ea"/>
                          <a:cs typeface="+mn-cs"/>
                        </a:rPr>
                        <a:t>. riski %35</a:t>
                      </a:r>
                      <a:endParaRPr lang="tr-TR" dirty="0"/>
                    </a:p>
                  </a:txBody>
                  <a:tcPr/>
                </a:tc>
              </a:tr>
            </a:tbl>
          </a:graphicData>
        </a:graphic>
      </p:graphicFrame>
      <p:sp>
        <p:nvSpPr>
          <p:cNvPr id="5" name="4 Metin kutusu"/>
          <p:cNvSpPr txBox="1"/>
          <p:nvPr/>
        </p:nvSpPr>
        <p:spPr>
          <a:xfrm>
            <a:off x="1187624" y="6021288"/>
            <a:ext cx="6696744" cy="646331"/>
          </a:xfrm>
          <a:prstGeom prst="rect">
            <a:avLst/>
          </a:prstGeom>
          <a:noFill/>
        </p:spPr>
        <p:txBody>
          <a:bodyPr wrap="square" rtlCol="0">
            <a:spAutoFit/>
          </a:bodyPr>
          <a:lstStyle/>
          <a:p>
            <a:r>
              <a:rPr lang="en-US" dirty="0" err="1" smtClean="0"/>
              <a:t>Kaynaklar</a:t>
            </a:r>
            <a:r>
              <a:rPr lang="en-US" dirty="0" smtClean="0"/>
              <a:t>: 1. DCCT Research Group. NEJM</a:t>
            </a:r>
            <a:r>
              <a:rPr lang="tr-TR" dirty="0" smtClean="0"/>
              <a:t> </a:t>
            </a:r>
            <a:r>
              <a:rPr lang="en-US" dirty="0" smtClean="0"/>
              <a:t>1993;329:977.</a:t>
            </a:r>
          </a:p>
          <a:p>
            <a:r>
              <a:rPr lang="tr-TR" dirty="0" smtClean="0"/>
              <a:t>                    </a:t>
            </a:r>
            <a:r>
              <a:rPr lang="en-US" dirty="0" smtClean="0"/>
              <a:t>2. UKPDS Group. Lancet 1998;352:837.</a:t>
            </a:r>
            <a:endParaRPr lang="tr-TR" dirty="0"/>
          </a:p>
        </p:txBody>
      </p:sp>
      <p:sp>
        <p:nvSpPr>
          <p:cNvPr id="6" name="Metin kutusu 5"/>
          <p:cNvSpPr txBox="1"/>
          <p:nvPr/>
        </p:nvSpPr>
        <p:spPr>
          <a:xfrm>
            <a:off x="395536" y="1484784"/>
            <a:ext cx="8208912" cy="338554"/>
          </a:xfrm>
          <a:prstGeom prst="rect">
            <a:avLst/>
          </a:prstGeom>
          <a:noFill/>
        </p:spPr>
        <p:txBody>
          <a:bodyPr wrap="square" rtlCol="0">
            <a:spAutoFit/>
          </a:bodyPr>
          <a:lstStyle/>
          <a:p>
            <a:r>
              <a:rPr lang="tr-TR" sz="1600" b="1" dirty="0" smtClean="0"/>
              <a:t>HbA1C’yi </a:t>
            </a:r>
            <a:r>
              <a:rPr lang="tr-TR" sz="1600" b="1" dirty="0"/>
              <a:t>%1 düşürmenin komplikasyon ve ölüm risklerini azaltma oranları</a:t>
            </a:r>
            <a:endParaRPr lang="tr-TR" sz="1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r>
              <a:rPr lang="tr-TR" b="1" dirty="0"/>
              <a:t>Diyabetin Önlenmesi</a:t>
            </a:r>
          </a:p>
        </p:txBody>
      </p:sp>
      <p:sp>
        <p:nvSpPr>
          <p:cNvPr id="3" name="İçerik Yer Tutucusu 2"/>
          <p:cNvSpPr>
            <a:spLocks noGrp="1"/>
          </p:cNvSpPr>
          <p:nvPr>
            <p:ph sz="quarter" idx="1"/>
          </p:nvPr>
        </p:nvSpPr>
        <p:spPr/>
        <p:txBody>
          <a:bodyPr>
            <a:normAutofit fontScale="92500" lnSpcReduction="10000"/>
          </a:bodyPr>
          <a:lstStyle/>
          <a:p>
            <a:pPr algn="just"/>
            <a:r>
              <a:rPr lang="tr-TR" dirty="0"/>
              <a:t>Günümüzde </a:t>
            </a:r>
            <a:r>
              <a:rPr lang="tr-TR" dirty="0" smtClean="0"/>
              <a:t>tip 1 </a:t>
            </a:r>
            <a:r>
              <a:rPr lang="tr-TR" dirty="0"/>
              <a:t>diyabetin </a:t>
            </a:r>
            <a:r>
              <a:rPr lang="tr-TR" dirty="0" smtClean="0"/>
              <a:t>önlenmesini sağlayabilecek </a:t>
            </a:r>
            <a:r>
              <a:rPr lang="tr-TR" dirty="0"/>
              <a:t>etkin bir yöntem mevcut değildir. Buna karşın basit yaşam </a:t>
            </a:r>
            <a:r>
              <a:rPr lang="tr-TR" dirty="0" smtClean="0"/>
              <a:t>tarzı değişiklikleri </a:t>
            </a:r>
            <a:r>
              <a:rPr lang="tr-TR" dirty="0"/>
              <a:t>ile tip 2 diyabet gelişme riski azaltılabilir. </a:t>
            </a:r>
            <a:endParaRPr lang="tr-TR" dirty="0" smtClean="0"/>
          </a:p>
          <a:p>
            <a:pPr algn="just"/>
            <a:r>
              <a:rPr lang="tr-TR" dirty="0" smtClean="0"/>
              <a:t>Bu </a:t>
            </a:r>
            <a:r>
              <a:rPr lang="tr-TR" dirty="0"/>
              <a:t>konuda yapılan çalışmaların en eskilerinden </a:t>
            </a:r>
            <a:r>
              <a:rPr lang="tr-TR" dirty="0" smtClean="0"/>
              <a:t>biri, İsveç’in </a:t>
            </a:r>
            <a:r>
              <a:rPr lang="tr-TR" dirty="0" err="1" smtClean="0"/>
              <a:t>Malmö</a:t>
            </a:r>
            <a:r>
              <a:rPr lang="tr-TR" dirty="0" smtClean="0"/>
              <a:t> şehrinde </a:t>
            </a:r>
            <a:r>
              <a:rPr lang="tr-TR" dirty="0"/>
              <a:t>yapılan çalışmadır. Bu çalışmada fiziksel aktivite ve tıbbi beslenme tedavisi programına alınan </a:t>
            </a:r>
            <a:r>
              <a:rPr lang="tr-TR" dirty="0" err="1"/>
              <a:t>BGT’li</a:t>
            </a:r>
            <a:r>
              <a:rPr lang="tr-TR" dirty="0"/>
              <a:t> </a:t>
            </a:r>
            <a:r>
              <a:rPr lang="tr-TR" dirty="0" smtClean="0"/>
              <a:t>hastalarda tip </a:t>
            </a:r>
            <a:r>
              <a:rPr lang="tr-TR" dirty="0"/>
              <a:t>2 diyabet gelişme riski %10.6 iken rutin önerilerin yapıldığı grupta bu oran %21.4 bulunmuştur (26). </a:t>
            </a:r>
            <a:endParaRPr lang="tr-TR" dirty="0" smtClean="0"/>
          </a:p>
          <a:p>
            <a:pPr algn="just"/>
            <a:r>
              <a:rPr lang="tr-TR" dirty="0" smtClean="0"/>
              <a:t>Çin’de 577 </a:t>
            </a:r>
            <a:r>
              <a:rPr lang="tr-TR" dirty="0" err="1" smtClean="0"/>
              <a:t>BGT’li</a:t>
            </a:r>
            <a:r>
              <a:rPr lang="tr-TR" dirty="0" smtClean="0"/>
              <a:t> </a:t>
            </a:r>
            <a:r>
              <a:rPr lang="tr-TR" dirty="0"/>
              <a:t>olguda gerçekleştirilen Da </a:t>
            </a:r>
            <a:r>
              <a:rPr lang="tr-TR" dirty="0" err="1"/>
              <a:t>Qing</a:t>
            </a:r>
            <a:r>
              <a:rPr lang="tr-TR" dirty="0"/>
              <a:t> çalışmasında ise 6 yıllık diyet ve egzersiz programı ile tip 2 diyabet </a:t>
            </a:r>
            <a:r>
              <a:rPr lang="tr-TR" dirty="0" err="1" smtClean="0"/>
              <a:t>insidansında</a:t>
            </a:r>
            <a:r>
              <a:rPr lang="tr-TR" dirty="0" smtClean="0"/>
              <a:t> %43 </a:t>
            </a:r>
            <a:r>
              <a:rPr lang="tr-TR" dirty="0"/>
              <a:t>azalma sağlanmıştır (8)</a:t>
            </a:r>
          </a:p>
        </p:txBody>
      </p:sp>
    </p:spTree>
    <p:extLst>
      <p:ext uri="{BB962C8B-B14F-4D97-AF65-F5344CB8AC3E}">
        <p14:creationId xmlns:p14="http://schemas.microsoft.com/office/powerpoint/2010/main" val="26021898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Diyabetin Önlenmesi</a:t>
            </a:r>
          </a:p>
        </p:txBody>
      </p:sp>
      <p:sp>
        <p:nvSpPr>
          <p:cNvPr id="3" name="İçerik Yer Tutucusu 2"/>
          <p:cNvSpPr>
            <a:spLocks noGrp="1"/>
          </p:cNvSpPr>
          <p:nvPr>
            <p:ph sz="quarter" idx="1"/>
          </p:nvPr>
        </p:nvSpPr>
        <p:spPr/>
        <p:txBody>
          <a:bodyPr>
            <a:normAutofit/>
          </a:bodyPr>
          <a:lstStyle/>
          <a:p>
            <a:pPr algn="just"/>
            <a:r>
              <a:rPr lang="tr-TR" dirty="0"/>
              <a:t> Diyabet önleme çalışmaları içinde en kapsamlısı olan </a:t>
            </a:r>
            <a:r>
              <a:rPr lang="tr-TR" dirty="0" smtClean="0"/>
              <a:t>ve Amerika’da </a:t>
            </a:r>
            <a:r>
              <a:rPr lang="tr-TR" dirty="0"/>
              <a:t>yapılan Diyabet Önleme Programı (</a:t>
            </a:r>
            <a:r>
              <a:rPr lang="tr-TR" dirty="0" err="1"/>
              <a:t>Diabetes</a:t>
            </a:r>
            <a:r>
              <a:rPr lang="tr-TR" dirty="0"/>
              <a:t> </a:t>
            </a:r>
            <a:r>
              <a:rPr lang="tr-TR" dirty="0" err="1"/>
              <a:t>Prevention</a:t>
            </a:r>
            <a:r>
              <a:rPr lang="tr-TR" dirty="0"/>
              <a:t> Program, DPP) çalışmasında </a:t>
            </a:r>
            <a:r>
              <a:rPr lang="tr-TR" dirty="0" err="1"/>
              <a:t>BGT’li</a:t>
            </a:r>
            <a:r>
              <a:rPr lang="tr-TR" dirty="0"/>
              <a:t> ve APG </a:t>
            </a:r>
            <a:r>
              <a:rPr lang="tr-TR" dirty="0" smtClean="0"/>
              <a:t>düzeyi ≥</a:t>
            </a:r>
            <a:r>
              <a:rPr lang="tr-TR" dirty="0"/>
              <a:t>95 mg/</a:t>
            </a:r>
            <a:r>
              <a:rPr lang="tr-TR" dirty="0" err="1"/>
              <a:t>dL</a:t>
            </a:r>
            <a:r>
              <a:rPr lang="tr-TR" dirty="0"/>
              <a:t> olan 3234 kişi yoğun diyet ve egzersiz grubu, </a:t>
            </a:r>
            <a:r>
              <a:rPr lang="tr-TR" dirty="0" err="1"/>
              <a:t>metformin</a:t>
            </a:r>
            <a:r>
              <a:rPr lang="tr-TR" dirty="0"/>
              <a:t> grubu ve </a:t>
            </a:r>
            <a:r>
              <a:rPr lang="tr-TR" dirty="0" err="1"/>
              <a:t>plasebo</a:t>
            </a:r>
            <a:r>
              <a:rPr lang="tr-TR" dirty="0"/>
              <a:t> grubuna ayrılmış ve ortalama </a:t>
            </a:r>
            <a:r>
              <a:rPr lang="tr-TR" dirty="0" smtClean="0"/>
              <a:t>2.8 yıl </a:t>
            </a:r>
            <a:r>
              <a:rPr lang="tr-TR" dirty="0"/>
              <a:t>izlenmişlerdir. </a:t>
            </a:r>
            <a:endParaRPr lang="tr-TR" dirty="0" smtClean="0"/>
          </a:p>
          <a:p>
            <a:pPr algn="just"/>
            <a:r>
              <a:rPr lang="tr-TR" dirty="0" smtClean="0"/>
              <a:t>Bu </a:t>
            </a:r>
            <a:r>
              <a:rPr lang="tr-TR" dirty="0"/>
              <a:t>çalışmada yaşam tarzı grubunda diyabet açısından göreceli risk %58 azalmıştır (10</a:t>
            </a:r>
            <a:r>
              <a:rPr lang="tr-TR" dirty="0" smtClean="0"/>
              <a:t>).</a:t>
            </a:r>
          </a:p>
          <a:p>
            <a:pPr algn="just"/>
            <a:r>
              <a:rPr lang="tr-TR" dirty="0" smtClean="0"/>
              <a:t> </a:t>
            </a:r>
            <a:r>
              <a:rPr lang="tr-TR" dirty="0"/>
              <a:t>Yaşam </a:t>
            </a:r>
            <a:r>
              <a:rPr lang="tr-TR" dirty="0" smtClean="0"/>
              <a:t>tarzı değişiklikleri </a:t>
            </a:r>
            <a:r>
              <a:rPr lang="tr-TR" dirty="0"/>
              <a:t>ile diyabetin önlenmeye çalışılmasının oldukça maliyet-etkin bir yaklaşım olduğu da kanıtlanmıştır (28). </a:t>
            </a:r>
          </a:p>
        </p:txBody>
      </p:sp>
    </p:spTree>
    <p:extLst>
      <p:ext uri="{BB962C8B-B14F-4D97-AF65-F5344CB8AC3E}">
        <p14:creationId xmlns:p14="http://schemas.microsoft.com/office/powerpoint/2010/main" val="1615647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tr-TR" sz="2800" b="1" dirty="0" smtClean="0"/>
              <a:t>DİYABET TANISI KONAN HASTADA SEVK KRİTERLERİ</a:t>
            </a:r>
          </a:p>
        </p:txBody>
      </p:sp>
      <p:sp>
        <p:nvSpPr>
          <p:cNvPr id="36867" name="Rectangle 3"/>
          <p:cNvSpPr>
            <a:spLocks noGrp="1" noChangeArrowheads="1"/>
          </p:cNvSpPr>
          <p:nvPr>
            <p:ph type="body" idx="1"/>
          </p:nvPr>
        </p:nvSpPr>
        <p:spPr>
          <a:xfrm>
            <a:off x="457200" y="1600200"/>
            <a:ext cx="7467600" cy="5257800"/>
          </a:xfrm>
        </p:spPr>
        <p:txBody>
          <a:bodyPr>
            <a:normAutofit/>
          </a:bodyPr>
          <a:lstStyle/>
          <a:p>
            <a:pPr>
              <a:lnSpc>
                <a:spcPct val="80000"/>
              </a:lnSpc>
            </a:pPr>
            <a:r>
              <a:rPr lang="tr-TR" sz="1800" dirty="0" smtClean="0"/>
              <a:t>18 yaş altı diyabetli hastalar             Çocuk Endokrinoloji Uzmanı Aile hekimi endokrinoloji uzmanı tarafından düzenli olarak bilgilendirilmelidir.</a:t>
            </a:r>
          </a:p>
          <a:p>
            <a:pPr>
              <a:lnSpc>
                <a:spcPct val="80000"/>
              </a:lnSpc>
              <a:buNone/>
            </a:pPr>
            <a:endParaRPr lang="tr-TR" sz="1800" dirty="0" smtClean="0"/>
          </a:p>
          <a:p>
            <a:pPr>
              <a:lnSpc>
                <a:spcPct val="80000"/>
              </a:lnSpc>
            </a:pPr>
            <a:r>
              <a:rPr lang="tr-TR" sz="1800" dirty="0" smtClean="0"/>
              <a:t>Tip1 DM tanısı konan hasta               Endokrinoloji uzmanı</a:t>
            </a:r>
          </a:p>
          <a:p>
            <a:pPr>
              <a:lnSpc>
                <a:spcPct val="80000"/>
              </a:lnSpc>
              <a:buNone/>
            </a:pPr>
            <a:r>
              <a:rPr lang="tr-TR" sz="1800" dirty="0" smtClean="0"/>
              <a:t>    Aile hekimi endokrinoloji uzmanı tarafından düzenli olarak bilgilendirilmelidir.</a:t>
            </a:r>
          </a:p>
          <a:p>
            <a:pPr>
              <a:lnSpc>
                <a:spcPct val="80000"/>
              </a:lnSpc>
              <a:buNone/>
            </a:pPr>
            <a:endParaRPr lang="tr-TR" sz="1800" dirty="0" smtClean="0"/>
          </a:p>
          <a:p>
            <a:pPr>
              <a:lnSpc>
                <a:spcPct val="80000"/>
              </a:lnSpc>
            </a:pPr>
            <a:r>
              <a:rPr lang="tr-TR" sz="1800" dirty="0" smtClean="0"/>
              <a:t>Tip2 DM tanısı alan hastalar şu durumlar varsa sevk edilmelidir:</a:t>
            </a:r>
          </a:p>
          <a:p>
            <a:pPr lvl="1">
              <a:lnSpc>
                <a:spcPct val="80000"/>
              </a:lnSpc>
            </a:pPr>
            <a:r>
              <a:rPr lang="tr-TR" sz="1800" dirty="0" smtClean="0"/>
              <a:t>AKŞ ≥ 300mg/</a:t>
            </a:r>
            <a:r>
              <a:rPr lang="tr-TR" sz="1800" dirty="0" err="1" smtClean="0"/>
              <a:t>dl</a:t>
            </a:r>
            <a:endParaRPr lang="tr-TR" sz="1800" dirty="0" smtClean="0"/>
          </a:p>
          <a:p>
            <a:pPr lvl="1">
              <a:lnSpc>
                <a:spcPct val="80000"/>
              </a:lnSpc>
            </a:pPr>
            <a:r>
              <a:rPr lang="tr-TR" sz="1800" dirty="0" smtClean="0"/>
              <a:t>TKŞ ≥ 400mg/</a:t>
            </a:r>
            <a:r>
              <a:rPr lang="tr-TR" sz="1800" dirty="0" err="1" smtClean="0"/>
              <a:t>dl</a:t>
            </a:r>
            <a:endParaRPr lang="tr-TR" sz="1800" dirty="0" smtClean="0"/>
          </a:p>
          <a:p>
            <a:pPr lvl="1">
              <a:lnSpc>
                <a:spcPct val="80000"/>
              </a:lnSpc>
            </a:pPr>
            <a:r>
              <a:rPr lang="tr-TR" sz="1800" dirty="0" smtClean="0"/>
              <a:t>HbA1c ≥ %10</a:t>
            </a:r>
          </a:p>
          <a:p>
            <a:pPr lvl="1">
              <a:lnSpc>
                <a:spcPct val="80000"/>
              </a:lnSpc>
            </a:pPr>
            <a:endParaRPr lang="tr-TR" sz="1800" dirty="0" smtClean="0"/>
          </a:p>
          <a:p>
            <a:pPr>
              <a:lnSpc>
                <a:spcPct val="80000"/>
              </a:lnSpc>
            </a:pPr>
            <a:r>
              <a:rPr lang="tr-TR" sz="1800" dirty="0" smtClean="0"/>
              <a:t>Tip2 DM tanısı alan hasta her türlü tedaviye rağmen 6 ay boyunca ölçülen iki kan şekeri aşağıdaki aralıkta ise sevk edilmelidir:</a:t>
            </a:r>
          </a:p>
          <a:p>
            <a:pPr lvl="1">
              <a:lnSpc>
                <a:spcPct val="80000"/>
              </a:lnSpc>
            </a:pPr>
            <a:r>
              <a:rPr lang="tr-TR" sz="1800" dirty="0" smtClean="0"/>
              <a:t>AKŞ ≥ 160-300mg/</a:t>
            </a:r>
            <a:r>
              <a:rPr lang="tr-TR" sz="1800" dirty="0" err="1" smtClean="0"/>
              <a:t>dl</a:t>
            </a:r>
            <a:endParaRPr lang="tr-TR" sz="1800" dirty="0" smtClean="0"/>
          </a:p>
          <a:p>
            <a:pPr lvl="1">
              <a:lnSpc>
                <a:spcPct val="80000"/>
              </a:lnSpc>
            </a:pPr>
            <a:r>
              <a:rPr lang="tr-TR" sz="1800" dirty="0" smtClean="0"/>
              <a:t>TKŞ ≥ 225-400mg/</a:t>
            </a:r>
            <a:r>
              <a:rPr lang="tr-TR" sz="1800" dirty="0" err="1" smtClean="0"/>
              <a:t>dl</a:t>
            </a:r>
            <a:endParaRPr lang="tr-TR" sz="1800" dirty="0" smtClean="0"/>
          </a:p>
          <a:p>
            <a:pPr lvl="1">
              <a:lnSpc>
                <a:spcPct val="80000"/>
              </a:lnSpc>
            </a:pPr>
            <a:r>
              <a:rPr lang="tr-TR" sz="1800" dirty="0" smtClean="0"/>
              <a:t>HbA1c ≥ %8</a:t>
            </a:r>
          </a:p>
          <a:p>
            <a:pPr lvl="1">
              <a:lnSpc>
                <a:spcPct val="80000"/>
              </a:lnSpc>
            </a:pPr>
            <a:endParaRPr lang="tr-TR" sz="1600" dirty="0" smtClean="0"/>
          </a:p>
          <a:p>
            <a:pPr lvl="1">
              <a:lnSpc>
                <a:spcPct val="80000"/>
              </a:lnSpc>
            </a:pPr>
            <a:endParaRPr lang="tr-TR" sz="1800" dirty="0" smtClean="0"/>
          </a:p>
          <a:p>
            <a:pPr lvl="1">
              <a:lnSpc>
                <a:spcPct val="80000"/>
              </a:lnSpc>
            </a:pPr>
            <a:endParaRPr lang="tr-TR" sz="1800" dirty="0" smtClean="0"/>
          </a:p>
          <a:p>
            <a:pPr lvl="1">
              <a:lnSpc>
                <a:spcPct val="80000"/>
              </a:lnSpc>
            </a:pPr>
            <a:endParaRPr lang="tr-TR" sz="1800" dirty="0" smtClean="0"/>
          </a:p>
        </p:txBody>
      </p:sp>
      <p:sp>
        <p:nvSpPr>
          <p:cNvPr id="4" name="3 Sağ Ok"/>
          <p:cNvSpPr/>
          <p:nvPr/>
        </p:nvSpPr>
        <p:spPr>
          <a:xfrm>
            <a:off x="3995936" y="2708920"/>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ağ Ok"/>
          <p:cNvSpPr/>
          <p:nvPr/>
        </p:nvSpPr>
        <p:spPr>
          <a:xfrm>
            <a:off x="3995936" y="170080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KAYNAKLAR</a:t>
            </a:r>
            <a:endParaRPr lang="tr-TR" dirty="0"/>
          </a:p>
        </p:txBody>
      </p:sp>
      <p:sp>
        <p:nvSpPr>
          <p:cNvPr id="3" name="2 İçerik Yer Tutucusu"/>
          <p:cNvSpPr>
            <a:spLocks noGrp="1"/>
          </p:cNvSpPr>
          <p:nvPr>
            <p:ph sz="quarter" idx="1"/>
          </p:nvPr>
        </p:nvSpPr>
        <p:spPr/>
        <p:txBody>
          <a:bodyPr/>
          <a:lstStyle/>
          <a:p>
            <a:pPr algn="just"/>
            <a:r>
              <a:rPr lang="tr-TR" dirty="0" smtClean="0"/>
              <a:t>Türkiye Endokrin Metabolizma Derneği </a:t>
            </a:r>
            <a:r>
              <a:rPr lang="tr-TR" dirty="0" err="1" smtClean="0"/>
              <a:t>Diyabetes</a:t>
            </a:r>
            <a:r>
              <a:rPr lang="tr-TR" dirty="0" smtClean="0"/>
              <a:t> </a:t>
            </a:r>
            <a:r>
              <a:rPr lang="tr-TR" dirty="0" err="1" smtClean="0"/>
              <a:t>Mellitus</a:t>
            </a:r>
            <a:r>
              <a:rPr lang="tr-TR" dirty="0" smtClean="0"/>
              <a:t> ve Komplikasyonlarının Tanı, Tedavi ve İzlem Kılavuzu(2015)</a:t>
            </a:r>
          </a:p>
          <a:p>
            <a:pPr algn="just"/>
            <a:r>
              <a:rPr lang="en-US" dirty="0" smtClean="0"/>
              <a:t>American Diabetes Association. Standards of medical care in diabetes</a:t>
            </a:r>
            <a:r>
              <a:rPr lang="tr-TR" dirty="0" smtClean="0"/>
              <a:t>,</a:t>
            </a:r>
            <a:r>
              <a:rPr lang="en-US" dirty="0" smtClean="0"/>
              <a:t>201</a:t>
            </a:r>
            <a:r>
              <a:rPr lang="tr-TR" dirty="0" smtClean="0"/>
              <a:t>5</a:t>
            </a:r>
            <a:r>
              <a:rPr lang="en-US" dirty="0" smtClean="0"/>
              <a:t>.</a:t>
            </a:r>
            <a:endParaRPr lang="tr-TR" dirty="0" smtClean="0"/>
          </a:p>
          <a:p>
            <a:pPr algn="just"/>
            <a:r>
              <a:rPr lang="en-US" dirty="0" smtClean="0"/>
              <a:t>I</a:t>
            </a:r>
            <a:r>
              <a:rPr lang="tr-TR" dirty="0" err="1" smtClean="0"/>
              <a:t>nternational</a:t>
            </a:r>
            <a:r>
              <a:rPr lang="tr-TR" dirty="0" smtClean="0"/>
              <a:t> </a:t>
            </a:r>
            <a:r>
              <a:rPr lang="en-US" dirty="0" smtClean="0"/>
              <a:t>D</a:t>
            </a:r>
            <a:r>
              <a:rPr lang="tr-TR" dirty="0" err="1" smtClean="0"/>
              <a:t>iabet</a:t>
            </a:r>
            <a:r>
              <a:rPr lang="tr-TR" dirty="0" smtClean="0"/>
              <a:t> </a:t>
            </a:r>
            <a:r>
              <a:rPr lang="en-US" dirty="0" smtClean="0"/>
              <a:t>F</a:t>
            </a:r>
            <a:r>
              <a:rPr lang="tr-TR" dirty="0" err="1" smtClean="0"/>
              <a:t>ederation</a:t>
            </a:r>
            <a:r>
              <a:rPr lang="en-US" dirty="0" smtClean="0"/>
              <a:t> </a:t>
            </a:r>
            <a:r>
              <a:rPr lang="en-US" dirty="0" err="1" smtClean="0"/>
              <a:t>Dıabetes</a:t>
            </a:r>
            <a:r>
              <a:rPr lang="en-US" dirty="0" smtClean="0"/>
              <a:t> Atlas S</a:t>
            </a:r>
            <a:r>
              <a:rPr lang="tr-TR" dirty="0" err="1" smtClean="0"/>
              <a:t>even</a:t>
            </a:r>
            <a:r>
              <a:rPr lang="en-US" dirty="0" err="1" smtClean="0"/>
              <a:t>th</a:t>
            </a:r>
            <a:r>
              <a:rPr lang="en-US" dirty="0" smtClean="0"/>
              <a:t> edition</a:t>
            </a:r>
            <a:r>
              <a:rPr lang="tr-TR" dirty="0" smtClean="0"/>
              <a:t>,2015</a:t>
            </a:r>
          </a:p>
          <a:p>
            <a:pPr algn="just"/>
            <a:r>
              <a:rPr lang="tr-TR" dirty="0" smtClean="0"/>
              <a:t>T.C Sağlık bakanlığı Türkiye diyabet programı</a:t>
            </a:r>
          </a:p>
          <a:p>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ağlıklı-Beslenme2.jpg"/>
          <p:cNvPicPr>
            <a:picLocks noGrp="1" noChangeAspect="1"/>
          </p:cNvPicPr>
          <p:nvPr>
            <p:ph sz="quarter" idx="1"/>
          </p:nvPr>
        </p:nvPicPr>
        <p:blipFill>
          <a:blip r:embed="rId2" cstate="print"/>
          <a:stretch>
            <a:fillRect/>
          </a:stretch>
        </p:blipFill>
        <p:spPr>
          <a:xfrm>
            <a:off x="179512" y="692696"/>
            <a:ext cx="7848872" cy="578112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400" b="1" dirty="0"/>
              <a:t>TÜRKİYE İSTATİSTİK KURUMU(TUİK) ADNKS-2009 VERİLERİNE GÖRE TÜRKİYE’NİN DİYABET VE OBEZİTE NÜFUSU</a:t>
            </a:r>
          </a:p>
        </p:txBody>
      </p:sp>
      <p:sp>
        <p:nvSpPr>
          <p:cNvPr id="3" name="İçerik Yer Tutucusu 2"/>
          <p:cNvSpPr>
            <a:spLocks noGrp="1"/>
          </p:cNvSpPr>
          <p:nvPr>
            <p:ph sz="quarter" idx="1"/>
          </p:nvPr>
        </p:nvSpPr>
        <p:spPr/>
        <p:txBody>
          <a:bodyPr>
            <a:normAutofit/>
          </a:bodyPr>
          <a:lstStyle/>
          <a:p>
            <a:r>
              <a:rPr lang="tr-TR" dirty="0" smtClean="0"/>
              <a:t>Türkiye’de </a:t>
            </a:r>
            <a:r>
              <a:rPr lang="tr-TR" dirty="0"/>
              <a:t>20 yaş ve üzeri nüfus: 47.467.350 (%65.4</a:t>
            </a:r>
            <a:r>
              <a:rPr lang="tr-TR" dirty="0" smtClean="0"/>
              <a:t>)</a:t>
            </a:r>
          </a:p>
          <a:p>
            <a:pPr>
              <a:buNone/>
            </a:pPr>
            <a:endParaRPr lang="tr-TR" dirty="0"/>
          </a:p>
          <a:p>
            <a:r>
              <a:rPr lang="tr-TR" dirty="0" smtClean="0"/>
              <a:t>TURDEP-</a:t>
            </a:r>
            <a:r>
              <a:rPr lang="tr-TR" dirty="0" err="1" smtClean="0"/>
              <a:t>II’de</a:t>
            </a:r>
            <a:r>
              <a:rPr lang="tr-TR" dirty="0" smtClean="0"/>
              <a:t> </a:t>
            </a:r>
            <a:r>
              <a:rPr lang="tr-TR" dirty="0"/>
              <a:t>diyabet oranı:%</a:t>
            </a:r>
            <a:r>
              <a:rPr lang="tr-TR" dirty="0" smtClean="0"/>
              <a:t>13.7</a:t>
            </a:r>
          </a:p>
          <a:p>
            <a:pPr>
              <a:buNone/>
            </a:pPr>
            <a:endParaRPr lang="tr-TR" dirty="0"/>
          </a:p>
          <a:p>
            <a:r>
              <a:rPr lang="tr-TR" dirty="0" smtClean="0"/>
              <a:t>Diyabetli </a:t>
            </a:r>
            <a:r>
              <a:rPr lang="tr-TR" dirty="0"/>
              <a:t>sayısı: 6.503.027 </a:t>
            </a:r>
            <a:r>
              <a:rPr lang="tr-TR" dirty="0" smtClean="0"/>
              <a:t>kişi</a:t>
            </a:r>
          </a:p>
          <a:p>
            <a:pPr>
              <a:buNone/>
            </a:pPr>
            <a:endParaRPr lang="tr-TR" dirty="0"/>
          </a:p>
          <a:p>
            <a:r>
              <a:rPr lang="tr-TR" dirty="0" smtClean="0"/>
              <a:t>Bilinen </a:t>
            </a:r>
            <a:r>
              <a:rPr lang="tr-TR" dirty="0"/>
              <a:t>diyabetli sayısı (%54.55): 3.547.401 </a:t>
            </a:r>
            <a:r>
              <a:rPr lang="tr-TR" dirty="0" smtClean="0"/>
              <a:t>kişi</a:t>
            </a:r>
          </a:p>
          <a:p>
            <a:pPr>
              <a:buNone/>
            </a:pPr>
            <a:endParaRPr lang="tr-TR" dirty="0"/>
          </a:p>
          <a:p>
            <a:r>
              <a:rPr lang="tr-TR" dirty="0" smtClean="0"/>
              <a:t>Yeni </a:t>
            </a:r>
            <a:r>
              <a:rPr lang="tr-TR" dirty="0"/>
              <a:t>diyabetli sayısı (%45.45): 2.955.626 kişi</a:t>
            </a:r>
          </a:p>
          <a:p>
            <a:endParaRPr lang="tr-TR" dirty="0"/>
          </a:p>
        </p:txBody>
      </p:sp>
    </p:spTree>
    <p:extLst>
      <p:ext uri="{BB962C8B-B14F-4D97-AF65-F5344CB8AC3E}">
        <p14:creationId xmlns:p14="http://schemas.microsoft.com/office/powerpoint/2010/main" val="301955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400" b="1" dirty="0" smtClean="0"/>
              <a:t>TÜRKİYE İSTATİSTİK KURUMU(TUİK</a:t>
            </a:r>
            <a:r>
              <a:rPr lang="tr-TR" sz="3100" b="1" dirty="0" smtClean="0"/>
              <a:t>)</a:t>
            </a:r>
            <a:r>
              <a:rPr lang="tr-TR" sz="2400" b="1" dirty="0" smtClean="0"/>
              <a:t> ADNKS-2009 VERİLERİNE GÖRE TÜRKİYE’NİN DİYABET VE OBEZİTE NÜFUSU</a:t>
            </a:r>
            <a:endParaRPr lang="tr-TR" sz="2400" b="1" dirty="0"/>
          </a:p>
        </p:txBody>
      </p:sp>
      <p:sp>
        <p:nvSpPr>
          <p:cNvPr id="3" name="2 İçerik Yer Tutucusu"/>
          <p:cNvSpPr>
            <a:spLocks noGrp="1"/>
          </p:cNvSpPr>
          <p:nvPr>
            <p:ph sz="quarter" idx="1"/>
          </p:nvPr>
        </p:nvSpPr>
        <p:spPr/>
        <p:txBody>
          <a:bodyPr/>
          <a:lstStyle/>
          <a:p>
            <a:r>
              <a:rPr lang="tr-TR" dirty="0" err="1" smtClean="0"/>
              <a:t>Prediyabetik</a:t>
            </a:r>
            <a:r>
              <a:rPr lang="tr-TR" dirty="0" smtClean="0"/>
              <a:t> nüfus (%28.7): 13.812.899 kişi</a:t>
            </a:r>
          </a:p>
          <a:p>
            <a:r>
              <a:rPr lang="tr-TR" dirty="0" smtClean="0"/>
              <a:t>Obez nüfus (%31.2) : 15.237.019 kişi</a:t>
            </a:r>
          </a:p>
          <a:p>
            <a:r>
              <a:rPr lang="tr-TR" dirty="0" smtClean="0"/>
              <a:t>Fazla kilolu nüfus (%37.5): 17.088.246 kişi</a:t>
            </a:r>
          </a:p>
          <a:p>
            <a:pPr>
              <a:buNone/>
            </a:pPr>
            <a:endParaRPr lang="tr-TR" dirty="0"/>
          </a:p>
        </p:txBody>
      </p:sp>
      <p:pic>
        <p:nvPicPr>
          <p:cNvPr id="5" name="4 Resim" descr="obezite.jpg"/>
          <p:cNvPicPr>
            <a:picLocks noChangeAspect="1"/>
          </p:cNvPicPr>
          <p:nvPr/>
        </p:nvPicPr>
        <p:blipFill>
          <a:blip r:embed="rId2" cstate="print"/>
          <a:stretch>
            <a:fillRect/>
          </a:stretch>
        </p:blipFill>
        <p:spPr>
          <a:xfrm>
            <a:off x="1619672" y="2852936"/>
            <a:ext cx="4857750" cy="36861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457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7344815" cy="542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755576" y="5805264"/>
            <a:ext cx="5472608" cy="707886"/>
          </a:xfrm>
          <a:prstGeom prst="rect">
            <a:avLst/>
          </a:prstGeom>
          <a:noFill/>
        </p:spPr>
        <p:txBody>
          <a:bodyPr wrap="square" rtlCol="0">
            <a:spAutoFit/>
          </a:bodyPr>
          <a:lstStyle/>
          <a:p>
            <a:r>
              <a:rPr lang="tr-TR" b="1" dirty="0" smtClean="0"/>
              <a:t>                              </a:t>
            </a:r>
            <a:r>
              <a:rPr lang="tr-TR" sz="2000" b="1" dirty="0" smtClean="0"/>
              <a:t>%7.2 + %6,7 = </a:t>
            </a:r>
            <a:r>
              <a:rPr lang="tr-TR" sz="2000" b="1" dirty="0" smtClean="0">
                <a:solidFill>
                  <a:srgbClr val="FF0000"/>
                </a:solidFill>
              </a:rPr>
              <a:t>%13,9</a:t>
            </a:r>
          </a:p>
          <a:p>
            <a:r>
              <a:rPr lang="tr-TR" sz="2000" b="1" dirty="0" smtClean="0"/>
              <a:t>                            DM  + BGT </a:t>
            </a:r>
            <a:endParaRPr lang="tr-TR" sz="2000" b="1" dirty="0"/>
          </a:p>
        </p:txBody>
      </p:sp>
    </p:spTree>
    <p:extLst>
      <p:ext uri="{BB962C8B-B14F-4D97-AF65-F5344CB8AC3E}">
        <p14:creationId xmlns:p14="http://schemas.microsoft.com/office/powerpoint/2010/main" val="1329317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3528" y="404664"/>
            <a:ext cx="7776864" cy="6069161"/>
          </a:xfrm>
        </p:spPr>
      </p:pic>
    </p:spTree>
    <p:extLst>
      <p:ext uri="{BB962C8B-B14F-4D97-AF65-F5344CB8AC3E}">
        <p14:creationId xmlns:p14="http://schemas.microsoft.com/office/powerpoint/2010/main" val="216729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3432</TotalTime>
  <Words>2936</Words>
  <Application>Microsoft Office PowerPoint</Application>
  <PresentationFormat>Ekran Gösterisi (4:3)</PresentationFormat>
  <Paragraphs>396</Paragraphs>
  <Slides>56</Slides>
  <Notes>19</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56</vt:i4>
      </vt:variant>
    </vt:vector>
  </HeadingPairs>
  <TitlesOfParts>
    <vt:vector size="58" baseType="lpstr">
      <vt:lpstr>Cumba</vt:lpstr>
      <vt:lpstr>Photo Editor Photo</vt:lpstr>
      <vt:lpstr>DİYABETES MELLİTUS</vt:lpstr>
      <vt:lpstr>AMAÇ</vt:lpstr>
      <vt:lpstr>EPİDEMİYOLOJİ</vt:lpstr>
      <vt:lpstr>EPİDEMİYOLOJİ</vt:lpstr>
      <vt:lpstr>PowerPoint Sunusu</vt:lpstr>
      <vt:lpstr>TÜRKİYE İSTATİSTİK KURUMU(TUİK) ADNKS-2009 VERİLERİNE GÖRE TÜRKİYE’NİN DİYABET VE OBEZİTE NÜFUSU</vt:lpstr>
      <vt:lpstr>TÜRKİYE İSTATİSTİK KURUMU(TUİK) ADNKS-2009 VERİLERİNE GÖRE TÜRKİYE’NİN DİYABET VE OBEZİTE NÜFUSU</vt:lpstr>
      <vt:lpstr>PowerPoint Sunusu</vt:lpstr>
      <vt:lpstr>PowerPoint Sunusu</vt:lpstr>
      <vt:lpstr>PowerPoint Sunusu</vt:lpstr>
      <vt:lpstr>DİYABETİN TANIMI</vt:lpstr>
      <vt:lpstr>DİYABETİN TANIMI</vt:lpstr>
      <vt:lpstr>DİYABETES MELLİTUS</vt:lpstr>
      <vt:lpstr>DİYABETİN SEMPTOMLARI</vt:lpstr>
      <vt:lpstr>SINIFLANDIRMA</vt:lpstr>
      <vt:lpstr>SINIFLANDIRMA</vt:lpstr>
      <vt:lpstr>NORMAL HÜCRE</vt:lpstr>
      <vt:lpstr>TİP 1 DİYABET HÜCRESİ</vt:lpstr>
      <vt:lpstr>TİP 2 DİYABET HÜCRESİ</vt:lpstr>
      <vt:lpstr>SINIFLANDIRMA</vt:lpstr>
      <vt:lpstr>İNSÜLİN DİRENCİ</vt:lpstr>
      <vt:lpstr>İNSÜLİN DİRENCİ</vt:lpstr>
      <vt:lpstr>İNSÜLİN DİRENCİ</vt:lpstr>
      <vt:lpstr>PREDİYABET</vt:lpstr>
      <vt:lpstr>GESTASYONEL DİYABET</vt:lpstr>
      <vt:lpstr>GESTASYONEL DİYABETTE RİSK FAKTÖRLERİ</vt:lpstr>
      <vt:lpstr>GESTASYONEL DİYABETTE TARAMA VE TANI KRİTERLERİ</vt:lpstr>
      <vt:lpstr>TİP 2 DİYABET TARAMASI YAPILACAK BİREYLER</vt:lpstr>
      <vt:lpstr>TİP 2 DİYABET TARAMASI YAPILACAK BİREYLER</vt:lpstr>
      <vt:lpstr>TİP 2 DİYABET TARAMASI YAPILACAK BİREYLER</vt:lpstr>
      <vt:lpstr>PowerPoint Sunusu</vt:lpstr>
      <vt:lpstr>   ORAL GLUKOZ TOLERANS TESTİ ENDİKASYONLARI</vt:lpstr>
      <vt:lpstr>PowerPoint Sunusu</vt:lpstr>
      <vt:lpstr>DİYABETTE  TIBBİ BESLENME TEDAVİSİ(TBT) ÖNERİLERİ</vt:lpstr>
      <vt:lpstr>DİYABETTE  TIBBİ BESLENME  TEDAVİSİ ÖNERİLERİ</vt:lpstr>
      <vt:lpstr>DİYABETTE  TIBBİ BESLENME  TEDAVİSİ ÖNERİLERİ</vt:lpstr>
      <vt:lpstr>DİYABETTE  TIBBİ BESLENME  TEDAVİSİ ÖNERİLERİ</vt:lpstr>
      <vt:lpstr>DİYABETTE  TIBBİ BESLENME  TEDAVİSİ ÖNERİLERİ</vt:lpstr>
      <vt:lpstr>DİYABETİN ÖNLENMESİ İÇİN  TIBBİ BESLENME  TEDAVİSİ ÖNERİLERİ</vt:lpstr>
      <vt:lpstr>DİYABETİN ÖNLENMESİ İÇİN  TIBBİ BESLENME  TEDAVİSİ ÖNERİLERİ</vt:lpstr>
      <vt:lpstr>DİYABETTE EGZERSİZ VE FİZİK AKTİVİTE</vt:lpstr>
      <vt:lpstr>DİYABETTE EGZERSİZ VE FİZİK AKTİVİTE</vt:lpstr>
      <vt:lpstr>DİYABETTE EGZERSİZ VE FİZİK AKTİVİTE</vt:lpstr>
      <vt:lpstr>DİYABETTE EGZERSİZ VE FİZİK AKTİVİTE</vt:lpstr>
      <vt:lpstr>PowerPoint Sunusu</vt:lpstr>
      <vt:lpstr>DİYABETLİ HASTALARDA STANDART BAKIM İLKELERİ</vt:lpstr>
      <vt:lpstr>DİYABETLİ HASTALARDA STANDART BAKIM İLKELERİ</vt:lpstr>
      <vt:lpstr>DİYABETLİ HASTALARDA GLİSEMİK KONTROL HEDEFLERİ</vt:lpstr>
      <vt:lpstr>DİYABETLİ HASTALARDA GLİSEMİK KONTROL HEDEFLERİ</vt:lpstr>
      <vt:lpstr>DİYABETLİ HASTALARDA GLİSEMİK KONTROL HEDEFLERİ</vt:lpstr>
      <vt:lpstr>DİYABETLİ HASTALARDA GLİSEMİK KONTROL HEDEFLERİ</vt:lpstr>
      <vt:lpstr> Diyabetin Önlenmesi</vt:lpstr>
      <vt:lpstr>Diyabetin Önlenmesi</vt:lpstr>
      <vt:lpstr>DİYABET TANISI KONAN HASTADA SEVK KRİTERLERİ</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selami</dc:creator>
  <cp:lastModifiedBy>Win7</cp:lastModifiedBy>
  <cp:revision>310</cp:revision>
  <dcterms:created xsi:type="dcterms:W3CDTF">2016-05-04T16:49:12Z</dcterms:created>
  <dcterms:modified xsi:type="dcterms:W3CDTF">2016-05-17T09:50:42Z</dcterms:modified>
</cp:coreProperties>
</file>