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67" autoAdjust="0"/>
  </p:normalViewPr>
  <p:slideViewPr>
    <p:cSldViewPr>
      <p:cViewPr varScale="1">
        <p:scale>
          <a:sx n="72" d="100"/>
          <a:sy n="72" d="100"/>
        </p:scale>
        <p:origin x="-1762" y="-9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7F85C-1D16-495B-A352-93B6D5DD4C4D}" type="datetimeFigureOut">
              <a:rPr lang="tr-TR" smtClean="0"/>
              <a:t>11.09.2018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EFEC41-4F88-42AC-9A03-1747ECE00906}" type="slidenum">
              <a:rPr lang="tr-TR" smtClean="0"/>
              <a:t>‹#›</a:t>
            </a:fld>
            <a:endParaRPr lang="tr-TR"/>
          </a:p>
        </p:txBody>
      </p:sp>
    </p:spTree>
    <p:extLst>
      <p:ext uri="{BB962C8B-B14F-4D97-AF65-F5344CB8AC3E}">
        <p14:creationId xmlns:p14="http://schemas.microsoft.com/office/powerpoint/2010/main" val="3424719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suffer with the suffering of others</a:t>
            </a:r>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3</a:t>
            </a:fld>
            <a:endParaRPr lang="tr-TR"/>
          </a:p>
        </p:txBody>
      </p:sp>
    </p:spTree>
    <p:extLst>
      <p:ext uri="{BB962C8B-B14F-4D97-AF65-F5344CB8AC3E}">
        <p14:creationId xmlns:p14="http://schemas.microsoft.com/office/powerpoint/2010/main" val="2913869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Pop</a:t>
            </a:r>
            <a:r>
              <a:rPr lang="tr-TR" baseline="0" dirty="0" smtClean="0"/>
              <a:t> &gt; 336 000 in </a:t>
            </a:r>
            <a:r>
              <a:rPr lang="tr-TR" baseline="0" dirty="0" err="1" smtClean="0"/>
              <a:t>Lleida</a:t>
            </a:r>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9</a:t>
            </a:fld>
            <a:endParaRPr lang="tr-TR"/>
          </a:p>
        </p:txBody>
      </p:sp>
    </p:spTree>
    <p:extLst>
      <p:ext uri="{BB962C8B-B14F-4D97-AF65-F5344CB8AC3E}">
        <p14:creationId xmlns:p14="http://schemas.microsoft.com/office/powerpoint/2010/main" val="530894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Anket puanlarının dağılımının normalliğini test etmek ve en uygun korelasyon katsayısı ölçüsünü seçmek için testler kullanıldı. (</a:t>
            </a:r>
            <a:r>
              <a:rPr lang="tr-TR" dirty="0" err="1" smtClean="0"/>
              <a:t>kolmorov</a:t>
            </a:r>
            <a:r>
              <a:rPr lang="tr-TR" dirty="0" smtClean="0"/>
              <a:t> </a:t>
            </a:r>
            <a:r>
              <a:rPr lang="tr-TR" dirty="0" err="1" smtClean="0"/>
              <a:t>smirnov</a:t>
            </a:r>
            <a:r>
              <a:rPr lang="tr-TR" dirty="0" smtClean="0"/>
              <a:t>,</a:t>
            </a:r>
            <a:r>
              <a:rPr lang="tr-TR" baseline="0" dirty="0" smtClean="0"/>
              <a:t> </a:t>
            </a:r>
            <a:r>
              <a:rPr lang="tr-TR" baseline="0" dirty="0" err="1" smtClean="0"/>
              <a:t>kikare</a:t>
            </a:r>
            <a:r>
              <a:rPr lang="tr-TR" baseline="0" dirty="0" smtClean="0"/>
              <a:t>, </a:t>
            </a:r>
            <a:r>
              <a:rPr lang="tr-TR" sz="1200" b="0" i="0" u="none" strike="noStrike" kern="1200" baseline="0" dirty="0" err="1" smtClean="0">
                <a:solidFill>
                  <a:schemeClr val="tx1"/>
                </a:solidFill>
                <a:latin typeface="+mn-lt"/>
                <a:ea typeface="+mn-ea"/>
                <a:cs typeface="+mn-cs"/>
              </a:rPr>
              <a:t>Lilliefors</a:t>
            </a:r>
            <a:endParaRPr lang="tr-TR"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dirty="0" smtClean="0"/>
          </a:p>
          <a:p>
            <a:r>
              <a:rPr lang="tr-TR" dirty="0" smtClean="0"/>
              <a:t>Normal dağılım gösteren veriler için </a:t>
            </a:r>
            <a:r>
              <a:rPr lang="tr-TR" dirty="0" err="1" smtClean="0"/>
              <a:t>Pearson</a:t>
            </a:r>
            <a:r>
              <a:rPr lang="tr-TR" dirty="0" smtClean="0"/>
              <a:t> korelasyon katsayısı ve normal olmayan dağıtılmış veriler için </a:t>
            </a:r>
            <a:r>
              <a:rPr lang="tr-TR" dirty="0" err="1" smtClean="0"/>
              <a:t>Spearman</a:t>
            </a:r>
            <a:r>
              <a:rPr lang="tr-TR" dirty="0" smtClean="0"/>
              <a:t> sıra korelasyon katsayısı).</a:t>
            </a:r>
          </a:p>
        </p:txBody>
      </p:sp>
      <p:sp>
        <p:nvSpPr>
          <p:cNvPr id="4" name="Slayt Numarası Yer Tutucusu 3"/>
          <p:cNvSpPr>
            <a:spLocks noGrp="1"/>
          </p:cNvSpPr>
          <p:nvPr>
            <p:ph type="sldNum" sz="quarter" idx="10"/>
          </p:nvPr>
        </p:nvSpPr>
        <p:spPr/>
        <p:txBody>
          <a:bodyPr/>
          <a:lstStyle/>
          <a:p>
            <a:fld id="{3AEFEC41-4F88-42AC-9A03-1747ECE00906}" type="slidenum">
              <a:rPr lang="tr-TR" smtClean="0"/>
              <a:t>12</a:t>
            </a:fld>
            <a:endParaRPr lang="tr-TR"/>
          </a:p>
        </p:txBody>
      </p:sp>
    </p:spTree>
    <p:extLst>
      <p:ext uri="{BB962C8B-B14F-4D97-AF65-F5344CB8AC3E}">
        <p14:creationId xmlns:p14="http://schemas.microsoft.com/office/powerpoint/2010/main" val="3261381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136 doktor, 131 hemşire</a:t>
            </a:r>
          </a:p>
          <a:p>
            <a:r>
              <a:rPr lang="tr-TR" dirty="0" smtClean="0"/>
              <a:t>6 şehir,</a:t>
            </a:r>
            <a:r>
              <a:rPr lang="tr-TR" baseline="0" dirty="0" smtClean="0"/>
              <a:t> 16 kırsal</a:t>
            </a:r>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13</a:t>
            </a:fld>
            <a:endParaRPr lang="tr-TR"/>
          </a:p>
        </p:txBody>
      </p:sp>
    </p:spTree>
    <p:extLst>
      <p:ext uri="{BB962C8B-B14F-4D97-AF65-F5344CB8AC3E}">
        <p14:creationId xmlns:p14="http://schemas.microsoft.com/office/powerpoint/2010/main" val="3135427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dirty="0" smtClean="0"/>
              <a:t>Kırsal alanda </a:t>
            </a:r>
            <a:r>
              <a:rPr lang="tr-TR" dirty="0" err="1" smtClean="0"/>
              <a:t>MBI’nin</a:t>
            </a:r>
            <a:r>
              <a:rPr lang="tr-TR" dirty="0" smtClean="0"/>
              <a:t> duyarsızlaşma ve </a:t>
            </a:r>
            <a:r>
              <a:rPr lang="tr-TR" dirty="0" err="1" smtClean="0"/>
              <a:t>mental</a:t>
            </a:r>
            <a:r>
              <a:rPr lang="tr-TR" dirty="0" smtClean="0"/>
              <a:t> yorgunluk </a:t>
            </a:r>
            <a:r>
              <a:rPr lang="tr-TR" dirty="0" err="1" smtClean="0"/>
              <a:t>komponentleri</a:t>
            </a:r>
            <a:r>
              <a:rPr lang="tr-TR" dirty="0" smtClean="0"/>
              <a:t> daha </a:t>
            </a:r>
            <a:r>
              <a:rPr lang="tr-TR" dirty="0" err="1" smtClean="0"/>
              <a:t>lower</a:t>
            </a:r>
            <a:r>
              <a:rPr lang="tr-TR" baseline="0" dirty="0" smtClean="0"/>
              <a:t> (düşük) </a:t>
            </a:r>
            <a:r>
              <a:rPr lang="tr-TR" dirty="0" smtClean="0"/>
              <a:t>bulunmuş.</a:t>
            </a:r>
          </a:p>
          <a:p>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15</a:t>
            </a:fld>
            <a:endParaRPr lang="tr-TR"/>
          </a:p>
        </p:txBody>
      </p:sp>
    </p:spTree>
    <p:extLst>
      <p:ext uri="{BB962C8B-B14F-4D97-AF65-F5344CB8AC3E}">
        <p14:creationId xmlns:p14="http://schemas.microsoft.com/office/powerpoint/2010/main" val="3626517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17</a:t>
            </a:fld>
            <a:endParaRPr lang="tr-TR"/>
          </a:p>
        </p:txBody>
      </p:sp>
    </p:spTree>
    <p:extLst>
      <p:ext uri="{BB962C8B-B14F-4D97-AF65-F5344CB8AC3E}">
        <p14:creationId xmlns:p14="http://schemas.microsoft.com/office/powerpoint/2010/main" val="319741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Bununla birlikte, bu önyargının bir kısmı, yaygın olarak tanınan ve onaylanmış enstrümanların kullanımıyla dengelenecektir.</a:t>
            </a:r>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23</a:t>
            </a:fld>
            <a:endParaRPr lang="tr-TR"/>
          </a:p>
        </p:txBody>
      </p:sp>
    </p:spTree>
    <p:extLst>
      <p:ext uri="{BB962C8B-B14F-4D97-AF65-F5344CB8AC3E}">
        <p14:creationId xmlns:p14="http://schemas.microsoft.com/office/powerpoint/2010/main" val="3730836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Bununla birlikte, birincil bakım uygulayıcılarının zihinsel ve duygusal sağlığının daha geniş bir görünümü, tükenmişlik konusundaki farkındalığı tespit etmek ve teşvik etmek ve empati ve dayanıklılık gibi özelliklerin önemini vurgulamak için önlemlerin uygulanması ile birlikte sağlık kurumları için bir öncelik olmalıdır.</a:t>
            </a:r>
            <a:endParaRPr lang="tr-TR" dirty="0"/>
          </a:p>
        </p:txBody>
      </p:sp>
      <p:sp>
        <p:nvSpPr>
          <p:cNvPr id="4" name="Slayt Numarası Yer Tutucusu 3"/>
          <p:cNvSpPr>
            <a:spLocks noGrp="1"/>
          </p:cNvSpPr>
          <p:nvPr>
            <p:ph type="sldNum" sz="quarter" idx="10"/>
          </p:nvPr>
        </p:nvSpPr>
        <p:spPr/>
        <p:txBody>
          <a:bodyPr/>
          <a:lstStyle/>
          <a:p>
            <a:fld id="{3AEFEC41-4F88-42AC-9A03-1747ECE00906}" type="slidenum">
              <a:rPr lang="tr-TR" smtClean="0"/>
              <a:t>25</a:t>
            </a:fld>
            <a:endParaRPr lang="tr-TR"/>
          </a:p>
        </p:txBody>
      </p:sp>
    </p:spTree>
    <p:extLst>
      <p:ext uri="{BB962C8B-B14F-4D97-AF65-F5344CB8AC3E}">
        <p14:creationId xmlns:p14="http://schemas.microsoft.com/office/powerpoint/2010/main" val="4124531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0A668DC-7656-45DE-B3B6-7A002B751BD1}" type="datetimeFigureOut">
              <a:rPr lang="tr-TR" smtClean="0"/>
              <a:t>11.09.2018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887337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A668DC-7656-45DE-B3B6-7A002B751BD1}" type="datetimeFigureOut">
              <a:rPr lang="tr-TR" smtClean="0"/>
              <a:t>11.09.2018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154945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A668DC-7656-45DE-B3B6-7A002B751BD1}" type="datetimeFigureOut">
              <a:rPr lang="tr-TR" smtClean="0"/>
              <a:t>11.09.2018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2831352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0A668DC-7656-45DE-B3B6-7A002B751BD1}" type="datetimeFigureOut">
              <a:rPr lang="tr-TR" smtClean="0"/>
              <a:t>11.09.2018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39138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0A668DC-7656-45DE-B3B6-7A002B751BD1}" type="datetimeFigureOut">
              <a:rPr lang="tr-TR" smtClean="0"/>
              <a:t>11.09.2018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504333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0A668DC-7656-45DE-B3B6-7A002B751BD1}" type="datetimeFigureOut">
              <a:rPr lang="tr-TR" smtClean="0"/>
              <a:t>11.09.2018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2408125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0A668DC-7656-45DE-B3B6-7A002B751BD1}" type="datetimeFigureOut">
              <a:rPr lang="tr-TR" smtClean="0"/>
              <a:t>11.09.2018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55866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0A668DC-7656-45DE-B3B6-7A002B751BD1}" type="datetimeFigureOut">
              <a:rPr lang="tr-TR" smtClean="0"/>
              <a:t>11.09.2018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3336319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0A668DC-7656-45DE-B3B6-7A002B751BD1}" type="datetimeFigureOut">
              <a:rPr lang="tr-TR" smtClean="0"/>
              <a:t>11.09.2018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4278864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0A668DC-7656-45DE-B3B6-7A002B751BD1}" type="datetimeFigureOut">
              <a:rPr lang="tr-TR" smtClean="0"/>
              <a:t>11.09.2018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3302962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0A668DC-7656-45DE-B3B6-7A002B751BD1}" type="datetimeFigureOut">
              <a:rPr lang="tr-TR" smtClean="0"/>
              <a:t>11.09.2018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E47A08D-2588-4B13-A380-00709DBCBD0E}" type="slidenum">
              <a:rPr lang="tr-TR" smtClean="0"/>
              <a:t>‹#›</a:t>
            </a:fld>
            <a:endParaRPr lang="tr-TR"/>
          </a:p>
        </p:txBody>
      </p:sp>
    </p:spTree>
    <p:extLst>
      <p:ext uri="{BB962C8B-B14F-4D97-AF65-F5344CB8AC3E}">
        <p14:creationId xmlns:p14="http://schemas.microsoft.com/office/powerpoint/2010/main" val="3512304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668DC-7656-45DE-B3B6-7A002B751BD1}" type="datetimeFigureOut">
              <a:rPr lang="tr-TR" smtClean="0"/>
              <a:t>11.09.2018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7A08D-2588-4B13-A380-00709DBCBD0E}" type="slidenum">
              <a:rPr lang="tr-TR" smtClean="0"/>
              <a:t>‹#›</a:t>
            </a:fld>
            <a:endParaRPr lang="tr-TR"/>
          </a:p>
        </p:txBody>
      </p:sp>
    </p:spTree>
    <p:extLst>
      <p:ext uri="{BB962C8B-B14F-4D97-AF65-F5344CB8AC3E}">
        <p14:creationId xmlns:p14="http://schemas.microsoft.com/office/powerpoint/2010/main" val="3965172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183111"/>
            <a:ext cx="7772400" cy="1470025"/>
          </a:xfrm>
        </p:spPr>
        <p:txBody>
          <a:bodyPr>
            <a:noAutofit/>
          </a:bodyPr>
          <a:lstStyle/>
          <a:p>
            <a:r>
              <a:rPr lang="tr-TR" sz="3200" dirty="0" smtClean="0"/>
              <a:t>Birinci Basamakta Çalışan Doktorlarda ve Hemşirelerde Düşük Empati ve Yüksek Tükenmişlik Arasındaki İlişki</a:t>
            </a:r>
            <a:endParaRPr lang="tr-TR" sz="3200" dirty="0"/>
          </a:p>
        </p:txBody>
      </p:sp>
      <p:sp>
        <p:nvSpPr>
          <p:cNvPr id="3" name="Alt Başlık 2"/>
          <p:cNvSpPr>
            <a:spLocks noGrp="1"/>
          </p:cNvSpPr>
          <p:nvPr>
            <p:ph type="subTitle" idx="1"/>
          </p:nvPr>
        </p:nvSpPr>
        <p:spPr>
          <a:xfrm>
            <a:off x="4572000" y="5517232"/>
            <a:ext cx="3200400" cy="864096"/>
          </a:xfrm>
        </p:spPr>
        <p:txBody>
          <a:bodyPr>
            <a:normAutofit fontScale="70000" lnSpcReduction="20000"/>
          </a:bodyPr>
          <a:lstStyle/>
          <a:p>
            <a:r>
              <a:rPr lang="tr-TR" dirty="0" err="1" smtClean="0"/>
              <a:t>Araş</a:t>
            </a:r>
            <a:r>
              <a:rPr lang="tr-TR" dirty="0" smtClean="0"/>
              <a:t>. Gör. Dr. Sencer KAYA</a:t>
            </a:r>
          </a:p>
          <a:p>
            <a:r>
              <a:rPr lang="tr-TR" dirty="0" smtClean="0"/>
              <a:t>11/09/2018</a:t>
            </a: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3561" y="620688"/>
            <a:ext cx="7096831"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71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Yöntem </a:t>
            </a:r>
            <a:endParaRPr lang="tr-TR" dirty="0"/>
          </a:p>
        </p:txBody>
      </p:sp>
      <p:sp>
        <p:nvSpPr>
          <p:cNvPr id="3" name="İçerik Yer Tutucusu 2"/>
          <p:cNvSpPr>
            <a:spLocks noGrp="1"/>
          </p:cNvSpPr>
          <p:nvPr>
            <p:ph idx="1"/>
          </p:nvPr>
        </p:nvSpPr>
        <p:spPr/>
        <p:txBody>
          <a:bodyPr>
            <a:normAutofit/>
          </a:bodyPr>
          <a:lstStyle/>
          <a:p>
            <a:r>
              <a:rPr lang="tr-TR" sz="2800" dirty="0" smtClean="0"/>
              <a:t>Araçlar </a:t>
            </a:r>
          </a:p>
          <a:p>
            <a:pPr lvl="1"/>
            <a:r>
              <a:rPr lang="tr-TR" sz="2400" dirty="0" err="1" smtClean="0"/>
              <a:t>Maslach</a:t>
            </a:r>
            <a:r>
              <a:rPr lang="tr-TR" sz="2400" dirty="0" smtClean="0"/>
              <a:t> Tükenmişlik </a:t>
            </a:r>
            <a:r>
              <a:rPr lang="tr-TR" sz="2400" dirty="0" err="1" smtClean="0"/>
              <a:t>Envanteri’nin</a:t>
            </a:r>
            <a:r>
              <a:rPr lang="tr-TR" sz="2400" dirty="0" smtClean="0"/>
              <a:t> (MBI) </a:t>
            </a:r>
            <a:r>
              <a:rPr lang="tr-TR" sz="2400" dirty="0"/>
              <a:t>İ</a:t>
            </a:r>
            <a:r>
              <a:rPr lang="tr-TR" sz="2400" dirty="0" smtClean="0"/>
              <a:t>spanyol versiyonu kullanılarak tükenmişlik düzeyleri ölçülmüş.</a:t>
            </a:r>
          </a:p>
          <a:p>
            <a:pPr lvl="2"/>
            <a:r>
              <a:rPr lang="tr-TR" sz="2000" dirty="0" smtClean="0"/>
              <a:t>Üç kısımdan oluşan ( duygusal yorgunluk, duyarsızlaşma ve kişisel başarı) </a:t>
            </a:r>
            <a:endParaRPr lang="tr-TR" sz="2000" dirty="0" smtClean="0"/>
          </a:p>
          <a:p>
            <a:pPr lvl="2"/>
            <a:r>
              <a:rPr lang="tr-TR" sz="2000" dirty="0" smtClean="0"/>
              <a:t>22 </a:t>
            </a:r>
            <a:r>
              <a:rPr lang="tr-TR" sz="2000" dirty="0" smtClean="0"/>
              <a:t>soruluk </a:t>
            </a:r>
            <a:endParaRPr lang="tr-TR" sz="2000" dirty="0" smtClean="0"/>
          </a:p>
          <a:p>
            <a:pPr lvl="2"/>
            <a:r>
              <a:rPr lang="tr-TR" sz="2000" dirty="0"/>
              <a:t>G</a:t>
            </a:r>
            <a:r>
              <a:rPr lang="tr-TR" sz="2000" dirty="0" smtClean="0"/>
              <a:t>eçerli </a:t>
            </a:r>
            <a:r>
              <a:rPr lang="tr-TR" sz="2000" dirty="0" smtClean="0"/>
              <a:t>ve yaygın olarak kullanılan bir anket</a:t>
            </a:r>
          </a:p>
          <a:p>
            <a:pPr lvl="1"/>
            <a:endParaRPr lang="tr-TR" sz="2400" dirty="0" smtClean="0"/>
          </a:p>
          <a:p>
            <a:pPr lvl="1"/>
            <a:r>
              <a:rPr lang="tr-TR" sz="2400" dirty="0" smtClean="0"/>
              <a:t>Empati ise Jefferson Doktor Empati Ölçeği (JSPE) kullanılarak değerlendirilmiş.</a:t>
            </a:r>
          </a:p>
          <a:p>
            <a:pPr lvl="2"/>
            <a:r>
              <a:rPr lang="tr-TR" sz="2000" dirty="0" smtClean="0"/>
              <a:t>Yirmi soruluk geçerliliği yapılmış İspanyol versiyonu kullanılmış.</a:t>
            </a:r>
            <a:endParaRPr lang="tr-TR" sz="2000" dirty="0"/>
          </a:p>
        </p:txBody>
      </p:sp>
    </p:spTree>
    <p:extLst>
      <p:ext uri="{BB962C8B-B14F-4D97-AF65-F5344CB8AC3E}">
        <p14:creationId xmlns:p14="http://schemas.microsoft.com/office/powerpoint/2010/main" val="3169686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Yöntem </a:t>
            </a:r>
            <a:endParaRPr lang="tr-TR" dirty="0"/>
          </a:p>
        </p:txBody>
      </p:sp>
      <p:sp>
        <p:nvSpPr>
          <p:cNvPr id="3" name="İçerik Yer Tutucusu 2"/>
          <p:cNvSpPr>
            <a:spLocks noGrp="1"/>
          </p:cNvSpPr>
          <p:nvPr>
            <p:ph idx="1"/>
          </p:nvPr>
        </p:nvSpPr>
        <p:spPr/>
        <p:txBody>
          <a:bodyPr>
            <a:normAutofit/>
          </a:bodyPr>
          <a:lstStyle/>
          <a:p>
            <a:r>
              <a:rPr lang="tr-TR" sz="2800" dirty="0" smtClean="0"/>
              <a:t>Araçlar </a:t>
            </a:r>
          </a:p>
          <a:p>
            <a:pPr lvl="1"/>
            <a:r>
              <a:rPr lang="tr-TR" sz="2400" dirty="0" smtClean="0"/>
              <a:t>Her iki ölçek de 7 dereceli </a:t>
            </a:r>
            <a:r>
              <a:rPr lang="tr-TR" sz="2400" dirty="0" err="1" smtClean="0"/>
              <a:t>Likert</a:t>
            </a:r>
            <a:r>
              <a:rPr lang="tr-TR" sz="2400" dirty="0" smtClean="0"/>
              <a:t> tip ölçektir</a:t>
            </a:r>
          </a:p>
          <a:p>
            <a:pPr lvl="1"/>
            <a:endParaRPr lang="tr-TR" sz="2400" dirty="0" smtClean="0"/>
          </a:p>
          <a:p>
            <a:pPr lvl="1"/>
            <a:r>
              <a:rPr lang="tr-TR" sz="2400" dirty="0" smtClean="0"/>
              <a:t>Yüksek </a:t>
            </a:r>
            <a:r>
              <a:rPr lang="tr-TR" sz="2400" dirty="0" smtClean="0"/>
              <a:t>puanlar yüksek empati ve tükenmişlikle ilişkilidir.</a:t>
            </a:r>
          </a:p>
          <a:p>
            <a:pPr lvl="1"/>
            <a:endParaRPr lang="tr-TR" sz="2400" dirty="0" smtClean="0"/>
          </a:p>
          <a:p>
            <a:pPr lvl="1"/>
            <a:r>
              <a:rPr lang="tr-TR" sz="2400" dirty="0" smtClean="0"/>
              <a:t>Katılımcılara </a:t>
            </a:r>
            <a:r>
              <a:rPr lang="tr-TR" sz="2400" dirty="0" smtClean="0"/>
              <a:t>ayrıca yaş, cinsiyet, meslek (pratisyen, çocuk doktoru ve hemşire) ve çalıştıkları yer (kırsal ya da şehir) sorularını içeren </a:t>
            </a:r>
            <a:r>
              <a:rPr lang="tr-TR" sz="2400" dirty="0" smtClean="0"/>
              <a:t>anket daha </a:t>
            </a:r>
            <a:r>
              <a:rPr lang="tr-TR" sz="2400" dirty="0" smtClean="0"/>
              <a:t>uygulanmış.</a:t>
            </a:r>
            <a:endParaRPr lang="tr-TR" sz="2400" dirty="0"/>
          </a:p>
        </p:txBody>
      </p:sp>
    </p:spTree>
    <p:extLst>
      <p:ext uri="{BB962C8B-B14F-4D97-AF65-F5344CB8AC3E}">
        <p14:creationId xmlns:p14="http://schemas.microsoft.com/office/powerpoint/2010/main" val="4114489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Yöntem </a:t>
            </a:r>
            <a:endParaRPr lang="tr-TR" dirty="0"/>
          </a:p>
        </p:txBody>
      </p:sp>
      <p:sp>
        <p:nvSpPr>
          <p:cNvPr id="3" name="İçerik Yer Tutucusu 2"/>
          <p:cNvSpPr>
            <a:spLocks noGrp="1"/>
          </p:cNvSpPr>
          <p:nvPr>
            <p:ph idx="1"/>
          </p:nvPr>
        </p:nvSpPr>
        <p:spPr/>
        <p:txBody>
          <a:bodyPr>
            <a:normAutofit lnSpcReduction="10000"/>
          </a:bodyPr>
          <a:lstStyle/>
          <a:p>
            <a:r>
              <a:rPr lang="tr-TR" sz="2800" dirty="0" smtClean="0"/>
              <a:t>İstatiksel analiz</a:t>
            </a:r>
          </a:p>
          <a:p>
            <a:pPr lvl="1"/>
            <a:r>
              <a:rPr lang="tr-TR" sz="2400" dirty="0" smtClean="0"/>
              <a:t>MBI ve </a:t>
            </a:r>
            <a:r>
              <a:rPr lang="tr-TR" sz="2400" dirty="0" smtClean="0"/>
              <a:t>JSPE </a:t>
            </a:r>
            <a:r>
              <a:rPr lang="tr-TR" sz="2400" dirty="0" smtClean="0"/>
              <a:t>güvenirliliği </a:t>
            </a:r>
            <a:r>
              <a:rPr lang="tr-TR" sz="2400" dirty="0" err="1" smtClean="0"/>
              <a:t>Cronbach</a:t>
            </a:r>
            <a:r>
              <a:rPr lang="tr-TR" sz="2400" dirty="0" smtClean="0"/>
              <a:t> alfa ile hesaplanmış. (MBI:0,733   JSPE:0,748 )</a:t>
            </a:r>
          </a:p>
          <a:p>
            <a:pPr lvl="1"/>
            <a:endParaRPr lang="tr-TR" sz="2400" dirty="0" smtClean="0"/>
          </a:p>
          <a:p>
            <a:pPr lvl="1"/>
            <a:r>
              <a:rPr lang="tr-TR" sz="2400" dirty="0" err="1" smtClean="0"/>
              <a:t>Sosydemografik</a:t>
            </a:r>
            <a:r>
              <a:rPr lang="tr-TR" sz="2400" dirty="0" smtClean="0"/>
              <a:t> </a:t>
            </a:r>
            <a:r>
              <a:rPr lang="tr-TR" sz="2400" dirty="0" smtClean="0"/>
              <a:t>özellikler, MBI ve JSPE ilişkisini analiz etmek için ölçek puanları düşük, orta ve yüksek olarak gruplandırılmış.</a:t>
            </a:r>
          </a:p>
          <a:p>
            <a:pPr lvl="1"/>
            <a:endParaRPr lang="tr-TR" sz="2400" dirty="0" smtClean="0"/>
          </a:p>
          <a:p>
            <a:pPr lvl="1"/>
            <a:r>
              <a:rPr lang="tr-TR" sz="2400" dirty="0" smtClean="0"/>
              <a:t>Tüm </a:t>
            </a:r>
            <a:r>
              <a:rPr lang="tr-TR" sz="2400" dirty="0" smtClean="0"/>
              <a:t>sonuçlar %95 güven aralığı ile </a:t>
            </a:r>
            <a:r>
              <a:rPr lang="tr-TR" sz="2400" dirty="0" smtClean="0"/>
              <a:t>sunulmuş.</a:t>
            </a:r>
            <a:endParaRPr lang="tr-TR" sz="2400" dirty="0" smtClean="0"/>
          </a:p>
          <a:p>
            <a:pPr lvl="1"/>
            <a:endParaRPr lang="tr-TR" sz="2400" dirty="0" smtClean="0"/>
          </a:p>
          <a:p>
            <a:pPr lvl="1"/>
            <a:r>
              <a:rPr lang="tr-TR" sz="2400" dirty="0" smtClean="0"/>
              <a:t>Veriler </a:t>
            </a:r>
            <a:r>
              <a:rPr lang="tr-TR" sz="2400" dirty="0" smtClean="0"/>
              <a:t>SPSS versiyon 15.0 ile çalışılmış.</a:t>
            </a:r>
          </a:p>
          <a:p>
            <a:pPr lvl="1"/>
            <a:endParaRPr lang="tr-TR" dirty="0"/>
          </a:p>
        </p:txBody>
      </p:sp>
    </p:spTree>
    <p:extLst>
      <p:ext uri="{BB962C8B-B14F-4D97-AF65-F5344CB8AC3E}">
        <p14:creationId xmlns:p14="http://schemas.microsoft.com/office/powerpoint/2010/main" val="3028328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 </a:t>
            </a:r>
            <a:endParaRPr lang="tr-TR" dirty="0"/>
          </a:p>
        </p:txBody>
      </p:sp>
      <p:sp>
        <p:nvSpPr>
          <p:cNvPr id="3" name="İçerik Yer Tutucusu 2"/>
          <p:cNvSpPr>
            <a:spLocks noGrp="1"/>
          </p:cNvSpPr>
          <p:nvPr>
            <p:ph idx="1"/>
          </p:nvPr>
        </p:nvSpPr>
        <p:spPr/>
        <p:txBody>
          <a:bodyPr>
            <a:normAutofit/>
          </a:bodyPr>
          <a:lstStyle/>
          <a:p>
            <a:r>
              <a:rPr lang="tr-TR" sz="2800" dirty="0" smtClean="0"/>
              <a:t>Örneklem özellikleri</a:t>
            </a:r>
          </a:p>
          <a:p>
            <a:pPr lvl="1"/>
            <a:r>
              <a:rPr lang="tr-TR" sz="2400" dirty="0" smtClean="0"/>
              <a:t>Altısı şehirde, 16’sı kırsalda 22 sağlık </a:t>
            </a:r>
            <a:r>
              <a:rPr lang="tr-TR" sz="2400" dirty="0" smtClean="0"/>
              <a:t>merkezi</a:t>
            </a:r>
            <a:endParaRPr lang="tr-TR" sz="2400" dirty="0" smtClean="0"/>
          </a:p>
          <a:p>
            <a:pPr lvl="1"/>
            <a:r>
              <a:rPr lang="tr-TR" sz="2400" dirty="0" smtClean="0"/>
              <a:t>Ortanca yaş </a:t>
            </a:r>
            <a:r>
              <a:rPr lang="tr-TR" sz="2400" dirty="0" smtClean="0"/>
              <a:t>48 bulunmuş </a:t>
            </a:r>
            <a:endParaRPr lang="tr-TR" sz="2400"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2" y="2996952"/>
            <a:ext cx="8404071" cy="36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140968"/>
            <a:ext cx="8280920" cy="3381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6665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 </a:t>
            </a:r>
            <a:endParaRPr lang="tr-TR" dirty="0"/>
          </a:p>
        </p:txBody>
      </p:sp>
      <p:sp>
        <p:nvSpPr>
          <p:cNvPr id="3" name="İçerik Yer Tutucusu 2"/>
          <p:cNvSpPr>
            <a:spLocks noGrp="1"/>
          </p:cNvSpPr>
          <p:nvPr>
            <p:ph idx="1"/>
          </p:nvPr>
        </p:nvSpPr>
        <p:spPr/>
        <p:txBody>
          <a:bodyPr>
            <a:normAutofit/>
          </a:bodyPr>
          <a:lstStyle/>
          <a:p>
            <a:r>
              <a:rPr lang="tr-TR" sz="2800" dirty="0" smtClean="0"/>
              <a:t>Tükenmişlik ve </a:t>
            </a:r>
            <a:r>
              <a:rPr lang="tr-TR" sz="2800" dirty="0" smtClean="0"/>
              <a:t>empati</a:t>
            </a:r>
            <a:endParaRPr lang="tr-TR" sz="2800" dirty="0" smtClean="0"/>
          </a:p>
          <a:p>
            <a:pPr lvl="1"/>
            <a:endParaRPr lang="tr-TR" sz="2400" dirty="0" smtClean="0"/>
          </a:p>
          <a:p>
            <a:pPr lvl="1"/>
            <a:r>
              <a:rPr lang="tr-TR" sz="2400" dirty="0" smtClean="0"/>
              <a:t>MBI </a:t>
            </a:r>
            <a:r>
              <a:rPr lang="tr-TR" sz="2400" dirty="0" smtClean="0"/>
              <a:t>sonuçlarına göre katılımcıların 157’si (%58,8) düşük, 100’ü </a:t>
            </a:r>
            <a:r>
              <a:rPr lang="en-US" sz="2400" dirty="0" smtClean="0"/>
              <a:t>(37.5%) </a:t>
            </a:r>
            <a:r>
              <a:rPr lang="tr-TR" sz="2400" dirty="0" smtClean="0"/>
              <a:t> orta ve 10‘u </a:t>
            </a:r>
            <a:r>
              <a:rPr lang="en-US" sz="2400" dirty="0" smtClean="0"/>
              <a:t>(3.7%) </a:t>
            </a:r>
            <a:r>
              <a:rPr lang="tr-TR" sz="2400" dirty="0" smtClean="0"/>
              <a:t>yüksek tükenmişlik derecesine sahipmiş.</a:t>
            </a:r>
          </a:p>
          <a:p>
            <a:pPr lvl="1"/>
            <a:endParaRPr lang="tr-TR" sz="2400" dirty="0" smtClean="0"/>
          </a:p>
          <a:p>
            <a:pPr lvl="1"/>
            <a:r>
              <a:rPr lang="tr-TR" sz="2400" dirty="0" smtClean="0"/>
              <a:t>Katılımcıların 89’u </a:t>
            </a:r>
            <a:r>
              <a:rPr lang="en-US" sz="2400" dirty="0" smtClean="0"/>
              <a:t>(33.3%)</a:t>
            </a:r>
            <a:r>
              <a:rPr lang="tr-TR" sz="2400" dirty="0" smtClean="0"/>
              <a:t> düşük, 88’i </a:t>
            </a:r>
            <a:r>
              <a:rPr lang="en-US" sz="2400" dirty="0" smtClean="0"/>
              <a:t>(33%)</a:t>
            </a:r>
            <a:r>
              <a:rPr lang="tr-TR" sz="2400" dirty="0" smtClean="0"/>
              <a:t> orta ve 90’ı </a:t>
            </a:r>
            <a:r>
              <a:rPr lang="en-US" sz="2400" dirty="0" smtClean="0"/>
              <a:t>(33.7%)</a:t>
            </a:r>
            <a:r>
              <a:rPr lang="tr-TR" sz="2400" dirty="0" smtClean="0"/>
              <a:t> yüksek empati puanına sahipmiş.</a:t>
            </a:r>
          </a:p>
          <a:p>
            <a:pPr lvl="1"/>
            <a:endParaRPr lang="tr-TR" sz="2400" dirty="0"/>
          </a:p>
        </p:txBody>
      </p:sp>
    </p:spTree>
    <p:extLst>
      <p:ext uri="{BB962C8B-B14F-4D97-AF65-F5344CB8AC3E}">
        <p14:creationId xmlns:p14="http://schemas.microsoft.com/office/powerpoint/2010/main" val="1550513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 </a:t>
            </a:r>
            <a:endParaRPr lang="tr-TR" dirty="0"/>
          </a:p>
        </p:txBody>
      </p:sp>
      <p:sp>
        <p:nvSpPr>
          <p:cNvPr id="3" name="İçerik Yer Tutucusu 2"/>
          <p:cNvSpPr>
            <a:spLocks noGrp="1"/>
          </p:cNvSpPr>
          <p:nvPr>
            <p:ph idx="1"/>
          </p:nvPr>
        </p:nvSpPr>
        <p:spPr/>
        <p:txBody>
          <a:bodyPr>
            <a:normAutofit/>
          </a:bodyPr>
          <a:lstStyle/>
          <a:p>
            <a:r>
              <a:rPr lang="tr-TR" sz="2800" dirty="0" smtClean="0"/>
              <a:t>Tükenmişlik ve </a:t>
            </a:r>
            <a:r>
              <a:rPr lang="tr-TR" sz="2800" dirty="0"/>
              <a:t>e</a:t>
            </a:r>
            <a:r>
              <a:rPr lang="tr-TR" sz="2800" dirty="0" smtClean="0"/>
              <a:t>mpati</a:t>
            </a:r>
            <a:endParaRPr lang="tr-TR" sz="2800" dirty="0" smtClean="0"/>
          </a:p>
          <a:p>
            <a:pPr lvl="1"/>
            <a:endParaRPr lang="tr-TR" sz="2400" dirty="0" smtClean="0"/>
          </a:p>
          <a:p>
            <a:pPr lvl="1"/>
            <a:r>
              <a:rPr lang="tr-TR" sz="2400" dirty="0" smtClean="0"/>
              <a:t>Şehirde ve kırsalda çalışanlar kıyaslandığında empati düzeyleri arasında anlamlı fark </a:t>
            </a:r>
            <a:r>
              <a:rPr lang="tr-TR" sz="2400" dirty="0" smtClean="0"/>
              <a:t>bulunmuş.</a:t>
            </a:r>
            <a:endParaRPr lang="tr-TR" sz="2400" dirty="0" smtClean="0"/>
          </a:p>
          <a:p>
            <a:pPr lvl="2"/>
            <a:r>
              <a:rPr lang="tr-TR" sz="2000" dirty="0" smtClean="0"/>
              <a:t>Şehirlerde yüksek empati (%41,4) yaygınken, kırsalda düşük empati </a:t>
            </a:r>
            <a:r>
              <a:rPr lang="tr-TR" sz="2000" dirty="0"/>
              <a:t>(39.7%)</a:t>
            </a:r>
            <a:r>
              <a:rPr lang="tr-TR" sz="2000" dirty="0" smtClean="0"/>
              <a:t> düzeyleri  hakimmiş.</a:t>
            </a:r>
          </a:p>
          <a:p>
            <a:pPr lvl="1"/>
            <a:endParaRPr lang="tr-TR" sz="2400" dirty="0" smtClean="0"/>
          </a:p>
          <a:p>
            <a:pPr lvl="1"/>
            <a:r>
              <a:rPr lang="tr-TR" sz="2400" dirty="0" smtClean="0"/>
              <a:t>Tükenmişlik düzeylerinde kırsal-kentsel anlamlı farklılık saptanmamış</a:t>
            </a:r>
          </a:p>
          <a:p>
            <a:pPr lvl="1"/>
            <a:endParaRPr lang="tr-TR" dirty="0"/>
          </a:p>
        </p:txBody>
      </p:sp>
    </p:spTree>
    <p:extLst>
      <p:ext uri="{BB962C8B-B14F-4D97-AF65-F5344CB8AC3E}">
        <p14:creationId xmlns:p14="http://schemas.microsoft.com/office/powerpoint/2010/main" val="984174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 </a:t>
            </a:r>
            <a:endParaRPr lang="tr-TR" dirty="0"/>
          </a:p>
        </p:txBody>
      </p:sp>
      <p:sp>
        <p:nvSpPr>
          <p:cNvPr id="3" name="İçerik Yer Tutucusu 2"/>
          <p:cNvSpPr>
            <a:spLocks noGrp="1"/>
          </p:cNvSpPr>
          <p:nvPr>
            <p:ph idx="1"/>
          </p:nvPr>
        </p:nvSpPr>
        <p:spPr/>
        <p:txBody>
          <a:bodyPr>
            <a:normAutofit/>
          </a:bodyPr>
          <a:lstStyle/>
          <a:p>
            <a:r>
              <a:rPr lang="tr-TR" sz="2800" dirty="0" smtClean="0"/>
              <a:t>Tükenmişlik ve empati</a:t>
            </a:r>
          </a:p>
          <a:p>
            <a:pPr lvl="1"/>
            <a:r>
              <a:rPr lang="tr-TR" sz="2400" dirty="0" smtClean="0"/>
              <a:t>Hemşirelerde yüksek empati ile düşük tükenmişlik arasında anlamlı ilişki gözlemlenmiş (P</a:t>
            </a:r>
            <a:r>
              <a:rPr lang="tr-TR" sz="2400" dirty="0"/>
              <a:t>&lt;.05</a:t>
            </a:r>
            <a:r>
              <a:rPr lang="tr-TR" sz="2400" dirty="0" smtClean="0"/>
              <a:t>).</a:t>
            </a:r>
          </a:p>
          <a:p>
            <a:pPr lvl="1"/>
            <a:r>
              <a:rPr lang="tr-TR" sz="2400" dirty="0" smtClean="0"/>
              <a:t>Üstelik bu ilişki MBI’ </a:t>
            </a:r>
            <a:r>
              <a:rPr lang="tr-TR" sz="2400" dirty="0" err="1" smtClean="0"/>
              <a:t>nin</a:t>
            </a:r>
            <a:r>
              <a:rPr lang="tr-TR" sz="2400" dirty="0" smtClean="0"/>
              <a:t> kişisel başarı ve duyarsızlaşma alanlarında daha da belirginmiş.</a:t>
            </a:r>
          </a:p>
          <a:p>
            <a:pPr lvl="1"/>
            <a:endParaRPr lang="tr-TR"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803446"/>
            <a:ext cx="8712968" cy="2937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803446"/>
            <a:ext cx="8424936" cy="29379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0111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Sonuçlar </a:t>
            </a:r>
            <a:endParaRPr lang="tr-TR" dirty="0"/>
          </a:p>
        </p:txBody>
      </p:sp>
      <p:sp>
        <p:nvSpPr>
          <p:cNvPr id="3" name="İçerik Yer Tutucusu 2"/>
          <p:cNvSpPr>
            <a:spLocks noGrp="1"/>
          </p:cNvSpPr>
          <p:nvPr>
            <p:ph idx="1"/>
          </p:nvPr>
        </p:nvSpPr>
        <p:spPr/>
        <p:txBody>
          <a:bodyPr>
            <a:normAutofit/>
          </a:bodyPr>
          <a:lstStyle/>
          <a:p>
            <a:r>
              <a:rPr lang="tr-TR" sz="2800" dirty="0" smtClean="0"/>
              <a:t>Tükenmişlik ve empati</a:t>
            </a:r>
          </a:p>
          <a:p>
            <a:pPr lvl="1"/>
            <a:r>
              <a:rPr lang="tr-TR" sz="2400" dirty="0" smtClean="0"/>
              <a:t>Doktorlarda </a:t>
            </a:r>
            <a:r>
              <a:rPr lang="tr-TR" sz="2400" dirty="0" smtClean="0"/>
              <a:t>ise ayrıca </a:t>
            </a:r>
            <a:r>
              <a:rPr lang="tr-TR" sz="2400" dirty="0" smtClean="0"/>
              <a:t>yüksek tükenmişlik ile düşük empatinin ilişkisi </a:t>
            </a:r>
            <a:r>
              <a:rPr lang="tr-TR" sz="2400" dirty="0" smtClean="0"/>
              <a:t>de anlamlı </a:t>
            </a:r>
            <a:r>
              <a:rPr lang="tr-TR" sz="2400" dirty="0" smtClean="0"/>
              <a:t>bulunmuş</a:t>
            </a:r>
          </a:p>
          <a:p>
            <a:pPr lvl="1"/>
            <a:r>
              <a:rPr lang="tr-TR" sz="2400" dirty="0" smtClean="0"/>
              <a:t>Ayrıca empati ile kişisel başarı arasında oldukça anlamlı ilişki tespit edilmiş (P&lt;.001). </a:t>
            </a:r>
            <a:endParaRPr lang="tr-TR" sz="2400" dirty="0"/>
          </a:p>
          <a:p>
            <a:endParaRPr lang="tr-TR"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3845975"/>
            <a:ext cx="8352928" cy="2823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845975"/>
            <a:ext cx="8352928" cy="2751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285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fontScale="92500" lnSpcReduction="10000"/>
          </a:bodyPr>
          <a:lstStyle/>
          <a:p>
            <a:r>
              <a:rPr lang="tr-TR" sz="3000" dirty="0" smtClean="0"/>
              <a:t>Yüksek empati düşük tükenmişlik ile anlamlı olarak ilişkili bulunmuştur.</a:t>
            </a:r>
          </a:p>
          <a:p>
            <a:endParaRPr lang="tr-TR" sz="3000" dirty="0"/>
          </a:p>
          <a:p>
            <a:r>
              <a:rPr lang="tr-TR" sz="3000" dirty="0" smtClean="0"/>
              <a:t>Sağlık çalışanlarında tükenmişlik sağlık hizmetlerine yönelik </a:t>
            </a:r>
            <a:r>
              <a:rPr lang="tr-TR" sz="3000" dirty="0"/>
              <a:t>taleplerin ve tasarruf tedbirlerinin artması </a:t>
            </a:r>
            <a:r>
              <a:rPr lang="tr-TR" sz="3000" dirty="0" smtClean="0"/>
              <a:t>ile gittikçe artmaktadır.</a:t>
            </a:r>
          </a:p>
          <a:p>
            <a:endParaRPr lang="tr-TR" sz="3000" dirty="0"/>
          </a:p>
          <a:p>
            <a:r>
              <a:rPr lang="tr-TR" sz="3000" dirty="0" smtClean="0"/>
              <a:t>Çalışmada gözlemlediğimiz görece düşük tükenmişlik oranları </a:t>
            </a:r>
            <a:r>
              <a:rPr lang="tr-TR" sz="3000" dirty="0" smtClean="0"/>
              <a:t>güzel</a:t>
            </a:r>
            <a:r>
              <a:rPr lang="tr-TR" sz="3000" dirty="0" smtClean="0"/>
              <a:t> </a:t>
            </a:r>
            <a:r>
              <a:rPr lang="tr-TR" sz="3000" dirty="0" smtClean="0"/>
              <a:t>bir durumdur ve bu yüksek empati oranlarıyla ilişkili olabilir.</a:t>
            </a:r>
          </a:p>
          <a:p>
            <a:endParaRPr lang="tr-TR" dirty="0"/>
          </a:p>
          <a:p>
            <a:endParaRPr lang="tr-TR" dirty="0"/>
          </a:p>
        </p:txBody>
      </p:sp>
    </p:spTree>
    <p:extLst>
      <p:ext uri="{BB962C8B-B14F-4D97-AF65-F5344CB8AC3E}">
        <p14:creationId xmlns:p14="http://schemas.microsoft.com/office/powerpoint/2010/main" val="3023026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a:bodyPr>
          <a:lstStyle/>
          <a:p>
            <a:r>
              <a:rPr lang="tr-TR" sz="2800" dirty="0" smtClean="0"/>
              <a:t>Empati seviyeleri kentsel yerlerde kırsaldan daha </a:t>
            </a:r>
            <a:r>
              <a:rPr lang="tr-TR" sz="2800" dirty="0" smtClean="0"/>
              <a:t>yüksek gözlenmiştir</a:t>
            </a:r>
            <a:endParaRPr lang="tr-TR" sz="2800" dirty="0" smtClean="0"/>
          </a:p>
          <a:p>
            <a:endParaRPr lang="tr-TR" sz="2800" dirty="0" smtClean="0"/>
          </a:p>
          <a:p>
            <a:r>
              <a:rPr lang="tr-TR" sz="2800" dirty="0" smtClean="0"/>
              <a:t>Ancak </a:t>
            </a:r>
            <a:r>
              <a:rPr lang="tr-TR" sz="2800" dirty="0" smtClean="0"/>
              <a:t>bu durum kırsal alandaki merkezlerin durumu göz önüne alınarak değerlendirilmelidir</a:t>
            </a:r>
          </a:p>
          <a:p>
            <a:endParaRPr lang="tr-TR" sz="2800" dirty="0" smtClean="0"/>
          </a:p>
          <a:p>
            <a:r>
              <a:rPr lang="tr-TR" sz="2800" dirty="0" smtClean="0"/>
              <a:t>Kırsal </a:t>
            </a:r>
            <a:r>
              <a:rPr lang="tr-TR" sz="2800" dirty="0" smtClean="0"/>
              <a:t>alan hekim ve hemşireleri çoğunlukla birbirinden uzakta birkaç klinikte birden çalışmaktadır</a:t>
            </a:r>
            <a:endParaRPr lang="tr-TR" sz="2800" dirty="0"/>
          </a:p>
        </p:txBody>
      </p:sp>
    </p:spTree>
    <p:extLst>
      <p:ext uri="{BB962C8B-B14F-4D97-AF65-F5344CB8AC3E}">
        <p14:creationId xmlns:p14="http://schemas.microsoft.com/office/powerpoint/2010/main" val="319360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noAutofit/>
          </a:bodyPr>
          <a:lstStyle/>
          <a:p>
            <a:r>
              <a:rPr lang="tr-TR" sz="2700" dirty="0" smtClean="0"/>
              <a:t>Son yıllarda doktor-hasta ilişkisinde dramatik değişiklikler olmuştur.</a:t>
            </a:r>
          </a:p>
          <a:p>
            <a:endParaRPr lang="tr-TR" sz="2700" dirty="0"/>
          </a:p>
          <a:p>
            <a:r>
              <a:rPr lang="tr-TR" sz="2700" dirty="0"/>
              <a:t>B</a:t>
            </a:r>
            <a:r>
              <a:rPr lang="tr-TR" sz="2700" dirty="0" smtClean="0"/>
              <a:t>ilgiye erişimin artması, </a:t>
            </a:r>
            <a:r>
              <a:rPr lang="tr-TR" sz="2700" dirty="0" smtClean="0"/>
              <a:t>toplumsal</a:t>
            </a:r>
            <a:r>
              <a:rPr lang="tr-TR" sz="2700" dirty="0" smtClean="0"/>
              <a:t> değişiklikler </a:t>
            </a:r>
            <a:r>
              <a:rPr lang="tr-TR" sz="2700" dirty="0" smtClean="0"/>
              <a:t>ve hasta merkezli bakım </a:t>
            </a:r>
            <a:r>
              <a:rPr lang="tr-TR" sz="2700" dirty="0" smtClean="0"/>
              <a:t>hekimlerin rolünü değiştirmiş</a:t>
            </a:r>
            <a:r>
              <a:rPr lang="tr-TR" sz="2700" dirty="0" smtClean="0"/>
              <a:t> </a:t>
            </a:r>
            <a:r>
              <a:rPr lang="tr-TR" sz="2700" dirty="0" smtClean="0"/>
              <a:t>ve hasta özerkliğini </a:t>
            </a:r>
            <a:r>
              <a:rPr lang="tr-TR" sz="2700" dirty="0" smtClean="0"/>
              <a:t>arttırmıştır.</a:t>
            </a:r>
            <a:endParaRPr lang="tr-TR" sz="2700" dirty="0" smtClean="0"/>
          </a:p>
          <a:p>
            <a:endParaRPr lang="tr-TR" sz="2700" dirty="0"/>
          </a:p>
        </p:txBody>
      </p:sp>
    </p:spTree>
    <p:extLst>
      <p:ext uri="{BB962C8B-B14F-4D97-AF65-F5344CB8AC3E}">
        <p14:creationId xmlns:p14="http://schemas.microsoft.com/office/powerpoint/2010/main" val="147611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lstStyle/>
          <a:p>
            <a:r>
              <a:rPr lang="tr-TR" sz="2800" dirty="0"/>
              <a:t>K</a:t>
            </a:r>
            <a:r>
              <a:rPr lang="tr-TR" sz="2800" dirty="0" smtClean="0"/>
              <a:t>ırsalda çalışan hekimlerin, farklı bölgelerdeki farklı beklentilerdeki hastaların günlük ihtiyaçlarını gidermek durumunda kalmaları kırsaldaki düşük empati puanlarının kaynağı olabilir</a:t>
            </a:r>
          </a:p>
          <a:p>
            <a:endParaRPr lang="tr-TR" dirty="0"/>
          </a:p>
          <a:p>
            <a:endParaRPr lang="tr-TR" dirty="0"/>
          </a:p>
        </p:txBody>
      </p:sp>
    </p:spTree>
    <p:extLst>
      <p:ext uri="{BB962C8B-B14F-4D97-AF65-F5344CB8AC3E}">
        <p14:creationId xmlns:p14="http://schemas.microsoft.com/office/powerpoint/2010/main" val="1175437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a:bodyPr>
          <a:lstStyle/>
          <a:p>
            <a:r>
              <a:rPr lang="tr-TR" sz="2800" dirty="0" smtClean="0"/>
              <a:t>Empati ve tükenmişlik ile cinsiyet arasında anlamlı ilişki bulunamamıştır.</a:t>
            </a:r>
          </a:p>
          <a:p>
            <a:endParaRPr lang="tr-TR" sz="2800" dirty="0" smtClean="0"/>
          </a:p>
          <a:p>
            <a:r>
              <a:rPr lang="tr-TR" sz="2800" dirty="0" smtClean="0"/>
              <a:t>Empati </a:t>
            </a:r>
            <a:r>
              <a:rPr lang="tr-TR" sz="2800" dirty="0" smtClean="0"/>
              <a:t>hemşireliğin ana bileşenlerinden biri olarak düşünülse de bu çalışmada hekim ve hemşireler arasında fark bulunamamıştır.</a:t>
            </a:r>
          </a:p>
          <a:p>
            <a:endParaRPr lang="tr-TR" sz="2800" dirty="0" smtClean="0"/>
          </a:p>
          <a:p>
            <a:r>
              <a:rPr lang="tr-TR" sz="2800" dirty="0" smtClean="0"/>
              <a:t>Tükenmişlik </a:t>
            </a:r>
            <a:r>
              <a:rPr lang="tr-TR" sz="2800" dirty="0" smtClean="0"/>
              <a:t>düzeylerinde de anlamlı fark bulunmamıştır.</a:t>
            </a:r>
            <a:endParaRPr lang="tr-TR" sz="2800" dirty="0"/>
          </a:p>
        </p:txBody>
      </p:sp>
    </p:spTree>
    <p:extLst>
      <p:ext uri="{BB962C8B-B14F-4D97-AF65-F5344CB8AC3E}">
        <p14:creationId xmlns:p14="http://schemas.microsoft.com/office/powerpoint/2010/main" val="3294723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a:bodyPr>
          <a:lstStyle/>
          <a:p>
            <a:r>
              <a:rPr lang="tr-TR" sz="2800" dirty="0" smtClean="0"/>
              <a:t>Çalışmanın kısıtlılıkları</a:t>
            </a:r>
          </a:p>
          <a:p>
            <a:pPr lvl="1"/>
            <a:endParaRPr lang="tr-TR" sz="2400" dirty="0" smtClean="0"/>
          </a:p>
          <a:p>
            <a:pPr lvl="1"/>
            <a:r>
              <a:rPr lang="tr-TR" sz="2400" dirty="0" smtClean="0"/>
              <a:t>Empati </a:t>
            </a:r>
            <a:r>
              <a:rPr lang="tr-TR" sz="2400" dirty="0" smtClean="0"/>
              <a:t>ve tükenmişliği etkileyebilecek sadece birkaç değişken sorgulanabilmiş.</a:t>
            </a:r>
          </a:p>
          <a:p>
            <a:pPr lvl="1"/>
            <a:endParaRPr lang="tr-TR" sz="2400" dirty="0" smtClean="0"/>
          </a:p>
          <a:p>
            <a:pPr lvl="1"/>
            <a:r>
              <a:rPr lang="tr-TR" sz="2400" dirty="0" smtClean="0"/>
              <a:t>Bu açıdan kişisel özellikler, ailevi sorumluluklar, toplum ve çalışma ortamı gibi değişkenleri içeren çalışmalar planlanabilir.</a:t>
            </a:r>
          </a:p>
          <a:p>
            <a:pPr lvl="1"/>
            <a:endParaRPr lang="tr-TR" sz="2400" dirty="0"/>
          </a:p>
          <a:p>
            <a:pPr lvl="1"/>
            <a:endParaRPr lang="tr-TR" sz="2400" dirty="0"/>
          </a:p>
          <a:p>
            <a:pPr marL="457200" lvl="1" indent="0">
              <a:buNone/>
            </a:pPr>
            <a:endParaRPr lang="tr-TR" sz="2400" dirty="0"/>
          </a:p>
        </p:txBody>
      </p:sp>
    </p:spTree>
    <p:extLst>
      <p:ext uri="{BB962C8B-B14F-4D97-AF65-F5344CB8AC3E}">
        <p14:creationId xmlns:p14="http://schemas.microsoft.com/office/powerpoint/2010/main" val="80529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a:bodyPr>
          <a:lstStyle/>
          <a:p>
            <a:r>
              <a:rPr lang="tr-TR" sz="2800" dirty="0"/>
              <a:t>Ç</a:t>
            </a:r>
            <a:r>
              <a:rPr lang="tr-TR" sz="2800" dirty="0" smtClean="0"/>
              <a:t>alışmanın kısıtlılıkları</a:t>
            </a:r>
          </a:p>
          <a:p>
            <a:pPr lvl="1"/>
            <a:r>
              <a:rPr lang="tr-TR" sz="2400" dirty="0" smtClean="0"/>
              <a:t>Empati toplumda arzu edilen bir değer olduğundan katılımcıların </a:t>
            </a:r>
            <a:r>
              <a:rPr lang="tr-TR" sz="2400" dirty="0" smtClean="0"/>
              <a:t>soruları cevaplarken yanlı davranma </a:t>
            </a:r>
            <a:r>
              <a:rPr lang="tr-TR" sz="2400" dirty="0" smtClean="0"/>
              <a:t>riski vardır.</a:t>
            </a:r>
          </a:p>
          <a:p>
            <a:pPr lvl="1"/>
            <a:endParaRPr lang="tr-TR" sz="2400" dirty="0"/>
          </a:p>
          <a:p>
            <a:pPr lvl="1"/>
            <a:r>
              <a:rPr lang="tr-TR" sz="2400" dirty="0" smtClean="0"/>
              <a:t>Ayrıca JSPE  empatiyi küresel anlamından daha çok mesleksel davranışlar olarak yansıtmaktadır</a:t>
            </a:r>
          </a:p>
          <a:p>
            <a:pPr lvl="1"/>
            <a:endParaRPr lang="tr-TR" sz="2400" dirty="0"/>
          </a:p>
          <a:p>
            <a:pPr lvl="1"/>
            <a:r>
              <a:rPr lang="tr-TR" sz="2400" dirty="0" smtClean="0"/>
              <a:t>Çalışma </a:t>
            </a:r>
            <a:r>
              <a:rPr lang="tr-TR" sz="2400" dirty="0"/>
              <a:t>anonim </a:t>
            </a:r>
            <a:r>
              <a:rPr lang="tr-TR" sz="2400" dirty="0" smtClean="0"/>
              <a:t>dizayn edildiği için </a:t>
            </a:r>
            <a:r>
              <a:rPr lang="tr-TR" sz="2400" dirty="0"/>
              <a:t>farklı merkezlerin demografik </a:t>
            </a:r>
            <a:r>
              <a:rPr lang="tr-TR" sz="2400" dirty="0" smtClean="0"/>
              <a:t>özellikleri </a:t>
            </a:r>
            <a:r>
              <a:rPr lang="tr-TR" sz="2400" dirty="0"/>
              <a:t>ayrıntılı olarak analiz </a:t>
            </a:r>
            <a:r>
              <a:rPr lang="tr-TR" sz="2400" dirty="0" smtClean="0"/>
              <a:t>edilememiş.</a:t>
            </a:r>
            <a:endParaRPr lang="tr-TR" sz="2400" dirty="0"/>
          </a:p>
        </p:txBody>
      </p:sp>
    </p:spTree>
    <p:extLst>
      <p:ext uri="{BB962C8B-B14F-4D97-AF65-F5344CB8AC3E}">
        <p14:creationId xmlns:p14="http://schemas.microsoft.com/office/powerpoint/2010/main" val="103103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Autofit/>
          </a:bodyPr>
          <a:lstStyle/>
          <a:p>
            <a:r>
              <a:rPr lang="tr-TR" sz="2800" dirty="0" smtClean="0"/>
              <a:t>Çalışmanın güçlü yanları</a:t>
            </a:r>
          </a:p>
          <a:p>
            <a:pPr lvl="1"/>
            <a:r>
              <a:rPr lang="tr-TR" sz="2400" dirty="0" smtClean="0"/>
              <a:t>Böyle büyük bir bölgede empati ve tükenmişlik üzerine yapılmış ilk çalışma olmasının yanı sıra çalışmanın ana gücü örneklem büyüklüğüdür.</a:t>
            </a:r>
          </a:p>
          <a:p>
            <a:pPr lvl="1"/>
            <a:endParaRPr lang="tr-TR" sz="2400" dirty="0"/>
          </a:p>
          <a:p>
            <a:pPr lvl="1"/>
            <a:r>
              <a:rPr lang="tr-TR" sz="2400" dirty="0" smtClean="0"/>
              <a:t>Katılımcıların seçilen bölgedeki çalışanları iyi örneklediğine ve cevaplama oranının (%57,2) nispeten yüksek olduğuna inanılmaktadır</a:t>
            </a:r>
            <a:r>
              <a:rPr lang="tr-TR" sz="2400" dirty="0" smtClean="0"/>
              <a:t>.</a:t>
            </a:r>
            <a:endParaRPr lang="tr-TR" sz="2400" dirty="0"/>
          </a:p>
          <a:p>
            <a:pPr lvl="2"/>
            <a:r>
              <a:rPr lang="tr-TR" sz="2000" dirty="0" smtClean="0"/>
              <a:t>Hekim ve hemşirelerin sayısı birbirine yakındır</a:t>
            </a:r>
            <a:endParaRPr lang="tr-TR" sz="2000" dirty="0"/>
          </a:p>
          <a:p>
            <a:pPr lvl="2"/>
            <a:r>
              <a:rPr lang="tr-TR" sz="2000" dirty="0"/>
              <a:t>K</a:t>
            </a:r>
            <a:r>
              <a:rPr lang="tr-TR" sz="2000" dirty="0" smtClean="0"/>
              <a:t>adın çalışanlar erkeklerden fazla olmasına rağmen bu durum alınan popülasyonun genel yapısından dolayıdır.</a:t>
            </a:r>
            <a:endParaRPr lang="tr-TR" sz="2000" dirty="0" smtClean="0"/>
          </a:p>
        </p:txBody>
      </p:sp>
    </p:spTree>
    <p:extLst>
      <p:ext uri="{BB962C8B-B14F-4D97-AF65-F5344CB8AC3E}">
        <p14:creationId xmlns:p14="http://schemas.microsoft.com/office/powerpoint/2010/main" val="927088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Tartışma </a:t>
            </a:r>
            <a:endParaRPr lang="tr-TR" dirty="0"/>
          </a:p>
        </p:txBody>
      </p:sp>
      <p:sp>
        <p:nvSpPr>
          <p:cNvPr id="3" name="İçerik Yer Tutucusu 2"/>
          <p:cNvSpPr>
            <a:spLocks noGrp="1"/>
          </p:cNvSpPr>
          <p:nvPr>
            <p:ph idx="1"/>
          </p:nvPr>
        </p:nvSpPr>
        <p:spPr/>
        <p:txBody>
          <a:bodyPr>
            <a:normAutofit/>
          </a:bodyPr>
          <a:lstStyle/>
          <a:p>
            <a:r>
              <a:rPr lang="tr-TR" sz="2800" dirty="0" smtClean="0"/>
              <a:t>Yüksek </a:t>
            </a:r>
            <a:r>
              <a:rPr lang="tr-TR" sz="2800" dirty="0"/>
              <a:t>empati ile düşük tükenmişlik arasında gözlemlenen ilişki, </a:t>
            </a:r>
            <a:r>
              <a:rPr lang="tr-TR" sz="2800" dirty="0" smtClean="0"/>
              <a:t>sağlık </a:t>
            </a:r>
            <a:r>
              <a:rPr lang="tr-TR" sz="2800" dirty="0"/>
              <a:t>çalışanlarının </a:t>
            </a:r>
            <a:r>
              <a:rPr lang="tr-TR" sz="2800" dirty="0" smtClean="0"/>
              <a:t>empatisini </a:t>
            </a:r>
            <a:r>
              <a:rPr lang="tr-TR" sz="2800" dirty="0"/>
              <a:t>ve </a:t>
            </a:r>
            <a:r>
              <a:rPr lang="tr-TR" sz="2800" dirty="0" smtClean="0"/>
              <a:t>dayanıklılığını</a:t>
            </a:r>
            <a:r>
              <a:rPr lang="tr-TR" sz="2800" dirty="0" smtClean="0"/>
              <a:t> </a:t>
            </a:r>
            <a:r>
              <a:rPr lang="tr-TR" sz="2800" dirty="0"/>
              <a:t>geliştirmeyi amaçlayan müdahalelerin </a:t>
            </a:r>
            <a:endParaRPr lang="tr-TR" sz="2800" dirty="0" smtClean="0"/>
          </a:p>
          <a:p>
            <a:pPr lvl="1"/>
            <a:endParaRPr lang="tr-TR" sz="2400" dirty="0" smtClean="0"/>
          </a:p>
          <a:p>
            <a:pPr lvl="1"/>
            <a:r>
              <a:rPr lang="tr-TR" sz="2400" dirty="0"/>
              <a:t>T</a:t>
            </a:r>
            <a:r>
              <a:rPr lang="tr-TR" sz="2400" dirty="0" smtClean="0"/>
              <a:t>ükenmişliği </a:t>
            </a:r>
            <a:r>
              <a:rPr lang="tr-TR" sz="2400" dirty="0" smtClean="0"/>
              <a:t>azaltmaya</a:t>
            </a:r>
          </a:p>
          <a:p>
            <a:pPr lvl="1"/>
            <a:r>
              <a:rPr lang="tr-TR" sz="2400" dirty="0"/>
              <a:t>H</a:t>
            </a:r>
            <a:r>
              <a:rPr lang="tr-TR" sz="2400" dirty="0" smtClean="0"/>
              <a:t>ekimi </a:t>
            </a:r>
            <a:r>
              <a:rPr lang="tr-TR" sz="2400" dirty="0"/>
              <a:t>ve hasta memnuniyetini artırmaya ve </a:t>
            </a:r>
            <a:endParaRPr lang="tr-TR" sz="2400" dirty="0" smtClean="0"/>
          </a:p>
          <a:p>
            <a:pPr lvl="1"/>
            <a:r>
              <a:rPr lang="tr-TR" sz="2400" dirty="0"/>
              <a:t>K</a:t>
            </a:r>
            <a:r>
              <a:rPr lang="tr-TR" sz="2400" dirty="0" smtClean="0"/>
              <a:t>linik </a:t>
            </a:r>
            <a:r>
              <a:rPr lang="tr-TR" sz="2400" dirty="0"/>
              <a:t>sonuçları iyileştirmeye yardımcı </a:t>
            </a:r>
            <a:r>
              <a:rPr lang="tr-TR" sz="2400" dirty="0" smtClean="0"/>
              <a:t>olacağı teorisini </a:t>
            </a:r>
            <a:r>
              <a:rPr lang="tr-TR" sz="2400" dirty="0" smtClean="0"/>
              <a:t>desteklemektedir</a:t>
            </a:r>
          </a:p>
          <a:p>
            <a:pPr marL="457200" lvl="1" indent="0">
              <a:buNone/>
            </a:pPr>
            <a:endParaRPr lang="tr-TR" sz="2400" dirty="0" smtClean="0"/>
          </a:p>
        </p:txBody>
      </p:sp>
    </p:spTree>
    <p:extLst>
      <p:ext uri="{BB962C8B-B14F-4D97-AF65-F5344CB8AC3E}">
        <p14:creationId xmlns:p14="http://schemas.microsoft.com/office/powerpoint/2010/main" val="2330536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Kapanış </a:t>
            </a:r>
            <a:endParaRPr lang="tr-TR" dirty="0"/>
          </a:p>
        </p:txBody>
      </p:sp>
      <p:sp>
        <p:nvSpPr>
          <p:cNvPr id="3" name="İçerik Yer Tutucusu 2"/>
          <p:cNvSpPr>
            <a:spLocks noGrp="1"/>
          </p:cNvSpPr>
          <p:nvPr>
            <p:ph idx="1"/>
          </p:nvPr>
        </p:nvSpPr>
        <p:spPr/>
        <p:txBody>
          <a:bodyPr>
            <a:normAutofit/>
          </a:bodyPr>
          <a:lstStyle/>
          <a:p>
            <a:r>
              <a:rPr lang="tr-TR" sz="2800" dirty="0" smtClean="0"/>
              <a:t>Seçilen örneklemde </a:t>
            </a:r>
            <a:r>
              <a:rPr lang="tr-TR" sz="2800" dirty="0"/>
              <a:t>tükenmişlik nispeten nadir olmakla birlikte, düşük düzeyde empati ile ilişkili bulunmuştur</a:t>
            </a:r>
            <a:r>
              <a:rPr lang="tr-TR" sz="2800" dirty="0" smtClean="0"/>
              <a:t>.</a:t>
            </a:r>
          </a:p>
          <a:p>
            <a:endParaRPr lang="tr-TR" sz="2800" dirty="0"/>
          </a:p>
          <a:p>
            <a:r>
              <a:rPr lang="tr-TR" sz="2800" dirty="0"/>
              <a:t>Bu </a:t>
            </a:r>
            <a:r>
              <a:rPr lang="tr-TR" sz="2800" dirty="0" smtClean="0"/>
              <a:t>bulgular </a:t>
            </a:r>
            <a:r>
              <a:rPr lang="tr-TR" sz="2800" dirty="0"/>
              <a:t>ve kırsal </a:t>
            </a:r>
            <a:r>
              <a:rPr lang="tr-TR" sz="2800" dirty="0" smtClean="0"/>
              <a:t>ortamlarda gözlemlenen </a:t>
            </a:r>
            <a:r>
              <a:rPr lang="tr-TR" sz="2800" dirty="0"/>
              <a:t>düşük empati düzeyleri </a:t>
            </a:r>
            <a:r>
              <a:rPr lang="tr-TR" sz="2800" dirty="0" smtClean="0"/>
              <a:t> </a:t>
            </a:r>
            <a:r>
              <a:rPr lang="tr-TR" sz="2800" dirty="0"/>
              <a:t>daha </a:t>
            </a:r>
            <a:r>
              <a:rPr lang="tr-TR" sz="2800" dirty="0" smtClean="0"/>
              <a:t>fazla araştırma yapmayı </a:t>
            </a:r>
            <a:r>
              <a:rPr lang="tr-TR" sz="2800" dirty="0"/>
              <a:t>gerektirmektedir.</a:t>
            </a:r>
          </a:p>
        </p:txBody>
      </p:sp>
    </p:spTree>
    <p:extLst>
      <p:ext uri="{BB962C8B-B14F-4D97-AF65-F5344CB8AC3E}">
        <p14:creationId xmlns:p14="http://schemas.microsoft.com/office/powerpoint/2010/main" val="1453999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9001263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31420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917988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normAutofit lnSpcReduction="10000"/>
          </a:bodyPr>
          <a:lstStyle/>
          <a:p>
            <a:r>
              <a:rPr lang="tr-TR" sz="2800" dirty="0"/>
              <a:t>Tıp topluluğu, tıp öğrencilerinin ve hekimlerin gerekli </a:t>
            </a:r>
            <a:r>
              <a:rPr lang="tr-TR" sz="2800" dirty="0" smtClean="0"/>
              <a:t>bilgi, beceri </a:t>
            </a:r>
            <a:r>
              <a:rPr lang="tr-TR" sz="2800" dirty="0"/>
              <a:t>ve stratejileri edinmesinin yanı sıra doktorun hastalara karşı davranışlarının da hasta memnuniyeti ve klinik sonuçlar üzerindeki etkisinin öneminin farkına </a:t>
            </a:r>
            <a:r>
              <a:rPr lang="tr-TR" sz="2800" dirty="0" smtClean="0"/>
              <a:t>varmıştır.</a:t>
            </a:r>
            <a:endParaRPr lang="tr-TR" sz="2800" dirty="0" smtClean="0"/>
          </a:p>
          <a:p>
            <a:endParaRPr lang="tr-TR" sz="2800" dirty="0"/>
          </a:p>
          <a:p>
            <a:r>
              <a:rPr lang="tr-TR" sz="2800" dirty="0" smtClean="0"/>
              <a:t>İletişim </a:t>
            </a:r>
            <a:r>
              <a:rPr lang="tr-TR" sz="2800" dirty="0" smtClean="0"/>
              <a:t>becerileri, esneklik ve empati önemli araçlardır ancak unutulmamalıdır ki </a:t>
            </a:r>
            <a:r>
              <a:rPr lang="tr-TR" sz="2800" dirty="0" err="1" smtClean="0"/>
              <a:t>empatik</a:t>
            </a:r>
            <a:r>
              <a:rPr lang="tr-TR" sz="2800" dirty="0" smtClean="0"/>
              <a:t> hekimler daha fazla </a:t>
            </a:r>
            <a:r>
              <a:rPr lang="tr-TR" sz="2800" dirty="0" err="1" smtClean="0"/>
              <a:t>empatik</a:t>
            </a:r>
            <a:r>
              <a:rPr lang="tr-TR" sz="2800" dirty="0" smtClean="0"/>
              <a:t> stres (başkasının </a:t>
            </a:r>
            <a:r>
              <a:rPr lang="tr-TR" sz="2800" dirty="0" err="1" smtClean="0"/>
              <a:t>ızdırabını</a:t>
            </a:r>
            <a:r>
              <a:rPr lang="tr-TR" sz="2800" dirty="0" smtClean="0"/>
              <a:t> </a:t>
            </a:r>
            <a:r>
              <a:rPr lang="tr-TR" sz="2800" dirty="0" smtClean="0"/>
              <a:t>yaşamak) ve tükenmişlik riski </a:t>
            </a:r>
            <a:r>
              <a:rPr lang="tr-TR" sz="2800" dirty="0" smtClean="0"/>
              <a:t>altındadır.</a:t>
            </a:r>
            <a:endParaRPr lang="tr-TR" sz="2800" dirty="0"/>
          </a:p>
        </p:txBody>
      </p:sp>
    </p:spTree>
    <p:extLst>
      <p:ext uri="{BB962C8B-B14F-4D97-AF65-F5344CB8AC3E}">
        <p14:creationId xmlns:p14="http://schemas.microsoft.com/office/powerpoint/2010/main" val="31417858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44085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61286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782156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233329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641003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533833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291257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579344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674560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96580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lstStyle/>
          <a:p>
            <a:r>
              <a:rPr lang="tr-TR" sz="2800" dirty="0" smtClean="0"/>
              <a:t>Tükenmişlik Avrupa’da yaygın bir sorundur ve birinci basamak çalışanlarının sağlık problemlerinin kaynağıdır.</a:t>
            </a:r>
          </a:p>
          <a:p>
            <a:endParaRPr lang="tr-TR" sz="2800" dirty="0"/>
          </a:p>
          <a:p>
            <a:r>
              <a:rPr lang="tr-TR" sz="2800" dirty="0" smtClean="0"/>
              <a:t>Birçok çalışma tükenmişliğin sebeplerini ve bu duygusal, fiziksel ve zihinsel </a:t>
            </a:r>
            <a:r>
              <a:rPr lang="tr-TR" sz="2800" dirty="0" smtClean="0"/>
              <a:t>yorgunluğu </a:t>
            </a:r>
            <a:r>
              <a:rPr lang="tr-TR" sz="2800" dirty="0" smtClean="0"/>
              <a:t>önleme mekanizmalarını araştırmıştır</a:t>
            </a:r>
          </a:p>
          <a:p>
            <a:endParaRPr lang="tr-TR" dirty="0"/>
          </a:p>
        </p:txBody>
      </p:sp>
    </p:spTree>
    <p:extLst>
      <p:ext uri="{BB962C8B-B14F-4D97-AF65-F5344CB8AC3E}">
        <p14:creationId xmlns:p14="http://schemas.microsoft.com/office/powerpoint/2010/main" val="5647644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0452257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559441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5529559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8531911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0859304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54795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839348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0438971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83197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normAutofit/>
          </a:bodyPr>
          <a:lstStyle/>
          <a:p>
            <a:r>
              <a:rPr lang="tr-TR" sz="2800" dirty="0" smtClean="0"/>
              <a:t>Empati, bir kişinin tecrübelerini ve hislerini anlayarak bu anlayış içinde onunla iletişim kurabilme yeteneğidir.</a:t>
            </a:r>
          </a:p>
          <a:p>
            <a:endParaRPr lang="tr-TR" sz="2800" dirty="0"/>
          </a:p>
          <a:p>
            <a:r>
              <a:rPr lang="tr-TR" sz="2800" dirty="0" smtClean="0"/>
              <a:t>Bu nitelik, saygı, olumlu sosyal davranışlar, ahlaki muhakeme, yaşlılara karşı iyi davranma, iyi </a:t>
            </a:r>
            <a:r>
              <a:rPr lang="tr-TR" sz="2800" dirty="0" err="1" smtClean="0"/>
              <a:t>anamnez</a:t>
            </a:r>
            <a:r>
              <a:rPr lang="tr-TR" sz="2800" dirty="0" smtClean="0"/>
              <a:t> alma becerisi, artmış hekim ve hasta memnuniyeti ve olumlu klinik sonuçlar gibi çeşitli faktörler ile </a:t>
            </a:r>
            <a:r>
              <a:rPr lang="tr-TR" sz="2800" dirty="0" smtClean="0"/>
              <a:t>ilişkilendirilmiştir.</a:t>
            </a:r>
            <a:endParaRPr lang="tr-TR" sz="2800" dirty="0"/>
          </a:p>
        </p:txBody>
      </p:sp>
    </p:spTree>
    <p:extLst>
      <p:ext uri="{BB962C8B-B14F-4D97-AF65-F5344CB8AC3E}">
        <p14:creationId xmlns:p14="http://schemas.microsoft.com/office/powerpoint/2010/main" val="924991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normAutofit/>
          </a:bodyPr>
          <a:lstStyle/>
          <a:p>
            <a:r>
              <a:rPr lang="tr-TR" sz="2800" dirty="0" smtClean="0"/>
              <a:t>Hekimlerin empati ve esneklik gibi </a:t>
            </a:r>
            <a:r>
              <a:rPr lang="tr-TR" sz="2800" dirty="0" smtClean="0"/>
              <a:t>becerilerini geliştirilmesi doktor-hasta </a:t>
            </a:r>
            <a:r>
              <a:rPr lang="tr-TR" sz="2800" dirty="0" smtClean="0"/>
              <a:t>iletişimini ve memnuniyetini, işini sevmeyi  ve tedaviye </a:t>
            </a:r>
            <a:r>
              <a:rPr lang="tr-TR" sz="2800" dirty="0" smtClean="0"/>
              <a:t>uyumu </a:t>
            </a:r>
            <a:r>
              <a:rPr lang="tr-TR" sz="2800" dirty="0" smtClean="0"/>
              <a:t>artırabilir.</a:t>
            </a:r>
          </a:p>
          <a:p>
            <a:endParaRPr lang="tr-TR" sz="2800" dirty="0"/>
          </a:p>
          <a:p>
            <a:r>
              <a:rPr lang="tr-TR" sz="2800" dirty="0" smtClean="0"/>
              <a:t>Ayrıca tükenmişliğin azalmasını ve daha iyi klinik sonuçlar elde etmeyi </a:t>
            </a:r>
            <a:r>
              <a:rPr lang="tr-TR" sz="2800" dirty="0" smtClean="0"/>
              <a:t>sağlayabilir.</a:t>
            </a:r>
            <a:endParaRPr lang="tr-TR" sz="2800" dirty="0"/>
          </a:p>
        </p:txBody>
      </p:sp>
    </p:spTree>
    <p:extLst>
      <p:ext uri="{BB962C8B-B14F-4D97-AF65-F5344CB8AC3E}">
        <p14:creationId xmlns:p14="http://schemas.microsoft.com/office/powerpoint/2010/main" val="3112663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normAutofit/>
          </a:bodyPr>
          <a:lstStyle/>
          <a:p>
            <a:r>
              <a:rPr lang="tr-TR" sz="2800" dirty="0" err="1" smtClean="0"/>
              <a:t>Kanada’lı</a:t>
            </a:r>
            <a:r>
              <a:rPr lang="tr-TR" sz="2800" dirty="0" smtClean="0"/>
              <a:t> </a:t>
            </a:r>
            <a:r>
              <a:rPr lang="tr-TR" sz="2800" dirty="0" smtClean="0"/>
              <a:t>bir grup araştırmacı bilişsel empatinin tükenmişlik üzerine koruyucu etkisi olduğuna dair kanıtlar elde etmiştir.</a:t>
            </a:r>
          </a:p>
          <a:p>
            <a:endParaRPr lang="tr-TR" sz="2800" dirty="0" smtClean="0"/>
          </a:p>
          <a:p>
            <a:r>
              <a:rPr lang="tr-TR" sz="2800" dirty="0" smtClean="0"/>
              <a:t>Empati ve tükenmişlik arasındaki ilişki araştırılmış ve düşük empati yüksek tükenmişlik ile ilişkili bulunmuştur.</a:t>
            </a:r>
            <a:endParaRPr lang="tr-TR" sz="2800" dirty="0" smtClean="0"/>
          </a:p>
        </p:txBody>
      </p:sp>
    </p:spTree>
    <p:extLst>
      <p:ext uri="{BB962C8B-B14F-4D97-AF65-F5344CB8AC3E}">
        <p14:creationId xmlns:p14="http://schemas.microsoft.com/office/powerpoint/2010/main" val="16855358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Amaç </a:t>
            </a:r>
            <a:endParaRPr lang="tr-TR" dirty="0"/>
          </a:p>
        </p:txBody>
      </p:sp>
      <p:sp>
        <p:nvSpPr>
          <p:cNvPr id="3" name="İçerik Yer Tutucusu 2"/>
          <p:cNvSpPr>
            <a:spLocks noGrp="1"/>
          </p:cNvSpPr>
          <p:nvPr>
            <p:ph idx="1"/>
          </p:nvPr>
        </p:nvSpPr>
        <p:spPr/>
        <p:txBody>
          <a:bodyPr>
            <a:normAutofit/>
          </a:bodyPr>
          <a:lstStyle/>
          <a:p>
            <a:endParaRPr lang="tr-TR" sz="2400" dirty="0" smtClean="0"/>
          </a:p>
          <a:p>
            <a:r>
              <a:rPr lang="tr-TR" sz="2800" dirty="0" smtClean="0"/>
              <a:t>Çalışmanın amacı; birinci basamak hekim ve </a:t>
            </a:r>
            <a:r>
              <a:rPr lang="tr-TR" sz="2800" dirty="0" smtClean="0"/>
              <a:t>hemşirelerinin </a:t>
            </a:r>
            <a:r>
              <a:rPr lang="tr-TR" sz="2800" dirty="0" smtClean="0"/>
              <a:t>empati ve tükenmişlik derecelerini ve bu iki durumun ilişkisini araştırmaktır</a:t>
            </a:r>
            <a:endParaRPr lang="tr-TR" sz="2800" dirty="0"/>
          </a:p>
        </p:txBody>
      </p:sp>
    </p:spTree>
    <p:extLst>
      <p:ext uri="{BB962C8B-B14F-4D97-AF65-F5344CB8AC3E}">
        <p14:creationId xmlns:p14="http://schemas.microsoft.com/office/powerpoint/2010/main" val="7603884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Yöntem </a:t>
            </a:r>
            <a:r>
              <a:rPr lang="tr-TR" dirty="0" smtClean="0"/>
              <a:t> </a:t>
            </a:r>
            <a:endParaRPr lang="tr-TR" dirty="0"/>
          </a:p>
        </p:txBody>
      </p:sp>
      <p:sp>
        <p:nvSpPr>
          <p:cNvPr id="3" name="İçerik Yer Tutucusu 2"/>
          <p:cNvSpPr>
            <a:spLocks noGrp="1"/>
          </p:cNvSpPr>
          <p:nvPr>
            <p:ph idx="1"/>
          </p:nvPr>
        </p:nvSpPr>
        <p:spPr/>
        <p:txBody>
          <a:bodyPr/>
          <a:lstStyle/>
          <a:p>
            <a:r>
              <a:rPr lang="tr-TR" sz="2800" dirty="0" smtClean="0"/>
              <a:t>Çalışma dizaynı ve katılımcılar</a:t>
            </a:r>
          </a:p>
          <a:p>
            <a:pPr lvl="1"/>
            <a:endParaRPr lang="tr-TR" sz="2400" dirty="0" smtClean="0"/>
          </a:p>
          <a:p>
            <a:pPr lvl="1"/>
            <a:r>
              <a:rPr lang="tr-TR" sz="2400" dirty="0" err="1" smtClean="0"/>
              <a:t>Kesitsel</a:t>
            </a:r>
            <a:r>
              <a:rPr lang="tr-TR" sz="2400" dirty="0" smtClean="0"/>
              <a:t> tanımlayıcı bir çalışma yapılmış</a:t>
            </a:r>
          </a:p>
          <a:p>
            <a:pPr lvl="1"/>
            <a:endParaRPr lang="tr-TR" sz="2400" dirty="0" smtClean="0"/>
          </a:p>
          <a:p>
            <a:pPr lvl="1"/>
            <a:r>
              <a:rPr lang="tr-TR" sz="2400" dirty="0" smtClean="0"/>
              <a:t>İspanya’nın </a:t>
            </a:r>
            <a:r>
              <a:rPr lang="tr-TR" sz="2400" dirty="0" err="1" smtClean="0"/>
              <a:t>Lleida</a:t>
            </a:r>
            <a:r>
              <a:rPr lang="tr-TR" sz="2400" dirty="0" smtClean="0"/>
              <a:t> şehrinde 22 merkezde toplam 507 hekim ve hemşireye </a:t>
            </a:r>
            <a:r>
              <a:rPr lang="tr-TR" sz="2400" dirty="0" err="1" smtClean="0"/>
              <a:t>email</a:t>
            </a:r>
            <a:r>
              <a:rPr lang="tr-TR" sz="2400" dirty="0" smtClean="0"/>
              <a:t> yoluyla ulaşılmış </a:t>
            </a:r>
          </a:p>
          <a:p>
            <a:pPr marL="457200" lvl="1" indent="0">
              <a:buNone/>
            </a:pPr>
            <a:r>
              <a:rPr lang="tr-TR" sz="2400" dirty="0" smtClean="0"/>
              <a:t>   </a:t>
            </a:r>
            <a:r>
              <a:rPr lang="tr-TR" sz="2000" dirty="0" smtClean="0"/>
              <a:t>(%52,7 oranında geri dönüş alınmış</a:t>
            </a:r>
            <a:r>
              <a:rPr lang="tr-TR" sz="2000" dirty="0" smtClean="0"/>
              <a:t>, n=267,  </a:t>
            </a:r>
            <a:r>
              <a:rPr lang="tr-TR" sz="2000" dirty="0" smtClean="0"/>
              <a:t>136 hekim, 131 hemşire)</a:t>
            </a:r>
          </a:p>
          <a:p>
            <a:pPr lvl="1"/>
            <a:endParaRPr lang="tr-TR" dirty="0" smtClean="0"/>
          </a:p>
          <a:p>
            <a:pPr marL="457200" lvl="1" indent="0">
              <a:buNone/>
            </a:pPr>
            <a:endParaRPr lang="tr-TR" sz="2400" dirty="0" smtClean="0"/>
          </a:p>
        </p:txBody>
      </p:sp>
    </p:spTree>
    <p:extLst>
      <p:ext uri="{BB962C8B-B14F-4D97-AF65-F5344CB8AC3E}">
        <p14:creationId xmlns:p14="http://schemas.microsoft.com/office/powerpoint/2010/main" val="237278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TotalTime>
  <Words>1119</Words>
  <Application>Microsoft Office PowerPoint</Application>
  <PresentationFormat>Ekran Gösterisi (4:3)</PresentationFormat>
  <Paragraphs>156</Paragraphs>
  <Slides>48</Slides>
  <Notes>8</Notes>
  <HiddenSlides>0</HiddenSlides>
  <MMClips>0</MMClips>
  <ScaleCrop>false</ScaleCrop>
  <HeadingPairs>
    <vt:vector size="4" baseType="variant">
      <vt:variant>
        <vt:lpstr>Tema</vt:lpstr>
      </vt:variant>
      <vt:variant>
        <vt:i4>1</vt:i4>
      </vt:variant>
      <vt:variant>
        <vt:lpstr>Slayt Başlıkları</vt:lpstr>
      </vt:variant>
      <vt:variant>
        <vt:i4>48</vt:i4>
      </vt:variant>
    </vt:vector>
  </HeadingPairs>
  <TitlesOfParts>
    <vt:vector size="49" baseType="lpstr">
      <vt:lpstr>Ofis Teması</vt:lpstr>
      <vt:lpstr>Birinci Basamakta Çalışan Doktorlarda ve Hemşirelerde Düşük Empati ve Yüksek Tükenmişlik Arasındaki İlişki</vt:lpstr>
      <vt:lpstr>Giriş </vt:lpstr>
      <vt:lpstr>Giriş </vt:lpstr>
      <vt:lpstr>Giriş </vt:lpstr>
      <vt:lpstr>Giriş </vt:lpstr>
      <vt:lpstr>Giriş </vt:lpstr>
      <vt:lpstr>Giriş </vt:lpstr>
      <vt:lpstr>Amaç </vt:lpstr>
      <vt:lpstr>Yöntem  </vt:lpstr>
      <vt:lpstr>Yöntem </vt:lpstr>
      <vt:lpstr>Yöntem </vt:lpstr>
      <vt:lpstr>Yöntem </vt:lpstr>
      <vt:lpstr>Sonuçlar </vt:lpstr>
      <vt:lpstr>Sonuçlar </vt:lpstr>
      <vt:lpstr>Sonuçlar </vt:lpstr>
      <vt:lpstr>Sonuçlar </vt:lpstr>
      <vt:lpstr>Sonuçlar </vt:lpstr>
      <vt:lpstr>Tartışma </vt:lpstr>
      <vt:lpstr>Tartışma </vt:lpstr>
      <vt:lpstr>Tartışma </vt:lpstr>
      <vt:lpstr>Tartışma </vt:lpstr>
      <vt:lpstr>Tartışma </vt:lpstr>
      <vt:lpstr>Tartışma </vt:lpstr>
      <vt:lpstr>Tartışma </vt:lpstr>
      <vt:lpstr>Tartışma </vt:lpstr>
      <vt:lpstr>Kapanış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Birinci Basamakta Çalışan Doktorlarda ve Hemşirelerde Düşük Empati ve Yüksek Tükenmişlik Arasındaki İlişki</dc:title>
  <dc:creator>Windows Kullanıcısı</dc:creator>
  <cp:lastModifiedBy>Windows Kullanıcısı</cp:lastModifiedBy>
  <cp:revision>41</cp:revision>
  <dcterms:created xsi:type="dcterms:W3CDTF">2018-09-10T06:22:21Z</dcterms:created>
  <dcterms:modified xsi:type="dcterms:W3CDTF">2018-09-11T08:01:01Z</dcterms:modified>
</cp:coreProperties>
</file>