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256" r:id="rId2"/>
    <p:sldId id="257" r:id="rId3"/>
    <p:sldId id="258" r:id="rId4"/>
    <p:sldId id="259" r:id="rId5"/>
    <p:sldId id="260" r:id="rId6"/>
    <p:sldId id="261" r:id="rId7"/>
    <p:sldId id="262" r:id="rId8"/>
    <p:sldId id="266" r:id="rId9"/>
    <p:sldId id="265" r:id="rId10"/>
    <p:sldId id="263" r:id="rId11"/>
    <p:sldId id="264" r:id="rId12"/>
    <p:sldId id="267" r:id="rId13"/>
    <p:sldId id="268" r:id="rId14"/>
    <p:sldId id="269" r:id="rId15"/>
    <p:sldId id="270" r:id="rId16"/>
    <p:sldId id="271" r:id="rId17"/>
    <p:sldId id="274" r:id="rId18"/>
    <p:sldId id="272" r:id="rId19"/>
    <p:sldId id="275" r:id="rId20"/>
    <p:sldId id="276" r:id="rId21"/>
    <p:sldId id="277"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09" autoAdjust="0"/>
    <p:restoredTop sz="94660"/>
  </p:normalViewPr>
  <p:slideViewPr>
    <p:cSldViewPr snapToGrid="0">
      <p:cViewPr varScale="1">
        <p:scale>
          <a:sx n="108" d="100"/>
          <a:sy n="108" d="100"/>
        </p:scale>
        <p:origin x="522" y="102"/>
      </p:cViewPr>
      <p:guideLst/>
    </p:cSldViewPr>
  </p:slid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235BB977-4A90-4BF7-9F0D-CF5A2035ACA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F69C9615-299F-4291-A422-D1773ACB1AC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CE11A7E-B066-47FA-874B-E577397F2D1A}" type="datetimeFigureOut">
              <a:rPr lang="tr-TR" smtClean="0"/>
              <a:t>29 Mar 2022</a:t>
            </a:fld>
            <a:endParaRPr lang="tr-TR"/>
          </a:p>
        </p:txBody>
      </p:sp>
      <p:sp>
        <p:nvSpPr>
          <p:cNvPr id="4" name="Alt Bilgi Yer Tutucusu 3">
            <a:extLst>
              <a:ext uri="{FF2B5EF4-FFF2-40B4-BE49-F238E27FC236}">
                <a16:creationId xmlns:a16="http://schemas.microsoft.com/office/drawing/2014/main" id="{655C7857-8A7B-4AEB-B964-9C71F381300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A6FBD105-C39A-4069-967A-90D2338320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6390A9-4E73-400E-BE7D-4895C49FBC7B}" type="slidenum">
              <a:rPr lang="tr-TR" smtClean="0"/>
              <a:t>‹#›</a:t>
            </a:fld>
            <a:endParaRPr lang="tr-TR"/>
          </a:p>
        </p:txBody>
      </p:sp>
    </p:spTree>
    <p:extLst>
      <p:ext uri="{BB962C8B-B14F-4D97-AF65-F5344CB8AC3E}">
        <p14:creationId xmlns:p14="http://schemas.microsoft.com/office/powerpoint/2010/main" val="31227371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97211B-FF8D-4DBB-A425-40E5D3B1C21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ED75A3B-CDF5-44DE-8734-91B5F70B7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4050BF8-C443-4AB7-816E-4BF9B73C8D51}"/>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5" name="Alt Bilgi Yer Tutucusu 4">
            <a:extLst>
              <a:ext uri="{FF2B5EF4-FFF2-40B4-BE49-F238E27FC236}">
                <a16:creationId xmlns:a16="http://schemas.microsoft.com/office/drawing/2014/main" id="{76E09A89-C82A-4C4E-9697-73437176B38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02F5E0-4396-4D9E-A7CD-1AB49AD60419}"/>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191691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C4B79E-97C2-48F3-A513-5F49DAF1E40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384C713-567F-4F17-BD4A-2F5CAD01127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917E49-9AD7-4203-950A-2C2390982854}"/>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5" name="Alt Bilgi Yer Tutucusu 4">
            <a:extLst>
              <a:ext uri="{FF2B5EF4-FFF2-40B4-BE49-F238E27FC236}">
                <a16:creationId xmlns:a16="http://schemas.microsoft.com/office/drawing/2014/main" id="{678EB895-1B1F-4CBD-ADA3-8BD22A5292D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9F2C13B-6672-4F70-8D03-E764144C41E1}"/>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929473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2441787-BC5D-496E-9ADA-0521CF9E529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E7A748D-E10B-49B4-8BDE-8ED8252EFB8A}"/>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C29DD57-249A-498D-82AB-0C1AFBD8065F}"/>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5" name="Alt Bilgi Yer Tutucusu 4">
            <a:extLst>
              <a:ext uri="{FF2B5EF4-FFF2-40B4-BE49-F238E27FC236}">
                <a16:creationId xmlns:a16="http://schemas.microsoft.com/office/drawing/2014/main" id="{3B9AC86D-9DFB-4E60-A7E7-F20B4A28302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2C9B0A8-E771-4691-A367-EDEF2ABDE3E4}"/>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11898796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A5A121-7439-4A06-857C-89D69B887E3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B3BE1FD-BA04-40ED-8168-7DE7B9047311}"/>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4" name="Alt Bilgi Yer Tutucusu 3">
            <a:extLst>
              <a:ext uri="{FF2B5EF4-FFF2-40B4-BE49-F238E27FC236}">
                <a16:creationId xmlns:a16="http://schemas.microsoft.com/office/drawing/2014/main" id="{DB35DC2F-46AC-409F-9AE7-1A64B56A15F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8E52967-4544-4BD0-8C61-9D851536B13E}"/>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938613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43A5A2-7411-4A42-9F08-3DEA57CFE48E}"/>
              </a:ext>
            </a:extLst>
          </p:cNvPr>
          <p:cNvSpPr>
            <a:spLocks noGrp="1"/>
          </p:cNvSpPr>
          <p:nvPr>
            <p:ph type="title" hasCustomPrompt="1"/>
          </p:nvPr>
        </p:nvSpPr>
        <p:spPr/>
        <p:txBody>
          <a:bodyPr/>
          <a:lstStyle>
            <a:lvl1pPr>
              <a:defRPr sz="4400"/>
            </a:lvl1pPr>
          </a:lstStyle>
          <a:p>
            <a:r>
              <a:rPr lang="tr-TR" dirty="0" err="1"/>
              <a:t>AaAsıl</a:t>
            </a:r>
            <a:r>
              <a:rPr lang="tr-TR" dirty="0"/>
              <a:t> başlık stilini düzenlemek için tıklayın</a:t>
            </a:r>
          </a:p>
        </p:txBody>
      </p:sp>
      <p:sp>
        <p:nvSpPr>
          <p:cNvPr id="3" name="İçerik Yer Tutucusu 2">
            <a:extLst>
              <a:ext uri="{FF2B5EF4-FFF2-40B4-BE49-F238E27FC236}">
                <a16:creationId xmlns:a16="http://schemas.microsoft.com/office/drawing/2014/main" id="{6217CA88-7407-4767-B006-2DAF10909AEC}"/>
              </a:ext>
            </a:extLst>
          </p:cNvPr>
          <p:cNvSpPr>
            <a:spLocks noGrp="1"/>
          </p:cNvSpPr>
          <p:nvPr>
            <p:ph idx="1" hasCustomPrompt="1"/>
          </p:nvPr>
        </p:nvSpPr>
        <p:spPr/>
        <p:txBody>
          <a:bodyPr/>
          <a:lstStyle>
            <a:lvl1pPr>
              <a:defRPr sz="2800"/>
            </a:lvl1pPr>
          </a:lstStyle>
          <a:p>
            <a:pPr lvl="0"/>
            <a:r>
              <a:rPr lang="tr-TR" dirty="0" err="1"/>
              <a:t>Aaaasıl</a:t>
            </a:r>
            <a:r>
              <a:rPr lang="tr-TR" dirty="0"/>
              <a:t>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a:extLst>
              <a:ext uri="{FF2B5EF4-FFF2-40B4-BE49-F238E27FC236}">
                <a16:creationId xmlns:a16="http://schemas.microsoft.com/office/drawing/2014/main" id="{715B3BE7-0FF5-4C1A-838C-BA46EB5C50A3}"/>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5" name="Alt Bilgi Yer Tutucusu 4">
            <a:extLst>
              <a:ext uri="{FF2B5EF4-FFF2-40B4-BE49-F238E27FC236}">
                <a16:creationId xmlns:a16="http://schemas.microsoft.com/office/drawing/2014/main" id="{2B57E927-96D6-4F57-A942-36C492391E9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FDAD8C6-1BBD-4357-9CD1-4BC27D3DAAE2}"/>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164622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7DE8DF-2CDD-4FBD-B960-E03E40C29E9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C6DC38A-4EBF-4019-A7E5-56B7324702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C32C752-B4A0-424F-99AC-A51058610264}"/>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5" name="Alt Bilgi Yer Tutucusu 4">
            <a:extLst>
              <a:ext uri="{FF2B5EF4-FFF2-40B4-BE49-F238E27FC236}">
                <a16:creationId xmlns:a16="http://schemas.microsoft.com/office/drawing/2014/main" id="{41554F3D-F9A0-4E1C-AAFA-493B4C7323C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1A719C8-A16D-471B-9895-7CE3FFF732AB}"/>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40952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890E8E-9430-47F6-A642-F69CCF7A0F2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CF14A82-31B5-49B5-82E0-16D28FB8AB6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57AB4A4-9324-4BA6-98EB-91165ED3DC1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5441CF0-C832-4FC7-940D-3720419E375F}"/>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6" name="Alt Bilgi Yer Tutucusu 5">
            <a:extLst>
              <a:ext uri="{FF2B5EF4-FFF2-40B4-BE49-F238E27FC236}">
                <a16:creationId xmlns:a16="http://schemas.microsoft.com/office/drawing/2014/main" id="{9CBB5B80-4DAA-4C2E-B28B-D50FFB2D2A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78502B6-E22A-4624-9A53-D0FD23C5B9D3}"/>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293833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E94987-01CF-4F07-96FA-82F070D99F7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16695B4-B0E2-49FF-B6D9-5CB752061B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08412E8-AA5D-4362-BB06-CC2546ECFD4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D4CADC7-328E-4C93-A7D3-ADC0C44978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EC41627-EC20-4429-96E3-C063067D949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F21FE6A-71B3-4C50-8393-0405722B527D}"/>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8" name="Alt Bilgi Yer Tutucusu 7">
            <a:extLst>
              <a:ext uri="{FF2B5EF4-FFF2-40B4-BE49-F238E27FC236}">
                <a16:creationId xmlns:a16="http://schemas.microsoft.com/office/drawing/2014/main" id="{6549E5E3-DEFA-4DF3-A329-9591B0C6F74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351DE4A-05F4-4499-AA8B-DA54EBCB7D06}"/>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1076785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EB8081-D3FB-49FF-9311-B7865025B0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58F0B19-6B30-4DA4-AF9B-0FA090B25989}"/>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4" name="Alt Bilgi Yer Tutucusu 3">
            <a:extLst>
              <a:ext uri="{FF2B5EF4-FFF2-40B4-BE49-F238E27FC236}">
                <a16:creationId xmlns:a16="http://schemas.microsoft.com/office/drawing/2014/main" id="{6EA640D1-73A1-4FBF-B4E4-89F779AE650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B020740-04FA-4891-863E-22A631D21329}"/>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2246812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F7D5C58-54E1-425E-A5A3-5D77F4F645E6}"/>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3" name="Alt Bilgi Yer Tutucusu 2">
            <a:extLst>
              <a:ext uri="{FF2B5EF4-FFF2-40B4-BE49-F238E27FC236}">
                <a16:creationId xmlns:a16="http://schemas.microsoft.com/office/drawing/2014/main" id="{BB737C2B-32BF-4406-B74C-634066E8200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75A1E97-0976-4C28-816B-D5AF6A028E85}"/>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169874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104EE0-C5E0-4996-94A3-83B68B30065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8CA1BAD-E85D-4505-A5F6-6CB53E3D36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D179097-FB61-4D6E-A351-AD36A5D674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ACA98CD-AAD9-4FDC-B477-7AE12D8928A1}"/>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6" name="Alt Bilgi Yer Tutucusu 5">
            <a:extLst>
              <a:ext uri="{FF2B5EF4-FFF2-40B4-BE49-F238E27FC236}">
                <a16:creationId xmlns:a16="http://schemas.microsoft.com/office/drawing/2014/main" id="{48682047-21EA-4782-B95F-8BDE667A8E5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D86609-BC5E-41BE-8313-31BBCF28E693}"/>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3157854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3EAE2D-AB2D-491E-9BAC-8A5459A3621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EABD06C-0A33-49E4-9C3A-B4A45944AB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EE95794-57CA-44EB-AF53-523E7C6E0C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A7B6487-3E11-48DD-9565-17018C30D9E8}"/>
              </a:ext>
            </a:extLst>
          </p:cNvPr>
          <p:cNvSpPr>
            <a:spLocks noGrp="1"/>
          </p:cNvSpPr>
          <p:nvPr>
            <p:ph type="dt" sz="half" idx="10"/>
          </p:nvPr>
        </p:nvSpPr>
        <p:spPr/>
        <p:txBody>
          <a:bodyPr/>
          <a:lstStyle/>
          <a:p>
            <a:fld id="{921A8B73-45C1-46F1-B829-914DCE6380B2}" type="datetimeFigureOut">
              <a:rPr lang="tr-TR" smtClean="0"/>
              <a:t>29 Mar 2022</a:t>
            </a:fld>
            <a:endParaRPr lang="tr-TR"/>
          </a:p>
        </p:txBody>
      </p:sp>
      <p:sp>
        <p:nvSpPr>
          <p:cNvPr id="6" name="Alt Bilgi Yer Tutucusu 5">
            <a:extLst>
              <a:ext uri="{FF2B5EF4-FFF2-40B4-BE49-F238E27FC236}">
                <a16:creationId xmlns:a16="http://schemas.microsoft.com/office/drawing/2014/main" id="{B7D8981B-8C6C-4178-B3F8-57214E6A8B5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85BED8-736D-4C9A-B7CC-6BA85CADB984}"/>
              </a:ext>
            </a:extLst>
          </p:cNvPr>
          <p:cNvSpPr>
            <a:spLocks noGrp="1"/>
          </p:cNvSpPr>
          <p:nvPr>
            <p:ph type="sldNum" sz="quarter" idx="12"/>
          </p:nvPr>
        </p:nvSpPr>
        <p:spPr/>
        <p:txBody>
          <a:bodyPr/>
          <a:lstStyle/>
          <a:p>
            <a:fld id="{74649B01-80F8-42E3-811D-3F4184A279C4}" type="slidenum">
              <a:rPr lang="tr-TR" smtClean="0"/>
              <a:t>‹#›</a:t>
            </a:fld>
            <a:endParaRPr lang="tr-TR"/>
          </a:p>
        </p:txBody>
      </p:sp>
    </p:spTree>
    <p:extLst>
      <p:ext uri="{BB962C8B-B14F-4D97-AF65-F5344CB8AC3E}">
        <p14:creationId xmlns:p14="http://schemas.microsoft.com/office/powerpoint/2010/main" val="392567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8A4D7F3-BB33-44A3-A282-A3E3110EE6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7660015-A6BA-4519-BD94-A540A4B429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7110B5F-202F-4E89-8118-0C2CE527AB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A8B73-45C1-46F1-B829-914DCE6380B2}" type="datetimeFigureOut">
              <a:rPr lang="tr-TR" smtClean="0"/>
              <a:t>29 Mar 2022</a:t>
            </a:fld>
            <a:endParaRPr lang="tr-TR"/>
          </a:p>
        </p:txBody>
      </p:sp>
      <p:sp>
        <p:nvSpPr>
          <p:cNvPr id="5" name="Alt Bilgi Yer Tutucusu 4">
            <a:extLst>
              <a:ext uri="{FF2B5EF4-FFF2-40B4-BE49-F238E27FC236}">
                <a16:creationId xmlns:a16="http://schemas.microsoft.com/office/drawing/2014/main" id="{C5F04000-1FAD-4FDE-99C4-8261758B9B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202ABD1-FA90-4E3E-8CBB-C5F7790C7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49B01-80F8-42E3-811D-3F4184A279C4}" type="slidenum">
              <a:rPr lang="tr-TR" smtClean="0"/>
              <a:t>‹#›</a:t>
            </a:fld>
            <a:endParaRPr lang="tr-TR"/>
          </a:p>
        </p:txBody>
      </p:sp>
    </p:spTree>
    <p:extLst>
      <p:ext uri="{BB962C8B-B14F-4D97-AF65-F5344CB8AC3E}">
        <p14:creationId xmlns:p14="http://schemas.microsoft.com/office/powerpoint/2010/main" val="1167526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1ABF24-1CFB-44E8-AFF8-2D8878051CBA}"/>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1BCA0DE2-825A-47D6-817E-1EAAA5026951}"/>
              </a:ext>
            </a:extLst>
          </p:cNvPr>
          <p:cNvSpPr>
            <a:spLocks noGrp="1"/>
          </p:cNvSpPr>
          <p:nvPr>
            <p:ph type="subTitle" idx="1"/>
          </p:nvPr>
        </p:nvSpPr>
        <p:spPr>
          <a:xfrm>
            <a:off x="1083075" y="4348376"/>
            <a:ext cx="10227075" cy="1387261"/>
          </a:xfrm>
        </p:spPr>
        <p:txBody>
          <a:bodyPr>
            <a:normAutofit/>
          </a:bodyPr>
          <a:lstStyle/>
          <a:p>
            <a:r>
              <a:rPr lang="tr-TR" sz="2800" b="1" kern="1800" dirty="0">
                <a:effectLst/>
                <a:ea typeface="Times New Roman" panose="02020603050405020304" pitchFamily="18" charset="0"/>
              </a:rPr>
              <a:t>Serum Çinko Düzeyi Normal Olan Çocuklarda </a:t>
            </a:r>
            <a:r>
              <a:rPr lang="tr-TR" sz="2800" b="1" kern="1800" dirty="0" err="1">
                <a:effectLst/>
                <a:ea typeface="Times New Roman" panose="02020603050405020304" pitchFamily="18" charset="0"/>
              </a:rPr>
              <a:t>Febril</a:t>
            </a:r>
            <a:r>
              <a:rPr lang="tr-TR" sz="2800" b="1" kern="1800" dirty="0">
                <a:effectLst/>
                <a:ea typeface="Times New Roman" panose="02020603050405020304" pitchFamily="18" charset="0"/>
              </a:rPr>
              <a:t> Nöbet Tekrarının Önlenmesinde Çinko Sülfat Takviyesinin Etkinliği: </a:t>
            </a:r>
            <a:r>
              <a:rPr lang="tr-TR" sz="2800" b="1" kern="1800" dirty="0" err="1">
                <a:effectLst/>
                <a:ea typeface="Times New Roman" panose="02020603050405020304" pitchFamily="18" charset="0"/>
              </a:rPr>
              <a:t>Randomize</a:t>
            </a:r>
            <a:r>
              <a:rPr lang="tr-TR" sz="2800" b="1" kern="1800" dirty="0">
                <a:effectLst/>
                <a:ea typeface="Times New Roman" panose="02020603050405020304" pitchFamily="18" charset="0"/>
              </a:rPr>
              <a:t> Bir Klinik Çalışma</a:t>
            </a:r>
            <a:endParaRPr lang="tr-TR" sz="3600" b="1" dirty="0"/>
          </a:p>
        </p:txBody>
      </p:sp>
      <p:pic>
        <p:nvPicPr>
          <p:cNvPr id="5" name="Resim 4">
            <a:extLst>
              <a:ext uri="{FF2B5EF4-FFF2-40B4-BE49-F238E27FC236}">
                <a16:creationId xmlns:a16="http://schemas.microsoft.com/office/drawing/2014/main" id="{1F01F750-8CBC-4A88-A342-547CA2C8978E}"/>
              </a:ext>
            </a:extLst>
          </p:cNvPr>
          <p:cNvPicPr>
            <a:picLocks noChangeAspect="1"/>
          </p:cNvPicPr>
          <p:nvPr/>
        </p:nvPicPr>
        <p:blipFill>
          <a:blip r:embed="rId2"/>
          <a:stretch>
            <a:fillRect/>
          </a:stretch>
        </p:blipFill>
        <p:spPr>
          <a:xfrm>
            <a:off x="1083075" y="121005"/>
            <a:ext cx="10227075" cy="4227371"/>
          </a:xfrm>
          <a:prstGeom prst="rect">
            <a:avLst/>
          </a:prstGeom>
        </p:spPr>
      </p:pic>
      <p:sp>
        <p:nvSpPr>
          <p:cNvPr id="6" name="İçerik Yer Tutucusu 2">
            <a:extLst>
              <a:ext uri="{FF2B5EF4-FFF2-40B4-BE49-F238E27FC236}">
                <a16:creationId xmlns:a16="http://schemas.microsoft.com/office/drawing/2014/main" id="{F9452D44-975E-45EE-ABE2-D6C44BB210C6}"/>
              </a:ext>
            </a:extLst>
          </p:cNvPr>
          <p:cNvSpPr txBox="1">
            <a:spLocks/>
          </p:cNvSpPr>
          <p:nvPr/>
        </p:nvSpPr>
        <p:spPr>
          <a:xfrm>
            <a:off x="2651772" y="5827572"/>
            <a:ext cx="7036837" cy="90942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sz="2000" dirty="0"/>
              <a:t>Arş. Gör. Dr. Ayşenur BALTACIOĞLU</a:t>
            </a:r>
          </a:p>
          <a:p>
            <a:r>
              <a:rPr lang="tr-TR" sz="2000" dirty="0"/>
              <a:t>KTÜ Aile Hekimliği ABD</a:t>
            </a:r>
          </a:p>
        </p:txBody>
      </p:sp>
    </p:spTree>
    <p:extLst>
      <p:ext uri="{BB962C8B-B14F-4D97-AF65-F5344CB8AC3E}">
        <p14:creationId xmlns:p14="http://schemas.microsoft.com/office/powerpoint/2010/main" val="313601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887CB4-F1AD-4F7F-93A7-E99E2E688095}"/>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C64BF872-5325-47D8-81AE-1DB8409C9867}"/>
              </a:ext>
            </a:extLst>
          </p:cNvPr>
          <p:cNvSpPr>
            <a:spLocks noGrp="1"/>
          </p:cNvSpPr>
          <p:nvPr>
            <p:ph idx="1"/>
          </p:nvPr>
        </p:nvSpPr>
        <p:spPr>
          <a:xfrm>
            <a:off x="838200" y="1825625"/>
            <a:ext cx="10515600" cy="4351338"/>
          </a:xfrm>
        </p:spPr>
        <p:txBody>
          <a:bodyPr>
            <a:normAutofit/>
          </a:bodyPr>
          <a:lstStyle/>
          <a:p>
            <a:r>
              <a:rPr lang="tr-TR" dirty="0">
                <a:effectLst/>
                <a:latin typeface="Calibri" panose="020F0502020204030204" pitchFamily="34" charset="0"/>
                <a:ea typeface="Times New Roman" panose="02020603050405020304" pitchFamily="18" charset="0"/>
              </a:rPr>
              <a:t>Dışlama kriterleri, son 2 ay içinde bir çinko kombinasyonu veya takviyesi almak, merkezi sinir sistemi enfeksiyonları, önceki ateşsiz veya ateşli nöbet öyküsü, </a:t>
            </a:r>
            <a:r>
              <a:rPr lang="tr-TR" dirty="0" err="1">
                <a:effectLst/>
                <a:latin typeface="Calibri" panose="020F0502020204030204" pitchFamily="34" charset="0"/>
                <a:ea typeface="Times New Roman" panose="02020603050405020304" pitchFamily="18" charset="0"/>
              </a:rPr>
              <a:t>nörogelişimsel</a:t>
            </a:r>
            <a:r>
              <a:rPr lang="tr-TR" dirty="0">
                <a:effectLst/>
                <a:latin typeface="Calibri" panose="020F0502020204030204" pitchFamily="34" charset="0"/>
                <a:ea typeface="Times New Roman" panose="02020603050405020304" pitchFamily="18" charset="0"/>
              </a:rPr>
              <a:t> gecikme, herhangi bir kronik sistemik hastalığın (endokrin, kardiyak, </a:t>
            </a:r>
            <a:r>
              <a:rPr lang="tr-TR" dirty="0" err="1">
                <a:effectLst/>
                <a:latin typeface="Calibri" panose="020F0502020204030204" pitchFamily="34" charset="0"/>
                <a:ea typeface="Times New Roman" panose="02020603050405020304" pitchFamily="18" charset="0"/>
              </a:rPr>
              <a:t>renal</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metabolik</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malignite</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romatolojik</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vb</a:t>
            </a:r>
            <a:r>
              <a:rPr lang="tr-TR" dirty="0">
                <a:effectLst/>
                <a:latin typeface="Calibri" panose="020F0502020204030204" pitchFamily="34" charset="0"/>
                <a:ea typeface="Times New Roman" panose="02020603050405020304" pitchFamily="18" charset="0"/>
              </a:rPr>
              <a:t>) varlığı, demir eksikliği ve demir eksikliği anemisi </a:t>
            </a:r>
            <a:r>
              <a:rPr lang="tr-TR" sz="2000" dirty="0">
                <a:effectLst/>
                <a:latin typeface="Calibri" panose="020F0502020204030204" pitchFamily="34" charset="0"/>
                <a:ea typeface="Times New Roman" panose="02020603050405020304" pitchFamily="18" charset="0"/>
              </a:rPr>
              <a:t>(anemi, hemoglobin seviyesinin 18 ay ila 2 yıl arasında 10,5 g/</a:t>
            </a:r>
            <a:r>
              <a:rPr lang="tr-TR" sz="2000" dirty="0" err="1">
                <a:effectLst/>
                <a:latin typeface="Calibri" panose="020F0502020204030204" pitchFamily="34" charset="0"/>
                <a:ea typeface="Times New Roman" panose="02020603050405020304" pitchFamily="18" charset="0"/>
              </a:rPr>
              <a:t>dL'den</a:t>
            </a:r>
            <a:r>
              <a:rPr lang="tr-TR" sz="2000" dirty="0">
                <a:effectLst/>
                <a:latin typeface="Calibri" panose="020F0502020204030204" pitchFamily="34" charset="0"/>
                <a:ea typeface="Times New Roman" panose="02020603050405020304" pitchFamily="18" charset="0"/>
              </a:rPr>
              <a:t> az </a:t>
            </a:r>
            <a:r>
              <a:rPr lang="tr-TR" sz="2000" dirty="0">
                <a:latin typeface="Calibri" panose="020F0502020204030204" pitchFamily="34" charset="0"/>
                <a:ea typeface="Times New Roman" panose="02020603050405020304" pitchFamily="18" charset="0"/>
              </a:rPr>
              <a:t>olması ve 2 </a:t>
            </a:r>
            <a:r>
              <a:rPr lang="tr-TR" sz="2000" dirty="0">
                <a:effectLst/>
                <a:latin typeface="Calibri" panose="020F0502020204030204" pitchFamily="34" charset="0"/>
                <a:ea typeface="Times New Roman" panose="02020603050405020304" pitchFamily="18" charset="0"/>
              </a:rPr>
              <a:t>ila 6 yıl arasında 11.5 g/</a:t>
            </a:r>
            <a:r>
              <a:rPr lang="tr-TR" sz="2000" dirty="0" err="1">
                <a:effectLst/>
                <a:latin typeface="Calibri" panose="020F0502020204030204" pitchFamily="34" charset="0"/>
                <a:ea typeface="Times New Roman" panose="02020603050405020304" pitchFamily="18" charset="0"/>
              </a:rPr>
              <a:t>dL'den</a:t>
            </a:r>
            <a:r>
              <a:rPr lang="tr-TR" sz="2000" dirty="0">
                <a:effectLst/>
                <a:latin typeface="Calibri" panose="020F0502020204030204" pitchFamily="34" charset="0"/>
                <a:ea typeface="Times New Roman" panose="02020603050405020304" pitchFamily="18" charset="0"/>
              </a:rPr>
              <a:t> az olması olarak tanımlandı)</a:t>
            </a:r>
            <a:r>
              <a:rPr lang="tr-TR" sz="3200" dirty="0">
                <a:effectLst/>
                <a:latin typeface="Calibri" panose="020F0502020204030204" pitchFamily="34" charset="0"/>
                <a:ea typeface="Times New Roman" panose="02020603050405020304" pitchFamily="18" charset="0"/>
              </a:rPr>
              <a:t> </a:t>
            </a:r>
            <a:r>
              <a:rPr lang="tr-TR" dirty="0">
                <a:effectLst/>
                <a:latin typeface="Calibri" panose="020F0502020204030204" pitchFamily="34" charset="0"/>
                <a:ea typeface="Times New Roman" panose="02020603050405020304" pitchFamily="18" charset="0"/>
              </a:rPr>
              <a:t>varlığından oluşuyordu. </a:t>
            </a:r>
            <a:endParaRPr lang="tr-TR" sz="4000" dirty="0"/>
          </a:p>
        </p:txBody>
      </p:sp>
    </p:spTree>
    <p:extLst>
      <p:ext uri="{BB962C8B-B14F-4D97-AF65-F5344CB8AC3E}">
        <p14:creationId xmlns:p14="http://schemas.microsoft.com/office/powerpoint/2010/main" val="436287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FFF62D-A54D-4A7D-89CA-7C512C56B12E}"/>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F40B697D-48CC-483D-AE83-33F8A62E8903}"/>
              </a:ext>
            </a:extLst>
          </p:cNvPr>
          <p:cNvSpPr>
            <a:spLocks noGrp="1"/>
          </p:cNvSpPr>
          <p:nvPr>
            <p:ph idx="1"/>
          </p:nvPr>
        </p:nvSpPr>
        <p:spPr/>
        <p:txBody>
          <a:bodyPr>
            <a:normAutofit/>
          </a:bodyPr>
          <a:lstStyle/>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NHANES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III'e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göre düşük kilolu (standart büyüme eğrisinde ağırlık üçüncü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persantilin</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altında), kısa boylu (boydan iki standart sapmadan daha az olan) çocuklar ve çinko eksikliği (plazma seviyesi 70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μg</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dL'den</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az) veya ciddi beslenme bozukluğu olanlar çalışma dışı bırakıldı.</a:t>
            </a:r>
          </a:p>
          <a:p>
            <a:endParaRPr lang="tr-TR"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Çocukların gelişim durumları, pediatrik nörolog tarafından Denver II Gelişimsel Tarama Testi kullanılarak değerlendirildi.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1648199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4248A0-2DE1-4647-83A8-E50D8A8C4017}"/>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17DEE81B-7355-4290-80EF-C484FFDB0CF0}"/>
              </a:ext>
            </a:extLst>
          </p:cNvPr>
          <p:cNvSpPr>
            <a:spLocks noGrp="1"/>
          </p:cNvSpPr>
          <p:nvPr>
            <p:ph idx="1"/>
          </p:nvPr>
        </p:nvSpPr>
        <p:spPr/>
        <p:txBody>
          <a:bodyPr>
            <a:normAutofit/>
          </a:bodyPr>
          <a:lstStyle/>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Hastalar çok az dış giysi giyerek veya hiç giymeden 100 gram hassasiyette dijital baskül kullanılarak tartıldı. Baş-topuk yüksekliği,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stadyometre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ile ölçüldü. Tartı ve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stadyometre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Seca</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(Hamburg, Almanya) ürünü olup, tüm ölçümler tek bir araştırmacı tarafından yapılmıştır.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497295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6ECF1-49E3-4F97-820A-75F5AC95CB1B}"/>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C4DBD92D-E3AF-427D-B08A-0CE3904E4F4C}"/>
              </a:ext>
            </a:extLst>
          </p:cNvPr>
          <p:cNvSpPr>
            <a:spLocks noGrp="1"/>
          </p:cNvSpPr>
          <p:nvPr>
            <p:ph idx="1"/>
          </p:nvPr>
        </p:nvSpPr>
        <p:spPr/>
        <p:txBody>
          <a:bodyPr>
            <a:normAutofit/>
          </a:bodyPr>
          <a:lstStyle/>
          <a:p>
            <a:pPr>
              <a:lnSpc>
                <a:spcPct val="107000"/>
              </a:lnSpc>
              <a:spcAft>
                <a:spcPts val="1200"/>
              </a:spcAft>
            </a:pP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Her iki gruptaki çocuklar İran,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Yazd</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kentindendi ve ırk/etnik kökenleri, sosyoekonomik durumları, diyetleri ve çinko açısından zengin gıdaların tüketimi benzerdi.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Denemede kullanılan bilgisayar, rastgele sayılarla eşit basit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rastgeleleştirme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oluşturdu ve tahsis oranı iki grup için 1:1 idi.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521749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2F12C0-24BC-4A55-88BB-F99F6640B6F6}"/>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98E70E68-952D-43B3-9C91-7CD116742C9B}"/>
              </a:ext>
            </a:extLst>
          </p:cNvPr>
          <p:cNvSpPr>
            <a:spLocks noGrp="1"/>
          </p:cNvSpPr>
          <p:nvPr>
            <p:ph idx="1"/>
          </p:nvPr>
        </p:nvSpPr>
        <p:spPr/>
        <p:txBody>
          <a:bodyPr>
            <a:normAutofit lnSpcReduction="10000"/>
          </a:bodyPr>
          <a:lstStyle/>
          <a:p>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Randomizasyon</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ve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körleme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araştırmaya klinik katılımı olmayan bir araştırmacı tarafından yapıldı. Veri toplayıcılar, sonuç değerlendiriciler ve veri analistlerinin tümü, tahsise karşı kör tutuldu.</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Çocuklar, art arda altı ay boyunca günlük tek doz 2 mg/kg (maksimum 50 mg) çinko sülfat takviyesi (Grup I) ve kontrol grubu (Grup II) olarak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plasebo</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alacak şekilde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randomize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edildi. </a:t>
            </a:r>
          </a:p>
          <a:p>
            <a:endPar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Çinko ve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plasebo</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şuruplarının görünümü ve tadı aynıydı ve şişeler kodlandı, bu sadece pediatri servisi hemşiresi tarafından biliniyordu.</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75845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BC1719-DAF9-4263-9A6D-8A4D99B333E8}"/>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3F70AF83-7F86-42AC-9BA6-F62126B9BBEB}"/>
              </a:ext>
            </a:extLst>
          </p:cNvPr>
          <p:cNvSpPr>
            <a:spLocks noGrp="1"/>
          </p:cNvSpPr>
          <p:nvPr>
            <p:ph idx="1"/>
          </p:nvPr>
        </p:nvSpPr>
        <p:spPr/>
        <p:txBody>
          <a:bodyPr>
            <a:normAutofit/>
          </a:bodyPr>
          <a:lstStyle/>
          <a:p>
            <a:pPr>
              <a:lnSpc>
                <a:spcPct val="107000"/>
              </a:lnSpc>
              <a:spcAft>
                <a:spcPts val="1200"/>
              </a:spcAft>
            </a:pP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Her iki grupta da çocuklar 1 yıl boyunca 3 ayda bir FN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nüksü</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nüks</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zamanlaması ve yan etkiler açısından izlendi. Müdahale anneler tarafından uygulandı ve birincil ve ikincil sonuçlar, ilaç grubu ataması hakkında bilgilendirilmeyen araştırma stajyeri tarafından değerlendirildi.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Birincil son nokta </a:t>
            </a:r>
            <a:r>
              <a:rPr lang="tr-TR" dirty="0">
                <a:effectLst/>
                <a:ea typeface="Times New Roman" panose="02020603050405020304" pitchFamily="18" charset="0"/>
                <a:cs typeface="Times New Roman" panose="02020603050405020304" pitchFamily="18" charset="0"/>
              </a:rPr>
              <a:t>FN</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nüksü</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ve ikincil son nokta klinik yan etkilerdi.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1667823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7C7AD6-B0CB-4D21-9B41-7F08BAF15690}"/>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FBEACD89-B7F1-4294-9A4F-ADED46496F60}"/>
              </a:ext>
            </a:extLst>
          </p:cNvPr>
          <p:cNvSpPr>
            <a:spLocks noGrp="1"/>
          </p:cNvSpPr>
          <p:nvPr>
            <p:ph idx="1"/>
          </p:nvPr>
        </p:nvSpPr>
        <p:spPr/>
        <p:txBody>
          <a:bodyPr>
            <a:normAutofit/>
          </a:bodyPr>
          <a:lstStyle/>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Veriler Statistical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Package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Social</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Sciences</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sürüm 17 (IBM SPSS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Statistics</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Armonk</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NY, USA) istatistik yazılımı kullanılarak analiz edildi. Nitel değişkenlerin veri analizinde ki-kare testi kullanıldı ve ortalama değerler bağımsız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Student's</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testi kullanılarak karşılaştırıldı. </a:t>
            </a: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Takip sırasında </a:t>
            </a:r>
            <a:r>
              <a:rPr lang="tr-TR" dirty="0">
                <a:effectLst/>
                <a:ea typeface="Times New Roman" panose="02020603050405020304" pitchFamily="18" charset="0"/>
                <a:cs typeface="Times New Roman" panose="02020603050405020304" pitchFamily="18" charset="0"/>
              </a:rPr>
              <a:t>FN </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nin</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tekrarlama olasılığını hesaplamak için Kaplan-</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Meier</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yöntemi kullanıldı. 0.05'ten küçük </a:t>
            </a:r>
            <a:r>
              <a:rPr lang="tr-TR"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değerlerinde farklılıklar anlamlı kabul edildi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1756734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569F88-9487-4818-99C6-D0363D7E7DA7}"/>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34678733-4F13-4E01-BD3F-448B35F4B26A}"/>
              </a:ext>
            </a:extLst>
          </p:cNvPr>
          <p:cNvSpPr>
            <a:spLocks noGrp="1"/>
          </p:cNvSpPr>
          <p:nvPr>
            <p:ph idx="1"/>
          </p:nvPr>
        </p:nvSpPr>
        <p:spPr/>
        <p:txBody>
          <a:bodyPr>
            <a:normAutofit/>
          </a:bodyPr>
          <a:lstStyle/>
          <a:p>
            <a:pPr>
              <a:lnSpc>
                <a:spcPct val="107000"/>
              </a:lnSpc>
              <a:spcAft>
                <a:spcPts val="1200"/>
              </a:spcAft>
            </a:pP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İlaçların uygulanmasından önce çocukların ebeveynlerinden bilgilendirilmiş onam alındı ​​​​ve İran,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Yazd</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Shahid</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Sadoughi</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Tıp Bilimleri Üniversitesi Etik Kurulu tarafından onaylandı.</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200"/>
              </a:spcAft>
            </a:pP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 çalışma, İran klinik araştırmalarında IRCT201211262639 N9 kayıt numarasıyla kayıtlıdır ve araştırmacılar ilaç şirketinden herhangi bir destek almamıştır.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803654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DC1E26-42A1-4433-A5A9-E3741E989C74}"/>
              </a:ext>
            </a:extLst>
          </p:cNvPr>
          <p:cNvSpPr>
            <a:spLocks noGrp="1"/>
          </p:cNvSpPr>
          <p:nvPr>
            <p:ph type="title"/>
          </p:nvPr>
        </p:nvSpPr>
        <p:spPr/>
        <p:txBody>
          <a:bodyPr/>
          <a:lstStyle/>
          <a:p>
            <a:r>
              <a:rPr lang="tr-TR" dirty="0"/>
              <a:t>Bulgular </a:t>
            </a:r>
          </a:p>
        </p:txBody>
      </p:sp>
      <p:sp>
        <p:nvSpPr>
          <p:cNvPr id="3" name="İçerik Yer Tutucusu 2">
            <a:extLst>
              <a:ext uri="{FF2B5EF4-FFF2-40B4-BE49-F238E27FC236}">
                <a16:creationId xmlns:a16="http://schemas.microsoft.com/office/drawing/2014/main" id="{1E75C257-26CB-48C9-B939-F556B2E8ED70}"/>
              </a:ext>
            </a:extLst>
          </p:cNvPr>
          <p:cNvSpPr>
            <a:spLocks noGrp="1"/>
          </p:cNvSpPr>
          <p:nvPr>
            <p:ph idx="1"/>
          </p:nvPr>
        </p:nvSpPr>
        <p:spPr/>
        <p:txBody>
          <a:bodyPr>
            <a:normAutofit/>
          </a:bodyPr>
          <a:lstStyle/>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 araştırmanın tasarımı ve yürütülmesi basitti ve takip sırasında herhangi bir kayıp ya da istisnalar olmadı. </a:t>
            </a:r>
          </a:p>
          <a:p>
            <a:endPar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Yaş ortalamaları 2,47 ± 1,01 yıl olan 41 kız ve 59 erkek iki grup halinde takip edildi.</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1122007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602140-D869-4ADA-AB4F-92F1684A5A5D}"/>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E8CEB3BD-8944-4BFB-ABBE-A007A261614E}"/>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7A600A94-1470-49B8-8DD8-393A2BD06FAE}"/>
              </a:ext>
            </a:extLst>
          </p:cNvPr>
          <p:cNvPicPr>
            <a:picLocks noChangeAspect="1"/>
          </p:cNvPicPr>
          <p:nvPr/>
        </p:nvPicPr>
        <p:blipFill rotWithShape="1">
          <a:blip r:embed="rId2"/>
          <a:srcRect t="2994"/>
          <a:stretch/>
        </p:blipFill>
        <p:spPr>
          <a:xfrm>
            <a:off x="671981" y="126609"/>
            <a:ext cx="8790467" cy="6731391"/>
          </a:xfrm>
          <a:prstGeom prst="rect">
            <a:avLst/>
          </a:prstGeom>
        </p:spPr>
      </p:pic>
    </p:spTree>
    <p:extLst>
      <p:ext uri="{BB962C8B-B14F-4D97-AF65-F5344CB8AC3E}">
        <p14:creationId xmlns:p14="http://schemas.microsoft.com/office/powerpoint/2010/main" val="3240212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6515C7-A259-4C24-BC4C-BB11AB9EF150}"/>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DBF46E03-E363-4F66-A8C1-72D9635F724F}"/>
              </a:ext>
            </a:extLst>
          </p:cNvPr>
          <p:cNvSpPr>
            <a:spLocks noGrp="1"/>
          </p:cNvSpPr>
          <p:nvPr>
            <p:ph idx="1"/>
          </p:nvPr>
        </p:nvSpPr>
        <p:spPr/>
        <p:txBody>
          <a:bodyPr>
            <a:normAutofit fontScale="92500"/>
          </a:bodyPr>
          <a:lstStyle/>
          <a:p>
            <a:r>
              <a:rPr lang="tr-TR" dirty="0" err="1">
                <a:effectLst/>
                <a:ea typeface="Times New Roman" panose="02020603050405020304" pitchFamily="18" charset="0"/>
                <a:cs typeface="Times New Roman" panose="02020603050405020304" pitchFamily="18" charset="0"/>
              </a:rPr>
              <a:t>Febril</a:t>
            </a:r>
            <a:r>
              <a:rPr lang="tr-TR" dirty="0">
                <a:effectLst/>
                <a:ea typeface="Times New Roman" panose="02020603050405020304" pitchFamily="18" charset="0"/>
                <a:cs typeface="Times New Roman" panose="02020603050405020304" pitchFamily="18" charset="0"/>
              </a:rPr>
              <a:t> nöbet (FN), daha önce ateşsiz nöbet geçirmemiş 6 ila 60 aylık çocuklarda, merkezi sinir sistemi enfeksiyonları veya akut elektrolit anormallikleri olmaksızın, ateşli bir hastalıkla ilişkili nöbet olarak tanımlanır ve çocuklarda en sık görülen nöbet türüdür, %2 ila %5 oranında görülür. </a:t>
            </a:r>
          </a:p>
          <a:p>
            <a:endParaRPr lang="tr-TR" dirty="0">
              <a:ea typeface="Calibri" panose="020F0502020204030204" pitchFamily="34" charset="0"/>
              <a:cs typeface="Times New Roman" panose="02020603050405020304" pitchFamily="18" charset="0"/>
            </a:endParaRPr>
          </a:p>
          <a:p>
            <a:r>
              <a:rPr lang="tr-TR" dirty="0">
                <a:effectLst/>
                <a:ea typeface="Times New Roman" panose="02020603050405020304" pitchFamily="18" charset="0"/>
                <a:cs typeface="Times New Roman" panose="02020603050405020304" pitchFamily="18" charset="0"/>
              </a:rPr>
              <a:t>FN, basit (</a:t>
            </a:r>
            <a:r>
              <a:rPr lang="tr-TR" dirty="0" err="1">
                <a:effectLst/>
                <a:ea typeface="Times New Roman" panose="02020603050405020304" pitchFamily="18" charset="0"/>
                <a:cs typeface="Times New Roman" panose="02020603050405020304" pitchFamily="18" charset="0"/>
              </a:rPr>
              <a:t>benign</a:t>
            </a:r>
            <a:r>
              <a:rPr lang="tr-TR" dirty="0">
                <a:effectLst/>
                <a:ea typeface="Times New Roman" panose="02020603050405020304" pitchFamily="18" charset="0"/>
                <a:cs typeface="Times New Roman" panose="02020603050405020304" pitchFamily="18" charset="0"/>
              </a:rPr>
              <a:t>) ve kompleks tiplere ayrılmıştır. Kompleks FN, 15 dakikadan uzun süren ve 24 saat içinde tekrarlayan nöbet olarak tanımlanır. İlk </a:t>
            </a:r>
            <a:r>
              <a:rPr lang="tr-TR" dirty="0" err="1">
                <a:effectLst/>
                <a:ea typeface="Times New Roman" panose="02020603050405020304" pitchFamily="18" charset="0"/>
                <a:cs typeface="Times New Roman" panose="02020603050405020304" pitchFamily="18" charset="0"/>
              </a:rPr>
              <a:t>FN'i</a:t>
            </a:r>
            <a:r>
              <a:rPr lang="tr-TR" dirty="0">
                <a:effectLst/>
                <a:ea typeface="Times New Roman" panose="02020603050405020304" pitchFamily="18" charset="0"/>
                <a:cs typeface="Times New Roman" panose="02020603050405020304" pitchFamily="18" charset="0"/>
              </a:rPr>
              <a:t> olan çocukların ebeveynlerinin en büyük endişelerinden biri tekrarlama riskidir ve </a:t>
            </a:r>
            <a:r>
              <a:rPr lang="tr-TR" dirty="0" err="1">
                <a:effectLst/>
                <a:ea typeface="Times New Roman" panose="02020603050405020304" pitchFamily="18" charset="0"/>
                <a:cs typeface="Times New Roman" panose="02020603050405020304" pitchFamily="18" charset="0"/>
              </a:rPr>
              <a:t>febril</a:t>
            </a:r>
            <a:r>
              <a:rPr lang="tr-TR" dirty="0">
                <a:effectLst/>
                <a:ea typeface="Times New Roman" panose="02020603050405020304" pitchFamily="18" charset="0"/>
                <a:cs typeface="Times New Roman" panose="02020603050405020304" pitchFamily="18" charset="0"/>
              </a:rPr>
              <a:t> </a:t>
            </a:r>
            <a:r>
              <a:rPr lang="tr-TR" dirty="0" err="1">
                <a:effectLst/>
                <a:ea typeface="Times New Roman" panose="02020603050405020304" pitchFamily="18" charset="0"/>
                <a:cs typeface="Times New Roman" panose="02020603050405020304" pitchFamily="18" charset="0"/>
              </a:rPr>
              <a:t>konvülsiyon</a:t>
            </a:r>
            <a:r>
              <a:rPr lang="tr-TR" dirty="0">
                <a:effectLst/>
                <a:ea typeface="Times New Roman" panose="02020603050405020304" pitchFamily="18" charset="0"/>
                <a:cs typeface="Times New Roman" panose="02020603050405020304" pitchFamily="18" charset="0"/>
              </a:rPr>
              <a:t> tekrarlama oranını artıran en önemli faktör, 1 yaşından küçük bir yaşta ilk </a:t>
            </a:r>
            <a:r>
              <a:rPr lang="tr-TR" dirty="0" err="1">
                <a:effectLst/>
                <a:ea typeface="Times New Roman" panose="02020603050405020304" pitchFamily="18" charset="0"/>
                <a:cs typeface="Times New Roman" panose="02020603050405020304" pitchFamily="18" charset="0"/>
              </a:rPr>
              <a:t>FN'in</a:t>
            </a:r>
            <a:r>
              <a:rPr lang="tr-TR" dirty="0">
                <a:effectLst/>
                <a:ea typeface="Times New Roman" panose="02020603050405020304" pitchFamily="18" charset="0"/>
                <a:cs typeface="Times New Roman" panose="02020603050405020304" pitchFamily="18" charset="0"/>
              </a:rPr>
              <a:t> ortaya çıkmasıdır. </a:t>
            </a:r>
            <a:endParaRPr lang="tr-TR" sz="3600" dirty="0">
              <a:effectLst/>
              <a:ea typeface="Calibri" panose="020F0502020204030204" pitchFamily="34" charset="0"/>
              <a:cs typeface="Times New Roman" panose="02020603050405020304" pitchFamily="18" charset="0"/>
            </a:endParaRPr>
          </a:p>
          <a:p>
            <a:endParaRPr lang="tr-TR" sz="3200" dirty="0"/>
          </a:p>
        </p:txBody>
      </p:sp>
      <p:sp>
        <p:nvSpPr>
          <p:cNvPr id="4" name="Metin kutusu 3">
            <a:extLst>
              <a:ext uri="{FF2B5EF4-FFF2-40B4-BE49-F238E27FC236}">
                <a16:creationId xmlns:a16="http://schemas.microsoft.com/office/drawing/2014/main" id="{E22AFDFD-E4EA-40BE-845E-9FFAAB2CE067}"/>
              </a:ext>
            </a:extLst>
          </p:cNvPr>
          <p:cNvSpPr txBox="1"/>
          <p:nvPr/>
        </p:nvSpPr>
        <p:spPr>
          <a:xfrm>
            <a:off x="1119116" y="6176963"/>
            <a:ext cx="9785445" cy="523220"/>
          </a:xfrm>
          <a:prstGeom prst="rect">
            <a:avLst/>
          </a:prstGeom>
          <a:noFill/>
        </p:spPr>
        <p:txBody>
          <a:bodyPr wrap="square" rtlCol="0">
            <a:spAutoFit/>
          </a:bodyPr>
          <a:lstStyle/>
          <a:p>
            <a:r>
              <a:rPr lang="tr-TR" sz="1400" dirty="0" err="1"/>
              <a:t>Mikati</a:t>
            </a:r>
            <a:r>
              <a:rPr lang="tr-TR" sz="1400" dirty="0"/>
              <a:t> MA. </a:t>
            </a:r>
            <a:r>
              <a:rPr lang="tr-TR" sz="1400" dirty="0" err="1"/>
              <a:t>Febrile</a:t>
            </a:r>
            <a:r>
              <a:rPr lang="tr-TR" sz="1400" dirty="0"/>
              <a:t> </a:t>
            </a:r>
            <a:r>
              <a:rPr lang="tr-TR" sz="1400" dirty="0" err="1"/>
              <a:t>Seizures</a:t>
            </a:r>
            <a:r>
              <a:rPr lang="tr-TR" sz="1400" dirty="0"/>
              <a:t>. </a:t>
            </a:r>
            <a:r>
              <a:rPr lang="tr-TR" sz="1400" dirty="0" err="1"/>
              <a:t>In</a:t>
            </a:r>
            <a:r>
              <a:rPr lang="tr-TR" sz="1400" dirty="0"/>
              <a:t>: </a:t>
            </a:r>
            <a:r>
              <a:rPr lang="tr-TR" sz="1400" dirty="0" err="1"/>
              <a:t>Kliegman</a:t>
            </a:r>
            <a:r>
              <a:rPr lang="tr-TR" sz="1400" dirty="0"/>
              <a:t> RM, </a:t>
            </a:r>
            <a:r>
              <a:rPr lang="tr-TR" sz="1400" dirty="0" err="1"/>
              <a:t>Stanton</a:t>
            </a:r>
            <a:r>
              <a:rPr lang="tr-TR" sz="1400" dirty="0"/>
              <a:t> BF, </a:t>
            </a:r>
            <a:r>
              <a:rPr lang="tr-TR" sz="1400" dirty="0" err="1"/>
              <a:t>Schor</a:t>
            </a:r>
            <a:r>
              <a:rPr lang="tr-TR" sz="1400" dirty="0"/>
              <a:t> NF, St. Geme JW, </a:t>
            </a:r>
            <a:r>
              <a:rPr lang="tr-TR" sz="1400" dirty="0" err="1"/>
              <a:t>Behrman</a:t>
            </a:r>
            <a:r>
              <a:rPr lang="tr-TR" sz="1400" dirty="0"/>
              <a:t> RE, </a:t>
            </a:r>
            <a:r>
              <a:rPr lang="tr-TR" sz="1400" dirty="0" err="1"/>
              <a:t>editors</a:t>
            </a:r>
            <a:r>
              <a:rPr lang="tr-TR" sz="1400" dirty="0"/>
              <a:t>. Nelson </a:t>
            </a:r>
            <a:r>
              <a:rPr lang="tr-TR" sz="1400" dirty="0" err="1"/>
              <a:t>Textbook</a:t>
            </a:r>
            <a:r>
              <a:rPr lang="tr-TR" sz="1400" dirty="0"/>
              <a:t> of </a:t>
            </a:r>
            <a:r>
              <a:rPr lang="tr-TR" sz="1400" dirty="0" err="1"/>
              <a:t>Pediatrics</a:t>
            </a:r>
            <a:r>
              <a:rPr lang="tr-TR" sz="1400" dirty="0"/>
              <a:t>. </a:t>
            </a:r>
            <a:r>
              <a:rPr lang="tr-TR" sz="1400" dirty="0" err="1"/>
              <a:t>Philadelphia</a:t>
            </a:r>
            <a:r>
              <a:rPr lang="tr-TR" sz="1400" dirty="0"/>
              <a:t>: </a:t>
            </a:r>
            <a:r>
              <a:rPr lang="tr-TR" sz="1400" dirty="0" err="1"/>
              <a:t>Saunders</a:t>
            </a:r>
            <a:r>
              <a:rPr lang="tr-TR" sz="1400" dirty="0"/>
              <a:t>; 2011. p. 2017–8.</a:t>
            </a:r>
          </a:p>
        </p:txBody>
      </p:sp>
    </p:spTree>
    <p:extLst>
      <p:ext uri="{BB962C8B-B14F-4D97-AF65-F5344CB8AC3E}">
        <p14:creationId xmlns:p14="http://schemas.microsoft.com/office/powerpoint/2010/main" val="973287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B58E05-8FDB-4C0B-AC7C-215AA21C7732}"/>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D1BA2BDF-1DB2-4476-9120-4A791F3D047C}"/>
              </a:ext>
            </a:extLst>
          </p:cNvPr>
          <p:cNvSpPr>
            <a:spLocks noGrp="1"/>
          </p:cNvSpPr>
          <p:nvPr>
            <p:ph idx="1"/>
          </p:nvPr>
        </p:nvSpPr>
        <p:spPr/>
        <p:txBody>
          <a:bodyPr>
            <a:noAutofit/>
          </a:bodyPr>
          <a:lstStyle/>
          <a:p>
            <a:r>
              <a:rPr lang="tr-TR" dirty="0">
                <a:ea typeface="Times New Roman" panose="02020603050405020304" pitchFamily="18" charset="0"/>
              </a:rPr>
              <a:t>O</a:t>
            </a:r>
            <a:r>
              <a:rPr lang="tr-TR" dirty="0">
                <a:effectLst/>
                <a:ea typeface="Times New Roman" panose="02020603050405020304" pitchFamily="18" charset="0"/>
              </a:rPr>
              <a:t>tuz iki çocukta o</a:t>
            </a:r>
            <a:r>
              <a:rPr lang="tr-TR" dirty="0"/>
              <a:t>rtalama </a:t>
            </a:r>
            <a:r>
              <a:rPr lang="tr-TR" dirty="0">
                <a:effectLst/>
                <a:ea typeface="Times New Roman" panose="02020603050405020304" pitchFamily="18" charset="0"/>
              </a:rPr>
              <a:t>6,3 ± 3,7 ay </a:t>
            </a:r>
            <a:r>
              <a:rPr lang="tr-TR" dirty="0"/>
              <a:t>oluşum süresi ile </a:t>
            </a:r>
            <a:r>
              <a:rPr lang="tr-TR" dirty="0" err="1">
                <a:effectLst/>
                <a:ea typeface="Times New Roman" panose="02020603050405020304" pitchFamily="18" charset="0"/>
              </a:rPr>
              <a:t>febril</a:t>
            </a:r>
            <a:r>
              <a:rPr lang="tr-TR" dirty="0">
                <a:effectLst/>
                <a:ea typeface="Times New Roman" panose="02020603050405020304" pitchFamily="18" charset="0"/>
              </a:rPr>
              <a:t> nöbet </a:t>
            </a:r>
            <a:r>
              <a:rPr lang="tr-TR" dirty="0" err="1">
                <a:effectLst/>
                <a:ea typeface="Times New Roman" panose="02020603050405020304" pitchFamily="18" charset="0"/>
              </a:rPr>
              <a:t>nüksü</a:t>
            </a:r>
            <a:r>
              <a:rPr lang="tr-TR" dirty="0">
                <a:effectLst/>
                <a:ea typeface="Times New Roman" panose="02020603050405020304" pitchFamily="18" charset="0"/>
              </a:rPr>
              <a:t> vardı. </a:t>
            </a:r>
            <a:r>
              <a:rPr lang="tr-TR" dirty="0">
                <a:solidFill>
                  <a:srgbClr val="000000"/>
                </a:solidFill>
                <a:effectLst/>
                <a:ea typeface="Times New Roman" panose="02020603050405020304" pitchFamily="18" charset="0"/>
                <a:cs typeface="Calibri" panose="020F0502020204030204" pitchFamily="34" charset="0"/>
              </a:rPr>
              <a:t>Kaplan-</a:t>
            </a:r>
            <a:r>
              <a:rPr lang="tr-TR" dirty="0" err="1">
                <a:solidFill>
                  <a:srgbClr val="000000"/>
                </a:solidFill>
                <a:effectLst/>
                <a:ea typeface="Times New Roman" panose="02020603050405020304" pitchFamily="18" charset="0"/>
                <a:cs typeface="Calibri" panose="020F0502020204030204" pitchFamily="34" charset="0"/>
              </a:rPr>
              <a:t>Meier</a:t>
            </a:r>
            <a:r>
              <a:rPr lang="tr-TR" dirty="0">
                <a:solidFill>
                  <a:srgbClr val="000000"/>
                </a:solidFill>
                <a:effectLst/>
                <a:ea typeface="Times New Roman" panose="02020603050405020304" pitchFamily="18" charset="0"/>
                <a:cs typeface="Calibri" panose="020F0502020204030204" pitchFamily="34" charset="0"/>
              </a:rPr>
              <a:t> yöntemine göre FN </a:t>
            </a:r>
            <a:r>
              <a:rPr lang="tr-TR" dirty="0" err="1">
                <a:solidFill>
                  <a:srgbClr val="000000"/>
                </a:solidFill>
                <a:effectLst/>
                <a:ea typeface="Times New Roman" panose="02020603050405020304" pitchFamily="18" charset="0"/>
                <a:cs typeface="Calibri" panose="020F0502020204030204" pitchFamily="34" charset="0"/>
              </a:rPr>
              <a:t>nüksünün</a:t>
            </a:r>
            <a:r>
              <a:rPr lang="tr-TR" dirty="0">
                <a:solidFill>
                  <a:srgbClr val="000000"/>
                </a:solidFill>
                <a:effectLst/>
                <a:ea typeface="Times New Roman" panose="02020603050405020304" pitchFamily="18" charset="0"/>
                <a:cs typeface="Calibri" panose="020F0502020204030204" pitchFamily="34" charset="0"/>
              </a:rPr>
              <a:t> kümülatif yüzdesi 1. ayda %15,6 , 6. ayda %56,3 ve 1 yılda %90,6 idi.</a:t>
            </a:r>
          </a:p>
          <a:p>
            <a:endParaRPr lang="tr-TR" dirty="0">
              <a:solidFill>
                <a:srgbClr val="000000"/>
              </a:solidFill>
              <a:ea typeface="Calibri" panose="020F0502020204030204" pitchFamily="34" charset="0"/>
              <a:cs typeface="Calibri" panose="020F0502020204030204" pitchFamily="34" charset="0"/>
            </a:endParaRPr>
          </a:p>
          <a:p>
            <a:r>
              <a:rPr lang="tr-TR" dirty="0">
                <a:effectLst/>
                <a:ea typeface="Calibri" panose="020F0502020204030204" pitchFamily="34" charset="0"/>
                <a:cs typeface="Times New Roman" panose="02020603050405020304" pitchFamily="18" charset="0"/>
              </a:rPr>
              <a:t>Kontrol grubunda 19 çocukta </a:t>
            </a:r>
            <a:r>
              <a:rPr lang="tr-TR" dirty="0">
                <a:effectLst/>
                <a:latin typeface="Calibri" panose="020F0502020204030204" pitchFamily="34" charset="0"/>
                <a:ea typeface="Times New Roman" panose="02020603050405020304" pitchFamily="18" charset="0"/>
              </a:rPr>
              <a:t>(%38) </a:t>
            </a:r>
            <a:r>
              <a:rPr lang="pl-PL" sz="2000" dirty="0"/>
              <a:t>(95% CI: 19.45% </a:t>
            </a:r>
            <a:r>
              <a:rPr lang="tr-TR" sz="2000" dirty="0"/>
              <a:t>ila</a:t>
            </a:r>
            <a:r>
              <a:rPr lang="pl-PL" sz="2000" dirty="0"/>
              <a:t> 53.95%) </a:t>
            </a:r>
            <a:r>
              <a:rPr lang="tr-TR" dirty="0">
                <a:solidFill>
                  <a:srgbClr val="000000"/>
                </a:solidFill>
                <a:cs typeface="Calibri" panose="020F0502020204030204" pitchFamily="34" charset="0"/>
              </a:rPr>
              <a:t>ve çinko sülfat grubunda 11 çocukta </a:t>
            </a:r>
            <a:r>
              <a:rPr lang="tr-TR" dirty="0">
                <a:effectLst/>
                <a:latin typeface="Calibri" panose="020F0502020204030204" pitchFamily="34" charset="0"/>
                <a:ea typeface="Times New Roman" panose="02020603050405020304" pitchFamily="18" charset="0"/>
              </a:rPr>
              <a:t>(%22) </a:t>
            </a:r>
            <a:r>
              <a:rPr lang="tr-TR" sz="2000" dirty="0">
                <a:solidFill>
                  <a:srgbClr val="000000"/>
                </a:solidFill>
                <a:cs typeface="Calibri" panose="020F0502020204030204" pitchFamily="34" charset="0"/>
              </a:rPr>
              <a:t>(%95 GA: %57,47 ila %89,13) </a:t>
            </a:r>
            <a:r>
              <a:rPr lang="tr-TR" dirty="0" err="1">
                <a:effectLst/>
                <a:ea typeface="Times New Roman" panose="02020603050405020304" pitchFamily="18" charset="0"/>
              </a:rPr>
              <a:t>febril</a:t>
            </a:r>
            <a:r>
              <a:rPr lang="tr-TR" dirty="0">
                <a:effectLst/>
                <a:ea typeface="Times New Roman" panose="02020603050405020304" pitchFamily="18" charset="0"/>
              </a:rPr>
              <a:t> nöbet </a:t>
            </a:r>
            <a:r>
              <a:rPr lang="tr-TR" dirty="0" err="1">
                <a:effectLst/>
                <a:ea typeface="Times New Roman" panose="02020603050405020304" pitchFamily="18" charset="0"/>
              </a:rPr>
              <a:t>nüksü</a:t>
            </a:r>
            <a:r>
              <a:rPr lang="tr-TR" dirty="0">
                <a:effectLst/>
                <a:ea typeface="Times New Roman" panose="02020603050405020304" pitchFamily="18" charset="0"/>
              </a:rPr>
              <a:t> </a:t>
            </a:r>
            <a:r>
              <a:rPr lang="tr-TR" dirty="0">
                <a:effectLst/>
                <a:ea typeface="Calibri" panose="020F0502020204030204" pitchFamily="34" charset="0"/>
                <a:cs typeface="Times New Roman" panose="02020603050405020304" pitchFamily="18" charset="0"/>
              </a:rPr>
              <a:t>meydana geldi.</a:t>
            </a:r>
          </a:p>
          <a:p>
            <a:endParaRPr lang="tr-TR" dirty="0">
              <a:cs typeface="Times New Roman" panose="02020603050405020304" pitchFamily="18" charset="0"/>
            </a:endParaRPr>
          </a:p>
        </p:txBody>
      </p:sp>
    </p:spTree>
    <p:extLst>
      <p:ext uri="{BB962C8B-B14F-4D97-AF65-F5344CB8AC3E}">
        <p14:creationId xmlns:p14="http://schemas.microsoft.com/office/powerpoint/2010/main" val="3479723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431EEF-314A-4AB9-92D7-468F16753FA1}"/>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A5423EBD-938D-47E2-BA2D-264E4B4CD79E}"/>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A48305DB-8CF8-4E1D-A525-825E71324B25}"/>
              </a:ext>
            </a:extLst>
          </p:cNvPr>
          <p:cNvPicPr>
            <a:picLocks noChangeAspect="1"/>
          </p:cNvPicPr>
          <p:nvPr/>
        </p:nvPicPr>
        <p:blipFill>
          <a:blip r:embed="rId2"/>
          <a:stretch>
            <a:fillRect/>
          </a:stretch>
        </p:blipFill>
        <p:spPr>
          <a:xfrm>
            <a:off x="483358" y="305157"/>
            <a:ext cx="10870442" cy="6871283"/>
          </a:xfrm>
          <a:prstGeom prst="rect">
            <a:avLst/>
          </a:prstGeom>
        </p:spPr>
      </p:pic>
    </p:spTree>
    <p:extLst>
      <p:ext uri="{BB962C8B-B14F-4D97-AF65-F5344CB8AC3E}">
        <p14:creationId xmlns:p14="http://schemas.microsoft.com/office/powerpoint/2010/main" val="3595363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0226B0-AAC9-4963-936A-653470E17EDE}"/>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3561318D-8A27-479D-8585-8AB94B407727}"/>
              </a:ext>
            </a:extLst>
          </p:cNvPr>
          <p:cNvSpPr>
            <a:spLocks noGrp="1"/>
          </p:cNvSpPr>
          <p:nvPr>
            <p:ph idx="1"/>
          </p:nvPr>
        </p:nvSpPr>
        <p:spPr/>
        <p:txBody>
          <a:bodyPr/>
          <a:lstStyle/>
          <a:p>
            <a:endParaRPr lang="tr-TR"/>
          </a:p>
        </p:txBody>
      </p:sp>
      <p:pic>
        <p:nvPicPr>
          <p:cNvPr id="5" name="Resim 4">
            <a:extLst>
              <a:ext uri="{FF2B5EF4-FFF2-40B4-BE49-F238E27FC236}">
                <a16:creationId xmlns:a16="http://schemas.microsoft.com/office/drawing/2014/main" id="{E208A455-648B-4AD6-84E7-136366A413D5}"/>
              </a:ext>
            </a:extLst>
          </p:cNvPr>
          <p:cNvPicPr>
            <a:picLocks noChangeAspect="1"/>
          </p:cNvPicPr>
          <p:nvPr/>
        </p:nvPicPr>
        <p:blipFill>
          <a:blip r:embed="rId2"/>
          <a:stretch>
            <a:fillRect/>
          </a:stretch>
        </p:blipFill>
        <p:spPr>
          <a:xfrm>
            <a:off x="838200" y="1690687"/>
            <a:ext cx="10555143" cy="4802187"/>
          </a:xfrm>
          <a:prstGeom prst="rect">
            <a:avLst/>
          </a:prstGeom>
        </p:spPr>
      </p:pic>
    </p:spTree>
    <p:extLst>
      <p:ext uri="{BB962C8B-B14F-4D97-AF65-F5344CB8AC3E}">
        <p14:creationId xmlns:p14="http://schemas.microsoft.com/office/powerpoint/2010/main" val="1698937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489641-5074-4571-852D-FD02E35DCC7A}"/>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AD54B98E-5BFA-460A-9826-E5C4624F006A}"/>
              </a:ext>
            </a:extLst>
          </p:cNvPr>
          <p:cNvSpPr>
            <a:spLocks noGrp="1"/>
          </p:cNvSpPr>
          <p:nvPr>
            <p:ph idx="1"/>
          </p:nvPr>
        </p:nvSpPr>
        <p:spPr>
          <a:xfrm>
            <a:off x="838200" y="1825625"/>
            <a:ext cx="10936458" cy="4351338"/>
          </a:xfrm>
        </p:spPr>
        <p:txBody>
          <a:bodyPr>
            <a:noAutofit/>
          </a:bodyPr>
          <a:lstStyle/>
          <a:p>
            <a:r>
              <a:rPr lang="tr-TR" dirty="0"/>
              <a:t>İstatistiksel analiz, çinko sülfat takviyesi alan çocuklarda daha düşük </a:t>
            </a:r>
            <a:r>
              <a:rPr lang="tr-TR" dirty="0" err="1"/>
              <a:t>febril</a:t>
            </a:r>
            <a:r>
              <a:rPr lang="tr-TR" dirty="0"/>
              <a:t> nöbet </a:t>
            </a:r>
            <a:r>
              <a:rPr lang="tr-TR" dirty="0" err="1"/>
              <a:t>nüksü</a:t>
            </a:r>
            <a:r>
              <a:rPr lang="tr-TR" dirty="0"/>
              <a:t> olduğunu gösterdi. </a:t>
            </a:r>
            <a:r>
              <a:rPr lang="tr-TR" sz="2000" dirty="0"/>
              <a:t>(P = 0.03)</a:t>
            </a:r>
            <a:endPar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endPar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Ortalama </a:t>
            </a:r>
            <a:r>
              <a:rPr lang="tr-TR" dirty="0">
                <a:effectLst/>
                <a:ea typeface="Times New Roman" panose="02020603050405020304" pitchFamily="18" charset="0"/>
                <a:cs typeface="Times New Roman" panose="02020603050405020304" pitchFamily="18" charset="0"/>
              </a:rPr>
              <a:t>FN</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nüksü</a:t>
            </a:r>
            <a:r>
              <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rPr>
              <a:t> süresi</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her iki grupta da istatistiksel olarak anlamlı farklı değild</a:t>
            </a:r>
            <a:r>
              <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rPr>
              <a:t>i.</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(kontrol grubunda 6,6 ± 3,6 ay ve çinko sülfat grubunda 5,7 ± 3,8 ay ve </a:t>
            </a:r>
            <a:r>
              <a:rPr lang="tr-TR"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t>
            </a:r>
            <a:r>
              <a:rPr lang="tr-T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0,5)</a:t>
            </a:r>
          </a:p>
          <a:p>
            <a:endPar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10207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CAF218-1DFB-4B90-8521-CD8BB1FB1BDD}"/>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2EA0B761-8497-4736-BCD3-B105A504177B}"/>
              </a:ext>
            </a:extLst>
          </p:cNvPr>
          <p:cNvSpPr>
            <a:spLocks noGrp="1"/>
          </p:cNvSpPr>
          <p:nvPr>
            <p:ph idx="1"/>
          </p:nvPr>
        </p:nvSpPr>
        <p:spPr/>
        <p:txBody>
          <a:bodyPr>
            <a:normAutofit/>
          </a:bodyPr>
          <a:lstStyle/>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İki grupta da ciddi bir yan etki görülmedi. Çinko sülfat grubunun %16'sında: beş çocukta kusma, ikisinde mide ekşimesi ve bir çocukta karın ağrısı gibi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gastrointestinal</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yan etkiler görüldü. </a:t>
            </a: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Yan etkilerin tümü iyi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tolere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edildi ve 2 ila 3 hafta içinde kayboldu ve takviye devam etti. </a:t>
            </a:r>
          </a:p>
          <a:p>
            <a:endPar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Kontrol grubundaki iki çocukta (%4) kusma meydana geldi. İki grup arasında güvenlik açısından istatistiksel olarak anlamlı bir fark görülmedi </a:t>
            </a:r>
            <a:r>
              <a:rPr lang="tr-T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t>
            </a:r>
            <a:r>
              <a:rPr lang="tr-TR"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 0.1).</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793208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E4A1CA-08DD-4914-9EBE-D0255C9751B7}"/>
              </a:ext>
            </a:extLst>
          </p:cNvPr>
          <p:cNvSpPr>
            <a:spLocks noGrp="1"/>
          </p:cNvSpPr>
          <p:nvPr>
            <p:ph type="title"/>
          </p:nvPr>
        </p:nvSpPr>
        <p:spPr/>
        <p:txBody>
          <a:bodyPr/>
          <a:lstStyle/>
          <a:p>
            <a:r>
              <a:rPr lang="tr-TR" dirty="0"/>
              <a:t>Tartışma </a:t>
            </a:r>
          </a:p>
        </p:txBody>
      </p:sp>
      <p:sp>
        <p:nvSpPr>
          <p:cNvPr id="3" name="İçerik Yer Tutucusu 2">
            <a:extLst>
              <a:ext uri="{FF2B5EF4-FFF2-40B4-BE49-F238E27FC236}">
                <a16:creationId xmlns:a16="http://schemas.microsoft.com/office/drawing/2014/main" id="{3CC40DC4-8407-40DB-91FB-0CCC5A69AE74}"/>
              </a:ext>
            </a:extLst>
          </p:cNvPr>
          <p:cNvSpPr>
            <a:spLocks noGrp="1"/>
          </p:cNvSpPr>
          <p:nvPr>
            <p:ph idx="1"/>
          </p:nvPr>
        </p:nvSpPr>
        <p:spPr/>
        <p:txBody>
          <a:bodyPr>
            <a:normAutofit/>
          </a:bodyPr>
          <a:lstStyle/>
          <a:p>
            <a:r>
              <a:rPr lang="tr-TR" dirty="0" err="1">
                <a:effectLst/>
                <a:latin typeface="Calibri" panose="020F0502020204030204" pitchFamily="34" charset="0"/>
                <a:ea typeface="Times New Roman" panose="02020603050405020304" pitchFamily="18" charset="0"/>
              </a:rPr>
              <a:t>Febril</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konvülsiyon</a:t>
            </a:r>
            <a:r>
              <a:rPr lang="tr-TR" dirty="0">
                <a:effectLst/>
                <a:latin typeface="Calibri" panose="020F0502020204030204" pitchFamily="34" charset="0"/>
                <a:ea typeface="Times New Roman" panose="02020603050405020304" pitchFamily="18" charset="0"/>
              </a:rPr>
              <a:t> çocuklarda en sık görülen nöbet tipidir ve eser element düzeyindeki değişiklik </a:t>
            </a:r>
            <a:r>
              <a:rPr lang="tr-TR" dirty="0">
                <a:effectLst/>
                <a:ea typeface="Times New Roman" panose="02020603050405020304" pitchFamily="18" charset="0"/>
                <a:cs typeface="Times New Roman" panose="02020603050405020304" pitchFamily="18" charset="0"/>
              </a:rPr>
              <a:t>FN</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patogenezine</a:t>
            </a:r>
            <a:r>
              <a:rPr lang="tr-TR" dirty="0">
                <a:effectLst/>
                <a:latin typeface="Calibri" panose="020F0502020204030204" pitchFamily="34" charset="0"/>
                <a:ea typeface="Times New Roman" panose="02020603050405020304" pitchFamily="18" charset="0"/>
              </a:rPr>
              <a:t> katkıda bulunan bir faktör olabilir. </a:t>
            </a:r>
            <a:endParaRPr lang="tr-TR" dirty="0">
              <a:latin typeface="Calibri" panose="020F0502020204030204" pitchFamily="34" charset="0"/>
              <a:ea typeface="Times New Roman" panose="02020603050405020304" pitchFamily="18" charset="0"/>
            </a:endParaRPr>
          </a:p>
          <a:p>
            <a:r>
              <a:rPr lang="tr-TR" dirty="0">
                <a:effectLst/>
                <a:latin typeface="Calibri" panose="020F0502020204030204" pitchFamily="34" charset="0"/>
                <a:ea typeface="Times New Roman" panose="02020603050405020304" pitchFamily="18" charset="0"/>
              </a:rPr>
              <a:t>Bazı çalışmalar demir eksikliği ve demir eksikliği anemisinin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a:t>
            </a:r>
            <a:r>
              <a:rPr lang="tr-TR" dirty="0" err="1">
                <a:effectLst/>
                <a:latin typeface="Calibri" panose="020F0502020204030204" pitchFamily="34" charset="0"/>
                <a:ea typeface="Times New Roman" panose="02020603050405020304" pitchFamily="18" charset="0"/>
              </a:rPr>
              <a:t>li</a:t>
            </a:r>
            <a:r>
              <a:rPr lang="tr-TR" dirty="0">
                <a:effectLst/>
                <a:latin typeface="Calibri" panose="020F0502020204030204" pitchFamily="34" charset="0"/>
                <a:ea typeface="Times New Roman" panose="02020603050405020304" pitchFamily="18" charset="0"/>
              </a:rPr>
              <a:t> çocuklarda daha sık olduğunu gösterdi.</a:t>
            </a:r>
            <a:endParaRPr lang="tr-TR" dirty="0">
              <a:latin typeface="Calibri" panose="020F0502020204030204" pitchFamily="34" charset="0"/>
            </a:endParaRPr>
          </a:p>
          <a:p>
            <a:r>
              <a:rPr lang="tr-TR" dirty="0">
                <a:effectLst/>
                <a:latin typeface="Calibri" panose="020F0502020204030204" pitchFamily="34" charset="0"/>
                <a:ea typeface="Times New Roman" panose="02020603050405020304" pitchFamily="18" charset="0"/>
              </a:rPr>
              <a:t>Başka araştırmalarda da,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a:t>
            </a:r>
            <a:r>
              <a:rPr lang="tr-TR" dirty="0" err="1">
                <a:effectLst/>
                <a:latin typeface="Calibri" panose="020F0502020204030204" pitchFamily="34" charset="0"/>
                <a:ea typeface="Times New Roman" panose="02020603050405020304" pitchFamily="18" charset="0"/>
              </a:rPr>
              <a:t>li</a:t>
            </a:r>
            <a:r>
              <a:rPr lang="tr-TR" dirty="0">
                <a:effectLst/>
                <a:latin typeface="Calibri" panose="020F0502020204030204" pitchFamily="34" charset="0"/>
                <a:ea typeface="Times New Roman" panose="02020603050405020304" pitchFamily="18" charset="0"/>
              </a:rPr>
              <a:t> çocukların serum ve </a:t>
            </a:r>
            <a:r>
              <a:rPr lang="tr-TR" dirty="0">
                <a:latin typeface="Calibri" panose="020F0502020204030204" pitchFamily="34" charset="0"/>
                <a:ea typeface="Times New Roman" panose="02020603050405020304" pitchFamily="18" charset="0"/>
              </a:rPr>
              <a:t>BOS</a:t>
            </a:r>
            <a:r>
              <a:rPr lang="tr-TR" dirty="0">
                <a:effectLst/>
                <a:latin typeface="Calibri" panose="020F0502020204030204" pitchFamily="34" charset="0"/>
                <a:ea typeface="Times New Roman" panose="02020603050405020304" pitchFamily="18" charset="0"/>
              </a:rPr>
              <a:t> çinko seviyeleri, ateşli hastalığı ve ateşli nöbeti olan çocuklara göre önemli ölçüde daha düşüktü.</a:t>
            </a:r>
            <a:endParaRPr lang="tr-TR" sz="4800" dirty="0"/>
          </a:p>
        </p:txBody>
      </p:sp>
      <p:sp>
        <p:nvSpPr>
          <p:cNvPr id="5" name="Metin kutusu 4">
            <a:extLst>
              <a:ext uri="{FF2B5EF4-FFF2-40B4-BE49-F238E27FC236}">
                <a16:creationId xmlns:a16="http://schemas.microsoft.com/office/drawing/2014/main" id="{22245496-C6C2-4AE4-A29B-88D0344C594B}"/>
              </a:ext>
            </a:extLst>
          </p:cNvPr>
          <p:cNvSpPr txBox="1"/>
          <p:nvPr/>
        </p:nvSpPr>
        <p:spPr>
          <a:xfrm>
            <a:off x="838199" y="6176963"/>
            <a:ext cx="11089943" cy="523220"/>
          </a:xfrm>
          <a:prstGeom prst="rect">
            <a:avLst/>
          </a:prstGeom>
          <a:noFill/>
        </p:spPr>
        <p:txBody>
          <a:bodyPr wrap="square">
            <a:spAutoFit/>
          </a:bodyPr>
          <a:lstStyle/>
          <a:p>
            <a:r>
              <a:rPr lang="tr-TR" sz="1400" dirty="0" err="1"/>
              <a:t>Zareifar</a:t>
            </a:r>
            <a:r>
              <a:rPr lang="tr-TR" sz="1400" dirty="0"/>
              <a:t> S, </a:t>
            </a:r>
            <a:r>
              <a:rPr lang="tr-TR" sz="1400" dirty="0" err="1"/>
              <a:t>Hosseinzadeh</a:t>
            </a:r>
            <a:r>
              <a:rPr lang="tr-TR" sz="1400" dirty="0"/>
              <a:t> HR, </a:t>
            </a:r>
            <a:r>
              <a:rPr lang="tr-TR" sz="1400" dirty="0" err="1"/>
              <a:t>Cohan</a:t>
            </a:r>
            <a:r>
              <a:rPr lang="tr-TR" sz="1400" dirty="0"/>
              <a:t> N. </a:t>
            </a:r>
            <a:r>
              <a:rPr lang="tr-TR" sz="1400" dirty="0" err="1"/>
              <a:t>Association</a:t>
            </a:r>
            <a:r>
              <a:rPr lang="tr-TR" sz="1400" dirty="0"/>
              <a:t> </a:t>
            </a:r>
            <a:r>
              <a:rPr lang="tr-TR" sz="1400" dirty="0" err="1"/>
              <a:t>between</a:t>
            </a:r>
            <a:r>
              <a:rPr lang="tr-TR" sz="1400" dirty="0"/>
              <a:t> </a:t>
            </a:r>
            <a:r>
              <a:rPr lang="tr-TR" sz="1400" dirty="0" err="1"/>
              <a:t>iron</a:t>
            </a:r>
            <a:r>
              <a:rPr lang="tr-TR" sz="1400" dirty="0"/>
              <a:t> </a:t>
            </a:r>
            <a:r>
              <a:rPr lang="tr-TR" sz="1400" dirty="0" err="1"/>
              <a:t>status</a:t>
            </a:r>
            <a:r>
              <a:rPr lang="tr-TR" sz="1400" dirty="0"/>
              <a:t> </a:t>
            </a:r>
            <a:r>
              <a:rPr lang="tr-TR" sz="1400" dirty="0" err="1"/>
              <a:t>and</a:t>
            </a:r>
            <a:r>
              <a:rPr lang="tr-TR" sz="1400" dirty="0"/>
              <a:t> </a:t>
            </a:r>
            <a:r>
              <a:rPr lang="tr-TR" sz="1400" dirty="0" err="1"/>
              <a:t>febrile</a:t>
            </a:r>
            <a:r>
              <a:rPr lang="tr-TR" sz="1400" dirty="0"/>
              <a:t> </a:t>
            </a:r>
            <a:r>
              <a:rPr lang="tr-TR" sz="1400" dirty="0" err="1"/>
              <a:t>seizures</a:t>
            </a:r>
            <a:r>
              <a:rPr lang="tr-TR" sz="1400" dirty="0"/>
              <a:t> in </a:t>
            </a:r>
            <a:r>
              <a:rPr lang="tr-TR" sz="1400" dirty="0" err="1"/>
              <a:t>children</a:t>
            </a:r>
            <a:r>
              <a:rPr lang="tr-TR" sz="1400" dirty="0"/>
              <a:t>. </a:t>
            </a:r>
            <a:r>
              <a:rPr lang="tr-TR" sz="1400" dirty="0" err="1"/>
              <a:t>Seizure</a:t>
            </a:r>
            <a:r>
              <a:rPr lang="tr-TR" sz="1400" dirty="0"/>
              <a:t> 2012;21:603–5</a:t>
            </a:r>
          </a:p>
          <a:p>
            <a:r>
              <a:rPr lang="tr-TR" sz="1400" dirty="0"/>
              <a:t> </a:t>
            </a:r>
            <a:r>
              <a:rPr lang="tr-TR" sz="1400" dirty="0" err="1"/>
              <a:t>Vaswani</a:t>
            </a:r>
            <a:r>
              <a:rPr lang="tr-TR" sz="1400" dirty="0"/>
              <a:t> RK, </a:t>
            </a:r>
            <a:r>
              <a:rPr lang="tr-TR" sz="1400" dirty="0" err="1"/>
              <a:t>Dharaskar</a:t>
            </a:r>
            <a:r>
              <a:rPr lang="tr-TR" sz="1400" dirty="0"/>
              <a:t> PG, </a:t>
            </a:r>
            <a:r>
              <a:rPr lang="tr-TR" sz="1400" dirty="0" err="1"/>
              <a:t>Kulkarni</a:t>
            </a:r>
            <a:r>
              <a:rPr lang="tr-TR" sz="1400" dirty="0"/>
              <a:t> S, </a:t>
            </a:r>
            <a:r>
              <a:rPr lang="tr-TR" sz="1400" dirty="0" err="1"/>
              <a:t>Ghosh</a:t>
            </a:r>
            <a:r>
              <a:rPr lang="tr-TR" sz="1400" dirty="0"/>
              <a:t> K. </a:t>
            </a:r>
            <a:r>
              <a:rPr lang="tr-TR" sz="1400" dirty="0" err="1"/>
              <a:t>Iron</a:t>
            </a:r>
            <a:r>
              <a:rPr lang="tr-TR" sz="1400" dirty="0"/>
              <a:t> </a:t>
            </a:r>
            <a:r>
              <a:rPr lang="tr-TR" sz="1400" dirty="0" err="1"/>
              <a:t>deficiency</a:t>
            </a:r>
            <a:r>
              <a:rPr lang="tr-TR" sz="1400" dirty="0"/>
              <a:t> as a risk </a:t>
            </a:r>
            <a:r>
              <a:rPr lang="tr-TR" sz="1400" dirty="0" err="1"/>
              <a:t>factor</a:t>
            </a:r>
            <a:r>
              <a:rPr lang="tr-TR" sz="1400" dirty="0"/>
              <a:t> </a:t>
            </a:r>
            <a:r>
              <a:rPr lang="tr-TR" sz="1400" dirty="0" err="1"/>
              <a:t>for</a:t>
            </a:r>
            <a:r>
              <a:rPr lang="tr-TR" sz="1400" dirty="0"/>
              <a:t> </a:t>
            </a:r>
            <a:r>
              <a:rPr lang="tr-TR" sz="1400" dirty="0" err="1"/>
              <a:t>first</a:t>
            </a:r>
            <a:r>
              <a:rPr lang="tr-TR" sz="1400" dirty="0"/>
              <a:t> </a:t>
            </a:r>
            <a:r>
              <a:rPr lang="tr-TR" sz="1400" dirty="0" err="1"/>
              <a:t>febrile</a:t>
            </a:r>
            <a:r>
              <a:rPr lang="tr-TR" sz="1400" dirty="0"/>
              <a:t> </a:t>
            </a:r>
            <a:r>
              <a:rPr lang="tr-TR" sz="1400" dirty="0" err="1"/>
              <a:t>seizure</a:t>
            </a:r>
            <a:r>
              <a:rPr lang="tr-TR" sz="1400" dirty="0"/>
              <a:t>. </a:t>
            </a:r>
            <a:r>
              <a:rPr lang="tr-TR" sz="1400" dirty="0" err="1"/>
              <a:t>Indian</a:t>
            </a:r>
            <a:r>
              <a:rPr lang="tr-TR" sz="1400" dirty="0"/>
              <a:t> Pediatr 2010;47:437–9</a:t>
            </a:r>
          </a:p>
        </p:txBody>
      </p:sp>
    </p:spTree>
    <p:extLst>
      <p:ext uri="{BB962C8B-B14F-4D97-AF65-F5344CB8AC3E}">
        <p14:creationId xmlns:p14="http://schemas.microsoft.com/office/powerpoint/2010/main" val="489262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A66820-23CF-410D-97FD-5CEA28DD2A65}"/>
              </a:ext>
            </a:extLst>
          </p:cNvPr>
          <p:cNvSpPr>
            <a:spLocks noGrp="1"/>
          </p:cNvSpPr>
          <p:nvPr>
            <p:ph type="title"/>
          </p:nvPr>
        </p:nvSpPr>
        <p:spPr/>
        <p:txBody>
          <a:bodyPr/>
          <a:lstStyle/>
          <a:p>
            <a:r>
              <a:rPr lang="tr-TR" dirty="0"/>
              <a:t>Tartışma </a:t>
            </a:r>
          </a:p>
        </p:txBody>
      </p:sp>
      <p:sp>
        <p:nvSpPr>
          <p:cNvPr id="3" name="İçerik Yer Tutucusu 2">
            <a:extLst>
              <a:ext uri="{FF2B5EF4-FFF2-40B4-BE49-F238E27FC236}">
                <a16:creationId xmlns:a16="http://schemas.microsoft.com/office/drawing/2014/main" id="{E6DF83A1-DC8C-4EE9-8A30-B4F7E9BA8FC1}"/>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Çinko vücutta en bol bulunan eser elementlerden biridir ve insan beyninde yüksek seviyelerde gözlenir ve hücresel metabolizma, hücre farklılaşması, normal merkezi sinir sistemi gelişimi, nörolojik fonksiyonlar, GABA reseptör modülasyonu ve sinir uyarı iletimi için gereklidir. </a:t>
            </a:r>
          </a:p>
          <a:p>
            <a:r>
              <a:rPr lang="tr-TR" dirty="0">
                <a:effectLst/>
                <a:latin typeface="Calibri" panose="020F0502020204030204" pitchFamily="34" charset="0"/>
                <a:ea typeface="Times New Roman" panose="02020603050405020304" pitchFamily="18" charset="0"/>
              </a:rPr>
              <a:t>Çinko bakımından zengin besinler arasında et, kabuklu deniz ürünleri, kepekli tahıllar, baklagiller ve peynir bulunur. </a:t>
            </a:r>
            <a:r>
              <a:rPr lang="tr-TR" dirty="0" err="1">
                <a:effectLst/>
                <a:latin typeface="Calibri" panose="020F0502020204030204" pitchFamily="34" charset="0"/>
                <a:ea typeface="Times New Roman" panose="02020603050405020304" pitchFamily="18" charset="0"/>
              </a:rPr>
              <a:t>Fitatlardan</a:t>
            </a:r>
            <a:r>
              <a:rPr lang="tr-TR" dirty="0">
                <a:effectLst/>
                <a:latin typeface="Calibri" panose="020F0502020204030204" pitchFamily="34" charset="0"/>
                <a:ea typeface="Times New Roman" panose="02020603050405020304" pitchFamily="18" charset="0"/>
              </a:rPr>
              <a:t> zengin diyetler, bağlayıcı özelliklerinden dolayı çinko emilimini bozar.</a:t>
            </a:r>
            <a:endParaRPr lang="tr-TR" dirty="0">
              <a:latin typeface="Calibri" panose="020F0502020204030204" pitchFamily="34" charset="0"/>
              <a:ea typeface="Times New Roman" panose="02020603050405020304" pitchFamily="18" charset="0"/>
            </a:endParaRPr>
          </a:p>
        </p:txBody>
      </p:sp>
      <p:sp>
        <p:nvSpPr>
          <p:cNvPr id="5" name="Metin kutusu 4">
            <a:extLst>
              <a:ext uri="{FF2B5EF4-FFF2-40B4-BE49-F238E27FC236}">
                <a16:creationId xmlns:a16="http://schemas.microsoft.com/office/drawing/2014/main" id="{71382C32-C33D-4C55-AFF4-BE73B335DC2E}"/>
              </a:ext>
            </a:extLst>
          </p:cNvPr>
          <p:cNvSpPr txBox="1"/>
          <p:nvPr/>
        </p:nvSpPr>
        <p:spPr>
          <a:xfrm>
            <a:off x="955343" y="6050290"/>
            <a:ext cx="10620232" cy="738664"/>
          </a:xfrm>
          <a:prstGeom prst="rect">
            <a:avLst/>
          </a:prstGeom>
          <a:noFill/>
        </p:spPr>
        <p:txBody>
          <a:bodyPr wrap="square">
            <a:spAutoFit/>
          </a:bodyPr>
          <a:lstStyle/>
          <a:p>
            <a:r>
              <a:rPr lang="tr-TR" sz="1400" dirty="0" err="1"/>
              <a:t>Hartfield</a:t>
            </a:r>
            <a:r>
              <a:rPr lang="tr-TR" sz="1400" dirty="0"/>
              <a:t> DS, Tan J, </a:t>
            </a:r>
            <a:r>
              <a:rPr lang="tr-TR" sz="1400" dirty="0" err="1"/>
              <a:t>Yager</a:t>
            </a:r>
            <a:r>
              <a:rPr lang="tr-TR" sz="1400" dirty="0"/>
              <a:t> JY, </a:t>
            </a:r>
            <a:r>
              <a:rPr lang="tr-TR" sz="1400" dirty="0" err="1"/>
              <a:t>Rosychuk</a:t>
            </a:r>
            <a:r>
              <a:rPr lang="tr-TR" sz="1400" dirty="0"/>
              <a:t> RJ, </a:t>
            </a:r>
            <a:r>
              <a:rPr lang="tr-TR" sz="1400" dirty="0" err="1"/>
              <a:t>Spady</a:t>
            </a:r>
            <a:r>
              <a:rPr lang="tr-TR" sz="1400" dirty="0"/>
              <a:t> D, </a:t>
            </a:r>
            <a:r>
              <a:rPr lang="tr-TR" sz="1400" dirty="0" err="1"/>
              <a:t>Haines</a:t>
            </a:r>
            <a:r>
              <a:rPr lang="tr-TR" sz="1400" dirty="0"/>
              <a:t> C, et al. </a:t>
            </a:r>
            <a:r>
              <a:rPr lang="tr-TR" sz="1400" dirty="0" err="1"/>
              <a:t>The</a:t>
            </a:r>
            <a:r>
              <a:rPr lang="tr-TR" sz="1400" dirty="0"/>
              <a:t> </a:t>
            </a:r>
            <a:r>
              <a:rPr lang="tr-TR" sz="1400" dirty="0" err="1"/>
              <a:t>association</a:t>
            </a:r>
            <a:r>
              <a:rPr lang="tr-TR" sz="1400" dirty="0"/>
              <a:t> </a:t>
            </a:r>
            <a:r>
              <a:rPr lang="tr-TR" sz="1400" dirty="0" err="1"/>
              <a:t>between</a:t>
            </a:r>
            <a:r>
              <a:rPr lang="tr-TR" sz="1400" dirty="0"/>
              <a:t> </a:t>
            </a:r>
            <a:r>
              <a:rPr lang="tr-TR" sz="1400" dirty="0" err="1"/>
              <a:t>iron</a:t>
            </a:r>
            <a:r>
              <a:rPr lang="tr-TR" sz="1400" dirty="0"/>
              <a:t> </a:t>
            </a:r>
            <a:r>
              <a:rPr lang="tr-TR" sz="1400" dirty="0" err="1"/>
              <a:t>deficiency</a:t>
            </a:r>
            <a:r>
              <a:rPr lang="tr-TR" sz="1400" dirty="0"/>
              <a:t> </a:t>
            </a:r>
            <a:r>
              <a:rPr lang="tr-TR" sz="1400" dirty="0" err="1"/>
              <a:t>and</a:t>
            </a:r>
            <a:r>
              <a:rPr lang="tr-TR" sz="1400" dirty="0"/>
              <a:t> </a:t>
            </a:r>
            <a:r>
              <a:rPr lang="tr-TR" sz="1400" dirty="0" err="1"/>
              <a:t>febrile</a:t>
            </a:r>
            <a:r>
              <a:rPr lang="tr-TR" sz="1400" dirty="0"/>
              <a:t> </a:t>
            </a:r>
            <a:r>
              <a:rPr lang="tr-TR" sz="1400" dirty="0" err="1"/>
              <a:t>seizures</a:t>
            </a:r>
            <a:r>
              <a:rPr lang="tr-TR" sz="1400" dirty="0"/>
              <a:t> in </a:t>
            </a:r>
            <a:r>
              <a:rPr lang="tr-TR" sz="1400" dirty="0" err="1"/>
              <a:t>childhood</a:t>
            </a:r>
            <a:r>
              <a:rPr lang="tr-TR" sz="1400" dirty="0"/>
              <a:t>. </a:t>
            </a:r>
            <a:r>
              <a:rPr lang="tr-TR" sz="1400" dirty="0" err="1"/>
              <a:t>Clin</a:t>
            </a:r>
            <a:r>
              <a:rPr lang="tr-TR" sz="1400" dirty="0"/>
              <a:t> Pediatr 2009;48:420–6</a:t>
            </a:r>
          </a:p>
          <a:p>
            <a:r>
              <a:rPr lang="tr-TR" sz="1400" dirty="0"/>
              <a:t> </a:t>
            </a:r>
            <a:r>
              <a:rPr lang="tr-TR" sz="1400" dirty="0" err="1"/>
              <a:t>Salehiomran</a:t>
            </a:r>
            <a:r>
              <a:rPr lang="tr-TR" sz="1400" dirty="0"/>
              <a:t> MR, </a:t>
            </a:r>
            <a:r>
              <a:rPr lang="tr-TR" sz="1400" dirty="0" err="1"/>
              <a:t>Mahzari</a:t>
            </a:r>
            <a:r>
              <a:rPr lang="tr-TR" sz="1400" dirty="0"/>
              <a:t> M. </a:t>
            </a:r>
            <a:r>
              <a:rPr lang="tr-TR" sz="1400" dirty="0" err="1"/>
              <a:t>Zinc</a:t>
            </a:r>
            <a:r>
              <a:rPr lang="tr-TR" sz="1400" dirty="0"/>
              <a:t> </a:t>
            </a:r>
            <a:r>
              <a:rPr lang="tr-TR" sz="1400" dirty="0" err="1"/>
              <a:t>status</a:t>
            </a:r>
            <a:r>
              <a:rPr lang="tr-TR" sz="1400" dirty="0"/>
              <a:t> in </a:t>
            </a:r>
            <a:r>
              <a:rPr lang="tr-TR" sz="1400" dirty="0" err="1"/>
              <a:t>febrile</a:t>
            </a:r>
            <a:r>
              <a:rPr lang="tr-TR" sz="1400" dirty="0"/>
              <a:t> </a:t>
            </a:r>
            <a:r>
              <a:rPr lang="tr-TR" sz="1400" dirty="0" err="1"/>
              <a:t>seizure</a:t>
            </a:r>
            <a:r>
              <a:rPr lang="tr-TR" sz="1400" dirty="0"/>
              <a:t>: a </a:t>
            </a:r>
            <a:r>
              <a:rPr lang="tr-TR" sz="1400" dirty="0" err="1"/>
              <a:t>case-control</a:t>
            </a:r>
            <a:r>
              <a:rPr lang="tr-TR" sz="1400" dirty="0"/>
              <a:t> </a:t>
            </a:r>
            <a:r>
              <a:rPr lang="tr-TR" sz="1400" dirty="0" err="1"/>
              <a:t>study</a:t>
            </a:r>
            <a:r>
              <a:rPr lang="tr-TR" sz="1400" dirty="0"/>
              <a:t>. Iran J Child </a:t>
            </a:r>
            <a:r>
              <a:rPr lang="tr-TR" sz="1400" dirty="0" err="1"/>
              <a:t>Neurol</a:t>
            </a:r>
            <a:r>
              <a:rPr lang="tr-TR" sz="1400" dirty="0"/>
              <a:t> 2013;7:20–3</a:t>
            </a:r>
          </a:p>
        </p:txBody>
      </p:sp>
    </p:spTree>
    <p:extLst>
      <p:ext uri="{BB962C8B-B14F-4D97-AF65-F5344CB8AC3E}">
        <p14:creationId xmlns:p14="http://schemas.microsoft.com/office/powerpoint/2010/main" val="4227513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C1243A-A7A8-427B-9C6A-FAC68335A454}"/>
              </a:ext>
            </a:extLst>
          </p:cNvPr>
          <p:cNvSpPr>
            <a:spLocks noGrp="1"/>
          </p:cNvSpPr>
          <p:nvPr>
            <p:ph type="title"/>
          </p:nvPr>
        </p:nvSpPr>
        <p:spPr/>
        <p:txBody>
          <a:bodyPr/>
          <a:lstStyle/>
          <a:p>
            <a:r>
              <a:rPr lang="tr-TR" dirty="0"/>
              <a:t>Tartışma </a:t>
            </a:r>
          </a:p>
        </p:txBody>
      </p:sp>
      <p:sp>
        <p:nvSpPr>
          <p:cNvPr id="3" name="İçerik Yer Tutucusu 2">
            <a:extLst>
              <a:ext uri="{FF2B5EF4-FFF2-40B4-BE49-F238E27FC236}">
                <a16:creationId xmlns:a16="http://schemas.microsoft.com/office/drawing/2014/main" id="{84001094-B34D-48D1-BADB-E33E922B144D}"/>
              </a:ext>
            </a:extLst>
          </p:cNvPr>
          <p:cNvSpPr>
            <a:spLocks noGrp="1"/>
          </p:cNvSpPr>
          <p:nvPr>
            <p:ph idx="1"/>
          </p:nvPr>
        </p:nvSpPr>
        <p:spPr/>
        <p:txBody>
          <a:bodyPr>
            <a:normAutofit/>
          </a:bodyPr>
          <a:lstStyle/>
          <a:p>
            <a:r>
              <a:rPr lang="tr-TR">
                <a:effectLst/>
                <a:latin typeface="Calibri" panose="020F0502020204030204" pitchFamily="34" charset="0"/>
                <a:ea typeface="Times New Roman" panose="02020603050405020304" pitchFamily="18" charset="0"/>
              </a:rPr>
              <a:t>Vücudun özel bir çinko depolama sistemi olmadığından, günlük çinko alımı gereklidir ve çinko eksikliği gelişmekte olan ülkelerde en yaygın beslenme eksikliklerinden biridir. Güney Asya'daki insanların %79'u çinko eksikliğinden muzdarip olabilir. </a:t>
            </a:r>
            <a:endParaRPr lang="tr-TR"/>
          </a:p>
          <a:p>
            <a:endParaRPr lang="tr-TR" dirty="0"/>
          </a:p>
        </p:txBody>
      </p:sp>
      <p:sp>
        <p:nvSpPr>
          <p:cNvPr id="7" name="Metin kutusu 6">
            <a:extLst>
              <a:ext uri="{FF2B5EF4-FFF2-40B4-BE49-F238E27FC236}">
                <a16:creationId xmlns:a16="http://schemas.microsoft.com/office/drawing/2014/main" id="{8676CEFE-B7A4-40FA-A126-8086E50ACF24}"/>
              </a:ext>
            </a:extLst>
          </p:cNvPr>
          <p:cNvSpPr txBox="1"/>
          <p:nvPr/>
        </p:nvSpPr>
        <p:spPr>
          <a:xfrm>
            <a:off x="1081586" y="5934670"/>
            <a:ext cx="10272214" cy="523220"/>
          </a:xfrm>
          <a:prstGeom prst="rect">
            <a:avLst/>
          </a:prstGeom>
          <a:noFill/>
        </p:spPr>
        <p:txBody>
          <a:bodyPr wrap="square">
            <a:spAutoFit/>
          </a:bodyPr>
          <a:lstStyle/>
          <a:p>
            <a:r>
              <a:rPr lang="tr-TR" sz="1400" dirty="0" err="1"/>
              <a:t>Dehghani</a:t>
            </a:r>
            <a:r>
              <a:rPr lang="tr-TR" sz="1400" dirty="0"/>
              <a:t> SM, </a:t>
            </a:r>
            <a:r>
              <a:rPr lang="tr-TR" sz="1400" dirty="0" err="1"/>
              <a:t>Katibeh</a:t>
            </a:r>
            <a:r>
              <a:rPr lang="tr-TR" sz="1400" dirty="0"/>
              <a:t> P, </a:t>
            </a:r>
            <a:r>
              <a:rPr lang="tr-TR" sz="1400" dirty="0" err="1"/>
              <a:t>Haghighat</a:t>
            </a:r>
            <a:r>
              <a:rPr lang="tr-TR" sz="1400" dirty="0"/>
              <a:t> M, </a:t>
            </a:r>
            <a:r>
              <a:rPr lang="tr-TR" sz="1400" dirty="0" err="1"/>
              <a:t>Moravej</a:t>
            </a:r>
            <a:r>
              <a:rPr lang="tr-TR" sz="1400" dirty="0"/>
              <a:t> H, </a:t>
            </a:r>
            <a:r>
              <a:rPr lang="tr-TR" sz="1400" dirty="0" err="1"/>
              <a:t>Asadi</a:t>
            </a:r>
            <a:r>
              <a:rPr lang="tr-TR" sz="1400" dirty="0"/>
              <a:t> S. </a:t>
            </a:r>
            <a:r>
              <a:rPr lang="tr-TR" sz="1400" dirty="0" err="1"/>
              <a:t>Prevalence</a:t>
            </a:r>
            <a:r>
              <a:rPr lang="tr-TR" sz="1400" dirty="0"/>
              <a:t> of </a:t>
            </a:r>
            <a:r>
              <a:rPr lang="tr-TR" sz="1400" dirty="0" err="1"/>
              <a:t>zinc</a:t>
            </a:r>
            <a:r>
              <a:rPr lang="tr-TR" sz="1400" dirty="0"/>
              <a:t> </a:t>
            </a:r>
            <a:r>
              <a:rPr lang="tr-TR" sz="1400" dirty="0" err="1"/>
              <a:t>deficiency</a:t>
            </a:r>
            <a:r>
              <a:rPr lang="tr-TR" sz="1400" dirty="0"/>
              <a:t> in 3-18 </a:t>
            </a:r>
            <a:r>
              <a:rPr lang="tr-TR" sz="1400" dirty="0" err="1"/>
              <a:t>years</a:t>
            </a:r>
            <a:r>
              <a:rPr lang="tr-TR" sz="1400" dirty="0"/>
              <a:t> </a:t>
            </a:r>
            <a:r>
              <a:rPr lang="tr-TR" sz="1400" dirty="0" err="1"/>
              <a:t>old</a:t>
            </a:r>
            <a:r>
              <a:rPr lang="tr-TR" sz="1400" dirty="0"/>
              <a:t> </a:t>
            </a:r>
            <a:r>
              <a:rPr lang="tr-TR" sz="1400" dirty="0" err="1"/>
              <a:t>children</a:t>
            </a:r>
            <a:r>
              <a:rPr lang="tr-TR" sz="1400" dirty="0"/>
              <a:t> in </a:t>
            </a:r>
            <a:r>
              <a:rPr lang="tr-TR" sz="1400" dirty="0" err="1"/>
              <a:t>shiraz</a:t>
            </a:r>
            <a:r>
              <a:rPr lang="tr-TR" sz="1400" dirty="0"/>
              <a:t>-Iran. Iran </a:t>
            </a:r>
            <a:r>
              <a:rPr lang="tr-TR" sz="1400" dirty="0" err="1"/>
              <a:t>Red</a:t>
            </a:r>
            <a:r>
              <a:rPr lang="tr-TR" sz="1400" dirty="0"/>
              <a:t> </a:t>
            </a:r>
            <a:r>
              <a:rPr lang="tr-TR" sz="1400" dirty="0" err="1"/>
              <a:t>Crescent</a:t>
            </a:r>
            <a:r>
              <a:rPr lang="tr-TR" sz="1400" dirty="0"/>
              <a:t> </a:t>
            </a:r>
            <a:r>
              <a:rPr lang="tr-TR" sz="1400" dirty="0" err="1"/>
              <a:t>Med</a:t>
            </a:r>
            <a:r>
              <a:rPr lang="tr-TR" sz="1400" dirty="0"/>
              <a:t> J 2011;13:4–8</a:t>
            </a:r>
          </a:p>
        </p:txBody>
      </p:sp>
    </p:spTree>
    <p:extLst>
      <p:ext uri="{BB962C8B-B14F-4D97-AF65-F5344CB8AC3E}">
        <p14:creationId xmlns:p14="http://schemas.microsoft.com/office/powerpoint/2010/main" val="2307889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D14490-06B1-4FA3-A9B2-A732CCCFD6AD}"/>
              </a:ext>
            </a:extLst>
          </p:cNvPr>
          <p:cNvSpPr>
            <a:spLocks noGrp="1"/>
          </p:cNvSpPr>
          <p:nvPr>
            <p:ph type="title"/>
          </p:nvPr>
        </p:nvSpPr>
        <p:spPr/>
        <p:txBody>
          <a:bodyPr/>
          <a:lstStyle/>
          <a:p>
            <a:r>
              <a:rPr lang="tr-TR" dirty="0"/>
              <a:t>Tartışma </a:t>
            </a:r>
          </a:p>
        </p:txBody>
      </p:sp>
      <p:sp>
        <p:nvSpPr>
          <p:cNvPr id="3" name="İçerik Yer Tutucusu 2">
            <a:extLst>
              <a:ext uri="{FF2B5EF4-FFF2-40B4-BE49-F238E27FC236}">
                <a16:creationId xmlns:a16="http://schemas.microsoft.com/office/drawing/2014/main" id="{5EBE85E1-7AA3-4020-AC46-3BD175C91D7D}"/>
              </a:ext>
            </a:extLst>
          </p:cNvPr>
          <p:cNvSpPr>
            <a:spLocks noGrp="1"/>
          </p:cNvSpPr>
          <p:nvPr>
            <p:ph idx="1"/>
          </p:nvPr>
        </p:nvSpPr>
        <p:spPr/>
        <p:txBody>
          <a:bodyPr>
            <a:normAutofit lnSpcReduction="10000"/>
          </a:bodyPr>
          <a:lstStyle/>
          <a:p>
            <a:r>
              <a:rPr lang="tr-TR" dirty="0">
                <a:effectLst/>
                <a:latin typeface="Calibri" panose="020F0502020204030204" pitchFamily="34" charset="0"/>
                <a:ea typeface="Times New Roman" panose="02020603050405020304" pitchFamily="18" charset="0"/>
              </a:rPr>
              <a:t>Azalan çinko seviyeleri </a:t>
            </a:r>
            <a:r>
              <a:rPr lang="tr-TR" dirty="0">
                <a:latin typeface="Calibri" panose="020F0502020204030204" pitchFamily="34" charset="0"/>
                <a:ea typeface="Times New Roman" panose="02020603050405020304" pitchFamily="18" charset="0"/>
              </a:rPr>
              <a:t>beyinde GABA </a:t>
            </a:r>
            <a:r>
              <a:rPr lang="tr-TR" dirty="0">
                <a:effectLst/>
                <a:latin typeface="Calibri" panose="020F0502020204030204" pitchFamily="34" charset="0"/>
                <a:ea typeface="Times New Roman" panose="02020603050405020304" pitchFamily="18" charset="0"/>
              </a:rPr>
              <a:t>seviyesini ve nöbet eşiğini azaltabilir. </a:t>
            </a:r>
          </a:p>
          <a:p>
            <a:endParaRPr lang="tr-TR" dirty="0">
              <a:effectLst/>
              <a:latin typeface="Calibri" panose="020F0502020204030204" pitchFamily="34" charset="0"/>
              <a:ea typeface="Times New Roman" panose="02020603050405020304" pitchFamily="18" charset="0"/>
            </a:endParaRPr>
          </a:p>
          <a:p>
            <a:r>
              <a:rPr lang="tr-TR" dirty="0">
                <a:effectLst/>
                <a:latin typeface="Calibri" panose="020F0502020204030204" pitchFamily="34" charset="0"/>
                <a:ea typeface="Times New Roman" panose="02020603050405020304" pitchFamily="18" charset="0"/>
              </a:rPr>
              <a:t>Çoğu araştırma,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a:t>
            </a:r>
            <a:r>
              <a:rPr lang="tr-TR" dirty="0" err="1">
                <a:effectLst/>
                <a:latin typeface="Calibri" panose="020F0502020204030204" pitchFamily="34" charset="0"/>
                <a:ea typeface="Times New Roman" panose="02020603050405020304" pitchFamily="18" charset="0"/>
              </a:rPr>
              <a:t>li</a:t>
            </a:r>
            <a:r>
              <a:rPr lang="tr-TR" dirty="0">
                <a:effectLst/>
                <a:latin typeface="Calibri" panose="020F0502020204030204" pitchFamily="34" charset="0"/>
                <a:ea typeface="Times New Roman" panose="02020603050405020304" pitchFamily="18" charset="0"/>
              </a:rPr>
              <a:t> çocukların serum çinko düzeylerini ve ateşli çocukların serum çinko düzeylerini karşılaştırmıştır ve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a:t>
            </a:r>
            <a:r>
              <a:rPr lang="tr-TR" dirty="0" err="1">
                <a:effectLst/>
                <a:latin typeface="Calibri" panose="020F0502020204030204" pitchFamily="34" charset="0"/>
                <a:ea typeface="Times New Roman" panose="02020603050405020304" pitchFamily="18" charset="0"/>
              </a:rPr>
              <a:t>li</a:t>
            </a:r>
            <a:r>
              <a:rPr lang="tr-TR" dirty="0">
                <a:effectLst/>
                <a:latin typeface="Calibri" panose="020F0502020204030204" pitchFamily="34" charset="0"/>
                <a:ea typeface="Times New Roman" panose="02020603050405020304" pitchFamily="18" charset="0"/>
              </a:rPr>
              <a:t> çocuklarda serum çinko düzeylerinin aynı yaş grubundaki ateşli çocuklara göre önemli ölçüde daha düşük olduğu sonucuna varmıştır. </a:t>
            </a:r>
          </a:p>
          <a:p>
            <a:endParaRPr lang="tr-TR" dirty="0">
              <a:latin typeface="Calibri" panose="020F0502020204030204" pitchFamily="34" charset="0"/>
              <a:ea typeface="Times New Roman" panose="02020603050405020304" pitchFamily="18" charset="0"/>
            </a:endParaRPr>
          </a:p>
          <a:p>
            <a:r>
              <a:rPr lang="tr-TR" dirty="0">
                <a:effectLst/>
                <a:latin typeface="Calibri" panose="020F0502020204030204" pitchFamily="34" charset="0"/>
                <a:ea typeface="Times New Roman" panose="02020603050405020304" pitchFamily="18" charset="0"/>
              </a:rPr>
              <a:t>Çinko seviyeleri, </a:t>
            </a:r>
            <a:r>
              <a:rPr lang="tr-TR" dirty="0" err="1">
                <a:latin typeface="Calibri" panose="020F0502020204030204" pitchFamily="34" charset="0"/>
                <a:ea typeface="Times New Roman" panose="02020603050405020304" pitchFamily="18" charset="0"/>
              </a:rPr>
              <a:t>febril</a:t>
            </a:r>
            <a:r>
              <a:rPr lang="tr-TR" dirty="0">
                <a:latin typeface="Calibri" panose="020F0502020204030204" pitchFamily="34" charset="0"/>
                <a:ea typeface="Times New Roman" panose="02020603050405020304" pitchFamily="18" charset="0"/>
              </a:rPr>
              <a:t> </a:t>
            </a:r>
            <a:r>
              <a:rPr lang="tr-TR" dirty="0" err="1">
                <a:latin typeface="Calibri" panose="020F0502020204030204" pitchFamily="34" charset="0"/>
                <a:ea typeface="Times New Roman" panose="02020603050405020304" pitchFamily="18" charset="0"/>
              </a:rPr>
              <a:t>konvülsiyonu</a:t>
            </a:r>
            <a:r>
              <a:rPr lang="tr-TR" dirty="0">
                <a:effectLst/>
                <a:latin typeface="Calibri" panose="020F0502020204030204" pitchFamily="34" charset="0"/>
                <a:ea typeface="Times New Roman" panose="02020603050405020304" pitchFamily="18" charset="0"/>
              </a:rPr>
              <a:t> öngören ve katkıda bulunan faktörlerden biri olarak kabul edilebilir. </a:t>
            </a:r>
            <a:endParaRPr lang="tr-TR" sz="4000" dirty="0"/>
          </a:p>
        </p:txBody>
      </p:sp>
      <p:sp>
        <p:nvSpPr>
          <p:cNvPr id="5" name="Metin kutusu 4">
            <a:extLst>
              <a:ext uri="{FF2B5EF4-FFF2-40B4-BE49-F238E27FC236}">
                <a16:creationId xmlns:a16="http://schemas.microsoft.com/office/drawing/2014/main" id="{DC15413F-F6FF-495E-A11A-696219763ADF}"/>
              </a:ext>
            </a:extLst>
          </p:cNvPr>
          <p:cNvSpPr txBox="1"/>
          <p:nvPr/>
        </p:nvSpPr>
        <p:spPr>
          <a:xfrm>
            <a:off x="838200" y="6169709"/>
            <a:ext cx="10816988" cy="523220"/>
          </a:xfrm>
          <a:prstGeom prst="rect">
            <a:avLst/>
          </a:prstGeom>
          <a:noFill/>
        </p:spPr>
        <p:txBody>
          <a:bodyPr wrap="square">
            <a:spAutoFit/>
          </a:bodyPr>
          <a:lstStyle/>
          <a:p>
            <a:r>
              <a:rPr lang="tr-TR" sz="1400" dirty="0" err="1"/>
              <a:t>Nasehi</a:t>
            </a:r>
            <a:r>
              <a:rPr lang="tr-TR" sz="1400" dirty="0"/>
              <a:t> MM, </a:t>
            </a:r>
            <a:r>
              <a:rPr lang="tr-TR" sz="1400" dirty="0" err="1"/>
              <a:t>Sakhaei</a:t>
            </a:r>
            <a:r>
              <a:rPr lang="tr-TR" sz="1400" dirty="0"/>
              <a:t> R, </a:t>
            </a:r>
            <a:r>
              <a:rPr lang="tr-TR" sz="1400" dirty="0" err="1"/>
              <a:t>Moosazadeh</a:t>
            </a:r>
            <a:r>
              <a:rPr lang="tr-TR" sz="1400" dirty="0"/>
              <a:t> M, </a:t>
            </a:r>
            <a:r>
              <a:rPr lang="tr-TR" sz="1400" dirty="0" err="1"/>
              <a:t>Aliramzany</a:t>
            </a:r>
            <a:r>
              <a:rPr lang="tr-TR" sz="1400" dirty="0"/>
              <a:t> M. </a:t>
            </a:r>
            <a:r>
              <a:rPr lang="tr-TR" sz="1400" dirty="0" err="1"/>
              <a:t>Comparison</a:t>
            </a:r>
            <a:r>
              <a:rPr lang="tr-TR" sz="1400" dirty="0"/>
              <a:t> of serum </a:t>
            </a:r>
            <a:r>
              <a:rPr lang="tr-TR" sz="1400" dirty="0" err="1"/>
              <a:t>zinc</a:t>
            </a:r>
            <a:r>
              <a:rPr lang="tr-TR" sz="1400" dirty="0"/>
              <a:t> </a:t>
            </a:r>
            <a:r>
              <a:rPr lang="tr-TR" sz="1400" dirty="0" err="1"/>
              <a:t>levels</a:t>
            </a:r>
            <a:r>
              <a:rPr lang="tr-TR" sz="1400" dirty="0"/>
              <a:t> </a:t>
            </a:r>
            <a:r>
              <a:rPr lang="tr-TR" sz="1400" dirty="0" err="1"/>
              <a:t>among</a:t>
            </a:r>
            <a:r>
              <a:rPr lang="tr-TR" sz="1400" dirty="0"/>
              <a:t> </a:t>
            </a:r>
            <a:r>
              <a:rPr lang="tr-TR" sz="1400" dirty="0" err="1"/>
              <a:t>children</a:t>
            </a:r>
            <a:r>
              <a:rPr lang="tr-TR" sz="1400" dirty="0"/>
              <a:t> </a:t>
            </a:r>
            <a:r>
              <a:rPr lang="tr-TR" sz="1400" dirty="0" err="1"/>
              <a:t>with</a:t>
            </a:r>
            <a:r>
              <a:rPr lang="tr-TR" sz="1400" dirty="0"/>
              <a:t> </a:t>
            </a:r>
            <a:r>
              <a:rPr lang="tr-TR" sz="1400" dirty="0" err="1"/>
              <a:t>simple</a:t>
            </a:r>
            <a:r>
              <a:rPr lang="tr-TR" sz="1400" dirty="0"/>
              <a:t> </a:t>
            </a:r>
            <a:r>
              <a:rPr lang="tr-TR" sz="1400" dirty="0" err="1"/>
              <a:t>febrile</a:t>
            </a:r>
            <a:r>
              <a:rPr lang="tr-TR" sz="1400" dirty="0"/>
              <a:t> </a:t>
            </a:r>
            <a:r>
              <a:rPr lang="tr-TR" sz="1400" dirty="0" err="1"/>
              <a:t>seizure</a:t>
            </a:r>
            <a:r>
              <a:rPr lang="tr-TR" sz="1400" dirty="0"/>
              <a:t> </a:t>
            </a:r>
            <a:r>
              <a:rPr lang="tr-TR" sz="1400" dirty="0" err="1"/>
              <a:t>and</a:t>
            </a:r>
            <a:r>
              <a:rPr lang="tr-TR" sz="1400" dirty="0"/>
              <a:t> </a:t>
            </a:r>
            <a:r>
              <a:rPr lang="tr-TR" sz="1400" dirty="0" err="1"/>
              <a:t>control</a:t>
            </a:r>
            <a:r>
              <a:rPr lang="tr-TR" sz="1400" dirty="0"/>
              <a:t> </a:t>
            </a:r>
            <a:r>
              <a:rPr lang="tr-TR" sz="1400" dirty="0" err="1"/>
              <a:t>group</a:t>
            </a:r>
            <a:r>
              <a:rPr lang="tr-TR" sz="1400" dirty="0"/>
              <a:t>: a </a:t>
            </a:r>
            <a:r>
              <a:rPr lang="tr-TR" sz="1400" dirty="0" err="1"/>
              <a:t>systematic</a:t>
            </a:r>
            <a:r>
              <a:rPr lang="tr-TR" sz="1400" dirty="0"/>
              <a:t> </a:t>
            </a:r>
            <a:r>
              <a:rPr lang="tr-TR" sz="1400" dirty="0" err="1"/>
              <a:t>review</a:t>
            </a:r>
            <a:r>
              <a:rPr lang="tr-TR" sz="1400" dirty="0"/>
              <a:t>. Iran J Child </a:t>
            </a:r>
            <a:r>
              <a:rPr lang="tr-TR" sz="1400" dirty="0" err="1"/>
              <a:t>Neurol</a:t>
            </a:r>
            <a:r>
              <a:rPr lang="tr-TR" sz="1400" dirty="0"/>
              <a:t> 2015;9:17–24</a:t>
            </a:r>
          </a:p>
        </p:txBody>
      </p:sp>
    </p:spTree>
    <p:extLst>
      <p:ext uri="{BB962C8B-B14F-4D97-AF65-F5344CB8AC3E}">
        <p14:creationId xmlns:p14="http://schemas.microsoft.com/office/powerpoint/2010/main" val="5382646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64C138-486A-4CCB-A0A4-E50296B913C1}"/>
              </a:ext>
            </a:extLst>
          </p:cNvPr>
          <p:cNvSpPr>
            <a:spLocks noGrp="1"/>
          </p:cNvSpPr>
          <p:nvPr>
            <p:ph type="title"/>
          </p:nvPr>
        </p:nvSpPr>
        <p:spPr/>
        <p:txBody>
          <a:bodyPr/>
          <a:lstStyle/>
          <a:p>
            <a:r>
              <a:rPr lang="tr-TR" dirty="0"/>
              <a:t>Tartışma </a:t>
            </a:r>
          </a:p>
        </p:txBody>
      </p:sp>
      <p:sp>
        <p:nvSpPr>
          <p:cNvPr id="3" name="İçerik Yer Tutucusu 2">
            <a:extLst>
              <a:ext uri="{FF2B5EF4-FFF2-40B4-BE49-F238E27FC236}">
                <a16:creationId xmlns:a16="http://schemas.microsoft.com/office/drawing/2014/main" id="{9860701A-A8A6-466E-8186-CDB415A0A11D}"/>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İran, </a:t>
            </a:r>
            <a:r>
              <a:rPr lang="tr-TR" dirty="0" err="1">
                <a:effectLst/>
                <a:latin typeface="Calibri" panose="020F0502020204030204" pitchFamily="34" charset="0"/>
                <a:ea typeface="Times New Roman" panose="02020603050405020304" pitchFamily="18" charset="0"/>
              </a:rPr>
              <a:t>Kazvin'de</a:t>
            </a:r>
            <a:r>
              <a:rPr lang="tr-TR" dirty="0">
                <a:effectLst/>
                <a:latin typeface="Calibri" panose="020F0502020204030204" pitchFamily="34" charset="0"/>
                <a:ea typeface="Times New Roman" panose="02020603050405020304" pitchFamily="18" charset="0"/>
              </a:rPr>
              <a:t> yapılan bir çalışmada, sağlıklı yaş, cinsiyet, kilo, boy ve baş çevresi ne sahip </a:t>
            </a:r>
            <a:r>
              <a:rPr lang="tr-TR" dirty="0" err="1">
                <a:effectLst/>
                <a:latin typeface="Calibri" panose="020F0502020204030204" pitchFamily="34" charset="0"/>
                <a:ea typeface="Times New Roman" panose="02020603050405020304" pitchFamily="18" charset="0"/>
              </a:rPr>
              <a:t>FN'li</a:t>
            </a:r>
            <a:r>
              <a:rPr lang="tr-TR" dirty="0">
                <a:effectLst/>
                <a:latin typeface="Calibri" panose="020F0502020204030204" pitchFamily="34" charset="0"/>
                <a:ea typeface="Times New Roman" panose="02020603050405020304" pitchFamily="18" charset="0"/>
              </a:rPr>
              <a:t> 9 ay-5 yaş arası çocukların serum çinko seviyeleri kontrol grubununkilerle karşılaştırıldığında, Vaka grubunda ortalama serum çinko düzeyi daha düşüktü ve çinko eksikliği (serum çinko düzeyi 70 </a:t>
            </a:r>
            <a:r>
              <a:rPr lang="tr-TR" dirty="0" err="1">
                <a:effectLst/>
                <a:latin typeface="Calibri" panose="020F0502020204030204" pitchFamily="34" charset="0"/>
                <a:ea typeface="Times New Roman" panose="02020603050405020304" pitchFamily="18" charset="0"/>
              </a:rPr>
              <a:t>μg</a:t>
            </a:r>
            <a:r>
              <a:rPr lang="tr-TR" dirty="0">
                <a:effectLst/>
                <a:latin typeface="Calibri" panose="020F0502020204030204" pitchFamily="34" charset="0"/>
                <a:ea typeface="Times New Roman" panose="02020603050405020304" pitchFamily="18" charset="0"/>
              </a:rPr>
              <a:t>/</a:t>
            </a:r>
            <a:r>
              <a:rPr lang="tr-TR" dirty="0" err="1">
                <a:effectLst/>
                <a:latin typeface="Calibri" panose="020F0502020204030204" pitchFamily="34" charset="0"/>
                <a:ea typeface="Times New Roman" panose="02020603050405020304" pitchFamily="18" charset="0"/>
              </a:rPr>
              <a:t>dL'den</a:t>
            </a:r>
            <a:r>
              <a:rPr lang="tr-TR" dirty="0">
                <a:effectLst/>
                <a:latin typeface="Calibri" panose="020F0502020204030204" pitchFamily="34" charset="0"/>
                <a:ea typeface="Times New Roman" panose="02020603050405020304" pitchFamily="18" charset="0"/>
              </a:rPr>
              <a:t> az) </a:t>
            </a:r>
            <a:r>
              <a:rPr lang="tr-TR" dirty="0" err="1">
                <a:effectLst/>
                <a:latin typeface="Calibri" panose="020F0502020204030204" pitchFamily="34" charset="0"/>
                <a:ea typeface="Times New Roman" panose="02020603050405020304" pitchFamily="18" charset="0"/>
              </a:rPr>
              <a:t>FN'li</a:t>
            </a:r>
            <a:r>
              <a:rPr lang="tr-TR" dirty="0">
                <a:effectLst/>
                <a:latin typeface="Calibri" panose="020F0502020204030204" pitchFamily="34" charset="0"/>
                <a:ea typeface="Times New Roman" panose="02020603050405020304" pitchFamily="18" charset="0"/>
              </a:rPr>
              <a:t> çocuklarda daha sıktı (%53.81'e karşı %9.6) </a:t>
            </a:r>
            <a:endParaRPr lang="tr-TR" sz="4000" dirty="0"/>
          </a:p>
        </p:txBody>
      </p:sp>
      <p:sp>
        <p:nvSpPr>
          <p:cNvPr id="5" name="Metin kutusu 4">
            <a:extLst>
              <a:ext uri="{FF2B5EF4-FFF2-40B4-BE49-F238E27FC236}">
                <a16:creationId xmlns:a16="http://schemas.microsoft.com/office/drawing/2014/main" id="{156E7E4A-1C84-4D93-BAF9-699EDF054DF4}"/>
              </a:ext>
            </a:extLst>
          </p:cNvPr>
          <p:cNvSpPr txBox="1"/>
          <p:nvPr/>
        </p:nvSpPr>
        <p:spPr>
          <a:xfrm>
            <a:off x="1204415" y="6169709"/>
            <a:ext cx="10515600" cy="307777"/>
          </a:xfrm>
          <a:prstGeom prst="rect">
            <a:avLst/>
          </a:prstGeom>
          <a:noFill/>
        </p:spPr>
        <p:txBody>
          <a:bodyPr wrap="square">
            <a:spAutoFit/>
          </a:bodyPr>
          <a:lstStyle/>
          <a:p>
            <a:r>
              <a:rPr lang="tr-TR" sz="1400" dirty="0" err="1"/>
              <a:t>Mahyar</a:t>
            </a:r>
            <a:r>
              <a:rPr lang="tr-TR" sz="1400" dirty="0"/>
              <a:t> A, </a:t>
            </a:r>
            <a:r>
              <a:rPr lang="tr-TR" sz="1400" dirty="0" err="1"/>
              <a:t>Pahlavan</a:t>
            </a:r>
            <a:r>
              <a:rPr lang="tr-TR" sz="1400" dirty="0"/>
              <a:t> AA, </a:t>
            </a:r>
            <a:r>
              <a:rPr lang="tr-TR" sz="1400" dirty="0" err="1"/>
              <a:t>Varasteh-Nejad</a:t>
            </a:r>
            <a:r>
              <a:rPr lang="tr-TR" sz="1400" dirty="0"/>
              <a:t> A. Serum </a:t>
            </a:r>
            <a:r>
              <a:rPr lang="tr-TR" sz="1400" dirty="0" err="1"/>
              <a:t>zinc</a:t>
            </a:r>
            <a:r>
              <a:rPr lang="tr-TR" sz="1400" dirty="0"/>
              <a:t> </a:t>
            </a:r>
            <a:r>
              <a:rPr lang="tr-TR" sz="1400" dirty="0" err="1"/>
              <a:t>level</a:t>
            </a:r>
            <a:r>
              <a:rPr lang="tr-TR" sz="1400" dirty="0"/>
              <a:t> in </a:t>
            </a:r>
            <a:r>
              <a:rPr lang="tr-TR" sz="1400" dirty="0" err="1"/>
              <a:t>children</a:t>
            </a:r>
            <a:r>
              <a:rPr lang="tr-TR" sz="1400" dirty="0"/>
              <a:t> </a:t>
            </a:r>
            <a:r>
              <a:rPr lang="tr-TR" sz="1400" dirty="0" err="1"/>
              <a:t>with</a:t>
            </a:r>
            <a:r>
              <a:rPr lang="tr-TR" sz="1400" dirty="0"/>
              <a:t> </a:t>
            </a:r>
            <a:r>
              <a:rPr lang="tr-TR" sz="1400" dirty="0" err="1"/>
              <a:t>febrile</a:t>
            </a:r>
            <a:r>
              <a:rPr lang="tr-TR" sz="1400" dirty="0"/>
              <a:t> </a:t>
            </a:r>
            <a:r>
              <a:rPr lang="tr-TR" sz="1400" dirty="0" err="1"/>
              <a:t>seizure</a:t>
            </a:r>
            <a:r>
              <a:rPr lang="tr-TR" sz="1400" dirty="0"/>
              <a:t>. </a:t>
            </a:r>
            <a:r>
              <a:rPr lang="tr-TR" sz="1400" dirty="0" err="1"/>
              <a:t>Acta</a:t>
            </a:r>
            <a:r>
              <a:rPr lang="tr-TR" sz="1400" dirty="0"/>
              <a:t> </a:t>
            </a:r>
            <a:r>
              <a:rPr lang="tr-TR" sz="1400" dirty="0" err="1"/>
              <a:t>Med</a:t>
            </a:r>
            <a:r>
              <a:rPr lang="tr-TR" sz="1400" dirty="0"/>
              <a:t> Iran 2008;46:477–80</a:t>
            </a:r>
          </a:p>
        </p:txBody>
      </p:sp>
    </p:spTree>
    <p:extLst>
      <p:ext uri="{BB962C8B-B14F-4D97-AF65-F5344CB8AC3E}">
        <p14:creationId xmlns:p14="http://schemas.microsoft.com/office/powerpoint/2010/main" val="2480275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CFA695-87D0-46F6-A802-F37D39FF6FB4}"/>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6E6FE3F3-17DA-44FD-A436-95B78AC46957}"/>
              </a:ext>
            </a:extLst>
          </p:cNvPr>
          <p:cNvSpPr>
            <a:spLocks noGrp="1"/>
          </p:cNvSpPr>
          <p:nvPr>
            <p:ph idx="1"/>
          </p:nvPr>
        </p:nvSpPr>
        <p:spPr/>
        <p:txBody>
          <a:bodyPr>
            <a:normAutofit/>
          </a:bodyPr>
          <a:lstStyle/>
          <a:p>
            <a:r>
              <a:rPr lang="tr-TR" dirty="0" err="1">
                <a:effectLst/>
                <a:ea typeface="Times New Roman" panose="02020603050405020304" pitchFamily="18" charset="0"/>
                <a:cs typeface="Times New Roman" panose="02020603050405020304" pitchFamily="18" charset="0"/>
              </a:rPr>
              <a:t>FN'in</a:t>
            </a:r>
            <a:r>
              <a:rPr lang="tr-TR" dirty="0">
                <a:effectLst/>
                <a:ea typeface="Times New Roman" panose="02020603050405020304" pitchFamily="18" charset="0"/>
                <a:cs typeface="Times New Roman" panose="02020603050405020304" pitchFamily="18" charset="0"/>
              </a:rPr>
              <a:t> tekrarlaması için diğer majör risk faktörleri, 24 saatten kısa süren ateş süresi ve 38-39°C ateştir. </a:t>
            </a:r>
            <a:endParaRPr lang="tr-TR" sz="4000" dirty="0"/>
          </a:p>
          <a:p>
            <a:r>
              <a:rPr lang="tr-TR" dirty="0"/>
              <a:t>Minör risk faktörleri, </a:t>
            </a:r>
            <a:r>
              <a:rPr lang="tr-TR" dirty="0">
                <a:ea typeface="Times New Roman" panose="02020603050405020304" pitchFamily="18" charset="0"/>
                <a:cs typeface="Times New Roman" panose="02020603050405020304" pitchFamily="18" charset="0"/>
              </a:rPr>
              <a:t>FN </a:t>
            </a:r>
            <a:r>
              <a:rPr lang="tr-TR" dirty="0"/>
              <a:t>pozitif aile öyküsü, ailede epilepsi öyküsü, Kompleks </a:t>
            </a:r>
            <a:r>
              <a:rPr lang="tr-TR" dirty="0">
                <a:effectLst/>
                <a:ea typeface="Times New Roman" panose="02020603050405020304" pitchFamily="18" charset="0"/>
                <a:cs typeface="Times New Roman" panose="02020603050405020304" pitchFamily="18" charset="0"/>
              </a:rPr>
              <a:t>FN</a:t>
            </a:r>
            <a:r>
              <a:rPr lang="tr-TR" dirty="0"/>
              <a:t>, gündüz bakımı ihtiyacı olması, erkek cinsiyet ve düşük serum sodyumudur.</a:t>
            </a:r>
          </a:p>
        </p:txBody>
      </p:sp>
      <p:sp>
        <p:nvSpPr>
          <p:cNvPr id="4" name="Metin kutusu 3">
            <a:extLst>
              <a:ext uri="{FF2B5EF4-FFF2-40B4-BE49-F238E27FC236}">
                <a16:creationId xmlns:a16="http://schemas.microsoft.com/office/drawing/2014/main" id="{2E76AE00-9101-4A9D-869D-8A89DEDC515C}"/>
              </a:ext>
            </a:extLst>
          </p:cNvPr>
          <p:cNvSpPr txBox="1"/>
          <p:nvPr/>
        </p:nvSpPr>
        <p:spPr>
          <a:xfrm>
            <a:off x="1119116" y="6176963"/>
            <a:ext cx="9785445" cy="523220"/>
          </a:xfrm>
          <a:prstGeom prst="rect">
            <a:avLst/>
          </a:prstGeom>
          <a:noFill/>
        </p:spPr>
        <p:txBody>
          <a:bodyPr wrap="square" rtlCol="0">
            <a:spAutoFit/>
          </a:bodyPr>
          <a:lstStyle/>
          <a:p>
            <a:r>
              <a:rPr lang="tr-TR" sz="1400" dirty="0" err="1"/>
              <a:t>Mikati</a:t>
            </a:r>
            <a:r>
              <a:rPr lang="tr-TR" sz="1400" dirty="0"/>
              <a:t> MA. </a:t>
            </a:r>
            <a:r>
              <a:rPr lang="tr-TR" sz="1400" dirty="0" err="1"/>
              <a:t>Febrile</a:t>
            </a:r>
            <a:r>
              <a:rPr lang="tr-TR" sz="1400" dirty="0"/>
              <a:t> </a:t>
            </a:r>
            <a:r>
              <a:rPr lang="tr-TR" sz="1400" dirty="0" err="1"/>
              <a:t>Seizures</a:t>
            </a:r>
            <a:r>
              <a:rPr lang="tr-TR" sz="1400" dirty="0"/>
              <a:t>. </a:t>
            </a:r>
            <a:r>
              <a:rPr lang="tr-TR" sz="1400" dirty="0" err="1"/>
              <a:t>In</a:t>
            </a:r>
            <a:r>
              <a:rPr lang="tr-TR" sz="1400" dirty="0"/>
              <a:t>: </a:t>
            </a:r>
            <a:r>
              <a:rPr lang="tr-TR" sz="1400" dirty="0" err="1"/>
              <a:t>Kliegman</a:t>
            </a:r>
            <a:r>
              <a:rPr lang="tr-TR" sz="1400" dirty="0"/>
              <a:t> RM, </a:t>
            </a:r>
            <a:r>
              <a:rPr lang="tr-TR" sz="1400" dirty="0" err="1"/>
              <a:t>Stanton</a:t>
            </a:r>
            <a:r>
              <a:rPr lang="tr-TR" sz="1400" dirty="0"/>
              <a:t> BF, </a:t>
            </a:r>
            <a:r>
              <a:rPr lang="tr-TR" sz="1400" dirty="0" err="1"/>
              <a:t>Schor</a:t>
            </a:r>
            <a:r>
              <a:rPr lang="tr-TR" sz="1400" dirty="0"/>
              <a:t> NF, St. Geme JW, </a:t>
            </a:r>
            <a:r>
              <a:rPr lang="tr-TR" sz="1400" dirty="0" err="1"/>
              <a:t>Behrman</a:t>
            </a:r>
            <a:r>
              <a:rPr lang="tr-TR" sz="1400" dirty="0"/>
              <a:t> RE, </a:t>
            </a:r>
            <a:r>
              <a:rPr lang="tr-TR" sz="1400" dirty="0" err="1"/>
              <a:t>editors</a:t>
            </a:r>
            <a:r>
              <a:rPr lang="tr-TR" sz="1400" dirty="0"/>
              <a:t>. Nelson </a:t>
            </a:r>
            <a:r>
              <a:rPr lang="tr-TR" sz="1400" dirty="0" err="1"/>
              <a:t>Textbook</a:t>
            </a:r>
            <a:r>
              <a:rPr lang="tr-TR" sz="1400" dirty="0"/>
              <a:t> of </a:t>
            </a:r>
            <a:r>
              <a:rPr lang="tr-TR" sz="1400" dirty="0" err="1"/>
              <a:t>Pediatrics</a:t>
            </a:r>
            <a:r>
              <a:rPr lang="tr-TR" sz="1400" dirty="0"/>
              <a:t>. </a:t>
            </a:r>
            <a:r>
              <a:rPr lang="tr-TR" sz="1400" dirty="0" err="1"/>
              <a:t>Philadelphia</a:t>
            </a:r>
            <a:r>
              <a:rPr lang="tr-TR" sz="1400" dirty="0"/>
              <a:t>: </a:t>
            </a:r>
            <a:r>
              <a:rPr lang="tr-TR" sz="1400" dirty="0" err="1"/>
              <a:t>Saunders</a:t>
            </a:r>
            <a:r>
              <a:rPr lang="tr-TR" sz="1400" dirty="0"/>
              <a:t>; 2011. p. 2017–8.</a:t>
            </a:r>
          </a:p>
        </p:txBody>
      </p:sp>
    </p:spTree>
    <p:extLst>
      <p:ext uri="{BB962C8B-B14F-4D97-AF65-F5344CB8AC3E}">
        <p14:creationId xmlns:p14="http://schemas.microsoft.com/office/powerpoint/2010/main" val="2389069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674EB3-6DAB-4033-9103-D016F87E0D5B}"/>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E09584D4-CF52-4279-B4F0-C174E937542B}"/>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İlk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a:t>
            </a:r>
            <a:r>
              <a:rPr lang="tr-TR" dirty="0" err="1">
                <a:effectLst/>
                <a:latin typeface="Calibri" panose="020F0502020204030204" pitchFamily="34" charset="0"/>
                <a:ea typeface="Times New Roman" panose="02020603050405020304" pitchFamily="18" charset="0"/>
              </a:rPr>
              <a:t>li</a:t>
            </a:r>
            <a:r>
              <a:rPr lang="tr-TR" dirty="0">
                <a:effectLst/>
                <a:latin typeface="Calibri" panose="020F0502020204030204" pitchFamily="34" charset="0"/>
                <a:ea typeface="Times New Roman" panose="02020603050405020304" pitchFamily="18" charset="0"/>
              </a:rPr>
              <a:t> çocukların ebeveynlerinin önemli bir endişesi, </a:t>
            </a:r>
            <a:r>
              <a:rPr lang="tr-TR" dirty="0" err="1">
                <a:effectLst/>
                <a:latin typeface="Calibri" panose="020F0502020204030204" pitchFamily="34" charset="0"/>
                <a:ea typeface="Times New Roman" panose="02020603050405020304" pitchFamily="18" charset="0"/>
              </a:rPr>
              <a:t>nüks</a:t>
            </a:r>
            <a:r>
              <a:rPr lang="tr-TR" dirty="0">
                <a:effectLst/>
                <a:latin typeface="Calibri" panose="020F0502020204030204" pitchFamily="34" charset="0"/>
                <a:ea typeface="Times New Roman" panose="02020603050405020304" pitchFamily="18" charset="0"/>
              </a:rPr>
              <a:t> riskidir ve bu araştırmanın amacı, çinko eksikliği olmayan basit  </a:t>
            </a:r>
            <a:r>
              <a:rPr lang="tr-TR" dirty="0" err="1">
                <a:effectLst/>
                <a:latin typeface="Calibri" panose="020F0502020204030204" pitchFamily="34" charset="0"/>
                <a:ea typeface="Times New Roman" panose="02020603050405020304" pitchFamily="18" charset="0"/>
              </a:rPr>
              <a:t>febril</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konvülsiyonlu</a:t>
            </a:r>
            <a:r>
              <a:rPr lang="tr-TR" dirty="0">
                <a:effectLst/>
                <a:latin typeface="Calibri" panose="020F0502020204030204" pitchFamily="34" charset="0"/>
                <a:ea typeface="Times New Roman" panose="02020603050405020304" pitchFamily="18" charset="0"/>
              </a:rPr>
              <a:t> 18 ila 60 aylık çocuklarda </a:t>
            </a:r>
            <a:r>
              <a:rPr lang="tr-TR" dirty="0">
                <a:effectLst/>
                <a:ea typeface="Times New Roman" panose="02020603050405020304" pitchFamily="18" charset="0"/>
                <a:cs typeface="Times New Roman" panose="02020603050405020304" pitchFamily="18" charset="0"/>
              </a:rPr>
              <a:t>FN</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nüksünün</a:t>
            </a:r>
            <a:r>
              <a:rPr lang="tr-TR" dirty="0">
                <a:effectLst/>
                <a:latin typeface="Calibri" panose="020F0502020204030204" pitchFamily="34" charset="0"/>
                <a:ea typeface="Times New Roman" panose="02020603050405020304" pitchFamily="18" charset="0"/>
              </a:rPr>
              <a:t> önlenmesinde oral çinko sülfat takviyesinin etkinliğini değerlendirmektir.</a:t>
            </a:r>
            <a:endParaRPr lang="tr-TR" sz="4000" dirty="0"/>
          </a:p>
        </p:txBody>
      </p:sp>
      <p:sp>
        <p:nvSpPr>
          <p:cNvPr id="5" name="Metin kutusu 4">
            <a:extLst>
              <a:ext uri="{FF2B5EF4-FFF2-40B4-BE49-F238E27FC236}">
                <a16:creationId xmlns:a16="http://schemas.microsoft.com/office/drawing/2014/main" id="{50928C62-37AC-4A36-B781-CEFD053D968F}"/>
              </a:ext>
            </a:extLst>
          </p:cNvPr>
          <p:cNvSpPr txBox="1"/>
          <p:nvPr/>
        </p:nvSpPr>
        <p:spPr>
          <a:xfrm>
            <a:off x="838200" y="6185098"/>
            <a:ext cx="10707806" cy="307777"/>
          </a:xfrm>
          <a:prstGeom prst="rect">
            <a:avLst/>
          </a:prstGeom>
          <a:noFill/>
        </p:spPr>
        <p:txBody>
          <a:bodyPr wrap="square">
            <a:spAutoFit/>
          </a:bodyPr>
          <a:lstStyle/>
          <a:p>
            <a:r>
              <a:rPr lang="tr-TR" sz="1400" dirty="0"/>
              <a:t> </a:t>
            </a:r>
            <a:r>
              <a:rPr lang="tr-TR" sz="1400" dirty="0" err="1"/>
              <a:t>Shiva</a:t>
            </a:r>
            <a:r>
              <a:rPr lang="tr-TR" sz="1400" dirty="0"/>
              <a:t> S, </a:t>
            </a:r>
            <a:r>
              <a:rPr lang="tr-TR" sz="1400" dirty="0" err="1"/>
              <a:t>Barzegar</a:t>
            </a:r>
            <a:r>
              <a:rPr lang="tr-TR" sz="1400" dirty="0"/>
              <a:t> M, </a:t>
            </a:r>
            <a:r>
              <a:rPr lang="tr-TR" sz="1400" dirty="0" err="1"/>
              <a:t>Zokaie</a:t>
            </a:r>
            <a:r>
              <a:rPr lang="tr-TR" sz="1400" dirty="0"/>
              <a:t> N, </a:t>
            </a:r>
            <a:r>
              <a:rPr lang="tr-TR" sz="1400" dirty="0" err="1"/>
              <a:t>Shiva</a:t>
            </a:r>
            <a:r>
              <a:rPr lang="tr-TR" sz="1400" dirty="0"/>
              <a:t> SH. </a:t>
            </a:r>
            <a:r>
              <a:rPr lang="tr-TR" sz="1400" dirty="0" err="1"/>
              <a:t>Dose</a:t>
            </a:r>
            <a:r>
              <a:rPr lang="tr-TR" sz="1400" dirty="0"/>
              <a:t> </a:t>
            </a:r>
            <a:r>
              <a:rPr lang="tr-TR" sz="1400" dirty="0" err="1"/>
              <a:t>supplemental</a:t>
            </a:r>
            <a:r>
              <a:rPr lang="tr-TR" sz="1400" dirty="0"/>
              <a:t> </a:t>
            </a:r>
            <a:r>
              <a:rPr lang="tr-TR" sz="1400" dirty="0" err="1"/>
              <a:t>zinc</a:t>
            </a:r>
            <a:r>
              <a:rPr lang="tr-TR" sz="1400" dirty="0"/>
              <a:t> </a:t>
            </a:r>
            <a:r>
              <a:rPr lang="tr-TR" sz="1400" dirty="0" err="1"/>
              <a:t>prevents</a:t>
            </a:r>
            <a:r>
              <a:rPr lang="tr-TR" sz="1400" dirty="0"/>
              <a:t> </a:t>
            </a:r>
            <a:r>
              <a:rPr lang="tr-TR" sz="1400" dirty="0" err="1"/>
              <a:t>recurrence</a:t>
            </a:r>
            <a:r>
              <a:rPr lang="tr-TR" sz="1400" dirty="0"/>
              <a:t> of </a:t>
            </a:r>
            <a:r>
              <a:rPr lang="tr-TR" sz="1400" dirty="0" err="1"/>
              <a:t>febrile</a:t>
            </a:r>
            <a:r>
              <a:rPr lang="tr-TR" sz="1400" dirty="0"/>
              <a:t> </a:t>
            </a:r>
            <a:r>
              <a:rPr lang="tr-TR" sz="1400" dirty="0" err="1"/>
              <a:t>seizures</a:t>
            </a:r>
            <a:r>
              <a:rPr lang="tr-TR" sz="1400" dirty="0"/>
              <a:t>? Iran J Child </a:t>
            </a:r>
            <a:r>
              <a:rPr lang="tr-TR" sz="1100" dirty="0" err="1"/>
              <a:t>Neurol</a:t>
            </a:r>
            <a:r>
              <a:rPr lang="tr-TR" sz="1400" dirty="0"/>
              <a:t> 2011;5:11–4</a:t>
            </a:r>
          </a:p>
        </p:txBody>
      </p:sp>
    </p:spTree>
    <p:extLst>
      <p:ext uri="{BB962C8B-B14F-4D97-AF65-F5344CB8AC3E}">
        <p14:creationId xmlns:p14="http://schemas.microsoft.com/office/powerpoint/2010/main" val="41347109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88BC0D-D35D-4DE0-BB21-B4A6D280D438}"/>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17865D60-9B62-4800-8B0C-28CD343F1C92}"/>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Sonuçlar, 6 ay boyunca 2 mg/kg/gün çinko sülfat takviyesi alan çocuklarda </a:t>
            </a:r>
            <a:r>
              <a:rPr lang="tr-TR" dirty="0">
                <a:effectLst/>
                <a:ea typeface="Times New Roman" panose="02020603050405020304" pitchFamily="18" charset="0"/>
                <a:cs typeface="Times New Roman" panose="02020603050405020304" pitchFamily="18" charset="0"/>
              </a:rPr>
              <a:t>FN</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nüks</a:t>
            </a:r>
            <a:r>
              <a:rPr lang="tr-TR" dirty="0">
                <a:effectLst/>
                <a:latin typeface="Calibri" panose="020F0502020204030204" pitchFamily="34" charset="0"/>
                <a:ea typeface="Times New Roman" panose="02020603050405020304" pitchFamily="18" charset="0"/>
              </a:rPr>
              <a:t> sıklığının daha düşük olduğunu göstermektedir; bu, diğer iki İran çalışmasıyla uyumlu değildir. </a:t>
            </a:r>
          </a:p>
          <a:p>
            <a:r>
              <a:rPr lang="tr-TR" dirty="0">
                <a:effectLst/>
                <a:latin typeface="Calibri" panose="020F0502020204030204" pitchFamily="34" charset="0"/>
                <a:ea typeface="Times New Roman" panose="02020603050405020304" pitchFamily="18" charset="0"/>
              </a:rPr>
              <a:t>İran, </a:t>
            </a:r>
            <a:r>
              <a:rPr lang="tr-TR" dirty="0" err="1">
                <a:effectLst/>
                <a:latin typeface="Calibri" panose="020F0502020204030204" pitchFamily="34" charset="0"/>
                <a:ea typeface="Times New Roman" panose="02020603050405020304" pitchFamily="18" charset="0"/>
              </a:rPr>
              <a:t>Ardabil'de</a:t>
            </a:r>
            <a:r>
              <a:rPr lang="tr-TR" dirty="0">
                <a:effectLst/>
                <a:latin typeface="Calibri" panose="020F0502020204030204" pitchFamily="34" charset="0"/>
                <a:ea typeface="Times New Roman" panose="02020603050405020304" pitchFamily="18" charset="0"/>
              </a:rPr>
              <a:t> yapılan bir çalışmada, kontrol grubu olarak bir yıl süreyle 20 mg/gün çinko sülfat alan 1 ila 5 yaşındaki çocuklarda ilk basit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'den sonra</a:t>
            </a:r>
            <a:r>
              <a:rPr lang="tr-TR" dirty="0">
                <a:effectLst/>
                <a:ea typeface="Times New Roman" panose="02020603050405020304" pitchFamily="18" charset="0"/>
                <a:cs typeface="Times New Roman" panose="02020603050405020304" pitchFamily="18" charset="0"/>
              </a:rPr>
              <a:t> FN </a:t>
            </a:r>
            <a:r>
              <a:rPr lang="tr-TR" dirty="0" err="1">
                <a:effectLst/>
                <a:latin typeface="Calibri" panose="020F0502020204030204" pitchFamily="34" charset="0"/>
                <a:ea typeface="Times New Roman" panose="02020603050405020304" pitchFamily="18" charset="0"/>
              </a:rPr>
              <a:t>nüks</a:t>
            </a:r>
            <a:r>
              <a:rPr lang="tr-TR" dirty="0">
                <a:effectLst/>
                <a:latin typeface="Calibri" panose="020F0502020204030204" pitchFamily="34" charset="0"/>
                <a:ea typeface="Times New Roman" panose="02020603050405020304" pitchFamily="18" charset="0"/>
              </a:rPr>
              <a:t> sıklığı istatistiksel olarak farklı değildi ve Yazarlar çinko sülfat takviyesinin </a:t>
            </a:r>
            <a:r>
              <a:rPr lang="tr-TR" dirty="0">
                <a:effectLst/>
                <a:ea typeface="Times New Roman" panose="02020603050405020304" pitchFamily="18" charset="0"/>
                <a:cs typeface="Times New Roman" panose="02020603050405020304" pitchFamily="18" charset="0"/>
              </a:rPr>
              <a:t>FN</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nüksünü</a:t>
            </a:r>
            <a:r>
              <a:rPr lang="tr-TR" dirty="0">
                <a:effectLst/>
                <a:latin typeface="Calibri" panose="020F0502020204030204" pitchFamily="34" charset="0"/>
                <a:ea typeface="Times New Roman" panose="02020603050405020304" pitchFamily="18" charset="0"/>
              </a:rPr>
              <a:t> azaltamayacağı ve muhtemelen yanlış ilaç kullanımı veya çocuklarda serum çinko seviyesinin ikincil düşmesi nedeniyle yetersiz serum çinko seviyesi ile ilişkili olabileceği sonucuna varmışlardır.</a:t>
            </a:r>
            <a:endParaRPr lang="tr-TR" sz="4000" dirty="0"/>
          </a:p>
        </p:txBody>
      </p:sp>
      <p:sp>
        <p:nvSpPr>
          <p:cNvPr id="5" name="Metin kutusu 4">
            <a:extLst>
              <a:ext uri="{FF2B5EF4-FFF2-40B4-BE49-F238E27FC236}">
                <a16:creationId xmlns:a16="http://schemas.microsoft.com/office/drawing/2014/main" id="{7590D1BB-2BEA-4AB0-831D-C045ADA612C1}"/>
              </a:ext>
            </a:extLst>
          </p:cNvPr>
          <p:cNvSpPr txBox="1"/>
          <p:nvPr/>
        </p:nvSpPr>
        <p:spPr>
          <a:xfrm>
            <a:off x="1029268" y="6211669"/>
            <a:ext cx="10515599" cy="523220"/>
          </a:xfrm>
          <a:prstGeom prst="rect">
            <a:avLst/>
          </a:prstGeom>
          <a:noFill/>
        </p:spPr>
        <p:txBody>
          <a:bodyPr wrap="square">
            <a:spAutoFit/>
          </a:bodyPr>
          <a:lstStyle/>
          <a:p>
            <a:r>
              <a:rPr lang="tr-TR" sz="1400" dirty="0" err="1"/>
              <a:t>Wiernicka</a:t>
            </a:r>
            <a:r>
              <a:rPr lang="tr-TR" sz="1400" dirty="0"/>
              <a:t> A, </a:t>
            </a:r>
            <a:r>
              <a:rPr lang="tr-TR" sz="1400" dirty="0" err="1"/>
              <a:t>Janczyk</a:t>
            </a:r>
            <a:r>
              <a:rPr lang="tr-TR" sz="1400" dirty="0"/>
              <a:t> W, </a:t>
            </a:r>
            <a:r>
              <a:rPr lang="tr-TR" sz="1400" dirty="0" err="1"/>
              <a:t>Dadalski</a:t>
            </a:r>
            <a:r>
              <a:rPr lang="tr-TR" sz="1400" dirty="0"/>
              <a:t> M, </a:t>
            </a:r>
            <a:r>
              <a:rPr lang="tr-TR" sz="1400" dirty="0" err="1"/>
              <a:t>Avsar</a:t>
            </a:r>
            <a:r>
              <a:rPr lang="tr-TR" sz="1400" dirty="0"/>
              <a:t> Y, </a:t>
            </a:r>
            <a:r>
              <a:rPr lang="tr-TR" sz="1400" dirty="0" err="1"/>
              <a:t>Schmidt</a:t>
            </a:r>
            <a:r>
              <a:rPr lang="tr-TR" sz="1400" dirty="0"/>
              <a:t> H, </a:t>
            </a:r>
            <a:r>
              <a:rPr lang="tr-TR" sz="1400" dirty="0" err="1"/>
              <a:t>Socha</a:t>
            </a:r>
            <a:r>
              <a:rPr lang="tr-TR" sz="1400" dirty="0"/>
              <a:t> P.  </a:t>
            </a:r>
            <a:r>
              <a:rPr lang="tr-TR" sz="1400" dirty="0" err="1"/>
              <a:t>Gastrointestinal</a:t>
            </a:r>
            <a:r>
              <a:rPr lang="tr-TR" sz="1400" dirty="0"/>
              <a:t> </a:t>
            </a:r>
            <a:r>
              <a:rPr lang="tr-TR" sz="1400" dirty="0" err="1"/>
              <a:t>side</a:t>
            </a:r>
            <a:r>
              <a:rPr lang="tr-TR" sz="1400" dirty="0"/>
              <a:t> </a:t>
            </a:r>
            <a:r>
              <a:rPr lang="tr-TR" sz="1400" dirty="0" err="1"/>
              <a:t>effects</a:t>
            </a:r>
            <a:r>
              <a:rPr lang="tr-TR" sz="1400" dirty="0"/>
              <a:t> in </a:t>
            </a:r>
            <a:r>
              <a:rPr lang="tr-TR" sz="1400" dirty="0" err="1"/>
              <a:t>children</a:t>
            </a:r>
            <a:r>
              <a:rPr lang="tr-TR" sz="1400" dirty="0"/>
              <a:t> </a:t>
            </a:r>
            <a:r>
              <a:rPr lang="tr-TR" sz="1400" dirty="0" err="1"/>
              <a:t>with</a:t>
            </a:r>
            <a:r>
              <a:rPr lang="tr-TR" sz="1400" dirty="0"/>
              <a:t> </a:t>
            </a:r>
            <a:r>
              <a:rPr lang="tr-TR" sz="1400" dirty="0" err="1"/>
              <a:t>Wilson’s</a:t>
            </a:r>
            <a:r>
              <a:rPr lang="tr-TR" sz="1400" dirty="0"/>
              <a:t> </a:t>
            </a:r>
            <a:r>
              <a:rPr lang="tr-TR" sz="1400" dirty="0" err="1"/>
              <a:t>disease</a:t>
            </a:r>
            <a:r>
              <a:rPr lang="tr-TR" sz="1400" dirty="0"/>
              <a:t> </a:t>
            </a:r>
            <a:r>
              <a:rPr lang="tr-TR" sz="1400" dirty="0" err="1"/>
              <a:t>treated</a:t>
            </a:r>
            <a:r>
              <a:rPr lang="tr-TR" sz="1400" dirty="0"/>
              <a:t> </a:t>
            </a:r>
            <a:r>
              <a:rPr lang="tr-TR" sz="1400" dirty="0" err="1"/>
              <a:t>with</a:t>
            </a:r>
            <a:r>
              <a:rPr lang="tr-TR" sz="1400" dirty="0"/>
              <a:t> </a:t>
            </a:r>
            <a:r>
              <a:rPr lang="tr-TR" sz="1400" dirty="0" err="1"/>
              <a:t>zinc</a:t>
            </a:r>
            <a:r>
              <a:rPr lang="tr-TR" sz="1400" dirty="0"/>
              <a:t> </a:t>
            </a:r>
            <a:r>
              <a:rPr lang="tr-TR" sz="1400" dirty="0" err="1"/>
              <a:t>sulphate</a:t>
            </a:r>
            <a:r>
              <a:rPr lang="tr-TR" sz="1400" dirty="0"/>
              <a:t>. World J </a:t>
            </a:r>
            <a:r>
              <a:rPr lang="tr-TR" sz="1400" dirty="0" err="1"/>
              <a:t>Gastroenterol</a:t>
            </a:r>
            <a:r>
              <a:rPr lang="tr-TR" sz="1400" dirty="0"/>
              <a:t> 2013;19:4356–</a:t>
            </a:r>
          </a:p>
        </p:txBody>
      </p:sp>
    </p:spTree>
    <p:extLst>
      <p:ext uri="{BB962C8B-B14F-4D97-AF65-F5344CB8AC3E}">
        <p14:creationId xmlns:p14="http://schemas.microsoft.com/office/powerpoint/2010/main" val="3501257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9D1E19-F686-4A4B-AADC-F99E205AA109}"/>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6C1354BF-4CDA-4F49-B569-B1E7499A3865}"/>
              </a:ext>
            </a:extLst>
          </p:cNvPr>
          <p:cNvSpPr>
            <a:spLocks noGrp="1"/>
          </p:cNvSpPr>
          <p:nvPr>
            <p:ph idx="1"/>
          </p:nvPr>
        </p:nvSpPr>
        <p:spPr/>
        <p:txBody>
          <a:bodyPr>
            <a:normAutofit lnSpcReduction="10000"/>
          </a:bodyPr>
          <a:lstStyle/>
          <a:p>
            <a:r>
              <a:rPr lang="tr-TR" dirty="0">
                <a:effectLst/>
                <a:latin typeface="Calibri" panose="020F0502020204030204" pitchFamily="34" charset="0"/>
                <a:ea typeface="Times New Roman" panose="02020603050405020304" pitchFamily="18" charset="0"/>
              </a:rPr>
              <a:t>İran, Tebriz'de yapılan başka bir çalışmada, </a:t>
            </a:r>
            <a:r>
              <a:rPr lang="tr-TR" dirty="0" err="1">
                <a:effectLst/>
                <a:latin typeface="Calibri" panose="020F0502020204030204" pitchFamily="34" charset="0"/>
                <a:ea typeface="Times New Roman" panose="02020603050405020304" pitchFamily="18" charset="0"/>
              </a:rPr>
              <a:t>plasebo</a:t>
            </a:r>
            <a:r>
              <a:rPr lang="tr-TR" dirty="0">
                <a:effectLst/>
                <a:latin typeface="Calibri" panose="020F0502020204030204" pitchFamily="34" charset="0"/>
                <a:ea typeface="Times New Roman" panose="02020603050405020304" pitchFamily="18" charset="0"/>
              </a:rPr>
              <a:t> grubuna karşılık olarak bir yıl boyunca 2 mg/kg/gün çinko sülfat alan 1 ila 4 yaşındaki çocuklarda ilk basit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'den sonra </a:t>
            </a:r>
            <a:r>
              <a:rPr lang="tr-TR" dirty="0">
                <a:effectLst/>
                <a:ea typeface="Times New Roman" panose="02020603050405020304" pitchFamily="18" charset="0"/>
                <a:cs typeface="Times New Roman" panose="02020603050405020304" pitchFamily="18" charset="0"/>
              </a:rPr>
              <a:t>FN</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nüks</a:t>
            </a:r>
            <a:r>
              <a:rPr lang="tr-TR" dirty="0">
                <a:effectLst/>
                <a:latin typeface="Calibri" panose="020F0502020204030204" pitchFamily="34" charset="0"/>
                <a:ea typeface="Times New Roman" panose="02020603050405020304" pitchFamily="18" charset="0"/>
              </a:rPr>
              <a:t> oranı istatistiksel olarak farklı değildi.</a:t>
            </a: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 tutarsızlık için olası açıklamalar, çocukların yaşı ve çalışma tasarımındaki farklılıklardır. Bu çalışmada olduğu gibi, müdahaleden önce serum çinko ve demir seviyeleri ölçüldü ve çalışmaya sadece serum çinko ve demir seviyeleri normal olan çocuklar alındı.</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r>
              <a:rPr lang="tr-TR" dirty="0">
                <a:effectLst/>
                <a:latin typeface="Calibri" panose="020F0502020204030204" pitchFamily="34" charset="0"/>
                <a:ea typeface="Times New Roman" panose="02020603050405020304" pitchFamily="18" charset="0"/>
              </a:rPr>
              <a:t>Bu çalışmada, </a:t>
            </a:r>
            <a:r>
              <a:rPr lang="tr-TR" dirty="0" err="1">
                <a:effectLst/>
                <a:latin typeface="Calibri" panose="020F0502020204030204" pitchFamily="34" charset="0"/>
                <a:ea typeface="Times New Roman" panose="02020603050405020304" pitchFamily="18" charset="0"/>
              </a:rPr>
              <a:t>Ahmedabadi</a:t>
            </a:r>
            <a:r>
              <a:rPr lang="tr-TR" dirty="0">
                <a:effectLst/>
                <a:latin typeface="Calibri" panose="020F0502020204030204" pitchFamily="34" charset="0"/>
                <a:ea typeface="Times New Roman" panose="02020603050405020304" pitchFamily="18" charset="0"/>
              </a:rPr>
              <a:t> ve ark. ile uyumlu olarak, </a:t>
            </a:r>
            <a:r>
              <a:rPr lang="tr-TR" dirty="0">
                <a:effectLst/>
                <a:ea typeface="Times New Roman" panose="02020603050405020304" pitchFamily="18" charset="0"/>
                <a:cs typeface="Times New Roman" panose="02020603050405020304" pitchFamily="18" charset="0"/>
              </a:rPr>
              <a:t>FN</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nüksü</a:t>
            </a:r>
            <a:r>
              <a:rPr lang="tr-TR" dirty="0">
                <a:effectLst/>
                <a:latin typeface="Calibri" panose="020F0502020204030204" pitchFamily="34" charset="0"/>
                <a:ea typeface="Times New Roman" panose="02020603050405020304" pitchFamily="18" charset="0"/>
              </a:rPr>
              <a:t> olan çocuklarda müdahale öncesi ortalama serum çinko düzeyi daha düşüktü. </a:t>
            </a:r>
            <a:endParaRPr lang="tr-TR" sz="4000" dirty="0"/>
          </a:p>
        </p:txBody>
      </p:sp>
      <p:sp>
        <p:nvSpPr>
          <p:cNvPr id="4" name="Metin kutusu 3">
            <a:extLst>
              <a:ext uri="{FF2B5EF4-FFF2-40B4-BE49-F238E27FC236}">
                <a16:creationId xmlns:a16="http://schemas.microsoft.com/office/drawing/2014/main" id="{BE1B388F-5ABF-493D-9CA9-8B24D142C0AB}"/>
              </a:ext>
            </a:extLst>
          </p:cNvPr>
          <p:cNvSpPr txBox="1"/>
          <p:nvPr/>
        </p:nvSpPr>
        <p:spPr>
          <a:xfrm>
            <a:off x="1070212" y="6338986"/>
            <a:ext cx="10707806" cy="307777"/>
          </a:xfrm>
          <a:prstGeom prst="rect">
            <a:avLst/>
          </a:prstGeom>
          <a:noFill/>
        </p:spPr>
        <p:txBody>
          <a:bodyPr wrap="square">
            <a:spAutoFit/>
          </a:bodyPr>
          <a:lstStyle/>
          <a:p>
            <a:r>
              <a:rPr lang="tr-TR" sz="1400" dirty="0"/>
              <a:t> </a:t>
            </a:r>
            <a:r>
              <a:rPr lang="tr-TR" sz="1400" dirty="0" err="1"/>
              <a:t>Shiva</a:t>
            </a:r>
            <a:r>
              <a:rPr lang="tr-TR" sz="1400" dirty="0"/>
              <a:t> S, </a:t>
            </a:r>
            <a:r>
              <a:rPr lang="tr-TR" sz="1400" dirty="0" err="1"/>
              <a:t>Barzegar</a:t>
            </a:r>
            <a:r>
              <a:rPr lang="tr-TR" sz="1400" dirty="0"/>
              <a:t> M, </a:t>
            </a:r>
            <a:r>
              <a:rPr lang="tr-TR" sz="1400" dirty="0" err="1"/>
              <a:t>Zokaie</a:t>
            </a:r>
            <a:r>
              <a:rPr lang="tr-TR" sz="1400" dirty="0"/>
              <a:t> N, </a:t>
            </a:r>
            <a:r>
              <a:rPr lang="tr-TR" sz="1400" dirty="0" err="1"/>
              <a:t>Shiva</a:t>
            </a:r>
            <a:r>
              <a:rPr lang="tr-TR" sz="1400" dirty="0"/>
              <a:t> SH. </a:t>
            </a:r>
            <a:r>
              <a:rPr lang="tr-TR" sz="1400" dirty="0" err="1"/>
              <a:t>Dose</a:t>
            </a:r>
            <a:r>
              <a:rPr lang="tr-TR" sz="1400" dirty="0"/>
              <a:t> </a:t>
            </a:r>
            <a:r>
              <a:rPr lang="tr-TR" sz="1400" dirty="0" err="1"/>
              <a:t>supplemental</a:t>
            </a:r>
            <a:r>
              <a:rPr lang="tr-TR" sz="1400" dirty="0"/>
              <a:t> </a:t>
            </a:r>
            <a:r>
              <a:rPr lang="tr-TR" sz="1400" dirty="0" err="1"/>
              <a:t>zinc</a:t>
            </a:r>
            <a:r>
              <a:rPr lang="tr-TR" sz="1400" dirty="0"/>
              <a:t> </a:t>
            </a:r>
            <a:r>
              <a:rPr lang="tr-TR" sz="1400" dirty="0" err="1"/>
              <a:t>prevents</a:t>
            </a:r>
            <a:r>
              <a:rPr lang="tr-TR" sz="1400" dirty="0"/>
              <a:t> </a:t>
            </a:r>
            <a:r>
              <a:rPr lang="tr-TR" sz="1400" dirty="0" err="1"/>
              <a:t>recurrence</a:t>
            </a:r>
            <a:r>
              <a:rPr lang="tr-TR" sz="1400" dirty="0"/>
              <a:t> of </a:t>
            </a:r>
            <a:r>
              <a:rPr lang="tr-TR" sz="1400" dirty="0" err="1"/>
              <a:t>febrile</a:t>
            </a:r>
            <a:r>
              <a:rPr lang="tr-TR" sz="1400" dirty="0"/>
              <a:t> </a:t>
            </a:r>
            <a:r>
              <a:rPr lang="tr-TR" sz="1400" dirty="0" err="1"/>
              <a:t>seizures</a:t>
            </a:r>
            <a:r>
              <a:rPr lang="tr-TR" sz="1400" dirty="0"/>
              <a:t>? Iran J Child </a:t>
            </a:r>
            <a:r>
              <a:rPr lang="tr-TR" sz="1100" dirty="0" err="1"/>
              <a:t>Neurol</a:t>
            </a:r>
            <a:r>
              <a:rPr lang="tr-TR" sz="1400" dirty="0"/>
              <a:t> 2011;5:11–4</a:t>
            </a:r>
          </a:p>
        </p:txBody>
      </p:sp>
    </p:spTree>
    <p:extLst>
      <p:ext uri="{BB962C8B-B14F-4D97-AF65-F5344CB8AC3E}">
        <p14:creationId xmlns:p14="http://schemas.microsoft.com/office/powerpoint/2010/main" val="21487383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12A15E-6CD5-45F2-8117-DDFA20FDD1B7}"/>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7B7B1FC6-4854-4AC2-A6E0-26F7D454ADAC}"/>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Bu çalışmanın sonuçları umut verici olarak görülebilir, çünkü çinko takviyesinin </a:t>
            </a:r>
            <a:r>
              <a:rPr lang="tr-TR" dirty="0">
                <a:effectLst/>
                <a:ea typeface="Times New Roman" panose="02020603050405020304" pitchFamily="18" charset="0"/>
                <a:cs typeface="Times New Roman" panose="02020603050405020304" pitchFamily="18" charset="0"/>
              </a:rPr>
              <a:t>FN</a:t>
            </a:r>
            <a:r>
              <a:rPr lang="tr-TR" dirty="0">
                <a:effectLst/>
                <a:latin typeface="Calibri" panose="020F0502020204030204" pitchFamily="34" charset="0"/>
                <a:ea typeface="Times New Roman" panose="02020603050405020304" pitchFamily="18" charset="0"/>
              </a:rPr>
              <a:t> tekrarının önlenmesinde etkili ve güvenli olarak kabul edilmesi gerektiğini göstermektedir. </a:t>
            </a:r>
          </a:p>
          <a:p>
            <a:endParaRPr lang="tr-TR" dirty="0">
              <a:latin typeface="Calibri" panose="020F0502020204030204" pitchFamily="34" charset="0"/>
              <a:ea typeface="Times New Roman" panose="02020603050405020304" pitchFamily="18" charset="0"/>
            </a:endParaRPr>
          </a:p>
          <a:p>
            <a:r>
              <a:rPr lang="tr-TR" dirty="0">
                <a:effectLst/>
                <a:latin typeface="Calibri" panose="020F0502020204030204" pitchFamily="34" charset="0"/>
                <a:ea typeface="Times New Roman" panose="02020603050405020304" pitchFamily="18" charset="0"/>
              </a:rPr>
              <a:t>Molla ve ark. </a:t>
            </a:r>
            <a:r>
              <a:rPr lang="tr-TR" dirty="0" err="1">
                <a:effectLst/>
                <a:latin typeface="Calibri" panose="020F0502020204030204" pitchFamily="34" charset="0"/>
                <a:ea typeface="Times New Roman" panose="02020603050405020304" pitchFamily="18" charset="0"/>
              </a:rPr>
              <a:t>nın</a:t>
            </a:r>
            <a:r>
              <a:rPr lang="tr-TR" dirty="0">
                <a:effectLst/>
                <a:latin typeface="Calibri" panose="020F0502020204030204" pitchFamily="34" charset="0"/>
                <a:ea typeface="Times New Roman" panose="02020603050405020304" pitchFamily="18" charset="0"/>
              </a:rPr>
              <a:t>, Bangladeş'te yapılan bir </a:t>
            </a:r>
            <a:r>
              <a:rPr lang="tr-TR" dirty="0" err="1">
                <a:effectLst/>
                <a:latin typeface="Calibri" panose="020F0502020204030204" pitchFamily="34" charset="0"/>
                <a:ea typeface="Times New Roman" panose="02020603050405020304" pitchFamily="18" charset="0"/>
              </a:rPr>
              <a:t>çalışmadasında</a:t>
            </a:r>
            <a:r>
              <a:rPr lang="tr-TR" dirty="0">
                <a:effectLst/>
                <a:latin typeface="Calibri" panose="020F0502020204030204" pitchFamily="34" charset="0"/>
                <a:ea typeface="Times New Roman" panose="02020603050405020304" pitchFamily="18" charset="0"/>
              </a:rPr>
              <a:t>, </a:t>
            </a:r>
            <a:r>
              <a:rPr lang="tr-TR" dirty="0">
                <a:effectLst/>
                <a:ea typeface="Times New Roman" panose="02020603050405020304" pitchFamily="18" charset="0"/>
                <a:cs typeface="Times New Roman" panose="02020603050405020304" pitchFamily="18" charset="0"/>
              </a:rPr>
              <a:t>FN </a:t>
            </a:r>
            <a:r>
              <a:rPr lang="tr-TR" dirty="0">
                <a:effectLst/>
                <a:latin typeface="Calibri" panose="020F0502020204030204" pitchFamily="34" charset="0"/>
                <a:ea typeface="Times New Roman" panose="02020603050405020304" pitchFamily="18" charset="0"/>
              </a:rPr>
              <a:t>'</a:t>
            </a:r>
            <a:r>
              <a:rPr lang="tr-TR" dirty="0" err="1">
                <a:effectLst/>
                <a:latin typeface="Calibri" panose="020F0502020204030204" pitchFamily="34" charset="0"/>
                <a:ea typeface="Times New Roman" panose="02020603050405020304" pitchFamily="18" charset="0"/>
              </a:rPr>
              <a:t>li</a:t>
            </a:r>
            <a:r>
              <a:rPr lang="tr-TR" dirty="0">
                <a:effectLst/>
                <a:latin typeface="Calibri" panose="020F0502020204030204" pitchFamily="34" charset="0"/>
                <a:ea typeface="Times New Roman" panose="02020603050405020304" pitchFamily="18" charset="0"/>
              </a:rPr>
              <a:t> çocukların serum ve BOS çinko seviyeleri, ateşli olmayan nöbet çocuklarına göre daha düşüktü ve yazarlar ayrıca çinko takviyelerinin reçete edilmesinin </a:t>
            </a:r>
            <a:r>
              <a:rPr lang="tr-TR" dirty="0" err="1">
                <a:effectLst/>
                <a:latin typeface="Calibri" panose="020F0502020204030204" pitchFamily="34" charset="0"/>
                <a:ea typeface="Times New Roman" panose="02020603050405020304" pitchFamily="18" charset="0"/>
              </a:rPr>
              <a:t>febril</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konvülsiyonu</a:t>
            </a:r>
            <a:r>
              <a:rPr lang="tr-TR" dirty="0">
                <a:effectLst/>
                <a:latin typeface="Calibri" panose="020F0502020204030204" pitchFamily="34" charset="0"/>
                <a:ea typeface="Times New Roman" panose="02020603050405020304" pitchFamily="18" charset="0"/>
              </a:rPr>
              <a:t> önlemede etkili olabileceğini öne sürüyorlardı. </a:t>
            </a:r>
            <a:endParaRPr lang="tr-TR" sz="4000" dirty="0"/>
          </a:p>
        </p:txBody>
      </p:sp>
      <p:sp>
        <p:nvSpPr>
          <p:cNvPr id="7" name="Metin kutusu 6">
            <a:extLst>
              <a:ext uri="{FF2B5EF4-FFF2-40B4-BE49-F238E27FC236}">
                <a16:creationId xmlns:a16="http://schemas.microsoft.com/office/drawing/2014/main" id="{A4633852-0B40-4BD0-8382-FE1B7B05A226}"/>
              </a:ext>
            </a:extLst>
          </p:cNvPr>
          <p:cNvSpPr txBox="1"/>
          <p:nvPr/>
        </p:nvSpPr>
        <p:spPr>
          <a:xfrm>
            <a:off x="1040644" y="6176963"/>
            <a:ext cx="10778318" cy="523220"/>
          </a:xfrm>
          <a:prstGeom prst="rect">
            <a:avLst/>
          </a:prstGeom>
          <a:noFill/>
        </p:spPr>
        <p:txBody>
          <a:bodyPr wrap="square">
            <a:spAutoFit/>
          </a:bodyPr>
          <a:lstStyle/>
          <a:p>
            <a:r>
              <a:rPr lang="tr-TR" sz="1400" dirty="0" err="1"/>
              <a:t>Mollah</a:t>
            </a:r>
            <a:r>
              <a:rPr lang="tr-TR" sz="1400" dirty="0"/>
              <a:t> MA, </a:t>
            </a:r>
            <a:r>
              <a:rPr lang="tr-TR" sz="1400" dirty="0" err="1"/>
              <a:t>Rakshit</a:t>
            </a:r>
            <a:r>
              <a:rPr lang="tr-TR" sz="1400" dirty="0"/>
              <a:t> SC, </a:t>
            </a:r>
            <a:r>
              <a:rPr lang="tr-TR" sz="1400" dirty="0" err="1"/>
              <a:t>Anwar</a:t>
            </a:r>
            <a:r>
              <a:rPr lang="tr-TR" sz="1400" dirty="0"/>
              <a:t> KS, Arslan MI, Saha N, </a:t>
            </a:r>
            <a:r>
              <a:rPr lang="tr-TR" sz="1400" dirty="0" err="1"/>
              <a:t>Ahmed</a:t>
            </a:r>
            <a:r>
              <a:rPr lang="tr-TR" sz="1400" dirty="0"/>
              <a:t> S, et al. </a:t>
            </a:r>
            <a:r>
              <a:rPr lang="tr-TR" sz="1400" dirty="0" err="1"/>
              <a:t>Zinc</a:t>
            </a:r>
            <a:r>
              <a:rPr lang="tr-TR" sz="1400" dirty="0"/>
              <a:t> </a:t>
            </a:r>
            <a:r>
              <a:rPr lang="tr-TR" sz="1400" dirty="0" err="1"/>
              <a:t>concentration</a:t>
            </a:r>
            <a:r>
              <a:rPr lang="tr-TR" sz="1400" dirty="0"/>
              <a:t> in serum </a:t>
            </a:r>
            <a:r>
              <a:rPr lang="tr-TR" sz="1400" dirty="0" err="1"/>
              <a:t>and</a:t>
            </a:r>
            <a:r>
              <a:rPr lang="tr-TR" sz="1400" dirty="0"/>
              <a:t> </a:t>
            </a:r>
            <a:r>
              <a:rPr lang="tr-TR" sz="1400" dirty="0" err="1"/>
              <a:t>cerebrospinal</a:t>
            </a:r>
            <a:r>
              <a:rPr lang="tr-TR" sz="1400" dirty="0"/>
              <a:t> </a:t>
            </a:r>
            <a:r>
              <a:rPr lang="tr-TR" sz="1400" dirty="0" err="1"/>
              <a:t>fluid</a:t>
            </a:r>
            <a:r>
              <a:rPr lang="tr-TR" sz="1400" dirty="0"/>
              <a:t> </a:t>
            </a:r>
            <a:r>
              <a:rPr lang="tr-TR" sz="1400" dirty="0" err="1"/>
              <a:t>simultaneously</a:t>
            </a:r>
            <a:r>
              <a:rPr lang="tr-TR" sz="1400" dirty="0"/>
              <a:t> </a:t>
            </a:r>
            <a:r>
              <a:rPr lang="tr-TR" sz="1400" dirty="0" err="1"/>
              <a:t>decrease</a:t>
            </a:r>
            <a:r>
              <a:rPr lang="tr-TR" sz="1400" dirty="0"/>
              <a:t> in </a:t>
            </a:r>
            <a:r>
              <a:rPr lang="tr-TR" sz="1400" dirty="0" err="1"/>
              <a:t>children</a:t>
            </a:r>
            <a:r>
              <a:rPr lang="tr-TR" sz="1400" dirty="0"/>
              <a:t> </a:t>
            </a:r>
            <a:r>
              <a:rPr lang="tr-TR" sz="1400" dirty="0" err="1"/>
              <a:t>with</a:t>
            </a:r>
            <a:r>
              <a:rPr lang="tr-TR" sz="1400" dirty="0"/>
              <a:t> </a:t>
            </a:r>
            <a:r>
              <a:rPr lang="tr-TR" sz="1400" dirty="0" err="1"/>
              <a:t>febrile</a:t>
            </a:r>
            <a:r>
              <a:rPr lang="tr-TR" sz="1400" dirty="0"/>
              <a:t> </a:t>
            </a:r>
            <a:r>
              <a:rPr lang="tr-TR" sz="1400" dirty="0" err="1"/>
              <a:t>seizure</a:t>
            </a:r>
            <a:r>
              <a:rPr lang="tr-TR" sz="1400" dirty="0"/>
              <a:t>: </a:t>
            </a:r>
            <a:r>
              <a:rPr lang="tr-TR" sz="1400" dirty="0" err="1"/>
              <a:t>Findings</a:t>
            </a:r>
            <a:r>
              <a:rPr lang="tr-TR" sz="1400" dirty="0"/>
              <a:t> </a:t>
            </a:r>
            <a:r>
              <a:rPr lang="tr-TR" sz="1400" dirty="0" err="1"/>
              <a:t>from</a:t>
            </a:r>
            <a:r>
              <a:rPr lang="tr-TR" sz="1400" dirty="0"/>
              <a:t> a </a:t>
            </a:r>
            <a:r>
              <a:rPr lang="tr-TR" sz="1400" dirty="0" err="1"/>
              <a:t>prospective</a:t>
            </a:r>
            <a:r>
              <a:rPr lang="tr-TR" sz="1400" dirty="0"/>
              <a:t> </a:t>
            </a:r>
            <a:r>
              <a:rPr lang="tr-TR" sz="1400" dirty="0" err="1"/>
              <a:t>study</a:t>
            </a:r>
            <a:r>
              <a:rPr lang="tr-TR" sz="1400" dirty="0"/>
              <a:t> in </a:t>
            </a:r>
            <a:r>
              <a:rPr lang="tr-TR" sz="1400" dirty="0" err="1"/>
              <a:t>Bangladesh</a:t>
            </a:r>
            <a:r>
              <a:rPr lang="tr-TR" sz="1400" dirty="0"/>
              <a:t>. </a:t>
            </a:r>
            <a:r>
              <a:rPr lang="tr-TR" sz="1400" dirty="0" err="1"/>
              <a:t>Acta</a:t>
            </a:r>
            <a:r>
              <a:rPr lang="tr-TR" sz="1400" dirty="0"/>
              <a:t> </a:t>
            </a:r>
            <a:r>
              <a:rPr lang="tr-TR" sz="1400" dirty="0" err="1"/>
              <a:t>Paediatr</a:t>
            </a:r>
            <a:r>
              <a:rPr lang="tr-TR" sz="1400" dirty="0"/>
              <a:t> 2008;97:1707–11</a:t>
            </a:r>
          </a:p>
        </p:txBody>
      </p:sp>
    </p:spTree>
    <p:extLst>
      <p:ext uri="{BB962C8B-B14F-4D97-AF65-F5344CB8AC3E}">
        <p14:creationId xmlns:p14="http://schemas.microsoft.com/office/powerpoint/2010/main" val="26469103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CD5875-80C7-4B8D-BD65-5C9888AEEB9B}"/>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B2264E5B-4087-4734-B827-21B525C4835E}"/>
              </a:ext>
            </a:extLst>
          </p:cNvPr>
          <p:cNvSpPr>
            <a:spLocks noGrp="1"/>
          </p:cNvSpPr>
          <p:nvPr>
            <p:ph idx="1"/>
          </p:nvPr>
        </p:nvSpPr>
        <p:spPr>
          <a:xfrm>
            <a:off x="838199" y="1825625"/>
            <a:ext cx="10739511" cy="4351338"/>
          </a:xfrm>
        </p:spPr>
        <p:txBody>
          <a:bodyPr>
            <a:noAutofit/>
          </a:bodyPr>
          <a:lstStyle/>
          <a:p>
            <a:r>
              <a:rPr lang="tr-TR" dirty="0">
                <a:effectLst/>
                <a:latin typeface="Calibri" panose="020F0502020204030204" pitchFamily="34" charset="0"/>
                <a:ea typeface="Times New Roman" panose="02020603050405020304" pitchFamily="18" charset="0"/>
              </a:rPr>
              <a:t>Bu çalışmada, art arda altı ay boyunca tek doz 2 mg/kg/gün çinko sülfat kullanımı güvenliydi, iyi </a:t>
            </a:r>
            <a:r>
              <a:rPr lang="tr-TR" dirty="0" err="1">
                <a:effectLst/>
                <a:latin typeface="Calibri" panose="020F0502020204030204" pitchFamily="34" charset="0"/>
                <a:ea typeface="Times New Roman" panose="02020603050405020304" pitchFamily="18" charset="0"/>
              </a:rPr>
              <a:t>tolere</a:t>
            </a:r>
            <a:r>
              <a:rPr lang="tr-TR" dirty="0">
                <a:effectLst/>
                <a:latin typeface="Calibri" panose="020F0502020204030204" pitchFamily="34" charset="0"/>
                <a:ea typeface="Times New Roman" panose="02020603050405020304" pitchFamily="18" charset="0"/>
              </a:rPr>
              <a:t> edildi ve ciddi veya yaşamı tehdit eden olaylar olmadan ve sadece hafif geçici </a:t>
            </a:r>
            <a:r>
              <a:rPr lang="tr-TR" dirty="0" err="1">
                <a:effectLst/>
                <a:latin typeface="Calibri" panose="020F0502020204030204" pitchFamily="34" charset="0"/>
                <a:ea typeface="Times New Roman" panose="02020603050405020304" pitchFamily="18" charset="0"/>
              </a:rPr>
              <a:t>gastrointestinal</a:t>
            </a:r>
            <a:r>
              <a:rPr lang="tr-TR" dirty="0">
                <a:effectLst/>
                <a:latin typeface="Calibri" panose="020F0502020204030204" pitchFamily="34" charset="0"/>
                <a:ea typeface="Times New Roman" panose="02020603050405020304" pitchFamily="18" charset="0"/>
              </a:rPr>
              <a:t> yan etkiler (kusma, mide ekşimesi ve karın ağrısı) çocukların %16'sında meydana gelmiştir. </a:t>
            </a:r>
          </a:p>
          <a:p>
            <a:r>
              <a:rPr lang="tr-TR" dirty="0">
                <a:effectLst/>
                <a:latin typeface="Calibri" panose="020F0502020204030204" pitchFamily="34" charset="0"/>
                <a:ea typeface="Times New Roman" panose="02020603050405020304" pitchFamily="18" charset="0"/>
              </a:rPr>
              <a:t>Çinkonun en sık görülen yan etkileri bulantı ve karın ağrısıdır ve ishal, kusma ve kabızlık gibi yan etkiler bildirilmiştir. Çocuklarda çinko sülfat veya asetatın bu </a:t>
            </a:r>
            <a:r>
              <a:rPr lang="tr-TR" dirty="0" err="1">
                <a:effectLst/>
                <a:latin typeface="Calibri" panose="020F0502020204030204" pitchFamily="34" charset="0"/>
                <a:ea typeface="Times New Roman" panose="02020603050405020304" pitchFamily="18" charset="0"/>
              </a:rPr>
              <a:t>gastrointestinal</a:t>
            </a:r>
            <a:r>
              <a:rPr lang="tr-TR" dirty="0">
                <a:effectLst/>
                <a:latin typeface="Calibri" panose="020F0502020204030204" pitchFamily="34" charset="0"/>
                <a:ea typeface="Times New Roman" panose="02020603050405020304" pitchFamily="18" charset="0"/>
              </a:rPr>
              <a:t> yan etkilerinin çoğu yaygın değildir ve hafiftir ve dozaj değişikliği veya kendiliğinden kaybolma ile ele alınabilir ve çinko sülfatın genellikle güvenli ve iyi </a:t>
            </a:r>
            <a:r>
              <a:rPr lang="tr-TR" dirty="0" err="1">
                <a:effectLst/>
                <a:latin typeface="Calibri" panose="020F0502020204030204" pitchFamily="34" charset="0"/>
                <a:ea typeface="Times New Roman" panose="02020603050405020304" pitchFamily="18" charset="0"/>
              </a:rPr>
              <a:t>tolere</a:t>
            </a:r>
            <a:r>
              <a:rPr lang="tr-TR" dirty="0">
                <a:effectLst/>
                <a:latin typeface="Calibri" panose="020F0502020204030204" pitchFamily="34" charset="0"/>
                <a:ea typeface="Times New Roman" panose="02020603050405020304" pitchFamily="18" charset="0"/>
              </a:rPr>
              <a:t> edildiği kabul edilir. </a:t>
            </a:r>
            <a:endParaRPr lang="tr-TR" dirty="0"/>
          </a:p>
        </p:txBody>
      </p:sp>
      <p:sp>
        <p:nvSpPr>
          <p:cNvPr id="6" name="Metin kutusu 5">
            <a:extLst>
              <a:ext uri="{FF2B5EF4-FFF2-40B4-BE49-F238E27FC236}">
                <a16:creationId xmlns:a16="http://schemas.microsoft.com/office/drawing/2014/main" id="{60CE70DB-2033-4151-9D15-6725930949E3}"/>
              </a:ext>
            </a:extLst>
          </p:cNvPr>
          <p:cNvSpPr txBox="1"/>
          <p:nvPr/>
        </p:nvSpPr>
        <p:spPr>
          <a:xfrm>
            <a:off x="1029268" y="6211669"/>
            <a:ext cx="10515599" cy="523220"/>
          </a:xfrm>
          <a:prstGeom prst="rect">
            <a:avLst/>
          </a:prstGeom>
          <a:noFill/>
        </p:spPr>
        <p:txBody>
          <a:bodyPr wrap="square">
            <a:spAutoFit/>
          </a:bodyPr>
          <a:lstStyle/>
          <a:p>
            <a:r>
              <a:rPr lang="tr-TR" sz="1400" dirty="0" err="1"/>
              <a:t>Wiernicka</a:t>
            </a:r>
            <a:r>
              <a:rPr lang="tr-TR" sz="1400" dirty="0"/>
              <a:t> A, </a:t>
            </a:r>
            <a:r>
              <a:rPr lang="tr-TR" sz="1400" dirty="0" err="1"/>
              <a:t>Janczyk</a:t>
            </a:r>
            <a:r>
              <a:rPr lang="tr-TR" sz="1400" dirty="0"/>
              <a:t> W, </a:t>
            </a:r>
            <a:r>
              <a:rPr lang="tr-TR" sz="1400" dirty="0" err="1"/>
              <a:t>Dadalski</a:t>
            </a:r>
            <a:r>
              <a:rPr lang="tr-TR" sz="1400" dirty="0"/>
              <a:t> M, </a:t>
            </a:r>
            <a:r>
              <a:rPr lang="tr-TR" sz="1400" dirty="0" err="1"/>
              <a:t>Avsar</a:t>
            </a:r>
            <a:r>
              <a:rPr lang="tr-TR" sz="1400" dirty="0"/>
              <a:t> Y, </a:t>
            </a:r>
            <a:r>
              <a:rPr lang="tr-TR" sz="1400" dirty="0" err="1"/>
              <a:t>Schmidt</a:t>
            </a:r>
            <a:r>
              <a:rPr lang="tr-TR" sz="1400" dirty="0"/>
              <a:t> H, </a:t>
            </a:r>
            <a:r>
              <a:rPr lang="tr-TR" sz="1400" dirty="0" err="1"/>
              <a:t>Socha</a:t>
            </a:r>
            <a:r>
              <a:rPr lang="tr-TR" sz="1400" dirty="0"/>
              <a:t> P.  </a:t>
            </a:r>
            <a:r>
              <a:rPr lang="tr-TR" sz="1400" dirty="0" err="1"/>
              <a:t>Gastrointestinal</a:t>
            </a:r>
            <a:r>
              <a:rPr lang="tr-TR" sz="1400" dirty="0"/>
              <a:t> </a:t>
            </a:r>
            <a:r>
              <a:rPr lang="tr-TR" sz="1400" dirty="0" err="1"/>
              <a:t>side</a:t>
            </a:r>
            <a:r>
              <a:rPr lang="tr-TR" sz="1400" dirty="0"/>
              <a:t> </a:t>
            </a:r>
            <a:r>
              <a:rPr lang="tr-TR" sz="1400" dirty="0" err="1"/>
              <a:t>effects</a:t>
            </a:r>
            <a:r>
              <a:rPr lang="tr-TR" sz="1400" dirty="0"/>
              <a:t> in </a:t>
            </a:r>
            <a:r>
              <a:rPr lang="tr-TR" sz="1400" dirty="0" err="1"/>
              <a:t>children</a:t>
            </a:r>
            <a:r>
              <a:rPr lang="tr-TR" sz="1400" dirty="0"/>
              <a:t> </a:t>
            </a:r>
            <a:r>
              <a:rPr lang="tr-TR" sz="1400" dirty="0" err="1"/>
              <a:t>with</a:t>
            </a:r>
            <a:r>
              <a:rPr lang="tr-TR" sz="1400" dirty="0"/>
              <a:t> </a:t>
            </a:r>
            <a:r>
              <a:rPr lang="tr-TR" sz="1400" dirty="0" err="1"/>
              <a:t>Wilson’s</a:t>
            </a:r>
            <a:r>
              <a:rPr lang="tr-TR" sz="1400" dirty="0"/>
              <a:t> </a:t>
            </a:r>
            <a:r>
              <a:rPr lang="tr-TR" sz="1400" dirty="0" err="1"/>
              <a:t>disease</a:t>
            </a:r>
            <a:r>
              <a:rPr lang="tr-TR" sz="1400" dirty="0"/>
              <a:t> </a:t>
            </a:r>
            <a:r>
              <a:rPr lang="tr-TR" sz="1400" dirty="0" err="1"/>
              <a:t>treated</a:t>
            </a:r>
            <a:r>
              <a:rPr lang="tr-TR" sz="1400" dirty="0"/>
              <a:t> </a:t>
            </a:r>
            <a:r>
              <a:rPr lang="tr-TR" sz="1400" dirty="0" err="1"/>
              <a:t>with</a:t>
            </a:r>
            <a:r>
              <a:rPr lang="tr-TR" sz="1400" dirty="0"/>
              <a:t> </a:t>
            </a:r>
            <a:r>
              <a:rPr lang="tr-TR" sz="1400" dirty="0" err="1"/>
              <a:t>zinc</a:t>
            </a:r>
            <a:r>
              <a:rPr lang="tr-TR" sz="1400" dirty="0"/>
              <a:t> </a:t>
            </a:r>
            <a:r>
              <a:rPr lang="tr-TR" sz="1400" dirty="0" err="1"/>
              <a:t>sulphate</a:t>
            </a:r>
            <a:r>
              <a:rPr lang="tr-TR" sz="1400" dirty="0"/>
              <a:t>. World J </a:t>
            </a:r>
            <a:r>
              <a:rPr lang="tr-TR" sz="1400" dirty="0" err="1"/>
              <a:t>Gastroenterol</a:t>
            </a:r>
            <a:r>
              <a:rPr lang="tr-TR" sz="1400" dirty="0"/>
              <a:t> 2013;19:4356–</a:t>
            </a:r>
          </a:p>
        </p:txBody>
      </p:sp>
    </p:spTree>
    <p:extLst>
      <p:ext uri="{BB962C8B-B14F-4D97-AF65-F5344CB8AC3E}">
        <p14:creationId xmlns:p14="http://schemas.microsoft.com/office/powerpoint/2010/main" val="2084837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058079-01D9-4007-953D-3D149F9A69DB}"/>
              </a:ext>
            </a:extLst>
          </p:cNvPr>
          <p:cNvSpPr>
            <a:spLocks noGrp="1"/>
          </p:cNvSpPr>
          <p:nvPr>
            <p:ph type="title"/>
          </p:nvPr>
        </p:nvSpPr>
        <p:spPr/>
        <p:txBody>
          <a:bodyPr/>
          <a:lstStyle/>
          <a:p>
            <a:r>
              <a:rPr lang="tr-TR" dirty="0"/>
              <a:t>Tartışma</a:t>
            </a:r>
          </a:p>
        </p:txBody>
      </p:sp>
      <p:sp>
        <p:nvSpPr>
          <p:cNvPr id="3" name="İçerik Yer Tutucusu 2">
            <a:extLst>
              <a:ext uri="{FF2B5EF4-FFF2-40B4-BE49-F238E27FC236}">
                <a16:creationId xmlns:a16="http://schemas.microsoft.com/office/drawing/2014/main" id="{A8C3D2D9-49DF-40E0-AEE9-6C7C9DFC4C29}"/>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Bu çalışmanın sınırlamaları, küçük örneklem büyüklüğü ve kısa takip süresiydi.</a:t>
            </a:r>
            <a:endParaRPr lang="tr-TR" sz="4000" dirty="0"/>
          </a:p>
        </p:txBody>
      </p:sp>
    </p:spTree>
    <p:extLst>
      <p:ext uri="{BB962C8B-B14F-4D97-AF65-F5344CB8AC3E}">
        <p14:creationId xmlns:p14="http://schemas.microsoft.com/office/powerpoint/2010/main" val="2921626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C0B36D-4DCF-4A2F-8D4E-CB304A818944}"/>
              </a:ext>
            </a:extLst>
          </p:cNvPr>
          <p:cNvSpPr>
            <a:spLocks noGrp="1"/>
          </p:cNvSpPr>
          <p:nvPr>
            <p:ph type="title"/>
          </p:nvPr>
        </p:nvSpPr>
        <p:spPr/>
        <p:txBody>
          <a:bodyPr/>
          <a:lstStyle/>
          <a:p>
            <a:r>
              <a:rPr lang="tr-TR" dirty="0"/>
              <a:t>Sonuç </a:t>
            </a:r>
          </a:p>
        </p:txBody>
      </p:sp>
      <p:sp>
        <p:nvSpPr>
          <p:cNvPr id="3" name="İçerik Yer Tutucusu 2">
            <a:extLst>
              <a:ext uri="{FF2B5EF4-FFF2-40B4-BE49-F238E27FC236}">
                <a16:creationId xmlns:a16="http://schemas.microsoft.com/office/drawing/2014/main" id="{9B548E95-8DAF-4E3D-A44C-0B927BEF2898}"/>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Sonuç olarak, düşük serum çinko seviyesi, </a:t>
            </a:r>
            <a:r>
              <a:rPr lang="tr-TR" dirty="0" err="1">
                <a:latin typeface="Calibri" panose="020F0502020204030204" pitchFamily="34" charset="0"/>
                <a:ea typeface="Times New Roman" panose="02020603050405020304" pitchFamily="18" charset="0"/>
              </a:rPr>
              <a:t>febril</a:t>
            </a:r>
            <a:r>
              <a:rPr lang="tr-TR" dirty="0">
                <a:effectLst/>
                <a:latin typeface="Calibri" panose="020F0502020204030204" pitchFamily="34" charset="0"/>
                <a:ea typeface="Times New Roman" panose="02020603050405020304" pitchFamily="18" charset="0"/>
              </a:rPr>
              <a:t> nöbeti öngören ve katkıda bulunan faktörlerden biri olarak kabul edilebilir ve mevcut araştırma sonuçlarına göre, çinko eksikliği olmayan çocuklarda FN </a:t>
            </a:r>
            <a:r>
              <a:rPr lang="tr-TR" dirty="0" err="1">
                <a:effectLst/>
                <a:latin typeface="Calibri" panose="020F0502020204030204" pitchFamily="34" charset="0"/>
                <a:ea typeface="Times New Roman" panose="02020603050405020304" pitchFamily="18" charset="0"/>
              </a:rPr>
              <a:t>nüksünün</a:t>
            </a:r>
            <a:r>
              <a:rPr lang="tr-TR" dirty="0">
                <a:effectLst/>
                <a:latin typeface="Calibri" panose="020F0502020204030204" pitchFamily="34" charset="0"/>
                <a:ea typeface="Times New Roman" panose="02020603050405020304" pitchFamily="18" charset="0"/>
              </a:rPr>
              <a:t> önlenmesinde çinko sülfat takviyesi etkili ve güvenlidir. </a:t>
            </a:r>
          </a:p>
          <a:p>
            <a:endParaRPr lang="tr-TR" dirty="0">
              <a:effectLst/>
              <a:latin typeface="Calibri" panose="020F0502020204030204" pitchFamily="34" charset="0"/>
              <a:ea typeface="Times New Roman" panose="02020603050405020304" pitchFamily="18" charset="0"/>
            </a:endParaRPr>
          </a:p>
          <a:p>
            <a:r>
              <a:rPr lang="tr-TR" dirty="0"/>
              <a:t>Bu nedenle </a:t>
            </a:r>
            <a:r>
              <a:rPr lang="tr-TR" dirty="0" err="1"/>
              <a:t>febril</a:t>
            </a:r>
            <a:r>
              <a:rPr lang="tr-TR" dirty="0"/>
              <a:t> </a:t>
            </a:r>
            <a:r>
              <a:rPr lang="tr-TR" dirty="0" err="1"/>
              <a:t>konvülsiyonlu</a:t>
            </a:r>
            <a:r>
              <a:rPr lang="tr-TR" dirty="0"/>
              <a:t> çocukların serum çinko düzeylerini sağlıklı kontrollerle karşılaştırmak, çinko eksikliği olan çocuklarda </a:t>
            </a:r>
            <a:r>
              <a:rPr lang="tr-TR" dirty="0" err="1"/>
              <a:t>febril</a:t>
            </a:r>
            <a:r>
              <a:rPr lang="tr-TR" dirty="0"/>
              <a:t> nöbet görülme sıklığını normal serum çinko düzeyleri ile karşılaştırmak ve çinko desteğinin etkinliğini değerlendirmek için ileri çalışmaların yapılması önerilmektedir. </a:t>
            </a:r>
          </a:p>
        </p:txBody>
      </p:sp>
    </p:spTree>
    <p:extLst>
      <p:ext uri="{BB962C8B-B14F-4D97-AF65-F5344CB8AC3E}">
        <p14:creationId xmlns:p14="http://schemas.microsoft.com/office/powerpoint/2010/main" val="22053905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86C2E3-1243-480F-877F-85DFB3C76C17}"/>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06B91AD7-912C-4D5B-B899-1DFE85A292CE}"/>
              </a:ext>
            </a:extLst>
          </p:cNvPr>
          <p:cNvSpPr>
            <a:spLocks noGrp="1"/>
          </p:cNvSpPr>
          <p:nvPr>
            <p:ph idx="1"/>
          </p:nvPr>
        </p:nvSpPr>
        <p:spPr/>
        <p:txBody>
          <a:bodyPr/>
          <a:lstStyle/>
          <a:p>
            <a:r>
              <a:rPr lang="tr-TR" dirty="0" err="1"/>
              <a:t>Febril</a:t>
            </a:r>
            <a:r>
              <a:rPr lang="tr-TR" sz="2800" dirty="0"/>
              <a:t> </a:t>
            </a:r>
            <a:r>
              <a:rPr lang="tr-TR" sz="2800" dirty="0" err="1"/>
              <a:t>konvülsiyonun</a:t>
            </a:r>
            <a:r>
              <a:rPr lang="tr-TR" sz="2800" dirty="0"/>
              <a:t> tekrarını önlemede çinko sülfat etkinliğinin daha fazla kanıtı için daha büyük numune boyutları ve daha uzun takip süresi ile başka klinik deneyler yapmak faydalı olacaktır.</a:t>
            </a:r>
            <a:endParaRPr lang="tr-TR" dirty="0"/>
          </a:p>
        </p:txBody>
      </p:sp>
    </p:spTree>
    <p:extLst>
      <p:ext uri="{BB962C8B-B14F-4D97-AF65-F5344CB8AC3E}">
        <p14:creationId xmlns:p14="http://schemas.microsoft.com/office/powerpoint/2010/main" val="16088643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EE8946-F861-437E-8344-B1853642EE50}"/>
              </a:ext>
            </a:extLst>
          </p:cNvPr>
          <p:cNvSpPr>
            <a:spLocks noGrp="1"/>
          </p:cNvSpPr>
          <p:nvPr>
            <p:ph type="title"/>
          </p:nvPr>
        </p:nvSpPr>
        <p:spPr/>
        <p:txBody>
          <a:bodyPr/>
          <a:lstStyle/>
          <a:p>
            <a:r>
              <a:rPr lang="tr-TR" i="1" dirty="0"/>
              <a:t>TEŞEKKÜRLER</a:t>
            </a:r>
          </a:p>
        </p:txBody>
      </p:sp>
      <p:sp>
        <p:nvSpPr>
          <p:cNvPr id="3" name="İçerik Yer Tutucusu 2">
            <a:extLst>
              <a:ext uri="{FF2B5EF4-FFF2-40B4-BE49-F238E27FC236}">
                <a16:creationId xmlns:a16="http://schemas.microsoft.com/office/drawing/2014/main" id="{038DD5E3-2157-4290-AD0F-BEBEB548CECD}"/>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45160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6921B5-0A09-4E12-BAEF-024AE18782E6}"/>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AC20EA7-AFBB-46AD-96D6-0BE9E05F67E3}"/>
              </a:ext>
            </a:extLst>
          </p:cNvPr>
          <p:cNvSpPr>
            <a:spLocks noGrp="1"/>
          </p:cNvSpPr>
          <p:nvPr>
            <p:ph idx="1"/>
          </p:nvPr>
        </p:nvSpPr>
        <p:spPr/>
        <p:txBody>
          <a:bodyPr>
            <a:normAutofit/>
          </a:bodyPr>
          <a:lstStyle/>
          <a:p>
            <a:r>
              <a:rPr lang="tr-TR" dirty="0" err="1">
                <a:effectLst/>
                <a:latin typeface="Calibri" panose="020F0502020204030204" pitchFamily="34" charset="0"/>
                <a:ea typeface="Times New Roman" panose="02020603050405020304" pitchFamily="18" charset="0"/>
              </a:rPr>
              <a:t>Febril</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konvülsiyonun</a:t>
            </a:r>
            <a:r>
              <a:rPr lang="tr-TR" dirty="0">
                <a:effectLst/>
                <a:latin typeface="Calibri" panose="020F0502020204030204" pitchFamily="34" charset="0"/>
                <a:ea typeface="Times New Roman" panose="02020603050405020304" pitchFamily="18" charset="0"/>
              </a:rPr>
              <a:t> </a:t>
            </a:r>
            <a:r>
              <a:rPr lang="tr-TR" dirty="0" err="1">
                <a:effectLst/>
                <a:latin typeface="Calibri" panose="020F0502020204030204" pitchFamily="34" charset="0"/>
                <a:ea typeface="Times New Roman" panose="02020603050405020304" pitchFamily="18" charset="0"/>
              </a:rPr>
              <a:t>patogenezi</a:t>
            </a:r>
            <a:r>
              <a:rPr lang="tr-TR" dirty="0">
                <a:effectLst/>
                <a:latin typeface="Calibri" panose="020F0502020204030204" pitchFamily="34" charset="0"/>
                <a:ea typeface="Times New Roman" panose="02020603050405020304" pitchFamily="18" charset="0"/>
              </a:rPr>
              <a:t> tam olarak belirlenememiştir.</a:t>
            </a:r>
          </a:p>
          <a:p>
            <a:r>
              <a:rPr lang="tr-TR" dirty="0" err="1">
                <a:latin typeface="Calibri" panose="020F0502020204030204" pitchFamily="34" charset="0"/>
                <a:ea typeface="Times New Roman" panose="02020603050405020304" pitchFamily="18" charset="0"/>
              </a:rPr>
              <a:t>Patogenezinde</a:t>
            </a:r>
            <a:r>
              <a:rPr lang="tr-TR" dirty="0">
                <a:latin typeface="Calibri" panose="020F0502020204030204" pitchFamily="34" charset="0"/>
                <a:ea typeface="Times New Roman" panose="02020603050405020304" pitchFamily="18" charset="0"/>
              </a:rPr>
              <a:t> </a:t>
            </a:r>
            <a:r>
              <a:rPr lang="tr-TR" dirty="0">
                <a:effectLst/>
                <a:latin typeface="Calibri" panose="020F0502020204030204" pitchFamily="34" charset="0"/>
                <a:ea typeface="Times New Roman" panose="02020603050405020304" pitchFamily="18" charset="0"/>
              </a:rPr>
              <a:t>genetik yatkınlık, ateşe bağlı beyin iyon kanallarındaki senkronize </a:t>
            </a:r>
            <a:r>
              <a:rPr lang="tr-TR" dirty="0" err="1">
                <a:effectLst/>
                <a:latin typeface="Calibri" panose="020F0502020204030204" pitchFamily="34" charset="0"/>
                <a:ea typeface="Times New Roman" panose="02020603050405020304" pitchFamily="18" charset="0"/>
              </a:rPr>
              <a:t>nöronal</a:t>
            </a:r>
            <a:r>
              <a:rPr lang="tr-TR" dirty="0">
                <a:effectLst/>
                <a:latin typeface="Calibri" panose="020F0502020204030204" pitchFamily="34" charset="0"/>
                <a:ea typeface="Times New Roman" panose="02020603050405020304" pitchFamily="18" charset="0"/>
              </a:rPr>
              <a:t> aktivite değişiklikleri, </a:t>
            </a:r>
            <a:r>
              <a:rPr lang="tr-TR" dirty="0" err="1">
                <a:effectLst/>
                <a:latin typeface="Calibri" panose="020F0502020204030204" pitchFamily="34" charset="0"/>
                <a:ea typeface="Times New Roman" panose="02020603050405020304" pitchFamily="18" charset="0"/>
              </a:rPr>
              <a:t>nörotransmitter</a:t>
            </a:r>
            <a:r>
              <a:rPr lang="tr-TR" dirty="0">
                <a:effectLst/>
                <a:latin typeface="Calibri" panose="020F0502020204030204" pitchFamily="34" charset="0"/>
                <a:ea typeface="Times New Roman" panose="02020603050405020304" pitchFamily="18" charset="0"/>
              </a:rPr>
              <a:t> dengesizliği, gama-amino </a:t>
            </a:r>
            <a:r>
              <a:rPr lang="tr-TR" dirty="0" err="1">
                <a:effectLst/>
                <a:latin typeface="Calibri" panose="020F0502020204030204" pitchFamily="34" charset="0"/>
                <a:ea typeface="Times New Roman" panose="02020603050405020304" pitchFamily="18" charset="0"/>
              </a:rPr>
              <a:t>bütirik</a:t>
            </a:r>
            <a:r>
              <a:rPr lang="tr-TR" dirty="0">
                <a:effectLst/>
                <a:latin typeface="Calibri" panose="020F0502020204030204" pitchFamily="34" charset="0"/>
                <a:ea typeface="Times New Roman" panose="02020603050405020304" pitchFamily="18" charset="0"/>
              </a:rPr>
              <a:t> asit (GABA) inhibitör </a:t>
            </a:r>
            <a:r>
              <a:rPr lang="tr-TR" dirty="0" err="1">
                <a:effectLst/>
                <a:latin typeface="Calibri" panose="020F0502020204030204" pitchFamily="34" charset="0"/>
                <a:ea typeface="Times New Roman" panose="02020603050405020304" pitchFamily="18" charset="0"/>
              </a:rPr>
              <a:t>nörotransmitterinde</a:t>
            </a:r>
            <a:r>
              <a:rPr lang="tr-TR" dirty="0">
                <a:effectLst/>
                <a:latin typeface="Calibri" panose="020F0502020204030204" pitchFamily="34" charset="0"/>
                <a:ea typeface="Times New Roman" panose="02020603050405020304" pitchFamily="18" charset="0"/>
              </a:rPr>
              <a:t> azalma ve eser element düzeyinde değişiklik gibi faktörler olabilir. </a:t>
            </a:r>
            <a:endParaRPr lang="tr-TR" sz="4000" dirty="0"/>
          </a:p>
        </p:txBody>
      </p:sp>
      <p:sp>
        <p:nvSpPr>
          <p:cNvPr id="5" name="Metin kutusu 4">
            <a:extLst>
              <a:ext uri="{FF2B5EF4-FFF2-40B4-BE49-F238E27FC236}">
                <a16:creationId xmlns:a16="http://schemas.microsoft.com/office/drawing/2014/main" id="{D57817E4-2A9A-4C32-AED3-0D515E6D1A55}"/>
              </a:ext>
            </a:extLst>
          </p:cNvPr>
          <p:cNvSpPr txBox="1"/>
          <p:nvPr/>
        </p:nvSpPr>
        <p:spPr>
          <a:xfrm>
            <a:off x="1108881" y="5934670"/>
            <a:ext cx="9468134" cy="523220"/>
          </a:xfrm>
          <a:prstGeom prst="rect">
            <a:avLst/>
          </a:prstGeom>
          <a:noFill/>
        </p:spPr>
        <p:txBody>
          <a:bodyPr wrap="square">
            <a:spAutoFit/>
          </a:bodyPr>
          <a:lstStyle/>
          <a:p>
            <a:r>
              <a:rPr lang="tr-TR" sz="1400" dirty="0"/>
              <a:t>Thomas EA, </a:t>
            </a:r>
            <a:r>
              <a:rPr lang="tr-TR" sz="1400" dirty="0" err="1"/>
              <a:t>Hawkins</a:t>
            </a:r>
            <a:r>
              <a:rPr lang="tr-TR" sz="1400" dirty="0"/>
              <a:t> RJ, </a:t>
            </a:r>
            <a:r>
              <a:rPr lang="tr-TR" sz="1400" dirty="0" err="1"/>
              <a:t>Richards</a:t>
            </a:r>
            <a:r>
              <a:rPr lang="tr-TR" sz="1400" dirty="0"/>
              <a:t> KL, </a:t>
            </a:r>
            <a:r>
              <a:rPr lang="tr-TR" sz="1400" dirty="0" err="1"/>
              <a:t>Xu</a:t>
            </a:r>
            <a:r>
              <a:rPr lang="tr-TR" sz="1400" dirty="0"/>
              <a:t> R, </a:t>
            </a:r>
            <a:r>
              <a:rPr lang="tr-TR" sz="1400" dirty="0" err="1"/>
              <a:t>Gazina</a:t>
            </a:r>
            <a:r>
              <a:rPr lang="tr-TR" sz="1400" dirty="0"/>
              <a:t> EV, </a:t>
            </a:r>
            <a:r>
              <a:rPr lang="tr-TR" sz="1400" dirty="0" err="1"/>
              <a:t>Petrou</a:t>
            </a:r>
            <a:r>
              <a:rPr lang="tr-TR" sz="1400" dirty="0"/>
              <a:t> S. </a:t>
            </a:r>
            <a:r>
              <a:rPr lang="tr-TR" sz="1400" dirty="0" err="1"/>
              <a:t>Heat</a:t>
            </a:r>
            <a:r>
              <a:rPr lang="tr-TR" sz="1400" dirty="0"/>
              <a:t> </a:t>
            </a:r>
            <a:r>
              <a:rPr lang="tr-TR" sz="1400" dirty="0" err="1"/>
              <a:t>opens</a:t>
            </a:r>
            <a:r>
              <a:rPr lang="tr-TR" sz="1400" dirty="0"/>
              <a:t> </a:t>
            </a:r>
            <a:r>
              <a:rPr lang="tr-TR" sz="1400" dirty="0" err="1"/>
              <a:t>axon</a:t>
            </a:r>
            <a:r>
              <a:rPr lang="tr-TR" sz="1400" dirty="0"/>
              <a:t> </a:t>
            </a:r>
            <a:r>
              <a:rPr lang="tr-TR" sz="1400" dirty="0" err="1"/>
              <a:t>initial</a:t>
            </a:r>
            <a:r>
              <a:rPr lang="tr-TR" sz="1400" dirty="0"/>
              <a:t> </a:t>
            </a:r>
            <a:r>
              <a:rPr lang="tr-TR" sz="1400" dirty="0" err="1"/>
              <a:t>segment</a:t>
            </a:r>
            <a:r>
              <a:rPr lang="tr-TR" sz="1400" dirty="0"/>
              <a:t> </a:t>
            </a:r>
            <a:r>
              <a:rPr lang="tr-TR" sz="1400" dirty="0" err="1"/>
              <a:t>sodium</a:t>
            </a:r>
            <a:r>
              <a:rPr lang="tr-TR" sz="1400" dirty="0"/>
              <a:t> </a:t>
            </a:r>
            <a:r>
              <a:rPr lang="tr-TR" sz="1400" dirty="0" err="1"/>
              <a:t>channels</a:t>
            </a:r>
            <a:r>
              <a:rPr lang="tr-TR" sz="1400" dirty="0"/>
              <a:t>: A </a:t>
            </a:r>
            <a:r>
              <a:rPr lang="tr-TR" sz="1400" dirty="0" err="1"/>
              <a:t>febrile</a:t>
            </a:r>
            <a:r>
              <a:rPr lang="tr-TR" sz="1400" dirty="0"/>
              <a:t> </a:t>
            </a:r>
            <a:r>
              <a:rPr lang="tr-TR" sz="1400" dirty="0" err="1"/>
              <a:t>seizure</a:t>
            </a:r>
            <a:r>
              <a:rPr lang="tr-TR" sz="1400" dirty="0"/>
              <a:t> </a:t>
            </a:r>
            <a:r>
              <a:rPr lang="tr-TR" sz="1400" dirty="0" err="1"/>
              <a:t>mechanism</a:t>
            </a:r>
            <a:r>
              <a:rPr lang="tr-TR" sz="1400" dirty="0"/>
              <a:t>? </a:t>
            </a:r>
            <a:r>
              <a:rPr lang="tr-TR" sz="1400" dirty="0" err="1"/>
              <a:t>Ann</a:t>
            </a:r>
            <a:r>
              <a:rPr lang="tr-TR" sz="1400" dirty="0"/>
              <a:t> </a:t>
            </a:r>
            <a:r>
              <a:rPr lang="tr-TR" sz="1400" dirty="0" err="1"/>
              <a:t>Neurol</a:t>
            </a:r>
            <a:r>
              <a:rPr lang="tr-TR" sz="1400" dirty="0"/>
              <a:t> 2009;66:219–26</a:t>
            </a:r>
          </a:p>
        </p:txBody>
      </p:sp>
    </p:spTree>
    <p:extLst>
      <p:ext uri="{BB962C8B-B14F-4D97-AF65-F5344CB8AC3E}">
        <p14:creationId xmlns:p14="http://schemas.microsoft.com/office/powerpoint/2010/main" val="217021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1DA2DC-5CD9-4CDB-93BD-EF0E0142E1C2}"/>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5F0E04B4-2B16-47BD-8AC8-31CCC2DD47D6}"/>
              </a:ext>
            </a:extLst>
          </p:cNvPr>
          <p:cNvSpPr>
            <a:spLocks noGrp="1"/>
          </p:cNvSpPr>
          <p:nvPr>
            <p:ph idx="1"/>
          </p:nvPr>
        </p:nvSpPr>
        <p:spPr/>
        <p:txBody>
          <a:bodyPr>
            <a:normAutofit/>
          </a:bodyPr>
          <a:lstStyle/>
          <a:p>
            <a:r>
              <a:rPr lang="tr-TR" dirty="0">
                <a:effectLst/>
                <a:latin typeface="Calibri" panose="020F0502020204030204" pitchFamily="34" charset="0"/>
                <a:ea typeface="Times New Roman" panose="02020603050405020304" pitchFamily="18" charset="0"/>
              </a:rPr>
              <a:t>Çinko, hücre bölünmesi, protein sentezi, yara iyileşmesi ve bağışıklık fonksiyonunda kritik rolü olan bir eser elementtir ve dünya nüfusunun %25'inin çinko eksikliği riski altında olduğu tahmin edilmektedir. </a:t>
            </a:r>
          </a:p>
          <a:p>
            <a:endParaRPr lang="tr-TR" sz="3600" dirty="0">
              <a:latin typeface="Calibri" panose="020F0502020204030204" pitchFamily="34" charset="0"/>
            </a:endParaRPr>
          </a:p>
          <a:p>
            <a:r>
              <a:rPr lang="tr-TR" dirty="0">
                <a:effectLst/>
                <a:latin typeface="Calibri" panose="020F0502020204030204" pitchFamily="34" charset="0"/>
                <a:ea typeface="Times New Roman" panose="02020603050405020304" pitchFamily="18" charset="0"/>
              </a:rPr>
              <a:t>Bazı çalışmaların sonuçlarına göre, </a:t>
            </a:r>
            <a:r>
              <a:rPr lang="tr-TR" dirty="0">
                <a:latin typeface="Calibri" panose="020F0502020204030204" pitchFamily="34" charset="0"/>
                <a:ea typeface="Times New Roman" panose="02020603050405020304" pitchFamily="18" charset="0"/>
              </a:rPr>
              <a:t>ateşli</a:t>
            </a:r>
            <a:r>
              <a:rPr lang="tr-TR" dirty="0">
                <a:effectLst/>
                <a:latin typeface="Calibri" panose="020F0502020204030204" pitchFamily="34" charset="0"/>
                <a:ea typeface="Times New Roman" panose="02020603050405020304" pitchFamily="18" charset="0"/>
              </a:rPr>
              <a:t> nöbet geçiren çocukların kan ve beyin omurilik sıvısı(BOS) çinko düzeyi, ateşsiz nöbet geçiren çocuklara göre anlamlı derecede düşüktü.</a:t>
            </a:r>
            <a:endParaRPr lang="tr-TR" sz="4800" dirty="0"/>
          </a:p>
        </p:txBody>
      </p:sp>
      <p:sp>
        <p:nvSpPr>
          <p:cNvPr id="5" name="Metin kutusu 4">
            <a:extLst>
              <a:ext uri="{FF2B5EF4-FFF2-40B4-BE49-F238E27FC236}">
                <a16:creationId xmlns:a16="http://schemas.microsoft.com/office/drawing/2014/main" id="{83B8445A-876C-4EB2-9E8C-F1978C97B0CA}"/>
              </a:ext>
            </a:extLst>
          </p:cNvPr>
          <p:cNvSpPr txBox="1"/>
          <p:nvPr/>
        </p:nvSpPr>
        <p:spPr>
          <a:xfrm>
            <a:off x="1054289" y="5934670"/>
            <a:ext cx="10778319" cy="523220"/>
          </a:xfrm>
          <a:prstGeom prst="rect">
            <a:avLst/>
          </a:prstGeom>
          <a:noFill/>
        </p:spPr>
        <p:txBody>
          <a:bodyPr wrap="square">
            <a:spAutoFit/>
          </a:bodyPr>
          <a:lstStyle/>
          <a:p>
            <a:r>
              <a:rPr lang="en-US" sz="1400" dirty="0" err="1"/>
              <a:t>Kaseb</a:t>
            </a:r>
            <a:r>
              <a:rPr lang="en-US" sz="1400" dirty="0"/>
              <a:t> F, </a:t>
            </a:r>
            <a:r>
              <a:rPr lang="en-US" sz="1400" dirty="0" err="1"/>
              <a:t>Fallah</a:t>
            </a:r>
            <a:r>
              <a:rPr lang="en-US" sz="1400" dirty="0"/>
              <a:t> R. Efficacy of zinc supplementation on improvement of weight and height growth of healthy 9-18 year children. World Appl Sci J 2013;26:89–93.</a:t>
            </a:r>
            <a:endParaRPr lang="tr-TR" sz="1400" dirty="0"/>
          </a:p>
        </p:txBody>
      </p:sp>
    </p:spTree>
    <p:extLst>
      <p:ext uri="{BB962C8B-B14F-4D97-AF65-F5344CB8AC3E}">
        <p14:creationId xmlns:p14="http://schemas.microsoft.com/office/powerpoint/2010/main" val="414590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D36805-B441-4F99-9FC5-D4A0F43810A7}"/>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39A1156-533B-48CC-8620-FA3B08BE77A0}"/>
              </a:ext>
            </a:extLst>
          </p:cNvPr>
          <p:cNvSpPr>
            <a:spLocks noGrp="1"/>
          </p:cNvSpPr>
          <p:nvPr>
            <p:ph idx="1"/>
          </p:nvPr>
        </p:nvSpPr>
        <p:spPr/>
        <p:txBody>
          <a:bodyPr>
            <a:normAutofit/>
          </a:bodyPr>
          <a:lstStyle/>
          <a:p>
            <a:r>
              <a:rPr lang="tr-TR">
                <a:effectLst/>
                <a:latin typeface="Calibri" panose="020F0502020204030204" pitchFamily="34" charset="0"/>
                <a:ea typeface="Times New Roman" panose="02020603050405020304" pitchFamily="18" charset="0"/>
              </a:rPr>
              <a:t>Çinko seviyesi, beynin ana inhibitör nörotransmiteri olan GABA seviyesinde önemli bir role sahiptir. Çinko, piridoksal kinaz enzim aktivitesini ve glutamik asidin dekarboksilasyonunu uyarır ve beyin GABA seviyesini arttırır ve ayrıca uyarıcı nöronal deşarjı önler. </a:t>
            </a:r>
          </a:p>
          <a:p>
            <a:r>
              <a:rPr lang="tr-TR">
                <a:effectLst/>
                <a:latin typeface="Calibri" panose="020F0502020204030204" pitchFamily="34" charset="0"/>
                <a:ea typeface="Times New Roman" panose="02020603050405020304" pitchFamily="18" charset="0"/>
              </a:rPr>
              <a:t>Bu nedenle serum çinko düzeyinin ve GABA düzeylerinin düşmesi </a:t>
            </a:r>
            <a:r>
              <a:rPr lang="tr-TR">
                <a:effectLst/>
                <a:ea typeface="Times New Roman" panose="02020603050405020304" pitchFamily="18" charset="0"/>
                <a:cs typeface="Times New Roman" panose="02020603050405020304" pitchFamily="18" charset="0"/>
              </a:rPr>
              <a:t>FN</a:t>
            </a:r>
            <a:r>
              <a:rPr lang="tr-TR">
                <a:effectLst/>
                <a:latin typeface="Calibri" panose="020F0502020204030204" pitchFamily="34" charset="0"/>
                <a:ea typeface="Times New Roman" panose="02020603050405020304" pitchFamily="18" charset="0"/>
              </a:rPr>
              <a:t> patogenezinde rol oynayabilir. </a:t>
            </a:r>
            <a:endParaRPr lang="tr-TR" sz="4000" dirty="0"/>
          </a:p>
        </p:txBody>
      </p:sp>
      <p:sp>
        <p:nvSpPr>
          <p:cNvPr id="5" name="Metin kutusu 4">
            <a:extLst>
              <a:ext uri="{FF2B5EF4-FFF2-40B4-BE49-F238E27FC236}">
                <a16:creationId xmlns:a16="http://schemas.microsoft.com/office/drawing/2014/main" id="{7A090A03-6679-45D4-B90D-3E8A215A9263}"/>
              </a:ext>
            </a:extLst>
          </p:cNvPr>
          <p:cNvSpPr txBox="1"/>
          <p:nvPr/>
        </p:nvSpPr>
        <p:spPr>
          <a:xfrm>
            <a:off x="838200" y="5950424"/>
            <a:ext cx="10939818" cy="523220"/>
          </a:xfrm>
          <a:prstGeom prst="rect">
            <a:avLst/>
          </a:prstGeom>
          <a:noFill/>
        </p:spPr>
        <p:txBody>
          <a:bodyPr wrap="square">
            <a:spAutoFit/>
          </a:bodyPr>
          <a:lstStyle/>
          <a:p>
            <a:r>
              <a:rPr lang="tr-TR" sz="1400" dirty="0"/>
              <a:t> Lee JH, Kim JH. </a:t>
            </a:r>
            <a:r>
              <a:rPr lang="tr-TR" sz="1400" dirty="0" err="1"/>
              <a:t>Comparison</a:t>
            </a:r>
            <a:r>
              <a:rPr lang="tr-TR" sz="1400" dirty="0"/>
              <a:t> of serum </a:t>
            </a:r>
            <a:r>
              <a:rPr lang="tr-TR" sz="1400" dirty="0" err="1"/>
              <a:t>zinc</a:t>
            </a:r>
            <a:r>
              <a:rPr lang="tr-TR" sz="1400" dirty="0"/>
              <a:t> </a:t>
            </a:r>
            <a:r>
              <a:rPr lang="tr-TR" sz="1400" dirty="0" err="1"/>
              <a:t>levels</a:t>
            </a:r>
            <a:r>
              <a:rPr lang="tr-TR" sz="1400" dirty="0"/>
              <a:t> </a:t>
            </a:r>
            <a:r>
              <a:rPr lang="tr-TR" sz="1400" dirty="0" err="1"/>
              <a:t>measured</a:t>
            </a:r>
            <a:r>
              <a:rPr lang="tr-TR" sz="1400" dirty="0"/>
              <a:t> </a:t>
            </a:r>
            <a:r>
              <a:rPr lang="tr-TR" sz="1400" dirty="0" err="1"/>
              <a:t>by</a:t>
            </a:r>
            <a:r>
              <a:rPr lang="tr-TR" sz="1400" dirty="0"/>
              <a:t> </a:t>
            </a:r>
            <a:r>
              <a:rPr lang="tr-TR" sz="1400" dirty="0" err="1"/>
              <a:t>inductively</a:t>
            </a:r>
            <a:r>
              <a:rPr lang="tr-TR" sz="1400" dirty="0"/>
              <a:t> </a:t>
            </a:r>
            <a:r>
              <a:rPr lang="tr-TR" sz="1400" dirty="0" err="1"/>
              <a:t>coupled</a:t>
            </a:r>
            <a:r>
              <a:rPr lang="tr-TR" sz="1400" dirty="0"/>
              <a:t> </a:t>
            </a:r>
            <a:r>
              <a:rPr lang="tr-TR" sz="1400" dirty="0" err="1"/>
              <a:t>plasma</a:t>
            </a:r>
            <a:r>
              <a:rPr lang="tr-TR" sz="1400" dirty="0"/>
              <a:t> </a:t>
            </a:r>
            <a:r>
              <a:rPr lang="tr-TR" sz="1400" dirty="0" err="1"/>
              <a:t>mass</a:t>
            </a:r>
            <a:r>
              <a:rPr lang="tr-TR" sz="1400" dirty="0"/>
              <a:t> </a:t>
            </a:r>
            <a:r>
              <a:rPr lang="tr-TR" sz="1400" dirty="0" err="1"/>
              <a:t>spectrometry</a:t>
            </a:r>
            <a:r>
              <a:rPr lang="tr-TR" sz="1400" dirty="0"/>
              <a:t> in </a:t>
            </a:r>
            <a:r>
              <a:rPr lang="tr-TR" sz="1400" dirty="0" err="1"/>
              <a:t>preschool</a:t>
            </a:r>
            <a:r>
              <a:rPr lang="tr-TR" sz="1400" dirty="0"/>
              <a:t> </a:t>
            </a:r>
            <a:r>
              <a:rPr lang="tr-TR" sz="1400" dirty="0" err="1"/>
              <a:t>children</a:t>
            </a:r>
            <a:r>
              <a:rPr lang="tr-TR" sz="1400" dirty="0"/>
              <a:t> </a:t>
            </a:r>
            <a:r>
              <a:rPr lang="tr-TR" sz="1400" dirty="0" err="1"/>
              <a:t>with</a:t>
            </a:r>
            <a:r>
              <a:rPr lang="tr-TR" sz="1400" dirty="0"/>
              <a:t> </a:t>
            </a:r>
            <a:r>
              <a:rPr lang="tr-TR" sz="1400" dirty="0" err="1"/>
              <a:t>febrile</a:t>
            </a:r>
            <a:r>
              <a:rPr lang="tr-TR" sz="1400" dirty="0"/>
              <a:t> </a:t>
            </a:r>
            <a:r>
              <a:rPr lang="tr-TR" sz="1400" dirty="0" err="1"/>
              <a:t>and</a:t>
            </a:r>
            <a:r>
              <a:rPr lang="tr-TR" sz="1400" dirty="0"/>
              <a:t> </a:t>
            </a:r>
            <a:r>
              <a:rPr lang="tr-TR" sz="1400" dirty="0" err="1"/>
              <a:t>afebrile</a:t>
            </a:r>
            <a:r>
              <a:rPr lang="tr-TR" sz="1400" dirty="0"/>
              <a:t> </a:t>
            </a:r>
            <a:r>
              <a:rPr lang="tr-TR" sz="1400" dirty="0" err="1"/>
              <a:t>seizures</a:t>
            </a:r>
            <a:r>
              <a:rPr lang="tr-TR" sz="1400" dirty="0"/>
              <a:t>. </a:t>
            </a:r>
            <a:r>
              <a:rPr lang="tr-TR" sz="1400" dirty="0" err="1"/>
              <a:t>Ann</a:t>
            </a:r>
            <a:r>
              <a:rPr lang="tr-TR" sz="1400" dirty="0"/>
              <a:t> </a:t>
            </a:r>
            <a:r>
              <a:rPr lang="tr-TR" sz="1400" dirty="0" err="1"/>
              <a:t>Lab</a:t>
            </a:r>
            <a:r>
              <a:rPr lang="tr-TR" sz="1400" dirty="0"/>
              <a:t> </a:t>
            </a:r>
            <a:r>
              <a:rPr lang="tr-TR" sz="1400" dirty="0" err="1"/>
              <a:t>Med</a:t>
            </a:r>
            <a:r>
              <a:rPr lang="tr-TR" sz="1400" dirty="0"/>
              <a:t> 2012;32:190–3. </a:t>
            </a:r>
          </a:p>
        </p:txBody>
      </p:sp>
    </p:spTree>
    <p:extLst>
      <p:ext uri="{BB962C8B-B14F-4D97-AF65-F5344CB8AC3E}">
        <p14:creationId xmlns:p14="http://schemas.microsoft.com/office/powerpoint/2010/main" val="164353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F45908-6D75-46A7-AC19-9C67EBA1E6D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CB90D7BF-9644-4360-90DC-83AA8C296F01}"/>
              </a:ext>
            </a:extLst>
          </p:cNvPr>
          <p:cNvSpPr>
            <a:spLocks noGrp="1"/>
          </p:cNvSpPr>
          <p:nvPr>
            <p:ph idx="1"/>
          </p:nvPr>
        </p:nvSpPr>
        <p:spPr/>
        <p:txBody>
          <a:bodyPr>
            <a:normAutofit/>
          </a:bodyPr>
          <a:lstStyle/>
          <a:p>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Febril</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konvülsiyonlu</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çocuklarda çinko desteğinin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febril</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nöbetin tekrarını azaltabileceği varsayılmaktadır ve bu araştırmanın amacı, İran'ın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Yazd</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kentinde çinko eksikliği olmayan çocuklarda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febril</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nöbet tekrarı üzerine oral çinko desteğinin etkinliğini ve güvenliğini değerlendirmektir.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
        <p:nvSpPr>
          <p:cNvPr id="5" name="Metin kutusu 4">
            <a:extLst>
              <a:ext uri="{FF2B5EF4-FFF2-40B4-BE49-F238E27FC236}">
                <a16:creationId xmlns:a16="http://schemas.microsoft.com/office/drawing/2014/main" id="{225114DC-4068-4F93-97C4-432ADAFE6124}"/>
              </a:ext>
            </a:extLst>
          </p:cNvPr>
          <p:cNvSpPr txBox="1"/>
          <p:nvPr/>
        </p:nvSpPr>
        <p:spPr>
          <a:xfrm>
            <a:off x="838200" y="5915353"/>
            <a:ext cx="10707806" cy="523220"/>
          </a:xfrm>
          <a:prstGeom prst="rect">
            <a:avLst/>
          </a:prstGeom>
          <a:noFill/>
        </p:spPr>
        <p:txBody>
          <a:bodyPr wrap="square">
            <a:spAutoFit/>
          </a:bodyPr>
          <a:lstStyle/>
          <a:p>
            <a:r>
              <a:rPr lang="tr-TR" sz="1400" dirty="0"/>
              <a:t> </a:t>
            </a:r>
            <a:r>
              <a:rPr lang="tr-TR" sz="1400" dirty="0" err="1"/>
              <a:t>Ganesh</a:t>
            </a:r>
            <a:r>
              <a:rPr lang="tr-TR" sz="1400" dirty="0"/>
              <a:t> R, </a:t>
            </a:r>
            <a:r>
              <a:rPr lang="tr-TR" sz="1400" dirty="0" err="1"/>
              <a:t>Janakiraman</a:t>
            </a:r>
            <a:r>
              <a:rPr lang="tr-TR" sz="1400" dirty="0"/>
              <a:t> L, </a:t>
            </a:r>
            <a:r>
              <a:rPr lang="tr-TR" sz="1400" dirty="0" err="1"/>
              <a:t>Meenakshi</a:t>
            </a:r>
            <a:r>
              <a:rPr lang="tr-TR" sz="1400" dirty="0"/>
              <a:t> B. Serum </a:t>
            </a:r>
            <a:r>
              <a:rPr lang="tr-TR" sz="1400" dirty="0" err="1"/>
              <a:t>zinc</a:t>
            </a:r>
            <a:r>
              <a:rPr lang="tr-TR" sz="1400" dirty="0"/>
              <a:t> </a:t>
            </a:r>
            <a:r>
              <a:rPr lang="tr-TR" sz="1400" dirty="0" err="1"/>
              <a:t>levels</a:t>
            </a:r>
            <a:r>
              <a:rPr lang="tr-TR" sz="1400" dirty="0"/>
              <a:t> </a:t>
            </a:r>
            <a:r>
              <a:rPr lang="tr-TR" sz="1400" dirty="0" err="1"/>
              <a:t>are</a:t>
            </a:r>
            <a:r>
              <a:rPr lang="tr-TR" sz="1400" dirty="0"/>
              <a:t> </a:t>
            </a:r>
            <a:r>
              <a:rPr lang="tr-TR" sz="1400" dirty="0" err="1"/>
              <a:t>low</a:t>
            </a:r>
            <a:r>
              <a:rPr lang="tr-TR" sz="1400" dirty="0"/>
              <a:t> in </a:t>
            </a:r>
            <a:r>
              <a:rPr lang="tr-TR" sz="1400" dirty="0" err="1"/>
              <a:t>children</a:t>
            </a:r>
            <a:r>
              <a:rPr lang="tr-TR" sz="1400" dirty="0"/>
              <a:t> </a:t>
            </a:r>
            <a:r>
              <a:rPr lang="tr-TR" sz="1400" dirty="0" err="1"/>
              <a:t>with</a:t>
            </a:r>
            <a:r>
              <a:rPr lang="tr-TR" sz="1400" dirty="0"/>
              <a:t> </a:t>
            </a:r>
            <a:r>
              <a:rPr lang="tr-TR" sz="1400" dirty="0" err="1"/>
              <a:t>simple</a:t>
            </a:r>
            <a:r>
              <a:rPr lang="tr-TR" sz="1400" dirty="0"/>
              <a:t> </a:t>
            </a:r>
            <a:r>
              <a:rPr lang="tr-TR" sz="1400" dirty="0" err="1"/>
              <a:t>febrile</a:t>
            </a:r>
            <a:r>
              <a:rPr lang="tr-TR" sz="1400" dirty="0"/>
              <a:t> </a:t>
            </a:r>
            <a:r>
              <a:rPr lang="tr-TR" sz="1400" dirty="0" err="1"/>
              <a:t>seizures</a:t>
            </a:r>
            <a:r>
              <a:rPr lang="tr-TR" sz="1400" dirty="0"/>
              <a:t> </a:t>
            </a:r>
            <a:r>
              <a:rPr lang="tr-TR" sz="1400" dirty="0" err="1"/>
              <a:t>compared</a:t>
            </a:r>
            <a:r>
              <a:rPr lang="tr-TR" sz="1400" dirty="0"/>
              <a:t> </a:t>
            </a:r>
            <a:r>
              <a:rPr lang="tr-TR" sz="1400" dirty="0" err="1"/>
              <a:t>with</a:t>
            </a:r>
            <a:r>
              <a:rPr lang="tr-TR" sz="1400" dirty="0"/>
              <a:t> </a:t>
            </a:r>
            <a:r>
              <a:rPr lang="tr-TR" sz="1400" dirty="0" err="1"/>
              <a:t>those</a:t>
            </a:r>
            <a:r>
              <a:rPr lang="tr-TR" sz="1400" dirty="0"/>
              <a:t> in </a:t>
            </a:r>
            <a:r>
              <a:rPr lang="tr-TR" sz="1400" dirty="0" err="1"/>
              <a:t>children</a:t>
            </a:r>
            <a:r>
              <a:rPr lang="tr-TR" sz="1400" dirty="0"/>
              <a:t> </a:t>
            </a:r>
            <a:r>
              <a:rPr lang="tr-TR" sz="1400" dirty="0" err="1"/>
              <a:t>with</a:t>
            </a:r>
            <a:r>
              <a:rPr lang="tr-TR" sz="1400" dirty="0"/>
              <a:t> </a:t>
            </a:r>
            <a:r>
              <a:rPr lang="tr-TR" sz="1400" dirty="0" err="1"/>
              <a:t>epileptic</a:t>
            </a:r>
            <a:r>
              <a:rPr lang="tr-TR" sz="1400" dirty="0"/>
              <a:t> </a:t>
            </a:r>
            <a:r>
              <a:rPr lang="tr-TR" sz="1400" dirty="0" err="1"/>
              <a:t>seizures</a:t>
            </a:r>
            <a:r>
              <a:rPr lang="tr-TR" sz="1400" dirty="0"/>
              <a:t> </a:t>
            </a:r>
            <a:r>
              <a:rPr lang="tr-TR" sz="1400" dirty="0" err="1"/>
              <a:t>and</a:t>
            </a:r>
            <a:r>
              <a:rPr lang="tr-TR" sz="1400" dirty="0"/>
              <a:t> </a:t>
            </a:r>
            <a:r>
              <a:rPr lang="tr-TR" sz="1400" dirty="0" err="1"/>
              <a:t>controls</a:t>
            </a:r>
            <a:r>
              <a:rPr lang="tr-TR" sz="1400" dirty="0"/>
              <a:t>. </a:t>
            </a:r>
            <a:r>
              <a:rPr lang="tr-TR" sz="1400" dirty="0" err="1"/>
              <a:t>Ann</a:t>
            </a:r>
            <a:r>
              <a:rPr lang="tr-TR" sz="1400" dirty="0"/>
              <a:t> Trop </a:t>
            </a:r>
            <a:r>
              <a:rPr lang="tr-TR" sz="1400" dirty="0" err="1"/>
              <a:t>Paediatr</a:t>
            </a:r>
            <a:r>
              <a:rPr lang="tr-TR" sz="1400" dirty="0"/>
              <a:t> 2011;31</a:t>
            </a:r>
          </a:p>
        </p:txBody>
      </p:sp>
    </p:spTree>
    <p:extLst>
      <p:ext uri="{BB962C8B-B14F-4D97-AF65-F5344CB8AC3E}">
        <p14:creationId xmlns:p14="http://schemas.microsoft.com/office/powerpoint/2010/main" val="224831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F7C2B2-ED95-4523-8780-9434D0EFC0EF}"/>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FDB6FFAF-1BA5-41EF-ACE8-C1E271709B29}"/>
              </a:ext>
            </a:extLst>
          </p:cNvPr>
          <p:cNvSpPr>
            <a:spLocks noGrp="1"/>
          </p:cNvSpPr>
          <p:nvPr>
            <p:ph idx="1"/>
          </p:nvPr>
        </p:nvSpPr>
        <p:spPr/>
        <p:txBody>
          <a:bodyPr>
            <a:normAutofit/>
          </a:bodyPr>
          <a:lstStyle/>
          <a:p>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Randomize</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tek kör bir klinik, paralel grup çalışmasına, Mayıs 2012'den Haziran 2013'e kadar İran'ın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Yazd</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kentindeki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Shahid</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Sadoughi</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Hastanesi'ne ilk kez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febril</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nöbet geçiren ardışık 18 ila 60 aylık tüm sevk edilen çocuklar </a:t>
            </a:r>
            <a:r>
              <a:rPr lang="tr-TR" dirty="0">
                <a:effectLst/>
                <a:latin typeface="Calibri" panose="020F0502020204030204" pitchFamily="34" charset="0"/>
                <a:ea typeface="Times New Roman" panose="02020603050405020304" pitchFamily="18" charset="0"/>
                <a:cs typeface="Calibri" panose="020F0502020204030204" pitchFamily="34" charset="0"/>
              </a:rPr>
              <a:t>çalışmaya dahil edildi.</a:t>
            </a:r>
          </a:p>
          <a:p>
            <a:endParaRPr lang="tr-TR" dirty="0">
              <a:latin typeface="Calibri" panose="020F0502020204030204" pitchFamily="34" charset="0"/>
              <a:ea typeface="Calibri" panose="020F0502020204030204" pitchFamily="34" charset="0"/>
              <a:cs typeface="Calibri" panose="020F0502020204030204" pitchFamily="34" charset="0"/>
            </a:endParaRPr>
          </a:p>
          <a:p>
            <a:r>
              <a:rPr lang="tr-TR" dirty="0">
                <a:effectLst/>
                <a:latin typeface="Calibri" panose="020F0502020204030204" pitchFamily="34" charset="0"/>
                <a:ea typeface="Times New Roman" panose="02020603050405020304" pitchFamily="18" charset="0"/>
                <a:cs typeface="Calibri" panose="020F0502020204030204" pitchFamily="34" charset="0"/>
              </a:rPr>
              <a:t>Örneklem büyüklüğü, Z formülüne göre </a:t>
            </a:r>
            <a:r>
              <a:rPr lang="tr-TR" dirty="0">
                <a:latin typeface="Calibri" panose="020F0502020204030204" pitchFamily="34" charset="0"/>
                <a:ea typeface="Times New Roman" panose="02020603050405020304" pitchFamily="18" charset="0"/>
                <a:cs typeface="Calibri" panose="020F0502020204030204" pitchFamily="34" charset="0"/>
              </a:rPr>
              <a:t>ve %80 güçle %95 güven aralığı olarak belirlenip ve tip 1 hata (alfa) 0,05 olan iki grup arasında </a:t>
            </a:r>
            <a:r>
              <a:rPr lang="tr-TR" dirty="0" err="1">
                <a:latin typeface="Calibri" panose="020F0502020204030204" pitchFamily="34" charset="0"/>
                <a:ea typeface="Times New Roman" panose="02020603050405020304" pitchFamily="18" charset="0"/>
                <a:cs typeface="Calibri" panose="020F0502020204030204" pitchFamily="34" charset="0"/>
              </a:rPr>
              <a:t>febril</a:t>
            </a:r>
            <a:r>
              <a:rPr lang="tr-TR" dirty="0">
                <a:latin typeface="Calibri" panose="020F0502020204030204" pitchFamily="34" charset="0"/>
                <a:ea typeface="Times New Roman" panose="02020603050405020304" pitchFamily="18" charset="0"/>
                <a:cs typeface="Calibri" panose="020F0502020204030204" pitchFamily="34" charset="0"/>
              </a:rPr>
              <a:t> nöbet </a:t>
            </a:r>
            <a:r>
              <a:rPr lang="tr-TR" dirty="0" err="1">
                <a:latin typeface="Calibri" panose="020F0502020204030204" pitchFamily="34" charset="0"/>
                <a:ea typeface="Times New Roman" panose="02020603050405020304" pitchFamily="18" charset="0"/>
                <a:cs typeface="Calibri" panose="020F0502020204030204" pitchFamily="34" charset="0"/>
              </a:rPr>
              <a:t>nüksünde</a:t>
            </a:r>
            <a:r>
              <a:rPr lang="tr-TR" dirty="0">
                <a:latin typeface="Calibri" panose="020F0502020204030204" pitchFamily="34" charset="0"/>
                <a:ea typeface="Times New Roman" panose="02020603050405020304" pitchFamily="18" charset="0"/>
                <a:cs typeface="Calibri" panose="020F0502020204030204" pitchFamily="34" charset="0"/>
              </a:rPr>
              <a:t> %25'lik bir fark saptamak için her </a:t>
            </a:r>
            <a:r>
              <a:rPr lang="tr-TR" dirty="0">
                <a:effectLst/>
                <a:latin typeface="Calibri" panose="020F0502020204030204" pitchFamily="34" charset="0"/>
                <a:ea typeface="Times New Roman" panose="02020603050405020304" pitchFamily="18" charset="0"/>
                <a:cs typeface="Calibri" panose="020F0502020204030204" pitchFamily="34" charset="0"/>
              </a:rPr>
              <a:t>grupta 50 çocuk olarak değerlendirildi.</a:t>
            </a:r>
          </a:p>
          <a:p>
            <a:endParaRPr lang="tr-TR"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10295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463215-E516-4F51-A93B-5011FD7D9D18}"/>
              </a:ext>
            </a:extLst>
          </p:cNvPr>
          <p:cNvSpPr>
            <a:spLocks noGrp="1"/>
          </p:cNvSpPr>
          <p:nvPr>
            <p:ph type="title"/>
          </p:nvPr>
        </p:nvSpPr>
        <p:spPr/>
        <p:txBody>
          <a:bodyPr/>
          <a:lstStyle/>
          <a:p>
            <a:r>
              <a:rPr lang="tr-TR" dirty="0" err="1"/>
              <a:t>Metod</a:t>
            </a:r>
            <a:endParaRPr lang="tr-TR" dirty="0"/>
          </a:p>
        </p:txBody>
      </p:sp>
      <p:sp>
        <p:nvSpPr>
          <p:cNvPr id="3" name="İçerik Yer Tutucusu 2">
            <a:extLst>
              <a:ext uri="{FF2B5EF4-FFF2-40B4-BE49-F238E27FC236}">
                <a16:creationId xmlns:a16="http://schemas.microsoft.com/office/drawing/2014/main" id="{E938406E-5D06-47DA-859A-E4913915E731}"/>
              </a:ext>
            </a:extLst>
          </p:cNvPr>
          <p:cNvSpPr>
            <a:spLocks noGrp="1"/>
          </p:cNvSpPr>
          <p:nvPr>
            <p:ph idx="1"/>
          </p:nvPr>
        </p:nvSpPr>
        <p:spPr/>
        <p:txBody>
          <a:bodyPr>
            <a:normAutofit/>
          </a:bodyPr>
          <a:lstStyle/>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Uygun katılımcılar, ilk basit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FN'li</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18 ila 60 aylık çocukları içeriyordu; ağırlıkları ve boyları, Ulusal Sağlık ve Beslenme Muayenesi Anketi III (NHANES III) eğrilerinin standart büyüme eğrilerinde üçüncü yüzdelik dilimin üzerindeydi ve çocuklar normal serum çinko seviyesine sahipti. (70-158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μg</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dL</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plazma seviyesi,  ilk FN atağından sonraki ilk 2 saat içinde eşleştirilmiş plazma kütle </a:t>
            </a:r>
            <a:r>
              <a:rPr lang="tr-TR"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spektrometrisi</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ile ölçülmüştür. )</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3200" dirty="0"/>
          </a:p>
        </p:txBody>
      </p:sp>
    </p:spTree>
    <p:extLst>
      <p:ext uri="{BB962C8B-B14F-4D97-AF65-F5344CB8AC3E}">
        <p14:creationId xmlns:p14="http://schemas.microsoft.com/office/powerpoint/2010/main" val="20997020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2721</Words>
  <Application>Microsoft Office PowerPoint</Application>
  <PresentationFormat>Geniş ekran</PresentationFormat>
  <Paragraphs>136</Paragraphs>
  <Slides>38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38</vt:i4>
      </vt:variant>
    </vt:vector>
  </HeadingPairs>
  <TitlesOfParts>
    <vt:vector size="42" baseType="lpstr">
      <vt:lpstr>Arial</vt:lpstr>
      <vt:lpstr>Calibri</vt:lpstr>
      <vt:lpstr>Calibri Light</vt:lpstr>
      <vt:lpstr>Office Teması</vt:lpstr>
      <vt:lpstr>PowerPoint Sunusu</vt:lpstr>
      <vt:lpstr>Giriş</vt:lpstr>
      <vt:lpstr>Giriş</vt:lpstr>
      <vt:lpstr>Giriş</vt:lpstr>
      <vt:lpstr>Giriş</vt:lpstr>
      <vt:lpstr>Giriş</vt:lpstr>
      <vt:lpstr>Giriş</vt:lpstr>
      <vt:lpstr>Metod</vt:lpstr>
      <vt:lpstr>Metod</vt:lpstr>
      <vt:lpstr>Metod</vt:lpstr>
      <vt:lpstr>Metod</vt:lpstr>
      <vt:lpstr>Metod</vt:lpstr>
      <vt:lpstr>Metod</vt:lpstr>
      <vt:lpstr>Metod</vt:lpstr>
      <vt:lpstr>Metod</vt:lpstr>
      <vt:lpstr>Metod</vt:lpstr>
      <vt:lpstr>Metod</vt:lpstr>
      <vt:lpstr>Bulgular </vt:lpstr>
      <vt:lpstr>Bulgular</vt:lpstr>
      <vt:lpstr>Bulgular</vt:lpstr>
      <vt:lpstr>Bulgular</vt:lpstr>
      <vt:lpstr>Bulgular</vt:lpstr>
      <vt:lpstr>Bulgular</vt:lpstr>
      <vt:lpstr>Bulgular</vt:lpstr>
      <vt:lpstr>Tartışma </vt:lpstr>
      <vt:lpstr>Tartışma </vt:lpstr>
      <vt:lpstr>Tartışma </vt:lpstr>
      <vt:lpstr>Tartışma </vt:lpstr>
      <vt:lpstr>Tartışma </vt:lpstr>
      <vt:lpstr>Tartışma</vt:lpstr>
      <vt:lpstr>Tartışma</vt:lpstr>
      <vt:lpstr>Tartışma</vt:lpstr>
      <vt:lpstr>Tartışma</vt:lpstr>
      <vt:lpstr>Tartışma</vt:lpstr>
      <vt:lpstr>Tartışma</vt:lpstr>
      <vt:lpstr>Sonuç </vt:lpstr>
      <vt:lpstr>Sonuç</vt:lpstr>
      <vt:lpstr>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w10</dc:creator>
  <cp:lastModifiedBy>w10</cp:lastModifiedBy>
  <cp:revision>61</cp:revision>
  <dcterms:created xsi:type="dcterms:W3CDTF">2022-03-15T08:24:54Z</dcterms:created>
  <dcterms:modified xsi:type="dcterms:W3CDTF">2022-03-29T08:47:28Z</dcterms:modified>
</cp:coreProperties>
</file>