
<file path=[Content_Types].xml><?xml version="1.0" encoding="utf-8"?>
<Types xmlns="http://schemas.openxmlformats.org/package/2006/content-types"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9" r:id="rId22"/>
    <p:sldId id="276" r:id="rId23"/>
    <p:sldId id="277" r:id="rId24"/>
    <p:sldId id="286" r:id="rId25"/>
    <p:sldId id="287" r:id="rId26"/>
    <p:sldId id="278" r:id="rId27"/>
    <p:sldId id="280" r:id="rId28"/>
    <p:sldId id="281" r:id="rId29"/>
    <p:sldId id="282" r:id="rId30"/>
    <p:sldId id="283" r:id="rId31"/>
    <p:sldId id="284" r:id="rId32"/>
    <p:sldId id="285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301" r:id="rId44"/>
    <p:sldId id="298" r:id="rId45"/>
    <p:sldId id="300" r:id="rId46"/>
    <p:sldId id="299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5" r:id="rId7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6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9FF-E8D4-49D3-956D-64888DE04D6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1643-93C5-41CE-A7B2-B2F1C1A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258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9FF-E8D4-49D3-956D-64888DE04D6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1643-93C5-41CE-A7B2-B2F1C1A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288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9FF-E8D4-49D3-956D-64888DE04D6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1643-93C5-41CE-A7B2-B2F1C1A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072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9FF-E8D4-49D3-956D-64888DE04D6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1643-93C5-41CE-A7B2-B2F1C1A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725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9FF-E8D4-49D3-956D-64888DE04D6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1643-93C5-41CE-A7B2-B2F1C1A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6642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9FF-E8D4-49D3-956D-64888DE04D6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1643-93C5-41CE-A7B2-B2F1C1A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799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9FF-E8D4-49D3-956D-64888DE04D6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1643-93C5-41CE-A7B2-B2F1C1A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861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9FF-E8D4-49D3-956D-64888DE04D6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1643-93C5-41CE-A7B2-B2F1C1A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1360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9FF-E8D4-49D3-956D-64888DE04D6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1643-93C5-41CE-A7B2-B2F1C1A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7276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9FF-E8D4-49D3-956D-64888DE04D6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1643-93C5-41CE-A7B2-B2F1C1A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7648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449FF-E8D4-49D3-956D-64888DE04D6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1643-93C5-41CE-A7B2-B2F1C1A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429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449FF-E8D4-49D3-956D-64888DE04D6B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21643-93C5-41CE-A7B2-B2F1C1A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609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ÜST SOLUNUM YOLU ENFEKSİYONLARI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Önder Yılmaz</a:t>
            </a:r>
          </a:p>
          <a:p>
            <a:r>
              <a:rPr lang="tr-TR" dirty="0"/>
              <a:t>KTÜ Aile Hekimliği ABD</a:t>
            </a:r>
          </a:p>
          <a:p>
            <a:r>
              <a:rPr lang="tr-TR" dirty="0"/>
              <a:t>18.05.2021</a:t>
            </a:r>
          </a:p>
        </p:txBody>
      </p:sp>
    </p:spTree>
    <p:extLst>
      <p:ext uri="{BB962C8B-B14F-4D97-AF65-F5344CB8AC3E}">
        <p14:creationId xmlns:p14="http://schemas.microsoft.com/office/powerpoint/2010/main" val="2293352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Belirtiler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Burun akıntısı</a:t>
            </a:r>
          </a:p>
          <a:p>
            <a:r>
              <a:rPr lang="tr-TR" dirty="0"/>
              <a:t>Öksürük</a:t>
            </a:r>
          </a:p>
          <a:p>
            <a:r>
              <a:rPr lang="tr-TR" dirty="0"/>
              <a:t>Boğaz ağrısı</a:t>
            </a:r>
          </a:p>
          <a:p>
            <a:r>
              <a:rPr lang="tr-TR" dirty="0"/>
              <a:t>Ateş</a:t>
            </a:r>
          </a:p>
          <a:p>
            <a:r>
              <a:rPr lang="tr-TR" dirty="0"/>
              <a:t>Baş ağrısı</a:t>
            </a:r>
          </a:p>
          <a:p>
            <a:r>
              <a:rPr lang="tr-TR" dirty="0"/>
              <a:t>Halsizlik</a:t>
            </a:r>
          </a:p>
          <a:p>
            <a:r>
              <a:rPr lang="tr-TR" dirty="0"/>
              <a:t>Burunda </a:t>
            </a:r>
            <a:r>
              <a:rPr lang="tr-TR" dirty="0" err="1"/>
              <a:t>kızarıklık,hassasiyet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2868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Çocuklarda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Küçük çocuklarda  ateş, huzursuzluk ve hapşırma şeklinde başlar, sonra burun akıntısı,   daha sonra da genellikle burun tıkanıklığı olur. </a:t>
            </a:r>
          </a:p>
          <a:p>
            <a:endParaRPr lang="tr-TR" dirty="0"/>
          </a:p>
          <a:p>
            <a:r>
              <a:rPr lang="tr-TR" dirty="0"/>
              <a:t>Küçük bebekler burun solunumu yaptıklarından burun tıkanıklığı nedeniyle beslenmeleri zorlaşır, hatta solunum sıkıntısı ortaya çıkabilir.</a:t>
            </a:r>
          </a:p>
        </p:txBody>
      </p:sp>
    </p:spTree>
    <p:extLst>
      <p:ext uri="{BB962C8B-B14F-4D97-AF65-F5344CB8AC3E}">
        <p14:creationId xmlns:p14="http://schemas.microsoft.com/office/powerpoint/2010/main" val="2098951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3-7 gün içerisinde iyileşir, nadiren iki haftaya (</a:t>
            </a:r>
            <a:r>
              <a:rPr lang="tr-TR" dirty="0" err="1"/>
              <a:t>influenza</a:t>
            </a:r>
            <a:r>
              <a:rPr lang="tr-TR" dirty="0"/>
              <a:t> olabilir) kadar uzayabilir. </a:t>
            </a:r>
          </a:p>
          <a:p>
            <a:endParaRPr lang="tr-TR" dirty="0"/>
          </a:p>
          <a:p>
            <a:r>
              <a:rPr lang="tr-TR" dirty="0"/>
              <a:t> Çocuklarda ateş birkaç saatte kaybolabilir ya da üç gün kadar da sürebilir. </a:t>
            </a:r>
          </a:p>
          <a:p>
            <a:endParaRPr lang="tr-TR" dirty="0"/>
          </a:p>
          <a:p>
            <a:r>
              <a:rPr lang="tr-TR" dirty="0"/>
              <a:t> Eğer üç günden sonra ateş yine ortaya çıkmışsa </a:t>
            </a:r>
            <a:r>
              <a:rPr lang="tr-TR" dirty="0" err="1"/>
              <a:t>otitis</a:t>
            </a:r>
            <a:r>
              <a:rPr lang="tr-TR" dirty="0"/>
              <a:t> </a:t>
            </a:r>
            <a:r>
              <a:rPr lang="tr-TR" dirty="0" err="1"/>
              <a:t>media</a:t>
            </a:r>
            <a:r>
              <a:rPr lang="tr-TR" dirty="0"/>
              <a:t> gibi komplikasyonlar araştırılmalıdır</a:t>
            </a:r>
          </a:p>
        </p:txBody>
      </p:sp>
    </p:spTree>
    <p:extLst>
      <p:ext uri="{BB962C8B-B14F-4D97-AF65-F5344CB8AC3E}">
        <p14:creationId xmlns:p14="http://schemas.microsoft.com/office/powerpoint/2010/main" val="101025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60331"/>
            <a:ext cx="10515600" cy="4316632"/>
          </a:xfrm>
        </p:spPr>
        <p:txBody>
          <a:bodyPr>
            <a:normAutofit fontScale="77500" lnSpcReduction="20000"/>
          </a:bodyPr>
          <a:lstStyle/>
          <a:p>
            <a:r>
              <a:rPr lang="tr-TR" dirty="0"/>
              <a:t>Antibiyotik yok</a:t>
            </a:r>
          </a:p>
          <a:p>
            <a:endParaRPr lang="tr-TR" dirty="0"/>
          </a:p>
          <a:p>
            <a:r>
              <a:rPr lang="tr-TR" dirty="0" err="1"/>
              <a:t>Semptomatik</a:t>
            </a:r>
            <a:r>
              <a:rPr lang="tr-TR" dirty="0"/>
              <a:t> tedavi </a:t>
            </a:r>
          </a:p>
          <a:p>
            <a:endParaRPr lang="tr-TR" dirty="0"/>
          </a:p>
          <a:p>
            <a:r>
              <a:rPr lang="tr-TR" dirty="0"/>
              <a:t>Ateşli dönemde yatak istirahati</a:t>
            </a:r>
          </a:p>
          <a:p>
            <a:endParaRPr lang="tr-TR" dirty="0"/>
          </a:p>
          <a:p>
            <a:r>
              <a:rPr lang="tr-TR" dirty="0" err="1"/>
              <a:t>Paracetamol</a:t>
            </a:r>
            <a:endParaRPr lang="tr-TR" dirty="0"/>
          </a:p>
          <a:p>
            <a:endParaRPr lang="tr-TR" dirty="0"/>
          </a:p>
          <a:p>
            <a:r>
              <a:rPr lang="tr-TR" dirty="0"/>
              <a:t>Reye Sendromu riski nedeniyle </a:t>
            </a:r>
            <a:r>
              <a:rPr lang="tr-TR" dirty="0" err="1"/>
              <a:t>asetilsalisilat</a:t>
            </a:r>
            <a:r>
              <a:rPr lang="tr-TR" dirty="0"/>
              <a:t> kullanılmamalı</a:t>
            </a:r>
          </a:p>
          <a:p>
            <a:endParaRPr lang="tr-TR" dirty="0"/>
          </a:p>
          <a:p>
            <a:r>
              <a:rPr lang="tr-TR" dirty="0"/>
              <a:t>Ödem çözücüler ve öksürük şurupları semptomları hafifletebilir. Ancak hastalığı önlemez, tedavi etmez, hastalık süresini kısaltmaz.</a:t>
            </a:r>
          </a:p>
        </p:txBody>
      </p:sp>
    </p:spTree>
    <p:extLst>
      <p:ext uri="{BB962C8B-B14F-4D97-AF65-F5344CB8AC3E}">
        <p14:creationId xmlns:p14="http://schemas.microsoft.com/office/powerpoint/2010/main" val="4248400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Korunma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Gripli kişilerden yaklaşık 2 m uzak durulmalı </a:t>
            </a:r>
          </a:p>
          <a:p>
            <a:endParaRPr lang="tr-TR" dirty="0"/>
          </a:p>
          <a:p>
            <a:r>
              <a:rPr lang="tr-TR" dirty="0"/>
              <a:t> Gripli kişiyle temas mümkün olduğunca kısa tutulmalı </a:t>
            </a:r>
          </a:p>
          <a:p>
            <a:endParaRPr lang="tr-TR" dirty="0"/>
          </a:p>
          <a:p>
            <a:r>
              <a:rPr lang="tr-TR" dirty="0"/>
              <a:t>Hasta kişi maske takmalı, ellerini yıkamalı </a:t>
            </a:r>
          </a:p>
          <a:p>
            <a:endParaRPr lang="tr-TR" dirty="0"/>
          </a:p>
          <a:p>
            <a:r>
              <a:rPr lang="tr-TR" dirty="0"/>
              <a:t> Yüksek risk grubunda olan kişiler gripli hasta ile temastan kaçınmalı eğer bu mümkün değilse maske kullanmalı</a:t>
            </a:r>
          </a:p>
        </p:txBody>
      </p:sp>
    </p:spTree>
    <p:extLst>
      <p:ext uri="{BB962C8B-B14F-4D97-AF65-F5344CB8AC3E}">
        <p14:creationId xmlns:p14="http://schemas.microsoft.com/office/powerpoint/2010/main" val="3778391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Tonsillofarenjit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En sık </a:t>
            </a:r>
            <a:r>
              <a:rPr lang="tr-TR" dirty="0" err="1"/>
              <a:t>viral</a:t>
            </a:r>
            <a:r>
              <a:rPr lang="tr-TR" dirty="0"/>
              <a:t> kökenlidir</a:t>
            </a:r>
          </a:p>
          <a:p>
            <a:endParaRPr lang="tr-TR" dirty="0"/>
          </a:p>
          <a:p>
            <a:r>
              <a:rPr lang="tr-TR" dirty="0"/>
              <a:t> Çocuk ve </a:t>
            </a:r>
            <a:r>
              <a:rPr lang="tr-TR" dirty="0" err="1"/>
              <a:t>adölesanlarda</a:t>
            </a:r>
            <a:r>
              <a:rPr lang="tr-TR" dirty="0"/>
              <a:t> bakteriyel </a:t>
            </a:r>
            <a:r>
              <a:rPr lang="tr-TR" dirty="0" err="1"/>
              <a:t>farenjitin</a:t>
            </a:r>
            <a:r>
              <a:rPr lang="tr-TR" dirty="0"/>
              <a:t> en sık etkeni </a:t>
            </a:r>
            <a:r>
              <a:rPr lang="tr-TR" dirty="0" err="1"/>
              <a:t>strep.pyogenes</a:t>
            </a:r>
            <a:endParaRPr lang="tr-TR" dirty="0"/>
          </a:p>
          <a:p>
            <a:endParaRPr lang="tr-TR" dirty="0"/>
          </a:p>
          <a:p>
            <a:r>
              <a:rPr lang="tr-TR" dirty="0"/>
              <a:t>5-15 arası çocuklarda farenjit olgularının %20-30’undan sorumlu</a:t>
            </a:r>
          </a:p>
          <a:p>
            <a:endParaRPr lang="tr-TR" dirty="0"/>
          </a:p>
          <a:p>
            <a:r>
              <a:rPr lang="tr-TR" dirty="0"/>
              <a:t>En sık okul çağı çocuklarında görülmekle birlikte bu çocuklarla temas eden küçük çocuklarda da görülür.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52499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ABHS </a:t>
            </a:r>
            <a:r>
              <a:rPr lang="tr-TR" dirty="0" err="1"/>
              <a:t>Tonsilliti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5-15 yaş</a:t>
            </a:r>
          </a:p>
          <a:p>
            <a:r>
              <a:rPr lang="tr-TR" dirty="0"/>
              <a:t>Kış-erken bahar</a:t>
            </a:r>
          </a:p>
          <a:p>
            <a:r>
              <a:rPr lang="tr-TR" dirty="0"/>
              <a:t>Ani başlayan boğaz ağrısı</a:t>
            </a:r>
          </a:p>
          <a:p>
            <a:r>
              <a:rPr lang="tr-TR" dirty="0"/>
              <a:t>Ateş</a:t>
            </a:r>
          </a:p>
          <a:p>
            <a:r>
              <a:rPr lang="tr-TR" dirty="0" err="1"/>
              <a:t>Başağrısı</a:t>
            </a:r>
            <a:endParaRPr lang="tr-TR" dirty="0"/>
          </a:p>
          <a:p>
            <a:r>
              <a:rPr lang="tr-TR" dirty="0" err="1"/>
              <a:t>Bulantı,kusma,karın</a:t>
            </a:r>
            <a:r>
              <a:rPr lang="tr-TR" dirty="0"/>
              <a:t> ağrısı</a:t>
            </a:r>
          </a:p>
          <a:p>
            <a:r>
              <a:rPr lang="tr-TR" dirty="0" err="1"/>
              <a:t>Tonsillofarengeal</a:t>
            </a:r>
            <a:r>
              <a:rPr lang="tr-TR" dirty="0"/>
              <a:t> </a:t>
            </a:r>
            <a:r>
              <a:rPr lang="tr-TR" dirty="0" err="1"/>
              <a:t>inflamasyon</a:t>
            </a:r>
            <a:endParaRPr lang="tr-TR" dirty="0"/>
          </a:p>
          <a:p>
            <a:r>
              <a:rPr lang="tr-TR" dirty="0" err="1"/>
              <a:t>Tonsillofarengeal</a:t>
            </a:r>
            <a:r>
              <a:rPr lang="tr-TR" dirty="0"/>
              <a:t> </a:t>
            </a:r>
            <a:r>
              <a:rPr lang="tr-TR" dirty="0" err="1"/>
              <a:t>eksuda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164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ABHS </a:t>
            </a:r>
            <a:r>
              <a:rPr lang="tr-TR" dirty="0" err="1"/>
              <a:t>tonsilliti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Damakta </a:t>
            </a:r>
            <a:r>
              <a:rPr lang="tr-TR" dirty="0" err="1"/>
              <a:t>peteşi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Anterior</a:t>
            </a:r>
            <a:r>
              <a:rPr lang="tr-TR" dirty="0"/>
              <a:t> </a:t>
            </a:r>
            <a:r>
              <a:rPr lang="tr-TR" dirty="0" err="1"/>
              <a:t>servikal</a:t>
            </a:r>
            <a:r>
              <a:rPr lang="tr-TR" dirty="0"/>
              <a:t> hassas lenf </a:t>
            </a:r>
            <a:r>
              <a:rPr lang="tr-TR" dirty="0" err="1"/>
              <a:t>nodu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Streptokokkal</a:t>
            </a:r>
            <a:r>
              <a:rPr lang="tr-TR" dirty="0"/>
              <a:t>  farenjitle temas öyküsü</a:t>
            </a:r>
          </a:p>
          <a:p>
            <a:endParaRPr lang="tr-TR" dirty="0"/>
          </a:p>
          <a:p>
            <a:r>
              <a:rPr lang="tr-TR" dirty="0"/>
              <a:t>Kızıl döküntüsü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7472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Viral</a:t>
            </a:r>
            <a:r>
              <a:rPr lang="tr-TR" dirty="0"/>
              <a:t> </a:t>
            </a:r>
            <a:r>
              <a:rPr lang="tr-TR" dirty="0" err="1"/>
              <a:t>Tonsillit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62500" lnSpcReduction="20000"/>
          </a:bodyPr>
          <a:lstStyle/>
          <a:p>
            <a:r>
              <a:rPr lang="tr-TR" dirty="0" err="1"/>
              <a:t>Konjuktivit</a:t>
            </a:r>
            <a:endParaRPr lang="tr-TR" dirty="0"/>
          </a:p>
          <a:p>
            <a:endParaRPr lang="tr-TR" dirty="0"/>
          </a:p>
          <a:p>
            <a:r>
              <a:rPr lang="tr-TR" dirty="0"/>
              <a:t>Burun akıntısı</a:t>
            </a:r>
          </a:p>
          <a:p>
            <a:endParaRPr lang="tr-TR" dirty="0"/>
          </a:p>
          <a:p>
            <a:r>
              <a:rPr lang="tr-TR" dirty="0"/>
              <a:t>Öksürük</a:t>
            </a:r>
          </a:p>
          <a:p>
            <a:endParaRPr lang="tr-TR" dirty="0"/>
          </a:p>
          <a:p>
            <a:r>
              <a:rPr lang="tr-TR" dirty="0" err="1"/>
              <a:t>Diare</a:t>
            </a:r>
            <a:endParaRPr lang="tr-TR" dirty="0"/>
          </a:p>
          <a:p>
            <a:endParaRPr lang="tr-TR" dirty="0"/>
          </a:p>
          <a:p>
            <a:r>
              <a:rPr lang="tr-TR" dirty="0"/>
              <a:t>Ses kısıtlığı</a:t>
            </a:r>
          </a:p>
          <a:p>
            <a:endParaRPr lang="tr-TR" dirty="0"/>
          </a:p>
          <a:p>
            <a:r>
              <a:rPr lang="tr-TR" dirty="0" err="1"/>
              <a:t>Ülseratif</a:t>
            </a:r>
            <a:r>
              <a:rPr lang="tr-TR" dirty="0"/>
              <a:t> </a:t>
            </a:r>
            <a:r>
              <a:rPr lang="tr-TR" dirty="0" err="1"/>
              <a:t>stomatit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Viral</a:t>
            </a:r>
            <a:r>
              <a:rPr lang="tr-TR" dirty="0"/>
              <a:t> döküntü</a:t>
            </a:r>
          </a:p>
        </p:txBody>
      </p:sp>
    </p:spTree>
    <p:extLst>
      <p:ext uri="{BB962C8B-B14F-4D97-AF65-F5344CB8AC3E}">
        <p14:creationId xmlns:p14="http://schemas.microsoft.com/office/powerpoint/2010/main" val="2985436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Tanı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Boğaz kültürü altın standart duyarlık %90-95</a:t>
            </a:r>
          </a:p>
          <a:p>
            <a:endParaRPr lang="tr-TR" dirty="0"/>
          </a:p>
          <a:p>
            <a:r>
              <a:rPr lang="tr-TR" dirty="0"/>
              <a:t>Hızlı antijen saptama testleri</a:t>
            </a:r>
          </a:p>
          <a:p>
            <a:pPr marL="0" indent="0">
              <a:buNone/>
            </a:pPr>
            <a:r>
              <a:rPr lang="tr-TR" dirty="0"/>
              <a:t>   Özgüllük %90-95</a:t>
            </a:r>
          </a:p>
          <a:p>
            <a:pPr marL="0" indent="0">
              <a:buNone/>
            </a:pPr>
            <a:r>
              <a:rPr lang="tr-TR" dirty="0"/>
              <a:t>   Duyarlılık %70-90  </a:t>
            </a:r>
          </a:p>
          <a:p>
            <a:pPr marL="0" indent="0">
              <a:buNone/>
            </a:pPr>
            <a:r>
              <a:rPr lang="tr-TR" dirty="0"/>
              <a:t>   Test negatif bulunursa boğaz kültürü ile sonuç desteklenmeli</a:t>
            </a:r>
          </a:p>
        </p:txBody>
      </p:sp>
    </p:spTree>
    <p:extLst>
      <p:ext uri="{BB962C8B-B14F-4D97-AF65-F5344CB8AC3E}">
        <p14:creationId xmlns:p14="http://schemas.microsoft.com/office/powerpoint/2010/main" val="1509974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Plan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ÜSYE nedir?</a:t>
            </a:r>
          </a:p>
          <a:p>
            <a:r>
              <a:rPr lang="tr-TR" dirty="0" err="1"/>
              <a:t>Viral</a:t>
            </a:r>
            <a:r>
              <a:rPr lang="tr-TR" dirty="0"/>
              <a:t> ÜSYE</a:t>
            </a:r>
          </a:p>
          <a:p>
            <a:r>
              <a:rPr lang="tr-TR" dirty="0" err="1"/>
              <a:t>Tonsillofarenjit</a:t>
            </a:r>
            <a:endParaRPr lang="tr-TR" dirty="0"/>
          </a:p>
          <a:p>
            <a:r>
              <a:rPr lang="tr-TR" dirty="0"/>
              <a:t>AOM</a:t>
            </a:r>
          </a:p>
          <a:p>
            <a:r>
              <a:rPr lang="tr-TR" dirty="0" err="1"/>
              <a:t>Rinosinüzit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18185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Tanı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Anti </a:t>
            </a:r>
            <a:r>
              <a:rPr lang="tr-TR" dirty="0" err="1"/>
              <a:t>streptokokal</a:t>
            </a:r>
            <a:r>
              <a:rPr lang="tr-TR" dirty="0"/>
              <a:t> antikor testleri ASO gibi</a:t>
            </a:r>
          </a:p>
          <a:p>
            <a:pPr marL="0" indent="0">
              <a:buNone/>
            </a:pPr>
            <a:r>
              <a:rPr lang="tr-TR" dirty="0"/>
              <a:t>   Akut GAS </a:t>
            </a:r>
            <a:r>
              <a:rPr lang="tr-TR" dirty="0" err="1"/>
              <a:t>farenjitinden</a:t>
            </a:r>
            <a:r>
              <a:rPr lang="tr-TR" dirty="0"/>
              <a:t> sonra 3-8 haftaya dek maksimum düzeye</a:t>
            </a:r>
          </a:p>
          <a:p>
            <a:pPr marL="0" indent="0">
              <a:buNone/>
            </a:pPr>
            <a:r>
              <a:rPr lang="tr-TR" dirty="0"/>
              <a:t>   ulaşmayabilirler</a:t>
            </a:r>
          </a:p>
          <a:p>
            <a:pPr marL="0" indent="0">
              <a:buNone/>
            </a:pPr>
            <a:r>
              <a:rPr lang="tr-TR" dirty="0"/>
              <a:t>   Aylarca yüksek kalabilirler</a:t>
            </a:r>
          </a:p>
          <a:p>
            <a:pPr marL="0" indent="0">
              <a:buNone/>
            </a:pPr>
            <a:r>
              <a:rPr lang="tr-TR" dirty="0"/>
              <a:t>   Daha çok ARA ve AGN tanısında faydalıdırlar</a:t>
            </a:r>
          </a:p>
          <a:p>
            <a:pPr marL="0" indent="0">
              <a:buNone/>
            </a:pPr>
            <a:r>
              <a:rPr lang="tr-TR" dirty="0"/>
              <a:t>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447685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Ayırıcı tanı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  </a:t>
            </a:r>
            <a:r>
              <a:rPr lang="tr-TR" dirty="0" err="1"/>
              <a:t>İnfeksiyoz</a:t>
            </a:r>
            <a:r>
              <a:rPr lang="tr-TR" dirty="0"/>
              <a:t> </a:t>
            </a:r>
            <a:r>
              <a:rPr lang="tr-TR" dirty="0" err="1"/>
              <a:t>Mononükleoz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/>
              <a:t>       Ağrısız LAP </a:t>
            </a:r>
          </a:p>
          <a:p>
            <a:pPr marL="0" indent="0">
              <a:buNone/>
            </a:pPr>
            <a:r>
              <a:rPr lang="tr-TR" dirty="0"/>
              <a:t>       </a:t>
            </a:r>
            <a:r>
              <a:rPr lang="tr-TR" dirty="0" err="1"/>
              <a:t>Splenomegali</a:t>
            </a:r>
            <a:r>
              <a:rPr lang="tr-TR" dirty="0"/>
              <a:t> </a:t>
            </a:r>
          </a:p>
          <a:p>
            <a:pPr marL="0" indent="0">
              <a:buNone/>
            </a:pPr>
            <a:r>
              <a:rPr lang="tr-TR" dirty="0"/>
              <a:t>       </a:t>
            </a:r>
            <a:r>
              <a:rPr lang="tr-TR" dirty="0" err="1"/>
              <a:t>Makülopapüler</a:t>
            </a:r>
            <a:r>
              <a:rPr lang="tr-TR" dirty="0"/>
              <a:t> döküntü </a:t>
            </a:r>
          </a:p>
          <a:p>
            <a:endParaRPr lang="tr-TR" dirty="0"/>
          </a:p>
          <a:p>
            <a:r>
              <a:rPr lang="tr-TR" dirty="0"/>
              <a:t>  Difteri </a:t>
            </a:r>
          </a:p>
          <a:p>
            <a:pPr marL="0" indent="0">
              <a:buNone/>
            </a:pPr>
            <a:r>
              <a:rPr lang="tr-TR" dirty="0"/>
              <a:t>     Kaldırınca kanayan gri-yeşil </a:t>
            </a:r>
            <a:r>
              <a:rPr lang="tr-TR" dirty="0" err="1"/>
              <a:t>membran</a:t>
            </a:r>
            <a:r>
              <a:rPr lang="tr-TR" dirty="0"/>
              <a:t> varlığında</a:t>
            </a:r>
          </a:p>
        </p:txBody>
      </p:sp>
    </p:spTree>
    <p:extLst>
      <p:ext uri="{BB962C8B-B14F-4D97-AF65-F5344CB8AC3E}">
        <p14:creationId xmlns:p14="http://schemas.microsoft.com/office/powerpoint/2010/main" val="25627304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GAS </a:t>
            </a:r>
            <a:r>
              <a:rPr lang="tr-TR" dirty="0" err="1"/>
              <a:t>Tonsillofarenjitinde</a:t>
            </a:r>
            <a:r>
              <a:rPr lang="tr-TR" dirty="0"/>
              <a:t> komplikasyonlar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Süpüratif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 </a:t>
            </a:r>
            <a:r>
              <a:rPr lang="tr-TR" dirty="0" err="1"/>
              <a:t>Peritonsiller</a:t>
            </a:r>
            <a:r>
              <a:rPr lang="tr-TR" dirty="0"/>
              <a:t> apse</a:t>
            </a:r>
          </a:p>
          <a:p>
            <a:pPr marL="0" indent="0">
              <a:buNone/>
            </a:pPr>
            <a:r>
              <a:rPr lang="tr-TR" dirty="0"/>
              <a:t>    </a:t>
            </a:r>
            <a:r>
              <a:rPr lang="tr-TR" dirty="0" err="1"/>
              <a:t>Servikal</a:t>
            </a:r>
            <a:r>
              <a:rPr lang="tr-TR" dirty="0"/>
              <a:t> </a:t>
            </a:r>
            <a:r>
              <a:rPr lang="tr-TR" dirty="0" err="1"/>
              <a:t>lenfadenit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 </a:t>
            </a:r>
            <a:r>
              <a:rPr lang="tr-TR" dirty="0" err="1"/>
              <a:t>Mastoidit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Nonsüpüratif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ARA</a:t>
            </a:r>
          </a:p>
          <a:p>
            <a:pPr marL="0" indent="0">
              <a:buNone/>
            </a:pPr>
            <a:r>
              <a:rPr lang="tr-TR" dirty="0"/>
              <a:t>   AGN</a:t>
            </a:r>
          </a:p>
        </p:txBody>
      </p:sp>
    </p:spTree>
    <p:extLst>
      <p:ext uri="{BB962C8B-B14F-4D97-AF65-F5344CB8AC3E}">
        <p14:creationId xmlns:p14="http://schemas.microsoft.com/office/powerpoint/2010/main" val="26815458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Hastalığın klinik bulgularının şiddet ve süresini azaltmak</a:t>
            </a:r>
          </a:p>
          <a:p>
            <a:endParaRPr lang="tr-TR" dirty="0"/>
          </a:p>
          <a:p>
            <a:r>
              <a:rPr lang="tr-TR" dirty="0" err="1"/>
              <a:t>Nonsüpüratif</a:t>
            </a:r>
            <a:r>
              <a:rPr lang="tr-TR" dirty="0"/>
              <a:t> komplikasyonların </a:t>
            </a:r>
            <a:r>
              <a:rPr lang="tr-TR" dirty="0" err="1"/>
              <a:t>insidansını</a:t>
            </a:r>
            <a:r>
              <a:rPr lang="tr-TR" dirty="0"/>
              <a:t> azaltmak</a:t>
            </a:r>
          </a:p>
          <a:p>
            <a:endParaRPr lang="tr-TR" dirty="0"/>
          </a:p>
          <a:p>
            <a:r>
              <a:rPr lang="tr-TR" dirty="0" err="1"/>
              <a:t>Enfektiviteyi</a:t>
            </a:r>
            <a:r>
              <a:rPr lang="tr-TR" dirty="0"/>
              <a:t> azaltarak yakın temaslılarla </a:t>
            </a:r>
            <a:r>
              <a:rPr lang="tr-TR" dirty="0" err="1"/>
              <a:t>bulaşı</a:t>
            </a:r>
            <a:r>
              <a:rPr lang="tr-TR" dirty="0"/>
              <a:t> önlemek</a:t>
            </a:r>
          </a:p>
          <a:p>
            <a:endParaRPr lang="tr-TR" dirty="0"/>
          </a:p>
          <a:p>
            <a:r>
              <a:rPr lang="tr-TR" dirty="0"/>
              <a:t>Hastalık başladıktan sonraki 9 gün içinde antibiyotik başlanırsa ARA önlenebilir.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52447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</a:t>
            </a:r>
          </a:p>
        </p:txBody>
      </p:sp>
      <p:pic>
        <p:nvPicPr>
          <p:cNvPr id="4" name="İçerik Yer Tutucusu 3" descr="Ekran Kırpm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241" y="1179033"/>
            <a:ext cx="7098223" cy="4997930"/>
          </a:xfrm>
        </p:spPr>
      </p:pic>
    </p:spTree>
    <p:extLst>
      <p:ext uri="{BB962C8B-B14F-4D97-AF65-F5344CB8AC3E}">
        <p14:creationId xmlns:p14="http://schemas.microsoft.com/office/powerpoint/2010/main" val="3297442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Tedaviden Sonra</a:t>
            </a:r>
          </a:p>
        </p:txBody>
      </p:sp>
      <p:pic>
        <p:nvPicPr>
          <p:cNvPr id="4" name="İçerik Yer Tutucusu 3" descr="Ekran Kırpm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359" y="1322719"/>
            <a:ext cx="9128502" cy="4954095"/>
          </a:xfrm>
        </p:spPr>
      </p:pic>
    </p:spTree>
    <p:extLst>
      <p:ext uri="{BB962C8B-B14F-4D97-AF65-F5344CB8AC3E}">
        <p14:creationId xmlns:p14="http://schemas.microsoft.com/office/powerpoint/2010/main" val="10815529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 sonunda boğaz kültürü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GAS </a:t>
            </a:r>
            <a:r>
              <a:rPr lang="tr-TR" dirty="0" err="1"/>
              <a:t>tonsillofarenjitinde</a:t>
            </a:r>
            <a:r>
              <a:rPr lang="tr-TR" dirty="0"/>
              <a:t> tedavi sonunda </a:t>
            </a:r>
            <a:r>
              <a:rPr lang="tr-TR" dirty="0" err="1"/>
              <a:t>asemptomatik</a:t>
            </a:r>
            <a:r>
              <a:rPr lang="tr-TR" dirty="0"/>
              <a:t> olan hastalarda kontrol boğaz kültürü önerilmez</a:t>
            </a:r>
          </a:p>
          <a:p>
            <a:endParaRPr lang="tr-TR" dirty="0"/>
          </a:p>
          <a:p>
            <a:r>
              <a:rPr lang="tr-TR" dirty="0" err="1"/>
              <a:t>Konrol</a:t>
            </a:r>
            <a:r>
              <a:rPr lang="tr-TR" dirty="0"/>
              <a:t> kültür</a:t>
            </a:r>
          </a:p>
          <a:p>
            <a:pPr marL="0" indent="0">
              <a:buNone/>
            </a:pPr>
            <a:r>
              <a:rPr lang="tr-TR" dirty="0"/>
              <a:t>   GAS uyumlu semptomları tekrarlayan hastalarda</a:t>
            </a:r>
          </a:p>
          <a:p>
            <a:pPr marL="0" indent="0">
              <a:buNone/>
            </a:pPr>
            <a:r>
              <a:rPr lang="tr-TR" dirty="0"/>
              <a:t>    ARA riski yüksek olanlarda</a:t>
            </a:r>
          </a:p>
        </p:txBody>
      </p:sp>
    </p:spTree>
    <p:extLst>
      <p:ext uri="{BB962C8B-B14F-4D97-AF65-F5344CB8AC3E}">
        <p14:creationId xmlns:p14="http://schemas.microsoft.com/office/powerpoint/2010/main" val="22362660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Penisilin tedavisi sonucu kültür pozitifliği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%7-37 olabilir</a:t>
            </a:r>
          </a:p>
          <a:p>
            <a:r>
              <a:rPr lang="tr-TR" dirty="0"/>
              <a:t>Araya giren </a:t>
            </a:r>
            <a:r>
              <a:rPr lang="tr-TR" dirty="0" err="1"/>
              <a:t>viral</a:t>
            </a:r>
            <a:r>
              <a:rPr lang="tr-TR" dirty="0"/>
              <a:t> bir enfeksiyon ile GAS taşıyıcılığı olabilir</a:t>
            </a:r>
          </a:p>
          <a:p>
            <a:r>
              <a:rPr lang="tr-TR" dirty="0"/>
              <a:t>İlacı uygun kullanmama</a:t>
            </a:r>
          </a:p>
          <a:p>
            <a:r>
              <a:rPr lang="tr-TR" dirty="0"/>
              <a:t>Boğaz florasında bulunan </a:t>
            </a:r>
            <a:r>
              <a:rPr lang="tr-TR" dirty="0" err="1"/>
              <a:t>H.influenza,stafilokoklar</a:t>
            </a:r>
            <a:r>
              <a:rPr lang="tr-TR" dirty="0"/>
              <a:t> ve </a:t>
            </a:r>
            <a:r>
              <a:rPr lang="tr-TR" dirty="0" err="1"/>
              <a:t>anaerobların</a:t>
            </a:r>
            <a:r>
              <a:rPr lang="tr-TR" dirty="0"/>
              <a:t> salgıladıkları beta </a:t>
            </a:r>
            <a:r>
              <a:rPr lang="tr-TR" dirty="0" err="1"/>
              <a:t>laktamazların</a:t>
            </a:r>
            <a:r>
              <a:rPr lang="tr-TR" dirty="0"/>
              <a:t> etkisiyle penisilinin parçalanması ve penisiline tolerans gelişmesi</a:t>
            </a:r>
          </a:p>
          <a:p>
            <a:r>
              <a:rPr lang="tr-TR" dirty="0"/>
              <a:t>Bir kez daha antibiyotik tedavisi </a:t>
            </a:r>
            <a:r>
              <a:rPr lang="tr-TR" dirty="0" err="1"/>
              <a:t>verilebilir.Beta</a:t>
            </a:r>
            <a:r>
              <a:rPr lang="tr-TR" dirty="0"/>
              <a:t> </a:t>
            </a:r>
            <a:r>
              <a:rPr lang="tr-TR" dirty="0" err="1"/>
              <a:t>laktamazlara</a:t>
            </a:r>
            <a:r>
              <a:rPr lang="tr-TR" dirty="0"/>
              <a:t> karşı stabil bir ajan </a:t>
            </a:r>
            <a:r>
              <a:rPr lang="tr-TR" dirty="0" err="1"/>
              <a:t>seçilmelidir.amoksisilin</a:t>
            </a:r>
            <a:r>
              <a:rPr lang="tr-TR" dirty="0"/>
              <a:t> </a:t>
            </a:r>
            <a:r>
              <a:rPr lang="tr-TR" dirty="0" err="1"/>
              <a:t>klavulonik</a:t>
            </a:r>
            <a:r>
              <a:rPr lang="tr-TR" dirty="0"/>
              <a:t> asit ,2.-3.kuşak </a:t>
            </a:r>
            <a:r>
              <a:rPr lang="tr-TR" dirty="0" err="1"/>
              <a:t>sefalosporin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11517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GAS Taşıyıcılığı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Ilımlı iklimlerde kış ve bahar aylarında </a:t>
            </a:r>
            <a:r>
              <a:rPr lang="tr-TR" dirty="0" err="1"/>
              <a:t>asemptomatik</a:t>
            </a:r>
            <a:r>
              <a:rPr lang="tr-TR" dirty="0"/>
              <a:t> okul çocuklarının %20 kadarı taşıyıcı olabilir.</a:t>
            </a:r>
          </a:p>
          <a:p>
            <a:r>
              <a:rPr lang="tr-TR" dirty="0"/>
              <a:t>Kronik </a:t>
            </a:r>
            <a:r>
              <a:rPr lang="tr-TR" dirty="0" err="1"/>
              <a:t>farengeal</a:t>
            </a:r>
            <a:r>
              <a:rPr lang="tr-TR" dirty="0"/>
              <a:t> GAS taşıyıcılarının yakın temaslılara organizmayı yayma olasılığı düşüktür.</a:t>
            </a:r>
          </a:p>
          <a:p>
            <a:r>
              <a:rPr lang="tr-TR" dirty="0"/>
              <a:t>Kendilerinde de GAS komplikasyonu gelişme olasılığı düşüktür.</a:t>
            </a:r>
          </a:p>
        </p:txBody>
      </p:sp>
    </p:spTree>
    <p:extLst>
      <p:ext uri="{BB962C8B-B14F-4D97-AF65-F5344CB8AC3E}">
        <p14:creationId xmlns:p14="http://schemas.microsoft.com/office/powerpoint/2010/main" val="4182121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GAS Taşıyıcılarında Tedavi </a:t>
            </a:r>
            <a:r>
              <a:rPr lang="tr-TR" dirty="0" err="1"/>
              <a:t>Endikasyonları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Toplumda </a:t>
            </a:r>
            <a:r>
              <a:rPr lang="tr-TR" dirty="0" err="1"/>
              <a:t>ARA,poststreptokoksik</a:t>
            </a:r>
            <a:r>
              <a:rPr lang="tr-TR" dirty="0"/>
              <a:t> </a:t>
            </a:r>
            <a:r>
              <a:rPr lang="tr-TR" dirty="0" err="1"/>
              <a:t>GN,invaziv</a:t>
            </a:r>
            <a:r>
              <a:rPr lang="tr-TR" dirty="0"/>
              <a:t> GAS salgını varsa</a:t>
            </a:r>
          </a:p>
          <a:p>
            <a:r>
              <a:rPr lang="tr-TR" dirty="0"/>
              <a:t>Kapalı bir toplumda GAS </a:t>
            </a:r>
            <a:r>
              <a:rPr lang="tr-TR" dirty="0" err="1"/>
              <a:t>farenjiti</a:t>
            </a:r>
            <a:r>
              <a:rPr lang="tr-TR" dirty="0"/>
              <a:t> salgını varsa</a:t>
            </a:r>
          </a:p>
          <a:p>
            <a:r>
              <a:rPr lang="tr-TR" dirty="0"/>
              <a:t>Ailede veya kişinin kendisinde ARA öyküsü varsa</a:t>
            </a:r>
          </a:p>
          <a:p>
            <a:r>
              <a:rPr lang="tr-TR" dirty="0"/>
              <a:t>Aile içinde uygun tedaviye rağmen çok sayıda </a:t>
            </a:r>
            <a:r>
              <a:rPr lang="tr-TR" dirty="0" err="1"/>
              <a:t>semptomatik</a:t>
            </a:r>
            <a:r>
              <a:rPr lang="tr-TR" dirty="0"/>
              <a:t> GAS </a:t>
            </a:r>
            <a:r>
              <a:rPr lang="tr-TR" dirty="0" err="1"/>
              <a:t>farenjiti</a:t>
            </a:r>
            <a:r>
              <a:rPr lang="tr-TR" dirty="0"/>
              <a:t> </a:t>
            </a:r>
            <a:r>
              <a:rPr lang="tr-TR" dirty="0" err="1"/>
              <a:t>episodları</a:t>
            </a:r>
            <a:r>
              <a:rPr lang="tr-TR" dirty="0"/>
              <a:t> oluyorsa</a:t>
            </a:r>
          </a:p>
          <a:p>
            <a:r>
              <a:rPr lang="tr-TR" dirty="0"/>
              <a:t>Aile GAS enfeksiyonu nedeniyle büyük endişe içindeyse</a:t>
            </a:r>
          </a:p>
          <a:p>
            <a:r>
              <a:rPr lang="tr-TR" dirty="0"/>
              <a:t>Taşıyıcılık nedeniyle </a:t>
            </a:r>
            <a:r>
              <a:rPr lang="tr-TR" dirty="0" err="1"/>
              <a:t>tonsillektomi</a:t>
            </a:r>
            <a:r>
              <a:rPr lang="tr-TR" dirty="0"/>
              <a:t> düşünülüyorsa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3052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Hedefler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ÜSYE tanımlamak</a:t>
            </a:r>
          </a:p>
          <a:p>
            <a:endParaRPr lang="tr-TR" dirty="0"/>
          </a:p>
          <a:p>
            <a:r>
              <a:rPr lang="tr-TR" dirty="0"/>
              <a:t>ÜSYE sınıflandırmak</a:t>
            </a:r>
          </a:p>
          <a:p>
            <a:endParaRPr lang="tr-TR" dirty="0"/>
          </a:p>
          <a:p>
            <a:r>
              <a:rPr lang="tr-TR" dirty="0"/>
              <a:t>ÜSYE tanı yöntemleri hakkında bilgi vermek</a:t>
            </a:r>
          </a:p>
          <a:p>
            <a:endParaRPr lang="tr-TR" dirty="0"/>
          </a:p>
          <a:p>
            <a:r>
              <a:rPr lang="tr-TR" dirty="0"/>
              <a:t>ÜSYE tedavi yöntemleri hakkında bilgi vermek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59891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Kronik AGS </a:t>
            </a:r>
            <a:r>
              <a:rPr lang="tr-TR" dirty="0" err="1"/>
              <a:t>Taşıyılarında</a:t>
            </a:r>
            <a:r>
              <a:rPr lang="tr-TR" dirty="0"/>
              <a:t> Tedavi</a:t>
            </a:r>
          </a:p>
        </p:txBody>
      </p:sp>
      <p:pic>
        <p:nvPicPr>
          <p:cNvPr id="4" name="İçerik Yer Tutucusu 3" descr="Ekran Kırpm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444" y="1904521"/>
            <a:ext cx="8799684" cy="4651261"/>
          </a:xfrm>
        </p:spPr>
      </p:pic>
    </p:spTree>
    <p:extLst>
      <p:ext uri="{BB962C8B-B14F-4D97-AF65-F5344CB8AC3E}">
        <p14:creationId xmlns:p14="http://schemas.microsoft.com/office/powerpoint/2010/main" val="37399144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İzolasyon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Uygun antibiyotik başlandıktan 24 saat sonra hastaların bulaştırıcı olmadığı düşünülür</a:t>
            </a:r>
          </a:p>
          <a:p>
            <a:r>
              <a:rPr lang="tr-TR" dirty="0"/>
              <a:t>GAS </a:t>
            </a:r>
            <a:r>
              <a:rPr lang="tr-TR" dirty="0" err="1"/>
              <a:t>farenjitli</a:t>
            </a:r>
            <a:r>
              <a:rPr lang="tr-TR" dirty="0"/>
              <a:t> çocuk tedaviye başlandıktan sonra  en az 24 saat okula gönderilmemelidir.</a:t>
            </a:r>
          </a:p>
          <a:p>
            <a:r>
              <a:rPr lang="tr-TR" dirty="0"/>
              <a:t>Kişi hastanede yatıyorsa tedavi başlandıktan 24 saat sonraya dek standart ve damlacık önlemleri önerilir</a:t>
            </a:r>
          </a:p>
        </p:txBody>
      </p:sp>
    </p:spTree>
    <p:extLst>
      <p:ext uri="{BB962C8B-B14F-4D97-AF65-F5344CB8AC3E}">
        <p14:creationId xmlns:p14="http://schemas.microsoft.com/office/powerpoint/2010/main" val="21100258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Akut </a:t>
            </a:r>
            <a:r>
              <a:rPr lang="tr-TR" dirty="0" err="1"/>
              <a:t>Otitis</a:t>
            </a:r>
            <a:r>
              <a:rPr lang="tr-TR" dirty="0"/>
              <a:t> Media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Akut başlangıçlı</a:t>
            </a:r>
          </a:p>
          <a:p>
            <a:r>
              <a:rPr lang="tr-TR" dirty="0"/>
              <a:t>Orta kulakta </a:t>
            </a:r>
            <a:r>
              <a:rPr lang="tr-TR" dirty="0" err="1"/>
              <a:t>inflamasyon</a:t>
            </a:r>
            <a:endParaRPr lang="tr-TR" dirty="0"/>
          </a:p>
          <a:p>
            <a:r>
              <a:rPr lang="tr-TR" dirty="0" err="1"/>
              <a:t>Timpanik</a:t>
            </a:r>
            <a:r>
              <a:rPr lang="tr-TR" dirty="0"/>
              <a:t> zarda belirgin </a:t>
            </a:r>
            <a:r>
              <a:rPr lang="tr-TR" dirty="0" err="1"/>
              <a:t>eritem</a:t>
            </a:r>
            <a:r>
              <a:rPr lang="tr-TR" dirty="0"/>
              <a:t> veya şiddetli ağrı</a:t>
            </a:r>
          </a:p>
          <a:p>
            <a:r>
              <a:rPr lang="tr-TR" dirty="0"/>
              <a:t>Orta kulakta sıvı varlığı </a:t>
            </a:r>
          </a:p>
          <a:p>
            <a:pPr marL="0" indent="0">
              <a:buNone/>
            </a:pPr>
            <a:r>
              <a:rPr lang="tr-TR" dirty="0"/>
              <a:t>    </a:t>
            </a:r>
            <a:r>
              <a:rPr lang="tr-TR" dirty="0" err="1"/>
              <a:t>Timpanik</a:t>
            </a:r>
            <a:r>
              <a:rPr lang="tr-TR" dirty="0"/>
              <a:t> zarda bombeleşme</a:t>
            </a:r>
          </a:p>
          <a:p>
            <a:pPr marL="0" indent="0">
              <a:buNone/>
            </a:pPr>
            <a:r>
              <a:rPr lang="tr-TR" dirty="0"/>
              <a:t>    </a:t>
            </a:r>
            <a:r>
              <a:rPr lang="tr-TR" dirty="0" err="1"/>
              <a:t>Timpanik</a:t>
            </a:r>
            <a:r>
              <a:rPr lang="tr-TR" dirty="0"/>
              <a:t> zar </a:t>
            </a:r>
            <a:r>
              <a:rPr lang="tr-TR" dirty="0" err="1"/>
              <a:t>mobilitesinin</a:t>
            </a:r>
            <a:r>
              <a:rPr lang="tr-TR" dirty="0"/>
              <a:t> azalması veya yokluğu</a:t>
            </a:r>
          </a:p>
          <a:p>
            <a:pPr marL="0" indent="0">
              <a:buNone/>
            </a:pPr>
            <a:r>
              <a:rPr lang="tr-TR" dirty="0"/>
              <a:t>    </a:t>
            </a:r>
            <a:r>
              <a:rPr lang="tr-TR" dirty="0" err="1"/>
              <a:t>Timpanik</a:t>
            </a:r>
            <a:r>
              <a:rPr lang="tr-TR" dirty="0"/>
              <a:t> zar arkasında hava sıvı seviyesi</a:t>
            </a:r>
          </a:p>
          <a:p>
            <a:pPr marL="0" indent="0">
              <a:buNone/>
            </a:pPr>
            <a:r>
              <a:rPr lang="tr-TR" dirty="0"/>
              <a:t>    </a:t>
            </a:r>
            <a:r>
              <a:rPr lang="tr-TR" dirty="0" err="1"/>
              <a:t>Otore</a:t>
            </a:r>
            <a:endParaRPr lang="tr-TR" dirty="0"/>
          </a:p>
          <a:p>
            <a:r>
              <a:rPr lang="tr-TR" dirty="0"/>
              <a:t>Orta kulakta </a:t>
            </a:r>
            <a:r>
              <a:rPr lang="tr-TR" dirty="0" err="1"/>
              <a:t>effüzyon</a:t>
            </a:r>
            <a:r>
              <a:rPr lang="tr-TR" dirty="0"/>
              <a:t> olmadan AOM tanısı konulmamalıdır</a:t>
            </a:r>
          </a:p>
        </p:txBody>
      </p:sp>
    </p:spTree>
    <p:extLst>
      <p:ext uri="{BB962C8B-B14F-4D97-AF65-F5344CB8AC3E}">
        <p14:creationId xmlns:p14="http://schemas.microsoft.com/office/powerpoint/2010/main" val="17742928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Epidemiyoloji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En sık 6-24 ay</a:t>
            </a:r>
          </a:p>
          <a:p>
            <a:r>
              <a:rPr lang="tr-TR" dirty="0"/>
              <a:t>Pik </a:t>
            </a:r>
            <a:r>
              <a:rPr lang="tr-TR" dirty="0" err="1"/>
              <a:t>insidans</a:t>
            </a:r>
            <a:r>
              <a:rPr lang="tr-TR" dirty="0"/>
              <a:t> 9-15 ay</a:t>
            </a:r>
          </a:p>
        </p:txBody>
      </p:sp>
    </p:spTree>
    <p:extLst>
      <p:ext uri="{BB962C8B-B14F-4D97-AF65-F5344CB8AC3E}">
        <p14:creationId xmlns:p14="http://schemas.microsoft.com/office/powerpoint/2010/main" val="3385044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Risk Faktörleri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Erkek cinsiyet</a:t>
            </a:r>
          </a:p>
          <a:p>
            <a:r>
              <a:rPr lang="tr-TR" dirty="0"/>
              <a:t>Yatarak biberonla beslenme</a:t>
            </a:r>
          </a:p>
          <a:p>
            <a:r>
              <a:rPr lang="tr-TR" dirty="0"/>
              <a:t>Kreş</a:t>
            </a:r>
          </a:p>
          <a:p>
            <a:r>
              <a:rPr lang="tr-TR" dirty="0"/>
              <a:t>Ebeveynin sigara içmesi</a:t>
            </a:r>
          </a:p>
        </p:txBody>
      </p:sp>
    </p:spTree>
    <p:extLst>
      <p:ext uri="{BB962C8B-B14F-4D97-AF65-F5344CB8AC3E}">
        <p14:creationId xmlns:p14="http://schemas.microsoft.com/office/powerpoint/2010/main" val="2848095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Etkenler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/>
              <a:t>Streptococcus</a:t>
            </a:r>
            <a:r>
              <a:rPr lang="tr-TR" dirty="0"/>
              <a:t> </a:t>
            </a:r>
            <a:r>
              <a:rPr lang="tr-TR" dirty="0" err="1"/>
              <a:t>pneumoniae</a:t>
            </a:r>
            <a:r>
              <a:rPr lang="tr-TR" dirty="0"/>
              <a:t> %30-50</a:t>
            </a:r>
          </a:p>
          <a:p>
            <a:r>
              <a:rPr lang="tr-TR" dirty="0" err="1"/>
              <a:t>H.influenza</a:t>
            </a:r>
            <a:r>
              <a:rPr lang="tr-TR" dirty="0"/>
              <a:t> %45</a:t>
            </a:r>
          </a:p>
          <a:p>
            <a:r>
              <a:rPr lang="tr-TR" dirty="0" err="1"/>
              <a:t>Moraxella</a:t>
            </a:r>
            <a:r>
              <a:rPr lang="tr-TR" dirty="0"/>
              <a:t> </a:t>
            </a:r>
            <a:r>
              <a:rPr lang="tr-TR" dirty="0" err="1"/>
              <a:t>catarrhalis</a:t>
            </a:r>
            <a:r>
              <a:rPr lang="tr-TR" dirty="0"/>
              <a:t> %10</a:t>
            </a:r>
          </a:p>
          <a:p>
            <a:r>
              <a:rPr lang="tr-TR" dirty="0"/>
              <a:t>Grup A streptokoklar %2-10</a:t>
            </a:r>
          </a:p>
          <a:p>
            <a:r>
              <a:rPr lang="tr-TR" dirty="0" err="1"/>
              <a:t>Staf.aureus</a:t>
            </a:r>
            <a:r>
              <a:rPr lang="tr-TR" dirty="0"/>
              <a:t> </a:t>
            </a:r>
            <a:r>
              <a:rPr lang="tr-TR" dirty="0" err="1"/>
              <a:t>timpanoplasti</a:t>
            </a:r>
            <a:r>
              <a:rPr lang="tr-TR" dirty="0"/>
              <a:t> tüpü olanlarda sık</a:t>
            </a:r>
          </a:p>
          <a:p>
            <a:r>
              <a:rPr lang="tr-TR" dirty="0" err="1"/>
              <a:t>E.coli</a:t>
            </a:r>
            <a:r>
              <a:rPr lang="tr-TR" dirty="0"/>
              <a:t> ilk aylarda etken olabilir</a:t>
            </a:r>
          </a:p>
          <a:p>
            <a:r>
              <a:rPr lang="tr-TR" dirty="0" err="1"/>
              <a:t>P.aeruginosa</a:t>
            </a:r>
            <a:r>
              <a:rPr lang="tr-TR" dirty="0"/>
              <a:t> kronik </a:t>
            </a:r>
            <a:r>
              <a:rPr lang="tr-TR" dirty="0" err="1"/>
              <a:t>süpüratif</a:t>
            </a:r>
            <a:r>
              <a:rPr lang="tr-TR" dirty="0"/>
              <a:t> OM etkeni olabilir</a:t>
            </a:r>
          </a:p>
          <a:p>
            <a:r>
              <a:rPr lang="tr-TR" dirty="0"/>
              <a:t>Virüsler </a:t>
            </a:r>
            <a:r>
              <a:rPr lang="tr-TR" dirty="0" err="1"/>
              <a:t>RSV,influenza</a:t>
            </a:r>
            <a:r>
              <a:rPr lang="tr-TR" dirty="0"/>
              <a:t> </a:t>
            </a:r>
            <a:r>
              <a:rPr lang="tr-TR" dirty="0" err="1"/>
              <a:t>viruslar,parainfluenza,human</a:t>
            </a:r>
            <a:r>
              <a:rPr lang="tr-TR" dirty="0"/>
              <a:t> </a:t>
            </a:r>
            <a:r>
              <a:rPr lang="tr-TR" dirty="0" err="1"/>
              <a:t>metapneumovirus</a:t>
            </a:r>
            <a:endParaRPr lang="tr-TR" dirty="0"/>
          </a:p>
          <a:p>
            <a:r>
              <a:rPr lang="tr-TR" dirty="0" err="1"/>
              <a:t>Myc.pneumoniae,c.trachomatis,c.pneumoniae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57438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Klinik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Yeni başlayan kulak ağrısı</a:t>
            </a:r>
          </a:p>
          <a:p>
            <a:r>
              <a:rPr lang="tr-TR" dirty="0"/>
              <a:t>Küçük bebeklerde</a:t>
            </a:r>
          </a:p>
          <a:p>
            <a:pPr marL="0" indent="0">
              <a:buNone/>
            </a:pPr>
            <a:r>
              <a:rPr lang="tr-TR" dirty="0"/>
              <a:t>   Kulağını </a:t>
            </a:r>
            <a:r>
              <a:rPr lang="tr-TR" dirty="0" err="1"/>
              <a:t>tutma,çekme,ovalama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Aşırı ağlama</a:t>
            </a:r>
          </a:p>
          <a:p>
            <a:pPr marL="0" indent="0">
              <a:buNone/>
            </a:pPr>
            <a:r>
              <a:rPr lang="tr-TR" dirty="0"/>
              <a:t>   Uyku değişiklikleri</a:t>
            </a:r>
          </a:p>
          <a:p>
            <a:pPr marL="0" indent="0">
              <a:buNone/>
            </a:pPr>
            <a:r>
              <a:rPr lang="tr-TR" dirty="0"/>
              <a:t>   Davranış değişiklikleri</a:t>
            </a:r>
          </a:p>
          <a:p>
            <a:r>
              <a:rPr lang="tr-TR" dirty="0"/>
              <a:t>Ateş</a:t>
            </a:r>
          </a:p>
          <a:p>
            <a:r>
              <a:rPr lang="tr-TR" dirty="0" err="1"/>
              <a:t>Rinit</a:t>
            </a:r>
            <a:endParaRPr lang="tr-TR" dirty="0"/>
          </a:p>
          <a:p>
            <a:r>
              <a:rPr lang="tr-TR" dirty="0"/>
              <a:t>İştahsızlık</a:t>
            </a:r>
          </a:p>
          <a:p>
            <a:r>
              <a:rPr lang="tr-TR" dirty="0" err="1"/>
              <a:t>Gastroenterit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95551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Otit-Konjuktivit</a:t>
            </a:r>
            <a:r>
              <a:rPr lang="tr-TR" dirty="0"/>
              <a:t> Sendromu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Otitis</a:t>
            </a:r>
            <a:r>
              <a:rPr lang="tr-TR" dirty="0"/>
              <a:t> </a:t>
            </a:r>
            <a:r>
              <a:rPr lang="tr-TR" dirty="0" err="1"/>
              <a:t>media</a:t>
            </a:r>
            <a:r>
              <a:rPr lang="tr-TR" dirty="0"/>
              <a:t> ve </a:t>
            </a:r>
            <a:r>
              <a:rPr lang="tr-TR" dirty="0" err="1"/>
              <a:t>pürülan</a:t>
            </a:r>
            <a:r>
              <a:rPr lang="tr-TR" dirty="0"/>
              <a:t> </a:t>
            </a:r>
            <a:r>
              <a:rPr lang="tr-TR" dirty="0" err="1"/>
              <a:t>konjuktivit</a:t>
            </a:r>
            <a:r>
              <a:rPr lang="tr-TR" dirty="0"/>
              <a:t> birlikteliği</a:t>
            </a:r>
          </a:p>
          <a:p>
            <a:r>
              <a:rPr lang="tr-TR" dirty="0"/>
              <a:t>Çocukların %50 ‘si 2 yaş altı</a:t>
            </a:r>
          </a:p>
          <a:p>
            <a:r>
              <a:rPr lang="tr-TR" dirty="0"/>
              <a:t>Sıklıkla </a:t>
            </a:r>
            <a:r>
              <a:rPr lang="tr-TR" dirty="0" err="1"/>
              <a:t>tiplendirilemeyen</a:t>
            </a:r>
            <a:r>
              <a:rPr lang="tr-TR" dirty="0"/>
              <a:t> </a:t>
            </a:r>
            <a:r>
              <a:rPr lang="tr-TR" dirty="0" err="1"/>
              <a:t>h.influenza</a:t>
            </a:r>
            <a:r>
              <a:rPr lang="tr-TR" dirty="0"/>
              <a:t> etken</a:t>
            </a:r>
          </a:p>
        </p:txBody>
      </p:sp>
    </p:spTree>
    <p:extLst>
      <p:ext uri="{BB962C8B-B14F-4D97-AF65-F5344CB8AC3E}">
        <p14:creationId xmlns:p14="http://schemas.microsoft.com/office/powerpoint/2010/main" val="15529692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Büllöz</a:t>
            </a:r>
            <a:r>
              <a:rPr lang="tr-TR" dirty="0"/>
              <a:t> </a:t>
            </a:r>
            <a:r>
              <a:rPr lang="tr-TR" dirty="0" err="1"/>
              <a:t>Mirinjit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AOM ile birlikte görülür</a:t>
            </a:r>
          </a:p>
          <a:p>
            <a:r>
              <a:rPr lang="tr-TR" dirty="0" err="1"/>
              <a:t>Timpanik</a:t>
            </a:r>
            <a:r>
              <a:rPr lang="tr-TR" dirty="0"/>
              <a:t> </a:t>
            </a:r>
            <a:r>
              <a:rPr lang="tr-TR" dirty="0" err="1"/>
              <a:t>membranda</a:t>
            </a:r>
            <a:r>
              <a:rPr lang="tr-TR" dirty="0"/>
              <a:t> </a:t>
            </a:r>
            <a:r>
              <a:rPr lang="tr-TR" dirty="0" err="1"/>
              <a:t>büller</a:t>
            </a:r>
            <a:r>
              <a:rPr lang="tr-TR" dirty="0"/>
              <a:t> vardır.</a:t>
            </a:r>
          </a:p>
          <a:p>
            <a:r>
              <a:rPr lang="tr-TR" dirty="0"/>
              <a:t>2 yaş altı AOM çocukların %5’inde görülür</a:t>
            </a:r>
          </a:p>
          <a:p>
            <a:r>
              <a:rPr lang="tr-TR" dirty="0" err="1"/>
              <a:t>Viral</a:t>
            </a:r>
            <a:r>
              <a:rPr lang="tr-TR" dirty="0"/>
              <a:t> ve bakteriyel etkenlerin dağılımı </a:t>
            </a:r>
            <a:r>
              <a:rPr lang="tr-TR" dirty="0" err="1"/>
              <a:t>bülsüz</a:t>
            </a:r>
            <a:r>
              <a:rPr lang="tr-TR" dirty="0"/>
              <a:t> AOM gibidir</a:t>
            </a:r>
          </a:p>
          <a:p>
            <a:r>
              <a:rPr lang="tr-TR" dirty="0"/>
              <a:t>Tedavi ve </a:t>
            </a:r>
            <a:r>
              <a:rPr lang="tr-TR" dirty="0" err="1"/>
              <a:t>prognoz</a:t>
            </a:r>
            <a:r>
              <a:rPr lang="tr-TR" dirty="0"/>
              <a:t> </a:t>
            </a:r>
            <a:r>
              <a:rPr lang="tr-TR" dirty="0" err="1"/>
              <a:t>bülsüz</a:t>
            </a:r>
            <a:r>
              <a:rPr lang="tr-TR" dirty="0"/>
              <a:t>  AOM gibidir.</a:t>
            </a:r>
          </a:p>
        </p:txBody>
      </p:sp>
    </p:spTree>
    <p:extLst>
      <p:ext uri="{BB962C8B-B14F-4D97-AF65-F5344CB8AC3E}">
        <p14:creationId xmlns:p14="http://schemas.microsoft.com/office/powerpoint/2010/main" val="16702967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Tanı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/>
              <a:t>Pnömonik</a:t>
            </a:r>
            <a:r>
              <a:rPr lang="tr-TR" dirty="0"/>
              <a:t> </a:t>
            </a:r>
            <a:r>
              <a:rPr lang="tr-TR" dirty="0" err="1"/>
              <a:t>otoskop</a:t>
            </a:r>
            <a:endParaRPr lang="tr-TR" dirty="0"/>
          </a:p>
          <a:p>
            <a:r>
              <a:rPr lang="tr-TR" dirty="0" err="1"/>
              <a:t>Timpanik</a:t>
            </a:r>
            <a:r>
              <a:rPr lang="tr-TR" dirty="0"/>
              <a:t> </a:t>
            </a:r>
            <a:r>
              <a:rPr lang="tr-TR" dirty="0" err="1"/>
              <a:t>membranın</a:t>
            </a:r>
            <a:r>
              <a:rPr lang="tr-TR" dirty="0"/>
              <a:t> </a:t>
            </a:r>
            <a:r>
              <a:rPr lang="tr-TR" dirty="0" err="1"/>
              <a:t>rengi,pozisyonu,mobilitesi</a:t>
            </a:r>
            <a:r>
              <a:rPr lang="tr-TR" dirty="0"/>
              <a:t> değerlendirilir</a:t>
            </a:r>
          </a:p>
          <a:p>
            <a:r>
              <a:rPr lang="tr-TR" dirty="0" err="1"/>
              <a:t>Timpanik</a:t>
            </a:r>
            <a:r>
              <a:rPr lang="tr-TR" dirty="0"/>
              <a:t> </a:t>
            </a:r>
            <a:r>
              <a:rPr lang="tr-TR" dirty="0" err="1"/>
              <a:t>membran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</a:t>
            </a:r>
            <a:r>
              <a:rPr lang="tr-TR" dirty="0" err="1"/>
              <a:t>opak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sarı kırmızı bulanık</a:t>
            </a:r>
          </a:p>
          <a:p>
            <a:pPr marL="0" indent="0">
              <a:buNone/>
            </a:pPr>
            <a:r>
              <a:rPr lang="tr-TR" dirty="0"/>
              <a:t>   bombeleşme</a:t>
            </a:r>
          </a:p>
          <a:p>
            <a:pPr marL="0" indent="0">
              <a:buNone/>
            </a:pPr>
            <a:r>
              <a:rPr lang="tr-TR" dirty="0"/>
              <a:t>   </a:t>
            </a:r>
            <a:r>
              <a:rPr lang="tr-TR" dirty="0" err="1"/>
              <a:t>mobilite</a:t>
            </a:r>
            <a:r>
              <a:rPr lang="tr-TR" dirty="0"/>
              <a:t> azalmış ama pozitif basınca cevap verir</a:t>
            </a:r>
          </a:p>
          <a:p>
            <a:pPr marL="0" indent="0">
              <a:buNone/>
            </a:pPr>
            <a:r>
              <a:rPr lang="tr-TR" dirty="0"/>
              <a:t>   </a:t>
            </a:r>
            <a:r>
              <a:rPr lang="tr-TR" dirty="0" err="1"/>
              <a:t>effüzyon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625519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Üst Solunum Yolları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Burun</a:t>
            </a:r>
          </a:p>
          <a:p>
            <a:r>
              <a:rPr lang="tr-TR" dirty="0" err="1"/>
              <a:t>Paranazal</a:t>
            </a:r>
            <a:r>
              <a:rPr lang="tr-TR" dirty="0"/>
              <a:t> sinüsler</a:t>
            </a:r>
          </a:p>
          <a:p>
            <a:r>
              <a:rPr lang="tr-TR" dirty="0"/>
              <a:t>Orta kulak</a:t>
            </a:r>
          </a:p>
          <a:p>
            <a:r>
              <a:rPr lang="tr-TR" dirty="0" err="1"/>
              <a:t>Nazofarenks</a:t>
            </a:r>
            <a:endParaRPr lang="tr-TR" dirty="0"/>
          </a:p>
          <a:p>
            <a:r>
              <a:rPr lang="tr-TR" dirty="0" err="1"/>
              <a:t>Orofarenks</a:t>
            </a:r>
            <a:endParaRPr lang="tr-TR" dirty="0"/>
          </a:p>
          <a:p>
            <a:r>
              <a:rPr lang="tr-TR" dirty="0" err="1"/>
              <a:t>Larenks</a:t>
            </a:r>
            <a:endParaRPr lang="tr-TR" dirty="0"/>
          </a:p>
          <a:p>
            <a:r>
              <a:rPr lang="tr-TR" dirty="0" err="1"/>
              <a:t>Adenoid</a:t>
            </a:r>
            <a:r>
              <a:rPr lang="tr-TR" dirty="0"/>
              <a:t> ve </a:t>
            </a:r>
            <a:r>
              <a:rPr lang="tr-TR" dirty="0" err="1"/>
              <a:t>tonsillalar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803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İntratemporal</a:t>
            </a:r>
            <a:r>
              <a:rPr lang="tr-TR" dirty="0"/>
              <a:t> komplikasyonlar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İşitme kaybı</a:t>
            </a:r>
          </a:p>
          <a:p>
            <a:r>
              <a:rPr lang="tr-TR" dirty="0"/>
              <a:t>Denge ve motor problemler</a:t>
            </a:r>
          </a:p>
          <a:p>
            <a:r>
              <a:rPr lang="tr-TR" dirty="0" err="1"/>
              <a:t>Timpanik</a:t>
            </a:r>
            <a:r>
              <a:rPr lang="tr-TR" dirty="0"/>
              <a:t> zar </a:t>
            </a:r>
            <a:r>
              <a:rPr lang="tr-TR" dirty="0" err="1"/>
              <a:t>perforasyonu</a:t>
            </a:r>
            <a:endParaRPr lang="tr-TR" dirty="0"/>
          </a:p>
          <a:p>
            <a:r>
              <a:rPr lang="tr-TR" dirty="0"/>
              <a:t>Kronik </a:t>
            </a:r>
            <a:r>
              <a:rPr lang="tr-TR" dirty="0" err="1"/>
              <a:t>süpüratik</a:t>
            </a:r>
            <a:r>
              <a:rPr lang="tr-TR" dirty="0"/>
              <a:t> OM</a:t>
            </a:r>
          </a:p>
          <a:p>
            <a:r>
              <a:rPr lang="tr-TR" dirty="0" err="1"/>
              <a:t>Timpanoskleroz</a:t>
            </a:r>
            <a:endParaRPr lang="tr-TR" dirty="0"/>
          </a:p>
          <a:p>
            <a:r>
              <a:rPr lang="tr-TR" dirty="0"/>
              <a:t>Orta kulak </a:t>
            </a:r>
            <a:r>
              <a:rPr lang="tr-TR" dirty="0" err="1"/>
              <a:t>atelektazisi</a:t>
            </a:r>
            <a:endParaRPr lang="tr-TR" dirty="0"/>
          </a:p>
          <a:p>
            <a:r>
              <a:rPr lang="tr-TR" dirty="0" err="1"/>
              <a:t>Kolesteatoma</a:t>
            </a:r>
            <a:endParaRPr lang="tr-TR" dirty="0"/>
          </a:p>
          <a:p>
            <a:r>
              <a:rPr lang="tr-TR" dirty="0" err="1"/>
              <a:t>Adeziv</a:t>
            </a:r>
            <a:r>
              <a:rPr lang="tr-TR" dirty="0"/>
              <a:t> OM</a:t>
            </a:r>
          </a:p>
          <a:p>
            <a:r>
              <a:rPr lang="tr-TR" dirty="0" err="1"/>
              <a:t>Mastoidit</a:t>
            </a:r>
            <a:endParaRPr lang="tr-TR" dirty="0"/>
          </a:p>
          <a:p>
            <a:r>
              <a:rPr lang="tr-TR" dirty="0" err="1"/>
              <a:t>Petrozit</a:t>
            </a:r>
            <a:endParaRPr lang="tr-TR" dirty="0"/>
          </a:p>
          <a:p>
            <a:r>
              <a:rPr lang="tr-TR" dirty="0" err="1"/>
              <a:t>Labirentit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51728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İntrakranial</a:t>
            </a:r>
            <a:r>
              <a:rPr lang="tr-TR" dirty="0"/>
              <a:t> komplikasyonlar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Menenjit</a:t>
            </a:r>
          </a:p>
          <a:p>
            <a:r>
              <a:rPr lang="tr-TR" dirty="0" err="1"/>
              <a:t>Epidural</a:t>
            </a:r>
            <a:r>
              <a:rPr lang="tr-TR" dirty="0"/>
              <a:t> apse</a:t>
            </a:r>
          </a:p>
          <a:p>
            <a:r>
              <a:rPr lang="tr-TR" dirty="0"/>
              <a:t>Beyin apsesi</a:t>
            </a:r>
          </a:p>
          <a:p>
            <a:r>
              <a:rPr lang="tr-TR" dirty="0" err="1"/>
              <a:t>Lateral</a:t>
            </a:r>
            <a:r>
              <a:rPr lang="tr-TR" dirty="0"/>
              <a:t> sinüs </a:t>
            </a:r>
            <a:r>
              <a:rPr lang="tr-TR" dirty="0" err="1"/>
              <a:t>trombozu</a:t>
            </a:r>
            <a:endParaRPr lang="tr-TR" dirty="0"/>
          </a:p>
          <a:p>
            <a:r>
              <a:rPr lang="tr-TR" dirty="0" err="1"/>
              <a:t>Kavernöz</a:t>
            </a:r>
            <a:r>
              <a:rPr lang="tr-TR" dirty="0"/>
              <a:t> sinüs </a:t>
            </a:r>
            <a:r>
              <a:rPr lang="tr-TR" dirty="0" err="1"/>
              <a:t>trombozu</a:t>
            </a:r>
            <a:endParaRPr lang="tr-TR" dirty="0"/>
          </a:p>
          <a:p>
            <a:r>
              <a:rPr lang="tr-TR" dirty="0" err="1"/>
              <a:t>Subdural</a:t>
            </a:r>
            <a:r>
              <a:rPr lang="tr-TR" dirty="0"/>
              <a:t> </a:t>
            </a:r>
            <a:r>
              <a:rPr lang="tr-TR" dirty="0" err="1"/>
              <a:t>ampiyem</a:t>
            </a:r>
            <a:endParaRPr lang="tr-TR" dirty="0"/>
          </a:p>
          <a:p>
            <a:r>
              <a:rPr lang="tr-TR" dirty="0" err="1"/>
              <a:t>Karotid</a:t>
            </a:r>
            <a:r>
              <a:rPr lang="tr-TR" dirty="0"/>
              <a:t> arter </a:t>
            </a:r>
            <a:r>
              <a:rPr lang="tr-TR" dirty="0" err="1"/>
              <a:t>trombozu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19064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Başlangıçta yüksek doz </a:t>
            </a:r>
            <a:r>
              <a:rPr lang="tr-TR" dirty="0" err="1"/>
              <a:t>amoksisilin</a:t>
            </a:r>
            <a:endParaRPr lang="tr-TR" dirty="0"/>
          </a:p>
          <a:p>
            <a:r>
              <a:rPr lang="tr-TR" dirty="0"/>
              <a:t>Güvenli </a:t>
            </a:r>
          </a:p>
          <a:p>
            <a:r>
              <a:rPr lang="tr-TR" dirty="0"/>
              <a:t>Maliyet düşük</a:t>
            </a:r>
          </a:p>
          <a:p>
            <a:r>
              <a:rPr lang="tr-TR" dirty="0"/>
              <a:t>Tadı iyi</a:t>
            </a:r>
          </a:p>
          <a:p>
            <a:r>
              <a:rPr lang="tr-TR" dirty="0"/>
              <a:t>Dar spektrumlu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617915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</a:t>
            </a:r>
          </a:p>
        </p:txBody>
      </p:sp>
      <p:pic>
        <p:nvPicPr>
          <p:cNvPr id="4" name="İçerik Yer Tutucusu 3" descr="Ekran Kırpm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256" y="1355955"/>
            <a:ext cx="9824484" cy="5379785"/>
          </a:xfrm>
        </p:spPr>
      </p:pic>
    </p:spTree>
    <p:extLst>
      <p:ext uri="{BB962C8B-B14F-4D97-AF65-F5344CB8AC3E}">
        <p14:creationId xmlns:p14="http://schemas.microsoft.com/office/powerpoint/2010/main" val="1051281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 olarak Beta </a:t>
            </a:r>
            <a:r>
              <a:rPr lang="tr-TR" dirty="0" err="1"/>
              <a:t>Laktamaz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Önceki 30 gün içinde </a:t>
            </a:r>
            <a:r>
              <a:rPr lang="tr-TR" dirty="0" err="1"/>
              <a:t>amoksisilin</a:t>
            </a:r>
            <a:r>
              <a:rPr lang="tr-TR" dirty="0"/>
              <a:t> kullanımı</a:t>
            </a:r>
          </a:p>
          <a:p>
            <a:endParaRPr lang="tr-TR" dirty="0"/>
          </a:p>
          <a:p>
            <a:r>
              <a:rPr lang="tr-TR" dirty="0" err="1"/>
              <a:t>Pürülan</a:t>
            </a:r>
            <a:r>
              <a:rPr lang="tr-TR" dirty="0"/>
              <a:t> </a:t>
            </a:r>
            <a:r>
              <a:rPr lang="tr-TR" dirty="0" err="1"/>
              <a:t>konjuktivit</a:t>
            </a:r>
            <a:r>
              <a:rPr lang="tr-TR" dirty="0"/>
              <a:t> eşlik edenler</a:t>
            </a:r>
          </a:p>
          <a:p>
            <a:endParaRPr lang="tr-TR" dirty="0"/>
          </a:p>
          <a:p>
            <a:r>
              <a:rPr lang="tr-TR" dirty="0" err="1"/>
              <a:t>Amoksisiline</a:t>
            </a:r>
            <a:r>
              <a:rPr lang="tr-TR" dirty="0"/>
              <a:t> cevap vermeyen </a:t>
            </a:r>
            <a:r>
              <a:rPr lang="tr-TR" dirty="0" err="1"/>
              <a:t>rekürren</a:t>
            </a:r>
            <a:r>
              <a:rPr lang="tr-TR" dirty="0"/>
              <a:t> AOM öyküsü</a:t>
            </a:r>
          </a:p>
          <a:p>
            <a:endParaRPr lang="tr-TR" dirty="0"/>
          </a:p>
          <a:p>
            <a:r>
              <a:rPr lang="tr-TR" dirty="0"/>
              <a:t>Yüksek doz </a:t>
            </a:r>
            <a:r>
              <a:rPr lang="tr-TR" dirty="0" err="1"/>
              <a:t>amoksisilin</a:t>
            </a:r>
            <a:r>
              <a:rPr lang="tr-TR" dirty="0"/>
              <a:t> /</a:t>
            </a:r>
            <a:r>
              <a:rPr lang="tr-TR" dirty="0" err="1"/>
              <a:t>klavulanat</a:t>
            </a:r>
            <a:r>
              <a:rPr lang="tr-TR" dirty="0"/>
              <a:t> 2 doza bölerek 90/6.4 mg/kg/gün</a:t>
            </a:r>
          </a:p>
          <a:p>
            <a:endParaRPr lang="tr-TR" dirty="0"/>
          </a:p>
          <a:p>
            <a:r>
              <a:rPr lang="tr-TR" dirty="0"/>
              <a:t>Alternatif olarak </a:t>
            </a:r>
            <a:r>
              <a:rPr lang="tr-TR" dirty="0" err="1"/>
              <a:t>sefdinir,sefuroksim,sefpodoksim,seftriakson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28088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48-72 saat cevap alınamazsa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Başlangıçta yüksek doz A/KA aldıysa A/KA(90/6.4 mg/kg/gün)</a:t>
            </a:r>
          </a:p>
          <a:p>
            <a:endParaRPr lang="tr-TR" dirty="0"/>
          </a:p>
          <a:p>
            <a:r>
              <a:rPr lang="tr-TR" dirty="0"/>
              <a:t>Alternatif </a:t>
            </a:r>
          </a:p>
          <a:p>
            <a:pPr marL="0" indent="0">
              <a:buNone/>
            </a:pPr>
            <a:r>
              <a:rPr lang="tr-TR" dirty="0"/>
              <a:t>   </a:t>
            </a:r>
            <a:r>
              <a:rPr lang="tr-TR" dirty="0" err="1"/>
              <a:t>Sefdinir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</a:t>
            </a:r>
            <a:r>
              <a:rPr lang="tr-TR" dirty="0" err="1"/>
              <a:t>Sefpodoksim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</a:t>
            </a:r>
            <a:r>
              <a:rPr lang="tr-TR" dirty="0" err="1"/>
              <a:t>Seftriakson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</a:t>
            </a:r>
            <a:r>
              <a:rPr lang="tr-TR" dirty="0" err="1"/>
              <a:t>Sefuroksim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</a:t>
            </a:r>
            <a:r>
              <a:rPr lang="tr-TR" dirty="0" err="1"/>
              <a:t>Levofloksasin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43150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Akut </a:t>
            </a:r>
            <a:r>
              <a:rPr lang="tr-TR" dirty="0" err="1"/>
              <a:t>Rinosinüzit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Nazal boşluk ve </a:t>
            </a:r>
            <a:r>
              <a:rPr lang="tr-TR" dirty="0" err="1"/>
              <a:t>paranazal</a:t>
            </a:r>
            <a:r>
              <a:rPr lang="tr-TR" dirty="0"/>
              <a:t> sinüslerin </a:t>
            </a:r>
            <a:r>
              <a:rPr lang="tr-TR" dirty="0" err="1"/>
              <a:t>mukozal</a:t>
            </a:r>
            <a:r>
              <a:rPr lang="tr-TR" dirty="0"/>
              <a:t> tabakasının </a:t>
            </a:r>
            <a:r>
              <a:rPr lang="tr-TR" dirty="0" err="1"/>
              <a:t>inflamasyonu</a:t>
            </a:r>
            <a:endParaRPr lang="tr-TR" dirty="0"/>
          </a:p>
          <a:p>
            <a:endParaRPr lang="tr-TR" dirty="0"/>
          </a:p>
          <a:p>
            <a:r>
              <a:rPr lang="tr-TR" dirty="0"/>
              <a:t>Çocuklar yılda 6-8 kez </a:t>
            </a:r>
            <a:r>
              <a:rPr lang="tr-TR" dirty="0" err="1"/>
              <a:t>viral</a:t>
            </a:r>
            <a:r>
              <a:rPr lang="tr-TR" dirty="0"/>
              <a:t> ÜSYE geçirirler</a:t>
            </a:r>
          </a:p>
          <a:p>
            <a:r>
              <a:rPr lang="tr-TR" dirty="0"/>
              <a:t>.</a:t>
            </a:r>
          </a:p>
          <a:p>
            <a:r>
              <a:rPr lang="tr-TR" dirty="0" err="1"/>
              <a:t>Viral</a:t>
            </a:r>
            <a:r>
              <a:rPr lang="tr-TR" dirty="0"/>
              <a:t> </a:t>
            </a:r>
            <a:r>
              <a:rPr lang="tr-TR" dirty="0" err="1"/>
              <a:t>ÜSYE’lerin</a:t>
            </a:r>
            <a:r>
              <a:rPr lang="tr-TR" dirty="0"/>
              <a:t> %5-13’ünde bakteriyel sinüzit gelişir.</a:t>
            </a:r>
          </a:p>
          <a:p>
            <a:endParaRPr lang="tr-TR" dirty="0"/>
          </a:p>
          <a:p>
            <a:r>
              <a:rPr lang="tr-TR" dirty="0"/>
              <a:t>Sinüzitler çocukta antibiyotik reçete edilen en sık 5.hastalık</a:t>
            </a:r>
          </a:p>
        </p:txBody>
      </p:sp>
    </p:spTree>
    <p:extLst>
      <p:ext uri="{BB962C8B-B14F-4D97-AF65-F5344CB8AC3E}">
        <p14:creationId xmlns:p14="http://schemas.microsoft.com/office/powerpoint/2010/main" val="12734401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Paranazal</a:t>
            </a:r>
            <a:r>
              <a:rPr lang="tr-TR" dirty="0"/>
              <a:t> Sinüsler</a:t>
            </a:r>
          </a:p>
        </p:txBody>
      </p:sp>
      <p:pic>
        <p:nvPicPr>
          <p:cNvPr id="4" name="İçerik Yer Tutucusu 3" descr="Ekran Kırpm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405" y="1418897"/>
            <a:ext cx="7236369" cy="4824247"/>
          </a:xfrm>
        </p:spPr>
      </p:pic>
    </p:spTree>
    <p:extLst>
      <p:ext uri="{BB962C8B-B14F-4D97-AF65-F5344CB8AC3E}">
        <p14:creationId xmlns:p14="http://schemas.microsoft.com/office/powerpoint/2010/main" val="206819951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Paranazal</a:t>
            </a:r>
            <a:r>
              <a:rPr lang="tr-TR" dirty="0"/>
              <a:t> Sinüsler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Maksiller</a:t>
            </a:r>
            <a:r>
              <a:rPr lang="tr-TR" dirty="0"/>
              <a:t> sinüsler doğumda mevcut,4 yaşında gelişimi hızlanır.</a:t>
            </a:r>
          </a:p>
          <a:p>
            <a:endParaRPr lang="tr-TR" dirty="0"/>
          </a:p>
          <a:p>
            <a:r>
              <a:rPr lang="tr-TR" dirty="0" err="1"/>
              <a:t>Etmoid</a:t>
            </a:r>
            <a:r>
              <a:rPr lang="tr-TR" dirty="0"/>
              <a:t> sinüsler doğumda mevcut küçük hava kesecikleri.</a:t>
            </a:r>
          </a:p>
          <a:p>
            <a:endParaRPr lang="tr-TR" dirty="0"/>
          </a:p>
          <a:p>
            <a:r>
              <a:rPr lang="tr-TR" dirty="0" err="1"/>
              <a:t>Sfenoid</a:t>
            </a:r>
            <a:r>
              <a:rPr lang="tr-TR" dirty="0"/>
              <a:t> sinüsler 2 yaşından itibaren mevcut ancak havalanmaları 5 yaşı bulur.</a:t>
            </a:r>
          </a:p>
          <a:p>
            <a:endParaRPr lang="tr-TR" dirty="0"/>
          </a:p>
          <a:p>
            <a:r>
              <a:rPr lang="tr-TR" dirty="0" err="1"/>
              <a:t>Frontal</a:t>
            </a:r>
            <a:r>
              <a:rPr lang="tr-TR" dirty="0"/>
              <a:t> sinüsler 6 ile 8 yaştan itibaren </a:t>
            </a:r>
            <a:r>
              <a:rPr lang="tr-TR" dirty="0" err="1"/>
              <a:t>etmoid</a:t>
            </a:r>
            <a:r>
              <a:rPr lang="tr-TR" dirty="0"/>
              <a:t> sinüslerden radyolojik olarak </a:t>
            </a:r>
            <a:r>
              <a:rPr lang="tr-TR" dirty="0" err="1"/>
              <a:t>ayrılabilir.Sonraki</a:t>
            </a:r>
            <a:r>
              <a:rPr lang="tr-TR" dirty="0"/>
              <a:t> 8-10 yılda normal hale gelir.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83014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Paranazal</a:t>
            </a:r>
            <a:r>
              <a:rPr lang="tr-TR" dirty="0"/>
              <a:t> Sinüsler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Sinüslerde oluşan </a:t>
            </a:r>
            <a:r>
              <a:rPr lang="tr-TR" dirty="0" err="1"/>
              <a:t>sekresyonlar</a:t>
            </a:r>
            <a:r>
              <a:rPr lang="tr-TR" dirty="0"/>
              <a:t> normal </a:t>
            </a:r>
            <a:r>
              <a:rPr lang="tr-TR" dirty="0" err="1"/>
              <a:t>mukosiliar</a:t>
            </a:r>
            <a:r>
              <a:rPr lang="tr-TR" dirty="0"/>
              <a:t> fonksiyon ile sinüs </a:t>
            </a:r>
            <a:r>
              <a:rPr lang="tr-TR" dirty="0" err="1"/>
              <a:t>ostiumları</a:t>
            </a:r>
            <a:r>
              <a:rPr lang="tr-TR" dirty="0"/>
              <a:t> aracılığıyla </a:t>
            </a:r>
            <a:r>
              <a:rPr lang="tr-TR" dirty="0" err="1"/>
              <a:t>burna</a:t>
            </a:r>
            <a:r>
              <a:rPr lang="tr-TR" dirty="0"/>
              <a:t> akar.</a:t>
            </a:r>
          </a:p>
          <a:p>
            <a:endParaRPr lang="tr-TR" dirty="0"/>
          </a:p>
          <a:p>
            <a:r>
              <a:rPr lang="tr-TR" dirty="0"/>
              <a:t>Sinüs drenaj yollarında obstrüksiyon sinüzite yol açar</a:t>
            </a:r>
          </a:p>
        </p:txBody>
      </p:sp>
    </p:spTree>
    <p:extLst>
      <p:ext uri="{BB962C8B-B14F-4D97-AF65-F5344CB8AC3E}">
        <p14:creationId xmlns:p14="http://schemas.microsoft.com/office/powerpoint/2010/main" val="1321194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Birinci basamakta solunum sistemiyle ilgili en çok konulan tanı ÜSYE</a:t>
            </a:r>
          </a:p>
          <a:p>
            <a:endParaRPr lang="tr-TR" dirty="0"/>
          </a:p>
          <a:p>
            <a:r>
              <a:rPr lang="tr-TR" dirty="0"/>
              <a:t>ÜSYE çeşitli etkenlerle oluşur ancak klinikleri benzerdir</a:t>
            </a:r>
          </a:p>
          <a:p>
            <a:endParaRPr lang="tr-TR" dirty="0"/>
          </a:p>
          <a:p>
            <a:r>
              <a:rPr lang="tr-TR" dirty="0"/>
              <a:t>Etken genelde virüslerdir</a:t>
            </a:r>
          </a:p>
          <a:p>
            <a:endParaRPr lang="tr-TR" dirty="0"/>
          </a:p>
          <a:p>
            <a:r>
              <a:rPr lang="tr-TR" dirty="0"/>
              <a:t>Kişinin günlük aktiviteleri </a:t>
            </a:r>
            <a:r>
              <a:rPr lang="tr-TR" dirty="0" err="1"/>
              <a:t>kısıtlanır,okul</a:t>
            </a:r>
            <a:r>
              <a:rPr lang="tr-TR" dirty="0"/>
              <a:t> ve iş devamsızlığı olur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62988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Predispozan</a:t>
            </a:r>
            <a:r>
              <a:rPr lang="tr-TR" dirty="0"/>
              <a:t> Faktörler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Üst solunum yolu enfeksiyonları</a:t>
            </a:r>
          </a:p>
          <a:p>
            <a:r>
              <a:rPr lang="tr-TR" dirty="0" err="1"/>
              <a:t>Allerjik</a:t>
            </a:r>
            <a:r>
              <a:rPr lang="tr-TR" dirty="0"/>
              <a:t> </a:t>
            </a:r>
            <a:r>
              <a:rPr lang="tr-TR" dirty="0" err="1"/>
              <a:t>rinit</a:t>
            </a:r>
            <a:endParaRPr lang="tr-TR" dirty="0"/>
          </a:p>
          <a:p>
            <a:r>
              <a:rPr lang="tr-TR" dirty="0"/>
              <a:t>Anatomik obstrüksiyonlar</a:t>
            </a:r>
          </a:p>
          <a:p>
            <a:pPr marL="0" indent="0">
              <a:buNone/>
            </a:pPr>
            <a:r>
              <a:rPr lang="tr-TR" dirty="0"/>
              <a:t>   Nazal </a:t>
            </a:r>
            <a:r>
              <a:rPr lang="tr-TR" dirty="0" err="1"/>
              <a:t>septal</a:t>
            </a:r>
            <a:r>
              <a:rPr lang="tr-TR" dirty="0"/>
              <a:t> </a:t>
            </a:r>
            <a:r>
              <a:rPr lang="tr-TR" dirty="0" err="1"/>
              <a:t>deformiteler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</a:t>
            </a:r>
            <a:r>
              <a:rPr lang="tr-TR" dirty="0" err="1"/>
              <a:t>Kraniyofasyal</a:t>
            </a:r>
            <a:r>
              <a:rPr lang="tr-TR" dirty="0"/>
              <a:t> anomaliler</a:t>
            </a:r>
          </a:p>
          <a:p>
            <a:pPr marL="0" indent="0">
              <a:buNone/>
            </a:pPr>
            <a:r>
              <a:rPr lang="tr-TR" dirty="0"/>
              <a:t>   </a:t>
            </a:r>
            <a:r>
              <a:rPr lang="tr-TR" dirty="0" err="1"/>
              <a:t>Adenoid</a:t>
            </a:r>
            <a:r>
              <a:rPr lang="tr-TR" dirty="0"/>
              <a:t> </a:t>
            </a:r>
            <a:r>
              <a:rPr lang="tr-TR" dirty="0" err="1"/>
              <a:t>hipertrofi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Burunda yabancı cisim</a:t>
            </a:r>
          </a:p>
          <a:p>
            <a:pPr marL="0" indent="0">
              <a:buNone/>
            </a:pPr>
            <a:r>
              <a:rPr lang="tr-TR" dirty="0"/>
              <a:t>   </a:t>
            </a:r>
            <a:r>
              <a:rPr lang="tr-TR" dirty="0" err="1"/>
              <a:t>Kitle,polip</a:t>
            </a:r>
            <a:endParaRPr lang="tr-TR" dirty="0"/>
          </a:p>
          <a:p>
            <a:r>
              <a:rPr lang="tr-TR" dirty="0" err="1"/>
              <a:t>Mukozal</a:t>
            </a:r>
            <a:r>
              <a:rPr lang="tr-TR" dirty="0"/>
              <a:t> </a:t>
            </a:r>
            <a:r>
              <a:rPr lang="tr-TR" dirty="0" err="1"/>
              <a:t>irritanlar</a:t>
            </a:r>
            <a:r>
              <a:rPr lang="tr-TR" dirty="0"/>
              <a:t> (sigara </a:t>
            </a:r>
            <a:r>
              <a:rPr lang="tr-TR" dirty="0" err="1"/>
              <a:t>dumanı,kuru</a:t>
            </a:r>
            <a:r>
              <a:rPr lang="tr-TR" dirty="0"/>
              <a:t> hava)</a:t>
            </a:r>
          </a:p>
          <a:p>
            <a:r>
              <a:rPr lang="tr-TR" dirty="0"/>
              <a:t>Atmosfer basıncında ani değişiklik</a:t>
            </a:r>
          </a:p>
        </p:txBody>
      </p:sp>
    </p:spTree>
    <p:extLst>
      <p:ext uri="{BB962C8B-B14F-4D97-AF65-F5344CB8AC3E}">
        <p14:creationId xmlns:p14="http://schemas.microsoft.com/office/powerpoint/2010/main" val="4069532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/>
              <a:t>Viral</a:t>
            </a:r>
            <a:r>
              <a:rPr lang="tr-TR" dirty="0"/>
              <a:t> üst solunum yolu enfeksiyonunu akut bakteriyel </a:t>
            </a:r>
            <a:r>
              <a:rPr lang="tr-TR" dirty="0" err="1"/>
              <a:t>rinosinüzitten</a:t>
            </a:r>
            <a:r>
              <a:rPr lang="tr-TR" dirty="0"/>
              <a:t> ayırt etmek gereklidir ve güçtür.</a:t>
            </a:r>
          </a:p>
        </p:txBody>
      </p:sp>
    </p:spTree>
    <p:extLst>
      <p:ext uri="{BB962C8B-B14F-4D97-AF65-F5344CB8AC3E}">
        <p14:creationId xmlns:p14="http://schemas.microsoft.com/office/powerpoint/2010/main" val="74674891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Viral</a:t>
            </a:r>
            <a:r>
              <a:rPr lang="tr-TR" b="1" dirty="0"/>
              <a:t> üst solunum yolu enfeksiyonu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Ateş ve </a:t>
            </a:r>
            <a:r>
              <a:rPr lang="tr-TR" dirty="0" err="1"/>
              <a:t>başağrısı</a:t>
            </a:r>
            <a:r>
              <a:rPr lang="tr-TR" dirty="0"/>
              <a:t>, </a:t>
            </a:r>
            <a:r>
              <a:rPr lang="tr-TR" dirty="0" err="1"/>
              <a:t>miyalji</a:t>
            </a:r>
            <a:r>
              <a:rPr lang="tr-TR" dirty="0"/>
              <a:t> gibi semptomlar genellikle ilk saatte kaybolur ve </a:t>
            </a:r>
            <a:r>
              <a:rPr lang="tr-TR" dirty="0" err="1"/>
              <a:t>respiratuar</a:t>
            </a:r>
            <a:r>
              <a:rPr lang="tr-TR" dirty="0"/>
              <a:t> semptomlar daha belirgin olur.</a:t>
            </a:r>
          </a:p>
          <a:p>
            <a:endParaRPr lang="tr-TR" dirty="0"/>
          </a:p>
          <a:p>
            <a:r>
              <a:rPr lang="tr-TR" dirty="0" err="1"/>
              <a:t>Respiratuar</a:t>
            </a:r>
            <a:r>
              <a:rPr lang="tr-TR" dirty="0"/>
              <a:t> semptomlar 3-6. günlerde en şiddetlidir ve sonra düzelmeye başlar.</a:t>
            </a:r>
          </a:p>
          <a:p>
            <a:endParaRPr lang="tr-TR" dirty="0"/>
          </a:p>
          <a:p>
            <a:r>
              <a:rPr lang="tr-TR" dirty="0"/>
              <a:t>Burun akıntısı başlangıçta berrak ve suludur, sonra birkaç gün daha kalın, </a:t>
            </a:r>
            <a:r>
              <a:rPr lang="tr-TR" dirty="0" err="1"/>
              <a:t>mukoid</a:t>
            </a:r>
            <a:r>
              <a:rPr lang="tr-TR" dirty="0"/>
              <a:t> ve </a:t>
            </a:r>
            <a:r>
              <a:rPr lang="tr-TR" dirty="0" err="1"/>
              <a:t>pürülan</a:t>
            </a:r>
            <a:r>
              <a:rPr lang="tr-TR" dirty="0"/>
              <a:t> olur. Sonra tekrar </a:t>
            </a:r>
            <a:r>
              <a:rPr lang="tr-TR" dirty="0" err="1"/>
              <a:t>mukoid</a:t>
            </a:r>
            <a:r>
              <a:rPr lang="tr-TR" dirty="0"/>
              <a:t> olur, berraklaşır ve geçer.</a:t>
            </a:r>
          </a:p>
          <a:p>
            <a:endParaRPr lang="tr-TR" dirty="0"/>
          </a:p>
          <a:p>
            <a:r>
              <a:rPr lang="tr-TR" dirty="0"/>
              <a:t>Klinik: Burun akıntısı ve tıkanıklığı ± öksürüktür.</a:t>
            </a:r>
          </a:p>
        </p:txBody>
      </p:sp>
    </p:spTree>
    <p:extLst>
      <p:ext uri="{BB962C8B-B14F-4D97-AF65-F5344CB8AC3E}">
        <p14:creationId xmlns:p14="http://schemas.microsoft.com/office/powerpoint/2010/main" val="413337285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ABRS’de</a:t>
            </a:r>
            <a:r>
              <a:rPr lang="tr-TR" b="1" dirty="0"/>
              <a:t> klinik </a:t>
            </a:r>
            <a:r>
              <a:rPr lang="tr-TR" b="1" dirty="0" err="1"/>
              <a:t>prezentasyon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/>
              <a:t>Persistan</a:t>
            </a:r>
            <a:r>
              <a:rPr lang="tr-TR" dirty="0"/>
              <a:t> semptomlar</a:t>
            </a:r>
          </a:p>
          <a:p>
            <a:pPr marL="0" indent="0">
              <a:buNone/>
            </a:pPr>
            <a:r>
              <a:rPr lang="tr-TR" dirty="0"/>
              <a:t>   Düzelmeksizin 10 günden uzun süren solunum yolu </a:t>
            </a:r>
            <a:r>
              <a:rPr lang="tr-TR" dirty="0" err="1"/>
              <a:t>semp.ları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Burun akıntısı ince-kalın, </a:t>
            </a:r>
            <a:r>
              <a:rPr lang="tr-TR" dirty="0" err="1"/>
              <a:t>mukoid</a:t>
            </a:r>
            <a:r>
              <a:rPr lang="tr-TR" dirty="0"/>
              <a:t> veya </a:t>
            </a:r>
            <a:r>
              <a:rPr lang="tr-TR" dirty="0" err="1"/>
              <a:t>pürülan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Gün boyu süren  öksürük </a:t>
            </a:r>
          </a:p>
          <a:p>
            <a:pPr marL="0" indent="0">
              <a:buNone/>
            </a:pPr>
            <a:r>
              <a:rPr lang="tr-TR" dirty="0"/>
              <a:t>   </a:t>
            </a:r>
            <a:r>
              <a:rPr lang="tr-TR" dirty="0" err="1"/>
              <a:t>Başağrısı</a:t>
            </a:r>
            <a:r>
              <a:rPr lang="tr-TR" dirty="0"/>
              <a:t>, yüz ağrısı, ateş değişken</a:t>
            </a:r>
          </a:p>
          <a:p>
            <a:r>
              <a:rPr lang="tr-TR" dirty="0"/>
              <a:t>Şiddetli semptomlar</a:t>
            </a:r>
          </a:p>
          <a:p>
            <a:pPr marL="0" indent="0">
              <a:buNone/>
            </a:pPr>
            <a:r>
              <a:rPr lang="tr-TR" dirty="0"/>
              <a:t>   Arka arkaya en az 3 gün süren </a:t>
            </a:r>
            <a:r>
              <a:rPr lang="tr-TR" dirty="0" err="1"/>
              <a:t>pürülan</a:t>
            </a:r>
            <a:r>
              <a:rPr lang="tr-TR" dirty="0"/>
              <a:t> burun akıntısı ve yüksek ateş      (≥39°C)</a:t>
            </a:r>
          </a:p>
          <a:p>
            <a:r>
              <a:rPr lang="tr-TR" dirty="0"/>
              <a:t>Kötüleşen semptomlar</a:t>
            </a:r>
          </a:p>
          <a:p>
            <a:pPr marL="0" indent="0">
              <a:buNone/>
            </a:pPr>
            <a:r>
              <a:rPr lang="tr-TR" dirty="0"/>
              <a:t>   Başlangıçta bir düzelme dönemi, hastalığın 6.-7. günlerinde  tekrar kötüleşen </a:t>
            </a:r>
          </a:p>
          <a:p>
            <a:pPr marL="0" indent="0">
              <a:buNone/>
            </a:pPr>
            <a:r>
              <a:rPr lang="tr-TR" dirty="0"/>
              <a:t>   semptomlar</a:t>
            </a:r>
          </a:p>
          <a:p>
            <a:pPr marL="0" indent="0">
              <a:buNone/>
            </a:pPr>
            <a:r>
              <a:rPr lang="tr-TR" dirty="0"/>
              <a:t>   Öksürük geceleri kötüleşebilir.</a:t>
            </a:r>
          </a:p>
        </p:txBody>
      </p:sp>
    </p:spTree>
    <p:extLst>
      <p:ext uri="{BB962C8B-B14F-4D97-AF65-F5344CB8AC3E}">
        <p14:creationId xmlns:p14="http://schemas.microsoft.com/office/powerpoint/2010/main" val="164030027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Çocuklarda akut bakteriyel </a:t>
            </a:r>
            <a:r>
              <a:rPr lang="tr-TR" b="1" dirty="0" err="1"/>
              <a:t>rinosinüzitte</a:t>
            </a:r>
            <a:r>
              <a:rPr lang="tr-TR" b="1" dirty="0"/>
              <a:t> tipik klinik 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Geceleri artan öksürük</a:t>
            </a:r>
          </a:p>
          <a:p>
            <a:r>
              <a:rPr lang="tr-TR" dirty="0"/>
              <a:t> </a:t>
            </a:r>
            <a:r>
              <a:rPr lang="tr-TR" dirty="0" err="1"/>
              <a:t>Anterior</a:t>
            </a:r>
            <a:r>
              <a:rPr lang="tr-TR" dirty="0"/>
              <a:t> veya </a:t>
            </a:r>
            <a:r>
              <a:rPr lang="tr-TR" dirty="0" err="1"/>
              <a:t>posterior</a:t>
            </a:r>
            <a:r>
              <a:rPr lang="tr-TR" dirty="0"/>
              <a:t> akıntı</a:t>
            </a:r>
          </a:p>
          <a:p>
            <a:r>
              <a:rPr lang="tr-TR" dirty="0" err="1"/>
              <a:t>Obstruksiyon</a:t>
            </a:r>
            <a:endParaRPr lang="tr-TR" dirty="0"/>
          </a:p>
          <a:p>
            <a:r>
              <a:rPr lang="tr-TR" dirty="0"/>
              <a:t>Üç günden uzun süren ateş</a:t>
            </a:r>
          </a:p>
          <a:p>
            <a:r>
              <a:rPr lang="tr-TR" dirty="0" err="1"/>
              <a:t>Başağrısı</a:t>
            </a:r>
            <a:endParaRPr lang="tr-TR" dirty="0"/>
          </a:p>
          <a:p>
            <a:r>
              <a:rPr lang="tr-TR" dirty="0"/>
              <a:t>Yüzde ağrı ve şişlik</a:t>
            </a:r>
          </a:p>
          <a:p>
            <a:r>
              <a:rPr lang="tr-TR" dirty="0"/>
              <a:t> Boğaz ağrısı</a:t>
            </a:r>
          </a:p>
          <a:p>
            <a:r>
              <a:rPr lang="tr-TR" dirty="0"/>
              <a:t>Ağızda kötü koku</a:t>
            </a:r>
          </a:p>
        </p:txBody>
      </p:sp>
    </p:spTree>
    <p:extLst>
      <p:ext uri="{BB962C8B-B14F-4D97-AF65-F5344CB8AC3E}">
        <p14:creationId xmlns:p14="http://schemas.microsoft.com/office/powerpoint/2010/main" val="115334394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Çocuklarda akut bakteriyel </a:t>
            </a:r>
            <a:r>
              <a:rPr lang="tr-TR" b="1" dirty="0" err="1"/>
              <a:t>rinosinüzitte</a:t>
            </a:r>
            <a:r>
              <a:rPr lang="tr-TR" b="1" dirty="0"/>
              <a:t> tipik klinik 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Ağızda kötü koku olabilir.</a:t>
            </a:r>
          </a:p>
          <a:p>
            <a:endParaRPr lang="tr-TR" dirty="0"/>
          </a:p>
          <a:p>
            <a:r>
              <a:rPr lang="tr-TR" dirty="0"/>
              <a:t> Çocuklarda yüzde ağrı ve şişlik, boğaz ağrısı, </a:t>
            </a:r>
            <a:r>
              <a:rPr lang="tr-TR" dirty="0" err="1"/>
              <a:t>başağrısı</a:t>
            </a:r>
            <a:r>
              <a:rPr lang="tr-TR" dirty="0"/>
              <a:t> nadirdir.</a:t>
            </a:r>
          </a:p>
          <a:p>
            <a:endParaRPr lang="tr-TR" dirty="0"/>
          </a:p>
          <a:p>
            <a:r>
              <a:rPr lang="tr-TR" dirty="0"/>
              <a:t>Kronik sinüzitte </a:t>
            </a:r>
            <a:r>
              <a:rPr lang="tr-TR" dirty="0" err="1"/>
              <a:t>persistan</a:t>
            </a:r>
            <a:r>
              <a:rPr lang="tr-TR" dirty="0"/>
              <a:t> </a:t>
            </a:r>
            <a:r>
              <a:rPr lang="tr-TR" dirty="0" err="1"/>
              <a:t>semp.lar</a:t>
            </a:r>
            <a:r>
              <a:rPr lang="tr-TR" dirty="0"/>
              <a:t> olur (öksürük, </a:t>
            </a:r>
            <a:r>
              <a:rPr lang="tr-TR" dirty="0" err="1"/>
              <a:t>rinore</a:t>
            </a:r>
            <a:r>
              <a:rPr lang="tr-TR" dirty="0"/>
              <a:t>, nazal </a:t>
            </a:r>
            <a:r>
              <a:rPr lang="tr-TR" dirty="0" err="1"/>
              <a:t>obst</a:t>
            </a:r>
            <a:r>
              <a:rPr lang="tr-TR" dirty="0"/>
              <a:t>). </a:t>
            </a:r>
          </a:p>
          <a:p>
            <a:endParaRPr lang="tr-TR" dirty="0"/>
          </a:p>
          <a:p>
            <a:r>
              <a:rPr lang="tr-TR" dirty="0"/>
              <a:t>Kronik </a:t>
            </a:r>
            <a:r>
              <a:rPr lang="tr-TR" dirty="0" err="1"/>
              <a:t>rinosinüzit</a:t>
            </a:r>
            <a:r>
              <a:rPr lang="tr-TR" dirty="0"/>
              <a:t> </a:t>
            </a:r>
            <a:r>
              <a:rPr lang="tr-TR" dirty="0" err="1"/>
              <a:t>allerji</a:t>
            </a:r>
            <a:r>
              <a:rPr lang="tr-TR" dirty="0"/>
              <a:t>, </a:t>
            </a:r>
            <a:r>
              <a:rPr lang="tr-TR" dirty="0" err="1"/>
              <a:t>kistik</a:t>
            </a:r>
            <a:r>
              <a:rPr lang="tr-TR" dirty="0"/>
              <a:t> </a:t>
            </a:r>
            <a:r>
              <a:rPr lang="tr-TR" dirty="0" err="1"/>
              <a:t>fibrozis</a:t>
            </a:r>
            <a:r>
              <a:rPr lang="tr-TR" dirty="0"/>
              <a:t>, </a:t>
            </a:r>
            <a:r>
              <a:rPr lang="tr-TR" dirty="0" err="1"/>
              <a:t>silier</a:t>
            </a:r>
            <a:r>
              <a:rPr lang="tr-TR" dirty="0"/>
              <a:t> </a:t>
            </a:r>
            <a:r>
              <a:rPr lang="tr-TR" dirty="0" err="1"/>
              <a:t>diskinezi</a:t>
            </a:r>
            <a:r>
              <a:rPr lang="tr-TR" dirty="0"/>
              <a:t>, GÖR, çevre kirliliğine yol açan maddeler gibi </a:t>
            </a:r>
            <a:r>
              <a:rPr lang="tr-TR" dirty="0" err="1"/>
              <a:t>non-infeksiyöz</a:t>
            </a:r>
            <a:r>
              <a:rPr lang="tr-TR" dirty="0"/>
              <a:t> nedenlerle ilişkili olabilir.</a:t>
            </a:r>
          </a:p>
        </p:txBody>
      </p:sp>
    </p:spTree>
    <p:extLst>
      <p:ext uri="{BB962C8B-B14F-4D97-AF65-F5344CB8AC3E}">
        <p14:creationId xmlns:p14="http://schemas.microsoft.com/office/powerpoint/2010/main" val="22167193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 Tanıda altın standart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Sinüs </a:t>
            </a:r>
            <a:r>
              <a:rPr lang="tr-TR" dirty="0" err="1"/>
              <a:t>aspirasyonu</a:t>
            </a:r>
            <a:r>
              <a:rPr lang="tr-TR" dirty="0"/>
              <a:t> ile </a:t>
            </a:r>
            <a:r>
              <a:rPr lang="tr-TR" dirty="0" err="1"/>
              <a:t>panazal</a:t>
            </a:r>
            <a:r>
              <a:rPr lang="tr-TR" dirty="0"/>
              <a:t> sinüs </a:t>
            </a:r>
            <a:r>
              <a:rPr lang="tr-TR" dirty="0" err="1"/>
              <a:t>kavitesinden</a:t>
            </a:r>
            <a:r>
              <a:rPr lang="tr-TR" dirty="0"/>
              <a:t> bakteri izolasyonu</a:t>
            </a:r>
          </a:p>
          <a:p>
            <a:pPr marL="0" indent="0">
              <a:buNone/>
            </a:pPr>
            <a:r>
              <a:rPr lang="tr-TR" dirty="0"/>
              <a:t>   Klinik başarısızlık</a:t>
            </a:r>
          </a:p>
          <a:p>
            <a:pPr marL="0" indent="0">
              <a:buNone/>
            </a:pPr>
            <a:r>
              <a:rPr lang="tr-TR" dirty="0"/>
              <a:t>   Şiddetli </a:t>
            </a:r>
            <a:r>
              <a:rPr lang="tr-TR" dirty="0" err="1"/>
              <a:t>fasial</a:t>
            </a:r>
            <a:r>
              <a:rPr lang="tr-TR" dirty="0"/>
              <a:t> ağrı</a:t>
            </a:r>
          </a:p>
          <a:p>
            <a:pPr marL="0" indent="0">
              <a:buNone/>
            </a:pPr>
            <a:r>
              <a:rPr lang="tr-TR" dirty="0"/>
              <a:t>   Komplikasyon gelişimi</a:t>
            </a:r>
          </a:p>
          <a:p>
            <a:pPr marL="0" indent="0">
              <a:buNone/>
            </a:pPr>
            <a:r>
              <a:rPr lang="tr-TR" dirty="0"/>
              <a:t>   </a:t>
            </a:r>
            <a:r>
              <a:rPr lang="tr-TR" dirty="0" err="1"/>
              <a:t>İmmün</a:t>
            </a:r>
            <a:r>
              <a:rPr lang="tr-TR" dirty="0"/>
              <a:t> </a:t>
            </a:r>
            <a:r>
              <a:rPr lang="tr-TR" dirty="0" err="1"/>
              <a:t>yetmezlikli</a:t>
            </a:r>
            <a:r>
              <a:rPr lang="tr-TR" dirty="0"/>
              <a:t> hastalar</a:t>
            </a:r>
          </a:p>
          <a:p>
            <a:r>
              <a:rPr lang="tr-TR" dirty="0" err="1"/>
              <a:t>İnvaziv</a:t>
            </a:r>
            <a:r>
              <a:rPr lang="tr-TR" dirty="0"/>
              <a:t> ve ağrılı bir işlem</a:t>
            </a:r>
          </a:p>
          <a:p>
            <a:r>
              <a:rPr lang="tr-TR" dirty="0"/>
              <a:t>Endoskopi ile orta </a:t>
            </a:r>
            <a:r>
              <a:rPr lang="tr-TR" dirty="0" err="1"/>
              <a:t>meatus</a:t>
            </a:r>
            <a:r>
              <a:rPr lang="tr-TR" dirty="0"/>
              <a:t> kültürleri çocuklarda önerilmiyor.</a:t>
            </a:r>
          </a:p>
          <a:p>
            <a:r>
              <a:rPr lang="tr-TR" dirty="0" err="1"/>
              <a:t>Nazofarengial</a:t>
            </a:r>
            <a:r>
              <a:rPr lang="tr-TR" dirty="0"/>
              <a:t> ve/veya boğaz kültürü önerilmez.</a:t>
            </a:r>
          </a:p>
        </p:txBody>
      </p:sp>
    </p:spTree>
    <p:extLst>
      <p:ext uri="{BB962C8B-B14F-4D97-AF65-F5344CB8AC3E}">
        <p14:creationId xmlns:p14="http://schemas.microsoft.com/office/powerpoint/2010/main" val="346625471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ABRS’de</a:t>
            </a:r>
            <a:r>
              <a:rPr lang="tr-TR" b="1" dirty="0"/>
              <a:t> tanı klinik olarak konulur.</a:t>
            </a:r>
            <a:br>
              <a:rPr lang="tr-TR" dirty="0"/>
            </a:br>
            <a:r>
              <a:rPr lang="tr-TR" dirty="0"/>
              <a:t>Görüntüleme tetkikleri</a:t>
            </a:r>
          </a:p>
          <a:p>
            <a:pPr marL="0" indent="0">
              <a:buNone/>
            </a:pPr>
            <a:r>
              <a:rPr lang="tr-TR" dirty="0"/>
              <a:t>   Sinüs </a:t>
            </a:r>
            <a:r>
              <a:rPr lang="tr-TR" dirty="0" err="1"/>
              <a:t>aspirasyonu</a:t>
            </a:r>
            <a:r>
              <a:rPr lang="tr-TR" dirty="0"/>
              <a:t> tanıyı doğrulamakta yardımcıdır.</a:t>
            </a:r>
          </a:p>
        </p:txBody>
      </p:sp>
    </p:spTree>
    <p:extLst>
      <p:ext uri="{BB962C8B-B14F-4D97-AF65-F5344CB8AC3E}">
        <p14:creationId xmlns:p14="http://schemas.microsoft.com/office/powerpoint/2010/main" val="61726090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CT ve MRG tetkikleri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Rekürren</a:t>
            </a:r>
            <a:r>
              <a:rPr lang="tr-TR" dirty="0"/>
              <a:t> ve komplike sinüzit varsa</a:t>
            </a:r>
          </a:p>
          <a:p>
            <a:r>
              <a:rPr lang="tr-TR" dirty="0" err="1"/>
              <a:t>Süpüratif</a:t>
            </a:r>
            <a:r>
              <a:rPr lang="tr-TR" dirty="0"/>
              <a:t> komplikasyon varsa</a:t>
            </a:r>
          </a:p>
          <a:p>
            <a:r>
              <a:rPr lang="tr-TR" dirty="0"/>
              <a:t> Tedaviye cevap alınamadıysa, tanı şüpheli ise, </a:t>
            </a:r>
            <a:r>
              <a:rPr lang="tr-TR" dirty="0" err="1"/>
              <a:t>orbital</a:t>
            </a:r>
            <a:r>
              <a:rPr lang="tr-TR" dirty="0"/>
              <a:t> veya </a:t>
            </a:r>
            <a:r>
              <a:rPr lang="tr-TR" dirty="0" err="1"/>
              <a:t>intrakranial</a:t>
            </a:r>
            <a:r>
              <a:rPr lang="tr-TR" dirty="0"/>
              <a:t> komplikasyon varsa CT tercih edilir</a:t>
            </a:r>
          </a:p>
          <a:p>
            <a:r>
              <a:rPr lang="tr-TR" dirty="0"/>
              <a:t> </a:t>
            </a:r>
            <a:r>
              <a:rPr lang="tr-TR" dirty="0" err="1"/>
              <a:t>CT’de</a:t>
            </a:r>
            <a:r>
              <a:rPr lang="tr-TR" dirty="0"/>
              <a:t> </a:t>
            </a:r>
            <a:r>
              <a:rPr lang="tr-TR" dirty="0" err="1"/>
              <a:t>sedasyon</a:t>
            </a:r>
            <a:r>
              <a:rPr lang="tr-TR" dirty="0"/>
              <a:t> gerekmez, </a:t>
            </a:r>
            <a:r>
              <a:rPr lang="tr-TR" dirty="0" err="1"/>
              <a:t>osteomeatal</a:t>
            </a:r>
            <a:r>
              <a:rPr lang="tr-TR" dirty="0"/>
              <a:t> kompleks ve kemik yapılar gibi sinüs anatomisini daha iyi gösterir. </a:t>
            </a:r>
          </a:p>
          <a:p>
            <a:r>
              <a:rPr lang="tr-TR" dirty="0"/>
              <a:t>MRI ise radyasyona </a:t>
            </a:r>
            <a:r>
              <a:rPr lang="tr-TR" dirty="0" err="1"/>
              <a:t>maruziyet</a:t>
            </a:r>
            <a:r>
              <a:rPr lang="tr-TR" dirty="0"/>
              <a:t> olmadan </a:t>
            </a:r>
            <a:r>
              <a:rPr lang="tr-TR" dirty="0" err="1"/>
              <a:t>intrakranial</a:t>
            </a:r>
            <a:r>
              <a:rPr lang="tr-TR" dirty="0"/>
              <a:t> komplikasyonları daha iyi gösterir.</a:t>
            </a:r>
          </a:p>
        </p:txBody>
      </p:sp>
    </p:spTree>
    <p:extLst>
      <p:ext uri="{BB962C8B-B14F-4D97-AF65-F5344CB8AC3E}">
        <p14:creationId xmlns:p14="http://schemas.microsoft.com/office/powerpoint/2010/main" val="290713232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Görüntüleme tetkiklerindeki bulgular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Mukozal</a:t>
            </a:r>
            <a:r>
              <a:rPr lang="tr-TR" dirty="0"/>
              <a:t> kalınlaşma(en az 4 mm)</a:t>
            </a:r>
          </a:p>
          <a:p>
            <a:r>
              <a:rPr lang="tr-TR" dirty="0"/>
              <a:t>Hava-sıvı seviyesi</a:t>
            </a:r>
          </a:p>
          <a:p>
            <a:r>
              <a:rPr lang="tr-TR" dirty="0" err="1"/>
              <a:t>Diffüz</a:t>
            </a:r>
            <a:r>
              <a:rPr lang="tr-TR" dirty="0"/>
              <a:t> </a:t>
            </a:r>
            <a:r>
              <a:rPr lang="tr-TR" dirty="0" err="1"/>
              <a:t>opasifikasyon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0665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Akut ÜSYE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Viral</a:t>
            </a:r>
            <a:r>
              <a:rPr lang="tr-TR" dirty="0"/>
              <a:t> ÜSYE</a:t>
            </a:r>
          </a:p>
          <a:p>
            <a:endParaRPr lang="tr-TR" dirty="0"/>
          </a:p>
          <a:p>
            <a:r>
              <a:rPr lang="tr-TR" dirty="0" err="1"/>
              <a:t>Tonsillofarenjit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Rinosinüzit</a:t>
            </a:r>
            <a:endParaRPr lang="tr-TR" dirty="0"/>
          </a:p>
          <a:p>
            <a:endParaRPr lang="tr-TR" dirty="0"/>
          </a:p>
          <a:p>
            <a:r>
              <a:rPr lang="tr-TR" dirty="0"/>
              <a:t>AOM</a:t>
            </a:r>
          </a:p>
        </p:txBody>
      </p:sp>
    </p:spTree>
    <p:extLst>
      <p:ext uri="{BB962C8B-B14F-4D97-AF65-F5344CB8AC3E}">
        <p14:creationId xmlns:p14="http://schemas.microsoft.com/office/powerpoint/2010/main" val="247120083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 </a:t>
            </a:r>
            <a:r>
              <a:rPr lang="tr-TR" b="1" dirty="0" err="1"/>
              <a:t>Orbital</a:t>
            </a:r>
            <a:r>
              <a:rPr lang="tr-TR" b="1" dirty="0"/>
              <a:t> ve </a:t>
            </a:r>
            <a:r>
              <a:rPr lang="tr-TR" b="1" dirty="0" err="1"/>
              <a:t>intrakranial</a:t>
            </a:r>
            <a:r>
              <a:rPr lang="tr-TR" b="1" dirty="0"/>
              <a:t> komplikasyonlar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Preseptal</a:t>
            </a:r>
            <a:r>
              <a:rPr lang="tr-TR" dirty="0"/>
              <a:t> </a:t>
            </a:r>
            <a:r>
              <a:rPr lang="tr-TR" dirty="0" err="1"/>
              <a:t>sellülit</a:t>
            </a:r>
            <a:endParaRPr lang="tr-TR" dirty="0"/>
          </a:p>
          <a:p>
            <a:r>
              <a:rPr lang="tr-TR" dirty="0" err="1"/>
              <a:t>Orbital</a:t>
            </a:r>
            <a:r>
              <a:rPr lang="tr-TR" dirty="0"/>
              <a:t> </a:t>
            </a:r>
            <a:r>
              <a:rPr lang="tr-TR" dirty="0" err="1"/>
              <a:t>sellülit</a:t>
            </a:r>
            <a:endParaRPr lang="tr-TR" dirty="0"/>
          </a:p>
          <a:p>
            <a:r>
              <a:rPr lang="tr-TR" dirty="0" err="1"/>
              <a:t>Orbital</a:t>
            </a:r>
            <a:r>
              <a:rPr lang="tr-TR" dirty="0"/>
              <a:t> </a:t>
            </a:r>
            <a:r>
              <a:rPr lang="tr-TR" dirty="0" err="1"/>
              <a:t>subperiostal</a:t>
            </a:r>
            <a:r>
              <a:rPr lang="tr-TR" dirty="0"/>
              <a:t> apse</a:t>
            </a:r>
          </a:p>
          <a:p>
            <a:r>
              <a:rPr lang="tr-TR" dirty="0" err="1"/>
              <a:t>Kavernöz</a:t>
            </a:r>
            <a:r>
              <a:rPr lang="tr-TR" dirty="0"/>
              <a:t> sinüs </a:t>
            </a:r>
            <a:r>
              <a:rPr lang="tr-TR" dirty="0" err="1"/>
              <a:t>trombozu</a:t>
            </a:r>
            <a:endParaRPr lang="tr-TR" dirty="0"/>
          </a:p>
          <a:p>
            <a:r>
              <a:rPr lang="tr-TR" dirty="0"/>
              <a:t>Menenjit</a:t>
            </a:r>
          </a:p>
          <a:p>
            <a:r>
              <a:rPr lang="tr-TR" dirty="0" err="1"/>
              <a:t>Frontal</a:t>
            </a:r>
            <a:r>
              <a:rPr lang="tr-TR" dirty="0"/>
              <a:t> kemik </a:t>
            </a:r>
            <a:r>
              <a:rPr lang="tr-TR" dirty="0" err="1"/>
              <a:t>osteomiyeliti</a:t>
            </a:r>
            <a:endParaRPr lang="tr-TR" dirty="0"/>
          </a:p>
          <a:p>
            <a:r>
              <a:rPr lang="tr-TR" dirty="0" err="1"/>
              <a:t>Epidural</a:t>
            </a:r>
            <a:r>
              <a:rPr lang="tr-TR" dirty="0"/>
              <a:t> apse</a:t>
            </a:r>
          </a:p>
          <a:p>
            <a:r>
              <a:rPr lang="tr-TR" dirty="0" err="1"/>
              <a:t>Subdural</a:t>
            </a:r>
            <a:r>
              <a:rPr lang="tr-TR" dirty="0"/>
              <a:t> apse</a:t>
            </a:r>
          </a:p>
          <a:p>
            <a:r>
              <a:rPr lang="tr-TR" dirty="0"/>
              <a:t>Beyin apsesi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814653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Klinik olarak ABRS tanısı konulunca ampirik antibiyotik tedavisi başlamalıdır.</a:t>
            </a:r>
          </a:p>
          <a:p>
            <a:r>
              <a:rPr lang="tr-TR" dirty="0"/>
              <a:t>Tedavide </a:t>
            </a:r>
            <a:r>
              <a:rPr lang="tr-TR" dirty="0" err="1"/>
              <a:t>amaç:Enfeksiyonu</a:t>
            </a:r>
            <a:r>
              <a:rPr lang="tr-TR" dirty="0"/>
              <a:t> elimine etmek</a:t>
            </a:r>
          </a:p>
          <a:p>
            <a:r>
              <a:rPr lang="tr-TR" dirty="0"/>
              <a:t>Semptomların şiddet ve süresini azaltmak</a:t>
            </a:r>
          </a:p>
          <a:p>
            <a:r>
              <a:rPr lang="tr-TR" dirty="0"/>
              <a:t>Komplikasyonları önlemek</a:t>
            </a:r>
          </a:p>
          <a:p>
            <a:r>
              <a:rPr lang="tr-TR" dirty="0" err="1"/>
              <a:t>Rinosinüzit</a:t>
            </a:r>
            <a:r>
              <a:rPr lang="tr-TR" dirty="0"/>
              <a:t> nedeni ile hastaneye yatırılan çocukların %5 kadarında komplikasyonlar meydana gelir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715510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/>
              <a:t>Streptococcus</a:t>
            </a:r>
            <a:r>
              <a:rPr lang="tr-TR" dirty="0"/>
              <a:t> </a:t>
            </a:r>
            <a:r>
              <a:rPr lang="tr-TR" dirty="0" err="1"/>
              <a:t>pneumonia</a:t>
            </a:r>
            <a:endParaRPr lang="tr-TR" dirty="0"/>
          </a:p>
          <a:p>
            <a:r>
              <a:rPr lang="tr-TR" dirty="0" err="1"/>
              <a:t>Tiplendirilemeyen</a:t>
            </a:r>
            <a:r>
              <a:rPr lang="tr-TR" dirty="0"/>
              <a:t> </a:t>
            </a:r>
            <a:r>
              <a:rPr lang="tr-TR" dirty="0" err="1"/>
              <a:t>Haemophilus</a:t>
            </a:r>
            <a:r>
              <a:rPr lang="tr-TR" dirty="0"/>
              <a:t> </a:t>
            </a:r>
            <a:r>
              <a:rPr lang="tr-TR" dirty="0" err="1"/>
              <a:t>influenzae</a:t>
            </a:r>
            <a:endParaRPr lang="tr-TR" dirty="0"/>
          </a:p>
          <a:p>
            <a:r>
              <a:rPr lang="tr-TR" dirty="0" err="1"/>
              <a:t>Moraxella</a:t>
            </a:r>
            <a:r>
              <a:rPr lang="tr-TR" dirty="0"/>
              <a:t> </a:t>
            </a:r>
            <a:r>
              <a:rPr lang="tr-TR" dirty="0" err="1"/>
              <a:t>catarrhalis</a:t>
            </a:r>
            <a:endParaRPr lang="tr-TR" dirty="0"/>
          </a:p>
          <a:p>
            <a:r>
              <a:rPr lang="tr-TR" dirty="0"/>
              <a:t>Grup A beta </a:t>
            </a:r>
            <a:r>
              <a:rPr lang="tr-TR" dirty="0" err="1"/>
              <a:t>hemolitik</a:t>
            </a:r>
            <a:r>
              <a:rPr lang="tr-TR" dirty="0"/>
              <a:t> streptokoklar</a:t>
            </a:r>
          </a:p>
          <a:p>
            <a:r>
              <a:rPr lang="tr-TR" dirty="0" err="1"/>
              <a:t>Staphylococcus</a:t>
            </a:r>
            <a:r>
              <a:rPr lang="tr-TR" dirty="0"/>
              <a:t> </a:t>
            </a:r>
            <a:r>
              <a:rPr lang="tr-TR" dirty="0" err="1"/>
              <a:t>aureus</a:t>
            </a:r>
            <a:r>
              <a:rPr lang="tr-TR" dirty="0"/>
              <a:t>: </a:t>
            </a:r>
            <a:r>
              <a:rPr lang="tr-TR" dirty="0" err="1"/>
              <a:t>Sfenoid</a:t>
            </a:r>
            <a:r>
              <a:rPr lang="tr-TR" dirty="0"/>
              <a:t> sinüzitte sık</a:t>
            </a:r>
          </a:p>
          <a:p>
            <a:r>
              <a:rPr lang="tr-TR" dirty="0"/>
              <a:t>Olguların 1/3’ünde </a:t>
            </a:r>
            <a:r>
              <a:rPr lang="tr-TR" dirty="0" err="1"/>
              <a:t>polimikrobial</a:t>
            </a:r>
            <a:endParaRPr lang="tr-TR" dirty="0"/>
          </a:p>
          <a:p>
            <a:r>
              <a:rPr lang="tr-TR" dirty="0" err="1"/>
              <a:t>Enterik</a:t>
            </a:r>
            <a:r>
              <a:rPr lang="tr-TR" dirty="0"/>
              <a:t> bakteriler nadir</a:t>
            </a:r>
          </a:p>
          <a:p>
            <a:r>
              <a:rPr lang="tr-TR" dirty="0" err="1"/>
              <a:t>Anaeroblar</a:t>
            </a:r>
            <a:r>
              <a:rPr lang="tr-TR" dirty="0"/>
              <a:t> %8: Genellikle diş orijinli olanlarda</a:t>
            </a:r>
          </a:p>
          <a:p>
            <a:r>
              <a:rPr lang="tr-TR" dirty="0"/>
              <a:t>Akut </a:t>
            </a:r>
            <a:r>
              <a:rPr lang="tr-TR" dirty="0" err="1"/>
              <a:t>rinosinüzitte</a:t>
            </a:r>
            <a:r>
              <a:rPr lang="tr-TR" dirty="0"/>
              <a:t>  </a:t>
            </a:r>
            <a:r>
              <a:rPr lang="tr-TR" dirty="0" err="1"/>
              <a:t>viral</a:t>
            </a:r>
            <a:r>
              <a:rPr lang="tr-TR" dirty="0"/>
              <a:t> etken ise %90-98</a:t>
            </a:r>
          </a:p>
          <a:p>
            <a:r>
              <a:rPr lang="tr-TR" dirty="0"/>
              <a:t>En sık </a:t>
            </a:r>
            <a:r>
              <a:rPr lang="tr-TR" dirty="0" err="1"/>
              <a:t>viral</a:t>
            </a:r>
            <a:r>
              <a:rPr lang="tr-TR" dirty="0"/>
              <a:t> etkenler </a:t>
            </a:r>
            <a:r>
              <a:rPr lang="tr-TR" dirty="0" err="1"/>
              <a:t>rinovirus,adenovirus,influenza,parainfluenza</a:t>
            </a:r>
            <a:br>
              <a:rPr lang="tr-TR" dirty="0"/>
            </a:br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838200" y="630183"/>
            <a:ext cx="105156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 </a:t>
            </a:r>
            <a:r>
              <a:rPr lang="tr-TR" b="1" dirty="0" err="1"/>
              <a:t>Rinosinüzitte</a:t>
            </a:r>
            <a:r>
              <a:rPr lang="tr-TR" b="1" dirty="0"/>
              <a:t> bakteriyel etiyoloji-1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536566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Pseudomonas</a:t>
            </a:r>
            <a:r>
              <a:rPr lang="tr-TR" dirty="0"/>
              <a:t> </a:t>
            </a:r>
            <a:r>
              <a:rPr lang="tr-TR" dirty="0" err="1"/>
              <a:t>aeruginosa</a:t>
            </a:r>
            <a:r>
              <a:rPr lang="tr-TR" dirty="0"/>
              <a:t> ve diğer gram-negatif basiller: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Nozokomial</a:t>
            </a:r>
            <a:r>
              <a:rPr lang="tr-TR" dirty="0"/>
              <a:t> </a:t>
            </a:r>
            <a:r>
              <a:rPr lang="tr-TR" dirty="0" err="1"/>
              <a:t>rinosinüzit</a:t>
            </a:r>
            <a:r>
              <a:rPr lang="tr-TR" dirty="0"/>
              <a:t> (özellikle nazal tüp veya </a:t>
            </a:r>
            <a:r>
              <a:rPr lang="tr-TR" dirty="0" err="1"/>
              <a:t>kateterleri</a:t>
            </a:r>
            <a:r>
              <a:rPr lang="tr-TR" dirty="0"/>
              <a:t> olanlarda)</a:t>
            </a:r>
          </a:p>
          <a:p>
            <a:r>
              <a:rPr lang="tr-TR" dirty="0" err="1"/>
              <a:t>İmmün</a:t>
            </a:r>
            <a:r>
              <a:rPr lang="tr-TR" dirty="0"/>
              <a:t> </a:t>
            </a:r>
            <a:r>
              <a:rPr lang="tr-TR" dirty="0" err="1"/>
              <a:t>yetmezlikli</a:t>
            </a:r>
            <a:r>
              <a:rPr lang="tr-TR" dirty="0"/>
              <a:t> hastalarda</a:t>
            </a:r>
          </a:p>
          <a:p>
            <a:r>
              <a:rPr lang="tr-TR" dirty="0"/>
              <a:t>HIV enfeksiyonu olanlarda</a:t>
            </a:r>
          </a:p>
          <a:p>
            <a:r>
              <a:rPr lang="tr-TR" dirty="0" err="1"/>
              <a:t>Kistik</a:t>
            </a:r>
            <a:r>
              <a:rPr lang="tr-TR" dirty="0"/>
              <a:t> </a:t>
            </a:r>
            <a:r>
              <a:rPr lang="tr-TR" dirty="0" err="1"/>
              <a:t>fibroziste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393610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dirty="0"/>
              <a:t>H. </a:t>
            </a:r>
            <a:r>
              <a:rPr lang="tr-TR" dirty="0" err="1"/>
              <a:t>influenzae</a:t>
            </a:r>
            <a:r>
              <a:rPr lang="tr-TR" dirty="0"/>
              <a:t> </a:t>
            </a:r>
            <a:r>
              <a:rPr lang="tr-TR" dirty="0" err="1"/>
              <a:t>suşlarının</a:t>
            </a:r>
            <a:r>
              <a:rPr lang="tr-TR" dirty="0"/>
              <a:t> 1/3-1/2’si beta </a:t>
            </a:r>
            <a:r>
              <a:rPr lang="tr-TR" dirty="0" err="1"/>
              <a:t>laktamaz</a:t>
            </a:r>
            <a:r>
              <a:rPr lang="tr-TR" dirty="0"/>
              <a:t> salar</a:t>
            </a:r>
          </a:p>
          <a:p>
            <a:r>
              <a:rPr lang="tr-TR" dirty="0"/>
              <a:t>M. </a:t>
            </a:r>
            <a:r>
              <a:rPr lang="tr-TR" dirty="0" err="1"/>
              <a:t>catarrhalis’te</a:t>
            </a:r>
            <a:r>
              <a:rPr lang="tr-TR" dirty="0"/>
              <a:t> </a:t>
            </a:r>
            <a:r>
              <a:rPr lang="tr-TR" dirty="0" err="1"/>
              <a:t>suşların</a:t>
            </a:r>
            <a:r>
              <a:rPr lang="tr-TR" dirty="0"/>
              <a:t> %90’dan fazlası beta </a:t>
            </a:r>
            <a:r>
              <a:rPr lang="tr-TR" dirty="0" err="1"/>
              <a:t>laktamaz</a:t>
            </a:r>
            <a:r>
              <a:rPr lang="tr-TR" dirty="0"/>
              <a:t> üretir.</a:t>
            </a:r>
          </a:p>
          <a:p>
            <a:r>
              <a:rPr lang="tr-TR" dirty="0" err="1"/>
              <a:t>Pnömokoklarda</a:t>
            </a:r>
            <a:r>
              <a:rPr lang="tr-TR" dirty="0"/>
              <a:t> penisilin direnci</a:t>
            </a:r>
          </a:p>
        </p:txBody>
      </p:sp>
    </p:spTree>
    <p:extLst>
      <p:ext uri="{BB962C8B-B14F-4D97-AF65-F5344CB8AC3E}">
        <p14:creationId xmlns:p14="http://schemas.microsoft.com/office/powerpoint/2010/main" val="399986645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Pnömokokların</a:t>
            </a:r>
            <a:r>
              <a:rPr lang="tr-TR" dirty="0"/>
              <a:t> </a:t>
            </a:r>
            <a:r>
              <a:rPr lang="tr-TR" dirty="0" err="1"/>
              <a:t>sefdinir</a:t>
            </a:r>
            <a:r>
              <a:rPr lang="tr-TR" dirty="0"/>
              <a:t>, </a:t>
            </a:r>
            <a:r>
              <a:rPr lang="tr-TR" dirty="0" err="1"/>
              <a:t>sefpodoksim</a:t>
            </a:r>
            <a:r>
              <a:rPr lang="tr-TR" dirty="0"/>
              <a:t> ve </a:t>
            </a:r>
            <a:r>
              <a:rPr lang="tr-TR" dirty="0" err="1"/>
              <a:t>sefuroksime</a:t>
            </a:r>
            <a:r>
              <a:rPr lang="tr-TR" dirty="0"/>
              <a:t> duyarlılığı %60 ile %75 arasında değişir.</a:t>
            </a:r>
          </a:p>
          <a:p>
            <a:r>
              <a:rPr lang="tr-TR" dirty="0"/>
              <a:t>H. </a:t>
            </a:r>
            <a:r>
              <a:rPr lang="tr-TR" dirty="0" err="1"/>
              <a:t>influenza’nın</a:t>
            </a:r>
            <a:r>
              <a:rPr lang="tr-TR" dirty="0"/>
              <a:t> bu ajanlara duyarlılığı %85-100 arasında değişir.</a:t>
            </a:r>
          </a:p>
          <a:p>
            <a:r>
              <a:rPr lang="tr-TR" dirty="0"/>
              <a:t>Ağrı ateş tedavisi </a:t>
            </a:r>
            <a:r>
              <a:rPr lang="tr-TR" dirty="0" err="1"/>
              <a:t>parasetamol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958173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081049"/>
            <a:ext cx="10515600" cy="3843666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 İlk hatta </a:t>
            </a:r>
            <a:r>
              <a:rPr lang="tr-TR" dirty="0" err="1"/>
              <a:t>Amoksisilin</a:t>
            </a:r>
            <a:r>
              <a:rPr lang="tr-TR" dirty="0"/>
              <a:t> +/- </a:t>
            </a:r>
            <a:r>
              <a:rPr lang="tr-TR" dirty="0" err="1"/>
              <a:t>klavulanat</a:t>
            </a:r>
            <a:endParaRPr lang="tr-TR" dirty="0"/>
          </a:p>
          <a:p>
            <a:r>
              <a:rPr lang="tr-TR" dirty="0"/>
              <a:t>Penisiline tip-1 olmayan </a:t>
            </a:r>
            <a:r>
              <a:rPr lang="tr-TR" dirty="0" err="1"/>
              <a:t>allerji</a:t>
            </a:r>
            <a:r>
              <a:rPr lang="tr-TR" dirty="0"/>
              <a:t> </a:t>
            </a:r>
            <a:r>
              <a:rPr lang="tr-TR" dirty="0" err="1"/>
              <a:t>varsa:Sefdinir</a:t>
            </a:r>
            <a:r>
              <a:rPr lang="tr-TR" dirty="0"/>
              <a:t>, </a:t>
            </a:r>
            <a:r>
              <a:rPr lang="tr-TR" dirty="0" err="1"/>
              <a:t>sefuroksim</a:t>
            </a:r>
            <a:r>
              <a:rPr lang="tr-TR" dirty="0"/>
              <a:t> veya </a:t>
            </a:r>
            <a:r>
              <a:rPr lang="tr-TR" dirty="0" err="1"/>
              <a:t>sefpodoksim</a:t>
            </a:r>
            <a:r>
              <a:rPr lang="tr-TR" dirty="0"/>
              <a:t> kullanılabilir.</a:t>
            </a:r>
          </a:p>
          <a:p>
            <a:r>
              <a:rPr lang="tr-TR" dirty="0"/>
              <a:t>&lt;2 yaş, penisiline şiddetli tip-1 </a:t>
            </a:r>
            <a:r>
              <a:rPr lang="tr-TR" dirty="0" err="1"/>
              <a:t>allerji</a:t>
            </a:r>
            <a:r>
              <a:rPr lang="tr-TR" dirty="0"/>
              <a:t> ve orta-şiddetli sinüzit </a:t>
            </a:r>
            <a:r>
              <a:rPr lang="tr-TR" dirty="0" err="1"/>
              <a:t>varsa:Levofloksasin</a:t>
            </a:r>
            <a:r>
              <a:rPr lang="tr-TR" dirty="0"/>
              <a:t> </a:t>
            </a:r>
            <a:r>
              <a:rPr lang="tr-TR" dirty="0" err="1"/>
              <a:t>Klindamisin</a:t>
            </a:r>
            <a:r>
              <a:rPr lang="tr-TR" dirty="0"/>
              <a:t> (veya </a:t>
            </a:r>
            <a:r>
              <a:rPr lang="tr-TR" dirty="0" err="1"/>
              <a:t>linezolid</a:t>
            </a:r>
            <a:r>
              <a:rPr lang="tr-TR" dirty="0"/>
              <a:t>) ve </a:t>
            </a:r>
            <a:r>
              <a:rPr lang="tr-TR" dirty="0" err="1"/>
              <a:t>sefiksim</a:t>
            </a:r>
            <a:endParaRPr lang="tr-TR" dirty="0"/>
          </a:p>
          <a:p>
            <a:r>
              <a:rPr lang="tr-TR" dirty="0"/>
              <a:t>Komplikasyonsuz ABRS varsa ve AB direnç olasılığı düşükse ilk tercih: </a:t>
            </a:r>
            <a:r>
              <a:rPr lang="tr-TR" dirty="0" err="1"/>
              <a:t>Amoksisilin</a:t>
            </a:r>
            <a:r>
              <a:rPr lang="tr-TR" dirty="0"/>
              <a:t> 45 mg/kg/gün 2 dozda</a:t>
            </a:r>
          </a:p>
          <a:p>
            <a:r>
              <a:rPr lang="tr-TR" dirty="0"/>
              <a:t>Direnç olasılığı yüksekse: </a:t>
            </a:r>
            <a:r>
              <a:rPr lang="tr-TR" dirty="0" err="1"/>
              <a:t>Amoksisilin</a:t>
            </a:r>
            <a:r>
              <a:rPr lang="tr-TR" dirty="0"/>
              <a:t> </a:t>
            </a:r>
          </a:p>
          <a:p>
            <a:r>
              <a:rPr lang="tr-TR" dirty="0" err="1"/>
              <a:t>Pnömokok</a:t>
            </a:r>
            <a:r>
              <a:rPr lang="tr-TR" dirty="0"/>
              <a:t> aşısı ile </a:t>
            </a:r>
            <a:r>
              <a:rPr lang="tr-TR" dirty="0" err="1"/>
              <a:t>pnömokoklar</a:t>
            </a:r>
            <a:r>
              <a:rPr lang="tr-TR" dirty="0"/>
              <a:t> azalırsa, beta </a:t>
            </a:r>
            <a:r>
              <a:rPr lang="tr-TR" dirty="0" err="1"/>
              <a:t>laktamaz</a:t>
            </a:r>
            <a:r>
              <a:rPr lang="tr-TR" dirty="0"/>
              <a:t> üreten H. </a:t>
            </a:r>
            <a:r>
              <a:rPr lang="tr-TR" dirty="0" err="1"/>
              <a:t>influenza’larda</a:t>
            </a:r>
            <a:r>
              <a:rPr lang="tr-TR" dirty="0"/>
              <a:t> artma görülürse </a:t>
            </a:r>
            <a:r>
              <a:rPr lang="tr-TR" dirty="0" err="1"/>
              <a:t>amoksisilin</a:t>
            </a:r>
            <a:r>
              <a:rPr lang="tr-TR" dirty="0"/>
              <a:t>/</a:t>
            </a:r>
            <a:r>
              <a:rPr lang="tr-TR" dirty="0" err="1"/>
              <a:t>klavulanik</a:t>
            </a:r>
            <a:r>
              <a:rPr lang="tr-TR" dirty="0"/>
              <a:t> asit (45 mg/kg/g) daha uygun olur.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Tedavi</a:t>
            </a:r>
          </a:p>
        </p:txBody>
      </p:sp>
    </p:spTree>
    <p:extLst>
      <p:ext uri="{BB962C8B-B14F-4D97-AF65-F5344CB8AC3E}">
        <p14:creationId xmlns:p14="http://schemas.microsoft.com/office/powerpoint/2010/main" val="239530479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Başlangışta</a:t>
            </a:r>
            <a:r>
              <a:rPr lang="tr-T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yüksek doz </a:t>
            </a:r>
            <a:r>
              <a:rPr lang="tr-TR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amoksisilin</a:t>
            </a:r>
            <a:r>
              <a:rPr lang="tr-T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tr-TR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klavulunat</a:t>
            </a:r>
            <a:r>
              <a:rPr lang="tr-T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önerilen durumlar</a:t>
            </a:r>
            <a:endParaRPr lang="tr-T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Penisiline duyarlı olmayan </a:t>
            </a:r>
            <a:r>
              <a:rPr lang="tr-TR" dirty="0" err="1"/>
              <a:t>invaziv</a:t>
            </a:r>
            <a:r>
              <a:rPr lang="tr-TR" dirty="0"/>
              <a:t> </a:t>
            </a:r>
            <a:r>
              <a:rPr lang="tr-TR" dirty="0" err="1"/>
              <a:t>pnömokokların</a:t>
            </a:r>
            <a:r>
              <a:rPr lang="tr-TR" dirty="0"/>
              <a:t> yüksek oranda (≥10%) olduğu coğrafik bölgelerde yaşamak</a:t>
            </a:r>
          </a:p>
          <a:p>
            <a:r>
              <a:rPr lang="tr-TR" dirty="0"/>
              <a:t>Enfeksiyonun şiddetli olması (</a:t>
            </a:r>
            <a:r>
              <a:rPr lang="tr-TR" dirty="0" err="1"/>
              <a:t>toksik</a:t>
            </a:r>
            <a:r>
              <a:rPr lang="tr-TR" dirty="0"/>
              <a:t> tablo, ateş ≥39°C…)</a:t>
            </a:r>
          </a:p>
          <a:p>
            <a:r>
              <a:rPr lang="tr-TR" dirty="0"/>
              <a:t>Kreşe gitme</a:t>
            </a:r>
          </a:p>
          <a:p>
            <a:r>
              <a:rPr lang="tr-TR" dirty="0" err="1"/>
              <a:t>Süpüratif</a:t>
            </a:r>
            <a:r>
              <a:rPr lang="tr-TR" dirty="0"/>
              <a:t> komplikasyonların tedavisi</a:t>
            </a:r>
          </a:p>
          <a:p>
            <a:r>
              <a:rPr lang="tr-TR" dirty="0"/>
              <a:t>Yaş: &lt;2 yaş veya &gt;65 yaş</a:t>
            </a:r>
          </a:p>
          <a:p>
            <a:r>
              <a:rPr lang="tr-TR" dirty="0"/>
              <a:t>Son 1 ay içinde AB kullanımı</a:t>
            </a:r>
          </a:p>
          <a:p>
            <a:r>
              <a:rPr lang="tr-TR" dirty="0" err="1"/>
              <a:t>İmmün</a:t>
            </a:r>
            <a:r>
              <a:rPr lang="tr-TR" dirty="0"/>
              <a:t> </a:t>
            </a:r>
            <a:r>
              <a:rPr lang="tr-TR" dirty="0" err="1"/>
              <a:t>yetmezlikli</a:t>
            </a:r>
            <a:r>
              <a:rPr lang="tr-TR" dirty="0"/>
              <a:t> olmak</a:t>
            </a:r>
          </a:p>
          <a:p>
            <a:r>
              <a:rPr lang="tr-TR" dirty="0"/>
              <a:t>Son 5 gün içinde </a:t>
            </a:r>
            <a:r>
              <a:rPr lang="tr-TR" dirty="0" err="1"/>
              <a:t>hospitalizasyon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365284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Başlangıç ampirik tedavi </a:t>
            </a:r>
            <a:r>
              <a:rPr lang="tr-TR" dirty="0" err="1"/>
              <a:t>staf.aureus’u</a:t>
            </a:r>
            <a:r>
              <a:rPr lang="tr-TR" dirty="0"/>
              <a:t> kapsamaz</a:t>
            </a:r>
          </a:p>
          <a:p>
            <a:endParaRPr lang="tr-TR" dirty="0"/>
          </a:p>
          <a:p>
            <a:r>
              <a:rPr lang="tr-TR" dirty="0"/>
              <a:t>Tedavinin </a:t>
            </a:r>
            <a:r>
              <a:rPr lang="tr-TR" dirty="0" err="1"/>
              <a:t>MRSA’yı</a:t>
            </a:r>
            <a:r>
              <a:rPr lang="tr-TR" dirty="0"/>
              <a:t> kapsaması gereken durumlar: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Enfeksiyonun </a:t>
            </a:r>
            <a:r>
              <a:rPr lang="tr-TR" dirty="0" err="1"/>
              <a:t>orbital</a:t>
            </a:r>
            <a:r>
              <a:rPr lang="tr-TR" dirty="0"/>
              <a:t> veya </a:t>
            </a:r>
            <a:r>
              <a:rPr lang="tr-TR" dirty="0" err="1"/>
              <a:t>intrakranial</a:t>
            </a:r>
            <a:r>
              <a:rPr lang="tr-TR" dirty="0"/>
              <a:t> yayılımından şüphelenilen klinik                                        bulgular olan şiddetli hastalık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Uzamış nazal </a:t>
            </a:r>
            <a:r>
              <a:rPr lang="tr-TR" dirty="0" err="1"/>
              <a:t>entübasyon</a:t>
            </a:r>
            <a:r>
              <a:rPr lang="tr-TR" dirty="0"/>
              <a:t> ile birlikte olan </a:t>
            </a:r>
            <a:r>
              <a:rPr lang="tr-TR" dirty="0" err="1"/>
              <a:t>nozokomial</a:t>
            </a:r>
            <a:r>
              <a:rPr lang="tr-TR" dirty="0"/>
              <a:t> sinüzit</a:t>
            </a:r>
          </a:p>
        </p:txBody>
      </p:sp>
    </p:spTree>
    <p:extLst>
      <p:ext uri="{BB962C8B-B14F-4D97-AF65-F5344CB8AC3E}">
        <p14:creationId xmlns:p14="http://schemas.microsoft.com/office/powerpoint/2010/main" val="120697126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Rakel</a:t>
            </a:r>
            <a:r>
              <a:rPr lang="tr-TR" dirty="0"/>
              <a:t> Aile Hekimliği</a:t>
            </a:r>
          </a:p>
          <a:p>
            <a:endParaRPr lang="tr-TR" dirty="0"/>
          </a:p>
          <a:p>
            <a:r>
              <a:rPr lang="tr-TR" dirty="0" err="1"/>
              <a:t>Current</a:t>
            </a:r>
            <a:r>
              <a:rPr lang="tr-TR" dirty="0"/>
              <a:t> Aile Hekimliği Tanı </a:t>
            </a:r>
            <a:r>
              <a:rPr lang="tr-TR" dirty="0" err="1"/>
              <a:t>veTedavi</a:t>
            </a:r>
            <a:endParaRPr lang="tr-TR" dirty="0"/>
          </a:p>
          <a:p>
            <a:endParaRPr lang="tr-TR" dirty="0"/>
          </a:p>
          <a:p>
            <a:r>
              <a:rPr lang="tr-TR" dirty="0" err="1"/>
              <a:t>Current</a:t>
            </a:r>
            <a:r>
              <a:rPr lang="tr-TR" dirty="0"/>
              <a:t> Pediatri Tanı </a:t>
            </a:r>
            <a:r>
              <a:rPr lang="tr-TR"/>
              <a:t>ve Tedavi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6528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Viral</a:t>
            </a:r>
            <a:r>
              <a:rPr lang="tr-TR" dirty="0"/>
              <a:t> ÜSYE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Soğuk algınlığı</a:t>
            </a:r>
          </a:p>
          <a:p>
            <a:endParaRPr lang="tr-TR" dirty="0"/>
          </a:p>
          <a:p>
            <a:r>
              <a:rPr lang="tr-TR" dirty="0"/>
              <a:t>Grip(</a:t>
            </a:r>
            <a:r>
              <a:rPr lang="tr-TR" dirty="0" err="1"/>
              <a:t>ınfluenza</a:t>
            </a:r>
            <a:r>
              <a:rPr lang="tr-TR" dirty="0"/>
              <a:t>)</a:t>
            </a:r>
          </a:p>
          <a:p>
            <a:endParaRPr lang="tr-TR" dirty="0"/>
          </a:p>
          <a:p>
            <a:r>
              <a:rPr lang="tr-TR" dirty="0" err="1"/>
              <a:t>Viral</a:t>
            </a:r>
            <a:r>
              <a:rPr lang="tr-TR" dirty="0"/>
              <a:t> </a:t>
            </a:r>
            <a:r>
              <a:rPr lang="tr-TR" dirty="0" err="1"/>
              <a:t>rinofarenjit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3144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Viral</a:t>
            </a:r>
            <a:r>
              <a:rPr lang="tr-TR" dirty="0"/>
              <a:t> ÜSYE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Virüslerin neden olduğu hafif seyirli bir hastalıktır.</a:t>
            </a:r>
          </a:p>
          <a:p>
            <a:endParaRPr lang="tr-TR" dirty="0"/>
          </a:p>
          <a:p>
            <a:r>
              <a:rPr lang="tr-TR" dirty="0"/>
              <a:t>En sık görülen akut solunum yolu enfeksiyonudur</a:t>
            </a:r>
          </a:p>
          <a:p>
            <a:r>
              <a:rPr lang="tr-TR" dirty="0"/>
              <a:t>.</a:t>
            </a:r>
          </a:p>
          <a:p>
            <a:r>
              <a:rPr lang="tr-TR" dirty="0"/>
              <a:t>Çocuklar yılda genelde 3-8 </a:t>
            </a:r>
            <a:r>
              <a:rPr lang="tr-TR" dirty="0" err="1"/>
              <a:t>kez,erişkinler</a:t>
            </a:r>
            <a:r>
              <a:rPr lang="tr-TR" dirty="0"/>
              <a:t> 2-5 kez soğuk algınlığı geçirir.</a:t>
            </a:r>
          </a:p>
          <a:p>
            <a:endParaRPr lang="tr-TR" dirty="0"/>
          </a:p>
          <a:p>
            <a:r>
              <a:rPr lang="tr-TR" dirty="0"/>
              <a:t>Kreşe ve okula giden çocuklarda özellikle kreşin ilk yıllarında görülür.</a:t>
            </a:r>
          </a:p>
          <a:p>
            <a:endParaRPr lang="tr-TR" dirty="0"/>
          </a:p>
          <a:p>
            <a:r>
              <a:rPr lang="tr-TR" dirty="0"/>
              <a:t>Kötü </a:t>
            </a:r>
            <a:r>
              <a:rPr lang="tr-TR" dirty="0" err="1"/>
              <a:t>havalandırma,güneş</a:t>
            </a:r>
            <a:r>
              <a:rPr lang="tr-TR" dirty="0"/>
              <a:t> ışığının az </a:t>
            </a:r>
            <a:r>
              <a:rPr lang="tr-TR" dirty="0" err="1"/>
              <a:t>oluşu,toplu</a:t>
            </a:r>
            <a:r>
              <a:rPr lang="tr-TR" dirty="0"/>
              <a:t> yaşam soğuk algınlığı gelişimini kolaylaştırır.</a:t>
            </a:r>
          </a:p>
        </p:txBody>
      </p:sp>
    </p:spTree>
    <p:extLst>
      <p:ext uri="{BB962C8B-B14F-4D97-AF65-F5344CB8AC3E}">
        <p14:creationId xmlns:p14="http://schemas.microsoft.com/office/powerpoint/2010/main" val="4223292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Bulaşma yolu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Damlacık yolu (</a:t>
            </a:r>
            <a:r>
              <a:rPr lang="tr-TR" dirty="0" err="1"/>
              <a:t>influenzada</a:t>
            </a:r>
            <a:r>
              <a:rPr lang="tr-TR" dirty="0"/>
              <a:t> sık)</a:t>
            </a:r>
          </a:p>
          <a:p>
            <a:endParaRPr lang="tr-TR" dirty="0"/>
          </a:p>
          <a:p>
            <a:r>
              <a:rPr lang="tr-TR" dirty="0"/>
              <a:t>Ellerle</a:t>
            </a:r>
          </a:p>
          <a:p>
            <a:endParaRPr lang="tr-TR" dirty="0"/>
          </a:p>
          <a:p>
            <a:r>
              <a:rPr lang="tr-TR" dirty="0"/>
              <a:t>Küçük </a:t>
            </a:r>
            <a:r>
              <a:rPr lang="tr-TR" dirty="0" err="1"/>
              <a:t>aerosoller</a:t>
            </a:r>
            <a:r>
              <a:rPr lang="tr-TR" dirty="0"/>
              <a:t>(RSV)</a:t>
            </a:r>
          </a:p>
          <a:p>
            <a:endParaRPr lang="tr-TR" dirty="0"/>
          </a:p>
          <a:p>
            <a:r>
              <a:rPr lang="tr-TR" dirty="0" err="1"/>
              <a:t>İnkübasyon</a:t>
            </a:r>
            <a:r>
              <a:rPr lang="tr-TR" dirty="0"/>
              <a:t> süresi 24-72 saat</a:t>
            </a:r>
          </a:p>
        </p:txBody>
      </p:sp>
    </p:spTree>
    <p:extLst>
      <p:ext uri="{BB962C8B-B14F-4D97-AF65-F5344CB8AC3E}">
        <p14:creationId xmlns:p14="http://schemas.microsoft.com/office/powerpoint/2010/main" val="2254707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3561</TotalTime>
  <Words>2117</Words>
  <Application>Microsoft Office PowerPoint</Application>
  <PresentationFormat>Geniş ekran</PresentationFormat>
  <Paragraphs>482</Paragraphs>
  <Slides>69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69</vt:i4>
      </vt:variant>
    </vt:vector>
  </HeadingPairs>
  <TitlesOfParts>
    <vt:vector size="73" baseType="lpstr">
      <vt:lpstr>Arial</vt:lpstr>
      <vt:lpstr>Calibri</vt:lpstr>
      <vt:lpstr>Calibri Light</vt:lpstr>
      <vt:lpstr>Office Teması</vt:lpstr>
      <vt:lpstr>ÜST SOLUNUM YOLU ENFEKSİYONLARI</vt:lpstr>
      <vt:lpstr>Plan</vt:lpstr>
      <vt:lpstr>Hedefler</vt:lpstr>
      <vt:lpstr>Üst Solunum Yolları </vt:lpstr>
      <vt:lpstr>PowerPoint Sunusu</vt:lpstr>
      <vt:lpstr>Akut ÜSYE</vt:lpstr>
      <vt:lpstr>Viral ÜSYE</vt:lpstr>
      <vt:lpstr>Viral ÜSYE</vt:lpstr>
      <vt:lpstr>Bulaşma yolu</vt:lpstr>
      <vt:lpstr>Belirtiler</vt:lpstr>
      <vt:lpstr>Çocuklarda</vt:lpstr>
      <vt:lpstr>PowerPoint Sunusu</vt:lpstr>
      <vt:lpstr>Tedavi</vt:lpstr>
      <vt:lpstr>Korunma</vt:lpstr>
      <vt:lpstr>Tonsillofarenjit</vt:lpstr>
      <vt:lpstr>ABHS Tonsilliti</vt:lpstr>
      <vt:lpstr>ABHS tonsilliti</vt:lpstr>
      <vt:lpstr>Viral Tonsillit</vt:lpstr>
      <vt:lpstr>Tanı</vt:lpstr>
      <vt:lpstr>Tanı</vt:lpstr>
      <vt:lpstr>Ayırıcı tanı</vt:lpstr>
      <vt:lpstr>GAS Tonsillofarenjitinde komplikasyonlar</vt:lpstr>
      <vt:lpstr>Tedavi</vt:lpstr>
      <vt:lpstr>Tedavi</vt:lpstr>
      <vt:lpstr>Tedaviden Sonra</vt:lpstr>
      <vt:lpstr>Tedavi sonunda boğaz kültürü</vt:lpstr>
      <vt:lpstr>Penisilin tedavisi sonucu kültür pozitifliği</vt:lpstr>
      <vt:lpstr>GAS Taşıyıcılığı</vt:lpstr>
      <vt:lpstr>GAS Taşıyıcılarında Tedavi Endikasyonları</vt:lpstr>
      <vt:lpstr>Kronik AGS Taşıyılarında Tedavi</vt:lpstr>
      <vt:lpstr>İzolasyon</vt:lpstr>
      <vt:lpstr>Akut Otitis Media</vt:lpstr>
      <vt:lpstr>Epidemiyoloji</vt:lpstr>
      <vt:lpstr>Risk Faktörleri</vt:lpstr>
      <vt:lpstr>Etkenler</vt:lpstr>
      <vt:lpstr>Klinik</vt:lpstr>
      <vt:lpstr>Otit-Konjuktivit Sendromu</vt:lpstr>
      <vt:lpstr>Büllöz Mirinjit</vt:lpstr>
      <vt:lpstr>Tanı</vt:lpstr>
      <vt:lpstr>İntratemporal komplikasyonlar</vt:lpstr>
      <vt:lpstr>İntrakranial komplikasyonlar</vt:lpstr>
      <vt:lpstr>Tedavi</vt:lpstr>
      <vt:lpstr>Tedavi</vt:lpstr>
      <vt:lpstr>Ek olarak Beta Laktamaz</vt:lpstr>
      <vt:lpstr>48-72 saat cevap alınamazsa</vt:lpstr>
      <vt:lpstr>Akut Rinosinüzit</vt:lpstr>
      <vt:lpstr>Paranazal Sinüsler</vt:lpstr>
      <vt:lpstr>Paranazal Sinüsler</vt:lpstr>
      <vt:lpstr>Paranazal Sinüsler</vt:lpstr>
      <vt:lpstr>Predispozan Faktörler</vt:lpstr>
      <vt:lpstr>PowerPoint Sunusu</vt:lpstr>
      <vt:lpstr>Viral üst solunum yolu enfeksiyonu</vt:lpstr>
      <vt:lpstr>ABRS’de klinik prezentasyon</vt:lpstr>
      <vt:lpstr>Çocuklarda akut bakteriyel rinosinüzitte tipik klinik bulgular</vt:lpstr>
      <vt:lpstr>Çocuklarda akut bakteriyel rinosinüzitte tipik klinik bulgular</vt:lpstr>
      <vt:lpstr> Tanıda altın standart</vt:lpstr>
      <vt:lpstr>PowerPoint Sunusu</vt:lpstr>
      <vt:lpstr>CT ve MRG tetkikleri</vt:lpstr>
      <vt:lpstr>Görüntüleme tetkiklerindeki bulgular</vt:lpstr>
      <vt:lpstr> Orbital ve intrakranial komplikasyonlar</vt:lpstr>
      <vt:lpstr>Tedavi</vt:lpstr>
      <vt:lpstr> Rinosinüzitte bakteriyel etiyoloji-1</vt:lpstr>
      <vt:lpstr>Pseudomonas aeruginosa ve diğer gram-negatif basiller:</vt:lpstr>
      <vt:lpstr>Tedavi</vt:lpstr>
      <vt:lpstr>Tedavi</vt:lpstr>
      <vt:lpstr>Tedavi</vt:lpstr>
      <vt:lpstr>Başlangışta yüksek doz amoksisilin klavulunat önerilen durumlar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BİRLEŞİK KRALLIK’TA BİRİNCİ BASAMAKTA DEPRESYON İÇİN İŞBİRLİKÇİ BAKIM RANDOMİZE KONTROLLÜ ÇALIŞMA</dc:title>
  <dc:creator>Toshiba</dc:creator>
  <cp:lastModifiedBy>Lenovo-PC</cp:lastModifiedBy>
  <cp:revision>205</cp:revision>
  <dcterms:created xsi:type="dcterms:W3CDTF">2021-03-20T20:18:00Z</dcterms:created>
  <dcterms:modified xsi:type="dcterms:W3CDTF">2021-05-18T13:02:01Z</dcterms:modified>
</cp:coreProperties>
</file>