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5"/>
  </p:notesMasterIdLst>
  <p:sldIdLst>
    <p:sldId id="256" r:id="rId2"/>
    <p:sldId id="354" r:id="rId3"/>
    <p:sldId id="355" r:id="rId4"/>
    <p:sldId id="359" r:id="rId5"/>
    <p:sldId id="360" r:id="rId6"/>
    <p:sldId id="393" r:id="rId7"/>
    <p:sldId id="361" r:id="rId8"/>
    <p:sldId id="362" r:id="rId9"/>
    <p:sldId id="363" r:id="rId10"/>
    <p:sldId id="364" r:id="rId11"/>
    <p:sldId id="365" r:id="rId12"/>
    <p:sldId id="366" r:id="rId13"/>
    <p:sldId id="367" r:id="rId14"/>
    <p:sldId id="368" r:id="rId15"/>
    <p:sldId id="369" r:id="rId16"/>
    <p:sldId id="370" r:id="rId17"/>
    <p:sldId id="371" r:id="rId18"/>
    <p:sldId id="372" r:id="rId19"/>
    <p:sldId id="373" r:id="rId20"/>
    <p:sldId id="374" r:id="rId21"/>
    <p:sldId id="375" r:id="rId22"/>
    <p:sldId id="376" r:id="rId23"/>
    <p:sldId id="377" r:id="rId24"/>
    <p:sldId id="378" r:id="rId25"/>
    <p:sldId id="379" r:id="rId26"/>
    <p:sldId id="380" r:id="rId27"/>
    <p:sldId id="381" r:id="rId28"/>
    <p:sldId id="382" r:id="rId29"/>
    <p:sldId id="383" r:id="rId30"/>
    <p:sldId id="384" r:id="rId31"/>
    <p:sldId id="385" r:id="rId32"/>
    <p:sldId id="386" r:id="rId33"/>
    <p:sldId id="387" r:id="rId34"/>
    <p:sldId id="388" r:id="rId35"/>
    <p:sldId id="389" r:id="rId36"/>
    <p:sldId id="391" r:id="rId37"/>
    <p:sldId id="356" r:id="rId38"/>
    <p:sldId id="257" r:id="rId39"/>
    <p:sldId id="312" r:id="rId40"/>
    <p:sldId id="306" r:id="rId41"/>
    <p:sldId id="307" r:id="rId42"/>
    <p:sldId id="280" r:id="rId43"/>
    <p:sldId id="281" r:id="rId44"/>
    <p:sldId id="285" r:id="rId45"/>
    <p:sldId id="290" r:id="rId46"/>
    <p:sldId id="282" r:id="rId47"/>
    <p:sldId id="283" r:id="rId48"/>
    <p:sldId id="284" r:id="rId49"/>
    <p:sldId id="309" r:id="rId50"/>
    <p:sldId id="286" r:id="rId51"/>
    <p:sldId id="287" r:id="rId52"/>
    <p:sldId id="288" r:id="rId53"/>
    <p:sldId id="289" r:id="rId54"/>
    <p:sldId id="308" r:id="rId55"/>
    <p:sldId id="311" r:id="rId56"/>
    <p:sldId id="358" r:id="rId57"/>
    <p:sldId id="357" r:id="rId58"/>
    <p:sldId id="291" r:id="rId59"/>
    <p:sldId id="293" r:id="rId60"/>
    <p:sldId id="310" r:id="rId61"/>
    <p:sldId id="294" r:id="rId62"/>
    <p:sldId id="295" r:id="rId63"/>
    <p:sldId id="298" r:id="rId64"/>
    <p:sldId id="299" r:id="rId65"/>
    <p:sldId id="300" r:id="rId66"/>
    <p:sldId id="301" r:id="rId67"/>
    <p:sldId id="302" r:id="rId68"/>
    <p:sldId id="303" r:id="rId69"/>
    <p:sldId id="305" r:id="rId70"/>
    <p:sldId id="258" r:id="rId71"/>
    <p:sldId id="259" r:id="rId72"/>
    <p:sldId id="260" r:id="rId73"/>
    <p:sldId id="270" r:id="rId74"/>
    <p:sldId id="271" r:id="rId75"/>
    <p:sldId id="272" r:id="rId76"/>
    <p:sldId id="261" r:id="rId77"/>
    <p:sldId id="262" r:id="rId78"/>
    <p:sldId id="263" r:id="rId79"/>
    <p:sldId id="265" r:id="rId80"/>
    <p:sldId id="266" r:id="rId81"/>
    <p:sldId id="267" r:id="rId82"/>
    <p:sldId id="268" r:id="rId83"/>
    <p:sldId id="269" r:id="rId84"/>
    <p:sldId id="273" r:id="rId85"/>
    <p:sldId id="274" r:id="rId86"/>
    <p:sldId id="275" r:id="rId87"/>
    <p:sldId id="276" r:id="rId88"/>
    <p:sldId id="264" r:id="rId89"/>
    <p:sldId id="277" r:id="rId90"/>
    <p:sldId id="304" r:id="rId91"/>
    <p:sldId id="278" r:id="rId92"/>
    <p:sldId id="392" r:id="rId93"/>
    <p:sldId id="279" r:id="rId9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92115" autoAdjust="0"/>
  </p:normalViewPr>
  <p:slideViewPr>
    <p:cSldViewPr>
      <p:cViewPr>
        <p:scale>
          <a:sx n="66" d="100"/>
          <a:sy n="66" d="100"/>
        </p:scale>
        <p:origin x="-2934" y="-10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637889-8F1B-4FFA-94D1-F4DA31065F9C}" type="doc">
      <dgm:prSet loTypeId="urn:microsoft.com/office/officeart/2005/8/layout/chevron2" loCatId="process" qsTypeId="urn:microsoft.com/office/officeart/2005/8/quickstyle/simple1" qsCatId="simple" csTypeId="urn:microsoft.com/office/officeart/2005/8/colors/accent5_2" csCatId="accent5" phldr="1"/>
      <dgm:spPr/>
      <dgm:t>
        <a:bodyPr/>
        <a:lstStyle/>
        <a:p>
          <a:endParaRPr lang="tr-TR"/>
        </a:p>
      </dgm:t>
    </dgm:pt>
    <dgm:pt modelId="{CCAD70AD-2E65-4338-924F-7D4B7328894D}">
      <dgm:prSet phldrT="[Metin]"/>
      <dgm:spPr/>
      <dgm:t>
        <a:bodyPr/>
        <a:lstStyle/>
        <a:p>
          <a:r>
            <a:rPr lang="tr-TR" dirty="0" smtClean="0"/>
            <a:t>1</a:t>
          </a:r>
          <a:endParaRPr lang="tr-TR" dirty="0"/>
        </a:p>
      </dgm:t>
    </dgm:pt>
    <dgm:pt modelId="{3D74E2BE-5257-4D99-BB93-1D0AD922C827}" type="parTrans" cxnId="{3AE3B977-EFC2-491A-8FA1-66C7FFB2C5BD}">
      <dgm:prSet/>
      <dgm:spPr/>
      <dgm:t>
        <a:bodyPr/>
        <a:lstStyle/>
        <a:p>
          <a:endParaRPr lang="tr-TR"/>
        </a:p>
      </dgm:t>
    </dgm:pt>
    <dgm:pt modelId="{0956DBA2-F6D9-4D96-ACC9-8EAE1D5114D1}" type="sibTrans" cxnId="{3AE3B977-EFC2-491A-8FA1-66C7FFB2C5BD}">
      <dgm:prSet/>
      <dgm:spPr/>
      <dgm:t>
        <a:bodyPr/>
        <a:lstStyle/>
        <a:p>
          <a:endParaRPr lang="tr-TR"/>
        </a:p>
      </dgm:t>
    </dgm:pt>
    <dgm:pt modelId="{BF5C3B57-3002-440A-AC13-CF5DD03F3E3C}">
      <dgm:prSet phldrT="[Metin]" custT="1"/>
      <dgm:spPr/>
      <dgm:t>
        <a:bodyPr/>
        <a:lstStyle/>
        <a:p>
          <a:r>
            <a:rPr lang="tr-TR" sz="2800" dirty="0" err="1" smtClean="0"/>
            <a:t>Allerjene</a:t>
          </a:r>
          <a:r>
            <a:rPr lang="tr-TR" sz="2800" dirty="0" smtClean="0"/>
            <a:t> temas sonucu </a:t>
          </a:r>
          <a:r>
            <a:rPr lang="tr-TR" sz="2800" dirty="0" err="1" smtClean="0"/>
            <a:t>duyarlanma</a:t>
          </a:r>
          <a:endParaRPr lang="tr-TR" sz="2800" dirty="0"/>
        </a:p>
      </dgm:t>
    </dgm:pt>
    <dgm:pt modelId="{0A918360-4738-44CF-9216-3B5A5A4193C4}" type="parTrans" cxnId="{E2014197-72E3-407B-A901-1C3B8F20D284}">
      <dgm:prSet/>
      <dgm:spPr/>
      <dgm:t>
        <a:bodyPr/>
        <a:lstStyle/>
        <a:p>
          <a:endParaRPr lang="tr-TR"/>
        </a:p>
      </dgm:t>
    </dgm:pt>
    <dgm:pt modelId="{B008D2F1-2F08-4AD5-B928-A97572792910}" type="sibTrans" cxnId="{E2014197-72E3-407B-A901-1C3B8F20D284}">
      <dgm:prSet/>
      <dgm:spPr/>
      <dgm:t>
        <a:bodyPr/>
        <a:lstStyle/>
        <a:p>
          <a:endParaRPr lang="tr-TR"/>
        </a:p>
      </dgm:t>
    </dgm:pt>
    <dgm:pt modelId="{1E2F72E1-8EAF-415F-B2E9-44F3C102D0AD}">
      <dgm:prSet phldrT="[Metin]"/>
      <dgm:spPr/>
      <dgm:t>
        <a:bodyPr/>
        <a:lstStyle/>
        <a:p>
          <a:r>
            <a:rPr lang="tr-TR" dirty="0" smtClean="0"/>
            <a:t>2</a:t>
          </a:r>
          <a:endParaRPr lang="tr-TR" dirty="0"/>
        </a:p>
      </dgm:t>
    </dgm:pt>
    <dgm:pt modelId="{12330E4E-5CFA-4D28-B77D-A10AC57D05B6}" type="parTrans" cxnId="{3396C1B2-66F7-439B-B145-744794034FD2}">
      <dgm:prSet/>
      <dgm:spPr/>
      <dgm:t>
        <a:bodyPr/>
        <a:lstStyle/>
        <a:p>
          <a:endParaRPr lang="tr-TR"/>
        </a:p>
      </dgm:t>
    </dgm:pt>
    <dgm:pt modelId="{08EC1655-48D6-4F50-86F5-DC11D474CFB1}" type="sibTrans" cxnId="{3396C1B2-66F7-439B-B145-744794034FD2}">
      <dgm:prSet/>
      <dgm:spPr/>
      <dgm:t>
        <a:bodyPr/>
        <a:lstStyle/>
        <a:p>
          <a:endParaRPr lang="tr-TR"/>
        </a:p>
      </dgm:t>
    </dgm:pt>
    <dgm:pt modelId="{E5FBDD95-513C-431F-87B6-F9AE7D428439}">
      <dgm:prSet phldrT="[Metin]" custT="1"/>
      <dgm:spPr/>
      <dgm:t>
        <a:bodyPr/>
        <a:lstStyle/>
        <a:p>
          <a:r>
            <a:rPr lang="tr-TR" sz="2800" dirty="0" smtClean="0"/>
            <a:t>Tekrarlayan </a:t>
          </a:r>
          <a:r>
            <a:rPr lang="tr-TR" sz="2800" dirty="0" err="1" smtClean="0"/>
            <a:t>allerjen</a:t>
          </a:r>
          <a:r>
            <a:rPr lang="tr-TR" sz="2800" dirty="0" smtClean="0"/>
            <a:t> </a:t>
          </a:r>
          <a:r>
            <a:rPr lang="tr-TR" sz="2800" dirty="0" err="1" smtClean="0"/>
            <a:t>maruziyeti</a:t>
          </a:r>
          <a:r>
            <a:rPr lang="tr-TR" sz="2800" dirty="0" smtClean="0"/>
            <a:t> sonucu </a:t>
          </a:r>
          <a:r>
            <a:rPr lang="tr-TR" sz="2800" dirty="0" err="1" smtClean="0"/>
            <a:t>inflamasyonun</a:t>
          </a:r>
          <a:r>
            <a:rPr lang="tr-TR" sz="2800" dirty="0" smtClean="0"/>
            <a:t> gelişmesi</a:t>
          </a:r>
          <a:endParaRPr lang="tr-TR" sz="2800" dirty="0"/>
        </a:p>
      </dgm:t>
    </dgm:pt>
    <dgm:pt modelId="{1498447B-C974-4EB2-8357-D3C147BA57B0}" type="parTrans" cxnId="{C4E91993-B296-4806-9DD2-FC3CBC9D3743}">
      <dgm:prSet/>
      <dgm:spPr/>
      <dgm:t>
        <a:bodyPr/>
        <a:lstStyle/>
        <a:p>
          <a:endParaRPr lang="tr-TR"/>
        </a:p>
      </dgm:t>
    </dgm:pt>
    <dgm:pt modelId="{E6144901-F6ED-4D4C-854B-4021DEB9178C}" type="sibTrans" cxnId="{C4E91993-B296-4806-9DD2-FC3CBC9D3743}">
      <dgm:prSet/>
      <dgm:spPr/>
      <dgm:t>
        <a:bodyPr/>
        <a:lstStyle/>
        <a:p>
          <a:endParaRPr lang="tr-TR"/>
        </a:p>
      </dgm:t>
    </dgm:pt>
    <dgm:pt modelId="{E168F15E-AEBB-40CF-BF17-0476DA749367}">
      <dgm:prSet phldrT="[Metin]"/>
      <dgm:spPr/>
      <dgm:t>
        <a:bodyPr/>
        <a:lstStyle/>
        <a:p>
          <a:r>
            <a:rPr lang="tr-TR" dirty="0" smtClean="0"/>
            <a:t>3</a:t>
          </a:r>
          <a:endParaRPr lang="tr-TR" dirty="0"/>
        </a:p>
      </dgm:t>
    </dgm:pt>
    <dgm:pt modelId="{67080D24-051C-4BFE-BD0A-EEDE640954B0}" type="parTrans" cxnId="{025B4358-9F95-49F2-A336-28AD88A6B46B}">
      <dgm:prSet/>
      <dgm:spPr/>
      <dgm:t>
        <a:bodyPr/>
        <a:lstStyle/>
        <a:p>
          <a:endParaRPr lang="tr-TR"/>
        </a:p>
      </dgm:t>
    </dgm:pt>
    <dgm:pt modelId="{067F16C8-5D6F-4EAE-8F97-99955B5B5D35}" type="sibTrans" cxnId="{025B4358-9F95-49F2-A336-28AD88A6B46B}">
      <dgm:prSet/>
      <dgm:spPr/>
      <dgm:t>
        <a:bodyPr/>
        <a:lstStyle/>
        <a:p>
          <a:endParaRPr lang="tr-TR"/>
        </a:p>
      </dgm:t>
    </dgm:pt>
    <dgm:pt modelId="{D6D62F02-7D13-4F4C-A1F0-A21F4BF06E7D}">
      <dgm:prSet phldrT="[Metin]" custT="1"/>
      <dgm:spPr/>
      <dgm:t>
        <a:bodyPr/>
        <a:lstStyle/>
        <a:p>
          <a:r>
            <a:rPr lang="tr-TR" sz="2800" dirty="0" smtClean="0"/>
            <a:t>Tetikleyen faktörlerinde etkisi ile semptomların ortaya çıkması</a:t>
          </a:r>
          <a:endParaRPr lang="tr-TR" sz="2800" dirty="0"/>
        </a:p>
      </dgm:t>
    </dgm:pt>
    <dgm:pt modelId="{35EF979B-5D20-4F7A-B3CC-F01F40B3C682}" type="parTrans" cxnId="{57D3B732-13CA-4BD4-811C-910DBB3896F1}">
      <dgm:prSet/>
      <dgm:spPr/>
      <dgm:t>
        <a:bodyPr/>
        <a:lstStyle/>
        <a:p>
          <a:endParaRPr lang="tr-TR"/>
        </a:p>
      </dgm:t>
    </dgm:pt>
    <dgm:pt modelId="{737A05AA-2F26-4448-9908-B7F8F189D85F}" type="sibTrans" cxnId="{57D3B732-13CA-4BD4-811C-910DBB3896F1}">
      <dgm:prSet/>
      <dgm:spPr/>
      <dgm:t>
        <a:bodyPr/>
        <a:lstStyle/>
        <a:p>
          <a:endParaRPr lang="tr-TR"/>
        </a:p>
      </dgm:t>
    </dgm:pt>
    <dgm:pt modelId="{39A9131A-2565-40D9-923A-5300589644F2}" type="pres">
      <dgm:prSet presAssocID="{02637889-8F1B-4FFA-94D1-F4DA31065F9C}" presName="linearFlow" presStyleCnt="0">
        <dgm:presLayoutVars>
          <dgm:dir/>
          <dgm:animLvl val="lvl"/>
          <dgm:resizeHandles val="exact"/>
        </dgm:presLayoutVars>
      </dgm:prSet>
      <dgm:spPr/>
      <dgm:t>
        <a:bodyPr/>
        <a:lstStyle/>
        <a:p>
          <a:endParaRPr lang="tr-TR"/>
        </a:p>
      </dgm:t>
    </dgm:pt>
    <dgm:pt modelId="{832FCEEC-CDE0-41FF-BABD-302E06BD8B2B}" type="pres">
      <dgm:prSet presAssocID="{CCAD70AD-2E65-4338-924F-7D4B7328894D}" presName="composite" presStyleCnt="0"/>
      <dgm:spPr/>
    </dgm:pt>
    <dgm:pt modelId="{F3288E28-8384-4E6E-ACFB-2933330D909B}" type="pres">
      <dgm:prSet presAssocID="{CCAD70AD-2E65-4338-924F-7D4B7328894D}" presName="parentText" presStyleLbl="alignNode1" presStyleIdx="0" presStyleCnt="3">
        <dgm:presLayoutVars>
          <dgm:chMax val="1"/>
          <dgm:bulletEnabled val="1"/>
        </dgm:presLayoutVars>
      </dgm:prSet>
      <dgm:spPr/>
      <dgm:t>
        <a:bodyPr/>
        <a:lstStyle/>
        <a:p>
          <a:endParaRPr lang="tr-TR"/>
        </a:p>
      </dgm:t>
    </dgm:pt>
    <dgm:pt modelId="{7977ABA3-020F-4EFF-BC7A-A0EE132014AC}" type="pres">
      <dgm:prSet presAssocID="{CCAD70AD-2E65-4338-924F-7D4B7328894D}" presName="descendantText" presStyleLbl="alignAcc1" presStyleIdx="0" presStyleCnt="3" custLinFactNeighborX="331" custLinFactNeighborY="7735">
        <dgm:presLayoutVars>
          <dgm:bulletEnabled val="1"/>
        </dgm:presLayoutVars>
      </dgm:prSet>
      <dgm:spPr/>
      <dgm:t>
        <a:bodyPr/>
        <a:lstStyle/>
        <a:p>
          <a:endParaRPr lang="tr-TR"/>
        </a:p>
      </dgm:t>
    </dgm:pt>
    <dgm:pt modelId="{8783B675-5593-45DC-A591-81FBD4449528}" type="pres">
      <dgm:prSet presAssocID="{0956DBA2-F6D9-4D96-ACC9-8EAE1D5114D1}" presName="sp" presStyleCnt="0"/>
      <dgm:spPr/>
    </dgm:pt>
    <dgm:pt modelId="{9FE8C8C6-0929-4AA4-A2B7-BB92F658E08A}" type="pres">
      <dgm:prSet presAssocID="{1E2F72E1-8EAF-415F-B2E9-44F3C102D0AD}" presName="composite" presStyleCnt="0"/>
      <dgm:spPr/>
    </dgm:pt>
    <dgm:pt modelId="{BB59D3A9-401A-4134-9028-5011A5B7BCF3}" type="pres">
      <dgm:prSet presAssocID="{1E2F72E1-8EAF-415F-B2E9-44F3C102D0AD}" presName="parentText" presStyleLbl="alignNode1" presStyleIdx="1" presStyleCnt="3">
        <dgm:presLayoutVars>
          <dgm:chMax val="1"/>
          <dgm:bulletEnabled val="1"/>
        </dgm:presLayoutVars>
      </dgm:prSet>
      <dgm:spPr/>
      <dgm:t>
        <a:bodyPr/>
        <a:lstStyle/>
        <a:p>
          <a:endParaRPr lang="tr-TR"/>
        </a:p>
      </dgm:t>
    </dgm:pt>
    <dgm:pt modelId="{0C4181E0-0D61-45B3-A2E5-E8943C948A0E}" type="pres">
      <dgm:prSet presAssocID="{1E2F72E1-8EAF-415F-B2E9-44F3C102D0AD}" presName="descendantText" presStyleLbl="alignAcc1" presStyleIdx="1" presStyleCnt="3">
        <dgm:presLayoutVars>
          <dgm:bulletEnabled val="1"/>
        </dgm:presLayoutVars>
      </dgm:prSet>
      <dgm:spPr/>
      <dgm:t>
        <a:bodyPr/>
        <a:lstStyle/>
        <a:p>
          <a:endParaRPr lang="tr-TR"/>
        </a:p>
      </dgm:t>
    </dgm:pt>
    <dgm:pt modelId="{78193E90-AA6C-4E99-9154-8BA1FA81A7D5}" type="pres">
      <dgm:prSet presAssocID="{08EC1655-48D6-4F50-86F5-DC11D474CFB1}" presName="sp" presStyleCnt="0"/>
      <dgm:spPr/>
    </dgm:pt>
    <dgm:pt modelId="{1EDC3DC6-D047-4F5B-A724-64BF24A76582}" type="pres">
      <dgm:prSet presAssocID="{E168F15E-AEBB-40CF-BF17-0476DA749367}" presName="composite" presStyleCnt="0"/>
      <dgm:spPr/>
    </dgm:pt>
    <dgm:pt modelId="{799958D0-6564-4759-A0B6-3CD27876DCA5}" type="pres">
      <dgm:prSet presAssocID="{E168F15E-AEBB-40CF-BF17-0476DA749367}" presName="parentText" presStyleLbl="alignNode1" presStyleIdx="2" presStyleCnt="3">
        <dgm:presLayoutVars>
          <dgm:chMax val="1"/>
          <dgm:bulletEnabled val="1"/>
        </dgm:presLayoutVars>
      </dgm:prSet>
      <dgm:spPr/>
      <dgm:t>
        <a:bodyPr/>
        <a:lstStyle/>
        <a:p>
          <a:endParaRPr lang="tr-TR"/>
        </a:p>
      </dgm:t>
    </dgm:pt>
    <dgm:pt modelId="{A3A4E601-C44E-4788-A04C-3A53EF0066EF}" type="pres">
      <dgm:prSet presAssocID="{E168F15E-AEBB-40CF-BF17-0476DA749367}" presName="descendantText" presStyleLbl="alignAcc1" presStyleIdx="2" presStyleCnt="3">
        <dgm:presLayoutVars>
          <dgm:bulletEnabled val="1"/>
        </dgm:presLayoutVars>
      </dgm:prSet>
      <dgm:spPr/>
      <dgm:t>
        <a:bodyPr/>
        <a:lstStyle/>
        <a:p>
          <a:endParaRPr lang="tr-TR"/>
        </a:p>
      </dgm:t>
    </dgm:pt>
  </dgm:ptLst>
  <dgm:cxnLst>
    <dgm:cxn modelId="{025B4358-9F95-49F2-A336-28AD88A6B46B}" srcId="{02637889-8F1B-4FFA-94D1-F4DA31065F9C}" destId="{E168F15E-AEBB-40CF-BF17-0476DA749367}" srcOrd="2" destOrd="0" parTransId="{67080D24-051C-4BFE-BD0A-EEDE640954B0}" sibTransId="{067F16C8-5D6F-4EAE-8F97-99955B5B5D35}"/>
    <dgm:cxn modelId="{CA56F9B6-4D94-439A-8F3F-C321CBE3DCF1}" type="presOf" srcId="{D6D62F02-7D13-4F4C-A1F0-A21F4BF06E7D}" destId="{A3A4E601-C44E-4788-A04C-3A53EF0066EF}" srcOrd="0" destOrd="0" presId="urn:microsoft.com/office/officeart/2005/8/layout/chevron2"/>
    <dgm:cxn modelId="{57D3B732-13CA-4BD4-811C-910DBB3896F1}" srcId="{E168F15E-AEBB-40CF-BF17-0476DA749367}" destId="{D6D62F02-7D13-4F4C-A1F0-A21F4BF06E7D}" srcOrd="0" destOrd="0" parTransId="{35EF979B-5D20-4F7A-B3CC-F01F40B3C682}" sibTransId="{737A05AA-2F26-4448-9908-B7F8F189D85F}"/>
    <dgm:cxn modelId="{2F5D88A0-D5EB-48F7-A6E3-936B599DC1B5}" type="presOf" srcId="{02637889-8F1B-4FFA-94D1-F4DA31065F9C}" destId="{39A9131A-2565-40D9-923A-5300589644F2}" srcOrd="0" destOrd="0" presId="urn:microsoft.com/office/officeart/2005/8/layout/chevron2"/>
    <dgm:cxn modelId="{33DF0664-DB84-4B8C-8B22-F8D393DAE193}" type="presOf" srcId="{1E2F72E1-8EAF-415F-B2E9-44F3C102D0AD}" destId="{BB59D3A9-401A-4134-9028-5011A5B7BCF3}" srcOrd="0" destOrd="0" presId="urn:microsoft.com/office/officeart/2005/8/layout/chevron2"/>
    <dgm:cxn modelId="{C4E91993-B296-4806-9DD2-FC3CBC9D3743}" srcId="{1E2F72E1-8EAF-415F-B2E9-44F3C102D0AD}" destId="{E5FBDD95-513C-431F-87B6-F9AE7D428439}" srcOrd="0" destOrd="0" parTransId="{1498447B-C974-4EB2-8357-D3C147BA57B0}" sibTransId="{E6144901-F6ED-4D4C-854B-4021DEB9178C}"/>
    <dgm:cxn modelId="{3AE3B977-EFC2-491A-8FA1-66C7FFB2C5BD}" srcId="{02637889-8F1B-4FFA-94D1-F4DA31065F9C}" destId="{CCAD70AD-2E65-4338-924F-7D4B7328894D}" srcOrd="0" destOrd="0" parTransId="{3D74E2BE-5257-4D99-BB93-1D0AD922C827}" sibTransId="{0956DBA2-F6D9-4D96-ACC9-8EAE1D5114D1}"/>
    <dgm:cxn modelId="{21F0502D-9C98-4646-B765-D03FBC1236AE}" type="presOf" srcId="{CCAD70AD-2E65-4338-924F-7D4B7328894D}" destId="{F3288E28-8384-4E6E-ACFB-2933330D909B}" srcOrd="0" destOrd="0" presId="urn:microsoft.com/office/officeart/2005/8/layout/chevron2"/>
    <dgm:cxn modelId="{E2014197-72E3-407B-A901-1C3B8F20D284}" srcId="{CCAD70AD-2E65-4338-924F-7D4B7328894D}" destId="{BF5C3B57-3002-440A-AC13-CF5DD03F3E3C}" srcOrd="0" destOrd="0" parTransId="{0A918360-4738-44CF-9216-3B5A5A4193C4}" sibTransId="{B008D2F1-2F08-4AD5-B928-A97572792910}"/>
    <dgm:cxn modelId="{C4165426-243A-4B25-9800-C773246617B0}" type="presOf" srcId="{E168F15E-AEBB-40CF-BF17-0476DA749367}" destId="{799958D0-6564-4759-A0B6-3CD27876DCA5}" srcOrd="0" destOrd="0" presId="urn:microsoft.com/office/officeart/2005/8/layout/chevron2"/>
    <dgm:cxn modelId="{3396C1B2-66F7-439B-B145-744794034FD2}" srcId="{02637889-8F1B-4FFA-94D1-F4DA31065F9C}" destId="{1E2F72E1-8EAF-415F-B2E9-44F3C102D0AD}" srcOrd="1" destOrd="0" parTransId="{12330E4E-5CFA-4D28-B77D-A10AC57D05B6}" sibTransId="{08EC1655-48D6-4F50-86F5-DC11D474CFB1}"/>
    <dgm:cxn modelId="{FA3DA081-46BA-42E0-84CF-9354DEDE168C}" type="presOf" srcId="{E5FBDD95-513C-431F-87B6-F9AE7D428439}" destId="{0C4181E0-0D61-45B3-A2E5-E8943C948A0E}" srcOrd="0" destOrd="0" presId="urn:microsoft.com/office/officeart/2005/8/layout/chevron2"/>
    <dgm:cxn modelId="{DA147932-681E-4FAE-A6F4-A1981916BB68}" type="presOf" srcId="{BF5C3B57-3002-440A-AC13-CF5DD03F3E3C}" destId="{7977ABA3-020F-4EFF-BC7A-A0EE132014AC}" srcOrd="0" destOrd="0" presId="urn:microsoft.com/office/officeart/2005/8/layout/chevron2"/>
    <dgm:cxn modelId="{C13ABDEA-22F6-4323-AE24-6540AE558684}" type="presParOf" srcId="{39A9131A-2565-40D9-923A-5300589644F2}" destId="{832FCEEC-CDE0-41FF-BABD-302E06BD8B2B}" srcOrd="0" destOrd="0" presId="urn:microsoft.com/office/officeart/2005/8/layout/chevron2"/>
    <dgm:cxn modelId="{552C0E5E-2E84-4C03-8D84-D18B541782E4}" type="presParOf" srcId="{832FCEEC-CDE0-41FF-BABD-302E06BD8B2B}" destId="{F3288E28-8384-4E6E-ACFB-2933330D909B}" srcOrd="0" destOrd="0" presId="urn:microsoft.com/office/officeart/2005/8/layout/chevron2"/>
    <dgm:cxn modelId="{7D01215F-5583-4CBD-B5D2-7850A0DD9D81}" type="presParOf" srcId="{832FCEEC-CDE0-41FF-BABD-302E06BD8B2B}" destId="{7977ABA3-020F-4EFF-BC7A-A0EE132014AC}" srcOrd="1" destOrd="0" presId="urn:microsoft.com/office/officeart/2005/8/layout/chevron2"/>
    <dgm:cxn modelId="{F09FE49B-A7CA-42F8-A8BE-68D866A5C2D7}" type="presParOf" srcId="{39A9131A-2565-40D9-923A-5300589644F2}" destId="{8783B675-5593-45DC-A591-81FBD4449528}" srcOrd="1" destOrd="0" presId="urn:microsoft.com/office/officeart/2005/8/layout/chevron2"/>
    <dgm:cxn modelId="{A6E4C743-AF86-4B96-9056-0311B9C7C444}" type="presParOf" srcId="{39A9131A-2565-40D9-923A-5300589644F2}" destId="{9FE8C8C6-0929-4AA4-A2B7-BB92F658E08A}" srcOrd="2" destOrd="0" presId="urn:microsoft.com/office/officeart/2005/8/layout/chevron2"/>
    <dgm:cxn modelId="{DBB0B2A1-09B3-4BDE-B40E-94DE0F0AE77D}" type="presParOf" srcId="{9FE8C8C6-0929-4AA4-A2B7-BB92F658E08A}" destId="{BB59D3A9-401A-4134-9028-5011A5B7BCF3}" srcOrd="0" destOrd="0" presId="urn:microsoft.com/office/officeart/2005/8/layout/chevron2"/>
    <dgm:cxn modelId="{CD763E49-2AA9-46C2-932B-CD71612E3158}" type="presParOf" srcId="{9FE8C8C6-0929-4AA4-A2B7-BB92F658E08A}" destId="{0C4181E0-0D61-45B3-A2E5-E8943C948A0E}" srcOrd="1" destOrd="0" presId="urn:microsoft.com/office/officeart/2005/8/layout/chevron2"/>
    <dgm:cxn modelId="{C510DBA0-C877-413D-9E26-763693701AF9}" type="presParOf" srcId="{39A9131A-2565-40D9-923A-5300589644F2}" destId="{78193E90-AA6C-4E99-9154-8BA1FA81A7D5}" srcOrd="3" destOrd="0" presId="urn:microsoft.com/office/officeart/2005/8/layout/chevron2"/>
    <dgm:cxn modelId="{449EA71D-FD1B-4AB4-9A6F-814CAA6C72B4}" type="presParOf" srcId="{39A9131A-2565-40D9-923A-5300589644F2}" destId="{1EDC3DC6-D047-4F5B-A724-64BF24A76582}" srcOrd="4" destOrd="0" presId="urn:microsoft.com/office/officeart/2005/8/layout/chevron2"/>
    <dgm:cxn modelId="{C5C65EF3-11B5-436B-9443-D24F41AC49F9}" type="presParOf" srcId="{1EDC3DC6-D047-4F5B-A724-64BF24A76582}" destId="{799958D0-6564-4759-A0B6-3CD27876DCA5}" srcOrd="0" destOrd="0" presId="urn:microsoft.com/office/officeart/2005/8/layout/chevron2"/>
    <dgm:cxn modelId="{B71E668B-2A14-409F-9788-76693F5DAD1E}" type="presParOf" srcId="{1EDC3DC6-D047-4F5B-A724-64BF24A76582}" destId="{A3A4E601-C44E-4788-A04C-3A53EF0066E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88E28-8384-4E6E-ACFB-2933330D909B}">
      <dsp:nvSpPr>
        <dsp:cNvPr id="0" name=""/>
        <dsp:cNvSpPr/>
      </dsp:nvSpPr>
      <dsp:spPr>
        <a:xfrm rot="5400000">
          <a:off x="-243998" y="245734"/>
          <a:ext cx="1626654" cy="1138657"/>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tr-TR" sz="3500" kern="1200" dirty="0" smtClean="0"/>
            <a:t>1</a:t>
          </a:r>
          <a:endParaRPr lang="tr-TR" sz="3500" kern="1200" dirty="0"/>
        </a:p>
      </dsp:txBody>
      <dsp:txXfrm rot="-5400000">
        <a:off x="1" y="571065"/>
        <a:ext cx="1138657" cy="487997"/>
      </dsp:txXfrm>
    </dsp:sp>
    <dsp:sp modelId="{7977ABA3-020F-4EFF-BC7A-A0EE132014AC}">
      <dsp:nvSpPr>
        <dsp:cNvPr id="0" name=""/>
        <dsp:cNvSpPr/>
      </dsp:nvSpPr>
      <dsp:spPr>
        <a:xfrm rot="5400000">
          <a:off x="4117366" y="-2895187"/>
          <a:ext cx="1057325" cy="7014742"/>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err="1" smtClean="0"/>
            <a:t>Allerjene</a:t>
          </a:r>
          <a:r>
            <a:rPr lang="tr-TR" sz="2800" kern="1200" dirty="0" smtClean="0"/>
            <a:t> temas sonucu </a:t>
          </a:r>
          <a:r>
            <a:rPr lang="tr-TR" sz="2800" kern="1200" dirty="0" err="1" smtClean="0"/>
            <a:t>duyarlanma</a:t>
          </a:r>
          <a:endParaRPr lang="tr-TR" sz="2800" kern="1200" dirty="0"/>
        </a:p>
      </dsp:txBody>
      <dsp:txXfrm rot="-5400000">
        <a:off x="1138658" y="135135"/>
        <a:ext cx="6963128" cy="954097"/>
      </dsp:txXfrm>
    </dsp:sp>
    <dsp:sp modelId="{BB59D3A9-401A-4134-9028-5011A5B7BCF3}">
      <dsp:nvSpPr>
        <dsp:cNvPr id="0" name=""/>
        <dsp:cNvSpPr/>
      </dsp:nvSpPr>
      <dsp:spPr>
        <a:xfrm rot="5400000">
          <a:off x="-243998" y="1678571"/>
          <a:ext cx="1626654" cy="1138657"/>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tr-TR" sz="3500" kern="1200" dirty="0" smtClean="0"/>
            <a:t>2</a:t>
          </a:r>
          <a:endParaRPr lang="tr-TR" sz="3500" kern="1200" dirty="0"/>
        </a:p>
      </dsp:txBody>
      <dsp:txXfrm rot="-5400000">
        <a:off x="1" y="2003902"/>
        <a:ext cx="1138657" cy="487997"/>
      </dsp:txXfrm>
    </dsp:sp>
    <dsp:sp modelId="{0C4181E0-0D61-45B3-A2E5-E8943C948A0E}">
      <dsp:nvSpPr>
        <dsp:cNvPr id="0" name=""/>
        <dsp:cNvSpPr/>
      </dsp:nvSpPr>
      <dsp:spPr>
        <a:xfrm rot="5400000">
          <a:off x="4117366" y="-1544135"/>
          <a:ext cx="1057325" cy="7014742"/>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smtClean="0"/>
            <a:t>Tekrarlayan </a:t>
          </a:r>
          <a:r>
            <a:rPr lang="tr-TR" sz="2800" kern="1200" dirty="0" err="1" smtClean="0"/>
            <a:t>allerjen</a:t>
          </a:r>
          <a:r>
            <a:rPr lang="tr-TR" sz="2800" kern="1200" dirty="0" smtClean="0"/>
            <a:t> </a:t>
          </a:r>
          <a:r>
            <a:rPr lang="tr-TR" sz="2800" kern="1200" dirty="0" err="1" smtClean="0"/>
            <a:t>maruziyeti</a:t>
          </a:r>
          <a:r>
            <a:rPr lang="tr-TR" sz="2800" kern="1200" dirty="0" smtClean="0"/>
            <a:t> sonucu </a:t>
          </a:r>
          <a:r>
            <a:rPr lang="tr-TR" sz="2800" kern="1200" dirty="0" err="1" smtClean="0"/>
            <a:t>inflamasyonun</a:t>
          </a:r>
          <a:r>
            <a:rPr lang="tr-TR" sz="2800" kern="1200" dirty="0" smtClean="0"/>
            <a:t> gelişmesi</a:t>
          </a:r>
          <a:endParaRPr lang="tr-TR" sz="2800" kern="1200" dirty="0"/>
        </a:p>
      </dsp:txBody>
      <dsp:txXfrm rot="-5400000">
        <a:off x="1138658" y="1486187"/>
        <a:ext cx="6963128" cy="954097"/>
      </dsp:txXfrm>
    </dsp:sp>
    <dsp:sp modelId="{799958D0-6564-4759-A0B6-3CD27876DCA5}">
      <dsp:nvSpPr>
        <dsp:cNvPr id="0" name=""/>
        <dsp:cNvSpPr/>
      </dsp:nvSpPr>
      <dsp:spPr>
        <a:xfrm rot="5400000">
          <a:off x="-243998" y="3111407"/>
          <a:ext cx="1626654" cy="1138657"/>
        </a:xfrm>
        <a:prstGeom prst="chevron">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tr-TR" sz="3500" kern="1200" dirty="0" smtClean="0"/>
            <a:t>3</a:t>
          </a:r>
          <a:endParaRPr lang="tr-TR" sz="3500" kern="1200" dirty="0"/>
        </a:p>
      </dsp:txBody>
      <dsp:txXfrm rot="-5400000">
        <a:off x="1" y="3436738"/>
        <a:ext cx="1138657" cy="487997"/>
      </dsp:txXfrm>
    </dsp:sp>
    <dsp:sp modelId="{A3A4E601-C44E-4788-A04C-3A53EF0066EF}">
      <dsp:nvSpPr>
        <dsp:cNvPr id="0" name=""/>
        <dsp:cNvSpPr/>
      </dsp:nvSpPr>
      <dsp:spPr>
        <a:xfrm rot="5400000">
          <a:off x="4117366" y="-111299"/>
          <a:ext cx="1057325" cy="7014742"/>
        </a:xfrm>
        <a:prstGeom prst="round2Same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smtClean="0"/>
            <a:t>Tetikleyen faktörlerinde etkisi ile semptomların ortaya çıkması</a:t>
          </a:r>
          <a:endParaRPr lang="tr-TR" sz="2800" kern="1200" dirty="0"/>
        </a:p>
      </dsp:txBody>
      <dsp:txXfrm rot="-5400000">
        <a:off x="1138658" y="2919023"/>
        <a:ext cx="6963128" cy="9540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79180F-CB14-4DAD-AB64-F6C3F427DE28}" type="datetimeFigureOut">
              <a:rPr lang="tr-TR" smtClean="0"/>
              <a:pPr/>
              <a:t>28.02.2017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DC1EB-C0BA-4730-8A50-3581C58790D0}" type="slidenum">
              <a:rPr lang="tr-TR" smtClean="0"/>
              <a:pPr/>
              <a:t>‹#›</a:t>
            </a:fld>
            <a:endParaRPr lang="tr-TR"/>
          </a:p>
        </p:txBody>
      </p:sp>
    </p:spTree>
    <p:extLst>
      <p:ext uri="{BB962C8B-B14F-4D97-AF65-F5344CB8AC3E}">
        <p14:creationId xmlns:p14="http://schemas.microsoft.com/office/powerpoint/2010/main" val="424369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Bazı çocukluk dönemi çalışmalarında elde edilen yüksek </a:t>
            </a:r>
            <a:r>
              <a:rPr lang="tr-TR" dirty="0" err="1" smtClean="0"/>
              <a:t>prevalans</a:t>
            </a:r>
            <a:r>
              <a:rPr lang="tr-TR" dirty="0" smtClean="0"/>
              <a:t> değerleri astım </a:t>
            </a:r>
            <a:r>
              <a:rPr lang="tr-TR" dirty="0" err="1" smtClean="0"/>
              <a:t>prevalansının</a:t>
            </a:r>
            <a:r>
              <a:rPr lang="tr-TR" dirty="0" smtClean="0"/>
              <a:t> yaşla azaldığını düşündürmektedir. Ancak bu yüksek değerler çocukluk döneminde bazı hırıltı/hışıltı ile seyreden hastalıkların yanlışlıkla astım olarak tanı aldığı gerçeğine de bağlı olabilir. Bu nedenle astımın topluma maliyeti hesaplanırken sadece hastane ve tedavi giderleri değil iş gücü kaybı (hasta ve yakınlarının) ile astıma bağlı erken ölümler de dikkate alınmalı</a:t>
            </a:r>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5</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eaLnBrk="1" hangingPunct="1"/>
            <a:r>
              <a:rPr lang="tr-TR" dirty="0" smtClean="0"/>
              <a:t>Hastalık </a:t>
            </a:r>
            <a:r>
              <a:rPr lang="tr-TR" dirty="0" err="1" smtClean="0"/>
              <a:t>morbiditesinin</a:t>
            </a:r>
            <a:r>
              <a:rPr lang="tr-TR" dirty="0" smtClean="0"/>
              <a:t> en önemli sebebi.Sadece hasta değil, aile bireylerini de rahatsız eder, uykusuz bırakır </a:t>
            </a:r>
          </a:p>
          <a:p>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46</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İnfantlarda</a:t>
            </a:r>
            <a:r>
              <a:rPr lang="tr-TR" dirty="0" smtClean="0"/>
              <a:t> yüz ve </a:t>
            </a:r>
            <a:r>
              <a:rPr lang="tr-TR" dirty="0" err="1" smtClean="0"/>
              <a:t>ekstansör</a:t>
            </a:r>
            <a:r>
              <a:rPr lang="tr-TR" dirty="0" smtClean="0"/>
              <a:t> bölgelerde, Erişkinde</a:t>
            </a:r>
            <a:r>
              <a:rPr lang="tr-TR" baseline="0" dirty="0" smtClean="0"/>
              <a:t> </a:t>
            </a:r>
            <a:r>
              <a:rPr lang="tr-TR" baseline="0" dirty="0" err="1" smtClean="0"/>
              <a:t>fleksör</a:t>
            </a:r>
            <a:r>
              <a:rPr lang="tr-TR" baseline="0" dirty="0" smtClean="0"/>
              <a:t> bölgelerde</a:t>
            </a:r>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48</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baseline="0" dirty="0" err="1" smtClean="0"/>
              <a:t>Likenifikasyon</a:t>
            </a:r>
            <a:r>
              <a:rPr lang="tr-TR" baseline="0" dirty="0" smtClean="0"/>
              <a:t>: Sürekli kaşımaya bağlı cilt kalınlaşması çizgiler </a:t>
            </a:r>
            <a:r>
              <a:rPr lang="tr-TR" baseline="0" dirty="0" err="1" smtClean="0"/>
              <a:t>belrginleşiyor</a:t>
            </a:r>
            <a:r>
              <a:rPr lang="tr-TR" baseline="0" dirty="0" smtClean="0"/>
              <a:t>.</a:t>
            </a:r>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50</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çocuklarda yüz / boyun / </a:t>
            </a:r>
            <a:r>
              <a:rPr lang="tr-TR" dirty="0" err="1" smtClean="0"/>
              <a:t>ekstansör</a:t>
            </a:r>
            <a:r>
              <a:rPr lang="tr-TR" dirty="0" smtClean="0"/>
              <a:t> tutulumu</a:t>
            </a:r>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53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Bu resimlerde</a:t>
            </a:r>
            <a:r>
              <a:rPr lang="tr-TR" baseline="0" dirty="0" smtClean="0"/>
              <a:t> sizce ne anlatmak istedim. Evet </a:t>
            </a:r>
            <a:r>
              <a:rPr lang="tr-TR" baseline="0" dirty="0" err="1" smtClean="0"/>
              <a:t>atopik</a:t>
            </a:r>
            <a:r>
              <a:rPr lang="tr-TR" baseline="0" dirty="0" smtClean="0"/>
              <a:t> dermatitte aklınızda kalmasını istediğim </a:t>
            </a:r>
            <a:r>
              <a:rPr lang="tr-TR" baseline="0" dirty="0" err="1" smtClean="0"/>
              <a:t>özellikleriden</a:t>
            </a:r>
            <a:r>
              <a:rPr lang="tr-TR" baseline="0" dirty="0" smtClean="0"/>
              <a:t> en önemlileri. </a:t>
            </a:r>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54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İpek giysiler önerilir.Banyo haftada 2-3 kez öneriliyor</a:t>
            </a:r>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57</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err="1" smtClean="0">
                <a:solidFill>
                  <a:schemeClr val="tx1"/>
                </a:solidFill>
                <a:latin typeface="+mn-lt"/>
                <a:ea typeface="+mn-ea"/>
                <a:cs typeface="+mn-cs"/>
              </a:rPr>
              <a:t>Atopik</a:t>
            </a:r>
            <a:r>
              <a:rPr lang="tr-TR" sz="1200" b="0" i="0" kern="1200" dirty="0" smtClean="0">
                <a:solidFill>
                  <a:schemeClr val="tx1"/>
                </a:solidFill>
                <a:latin typeface="+mn-lt"/>
                <a:ea typeface="+mn-ea"/>
                <a:cs typeface="+mn-cs"/>
              </a:rPr>
              <a:t> dermatit tedavisinde öncelikli hedef, kaşıntının giderilmesi ve </a:t>
            </a:r>
            <a:r>
              <a:rPr lang="tr-TR" sz="1200" b="0" i="0" kern="1200" dirty="0" err="1" smtClean="0">
                <a:solidFill>
                  <a:schemeClr val="tx1"/>
                </a:solidFill>
                <a:latin typeface="+mn-lt"/>
                <a:ea typeface="+mn-ea"/>
                <a:cs typeface="+mn-cs"/>
              </a:rPr>
              <a:t>inflamasyonun</a:t>
            </a:r>
            <a:r>
              <a:rPr lang="tr-TR" sz="1200" b="0" i="0" kern="1200" dirty="0" smtClean="0">
                <a:solidFill>
                  <a:schemeClr val="tx1"/>
                </a:solidFill>
                <a:latin typeface="+mn-lt"/>
                <a:ea typeface="+mn-ea"/>
                <a:cs typeface="+mn-cs"/>
              </a:rPr>
              <a:t> ortadan kaldırılmasıdır. Tedavide ikincil hedefler ise; uyku, dış görünüş ve yaşam kalitesinin iyileştirilmesidir.</a:t>
            </a:r>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58</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Hastaların yan etkilerinden korkarak</a:t>
            </a:r>
            <a:r>
              <a:rPr lang="tr-TR" baseline="0" dirty="0" smtClean="0"/>
              <a:t> tedavi almamalarını engellemeliyiz</a:t>
            </a:r>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59</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tr-TR" dirty="0" smtClean="0"/>
              <a:t>Bu ajanları uygulayan </a:t>
            </a:r>
            <a:r>
              <a:rPr lang="tr-TR" dirty="0" err="1" smtClean="0"/>
              <a:t>AD'li</a:t>
            </a:r>
            <a:r>
              <a:rPr lang="tr-TR" dirty="0" smtClean="0"/>
              <a:t> hastalarda </a:t>
            </a:r>
            <a:r>
              <a:rPr lang="tr-TR" dirty="0" err="1" smtClean="0"/>
              <a:t>takrolimus</a:t>
            </a:r>
            <a:r>
              <a:rPr lang="tr-TR" dirty="0" smtClean="0"/>
              <a:t> ve </a:t>
            </a:r>
            <a:r>
              <a:rPr lang="tr-TR" dirty="0" err="1" smtClean="0"/>
              <a:t>pimekrolimus</a:t>
            </a:r>
            <a:r>
              <a:rPr lang="tr-TR" dirty="0" smtClean="0"/>
              <a:t> seviyelerinin rutin kan takibi önerilmemektedir.</a:t>
            </a:r>
          </a:p>
          <a:p>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62</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C5DC1EB-C0BA-4730-8A50-3581C58790D0}" type="slidenum">
              <a:rPr lang="tr-TR" smtClean="0"/>
              <a:pPr/>
              <a:t>66</a:t>
            </a:fld>
            <a:endParaRPr lang="tr-TR"/>
          </a:p>
        </p:txBody>
      </p:sp>
    </p:spTree>
    <p:extLst>
      <p:ext uri="{BB962C8B-B14F-4D97-AF65-F5344CB8AC3E}">
        <p14:creationId xmlns:p14="http://schemas.microsoft.com/office/powerpoint/2010/main" val="348466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10</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Önemli </a:t>
            </a:r>
            <a:r>
              <a:rPr lang="tr-TR" dirty="0" err="1" smtClean="0"/>
              <a:t>psikososyal</a:t>
            </a:r>
            <a:r>
              <a:rPr lang="tr-TR" dirty="0" smtClean="0"/>
              <a:t> problemler oluşmuşsa(uyku bozukluğu-okul veya işe devam problemleri)</a:t>
            </a:r>
          </a:p>
          <a:p>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69</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70</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mantar enfeksiyonları, sıtma, hepatit, </a:t>
            </a:r>
            <a:r>
              <a:rPr lang="tr-TR" sz="1200" dirty="0" err="1" smtClean="0"/>
              <a:t>mononükleoz</a:t>
            </a:r>
            <a:r>
              <a:rPr lang="tr-TR" sz="1200" dirty="0" smtClean="0"/>
              <a:t>, HIV, </a:t>
            </a:r>
            <a:r>
              <a:rPr lang="tr-TR" sz="1200" dirty="0" err="1" smtClean="0"/>
              <a:t>paraziter</a:t>
            </a:r>
            <a:r>
              <a:rPr lang="tr-TR" sz="1200" dirty="0" smtClean="0"/>
              <a:t> enfeksiyonlar</a:t>
            </a:r>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72</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mtClean="0"/>
              <a:t>(genellikle son üç ayda görülür ve doğumdan hemen sonra kendiliğinden düzelir)</a:t>
            </a:r>
          </a:p>
          <a:p>
            <a:endParaRPr lang="tr-TR"/>
          </a:p>
        </p:txBody>
      </p:sp>
      <p:sp>
        <p:nvSpPr>
          <p:cNvPr id="4" name="Slayt Numarası Yer Tutucusu 3"/>
          <p:cNvSpPr>
            <a:spLocks noGrp="1"/>
          </p:cNvSpPr>
          <p:nvPr>
            <p:ph type="sldNum" sz="quarter" idx="10"/>
          </p:nvPr>
        </p:nvSpPr>
        <p:spPr/>
        <p:txBody>
          <a:bodyPr/>
          <a:lstStyle/>
          <a:p>
            <a:fld id="{EC5DC1EB-C0BA-4730-8A50-3581C58790D0}" type="slidenum">
              <a:rPr lang="tr-TR" smtClean="0"/>
              <a:pPr/>
              <a:t>77</a:t>
            </a:fld>
            <a:endParaRPr lang="tr-TR"/>
          </a:p>
        </p:txBody>
      </p:sp>
    </p:spTree>
    <p:extLst>
      <p:ext uri="{BB962C8B-B14F-4D97-AF65-F5344CB8AC3E}">
        <p14:creationId xmlns:p14="http://schemas.microsoft.com/office/powerpoint/2010/main" val="2835201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Semptomlar atağın ciddiyetine göre değişir. Şiddetli bir dönem geçiren bebekler ve küçük çocuklar aşağıdaki özellikleri gösterir:</a:t>
            </a:r>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12</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polenler, ev tozu akarı, mantarlar</a:t>
            </a:r>
            <a:endParaRPr lang="tr-TR" dirty="0"/>
          </a:p>
        </p:txBody>
      </p:sp>
      <p:sp>
        <p:nvSpPr>
          <p:cNvPr id="4" name="Slayt Numarası Yer Tutucusu 3"/>
          <p:cNvSpPr>
            <a:spLocks noGrp="1"/>
          </p:cNvSpPr>
          <p:nvPr>
            <p:ph type="sldNum" sz="quarter" idx="10"/>
          </p:nvPr>
        </p:nvSpPr>
        <p:spPr/>
        <p:txBody>
          <a:bodyPr/>
          <a:lstStyle/>
          <a:p>
            <a:fld id="{EC5DC1EB-C0BA-4730-8A50-3581C58790D0}" type="slidenum">
              <a:rPr lang="tr-TR" smtClean="0"/>
              <a:pPr/>
              <a:t>14</a:t>
            </a:fld>
            <a:endParaRPr lang="tr-TR"/>
          </a:p>
        </p:txBody>
      </p:sp>
    </p:spTree>
    <p:extLst>
      <p:ext uri="{BB962C8B-B14F-4D97-AF65-F5344CB8AC3E}">
        <p14:creationId xmlns:p14="http://schemas.microsoft.com/office/powerpoint/2010/main" val="117908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nSpc>
                <a:spcPct val="150000"/>
              </a:lnSpc>
            </a:pPr>
            <a:r>
              <a:rPr lang="tr-TR" sz="1200" dirty="0" err="1" smtClean="0"/>
              <a:t>Allerjen</a:t>
            </a:r>
            <a:r>
              <a:rPr lang="tr-TR" sz="1200" dirty="0" smtClean="0"/>
              <a:t> geçirmez yatak ve yastık kılıfları kullanılabilir Yatak takımları haftada bir kez 55 derece üzerinde sıcak su ile yıkanmalı</a:t>
            </a:r>
          </a:p>
          <a:p>
            <a:pPr>
              <a:lnSpc>
                <a:spcPct val="150000"/>
              </a:lnSpc>
            </a:pPr>
            <a:r>
              <a:rPr lang="tr-TR" sz="1200" dirty="0" smtClean="0"/>
              <a:t>Evcil hayvanlar mümkünse evden uzaklaştırılmalı, uzaklaştırılamıyorsa yatak odasına alınmamalı Kediler sık yıkanmalı, evde temizlik daha sık aralarla yapılmalı </a:t>
            </a:r>
          </a:p>
          <a:p>
            <a:pPr>
              <a:lnSpc>
                <a:spcPct val="150000"/>
              </a:lnSpc>
            </a:pPr>
            <a:r>
              <a:rPr lang="tr-TR" sz="1200" dirty="0" smtClean="0"/>
              <a:t>Evde su sızıntıları ve nemim önlenmesine yönelik önlemler alınmalı, gerekli onarımlar </a:t>
            </a:r>
            <a:r>
              <a:rPr lang="tr-TR" sz="1200" dirty="0" err="1" smtClean="0"/>
              <a:t>yapılmalıEv</a:t>
            </a:r>
            <a:r>
              <a:rPr lang="tr-TR" sz="1200" dirty="0" smtClean="0"/>
              <a:t> sık havalandırılmalı</a:t>
            </a:r>
          </a:p>
          <a:p>
            <a:pPr>
              <a:lnSpc>
                <a:spcPct val="150000"/>
              </a:lnSpc>
            </a:pPr>
            <a:endParaRPr lang="tr-TR" sz="1200" dirty="0" smtClean="0"/>
          </a:p>
          <a:p>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17</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Hastalığın tanısında ayırıcı spesifik bir özellik veya </a:t>
            </a:r>
            <a:r>
              <a:rPr lang="tr-TR" dirty="0" err="1" smtClean="0"/>
              <a:t>laboratuvar</a:t>
            </a:r>
            <a:r>
              <a:rPr lang="tr-TR" dirty="0" smtClean="0"/>
              <a:t> testi bulunmamaktadır. 1980 Lİ YILLARDAN BERİ </a:t>
            </a:r>
            <a:r>
              <a:rPr lang="tr-TR" dirty="0" err="1" smtClean="0"/>
              <a:t>hanefin</a:t>
            </a:r>
            <a:r>
              <a:rPr lang="tr-TR" dirty="0" smtClean="0"/>
              <a:t> ve </a:t>
            </a:r>
            <a:r>
              <a:rPr lang="tr-TR" dirty="0" err="1" smtClean="0"/>
              <a:t>rajka</a:t>
            </a:r>
            <a:r>
              <a:rPr lang="tr-TR" dirty="0" smtClean="0"/>
              <a:t> kriterleri ile tanı koyulurdu. 3 majör-3minör kriterin sağlanması tanıyı koydurur AD tanısı </a:t>
            </a:r>
            <a:r>
              <a:rPr lang="tr-TR" dirty="0" err="1" smtClean="0"/>
              <a:t>Hanifin</a:t>
            </a:r>
            <a:r>
              <a:rPr lang="tr-TR" dirty="0" smtClean="0"/>
              <a:t> ve </a:t>
            </a:r>
            <a:r>
              <a:rPr lang="tr-TR" dirty="0" err="1" smtClean="0"/>
              <a:t>Rajka</a:t>
            </a:r>
            <a:r>
              <a:rPr lang="tr-TR" dirty="0" smtClean="0"/>
              <a:t> tarafından tanımlanan klinik bulgulara dayanılarak konulur </a:t>
            </a:r>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42</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Beyaz </a:t>
            </a:r>
            <a:r>
              <a:rPr lang="tr-TR" dirty="0" err="1" smtClean="0"/>
              <a:t>dermografizm</a:t>
            </a:r>
            <a:r>
              <a:rPr lang="tr-TR" dirty="0" smtClean="0"/>
              <a:t>:</a:t>
            </a:r>
            <a:r>
              <a:rPr lang="tr-TR" baseline="0" dirty="0" smtClean="0"/>
              <a:t> Normalde cilt  </a:t>
            </a:r>
            <a:r>
              <a:rPr lang="tr-TR" baseline="0" dirty="0" err="1" smtClean="0"/>
              <a:t>künt</a:t>
            </a:r>
            <a:r>
              <a:rPr lang="tr-TR" baseline="0" dirty="0" smtClean="0"/>
              <a:t> uçlu bir cisim ile </a:t>
            </a:r>
            <a:r>
              <a:rPr lang="tr-TR" baseline="0" dirty="0" err="1" smtClean="0"/>
              <a:t>çizldiğinde</a:t>
            </a:r>
            <a:r>
              <a:rPr lang="tr-TR" baseline="0" dirty="0" smtClean="0"/>
              <a:t> beyaz çizgi beliriri ve kısa sürede düzelir. Eğer o </a:t>
            </a:r>
            <a:r>
              <a:rPr lang="tr-TR" baseline="0" dirty="0" err="1" smtClean="0"/>
              <a:t>bölggede</a:t>
            </a:r>
            <a:r>
              <a:rPr lang="tr-TR" baseline="0" dirty="0" smtClean="0"/>
              <a:t> beyaz kabarıklık oluşursa</a:t>
            </a:r>
          </a:p>
          <a:p>
            <a:r>
              <a:rPr lang="tr-TR" baseline="0" dirty="0" err="1" smtClean="0"/>
              <a:t>İktiyoz</a:t>
            </a:r>
            <a:r>
              <a:rPr lang="tr-TR" baseline="0" dirty="0" smtClean="0"/>
              <a:t>: balık cildi-sert kaşıntılı</a:t>
            </a:r>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43</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Prurigo</a:t>
            </a:r>
            <a:r>
              <a:rPr lang="tr-TR" dirty="0" smtClean="0"/>
              <a:t>:kaşıntılı</a:t>
            </a:r>
            <a:r>
              <a:rPr lang="tr-TR" baseline="0" dirty="0" smtClean="0"/>
              <a:t> </a:t>
            </a:r>
            <a:r>
              <a:rPr lang="tr-TR" baseline="0" dirty="0" err="1" smtClean="0"/>
              <a:t>papül</a:t>
            </a:r>
            <a:r>
              <a:rPr lang="tr-TR" baseline="0" dirty="0" smtClean="0"/>
              <a:t>.Bu kriterler </a:t>
            </a:r>
            <a:r>
              <a:rPr lang="tr-TR" baseline="0" dirty="0" err="1" smtClean="0"/>
              <a:t>atopi</a:t>
            </a:r>
            <a:r>
              <a:rPr lang="tr-TR" baseline="0" dirty="0" smtClean="0"/>
              <a:t> dermatite spesifik olmayan bulgulardır. Sadece tanısını koymada yardımcı olabilirler.</a:t>
            </a:r>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44</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Seboreik</a:t>
            </a:r>
            <a:r>
              <a:rPr lang="tr-TR" sz="1200" b="0" i="0" kern="1200" dirty="0" smtClean="0">
                <a:solidFill>
                  <a:schemeClr val="tx1"/>
                </a:solidFill>
                <a:latin typeface="+mn-lt"/>
                <a:ea typeface="+mn-ea"/>
                <a:cs typeface="+mn-cs"/>
              </a:rPr>
              <a:t> dermatit dediğimiz yağ bezlerinin iltihabi durumu sıklıkla egzama ile karışır. Bu durum sıklıkla koltuk altlarında ve </a:t>
            </a:r>
            <a:r>
              <a:rPr lang="tr-TR" sz="1200" b="0" i="0" kern="1200" dirty="0" err="1" smtClean="0">
                <a:solidFill>
                  <a:schemeClr val="tx1"/>
                </a:solidFill>
                <a:latin typeface="+mn-lt"/>
                <a:ea typeface="+mn-ea"/>
                <a:cs typeface="+mn-cs"/>
              </a:rPr>
              <a:t>genital</a:t>
            </a:r>
            <a:r>
              <a:rPr lang="tr-TR" sz="1200" b="0" i="0" kern="1200" dirty="0" smtClean="0">
                <a:solidFill>
                  <a:schemeClr val="tx1"/>
                </a:solidFill>
                <a:latin typeface="+mn-lt"/>
                <a:ea typeface="+mn-ea"/>
                <a:cs typeface="+mn-cs"/>
              </a:rPr>
              <a:t> bölgelerde görülmektedir. Saçlı deride görülen </a:t>
            </a:r>
            <a:r>
              <a:rPr lang="tr-TR" sz="1200" b="0" i="0" kern="1200" dirty="0" err="1" smtClean="0">
                <a:solidFill>
                  <a:schemeClr val="tx1"/>
                </a:solidFill>
                <a:latin typeface="+mn-lt"/>
                <a:ea typeface="+mn-ea"/>
                <a:cs typeface="+mn-cs"/>
              </a:rPr>
              <a:t>seboreik</a:t>
            </a:r>
            <a:r>
              <a:rPr lang="tr-TR" sz="1200" b="0" i="0" kern="1200" dirty="0" smtClean="0">
                <a:solidFill>
                  <a:schemeClr val="tx1"/>
                </a:solidFill>
                <a:latin typeface="+mn-lt"/>
                <a:ea typeface="+mn-ea"/>
                <a:cs typeface="+mn-cs"/>
              </a:rPr>
              <a:t> dermatit halk arasında konak olarak bilinir. Konak egzamalı çocukların saçlarında sıklıkla vardır ve tedaviye dirençlidir.</a:t>
            </a:r>
            <a:r>
              <a:rPr lang="tr-TR" dirty="0" smtClean="0"/>
              <a:t/>
            </a:r>
            <a:br>
              <a:rPr lang="tr-TR" dirty="0" smtClean="0"/>
            </a:br>
            <a:r>
              <a:rPr lang="tr-TR" sz="1200" b="0" i="0" kern="1200" dirty="0" smtClean="0">
                <a:solidFill>
                  <a:schemeClr val="tx1"/>
                </a:solidFill>
                <a:latin typeface="+mn-lt"/>
                <a:ea typeface="+mn-ea"/>
                <a:cs typeface="+mn-cs"/>
              </a:rPr>
              <a:t>*   Diğer egzamayla karışan durum ise uyuzdur. Uyuz ani başlar, koltukaltlarında ve </a:t>
            </a:r>
            <a:r>
              <a:rPr lang="tr-TR" sz="1200" b="0" i="0" kern="1200" dirty="0" err="1" smtClean="0">
                <a:solidFill>
                  <a:schemeClr val="tx1"/>
                </a:solidFill>
                <a:latin typeface="+mn-lt"/>
                <a:ea typeface="+mn-ea"/>
                <a:cs typeface="+mn-cs"/>
              </a:rPr>
              <a:t>genital</a:t>
            </a:r>
            <a:r>
              <a:rPr lang="tr-TR" sz="1200" b="0" i="0" kern="1200" dirty="0" smtClean="0">
                <a:solidFill>
                  <a:schemeClr val="tx1"/>
                </a:solidFill>
                <a:latin typeface="+mn-lt"/>
                <a:ea typeface="+mn-ea"/>
                <a:cs typeface="+mn-cs"/>
              </a:rPr>
              <a:t> bölgelerde kaşıntı daha fazla olur. Uyuzda genelde yüzde kaşıntı olmaz. Uyuzun tipik döküntüsü deneyimli uzmanlar tarafından tanınabilir.</a:t>
            </a:r>
            <a:r>
              <a:rPr lang="tr-TR" dirty="0" smtClean="0"/>
              <a:t/>
            </a:r>
            <a:br>
              <a:rPr lang="tr-TR" dirty="0" smtClean="0"/>
            </a:br>
            <a:r>
              <a:rPr lang="tr-TR" sz="1200" b="0" i="0" kern="1200" dirty="0" smtClean="0">
                <a:solidFill>
                  <a:schemeClr val="tx1"/>
                </a:solidFill>
                <a:latin typeface="+mn-lt"/>
                <a:ea typeface="+mn-ea"/>
                <a:cs typeface="+mn-cs"/>
              </a:rPr>
              <a:t>*   Diğer egzamayla karışan hastalık ise sedef hastalığıdır. Sedefte pullanma ön plandadır.</a:t>
            </a:r>
            <a:endParaRPr lang="tr-TR" dirty="0"/>
          </a:p>
        </p:txBody>
      </p:sp>
      <p:sp>
        <p:nvSpPr>
          <p:cNvPr id="4" name="3 Slayt Numarası Yer Tutucusu"/>
          <p:cNvSpPr>
            <a:spLocks noGrp="1"/>
          </p:cNvSpPr>
          <p:nvPr>
            <p:ph type="sldNum" sz="quarter" idx="10"/>
          </p:nvPr>
        </p:nvSpPr>
        <p:spPr/>
        <p:txBody>
          <a:bodyPr/>
          <a:lstStyle/>
          <a:p>
            <a:fld id="{EC5DC1EB-C0BA-4730-8A50-3581C58790D0}" type="slidenum">
              <a:rPr lang="tr-TR" smtClean="0"/>
              <a:pPr/>
              <a:t>45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6 Dikdörtgen"/>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8FD6261-1F2A-4754-B631-9BB1F706FB98}" type="datetimeFigureOut">
              <a:rPr lang="tr-TR" smtClean="0"/>
              <a:pPr/>
              <a:t>28.02.2017</a:t>
            </a:fld>
            <a:endParaRPr lang="tr-TR"/>
          </a:p>
        </p:txBody>
      </p:sp>
      <p:sp>
        <p:nvSpPr>
          <p:cNvPr id="17" name="16 Altbilgi Yer Tutucusu"/>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28 Slayt Numarası Yer Tutucusu"/>
          <p:cNvSpPr>
            <a:spLocks noGrp="1"/>
          </p:cNvSpPr>
          <p:nvPr>
            <p:ph type="sldNum" sz="quarter" idx="12"/>
          </p:nvPr>
        </p:nvSpPr>
        <p:spPr>
          <a:xfrm>
            <a:off x="8001000" y="228600"/>
            <a:ext cx="838200" cy="381000"/>
          </a:xfrm>
        </p:spPr>
        <p:txBody>
          <a:bodyPr/>
          <a:lstStyle>
            <a:lvl1pPr>
              <a:defRPr>
                <a:solidFill>
                  <a:schemeClr val="tx2"/>
                </a:solidFill>
              </a:defRPr>
            </a:lvl1pPr>
          </a:lstStyle>
          <a:p>
            <a:fld id="{5B880532-4EF5-4314-9D7D-A20A4A55EDC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28FD6261-1F2A-4754-B631-9BB1F706FB98}" type="datetimeFigureOut">
              <a:rPr lang="tr-TR" smtClean="0"/>
              <a:pPr/>
              <a:t>28.02.2017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5B880532-4EF5-4314-9D7D-A20A4A55EDC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609600"/>
            <a:ext cx="2057400" cy="55165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609600"/>
            <a:ext cx="55626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6553200" y="6248402"/>
            <a:ext cx="2209800" cy="365125"/>
          </a:xfrm>
        </p:spPr>
        <p:txBody>
          <a:bodyPr/>
          <a:lstStyle/>
          <a:p>
            <a:fld id="{28FD6261-1F2A-4754-B631-9BB1F706FB98}" type="datetimeFigureOut">
              <a:rPr lang="tr-TR" smtClean="0"/>
              <a:pPr/>
              <a:t>28.02.2017</a:t>
            </a:fld>
            <a:endParaRPr lang="tr-TR"/>
          </a:p>
        </p:txBody>
      </p:sp>
      <p:sp>
        <p:nvSpPr>
          <p:cNvPr id="5" name="4 Altbilgi Yer Tutucusu"/>
          <p:cNvSpPr>
            <a:spLocks noGrp="1"/>
          </p:cNvSpPr>
          <p:nvPr>
            <p:ph type="ftr" sz="quarter" idx="11"/>
          </p:nvPr>
        </p:nvSpPr>
        <p:spPr>
          <a:xfrm>
            <a:off x="457201" y="6248207"/>
            <a:ext cx="5573483" cy="365125"/>
          </a:xfrm>
        </p:spPr>
        <p:txBody>
          <a:bodyPr/>
          <a:lstStyle/>
          <a:p>
            <a:endParaRPr lang="tr-TR"/>
          </a:p>
        </p:txBody>
      </p:sp>
      <p:sp>
        <p:nvSpPr>
          <p:cNvPr id="7" name="6 Dikdörtgen"/>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Slayt Numarası Yer Tutucusu"/>
          <p:cNvSpPr>
            <a:spLocks noGrp="1"/>
          </p:cNvSpPr>
          <p:nvPr>
            <p:ph type="sldNum" sz="quarter" idx="12"/>
          </p:nvPr>
        </p:nvSpPr>
        <p:spPr>
          <a:xfrm rot="5400000">
            <a:off x="5989638" y="144462"/>
            <a:ext cx="533400" cy="244476"/>
          </a:xfrm>
        </p:spPr>
        <p:txBody>
          <a:bodyPr/>
          <a:lstStyle/>
          <a:p>
            <a:fld id="{5B880532-4EF5-4314-9D7D-A20A4A55EDC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153400" cy="990600"/>
          </a:xfrm>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28FD6261-1F2A-4754-B631-9BB1F706FB98}" type="datetimeFigureOut">
              <a:rPr lang="tr-TR" smtClean="0"/>
              <a:pPr/>
              <a:t>28.02.2017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lvl1pPr>
              <a:defRPr>
                <a:solidFill>
                  <a:srgbClr val="FFFFFF"/>
                </a:solidFill>
              </a:defRPr>
            </a:lvl1pPr>
          </a:lstStyle>
          <a:p>
            <a:fld id="{5B880532-4EF5-4314-9D7D-A20A4A55EDC6}" type="slidenum">
              <a:rPr lang="tr-TR" smtClean="0"/>
              <a:pPr/>
              <a:t>‹#›</a:t>
            </a:fld>
            <a:endParaRPr lang="tr-TR"/>
          </a:p>
        </p:txBody>
      </p:sp>
      <p:sp>
        <p:nvSpPr>
          <p:cNvPr id="8" name="7 İçerik Yer Tutucusu"/>
          <p:cNvSpPr>
            <a:spLocks noGrp="1"/>
          </p:cNvSpPr>
          <p:nvPr>
            <p:ph sz="quarter" idx="1"/>
          </p:nvPr>
        </p:nvSpPr>
        <p:spPr>
          <a:xfrm>
            <a:off x="612648" y="1600200"/>
            <a:ext cx="81534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6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28FD6261-1F2A-4754-B631-9BB1F706FB98}" type="datetimeFigureOut">
              <a:rPr lang="tr-TR" smtClean="0"/>
              <a:pPr/>
              <a:t>28.02.2017</a:t>
            </a:fld>
            <a:endParaRPr lang="tr-TR"/>
          </a:p>
        </p:txBody>
      </p:sp>
      <p:sp>
        <p:nvSpPr>
          <p:cNvPr id="13" name="12 Slayt Numarası Yer Tutucusu"/>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B880532-4EF5-4314-9D7D-A20A4A55EDC6}" type="slidenum">
              <a:rPr lang="tr-TR" smtClean="0"/>
              <a:pPr/>
              <a:t>‹#›</a:t>
            </a:fld>
            <a:endParaRPr lang="tr-TR"/>
          </a:p>
        </p:txBody>
      </p:sp>
      <p:sp>
        <p:nvSpPr>
          <p:cNvPr id="14" name="13 Altbilgi Yer Tutucusu"/>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9" name="8 İçerik Yer Tutucusu"/>
          <p:cNvSpPr>
            <a:spLocks noGrp="1"/>
          </p:cNvSpPr>
          <p:nvPr>
            <p:ph sz="quarter" idx="1"/>
          </p:nvPr>
        </p:nvSpPr>
        <p:spPr>
          <a:xfrm>
            <a:off x="609600"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844901"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7 Veri Yer Tutucusu"/>
          <p:cNvSpPr>
            <a:spLocks noGrp="1"/>
          </p:cNvSpPr>
          <p:nvPr>
            <p:ph type="dt" sz="half" idx="15"/>
          </p:nvPr>
        </p:nvSpPr>
        <p:spPr/>
        <p:txBody>
          <a:bodyPr rtlCol="0"/>
          <a:lstStyle/>
          <a:p>
            <a:fld id="{28FD6261-1F2A-4754-B631-9BB1F706FB98}" type="datetimeFigureOut">
              <a:rPr lang="tr-TR" smtClean="0"/>
              <a:pPr/>
              <a:t>28.02.2017</a:t>
            </a:fld>
            <a:endParaRPr lang="tr-TR"/>
          </a:p>
        </p:txBody>
      </p:sp>
      <p:sp>
        <p:nvSpPr>
          <p:cNvPr id="10" name="9 Slayt Numarası Yer Tutucusu"/>
          <p:cNvSpPr>
            <a:spLocks noGrp="1"/>
          </p:cNvSpPr>
          <p:nvPr>
            <p:ph type="sldNum" sz="quarter" idx="16"/>
          </p:nvPr>
        </p:nvSpPr>
        <p:spPr/>
        <p:txBody>
          <a:bodyPr rtlCol="0"/>
          <a:lstStyle/>
          <a:p>
            <a:fld id="{5B880532-4EF5-4314-9D7D-A20A4A55EDC6}" type="slidenum">
              <a:rPr lang="tr-TR" smtClean="0"/>
              <a:pPr/>
              <a:t>‹#›</a:t>
            </a:fld>
            <a:endParaRPr lang="tr-TR"/>
          </a:p>
        </p:txBody>
      </p:sp>
      <p:sp>
        <p:nvSpPr>
          <p:cNvPr id="12" name="11 Altbilgi Yer Tutucusu"/>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3400" y="273050"/>
            <a:ext cx="8153400" cy="869950"/>
          </a:xfrm>
        </p:spPr>
        <p:txBody>
          <a:bodyPr anchor="ctr"/>
          <a:lstStyle>
            <a:lvl1pPr>
              <a:defRPr/>
            </a:lvl1pPr>
          </a:lstStyle>
          <a:p>
            <a:r>
              <a:rPr kumimoji="0" lang="tr-TR" smtClean="0"/>
              <a:t>Asıl başlık stili için tıklatın</a:t>
            </a:r>
            <a:endParaRPr kumimoji="0" lang="en-US"/>
          </a:p>
        </p:txBody>
      </p:sp>
      <p:sp>
        <p:nvSpPr>
          <p:cNvPr id="11" name="10 İçerik Yer Tutucusu"/>
          <p:cNvSpPr>
            <a:spLocks noGrp="1"/>
          </p:cNvSpPr>
          <p:nvPr>
            <p:ph sz="quarter" idx="2"/>
          </p:nvPr>
        </p:nvSpPr>
        <p:spPr>
          <a:xfrm>
            <a:off x="609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800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5"/>
          </p:nvPr>
        </p:nvSpPr>
        <p:spPr/>
        <p:txBody>
          <a:bodyPr rtlCol="0"/>
          <a:lstStyle/>
          <a:p>
            <a:fld id="{28FD6261-1F2A-4754-B631-9BB1F706FB98}" type="datetimeFigureOut">
              <a:rPr lang="tr-TR" smtClean="0"/>
              <a:pPr/>
              <a:t>28.02.2017</a:t>
            </a:fld>
            <a:endParaRPr lang="tr-TR"/>
          </a:p>
        </p:txBody>
      </p:sp>
      <p:sp>
        <p:nvSpPr>
          <p:cNvPr id="12" name="11 Slayt Numarası Yer Tutucusu"/>
          <p:cNvSpPr>
            <a:spLocks noGrp="1"/>
          </p:cNvSpPr>
          <p:nvPr>
            <p:ph type="sldNum" sz="quarter" idx="16"/>
          </p:nvPr>
        </p:nvSpPr>
        <p:spPr/>
        <p:txBody>
          <a:bodyPr rtlCol="0"/>
          <a:lstStyle/>
          <a:p>
            <a:fld id="{5B880532-4EF5-4314-9D7D-A20A4A55EDC6}" type="slidenum">
              <a:rPr lang="tr-TR" smtClean="0"/>
              <a:pPr/>
              <a:t>‹#›</a:t>
            </a:fld>
            <a:endParaRPr lang="tr-TR"/>
          </a:p>
        </p:txBody>
      </p:sp>
      <p:sp>
        <p:nvSpPr>
          <p:cNvPr id="14" name="13 Altbilgi Yer Tutucusu"/>
          <p:cNvSpPr>
            <a:spLocks noGrp="1"/>
          </p:cNvSpPr>
          <p:nvPr>
            <p:ph type="ftr" sz="quarter" idx="17"/>
          </p:nvPr>
        </p:nvSpPr>
        <p:spPr/>
        <p:txBody>
          <a:bodyPr rtlCol="0"/>
          <a:lstStyle/>
          <a:p>
            <a:endParaRPr lang="tr-TR"/>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28FD6261-1F2A-4754-B631-9BB1F706FB98}" type="datetimeFigureOut">
              <a:rPr lang="tr-TR" smtClean="0"/>
              <a:pPr/>
              <a:t>28.02.2017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lvl1pPr>
              <a:defRPr>
                <a:solidFill>
                  <a:srgbClr val="FFFFFF"/>
                </a:solidFill>
              </a:defRPr>
            </a:lvl1pPr>
          </a:lstStyle>
          <a:p>
            <a:fld id="{5B880532-4EF5-4314-9D7D-A20A4A55EDC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8FD6261-1F2A-4754-B631-9BB1F706FB98}" type="datetimeFigureOut">
              <a:rPr lang="tr-TR" smtClean="0"/>
              <a:pPr/>
              <a:t>28.02.2017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0" y="6248400"/>
            <a:ext cx="533400" cy="381000"/>
          </a:xfrm>
        </p:spPr>
        <p:txBody>
          <a:bodyPr/>
          <a:lstStyle>
            <a:lvl1pPr>
              <a:defRPr>
                <a:solidFill>
                  <a:schemeClr val="tx2"/>
                </a:solidFill>
              </a:defRPr>
            </a:lvl1pPr>
          </a:lstStyle>
          <a:p>
            <a:fld id="{5B880532-4EF5-4314-9D7D-A20A4A55EDC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8077200" cy="869950"/>
          </a:xfrm>
        </p:spPr>
        <p:txBody>
          <a:bodyPr anchor="ctr"/>
          <a:lstStyle>
            <a:lvl1pPr algn="l">
              <a:buNone/>
              <a:defRPr sz="4400" b="0"/>
            </a:lvl1p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28FD6261-1F2A-4754-B631-9BB1F706FB98}" type="datetimeFigureOut">
              <a:rPr lang="tr-TR" smtClean="0"/>
              <a:pPr/>
              <a:t>28.02.2017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lvl1pPr>
              <a:defRPr>
                <a:solidFill>
                  <a:srgbClr val="FFFFFF"/>
                </a:solidFill>
              </a:defRPr>
            </a:lvl1pPr>
          </a:lstStyle>
          <a:p>
            <a:fld id="{5B880532-4EF5-4314-9D7D-A20A4A55EDC6}" type="slidenum">
              <a:rPr lang="tr-TR" smtClean="0"/>
              <a:pPr/>
              <a:t>‹#›</a:t>
            </a:fld>
            <a:endParaRPr lang="tr-TR"/>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8 İçerik Yer Tutucusu"/>
          <p:cNvSpPr>
            <a:spLocks noGrp="1"/>
          </p:cNvSpPr>
          <p:nvPr>
            <p:ph sz="quarter" idx="1"/>
          </p:nvPr>
        </p:nvSpPr>
        <p:spPr>
          <a:xfrm>
            <a:off x="2362200" y="1752600"/>
            <a:ext cx="64008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7 Dikdörtgen"/>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10 Dikdörtgen"/>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Veri Yer Tutucusu"/>
          <p:cNvSpPr>
            <a:spLocks noGrp="1"/>
          </p:cNvSpPr>
          <p:nvPr>
            <p:ph type="dt" sz="half" idx="10"/>
          </p:nvPr>
        </p:nvSpPr>
        <p:spPr>
          <a:xfrm>
            <a:off x="6248400" y="6248400"/>
            <a:ext cx="2667000" cy="365125"/>
          </a:xfrm>
        </p:spPr>
        <p:txBody>
          <a:bodyPr rtlCol="0"/>
          <a:lstStyle/>
          <a:p>
            <a:fld id="{28FD6261-1F2A-4754-B631-9BB1F706FB98}" type="datetimeFigureOut">
              <a:rPr lang="tr-TR" smtClean="0"/>
              <a:pPr/>
              <a:t>28.02.2017</a:t>
            </a:fld>
            <a:endParaRPr lang="tr-TR"/>
          </a:p>
        </p:txBody>
      </p:sp>
      <p:sp>
        <p:nvSpPr>
          <p:cNvPr id="13" name="12 Slayt Numarası Yer Tutucusu"/>
          <p:cNvSpPr>
            <a:spLocks noGrp="1"/>
          </p:cNvSpPr>
          <p:nvPr>
            <p:ph type="sldNum" sz="quarter" idx="11"/>
          </p:nvPr>
        </p:nvSpPr>
        <p:spPr>
          <a:xfrm>
            <a:off x="0" y="4667249"/>
            <a:ext cx="1447800" cy="663578"/>
          </a:xfrm>
        </p:spPr>
        <p:txBody>
          <a:bodyPr rtlCol="0"/>
          <a:lstStyle>
            <a:lvl1pPr>
              <a:defRPr sz="2800"/>
            </a:lvl1pPr>
          </a:lstStyle>
          <a:p>
            <a:fld id="{5B880532-4EF5-4314-9D7D-A20A4A55EDC6}" type="slidenum">
              <a:rPr lang="tr-TR" smtClean="0"/>
              <a:pPr/>
              <a:t>‹#›</a:t>
            </a:fld>
            <a:endParaRPr lang="tr-TR"/>
          </a:p>
        </p:txBody>
      </p:sp>
      <p:sp>
        <p:nvSpPr>
          <p:cNvPr id="14" name="13 Altbilgi Yer Tutucusu"/>
          <p:cNvSpPr>
            <a:spLocks noGrp="1"/>
          </p:cNvSpPr>
          <p:nvPr>
            <p:ph type="ftr" sz="quarter" idx="12"/>
          </p:nvPr>
        </p:nvSpPr>
        <p:spPr>
          <a:xfrm>
            <a:off x="1600200" y="6248206"/>
            <a:ext cx="4572000" cy="365125"/>
          </a:xfrm>
        </p:spPr>
        <p:txBody>
          <a:bodyPr rtlCol="0"/>
          <a:lstStyle/>
          <a:p>
            <a:endParaRPr lang="tr-TR"/>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609600" y="228600"/>
            <a:ext cx="81534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8FD6261-1F2A-4754-B631-9BB1F706FB98}" type="datetimeFigureOut">
              <a:rPr lang="tr-TR" smtClean="0"/>
              <a:pPr/>
              <a:t>28.02.2017</a:t>
            </a:fld>
            <a:endParaRPr lang="tr-TR"/>
          </a:p>
        </p:txBody>
      </p:sp>
      <p:sp>
        <p:nvSpPr>
          <p:cNvPr id="3" name="2 Altbilgi Yer Tutucusu"/>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6 Dikdörtgen"/>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B880532-4EF5-4314-9D7D-A20A4A55EDC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79512" y="2060848"/>
            <a:ext cx="8784976" cy="1584176"/>
          </a:xfrm>
        </p:spPr>
        <p:txBody>
          <a:bodyPr>
            <a:normAutofit fontScale="90000"/>
          </a:bodyPr>
          <a:lstStyle/>
          <a:p>
            <a:pPr algn="ctr"/>
            <a:r>
              <a:rPr lang="tr-TR" dirty="0" smtClean="0"/>
              <a:t>ÇOCUKLARDA </a:t>
            </a:r>
            <a:br>
              <a:rPr lang="tr-TR" dirty="0" smtClean="0"/>
            </a:br>
            <a:r>
              <a:rPr lang="tr-TR" dirty="0" smtClean="0"/>
              <a:t>Astım</a:t>
            </a:r>
            <a:br>
              <a:rPr lang="tr-TR" dirty="0" smtClean="0"/>
            </a:br>
            <a:r>
              <a:rPr lang="tr-TR" dirty="0" smtClean="0"/>
              <a:t>ATOPİK DERMATİT</a:t>
            </a:r>
            <a:br>
              <a:rPr lang="tr-TR" dirty="0" smtClean="0"/>
            </a:br>
            <a:r>
              <a:rPr lang="tr-TR" dirty="0" smtClean="0"/>
              <a:t>ÜRTİKER </a:t>
            </a:r>
            <a:endParaRPr lang="tr-TR" dirty="0"/>
          </a:p>
        </p:txBody>
      </p:sp>
      <p:sp>
        <p:nvSpPr>
          <p:cNvPr id="3" name="2 Alt Başlık"/>
          <p:cNvSpPr>
            <a:spLocks noGrp="1"/>
          </p:cNvSpPr>
          <p:nvPr>
            <p:ph type="subTitle" idx="1"/>
          </p:nvPr>
        </p:nvSpPr>
        <p:spPr/>
        <p:txBody>
          <a:bodyPr>
            <a:normAutofit fontScale="77500" lnSpcReduction="20000"/>
          </a:bodyPr>
          <a:lstStyle/>
          <a:p>
            <a:r>
              <a:rPr lang="tr-TR" dirty="0" smtClean="0"/>
              <a:t>      Araş. Gör. Dr. Salih Zekeriya KARSLIOĞLU</a:t>
            </a:r>
          </a:p>
          <a:p>
            <a:r>
              <a:rPr lang="tr-TR" dirty="0" smtClean="0"/>
              <a:t>  KTÜ Tıp Fakültesi Aile Hekimliği AD  28.02.2017</a:t>
            </a:r>
            <a:endParaRPr lang="tr-TR" dirty="0"/>
          </a:p>
        </p:txBody>
      </p:sp>
      <p:pic>
        <p:nvPicPr>
          <p:cNvPr id="124930" name="Picture 2" descr="pefmetre ile ilgili görsel sonucu"/>
          <p:cNvPicPr>
            <a:picLocks noChangeAspect="1" noChangeArrowheads="1"/>
          </p:cNvPicPr>
          <p:nvPr/>
        </p:nvPicPr>
        <p:blipFill>
          <a:blip r:embed="rId2" cstate="print"/>
          <a:srcRect/>
          <a:stretch>
            <a:fillRect/>
          </a:stretch>
        </p:blipFill>
        <p:spPr bwMode="auto">
          <a:xfrm>
            <a:off x="683568" y="3573016"/>
            <a:ext cx="1905000" cy="1866901"/>
          </a:xfrm>
          <a:prstGeom prst="rect">
            <a:avLst/>
          </a:prstGeom>
          <a:noFill/>
        </p:spPr>
      </p:pic>
      <p:sp>
        <p:nvSpPr>
          <p:cNvPr id="124932" name="AutoShape 4" descr="alerjik çocuk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4936" name="AutoShape 8" descr="alerjik çocuk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4938" name="AutoShape 10" descr="alerjik çocuk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4940" name="Picture 12" descr="astım ile ilgili görsel sonucu"/>
          <p:cNvPicPr>
            <a:picLocks noChangeAspect="1" noChangeArrowheads="1"/>
          </p:cNvPicPr>
          <p:nvPr/>
        </p:nvPicPr>
        <p:blipFill>
          <a:blip r:embed="rId3" cstate="print"/>
          <a:srcRect/>
          <a:stretch>
            <a:fillRect/>
          </a:stretch>
        </p:blipFill>
        <p:spPr bwMode="auto">
          <a:xfrm>
            <a:off x="6084168" y="3645024"/>
            <a:ext cx="2466975" cy="184785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SEMPTOM</a:t>
            </a:r>
            <a:endParaRPr lang="tr-TR" dirty="0"/>
          </a:p>
        </p:txBody>
      </p:sp>
      <p:sp>
        <p:nvSpPr>
          <p:cNvPr id="3" name="2 İçerik Yer Tutucusu"/>
          <p:cNvSpPr>
            <a:spLocks noGrp="1"/>
          </p:cNvSpPr>
          <p:nvPr>
            <p:ph sz="quarter" idx="1"/>
          </p:nvPr>
        </p:nvSpPr>
        <p:spPr/>
        <p:txBody>
          <a:bodyPr>
            <a:normAutofit/>
          </a:bodyPr>
          <a:lstStyle/>
          <a:p>
            <a:r>
              <a:rPr lang="tr-TR" b="1" dirty="0" err="1" smtClean="0"/>
              <a:t>Wheezing</a:t>
            </a:r>
            <a:r>
              <a:rPr lang="tr-TR" dirty="0" smtClean="0"/>
              <a:t>: Hava akışı esnasında duyulan müzikal, yüksek tonlu bir ıslık, astımın en yaygın semptomlarından biridir. Hışıltı genellikle </a:t>
            </a:r>
            <a:r>
              <a:rPr lang="tr-TR" dirty="0" err="1" smtClean="0"/>
              <a:t>ekspiryum</a:t>
            </a:r>
            <a:r>
              <a:rPr lang="tr-TR" dirty="0" smtClean="0"/>
              <a:t> sırasında duyulur.</a:t>
            </a:r>
          </a:p>
          <a:p>
            <a:r>
              <a:rPr lang="tr-TR" b="1" dirty="0" smtClean="0"/>
              <a:t>Öksürük</a:t>
            </a:r>
            <a:r>
              <a:rPr lang="tr-TR" dirty="0" smtClean="0"/>
              <a:t>: Genellikle balgamsızdır ve hırıltılı solunum ile birlikte olabilir</a:t>
            </a:r>
          </a:p>
          <a:p>
            <a:pPr lvl="1"/>
            <a:r>
              <a:rPr lang="tr-TR" dirty="0" smtClean="0"/>
              <a:t>Öksürük, özellikle egzersize bağlı veya gece tetiklenen akut astımda tek semptom olabilir. Gece tetiklenen astımı olan çocuklar gece yarısından sabahın erken saatlerine kadar öksürme eğilimi gösterirler</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SEMPTOM</a:t>
            </a:r>
            <a:endParaRPr lang="tr-TR" dirty="0"/>
          </a:p>
        </p:txBody>
      </p:sp>
      <p:sp>
        <p:nvSpPr>
          <p:cNvPr id="3" name="2 İçerik Yer Tutucusu"/>
          <p:cNvSpPr>
            <a:spLocks noGrp="1"/>
          </p:cNvSpPr>
          <p:nvPr>
            <p:ph sz="quarter" idx="1"/>
          </p:nvPr>
        </p:nvSpPr>
        <p:spPr/>
        <p:txBody>
          <a:bodyPr/>
          <a:lstStyle/>
          <a:p>
            <a:r>
              <a:rPr lang="tr-TR" b="1" dirty="0" smtClean="0"/>
              <a:t>Nefes darlığı</a:t>
            </a:r>
          </a:p>
          <a:p>
            <a:r>
              <a:rPr lang="tr-TR" b="1" dirty="0" smtClean="0"/>
              <a:t>Göğüs sıkışması</a:t>
            </a:r>
            <a:r>
              <a:rPr lang="tr-TR" dirty="0" smtClean="0"/>
              <a:t>: Özellikle egzersiz kaynaklı veya </a:t>
            </a:r>
            <a:r>
              <a:rPr lang="tr-TR" dirty="0" err="1" smtClean="0"/>
              <a:t>nokturnal</a:t>
            </a:r>
            <a:r>
              <a:rPr lang="tr-TR" dirty="0" smtClean="0"/>
              <a:t> astımdaki diğer astım semptomları olsun olmasın, göğüste gerginlik veya ağrı mevcut olabilir</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SEMPTOM</a:t>
            </a:r>
            <a:endParaRPr lang="tr-TR" dirty="0"/>
          </a:p>
        </p:txBody>
      </p:sp>
      <p:sp>
        <p:nvSpPr>
          <p:cNvPr id="3" name="2 İçerik Yer Tutucusu"/>
          <p:cNvSpPr>
            <a:spLocks noGrp="1"/>
          </p:cNvSpPr>
          <p:nvPr>
            <p:ph sz="quarter" idx="1"/>
          </p:nvPr>
        </p:nvSpPr>
        <p:spPr/>
        <p:txBody>
          <a:bodyPr>
            <a:normAutofit/>
          </a:bodyPr>
          <a:lstStyle/>
          <a:p>
            <a:pPr>
              <a:buNone/>
            </a:pPr>
            <a:r>
              <a:rPr lang="tr-TR" dirty="0" smtClean="0"/>
              <a:t>Akut astım atağı aşamasında;</a:t>
            </a:r>
          </a:p>
          <a:p>
            <a:r>
              <a:rPr lang="tr-TR" dirty="0" smtClean="0"/>
              <a:t>Dinlenme sırasında nefes darlığı</a:t>
            </a:r>
          </a:p>
          <a:p>
            <a:r>
              <a:rPr lang="tr-TR" dirty="0" smtClean="0"/>
              <a:t>İştahsızlık</a:t>
            </a:r>
          </a:p>
          <a:p>
            <a:r>
              <a:rPr lang="tr-TR" dirty="0" smtClean="0"/>
              <a:t>Dik oturma</a:t>
            </a:r>
          </a:p>
          <a:p>
            <a:r>
              <a:rPr lang="tr-TR" dirty="0" smtClean="0"/>
              <a:t>Sözcüklerle konuşma (cümleler değil)</a:t>
            </a:r>
          </a:p>
          <a:p>
            <a:r>
              <a:rPr lang="tr-TR" dirty="0" smtClean="0"/>
              <a:t>Genellikle gergin</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 MUAYENE</a:t>
            </a:r>
            <a:endParaRPr lang="tr-TR" dirty="0"/>
          </a:p>
        </p:txBody>
      </p:sp>
      <p:sp>
        <p:nvSpPr>
          <p:cNvPr id="3" name="2 İçerik Yer Tutucusu"/>
          <p:cNvSpPr>
            <a:spLocks noGrp="1"/>
          </p:cNvSpPr>
          <p:nvPr>
            <p:ph sz="quarter" idx="1"/>
          </p:nvPr>
        </p:nvSpPr>
        <p:spPr/>
        <p:txBody>
          <a:bodyPr/>
          <a:lstStyle/>
          <a:p>
            <a:pPr>
              <a:buNone/>
            </a:pPr>
            <a:r>
              <a:rPr lang="tr-TR" dirty="0" smtClean="0"/>
              <a:t>Akut astım atağı aşamasında;</a:t>
            </a:r>
          </a:p>
          <a:p>
            <a:r>
              <a:rPr lang="tr-TR" dirty="0" smtClean="0"/>
              <a:t>Solunum sayısı    30/dakika(</a:t>
            </a:r>
            <a:r>
              <a:rPr lang="tr-TR" dirty="0" err="1" smtClean="0"/>
              <a:t>dk</a:t>
            </a:r>
            <a:r>
              <a:rPr lang="tr-TR" dirty="0" smtClean="0"/>
              <a:t>) </a:t>
            </a:r>
          </a:p>
          <a:p>
            <a:r>
              <a:rPr lang="tr-TR" dirty="0" smtClean="0"/>
              <a:t>Aksesuar solunum kasları kullanılır</a:t>
            </a:r>
          </a:p>
          <a:p>
            <a:r>
              <a:rPr lang="tr-TR" dirty="0" err="1" smtClean="0"/>
              <a:t>Suprasternal</a:t>
            </a:r>
            <a:r>
              <a:rPr lang="tr-TR" dirty="0" smtClean="0"/>
              <a:t> çekilmeler olur</a:t>
            </a:r>
          </a:p>
          <a:p>
            <a:r>
              <a:rPr lang="tr-TR" dirty="0" smtClean="0"/>
              <a:t>Kalp atım hızı    120/</a:t>
            </a:r>
            <a:r>
              <a:rPr lang="tr-TR" dirty="0" err="1" smtClean="0"/>
              <a:t>dk</a:t>
            </a:r>
            <a:endParaRPr lang="tr-TR" dirty="0" smtClean="0"/>
          </a:p>
          <a:p>
            <a:r>
              <a:rPr lang="tr-TR" dirty="0" smtClean="0"/>
              <a:t>Soluk alıp-verme esnasında </a:t>
            </a:r>
            <a:r>
              <a:rPr lang="tr-TR" dirty="0" err="1" smtClean="0"/>
              <a:t>wheezing</a:t>
            </a:r>
            <a:r>
              <a:rPr lang="tr-TR" dirty="0" smtClean="0"/>
              <a:t>-</a:t>
            </a:r>
            <a:r>
              <a:rPr lang="tr-TR" dirty="0" err="1" smtClean="0"/>
              <a:t>oskültasyonla</a:t>
            </a:r>
            <a:r>
              <a:rPr lang="tr-TR" dirty="0" smtClean="0"/>
              <a:t> </a:t>
            </a:r>
            <a:r>
              <a:rPr lang="tr-TR" dirty="0" err="1" smtClean="0"/>
              <a:t>ronküs</a:t>
            </a:r>
            <a:r>
              <a:rPr lang="tr-TR" dirty="0" smtClean="0"/>
              <a:t> duyulur</a:t>
            </a:r>
          </a:p>
          <a:p>
            <a:r>
              <a:rPr lang="tr-TR" dirty="0" smtClean="0"/>
              <a:t>Oda havasında SaO2    %91</a:t>
            </a:r>
            <a:endParaRPr lang="tr-TR" dirty="0"/>
          </a:p>
        </p:txBody>
      </p:sp>
      <p:sp>
        <p:nvSpPr>
          <p:cNvPr id="4" name="3 Yukarı Ok"/>
          <p:cNvSpPr/>
          <p:nvPr/>
        </p:nvSpPr>
        <p:spPr>
          <a:xfrm>
            <a:off x="3286116" y="2214554"/>
            <a:ext cx="214314"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Yukarı Ok"/>
          <p:cNvSpPr/>
          <p:nvPr/>
        </p:nvSpPr>
        <p:spPr>
          <a:xfrm>
            <a:off x="3214678" y="3786190"/>
            <a:ext cx="214314"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Aşağı Ok"/>
          <p:cNvSpPr/>
          <p:nvPr/>
        </p:nvSpPr>
        <p:spPr>
          <a:xfrm>
            <a:off x="4427984" y="5301208"/>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TANI</a:t>
            </a:r>
            <a:endParaRPr lang="tr-TR" dirty="0"/>
          </a:p>
        </p:txBody>
      </p:sp>
      <p:sp>
        <p:nvSpPr>
          <p:cNvPr id="3" name="2 İçerik Yer Tutucusu"/>
          <p:cNvSpPr>
            <a:spLocks noGrp="1"/>
          </p:cNvSpPr>
          <p:nvPr>
            <p:ph sz="quarter" idx="1"/>
          </p:nvPr>
        </p:nvSpPr>
        <p:spPr/>
        <p:txBody>
          <a:bodyPr>
            <a:normAutofit fontScale="85000" lnSpcReduction="20000"/>
          </a:bodyPr>
          <a:lstStyle/>
          <a:p>
            <a:pPr>
              <a:buNone/>
            </a:pPr>
            <a:r>
              <a:rPr lang="tr-TR" dirty="0" smtClean="0"/>
              <a:t>Astım tanısı koyarken yanıtlarından yararlanılacak sorular vardır:</a:t>
            </a:r>
          </a:p>
          <a:p>
            <a:r>
              <a:rPr lang="tr-TR" dirty="0" smtClean="0"/>
              <a:t>Hiç </a:t>
            </a:r>
            <a:r>
              <a:rPr lang="tr-TR" dirty="0" smtClean="0"/>
              <a:t>hışıltı/</a:t>
            </a:r>
            <a:r>
              <a:rPr lang="tr-TR" dirty="0" err="1" smtClean="0"/>
              <a:t>vizing</a:t>
            </a:r>
            <a:r>
              <a:rPr lang="tr-TR" dirty="0" smtClean="0"/>
              <a:t> atağı oldu mu? Eğer evet ise kaç kez hışıltısı oldu?</a:t>
            </a:r>
          </a:p>
          <a:p>
            <a:r>
              <a:rPr lang="tr-TR" dirty="0" smtClean="0"/>
              <a:t>Geceleri </a:t>
            </a:r>
            <a:r>
              <a:rPr lang="tr-TR" dirty="0" smtClean="0"/>
              <a:t>şiddetli </a:t>
            </a:r>
            <a:r>
              <a:rPr lang="tr-TR" dirty="0" err="1" smtClean="0"/>
              <a:t>öksürüK</a:t>
            </a:r>
            <a:r>
              <a:rPr lang="tr-TR" dirty="0" smtClean="0"/>
              <a:t>?</a:t>
            </a:r>
            <a:endParaRPr lang="tr-TR" dirty="0" smtClean="0"/>
          </a:p>
          <a:p>
            <a:r>
              <a:rPr lang="tr-TR" dirty="0" smtClean="0"/>
              <a:t>Egzersiz </a:t>
            </a:r>
            <a:r>
              <a:rPr lang="tr-TR" dirty="0" smtClean="0"/>
              <a:t>yaptıktan sonra </a:t>
            </a:r>
            <a:r>
              <a:rPr lang="tr-TR" dirty="0" err="1" smtClean="0"/>
              <a:t>vizing</a:t>
            </a:r>
            <a:r>
              <a:rPr lang="tr-TR" dirty="0" smtClean="0"/>
              <a:t> veya öksürüğü oluyor mu?</a:t>
            </a:r>
          </a:p>
          <a:p>
            <a:r>
              <a:rPr lang="tr-TR" dirty="0" err="1" smtClean="0"/>
              <a:t>Aeroallerjenler</a:t>
            </a:r>
            <a:r>
              <a:rPr lang="tr-TR" dirty="0" smtClean="0"/>
              <a:t> </a:t>
            </a:r>
            <a:r>
              <a:rPr lang="tr-TR" dirty="0" smtClean="0"/>
              <a:t>veya </a:t>
            </a:r>
            <a:r>
              <a:rPr lang="tr-TR" dirty="0" smtClean="0"/>
              <a:t>hava kirliliği ile karşılaştığında hastanın hışıltı/</a:t>
            </a:r>
            <a:r>
              <a:rPr lang="tr-TR" dirty="0" err="1" smtClean="0"/>
              <a:t>vizing</a:t>
            </a:r>
            <a:r>
              <a:rPr lang="tr-TR" dirty="0" smtClean="0"/>
              <a:t>, nefes darlığı, öksürük gibi semptomları oluyor mu?</a:t>
            </a:r>
          </a:p>
          <a:p>
            <a:r>
              <a:rPr lang="tr-TR" dirty="0" smtClean="0"/>
              <a:t>Geçirdiği </a:t>
            </a:r>
            <a:r>
              <a:rPr lang="tr-TR" dirty="0" smtClean="0"/>
              <a:t>soğuk algınlığı akciğerlerine iniyor mu? Veya soğuk </a:t>
            </a:r>
            <a:r>
              <a:rPr lang="tr-TR" dirty="0" smtClean="0"/>
              <a:t>algınlığı </a:t>
            </a:r>
            <a:r>
              <a:rPr lang="tr-TR" dirty="0" smtClean="0"/>
              <a:t>10 günden uzun sürüyor mu?</a:t>
            </a:r>
          </a:p>
          <a:p>
            <a:r>
              <a:rPr lang="tr-TR" dirty="0" smtClean="0"/>
              <a:t>Semptomlar astım tedavisi verildiğinde geçiyor mu?</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TANI</a:t>
            </a:r>
            <a:endParaRPr lang="tr-TR"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357290" y="1500174"/>
            <a:ext cx="6858048"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1000100" y="285728"/>
            <a:ext cx="7000924"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lstStyle/>
          <a:p>
            <a:r>
              <a:rPr lang="tr-TR" dirty="0" smtClean="0"/>
              <a:t>Tetikleyicilerden uzak durulması önerilir</a:t>
            </a:r>
          </a:p>
          <a:p>
            <a:pPr lvl="1"/>
            <a:r>
              <a:rPr lang="tr-TR" dirty="0" smtClean="0"/>
              <a:t>Ev tozu akarları için önlemler</a:t>
            </a:r>
          </a:p>
          <a:p>
            <a:pPr lvl="1"/>
            <a:r>
              <a:rPr lang="tr-TR" sz="2800" dirty="0" smtClean="0"/>
              <a:t>Evcil hayvanlar için önlemler</a:t>
            </a:r>
          </a:p>
          <a:p>
            <a:pPr lvl="1"/>
            <a:r>
              <a:rPr lang="tr-TR" sz="2800" dirty="0" smtClean="0"/>
              <a:t>Küf mantarlarından korunma önerileri</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graphicFrame>
        <p:nvGraphicFramePr>
          <p:cNvPr id="4" name="3 İçerik Yer Tutucusu"/>
          <p:cNvGraphicFramePr>
            <a:graphicFrameLocks noGrp="1"/>
          </p:cNvGraphicFramePr>
          <p:nvPr>
            <p:ph sz="quarter" idx="1"/>
          </p:nvPr>
        </p:nvGraphicFramePr>
        <p:xfrm>
          <a:off x="612775" y="1600200"/>
          <a:ext cx="8153400" cy="3840480"/>
        </p:xfrm>
        <a:graphic>
          <a:graphicData uri="http://schemas.openxmlformats.org/drawingml/2006/table">
            <a:tbl>
              <a:tblPr firstRow="1" bandRow="1">
                <a:tableStyleId>{5C22544A-7EE6-4342-B048-85BDC9FD1C3A}</a:tableStyleId>
              </a:tblPr>
              <a:tblGrid>
                <a:gridCol w="4076700"/>
                <a:gridCol w="40767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kern="1200" dirty="0" smtClean="0">
                          <a:solidFill>
                            <a:schemeClr val="lt1"/>
                          </a:solidFill>
                          <a:latin typeface="+mn-lt"/>
                          <a:ea typeface="+mn-ea"/>
                          <a:cs typeface="+mn-cs"/>
                        </a:rPr>
                        <a:t>Kontrol edici ilaçlar</a:t>
                      </a:r>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kern="1200" dirty="0" smtClean="0">
                          <a:solidFill>
                            <a:schemeClr val="lt1"/>
                          </a:solidFill>
                          <a:latin typeface="+mn-lt"/>
                          <a:ea typeface="+mn-ea"/>
                          <a:cs typeface="+mn-cs"/>
                        </a:rPr>
                        <a:t>Semptom giderici ilaçlar</a:t>
                      </a:r>
                    </a:p>
                    <a:p>
                      <a:endParaRPr lang="tr-TR"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sz="1800" dirty="0" err="1" smtClean="0"/>
                        <a:t>İnhale</a:t>
                      </a:r>
                      <a:r>
                        <a:rPr lang="tr-TR" altLang="tr-TR" sz="1800" dirty="0" smtClean="0"/>
                        <a:t> ve sistemik </a:t>
                      </a:r>
                      <a:r>
                        <a:rPr lang="tr-TR" altLang="tr-TR" sz="1800" dirty="0" err="1" smtClean="0"/>
                        <a:t>steroidler</a:t>
                      </a:r>
                      <a:endParaRPr lang="tr-TR" sz="1800" dirty="0" smtClean="0"/>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t>Kısa etkili beta-2 </a:t>
                      </a:r>
                      <a:r>
                        <a:rPr lang="tr-TR" altLang="tr-TR" sz="1800" dirty="0" err="1" smtClean="0"/>
                        <a:t>agonistler</a:t>
                      </a:r>
                      <a:endParaRPr lang="tr-TR" sz="1800" dirty="0" smtClean="0"/>
                    </a:p>
                    <a:p>
                      <a:endParaRPr lang="tr-TR"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t>Uzun etkili beta-2 </a:t>
                      </a:r>
                      <a:r>
                        <a:rPr lang="tr-TR" altLang="tr-TR" sz="1800" dirty="0" err="1" smtClean="0"/>
                        <a:t>agonistler</a:t>
                      </a:r>
                      <a:endParaRPr lang="tr-TR" altLang="tr-TR" sz="1800" dirty="0" smtClean="0"/>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sz="1800" dirty="0" err="1" smtClean="0"/>
                        <a:t>Teofilinler</a:t>
                      </a:r>
                      <a:r>
                        <a:rPr lang="tr-TR" altLang="tr-TR" sz="1800" dirty="0" smtClean="0"/>
                        <a:t> (i.v. formları)</a:t>
                      </a:r>
                    </a:p>
                    <a:p>
                      <a:endParaRPr lang="tr-TR"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sz="1800" dirty="0" err="1" smtClean="0"/>
                        <a:t>Lökotrien</a:t>
                      </a:r>
                      <a:r>
                        <a:rPr lang="tr-TR" altLang="tr-TR" sz="1800" dirty="0" smtClean="0"/>
                        <a:t> reseptör antagonistleri</a:t>
                      </a:r>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sz="1800" dirty="0" err="1" smtClean="0"/>
                        <a:t>Antikolinerjikler</a:t>
                      </a:r>
                      <a:endParaRPr lang="tr-TR" altLang="tr-TR" sz="1800" dirty="0" smtClean="0"/>
                    </a:p>
                    <a:p>
                      <a:endParaRPr lang="tr-TR"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t>Uzun etkili </a:t>
                      </a:r>
                      <a:r>
                        <a:rPr lang="tr-TR" altLang="tr-TR" sz="1800" dirty="0" err="1" smtClean="0"/>
                        <a:t>teofilin</a:t>
                      </a:r>
                      <a:r>
                        <a:rPr lang="tr-TR" altLang="tr-TR" sz="1800" dirty="0" smtClean="0"/>
                        <a:t> </a:t>
                      </a:r>
                    </a:p>
                    <a:p>
                      <a:endParaRPr lang="tr-TR" dirty="0"/>
                    </a:p>
                  </a:txBody>
                  <a:tcPr/>
                </a:tc>
                <a:tc>
                  <a:txBody>
                    <a:bodyPr/>
                    <a:lstStyle/>
                    <a:p>
                      <a:endParaRPr lang="tr-T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altLang="tr-TR" sz="1800" dirty="0" smtClean="0"/>
                        <a:t>Anti </a:t>
                      </a:r>
                      <a:r>
                        <a:rPr lang="tr-TR" altLang="tr-TR" sz="1800" dirty="0" err="1" smtClean="0"/>
                        <a:t>IgE</a:t>
                      </a:r>
                      <a:endParaRPr lang="tr-TR" altLang="tr-TR" sz="1800" dirty="0" smtClean="0"/>
                    </a:p>
                    <a:p>
                      <a:endParaRPr lang="tr-TR" dirty="0"/>
                    </a:p>
                  </a:txBody>
                  <a:tcPr/>
                </a:tc>
                <a:tc>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OLGU</a:t>
            </a:r>
            <a:endParaRPr lang="tr-TR" dirty="0"/>
          </a:p>
        </p:txBody>
      </p:sp>
      <p:sp>
        <p:nvSpPr>
          <p:cNvPr id="3" name="2 İçerik Yer Tutucusu"/>
          <p:cNvSpPr>
            <a:spLocks noGrp="1"/>
          </p:cNvSpPr>
          <p:nvPr>
            <p:ph sz="quarter" idx="1"/>
          </p:nvPr>
        </p:nvSpPr>
        <p:spPr/>
        <p:txBody>
          <a:bodyPr>
            <a:normAutofit/>
          </a:bodyPr>
          <a:lstStyle/>
          <a:p>
            <a:r>
              <a:rPr lang="tr-TR" altLang="tr-TR" sz="2800" dirty="0" smtClean="0"/>
              <a:t>16 y, Kız çocuk</a:t>
            </a:r>
          </a:p>
          <a:p>
            <a:r>
              <a:rPr lang="tr-TR" altLang="tr-TR" sz="2800" dirty="0" smtClean="0"/>
              <a:t>3 yıldır nefes darlığı, öksürük ve hırıltı</a:t>
            </a:r>
          </a:p>
          <a:p>
            <a:r>
              <a:rPr lang="tr-TR" altLang="tr-TR" sz="2800" dirty="0" smtClean="0"/>
              <a:t>Haftada 2-3 kez aktivitesini kısıtlayan nefes darlığı atakları</a:t>
            </a:r>
          </a:p>
          <a:p>
            <a:r>
              <a:rPr lang="tr-TR" altLang="tr-TR" sz="2800" dirty="0" smtClean="0"/>
              <a:t>Ayda 2-3 kez gece öksürük ile uyanıyor</a:t>
            </a:r>
          </a:p>
          <a:p>
            <a:r>
              <a:rPr lang="tr-TR" altLang="tr-TR" sz="2800" dirty="0" smtClean="0"/>
              <a:t>FEV1: %82    FEV</a:t>
            </a:r>
            <a:r>
              <a:rPr lang="tr-TR" altLang="tr-TR" sz="2800" baseline="-25000" dirty="0" smtClean="0"/>
              <a:t>1</a:t>
            </a:r>
            <a:r>
              <a:rPr lang="tr-TR" altLang="tr-TR" sz="2800" dirty="0" smtClean="0"/>
              <a:t>/FVC: %66</a:t>
            </a:r>
          </a:p>
          <a:p>
            <a:r>
              <a:rPr lang="tr-TR" altLang="tr-TR" sz="2800" dirty="0" err="1" smtClean="0"/>
              <a:t>Bronkodialtatöre</a:t>
            </a:r>
            <a:r>
              <a:rPr lang="tr-TR" altLang="tr-TR" sz="2800" dirty="0" smtClean="0"/>
              <a:t> yanıt FEV</a:t>
            </a:r>
            <a:r>
              <a:rPr lang="tr-TR" altLang="tr-TR" sz="2800" baseline="-25000" dirty="0" smtClean="0"/>
              <a:t>1</a:t>
            </a:r>
            <a:r>
              <a:rPr lang="tr-TR" altLang="tr-TR" sz="2800" dirty="0" smtClean="0"/>
              <a:t>’de 280mL (%22)</a:t>
            </a:r>
          </a:p>
          <a:p>
            <a:endParaRPr lang="tr-TR" altLang="tr-TR" sz="2800" dirty="0" smtClean="0"/>
          </a:p>
          <a:p>
            <a:endParaRPr lang="tr-TR" altLang="tr-TR" sz="2800" dirty="0" smtClean="0"/>
          </a:p>
          <a:p>
            <a:endParaRPr lang="tr-TR" altLang="tr-TR" sz="2800" dirty="0" smtClean="0"/>
          </a:p>
          <a:p>
            <a:endParaRPr lang="tr-TR" altLang="tr-TR" sz="2800" dirty="0" smtClean="0"/>
          </a:p>
          <a:p>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Amaç</a:t>
            </a:r>
            <a:endParaRPr lang="tr-TR" dirty="0"/>
          </a:p>
        </p:txBody>
      </p:sp>
      <p:sp>
        <p:nvSpPr>
          <p:cNvPr id="3" name="İçerik Yer Tutucusu 2"/>
          <p:cNvSpPr>
            <a:spLocks noGrp="1"/>
          </p:cNvSpPr>
          <p:nvPr>
            <p:ph sz="quarter" idx="1"/>
          </p:nvPr>
        </p:nvSpPr>
        <p:spPr/>
        <p:txBody>
          <a:bodyPr/>
          <a:lstStyle/>
          <a:p>
            <a:r>
              <a:rPr lang="tr-TR" dirty="0" smtClean="0"/>
              <a:t>Astım, </a:t>
            </a:r>
            <a:r>
              <a:rPr lang="tr-TR" dirty="0" err="1" smtClean="0"/>
              <a:t>atopik</a:t>
            </a:r>
            <a:r>
              <a:rPr lang="tr-TR" dirty="0" smtClean="0"/>
              <a:t> dermatit ve ürtiker tanısını koyabilmek, tedavi ve takibini düzenleyebilmek</a:t>
            </a:r>
            <a:endParaRPr lang="tr-TR" dirty="0"/>
          </a:p>
        </p:txBody>
      </p:sp>
    </p:spTree>
    <p:extLst>
      <p:ext uri="{BB962C8B-B14F-4D97-AF65-F5344CB8AC3E}">
        <p14:creationId xmlns:p14="http://schemas.microsoft.com/office/powerpoint/2010/main" val="3161385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ASTIM AĞIRLIĞININ BELİRLENMESİ</a:t>
            </a:r>
            <a:endParaRPr lang="tr-TR" dirty="0"/>
          </a:p>
        </p:txBody>
      </p:sp>
      <p:pic>
        <p:nvPicPr>
          <p:cNvPr id="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878428" y="1600200"/>
            <a:ext cx="7622094"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pic>
        <p:nvPicPr>
          <p:cNvPr id="4" name="Picture 3"/>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600200"/>
            <a:ext cx="806489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normAutofit fontScale="77500" lnSpcReduction="20000"/>
          </a:bodyPr>
          <a:lstStyle/>
          <a:p>
            <a:pPr>
              <a:lnSpc>
                <a:spcPct val="150000"/>
              </a:lnSpc>
            </a:pPr>
            <a:r>
              <a:rPr lang="tr-TR" sz="3200" dirty="0" smtClean="0"/>
              <a:t>Tedavide amaç tam kontrolün sağlanmasıdır.</a:t>
            </a:r>
          </a:p>
          <a:p>
            <a:pPr>
              <a:lnSpc>
                <a:spcPct val="150000"/>
              </a:lnSpc>
            </a:pPr>
            <a:r>
              <a:rPr lang="tr-TR" sz="3200" dirty="0" smtClean="0"/>
              <a:t>Kontrol sağlanana kadar tedavi 4 haftada bir değerlendirilerek basamak çıkılır. </a:t>
            </a:r>
          </a:p>
          <a:p>
            <a:pPr>
              <a:lnSpc>
                <a:spcPct val="150000"/>
              </a:lnSpc>
            </a:pPr>
            <a:r>
              <a:rPr lang="tr-TR" sz="3200" dirty="0" smtClean="0"/>
              <a:t>Tam kontrol sağlandıktan 3 ay sonra tedavi inilerek kontrolü sağlayan en düşük tedavi basamağında idame ettirilir. </a:t>
            </a:r>
          </a:p>
          <a:p>
            <a:pPr>
              <a:lnSpc>
                <a:spcPct val="150000"/>
              </a:lnSpc>
            </a:pPr>
            <a:r>
              <a:rPr lang="tr-TR" sz="3200" dirty="0" smtClean="0"/>
              <a:t>Hastalık kontrolden çıktığında kısa süreli (5-10 gün) </a:t>
            </a:r>
            <a:r>
              <a:rPr lang="tr-TR" sz="3200" dirty="0" err="1" smtClean="0"/>
              <a:t>steroid</a:t>
            </a:r>
            <a:r>
              <a:rPr lang="tr-TR" sz="3200" dirty="0" smtClean="0"/>
              <a:t> kürü verilebilir</a:t>
            </a:r>
          </a:p>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OLGU</a:t>
            </a:r>
            <a:endParaRPr lang="tr-TR" dirty="0"/>
          </a:p>
        </p:txBody>
      </p:sp>
      <p:sp>
        <p:nvSpPr>
          <p:cNvPr id="3" name="2 İçerik Yer Tutucusu"/>
          <p:cNvSpPr>
            <a:spLocks noGrp="1"/>
          </p:cNvSpPr>
          <p:nvPr>
            <p:ph sz="quarter" idx="1"/>
          </p:nvPr>
        </p:nvSpPr>
        <p:spPr/>
        <p:txBody>
          <a:bodyPr>
            <a:normAutofit fontScale="47500" lnSpcReduction="20000"/>
          </a:bodyPr>
          <a:lstStyle/>
          <a:p>
            <a:pPr>
              <a:lnSpc>
                <a:spcPct val="150000"/>
              </a:lnSpc>
              <a:buNone/>
            </a:pPr>
            <a:r>
              <a:rPr lang="tr-TR" sz="5100" dirty="0" smtClean="0"/>
              <a:t>Tedavinin 4. haftası sonrası kontrol</a:t>
            </a:r>
          </a:p>
          <a:p>
            <a:pPr>
              <a:lnSpc>
                <a:spcPct val="150000"/>
              </a:lnSpc>
            </a:pPr>
            <a:r>
              <a:rPr lang="tr-TR" sz="4400" dirty="0" err="1" smtClean="0"/>
              <a:t>Budezonid</a:t>
            </a:r>
            <a:r>
              <a:rPr lang="tr-TR" sz="4400" dirty="0" smtClean="0"/>
              <a:t> </a:t>
            </a:r>
            <a:r>
              <a:rPr lang="tr-TR" sz="4400" dirty="0" err="1" smtClean="0"/>
              <a:t>inhaler</a:t>
            </a:r>
            <a:r>
              <a:rPr lang="tr-TR" sz="4400" dirty="0" smtClean="0"/>
              <a:t> 100 </a:t>
            </a:r>
            <a:r>
              <a:rPr lang="tr-TR" sz="4400" dirty="0" err="1" smtClean="0"/>
              <a:t>mcg</a:t>
            </a:r>
            <a:r>
              <a:rPr lang="tr-TR" sz="4400" dirty="0" smtClean="0"/>
              <a:t> 2x1 alıyor.</a:t>
            </a:r>
          </a:p>
          <a:p>
            <a:pPr>
              <a:lnSpc>
                <a:spcPct val="150000"/>
              </a:lnSpc>
            </a:pPr>
            <a:r>
              <a:rPr lang="tr-TR" sz="4400" dirty="0" smtClean="0"/>
              <a:t>Yakınmaları azalmış.</a:t>
            </a:r>
          </a:p>
          <a:p>
            <a:pPr>
              <a:lnSpc>
                <a:spcPct val="150000"/>
              </a:lnSpc>
            </a:pPr>
            <a:r>
              <a:rPr lang="tr-TR" sz="4400" dirty="0" smtClean="0"/>
              <a:t>Haftada 1 gece uykudan uyanmak zorunda kalıyor</a:t>
            </a:r>
          </a:p>
          <a:p>
            <a:pPr>
              <a:lnSpc>
                <a:spcPct val="150000"/>
              </a:lnSpc>
            </a:pPr>
            <a:r>
              <a:rPr lang="tr-TR" sz="4400" dirty="0" smtClean="0"/>
              <a:t>Tedavi başlangıcından sonra sadece ağır egzersizlerde nefes darlığı oluyor.</a:t>
            </a:r>
          </a:p>
          <a:p>
            <a:pPr>
              <a:lnSpc>
                <a:spcPct val="150000"/>
              </a:lnSpc>
            </a:pPr>
            <a:r>
              <a:rPr lang="tr-TR" sz="4400" dirty="0" smtClean="0"/>
              <a:t>Bu nedenle haftada 2-3 kez </a:t>
            </a:r>
            <a:r>
              <a:rPr lang="tr-TR" sz="4400" dirty="0" err="1" smtClean="0"/>
              <a:t>salbutamol</a:t>
            </a:r>
            <a:r>
              <a:rPr lang="tr-TR" sz="4400" dirty="0" smtClean="0"/>
              <a:t> </a:t>
            </a:r>
            <a:r>
              <a:rPr lang="tr-TR" sz="4400" dirty="0" err="1" smtClean="0"/>
              <a:t>inhaler</a:t>
            </a:r>
            <a:r>
              <a:rPr lang="tr-TR" sz="4400" dirty="0" smtClean="0"/>
              <a:t> alıyor. </a:t>
            </a:r>
          </a:p>
          <a:p>
            <a:pPr>
              <a:lnSpc>
                <a:spcPct val="150000"/>
              </a:lnSpc>
            </a:pPr>
            <a:r>
              <a:rPr lang="tr-TR" sz="4400" dirty="0" smtClean="0"/>
              <a:t>FEV1  %90, FEV1/FVC %74</a:t>
            </a:r>
            <a:endParaRPr lang="tr-TR" sz="4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ASTIM KONTROL DEĞERLENDİRME</a:t>
            </a:r>
            <a:endParaRPr lang="tr-TR" dirty="0"/>
          </a:p>
        </p:txBody>
      </p:sp>
      <p:pic>
        <p:nvPicPr>
          <p:cNvPr id="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600200"/>
            <a:ext cx="7128792" cy="50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OLGU</a:t>
            </a:r>
            <a:endParaRPr lang="tr-TR" dirty="0"/>
          </a:p>
        </p:txBody>
      </p:sp>
      <p:sp>
        <p:nvSpPr>
          <p:cNvPr id="3" name="2 İçerik Yer Tutucusu"/>
          <p:cNvSpPr>
            <a:spLocks noGrp="1"/>
          </p:cNvSpPr>
          <p:nvPr>
            <p:ph sz="quarter" idx="1"/>
          </p:nvPr>
        </p:nvSpPr>
        <p:spPr/>
        <p:txBody>
          <a:bodyPr/>
          <a:lstStyle/>
          <a:p>
            <a:pPr>
              <a:lnSpc>
                <a:spcPct val="150000"/>
              </a:lnSpc>
              <a:buNone/>
            </a:pPr>
            <a:r>
              <a:rPr lang="tr-TR" sz="2400" dirty="0" smtClean="0"/>
              <a:t>Tedavide basamak </a:t>
            </a:r>
            <a:r>
              <a:rPr lang="tr-TR" sz="2400" dirty="0" err="1" smtClean="0"/>
              <a:t>arttrmak</a:t>
            </a:r>
            <a:r>
              <a:rPr lang="tr-TR" sz="2400" dirty="0" smtClean="0"/>
              <a:t> gerekir</a:t>
            </a:r>
          </a:p>
          <a:p>
            <a:pPr>
              <a:lnSpc>
                <a:spcPct val="150000"/>
              </a:lnSpc>
            </a:pPr>
            <a:r>
              <a:rPr lang="tr-TR" sz="2400" dirty="0" smtClean="0"/>
              <a:t>İlk seçenek: Düşük doz İKS+LABA</a:t>
            </a:r>
          </a:p>
          <a:p>
            <a:pPr>
              <a:lnSpc>
                <a:spcPct val="150000"/>
              </a:lnSpc>
            </a:pPr>
            <a:r>
              <a:rPr lang="tr-TR" sz="2400" dirty="0" smtClean="0"/>
              <a:t>Alternatif tedaviler</a:t>
            </a:r>
          </a:p>
          <a:p>
            <a:pPr lvl="1">
              <a:lnSpc>
                <a:spcPct val="150000"/>
              </a:lnSpc>
            </a:pPr>
            <a:r>
              <a:rPr lang="tr-TR" sz="2400" dirty="0" smtClean="0"/>
              <a:t>Orta doz İKS</a:t>
            </a:r>
          </a:p>
          <a:p>
            <a:pPr lvl="1">
              <a:lnSpc>
                <a:spcPct val="150000"/>
              </a:lnSpc>
            </a:pPr>
            <a:r>
              <a:rPr lang="tr-TR" sz="2400" dirty="0" smtClean="0"/>
              <a:t>Düşük doz İKS+LTRA</a:t>
            </a:r>
          </a:p>
          <a:p>
            <a:pPr lvl="1">
              <a:lnSpc>
                <a:spcPct val="150000"/>
              </a:lnSpc>
            </a:pPr>
            <a:r>
              <a:rPr lang="tr-TR" sz="2400" dirty="0" smtClean="0"/>
              <a:t>Düşük doz IKS+ oral </a:t>
            </a:r>
            <a:r>
              <a:rPr lang="tr-TR" sz="2400" dirty="0" err="1" smtClean="0"/>
              <a:t>teofilin</a:t>
            </a:r>
            <a:r>
              <a:rPr lang="tr-TR" sz="2400" dirty="0" smtClean="0"/>
              <a:t> </a:t>
            </a:r>
          </a:p>
          <a:p>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AYIRICI TANI</a:t>
            </a:r>
            <a:endParaRPr lang="tr-TR" dirty="0"/>
          </a:p>
        </p:txBody>
      </p:sp>
      <p:graphicFrame>
        <p:nvGraphicFramePr>
          <p:cNvPr id="4" name="3 İçerik Yer Tutucusu"/>
          <p:cNvGraphicFramePr>
            <a:graphicFrameLocks noGrp="1"/>
          </p:cNvGraphicFramePr>
          <p:nvPr>
            <p:ph sz="quarter" idx="1"/>
          </p:nvPr>
        </p:nvGraphicFramePr>
        <p:xfrm>
          <a:off x="35497" y="1772816"/>
          <a:ext cx="9001000" cy="4508454"/>
        </p:xfrm>
        <a:graphic>
          <a:graphicData uri="http://schemas.openxmlformats.org/drawingml/2006/table">
            <a:tbl>
              <a:tblPr firstRow="1" bandRow="1">
                <a:tableStyleId>{5C22544A-7EE6-4342-B048-85BDC9FD1C3A}</a:tableStyleId>
              </a:tblPr>
              <a:tblGrid>
                <a:gridCol w="1440159"/>
                <a:gridCol w="2901116"/>
                <a:gridCol w="4659725"/>
              </a:tblGrid>
              <a:tr h="461978">
                <a:tc>
                  <a:txBody>
                    <a:bodyPr/>
                    <a:lstStyle/>
                    <a:p>
                      <a:r>
                        <a:rPr lang="tr-TR" dirty="0" smtClean="0"/>
                        <a:t>YAŞ</a:t>
                      </a:r>
                      <a:endParaRPr lang="tr-TR" dirty="0"/>
                    </a:p>
                  </a:txBody>
                  <a:tcPr/>
                </a:tc>
                <a:tc>
                  <a:txBody>
                    <a:bodyPr/>
                    <a:lstStyle/>
                    <a:p>
                      <a:r>
                        <a:rPr lang="tr-TR" dirty="0" smtClean="0"/>
                        <a:t>HASTALIK</a:t>
                      </a:r>
                      <a:endParaRPr lang="tr-TR" dirty="0"/>
                    </a:p>
                  </a:txBody>
                  <a:tcPr/>
                </a:tc>
                <a:tc>
                  <a:txBody>
                    <a:bodyPr/>
                    <a:lstStyle/>
                    <a:p>
                      <a:r>
                        <a:rPr lang="tr-TR" dirty="0" smtClean="0"/>
                        <a:t>SEMPTOMLAR</a:t>
                      </a:r>
                      <a:endParaRPr lang="tr-TR" dirty="0"/>
                    </a:p>
                  </a:txBody>
                  <a:tcPr/>
                </a:tc>
              </a:tr>
              <a:tr h="1986294">
                <a:tc>
                  <a:txBody>
                    <a:bodyPr/>
                    <a:lstStyle/>
                    <a:p>
                      <a:r>
                        <a:rPr lang="tr-TR" dirty="0" smtClean="0"/>
                        <a:t>12-39 yaş</a:t>
                      </a:r>
                      <a:endParaRPr lang="tr-TR" dirty="0"/>
                    </a:p>
                  </a:txBody>
                  <a:tcPr/>
                </a:tc>
                <a:tc>
                  <a:txBody>
                    <a:bodyPr/>
                    <a:lstStyle/>
                    <a:p>
                      <a:r>
                        <a:rPr lang="tr-TR" sz="1400" dirty="0" smtClean="0"/>
                        <a:t>ÜSY öksürük sendromu </a:t>
                      </a:r>
                    </a:p>
                    <a:p>
                      <a:r>
                        <a:rPr lang="tr-TR" sz="1400" dirty="0" smtClean="0"/>
                        <a:t>Yabancı cisim </a:t>
                      </a:r>
                      <a:r>
                        <a:rPr lang="tr-TR" sz="1400" dirty="0" err="1" smtClean="0"/>
                        <a:t>aspirasyonu</a:t>
                      </a:r>
                      <a:r>
                        <a:rPr lang="tr-TR" sz="1400" dirty="0" smtClean="0"/>
                        <a:t> </a:t>
                      </a:r>
                    </a:p>
                    <a:p>
                      <a:r>
                        <a:rPr lang="tr-TR" sz="1400" dirty="0" err="1" smtClean="0"/>
                        <a:t>Bronşektazi</a:t>
                      </a:r>
                      <a:r>
                        <a:rPr lang="tr-TR" sz="1400" dirty="0" smtClean="0"/>
                        <a:t> </a:t>
                      </a:r>
                    </a:p>
                    <a:p>
                      <a:r>
                        <a:rPr lang="tr-TR" sz="1400" dirty="0" err="1" smtClean="0"/>
                        <a:t>Kistik</a:t>
                      </a:r>
                      <a:r>
                        <a:rPr lang="tr-TR" sz="1400" dirty="0" smtClean="0"/>
                        <a:t> </a:t>
                      </a:r>
                      <a:r>
                        <a:rPr lang="tr-TR" sz="1400" dirty="0" err="1" smtClean="0"/>
                        <a:t>fibrozis</a:t>
                      </a:r>
                      <a:r>
                        <a:rPr lang="tr-TR" sz="1400" dirty="0" smtClean="0"/>
                        <a:t> </a:t>
                      </a:r>
                    </a:p>
                    <a:p>
                      <a:r>
                        <a:rPr lang="tr-TR" sz="1400" dirty="0" smtClean="0"/>
                        <a:t>Alfa-1 </a:t>
                      </a:r>
                      <a:r>
                        <a:rPr lang="tr-TR" sz="1400" dirty="0" err="1" smtClean="0"/>
                        <a:t>antitripsin</a:t>
                      </a:r>
                      <a:r>
                        <a:rPr lang="tr-TR" sz="1400" dirty="0" smtClean="0"/>
                        <a:t> eksikliği</a:t>
                      </a:r>
                    </a:p>
                    <a:p>
                      <a:r>
                        <a:rPr lang="tr-TR" sz="1400" dirty="0" err="1" smtClean="0"/>
                        <a:t>Konjenital</a:t>
                      </a:r>
                      <a:r>
                        <a:rPr lang="tr-TR" sz="1400" dirty="0" smtClean="0"/>
                        <a:t> kalp hastalığı </a:t>
                      </a:r>
                    </a:p>
                    <a:p>
                      <a:r>
                        <a:rPr lang="tr-TR" sz="1400" dirty="0" smtClean="0"/>
                        <a:t>Vokal </a:t>
                      </a:r>
                      <a:r>
                        <a:rPr lang="tr-TR" sz="1400" dirty="0" err="1" smtClean="0"/>
                        <a:t>kord</a:t>
                      </a:r>
                      <a:r>
                        <a:rPr lang="tr-TR" sz="1400" dirty="0" smtClean="0"/>
                        <a:t> </a:t>
                      </a:r>
                      <a:r>
                        <a:rPr lang="tr-TR" sz="1400" dirty="0" err="1" smtClean="0"/>
                        <a:t>disfonksiyonu</a:t>
                      </a:r>
                      <a:r>
                        <a:rPr lang="tr-TR" sz="1400" dirty="0" smtClean="0"/>
                        <a:t> </a:t>
                      </a:r>
                      <a:r>
                        <a:rPr lang="tr-TR" sz="1400" dirty="0" err="1" smtClean="0"/>
                        <a:t>Hiperventilasyon</a:t>
                      </a:r>
                      <a:r>
                        <a:rPr lang="tr-TR" sz="1400" dirty="0" smtClean="0"/>
                        <a:t> </a:t>
                      </a:r>
                      <a:endParaRPr lang="tr-TR" sz="1400" dirty="0"/>
                    </a:p>
                  </a:txBody>
                  <a:tcPr/>
                </a:tc>
                <a:tc>
                  <a:txBody>
                    <a:bodyPr/>
                    <a:lstStyle/>
                    <a:p>
                      <a:r>
                        <a:rPr lang="tr-TR" sz="1400" dirty="0" smtClean="0"/>
                        <a:t>Hapşırık, burun kaşıntısı, tıkanıklık </a:t>
                      </a:r>
                    </a:p>
                    <a:p>
                      <a:r>
                        <a:rPr lang="tr-TR" sz="1400" dirty="0" smtClean="0"/>
                        <a:t>Ani başlangıç, lokalize </a:t>
                      </a:r>
                      <a:r>
                        <a:rPr lang="tr-TR" sz="1400" dirty="0" err="1" smtClean="0"/>
                        <a:t>ronküs</a:t>
                      </a:r>
                      <a:r>
                        <a:rPr lang="tr-TR" sz="1400" dirty="0" smtClean="0"/>
                        <a:t> </a:t>
                      </a:r>
                    </a:p>
                    <a:p>
                      <a:r>
                        <a:rPr lang="tr-TR" sz="1400" dirty="0" err="1" smtClean="0"/>
                        <a:t>Prodüktif</a:t>
                      </a:r>
                      <a:r>
                        <a:rPr lang="tr-TR" sz="1400" dirty="0" smtClean="0"/>
                        <a:t> öksürük, sık </a:t>
                      </a:r>
                      <a:r>
                        <a:rPr lang="tr-TR" sz="1400" dirty="0" err="1" smtClean="0"/>
                        <a:t>infeksiyon</a:t>
                      </a:r>
                      <a:r>
                        <a:rPr lang="tr-TR" sz="1400" dirty="0" smtClean="0"/>
                        <a:t> öyküsü </a:t>
                      </a:r>
                    </a:p>
                    <a:p>
                      <a:r>
                        <a:rPr lang="tr-TR" sz="1400" dirty="0" smtClean="0"/>
                        <a:t>Aşırı öksürük ve balgam </a:t>
                      </a:r>
                    </a:p>
                    <a:p>
                      <a:r>
                        <a:rPr lang="tr-TR" sz="1400" dirty="0" smtClean="0"/>
                        <a:t>Nefes darlığı, ailede erken amfizem öyküsü </a:t>
                      </a:r>
                    </a:p>
                    <a:p>
                      <a:r>
                        <a:rPr lang="tr-TR" sz="1400" dirty="0" smtClean="0"/>
                        <a:t>Üfürüm </a:t>
                      </a:r>
                    </a:p>
                    <a:p>
                      <a:r>
                        <a:rPr lang="tr-TR" sz="1400" dirty="0" smtClean="0"/>
                        <a:t>Nefes darlığı, </a:t>
                      </a:r>
                      <a:r>
                        <a:rPr lang="tr-TR" sz="1400" dirty="0" err="1" smtClean="0"/>
                        <a:t>stridor</a:t>
                      </a:r>
                      <a:r>
                        <a:rPr lang="tr-TR" sz="1400" dirty="0" smtClean="0"/>
                        <a:t> </a:t>
                      </a:r>
                    </a:p>
                    <a:p>
                      <a:r>
                        <a:rPr lang="tr-TR" sz="1400" dirty="0" smtClean="0"/>
                        <a:t>Baş dönmesi, iç çekmeli solunum, </a:t>
                      </a:r>
                      <a:r>
                        <a:rPr lang="tr-TR" sz="1400" dirty="0" err="1" smtClean="0"/>
                        <a:t>parestezi</a:t>
                      </a:r>
                      <a:endParaRPr lang="tr-TR" sz="1400" dirty="0"/>
                    </a:p>
                  </a:txBody>
                  <a:tcPr/>
                </a:tc>
              </a:tr>
              <a:tr h="2060182">
                <a:tc>
                  <a:txBody>
                    <a:bodyPr/>
                    <a:lstStyle/>
                    <a:p>
                      <a:r>
                        <a:rPr lang="tr-TR" dirty="0" smtClean="0"/>
                        <a:t>6-11 yaş </a:t>
                      </a:r>
                      <a:endParaRPr lang="tr-TR" dirty="0"/>
                    </a:p>
                  </a:txBody>
                  <a:tcPr/>
                </a:tc>
                <a:tc>
                  <a:txBody>
                    <a:bodyPr/>
                    <a:lstStyle/>
                    <a:p>
                      <a:r>
                        <a:rPr lang="tr-TR" sz="1400" dirty="0" smtClean="0"/>
                        <a:t>ÜSY öksürük sendromu </a:t>
                      </a:r>
                    </a:p>
                    <a:p>
                      <a:r>
                        <a:rPr lang="tr-TR" sz="1400" dirty="0" smtClean="0"/>
                        <a:t>Yabancı cisim </a:t>
                      </a:r>
                      <a:r>
                        <a:rPr lang="tr-TR" sz="1400" dirty="0" err="1" smtClean="0"/>
                        <a:t>aspirasyonu</a:t>
                      </a:r>
                      <a:endParaRPr lang="tr-TR" sz="1400" dirty="0" smtClean="0"/>
                    </a:p>
                    <a:p>
                      <a:r>
                        <a:rPr lang="tr-TR" sz="1400" dirty="0" err="1" smtClean="0"/>
                        <a:t>Bronşektazi</a:t>
                      </a:r>
                      <a:r>
                        <a:rPr lang="tr-TR" sz="1400" dirty="0" smtClean="0"/>
                        <a:t> </a:t>
                      </a:r>
                    </a:p>
                    <a:p>
                      <a:r>
                        <a:rPr lang="tr-TR" sz="1400" dirty="0" err="1" smtClean="0"/>
                        <a:t>Kistik</a:t>
                      </a:r>
                      <a:r>
                        <a:rPr lang="tr-TR" sz="1400" dirty="0" smtClean="0"/>
                        <a:t> </a:t>
                      </a:r>
                      <a:r>
                        <a:rPr lang="tr-TR" sz="1400" dirty="0" err="1" smtClean="0"/>
                        <a:t>fibrozis</a:t>
                      </a:r>
                      <a:r>
                        <a:rPr lang="tr-TR" sz="1400" dirty="0" smtClean="0"/>
                        <a:t> </a:t>
                      </a:r>
                    </a:p>
                    <a:p>
                      <a:r>
                        <a:rPr lang="tr-TR" sz="1400" dirty="0" err="1" smtClean="0"/>
                        <a:t>Bronkopulmoner</a:t>
                      </a:r>
                      <a:r>
                        <a:rPr lang="tr-TR" sz="1400" dirty="0" smtClean="0"/>
                        <a:t> </a:t>
                      </a:r>
                      <a:r>
                        <a:rPr lang="tr-TR" sz="1400" dirty="0" err="1" smtClean="0"/>
                        <a:t>displazi</a:t>
                      </a:r>
                      <a:r>
                        <a:rPr lang="tr-TR" sz="1400" dirty="0" smtClean="0"/>
                        <a:t> </a:t>
                      </a:r>
                    </a:p>
                    <a:p>
                      <a:r>
                        <a:rPr lang="tr-TR" sz="1400" dirty="0" err="1" smtClean="0"/>
                        <a:t>Primer</a:t>
                      </a:r>
                      <a:r>
                        <a:rPr lang="tr-TR" sz="1400" dirty="0" smtClean="0"/>
                        <a:t> </a:t>
                      </a:r>
                      <a:r>
                        <a:rPr lang="tr-TR" sz="1400" dirty="0" err="1" smtClean="0"/>
                        <a:t>silyer</a:t>
                      </a:r>
                      <a:r>
                        <a:rPr lang="tr-TR" sz="1400" dirty="0" smtClean="0"/>
                        <a:t> </a:t>
                      </a:r>
                      <a:r>
                        <a:rPr lang="tr-TR" sz="1400" dirty="0" err="1" smtClean="0"/>
                        <a:t>diskinezi</a:t>
                      </a:r>
                      <a:r>
                        <a:rPr lang="tr-TR" sz="1400" dirty="0" smtClean="0"/>
                        <a:t> </a:t>
                      </a:r>
                    </a:p>
                    <a:p>
                      <a:r>
                        <a:rPr lang="tr-TR" sz="1400" dirty="0" err="1" smtClean="0"/>
                        <a:t>Konjenital</a:t>
                      </a:r>
                      <a:r>
                        <a:rPr lang="tr-TR" sz="1400" dirty="0" smtClean="0"/>
                        <a:t> kalp hastalığı</a:t>
                      </a:r>
                      <a:endParaRPr lang="tr-TR" sz="1400" dirty="0"/>
                    </a:p>
                  </a:txBody>
                  <a:tcPr/>
                </a:tc>
                <a:tc>
                  <a:txBody>
                    <a:bodyPr/>
                    <a:lstStyle/>
                    <a:p>
                      <a:r>
                        <a:rPr lang="tr-TR" sz="1400" dirty="0" smtClean="0"/>
                        <a:t>Hapşırık, burun kaşıntısı, tıkanıklık </a:t>
                      </a:r>
                    </a:p>
                    <a:p>
                      <a:r>
                        <a:rPr lang="tr-TR" sz="1400" dirty="0" smtClean="0"/>
                        <a:t>Ani başlangıç, lokalize </a:t>
                      </a:r>
                      <a:r>
                        <a:rPr lang="tr-TR" sz="1400" dirty="0" err="1" smtClean="0"/>
                        <a:t>ronküs</a:t>
                      </a:r>
                      <a:r>
                        <a:rPr lang="tr-TR" sz="1400" dirty="0" smtClean="0"/>
                        <a:t> </a:t>
                      </a:r>
                    </a:p>
                    <a:p>
                      <a:r>
                        <a:rPr lang="tr-TR" sz="1400" dirty="0" err="1" smtClean="0"/>
                        <a:t>Prodüktif</a:t>
                      </a:r>
                      <a:r>
                        <a:rPr lang="tr-TR" sz="1400" dirty="0" smtClean="0"/>
                        <a:t> öksürük, sık </a:t>
                      </a:r>
                      <a:r>
                        <a:rPr lang="tr-TR" sz="1400" dirty="0" err="1" smtClean="0"/>
                        <a:t>infeksiyon</a:t>
                      </a:r>
                      <a:r>
                        <a:rPr lang="tr-TR" sz="1400" dirty="0" smtClean="0"/>
                        <a:t> öyküsü </a:t>
                      </a:r>
                    </a:p>
                    <a:p>
                      <a:r>
                        <a:rPr lang="tr-TR" sz="1400" dirty="0" smtClean="0"/>
                        <a:t>Aşırı öksürük, balgam, </a:t>
                      </a:r>
                      <a:r>
                        <a:rPr lang="tr-TR" sz="1400" dirty="0" err="1" smtClean="0"/>
                        <a:t>gastrointestinal</a:t>
                      </a:r>
                      <a:r>
                        <a:rPr lang="tr-TR" sz="1400" dirty="0" smtClean="0"/>
                        <a:t> semptomlar </a:t>
                      </a:r>
                    </a:p>
                    <a:p>
                      <a:r>
                        <a:rPr lang="tr-TR" sz="1400" dirty="0" err="1" smtClean="0"/>
                        <a:t>Preterm</a:t>
                      </a:r>
                      <a:r>
                        <a:rPr lang="tr-TR" sz="1400" dirty="0" smtClean="0"/>
                        <a:t> doğum, doğum sonrası başlangıç </a:t>
                      </a:r>
                    </a:p>
                    <a:p>
                      <a:r>
                        <a:rPr lang="tr-TR" sz="1400" dirty="0" smtClean="0"/>
                        <a:t>Sık </a:t>
                      </a:r>
                      <a:r>
                        <a:rPr lang="tr-TR" sz="1400" dirty="0" err="1" smtClean="0"/>
                        <a:t>infeksiyon</a:t>
                      </a:r>
                      <a:r>
                        <a:rPr lang="tr-TR" sz="1400" dirty="0" smtClean="0"/>
                        <a:t>, </a:t>
                      </a:r>
                      <a:r>
                        <a:rPr lang="tr-TR" sz="1400" dirty="0" err="1" smtClean="0"/>
                        <a:t>prodüktif</a:t>
                      </a:r>
                      <a:r>
                        <a:rPr lang="tr-TR" sz="1400" dirty="0" smtClean="0"/>
                        <a:t> öksürük, sinüzit </a:t>
                      </a:r>
                    </a:p>
                    <a:p>
                      <a:r>
                        <a:rPr lang="tr-TR" sz="1400" dirty="0" smtClean="0"/>
                        <a:t>Üfürüm </a:t>
                      </a:r>
                      <a:endParaRPr lang="tr-TR" sz="1400"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dirty="0" smtClean="0"/>
          </a:p>
          <a:p>
            <a:endParaRPr lang="tr-TR" dirty="0" smtClean="0"/>
          </a:p>
          <a:p>
            <a:pPr>
              <a:buNone/>
            </a:pPr>
            <a:r>
              <a:rPr lang="tr-TR" dirty="0" smtClean="0"/>
              <a:t>                     </a:t>
            </a:r>
            <a:r>
              <a:rPr lang="tr-TR" sz="4800" dirty="0" smtClean="0"/>
              <a:t>ASTIM ATAĞI</a:t>
            </a:r>
            <a:endParaRPr lang="tr-TR" sz="4800" dirty="0"/>
          </a:p>
        </p:txBody>
      </p:sp>
      <p:pic>
        <p:nvPicPr>
          <p:cNvPr id="31746" name="Picture 2" descr="astım atak ile ilgili görsel sonucu"/>
          <p:cNvPicPr>
            <a:picLocks noChangeAspect="1" noChangeArrowheads="1"/>
          </p:cNvPicPr>
          <p:nvPr/>
        </p:nvPicPr>
        <p:blipFill>
          <a:blip r:embed="rId2" cstate="print"/>
          <a:srcRect/>
          <a:stretch>
            <a:fillRect/>
          </a:stretch>
        </p:blipFill>
        <p:spPr bwMode="auto">
          <a:xfrm>
            <a:off x="2843808" y="3789040"/>
            <a:ext cx="3240360" cy="306896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dirty="0" smtClean="0"/>
              <a:t>ASTIM ATAĞININ AĞIRLIK  DERECESİ </a:t>
            </a:r>
            <a:endParaRPr lang="tr-TR" dirty="0"/>
          </a:p>
        </p:txBody>
      </p:sp>
      <p:pic>
        <p:nvPicPr>
          <p:cNvPr id="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42844" y="1600200"/>
            <a:ext cx="8786874"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OLGU</a:t>
            </a:r>
            <a:endParaRPr lang="tr-TR" dirty="0"/>
          </a:p>
        </p:txBody>
      </p:sp>
      <p:sp>
        <p:nvSpPr>
          <p:cNvPr id="3" name="2 İçerik Yer Tutucusu"/>
          <p:cNvSpPr>
            <a:spLocks noGrp="1"/>
          </p:cNvSpPr>
          <p:nvPr>
            <p:ph sz="quarter" idx="1"/>
          </p:nvPr>
        </p:nvSpPr>
        <p:spPr/>
        <p:txBody>
          <a:bodyPr/>
          <a:lstStyle/>
          <a:p>
            <a:pPr>
              <a:lnSpc>
                <a:spcPct val="150000"/>
              </a:lnSpc>
            </a:pPr>
            <a:r>
              <a:rPr lang="tr-TR" sz="2400" dirty="0" err="1" smtClean="0"/>
              <a:t>Budesonid</a:t>
            </a:r>
            <a:r>
              <a:rPr lang="tr-TR" sz="2400" dirty="0" smtClean="0"/>
              <a:t> + </a:t>
            </a:r>
            <a:r>
              <a:rPr lang="tr-TR" sz="2400" dirty="0" err="1" smtClean="0"/>
              <a:t>formoterol</a:t>
            </a:r>
            <a:r>
              <a:rPr lang="tr-TR" sz="2400" dirty="0" smtClean="0"/>
              <a:t> kombinasyonu başlandı.</a:t>
            </a:r>
          </a:p>
          <a:p>
            <a:pPr>
              <a:lnSpc>
                <a:spcPct val="150000"/>
              </a:lnSpc>
            </a:pPr>
            <a:r>
              <a:rPr lang="tr-TR" sz="2400" dirty="0" smtClean="0"/>
              <a:t>Tedavi değişikliği sonra</a:t>
            </a:r>
          </a:p>
          <a:p>
            <a:pPr lvl="1">
              <a:lnSpc>
                <a:spcPct val="150000"/>
              </a:lnSpc>
            </a:pPr>
            <a:r>
              <a:rPr lang="tr-TR" sz="2400" dirty="0" smtClean="0"/>
              <a:t>4. haftada astımı tam kontrol altında</a:t>
            </a:r>
          </a:p>
          <a:p>
            <a:pPr lvl="1">
              <a:lnSpc>
                <a:spcPct val="150000"/>
              </a:lnSpc>
            </a:pPr>
            <a:r>
              <a:rPr lang="tr-TR" sz="2400" dirty="0" smtClean="0"/>
              <a:t>4. ay sonunda tam kontrol altında </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Hedefler</a:t>
            </a:r>
            <a:endParaRPr lang="tr-TR" dirty="0"/>
          </a:p>
        </p:txBody>
      </p:sp>
      <p:sp>
        <p:nvSpPr>
          <p:cNvPr id="3" name="İçerik Yer Tutucusu 2"/>
          <p:cNvSpPr>
            <a:spLocks noGrp="1"/>
          </p:cNvSpPr>
          <p:nvPr>
            <p:ph sz="quarter" idx="1"/>
          </p:nvPr>
        </p:nvSpPr>
        <p:spPr/>
        <p:txBody>
          <a:bodyPr/>
          <a:lstStyle/>
          <a:p>
            <a:r>
              <a:rPr lang="tr-TR" dirty="0" smtClean="0"/>
              <a:t>Astım tanısı koyabilmek</a:t>
            </a:r>
          </a:p>
          <a:p>
            <a:r>
              <a:rPr lang="tr-TR" dirty="0" smtClean="0"/>
              <a:t>Astım atağının derecesini belirleyip, hafif-orta atak tedavisi düzenleyebilmek</a:t>
            </a:r>
          </a:p>
          <a:p>
            <a:r>
              <a:rPr lang="tr-TR" dirty="0" err="1" smtClean="0"/>
              <a:t>Atopik</a:t>
            </a:r>
            <a:r>
              <a:rPr lang="tr-TR" dirty="0" smtClean="0"/>
              <a:t> dermatit tanı kriterlerini sayabilmek</a:t>
            </a:r>
          </a:p>
          <a:p>
            <a:r>
              <a:rPr lang="tr-TR" dirty="0" err="1" smtClean="0"/>
              <a:t>Atopik</a:t>
            </a:r>
            <a:r>
              <a:rPr lang="tr-TR" dirty="0" smtClean="0"/>
              <a:t> dermatit tedavisini düzenleyebilmek</a:t>
            </a:r>
          </a:p>
          <a:p>
            <a:r>
              <a:rPr lang="tr-TR" dirty="0" smtClean="0"/>
              <a:t>Ürtikerin döküntü özelliklerini sayabilmek ve tedavisini düzenleyebilmek</a:t>
            </a:r>
            <a:endParaRPr lang="tr-TR" dirty="0"/>
          </a:p>
        </p:txBody>
      </p:sp>
    </p:spTree>
    <p:extLst>
      <p:ext uri="{BB962C8B-B14F-4D97-AF65-F5344CB8AC3E}">
        <p14:creationId xmlns:p14="http://schemas.microsoft.com/office/powerpoint/2010/main" val="1716081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OLGU</a:t>
            </a:r>
            <a:endParaRPr lang="tr-TR" dirty="0"/>
          </a:p>
        </p:txBody>
      </p:sp>
      <p:sp>
        <p:nvSpPr>
          <p:cNvPr id="3" name="2 İçerik Yer Tutucusu"/>
          <p:cNvSpPr>
            <a:spLocks noGrp="1"/>
          </p:cNvSpPr>
          <p:nvPr>
            <p:ph sz="quarter" idx="1"/>
          </p:nvPr>
        </p:nvSpPr>
        <p:spPr/>
        <p:txBody>
          <a:bodyPr>
            <a:normAutofit fontScale="92500"/>
          </a:bodyPr>
          <a:lstStyle/>
          <a:p>
            <a:pPr>
              <a:lnSpc>
                <a:spcPct val="150000"/>
              </a:lnSpc>
            </a:pPr>
            <a:r>
              <a:rPr lang="tr-TR" dirty="0" smtClean="0"/>
              <a:t>5. ayda tedavisini doğru ve düzenli kullandığı halde; </a:t>
            </a:r>
          </a:p>
          <a:p>
            <a:pPr lvl="1">
              <a:lnSpc>
                <a:spcPct val="150000"/>
              </a:lnSpc>
            </a:pPr>
            <a:r>
              <a:rPr lang="tr-TR" dirty="0" smtClean="0"/>
              <a:t>4-5 gündür olan boğazda yanma burun tıkanıklığı, geniz akıntısı ve kırgınlığı var, ateşi olmamış.</a:t>
            </a:r>
          </a:p>
          <a:p>
            <a:pPr lvl="1">
              <a:lnSpc>
                <a:spcPct val="150000"/>
              </a:lnSpc>
            </a:pPr>
            <a:r>
              <a:rPr lang="tr-TR" dirty="0" smtClean="0"/>
              <a:t>Sabaha karşı öksürük ve göğüste sıkışma hissi ile uyanıyor.</a:t>
            </a:r>
          </a:p>
          <a:p>
            <a:pPr lvl="1">
              <a:lnSpc>
                <a:spcPct val="150000"/>
              </a:lnSpc>
            </a:pPr>
            <a:r>
              <a:rPr lang="tr-TR" dirty="0" smtClean="0"/>
              <a:t>Günlük rahatlatıcı ilaç (</a:t>
            </a:r>
            <a:r>
              <a:rPr lang="tr-TR" dirty="0" err="1" smtClean="0"/>
              <a:t>salbutamol</a:t>
            </a:r>
            <a:r>
              <a:rPr lang="tr-TR" dirty="0" smtClean="0"/>
              <a:t>) ihtiyacı artmış</a:t>
            </a:r>
          </a:p>
          <a:p>
            <a:pPr lvl="1">
              <a:lnSpc>
                <a:spcPct val="150000"/>
              </a:lnSpc>
            </a:pPr>
            <a:r>
              <a:rPr lang="tr-TR" dirty="0" smtClean="0"/>
              <a:t>Nefes darlığı giderek artmış ve o gün okula gidememiş. </a:t>
            </a:r>
          </a:p>
          <a:p>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OLGU</a:t>
            </a:r>
          </a:p>
        </p:txBody>
      </p:sp>
      <p:sp>
        <p:nvSpPr>
          <p:cNvPr id="3" name="2 İçerik Yer Tutucusu"/>
          <p:cNvSpPr>
            <a:spLocks noGrp="1"/>
          </p:cNvSpPr>
          <p:nvPr>
            <p:ph sz="quarter" idx="1"/>
          </p:nvPr>
        </p:nvSpPr>
        <p:spPr/>
        <p:txBody>
          <a:bodyPr/>
          <a:lstStyle/>
          <a:p>
            <a:r>
              <a:rPr lang="tr-TR" dirty="0" smtClean="0"/>
              <a:t>Fizik muayene;</a:t>
            </a:r>
          </a:p>
          <a:p>
            <a:pPr lvl="1">
              <a:lnSpc>
                <a:spcPct val="150000"/>
              </a:lnSpc>
            </a:pPr>
            <a:r>
              <a:rPr lang="tr-TR" dirty="0" smtClean="0"/>
              <a:t>A: 36,7  Nabız: 110/</a:t>
            </a:r>
            <a:r>
              <a:rPr lang="tr-TR" dirty="0" err="1" smtClean="0"/>
              <a:t>dk</a:t>
            </a:r>
            <a:r>
              <a:rPr lang="tr-TR" dirty="0" smtClean="0"/>
              <a:t>  SS:24/</a:t>
            </a:r>
            <a:r>
              <a:rPr lang="tr-TR" dirty="0" err="1" smtClean="0"/>
              <a:t>dk</a:t>
            </a:r>
            <a:r>
              <a:rPr lang="tr-TR" dirty="0" smtClean="0"/>
              <a:t>  TA:120/70 </a:t>
            </a:r>
            <a:r>
              <a:rPr lang="tr-TR" dirty="0" err="1" smtClean="0"/>
              <a:t>mmHg</a:t>
            </a:r>
            <a:r>
              <a:rPr lang="tr-TR" dirty="0" smtClean="0"/>
              <a:t>  SaO2: %92</a:t>
            </a:r>
          </a:p>
          <a:p>
            <a:pPr lvl="1">
              <a:lnSpc>
                <a:spcPct val="150000"/>
              </a:lnSpc>
            </a:pPr>
            <a:r>
              <a:rPr lang="tr-TR" dirty="0" err="1" smtClean="0"/>
              <a:t>Anksiyete</a:t>
            </a:r>
            <a:r>
              <a:rPr lang="tr-TR" dirty="0" smtClean="0"/>
              <a:t> mevcut değil, kısa cümlelerle konuşuyor. </a:t>
            </a:r>
          </a:p>
          <a:p>
            <a:pPr lvl="1">
              <a:lnSpc>
                <a:spcPct val="150000"/>
              </a:lnSpc>
            </a:pPr>
            <a:r>
              <a:rPr lang="tr-TR" dirty="0" smtClean="0"/>
              <a:t>Hırıltı (+) Yardımcı solunum kasları solunuma katılmıyor. </a:t>
            </a:r>
          </a:p>
          <a:p>
            <a:pPr lvl="1">
              <a:lnSpc>
                <a:spcPct val="150000"/>
              </a:lnSpc>
            </a:pPr>
            <a:r>
              <a:rPr lang="tr-TR" dirty="0" err="1" smtClean="0"/>
              <a:t>Ekspiryum</a:t>
            </a:r>
            <a:r>
              <a:rPr lang="tr-TR" dirty="0" smtClean="0"/>
              <a:t> uzun yaygın </a:t>
            </a:r>
            <a:r>
              <a:rPr lang="tr-TR" dirty="0" err="1" smtClean="0"/>
              <a:t>bifazik</a:t>
            </a:r>
            <a:r>
              <a:rPr lang="tr-TR" dirty="0" smtClean="0"/>
              <a:t> </a:t>
            </a:r>
            <a:r>
              <a:rPr lang="tr-TR" dirty="0" err="1" smtClean="0"/>
              <a:t>ronküsleri</a:t>
            </a:r>
            <a:r>
              <a:rPr lang="tr-TR" dirty="0" smtClean="0"/>
              <a:t> (+) </a:t>
            </a:r>
          </a:p>
          <a:p>
            <a:endParaRPr lang="tr-TR" dirty="0" smtClean="0"/>
          </a:p>
          <a:p>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dirty="0" smtClean="0"/>
              <a:t>BİRİNCİ BASAMAKTA ASTIM ATAK TEDAVİSİ</a:t>
            </a:r>
            <a:endParaRPr lang="tr-TR"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642910" y="1500174"/>
            <a:ext cx="8072494"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dirty="0"/>
              <a:t>BİRİNCİ BASAMAKTA ASTIM ATAK TEDAVİSİ</a:t>
            </a:r>
          </a:p>
        </p:txBody>
      </p:sp>
      <p:sp>
        <p:nvSpPr>
          <p:cNvPr id="3" name="2 İçerik Yer Tutucusu"/>
          <p:cNvSpPr>
            <a:spLocks noGrp="1"/>
          </p:cNvSpPr>
          <p:nvPr>
            <p:ph sz="quarter" idx="1"/>
          </p:nvPr>
        </p:nvSpPr>
        <p:spPr>
          <a:xfrm>
            <a:off x="612648" y="1428736"/>
            <a:ext cx="8153400" cy="4667264"/>
          </a:xfrm>
        </p:spPr>
        <p:txBody>
          <a:bodyPr/>
          <a:lstStyle/>
          <a:p>
            <a:pPr>
              <a:buNone/>
            </a:pPr>
            <a:endParaRPr lang="tr-TR" dirty="0"/>
          </a:p>
        </p:txBody>
      </p:sp>
      <p:pic>
        <p:nvPicPr>
          <p:cNvPr id="5122" name="Picture 2"/>
          <p:cNvPicPr>
            <a:picLocks noChangeAspect="1" noChangeArrowheads="1"/>
          </p:cNvPicPr>
          <p:nvPr/>
        </p:nvPicPr>
        <p:blipFill>
          <a:blip r:embed="rId2" cstate="print"/>
          <a:srcRect/>
          <a:stretch>
            <a:fillRect/>
          </a:stretch>
        </p:blipFill>
        <p:spPr bwMode="auto">
          <a:xfrm>
            <a:off x="642910" y="1571612"/>
            <a:ext cx="7643866"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500034" y="1571612"/>
            <a:ext cx="7786742"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TABURCULUK SONRASI ÖNERİLER</a:t>
            </a:r>
            <a:endParaRPr lang="tr-TR" dirty="0"/>
          </a:p>
        </p:txBody>
      </p:sp>
      <p:sp>
        <p:nvSpPr>
          <p:cNvPr id="3" name="2 İçerik Yer Tutucusu"/>
          <p:cNvSpPr>
            <a:spLocks noGrp="1"/>
          </p:cNvSpPr>
          <p:nvPr>
            <p:ph sz="quarter" idx="1"/>
          </p:nvPr>
        </p:nvSpPr>
        <p:spPr/>
        <p:txBody>
          <a:bodyPr>
            <a:normAutofit fontScale="77500" lnSpcReduction="20000"/>
          </a:bodyPr>
          <a:lstStyle/>
          <a:p>
            <a:r>
              <a:rPr lang="tr-TR" dirty="0" smtClean="0"/>
              <a:t>KS tedavinin başlangıcından itibaren ç</a:t>
            </a:r>
            <a:r>
              <a:rPr lang="sv-SE" dirty="0" smtClean="0"/>
              <a:t>ocuklar icin; toplam</a:t>
            </a:r>
            <a:r>
              <a:rPr lang="tr-TR" dirty="0" smtClean="0"/>
              <a:t> 3-5 gün ve 1-2 mg/kg/gün maksimum 40 mg/gün olacak şekilde planlanmalıdır.</a:t>
            </a:r>
          </a:p>
          <a:p>
            <a:r>
              <a:rPr lang="tr-TR" dirty="0" err="1" smtClean="0"/>
              <a:t>Bronkodilatör</a:t>
            </a:r>
            <a:r>
              <a:rPr lang="tr-TR" dirty="0" smtClean="0"/>
              <a:t> tedavi </a:t>
            </a:r>
            <a:r>
              <a:rPr lang="tr-TR" dirty="0" err="1" smtClean="0"/>
              <a:t>semptomatik</a:t>
            </a:r>
            <a:r>
              <a:rPr lang="tr-TR" dirty="0" smtClean="0"/>
              <a:t> ve objektif kriterlere dayanarak kademeli azaltılmalıdır.</a:t>
            </a:r>
          </a:p>
          <a:p>
            <a:r>
              <a:rPr lang="tr-TR" dirty="0" smtClean="0"/>
              <a:t> </a:t>
            </a:r>
            <a:r>
              <a:rPr lang="tr-TR" dirty="0" err="1" smtClean="0"/>
              <a:t>İpratropium</a:t>
            </a:r>
            <a:r>
              <a:rPr lang="tr-TR" dirty="0" smtClean="0"/>
              <a:t> bromür atak bitiminde kesilmelidir.</a:t>
            </a:r>
          </a:p>
          <a:p>
            <a:r>
              <a:rPr lang="tr-TR" dirty="0" smtClean="0"/>
              <a:t> </a:t>
            </a:r>
            <a:r>
              <a:rPr lang="tr-TR" dirty="0" err="1" smtClean="0"/>
              <a:t>İnhale</a:t>
            </a:r>
            <a:r>
              <a:rPr lang="tr-TR" dirty="0" smtClean="0"/>
              <a:t> </a:t>
            </a:r>
            <a:r>
              <a:rPr lang="tr-TR" dirty="0" err="1" smtClean="0"/>
              <a:t>steroide</a:t>
            </a:r>
            <a:r>
              <a:rPr lang="tr-TR" dirty="0" smtClean="0"/>
              <a:t> başlanmalı veya kullanıyorsa devam edilmelidir.</a:t>
            </a:r>
          </a:p>
          <a:p>
            <a:r>
              <a:rPr lang="tr-TR" dirty="0" smtClean="0"/>
              <a:t> Atak tedavisi sırasında kesilmiş olan UEBA tekrar başlanmalıdır.</a:t>
            </a:r>
          </a:p>
          <a:p>
            <a:r>
              <a:rPr lang="tr-TR" dirty="0" smtClean="0"/>
              <a:t> </a:t>
            </a:r>
            <a:r>
              <a:rPr lang="tr-TR" dirty="0" err="1" smtClean="0"/>
              <a:t>İnhaler</a:t>
            </a:r>
            <a:r>
              <a:rPr lang="tr-TR" dirty="0" smtClean="0"/>
              <a:t> kullanım teknikleri gözden geçirilmeli, atağa götüren nedenlerden korunma öğretilmelidir.</a:t>
            </a:r>
          </a:p>
          <a:p>
            <a:r>
              <a:rPr lang="tr-TR" dirty="0" smtClean="0"/>
              <a:t>Hastaya veya hasta ailesine takiplerini yapan doktorla 24 saat içinde görüşmesi önerilmelidir.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2529" name="Picture 1"/>
          <p:cNvPicPr>
            <a:picLocks noGrp="1" noChangeAspect="1" noChangeArrowheads="1"/>
          </p:cNvPicPr>
          <p:nvPr>
            <p:ph sz="quarter" idx="1"/>
          </p:nvPr>
        </p:nvPicPr>
        <p:blipFill>
          <a:blip r:embed="rId2" cstate="print"/>
          <a:srcRect/>
          <a:stretch>
            <a:fillRect/>
          </a:stretch>
        </p:blipFill>
        <p:spPr bwMode="auto">
          <a:xfrm>
            <a:off x="251520" y="1765812"/>
            <a:ext cx="8712968" cy="44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OLGU</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18 aylık </a:t>
            </a:r>
          </a:p>
          <a:p>
            <a:r>
              <a:rPr lang="tr-TR" dirty="0" smtClean="0"/>
              <a:t>6 aydır devam eden </a:t>
            </a:r>
          </a:p>
          <a:p>
            <a:r>
              <a:rPr lang="tr-TR" dirty="0" smtClean="0"/>
              <a:t>Yüzünde kızarıklık </a:t>
            </a:r>
          </a:p>
          <a:p>
            <a:r>
              <a:rPr lang="tr-TR" dirty="0" smtClean="0"/>
              <a:t>Kaşıntı şikayeti var</a:t>
            </a:r>
          </a:p>
          <a:p>
            <a:r>
              <a:rPr lang="tr-TR" dirty="0" smtClean="0"/>
              <a:t>Gece artıyor</a:t>
            </a:r>
          </a:p>
          <a:p>
            <a:r>
              <a:rPr lang="tr-TR" dirty="0" smtClean="0"/>
              <a:t>Bazı ilaçlar kullanmış</a:t>
            </a:r>
          </a:p>
          <a:p>
            <a:r>
              <a:rPr lang="tr-TR" dirty="0" smtClean="0"/>
              <a:t>İyileşme ve kötüleşme</a:t>
            </a:r>
          </a:p>
          <a:p>
            <a:r>
              <a:rPr lang="tr-TR" dirty="0" smtClean="0"/>
              <a:t>Çocuğu öpmek yasak</a:t>
            </a:r>
          </a:p>
          <a:p>
            <a:r>
              <a:rPr lang="tr-TR" dirty="0" smtClean="0"/>
              <a:t>Aile gergin ve tepkisel</a:t>
            </a:r>
          </a:p>
          <a:p>
            <a:endParaRPr lang="tr-TR" dirty="0"/>
          </a:p>
        </p:txBody>
      </p:sp>
      <p:pic>
        <p:nvPicPr>
          <p:cNvPr id="4" name="Picture 3" descr="ad9"/>
          <p:cNvPicPr>
            <a:picLocks noChangeAspect="1" noChangeArrowheads="1"/>
          </p:cNvPicPr>
          <p:nvPr/>
        </p:nvPicPr>
        <p:blipFill>
          <a:blip r:embed="rId2" cstate="print"/>
          <a:srcRect/>
          <a:stretch>
            <a:fillRect/>
          </a:stretch>
        </p:blipFill>
        <p:spPr>
          <a:xfrm>
            <a:off x="4788024" y="1700808"/>
            <a:ext cx="4097660" cy="515719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ATOPİK DERMATİT</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err="1" smtClean="0"/>
              <a:t>Atopik</a:t>
            </a:r>
            <a:r>
              <a:rPr lang="tr-TR" dirty="0" smtClean="0"/>
              <a:t> dermatit (AD) çoğunlukla erken çocukluk çağında görülen kronik, tekrarlayan, </a:t>
            </a:r>
            <a:r>
              <a:rPr lang="tr-TR" dirty="0" err="1" smtClean="0"/>
              <a:t>inflamatuvar</a:t>
            </a:r>
            <a:r>
              <a:rPr lang="tr-TR" dirty="0" smtClean="0"/>
              <a:t> bir deri hastalığıdır. </a:t>
            </a:r>
          </a:p>
          <a:p>
            <a:r>
              <a:rPr lang="tr-TR" dirty="0" err="1" smtClean="0"/>
              <a:t>Atopik</a:t>
            </a:r>
            <a:r>
              <a:rPr lang="tr-TR" dirty="0" smtClean="0"/>
              <a:t> dermatit       </a:t>
            </a:r>
            <a:r>
              <a:rPr lang="tr-TR" dirty="0" err="1" smtClean="0"/>
              <a:t>Atopik</a:t>
            </a:r>
            <a:r>
              <a:rPr lang="tr-TR" dirty="0" smtClean="0"/>
              <a:t> </a:t>
            </a:r>
            <a:r>
              <a:rPr lang="tr-TR" dirty="0" err="1" smtClean="0"/>
              <a:t>egzema</a:t>
            </a:r>
            <a:endParaRPr lang="tr-TR" dirty="0" smtClean="0"/>
          </a:p>
          <a:p>
            <a:r>
              <a:rPr lang="tr-TR" dirty="0" smtClean="0"/>
              <a:t>Hastaların yaklaşık %50’sinde belirtiler    ilk yılında %90'da      ilk 5 yaşta</a:t>
            </a:r>
          </a:p>
          <a:p>
            <a:r>
              <a:rPr lang="tr-TR" dirty="0" smtClean="0"/>
              <a:t>Sıklıkla </a:t>
            </a:r>
            <a:r>
              <a:rPr lang="tr-TR" dirty="0" err="1" smtClean="0"/>
              <a:t>kserozis</a:t>
            </a:r>
            <a:r>
              <a:rPr lang="tr-TR" dirty="0" smtClean="0"/>
              <a:t>, </a:t>
            </a:r>
            <a:r>
              <a:rPr lang="tr-TR" dirty="0" err="1" smtClean="0"/>
              <a:t>allerjenlere</a:t>
            </a:r>
            <a:r>
              <a:rPr lang="tr-TR" dirty="0" smtClean="0"/>
              <a:t> hassasiyet ve deri bariyerinin bozuk olması ile ilişkili bir hastalıktır.</a:t>
            </a:r>
          </a:p>
          <a:p>
            <a:r>
              <a:rPr lang="tr-TR" dirty="0" smtClean="0"/>
              <a:t> Hastalarda </a:t>
            </a:r>
            <a:r>
              <a:rPr lang="tr-TR" dirty="0" smtClean="0">
                <a:solidFill>
                  <a:srgbClr val="FF0000"/>
                </a:solidFill>
              </a:rPr>
              <a:t>astım</a:t>
            </a:r>
            <a:r>
              <a:rPr lang="tr-TR" dirty="0" smtClean="0"/>
              <a:t>, </a:t>
            </a:r>
            <a:r>
              <a:rPr lang="tr-TR" dirty="0" err="1" smtClean="0">
                <a:solidFill>
                  <a:srgbClr val="FF0000"/>
                </a:solidFill>
              </a:rPr>
              <a:t>allerjik</a:t>
            </a:r>
            <a:r>
              <a:rPr lang="tr-TR" dirty="0" smtClean="0">
                <a:solidFill>
                  <a:srgbClr val="FF0000"/>
                </a:solidFill>
              </a:rPr>
              <a:t> </a:t>
            </a:r>
            <a:r>
              <a:rPr lang="tr-TR" dirty="0" err="1" smtClean="0">
                <a:solidFill>
                  <a:srgbClr val="FF0000"/>
                </a:solidFill>
              </a:rPr>
              <a:t>rinit</a:t>
            </a:r>
            <a:r>
              <a:rPr lang="tr-TR" dirty="0" smtClean="0">
                <a:solidFill>
                  <a:srgbClr val="FF0000"/>
                </a:solidFill>
              </a:rPr>
              <a:t> </a:t>
            </a:r>
            <a:r>
              <a:rPr lang="tr-TR" dirty="0" smtClean="0"/>
              <a:t>ve </a:t>
            </a:r>
            <a:r>
              <a:rPr lang="tr-TR" dirty="0" err="1" smtClean="0">
                <a:solidFill>
                  <a:srgbClr val="FF0000"/>
                </a:solidFill>
              </a:rPr>
              <a:t>IgE</a:t>
            </a:r>
            <a:r>
              <a:rPr lang="tr-TR" dirty="0" smtClean="0">
                <a:solidFill>
                  <a:srgbClr val="FF0000"/>
                </a:solidFill>
              </a:rPr>
              <a:t> aracılı </a:t>
            </a:r>
            <a:r>
              <a:rPr lang="tr-TR" dirty="0" smtClean="0"/>
              <a:t>sistemik bulgulara yatkınlık vardır. </a:t>
            </a:r>
            <a:endParaRPr lang="tr-TR" dirty="0"/>
          </a:p>
        </p:txBody>
      </p:sp>
      <p:sp>
        <p:nvSpPr>
          <p:cNvPr id="4" name="3 Eşittir"/>
          <p:cNvSpPr/>
          <p:nvPr/>
        </p:nvSpPr>
        <p:spPr>
          <a:xfrm>
            <a:off x="3203848" y="2852936"/>
            <a:ext cx="504056" cy="2880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5 Sağ Ok"/>
          <p:cNvSpPr/>
          <p:nvPr/>
        </p:nvSpPr>
        <p:spPr>
          <a:xfrm>
            <a:off x="2195736" y="3717032"/>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endParaRPr lang="tr-TR" dirty="0"/>
          </a:p>
        </p:txBody>
      </p:sp>
      <p:sp>
        <p:nvSpPr>
          <p:cNvPr id="7" name="6 Sağ Ok"/>
          <p:cNvSpPr/>
          <p:nvPr/>
        </p:nvSpPr>
        <p:spPr>
          <a:xfrm>
            <a:off x="6372200" y="3356992"/>
            <a:ext cx="36004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ATOPİK DERMATİT</a:t>
            </a:r>
            <a:endParaRPr lang="tr-TR" dirty="0"/>
          </a:p>
        </p:txBody>
      </p:sp>
      <p:sp>
        <p:nvSpPr>
          <p:cNvPr id="3" name="2 İçerik Yer Tutucusu"/>
          <p:cNvSpPr>
            <a:spLocks noGrp="1"/>
          </p:cNvSpPr>
          <p:nvPr>
            <p:ph sz="quarter" idx="1"/>
          </p:nvPr>
        </p:nvSpPr>
        <p:spPr/>
        <p:txBody>
          <a:bodyPr/>
          <a:lstStyle/>
          <a:p>
            <a:r>
              <a:rPr lang="tr-TR" dirty="0" err="1" smtClean="0"/>
              <a:t>Filagrin</a:t>
            </a:r>
            <a:r>
              <a:rPr lang="tr-TR" dirty="0" smtClean="0"/>
              <a:t> proteininin genetik bir kusurunun, </a:t>
            </a:r>
            <a:r>
              <a:rPr lang="tr-TR" dirty="0" err="1" smtClean="0"/>
              <a:t>epidermisi</a:t>
            </a:r>
            <a:r>
              <a:rPr lang="tr-TR" dirty="0" smtClean="0"/>
              <a:t> bozarak </a:t>
            </a:r>
            <a:r>
              <a:rPr lang="tr-TR" dirty="0" err="1" smtClean="0"/>
              <a:t>atopik</a:t>
            </a:r>
            <a:r>
              <a:rPr lang="tr-TR" dirty="0" smtClean="0"/>
              <a:t> dermatite neden olduğu düşünülmektedir.</a:t>
            </a:r>
          </a:p>
          <a:p>
            <a:r>
              <a:rPr lang="tr-TR" dirty="0" smtClean="0"/>
              <a:t>Bu bozulma sonucu </a:t>
            </a:r>
            <a:r>
              <a:rPr lang="tr-TR" dirty="0" err="1" smtClean="0"/>
              <a:t>dermisteki</a:t>
            </a:r>
            <a:r>
              <a:rPr lang="tr-TR" dirty="0" smtClean="0"/>
              <a:t> bağışıklık hücreleri ile dış ortamdan gelen antijenler temas ettiğinde yoğun kaşıntı, çizilme ve iltihaplanma oluşur.</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ASTIM</a:t>
            </a:r>
            <a:endParaRPr lang="tr-TR" dirty="0"/>
          </a:p>
        </p:txBody>
      </p:sp>
      <p:sp>
        <p:nvSpPr>
          <p:cNvPr id="3" name="2 İçerik Yer Tutucusu"/>
          <p:cNvSpPr>
            <a:spLocks noGrp="1"/>
          </p:cNvSpPr>
          <p:nvPr>
            <p:ph sz="quarter" idx="1"/>
          </p:nvPr>
        </p:nvSpPr>
        <p:spPr/>
        <p:txBody>
          <a:bodyPr/>
          <a:lstStyle/>
          <a:p>
            <a:r>
              <a:rPr lang="tr-TR" dirty="0" smtClean="0"/>
              <a:t>Erişkin ve </a:t>
            </a:r>
            <a:r>
              <a:rPr lang="tr-TR" dirty="0" err="1" smtClean="0"/>
              <a:t>pediyatrik</a:t>
            </a:r>
            <a:r>
              <a:rPr lang="tr-TR" dirty="0" smtClean="0"/>
              <a:t> hastalarda görülen astım, solunum yollarının daralmasıyla karakterize, kronik </a:t>
            </a:r>
            <a:r>
              <a:rPr lang="tr-TR" dirty="0" err="1" smtClean="0"/>
              <a:t>inflamatuvar</a:t>
            </a:r>
            <a:r>
              <a:rPr lang="tr-TR" dirty="0" smtClean="0"/>
              <a:t> bir hastalıktır.</a:t>
            </a:r>
          </a:p>
          <a:p>
            <a:endParaRPr lang="tr-TR" dirty="0" smtClean="0"/>
          </a:p>
          <a:p>
            <a:endParaRPr lang="tr-TR" dirty="0"/>
          </a:p>
        </p:txBody>
      </p:sp>
      <p:sp>
        <p:nvSpPr>
          <p:cNvPr id="6" name="Köşeli Çift Ayraç 4"/>
          <p:cNvSpPr/>
          <p:nvPr/>
        </p:nvSpPr>
        <p:spPr>
          <a:xfrm>
            <a:off x="3967355" y="3169866"/>
            <a:ext cx="1209291" cy="5182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tr-TR" sz="3500" kern="1200" dirty="0" smtClean="0"/>
              <a:t>1</a:t>
            </a:r>
            <a:endParaRPr lang="tr-TR" sz="3500" kern="1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ATOPİK DERMATİT</a:t>
            </a:r>
            <a:endParaRPr lang="tr-TR" dirty="0"/>
          </a:p>
        </p:txBody>
      </p:sp>
      <p:sp>
        <p:nvSpPr>
          <p:cNvPr id="3" name="2 İçerik Yer Tutucusu"/>
          <p:cNvSpPr>
            <a:spLocks noGrp="1"/>
          </p:cNvSpPr>
          <p:nvPr>
            <p:ph sz="quarter" idx="1"/>
          </p:nvPr>
        </p:nvSpPr>
        <p:spPr/>
        <p:txBody>
          <a:bodyPr/>
          <a:lstStyle/>
          <a:p>
            <a:r>
              <a:rPr lang="tr-TR" dirty="0" err="1" smtClean="0"/>
              <a:t>Atopik</a:t>
            </a:r>
            <a:r>
              <a:rPr lang="tr-TR" dirty="0" smtClean="0"/>
              <a:t> dermatit üç klinik fazda ortaya çıkabilir.</a:t>
            </a:r>
          </a:p>
          <a:p>
            <a:r>
              <a:rPr lang="tr-TR" b="1" dirty="0" smtClean="0"/>
              <a:t>Akut</a:t>
            </a:r>
            <a:r>
              <a:rPr lang="tr-TR" dirty="0" smtClean="0"/>
              <a:t> </a:t>
            </a:r>
            <a:r>
              <a:rPr lang="tr-TR" dirty="0" err="1" smtClean="0"/>
              <a:t>atopik</a:t>
            </a:r>
            <a:r>
              <a:rPr lang="tr-TR" dirty="0" smtClean="0"/>
              <a:t> dermatit, veziküllü, ıslak, bir döküntü ile ortaya çıkar.</a:t>
            </a:r>
          </a:p>
          <a:p>
            <a:r>
              <a:rPr lang="tr-TR" b="1" dirty="0" err="1" smtClean="0"/>
              <a:t>Subakut</a:t>
            </a:r>
            <a:r>
              <a:rPr lang="tr-TR" dirty="0" smtClean="0"/>
              <a:t> </a:t>
            </a:r>
            <a:r>
              <a:rPr lang="tr-TR" dirty="0" err="1" smtClean="0"/>
              <a:t>atopik</a:t>
            </a:r>
            <a:r>
              <a:rPr lang="tr-TR" dirty="0" smtClean="0"/>
              <a:t> dermatit kuru, pul pul, </a:t>
            </a:r>
            <a:r>
              <a:rPr lang="tr-TR" dirty="0" err="1" smtClean="0"/>
              <a:t>eritemli</a:t>
            </a:r>
            <a:r>
              <a:rPr lang="tr-TR" dirty="0" smtClean="0"/>
              <a:t> </a:t>
            </a:r>
            <a:r>
              <a:rPr lang="tr-TR" dirty="0" err="1" smtClean="0"/>
              <a:t>papüller</a:t>
            </a:r>
            <a:r>
              <a:rPr lang="tr-TR" dirty="0" smtClean="0"/>
              <a:t> ve plaklarla birlikte görülür.</a:t>
            </a:r>
          </a:p>
          <a:p>
            <a:r>
              <a:rPr lang="tr-TR" b="1" dirty="0" smtClean="0"/>
              <a:t>Kronik</a:t>
            </a:r>
            <a:r>
              <a:rPr lang="tr-TR" dirty="0" smtClean="0"/>
              <a:t> </a:t>
            </a:r>
            <a:r>
              <a:rPr lang="tr-TR" dirty="0" err="1" smtClean="0"/>
              <a:t>atopik</a:t>
            </a:r>
            <a:r>
              <a:rPr lang="tr-TR" dirty="0" smtClean="0"/>
              <a:t> dermatit, tekrarlayan kaşıntılar sonrasında </a:t>
            </a:r>
            <a:r>
              <a:rPr lang="tr-TR" dirty="0" err="1" smtClean="0"/>
              <a:t>likenifikasyonlu</a:t>
            </a:r>
            <a:r>
              <a:rPr lang="tr-TR" dirty="0" smtClean="0"/>
              <a:t> kuru döküntülerle kendini gösterir</a:t>
            </a:r>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ATOPİK DERMATİT</a:t>
            </a:r>
            <a:endParaRPr lang="tr-TR" dirty="0"/>
          </a:p>
        </p:txBody>
      </p:sp>
      <p:pic>
        <p:nvPicPr>
          <p:cNvPr id="4" name="3 İçerik Yer Tutucusu" descr="subakur der.jpg"/>
          <p:cNvPicPr>
            <a:picLocks noGrp="1" noChangeAspect="1"/>
          </p:cNvPicPr>
          <p:nvPr>
            <p:ph sz="quarter" idx="1"/>
          </p:nvPr>
        </p:nvPicPr>
        <p:blipFill>
          <a:blip r:embed="rId2" cstate="print"/>
          <a:stretch>
            <a:fillRect/>
          </a:stretch>
        </p:blipFill>
        <p:spPr>
          <a:xfrm>
            <a:off x="3406959" y="1600200"/>
            <a:ext cx="2565031" cy="4495800"/>
          </a:xfrm>
        </p:spPr>
      </p:pic>
      <p:pic>
        <p:nvPicPr>
          <p:cNvPr id="5" name="4 Resim" descr="kr derm.jpg"/>
          <p:cNvPicPr>
            <a:picLocks noChangeAspect="1"/>
          </p:cNvPicPr>
          <p:nvPr/>
        </p:nvPicPr>
        <p:blipFill>
          <a:blip r:embed="rId3" cstate="print"/>
          <a:stretch>
            <a:fillRect/>
          </a:stretch>
        </p:blipFill>
        <p:spPr>
          <a:xfrm>
            <a:off x="6300192" y="1844824"/>
            <a:ext cx="2619375" cy="2880320"/>
          </a:xfrm>
          <a:prstGeom prst="rect">
            <a:avLst/>
          </a:prstGeom>
        </p:spPr>
      </p:pic>
      <p:pic>
        <p:nvPicPr>
          <p:cNvPr id="6" name="5 Resim" descr="akut der.jpg"/>
          <p:cNvPicPr>
            <a:picLocks noChangeAspect="1"/>
          </p:cNvPicPr>
          <p:nvPr/>
        </p:nvPicPr>
        <p:blipFill>
          <a:blip r:embed="rId4" cstate="print"/>
          <a:stretch>
            <a:fillRect/>
          </a:stretch>
        </p:blipFill>
        <p:spPr>
          <a:xfrm>
            <a:off x="251520" y="1844824"/>
            <a:ext cx="2907407" cy="280831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ATOPİK DERMATİT</a:t>
            </a:r>
            <a:endParaRPr lang="tr-TR" dirty="0"/>
          </a:p>
        </p:txBody>
      </p:sp>
      <p:sp>
        <p:nvSpPr>
          <p:cNvPr id="3" name="2 İçerik Yer Tutucusu"/>
          <p:cNvSpPr>
            <a:spLocks noGrp="1"/>
          </p:cNvSpPr>
          <p:nvPr>
            <p:ph sz="quarter" idx="1"/>
          </p:nvPr>
        </p:nvSpPr>
        <p:spPr>
          <a:xfrm>
            <a:off x="611560" y="1628800"/>
            <a:ext cx="8153400" cy="4495800"/>
          </a:xfrm>
        </p:spPr>
        <p:txBody>
          <a:bodyPr>
            <a:normAutofit/>
          </a:bodyPr>
          <a:lstStyle/>
          <a:p>
            <a:pPr>
              <a:buNone/>
            </a:pPr>
            <a:r>
              <a:rPr lang="tr-TR" sz="2800" dirty="0" smtClean="0"/>
              <a:t>ZORUNLU KRİTERLER</a:t>
            </a:r>
          </a:p>
          <a:p>
            <a:r>
              <a:rPr lang="tr-TR" dirty="0" smtClean="0"/>
              <a:t>Şiddetli kaşıntı</a:t>
            </a:r>
          </a:p>
          <a:p>
            <a:r>
              <a:rPr lang="tr-TR" dirty="0" smtClean="0"/>
              <a:t>Egzama (akut, </a:t>
            </a:r>
            <a:r>
              <a:rPr lang="tr-TR" dirty="0" err="1" smtClean="0"/>
              <a:t>subakut</a:t>
            </a:r>
            <a:r>
              <a:rPr lang="tr-TR" dirty="0" smtClean="0"/>
              <a:t>, kronik): </a:t>
            </a:r>
          </a:p>
          <a:p>
            <a:pPr lvl="1"/>
            <a:r>
              <a:rPr lang="tr-TR" dirty="0" smtClean="0"/>
              <a:t>(1) Tipik morfoloji ve yaşa özgü bulgular (çocuklarda yüz / boyun / </a:t>
            </a:r>
            <a:r>
              <a:rPr lang="tr-TR" dirty="0" err="1" smtClean="0"/>
              <a:t>ekstansör</a:t>
            </a:r>
            <a:r>
              <a:rPr lang="tr-TR" dirty="0" smtClean="0"/>
              <a:t> tutulumu, herhangi bir yaş grubunda </a:t>
            </a:r>
            <a:r>
              <a:rPr lang="tr-TR" dirty="0" err="1" smtClean="0"/>
              <a:t>fleksör</a:t>
            </a:r>
            <a:r>
              <a:rPr lang="tr-TR" dirty="0" smtClean="0"/>
              <a:t> tutulumu, kasık ve </a:t>
            </a:r>
            <a:r>
              <a:rPr lang="tr-TR" dirty="0" err="1" smtClean="0"/>
              <a:t>aksiller</a:t>
            </a:r>
            <a:r>
              <a:rPr lang="tr-TR" dirty="0" smtClean="0"/>
              <a:t> bölgeleri korur)</a:t>
            </a:r>
          </a:p>
          <a:p>
            <a:pPr lvl="1"/>
            <a:r>
              <a:rPr lang="tr-TR" dirty="0" smtClean="0"/>
              <a:t>(2) kronik ya da tekrarlayıcı olması</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ATOPİK DERMATİT</a:t>
            </a:r>
            <a:endParaRPr lang="tr-TR" dirty="0"/>
          </a:p>
        </p:txBody>
      </p:sp>
      <p:sp>
        <p:nvSpPr>
          <p:cNvPr id="3" name="2 İçerik Yer Tutucusu"/>
          <p:cNvSpPr>
            <a:spLocks noGrp="1"/>
          </p:cNvSpPr>
          <p:nvPr>
            <p:ph sz="quarter" idx="1"/>
          </p:nvPr>
        </p:nvSpPr>
        <p:spPr/>
        <p:txBody>
          <a:bodyPr>
            <a:normAutofit/>
          </a:bodyPr>
          <a:lstStyle/>
          <a:p>
            <a:pPr>
              <a:buNone/>
            </a:pPr>
            <a:r>
              <a:rPr lang="tr-TR" sz="2800" dirty="0" smtClean="0"/>
              <a:t>ÖNEMLİ KRİTERLER</a:t>
            </a:r>
          </a:p>
          <a:p>
            <a:r>
              <a:rPr lang="tr-TR" dirty="0" smtClean="0"/>
              <a:t>Kişide veya ailesinde </a:t>
            </a:r>
            <a:r>
              <a:rPr lang="tr-TR" dirty="0" err="1" smtClean="0"/>
              <a:t>atopi</a:t>
            </a:r>
            <a:r>
              <a:rPr lang="tr-TR" dirty="0" smtClean="0"/>
              <a:t> öyküsü(astım-alerjik </a:t>
            </a:r>
            <a:r>
              <a:rPr lang="tr-TR" dirty="0" err="1" smtClean="0"/>
              <a:t>rinit</a:t>
            </a:r>
            <a:r>
              <a:rPr lang="tr-TR" dirty="0" smtClean="0"/>
              <a:t>-</a:t>
            </a:r>
            <a:r>
              <a:rPr lang="tr-TR" dirty="0" err="1" smtClean="0"/>
              <a:t>atopik</a:t>
            </a:r>
            <a:r>
              <a:rPr lang="tr-TR" dirty="0" smtClean="0"/>
              <a:t> dermatit)</a:t>
            </a:r>
          </a:p>
          <a:p>
            <a:r>
              <a:rPr lang="tr-TR" dirty="0" smtClean="0"/>
              <a:t>Erken yaşta başlaması</a:t>
            </a:r>
          </a:p>
          <a:p>
            <a:r>
              <a:rPr lang="tr-TR" dirty="0" err="1" smtClean="0"/>
              <a:t>IgE</a:t>
            </a:r>
            <a:r>
              <a:rPr lang="tr-TR" dirty="0" smtClean="0"/>
              <a:t> </a:t>
            </a:r>
            <a:r>
              <a:rPr lang="tr-TR" dirty="0" err="1" smtClean="0"/>
              <a:t>reaktivitesi</a:t>
            </a:r>
            <a:endParaRPr lang="tr-TR" dirty="0" smtClean="0"/>
          </a:p>
          <a:p>
            <a:r>
              <a:rPr lang="tr-TR" dirty="0" smtClean="0"/>
              <a:t>Cilt kuruluğu</a:t>
            </a:r>
          </a:p>
          <a:p>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ATOPİK DERMATİT</a:t>
            </a:r>
            <a:endParaRPr lang="tr-TR" dirty="0"/>
          </a:p>
        </p:txBody>
      </p:sp>
      <p:sp>
        <p:nvSpPr>
          <p:cNvPr id="3" name="2 İçerik Yer Tutucusu"/>
          <p:cNvSpPr>
            <a:spLocks noGrp="1"/>
          </p:cNvSpPr>
          <p:nvPr>
            <p:ph sz="quarter" idx="1"/>
          </p:nvPr>
        </p:nvSpPr>
        <p:spPr/>
        <p:txBody>
          <a:bodyPr>
            <a:normAutofit fontScale="77500" lnSpcReduction="20000"/>
          </a:bodyPr>
          <a:lstStyle/>
          <a:p>
            <a:pPr>
              <a:buNone/>
            </a:pPr>
            <a:r>
              <a:rPr lang="tr-TR" sz="2800" dirty="0" smtClean="0"/>
              <a:t>MİNÖR KRİTERLER</a:t>
            </a:r>
          </a:p>
          <a:p>
            <a:r>
              <a:rPr lang="tr-TR" dirty="0" err="1" smtClean="0"/>
              <a:t>Atipik</a:t>
            </a:r>
            <a:r>
              <a:rPr lang="tr-TR" dirty="0" smtClean="0"/>
              <a:t> </a:t>
            </a:r>
            <a:r>
              <a:rPr lang="tr-TR" dirty="0" err="1" smtClean="0"/>
              <a:t>vasküler</a:t>
            </a:r>
            <a:r>
              <a:rPr lang="tr-TR" dirty="0" smtClean="0"/>
              <a:t> yanıtlar (yüz solukluğu, geç beyazlama, beyaz </a:t>
            </a:r>
            <a:r>
              <a:rPr lang="tr-TR" dirty="0" err="1" smtClean="0"/>
              <a:t>dermatografizm</a:t>
            </a:r>
            <a:r>
              <a:rPr lang="tr-TR" dirty="0" smtClean="0"/>
              <a:t>)</a:t>
            </a:r>
          </a:p>
          <a:p>
            <a:r>
              <a:rPr lang="tr-TR" dirty="0" err="1" smtClean="0"/>
              <a:t>Keratoz</a:t>
            </a:r>
            <a:r>
              <a:rPr lang="tr-TR" dirty="0" smtClean="0"/>
              <a:t> </a:t>
            </a:r>
            <a:r>
              <a:rPr lang="tr-TR" dirty="0" err="1" smtClean="0"/>
              <a:t>pilaris</a:t>
            </a:r>
            <a:r>
              <a:rPr lang="tr-TR" dirty="0" smtClean="0"/>
              <a:t> / </a:t>
            </a:r>
            <a:r>
              <a:rPr lang="tr-TR" dirty="0" err="1" smtClean="0"/>
              <a:t>pityriazis</a:t>
            </a:r>
            <a:r>
              <a:rPr lang="tr-TR" dirty="0" smtClean="0"/>
              <a:t> </a:t>
            </a:r>
            <a:r>
              <a:rPr lang="tr-TR" dirty="0" err="1" smtClean="0"/>
              <a:t>alba</a:t>
            </a:r>
            <a:r>
              <a:rPr lang="tr-TR" dirty="0" smtClean="0"/>
              <a:t> / </a:t>
            </a:r>
            <a:r>
              <a:rPr lang="tr-TR" dirty="0" err="1" smtClean="0"/>
              <a:t>hiperlineer</a:t>
            </a:r>
            <a:r>
              <a:rPr lang="tr-TR" dirty="0" smtClean="0"/>
              <a:t> avuç içi / </a:t>
            </a:r>
            <a:r>
              <a:rPr lang="tr-TR" dirty="0" err="1" smtClean="0"/>
              <a:t>iktiyoz</a:t>
            </a:r>
            <a:endParaRPr lang="tr-TR" dirty="0" smtClean="0"/>
          </a:p>
          <a:p>
            <a:r>
              <a:rPr lang="tr-TR" dirty="0" smtClean="0"/>
              <a:t>Oküler / </a:t>
            </a:r>
            <a:r>
              <a:rPr lang="tr-TR" dirty="0" err="1" smtClean="0"/>
              <a:t>periorbital</a:t>
            </a:r>
            <a:r>
              <a:rPr lang="tr-TR" dirty="0" smtClean="0"/>
              <a:t> değişiklikler</a:t>
            </a:r>
          </a:p>
          <a:p>
            <a:r>
              <a:rPr lang="tr-TR" dirty="0" smtClean="0"/>
              <a:t>Diğer bölgesel bulgular (</a:t>
            </a:r>
            <a:r>
              <a:rPr lang="tr-TR" dirty="0" err="1" smtClean="0"/>
              <a:t>perioral</a:t>
            </a:r>
            <a:r>
              <a:rPr lang="tr-TR" dirty="0" smtClean="0"/>
              <a:t> değişiklikler / </a:t>
            </a:r>
            <a:r>
              <a:rPr lang="tr-TR" dirty="0" err="1" smtClean="0"/>
              <a:t>periauriküler</a:t>
            </a:r>
            <a:r>
              <a:rPr lang="tr-TR" dirty="0" smtClean="0"/>
              <a:t> lezyonlar)</a:t>
            </a:r>
          </a:p>
          <a:p>
            <a:r>
              <a:rPr lang="tr-TR" dirty="0" err="1" smtClean="0"/>
              <a:t>Perifolliküler</a:t>
            </a:r>
            <a:r>
              <a:rPr lang="tr-TR" dirty="0" smtClean="0"/>
              <a:t> vurgu / </a:t>
            </a:r>
            <a:r>
              <a:rPr lang="tr-TR" dirty="0" err="1" smtClean="0"/>
              <a:t>likenifikasyon</a:t>
            </a:r>
            <a:r>
              <a:rPr lang="tr-TR" dirty="0" smtClean="0"/>
              <a:t> / </a:t>
            </a:r>
            <a:r>
              <a:rPr lang="tr-TR" dirty="0" err="1" smtClean="0"/>
              <a:t>prurigo</a:t>
            </a:r>
            <a:endParaRPr lang="tr-TR" dirty="0" smtClean="0"/>
          </a:p>
          <a:p>
            <a:r>
              <a:rPr lang="tr-TR" dirty="0" smtClean="0"/>
              <a:t>Deri enfeksiyonlarına yatkınlık </a:t>
            </a:r>
          </a:p>
          <a:p>
            <a:r>
              <a:rPr lang="tr-TR" dirty="0" smtClean="0"/>
              <a:t>Göz bulguları (</a:t>
            </a:r>
            <a:r>
              <a:rPr lang="tr-TR" dirty="0" err="1" smtClean="0"/>
              <a:t>keratokonus</a:t>
            </a:r>
            <a:r>
              <a:rPr lang="tr-TR" dirty="0" smtClean="0"/>
              <a:t>, </a:t>
            </a:r>
            <a:r>
              <a:rPr lang="tr-TR" dirty="0" err="1" smtClean="0"/>
              <a:t>anterior</a:t>
            </a:r>
            <a:r>
              <a:rPr lang="tr-TR" dirty="0" smtClean="0"/>
              <a:t> </a:t>
            </a:r>
            <a:r>
              <a:rPr lang="tr-TR" dirty="0" err="1" smtClean="0"/>
              <a:t>subkapsüler</a:t>
            </a:r>
            <a:r>
              <a:rPr lang="tr-TR" dirty="0" smtClean="0"/>
              <a:t> katarakt, tekrarlayıcı </a:t>
            </a:r>
            <a:r>
              <a:rPr lang="tr-TR" dirty="0" err="1" smtClean="0"/>
              <a:t>konjuktivit</a:t>
            </a:r>
            <a:r>
              <a:rPr lang="tr-TR" dirty="0" smtClean="0"/>
              <a:t>) </a:t>
            </a:r>
          </a:p>
          <a:p>
            <a:r>
              <a:rPr lang="tr-TR" dirty="0" smtClean="0"/>
              <a:t>Gıda aşırı duyarlılığı</a:t>
            </a:r>
          </a:p>
          <a:p>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ATOPİK DERMATİT</a:t>
            </a:r>
            <a:endParaRPr lang="tr-TR" dirty="0"/>
          </a:p>
        </p:txBody>
      </p:sp>
      <p:sp>
        <p:nvSpPr>
          <p:cNvPr id="3" name="2 İçerik Yer Tutucusu"/>
          <p:cNvSpPr>
            <a:spLocks noGrp="1"/>
          </p:cNvSpPr>
          <p:nvPr>
            <p:ph sz="quarter" idx="1"/>
          </p:nvPr>
        </p:nvSpPr>
        <p:spPr/>
        <p:txBody>
          <a:bodyPr>
            <a:normAutofit fontScale="85000" lnSpcReduction="20000"/>
          </a:bodyPr>
          <a:lstStyle/>
          <a:p>
            <a:pPr>
              <a:buNone/>
            </a:pPr>
            <a:r>
              <a:rPr lang="tr-TR" dirty="0" smtClean="0"/>
              <a:t>   </a:t>
            </a:r>
            <a:r>
              <a:rPr lang="tr-TR" dirty="0" err="1" smtClean="0"/>
              <a:t>Atopik</a:t>
            </a:r>
            <a:r>
              <a:rPr lang="tr-TR" dirty="0" smtClean="0"/>
              <a:t> dermatit teşhisi koyulmadan dışlanması gereken durumlar</a:t>
            </a:r>
          </a:p>
          <a:p>
            <a:r>
              <a:rPr lang="tr-TR" dirty="0" smtClean="0"/>
              <a:t>Uyuz</a:t>
            </a:r>
          </a:p>
          <a:p>
            <a:r>
              <a:rPr lang="tr-TR" dirty="0" err="1" smtClean="0"/>
              <a:t>Seboreik</a:t>
            </a:r>
            <a:r>
              <a:rPr lang="tr-TR" dirty="0" smtClean="0"/>
              <a:t> dermatit</a:t>
            </a:r>
          </a:p>
          <a:p>
            <a:r>
              <a:rPr lang="tr-TR" dirty="0" err="1" smtClean="0"/>
              <a:t>İrritan</a:t>
            </a:r>
            <a:r>
              <a:rPr lang="tr-TR" dirty="0" smtClean="0"/>
              <a:t> dermatit</a:t>
            </a:r>
          </a:p>
          <a:p>
            <a:r>
              <a:rPr lang="tr-TR" dirty="0" smtClean="0"/>
              <a:t>Alerjik kontak dermatit</a:t>
            </a:r>
          </a:p>
          <a:p>
            <a:r>
              <a:rPr lang="tr-TR" dirty="0" err="1" smtClean="0"/>
              <a:t>İktiyozis</a:t>
            </a:r>
            <a:endParaRPr lang="tr-TR" dirty="0" smtClean="0"/>
          </a:p>
          <a:p>
            <a:r>
              <a:rPr lang="tr-TR" dirty="0" err="1" smtClean="0"/>
              <a:t>Kutanöz</a:t>
            </a:r>
            <a:r>
              <a:rPr lang="tr-TR" dirty="0" smtClean="0"/>
              <a:t> T hücre </a:t>
            </a:r>
            <a:r>
              <a:rPr lang="tr-TR" dirty="0" err="1" smtClean="0"/>
              <a:t>lenfoma</a:t>
            </a:r>
            <a:endParaRPr lang="tr-TR" dirty="0" smtClean="0"/>
          </a:p>
          <a:p>
            <a:r>
              <a:rPr lang="tr-TR" dirty="0" smtClean="0"/>
              <a:t>Sedef hastalığı</a:t>
            </a:r>
          </a:p>
          <a:p>
            <a:r>
              <a:rPr lang="tr-TR" dirty="0" err="1" smtClean="0"/>
              <a:t>Fotosensitiv</a:t>
            </a:r>
            <a:r>
              <a:rPr lang="tr-TR" dirty="0" smtClean="0"/>
              <a:t> </a:t>
            </a:r>
            <a:r>
              <a:rPr lang="tr-TR" dirty="0" err="1" smtClean="0"/>
              <a:t>dermatozlar</a:t>
            </a:r>
            <a:endParaRPr lang="tr-TR" dirty="0" smtClean="0"/>
          </a:p>
          <a:p>
            <a:r>
              <a:rPr lang="tr-TR" dirty="0" smtClean="0"/>
              <a:t>Bağışıklık yetersizliği hastalıkları</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SEMPTOM</a:t>
            </a:r>
            <a:endParaRPr lang="tr-TR" dirty="0"/>
          </a:p>
        </p:txBody>
      </p:sp>
      <p:sp>
        <p:nvSpPr>
          <p:cNvPr id="3" name="2 İçerik Yer Tutucusu"/>
          <p:cNvSpPr>
            <a:spLocks noGrp="1"/>
          </p:cNvSpPr>
          <p:nvPr>
            <p:ph sz="quarter" idx="1"/>
          </p:nvPr>
        </p:nvSpPr>
        <p:spPr/>
        <p:txBody>
          <a:bodyPr/>
          <a:lstStyle/>
          <a:p>
            <a:r>
              <a:rPr lang="tr-TR" dirty="0" smtClean="0"/>
              <a:t>Aralıksız devam eden kaşıntı tek semptomudur(</a:t>
            </a:r>
            <a:r>
              <a:rPr lang="tr-TR" dirty="0" smtClean="0">
                <a:solidFill>
                  <a:srgbClr val="FF0000"/>
                </a:solidFill>
              </a:rPr>
              <a:t>ZORUNLU</a:t>
            </a:r>
            <a:r>
              <a:rPr lang="tr-TR" dirty="0" smtClean="0"/>
              <a:t>)</a:t>
            </a:r>
          </a:p>
          <a:p>
            <a:r>
              <a:rPr lang="tr-TR" dirty="0" smtClean="0"/>
              <a:t>Hastalık, sebebi bilinmeyen alevlenme ve </a:t>
            </a:r>
            <a:r>
              <a:rPr lang="tr-TR" dirty="0" err="1" smtClean="0"/>
              <a:t>remisyonlarla</a:t>
            </a:r>
            <a:r>
              <a:rPr lang="tr-TR" dirty="0" smtClean="0"/>
              <a:t> seyreder</a:t>
            </a:r>
            <a:endParaRPr lang="tr-TR" dirty="0"/>
          </a:p>
        </p:txBody>
      </p:sp>
      <p:pic>
        <p:nvPicPr>
          <p:cNvPr id="4" name="Picture 4"/>
          <p:cNvPicPr>
            <a:picLocks noChangeAspect="1" noChangeArrowheads="1"/>
          </p:cNvPicPr>
          <p:nvPr/>
        </p:nvPicPr>
        <p:blipFill>
          <a:blip r:embed="rId3" cstate="print"/>
          <a:srcRect l="10272" t="16098" r="4628" b="13469"/>
          <a:stretch>
            <a:fillRect/>
          </a:stretch>
        </p:blipFill>
        <p:spPr bwMode="auto">
          <a:xfrm>
            <a:off x="1259633" y="3645024"/>
            <a:ext cx="7200800" cy="3212976"/>
          </a:xfrm>
          <a:prstGeom prst="rect">
            <a:avLst/>
          </a:prstGeom>
          <a:noFill/>
          <a:ln w="9525">
            <a:noFill/>
            <a:miter lim="800000"/>
            <a:headEnd/>
            <a:tailEnd/>
          </a:ln>
        </p:spPr>
      </p:pic>
      <p:sp>
        <p:nvSpPr>
          <p:cNvPr id="5" name="Text Box 5"/>
          <p:cNvSpPr txBox="1">
            <a:spLocks noChangeArrowheads="1"/>
          </p:cNvSpPr>
          <p:nvPr/>
        </p:nvSpPr>
        <p:spPr bwMode="auto">
          <a:xfrm>
            <a:off x="4644008" y="3212976"/>
            <a:ext cx="1371600" cy="396875"/>
          </a:xfrm>
          <a:prstGeom prst="rect">
            <a:avLst/>
          </a:prstGeom>
          <a:noFill/>
          <a:ln w="9525">
            <a:noFill/>
            <a:miter lim="800000"/>
            <a:headEnd/>
            <a:tailEnd/>
          </a:ln>
        </p:spPr>
        <p:txBody>
          <a:bodyPr wrap="none">
            <a:spAutoFit/>
          </a:bodyPr>
          <a:lstStyle/>
          <a:p>
            <a:pPr eaLnBrk="0" hangingPunct="0">
              <a:spcAft>
                <a:spcPct val="60000"/>
              </a:spcAft>
              <a:buSzPct val="120000"/>
            </a:pPr>
            <a:r>
              <a:rPr lang="en-GB" sz="2000" dirty="0" err="1"/>
              <a:t>Alevlenme</a:t>
            </a:r>
            <a:endParaRPr lang="en-GB"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 MUAYENE</a:t>
            </a:r>
            <a:endParaRPr lang="tr-TR" dirty="0"/>
          </a:p>
        </p:txBody>
      </p:sp>
      <p:sp>
        <p:nvSpPr>
          <p:cNvPr id="3" name="2 İçerik Yer Tutucusu"/>
          <p:cNvSpPr>
            <a:spLocks noGrp="1"/>
          </p:cNvSpPr>
          <p:nvPr>
            <p:ph sz="quarter" idx="1"/>
          </p:nvPr>
        </p:nvSpPr>
        <p:spPr/>
        <p:txBody>
          <a:bodyPr/>
          <a:lstStyle/>
          <a:p>
            <a:r>
              <a:rPr lang="tr-TR" dirty="0" err="1" smtClean="0"/>
              <a:t>Kseroz</a:t>
            </a:r>
            <a:r>
              <a:rPr lang="tr-TR" dirty="0" smtClean="0"/>
              <a:t>(cilt kuruluğu)(</a:t>
            </a:r>
            <a:r>
              <a:rPr lang="tr-TR" dirty="0" smtClean="0">
                <a:solidFill>
                  <a:srgbClr val="FF0000"/>
                </a:solidFill>
              </a:rPr>
              <a:t>ÖNEMLİ</a:t>
            </a:r>
            <a:r>
              <a:rPr lang="tr-TR" dirty="0" smtClean="0"/>
              <a:t>)</a:t>
            </a:r>
          </a:p>
          <a:p>
            <a:r>
              <a:rPr lang="tr-TR" dirty="0" err="1" smtClean="0"/>
              <a:t>Likenifikasyon</a:t>
            </a:r>
            <a:endParaRPr lang="tr-TR" dirty="0" smtClean="0"/>
          </a:p>
        </p:txBody>
      </p:sp>
      <p:pic>
        <p:nvPicPr>
          <p:cNvPr id="5" name="4 Resim" descr="Atopik-dermatit-1infa.jpg"/>
          <p:cNvPicPr>
            <a:picLocks noChangeAspect="1"/>
          </p:cNvPicPr>
          <p:nvPr/>
        </p:nvPicPr>
        <p:blipFill>
          <a:blip r:embed="rId2" cstate="print"/>
          <a:stretch>
            <a:fillRect/>
          </a:stretch>
        </p:blipFill>
        <p:spPr>
          <a:xfrm>
            <a:off x="683568" y="3429000"/>
            <a:ext cx="3312368" cy="259228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 MUAYENE</a:t>
            </a:r>
            <a:endParaRPr lang="tr-TR" dirty="0"/>
          </a:p>
        </p:txBody>
      </p:sp>
      <p:sp>
        <p:nvSpPr>
          <p:cNvPr id="3" name="2 İçerik Yer Tutucusu"/>
          <p:cNvSpPr>
            <a:spLocks noGrp="1"/>
          </p:cNvSpPr>
          <p:nvPr>
            <p:ph sz="quarter" idx="1"/>
          </p:nvPr>
        </p:nvSpPr>
        <p:spPr/>
        <p:txBody>
          <a:bodyPr/>
          <a:lstStyle/>
          <a:p>
            <a:r>
              <a:rPr lang="tr-TR" dirty="0" err="1" smtClean="0"/>
              <a:t>Ekzematöz</a:t>
            </a:r>
            <a:r>
              <a:rPr lang="tr-TR" dirty="0" smtClean="0"/>
              <a:t> lezyonlar(</a:t>
            </a:r>
            <a:r>
              <a:rPr lang="tr-TR" dirty="0" smtClean="0">
                <a:solidFill>
                  <a:srgbClr val="FF0000"/>
                </a:solidFill>
              </a:rPr>
              <a:t>ZORUNLU</a:t>
            </a:r>
            <a:r>
              <a:rPr lang="tr-TR" dirty="0" smtClean="0"/>
              <a:t>)</a:t>
            </a:r>
          </a:p>
          <a:p>
            <a:r>
              <a:rPr lang="tr-TR" dirty="0" err="1" smtClean="0"/>
              <a:t>Ekzematöz</a:t>
            </a:r>
            <a:r>
              <a:rPr lang="tr-TR" dirty="0" smtClean="0"/>
              <a:t> değişiklikler ve morfolojisi, hastanın yaşına (bebek, çocuk veya yetişkin) bağlı olarak farklı yerlerde görülür.</a:t>
            </a:r>
          </a:p>
          <a:p>
            <a:endParaRPr lang="tr-TR" dirty="0"/>
          </a:p>
        </p:txBody>
      </p:sp>
      <p:pic>
        <p:nvPicPr>
          <p:cNvPr id="4" name="3 Resim" descr="atop der yerleş.png"/>
          <p:cNvPicPr>
            <a:picLocks noChangeAspect="1"/>
          </p:cNvPicPr>
          <p:nvPr/>
        </p:nvPicPr>
        <p:blipFill>
          <a:blip r:embed="rId3" cstate="print"/>
          <a:stretch>
            <a:fillRect/>
          </a:stretch>
        </p:blipFill>
        <p:spPr>
          <a:xfrm>
            <a:off x="2267744" y="3501008"/>
            <a:ext cx="4536504" cy="3356992"/>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FİZİK MUAYENE</a:t>
            </a:r>
          </a:p>
        </p:txBody>
      </p:sp>
      <p:pic>
        <p:nvPicPr>
          <p:cNvPr id="4" name="3 İçerik Yer Tutucusu" descr="03_atopicheskiy-dermatit.jpg"/>
          <p:cNvPicPr>
            <a:picLocks noGrp="1" noChangeAspect="1"/>
          </p:cNvPicPr>
          <p:nvPr>
            <p:ph sz="quarter" idx="1"/>
          </p:nvPr>
        </p:nvPicPr>
        <p:blipFill>
          <a:blip r:embed="rId2" cstate="print"/>
          <a:stretch>
            <a:fillRect/>
          </a:stretch>
        </p:blipFill>
        <p:spPr>
          <a:xfrm>
            <a:off x="6228184" y="1700808"/>
            <a:ext cx="2362200" cy="3600450"/>
          </a:xfrm>
        </p:spPr>
      </p:pic>
      <p:pic>
        <p:nvPicPr>
          <p:cNvPr id="5" name="4 Resim" descr="Atopik-Dermatit-nedir.jpg"/>
          <p:cNvPicPr>
            <a:picLocks noChangeAspect="1"/>
          </p:cNvPicPr>
          <p:nvPr/>
        </p:nvPicPr>
        <p:blipFill>
          <a:blip r:embed="rId3" cstate="print"/>
          <a:stretch>
            <a:fillRect/>
          </a:stretch>
        </p:blipFill>
        <p:spPr>
          <a:xfrm>
            <a:off x="251520" y="1700808"/>
            <a:ext cx="3810000" cy="2857500"/>
          </a:xfrm>
          <a:prstGeom prst="rect">
            <a:avLst/>
          </a:prstGeom>
        </p:spPr>
      </p:pic>
      <p:pic>
        <p:nvPicPr>
          <p:cNvPr id="6" name="5 Resim" descr="atopik-dermatit-ilaclari-4178.jpg"/>
          <p:cNvPicPr>
            <a:picLocks noChangeAspect="1"/>
          </p:cNvPicPr>
          <p:nvPr/>
        </p:nvPicPr>
        <p:blipFill>
          <a:blip r:embed="rId4" cstate="print"/>
          <a:stretch>
            <a:fillRect/>
          </a:stretch>
        </p:blipFill>
        <p:spPr>
          <a:xfrm>
            <a:off x="2987824" y="4572000"/>
            <a:ext cx="3086100" cy="2286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EPİDEMİYOLOJİ</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Astımın dünyada yaklaşık 300 milyon kişiyi etkilediği düşünülmektedir</a:t>
            </a:r>
          </a:p>
          <a:p>
            <a:r>
              <a:rPr lang="tr-TR" dirty="0" smtClean="0"/>
              <a:t>2025 yılında mevcut astımlılara 100 milyon yeni astımlı ilave olacağı tahmin edilmektedir</a:t>
            </a:r>
          </a:p>
          <a:p>
            <a:r>
              <a:rPr lang="tr-TR" dirty="0" smtClean="0"/>
              <a:t>Dünyada yılda yaklaşık </a:t>
            </a:r>
            <a:r>
              <a:rPr lang="tr-TR" dirty="0" smtClean="0">
                <a:solidFill>
                  <a:srgbClr val="FF0000"/>
                </a:solidFill>
              </a:rPr>
              <a:t>250.000 </a:t>
            </a:r>
            <a:r>
              <a:rPr lang="tr-TR" dirty="0" smtClean="0"/>
              <a:t>kişinin öldüğü tahmin edilmektedir</a:t>
            </a:r>
          </a:p>
          <a:p>
            <a:r>
              <a:rPr lang="tr-TR" dirty="0" err="1" smtClean="0"/>
              <a:t>Türkiyede</a:t>
            </a:r>
            <a:r>
              <a:rPr lang="tr-TR" dirty="0" smtClean="0"/>
              <a:t> ulusal düzeyde yapılan çalışmalarda çocuklarda astım </a:t>
            </a:r>
            <a:r>
              <a:rPr lang="tr-TR" dirty="0" err="1" smtClean="0"/>
              <a:t>prevalansı</a:t>
            </a:r>
            <a:r>
              <a:rPr lang="tr-TR" dirty="0" smtClean="0"/>
              <a:t> %6-15 arasında değişmektedir </a:t>
            </a:r>
          </a:p>
          <a:p>
            <a:r>
              <a:rPr lang="tr-TR" dirty="0" smtClean="0"/>
              <a:t>Günümüzde önemli bir okul ve iş gücü kaybı nedenidir.</a:t>
            </a:r>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 MUAYENE</a:t>
            </a:r>
            <a:endParaRPr lang="tr-TR" dirty="0"/>
          </a:p>
        </p:txBody>
      </p:sp>
      <p:pic>
        <p:nvPicPr>
          <p:cNvPr id="4" name="3 İçerik Yer Tutucusu" descr="likeni.jpg"/>
          <p:cNvPicPr>
            <a:picLocks noGrp="1" noChangeAspect="1"/>
          </p:cNvPicPr>
          <p:nvPr>
            <p:ph sz="quarter" idx="1"/>
          </p:nvPr>
        </p:nvPicPr>
        <p:blipFill>
          <a:blip r:embed="rId3" cstate="print"/>
          <a:stretch>
            <a:fillRect/>
          </a:stretch>
        </p:blipFill>
        <p:spPr>
          <a:xfrm>
            <a:off x="323528" y="1772816"/>
            <a:ext cx="4464496" cy="4104456"/>
          </a:xfrm>
        </p:spPr>
      </p:pic>
      <p:pic>
        <p:nvPicPr>
          <p:cNvPr id="5" name="4 Resim" descr="xerozis.jpg"/>
          <p:cNvPicPr>
            <a:picLocks noChangeAspect="1"/>
          </p:cNvPicPr>
          <p:nvPr/>
        </p:nvPicPr>
        <p:blipFill>
          <a:blip r:embed="rId4" cstate="print"/>
          <a:stretch>
            <a:fillRect/>
          </a:stretch>
        </p:blipFill>
        <p:spPr>
          <a:xfrm>
            <a:off x="5508104" y="1844824"/>
            <a:ext cx="3240360" cy="3816424"/>
          </a:xfrm>
          <a:prstGeom prst="rect">
            <a:avLst/>
          </a:prstGeom>
        </p:spPr>
      </p:pic>
      <p:sp>
        <p:nvSpPr>
          <p:cNvPr id="6" name="5 Dikdörtgen"/>
          <p:cNvSpPr/>
          <p:nvPr/>
        </p:nvSpPr>
        <p:spPr>
          <a:xfrm>
            <a:off x="6012160" y="5733256"/>
            <a:ext cx="23042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xerozis</a:t>
            </a:r>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 MUAYENE</a:t>
            </a:r>
            <a:endParaRPr lang="tr-TR" dirty="0"/>
          </a:p>
        </p:txBody>
      </p:sp>
      <p:pic>
        <p:nvPicPr>
          <p:cNvPr id="4" name="3 İçerik Yer Tutucusu" descr="dermografizm.jpg"/>
          <p:cNvPicPr>
            <a:picLocks noGrp="1" noChangeAspect="1"/>
          </p:cNvPicPr>
          <p:nvPr>
            <p:ph sz="quarter" idx="1"/>
          </p:nvPr>
        </p:nvPicPr>
        <p:blipFill>
          <a:blip r:embed="rId2" cstate="print"/>
          <a:stretch>
            <a:fillRect/>
          </a:stretch>
        </p:blipFill>
        <p:spPr>
          <a:xfrm>
            <a:off x="611560" y="1772816"/>
            <a:ext cx="3274417" cy="2570782"/>
          </a:xfrm>
        </p:spPr>
      </p:pic>
      <p:pic>
        <p:nvPicPr>
          <p:cNvPr id="5" name="4 Resim" descr="hiperlinner çizg.JPG"/>
          <p:cNvPicPr>
            <a:picLocks noChangeAspect="1"/>
          </p:cNvPicPr>
          <p:nvPr/>
        </p:nvPicPr>
        <p:blipFill>
          <a:blip r:embed="rId3" cstate="print"/>
          <a:stretch>
            <a:fillRect/>
          </a:stretch>
        </p:blipFill>
        <p:spPr>
          <a:xfrm>
            <a:off x="5004048" y="1772816"/>
            <a:ext cx="3456384" cy="2592288"/>
          </a:xfrm>
          <a:prstGeom prst="rect">
            <a:avLst/>
          </a:prstGeom>
        </p:spPr>
      </p:pic>
      <p:sp>
        <p:nvSpPr>
          <p:cNvPr id="7" name="6 Dikdörtgen"/>
          <p:cNvSpPr/>
          <p:nvPr/>
        </p:nvSpPr>
        <p:spPr>
          <a:xfrm>
            <a:off x="755576" y="4437112"/>
            <a:ext cx="29523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Beyaz </a:t>
            </a:r>
            <a:r>
              <a:rPr lang="tr-TR" dirty="0" err="1" smtClean="0"/>
              <a:t>dermografizm</a:t>
            </a:r>
            <a:endParaRPr lang="tr-TR" dirty="0"/>
          </a:p>
        </p:txBody>
      </p:sp>
      <p:sp>
        <p:nvSpPr>
          <p:cNvPr id="8" name="7 Dikdörtgen"/>
          <p:cNvSpPr/>
          <p:nvPr/>
        </p:nvSpPr>
        <p:spPr>
          <a:xfrm>
            <a:off x="5292080" y="4437112"/>
            <a:ext cx="29523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Hiperlineer</a:t>
            </a:r>
            <a:r>
              <a:rPr lang="tr-TR" dirty="0" smtClean="0"/>
              <a:t> çizgilenme</a:t>
            </a:r>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 MUAYENE</a:t>
            </a:r>
            <a:endParaRPr lang="tr-TR" dirty="0"/>
          </a:p>
        </p:txBody>
      </p:sp>
      <p:pic>
        <p:nvPicPr>
          <p:cNvPr id="4" name="3 İçerik Yer Tutucusu" descr="Prurigo-nodülaris-1.jpg"/>
          <p:cNvPicPr>
            <a:picLocks noGrp="1" noChangeAspect="1"/>
          </p:cNvPicPr>
          <p:nvPr>
            <p:ph sz="quarter" idx="1"/>
          </p:nvPr>
        </p:nvPicPr>
        <p:blipFill>
          <a:blip r:embed="rId2" cstate="print"/>
          <a:stretch>
            <a:fillRect/>
          </a:stretch>
        </p:blipFill>
        <p:spPr>
          <a:xfrm>
            <a:off x="1692275" y="1600200"/>
            <a:ext cx="5994400" cy="4495800"/>
          </a:xfrm>
          <a:prstGeom prst="rect">
            <a:avLst/>
          </a:prstGeom>
        </p:spPr>
      </p:pic>
      <p:sp>
        <p:nvSpPr>
          <p:cNvPr id="6" name="5 Dikdörtgen"/>
          <p:cNvSpPr/>
          <p:nvPr/>
        </p:nvSpPr>
        <p:spPr>
          <a:xfrm>
            <a:off x="3131840" y="6165304"/>
            <a:ext cx="29523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Prurigo</a:t>
            </a:r>
            <a:endParaRPr lang="tr-T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 MUAYENE</a:t>
            </a:r>
            <a:endParaRPr lang="tr-TR" dirty="0"/>
          </a:p>
        </p:txBody>
      </p:sp>
      <p:pic>
        <p:nvPicPr>
          <p:cNvPr id="4" name="3 İçerik Yer Tutucusu" descr="Final_Atopic2.jpg"/>
          <p:cNvPicPr>
            <a:picLocks noGrp="1" noChangeAspect="1"/>
          </p:cNvPicPr>
          <p:nvPr>
            <p:ph sz="quarter" idx="1"/>
          </p:nvPr>
        </p:nvPicPr>
        <p:blipFill>
          <a:blip r:embed="rId3" cstate="print"/>
          <a:stretch>
            <a:fillRect/>
          </a:stretch>
        </p:blipFill>
        <p:spPr>
          <a:xfrm>
            <a:off x="2051720" y="1700808"/>
            <a:ext cx="5040560" cy="4392488"/>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KAŞINTI.jpg"/>
          <p:cNvPicPr>
            <a:picLocks noGrp="1" noChangeAspect="1"/>
          </p:cNvPicPr>
          <p:nvPr>
            <p:ph sz="quarter" idx="1"/>
          </p:nvPr>
        </p:nvPicPr>
        <p:blipFill>
          <a:blip r:embed="rId3" cstate="print"/>
          <a:stretch>
            <a:fillRect/>
          </a:stretch>
        </p:blipFill>
        <p:spPr>
          <a:xfrm>
            <a:off x="1979712" y="836712"/>
            <a:ext cx="3744416" cy="3024336"/>
          </a:xfrm>
        </p:spPr>
      </p:pic>
      <p:pic>
        <p:nvPicPr>
          <p:cNvPr id="5" name="4 Resim" descr="KIRMIZI.jpg"/>
          <p:cNvPicPr>
            <a:picLocks noChangeAspect="1"/>
          </p:cNvPicPr>
          <p:nvPr/>
        </p:nvPicPr>
        <p:blipFill>
          <a:blip r:embed="rId4" cstate="print"/>
          <a:stretch>
            <a:fillRect/>
          </a:stretch>
        </p:blipFill>
        <p:spPr>
          <a:xfrm>
            <a:off x="5724128" y="3212976"/>
            <a:ext cx="2808312" cy="3645024"/>
          </a:xfrm>
          <a:prstGeom prst="rect">
            <a:avLst/>
          </a:prstGeom>
        </p:spPr>
      </p:pic>
      <p:pic>
        <p:nvPicPr>
          <p:cNvPr id="6" name="5 Resim" descr="KURU.jpg"/>
          <p:cNvPicPr>
            <a:picLocks noChangeAspect="1"/>
          </p:cNvPicPr>
          <p:nvPr/>
        </p:nvPicPr>
        <p:blipFill>
          <a:blip r:embed="rId5" cstate="print"/>
          <a:stretch>
            <a:fillRect/>
          </a:stretch>
        </p:blipFill>
        <p:spPr>
          <a:xfrm>
            <a:off x="323528" y="4005064"/>
            <a:ext cx="3962400" cy="2639568"/>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KOMPLİKASYON</a:t>
            </a:r>
            <a:endParaRPr lang="tr-TR" dirty="0"/>
          </a:p>
        </p:txBody>
      </p:sp>
      <p:sp>
        <p:nvSpPr>
          <p:cNvPr id="3" name="2 İçerik Yer Tutucusu"/>
          <p:cNvSpPr>
            <a:spLocks noGrp="1"/>
          </p:cNvSpPr>
          <p:nvPr>
            <p:ph sz="quarter" idx="1"/>
          </p:nvPr>
        </p:nvSpPr>
        <p:spPr/>
        <p:txBody>
          <a:bodyPr/>
          <a:lstStyle/>
          <a:p>
            <a:r>
              <a:rPr lang="tr-TR" dirty="0" err="1" smtClean="0"/>
              <a:t>AD’e</a:t>
            </a:r>
            <a:r>
              <a:rPr lang="tr-TR" dirty="0" smtClean="0"/>
              <a:t> </a:t>
            </a:r>
            <a:r>
              <a:rPr lang="tr-TR" dirty="0" err="1" smtClean="0"/>
              <a:t>sekonder</a:t>
            </a:r>
            <a:r>
              <a:rPr lang="tr-TR" dirty="0" smtClean="0"/>
              <a:t> cilt üzerinde Stafilokok ve </a:t>
            </a:r>
            <a:r>
              <a:rPr lang="tr-TR" dirty="0" err="1" smtClean="0"/>
              <a:t>streptekok</a:t>
            </a:r>
            <a:r>
              <a:rPr lang="tr-TR" dirty="0" smtClean="0"/>
              <a:t> enfeksiyonları gelişebilir. Genellikle püstül ve kabuklanma ile kendini gösterirler. </a:t>
            </a:r>
          </a:p>
          <a:p>
            <a:pPr lvl="1"/>
            <a:r>
              <a:rPr lang="tr-TR" dirty="0" smtClean="0"/>
              <a:t>Ateş, halsizlik ve klinikte kötüleşme</a:t>
            </a:r>
          </a:p>
          <a:p>
            <a:r>
              <a:rPr lang="tr-TR" dirty="0" smtClean="0"/>
              <a:t> </a:t>
            </a:r>
            <a:r>
              <a:rPr lang="tr-TR" dirty="0" err="1" smtClean="0"/>
              <a:t>Herpes</a:t>
            </a:r>
            <a:r>
              <a:rPr lang="tr-TR" dirty="0" smtClean="0"/>
              <a:t> </a:t>
            </a:r>
            <a:r>
              <a:rPr lang="tr-TR" dirty="0" err="1" smtClean="0"/>
              <a:t>virus</a:t>
            </a:r>
            <a:r>
              <a:rPr lang="tr-TR" dirty="0" smtClean="0"/>
              <a:t> enfeksiyonları     </a:t>
            </a:r>
            <a:r>
              <a:rPr lang="tr-TR" dirty="0" err="1" smtClean="0"/>
              <a:t>egzema</a:t>
            </a:r>
            <a:r>
              <a:rPr lang="tr-TR" dirty="0" smtClean="0"/>
              <a:t> </a:t>
            </a:r>
            <a:r>
              <a:rPr lang="tr-TR" dirty="0" err="1" smtClean="0"/>
              <a:t>herpeticum</a:t>
            </a:r>
            <a:endParaRPr lang="tr-TR" dirty="0" smtClean="0"/>
          </a:p>
          <a:p>
            <a:pPr lvl="1"/>
            <a:r>
              <a:rPr lang="tr-TR" dirty="0" err="1" smtClean="0"/>
              <a:t>Egzamatöz</a:t>
            </a:r>
            <a:r>
              <a:rPr lang="tr-TR" dirty="0" smtClean="0"/>
              <a:t> cilt lezyonu </a:t>
            </a:r>
            <a:r>
              <a:rPr lang="tr-TR" dirty="0" err="1" smtClean="0"/>
              <a:t>herpes</a:t>
            </a:r>
            <a:r>
              <a:rPr lang="tr-TR" dirty="0" smtClean="0"/>
              <a:t> yayılımına neden olmakta ve ağrılı </a:t>
            </a:r>
            <a:r>
              <a:rPr lang="tr-TR" dirty="0" err="1" smtClean="0"/>
              <a:t>papüloveziküler</a:t>
            </a:r>
            <a:r>
              <a:rPr lang="tr-TR" dirty="0" smtClean="0"/>
              <a:t> lezyonlar oluşmakta</a:t>
            </a:r>
          </a:p>
          <a:p>
            <a:r>
              <a:rPr lang="tr-TR" dirty="0" smtClean="0"/>
              <a:t>Uzun süre lokal KS kullanımı sonucunda    cilt </a:t>
            </a:r>
            <a:r>
              <a:rPr lang="tr-TR" dirty="0" err="1" smtClean="0"/>
              <a:t>atrofisi</a:t>
            </a:r>
            <a:r>
              <a:rPr lang="tr-TR" dirty="0" smtClean="0"/>
              <a:t> </a:t>
            </a:r>
            <a:endParaRPr lang="tr-TR" dirty="0"/>
          </a:p>
        </p:txBody>
      </p:sp>
      <p:sp>
        <p:nvSpPr>
          <p:cNvPr id="4" name="3 Sağ Ok"/>
          <p:cNvSpPr/>
          <p:nvPr/>
        </p:nvSpPr>
        <p:spPr>
          <a:xfrm>
            <a:off x="5076056" y="364502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Sağ Ok"/>
          <p:cNvSpPr/>
          <p:nvPr/>
        </p:nvSpPr>
        <p:spPr>
          <a:xfrm>
            <a:off x="6660232" y="508518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lstStyle/>
          <a:p>
            <a:r>
              <a:rPr lang="tr-TR" dirty="0" smtClean="0"/>
              <a:t>Hangisinin kullanımı önerilmez?</a:t>
            </a:r>
          </a:p>
          <a:p>
            <a:pPr lvl="1"/>
            <a:r>
              <a:rPr lang="tr-TR" dirty="0" smtClean="0"/>
              <a:t>Nemlendirici </a:t>
            </a:r>
          </a:p>
          <a:p>
            <a:pPr lvl="1"/>
            <a:r>
              <a:rPr lang="tr-TR" dirty="0" err="1" smtClean="0"/>
              <a:t>Topikal</a:t>
            </a:r>
            <a:r>
              <a:rPr lang="tr-TR" dirty="0" smtClean="0"/>
              <a:t> KS</a:t>
            </a:r>
          </a:p>
          <a:p>
            <a:pPr lvl="1"/>
            <a:r>
              <a:rPr lang="tr-TR" dirty="0" err="1" smtClean="0"/>
              <a:t>Topikal</a:t>
            </a:r>
            <a:r>
              <a:rPr lang="tr-TR" dirty="0" smtClean="0"/>
              <a:t> </a:t>
            </a:r>
            <a:r>
              <a:rPr lang="tr-TR" dirty="0" err="1" smtClean="0"/>
              <a:t>antihistaminik</a:t>
            </a:r>
            <a:endParaRPr lang="tr-TR" dirty="0" smtClean="0"/>
          </a:p>
          <a:p>
            <a:pPr lvl="1"/>
            <a:r>
              <a:rPr lang="tr-TR" dirty="0" err="1" smtClean="0"/>
              <a:t>Topikal</a:t>
            </a:r>
            <a:r>
              <a:rPr lang="tr-TR" dirty="0" smtClean="0"/>
              <a:t> </a:t>
            </a:r>
            <a:r>
              <a:rPr lang="tr-TR" dirty="0" err="1" smtClean="0"/>
              <a:t>kalsinörin</a:t>
            </a:r>
            <a:r>
              <a:rPr lang="tr-TR" dirty="0" smtClean="0"/>
              <a:t> inhibitörü</a:t>
            </a:r>
          </a:p>
          <a:p>
            <a:pPr lvl="1"/>
            <a:r>
              <a:rPr lang="tr-TR" dirty="0" smtClean="0"/>
              <a:t>Fototerapi</a:t>
            </a:r>
          </a:p>
          <a:p>
            <a:pPr lvl="1"/>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lstStyle/>
          <a:p>
            <a:r>
              <a:rPr lang="tr-TR" dirty="0" smtClean="0"/>
              <a:t>Tetikleyicilerden kaçınılmalı</a:t>
            </a:r>
          </a:p>
          <a:p>
            <a:pPr lvl="1"/>
            <a:r>
              <a:rPr lang="tr-TR" dirty="0" smtClean="0"/>
              <a:t>Kuru hava</a:t>
            </a:r>
          </a:p>
          <a:p>
            <a:pPr lvl="1"/>
            <a:r>
              <a:rPr lang="tr-TR" dirty="0" smtClean="0"/>
              <a:t>Yünlü giysiler</a:t>
            </a:r>
          </a:p>
          <a:p>
            <a:pPr lvl="1"/>
            <a:r>
              <a:rPr lang="tr-TR" dirty="0" smtClean="0"/>
              <a:t>Aşırı banyo yapma</a:t>
            </a:r>
          </a:p>
          <a:p>
            <a:pPr lvl="1"/>
            <a:r>
              <a:rPr lang="tr-TR" dirty="0" smtClean="0"/>
              <a:t>Stres</a:t>
            </a:r>
          </a:p>
          <a:p>
            <a:pPr lvl="1"/>
            <a:r>
              <a:rPr lang="tr-TR" dirty="0" smtClean="0"/>
              <a:t>Terleme</a:t>
            </a:r>
          </a:p>
          <a:p>
            <a:pPr lvl="1"/>
            <a:r>
              <a:rPr lang="tr-TR" dirty="0" smtClean="0"/>
              <a:t>Ev tozu akarları</a:t>
            </a:r>
          </a:p>
          <a:p>
            <a:pPr lvl="1"/>
            <a:r>
              <a:rPr lang="tr-TR" dirty="0" smtClean="0"/>
              <a:t>Alerjen yiyecekler</a:t>
            </a:r>
          </a:p>
          <a:p>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normAutofit/>
          </a:bodyPr>
          <a:lstStyle/>
          <a:p>
            <a:r>
              <a:rPr lang="tr-TR" dirty="0" smtClean="0"/>
              <a:t>Nemlendirici: Nemlendiricilerin uygulanması önerilir</a:t>
            </a:r>
          </a:p>
          <a:p>
            <a:pPr lvl="1"/>
            <a:r>
              <a:rPr lang="tr-TR" dirty="0" smtClean="0"/>
              <a:t>Hastalığın ciddiyeti ve ilaç tedavisi ihtiyacı</a:t>
            </a:r>
          </a:p>
          <a:p>
            <a:r>
              <a:rPr lang="tr-TR" dirty="0" smtClean="0"/>
              <a:t>Banyo yapılması önerilir. Sıklık belirtilmemiş</a:t>
            </a:r>
          </a:p>
          <a:p>
            <a:r>
              <a:rPr lang="tr-TR" dirty="0" smtClean="0"/>
              <a:t>Nemlendiriciler banyo yaptıktan sonra kullanılmalıdır</a:t>
            </a:r>
          </a:p>
          <a:p>
            <a:r>
              <a:rPr lang="tr-TR" dirty="0" smtClean="0"/>
              <a:t>Sabun dışındaki temizleyici kullanımı sınırlı olarak önerilmektedir</a:t>
            </a:r>
          </a:p>
          <a:p>
            <a:r>
              <a:rPr lang="tr-TR" dirty="0" smtClean="0"/>
              <a:t>Banyo sularına yağ, yumuşatıcı ve diğer katkı maddelerinin eklenmesi önerilmez.</a:t>
            </a:r>
            <a:endParaRPr lang="tr-TR" dirty="0"/>
          </a:p>
        </p:txBody>
      </p:sp>
      <p:sp>
        <p:nvSpPr>
          <p:cNvPr id="4" name="3 Aşağı Ok"/>
          <p:cNvSpPr/>
          <p:nvPr/>
        </p:nvSpPr>
        <p:spPr>
          <a:xfrm>
            <a:off x="6948264" y="2204864"/>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lstStyle/>
          <a:p>
            <a:r>
              <a:rPr lang="tr-TR" dirty="0" err="1" smtClean="0"/>
              <a:t>Topikal</a:t>
            </a:r>
            <a:r>
              <a:rPr lang="tr-TR" dirty="0" smtClean="0"/>
              <a:t> </a:t>
            </a:r>
            <a:r>
              <a:rPr lang="tr-TR" dirty="0" err="1" smtClean="0"/>
              <a:t>Kortikosteroidler</a:t>
            </a:r>
            <a:r>
              <a:rPr lang="tr-TR" dirty="0" smtClean="0"/>
              <a:t>(TK)</a:t>
            </a:r>
          </a:p>
          <a:p>
            <a:pPr lvl="1"/>
            <a:r>
              <a:rPr lang="tr-TR" dirty="0" smtClean="0"/>
              <a:t>İyi cilt bakımının ve tek başına nemlendirici kullanımının yeterli olmadığı kişilere önerilir.</a:t>
            </a:r>
          </a:p>
          <a:p>
            <a:pPr lvl="1"/>
            <a:r>
              <a:rPr lang="tr-TR" dirty="0" smtClean="0"/>
              <a:t>Genellikle günde 2 kez kullanımı önerilmektedir</a:t>
            </a:r>
          </a:p>
          <a:p>
            <a:pPr lvl="1"/>
            <a:r>
              <a:rPr lang="tr-TR" dirty="0" smtClean="0"/>
              <a:t>Sık alevlenme olan bölgelere haftada 2 kez idame tedavi verilmesi önerilmektedir.(nemlendiriciden daha etkin)</a:t>
            </a:r>
          </a:p>
          <a:p>
            <a:pPr lvl="1"/>
            <a:r>
              <a:rPr lang="tr-TR" dirty="0" smtClean="0"/>
              <a:t>Uzun süreli kullanımda cilt üzerindeki yan etkileri kontrol edilmelidir</a:t>
            </a:r>
          </a:p>
          <a:p>
            <a:pPr lvl="1"/>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ASTIM</a:t>
            </a:r>
          </a:p>
        </p:txBody>
      </p:sp>
      <p:graphicFrame>
        <p:nvGraphicFramePr>
          <p:cNvPr id="4" name="İçerik Yer Tutucusu 4"/>
          <p:cNvGraphicFramePr>
            <a:graphicFrameLocks noGrp="1"/>
          </p:cNvGraphicFramePr>
          <p:nvPr>
            <p:ph sz="quarter" idx="1"/>
            <p:extLst>
              <p:ext uri="{D42A27DB-BD31-4B8C-83A1-F6EECF244321}">
                <p14:modId xmlns:p14="http://schemas.microsoft.com/office/powerpoint/2010/main" val="1661726523"/>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0502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827584" y="1556792"/>
            <a:ext cx="7416823" cy="5301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normAutofit/>
          </a:bodyPr>
          <a:lstStyle/>
          <a:p>
            <a:r>
              <a:rPr lang="tr-TR" dirty="0" err="1" smtClean="0"/>
              <a:t>Topikal</a:t>
            </a:r>
            <a:r>
              <a:rPr lang="tr-TR" dirty="0" smtClean="0"/>
              <a:t> </a:t>
            </a:r>
            <a:r>
              <a:rPr lang="tr-TR" dirty="0" err="1" smtClean="0"/>
              <a:t>kalsinörin</a:t>
            </a:r>
            <a:r>
              <a:rPr lang="tr-TR" dirty="0" smtClean="0"/>
              <a:t> inhibitörleri(TKİ)</a:t>
            </a:r>
          </a:p>
          <a:p>
            <a:pPr lvl="1"/>
            <a:r>
              <a:rPr lang="tr-TR" dirty="0" smtClean="0"/>
              <a:t>TK ya dirençli olgularda, hassas bölgelerde(yüz-</a:t>
            </a:r>
            <a:r>
              <a:rPr lang="tr-TR" dirty="0" err="1" smtClean="0"/>
              <a:t>genital</a:t>
            </a:r>
            <a:r>
              <a:rPr lang="tr-TR" dirty="0" smtClean="0"/>
              <a:t> bölge), </a:t>
            </a:r>
            <a:r>
              <a:rPr lang="tr-TR" dirty="0" err="1" smtClean="0"/>
              <a:t>atrofi</a:t>
            </a:r>
            <a:r>
              <a:rPr lang="tr-TR" dirty="0" smtClean="0"/>
              <a:t> gelişen durumlarda, uzun süre TK kullanılması durumunda TKİ tercih edilmelidir.</a:t>
            </a:r>
          </a:p>
          <a:p>
            <a:pPr lvl="1">
              <a:buNone/>
            </a:pPr>
            <a:endParaRPr lang="tr-TR" dirty="0" smtClean="0"/>
          </a:p>
          <a:p>
            <a:pPr lvl="1"/>
            <a:r>
              <a:rPr lang="tr-TR" dirty="0" smtClean="0"/>
              <a:t>Orta-şiddetli hastalığı olan &lt;2 yaşındaki hastalar için, </a:t>
            </a:r>
            <a:r>
              <a:rPr lang="tr-TR" dirty="0" err="1" smtClean="0"/>
              <a:t>endikasyon</a:t>
            </a:r>
            <a:r>
              <a:rPr lang="tr-TR" dirty="0" smtClean="0"/>
              <a:t> dışı % 0.03 </a:t>
            </a:r>
            <a:r>
              <a:rPr lang="tr-TR" dirty="0" err="1" smtClean="0"/>
              <a:t>takrolimus</a:t>
            </a:r>
            <a:r>
              <a:rPr lang="tr-TR" dirty="0" smtClean="0"/>
              <a:t>(PROTOPIC) veya % 1 </a:t>
            </a:r>
            <a:r>
              <a:rPr lang="tr-TR" dirty="0" err="1" smtClean="0"/>
              <a:t>pimekrolimus</a:t>
            </a:r>
            <a:r>
              <a:rPr lang="tr-TR" dirty="0" smtClean="0"/>
              <a:t>(ELİDEL) merhem kullanılması önerilebilir.</a:t>
            </a:r>
          </a:p>
          <a:p>
            <a:pPr lvl="1"/>
            <a:endParaRPr lang="tr-TR" dirty="0" smtClean="0"/>
          </a:p>
          <a:p>
            <a:pPr lvl="1"/>
            <a:endParaRPr lang="tr-T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normAutofit/>
          </a:bodyPr>
          <a:lstStyle/>
          <a:p>
            <a:r>
              <a:rPr lang="tr-TR" dirty="0" err="1" smtClean="0"/>
              <a:t>Topikal</a:t>
            </a:r>
            <a:r>
              <a:rPr lang="tr-TR" dirty="0" smtClean="0"/>
              <a:t> </a:t>
            </a:r>
            <a:r>
              <a:rPr lang="tr-TR" dirty="0" err="1" smtClean="0"/>
              <a:t>kalsinörin</a:t>
            </a:r>
            <a:r>
              <a:rPr lang="tr-TR" dirty="0" smtClean="0"/>
              <a:t> inhibitörleri(TKİ)</a:t>
            </a:r>
          </a:p>
          <a:p>
            <a:pPr lvl="1"/>
            <a:r>
              <a:rPr lang="tr-TR" dirty="0" err="1" smtClean="0"/>
              <a:t>TK’ya</a:t>
            </a:r>
            <a:r>
              <a:rPr lang="tr-TR" dirty="0" smtClean="0"/>
              <a:t> olan ihtiyacı azaltarak tekrarlamayı önlemeye yardımcı olmak için sık alevlenme olan bölgelerde idame tedavisi olarak (haftada 2-3 kez) kullanılması önerilir</a:t>
            </a:r>
          </a:p>
          <a:p>
            <a:pPr lvl="1">
              <a:buNone/>
            </a:pPr>
            <a:endParaRPr lang="tr-TR" dirty="0" smtClean="0"/>
          </a:p>
          <a:p>
            <a:pPr lvl="1"/>
            <a:r>
              <a:rPr lang="tr-TR" dirty="0" smtClean="0"/>
              <a:t>TK ile birlikte kullanılması önerilebilir</a:t>
            </a:r>
          </a:p>
          <a:p>
            <a:pPr lvl="1">
              <a:buNone/>
            </a:pPr>
            <a:endParaRPr lang="tr-TR"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lstStyle/>
          <a:p>
            <a:r>
              <a:rPr lang="tr-TR" dirty="0" err="1" smtClean="0"/>
              <a:t>Topikal</a:t>
            </a:r>
            <a:r>
              <a:rPr lang="tr-TR" dirty="0" smtClean="0"/>
              <a:t> </a:t>
            </a:r>
            <a:r>
              <a:rPr lang="tr-TR" dirty="0" err="1" smtClean="0"/>
              <a:t>Antihistaminikler</a:t>
            </a:r>
            <a:r>
              <a:rPr lang="tr-TR" dirty="0" smtClean="0"/>
              <a:t>(TA)</a:t>
            </a:r>
          </a:p>
          <a:p>
            <a:pPr lvl="1"/>
            <a:r>
              <a:rPr lang="tr-TR" dirty="0" err="1" smtClean="0"/>
              <a:t>Atopik</a:t>
            </a:r>
            <a:r>
              <a:rPr lang="tr-TR" dirty="0" smtClean="0"/>
              <a:t> dermatitli hastaların tedavisinde TA kullanılması, emilim ve </a:t>
            </a:r>
            <a:r>
              <a:rPr lang="tr-TR" dirty="0" err="1" smtClean="0"/>
              <a:t>kontakt</a:t>
            </a:r>
            <a:r>
              <a:rPr lang="tr-TR" dirty="0" smtClean="0"/>
              <a:t> dermatit riski nedeniyle </a:t>
            </a:r>
            <a:r>
              <a:rPr lang="tr-TR" b="1" i="1" dirty="0" smtClean="0">
                <a:solidFill>
                  <a:srgbClr val="FF0000"/>
                </a:solidFill>
              </a:rPr>
              <a:t>önerilmemektedir.</a:t>
            </a:r>
            <a:endParaRPr lang="tr-TR" b="1" i="1" dirty="0">
              <a:solidFill>
                <a:srgbClr val="FF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lstStyle/>
          <a:p>
            <a:r>
              <a:rPr lang="tr-TR" dirty="0" smtClean="0"/>
              <a:t>Fototerapi</a:t>
            </a:r>
          </a:p>
          <a:p>
            <a:pPr lvl="1"/>
            <a:r>
              <a:rPr lang="tr-TR" dirty="0" smtClean="0"/>
              <a:t>Fototerapi, birinci basamak tedavinin (nemlendiriciler, TK ve TKİ) başarısız olduğu durumlarda kullanılır.</a:t>
            </a:r>
          </a:p>
          <a:p>
            <a:pPr lvl="1">
              <a:buNone/>
            </a:pPr>
            <a:endParaRPr lang="tr-TR" dirty="0" smtClean="0"/>
          </a:p>
          <a:p>
            <a:pPr lvl="1"/>
            <a:r>
              <a:rPr lang="tr-TR" dirty="0" smtClean="0"/>
              <a:t>Fototerapi, kronik hastalığı olan hastalarda bakım terapisi olarak kullanılabilir.</a:t>
            </a:r>
            <a:endParaRPr lang="tr-T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normAutofit/>
          </a:bodyPr>
          <a:lstStyle/>
          <a:p>
            <a:r>
              <a:rPr lang="tr-TR" dirty="0" smtClean="0"/>
              <a:t>Sistemik </a:t>
            </a:r>
            <a:r>
              <a:rPr lang="tr-TR" dirty="0" err="1" smtClean="0"/>
              <a:t>İmmunmodulatör</a:t>
            </a:r>
            <a:r>
              <a:rPr lang="tr-TR" dirty="0" smtClean="0"/>
              <a:t> İlaçlar(Sİİ)</a:t>
            </a:r>
          </a:p>
          <a:p>
            <a:pPr lvl="1"/>
            <a:r>
              <a:rPr lang="tr-TR" dirty="0" smtClean="0"/>
              <a:t>Sistemik </a:t>
            </a:r>
            <a:r>
              <a:rPr lang="tr-TR" dirty="0" err="1" smtClean="0"/>
              <a:t>immünomodülatör</a:t>
            </a:r>
            <a:r>
              <a:rPr lang="tr-TR" dirty="0" smtClean="0"/>
              <a:t> ajanlar </a:t>
            </a:r>
            <a:r>
              <a:rPr lang="tr-TR" dirty="0" err="1" smtClean="0"/>
              <a:t>topikal</a:t>
            </a:r>
            <a:r>
              <a:rPr lang="tr-TR" dirty="0" smtClean="0"/>
              <a:t> tedaviler ve / veya fototerapi ile kontrol altında tutulamayan durumlarda kullanılır.</a:t>
            </a:r>
          </a:p>
          <a:p>
            <a:pPr lvl="1"/>
            <a:r>
              <a:rPr lang="tr-TR" dirty="0" err="1" smtClean="0"/>
              <a:t>Siklosporin</a:t>
            </a:r>
            <a:r>
              <a:rPr lang="tr-TR" dirty="0" smtClean="0"/>
              <a:t>, </a:t>
            </a:r>
            <a:r>
              <a:rPr lang="tr-TR" dirty="0" err="1" smtClean="0"/>
              <a:t>Azathioprine</a:t>
            </a:r>
            <a:r>
              <a:rPr lang="tr-TR" dirty="0" smtClean="0"/>
              <a:t> ve </a:t>
            </a:r>
            <a:r>
              <a:rPr lang="tr-TR" dirty="0" err="1" smtClean="0"/>
              <a:t>metotreksat</a:t>
            </a:r>
            <a:r>
              <a:rPr lang="tr-TR" dirty="0" smtClean="0"/>
              <a:t> geleneksel </a:t>
            </a:r>
            <a:r>
              <a:rPr lang="tr-TR" dirty="0" err="1" smtClean="0"/>
              <a:t>topikal</a:t>
            </a:r>
            <a:r>
              <a:rPr lang="tr-TR" dirty="0" smtClean="0"/>
              <a:t> tedaviye dirençli </a:t>
            </a:r>
            <a:r>
              <a:rPr lang="tr-TR" dirty="0" err="1" smtClean="0"/>
              <a:t>AD'li</a:t>
            </a:r>
            <a:r>
              <a:rPr lang="tr-TR" dirty="0" smtClean="0"/>
              <a:t> hastalar için önerilir.</a:t>
            </a:r>
          </a:p>
          <a:p>
            <a:pPr lvl="1"/>
            <a:r>
              <a:rPr lang="tr-TR" dirty="0" smtClean="0"/>
              <a:t>Sistemik </a:t>
            </a:r>
            <a:r>
              <a:rPr lang="tr-TR" dirty="0" err="1" smtClean="0"/>
              <a:t>steroidlerin</a:t>
            </a:r>
            <a:r>
              <a:rPr lang="tr-TR" dirty="0" smtClean="0"/>
              <a:t> kullanılmasından kaçınılmalıdır. Bunların kullanımı sadece akut şiddetli alevlenmeler için önerilir.</a:t>
            </a:r>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lstStyle/>
          <a:p>
            <a:r>
              <a:rPr lang="tr-TR" dirty="0" smtClean="0"/>
              <a:t>Sistemik </a:t>
            </a:r>
            <a:r>
              <a:rPr lang="tr-TR" dirty="0" err="1" smtClean="0"/>
              <a:t>Antimikrobiyal</a:t>
            </a:r>
            <a:endParaRPr lang="tr-TR" dirty="0" smtClean="0"/>
          </a:p>
          <a:p>
            <a:pPr lvl="1"/>
            <a:r>
              <a:rPr lang="tr-TR" dirty="0" smtClean="0"/>
              <a:t>Bakteriyel enfeksiyon bulguları varsa AD tedavisine ek  olarak başlanması önerilir.</a:t>
            </a:r>
          </a:p>
          <a:p>
            <a:pPr lvl="1"/>
            <a:r>
              <a:rPr lang="tr-TR" dirty="0" err="1" smtClean="0"/>
              <a:t>Herpes</a:t>
            </a:r>
            <a:r>
              <a:rPr lang="tr-TR" dirty="0" smtClean="0"/>
              <a:t> e bağlı dermatit de sistemik </a:t>
            </a:r>
            <a:r>
              <a:rPr lang="tr-TR" dirty="0" err="1" smtClean="0"/>
              <a:t>antiviral</a:t>
            </a:r>
            <a:r>
              <a:rPr lang="tr-TR" dirty="0" smtClean="0"/>
              <a:t> kullanılabilir.</a:t>
            </a:r>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normAutofit/>
          </a:bodyPr>
          <a:lstStyle/>
          <a:p>
            <a:r>
              <a:rPr lang="tr-TR" dirty="0" smtClean="0"/>
              <a:t>Diyet Önerileri</a:t>
            </a:r>
          </a:p>
          <a:p>
            <a:pPr lvl="1"/>
            <a:r>
              <a:rPr lang="tr-TR" dirty="0" smtClean="0"/>
              <a:t>Sadece gıda alerjisi test sonuçlarına dayalı bir gıdadan uzak durulması önerilmez.</a:t>
            </a:r>
          </a:p>
          <a:p>
            <a:pPr lvl="1"/>
            <a:r>
              <a:rPr lang="tr-TR" dirty="0" smtClean="0"/>
              <a:t>Orta, ileri derecede AD olan 5 yaşından küçük çocuklarda, süt, yumurta, yer fıstığı, buğday ve soya için gıda alerjisi değerlendirmesi aşağıdakilerden en az biri varsa dikkate alınmalıdır: </a:t>
            </a:r>
          </a:p>
          <a:p>
            <a:pPr lvl="2"/>
            <a:r>
              <a:rPr lang="tr-TR" dirty="0" smtClean="0"/>
              <a:t> Tedaviye rağmen kalıcı AD </a:t>
            </a:r>
          </a:p>
          <a:p>
            <a:pPr lvl="2"/>
            <a:r>
              <a:rPr lang="tr-TR" dirty="0" smtClean="0"/>
              <a:t> Yiyeceklerden herhangi biriyle karşılaştıktan sonra dermatit gelişmesi</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lstStyle/>
          <a:p>
            <a:r>
              <a:rPr lang="tr-TR" dirty="0" smtClean="0"/>
              <a:t>Diyet Önerileri</a:t>
            </a:r>
          </a:p>
          <a:p>
            <a:pPr lvl="1"/>
            <a:r>
              <a:rPr lang="en-US" dirty="0" smtClean="0"/>
              <a:t>AD </a:t>
            </a:r>
            <a:r>
              <a:rPr lang="en-US" dirty="0" err="1" smtClean="0"/>
              <a:t>tedavisinde</a:t>
            </a:r>
            <a:r>
              <a:rPr lang="en-US" dirty="0" smtClean="0"/>
              <a:t> </a:t>
            </a:r>
            <a:r>
              <a:rPr lang="en-US" dirty="0" err="1" smtClean="0"/>
              <a:t>balık</a:t>
            </a:r>
            <a:r>
              <a:rPr lang="en-US" dirty="0" smtClean="0"/>
              <a:t> </a:t>
            </a:r>
            <a:r>
              <a:rPr lang="en-US" dirty="0" err="1" smtClean="0"/>
              <a:t>yağları</a:t>
            </a:r>
            <a:r>
              <a:rPr lang="en-US" dirty="0" smtClean="0"/>
              <a:t>, </a:t>
            </a:r>
            <a:r>
              <a:rPr lang="en-US" dirty="0" err="1" smtClean="0"/>
              <a:t>çuha</a:t>
            </a:r>
            <a:r>
              <a:rPr lang="en-US" dirty="0" smtClean="0"/>
              <a:t> </a:t>
            </a:r>
            <a:r>
              <a:rPr lang="en-US" dirty="0" err="1" smtClean="0"/>
              <a:t>çiçeği</a:t>
            </a:r>
            <a:r>
              <a:rPr lang="en-US" dirty="0" smtClean="0"/>
              <a:t> </a:t>
            </a:r>
            <a:r>
              <a:rPr lang="en-US" dirty="0" err="1" smtClean="0"/>
              <a:t>yağı</a:t>
            </a:r>
            <a:r>
              <a:rPr lang="en-US" dirty="0" smtClean="0"/>
              <a:t>, multivitamin </a:t>
            </a:r>
            <a:r>
              <a:rPr lang="en-US" dirty="0" err="1" smtClean="0"/>
              <a:t>takviyeleri</a:t>
            </a:r>
            <a:r>
              <a:rPr lang="en-US" dirty="0" smtClean="0"/>
              <a:t>, </a:t>
            </a:r>
            <a:r>
              <a:rPr lang="en-US" dirty="0" err="1" smtClean="0"/>
              <a:t>çinko</a:t>
            </a:r>
            <a:r>
              <a:rPr lang="en-US" dirty="0" smtClean="0"/>
              <a:t>, D </a:t>
            </a:r>
            <a:r>
              <a:rPr lang="en-US" dirty="0" err="1" smtClean="0"/>
              <a:t>vitamini</a:t>
            </a:r>
            <a:r>
              <a:rPr lang="en-US" dirty="0" smtClean="0"/>
              <a:t>, E </a:t>
            </a:r>
            <a:r>
              <a:rPr lang="en-US" dirty="0" err="1" smtClean="0"/>
              <a:t>vitamini</a:t>
            </a:r>
            <a:r>
              <a:rPr lang="tr-TR" dirty="0" smtClean="0"/>
              <a:t>,</a:t>
            </a:r>
            <a:r>
              <a:rPr lang="en-US" dirty="0" smtClean="0"/>
              <a:t> B12 </a:t>
            </a:r>
            <a:r>
              <a:rPr lang="en-US" dirty="0" err="1" smtClean="0"/>
              <a:t>vitamini</a:t>
            </a:r>
            <a:r>
              <a:rPr lang="en-US" dirty="0" smtClean="0"/>
              <a:t> </a:t>
            </a:r>
            <a:r>
              <a:rPr lang="en-US" dirty="0" err="1" smtClean="0"/>
              <a:t>ve</a:t>
            </a:r>
            <a:r>
              <a:rPr lang="en-US" dirty="0" smtClean="0"/>
              <a:t> B6 </a:t>
            </a:r>
            <a:r>
              <a:rPr lang="en-US" dirty="0" err="1" smtClean="0"/>
              <a:t>vitamini</a:t>
            </a:r>
            <a:r>
              <a:rPr lang="en-US" dirty="0" smtClean="0"/>
              <a:t> </a:t>
            </a:r>
            <a:r>
              <a:rPr lang="en-US" dirty="0" err="1" smtClean="0"/>
              <a:t>kullanımını</a:t>
            </a:r>
            <a:r>
              <a:rPr lang="en-US" dirty="0" smtClean="0"/>
              <a:t> </a:t>
            </a:r>
            <a:r>
              <a:rPr lang="en-US" dirty="0" err="1" smtClean="0"/>
              <a:t>önermek</a:t>
            </a:r>
            <a:r>
              <a:rPr lang="en-US" dirty="0" smtClean="0"/>
              <a:t> </a:t>
            </a:r>
            <a:r>
              <a:rPr lang="en-US" dirty="0" err="1" smtClean="0"/>
              <a:t>için</a:t>
            </a:r>
            <a:r>
              <a:rPr lang="en-US" dirty="0" smtClean="0"/>
              <a:t> </a:t>
            </a:r>
            <a:r>
              <a:rPr lang="en-US" dirty="0" err="1" smtClean="0"/>
              <a:t>hiçbir</a:t>
            </a:r>
            <a:r>
              <a:rPr lang="en-US" dirty="0" smtClean="0"/>
              <a:t> </a:t>
            </a:r>
            <a:r>
              <a:rPr lang="en-US" dirty="0" err="1" smtClean="0"/>
              <a:t>kanıt</a:t>
            </a:r>
            <a:r>
              <a:rPr lang="en-US" dirty="0" smtClean="0"/>
              <a:t> </a:t>
            </a:r>
            <a:r>
              <a:rPr lang="en-US" dirty="0" err="1" smtClean="0"/>
              <a:t>bulunmuyor</a:t>
            </a:r>
            <a:r>
              <a:rPr lang="en-US" dirty="0" smtClean="0"/>
              <a:t>. </a:t>
            </a:r>
            <a:endParaRPr lang="tr-TR" dirty="0" smtClean="0"/>
          </a:p>
          <a:p>
            <a:pPr lvl="1">
              <a:buNone/>
            </a:pPr>
            <a:endParaRPr lang="tr-TR" dirty="0" smtClean="0"/>
          </a:p>
          <a:p>
            <a:pPr lvl="1"/>
            <a:r>
              <a:rPr lang="tr-TR" dirty="0" err="1" smtClean="0"/>
              <a:t>AD'li</a:t>
            </a:r>
            <a:r>
              <a:rPr lang="tr-TR" dirty="0" smtClean="0"/>
              <a:t> hastaların tedavisinde </a:t>
            </a:r>
            <a:r>
              <a:rPr lang="tr-TR" dirty="0" err="1" smtClean="0"/>
              <a:t>probiyotik</a:t>
            </a:r>
            <a:r>
              <a:rPr lang="tr-TR" dirty="0" smtClean="0"/>
              <a:t> / </a:t>
            </a:r>
            <a:r>
              <a:rPr lang="tr-TR" dirty="0" err="1" smtClean="0"/>
              <a:t>prebiyotik</a:t>
            </a:r>
            <a:r>
              <a:rPr lang="tr-TR" dirty="0" smtClean="0"/>
              <a:t> kullanımı önerilmez.</a:t>
            </a:r>
          </a:p>
          <a:p>
            <a:pPr lvl="2">
              <a:buNone/>
            </a:pPr>
            <a:r>
              <a:rPr lang="en-US" dirty="0" smtClean="0"/>
              <a:t> </a:t>
            </a:r>
          </a:p>
          <a:p>
            <a:endParaRPr lang="tr-T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SEVK KRİTERLERİ</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Tanısı netleştirilemeyen hasta</a:t>
            </a:r>
          </a:p>
          <a:p>
            <a:r>
              <a:rPr lang="tr-TR" dirty="0" smtClean="0"/>
              <a:t>Uygun yaklaşıma rağmen semptomların kontrol altına alınamaması</a:t>
            </a:r>
          </a:p>
          <a:p>
            <a:r>
              <a:rPr lang="tr-TR" dirty="0" smtClean="0"/>
              <a:t>Tedaviye rağmen yüzdeki AD </a:t>
            </a:r>
            <a:r>
              <a:rPr lang="tr-TR" dirty="0" err="1" smtClean="0"/>
              <a:t>bugularının</a:t>
            </a:r>
            <a:r>
              <a:rPr lang="tr-TR" dirty="0" smtClean="0"/>
              <a:t> gerilememesi</a:t>
            </a:r>
          </a:p>
          <a:p>
            <a:r>
              <a:rPr lang="tr-TR" dirty="0" smtClean="0"/>
              <a:t>Sık alevlenmelerle seyreden ve şiddetli AD</a:t>
            </a:r>
          </a:p>
          <a:p>
            <a:r>
              <a:rPr lang="tr-TR" dirty="0" smtClean="0"/>
              <a:t>Hasta alevlenme esnasında ve bakım esnasında sistemik tedavi istiyorsa</a:t>
            </a:r>
          </a:p>
          <a:p>
            <a:r>
              <a:rPr lang="tr-TR" dirty="0" smtClean="0"/>
              <a:t>Önemli </a:t>
            </a:r>
            <a:r>
              <a:rPr lang="tr-TR" dirty="0" err="1" smtClean="0"/>
              <a:t>psikososyal</a:t>
            </a:r>
            <a:r>
              <a:rPr lang="tr-TR" dirty="0" smtClean="0"/>
              <a:t> problemler oluşmuşsa(uyku bozukluğu-okul veya işe devam problemleri)</a:t>
            </a:r>
          </a:p>
          <a:p>
            <a:r>
              <a:rPr lang="tr-TR" dirty="0" err="1" smtClean="0"/>
              <a:t>Kontakt</a:t>
            </a:r>
            <a:r>
              <a:rPr lang="tr-TR" dirty="0" smtClean="0"/>
              <a:t> dermatitten şüpheleniliyorsa</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RİSK FAKTÖRLERİ</a:t>
            </a:r>
            <a:endParaRPr lang="tr-TR" dirty="0"/>
          </a:p>
        </p:txBody>
      </p:sp>
      <p:sp>
        <p:nvSpPr>
          <p:cNvPr id="3" name="2 İçerik Yer Tutucusu"/>
          <p:cNvSpPr>
            <a:spLocks noGrp="1"/>
          </p:cNvSpPr>
          <p:nvPr>
            <p:ph sz="quarter" idx="1"/>
          </p:nvPr>
        </p:nvSpPr>
        <p:spPr/>
        <p:txBody>
          <a:bodyPr>
            <a:normAutofit fontScale="55000" lnSpcReduction="20000"/>
          </a:bodyPr>
          <a:lstStyle/>
          <a:p>
            <a:pPr>
              <a:buNone/>
            </a:pPr>
            <a:r>
              <a:rPr lang="tr-TR" dirty="0" smtClean="0"/>
              <a:t>KİŞİSEL ETKENLER </a:t>
            </a:r>
          </a:p>
          <a:p>
            <a:r>
              <a:rPr lang="tr-TR" dirty="0" smtClean="0"/>
              <a:t>Genetik </a:t>
            </a:r>
          </a:p>
          <a:p>
            <a:pPr lvl="1"/>
            <a:r>
              <a:rPr lang="tr-TR" dirty="0" err="1" smtClean="0"/>
              <a:t>Atopi</a:t>
            </a:r>
            <a:r>
              <a:rPr lang="tr-TR" dirty="0" smtClean="0"/>
              <a:t> </a:t>
            </a:r>
          </a:p>
          <a:p>
            <a:pPr lvl="1"/>
            <a:r>
              <a:rPr lang="tr-TR" dirty="0" smtClean="0"/>
              <a:t>Bronş </a:t>
            </a:r>
            <a:r>
              <a:rPr lang="tr-TR" dirty="0" err="1" smtClean="0"/>
              <a:t>hiperreaktivitesi</a:t>
            </a:r>
            <a:r>
              <a:rPr lang="tr-TR" dirty="0" smtClean="0"/>
              <a:t>  </a:t>
            </a:r>
          </a:p>
          <a:p>
            <a:r>
              <a:rPr lang="tr-TR" dirty="0" smtClean="0"/>
              <a:t>Cinsiyet </a:t>
            </a:r>
          </a:p>
          <a:p>
            <a:r>
              <a:rPr lang="tr-TR" dirty="0" err="1" smtClean="0"/>
              <a:t>Obezite</a:t>
            </a:r>
            <a:r>
              <a:rPr lang="tr-TR" dirty="0" smtClean="0"/>
              <a:t> </a:t>
            </a:r>
          </a:p>
          <a:p>
            <a:pPr>
              <a:buNone/>
            </a:pPr>
            <a:r>
              <a:rPr lang="tr-TR" dirty="0" smtClean="0"/>
              <a:t>ÇEVRESEL ETKENLER </a:t>
            </a:r>
          </a:p>
          <a:p>
            <a:r>
              <a:rPr lang="tr-TR" dirty="0" err="1" smtClean="0"/>
              <a:t>Allerjenler</a:t>
            </a:r>
            <a:r>
              <a:rPr lang="tr-TR" dirty="0" smtClean="0"/>
              <a:t>: </a:t>
            </a:r>
          </a:p>
          <a:p>
            <a:pPr lvl="1"/>
            <a:r>
              <a:rPr lang="tr-TR" dirty="0" smtClean="0"/>
              <a:t>İç ortam: Ev tozu akarları, ev hayvanları (kedi, köpek), hamamböceği ve küf mantarları </a:t>
            </a:r>
          </a:p>
          <a:p>
            <a:pPr lvl="1"/>
            <a:r>
              <a:rPr lang="tr-TR" dirty="0" smtClean="0"/>
              <a:t>Dış ortam: Polenler ve küf mantarları </a:t>
            </a:r>
          </a:p>
          <a:p>
            <a:pPr lvl="1"/>
            <a:r>
              <a:rPr lang="tr-TR" dirty="0" smtClean="0"/>
              <a:t>Mikroorganizmalar: Hava yolu ve bağırsak flora bakterileri </a:t>
            </a:r>
          </a:p>
          <a:p>
            <a:pPr lvl="1"/>
            <a:r>
              <a:rPr lang="tr-TR" dirty="0" err="1" smtClean="0"/>
              <a:t>İnfeksiyonlar</a:t>
            </a:r>
            <a:r>
              <a:rPr lang="tr-TR" dirty="0" smtClean="0"/>
              <a:t>: Özellikle </a:t>
            </a:r>
            <a:r>
              <a:rPr lang="tr-TR" dirty="0" err="1" smtClean="0"/>
              <a:t>viral</a:t>
            </a:r>
            <a:r>
              <a:rPr lang="tr-TR" dirty="0" smtClean="0"/>
              <a:t> etkenler </a:t>
            </a:r>
          </a:p>
          <a:p>
            <a:r>
              <a:rPr lang="tr-TR" dirty="0" smtClean="0"/>
              <a:t>Mesleki duyarlılaştırıcılar </a:t>
            </a:r>
          </a:p>
          <a:p>
            <a:r>
              <a:rPr lang="tr-TR" dirty="0" smtClean="0"/>
              <a:t>Sigara: Hem aktif hem de pasif içiciler </a:t>
            </a:r>
          </a:p>
          <a:p>
            <a:r>
              <a:rPr lang="tr-TR" dirty="0" smtClean="0"/>
              <a:t>Hava kirliliği: İç ve dış ortam hava kirliliği </a:t>
            </a:r>
          </a:p>
          <a:p>
            <a:r>
              <a:rPr lang="tr-TR" dirty="0" smtClean="0"/>
              <a:t>Diyet</a:t>
            </a:r>
            <a:endParaRPr lang="tr-T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ÜRTİKER</a:t>
            </a:r>
            <a:endParaRPr lang="tr-TR" dirty="0"/>
          </a:p>
        </p:txBody>
      </p:sp>
      <p:sp>
        <p:nvSpPr>
          <p:cNvPr id="3" name="2 İçerik Yer Tutucusu"/>
          <p:cNvSpPr>
            <a:spLocks noGrp="1"/>
          </p:cNvSpPr>
          <p:nvPr>
            <p:ph sz="quarter" idx="1"/>
          </p:nvPr>
        </p:nvSpPr>
        <p:spPr/>
        <p:txBody>
          <a:bodyPr>
            <a:normAutofit/>
          </a:bodyPr>
          <a:lstStyle/>
          <a:p>
            <a:r>
              <a:rPr lang="tr-TR" sz="2800" dirty="0" smtClean="0"/>
              <a:t>Ürtiker, derinin; kaşıntılı, </a:t>
            </a:r>
            <a:r>
              <a:rPr lang="tr-TR" sz="2800" dirty="0" err="1" smtClean="0"/>
              <a:t>eritemli</a:t>
            </a:r>
            <a:r>
              <a:rPr lang="tr-TR" sz="2800" dirty="0" smtClean="0"/>
              <a:t>, ödemli, değişik biçim ve büyüklüklerde </a:t>
            </a:r>
            <a:r>
              <a:rPr lang="tr-TR" sz="2800" dirty="0" err="1" smtClean="0"/>
              <a:t>papül</a:t>
            </a:r>
            <a:r>
              <a:rPr lang="tr-TR" sz="2800" dirty="0" smtClean="0"/>
              <a:t> ve plaklarla seyreden, </a:t>
            </a:r>
            <a:r>
              <a:rPr lang="tr-TR" sz="2800" dirty="0" err="1" smtClean="0"/>
              <a:t>yüzeyel</a:t>
            </a:r>
            <a:r>
              <a:rPr lang="tr-TR" sz="2800" dirty="0" smtClean="0"/>
              <a:t>, geçici, </a:t>
            </a:r>
            <a:r>
              <a:rPr lang="tr-TR" sz="2800" dirty="0" err="1" smtClean="0"/>
              <a:t>vasküler</a:t>
            </a:r>
            <a:r>
              <a:rPr lang="tr-TR" sz="2800" dirty="0" smtClean="0"/>
              <a:t> ve ani başlayan bir reaksiyonudur. </a:t>
            </a:r>
          </a:p>
          <a:p>
            <a:r>
              <a:rPr lang="tr-TR" sz="2800" dirty="0" smtClean="0"/>
              <a:t>Deri altı dokusu ve mukozaları tutan biçimine </a:t>
            </a:r>
            <a:r>
              <a:rPr lang="tr-TR" sz="2800" dirty="0" err="1" smtClean="0"/>
              <a:t>anjiyoödem</a:t>
            </a:r>
            <a:r>
              <a:rPr lang="tr-TR" sz="2800" dirty="0" smtClean="0"/>
              <a:t> adı verilir.</a:t>
            </a:r>
            <a:endParaRPr lang="tr-TR" sz="2800" dirty="0"/>
          </a:p>
        </p:txBody>
      </p:sp>
      <p:pic>
        <p:nvPicPr>
          <p:cNvPr id="4" name="3 Resim" descr="ısırgan.jpg"/>
          <p:cNvPicPr>
            <a:picLocks noChangeAspect="1"/>
          </p:cNvPicPr>
          <p:nvPr/>
        </p:nvPicPr>
        <p:blipFill>
          <a:blip r:embed="rId3" cstate="print"/>
          <a:stretch>
            <a:fillRect/>
          </a:stretch>
        </p:blipFill>
        <p:spPr>
          <a:xfrm>
            <a:off x="5436096" y="3861048"/>
            <a:ext cx="2952328" cy="2448272"/>
          </a:xfrm>
          <a:prstGeom prst="rect">
            <a:avLst/>
          </a:prstGeom>
        </p:spPr>
      </p:pic>
      <p:sp>
        <p:nvSpPr>
          <p:cNvPr id="5" name="4 Dikdörtgen"/>
          <p:cNvSpPr/>
          <p:nvPr/>
        </p:nvSpPr>
        <p:spPr>
          <a:xfrm>
            <a:off x="5940152" y="6309320"/>
            <a:ext cx="1944216" cy="54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err="1" smtClean="0">
                <a:solidFill>
                  <a:srgbClr val="FF0000"/>
                </a:solidFill>
              </a:rPr>
              <a:t>Urtica</a:t>
            </a:r>
            <a:r>
              <a:rPr lang="tr-TR" sz="2400" dirty="0" smtClean="0">
                <a:solidFill>
                  <a:srgbClr val="FF0000"/>
                </a:solidFill>
              </a:rPr>
              <a:t>  </a:t>
            </a:r>
            <a:r>
              <a:rPr lang="tr-TR" sz="2400" dirty="0" err="1" smtClean="0">
                <a:solidFill>
                  <a:srgbClr val="FF0000"/>
                </a:solidFill>
              </a:rPr>
              <a:t>urens</a:t>
            </a:r>
            <a:endParaRPr lang="tr-TR" sz="2400" dirty="0">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ÜRTİKER</a:t>
            </a:r>
            <a:endParaRPr lang="tr-TR" dirty="0"/>
          </a:p>
        </p:txBody>
      </p:sp>
      <p:sp>
        <p:nvSpPr>
          <p:cNvPr id="3" name="2 İçerik Yer Tutucusu"/>
          <p:cNvSpPr>
            <a:spLocks noGrp="1"/>
          </p:cNvSpPr>
          <p:nvPr>
            <p:ph sz="quarter" idx="1"/>
          </p:nvPr>
        </p:nvSpPr>
        <p:spPr/>
        <p:txBody>
          <a:bodyPr>
            <a:normAutofit/>
          </a:bodyPr>
          <a:lstStyle/>
          <a:p>
            <a:r>
              <a:rPr lang="tr-TR" sz="2800" dirty="0" err="1" smtClean="0"/>
              <a:t>Larinks</a:t>
            </a:r>
            <a:r>
              <a:rPr lang="tr-TR" sz="2800" dirty="0" smtClean="0"/>
              <a:t> ödeminin eşlik ettiği akut ürtiker ve </a:t>
            </a:r>
            <a:r>
              <a:rPr lang="tr-TR" sz="2800" dirty="0" err="1" smtClean="0"/>
              <a:t>anjiyoödem</a:t>
            </a:r>
            <a:r>
              <a:rPr lang="tr-TR" sz="2800" dirty="0" smtClean="0"/>
              <a:t> yaşamı tehdit edebilen durumlardır.</a:t>
            </a:r>
          </a:p>
          <a:p>
            <a:pPr>
              <a:buNone/>
            </a:pPr>
            <a:r>
              <a:rPr lang="tr-TR" sz="2800" dirty="0" smtClean="0"/>
              <a:t> </a:t>
            </a:r>
          </a:p>
          <a:p>
            <a:r>
              <a:rPr lang="tr-TR" sz="2800" dirty="0" smtClean="0"/>
              <a:t>6 haftadan kısa       akut </a:t>
            </a:r>
          </a:p>
          <a:p>
            <a:r>
              <a:rPr lang="tr-TR" sz="2800" dirty="0" smtClean="0"/>
              <a:t>6 haftadan uzun       kronik </a:t>
            </a:r>
            <a:endParaRPr lang="tr-TR" sz="2800" dirty="0"/>
          </a:p>
        </p:txBody>
      </p:sp>
      <p:sp>
        <p:nvSpPr>
          <p:cNvPr id="4" name="3 Sağ Ok"/>
          <p:cNvSpPr/>
          <p:nvPr/>
        </p:nvSpPr>
        <p:spPr>
          <a:xfrm>
            <a:off x="3419872" y="3212976"/>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Sağ Ok"/>
          <p:cNvSpPr/>
          <p:nvPr/>
        </p:nvSpPr>
        <p:spPr>
          <a:xfrm>
            <a:off x="3491880" y="3717032"/>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ETİYOLOJİ</a:t>
            </a:r>
            <a:endParaRPr lang="tr-TR" dirty="0"/>
          </a:p>
        </p:txBody>
      </p:sp>
      <p:sp>
        <p:nvSpPr>
          <p:cNvPr id="3" name="2 İçerik Yer Tutucusu"/>
          <p:cNvSpPr>
            <a:spLocks noGrp="1"/>
          </p:cNvSpPr>
          <p:nvPr>
            <p:ph sz="quarter" idx="1"/>
          </p:nvPr>
        </p:nvSpPr>
        <p:spPr/>
        <p:txBody>
          <a:bodyPr>
            <a:normAutofit/>
          </a:bodyPr>
          <a:lstStyle/>
          <a:p>
            <a:pPr>
              <a:buNone/>
            </a:pPr>
            <a:r>
              <a:rPr lang="tr-TR" sz="3300" b="1" dirty="0" smtClean="0"/>
              <a:t>Akut ürtiker</a:t>
            </a:r>
          </a:p>
          <a:p>
            <a:r>
              <a:rPr lang="tr-TR" sz="3300" dirty="0" smtClean="0"/>
              <a:t>Enfeksiyonlar (Üst solunum yolu enfeksiyonları, GI enfeksiyonları, </a:t>
            </a:r>
            <a:r>
              <a:rPr lang="tr-TR" sz="3300" dirty="0" err="1" smtClean="0"/>
              <a:t>genitoüriner</a:t>
            </a:r>
            <a:r>
              <a:rPr lang="tr-TR" sz="3300" dirty="0" smtClean="0"/>
              <a:t> enfeksiyonlar,…)</a:t>
            </a:r>
          </a:p>
          <a:p>
            <a:r>
              <a:rPr lang="tr-TR" sz="3300" dirty="0" smtClean="0"/>
              <a:t>Tırtıllar ve güveler</a:t>
            </a:r>
          </a:p>
          <a:p>
            <a:r>
              <a:rPr lang="tr-TR" sz="3300" dirty="0" smtClean="0"/>
              <a:t>Gıdalar (özellikle kabuklu deniz hayvanları, balık, yumurta, peynir, çikolata, fıstık, çilek, domates; &lt;% 1 gıda ile ilişkilidir.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ETİYOLOJİ</a:t>
            </a:r>
            <a:endParaRPr lang="tr-TR" dirty="0"/>
          </a:p>
        </p:txBody>
      </p:sp>
      <p:sp>
        <p:nvSpPr>
          <p:cNvPr id="3" name="2 İçerik Yer Tutucusu"/>
          <p:cNvSpPr>
            <a:spLocks noGrp="1"/>
          </p:cNvSpPr>
          <p:nvPr>
            <p:ph sz="quarter" idx="1"/>
          </p:nvPr>
        </p:nvSpPr>
        <p:spPr/>
        <p:txBody>
          <a:bodyPr>
            <a:normAutofit lnSpcReduction="10000"/>
          </a:bodyPr>
          <a:lstStyle/>
          <a:p>
            <a:r>
              <a:rPr lang="tr-TR" sz="2800" dirty="0" smtClean="0"/>
              <a:t>İlaçlar (penisilinler, </a:t>
            </a:r>
            <a:r>
              <a:rPr lang="tr-TR" sz="2800" dirty="0" err="1" smtClean="0"/>
              <a:t>sülfonamitler</a:t>
            </a:r>
            <a:r>
              <a:rPr lang="tr-TR" sz="2800" dirty="0" smtClean="0"/>
              <a:t>, salisilatlar, </a:t>
            </a:r>
            <a:r>
              <a:rPr lang="tr-TR" sz="2800" dirty="0" err="1" smtClean="0"/>
              <a:t>NSAID'ler</a:t>
            </a:r>
            <a:r>
              <a:rPr lang="tr-TR" sz="2800" dirty="0" smtClean="0"/>
              <a:t>, kodein, </a:t>
            </a:r>
            <a:r>
              <a:rPr lang="tr-TR" sz="2800" dirty="0" err="1" smtClean="0"/>
              <a:t>antihistaminikler</a:t>
            </a:r>
            <a:r>
              <a:rPr lang="tr-TR" sz="2800" dirty="0" smtClean="0"/>
              <a:t>)</a:t>
            </a:r>
          </a:p>
          <a:p>
            <a:r>
              <a:rPr lang="tr-TR" sz="2800" dirty="0" smtClean="0"/>
              <a:t>Çevresel faktörler (polenler, kimyasallar, bitkiler, toz, küf)</a:t>
            </a:r>
          </a:p>
          <a:p>
            <a:r>
              <a:rPr lang="tr-TR" sz="2800" dirty="0" smtClean="0"/>
              <a:t>Latekse maruz kalma</a:t>
            </a:r>
          </a:p>
          <a:p>
            <a:r>
              <a:rPr lang="tr-TR" sz="2800" dirty="0" smtClean="0"/>
              <a:t>Deriye basınç uygulanması, soğuk veya ısıya maruz kalma</a:t>
            </a:r>
          </a:p>
          <a:p>
            <a:r>
              <a:rPr lang="tr-TR" sz="2800" dirty="0" smtClean="0"/>
              <a:t>Duygusal stres</a:t>
            </a:r>
          </a:p>
          <a:p>
            <a:r>
              <a:rPr lang="tr-TR" sz="2800" dirty="0" smtClean="0"/>
              <a:t>Egzersiz</a:t>
            </a:r>
          </a:p>
          <a:p>
            <a:r>
              <a:rPr lang="tr-TR" sz="2800" dirty="0" smtClean="0"/>
              <a:t>Gebelik</a:t>
            </a:r>
          </a:p>
          <a:p>
            <a:endParaRPr lang="tr-T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ETİYOLOJİ</a:t>
            </a:r>
            <a:endParaRPr lang="tr-TR" dirty="0"/>
          </a:p>
        </p:txBody>
      </p:sp>
      <p:sp>
        <p:nvSpPr>
          <p:cNvPr id="3" name="2 İçerik Yer Tutucusu"/>
          <p:cNvSpPr>
            <a:spLocks noGrp="1"/>
          </p:cNvSpPr>
          <p:nvPr>
            <p:ph sz="quarter" idx="1"/>
          </p:nvPr>
        </p:nvSpPr>
        <p:spPr/>
        <p:txBody>
          <a:bodyPr>
            <a:normAutofit/>
          </a:bodyPr>
          <a:lstStyle/>
          <a:p>
            <a:pPr>
              <a:buNone/>
            </a:pPr>
            <a:r>
              <a:rPr lang="tr-TR" sz="2800" b="1" dirty="0" smtClean="0"/>
              <a:t>Kronik ürtiker </a:t>
            </a:r>
          </a:p>
          <a:p>
            <a:r>
              <a:rPr lang="tr-TR" dirty="0" smtClean="0"/>
              <a:t>Akut ürtiker sebeplerinin hepsi</a:t>
            </a:r>
          </a:p>
          <a:p>
            <a:r>
              <a:rPr lang="tr-TR" dirty="0" err="1" smtClean="0"/>
              <a:t>Otoimmün</a:t>
            </a:r>
            <a:r>
              <a:rPr lang="tr-TR" dirty="0" smtClean="0"/>
              <a:t> hastalıklar(SLE, </a:t>
            </a:r>
            <a:r>
              <a:rPr lang="tr-TR" dirty="0" err="1" smtClean="0"/>
              <a:t>romatoid</a:t>
            </a:r>
            <a:r>
              <a:rPr lang="tr-TR" dirty="0" smtClean="0"/>
              <a:t> </a:t>
            </a:r>
            <a:r>
              <a:rPr lang="tr-TR" dirty="0" err="1" smtClean="0"/>
              <a:t>artrit</a:t>
            </a:r>
            <a:r>
              <a:rPr lang="tr-TR" dirty="0" smtClean="0"/>
              <a:t>, </a:t>
            </a:r>
            <a:r>
              <a:rPr lang="tr-TR" dirty="0" err="1" smtClean="0"/>
              <a:t>polimiyozit</a:t>
            </a:r>
            <a:r>
              <a:rPr lang="tr-TR" dirty="0" smtClean="0"/>
              <a:t>, </a:t>
            </a:r>
            <a:r>
              <a:rPr lang="tr-TR" dirty="0" err="1" smtClean="0"/>
              <a:t>tiroid</a:t>
            </a:r>
            <a:r>
              <a:rPr lang="tr-TR" dirty="0" smtClean="0"/>
              <a:t> </a:t>
            </a:r>
            <a:r>
              <a:rPr lang="tr-TR" dirty="0" err="1" smtClean="0"/>
              <a:t>otoimmünitesi</a:t>
            </a:r>
            <a:r>
              <a:rPr lang="tr-TR" dirty="0" smtClean="0"/>
              <a:t>)</a:t>
            </a:r>
          </a:p>
          <a:p>
            <a:r>
              <a:rPr lang="tr-TR" dirty="0" err="1" smtClean="0"/>
              <a:t>Kolinerjik</a:t>
            </a:r>
            <a:r>
              <a:rPr lang="tr-TR" dirty="0" smtClean="0"/>
              <a:t> ürtiker; duygusal stres, ısı veya egzersiz sonrası oluşur</a:t>
            </a:r>
          </a:p>
          <a:p>
            <a:r>
              <a:rPr lang="tr-TR" dirty="0" err="1" smtClean="0"/>
              <a:t>Hipotiroidizm</a:t>
            </a:r>
            <a:r>
              <a:rPr lang="tr-TR" dirty="0" smtClean="0"/>
              <a:t>, </a:t>
            </a:r>
            <a:r>
              <a:rPr lang="tr-TR" dirty="0" err="1" smtClean="0"/>
              <a:t>hipertiroidizm</a:t>
            </a:r>
            <a:r>
              <a:rPr lang="tr-TR" dirty="0" smtClean="0"/>
              <a:t>, </a:t>
            </a:r>
            <a:r>
              <a:rPr lang="tr-TR" dirty="0" err="1" smtClean="0"/>
              <a:t>amiloidoz</a:t>
            </a:r>
            <a:r>
              <a:rPr lang="tr-TR" dirty="0" smtClean="0"/>
              <a:t>, </a:t>
            </a:r>
            <a:r>
              <a:rPr lang="tr-TR" dirty="0" err="1" smtClean="0"/>
              <a:t>polisitemi</a:t>
            </a:r>
            <a:r>
              <a:rPr lang="tr-TR" dirty="0" smtClean="0"/>
              <a:t> </a:t>
            </a:r>
            <a:r>
              <a:rPr lang="tr-TR" dirty="0" err="1" smtClean="0"/>
              <a:t>vera</a:t>
            </a:r>
            <a:r>
              <a:rPr lang="tr-TR" dirty="0" smtClean="0"/>
              <a:t> gibi kronik hastalıklar</a:t>
            </a:r>
          </a:p>
          <a:p>
            <a:endParaRPr lang="tr-TR" dirty="0" smtClean="0"/>
          </a:p>
          <a:p>
            <a:endParaRPr lang="tr-T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ETİYOLOJİ</a:t>
            </a:r>
            <a:endParaRPr lang="tr-TR" dirty="0"/>
          </a:p>
        </p:txBody>
      </p:sp>
      <p:sp>
        <p:nvSpPr>
          <p:cNvPr id="3" name="2 İçerik Yer Tutucusu"/>
          <p:cNvSpPr>
            <a:spLocks noGrp="1"/>
          </p:cNvSpPr>
          <p:nvPr>
            <p:ph sz="quarter" idx="1"/>
          </p:nvPr>
        </p:nvSpPr>
        <p:spPr/>
        <p:txBody>
          <a:bodyPr/>
          <a:lstStyle/>
          <a:p>
            <a:pPr>
              <a:buNone/>
            </a:pPr>
            <a:r>
              <a:rPr lang="tr-TR" b="1" dirty="0" smtClean="0"/>
              <a:t>Tekrarlayan ürtiker</a:t>
            </a:r>
          </a:p>
          <a:p>
            <a:r>
              <a:rPr lang="tr-TR" dirty="0" smtClean="0"/>
              <a:t>Güneşe maruz kalan ciltte görülür(solar ürtiker)</a:t>
            </a:r>
          </a:p>
          <a:p>
            <a:r>
              <a:rPr lang="tr-TR" dirty="0" smtClean="0"/>
              <a:t>Egzersiz (</a:t>
            </a:r>
            <a:r>
              <a:rPr lang="tr-TR" dirty="0" err="1" smtClean="0"/>
              <a:t>kolinerjik</a:t>
            </a:r>
            <a:r>
              <a:rPr lang="tr-TR" dirty="0" smtClean="0"/>
              <a:t> ürtiker)</a:t>
            </a:r>
          </a:p>
          <a:p>
            <a:r>
              <a:rPr lang="tr-TR" dirty="0" smtClean="0"/>
              <a:t>Duygusal veya fiziksel stres</a:t>
            </a:r>
          </a:p>
          <a:p>
            <a:r>
              <a:rPr lang="tr-TR" dirty="0" smtClean="0"/>
              <a:t>Su (</a:t>
            </a:r>
            <a:r>
              <a:rPr lang="tr-TR" dirty="0" err="1" smtClean="0"/>
              <a:t>aquajenik</a:t>
            </a:r>
            <a:r>
              <a:rPr lang="tr-TR" dirty="0" smtClean="0"/>
              <a:t> ürtiker)</a:t>
            </a:r>
            <a:endParaRPr lang="tr-T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ANAMNEZ</a:t>
            </a:r>
            <a:endParaRPr lang="tr-TR" dirty="0"/>
          </a:p>
        </p:txBody>
      </p:sp>
      <p:sp>
        <p:nvSpPr>
          <p:cNvPr id="3" name="2 İçerik Yer Tutucusu"/>
          <p:cNvSpPr>
            <a:spLocks noGrp="1"/>
          </p:cNvSpPr>
          <p:nvPr>
            <p:ph sz="quarter" idx="1"/>
          </p:nvPr>
        </p:nvSpPr>
        <p:spPr/>
        <p:txBody>
          <a:bodyPr>
            <a:normAutofit/>
          </a:bodyPr>
          <a:lstStyle/>
          <a:p>
            <a:pPr>
              <a:buNone/>
            </a:pPr>
            <a:r>
              <a:rPr lang="tr-TR" dirty="0" smtClean="0"/>
              <a:t>Akut ürtiker açısından;</a:t>
            </a:r>
          </a:p>
          <a:p>
            <a:r>
              <a:rPr lang="tr-TR" dirty="0" smtClean="0"/>
              <a:t>Son zamanlarda görülen hastalıklar (örneğin, ateş, boğaz ağrısı, öksürük, kusma, ishal, baş ağrısı)</a:t>
            </a:r>
          </a:p>
          <a:p>
            <a:r>
              <a:rPr lang="tr-TR" dirty="0" smtClean="0"/>
              <a:t>Penisilinler, </a:t>
            </a:r>
            <a:r>
              <a:rPr lang="tr-TR" dirty="0" err="1" smtClean="0"/>
              <a:t>sefalosporinler</a:t>
            </a:r>
            <a:r>
              <a:rPr lang="tr-TR" dirty="0" smtClean="0"/>
              <a:t>, </a:t>
            </a:r>
            <a:r>
              <a:rPr lang="tr-TR" dirty="0" err="1" smtClean="0"/>
              <a:t>diüretikler</a:t>
            </a:r>
            <a:r>
              <a:rPr lang="tr-TR" dirty="0" smtClean="0"/>
              <a:t>, aspirin, </a:t>
            </a:r>
            <a:r>
              <a:rPr lang="tr-TR" dirty="0" err="1" smtClean="0"/>
              <a:t>nonsteroid</a:t>
            </a:r>
            <a:r>
              <a:rPr lang="tr-TR" dirty="0" smtClean="0"/>
              <a:t> </a:t>
            </a:r>
            <a:r>
              <a:rPr lang="tr-TR" dirty="0" err="1" smtClean="0"/>
              <a:t>antiinflamatuar</a:t>
            </a:r>
            <a:r>
              <a:rPr lang="tr-TR" dirty="0" smtClean="0"/>
              <a:t> ilaçlar (</a:t>
            </a:r>
            <a:r>
              <a:rPr lang="tr-TR" dirty="0" err="1" smtClean="0"/>
              <a:t>NSAID'ler</a:t>
            </a:r>
            <a:r>
              <a:rPr lang="tr-TR" dirty="0" smtClean="0"/>
              <a:t>), </a:t>
            </a:r>
            <a:r>
              <a:rPr lang="tr-TR" dirty="0" err="1" smtClean="0"/>
              <a:t>antiepileptik</a:t>
            </a:r>
            <a:r>
              <a:rPr lang="tr-TR" dirty="0" smtClean="0"/>
              <a:t> ajanlar ve diğer ajanlar dahil olmak üzere ilaç kullanımı</a:t>
            </a:r>
          </a:p>
          <a:p>
            <a:r>
              <a:rPr lang="tr-TR" dirty="0" smtClean="0"/>
              <a:t>Damar içi </a:t>
            </a:r>
            <a:r>
              <a:rPr lang="tr-TR" dirty="0" err="1" smtClean="0"/>
              <a:t>radyokontrast</a:t>
            </a:r>
            <a:r>
              <a:rPr lang="tr-TR" dirty="0" smtClean="0"/>
              <a:t> madde</a:t>
            </a:r>
          </a:p>
          <a:p>
            <a:r>
              <a:rPr lang="tr-TR" dirty="0" smtClean="0"/>
              <a:t>Seyahat (</a:t>
            </a:r>
            <a:r>
              <a:rPr lang="tr-TR" dirty="0" err="1" smtClean="0"/>
              <a:t>amebiasis</a:t>
            </a:r>
            <a:r>
              <a:rPr lang="tr-TR" dirty="0" smtClean="0"/>
              <a:t>, </a:t>
            </a:r>
            <a:r>
              <a:rPr lang="tr-TR" dirty="0" err="1" smtClean="0"/>
              <a:t>ascariasis</a:t>
            </a:r>
            <a:r>
              <a:rPr lang="tr-TR" dirty="0" smtClean="0"/>
              <a:t>, sıtma)</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ANAMNEZ</a:t>
            </a:r>
            <a:endParaRPr lang="tr-TR" dirty="0"/>
          </a:p>
        </p:txBody>
      </p:sp>
      <p:sp>
        <p:nvSpPr>
          <p:cNvPr id="3" name="2 İçerik Yer Tutucusu"/>
          <p:cNvSpPr>
            <a:spLocks noGrp="1"/>
          </p:cNvSpPr>
          <p:nvPr>
            <p:ph sz="quarter" idx="1"/>
          </p:nvPr>
        </p:nvSpPr>
        <p:spPr/>
        <p:txBody>
          <a:bodyPr>
            <a:normAutofit lnSpcReduction="10000"/>
          </a:bodyPr>
          <a:lstStyle/>
          <a:p>
            <a:r>
              <a:rPr lang="tr-TR" dirty="0" smtClean="0"/>
              <a:t>Gıdalar (ör. Kabuklu deniz hayvanları, balık, yumurta, peynir, çikolata, fıstık, çilek, domates)</a:t>
            </a:r>
          </a:p>
          <a:p>
            <a:r>
              <a:rPr lang="tr-TR" dirty="0" smtClean="0"/>
              <a:t>Yeni parfümler, saç boyaları, deterjanlar, losyonlar, kremler veya giysiler kullanmaya başladı mı</a:t>
            </a:r>
          </a:p>
          <a:p>
            <a:r>
              <a:rPr lang="tr-TR" dirty="0" smtClean="0"/>
              <a:t>Yeni evcil hayvanlara, toza veya bitkilere maruz kalma</a:t>
            </a:r>
          </a:p>
          <a:p>
            <a:r>
              <a:rPr lang="tr-TR" dirty="0" smtClean="0"/>
              <a:t>Gebelik </a:t>
            </a:r>
            <a:endParaRPr lang="tr-TR" dirty="0" smtClean="0"/>
          </a:p>
          <a:p>
            <a:r>
              <a:rPr lang="tr-TR" dirty="0" smtClean="0"/>
              <a:t>Güneşe </a:t>
            </a:r>
            <a:r>
              <a:rPr lang="tr-TR" dirty="0" smtClean="0"/>
              <a:t>veya soğuğa maruz kalma</a:t>
            </a:r>
          </a:p>
          <a:p>
            <a:r>
              <a:rPr lang="tr-TR" dirty="0" smtClean="0"/>
              <a:t>Egzersiz</a:t>
            </a:r>
          </a:p>
          <a:p>
            <a:endParaRPr lang="tr-T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ANAMNEZ</a:t>
            </a:r>
            <a:endParaRPr lang="tr-TR" dirty="0"/>
          </a:p>
        </p:txBody>
      </p:sp>
      <p:sp>
        <p:nvSpPr>
          <p:cNvPr id="3" name="2 İçerik Yer Tutucusu"/>
          <p:cNvSpPr>
            <a:spLocks noGrp="1"/>
          </p:cNvSpPr>
          <p:nvPr>
            <p:ph sz="quarter" idx="1"/>
          </p:nvPr>
        </p:nvSpPr>
        <p:spPr/>
        <p:txBody>
          <a:bodyPr>
            <a:normAutofit/>
          </a:bodyPr>
          <a:lstStyle/>
          <a:p>
            <a:pPr>
              <a:buNone/>
            </a:pPr>
            <a:r>
              <a:rPr lang="tr-TR" dirty="0" smtClean="0"/>
              <a:t>Kronik veya tekrarlayan ürtiker için</a:t>
            </a:r>
          </a:p>
          <a:p>
            <a:r>
              <a:rPr lang="tr-TR" dirty="0" smtClean="0"/>
              <a:t>Isı, soğuk algınlığı, basınç, egzersiz, güneş ışığı, duygusal stres </a:t>
            </a:r>
          </a:p>
          <a:p>
            <a:r>
              <a:rPr lang="tr-TR" dirty="0" smtClean="0"/>
              <a:t>Kronik hastalıklar(</a:t>
            </a:r>
            <a:r>
              <a:rPr lang="tr-TR" dirty="0" err="1" smtClean="0"/>
              <a:t>Hipertiroidizm</a:t>
            </a:r>
            <a:r>
              <a:rPr lang="tr-TR" dirty="0" smtClean="0"/>
              <a:t>, sistemik </a:t>
            </a:r>
            <a:r>
              <a:rPr lang="tr-TR" dirty="0" err="1" smtClean="0"/>
              <a:t>lupus</a:t>
            </a:r>
            <a:r>
              <a:rPr lang="tr-TR" dirty="0" smtClean="0"/>
              <a:t> </a:t>
            </a:r>
            <a:r>
              <a:rPr lang="tr-TR" dirty="0" err="1" smtClean="0"/>
              <a:t>eritematosus</a:t>
            </a:r>
            <a:r>
              <a:rPr lang="tr-TR" dirty="0" smtClean="0"/>
              <a:t> [SLE], </a:t>
            </a:r>
            <a:r>
              <a:rPr lang="tr-TR" dirty="0" err="1" smtClean="0"/>
              <a:t>romatoid</a:t>
            </a:r>
            <a:r>
              <a:rPr lang="tr-TR" dirty="0" smtClean="0"/>
              <a:t> </a:t>
            </a:r>
            <a:r>
              <a:rPr lang="tr-TR" dirty="0" err="1" smtClean="0"/>
              <a:t>artrit</a:t>
            </a:r>
            <a:r>
              <a:rPr lang="tr-TR" dirty="0" smtClean="0"/>
              <a:t>)</a:t>
            </a:r>
            <a:endParaRPr lang="tr-TR" dirty="0" smtClean="0"/>
          </a:p>
          <a:p>
            <a:r>
              <a:rPr lang="tr-TR" dirty="0" smtClean="0"/>
              <a:t>Diyabet, kronik böbrek yetmezliği veya diğer ürtiker olmayan dermatolojik bozukluklar (Egzama</a:t>
            </a:r>
            <a:r>
              <a:rPr lang="tr-TR" dirty="0" smtClean="0"/>
              <a:t>, </a:t>
            </a:r>
            <a:r>
              <a:rPr lang="tr-TR" dirty="0" err="1" smtClean="0"/>
              <a:t>kontakt</a:t>
            </a:r>
            <a:r>
              <a:rPr lang="tr-TR" dirty="0" smtClean="0"/>
              <a:t> dermatit) sorgulanmalı</a:t>
            </a:r>
            <a:endParaRPr lang="tr-TR"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 MUAYENE</a:t>
            </a:r>
            <a:endParaRPr lang="tr-TR" dirty="0"/>
          </a:p>
        </p:txBody>
      </p:sp>
      <p:sp>
        <p:nvSpPr>
          <p:cNvPr id="3" name="2 İçerik Yer Tutucusu"/>
          <p:cNvSpPr>
            <a:spLocks noGrp="1"/>
          </p:cNvSpPr>
          <p:nvPr>
            <p:ph sz="quarter" idx="1"/>
          </p:nvPr>
        </p:nvSpPr>
        <p:spPr/>
        <p:txBody>
          <a:bodyPr/>
          <a:lstStyle/>
          <a:p>
            <a:r>
              <a:rPr lang="tr-TR" dirty="0" smtClean="0"/>
              <a:t>Üzerine basmakla solabilen, ciltten kabarık, sınırları belirgin halka şeklinde veya çizgisel olabilen bir lezyondur.</a:t>
            </a:r>
          </a:p>
          <a:p>
            <a:r>
              <a:rPr lang="tr-TR" dirty="0" smtClean="0"/>
              <a:t>Vücudun herhangi bir bölgesinde başlayıp yayılabilir</a:t>
            </a:r>
          </a:p>
        </p:txBody>
      </p:sp>
      <p:pic>
        <p:nvPicPr>
          <p:cNvPr id="4" name="3 Resim" descr="küçük ürtiker.jpg"/>
          <p:cNvPicPr>
            <a:picLocks noChangeAspect="1"/>
          </p:cNvPicPr>
          <p:nvPr/>
        </p:nvPicPr>
        <p:blipFill>
          <a:blip r:embed="rId2" cstate="print"/>
          <a:stretch>
            <a:fillRect/>
          </a:stretch>
        </p:blipFill>
        <p:spPr>
          <a:xfrm>
            <a:off x="3275856" y="3861048"/>
            <a:ext cx="4687069" cy="299695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RİSK FAKTÖRLERİ</a:t>
            </a:r>
            <a:endParaRPr lang="tr-TR" dirty="0"/>
          </a:p>
        </p:txBody>
      </p:sp>
      <p:pic>
        <p:nvPicPr>
          <p:cNvPr id="4" name="3 İçerik Yer Tutucusu" descr="GENETİK.jpg"/>
          <p:cNvPicPr>
            <a:picLocks noGrp="1" noChangeAspect="1"/>
          </p:cNvPicPr>
          <p:nvPr>
            <p:ph sz="quarter" idx="1"/>
          </p:nvPr>
        </p:nvPicPr>
        <p:blipFill>
          <a:blip r:embed="rId2" cstate="print"/>
          <a:stretch>
            <a:fillRect/>
          </a:stretch>
        </p:blipFill>
        <p:spPr>
          <a:xfrm>
            <a:off x="285720" y="1571612"/>
            <a:ext cx="3857652" cy="3786214"/>
          </a:xfrm>
        </p:spPr>
      </p:pic>
      <p:pic>
        <p:nvPicPr>
          <p:cNvPr id="5" name="4 Resim" descr="CİNSİYET.jpg"/>
          <p:cNvPicPr>
            <a:picLocks noChangeAspect="1"/>
          </p:cNvPicPr>
          <p:nvPr/>
        </p:nvPicPr>
        <p:blipFill>
          <a:blip r:embed="rId3" cstate="print"/>
          <a:stretch>
            <a:fillRect/>
          </a:stretch>
        </p:blipFill>
        <p:spPr>
          <a:xfrm>
            <a:off x="5072066" y="1571612"/>
            <a:ext cx="3400428" cy="2643206"/>
          </a:xfrm>
          <a:prstGeom prst="rect">
            <a:avLst/>
          </a:prstGeom>
        </p:spPr>
      </p:pic>
      <p:pic>
        <p:nvPicPr>
          <p:cNvPr id="6" name="5 Resim" descr="OBEZİTE.jpg"/>
          <p:cNvPicPr>
            <a:picLocks noChangeAspect="1"/>
          </p:cNvPicPr>
          <p:nvPr/>
        </p:nvPicPr>
        <p:blipFill>
          <a:blip r:embed="rId4" cstate="print"/>
          <a:stretch>
            <a:fillRect/>
          </a:stretch>
        </p:blipFill>
        <p:spPr>
          <a:xfrm>
            <a:off x="4857752" y="4500546"/>
            <a:ext cx="2857500" cy="2357454"/>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 MUAYENE</a:t>
            </a:r>
            <a:endParaRPr lang="tr-TR" dirty="0"/>
          </a:p>
        </p:txBody>
      </p:sp>
      <p:sp>
        <p:nvSpPr>
          <p:cNvPr id="3" name="2 İçerik Yer Tutucusu"/>
          <p:cNvSpPr>
            <a:spLocks noGrp="1"/>
          </p:cNvSpPr>
          <p:nvPr>
            <p:ph sz="quarter" idx="1"/>
          </p:nvPr>
        </p:nvSpPr>
        <p:spPr/>
        <p:txBody>
          <a:bodyPr/>
          <a:lstStyle/>
          <a:p>
            <a:r>
              <a:rPr lang="tr-TR" dirty="0" smtClean="0"/>
              <a:t>Döküntüler birleşerek geniş </a:t>
            </a:r>
            <a:r>
              <a:rPr lang="tr-TR" dirty="0" err="1" smtClean="0"/>
              <a:t>eritemli</a:t>
            </a:r>
            <a:r>
              <a:rPr lang="tr-TR" dirty="0" smtClean="0"/>
              <a:t>, basmakla solan lezyonlar oluşturabilir</a:t>
            </a:r>
          </a:p>
          <a:p>
            <a:r>
              <a:rPr lang="tr-TR" dirty="0" err="1" smtClean="0"/>
              <a:t>Dermografizm</a:t>
            </a:r>
            <a:r>
              <a:rPr lang="tr-TR" dirty="0" smtClean="0"/>
              <a:t> ortaya çıkabilir (hafif çizilmeden kaynaklanan ürtiker lezyonlar).</a:t>
            </a:r>
          </a:p>
          <a:p>
            <a:endParaRPr lang="tr-TR" dirty="0"/>
          </a:p>
        </p:txBody>
      </p:sp>
      <p:pic>
        <p:nvPicPr>
          <p:cNvPr id="4" name="3 Resim" descr="dermogr.jpg"/>
          <p:cNvPicPr>
            <a:picLocks noChangeAspect="1"/>
          </p:cNvPicPr>
          <p:nvPr/>
        </p:nvPicPr>
        <p:blipFill>
          <a:blip r:embed="rId2" cstate="print"/>
          <a:stretch>
            <a:fillRect/>
          </a:stretch>
        </p:blipFill>
        <p:spPr>
          <a:xfrm>
            <a:off x="5004048" y="3717032"/>
            <a:ext cx="2868568" cy="2852936"/>
          </a:xfrm>
          <a:prstGeom prst="rect">
            <a:avLst/>
          </a:prstGeom>
        </p:spPr>
      </p:pic>
      <p:pic>
        <p:nvPicPr>
          <p:cNvPr id="5" name="4 Resim" descr="geniş ürtiker lez.jpg"/>
          <p:cNvPicPr>
            <a:picLocks noChangeAspect="1"/>
          </p:cNvPicPr>
          <p:nvPr/>
        </p:nvPicPr>
        <p:blipFill>
          <a:blip r:embed="rId3" cstate="print"/>
          <a:stretch>
            <a:fillRect/>
          </a:stretch>
        </p:blipFill>
        <p:spPr>
          <a:xfrm>
            <a:off x="899592" y="3717032"/>
            <a:ext cx="2857500" cy="285750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FİZİK MUAYENE</a:t>
            </a:r>
            <a:endParaRPr lang="tr-TR" dirty="0"/>
          </a:p>
        </p:txBody>
      </p:sp>
      <p:sp>
        <p:nvSpPr>
          <p:cNvPr id="3" name="2 İçerik Yer Tutucusu"/>
          <p:cNvSpPr>
            <a:spLocks noGrp="1"/>
          </p:cNvSpPr>
          <p:nvPr>
            <p:ph sz="quarter" idx="1"/>
          </p:nvPr>
        </p:nvSpPr>
        <p:spPr/>
        <p:txBody>
          <a:bodyPr/>
          <a:lstStyle/>
          <a:p>
            <a:pPr>
              <a:buNone/>
            </a:pPr>
            <a:r>
              <a:rPr lang="tr-TR" dirty="0" smtClean="0"/>
              <a:t>Yaşamı tehdit edebilecek muayene bulguları:</a:t>
            </a:r>
          </a:p>
          <a:p>
            <a:r>
              <a:rPr lang="tr-TR" dirty="0" smtClean="0"/>
              <a:t>Dudak, dil veya gırtlakta </a:t>
            </a:r>
            <a:r>
              <a:rPr lang="tr-TR" dirty="0" err="1" smtClean="0"/>
              <a:t>anjioödem</a:t>
            </a:r>
            <a:endParaRPr lang="tr-TR" dirty="0" smtClean="0"/>
          </a:p>
          <a:p>
            <a:r>
              <a:rPr lang="tr-TR" dirty="0" smtClean="0"/>
              <a:t>Ağrılı, uzun süreli (36-48 saatten uzun) veya </a:t>
            </a:r>
            <a:r>
              <a:rPr lang="tr-TR" dirty="0" err="1" smtClean="0"/>
              <a:t>ekimotik</a:t>
            </a:r>
            <a:r>
              <a:rPr lang="tr-TR" dirty="0" smtClean="0"/>
              <a:t> olan </a:t>
            </a:r>
            <a:r>
              <a:rPr lang="tr-TR" dirty="0" err="1" smtClean="0"/>
              <a:t>kişesel</a:t>
            </a:r>
            <a:r>
              <a:rPr lang="tr-TR" dirty="0" smtClean="0"/>
              <a:t> </a:t>
            </a:r>
            <a:r>
              <a:rPr lang="tr-TR" dirty="0" err="1" smtClean="0"/>
              <a:t>ürtikeryal</a:t>
            </a:r>
            <a:r>
              <a:rPr lang="tr-TR" dirty="0" smtClean="0"/>
              <a:t> lezyonlar</a:t>
            </a:r>
          </a:p>
          <a:p>
            <a:r>
              <a:rPr lang="tr-TR" dirty="0" smtClean="0"/>
              <a:t>Sistemik bulgular veya semptomlar, özellikle ateş, </a:t>
            </a:r>
            <a:r>
              <a:rPr lang="tr-TR" dirty="0" err="1" smtClean="0"/>
              <a:t>artralji</a:t>
            </a:r>
            <a:r>
              <a:rPr lang="tr-TR" dirty="0" smtClean="0"/>
              <a:t>, </a:t>
            </a:r>
            <a:r>
              <a:rPr lang="tr-TR" dirty="0" err="1" smtClean="0"/>
              <a:t>artrit</a:t>
            </a:r>
            <a:r>
              <a:rPr lang="tr-TR" dirty="0" smtClean="0"/>
              <a:t>, ağırlık değişimleri, kemik ağrısı veya </a:t>
            </a:r>
            <a:r>
              <a:rPr lang="tr-TR" dirty="0" err="1" smtClean="0"/>
              <a:t>lenfadenopati</a:t>
            </a:r>
            <a:r>
              <a:rPr lang="tr-TR" dirty="0" smtClean="0"/>
              <a:t> varlığı</a:t>
            </a:r>
          </a:p>
          <a:p>
            <a:r>
              <a:rPr lang="tr-TR" dirty="0" err="1" smtClean="0"/>
              <a:t>Pnömoni</a:t>
            </a:r>
            <a:r>
              <a:rPr lang="tr-TR" dirty="0" smtClean="0"/>
              <a:t> veya </a:t>
            </a:r>
            <a:r>
              <a:rPr lang="tr-TR" dirty="0" err="1" smtClean="0"/>
              <a:t>bronkospazm</a:t>
            </a:r>
            <a:r>
              <a:rPr lang="tr-TR" dirty="0" smtClean="0"/>
              <a:t> bulguları(astım)</a:t>
            </a:r>
          </a:p>
          <a:p>
            <a:endParaRPr lang="tr-T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lstStyle/>
          <a:p>
            <a:pPr>
              <a:buNone/>
            </a:pPr>
            <a:r>
              <a:rPr lang="tr-TR" dirty="0" smtClean="0"/>
              <a:t>Genel Önlemler</a:t>
            </a:r>
          </a:p>
          <a:p>
            <a:r>
              <a:rPr lang="tr-TR" dirty="0" smtClean="0"/>
              <a:t>Nedenin (enfeksiyon, besin, </a:t>
            </a:r>
            <a:r>
              <a:rPr lang="tr-TR" dirty="0" err="1" smtClean="0"/>
              <a:t>emosyonel</a:t>
            </a:r>
            <a:r>
              <a:rPr lang="tr-TR" dirty="0" smtClean="0"/>
              <a:t> stres) ortadan kaldırılması; neden ilaçsa kesilmesi veya değiştirilmesi </a:t>
            </a:r>
          </a:p>
          <a:p>
            <a:r>
              <a:rPr lang="tr-TR" dirty="0" smtClean="0"/>
              <a:t>Sıcak, stres, alkol ve ilaç gibi artırıcı nedenlerden sakınılması</a:t>
            </a:r>
            <a:endParaRPr lang="tr-T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normAutofit/>
          </a:bodyPr>
          <a:lstStyle/>
          <a:p>
            <a:pPr>
              <a:buNone/>
            </a:pPr>
            <a:r>
              <a:rPr lang="tr-TR" dirty="0" smtClean="0"/>
              <a:t>   </a:t>
            </a:r>
          </a:p>
          <a:p>
            <a:pPr>
              <a:buNone/>
            </a:pPr>
            <a:endParaRPr lang="tr-TR" sz="4000" dirty="0" smtClean="0"/>
          </a:p>
          <a:p>
            <a:pPr>
              <a:buNone/>
            </a:pPr>
            <a:r>
              <a:rPr lang="tr-TR" sz="4000" dirty="0" smtClean="0"/>
              <a:t>  Solunum Sıkıntısı Olmayan Akut </a:t>
            </a:r>
          </a:p>
          <a:p>
            <a:pPr>
              <a:buNone/>
            </a:pPr>
            <a:r>
              <a:rPr lang="tr-TR" sz="4000" dirty="0" smtClean="0"/>
              <a:t>  Ürtiker ve </a:t>
            </a:r>
            <a:r>
              <a:rPr lang="tr-TR" sz="4000" dirty="0" err="1" smtClean="0"/>
              <a:t>Anjioödem</a:t>
            </a:r>
            <a:r>
              <a:rPr lang="tr-TR" sz="4000" dirty="0" smtClean="0"/>
              <a:t> Tedavisi</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İlk seçilecek ilaç oral </a:t>
            </a:r>
            <a:r>
              <a:rPr lang="tr-TR" dirty="0" err="1" smtClean="0"/>
              <a:t>antihistaminiklerdir</a:t>
            </a:r>
            <a:r>
              <a:rPr lang="tr-TR" dirty="0" smtClean="0"/>
              <a:t>. </a:t>
            </a:r>
          </a:p>
          <a:p>
            <a:r>
              <a:rPr lang="tr-TR" dirty="0" err="1" smtClean="0"/>
              <a:t>Difenhidramin</a:t>
            </a:r>
            <a:r>
              <a:rPr lang="tr-TR" dirty="0" smtClean="0"/>
              <a:t> </a:t>
            </a:r>
            <a:r>
              <a:rPr lang="tr-TR" dirty="0" err="1" smtClean="0"/>
              <a:t>hiroklorür</a:t>
            </a:r>
            <a:r>
              <a:rPr lang="tr-TR" dirty="0" smtClean="0"/>
              <a:t>(: </a:t>
            </a:r>
          </a:p>
          <a:p>
            <a:pPr lvl="1"/>
            <a:r>
              <a:rPr lang="tr-TR" dirty="0" smtClean="0"/>
              <a:t>Çocuk: 5 mg/kg/gün, 3-4 dozda (en çok 300 mg/gün)</a:t>
            </a:r>
          </a:p>
          <a:p>
            <a:r>
              <a:rPr lang="tr-TR" dirty="0" smtClean="0"/>
              <a:t> </a:t>
            </a:r>
            <a:r>
              <a:rPr lang="tr-TR" dirty="0" err="1" smtClean="0"/>
              <a:t>Hidroksizin</a:t>
            </a:r>
            <a:r>
              <a:rPr lang="tr-TR" dirty="0" smtClean="0"/>
              <a:t>(</a:t>
            </a:r>
            <a:r>
              <a:rPr lang="tr-TR" dirty="0" err="1" smtClean="0"/>
              <a:t>Atarax</a:t>
            </a:r>
            <a:r>
              <a:rPr lang="tr-TR" dirty="0" smtClean="0"/>
              <a:t>-</a:t>
            </a:r>
            <a:r>
              <a:rPr lang="tr-TR" dirty="0" err="1" smtClean="0"/>
              <a:t>Vistaril</a:t>
            </a:r>
            <a:r>
              <a:rPr lang="tr-TR" dirty="0" smtClean="0"/>
              <a:t>): </a:t>
            </a:r>
          </a:p>
          <a:p>
            <a:pPr lvl="1"/>
            <a:r>
              <a:rPr lang="tr-TR" dirty="0" smtClean="0"/>
              <a:t>Çocuk: 2-4 mg/kg/gün, 3-4 dozda </a:t>
            </a:r>
          </a:p>
          <a:p>
            <a:r>
              <a:rPr lang="tr-TR" dirty="0" err="1" smtClean="0"/>
              <a:t>Klemastin</a:t>
            </a:r>
            <a:r>
              <a:rPr lang="tr-TR" dirty="0" smtClean="0"/>
              <a:t>(</a:t>
            </a:r>
            <a:r>
              <a:rPr lang="tr-TR" dirty="0" err="1" smtClean="0"/>
              <a:t>Tavegyl</a:t>
            </a:r>
            <a:r>
              <a:rPr lang="tr-TR" dirty="0" smtClean="0"/>
              <a:t>): </a:t>
            </a:r>
          </a:p>
          <a:p>
            <a:pPr lvl="1"/>
            <a:r>
              <a:rPr lang="tr-TR" dirty="0" smtClean="0"/>
              <a:t>Çocuk: 1-3 yaş: 250-500 µg x 2/gün 3-6 yaş: 500 µg x 2/gün 6-12 yaş: 0,5-1 mg/gün</a:t>
            </a:r>
          </a:p>
          <a:p>
            <a:r>
              <a:rPr lang="tr-TR" dirty="0" smtClean="0"/>
              <a:t>Lezyonlar ve kaşıntı tümüyle düzelene kadar veya en çok 3 hafta devam edilir.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lstStyle/>
          <a:p>
            <a:r>
              <a:rPr lang="tr-TR" dirty="0" smtClean="0"/>
              <a:t>Birinci kuşak </a:t>
            </a:r>
            <a:r>
              <a:rPr lang="tr-TR" dirty="0" err="1" smtClean="0"/>
              <a:t>antihistaminiklerin</a:t>
            </a:r>
            <a:r>
              <a:rPr lang="tr-TR" dirty="0" smtClean="0"/>
              <a:t> </a:t>
            </a:r>
            <a:r>
              <a:rPr lang="tr-TR" dirty="0" err="1" smtClean="0"/>
              <a:t>sedatif</a:t>
            </a:r>
            <a:r>
              <a:rPr lang="tr-TR" dirty="0" smtClean="0"/>
              <a:t> ve </a:t>
            </a:r>
            <a:r>
              <a:rPr lang="tr-TR" dirty="0" err="1" smtClean="0"/>
              <a:t>antikolinerjik</a:t>
            </a:r>
            <a:r>
              <a:rPr lang="tr-TR" dirty="0" smtClean="0"/>
              <a:t> yan etkilerinin istenmediği durumlarda ikinci kuşak </a:t>
            </a:r>
            <a:r>
              <a:rPr lang="tr-TR" dirty="0" err="1" smtClean="0"/>
              <a:t>antihistaminikler</a:t>
            </a:r>
            <a:r>
              <a:rPr lang="tr-TR" dirty="0" smtClean="0"/>
              <a:t> tercih edilir.</a:t>
            </a:r>
          </a:p>
          <a:p>
            <a:r>
              <a:rPr lang="tr-TR" dirty="0" err="1" smtClean="0"/>
              <a:t>Setrizin</a:t>
            </a:r>
            <a:r>
              <a:rPr lang="tr-TR" dirty="0" smtClean="0"/>
              <a:t>:</a:t>
            </a:r>
          </a:p>
          <a:p>
            <a:pPr lvl="1"/>
            <a:r>
              <a:rPr lang="nn-NO" dirty="0" smtClean="0"/>
              <a:t>2-6 yaş: 5 mg/gün tek doz</a:t>
            </a:r>
            <a:endParaRPr lang="tr-TR" dirty="0" smtClean="0"/>
          </a:p>
          <a:p>
            <a:pPr lvl="1"/>
            <a:r>
              <a:rPr lang="tr-TR" dirty="0" smtClean="0"/>
              <a:t>6 yaş üstü ve erişkin: 10 mg/gün, tek doz</a:t>
            </a:r>
          </a:p>
          <a:p>
            <a:r>
              <a:rPr lang="tr-TR" dirty="0" err="1" smtClean="0"/>
              <a:t>Loratadin</a:t>
            </a:r>
            <a:r>
              <a:rPr lang="tr-TR" dirty="0" smtClean="0"/>
              <a:t>:</a:t>
            </a:r>
          </a:p>
          <a:p>
            <a:pPr lvl="1"/>
            <a:r>
              <a:rPr lang="nn-NO" dirty="0" smtClean="0"/>
              <a:t>2-6 yaş: 5 mg/gün tek doz</a:t>
            </a:r>
            <a:endParaRPr lang="tr-TR" dirty="0" smtClean="0"/>
          </a:p>
          <a:p>
            <a:pPr lvl="1"/>
            <a:r>
              <a:rPr lang="tr-TR" dirty="0" smtClean="0"/>
              <a:t>6 yaş üstü ve erişkin: 10 mg/gün, tek doz</a:t>
            </a:r>
          </a:p>
          <a:p>
            <a:endParaRPr lang="tr-T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normAutofit fontScale="92500" lnSpcReduction="10000"/>
          </a:bodyPr>
          <a:lstStyle/>
          <a:p>
            <a:r>
              <a:rPr lang="tr-TR" dirty="0" smtClean="0"/>
              <a:t>Lezyonlar çok yaygınsa veya </a:t>
            </a:r>
            <a:r>
              <a:rPr lang="tr-TR" dirty="0" err="1" smtClean="0"/>
              <a:t>anjiyoödem</a:t>
            </a:r>
            <a:r>
              <a:rPr lang="tr-TR" dirty="0" smtClean="0"/>
              <a:t> belirginse </a:t>
            </a:r>
            <a:r>
              <a:rPr lang="tr-TR" dirty="0" err="1" smtClean="0"/>
              <a:t>parenteral</a:t>
            </a:r>
            <a:r>
              <a:rPr lang="tr-TR" dirty="0" smtClean="0"/>
              <a:t> </a:t>
            </a:r>
            <a:r>
              <a:rPr lang="tr-TR" dirty="0" err="1" smtClean="0"/>
              <a:t>antihistaminikler</a:t>
            </a:r>
            <a:r>
              <a:rPr lang="tr-TR" dirty="0" smtClean="0"/>
              <a:t> kullanılır</a:t>
            </a:r>
          </a:p>
          <a:p>
            <a:r>
              <a:rPr lang="tr-TR" dirty="0" err="1" smtClean="0"/>
              <a:t>Klorfenoksamin</a:t>
            </a:r>
            <a:r>
              <a:rPr lang="tr-TR" dirty="0" smtClean="0"/>
              <a:t> </a:t>
            </a:r>
            <a:r>
              <a:rPr lang="tr-TR" dirty="0" err="1" smtClean="0"/>
              <a:t>hidroklorür</a:t>
            </a:r>
            <a:r>
              <a:rPr lang="tr-TR" dirty="0" smtClean="0"/>
              <a:t>: Tercihen kas içine ve damar yoluyla 5 </a:t>
            </a:r>
            <a:r>
              <a:rPr lang="tr-TR" dirty="0" err="1" smtClean="0"/>
              <a:t>dk</a:t>
            </a:r>
            <a:r>
              <a:rPr lang="tr-TR" dirty="0" smtClean="0"/>
              <a:t> içinde yavaş </a:t>
            </a:r>
            <a:r>
              <a:rPr lang="tr-TR" dirty="0" err="1" smtClean="0"/>
              <a:t>puşe</a:t>
            </a:r>
            <a:r>
              <a:rPr lang="tr-TR" dirty="0" smtClean="0"/>
              <a:t> şeklinde uygulanır, 6 saat arayla tekrarlanabilir</a:t>
            </a:r>
          </a:p>
          <a:p>
            <a:pPr lvl="1"/>
            <a:r>
              <a:rPr lang="tr-TR" dirty="0" smtClean="0"/>
              <a:t>Erişkin: 10 mg x 2-3 kez/gün</a:t>
            </a:r>
          </a:p>
          <a:p>
            <a:pPr lvl="1"/>
            <a:r>
              <a:rPr lang="tr-TR" dirty="0" smtClean="0"/>
              <a:t>2-5 yaş çocukta erişkin dozun 1/3’ü</a:t>
            </a:r>
          </a:p>
          <a:p>
            <a:pPr lvl="1"/>
            <a:r>
              <a:rPr lang="tr-TR" dirty="0" smtClean="0"/>
              <a:t>6-10 yaş çocukta erişkin dozun 1/2’si </a:t>
            </a:r>
          </a:p>
          <a:p>
            <a:pPr lvl="1"/>
            <a:r>
              <a:rPr lang="tr-TR" dirty="0" smtClean="0"/>
              <a:t>10 yaş üstü çocukta erişkin dozu</a:t>
            </a:r>
          </a:p>
          <a:p>
            <a:r>
              <a:rPr lang="tr-TR" dirty="0" smtClean="0"/>
              <a:t>Hastalık kontrol altına alındıktan sonra tedavi oral </a:t>
            </a:r>
            <a:r>
              <a:rPr lang="tr-TR" dirty="0" err="1" smtClean="0"/>
              <a:t>antihistaminikler</a:t>
            </a:r>
            <a:r>
              <a:rPr lang="tr-TR" dirty="0" smtClean="0"/>
              <a:t> ile 20 gün sürdürülür.</a:t>
            </a:r>
            <a:endParaRPr lang="tr-TR"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normAutofit/>
          </a:bodyPr>
          <a:lstStyle/>
          <a:p>
            <a:endParaRPr lang="tr-TR" sz="4000" dirty="0" smtClean="0"/>
          </a:p>
          <a:p>
            <a:endParaRPr lang="tr-TR" sz="4000" dirty="0" smtClean="0"/>
          </a:p>
          <a:p>
            <a:pPr>
              <a:buNone/>
            </a:pPr>
            <a:r>
              <a:rPr lang="tr-TR" sz="4000" dirty="0" smtClean="0"/>
              <a:t>  Belirgin Solunum Sıkıntısı Varlığında Akut Ürtiker ve </a:t>
            </a:r>
            <a:r>
              <a:rPr lang="tr-TR" sz="4000" dirty="0" err="1" smtClean="0"/>
              <a:t>Anjioödem</a:t>
            </a:r>
            <a:r>
              <a:rPr lang="tr-TR" sz="4000" dirty="0" smtClean="0"/>
              <a:t> Tedavisi</a:t>
            </a:r>
            <a:endParaRPr lang="tr-TR" sz="40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lstStyle/>
          <a:p>
            <a:r>
              <a:rPr lang="tr-TR" dirty="0" smtClean="0"/>
              <a:t>1.Adım: Adrenalin (Ülkemizde 0,25, 0,50 ve 1 mg/ml olarak ampulleri vardır.) </a:t>
            </a:r>
          </a:p>
          <a:p>
            <a:pPr lvl="1"/>
            <a:r>
              <a:rPr lang="tr-TR" dirty="0" smtClean="0"/>
              <a:t>Çocuk dozu: 0,01 mg/kg damar yoluyla</a:t>
            </a:r>
          </a:p>
          <a:p>
            <a:endParaRPr lang="tr-TR" dirty="0" smtClean="0"/>
          </a:p>
          <a:p>
            <a:r>
              <a:rPr lang="tr-TR" dirty="0" smtClean="0"/>
              <a:t>2.Adım: Solunum yolunun açık tutulması, nazal O2 uygulanması</a:t>
            </a:r>
          </a:p>
          <a:p>
            <a:endParaRPr lang="tr-TR"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normAutofit/>
          </a:bodyPr>
          <a:lstStyle/>
          <a:p>
            <a:r>
              <a:rPr lang="tr-TR" dirty="0" smtClean="0"/>
              <a:t>3. Adım: </a:t>
            </a:r>
            <a:r>
              <a:rPr lang="tr-TR" dirty="0" err="1" smtClean="0"/>
              <a:t>Antihistaminik</a:t>
            </a:r>
            <a:r>
              <a:rPr lang="tr-TR" dirty="0" smtClean="0"/>
              <a:t>; </a:t>
            </a:r>
            <a:r>
              <a:rPr lang="tr-TR" dirty="0" err="1" smtClean="0"/>
              <a:t>Klorfenoksamin</a:t>
            </a:r>
            <a:r>
              <a:rPr lang="tr-TR" dirty="0" smtClean="0"/>
              <a:t> </a:t>
            </a:r>
            <a:r>
              <a:rPr lang="tr-TR" dirty="0" err="1" smtClean="0"/>
              <a:t>hidroklorür</a:t>
            </a:r>
            <a:r>
              <a:rPr lang="tr-TR" dirty="0" smtClean="0"/>
              <a:t> Tercihen kas içine veya damar yoluyla 5 dakika içinde yavaş </a:t>
            </a:r>
            <a:r>
              <a:rPr lang="tr-TR" dirty="0" err="1" smtClean="0"/>
              <a:t>puşe</a:t>
            </a:r>
            <a:r>
              <a:rPr lang="tr-TR" dirty="0" smtClean="0"/>
              <a:t> şeklinde 6 saat arayla tekrarlanabilir. </a:t>
            </a:r>
          </a:p>
          <a:p>
            <a:pPr lvl="1"/>
            <a:r>
              <a:rPr lang="tr-TR" dirty="0" smtClean="0"/>
              <a:t>Erişkinde 10 mg x 2-3 kez/gün</a:t>
            </a:r>
          </a:p>
          <a:p>
            <a:pPr lvl="1"/>
            <a:r>
              <a:rPr lang="tr-TR" dirty="0" smtClean="0"/>
              <a:t>2-5 yaş çocukta erişkin dozun 1/3’ü </a:t>
            </a:r>
          </a:p>
          <a:p>
            <a:pPr lvl="1"/>
            <a:r>
              <a:rPr lang="tr-TR" dirty="0" smtClean="0"/>
              <a:t>6-10 yaş çocukta erişkin dozun 1/2’si </a:t>
            </a:r>
          </a:p>
          <a:p>
            <a:pPr lvl="1"/>
            <a:r>
              <a:rPr lang="tr-TR" dirty="0" smtClean="0"/>
              <a:t>10 yaş üstü çocukta erişkin dozu</a:t>
            </a:r>
          </a:p>
          <a:p>
            <a:endParaRPr lang="tr-TR"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RİSK FAKTÖRLERİ</a:t>
            </a:r>
            <a:endParaRPr lang="tr-TR" dirty="0"/>
          </a:p>
        </p:txBody>
      </p:sp>
      <p:pic>
        <p:nvPicPr>
          <p:cNvPr id="4" name="3 İçerik Yer Tutucusu" descr="ALERJENLER.jpg"/>
          <p:cNvPicPr>
            <a:picLocks noGrp="1" noChangeAspect="1"/>
          </p:cNvPicPr>
          <p:nvPr>
            <p:ph sz="quarter" idx="1"/>
          </p:nvPr>
        </p:nvPicPr>
        <p:blipFill>
          <a:blip r:embed="rId2" cstate="print"/>
          <a:stretch>
            <a:fillRect/>
          </a:stretch>
        </p:blipFill>
        <p:spPr>
          <a:xfrm>
            <a:off x="0" y="1643050"/>
            <a:ext cx="5072098" cy="2500330"/>
          </a:xfrm>
        </p:spPr>
      </p:pic>
      <p:pic>
        <p:nvPicPr>
          <p:cNvPr id="5" name="4 Resim" descr="SİGARA.jpg"/>
          <p:cNvPicPr>
            <a:picLocks noChangeAspect="1"/>
          </p:cNvPicPr>
          <p:nvPr/>
        </p:nvPicPr>
        <p:blipFill>
          <a:blip r:embed="rId3" cstate="print"/>
          <a:stretch>
            <a:fillRect/>
          </a:stretch>
        </p:blipFill>
        <p:spPr>
          <a:xfrm>
            <a:off x="4860032" y="3068960"/>
            <a:ext cx="4007186" cy="2941646"/>
          </a:xfrm>
          <a:prstGeom prst="rect">
            <a:avLst/>
          </a:prstGeom>
        </p:spPr>
      </p:pic>
      <p:pic>
        <p:nvPicPr>
          <p:cNvPr id="6" name="5 Resim" descr="cevre-kirliligi-.jpg"/>
          <p:cNvPicPr>
            <a:picLocks noChangeAspect="1"/>
          </p:cNvPicPr>
          <p:nvPr/>
        </p:nvPicPr>
        <p:blipFill>
          <a:blip r:embed="rId4" cstate="print"/>
          <a:stretch>
            <a:fillRect/>
          </a:stretch>
        </p:blipFill>
        <p:spPr>
          <a:xfrm>
            <a:off x="285720" y="4119560"/>
            <a:ext cx="3228985" cy="2738440"/>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TEDAVİ</a:t>
            </a:r>
            <a:endParaRPr lang="tr-TR" dirty="0"/>
          </a:p>
        </p:txBody>
      </p:sp>
      <p:sp>
        <p:nvSpPr>
          <p:cNvPr id="3" name="2 İçerik Yer Tutucusu"/>
          <p:cNvSpPr>
            <a:spLocks noGrp="1"/>
          </p:cNvSpPr>
          <p:nvPr>
            <p:ph sz="quarter" idx="1"/>
          </p:nvPr>
        </p:nvSpPr>
        <p:spPr/>
        <p:txBody>
          <a:bodyPr/>
          <a:lstStyle/>
          <a:p>
            <a:r>
              <a:rPr lang="tr-TR" dirty="0" smtClean="0"/>
              <a:t>4.Adım: </a:t>
            </a:r>
            <a:r>
              <a:rPr lang="tr-TR" dirty="0" err="1" smtClean="0"/>
              <a:t>Kortikosteroid</a:t>
            </a:r>
            <a:r>
              <a:rPr lang="tr-TR" dirty="0" smtClean="0"/>
              <a:t>; </a:t>
            </a:r>
            <a:r>
              <a:rPr lang="tr-TR" dirty="0" err="1" smtClean="0"/>
              <a:t>Metilprednisolon</a:t>
            </a:r>
            <a:r>
              <a:rPr lang="tr-TR" dirty="0" smtClean="0"/>
              <a:t> </a:t>
            </a:r>
          </a:p>
          <a:p>
            <a:pPr lvl="1"/>
            <a:r>
              <a:rPr lang="tr-TR" dirty="0" smtClean="0"/>
              <a:t>Çocuklarda 0,5-2 mg/kg/gün 2-4 doza bölünerek damar yoluyla</a:t>
            </a:r>
          </a:p>
          <a:p>
            <a:endParaRPr lang="tr-T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SEVK KRİTERLERİ</a:t>
            </a:r>
            <a:endParaRPr lang="tr-TR" dirty="0"/>
          </a:p>
        </p:txBody>
      </p:sp>
      <p:sp>
        <p:nvSpPr>
          <p:cNvPr id="3" name="2 İçerik Yer Tutucusu"/>
          <p:cNvSpPr>
            <a:spLocks noGrp="1"/>
          </p:cNvSpPr>
          <p:nvPr>
            <p:ph sz="quarter" idx="1"/>
          </p:nvPr>
        </p:nvSpPr>
        <p:spPr/>
        <p:txBody>
          <a:bodyPr/>
          <a:lstStyle/>
          <a:p>
            <a:r>
              <a:rPr lang="tr-TR" dirty="0" smtClean="0"/>
              <a:t>Sevk Ölçütleri</a:t>
            </a:r>
          </a:p>
          <a:p>
            <a:pPr lvl="1"/>
            <a:r>
              <a:rPr lang="tr-TR" dirty="0" smtClean="0"/>
              <a:t>Tedaviye yanıt alınamaması </a:t>
            </a:r>
          </a:p>
          <a:p>
            <a:pPr lvl="1"/>
            <a:r>
              <a:rPr lang="tr-TR" dirty="0" err="1" smtClean="0"/>
              <a:t>Anjiyoödemde</a:t>
            </a:r>
            <a:r>
              <a:rPr lang="tr-TR" dirty="0" smtClean="0"/>
              <a:t> belirtilerin 24 saat içinde gerilememesi veya solunum sıkıntısının devam etmesi</a:t>
            </a:r>
          </a:p>
          <a:p>
            <a:pPr lvl="1"/>
            <a:r>
              <a:rPr lang="tr-TR" dirty="0" smtClean="0"/>
              <a:t>Yineleyen </a:t>
            </a:r>
            <a:r>
              <a:rPr lang="tr-TR" dirty="0" err="1" smtClean="0"/>
              <a:t>anjiyoödem</a:t>
            </a:r>
            <a:r>
              <a:rPr lang="tr-TR" dirty="0" smtClean="0"/>
              <a:t> varlığı</a:t>
            </a:r>
            <a:endParaRPr lang="tr-TR"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Özet</a:t>
            </a:r>
            <a:endParaRPr lang="tr-TR" dirty="0"/>
          </a:p>
        </p:txBody>
      </p:sp>
      <p:sp>
        <p:nvSpPr>
          <p:cNvPr id="3" name="2 İçerik Yer Tutucusu"/>
          <p:cNvSpPr>
            <a:spLocks noGrp="1"/>
          </p:cNvSpPr>
          <p:nvPr>
            <p:ph sz="quarter" idx="1"/>
          </p:nvPr>
        </p:nvSpPr>
        <p:spPr/>
        <p:txBody>
          <a:bodyPr/>
          <a:lstStyle/>
          <a:p>
            <a:r>
              <a:rPr lang="tr-TR" dirty="0" err="1" smtClean="0"/>
              <a:t>Atopik</a:t>
            </a:r>
            <a:r>
              <a:rPr lang="tr-TR" dirty="0" smtClean="0"/>
              <a:t> dermatit tanısında zorunlu kriterler?</a:t>
            </a:r>
          </a:p>
          <a:p>
            <a:r>
              <a:rPr lang="tr-TR" dirty="0" err="1" smtClean="0"/>
              <a:t>Atopik</a:t>
            </a:r>
            <a:r>
              <a:rPr lang="tr-TR" dirty="0" smtClean="0"/>
              <a:t> dermatit tedavisinde önerilmeyen?</a:t>
            </a:r>
          </a:p>
          <a:p>
            <a:r>
              <a:rPr lang="tr-TR" dirty="0" smtClean="0"/>
              <a:t>Ürtiker döküntü özellikleri?</a:t>
            </a:r>
          </a:p>
          <a:p>
            <a:r>
              <a:rPr lang="tr-TR" dirty="0" smtClean="0"/>
              <a:t>Solunum sıkıntısı olan ürtikerli hasta tedavi?</a:t>
            </a:r>
          </a:p>
          <a:p>
            <a:r>
              <a:rPr lang="tr-TR" dirty="0" smtClean="0"/>
              <a:t>Astım akut atak </a:t>
            </a:r>
            <a:r>
              <a:rPr lang="tr-TR" dirty="0" err="1" smtClean="0"/>
              <a:t>evreleme</a:t>
            </a:r>
            <a:r>
              <a:rPr lang="tr-TR" dirty="0" smtClean="0"/>
              <a:t>? Hafif-orta atak tedavi?</a:t>
            </a:r>
            <a:endParaRPr lang="tr-TR"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KAYNAKLAR</a:t>
            </a:r>
            <a:endParaRPr lang="tr-TR" dirty="0"/>
          </a:p>
        </p:txBody>
      </p:sp>
      <p:sp>
        <p:nvSpPr>
          <p:cNvPr id="3" name="2 İçerik Yer Tutucusu"/>
          <p:cNvSpPr>
            <a:spLocks noGrp="1"/>
          </p:cNvSpPr>
          <p:nvPr>
            <p:ph sz="quarter" idx="1"/>
          </p:nvPr>
        </p:nvSpPr>
        <p:spPr/>
        <p:txBody>
          <a:bodyPr/>
          <a:lstStyle/>
          <a:p>
            <a:r>
              <a:rPr lang="tr-TR" dirty="0" smtClean="0"/>
              <a:t>Sağlık Bakanlığı birinci basamak tanı ve tedavi rehberi 2012</a:t>
            </a:r>
          </a:p>
          <a:p>
            <a:r>
              <a:rPr lang="tr-TR" dirty="0" smtClean="0"/>
              <a:t>Amerika Dermatoloji Derneği Kılavuzu 2014</a:t>
            </a:r>
          </a:p>
          <a:p>
            <a:r>
              <a:rPr lang="tr-TR" dirty="0" err="1" smtClean="0"/>
              <a:t>Am</a:t>
            </a:r>
            <a:r>
              <a:rPr lang="tr-TR" dirty="0" smtClean="0"/>
              <a:t> </a:t>
            </a:r>
            <a:r>
              <a:rPr lang="tr-TR" dirty="0" err="1" smtClean="0"/>
              <a:t>Fam</a:t>
            </a:r>
            <a:r>
              <a:rPr lang="tr-TR" dirty="0" smtClean="0"/>
              <a:t> </a:t>
            </a:r>
            <a:r>
              <a:rPr lang="tr-TR" dirty="0" err="1" smtClean="0"/>
              <a:t>Physician</a:t>
            </a:r>
            <a:r>
              <a:rPr lang="tr-TR" dirty="0" smtClean="0"/>
              <a:t>. 2012 Jul 1;86(1):35-42</a:t>
            </a:r>
          </a:p>
          <a:p>
            <a:r>
              <a:rPr lang="tr-TR" dirty="0" smtClean="0"/>
              <a:t>Türk </a:t>
            </a:r>
            <a:r>
              <a:rPr lang="tr-TR" dirty="0" err="1" smtClean="0"/>
              <a:t>Toraks</a:t>
            </a:r>
            <a:r>
              <a:rPr lang="tr-TR" dirty="0" smtClean="0"/>
              <a:t> Derneği astım tanı ve tedavi rehberi 2016 </a:t>
            </a:r>
          </a:p>
          <a:p>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talama">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5796</TotalTime>
  <Words>3276</Words>
  <Application>Microsoft Office PowerPoint</Application>
  <PresentationFormat>Ekran Gösterisi (4:3)</PresentationFormat>
  <Paragraphs>533</Paragraphs>
  <Slides>93</Slides>
  <Notes>23</Notes>
  <HiddenSlides>0</HiddenSlides>
  <MMClips>0</MMClips>
  <ScaleCrop>false</ScaleCrop>
  <HeadingPairs>
    <vt:vector size="4" baseType="variant">
      <vt:variant>
        <vt:lpstr>Tema</vt:lpstr>
      </vt:variant>
      <vt:variant>
        <vt:i4>1</vt:i4>
      </vt:variant>
      <vt:variant>
        <vt:lpstr>Slayt Başlıkları</vt:lpstr>
      </vt:variant>
      <vt:variant>
        <vt:i4>93</vt:i4>
      </vt:variant>
    </vt:vector>
  </HeadingPairs>
  <TitlesOfParts>
    <vt:vector size="94" baseType="lpstr">
      <vt:lpstr>Ortalama</vt:lpstr>
      <vt:lpstr>ÇOCUKLARDA  Astım ATOPİK DERMATİT ÜRTİKER </vt:lpstr>
      <vt:lpstr>Amaç</vt:lpstr>
      <vt:lpstr>Hedefler</vt:lpstr>
      <vt:lpstr>ASTIM</vt:lpstr>
      <vt:lpstr>EPİDEMİYOLOJİ</vt:lpstr>
      <vt:lpstr>ASTIM</vt:lpstr>
      <vt:lpstr>RİSK FAKTÖRLERİ</vt:lpstr>
      <vt:lpstr>RİSK FAKTÖRLERİ</vt:lpstr>
      <vt:lpstr>RİSK FAKTÖRLERİ</vt:lpstr>
      <vt:lpstr>SEMPTOM</vt:lpstr>
      <vt:lpstr>SEMPTOM</vt:lpstr>
      <vt:lpstr>SEMPTOM</vt:lpstr>
      <vt:lpstr>FİZİK MUAYENE</vt:lpstr>
      <vt:lpstr>TANI</vt:lpstr>
      <vt:lpstr>TANI</vt:lpstr>
      <vt:lpstr>PowerPoint Sunusu</vt:lpstr>
      <vt:lpstr>TEDAVİ</vt:lpstr>
      <vt:lpstr>TEDAVİ</vt:lpstr>
      <vt:lpstr>OLGU</vt:lpstr>
      <vt:lpstr>ASTIM AĞIRLIĞININ BELİRLENMESİ</vt:lpstr>
      <vt:lpstr>TEDAVİ</vt:lpstr>
      <vt:lpstr>TEDAVİ</vt:lpstr>
      <vt:lpstr>OLGU</vt:lpstr>
      <vt:lpstr>ASTIM KONTROL DEĞERLENDİRME</vt:lpstr>
      <vt:lpstr>OLGU</vt:lpstr>
      <vt:lpstr>AYIRICI TANI</vt:lpstr>
      <vt:lpstr>PowerPoint Sunusu</vt:lpstr>
      <vt:lpstr>ASTIM ATAĞININ AĞIRLIK  DERECESİ </vt:lpstr>
      <vt:lpstr>OLGU</vt:lpstr>
      <vt:lpstr>OLGU</vt:lpstr>
      <vt:lpstr>OLGU</vt:lpstr>
      <vt:lpstr>BİRİNCİ BASAMAKTA ASTIM ATAK TEDAVİSİ</vt:lpstr>
      <vt:lpstr>BİRİNCİ BASAMAKTA ASTIM ATAK TEDAVİSİ</vt:lpstr>
      <vt:lpstr>TEDAVİ</vt:lpstr>
      <vt:lpstr>TABURCULUK SONRASI ÖNERİLER</vt:lpstr>
      <vt:lpstr>PowerPoint Sunusu</vt:lpstr>
      <vt:lpstr>OLGU</vt:lpstr>
      <vt:lpstr>ATOPİK DERMATİT</vt:lpstr>
      <vt:lpstr>ATOPİK DERMATİT</vt:lpstr>
      <vt:lpstr>ATOPİK DERMATİT</vt:lpstr>
      <vt:lpstr>ATOPİK DERMATİT</vt:lpstr>
      <vt:lpstr>ATOPİK DERMATİT</vt:lpstr>
      <vt:lpstr>ATOPİK DERMATİT</vt:lpstr>
      <vt:lpstr>ATOPİK DERMATİT</vt:lpstr>
      <vt:lpstr>ATOPİK DERMATİT</vt:lpstr>
      <vt:lpstr>SEMPTOM</vt:lpstr>
      <vt:lpstr>FİZİK MUAYENE</vt:lpstr>
      <vt:lpstr>FİZİK MUAYENE</vt:lpstr>
      <vt:lpstr>FİZİK MUAYENE</vt:lpstr>
      <vt:lpstr>FİZİK MUAYENE</vt:lpstr>
      <vt:lpstr>FİZİK MUAYENE</vt:lpstr>
      <vt:lpstr>FİZİK MUAYENE</vt:lpstr>
      <vt:lpstr>FİZİK MUAYENE</vt:lpstr>
      <vt:lpstr>PowerPoint Sunusu</vt:lpstr>
      <vt:lpstr>KOMPLİKASYON</vt:lpstr>
      <vt:lpstr>TEDAVİ</vt:lpstr>
      <vt:lpstr>TEDAVİ</vt:lpstr>
      <vt:lpstr>TEDAVİ</vt:lpstr>
      <vt:lpstr>TEDAVİ</vt:lpstr>
      <vt:lpstr>PowerPoint Sunusu</vt:lpstr>
      <vt:lpstr>TEDAVİ</vt:lpstr>
      <vt:lpstr>TEDAVİ</vt:lpstr>
      <vt:lpstr>TEDAVİ</vt:lpstr>
      <vt:lpstr>TEDAVİ</vt:lpstr>
      <vt:lpstr>TEDAVİ</vt:lpstr>
      <vt:lpstr>TEDAVİ</vt:lpstr>
      <vt:lpstr>TEDAVİ</vt:lpstr>
      <vt:lpstr>TEDAVİ</vt:lpstr>
      <vt:lpstr>SEVK KRİTERLERİ</vt:lpstr>
      <vt:lpstr>ÜRTİKER</vt:lpstr>
      <vt:lpstr>ÜRTİKER</vt:lpstr>
      <vt:lpstr>ETİYOLOJİ</vt:lpstr>
      <vt:lpstr>ETİYOLOJİ</vt:lpstr>
      <vt:lpstr>ETİYOLOJİ</vt:lpstr>
      <vt:lpstr>ETİYOLOJİ</vt:lpstr>
      <vt:lpstr>ANAMNEZ</vt:lpstr>
      <vt:lpstr>ANAMNEZ</vt:lpstr>
      <vt:lpstr>ANAMNEZ</vt:lpstr>
      <vt:lpstr>FİZİK MUAYENE</vt:lpstr>
      <vt:lpstr>FİZİK MUAYENE</vt:lpstr>
      <vt:lpstr>FİZİK MUAYENE</vt:lpstr>
      <vt:lpstr>TEDAVİ</vt:lpstr>
      <vt:lpstr>TEDAVİ</vt:lpstr>
      <vt:lpstr>TEDAVİ</vt:lpstr>
      <vt:lpstr>TEDAVİ</vt:lpstr>
      <vt:lpstr>TEDAVİ</vt:lpstr>
      <vt:lpstr>TEDAVİ</vt:lpstr>
      <vt:lpstr>TEDAVİ</vt:lpstr>
      <vt:lpstr>TEDAVİ</vt:lpstr>
      <vt:lpstr>TEDAVİ</vt:lpstr>
      <vt:lpstr>SEVK KRİTERLERİ</vt:lpstr>
      <vt:lpstr>Özet</vt:lpstr>
      <vt:lpstr>KAYNAKLAR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ATOPİK DERMATİT</dc:title>
  <dc:creator>selami</dc:creator>
  <cp:lastModifiedBy>Win7</cp:lastModifiedBy>
  <cp:revision>381</cp:revision>
  <dcterms:created xsi:type="dcterms:W3CDTF">2017-02-15T11:05:31Z</dcterms:created>
  <dcterms:modified xsi:type="dcterms:W3CDTF">2017-02-28T09:27:44Z</dcterms:modified>
</cp:coreProperties>
</file>