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7" r:id="rId11"/>
    <p:sldId id="269" r:id="rId12"/>
    <p:sldId id="264" r:id="rId13"/>
    <p:sldId id="265" r:id="rId14"/>
    <p:sldId id="266" r:id="rId15"/>
    <p:sldId id="291" r:id="rId16"/>
    <p:sldId id="270" r:id="rId17"/>
    <p:sldId id="271" r:id="rId18"/>
    <p:sldId id="273" r:id="rId19"/>
    <p:sldId id="274" r:id="rId20"/>
    <p:sldId id="276" r:id="rId21"/>
    <p:sldId id="279" r:id="rId22"/>
    <p:sldId id="277" r:id="rId23"/>
    <p:sldId id="289" r:id="rId24"/>
    <p:sldId id="278" r:id="rId25"/>
    <p:sldId id="281" r:id="rId26"/>
    <p:sldId id="280" r:id="rId27"/>
    <p:sldId id="282" r:id="rId28"/>
    <p:sldId id="283" r:id="rId29"/>
    <p:sldId id="284" r:id="rId30"/>
    <p:sldId id="286" r:id="rId31"/>
    <p:sldId id="285" r:id="rId32"/>
    <p:sldId id="288" r:id="rId33"/>
    <p:sldId id="287" r:id="rId34"/>
    <p:sldId id="290" r:id="rId3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D248C-DC11-49D7-A638-747EDAACAAAE}" type="datetimeFigureOut">
              <a:rPr lang="tr-TR" smtClean="0"/>
              <a:pPr/>
              <a:t>09.10.2015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1B71FC-E6CD-4796-A81E-A76AA724776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9784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B71FC-E6CD-4796-A81E-A76AA724776E}" type="slidenum">
              <a:rPr lang="tr-TR" smtClean="0"/>
              <a:pPr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3407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2A601-7202-4BAD-89CB-198574C81364}" type="datetimeFigureOut">
              <a:rPr lang="tr-TR" smtClean="0"/>
              <a:pPr/>
              <a:t>09.10.2015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A95639-A5E3-4702-AF4F-51992B9F959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2A601-7202-4BAD-89CB-198574C81364}" type="datetimeFigureOut">
              <a:rPr lang="tr-TR" smtClean="0"/>
              <a:pPr/>
              <a:t>09.10.2015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A95639-A5E3-4702-AF4F-51992B9F95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2A601-7202-4BAD-89CB-198574C81364}" type="datetimeFigureOut">
              <a:rPr lang="tr-TR" smtClean="0"/>
              <a:pPr/>
              <a:t>09.10.2015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A95639-A5E3-4702-AF4F-51992B9F95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2A601-7202-4BAD-89CB-198574C81364}" type="datetimeFigureOut">
              <a:rPr lang="tr-TR" smtClean="0"/>
              <a:pPr/>
              <a:t>09.10.2015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A95639-A5E3-4702-AF4F-51992B9F95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2A601-7202-4BAD-89CB-198574C81364}" type="datetimeFigureOut">
              <a:rPr lang="tr-TR" smtClean="0"/>
              <a:pPr/>
              <a:t>09.10.2015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A95639-A5E3-4702-AF4F-51992B9F959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2A601-7202-4BAD-89CB-198574C81364}" type="datetimeFigureOut">
              <a:rPr lang="tr-TR" smtClean="0"/>
              <a:pPr/>
              <a:t>09.10.2015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A95639-A5E3-4702-AF4F-51992B9F95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2A601-7202-4BAD-89CB-198574C81364}" type="datetimeFigureOut">
              <a:rPr lang="tr-TR" smtClean="0"/>
              <a:pPr/>
              <a:t>09.10.2015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A95639-A5E3-4702-AF4F-51992B9F95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2A601-7202-4BAD-89CB-198574C81364}" type="datetimeFigureOut">
              <a:rPr lang="tr-TR" smtClean="0"/>
              <a:pPr/>
              <a:t>09.10.2015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A95639-A5E3-4702-AF4F-51992B9F95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2A601-7202-4BAD-89CB-198574C81364}" type="datetimeFigureOut">
              <a:rPr lang="tr-TR" smtClean="0"/>
              <a:pPr/>
              <a:t>09.10.2015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A95639-A5E3-4702-AF4F-51992B9F959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2A601-7202-4BAD-89CB-198574C81364}" type="datetimeFigureOut">
              <a:rPr lang="tr-TR" smtClean="0"/>
              <a:pPr/>
              <a:t>09.10.2015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A95639-A5E3-4702-AF4F-51992B9F959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62A601-7202-4BAD-89CB-198574C81364}" type="datetimeFigureOut">
              <a:rPr lang="tr-TR" smtClean="0"/>
              <a:pPr/>
              <a:t>09.10.2015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A95639-A5E3-4702-AF4F-51992B9F959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162A601-7202-4BAD-89CB-198574C81364}" type="datetimeFigureOut">
              <a:rPr lang="tr-TR" smtClean="0"/>
              <a:pPr/>
              <a:t>09.10.2015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8A95639-A5E3-4702-AF4F-51992B9F959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 rot="19508191">
            <a:off x="550721" y="1814879"/>
            <a:ext cx="8231522" cy="2012114"/>
          </a:xfrm>
        </p:spPr>
        <p:txBody>
          <a:bodyPr>
            <a:noAutofit/>
          </a:bodyPr>
          <a:lstStyle/>
          <a:p>
            <a:r>
              <a:rPr lang="tr-TR" sz="8000" dirty="0" smtClean="0"/>
              <a:t>HİPERTANSİYON</a:t>
            </a:r>
            <a:endParaRPr lang="tr-TR" sz="80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5990902" y="5086925"/>
            <a:ext cx="19654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İnt</a:t>
            </a:r>
            <a:r>
              <a:rPr lang="tr-TR" dirty="0" smtClean="0"/>
              <a:t>. Dr. Ercan YAYLI</a:t>
            </a:r>
          </a:p>
          <a:p>
            <a:r>
              <a:rPr lang="tr-TR" dirty="0" smtClean="0"/>
              <a:t>07.09.2015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PRİMER HİPERTANSİYON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b="1" dirty="0" smtClean="0"/>
              <a:t>Nedenleri;</a:t>
            </a:r>
          </a:p>
          <a:p>
            <a:pPr lvl="2">
              <a:lnSpc>
                <a:spcPct val="80000"/>
              </a:lnSpc>
            </a:pPr>
            <a:r>
              <a:rPr lang="tr-TR" sz="2800" dirty="0" smtClean="0">
                <a:solidFill>
                  <a:schemeClr val="accent2"/>
                </a:solidFill>
              </a:rPr>
              <a:t>Genetik yatkınlık</a:t>
            </a:r>
          </a:p>
          <a:p>
            <a:pPr lvl="2">
              <a:lnSpc>
                <a:spcPct val="80000"/>
              </a:lnSpc>
            </a:pPr>
            <a:r>
              <a:rPr lang="tr-TR" sz="2800" dirty="0" smtClean="0"/>
              <a:t>Aşırı tuz tüketimi</a:t>
            </a:r>
          </a:p>
          <a:p>
            <a:pPr lvl="2">
              <a:lnSpc>
                <a:spcPct val="80000"/>
              </a:lnSpc>
            </a:pPr>
            <a:r>
              <a:rPr lang="tr-TR" sz="2800" dirty="0" err="1" smtClean="0"/>
              <a:t>Obezite</a:t>
            </a:r>
            <a:endParaRPr lang="tr-TR" sz="2800" dirty="0" smtClean="0"/>
          </a:p>
          <a:p>
            <a:pPr lvl="2">
              <a:lnSpc>
                <a:spcPct val="80000"/>
              </a:lnSpc>
            </a:pPr>
            <a:r>
              <a:rPr lang="tr-TR" sz="2800" dirty="0" smtClean="0"/>
              <a:t>Sempatik sinir sistemi fazla çalışması</a:t>
            </a:r>
          </a:p>
          <a:p>
            <a:pPr lvl="2">
              <a:lnSpc>
                <a:spcPct val="80000"/>
              </a:lnSpc>
            </a:pPr>
            <a:r>
              <a:rPr lang="tr-TR" sz="2800" dirty="0" err="1" smtClean="0">
                <a:solidFill>
                  <a:schemeClr val="accent2"/>
                </a:solidFill>
              </a:rPr>
              <a:t>Renin</a:t>
            </a:r>
            <a:r>
              <a:rPr lang="tr-TR" sz="2800" dirty="0" smtClean="0">
                <a:solidFill>
                  <a:schemeClr val="accent2"/>
                </a:solidFill>
              </a:rPr>
              <a:t>-</a:t>
            </a:r>
            <a:r>
              <a:rPr lang="tr-TR" sz="2800" dirty="0" err="1" smtClean="0">
                <a:solidFill>
                  <a:schemeClr val="accent2"/>
                </a:solidFill>
              </a:rPr>
              <a:t>anjiotensin</a:t>
            </a:r>
            <a:r>
              <a:rPr lang="tr-TR" sz="2800" dirty="0" smtClean="0">
                <a:solidFill>
                  <a:schemeClr val="accent2"/>
                </a:solidFill>
              </a:rPr>
              <a:t> sisteminin rolü</a:t>
            </a:r>
          </a:p>
          <a:p>
            <a:pPr lvl="2">
              <a:lnSpc>
                <a:spcPct val="80000"/>
              </a:lnSpc>
            </a:pPr>
            <a:r>
              <a:rPr lang="tr-TR" sz="2800" dirty="0" smtClean="0">
                <a:solidFill>
                  <a:schemeClr val="accent2"/>
                </a:solidFill>
              </a:rPr>
              <a:t>Tuz atılımındaki </a:t>
            </a:r>
            <a:r>
              <a:rPr lang="tr-TR" sz="2800" dirty="0" err="1" smtClean="0">
                <a:solidFill>
                  <a:schemeClr val="accent2"/>
                </a:solidFill>
              </a:rPr>
              <a:t>renal</a:t>
            </a:r>
            <a:r>
              <a:rPr lang="tr-TR" sz="2800" dirty="0" smtClean="0">
                <a:solidFill>
                  <a:schemeClr val="accent2"/>
                </a:solidFill>
              </a:rPr>
              <a:t> bozukluk</a:t>
            </a:r>
          </a:p>
          <a:p>
            <a:pPr lvl="2">
              <a:lnSpc>
                <a:spcPct val="80000"/>
              </a:lnSpc>
            </a:pPr>
            <a:r>
              <a:rPr lang="tr-TR" sz="2800" dirty="0" err="1" smtClean="0"/>
              <a:t>İntraselüler</a:t>
            </a:r>
            <a:r>
              <a:rPr lang="tr-TR" sz="2800" dirty="0" smtClean="0"/>
              <a:t> sodyum ve kalsiyum artışı</a:t>
            </a:r>
          </a:p>
          <a:p>
            <a:pPr lvl="2">
              <a:lnSpc>
                <a:spcPct val="80000"/>
              </a:lnSpc>
            </a:pPr>
            <a:r>
              <a:rPr lang="tr-TR" sz="2800" dirty="0" smtClean="0"/>
              <a:t>Düşük doğum ağırlığı</a:t>
            </a:r>
          </a:p>
          <a:p>
            <a:pPr lvl="2">
              <a:lnSpc>
                <a:spcPct val="80000"/>
              </a:lnSpc>
            </a:pPr>
            <a:r>
              <a:rPr lang="tr-TR" sz="2800" dirty="0" smtClean="0">
                <a:solidFill>
                  <a:schemeClr val="accent2"/>
                </a:solidFill>
              </a:rPr>
              <a:t>Aceleci,  sabırsız,  stresli kişilik yapısı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b="1" dirty="0" smtClean="0"/>
              <a:t>Arttıran faktörler;</a:t>
            </a:r>
          </a:p>
          <a:p>
            <a:pPr lvl="2"/>
            <a:r>
              <a:rPr lang="tr-TR" dirty="0" smtClean="0"/>
              <a:t>Aşırı alkol alımı, </a:t>
            </a:r>
          </a:p>
          <a:p>
            <a:pPr lvl="2"/>
            <a:r>
              <a:rPr lang="tr-TR" dirty="0" smtClean="0"/>
              <a:t>Sigara, </a:t>
            </a:r>
          </a:p>
          <a:p>
            <a:pPr lvl="2"/>
            <a:r>
              <a:rPr lang="tr-TR" dirty="0" err="1" smtClean="0"/>
              <a:t>Sedanter</a:t>
            </a:r>
            <a:r>
              <a:rPr lang="tr-TR" dirty="0" smtClean="0"/>
              <a:t> hayat,</a:t>
            </a:r>
          </a:p>
          <a:p>
            <a:pPr lvl="2"/>
            <a:r>
              <a:rPr lang="tr-TR" dirty="0" err="1" smtClean="0"/>
              <a:t>Polisitemi</a:t>
            </a:r>
            <a:r>
              <a:rPr lang="tr-TR" dirty="0" smtClean="0"/>
              <a:t>, </a:t>
            </a:r>
          </a:p>
          <a:p>
            <a:pPr lvl="2"/>
            <a:r>
              <a:rPr lang="tr-TR" dirty="0" err="1" smtClean="0"/>
              <a:t>Nonsteroidal</a:t>
            </a:r>
            <a:r>
              <a:rPr lang="tr-TR" dirty="0" smtClean="0"/>
              <a:t> </a:t>
            </a:r>
            <a:r>
              <a:rPr lang="tr-TR" dirty="0" err="1" smtClean="0"/>
              <a:t>antiinflamatuvarlar</a:t>
            </a:r>
            <a:r>
              <a:rPr lang="tr-TR" dirty="0" smtClean="0"/>
              <a:t>, </a:t>
            </a:r>
          </a:p>
          <a:p>
            <a:pPr lvl="2"/>
            <a:r>
              <a:rPr lang="tr-TR" dirty="0" smtClean="0"/>
              <a:t>Düşük potasyum alımı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</a:rPr>
              <a:t>SEKONDER HİPERTANSİYON</a:t>
            </a:r>
            <a:endParaRPr lang="tr-TR" dirty="0">
              <a:solidFill>
                <a:schemeClr val="tx2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15616" y="1447800"/>
            <a:ext cx="7848872" cy="5410200"/>
          </a:xfrm>
        </p:spPr>
        <p:txBody>
          <a:bodyPr numCol="2"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sz="2400" b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400" dirty="0" smtClean="0"/>
              <a:t>   </a:t>
            </a:r>
            <a:r>
              <a:rPr lang="tr-TR" dirty="0" smtClean="0"/>
              <a:t>A</a:t>
            </a:r>
            <a:r>
              <a:rPr lang="tr-TR" dirty="0"/>
              <a:t>. </a:t>
            </a:r>
            <a:r>
              <a:rPr lang="tr-TR" dirty="0" err="1"/>
              <a:t>Renal</a:t>
            </a:r>
            <a:r>
              <a:rPr lang="tr-TR" dirty="0"/>
              <a:t> nedenler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400" dirty="0" smtClean="0"/>
              <a:t>Kronik </a:t>
            </a:r>
            <a:r>
              <a:rPr lang="tr-TR" sz="2400" dirty="0" err="1"/>
              <a:t>piyelonefrit</a:t>
            </a:r>
            <a:endParaRPr lang="tr-TR" sz="2400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400" dirty="0" smtClean="0"/>
              <a:t>Akut </a:t>
            </a:r>
            <a:r>
              <a:rPr lang="tr-TR" sz="2400" dirty="0"/>
              <a:t>ve </a:t>
            </a:r>
            <a:r>
              <a:rPr lang="tr-TR" sz="2400" dirty="0" smtClean="0"/>
              <a:t>kronik </a:t>
            </a:r>
            <a:r>
              <a:rPr lang="tr-TR" sz="2400" dirty="0" err="1" smtClean="0">
                <a:solidFill>
                  <a:schemeClr val="accent2"/>
                </a:solidFill>
              </a:rPr>
              <a:t>glomerülonefrit</a:t>
            </a:r>
            <a:endParaRPr lang="tr-TR" sz="2400" dirty="0">
              <a:solidFill>
                <a:schemeClr val="accent2"/>
              </a:solidFill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400" dirty="0" err="1" smtClean="0"/>
              <a:t>Polikistik</a:t>
            </a:r>
            <a:r>
              <a:rPr lang="tr-TR" sz="2400" dirty="0" smtClean="0"/>
              <a:t> </a:t>
            </a:r>
            <a:r>
              <a:rPr lang="tr-TR" sz="2400" dirty="0"/>
              <a:t>böbrek hastalığı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400" dirty="0" err="1" smtClean="0">
                <a:solidFill>
                  <a:schemeClr val="accent2"/>
                </a:solidFill>
              </a:rPr>
              <a:t>Renal</a:t>
            </a:r>
            <a:r>
              <a:rPr lang="tr-TR" sz="2400" dirty="0" smtClean="0">
                <a:solidFill>
                  <a:schemeClr val="accent2"/>
                </a:solidFill>
              </a:rPr>
              <a:t> </a:t>
            </a:r>
            <a:r>
              <a:rPr lang="tr-TR" sz="2400" dirty="0">
                <a:solidFill>
                  <a:schemeClr val="accent2"/>
                </a:solidFill>
              </a:rPr>
              <a:t>arter darlığı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400" dirty="0" err="1" smtClean="0"/>
              <a:t>Arteriolar</a:t>
            </a:r>
            <a:r>
              <a:rPr lang="tr-TR" sz="2400" dirty="0" smtClean="0"/>
              <a:t> </a:t>
            </a:r>
            <a:r>
              <a:rPr lang="tr-TR" sz="2400" dirty="0" err="1"/>
              <a:t>nefroskleroz</a:t>
            </a:r>
            <a:endParaRPr lang="tr-TR" sz="2400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400" dirty="0" smtClean="0">
                <a:solidFill>
                  <a:schemeClr val="accent2"/>
                </a:solidFill>
              </a:rPr>
              <a:t>Diyabetik</a:t>
            </a:r>
            <a:r>
              <a:rPr lang="tr-TR" sz="2400" dirty="0" smtClean="0"/>
              <a:t> </a:t>
            </a:r>
            <a:r>
              <a:rPr lang="tr-TR" sz="2400" dirty="0" err="1"/>
              <a:t>nefropati</a:t>
            </a:r>
            <a:endParaRPr lang="tr-TR" sz="2400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400" dirty="0" smtClean="0"/>
              <a:t>Renin </a:t>
            </a:r>
            <a:r>
              <a:rPr lang="tr-TR" sz="2400" dirty="0"/>
              <a:t>salgılayan </a:t>
            </a:r>
            <a:r>
              <a:rPr lang="tr-TR" sz="2400" dirty="0">
                <a:solidFill>
                  <a:schemeClr val="accent2"/>
                </a:solidFill>
              </a:rPr>
              <a:t>tümör</a:t>
            </a:r>
            <a:r>
              <a:rPr lang="tr-TR" sz="2400" dirty="0"/>
              <a:t>ler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sz="2400" dirty="0" smtClean="0"/>
          </a:p>
          <a:p>
            <a:pPr marL="0" indent="0">
              <a:buNone/>
              <a:defRPr/>
            </a:pPr>
            <a:r>
              <a:rPr lang="tr-TR" sz="2400" dirty="0"/>
              <a:t> </a:t>
            </a:r>
            <a:r>
              <a:rPr lang="tr-TR" sz="2400" dirty="0" smtClean="0"/>
              <a:t>  </a:t>
            </a:r>
            <a:endParaRPr lang="tr-TR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sz="24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sz="2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59632" y="428604"/>
            <a:ext cx="7884368" cy="5697559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tr-TR" dirty="0"/>
              <a:t>B. Endokrin nedenler</a:t>
            </a:r>
          </a:p>
          <a:p>
            <a:pPr lvl="1">
              <a:defRPr/>
            </a:pPr>
            <a:r>
              <a:rPr lang="tr-TR" sz="2400" dirty="0"/>
              <a:t>Oral </a:t>
            </a:r>
            <a:r>
              <a:rPr lang="tr-TR" sz="2400" dirty="0" err="1"/>
              <a:t>kontraseptifler</a:t>
            </a:r>
            <a:endParaRPr lang="tr-TR" sz="2400" dirty="0"/>
          </a:p>
          <a:p>
            <a:pPr lvl="1">
              <a:defRPr/>
            </a:pPr>
            <a:r>
              <a:rPr lang="tr-TR" sz="2400" dirty="0" err="1"/>
              <a:t>Adrenokortikal</a:t>
            </a:r>
            <a:r>
              <a:rPr lang="tr-TR" sz="2400" dirty="0"/>
              <a:t> </a:t>
            </a:r>
            <a:r>
              <a:rPr lang="tr-TR" sz="2400" dirty="0" err="1"/>
              <a:t>Hiperfonksiyon</a:t>
            </a:r>
            <a:endParaRPr lang="tr-TR" sz="2400" dirty="0"/>
          </a:p>
          <a:p>
            <a:pPr lvl="2">
              <a:defRPr/>
            </a:pPr>
            <a:r>
              <a:rPr lang="tr-TR" dirty="0" err="1">
                <a:solidFill>
                  <a:schemeClr val="accent2"/>
                </a:solidFill>
              </a:rPr>
              <a:t>Cushing</a:t>
            </a:r>
            <a:r>
              <a:rPr lang="tr-TR" dirty="0">
                <a:solidFill>
                  <a:schemeClr val="accent2"/>
                </a:solidFill>
              </a:rPr>
              <a:t> </a:t>
            </a:r>
            <a:r>
              <a:rPr lang="tr-TR" dirty="0"/>
              <a:t>sendromu</a:t>
            </a:r>
          </a:p>
          <a:p>
            <a:pPr lvl="2">
              <a:defRPr/>
            </a:pPr>
            <a:r>
              <a:rPr lang="tr-TR" dirty="0" err="1"/>
              <a:t>Primer</a:t>
            </a:r>
            <a:r>
              <a:rPr lang="tr-TR" dirty="0"/>
              <a:t> </a:t>
            </a:r>
            <a:r>
              <a:rPr lang="tr-TR" dirty="0" err="1">
                <a:solidFill>
                  <a:schemeClr val="accent2"/>
                </a:solidFill>
              </a:rPr>
              <a:t>hiperaldosteronizm</a:t>
            </a:r>
            <a:endParaRPr lang="tr-TR" dirty="0">
              <a:solidFill>
                <a:schemeClr val="accent2"/>
              </a:solidFill>
            </a:endParaRPr>
          </a:p>
          <a:p>
            <a:pPr lvl="2">
              <a:defRPr/>
            </a:pPr>
            <a:r>
              <a:rPr lang="es-ES" dirty="0">
                <a:solidFill>
                  <a:schemeClr val="accent2"/>
                </a:solidFill>
              </a:rPr>
              <a:t>Konjenital adrenal hiperplazi </a:t>
            </a:r>
            <a:r>
              <a:rPr lang="es-ES" dirty="0"/>
              <a:t>(</a:t>
            </a:r>
            <a:r>
              <a:rPr lang="es-ES" dirty="0" smtClean="0"/>
              <a:t>17</a:t>
            </a:r>
            <a:r>
              <a:rPr lang="tr-TR" dirty="0" smtClean="0"/>
              <a:t> </a:t>
            </a:r>
            <a:r>
              <a:rPr lang="el-GR" dirty="0"/>
              <a:t>α-</a:t>
            </a:r>
            <a:r>
              <a:rPr lang="tr-TR" dirty="0" err="1"/>
              <a:t>hidroksilaz</a:t>
            </a:r>
            <a:r>
              <a:rPr lang="tr-TR" dirty="0"/>
              <a:t> ve </a:t>
            </a:r>
            <a:endParaRPr lang="tr-TR" dirty="0" smtClean="0"/>
          </a:p>
          <a:p>
            <a:pPr lvl="2">
              <a:buNone/>
              <a:defRPr/>
            </a:pPr>
            <a:r>
              <a:rPr lang="tr-TR" dirty="0" smtClean="0"/>
              <a:t>11 </a:t>
            </a:r>
            <a:r>
              <a:rPr lang="el-GR" dirty="0"/>
              <a:t>β-</a:t>
            </a:r>
            <a:r>
              <a:rPr lang="tr-TR" dirty="0" err="1"/>
              <a:t>hidroksilaz</a:t>
            </a:r>
            <a:r>
              <a:rPr lang="tr-TR" dirty="0"/>
              <a:t> eksikliği</a:t>
            </a:r>
            <a:r>
              <a:rPr lang="tr-TR" dirty="0" smtClean="0"/>
              <a:t>)</a:t>
            </a:r>
            <a:endParaRPr lang="tr-TR" dirty="0"/>
          </a:p>
          <a:p>
            <a:pPr lvl="1">
              <a:defRPr/>
            </a:pPr>
            <a:r>
              <a:rPr lang="tr-TR" sz="2400" dirty="0" err="1" smtClean="0">
                <a:solidFill>
                  <a:schemeClr val="accent2"/>
                </a:solidFill>
              </a:rPr>
              <a:t>Feokromositoma</a:t>
            </a:r>
            <a:endParaRPr lang="tr-TR" sz="2400" dirty="0">
              <a:solidFill>
                <a:schemeClr val="accent2"/>
              </a:solidFill>
            </a:endParaRPr>
          </a:p>
          <a:p>
            <a:pPr lvl="1">
              <a:defRPr/>
            </a:pPr>
            <a:r>
              <a:rPr lang="tr-TR" sz="2400" dirty="0" err="1"/>
              <a:t>Miksodem</a:t>
            </a:r>
            <a:endParaRPr lang="tr-TR" sz="2400" dirty="0"/>
          </a:p>
          <a:p>
            <a:pPr lvl="1">
              <a:defRPr/>
            </a:pPr>
            <a:r>
              <a:rPr lang="tr-TR" sz="2400" dirty="0"/>
              <a:t>Akromegali</a:t>
            </a:r>
          </a:p>
          <a:p>
            <a:pPr lvl="1">
              <a:defRPr/>
            </a:pPr>
            <a:r>
              <a:rPr lang="tr-TR" sz="2400" dirty="0" err="1">
                <a:solidFill>
                  <a:schemeClr val="accent2"/>
                </a:solidFill>
              </a:rPr>
              <a:t>Hipotiroidi</a:t>
            </a:r>
            <a:r>
              <a:rPr lang="tr-TR" sz="2400" dirty="0">
                <a:solidFill>
                  <a:schemeClr val="accent2"/>
                </a:solidFill>
              </a:rPr>
              <a:t>, </a:t>
            </a:r>
            <a:r>
              <a:rPr lang="tr-TR" sz="2400" dirty="0" err="1">
                <a:solidFill>
                  <a:schemeClr val="accent2"/>
                </a:solidFill>
              </a:rPr>
              <a:t>hipertiroidi</a:t>
            </a:r>
            <a:endParaRPr lang="tr-TR" sz="2400" dirty="0">
              <a:solidFill>
                <a:schemeClr val="accent2"/>
              </a:solidFill>
            </a:endParaRPr>
          </a:p>
          <a:p>
            <a:pPr lvl="1">
              <a:defRPr/>
            </a:pPr>
            <a:r>
              <a:rPr lang="tr-TR" sz="2400" dirty="0" err="1">
                <a:solidFill>
                  <a:schemeClr val="accent2"/>
                </a:solidFill>
              </a:rPr>
              <a:t>Hiperparatiroidi</a:t>
            </a:r>
            <a:endParaRPr lang="tr-TR" sz="2400" dirty="0">
              <a:solidFill>
                <a:schemeClr val="accent2"/>
              </a:solidFill>
            </a:endParaRPr>
          </a:p>
          <a:p>
            <a:endParaRPr lang="tr-TR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71538" y="1447800"/>
            <a:ext cx="7862150" cy="48006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tr-TR" dirty="0" smtClean="0"/>
              <a:t>    C</a:t>
            </a:r>
            <a:r>
              <a:rPr lang="tr-TR" dirty="0"/>
              <a:t>. Uyku- </a:t>
            </a:r>
            <a:r>
              <a:rPr lang="tr-TR" dirty="0" err="1"/>
              <a:t>apne</a:t>
            </a:r>
            <a:r>
              <a:rPr lang="tr-TR" dirty="0"/>
              <a:t> sendromu</a:t>
            </a:r>
          </a:p>
          <a:p>
            <a:pPr marL="0" indent="0">
              <a:buNone/>
              <a:defRPr/>
            </a:pPr>
            <a:r>
              <a:rPr lang="tr-TR" dirty="0"/>
              <a:t>    D. Nörolojik nedenler</a:t>
            </a:r>
          </a:p>
          <a:p>
            <a:pPr marL="0" indent="0">
              <a:buNone/>
              <a:defRPr/>
            </a:pPr>
            <a:r>
              <a:rPr lang="tr-TR" dirty="0"/>
              <a:t>    E. </a:t>
            </a:r>
            <a:r>
              <a:rPr lang="tr-TR" dirty="0" smtClean="0"/>
              <a:t> Aorta </a:t>
            </a:r>
            <a:r>
              <a:rPr lang="tr-TR" dirty="0" err="1"/>
              <a:t>koarktasyonu</a:t>
            </a:r>
            <a:endParaRPr lang="tr-TR" dirty="0"/>
          </a:p>
          <a:p>
            <a:pPr marL="0" indent="0">
              <a:buNone/>
              <a:defRPr/>
            </a:pPr>
            <a:r>
              <a:rPr lang="tr-TR" dirty="0"/>
              <a:t>    F. </a:t>
            </a:r>
            <a:r>
              <a:rPr lang="tr-TR" dirty="0" smtClean="0"/>
              <a:t> </a:t>
            </a:r>
            <a:r>
              <a:rPr lang="tr-TR" dirty="0" smtClean="0">
                <a:solidFill>
                  <a:schemeClr val="accent2"/>
                </a:solidFill>
              </a:rPr>
              <a:t>Gebelik </a:t>
            </a:r>
            <a:r>
              <a:rPr lang="tr-TR" dirty="0">
                <a:solidFill>
                  <a:schemeClr val="accent2"/>
                </a:solidFill>
              </a:rPr>
              <a:t>HT</a:t>
            </a:r>
            <a:r>
              <a:rPr lang="tr-TR" dirty="0"/>
              <a:t>(</a:t>
            </a:r>
            <a:r>
              <a:rPr lang="tr-TR" dirty="0" err="1"/>
              <a:t>preklampsi</a:t>
            </a:r>
            <a:r>
              <a:rPr lang="tr-TR" dirty="0" smtClean="0"/>
              <a:t>..)</a:t>
            </a:r>
          </a:p>
          <a:p>
            <a:pPr marL="0" indent="0">
              <a:buNone/>
              <a:defRPr/>
            </a:pPr>
            <a:r>
              <a:rPr lang="tr-TR" dirty="0"/>
              <a:t> </a:t>
            </a:r>
            <a:r>
              <a:rPr lang="tr-TR" dirty="0" smtClean="0"/>
              <a:t>   G. </a:t>
            </a:r>
            <a:r>
              <a:rPr lang="tr-TR" dirty="0" smtClean="0">
                <a:solidFill>
                  <a:schemeClr val="accent2"/>
                </a:solidFill>
              </a:rPr>
              <a:t>İlaçlar (NSAİİ, KS, OKS, </a:t>
            </a:r>
            <a:r>
              <a:rPr lang="tr-TR" dirty="0" err="1" smtClean="0">
                <a:solidFill>
                  <a:schemeClr val="accent2"/>
                </a:solidFill>
              </a:rPr>
              <a:t>dekonjestanlar</a:t>
            </a:r>
            <a:r>
              <a:rPr lang="tr-TR" dirty="0" smtClean="0">
                <a:solidFill>
                  <a:schemeClr val="accent2"/>
                </a:solidFill>
              </a:rPr>
              <a:t>, </a:t>
            </a:r>
            <a:r>
              <a:rPr lang="tr-TR" dirty="0" err="1" smtClean="0">
                <a:solidFill>
                  <a:schemeClr val="accent2"/>
                </a:solidFill>
              </a:rPr>
              <a:t>tiroid</a:t>
            </a:r>
            <a:r>
              <a:rPr lang="tr-TR" dirty="0" smtClean="0">
                <a:solidFill>
                  <a:schemeClr val="accent2"/>
                </a:solidFill>
              </a:rPr>
              <a:t> hormonu, amfetamin,… )</a:t>
            </a:r>
          </a:p>
          <a:p>
            <a:pPr marL="0" indent="0">
              <a:buNone/>
              <a:defRPr/>
            </a:pPr>
            <a:r>
              <a:rPr lang="tr-TR" dirty="0"/>
              <a:t> </a:t>
            </a:r>
            <a:r>
              <a:rPr lang="tr-TR" dirty="0" smtClean="0"/>
              <a:t>   </a:t>
            </a:r>
          </a:p>
          <a:p>
            <a:pPr marL="0" indent="0" algn="ctr">
              <a:buNone/>
              <a:defRPr/>
            </a:pPr>
            <a:r>
              <a:rPr lang="tr-TR" dirty="0" smtClean="0">
                <a:solidFill>
                  <a:schemeClr val="accent2"/>
                </a:solidFill>
              </a:rPr>
              <a:t>meyan kökü, tuz, alkol, kokain,…</a:t>
            </a:r>
            <a:endParaRPr lang="tr-TR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/>
          </a:bodyPr>
          <a:lstStyle/>
          <a:p>
            <a:r>
              <a:rPr lang="tr-TR" sz="3600" dirty="0" smtClean="0"/>
              <a:t>Kimlerde </a:t>
            </a:r>
            <a:r>
              <a:rPr lang="tr-TR" sz="3600" dirty="0" err="1" smtClean="0"/>
              <a:t>sekonder</a:t>
            </a:r>
            <a:r>
              <a:rPr lang="tr-TR" sz="3600" dirty="0" smtClean="0"/>
              <a:t> hipertansiyon düşün?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99592" y="1357298"/>
            <a:ext cx="8458754" cy="4800600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Ağır ve </a:t>
            </a:r>
            <a:r>
              <a:rPr lang="tr-TR" dirty="0" err="1" smtClean="0">
                <a:solidFill>
                  <a:schemeClr val="accent2"/>
                </a:solidFill>
              </a:rPr>
              <a:t>direçli</a:t>
            </a:r>
            <a:r>
              <a:rPr lang="tr-TR" dirty="0" smtClean="0"/>
              <a:t> hipertansiyon</a:t>
            </a:r>
          </a:p>
          <a:p>
            <a:r>
              <a:rPr lang="tr-TR" dirty="0" smtClean="0">
                <a:solidFill>
                  <a:schemeClr val="accent2"/>
                </a:solidFill>
              </a:rPr>
              <a:t>&lt;20 yaş, &gt;55 yaş</a:t>
            </a:r>
            <a:r>
              <a:rPr lang="tr-TR" dirty="0" smtClean="0"/>
              <a:t> hastada yeni başlayan hipertansiyon</a:t>
            </a:r>
          </a:p>
          <a:p>
            <a:r>
              <a:rPr lang="tr-TR" dirty="0" err="1" smtClean="0"/>
              <a:t>Spontan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chemeClr val="accent2"/>
                </a:solidFill>
              </a:rPr>
              <a:t>hipokalemi</a:t>
            </a:r>
            <a:r>
              <a:rPr lang="tr-TR" dirty="0" err="1" smtClean="0"/>
              <a:t>nin</a:t>
            </a:r>
            <a:r>
              <a:rPr lang="tr-TR" dirty="0" smtClean="0"/>
              <a:t> eşlik ettiği </a:t>
            </a:r>
            <a:r>
              <a:rPr lang="tr-TR" dirty="0" err="1" smtClean="0"/>
              <a:t>ht</a:t>
            </a:r>
            <a:r>
              <a:rPr lang="tr-TR" dirty="0" smtClean="0"/>
              <a:t>(</a:t>
            </a:r>
            <a:r>
              <a:rPr lang="tr-TR" dirty="0" err="1" smtClean="0"/>
              <a:t>adison</a:t>
            </a:r>
            <a:r>
              <a:rPr lang="tr-TR" dirty="0" smtClean="0"/>
              <a:t>)</a:t>
            </a:r>
          </a:p>
          <a:p>
            <a:r>
              <a:rPr lang="tr-TR" dirty="0" smtClean="0">
                <a:solidFill>
                  <a:schemeClr val="accent2"/>
                </a:solidFill>
              </a:rPr>
              <a:t>Terleme + çarpıntı + baş ağrısının </a:t>
            </a:r>
            <a:r>
              <a:rPr lang="tr-TR" dirty="0" smtClean="0"/>
              <a:t>eşlik ettiği </a:t>
            </a:r>
            <a:r>
              <a:rPr lang="tr-TR" dirty="0" err="1" smtClean="0"/>
              <a:t>ht</a:t>
            </a:r>
            <a:r>
              <a:rPr lang="tr-TR" dirty="0" smtClean="0"/>
              <a:t>(</a:t>
            </a:r>
            <a:r>
              <a:rPr lang="tr-TR" dirty="0" err="1" smtClean="0"/>
              <a:t>feokromasitoma</a:t>
            </a:r>
            <a:r>
              <a:rPr lang="tr-TR" dirty="0" smtClean="0"/>
              <a:t>)</a:t>
            </a:r>
          </a:p>
          <a:p>
            <a:r>
              <a:rPr lang="tr-TR" dirty="0" err="1" smtClean="0">
                <a:solidFill>
                  <a:schemeClr val="accent2"/>
                </a:solidFill>
              </a:rPr>
              <a:t>Abdominal</a:t>
            </a:r>
            <a:r>
              <a:rPr lang="tr-TR" dirty="0" smtClean="0">
                <a:solidFill>
                  <a:schemeClr val="accent2"/>
                </a:solidFill>
              </a:rPr>
              <a:t> üfürüm </a:t>
            </a:r>
            <a:r>
              <a:rPr lang="tr-TR" dirty="0" smtClean="0"/>
              <a:t>(</a:t>
            </a:r>
            <a:r>
              <a:rPr lang="tr-TR" dirty="0" err="1" smtClean="0"/>
              <a:t>renovasküler</a:t>
            </a:r>
            <a:r>
              <a:rPr lang="tr-TR" dirty="0" smtClean="0"/>
              <a:t> hastalık) , </a:t>
            </a:r>
            <a:r>
              <a:rPr lang="tr-TR" dirty="0" err="1" smtClean="0">
                <a:solidFill>
                  <a:schemeClr val="accent2"/>
                </a:solidFill>
              </a:rPr>
              <a:t>radial</a:t>
            </a:r>
            <a:r>
              <a:rPr lang="tr-TR" dirty="0" smtClean="0">
                <a:solidFill>
                  <a:schemeClr val="accent2"/>
                </a:solidFill>
              </a:rPr>
              <a:t>-</a:t>
            </a:r>
            <a:r>
              <a:rPr lang="tr-TR" dirty="0" err="1" smtClean="0">
                <a:solidFill>
                  <a:schemeClr val="accent2"/>
                </a:solidFill>
              </a:rPr>
              <a:t>femoral</a:t>
            </a:r>
            <a:r>
              <a:rPr lang="tr-TR" dirty="0" smtClean="0">
                <a:solidFill>
                  <a:schemeClr val="accent2"/>
                </a:solidFill>
              </a:rPr>
              <a:t> nabız gecikmesi</a:t>
            </a:r>
            <a:r>
              <a:rPr lang="tr-TR" dirty="0" smtClean="0"/>
              <a:t>( aort </a:t>
            </a:r>
            <a:r>
              <a:rPr lang="tr-TR" dirty="0" err="1" smtClean="0"/>
              <a:t>koarktasyonu</a:t>
            </a:r>
            <a:r>
              <a:rPr lang="tr-TR" dirty="0" smtClean="0"/>
              <a:t>) , </a:t>
            </a:r>
            <a:r>
              <a:rPr lang="tr-TR" dirty="0" err="1" smtClean="0">
                <a:solidFill>
                  <a:schemeClr val="accent2"/>
                </a:solidFill>
              </a:rPr>
              <a:t>sanral</a:t>
            </a:r>
            <a:r>
              <a:rPr lang="tr-TR" dirty="0" smtClean="0">
                <a:solidFill>
                  <a:schemeClr val="accent2"/>
                </a:solidFill>
              </a:rPr>
              <a:t> </a:t>
            </a:r>
            <a:r>
              <a:rPr lang="tr-TR" dirty="0" err="1" smtClean="0">
                <a:solidFill>
                  <a:schemeClr val="accent2"/>
                </a:solidFill>
              </a:rPr>
              <a:t>obezite</a:t>
            </a:r>
            <a:r>
              <a:rPr lang="tr-TR" dirty="0" smtClean="0">
                <a:solidFill>
                  <a:schemeClr val="accent2"/>
                </a:solidFill>
              </a:rPr>
              <a:t>+</a:t>
            </a:r>
            <a:r>
              <a:rPr lang="tr-TR" dirty="0" err="1" smtClean="0">
                <a:solidFill>
                  <a:schemeClr val="accent2"/>
                </a:solidFill>
              </a:rPr>
              <a:t>stria</a:t>
            </a:r>
            <a:r>
              <a:rPr lang="tr-TR" dirty="0" smtClean="0">
                <a:solidFill>
                  <a:schemeClr val="accent2"/>
                </a:solidFill>
              </a:rPr>
              <a:t>+</a:t>
            </a:r>
            <a:r>
              <a:rPr lang="tr-TR" dirty="0" err="1" smtClean="0">
                <a:solidFill>
                  <a:schemeClr val="accent2"/>
                </a:solidFill>
              </a:rPr>
              <a:t>ekimoz</a:t>
            </a:r>
            <a:r>
              <a:rPr lang="tr-TR" dirty="0" smtClean="0"/>
              <a:t> (</a:t>
            </a:r>
            <a:r>
              <a:rPr lang="tr-TR" dirty="0" err="1" smtClean="0"/>
              <a:t>cushing</a:t>
            </a:r>
            <a:r>
              <a:rPr lang="tr-TR" dirty="0" smtClean="0"/>
              <a:t>) ,….</a:t>
            </a:r>
          </a:p>
          <a:p>
            <a:r>
              <a:rPr lang="tr-TR" dirty="0" smtClean="0"/>
              <a:t>Regülasyonun aniden bozulması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85794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chemeClr val="accent3"/>
                </a:solidFill>
              </a:rPr>
              <a:t>KLİNİK</a:t>
            </a:r>
            <a:endParaRPr lang="tr-TR" dirty="0">
              <a:solidFill>
                <a:schemeClr val="accent3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87624" y="970091"/>
            <a:ext cx="7470572" cy="5483245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Hastalar genellikle </a:t>
            </a:r>
            <a:r>
              <a:rPr lang="tr-TR" dirty="0" err="1" smtClean="0">
                <a:solidFill>
                  <a:schemeClr val="accent2"/>
                </a:solidFill>
              </a:rPr>
              <a:t>asemptomatik</a:t>
            </a:r>
            <a:r>
              <a:rPr lang="tr-TR" dirty="0" err="1" smtClean="0"/>
              <a:t>tir</a:t>
            </a:r>
            <a:r>
              <a:rPr lang="tr-TR" dirty="0" smtClean="0"/>
              <a:t>.</a:t>
            </a:r>
          </a:p>
          <a:p>
            <a:r>
              <a:rPr lang="tr-TR" dirty="0" smtClean="0">
                <a:solidFill>
                  <a:schemeClr val="accent2"/>
                </a:solidFill>
              </a:rPr>
              <a:t>Baş ağrısı(enseden başlar, </a:t>
            </a:r>
            <a:r>
              <a:rPr lang="tr-TR" dirty="0">
                <a:solidFill>
                  <a:schemeClr val="accent2"/>
                </a:solidFill>
              </a:rPr>
              <a:t>z</a:t>
            </a:r>
            <a:r>
              <a:rPr lang="tr-TR" dirty="0" smtClean="0">
                <a:solidFill>
                  <a:schemeClr val="accent2"/>
                </a:solidFill>
              </a:rPr>
              <a:t>onklayıcı tarzda</a:t>
            </a:r>
            <a:r>
              <a:rPr lang="tr-TR" dirty="0" smtClean="0"/>
              <a:t>. Bazen sinek uçuşmaları da olabilir.)</a:t>
            </a:r>
          </a:p>
          <a:p>
            <a:r>
              <a:rPr lang="tr-TR" dirty="0" smtClean="0"/>
              <a:t>Kulak çınlaması</a:t>
            </a:r>
          </a:p>
          <a:p>
            <a:r>
              <a:rPr lang="tr-TR" dirty="0" smtClean="0"/>
              <a:t>Baş dönmesi</a:t>
            </a:r>
          </a:p>
          <a:p>
            <a:r>
              <a:rPr lang="tr-TR" dirty="0" smtClean="0"/>
              <a:t>Çarpıntı, terleme, göğüs ağrısı, </a:t>
            </a:r>
            <a:r>
              <a:rPr lang="tr-TR" dirty="0" err="1" smtClean="0"/>
              <a:t>dispne</a:t>
            </a:r>
            <a:endParaRPr lang="tr-TR" dirty="0" smtClean="0"/>
          </a:p>
          <a:p>
            <a:r>
              <a:rPr lang="tr-TR" dirty="0" smtClean="0">
                <a:solidFill>
                  <a:schemeClr val="accent2"/>
                </a:solidFill>
              </a:rPr>
              <a:t>Bulantı, kusma</a:t>
            </a:r>
          </a:p>
          <a:p>
            <a:r>
              <a:rPr lang="tr-TR" dirty="0" smtClean="0"/>
              <a:t>El ayak uyuşması</a:t>
            </a:r>
          </a:p>
          <a:p>
            <a:r>
              <a:rPr lang="tr-TR" dirty="0" smtClean="0"/>
              <a:t>Göz altı morarması</a:t>
            </a:r>
          </a:p>
          <a:p>
            <a:r>
              <a:rPr lang="tr-TR" dirty="0" smtClean="0"/>
              <a:t>Ödem</a:t>
            </a:r>
          </a:p>
          <a:p>
            <a:r>
              <a:rPr lang="tr-TR" dirty="0" smtClean="0"/>
              <a:t>Gece idrara kalkma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 rot="19567570">
            <a:off x="4605836" y="4833556"/>
            <a:ext cx="4723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i="1" dirty="0" smtClean="0">
                <a:solidFill>
                  <a:srgbClr val="FF0000"/>
                </a:solidFill>
              </a:rPr>
              <a:t>UÇ ORGAN HASARI   !!!</a:t>
            </a:r>
            <a:endParaRPr lang="tr-TR" sz="36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  <a:defRPr/>
            </a:pPr>
            <a:r>
              <a:rPr lang="tr-TR" dirty="0" smtClean="0"/>
              <a:t>HİPERTANSİYON;</a:t>
            </a:r>
          </a:p>
          <a:p>
            <a:pPr lvl="1">
              <a:defRPr/>
            </a:pPr>
            <a:r>
              <a:rPr lang="tr-TR" dirty="0" smtClean="0"/>
              <a:t>Koroner </a:t>
            </a:r>
            <a:r>
              <a:rPr lang="tr-TR" dirty="0"/>
              <a:t>kalp hastalığı </a:t>
            </a:r>
          </a:p>
          <a:p>
            <a:pPr lvl="1">
              <a:defRPr/>
            </a:pPr>
            <a:r>
              <a:rPr lang="tr-TR" dirty="0">
                <a:solidFill>
                  <a:schemeClr val="accent2"/>
                </a:solidFill>
              </a:rPr>
              <a:t>İnme</a:t>
            </a:r>
            <a:r>
              <a:rPr lang="tr-TR" dirty="0"/>
              <a:t> </a:t>
            </a:r>
          </a:p>
          <a:p>
            <a:pPr lvl="1">
              <a:defRPr/>
            </a:pPr>
            <a:r>
              <a:rPr lang="tr-TR" dirty="0" err="1">
                <a:solidFill>
                  <a:schemeClr val="accent2"/>
                </a:solidFill>
              </a:rPr>
              <a:t>Konjestif</a:t>
            </a:r>
            <a:r>
              <a:rPr lang="tr-TR" dirty="0">
                <a:solidFill>
                  <a:schemeClr val="accent2"/>
                </a:solidFill>
              </a:rPr>
              <a:t> kalp yetmezliği </a:t>
            </a:r>
          </a:p>
          <a:p>
            <a:pPr lvl="1">
              <a:defRPr/>
            </a:pPr>
            <a:r>
              <a:rPr lang="tr-TR" dirty="0"/>
              <a:t>Son dönem </a:t>
            </a:r>
            <a:r>
              <a:rPr lang="tr-TR" dirty="0">
                <a:solidFill>
                  <a:schemeClr val="accent2"/>
                </a:solidFill>
              </a:rPr>
              <a:t>böbrek hastalığı </a:t>
            </a:r>
          </a:p>
          <a:p>
            <a:pPr lvl="1">
              <a:defRPr/>
            </a:pPr>
            <a:r>
              <a:rPr lang="tr-TR" dirty="0" err="1"/>
              <a:t>Periferik</a:t>
            </a:r>
            <a:r>
              <a:rPr lang="tr-TR" dirty="0"/>
              <a:t> damar hastalığı </a:t>
            </a:r>
            <a:endParaRPr lang="tr-TR" dirty="0" smtClean="0"/>
          </a:p>
          <a:p>
            <a:pPr lvl="1">
              <a:defRPr/>
            </a:pPr>
            <a:r>
              <a:rPr lang="tr-TR" dirty="0" err="1" smtClean="0"/>
              <a:t>Hipertansif</a:t>
            </a:r>
            <a:r>
              <a:rPr lang="tr-TR" dirty="0" smtClean="0"/>
              <a:t> </a:t>
            </a:r>
            <a:r>
              <a:rPr lang="tr-TR" dirty="0" err="1" smtClean="0">
                <a:solidFill>
                  <a:schemeClr val="accent2"/>
                </a:solidFill>
              </a:rPr>
              <a:t>retinopati</a:t>
            </a:r>
            <a:endParaRPr lang="tr-TR" dirty="0" smtClean="0">
              <a:solidFill>
                <a:schemeClr val="accent2"/>
              </a:solidFill>
            </a:endParaRPr>
          </a:p>
          <a:p>
            <a:pPr lvl="1">
              <a:defRPr/>
            </a:pPr>
            <a:r>
              <a:rPr lang="tr-TR" dirty="0" smtClean="0"/>
              <a:t>…</a:t>
            </a:r>
            <a:endParaRPr lang="tr-TR" dirty="0"/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                      …</a:t>
            </a:r>
            <a:r>
              <a:rPr lang="tr-TR" dirty="0" err="1" smtClean="0"/>
              <a:t>na</a:t>
            </a:r>
            <a:r>
              <a:rPr lang="tr-TR" dirty="0" smtClean="0"/>
              <a:t> neden olabilir.</a:t>
            </a:r>
            <a:endParaRPr lang="tr-TR" dirty="0"/>
          </a:p>
        </p:txBody>
      </p:sp>
      <p:sp>
        <p:nvSpPr>
          <p:cNvPr id="5" name="4 Dikdörtgen"/>
          <p:cNvSpPr/>
          <p:nvPr/>
        </p:nvSpPr>
        <p:spPr>
          <a:xfrm>
            <a:off x="6500826" y="2285992"/>
            <a:ext cx="1636857" cy="18004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tr-TR" sz="11100" b="1" cap="none" spc="0" dirty="0" smtClean="0">
                <a:ln/>
                <a:solidFill>
                  <a:schemeClr val="accent3"/>
                </a:solidFill>
                <a:effectLst/>
              </a:rPr>
              <a:t>!</a:t>
            </a:r>
            <a:endParaRPr lang="tr-TR" sz="111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solidFill>
                  <a:schemeClr val="accent3"/>
                </a:solidFill>
              </a:rPr>
              <a:t>Evreleme</a:t>
            </a:r>
            <a:endParaRPr lang="tr-TR" dirty="0">
              <a:solidFill>
                <a:schemeClr val="accent3"/>
              </a:solidFill>
            </a:endParaRPr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31640" y="2000240"/>
            <a:ext cx="7128792" cy="272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3"/>
                </a:solidFill>
              </a:rPr>
              <a:t>ESANSİYEL HT da TEDAVİ</a:t>
            </a:r>
            <a:endParaRPr lang="tr-TR" dirty="0">
              <a:solidFill>
                <a:schemeClr val="accent3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Tedavide amaç uç organ hasarını engelleyip </a:t>
            </a:r>
            <a:r>
              <a:rPr lang="tr-TR" dirty="0" err="1" smtClean="0"/>
              <a:t>mortalite</a:t>
            </a:r>
            <a:r>
              <a:rPr lang="tr-TR" dirty="0" smtClean="0"/>
              <a:t> ve </a:t>
            </a:r>
            <a:r>
              <a:rPr lang="tr-TR" dirty="0" err="1" smtClean="0"/>
              <a:t>morbiditeyi</a:t>
            </a:r>
            <a:r>
              <a:rPr lang="tr-TR" dirty="0" smtClean="0"/>
              <a:t> azaltmaktır..</a:t>
            </a:r>
          </a:p>
          <a:p>
            <a:pPr>
              <a:buNone/>
            </a:pPr>
            <a:r>
              <a:rPr lang="tr-TR" dirty="0" smtClean="0"/>
              <a:t>Tedavide </a:t>
            </a:r>
            <a:r>
              <a:rPr lang="tr-TR" dirty="0" smtClean="0">
                <a:solidFill>
                  <a:schemeClr val="accent2"/>
                </a:solidFill>
              </a:rPr>
              <a:t>yaşam tarzı değişiklikleri</a:t>
            </a:r>
            <a:r>
              <a:rPr lang="tr-TR" dirty="0" smtClean="0"/>
              <a:t>yle birlikte verilen farmakolojik yöntemler esastır.</a:t>
            </a:r>
          </a:p>
          <a:p>
            <a:pPr>
              <a:buNone/>
            </a:pPr>
            <a:r>
              <a:rPr lang="tr-TR" dirty="0" smtClean="0"/>
              <a:t>Kişinin ek hastalıkları da göz önüne alınmalıdır.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 </a:t>
            </a:r>
            <a:r>
              <a:rPr lang="tr-TR" dirty="0" err="1" smtClean="0"/>
              <a:t>Arteryel</a:t>
            </a:r>
            <a:r>
              <a:rPr lang="tr-TR" dirty="0" smtClean="0"/>
              <a:t> kan basıncının;</a:t>
            </a:r>
          </a:p>
          <a:p>
            <a:pPr lvl="2">
              <a:defRPr/>
            </a:pPr>
            <a:r>
              <a:rPr lang="tr-TR" dirty="0" err="1" smtClean="0"/>
              <a:t>sistolik</a:t>
            </a:r>
            <a:r>
              <a:rPr lang="tr-TR" dirty="0" smtClean="0"/>
              <a:t> </a:t>
            </a:r>
            <a:r>
              <a:rPr lang="tr-TR" dirty="0"/>
              <a:t>için  ≥</a:t>
            </a:r>
            <a:r>
              <a:rPr lang="tr-TR" dirty="0">
                <a:solidFill>
                  <a:schemeClr val="accent2"/>
                </a:solidFill>
              </a:rPr>
              <a:t>140</a:t>
            </a:r>
            <a:r>
              <a:rPr lang="tr-TR" dirty="0"/>
              <a:t>mm/</a:t>
            </a:r>
            <a:r>
              <a:rPr lang="tr-TR" dirty="0" err="1"/>
              <a:t>Hg</a:t>
            </a:r>
            <a:r>
              <a:rPr lang="tr-TR" dirty="0"/>
              <a:t>, </a:t>
            </a:r>
          </a:p>
          <a:p>
            <a:pPr lvl="2">
              <a:defRPr/>
            </a:pPr>
            <a:r>
              <a:rPr lang="tr-TR" dirty="0" err="1"/>
              <a:t>diyastolik</a:t>
            </a:r>
            <a:r>
              <a:rPr lang="tr-TR" dirty="0"/>
              <a:t> için  ≥</a:t>
            </a:r>
            <a:r>
              <a:rPr lang="tr-TR" dirty="0">
                <a:solidFill>
                  <a:schemeClr val="accent2"/>
                </a:solidFill>
              </a:rPr>
              <a:t>90</a:t>
            </a:r>
            <a:r>
              <a:rPr lang="tr-TR" dirty="0"/>
              <a:t>mm/</a:t>
            </a:r>
            <a:r>
              <a:rPr lang="tr-TR" dirty="0" err="1"/>
              <a:t>Hg</a:t>
            </a:r>
            <a:r>
              <a:rPr lang="tr-TR" dirty="0"/>
              <a:t> olmasıdır</a:t>
            </a:r>
            <a:r>
              <a:rPr lang="tr-TR" dirty="0" smtClean="0"/>
              <a:t>.</a:t>
            </a:r>
          </a:p>
          <a:p>
            <a:pPr lvl="2">
              <a:defRPr/>
            </a:pPr>
            <a:endParaRPr lang="tr-TR" dirty="0"/>
          </a:p>
          <a:p>
            <a:pPr lvl="2">
              <a:defRPr/>
            </a:pPr>
            <a:endParaRPr lang="tr-TR" dirty="0" smtClean="0"/>
          </a:p>
          <a:p>
            <a:pPr lvl="2">
              <a:buNone/>
              <a:defRPr/>
            </a:pPr>
            <a:r>
              <a:rPr lang="tr-TR" dirty="0" smtClean="0"/>
              <a:t>KAN BASINCI = KALP DEBİSİ * PERİFERİK DİRENÇ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Tedavide hedef değerler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&gt; 60 yaş hastalarda </a:t>
            </a:r>
            <a:r>
              <a:rPr lang="tr-TR" dirty="0" smtClean="0">
                <a:solidFill>
                  <a:schemeClr val="accent2"/>
                </a:solidFill>
              </a:rPr>
              <a:t>&lt;150/90 </a:t>
            </a:r>
          </a:p>
          <a:p>
            <a:r>
              <a:rPr lang="tr-TR" dirty="0" smtClean="0"/>
              <a:t>&lt; 60 yaş hastalarda </a:t>
            </a:r>
            <a:r>
              <a:rPr lang="tr-TR" dirty="0" smtClean="0">
                <a:solidFill>
                  <a:schemeClr val="accent2"/>
                </a:solidFill>
              </a:rPr>
              <a:t>&lt;140/90</a:t>
            </a:r>
          </a:p>
          <a:p>
            <a:r>
              <a:rPr lang="tr-TR" dirty="0" smtClean="0"/>
              <a:t>Kronik böbrek yetmezliğinde &lt;140/90</a:t>
            </a:r>
          </a:p>
          <a:p>
            <a:r>
              <a:rPr lang="tr-TR" dirty="0" smtClean="0"/>
              <a:t>Diyabet hastalarında &lt;140/90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Genellikle asıl hedef </a:t>
            </a:r>
            <a:r>
              <a:rPr lang="tr-TR" dirty="0" err="1" smtClean="0"/>
              <a:t>sistolik</a:t>
            </a:r>
            <a:r>
              <a:rPr lang="tr-TR" dirty="0" smtClean="0"/>
              <a:t> kan basıncıdır.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Tedavi basamakları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/>
          <a:lstStyle/>
          <a:p>
            <a:r>
              <a:rPr lang="tr-TR" dirty="0" err="1" smtClean="0"/>
              <a:t>Prehipertansif</a:t>
            </a:r>
            <a:endParaRPr lang="tr-TR" dirty="0" smtClean="0"/>
          </a:p>
          <a:p>
            <a:pPr>
              <a:buNone/>
            </a:pPr>
            <a:r>
              <a:rPr lang="tr-TR" dirty="0" smtClean="0">
                <a:solidFill>
                  <a:schemeClr val="accent2"/>
                </a:solidFill>
              </a:rPr>
              <a:t>        yaşam tarzı değişikliği</a:t>
            </a:r>
          </a:p>
          <a:p>
            <a:r>
              <a:rPr lang="tr-TR" dirty="0" smtClean="0"/>
              <a:t>Evre 1 HT</a:t>
            </a:r>
          </a:p>
          <a:p>
            <a:pPr>
              <a:buNone/>
            </a:pPr>
            <a:r>
              <a:rPr lang="tr-TR" dirty="0" smtClean="0"/>
              <a:t>        </a:t>
            </a:r>
            <a:r>
              <a:rPr lang="tr-TR" dirty="0" err="1" smtClean="0"/>
              <a:t>ytd</a:t>
            </a:r>
            <a:r>
              <a:rPr lang="tr-TR" dirty="0" smtClean="0"/>
              <a:t> + tek </a:t>
            </a:r>
            <a:r>
              <a:rPr lang="tr-TR" dirty="0" err="1" smtClean="0"/>
              <a:t>antihipertansif</a:t>
            </a:r>
            <a:r>
              <a:rPr lang="tr-TR" dirty="0" smtClean="0"/>
              <a:t> ilaç(bazen kombine)</a:t>
            </a:r>
          </a:p>
          <a:p>
            <a:r>
              <a:rPr lang="tr-TR" dirty="0" smtClean="0"/>
              <a:t>Evre 2 HT</a:t>
            </a:r>
          </a:p>
          <a:p>
            <a:pPr>
              <a:buNone/>
            </a:pPr>
            <a:r>
              <a:rPr lang="tr-TR" dirty="0" smtClean="0"/>
              <a:t>         </a:t>
            </a:r>
            <a:r>
              <a:rPr lang="tr-TR" dirty="0" err="1" smtClean="0"/>
              <a:t>ytd</a:t>
            </a:r>
            <a:r>
              <a:rPr lang="tr-TR" dirty="0" smtClean="0"/>
              <a:t> + 2li kombine </a:t>
            </a:r>
            <a:r>
              <a:rPr lang="tr-TR" dirty="0" err="1" smtClean="0"/>
              <a:t>antihipertansif</a:t>
            </a:r>
            <a:r>
              <a:rPr lang="tr-TR" dirty="0" smtClean="0"/>
              <a:t> ilaç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Yaşam tarzı değişikliği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3200" dirty="0" smtClean="0"/>
              <a:t>fiziksel </a:t>
            </a:r>
            <a:r>
              <a:rPr lang="tr-TR" sz="3200" dirty="0" smtClean="0">
                <a:solidFill>
                  <a:schemeClr val="accent2"/>
                </a:solidFill>
              </a:rPr>
              <a:t>egzersiz</a:t>
            </a:r>
          </a:p>
          <a:p>
            <a:pPr lvl="1"/>
            <a:r>
              <a:rPr lang="tr-TR" sz="3200" dirty="0" smtClean="0"/>
              <a:t>sigaranın bırakılması</a:t>
            </a:r>
          </a:p>
          <a:p>
            <a:pPr lvl="1"/>
            <a:r>
              <a:rPr lang="tr-TR" sz="3200" dirty="0" smtClean="0">
                <a:solidFill>
                  <a:schemeClr val="accent2"/>
                </a:solidFill>
              </a:rPr>
              <a:t>kilo verilmesi </a:t>
            </a:r>
            <a:r>
              <a:rPr lang="tr-TR" sz="3200" dirty="0" smtClean="0"/>
              <a:t>ve kilonun korunması</a:t>
            </a:r>
          </a:p>
          <a:p>
            <a:pPr lvl="1"/>
            <a:r>
              <a:rPr lang="tr-TR" sz="3200" dirty="0" smtClean="0"/>
              <a:t>aşırı alkol tüketiminin azaltılması</a:t>
            </a:r>
          </a:p>
          <a:p>
            <a:pPr lvl="1"/>
            <a:r>
              <a:rPr lang="tr-TR" sz="3200" dirty="0" smtClean="0">
                <a:solidFill>
                  <a:schemeClr val="accent2"/>
                </a:solidFill>
              </a:rPr>
              <a:t>tuz</a:t>
            </a:r>
            <a:r>
              <a:rPr lang="tr-TR" sz="3200" dirty="0" smtClean="0"/>
              <a:t> alımının kısıtlanması</a:t>
            </a:r>
          </a:p>
          <a:p>
            <a:pPr lvl="1"/>
            <a:r>
              <a:rPr lang="tr-TR" sz="3200" dirty="0" smtClean="0"/>
              <a:t>meyve/sebze tüketiminin artırılması, doymuş yağ ve toplam yağ tüketiminin azaltılması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5656" y="951473"/>
            <a:ext cx="6624736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HT tedavisinde kullanılan farmakolojik ajanlar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Diüretik</a:t>
            </a:r>
            <a:r>
              <a:rPr lang="tr-TR" dirty="0" smtClean="0"/>
              <a:t>(</a:t>
            </a:r>
            <a:r>
              <a:rPr lang="tr-TR" dirty="0" err="1" smtClean="0">
                <a:solidFill>
                  <a:schemeClr val="accent2"/>
                </a:solidFill>
              </a:rPr>
              <a:t>tiyazid</a:t>
            </a:r>
            <a:r>
              <a:rPr lang="tr-TR" dirty="0" smtClean="0"/>
              <a:t>) </a:t>
            </a:r>
          </a:p>
          <a:p>
            <a:r>
              <a:rPr lang="tr-TR" dirty="0" smtClean="0"/>
              <a:t>ACEİ </a:t>
            </a:r>
          </a:p>
          <a:p>
            <a:r>
              <a:rPr lang="tr-TR" dirty="0" smtClean="0"/>
              <a:t>ARB</a:t>
            </a:r>
          </a:p>
          <a:p>
            <a:r>
              <a:rPr lang="tr-TR" dirty="0" smtClean="0"/>
              <a:t>KKB</a:t>
            </a:r>
          </a:p>
          <a:p>
            <a:r>
              <a:rPr lang="tr-TR" dirty="0" smtClean="0"/>
              <a:t>Beta </a:t>
            </a:r>
            <a:r>
              <a:rPr lang="tr-TR" dirty="0" err="1" smtClean="0"/>
              <a:t>blokör</a:t>
            </a:r>
            <a:endParaRPr lang="tr-TR" dirty="0" smtClean="0"/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Siyah ırkta; </a:t>
            </a:r>
            <a:r>
              <a:rPr lang="tr-TR" dirty="0" err="1" smtClean="0"/>
              <a:t>tiyazid</a:t>
            </a:r>
            <a:r>
              <a:rPr lang="tr-TR" dirty="0" smtClean="0"/>
              <a:t> veya </a:t>
            </a:r>
            <a:r>
              <a:rPr lang="tr-TR" dirty="0" err="1" smtClean="0"/>
              <a:t>kkb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Kbh</a:t>
            </a:r>
            <a:r>
              <a:rPr lang="tr-TR" dirty="0" smtClean="0"/>
              <a:t> de; </a:t>
            </a:r>
            <a:r>
              <a:rPr lang="tr-TR" dirty="0" err="1" smtClean="0"/>
              <a:t>acei</a:t>
            </a:r>
            <a:r>
              <a:rPr lang="tr-TR" dirty="0" smtClean="0"/>
              <a:t> veya </a:t>
            </a:r>
            <a:r>
              <a:rPr lang="tr-TR" dirty="0" err="1" smtClean="0"/>
              <a:t>arb</a:t>
            </a: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i="1" dirty="0" smtClean="0"/>
              <a:t>Kombinasyon tedavisi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/>
              <a:t>Birinci tercih edilen dozlarla KB kontrolü sağlanamazsa maksimum doza çıkarılır </a:t>
            </a:r>
            <a:r>
              <a:rPr lang="tr-TR" dirty="0" smtClean="0"/>
              <a:t>ya da </a:t>
            </a:r>
            <a:r>
              <a:rPr lang="tr-TR" dirty="0"/>
              <a:t>birinci ilacın ortalama bir dozundayken ikinci bir ilaç eklenir. </a:t>
            </a:r>
            <a:endParaRPr lang="tr-T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/>
              <a:t>KB </a:t>
            </a:r>
            <a:r>
              <a:rPr lang="tr-TR" dirty="0"/>
              <a:t>hedefin 20/10 mm Hg üstünde </a:t>
            </a:r>
            <a:r>
              <a:rPr lang="tr-TR" dirty="0" smtClean="0"/>
              <a:t>kalıyorsa en </a:t>
            </a:r>
            <a:r>
              <a:rPr lang="tr-TR" dirty="0"/>
              <a:t>baştan iki ilaç başlanmalıdır. </a:t>
            </a:r>
            <a:endParaRPr lang="tr-T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dirty="0" smtClean="0"/>
              <a:t>İki </a:t>
            </a:r>
            <a:r>
              <a:rPr lang="tr-TR" dirty="0"/>
              <a:t>ilaçtan bir tanesinin </a:t>
            </a:r>
            <a:r>
              <a:rPr lang="tr-TR" dirty="0" err="1"/>
              <a:t>tiyazid</a:t>
            </a:r>
            <a:r>
              <a:rPr lang="tr-TR" dirty="0"/>
              <a:t> </a:t>
            </a:r>
            <a:r>
              <a:rPr lang="tr-TR" dirty="0" err="1"/>
              <a:t>diüretiği</a:t>
            </a:r>
            <a:r>
              <a:rPr lang="tr-TR" dirty="0"/>
              <a:t> olmasına çalışılmalıdır. </a:t>
            </a:r>
            <a:r>
              <a:rPr lang="tr-TR" dirty="0" smtClean="0"/>
              <a:t>Bir </a:t>
            </a:r>
            <a:r>
              <a:rPr lang="tr-TR" dirty="0"/>
              <a:t>beta </a:t>
            </a:r>
            <a:r>
              <a:rPr lang="tr-TR" dirty="0" err="1" smtClean="0"/>
              <a:t>bloker</a:t>
            </a:r>
            <a:r>
              <a:rPr lang="tr-TR" dirty="0" smtClean="0"/>
              <a:t>, ACE </a:t>
            </a:r>
            <a:r>
              <a:rPr lang="tr-TR" dirty="0"/>
              <a:t>inhibitörü veya ARB’ ye eklenebilir. </a:t>
            </a:r>
            <a:endParaRPr lang="tr-TR" dirty="0" smtClean="0"/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tr-TR" dirty="0" smtClean="0"/>
              <a:t>   (</a:t>
            </a:r>
            <a:r>
              <a:rPr lang="tr-TR" dirty="0" err="1" smtClean="0">
                <a:solidFill>
                  <a:schemeClr val="accent2"/>
                </a:solidFill>
              </a:rPr>
              <a:t>Tiyazid</a:t>
            </a:r>
            <a:r>
              <a:rPr lang="tr-TR" dirty="0" smtClean="0">
                <a:solidFill>
                  <a:schemeClr val="accent2"/>
                </a:solidFill>
              </a:rPr>
              <a:t> + … </a:t>
            </a:r>
            <a:r>
              <a:rPr lang="tr-TR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</a:rPr>
              <a:t>TİYAZİD</a:t>
            </a:r>
            <a:endParaRPr lang="tr-TR" dirty="0">
              <a:solidFill>
                <a:schemeClr val="tx2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608" y="1600200"/>
            <a:ext cx="8100392" cy="4525963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dirty="0" err="1" smtClean="0"/>
              <a:t>İndamid</a:t>
            </a:r>
            <a:r>
              <a:rPr lang="tr-TR" dirty="0" smtClean="0"/>
              <a:t>(</a:t>
            </a:r>
            <a:r>
              <a:rPr lang="tr-TR" dirty="0" err="1" smtClean="0"/>
              <a:t>indapamid</a:t>
            </a:r>
            <a:r>
              <a:rPr lang="tr-TR" dirty="0" smtClean="0"/>
              <a:t>) 2,5 mg 30 kapsül 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Yan etki: </a:t>
            </a:r>
            <a:r>
              <a:rPr lang="tr-TR" dirty="0" err="1" smtClean="0">
                <a:solidFill>
                  <a:schemeClr val="accent2"/>
                </a:solidFill>
              </a:rPr>
              <a:t>hiperkalsemi</a:t>
            </a:r>
            <a:r>
              <a:rPr lang="tr-TR" dirty="0" smtClean="0">
                <a:solidFill>
                  <a:schemeClr val="accent2"/>
                </a:solidFill>
              </a:rPr>
              <a:t>,</a:t>
            </a:r>
            <a:r>
              <a:rPr lang="tr-TR" dirty="0" smtClean="0"/>
              <a:t> </a:t>
            </a:r>
            <a:r>
              <a:rPr lang="tr-TR" dirty="0" err="1" smtClean="0"/>
              <a:t>hipokalemi</a:t>
            </a:r>
            <a:r>
              <a:rPr lang="tr-TR" dirty="0" smtClean="0"/>
              <a:t>, </a:t>
            </a:r>
            <a:r>
              <a:rPr lang="tr-TR" dirty="0" err="1" smtClean="0"/>
              <a:t>hiperglisemi</a:t>
            </a:r>
            <a:r>
              <a:rPr lang="tr-TR" dirty="0" smtClean="0"/>
              <a:t>, </a:t>
            </a:r>
            <a:r>
              <a:rPr lang="tr-TR" dirty="0" err="1" smtClean="0"/>
              <a:t>hiperürisemi</a:t>
            </a:r>
            <a:r>
              <a:rPr lang="tr-TR" dirty="0" smtClean="0"/>
              <a:t>,… (başka bir </a:t>
            </a:r>
            <a:r>
              <a:rPr lang="tr-TR" dirty="0" err="1" smtClean="0"/>
              <a:t>diüretik</a:t>
            </a:r>
            <a:r>
              <a:rPr lang="tr-TR" dirty="0" smtClean="0"/>
              <a:t> olan </a:t>
            </a:r>
            <a:r>
              <a:rPr lang="tr-TR" dirty="0" err="1" smtClean="0"/>
              <a:t>spiranolakton</a:t>
            </a:r>
            <a:r>
              <a:rPr lang="tr-TR" dirty="0" smtClean="0"/>
              <a:t>, </a:t>
            </a:r>
            <a:r>
              <a:rPr lang="tr-TR" dirty="0" err="1" smtClean="0"/>
              <a:t>jinekomasti</a:t>
            </a:r>
            <a:r>
              <a:rPr lang="tr-TR" dirty="0" smtClean="0"/>
              <a:t> yapabilir)</a:t>
            </a:r>
          </a:p>
          <a:p>
            <a:r>
              <a:rPr lang="tr-TR" dirty="0" err="1" smtClean="0"/>
              <a:t>Kontrendikasyon</a:t>
            </a:r>
            <a:r>
              <a:rPr lang="tr-TR" dirty="0" smtClean="0"/>
              <a:t>:  gut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ACEİ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Kaptoril</a:t>
            </a:r>
            <a:r>
              <a:rPr lang="tr-TR" dirty="0" smtClean="0"/>
              <a:t> (</a:t>
            </a:r>
            <a:r>
              <a:rPr lang="tr-TR" dirty="0" err="1" smtClean="0"/>
              <a:t>kaptopril</a:t>
            </a:r>
            <a:r>
              <a:rPr lang="tr-TR" dirty="0" smtClean="0"/>
              <a:t>) 25 mg 50 tablet</a:t>
            </a:r>
          </a:p>
          <a:p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Yan etki:  </a:t>
            </a:r>
            <a:r>
              <a:rPr lang="tr-TR" dirty="0" smtClean="0">
                <a:solidFill>
                  <a:schemeClr val="accent2"/>
                </a:solidFill>
              </a:rPr>
              <a:t>kuru öksürük</a:t>
            </a:r>
            <a:r>
              <a:rPr lang="tr-TR" dirty="0" smtClean="0"/>
              <a:t>, </a:t>
            </a:r>
            <a:r>
              <a:rPr lang="tr-TR" dirty="0" err="1" smtClean="0"/>
              <a:t>hiperkalemi</a:t>
            </a:r>
            <a:endParaRPr lang="tr-TR" dirty="0" smtClean="0"/>
          </a:p>
          <a:p>
            <a:r>
              <a:rPr lang="tr-TR" dirty="0" err="1" smtClean="0"/>
              <a:t>Kontrendikasyon</a:t>
            </a:r>
            <a:r>
              <a:rPr lang="tr-TR" dirty="0" smtClean="0"/>
              <a:t>:  </a:t>
            </a:r>
            <a:r>
              <a:rPr lang="tr-TR" dirty="0" smtClean="0">
                <a:solidFill>
                  <a:schemeClr val="accent2"/>
                </a:solidFill>
              </a:rPr>
              <a:t>gebelik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ARB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331640" y="1447800"/>
            <a:ext cx="7602048" cy="4800600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Karvea</a:t>
            </a:r>
            <a:r>
              <a:rPr lang="tr-TR" dirty="0" smtClean="0"/>
              <a:t> (</a:t>
            </a:r>
            <a:r>
              <a:rPr lang="tr-TR" dirty="0" err="1" smtClean="0"/>
              <a:t>irbesartan</a:t>
            </a:r>
            <a:r>
              <a:rPr lang="tr-TR" dirty="0" smtClean="0"/>
              <a:t>) 75 mg 28 tablet</a:t>
            </a:r>
          </a:p>
          <a:p>
            <a:endParaRPr lang="tr-TR" dirty="0" smtClean="0"/>
          </a:p>
          <a:p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Yan etki: </a:t>
            </a:r>
            <a:r>
              <a:rPr lang="tr-TR" dirty="0" err="1" smtClean="0"/>
              <a:t>hiperkalemi</a:t>
            </a:r>
            <a:endParaRPr lang="tr-TR" dirty="0" smtClean="0"/>
          </a:p>
          <a:p>
            <a:r>
              <a:rPr lang="tr-TR" dirty="0" err="1" smtClean="0"/>
              <a:t>Kontrendikasyon</a:t>
            </a:r>
            <a:r>
              <a:rPr lang="tr-TR" dirty="0" smtClean="0"/>
              <a:t>: </a:t>
            </a:r>
            <a:r>
              <a:rPr lang="tr-TR" dirty="0" smtClean="0">
                <a:solidFill>
                  <a:schemeClr val="accent2"/>
                </a:solidFill>
              </a:rPr>
              <a:t>gebelik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KKB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Isoptin</a:t>
            </a:r>
            <a:r>
              <a:rPr lang="tr-TR" dirty="0" smtClean="0"/>
              <a:t> (</a:t>
            </a:r>
            <a:r>
              <a:rPr lang="tr-TR" dirty="0" err="1" smtClean="0"/>
              <a:t>verapamil</a:t>
            </a:r>
            <a:r>
              <a:rPr lang="tr-TR" dirty="0" smtClean="0"/>
              <a:t>) 40 mg 30 tablet</a:t>
            </a:r>
          </a:p>
          <a:p>
            <a:r>
              <a:rPr lang="tr-TR" dirty="0" err="1" smtClean="0"/>
              <a:t>Norvasc</a:t>
            </a:r>
            <a:r>
              <a:rPr lang="tr-TR" dirty="0" smtClean="0"/>
              <a:t> (</a:t>
            </a:r>
            <a:r>
              <a:rPr lang="tr-TR" dirty="0" err="1" smtClean="0"/>
              <a:t>amplodipin</a:t>
            </a:r>
            <a:r>
              <a:rPr lang="tr-TR" dirty="0" smtClean="0"/>
              <a:t>) 5 mg 30 tablet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Yan etki: </a:t>
            </a:r>
            <a:r>
              <a:rPr lang="tr-TR" dirty="0" smtClean="0">
                <a:solidFill>
                  <a:schemeClr val="accent2"/>
                </a:solidFill>
              </a:rPr>
              <a:t>GÖRH</a:t>
            </a:r>
            <a:r>
              <a:rPr lang="tr-TR" dirty="0" smtClean="0"/>
              <a:t>, kabızlık</a:t>
            </a:r>
          </a:p>
          <a:p>
            <a:r>
              <a:rPr lang="tr-TR" dirty="0" err="1" smtClean="0"/>
              <a:t>Kontrendikasyon</a:t>
            </a:r>
            <a:r>
              <a:rPr lang="tr-TR" dirty="0" smtClean="0"/>
              <a:t>: kalp yetmezliği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b="1" dirty="0" smtClean="0"/>
              <a:t>Tanısal işlemler</a:t>
            </a:r>
          </a:p>
          <a:p>
            <a:pPr lvl="1"/>
            <a:r>
              <a:rPr lang="tr-TR" altLang="tr-TR" dirty="0" smtClean="0"/>
              <a:t>Tekrarlayan </a:t>
            </a:r>
            <a:r>
              <a:rPr lang="tr-TR" altLang="tr-TR" dirty="0" smtClean="0">
                <a:solidFill>
                  <a:schemeClr val="accent2"/>
                </a:solidFill>
              </a:rPr>
              <a:t>KB ölçümleri</a:t>
            </a:r>
          </a:p>
          <a:p>
            <a:pPr lvl="1"/>
            <a:r>
              <a:rPr lang="tr-TR" altLang="tr-TR" dirty="0" smtClean="0"/>
              <a:t>Klinik öykü ve aile öyküsü</a:t>
            </a:r>
          </a:p>
          <a:p>
            <a:pPr lvl="1"/>
            <a:r>
              <a:rPr lang="tr-TR" dirty="0" smtClean="0"/>
              <a:t>Fizik muayene</a:t>
            </a:r>
          </a:p>
          <a:p>
            <a:pPr lvl="1"/>
            <a:r>
              <a:rPr lang="tr-TR" dirty="0" err="1" smtClean="0"/>
              <a:t>Laboratuvar</a:t>
            </a:r>
            <a:r>
              <a:rPr lang="tr-TR" dirty="0" smtClean="0"/>
              <a:t> incelemesi</a:t>
            </a:r>
          </a:p>
          <a:p>
            <a:pPr lvl="1">
              <a:buNone/>
            </a:pPr>
            <a:r>
              <a:rPr lang="tr-TR" dirty="0" smtClean="0"/>
              <a:t>   (</a:t>
            </a:r>
            <a:r>
              <a:rPr lang="tr-TR" dirty="0" err="1" smtClean="0"/>
              <a:t>lipid</a:t>
            </a:r>
            <a:r>
              <a:rPr lang="tr-TR" dirty="0" smtClean="0"/>
              <a:t> profili,…)</a:t>
            </a:r>
          </a:p>
          <a:p>
            <a:pPr lvl="1"/>
            <a:r>
              <a:rPr lang="tr-TR" dirty="0" smtClean="0"/>
              <a:t>Genetik inceleme</a:t>
            </a:r>
          </a:p>
          <a:p>
            <a:pPr lvl="1"/>
            <a:r>
              <a:rPr lang="tr-TR" dirty="0" err="1" smtClean="0"/>
              <a:t>Subklinik</a:t>
            </a:r>
            <a:r>
              <a:rPr lang="tr-TR" dirty="0" smtClean="0"/>
              <a:t> organ hasarının araştırılması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(göz, böbrek, kalp,… muayenesi)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Beta </a:t>
            </a:r>
            <a:r>
              <a:rPr lang="tr-TR" dirty="0" err="1" smtClean="0"/>
              <a:t>blokör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1447800"/>
            <a:ext cx="8458184" cy="4800600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Dideral</a:t>
            </a:r>
            <a:r>
              <a:rPr lang="tr-TR" dirty="0" smtClean="0"/>
              <a:t> (</a:t>
            </a:r>
            <a:r>
              <a:rPr lang="tr-TR" dirty="0" err="1" smtClean="0"/>
              <a:t>proplanolol</a:t>
            </a:r>
            <a:r>
              <a:rPr lang="tr-TR" dirty="0" smtClean="0"/>
              <a:t>) 40 mg 50 tablet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Yan etki: </a:t>
            </a:r>
            <a:r>
              <a:rPr lang="tr-TR" dirty="0" err="1" smtClean="0"/>
              <a:t>bradikardi</a:t>
            </a:r>
            <a:r>
              <a:rPr lang="tr-TR" dirty="0" smtClean="0"/>
              <a:t>, </a:t>
            </a:r>
            <a:r>
              <a:rPr lang="tr-TR" dirty="0" err="1" smtClean="0"/>
              <a:t>ky</a:t>
            </a:r>
            <a:r>
              <a:rPr lang="tr-TR" dirty="0" smtClean="0"/>
              <a:t>, </a:t>
            </a:r>
            <a:r>
              <a:rPr lang="tr-TR" dirty="0" err="1" smtClean="0">
                <a:solidFill>
                  <a:schemeClr val="accent2"/>
                </a:solidFill>
              </a:rPr>
              <a:t>bronkokonstrüksiyon</a:t>
            </a:r>
            <a:endParaRPr lang="tr-TR" dirty="0" smtClean="0">
              <a:solidFill>
                <a:schemeClr val="accent2"/>
              </a:solidFill>
            </a:endParaRPr>
          </a:p>
          <a:p>
            <a:r>
              <a:rPr lang="tr-TR" dirty="0" err="1" smtClean="0"/>
              <a:t>Kontrendikasyon</a:t>
            </a:r>
            <a:r>
              <a:rPr lang="tr-TR" dirty="0" smtClean="0"/>
              <a:t>:  </a:t>
            </a:r>
            <a:r>
              <a:rPr lang="tr-TR" dirty="0" smtClean="0">
                <a:solidFill>
                  <a:schemeClr val="accent2"/>
                </a:solidFill>
              </a:rPr>
              <a:t>astım</a:t>
            </a:r>
            <a:endParaRPr lang="tr-TR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71600" y="620688"/>
            <a:ext cx="7962088" cy="562771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tr-TR" dirty="0" smtClean="0"/>
              <a:t>İlaç tedavisine başladıktan sonra KB hedefine ulaşıncaya kadar hastalar yaklaşık </a:t>
            </a:r>
            <a:r>
              <a:rPr lang="tr-TR" dirty="0" smtClean="0">
                <a:solidFill>
                  <a:schemeClr val="accent2"/>
                </a:solidFill>
              </a:rPr>
              <a:t>ayda 1</a:t>
            </a:r>
            <a:r>
              <a:rPr lang="tr-TR" dirty="0" smtClean="0"/>
              <a:t> kez görülmelidir.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KB hedefe ulaşınca hasta 3–6 ay aralarla izlenmeli, </a:t>
            </a:r>
            <a:r>
              <a:rPr lang="tr-TR" dirty="0" smtClean="0">
                <a:solidFill>
                  <a:schemeClr val="accent2"/>
                </a:solidFill>
              </a:rPr>
              <a:t>serum potasyum ve </a:t>
            </a:r>
            <a:r>
              <a:rPr lang="tr-TR" dirty="0" err="1" smtClean="0">
                <a:solidFill>
                  <a:schemeClr val="accent2"/>
                </a:solidFill>
              </a:rPr>
              <a:t>kreatinini</a:t>
            </a:r>
            <a:r>
              <a:rPr lang="tr-TR" dirty="0" smtClean="0">
                <a:solidFill>
                  <a:schemeClr val="accent2"/>
                </a:solidFill>
              </a:rPr>
              <a:t> </a:t>
            </a:r>
            <a:r>
              <a:rPr lang="tr-TR" dirty="0" smtClean="0"/>
              <a:t>yılda en az 1–2 kez bakılmalıdır. 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Evre 2 </a:t>
            </a:r>
            <a:r>
              <a:rPr lang="tr-TR" dirty="0" err="1" smtClean="0"/>
              <a:t>hipertansifler</a:t>
            </a:r>
            <a:r>
              <a:rPr lang="tr-TR" dirty="0" smtClean="0"/>
              <a:t> ve kombinasyonda daha sık hasta gözlenmelidir. 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Diyabet ve kalp yetmezliği gibi nedenlerde hasta daha sık aralıklarla izlenmelidir.</a:t>
            </a:r>
          </a:p>
          <a:p>
            <a:pPr>
              <a:lnSpc>
                <a:spcPct val="90000"/>
              </a:lnSpc>
            </a:pPr>
            <a:r>
              <a:rPr lang="tr-TR" dirty="0" smtClean="0"/>
              <a:t>Tedavi </a:t>
            </a:r>
            <a:r>
              <a:rPr lang="tr-TR" dirty="0" smtClean="0">
                <a:solidFill>
                  <a:schemeClr val="accent2"/>
                </a:solidFill>
              </a:rPr>
              <a:t>yaşam boyu </a:t>
            </a:r>
            <a:r>
              <a:rPr lang="tr-TR" dirty="0" smtClean="0"/>
              <a:t>sürmelidir. Tedavinin kesilmesi hipertansiyonun geri dönüşüne neden olur.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Sevk kriterleri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/>
          <a:lstStyle/>
          <a:p>
            <a:r>
              <a:rPr lang="tr-TR" dirty="0" smtClean="0">
                <a:solidFill>
                  <a:schemeClr val="accent2"/>
                </a:solidFill>
              </a:rPr>
              <a:t>İkili ilaçla kontrol edilemeyen </a:t>
            </a:r>
            <a:r>
              <a:rPr lang="tr-TR" dirty="0" smtClean="0"/>
              <a:t>hipertansiyon</a:t>
            </a:r>
          </a:p>
          <a:p>
            <a:endParaRPr lang="tr-TR" dirty="0" smtClean="0"/>
          </a:p>
          <a:p>
            <a:r>
              <a:rPr lang="tr-TR" dirty="0" err="1" smtClean="0">
                <a:solidFill>
                  <a:schemeClr val="accent2"/>
                </a:solidFill>
              </a:rPr>
              <a:t>Sekonder</a:t>
            </a:r>
            <a:r>
              <a:rPr lang="tr-TR" dirty="0" smtClean="0">
                <a:solidFill>
                  <a:schemeClr val="accent2"/>
                </a:solidFill>
              </a:rPr>
              <a:t> hipertansiyon </a:t>
            </a:r>
            <a:r>
              <a:rPr lang="tr-TR" dirty="0" err="1" smtClean="0"/>
              <a:t>süphesi</a:t>
            </a:r>
            <a:r>
              <a:rPr lang="tr-TR" dirty="0" smtClean="0"/>
              <a:t> varsa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3"/>
                </a:solidFill>
              </a:rPr>
              <a:t>Dirençli HT</a:t>
            </a:r>
            <a:endParaRPr lang="tr-TR" dirty="0">
              <a:solidFill>
                <a:schemeClr val="accent3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Biri </a:t>
            </a:r>
            <a:r>
              <a:rPr lang="tr-TR" dirty="0" err="1" smtClean="0"/>
              <a:t>diüretik</a:t>
            </a:r>
            <a:r>
              <a:rPr lang="tr-TR" dirty="0" smtClean="0"/>
              <a:t> olmak üzere </a:t>
            </a:r>
            <a:r>
              <a:rPr lang="tr-TR" dirty="0" smtClean="0">
                <a:solidFill>
                  <a:schemeClr val="accent2"/>
                </a:solidFill>
              </a:rPr>
              <a:t>üçlü ilaçla </a:t>
            </a:r>
            <a:r>
              <a:rPr lang="tr-TR" dirty="0" smtClean="0"/>
              <a:t>kontrol edilemeyen hipertansiyondur..</a:t>
            </a:r>
          </a:p>
          <a:p>
            <a:r>
              <a:rPr lang="tr-TR" dirty="0" smtClean="0">
                <a:solidFill>
                  <a:schemeClr val="accent2"/>
                </a:solidFill>
              </a:rPr>
              <a:t>Yanlış ölçüm</a:t>
            </a:r>
          </a:p>
          <a:p>
            <a:r>
              <a:rPr lang="tr-TR" dirty="0" smtClean="0"/>
              <a:t>Fazla tuz tüketimi</a:t>
            </a:r>
          </a:p>
          <a:p>
            <a:r>
              <a:rPr lang="tr-TR" dirty="0" smtClean="0">
                <a:solidFill>
                  <a:schemeClr val="accent2"/>
                </a:solidFill>
              </a:rPr>
              <a:t>Uygun olmayan tedavi</a:t>
            </a:r>
            <a:r>
              <a:rPr lang="tr-TR" dirty="0" smtClean="0"/>
              <a:t>(yanlış ilaç, yanlış doz)</a:t>
            </a:r>
          </a:p>
          <a:p>
            <a:r>
              <a:rPr lang="tr-TR" dirty="0" smtClean="0"/>
              <a:t>Aşırı alkol</a:t>
            </a:r>
          </a:p>
          <a:p>
            <a:r>
              <a:rPr lang="tr-TR" dirty="0" err="1" smtClean="0"/>
              <a:t>Sekonder</a:t>
            </a:r>
            <a:r>
              <a:rPr lang="tr-TR" dirty="0" smtClean="0"/>
              <a:t> HT nedenleri(ilaçlar,…)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645920" y="1785926"/>
            <a:ext cx="7498080" cy="4800600"/>
          </a:xfrm>
        </p:spPr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 algn="r">
              <a:buNone/>
            </a:pPr>
            <a:r>
              <a:rPr lang="tr-T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…teşekkürler…</a:t>
            </a:r>
          </a:p>
        </p:txBody>
      </p:sp>
      <p:pic>
        <p:nvPicPr>
          <p:cNvPr id="1026" name="Picture 2" descr="C:\Users\USER\Desktop\alet tans.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112125" cy="45005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Tekrarlayan kan basıncı ölçümü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/>
          <a:lstStyle/>
          <a:p>
            <a:pPr marL="514350" indent="-514350">
              <a:buNone/>
            </a:pPr>
            <a:r>
              <a:rPr lang="tr-TR" b="1" u="sng" dirty="0" smtClean="0"/>
              <a:t>1. ofiste(klinik) </a:t>
            </a:r>
            <a:r>
              <a:rPr lang="tr-TR" b="1" u="sng" dirty="0" err="1" smtClean="0"/>
              <a:t>kb</a:t>
            </a:r>
            <a:r>
              <a:rPr lang="tr-TR" b="1" u="sng" dirty="0" smtClean="0"/>
              <a:t> ölçümü</a:t>
            </a:r>
            <a:r>
              <a:rPr lang="tr-TR" u="sng" dirty="0" smtClean="0"/>
              <a:t>;</a:t>
            </a:r>
          </a:p>
          <a:p>
            <a:pPr marL="514350" indent="-514350">
              <a:buNone/>
            </a:pPr>
            <a:r>
              <a:rPr lang="tr-TR" dirty="0"/>
              <a:t> </a:t>
            </a:r>
            <a:r>
              <a:rPr lang="tr-TR" dirty="0" smtClean="0"/>
              <a:t>    </a:t>
            </a:r>
            <a:r>
              <a:rPr lang="tr-TR" dirty="0" smtClean="0">
                <a:solidFill>
                  <a:schemeClr val="accent2"/>
                </a:solidFill>
              </a:rPr>
              <a:t>İki dakika ara ile iki ölçüm</a:t>
            </a:r>
            <a:r>
              <a:rPr lang="tr-TR" dirty="0" smtClean="0"/>
              <a:t> yapılmalı, büyük fark varsa tekrar ölçüm yapılmalı.</a:t>
            </a:r>
          </a:p>
          <a:p>
            <a:pPr marL="514350" indent="-514350">
              <a:buNone/>
            </a:pPr>
            <a:r>
              <a:rPr lang="tr-TR" dirty="0"/>
              <a:t> </a:t>
            </a:r>
            <a:r>
              <a:rPr lang="tr-TR" dirty="0" smtClean="0"/>
              <a:t>    ilk muayenede her iki koldan da ölçüm yapılmalı ve bundan sonraki ölçümler yüksek olan koldan tekrarlanmalı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4800600"/>
          </a:xfrm>
        </p:spPr>
        <p:txBody>
          <a:bodyPr/>
          <a:lstStyle/>
          <a:p>
            <a:pPr>
              <a:buNone/>
            </a:pPr>
            <a:r>
              <a:rPr lang="tr-TR" b="1" u="sng" dirty="0" smtClean="0"/>
              <a:t>2. Evde </a:t>
            </a:r>
            <a:r>
              <a:rPr lang="tr-TR" b="1" u="sng" dirty="0" err="1" smtClean="0"/>
              <a:t>kb</a:t>
            </a:r>
            <a:r>
              <a:rPr lang="tr-TR" b="1" u="sng" dirty="0" smtClean="0"/>
              <a:t> ölçümü;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 Hastanın </a:t>
            </a:r>
            <a:r>
              <a:rPr lang="tr-TR" dirty="0" smtClean="0">
                <a:solidFill>
                  <a:schemeClr val="accent2"/>
                </a:solidFill>
              </a:rPr>
              <a:t>kendi</a:t>
            </a:r>
            <a:r>
              <a:rPr lang="tr-TR" dirty="0" smtClean="0"/>
              <a:t> tansiyonunu evde sabah ve akşam ölçmesidir. Ölçümleri yaklaşık bir hafta süre ile tekrarlayıp kağıda yazar, hekime getirir.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71538" y="1428736"/>
            <a:ext cx="7790712" cy="4800600"/>
          </a:xfrm>
        </p:spPr>
        <p:txBody>
          <a:bodyPr/>
          <a:lstStyle/>
          <a:p>
            <a:pPr>
              <a:buNone/>
            </a:pPr>
            <a:r>
              <a:rPr lang="tr-TR" b="1" u="sng" dirty="0" smtClean="0"/>
              <a:t>3.Ayaktan(</a:t>
            </a:r>
            <a:r>
              <a:rPr lang="tr-TR" b="1" u="sng" dirty="0" err="1" smtClean="0"/>
              <a:t>ambulatuar</a:t>
            </a:r>
            <a:r>
              <a:rPr lang="tr-TR" b="1" u="sng" dirty="0" smtClean="0"/>
              <a:t>) </a:t>
            </a:r>
            <a:r>
              <a:rPr lang="tr-TR" b="1" u="sng" dirty="0" err="1" smtClean="0"/>
              <a:t>kb</a:t>
            </a:r>
            <a:r>
              <a:rPr lang="tr-TR" b="1" u="sng" dirty="0" smtClean="0"/>
              <a:t> ölçümü;</a:t>
            </a:r>
          </a:p>
          <a:p>
            <a:pPr>
              <a:buNone/>
            </a:pPr>
            <a:r>
              <a:rPr lang="tr-TR" dirty="0" smtClean="0"/>
              <a:t>  Hastaya 24 saat boyunca </a:t>
            </a:r>
            <a:r>
              <a:rPr lang="tr-TR" dirty="0" err="1" smtClean="0"/>
              <a:t>holter</a:t>
            </a:r>
            <a:r>
              <a:rPr lang="tr-TR" dirty="0" smtClean="0"/>
              <a:t> cihazı takılıp tansiyon takibi yapılması işlemidir. Hem günlük </a:t>
            </a:r>
            <a:r>
              <a:rPr lang="tr-TR" dirty="0" smtClean="0">
                <a:solidFill>
                  <a:schemeClr val="accent2"/>
                </a:solidFill>
              </a:rPr>
              <a:t>aktivite</a:t>
            </a:r>
            <a:r>
              <a:rPr lang="tr-TR" dirty="0" smtClean="0"/>
              <a:t> sırasında hem de </a:t>
            </a:r>
            <a:r>
              <a:rPr lang="tr-TR" dirty="0" smtClean="0">
                <a:solidFill>
                  <a:schemeClr val="accent2"/>
                </a:solidFill>
              </a:rPr>
              <a:t>uyku </a:t>
            </a:r>
            <a:r>
              <a:rPr lang="tr-TR" dirty="0" smtClean="0"/>
              <a:t>esnasında tansiyon ölçülebilmesini sağlar, uyku esnasında yaklaşık %10 azalmalıdır tansiyon.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214422"/>
            <a:ext cx="8532440" cy="4911741"/>
          </a:xfrm>
        </p:spPr>
        <p:txBody>
          <a:bodyPr>
            <a:noAutofit/>
          </a:bodyPr>
          <a:lstStyle/>
          <a:p>
            <a:pPr lvl="1">
              <a:buNone/>
            </a:pPr>
            <a:r>
              <a:rPr lang="tr-TR" altLang="tr-TR" sz="2400" dirty="0" smtClean="0"/>
              <a:t>Aşağıdaki durumlarda 24 saatlik </a:t>
            </a:r>
            <a:r>
              <a:rPr lang="tr-TR" altLang="tr-TR" sz="2400" dirty="0" err="1" smtClean="0"/>
              <a:t>ambulatuvar</a:t>
            </a:r>
            <a:r>
              <a:rPr lang="tr-TR" altLang="tr-TR" sz="2400" dirty="0" smtClean="0"/>
              <a:t> KB ölçülmelidir:</a:t>
            </a:r>
          </a:p>
          <a:p>
            <a:pPr lvl="1">
              <a:buNone/>
            </a:pPr>
            <a:endParaRPr lang="tr-TR" altLang="tr-TR" sz="2400" dirty="0" smtClean="0">
              <a:solidFill>
                <a:srgbClr val="000000"/>
              </a:solidFill>
            </a:endParaRPr>
          </a:p>
          <a:p>
            <a:pPr lvl="1">
              <a:buFont typeface="Arial" charset="0"/>
              <a:buChar char="–"/>
            </a:pPr>
            <a:r>
              <a:rPr lang="tr-TR" altLang="tr-TR" sz="2400" dirty="0" smtClean="0">
                <a:solidFill>
                  <a:srgbClr val="000000"/>
                </a:solidFill>
              </a:rPr>
              <a:t>Ofis KB ölçümlerinde, aynı ya da farklı </a:t>
            </a:r>
            <a:r>
              <a:rPr lang="tr-TR" altLang="tr-TR" sz="2400" dirty="0" err="1" smtClean="0">
                <a:solidFill>
                  <a:srgbClr val="000000"/>
                </a:solidFill>
              </a:rPr>
              <a:t>vizitlerde</a:t>
            </a:r>
            <a:r>
              <a:rPr lang="tr-TR" altLang="tr-TR" sz="2400" dirty="0" smtClean="0">
                <a:solidFill>
                  <a:srgbClr val="000000"/>
                </a:solidFill>
              </a:rPr>
              <a:t>, </a:t>
            </a:r>
            <a:r>
              <a:rPr lang="tr-TR" altLang="tr-TR" sz="2400" dirty="0" smtClean="0">
                <a:solidFill>
                  <a:schemeClr val="accent2"/>
                </a:solidFill>
              </a:rPr>
              <a:t>önemli farklılıklar saptanmışsa</a:t>
            </a:r>
          </a:p>
          <a:p>
            <a:pPr lvl="1">
              <a:buFont typeface="Arial" charset="0"/>
              <a:buChar char="–"/>
            </a:pPr>
            <a:r>
              <a:rPr lang="tr-TR" altLang="tr-TR" sz="2400" dirty="0" smtClean="0">
                <a:solidFill>
                  <a:srgbClr val="000000"/>
                </a:solidFill>
              </a:rPr>
              <a:t>Ofiste KV riski düşük olanlarda yüksek KB ölçülmüşse,</a:t>
            </a:r>
          </a:p>
          <a:p>
            <a:pPr lvl="1">
              <a:buFont typeface="Arial" charset="0"/>
              <a:buChar char="–"/>
            </a:pPr>
            <a:r>
              <a:rPr lang="tr-TR" altLang="tr-TR" sz="2400" dirty="0" smtClean="0">
                <a:solidFill>
                  <a:srgbClr val="000000"/>
                </a:solidFill>
              </a:rPr>
              <a:t>Ofis ve evde ölçülen KB değerleri arasında belirgin farklılık varsa,</a:t>
            </a:r>
          </a:p>
          <a:p>
            <a:pPr lvl="1">
              <a:buFont typeface="Arial" charset="0"/>
              <a:buChar char="–"/>
            </a:pPr>
            <a:r>
              <a:rPr lang="tr-TR" altLang="tr-TR" sz="2400" dirty="0" smtClean="0">
                <a:solidFill>
                  <a:srgbClr val="000000"/>
                </a:solidFill>
              </a:rPr>
              <a:t>İlaç tedavisine </a:t>
            </a:r>
            <a:r>
              <a:rPr lang="tr-TR" altLang="tr-TR" sz="2400" dirty="0" smtClean="0">
                <a:solidFill>
                  <a:schemeClr val="accent2"/>
                </a:solidFill>
              </a:rPr>
              <a:t>direnç</a:t>
            </a:r>
            <a:r>
              <a:rPr lang="tr-TR" altLang="tr-TR" sz="2400" dirty="0" smtClean="0">
                <a:solidFill>
                  <a:srgbClr val="000000"/>
                </a:solidFill>
              </a:rPr>
              <a:t>ten söz ediliyorsa,</a:t>
            </a:r>
          </a:p>
          <a:p>
            <a:pPr lvl="1">
              <a:buFont typeface="Arial" charset="0"/>
              <a:buChar char="–"/>
            </a:pPr>
            <a:r>
              <a:rPr lang="tr-TR" altLang="tr-TR" sz="2400" dirty="0" smtClean="0">
                <a:solidFill>
                  <a:srgbClr val="000000"/>
                </a:solidFill>
              </a:rPr>
              <a:t>Özellikle yaşlı ve diyabetiklerde </a:t>
            </a:r>
            <a:r>
              <a:rPr lang="tr-TR" altLang="tr-TR" sz="2400" dirty="0" err="1" smtClean="0">
                <a:solidFill>
                  <a:schemeClr val="accent2"/>
                </a:solidFill>
              </a:rPr>
              <a:t>hipotansif</a:t>
            </a:r>
            <a:r>
              <a:rPr lang="tr-TR" altLang="tr-TR" sz="2400" dirty="0" smtClean="0">
                <a:solidFill>
                  <a:schemeClr val="accent2"/>
                </a:solidFill>
              </a:rPr>
              <a:t> </a:t>
            </a:r>
            <a:r>
              <a:rPr lang="tr-TR" altLang="tr-TR" sz="2400" dirty="0" err="1" smtClean="0">
                <a:solidFill>
                  <a:schemeClr val="accent2"/>
                </a:solidFill>
              </a:rPr>
              <a:t>epizodlar</a:t>
            </a:r>
            <a:r>
              <a:rPr lang="tr-TR" altLang="tr-TR" sz="2400" dirty="0" err="1" smtClean="0">
                <a:solidFill>
                  <a:srgbClr val="000000"/>
                </a:solidFill>
              </a:rPr>
              <a:t>dan</a:t>
            </a:r>
            <a:r>
              <a:rPr lang="tr-TR" altLang="tr-TR" sz="2400" dirty="0" smtClean="0">
                <a:solidFill>
                  <a:srgbClr val="000000"/>
                </a:solidFill>
              </a:rPr>
              <a:t> şüpheleniliyorsa,</a:t>
            </a:r>
          </a:p>
          <a:p>
            <a:pPr lvl="1">
              <a:buFont typeface="Arial" charset="0"/>
              <a:buChar char="–"/>
            </a:pPr>
            <a:r>
              <a:rPr lang="tr-TR" altLang="tr-TR" sz="2400" dirty="0" smtClean="0">
                <a:solidFill>
                  <a:schemeClr val="accent2"/>
                </a:solidFill>
              </a:rPr>
              <a:t>Gebe kadınlarda ofiste KB yüksek ölçülüyor </a:t>
            </a:r>
            <a:r>
              <a:rPr lang="tr-TR" altLang="tr-TR" sz="2400" dirty="0" smtClean="0">
                <a:solidFill>
                  <a:srgbClr val="000000"/>
                </a:solidFill>
              </a:rPr>
              <a:t>ve </a:t>
            </a:r>
            <a:r>
              <a:rPr lang="tr-TR" altLang="tr-TR" sz="2400" dirty="0" err="1" smtClean="0">
                <a:solidFill>
                  <a:srgbClr val="000000"/>
                </a:solidFill>
              </a:rPr>
              <a:t>preeklampsiden</a:t>
            </a:r>
            <a:r>
              <a:rPr lang="tr-TR" altLang="tr-TR" sz="2400" dirty="0" smtClean="0">
                <a:solidFill>
                  <a:srgbClr val="000000"/>
                </a:solidFill>
              </a:rPr>
              <a:t> şüpheleniliyorsa.</a:t>
            </a:r>
          </a:p>
          <a:p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5" descr="ht tanı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827584" y="908720"/>
            <a:ext cx="7920880" cy="4754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Oval"/>
          <p:cNvSpPr/>
          <p:nvPr/>
        </p:nvSpPr>
        <p:spPr>
          <a:xfrm>
            <a:off x="3214678" y="1928802"/>
            <a:ext cx="1357322" cy="500066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>
              <a:noFill/>
            </a:endParaRPr>
          </a:p>
        </p:txBody>
      </p:sp>
      <p:sp>
        <p:nvSpPr>
          <p:cNvPr id="6" name="5 Oval"/>
          <p:cNvSpPr/>
          <p:nvPr/>
        </p:nvSpPr>
        <p:spPr>
          <a:xfrm>
            <a:off x="7286644" y="1928802"/>
            <a:ext cx="1143008" cy="428628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chemeClr val="accent3"/>
                </a:solidFill>
              </a:rPr>
              <a:t>ETYOLOJİ</a:t>
            </a:r>
            <a:endParaRPr lang="tr-TR" dirty="0">
              <a:solidFill>
                <a:schemeClr val="accent3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Hipertansiyon </a:t>
            </a:r>
            <a:r>
              <a:rPr lang="tr-TR" dirty="0" err="1" smtClean="0"/>
              <a:t>etyolojiye</a:t>
            </a:r>
            <a:r>
              <a:rPr lang="tr-TR" dirty="0" smtClean="0"/>
              <a:t> göre </a:t>
            </a:r>
            <a:r>
              <a:rPr lang="tr-TR" dirty="0" err="1" smtClean="0"/>
              <a:t>primer</a:t>
            </a:r>
            <a:r>
              <a:rPr lang="tr-TR" dirty="0" smtClean="0"/>
              <a:t> ve </a:t>
            </a:r>
            <a:r>
              <a:rPr lang="tr-TR" dirty="0" err="1" smtClean="0"/>
              <a:t>sekonder</a:t>
            </a:r>
            <a:r>
              <a:rPr lang="tr-TR" dirty="0" smtClean="0"/>
              <a:t> olarak ikiye ayrılır. </a:t>
            </a:r>
          </a:p>
          <a:p>
            <a:pPr>
              <a:buNone/>
            </a:pPr>
            <a:r>
              <a:rPr lang="tr-TR" dirty="0" err="1" smtClean="0">
                <a:solidFill>
                  <a:schemeClr val="accent2"/>
                </a:solidFill>
              </a:rPr>
              <a:t>Primer</a:t>
            </a:r>
            <a:r>
              <a:rPr lang="tr-TR" dirty="0" smtClean="0">
                <a:solidFill>
                  <a:schemeClr val="accent2"/>
                </a:solidFill>
              </a:rPr>
              <a:t>, yani </a:t>
            </a:r>
            <a:r>
              <a:rPr lang="tr-TR" dirty="0" err="1" smtClean="0">
                <a:solidFill>
                  <a:schemeClr val="accent2"/>
                </a:solidFill>
              </a:rPr>
              <a:t>esansiyel</a:t>
            </a:r>
            <a:r>
              <a:rPr lang="tr-TR" dirty="0" smtClean="0">
                <a:solidFill>
                  <a:schemeClr val="accent2"/>
                </a:solidFill>
              </a:rPr>
              <a:t> </a:t>
            </a:r>
            <a:r>
              <a:rPr lang="tr-TR" dirty="0" smtClean="0"/>
              <a:t>olanda tam bir neden bulunamaz ve hastaların yaklaşık </a:t>
            </a:r>
            <a:r>
              <a:rPr lang="tr-TR" dirty="0" smtClean="0">
                <a:solidFill>
                  <a:schemeClr val="accent2"/>
                </a:solidFill>
              </a:rPr>
              <a:t>%95i </a:t>
            </a:r>
            <a:r>
              <a:rPr lang="tr-TR" dirty="0" smtClean="0"/>
              <a:t>bu gruba girer. 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231</TotalTime>
  <Words>1003</Words>
  <Application>Microsoft Office PowerPoint</Application>
  <PresentationFormat>Ekran Gösterisi (4:3)</PresentationFormat>
  <Paragraphs>220</Paragraphs>
  <Slides>34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34</vt:i4>
      </vt:variant>
    </vt:vector>
  </HeadingPairs>
  <TitlesOfParts>
    <vt:vector size="35" baseType="lpstr">
      <vt:lpstr>Gündönümü</vt:lpstr>
      <vt:lpstr>HİPERTANSİYON</vt:lpstr>
      <vt:lpstr>PowerPoint Sunusu</vt:lpstr>
      <vt:lpstr>PowerPoint Sunusu</vt:lpstr>
      <vt:lpstr>Tekrarlayan kan basıncı ölçümü</vt:lpstr>
      <vt:lpstr>PowerPoint Sunusu</vt:lpstr>
      <vt:lpstr>PowerPoint Sunusu</vt:lpstr>
      <vt:lpstr>PowerPoint Sunusu</vt:lpstr>
      <vt:lpstr>PowerPoint Sunusu</vt:lpstr>
      <vt:lpstr>ETYOLOJİ</vt:lpstr>
      <vt:lpstr>PRİMER HİPERTANSİYON</vt:lpstr>
      <vt:lpstr>PowerPoint Sunusu</vt:lpstr>
      <vt:lpstr>SEKONDER HİPERTANSİYON</vt:lpstr>
      <vt:lpstr>PowerPoint Sunusu</vt:lpstr>
      <vt:lpstr>PowerPoint Sunusu</vt:lpstr>
      <vt:lpstr>Kimlerde sekonder hipertansiyon düşün?</vt:lpstr>
      <vt:lpstr>KLİNİK</vt:lpstr>
      <vt:lpstr>PowerPoint Sunusu</vt:lpstr>
      <vt:lpstr>Evreleme</vt:lpstr>
      <vt:lpstr>ESANSİYEL HT da TEDAVİ</vt:lpstr>
      <vt:lpstr>Tedavide hedef değerler</vt:lpstr>
      <vt:lpstr>Tedavi basamakları</vt:lpstr>
      <vt:lpstr>Yaşam tarzı değişikliği</vt:lpstr>
      <vt:lpstr>PowerPoint Sunusu</vt:lpstr>
      <vt:lpstr>HT tedavisinde kullanılan farmakolojik ajanlar</vt:lpstr>
      <vt:lpstr>Kombinasyon tedavisi</vt:lpstr>
      <vt:lpstr>TİYAZİD</vt:lpstr>
      <vt:lpstr>ACEİ</vt:lpstr>
      <vt:lpstr>ARB</vt:lpstr>
      <vt:lpstr>KKB</vt:lpstr>
      <vt:lpstr>Beta blokör</vt:lpstr>
      <vt:lpstr>PowerPoint Sunusu</vt:lpstr>
      <vt:lpstr>Sevk kriterleri</vt:lpstr>
      <vt:lpstr>Dirençli HT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HİPERTANSİYON</dc:title>
  <dc:creator>USER</dc:creator>
  <cp:lastModifiedBy>Win7</cp:lastModifiedBy>
  <cp:revision>26</cp:revision>
  <dcterms:created xsi:type="dcterms:W3CDTF">2015-09-04T17:23:30Z</dcterms:created>
  <dcterms:modified xsi:type="dcterms:W3CDTF">2015-10-09T06:11:23Z</dcterms:modified>
</cp:coreProperties>
</file>