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9FFCC"/>
    <a:srgbClr val="0B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3D23B3-C04E-951D-621F-0D24B6128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14DDC8A-FE34-F563-5F66-20C513D92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BF4708-7781-B913-1A7D-A06A1F68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84352F-FADF-1D07-1918-6758F80A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5F1CEB-AC16-2F86-28B4-2D06EAEF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70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1FDD30-C4C1-322C-2B84-A0640223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047E64-0430-CE95-69D4-5DC07D828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4CC9F7F-CDD0-7FDB-BF6A-54BCB4CA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AEE1608-FE2A-478B-A397-F6C7F5F6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D8A045-226B-49F7-C0EE-220A4936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11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6962460-1E60-2D9E-0797-888A4E683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ED111C0-78BF-FB20-317B-25A566D2C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95B8DA9-FC24-0CDE-81B4-F820102F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B0A2BD-D754-6517-8C75-8260383D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A2A101-99CC-B7A8-575E-C7B315C5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53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8F8DFF-6702-CDCB-0B70-A9989A10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891D5B-08F4-0E82-1031-8F205FEF3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6F779F-C09C-2001-9AA9-1003BAFA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E5C598-CE44-132D-8AA9-1F032009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9FE0EA-61A3-DF07-CA21-130FA944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07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7C4B59-BD6A-0C66-7F9D-DD78FEB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86E4CE-80E5-8575-5C18-BCFEE2C31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D6D375-93F2-5D70-AC6E-BCBB2E36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C05913-FCA6-C95F-EBEF-AC4BD32A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6ADE15-8FDA-D701-4082-0324B1B8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27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FFD701-D9F4-9839-6D7B-1ED68DFD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41BEEB-1DF1-ECA1-491B-06F0F5220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4F54B7E-5A66-86E2-8255-FDCB9487C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45A507-5CFF-25B2-B376-9AD1E340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5449A3-BA3F-E60A-7211-ED284D31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ED9DCF1-FA06-D945-AF84-DF0CDE92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94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C0973A-BD93-EB64-43BF-FEC954D3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4A550C-BFED-B82C-D707-4BD908348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E3A5458-7C7B-0291-61F6-5E33FF698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0A06512-6F0B-7599-1E2E-60654984A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00DD82F-5050-A48C-A457-9F65B6DEE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D672EEE-DCF3-A35A-D623-86956D4D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0F7C04-F183-5DCE-A2B3-15666ADA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5215E4C-2D83-4E1B-F776-07B97615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04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9F0363-9BCA-5002-0C94-B542D2A6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9FEC126-A333-984D-3AB4-002B9A8B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F01EDAC-B7DC-7164-76F5-CD565B88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C3E94A8-861F-1195-4177-A6E64CF0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53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FAEDE37-AF02-130F-4C19-8F500AEC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3E97E5-4DDA-5E1E-8E6B-DE877041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6A0BBC-E35D-745D-233B-1FFD0E93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37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609156-FCA1-E5EC-E8C4-CB60E6ED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301F26-6675-B678-50A3-59EB2244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D227676-7570-C330-EAA7-301A75547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AEA229-B9DD-2A9F-DD91-3C84DF2F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8AC264-299A-5DD9-C9DA-6BFB9D34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B39907-29DE-EBE1-58AD-18D2206E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1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354EBF-C206-6AC5-9CAD-8C29A4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CFC3580-07BA-C19E-07F8-D474E8DBE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2B6DA4F-23E0-10FB-E768-CAB2090E3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038965-5617-C314-BC4A-62317D29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FA86C7-0223-AD00-A6B8-43E4AF4C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EF562F-5D87-617B-2101-529DB1E6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12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9138B3E-2DEF-8DA3-01B1-D5F7C9DF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0A317D-F571-BF4C-0F8C-DA95EEEFB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A974B5-850E-9C1B-61B2-FB80D2D6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855D62-8334-4502-8902-27ED669E93F0}" type="datetimeFigureOut">
              <a:rPr lang="tr-TR" smtClean="0"/>
              <a:t>23.09.2024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F0E455-21B9-F9FA-FC8F-54FF48646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3CAE4F-65D0-B3F4-4E55-1E6B2AD48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31C542-D9E3-43E2-87A8-13F074B3B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8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1EA3D11-58C0-14ED-6339-B38D0C2E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7" y="828338"/>
            <a:ext cx="11962505" cy="50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773F4F-7F47-01B5-51E1-FB08D40E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VAKA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2B1FA5-0B9D-236E-5BCD-DEF3FAC39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Ultrasonda sağ üst kadranda safra kesesi duvarında 5 mm ‘</a:t>
            </a:r>
            <a:r>
              <a:rPr lang="tr-TR" dirty="0" err="1"/>
              <a:t>lik</a:t>
            </a:r>
            <a:r>
              <a:rPr lang="tr-TR" dirty="0"/>
              <a:t> taş ve çamur anlamlıydı.</a:t>
            </a:r>
          </a:p>
          <a:p>
            <a:endParaRPr lang="tr-TR" dirty="0"/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Manyetik rezonans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kolanjiyopankreatografi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(MRCP)</a:t>
            </a:r>
            <a:r>
              <a:rPr lang="tr-TR" dirty="0"/>
              <a:t> kolesistit olmadan </a:t>
            </a:r>
            <a:r>
              <a:rPr lang="tr-TR" dirty="0" err="1"/>
              <a:t>kolelitiazisi</a:t>
            </a:r>
            <a:r>
              <a:rPr lang="tr-TR" dirty="0"/>
              <a:t> ortaya çıkardı.</a:t>
            </a:r>
          </a:p>
          <a:p>
            <a:endParaRPr lang="tr-TR" dirty="0"/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Hasta daha fazla müdahale olmaksızın gözlemlendi ve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transaminazlar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ve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bilirubin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yatışın üçüncü gününde azalmaya başladı ve beşinci günde taburcu olana kadar azaldı.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49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1D97E0-E5AF-7477-8B85-8B1456BD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VAKA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260067-6DA6-0A0C-EC3D-CF7BB05A6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Daha ileri incelemeler bitkisel çayda 23 farklı bileşen olduğunu ortaya koydu.</a:t>
            </a:r>
          </a:p>
          <a:p>
            <a:endParaRPr lang="tr-T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dirty="0">
                <a:solidFill>
                  <a:srgbClr val="212121"/>
                </a:solidFill>
                <a:latin typeface="Cambria" panose="02040503050406030204" pitchFamily="18" charset="0"/>
              </a:rPr>
              <a:t>B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unların en dikkat çekenleri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reishi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mantarı (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Ganoderma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lucidum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), aloe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vera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(Aloe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barbadensis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 ve Sibirya ginsengi (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Eleutherococcus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senticosus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10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F6BEA1-A721-11D2-F80F-CFA6F780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VAKA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E65C17-E6FA-F320-00C7-A32FFEDC8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Hastanede kaldığı süre boyunca çayı içmedi ve taburcu olduktan sonra kullanımını bırakması önerildi. </a:t>
            </a:r>
          </a:p>
          <a:p>
            <a:endParaRPr lang="tr-T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Üç aylık takipte hastanın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bilirubin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transaminaz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ve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alkalen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fosfataz değerlerinin normale döndüğü görüldü.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731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F5F5DD-53A2-A47C-A470-E4D844B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TARTIŞMA</a:t>
            </a:r>
            <a:br>
              <a:rPr lang="tr-TR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5EB89E-244E-681B-AB97-4AAD19802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Takviye olarak sınıflandırılmalarından dolayı yoğun pazarlamaya ve çeşitli iddia edilen sağlık iddialarına rağmen ,geleneksel farmasötikler kadar sıkı bir şekilde denetlenmemektedir.</a:t>
            </a:r>
          </a:p>
          <a:p>
            <a:endParaRPr lang="tr-TR" dirty="0"/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Sonuç olarak, çeşitli takviyelerin etkinliğini ve yan etkilerini inceleyen resmi çalışmalar, içerik etiketleme, dozaj ve olası kontaminasyonun güvenilir olmaması nedeniyle sınırlıdır.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46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4F6DEF-0EC3-C379-4372-1FDD40E4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TARTIŞMA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FA4245-6887-5B19-E444-5C0D3CDC7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Aloe </a:t>
            </a:r>
            <a:r>
              <a:rPr lang="tr-T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vera</a:t>
            </a:r>
            <a:r>
              <a:rPr lang="tr-T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2005'ten beri yayınlanmış yaklaşık 12 vaka raporu ile "klinik olarak belirgin karaciğer hasarının olası ancak nadir bir nedenidir.</a:t>
            </a:r>
          </a:p>
          <a:p>
            <a:endParaRPr lang="tr-TR" sz="24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Yuen</a:t>
            </a:r>
            <a:r>
              <a:rPr lang="tr-T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MF ve ark. ve </a:t>
            </a:r>
            <a:r>
              <a:rPr lang="tr-T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Wanmuang</a:t>
            </a:r>
            <a:r>
              <a:rPr lang="tr-T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HT ve ark., </a:t>
            </a:r>
            <a:r>
              <a:rPr lang="tr-T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reishi</a:t>
            </a:r>
            <a:r>
              <a:rPr lang="tr-T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mantarı kullanmaya başlayan, sağlıklı hastalarda akut karaciğer hasarları tespit ettiler.</a:t>
            </a:r>
          </a:p>
          <a:p>
            <a:endParaRPr lang="tr-TR" sz="24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Son olarak, </a:t>
            </a:r>
            <a:r>
              <a:rPr lang="tr-T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Enioutina</a:t>
            </a:r>
            <a:r>
              <a:rPr lang="tr-T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EY ve ark., diğer hepatik olarak temiz reçeteli ilaçlarla birlikte Sibirya ginsengi kullanan ve akut karaciğer hasarı geliştiren hastaların raporlarını incelediler. Makale, </a:t>
            </a:r>
            <a:r>
              <a:rPr lang="tr-TR" sz="2400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ginseng'in</a:t>
            </a:r>
            <a:r>
              <a:rPr lang="tr-TR" sz="24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çeşitli sitokromları inhibe edebileceğini öne sürüyor, ancak veriler belirsizliğini koruyor.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7900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D592AF6-55EB-90A4-5B48-634E161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tr-TR" sz="400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5EFD8A-4A5F-0F93-267B-8BE85A5E9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tr-TR" sz="2000" b="0" i="0">
                <a:effectLst/>
                <a:latin typeface="Cambria" panose="02040503050406030204" pitchFamily="18" charset="0"/>
              </a:rPr>
              <a:t>HILI tanısı, hastanın alabileceği herhangi bir bitki veya takviyenin etkili bir şekilde araştırılmasını gerektirir, çünkü hastalar bu bilgileri verme konusunda tereddüt edebilir.</a:t>
            </a:r>
          </a:p>
          <a:p>
            <a:endParaRPr lang="tr-TR" sz="2000" b="0" i="0">
              <a:effectLst/>
              <a:latin typeface="Cambria" panose="02040503050406030204" pitchFamily="18" charset="0"/>
            </a:endParaRPr>
          </a:p>
          <a:p>
            <a:r>
              <a:rPr lang="tr-TR" sz="2000" b="0" i="0">
                <a:effectLst/>
                <a:latin typeface="Cambria" panose="02040503050406030204" pitchFamily="18" charset="0"/>
              </a:rPr>
              <a:t>Bu vaka, akut karaciğer hasarının yaygın nedenleri elendikten sonra takviye kullanımına ilişkin daha fazla araştırmanın değerini göstermektedir.</a:t>
            </a:r>
            <a:endParaRPr lang="tr-TR" sz="2000">
              <a:latin typeface="Cambria" panose="02040503050406030204" pitchFamily="18" charset="0"/>
            </a:endParaRPr>
          </a:p>
          <a:p>
            <a:endParaRPr lang="tr-TR" sz="200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4BB4DD2-F80C-93FE-6A30-4202C4AA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12" r="24721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8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m kapsayıcıda çiçek">
            <a:extLst>
              <a:ext uri="{FF2B5EF4-FFF2-40B4-BE49-F238E27FC236}">
                <a16:creationId xmlns:a16="http://schemas.microsoft.com/office/drawing/2014/main" id="{9561F65F-6B5F-D7FD-FA90-B4EB233C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39" r="20895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2AD47F7-7EC1-311E-9B89-7569482D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tr-TR" sz="4000"/>
              <a:t>SONUÇ</a:t>
            </a:r>
          </a:p>
        </p:txBody>
      </p:sp>
      <p:sp>
        <p:nvSpPr>
          <p:cNvPr id="18" name="İçerik Yer Tutucusu 2">
            <a:extLst>
              <a:ext uri="{FF2B5EF4-FFF2-40B4-BE49-F238E27FC236}">
                <a16:creationId xmlns:a16="http://schemas.microsoft.com/office/drawing/2014/main" id="{861C8359-7983-31C9-7BA6-A127C77BA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tr-TR" sz="2000" b="0" i="0">
                <a:effectLst/>
                <a:latin typeface="Cambria" panose="02040503050406030204" pitchFamily="18" charset="0"/>
              </a:rPr>
              <a:t>Bu vakada, hasta bilinen hepatotoksik içeriklere sahip bir bitki çayı kullanıyordu ve kullanımı bıraktıktan sonra kesin bir iyileşme gösterdi.</a:t>
            </a:r>
          </a:p>
          <a:p>
            <a:endParaRPr lang="tr-TR" sz="2000" b="0" i="0">
              <a:effectLst/>
              <a:latin typeface="Cambria" panose="02040503050406030204" pitchFamily="18" charset="0"/>
            </a:endParaRPr>
          </a:p>
          <a:p>
            <a:r>
              <a:rPr lang="tr-TR" sz="2000" b="0" i="0">
                <a:effectLst/>
                <a:latin typeface="Cambria" panose="02040503050406030204" pitchFamily="18" charset="0"/>
              </a:rPr>
              <a:t>Klinisyenlerin, hastalara kullanımları hakkında daha iyi sorular sormak ve onları olası yan etkiler konusunda eğitmek için kendilerini bitkisel takviyelerle tanıştırmaları zorunludur.</a:t>
            </a: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216121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yemek, gıda, yemek servis takımı, sofra takımı, bitki içeren bir resim&#10;&#10;Açıklama otomatik olarak oluşturuldu">
            <a:extLst>
              <a:ext uri="{FF2B5EF4-FFF2-40B4-BE49-F238E27FC236}">
                <a16:creationId xmlns:a16="http://schemas.microsoft.com/office/drawing/2014/main" id="{B68CF0BE-8EE9-477E-2F76-40010DFA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93" r="979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38CC919-CDE7-2637-2C32-7BDC5DA0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" y="879498"/>
            <a:ext cx="3822189" cy="1899912"/>
          </a:xfrm>
        </p:spPr>
        <p:txBody>
          <a:bodyPr>
            <a:normAutofit/>
          </a:bodyPr>
          <a:lstStyle/>
          <a:p>
            <a:r>
              <a:rPr lang="tr-TR" sz="2500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BİTKİSEL TAKVİYEYE BAĞLI KARACİĞER HASARI:</a:t>
            </a:r>
            <a:br>
              <a:rPr lang="tr-TR" sz="2500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tr-TR" sz="2500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BİR VAKA SUNUMU</a:t>
            </a:r>
            <a:br>
              <a:rPr lang="tr-TR" sz="2500" b="0" i="0" dirty="0">
                <a:effectLst/>
                <a:latin typeface="Cambria" panose="02040503050406030204" pitchFamily="18" charset="0"/>
              </a:rPr>
            </a:br>
            <a:endParaRPr lang="tr-TR" sz="25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443E5C-75C2-3BAA-1A97-115B293B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4936" y="467767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Arş. Gör. Dr. Kübra Güner Karaca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KTÜ Aile Hekimliği Anabilim Dalı </a:t>
            </a:r>
          </a:p>
          <a:p>
            <a:pPr marL="0" indent="0" algn="ctr">
              <a:buNone/>
            </a:pP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24.09.2024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1448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30D7A4-4F91-D5EF-8FFA-D4F8E455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>
                <a:solidFill>
                  <a:schemeClr val="accent6">
                    <a:lumMod val="75000"/>
                  </a:schemeClr>
                </a:solidFill>
              </a:rPr>
              <a:t>GİRİŞ</a:t>
            </a:r>
            <a:endParaRPr lang="tr-T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02CE3A-083D-046F-4496-808984421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Bitkisel takviyelerin  son zamanlarda reçeteli ilaçlara alternatif olarak Batı ülkeleri arasında  kabulünde bir artış görüldü.</a:t>
            </a:r>
          </a:p>
          <a:p>
            <a:endParaRPr lang="tr-TR" b="0" i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b="0" i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Üretim ve pazarlama konusunda düzenlemelerin olmaması nedeniyle, takviyelerin halk tarafından genellikle çok az veya hiç yan etkisi olmadığı şeklinde yanlış bir algı vardır.</a:t>
            </a:r>
            <a:endParaRPr lang="tr-T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3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C5B849-14F0-8F18-D513-F4B5FB80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solidFill>
                  <a:schemeClr val="accent6">
                    <a:lumMod val="75000"/>
                  </a:schemeClr>
                </a:solidFill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AC7EDD-6EC2-863C-736F-EAFBA6F1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Nadir olsa da, bu yanlış anlama, duyarlı bireylerde bitkisel takviye kaynaklı karaciğer hasarına (HILI) yol açmıştır.</a:t>
            </a:r>
          </a:p>
          <a:p>
            <a:endParaRPr lang="tr-T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HILI, nadir görülen ancak sıklıkla göz ardı edilen bir karaciğer hastalığı nedenidir.</a:t>
            </a:r>
            <a:endParaRPr lang="tr-TR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244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09E79F-592D-AFAC-EAF1-04A9BC5D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>
                <a:solidFill>
                  <a:schemeClr val="accent6">
                    <a:lumMod val="75000"/>
                  </a:schemeClr>
                </a:solidFill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C26AF8-2204-3691-24CE-C5BBC351A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3200" dirty="0"/>
              <a:t>Kapsamlı bir incelemenin belirsiz bir karaciğer hasarı için kesin bir tanı koymada başarısız olması durumunda bu durum dikkate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14901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99C222-751F-1FBA-9992-5DE5FDFA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AE7829-4394-39E6-AF92-730808C2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95" y="2141537"/>
            <a:ext cx="10515600" cy="4351338"/>
          </a:xfrm>
        </p:spPr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45 yaşında bir kadın bir gün süren  şiddetli epigastrik ağrı ve mide bulantısı şikayetiyle başvurdu.</a:t>
            </a:r>
          </a:p>
          <a:p>
            <a:endParaRPr lang="tr-T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dirty="0"/>
              <a:t>Özgeçmişinde 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hipotiroidizm öyküsü vardı ve tek ilacı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levotiroksindi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07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0D2C6A-3B98-14CD-74D3-02552D4A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9509B6-EA31-A016-4330-8109902F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Hasta uyuşturucu veya alkol kullanımını, yakın zamanda seyahat ettiğini ve kan nakli öyküsünü reddetti.</a:t>
            </a:r>
          </a:p>
          <a:p>
            <a:endParaRPr lang="tr-T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Dikkat çekici olanı, "bağışıklığı iyileştirmek" için semptomları yaşamadan önce üç gün boyunca her gün bitki çayı içmeye başlamasıydı.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783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3AF9C4-B0BA-164C-A27D-26F17771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BB11F5-A119-A154-EADB-5F525FB4D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Muayenede hassas olmayan bir karın ve sarılık dikkat çekti.</a:t>
            </a:r>
          </a:p>
          <a:p>
            <a:endParaRPr lang="tr-T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Laboratuvar değerlerinde yüksek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bilirubin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(toplam 1,9 mg/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dL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ve direkt 1,2 mg/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dL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), alkalin fosfataz (145 IU/L), aspartat aminotransferaz (1463 IU/L),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alanin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transaminaz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(940 IU/L), gama-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glutamil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transpeptidaz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(215 IU/L) ve laktat dehidrogenaz (818 IU/L) önemliydi.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100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8687AE-CF8C-FF24-9E67-50F11644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VAKA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A43EDA-6A41-D6E5-B6C3-787D959FD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Hepatit B yüzey antikoru reaktifti, ancak hepatit B yüzey antijeni, E antijeni, çekirdek antikoru, hepatit C antikoru ve hepatit A antikorları reaktif değildi.</a:t>
            </a:r>
          </a:p>
          <a:p>
            <a:endParaRPr lang="tr-TR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Seruloplazmin, </a:t>
            </a:r>
            <a:r>
              <a:rPr lang="tr-TR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antinükleer</a:t>
            </a:r>
            <a:r>
              <a:rPr lang="tr-T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antikor, anti-düz kas antikoru ve demir paneli normal sınırlar içindeydi.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57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653</Words>
  <Application>Microsoft Office PowerPoint</Application>
  <PresentationFormat>Geniş ekran</PresentationFormat>
  <Paragraphs>63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</vt:lpstr>
      <vt:lpstr>Office Teması</vt:lpstr>
      <vt:lpstr>PowerPoint Sunusu</vt:lpstr>
      <vt:lpstr>BİTKİSEL TAKVİYEYE BAĞLI KARACİĞER HASARI: BİR VAKA SUNUMU </vt:lpstr>
      <vt:lpstr>GİRİŞ</vt:lpstr>
      <vt:lpstr>GİRİŞ</vt:lpstr>
      <vt:lpstr>GİRİŞ</vt:lpstr>
      <vt:lpstr>VAKA</vt:lpstr>
      <vt:lpstr>VAKA</vt:lpstr>
      <vt:lpstr>VAKA</vt:lpstr>
      <vt:lpstr>VAKA</vt:lpstr>
      <vt:lpstr>VAKA</vt:lpstr>
      <vt:lpstr>VAKA</vt:lpstr>
      <vt:lpstr>VAKA</vt:lpstr>
      <vt:lpstr>TARTIŞMA </vt:lpstr>
      <vt:lpstr>TARTIŞMA</vt:lpstr>
      <vt:lpstr>SONUÇ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Kübra Güner</dc:creator>
  <cp:lastModifiedBy>Kübra Güner</cp:lastModifiedBy>
  <cp:revision>3</cp:revision>
  <dcterms:created xsi:type="dcterms:W3CDTF">2024-09-23T06:49:59Z</dcterms:created>
  <dcterms:modified xsi:type="dcterms:W3CDTF">2024-09-23T08:10:51Z</dcterms:modified>
</cp:coreProperties>
</file>