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60" r:id="rId3"/>
    <p:sldId id="257" r:id="rId4"/>
    <p:sldId id="324" r:id="rId5"/>
    <p:sldId id="258" r:id="rId6"/>
    <p:sldId id="261" r:id="rId7"/>
    <p:sldId id="263" r:id="rId8"/>
    <p:sldId id="264" r:id="rId9"/>
    <p:sldId id="265" r:id="rId10"/>
    <p:sldId id="318" r:id="rId11"/>
    <p:sldId id="269" r:id="rId12"/>
    <p:sldId id="319" r:id="rId13"/>
    <p:sldId id="270" r:id="rId14"/>
    <p:sldId id="267" r:id="rId15"/>
    <p:sldId id="320" r:id="rId16"/>
    <p:sldId id="271" r:id="rId17"/>
    <p:sldId id="272" r:id="rId18"/>
    <p:sldId id="273" r:id="rId19"/>
    <p:sldId id="321" r:id="rId20"/>
    <p:sldId id="274" r:id="rId21"/>
    <p:sldId id="275" r:id="rId22"/>
    <p:sldId id="276" r:id="rId23"/>
    <p:sldId id="322" r:id="rId24"/>
    <p:sldId id="325" r:id="rId25"/>
    <p:sldId id="329" r:id="rId26"/>
    <p:sldId id="330" r:id="rId27"/>
    <p:sldId id="279" r:id="rId28"/>
    <p:sldId id="280" r:id="rId29"/>
    <p:sldId id="281" r:id="rId30"/>
    <p:sldId id="291" r:id="rId31"/>
    <p:sldId id="282" r:id="rId32"/>
    <p:sldId id="283" r:id="rId33"/>
    <p:sldId id="284" r:id="rId34"/>
    <p:sldId id="285" r:id="rId35"/>
    <p:sldId id="286" r:id="rId36"/>
    <p:sldId id="288" r:id="rId37"/>
    <p:sldId id="289" r:id="rId38"/>
    <p:sldId id="292" r:id="rId39"/>
    <p:sldId id="326" r:id="rId40"/>
    <p:sldId id="290" r:id="rId41"/>
    <p:sldId id="293" r:id="rId42"/>
    <p:sldId id="294" r:id="rId43"/>
    <p:sldId id="296" r:id="rId44"/>
    <p:sldId id="297" r:id="rId45"/>
    <p:sldId id="298" r:id="rId46"/>
    <p:sldId id="299" r:id="rId47"/>
    <p:sldId id="287" r:id="rId48"/>
    <p:sldId id="301" r:id="rId49"/>
    <p:sldId id="302" r:id="rId50"/>
    <p:sldId id="304" r:id="rId51"/>
    <p:sldId id="328" r:id="rId52"/>
    <p:sldId id="305" r:id="rId53"/>
    <p:sldId id="306" r:id="rId54"/>
    <p:sldId id="307" r:id="rId55"/>
    <p:sldId id="308" r:id="rId56"/>
    <p:sldId id="309" r:id="rId57"/>
    <p:sldId id="303" r:id="rId58"/>
    <p:sldId id="312" r:id="rId59"/>
    <p:sldId id="313" r:id="rId6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878C4-371F-4922-A2FA-DDE27E2D014C}" type="datetimeFigureOut">
              <a:rPr lang="tr-TR" smtClean="0"/>
              <a:t>16.11.2025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C2CEF-5060-4DAB-856F-006006FC16D8}" type="slidenum">
              <a:rPr lang="tr-TR" smtClean="0"/>
              <a:t>‹#›</a:t>
            </a:fld>
            <a:endParaRPr lang="tr-TR"/>
          </a:p>
        </p:txBody>
      </p:sp>
    </p:spTree>
    <p:extLst>
      <p:ext uri="{BB962C8B-B14F-4D97-AF65-F5344CB8AC3E}">
        <p14:creationId xmlns:p14="http://schemas.microsoft.com/office/powerpoint/2010/main" val="418392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BAC2CEF-5060-4DAB-856F-006006FC16D8}" type="slidenum">
              <a:rPr lang="tr-TR" smtClean="0"/>
              <a:t>11</a:t>
            </a:fld>
            <a:endParaRPr lang="tr-TR"/>
          </a:p>
        </p:txBody>
      </p:sp>
    </p:spTree>
    <p:extLst>
      <p:ext uri="{BB962C8B-B14F-4D97-AF65-F5344CB8AC3E}">
        <p14:creationId xmlns:p14="http://schemas.microsoft.com/office/powerpoint/2010/main" val="110171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11054B-334A-0B2B-E61C-8923C54DAD1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406ED04-8222-FBD9-830B-CD6C55D20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40D34918-82EF-668E-4A59-806C36E22F99}"/>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5" name="Alt Bilgi Yer Tutucusu 4">
            <a:extLst>
              <a:ext uri="{FF2B5EF4-FFF2-40B4-BE49-F238E27FC236}">
                <a16:creationId xmlns:a16="http://schemas.microsoft.com/office/drawing/2014/main" id="{A72D410A-42C1-270F-FD67-A38CB795FCA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F4ED40-B8CE-342A-54B8-7D168FA83A13}"/>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742688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AE0F7C-3C3B-CE93-2889-09C381B9A53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9E0B92A-124C-6BB3-B3D1-6C77585FC243}"/>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B9E2BE5-38C8-94B3-3258-FD45EB583E4D}"/>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5" name="Alt Bilgi Yer Tutucusu 4">
            <a:extLst>
              <a:ext uri="{FF2B5EF4-FFF2-40B4-BE49-F238E27FC236}">
                <a16:creationId xmlns:a16="http://schemas.microsoft.com/office/drawing/2014/main" id="{F3B0925E-DB2F-D3D1-DC5E-CE68BB21B1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0E9128-59C8-35B1-700C-8B2834761D99}"/>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204084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4AF9A6E-34D8-694A-E07F-D9BD280F4B6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683D6C6-AC8C-DACC-39A8-78032664AB4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FAC2AAD-18E3-151C-A9D0-93C5DBE0A2E4}"/>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5" name="Alt Bilgi Yer Tutucusu 4">
            <a:extLst>
              <a:ext uri="{FF2B5EF4-FFF2-40B4-BE49-F238E27FC236}">
                <a16:creationId xmlns:a16="http://schemas.microsoft.com/office/drawing/2014/main" id="{996A22BE-4FEC-D517-2900-72FA74E33E9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2504389-E67B-9159-38DE-E55139D70778}"/>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49993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B06D70-B889-CDE5-7D55-E7A836DE69F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A430BEC-526D-DC78-A577-5ECF0BED84F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9A9EF4-049B-4196-0CB5-361B69EB29EE}"/>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5" name="Alt Bilgi Yer Tutucusu 4">
            <a:extLst>
              <a:ext uri="{FF2B5EF4-FFF2-40B4-BE49-F238E27FC236}">
                <a16:creationId xmlns:a16="http://schemas.microsoft.com/office/drawing/2014/main" id="{49E5E951-6932-8993-5C95-446D468BFCE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D24062C-5640-A36E-2F3B-8D66B09E1218}"/>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117049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DCF243-2390-91E3-BB15-8D2882A0E68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2922AC9-208E-577F-449C-3F909F4B92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D7482D2-18FA-21F3-DC23-C0E7A182155A}"/>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5" name="Alt Bilgi Yer Tutucusu 4">
            <a:extLst>
              <a:ext uri="{FF2B5EF4-FFF2-40B4-BE49-F238E27FC236}">
                <a16:creationId xmlns:a16="http://schemas.microsoft.com/office/drawing/2014/main" id="{026138C9-9C4D-E443-C528-8C9318E592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AB27F72-C184-00F6-3D23-C54B2F126EC0}"/>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209958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CA8FDA-0E9C-BA48-69CA-72218E4B2E9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64FCFE2-981B-A421-6617-E6908E784D3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5CEDC3D-B0CD-877C-536C-EFA6388D5B6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BBC6340-AAEB-37FA-F316-1A1B6409F27D}"/>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6" name="Alt Bilgi Yer Tutucusu 5">
            <a:extLst>
              <a:ext uri="{FF2B5EF4-FFF2-40B4-BE49-F238E27FC236}">
                <a16:creationId xmlns:a16="http://schemas.microsoft.com/office/drawing/2014/main" id="{09E4FDCE-981E-B83F-CB03-451A92EA7A1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A99428C-3D1E-4E12-CD43-452B34EC587C}"/>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395369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2E0F47-E86C-0E14-3A3A-F3FF67EDDE33}"/>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5751E48-2C9A-821F-5266-EE539C055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33ADE4E-6141-C923-C541-70548E1EB5F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F4A1B8A-4BC6-2D9B-9B9E-4CED4DE71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1A4B74A-1A33-5EC6-F4BC-40DB9DBCE7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D62E10-B8DC-C6EF-10DB-BE239A40B382}"/>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8" name="Alt Bilgi Yer Tutucusu 7">
            <a:extLst>
              <a:ext uri="{FF2B5EF4-FFF2-40B4-BE49-F238E27FC236}">
                <a16:creationId xmlns:a16="http://schemas.microsoft.com/office/drawing/2014/main" id="{7C20D795-A776-3860-14DF-FBB9D4802DC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A1DBAB3-DE35-8188-F4B4-9DE3AA222AA1}"/>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407566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BFF5A0-2A30-F988-272F-D813E7857CC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1E533E71-BD80-EF30-0C6D-83345D7ED44F}"/>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4" name="Alt Bilgi Yer Tutucusu 3">
            <a:extLst>
              <a:ext uri="{FF2B5EF4-FFF2-40B4-BE49-F238E27FC236}">
                <a16:creationId xmlns:a16="http://schemas.microsoft.com/office/drawing/2014/main" id="{74F80042-1ACE-93B9-8745-AD890779ADD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0A3D186-04C7-B59B-5CCA-E1D212FB1DF7}"/>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324295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AA61651-9E67-43B2-1719-8DA875BDC04A}"/>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3" name="Alt Bilgi Yer Tutucusu 2">
            <a:extLst>
              <a:ext uri="{FF2B5EF4-FFF2-40B4-BE49-F238E27FC236}">
                <a16:creationId xmlns:a16="http://schemas.microsoft.com/office/drawing/2014/main" id="{CA319C68-3FCD-E7B5-3705-790EB616B6A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8E64710-D531-3987-4F4D-F7A9D00120F0}"/>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303665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BDA45A-F328-47AA-7ED4-FAAFDDCF9DD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CF12CDD-362B-6F56-B1C6-C7B57EC886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57DD758-1EC0-16B6-4BB9-7159E45A4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DD1665-F2AF-49D9-552B-2481A4776BFF}"/>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6" name="Alt Bilgi Yer Tutucusu 5">
            <a:extLst>
              <a:ext uri="{FF2B5EF4-FFF2-40B4-BE49-F238E27FC236}">
                <a16:creationId xmlns:a16="http://schemas.microsoft.com/office/drawing/2014/main" id="{43848A22-D8BE-7A92-D817-16E8DB525D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BCFB224-32F4-D114-E50D-679394A22B1F}"/>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101589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01C1A2-0DF0-4D7B-2D0A-257D545677E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D802D04-8E58-49B7-9436-DAE4F2F1F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34EBEC5-7D80-A7B3-88B7-0AAEC862E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CDE7A20-C2E3-80C4-5C7B-D7A19C59D434}"/>
              </a:ext>
            </a:extLst>
          </p:cNvPr>
          <p:cNvSpPr>
            <a:spLocks noGrp="1"/>
          </p:cNvSpPr>
          <p:nvPr>
            <p:ph type="dt" sz="half" idx="10"/>
          </p:nvPr>
        </p:nvSpPr>
        <p:spPr/>
        <p:txBody>
          <a:bodyPr/>
          <a:lstStyle/>
          <a:p>
            <a:fld id="{F6BD948F-38F7-4F5C-A478-20EB8515F0C9}" type="datetimeFigureOut">
              <a:rPr lang="tr-TR" smtClean="0"/>
              <a:t>16.11.2025</a:t>
            </a:fld>
            <a:endParaRPr lang="tr-TR"/>
          </a:p>
        </p:txBody>
      </p:sp>
      <p:sp>
        <p:nvSpPr>
          <p:cNvPr id="6" name="Alt Bilgi Yer Tutucusu 5">
            <a:extLst>
              <a:ext uri="{FF2B5EF4-FFF2-40B4-BE49-F238E27FC236}">
                <a16:creationId xmlns:a16="http://schemas.microsoft.com/office/drawing/2014/main" id="{FF70D9F4-9AF3-6013-CFF3-FF2C5FC741B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7D4D078-99D2-57C0-C37C-7754820D3B31}"/>
              </a:ext>
            </a:extLst>
          </p:cNvPr>
          <p:cNvSpPr>
            <a:spLocks noGrp="1"/>
          </p:cNvSpPr>
          <p:nvPr>
            <p:ph type="sldNum" sz="quarter" idx="12"/>
          </p:nvPr>
        </p:nvSpPr>
        <p:spPr/>
        <p:txBody>
          <a:bodyPr/>
          <a:lstStyle/>
          <a:p>
            <a:fld id="{5E541817-21CE-498E-936F-4A3C49F74234}" type="slidenum">
              <a:rPr lang="tr-TR" smtClean="0"/>
              <a:t>‹#›</a:t>
            </a:fld>
            <a:endParaRPr lang="tr-TR"/>
          </a:p>
        </p:txBody>
      </p:sp>
    </p:spTree>
    <p:extLst>
      <p:ext uri="{BB962C8B-B14F-4D97-AF65-F5344CB8AC3E}">
        <p14:creationId xmlns:p14="http://schemas.microsoft.com/office/powerpoint/2010/main" val="334083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2891C5C-3F68-F69B-0B80-E63E3E0EF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4EB5423-D0AF-76EF-6593-8A5AED3F6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615030-1B80-E7AF-4CD2-CBE19B9E7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D948F-38F7-4F5C-A478-20EB8515F0C9}" type="datetimeFigureOut">
              <a:rPr lang="tr-TR" smtClean="0"/>
              <a:t>16.11.2025</a:t>
            </a:fld>
            <a:endParaRPr lang="tr-TR"/>
          </a:p>
        </p:txBody>
      </p:sp>
      <p:sp>
        <p:nvSpPr>
          <p:cNvPr id="5" name="Alt Bilgi Yer Tutucusu 4">
            <a:extLst>
              <a:ext uri="{FF2B5EF4-FFF2-40B4-BE49-F238E27FC236}">
                <a16:creationId xmlns:a16="http://schemas.microsoft.com/office/drawing/2014/main" id="{E3EDA29A-E72C-E51C-2446-094D920B5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A714A69-7EF4-EB0C-C8FD-E9F896199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41817-21CE-498E-936F-4A3C49F74234}" type="slidenum">
              <a:rPr lang="tr-TR" smtClean="0"/>
              <a:t>‹#›</a:t>
            </a:fld>
            <a:endParaRPr lang="tr-TR"/>
          </a:p>
        </p:txBody>
      </p:sp>
    </p:spTree>
    <p:extLst>
      <p:ext uri="{BB962C8B-B14F-4D97-AF65-F5344CB8AC3E}">
        <p14:creationId xmlns:p14="http://schemas.microsoft.com/office/powerpoint/2010/main" val="2583917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42735E-F8BC-A664-AD5B-CD879491E35F}"/>
              </a:ext>
            </a:extLst>
          </p:cNvPr>
          <p:cNvSpPr>
            <a:spLocks noGrp="1"/>
          </p:cNvSpPr>
          <p:nvPr>
            <p:ph type="ctrTitle"/>
          </p:nvPr>
        </p:nvSpPr>
        <p:spPr/>
        <p:txBody>
          <a:bodyPr/>
          <a:lstStyle/>
          <a:p>
            <a:r>
              <a:rPr lang="tr-TR" dirty="0"/>
              <a:t>YENİDOĞAN SARILIKLARI</a:t>
            </a:r>
          </a:p>
        </p:txBody>
      </p:sp>
      <p:sp>
        <p:nvSpPr>
          <p:cNvPr id="3" name="Alt Başlık 2">
            <a:extLst>
              <a:ext uri="{FF2B5EF4-FFF2-40B4-BE49-F238E27FC236}">
                <a16:creationId xmlns:a16="http://schemas.microsoft.com/office/drawing/2014/main" id="{9A6E5E20-15E2-DEC9-D7BE-4A6E507B4AC1}"/>
              </a:ext>
            </a:extLst>
          </p:cNvPr>
          <p:cNvSpPr>
            <a:spLocks noGrp="1"/>
          </p:cNvSpPr>
          <p:nvPr>
            <p:ph type="subTitle" idx="1"/>
          </p:nvPr>
        </p:nvSpPr>
        <p:spPr/>
        <p:txBody>
          <a:bodyPr/>
          <a:lstStyle/>
          <a:p>
            <a:endParaRPr lang="tr-TR" dirty="0"/>
          </a:p>
          <a:p>
            <a:pPr algn="r"/>
            <a:r>
              <a:rPr lang="tr-TR" dirty="0"/>
              <a:t>18.11.2025</a:t>
            </a:r>
          </a:p>
          <a:p>
            <a:pPr algn="r"/>
            <a:r>
              <a:rPr lang="tr-TR" dirty="0"/>
              <a:t>ASS.DR.TUĞBA KOCAKIR</a:t>
            </a:r>
          </a:p>
        </p:txBody>
      </p:sp>
    </p:spTree>
    <p:extLst>
      <p:ext uri="{BB962C8B-B14F-4D97-AF65-F5344CB8AC3E}">
        <p14:creationId xmlns:p14="http://schemas.microsoft.com/office/powerpoint/2010/main" val="3899175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FC41FC-EA4A-1123-A040-0C692FB19F95}"/>
              </a:ext>
            </a:extLst>
          </p:cNvPr>
          <p:cNvSpPr>
            <a:spLocks noGrp="1"/>
          </p:cNvSpPr>
          <p:nvPr>
            <p:ph idx="1"/>
          </p:nvPr>
        </p:nvSpPr>
        <p:spPr>
          <a:xfrm>
            <a:off x="916859" y="1759527"/>
            <a:ext cx="10515600" cy="2888673"/>
          </a:xfrm>
        </p:spPr>
        <p:txBody>
          <a:bodyPr/>
          <a:lstStyle/>
          <a:p>
            <a:pPr marL="0" indent="0">
              <a:buNone/>
            </a:pPr>
            <a:r>
              <a:rPr lang="tr-TR" dirty="0" err="1"/>
              <a:t>Bilirubin</a:t>
            </a:r>
            <a:r>
              <a:rPr lang="tr-TR" dirty="0"/>
              <a:t> ensefalopatisi ile genellikle eş anlamlı olarak kullanılır. Bu tanım karışıklığını önlemek amacıyla artık Amerikan Pediatri Akademisi;</a:t>
            </a:r>
          </a:p>
          <a:p>
            <a:pPr marL="0" indent="0">
              <a:buNone/>
            </a:pPr>
            <a:r>
              <a:rPr lang="tr-TR" dirty="0"/>
              <a:t> &gt;&gt;“akut </a:t>
            </a:r>
            <a:r>
              <a:rPr lang="tr-TR" dirty="0" err="1"/>
              <a:t>bilirubin</a:t>
            </a:r>
            <a:r>
              <a:rPr lang="tr-TR" dirty="0"/>
              <a:t> ensefalopatisi” teriminin doğumdan sonraki ilk haftada görülen </a:t>
            </a:r>
            <a:r>
              <a:rPr lang="tr-TR" dirty="0" err="1"/>
              <a:t>bilirubin</a:t>
            </a:r>
            <a:r>
              <a:rPr lang="tr-TR" dirty="0"/>
              <a:t> toksisitesinin akut belirtilerini, </a:t>
            </a:r>
          </a:p>
          <a:p>
            <a:pPr marL="0" indent="0">
              <a:buNone/>
            </a:pPr>
            <a:r>
              <a:rPr lang="tr-TR" dirty="0"/>
              <a:t>&gt;&gt;“</a:t>
            </a:r>
            <a:r>
              <a:rPr lang="tr-TR" dirty="0" err="1"/>
              <a:t>kernikterus</a:t>
            </a:r>
            <a:r>
              <a:rPr lang="tr-TR" dirty="0"/>
              <a:t>” teriminin ise </a:t>
            </a:r>
            <a:r>
              <a:rPr lang="tr-TR" dirty="0" err="1"/>
              <a:t>bilirubin</a:t>
            </a:r>
            <a:r>
              <a:rPr lang="tr-TR" dirty="0"/>
              <a:t> toksisitesinin kronik ve kalıcı klinik sekellerini tanımlamak için kullanılmasını önermiştir.</a:t>
            </a:r>
          </a:p>
          <a:p>
            <a:pPr marL="0" indent="0">
              <a:buNone/>
            </a:pPr>
            <a:endParaRPr lang="tr-TR" dirty="0"/>
          </a:p>
          <a:p>
            <a:endParaRPr lang="tr-TR" dirty="0"/>
          </a:p>
        </p:txBody>
      </p:sp>
    </p:spTree>
    <p:extLst>
      <p:ext uri="{BB962C8B-B14F-4D97-AF65-F5344CB8AC3E}">
        <p14:creationId xmlns:p14="http://schemas.microsoft.com/office/powerpoint/2010/main" val="130375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88553C0-F029-742E-56BE-FB6895678A37}"/>
              </a:ext>
            </a:extLst>
          </p:cNvPr>
          <p:cNvSpPr>
            <a:spLocks noGrp="1"/>
          </p:cNvSpPr>
          <p:nvPr>
            <p:ph idx="1"/>
          </p:nvPr>
        </p:nvSpPr>
        <p:spPr>
          <a:xfrm>
            <a:off x="838200" y="561474"/>
            <a:ext cx="10515600" cy="5615489"/>
          </a:xfrm>
        </p:spPr>
        <p:txBody>
          <a:bodyPr>
            <a:normAutofit/>
          </a:bodyPr>
          <a:lstStyle/>
          <a:p>
            <a:pPr marL="0" indent="0">
              <a:buNone/>
            </a:pPr>
            <a:r>
              <a:rPr lang="tr-TR" dirty="0"/>
              <a:t>Akut </a:t>
            </a:r>
            <a:r>
              <a:rPr lang="tr-TR" dirty="0" err="1"/>
              <a:t>bilirubin</a:t>
            </a:r>
            <a:r>
              <a:rPr lang="tr-TR" dirty="0"/>
              <a:t> ensefalopatisi (ABE): İleri derecede sarılığı olan bebek üç klinik evreden geçer. </a:t>
            </a:r>
          </a:p>
          <a:p>
            <a:pPr marL="0" indent="0">
              <a:buNone/>
            </a:pPr>
            <a:r>
              <a:rPr lang="tr-TR" dirty="0"/>
              <a:t>&gt;&gt;İlk birkaç günde bebek </a:t>
            </a:r>
            <a:r>
              <a:rPr lang="tr-TR" dirty="0" err="1"/>
              <a:t>letarjik</a:t>
            </a:r>
            <a:r>
              <a:rPr lang="tr-TR" dirty="0"/>
              <a:t> ve hipotoniktir, emmesi zayıftır. Bu bulgular özgül değildir ancak varlığında </a:t>
            </a:r>
            <a:r>
              <a:rPr lang="tr-TR" dirty="0" err="1"/>
              <a:t>bilirubin</a:t>
            </a:r>
            <a:r>
              <a:rPr lang="tr-TR" dirty="0"/>
              <a:t> ensefalopatisi düşünülmelidir. </a:t>
            </a:r>
          </a:p>
          <a:p>
            <a:pPr marL="0" indent="0">
              <a:buNone/>
            </a:pPr>
            <a:r>
              <a:rPr lang="tr-TR" dirty="0"/>
              <a:t>&gt;&gt;İlk haftanın sonuna doğru orta derecede </a:t>
            </a:r>
            <a:r>
              <a:rPr lang="tr-TR" dirty="0" err="1"/>
              <a:t>stupor</a:t>
            </a:r>
            <a:r>
              <a:rPr lang="tr-TR" dirty="0"/>
              <a:t>, </a:t>
            </a:r>
            <a:r>
              <a:rPr lang="tr-TR" dirty="0" err="1"/>
              <a:t>hipertoni</a:t>
            </a:r>
            <a:r>
              <a:rPr lang="tr-TR" dirty="0"/>
              <a:t>, tiz sesle ağlama, ateş ve </a:t>
            </a:r>
            <a:r>
              <a:rPr lang="tr-TR" dirty="0" err="1"/>
              <a:t>konvülziyonlar</a:t>
            </a:r>
            <a:r>
              <a:rPr lang="tr-TR" dirty="0"/>
              <a:t> ile ikinci evre bulguları ortaya çıkar. Ateş, </a:t>
            </a:r>
            <a:r>
              <a:rPr lang="tr-TR" dirty="0" err="1"/>
              <a:t>diensefalik</a:t>
            </a:r>
            <a:r>
              <a:rPr lang="tr-TR" dirty="0"/>
              <a:t> tutulma ile ilgili olabilir. </a:t>
            </a:r>
          </a:p>
        </p:txBody>
      </p:sp>
      <p:pic>
        <p:nvPicPr>
          <p:cNvPr id="4" name="Resim 3">
            <a:extLst>
              <a:ext uri="{FF2B5EF4-FFF2-40B4-BE49-F238E27FC236}">
                <a16:creationId xmlns:a16="http://schemas.microsoft.com/office/drawing/2014/main" id="{68B0B036-23CD-46B0-62C6-B8E9CED63CFC}"/>
              </a:ext>
            </a:extLst>
          </p:cNvPr>
          <p:cNvPicPr>
            <a:picLocks noChangeAspect="1"/>
          </p:cNvPicPr>
          <p:nvPr/>
        </p:nvPicPr>
        <p:blipFill>
          <a:blip r:embed="rId3"/>
          <a:stretch>
            <a:fillRect/>
          </a:stretch>
        </p:blipFill>
        <p:spPr>
          <a:xfrm>
            <a:off x="7411741" y="3943418"/>
            <a:ext cx="3534171" cy="2353108"/>
          </a:xfrm>
          <a:prstGeom prst="rect">
            <a:avLst/>
          </a:prstGeom>
        </p:spPr>
      </p:pic>
    </p:spTree>
    <p:extLst>
      <p:ext uri="{BB962C8B-B14F-4D97-AF65-F5344CB8AC3E}">
        <p14:creationId xmlns:p14="http://schemas.microsoft.com/office/powerpoint/2010/main" val="195247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EA65540-1ADA-2986-6702-D715C7D81C20}"/>
              </a:ext>
            </a:extLst>
          </p:cNvPr>
          <p:cNvSpPr>
            <a:spLocks noGrp="1"/>
          </p:cNvSpPr>
          <p:nvPr>
            <p:ph idx="1"/>
          </p:nvPr>
        </p:nvSpPr>
        <p:spPr>
          <a:xfrm>
            <a:off x="838200" y="311727"/>
            <a:ext cx="10515600" cy="5865236"/>
          </a:xfrm>
        </p:spPr>
        <p:txBody>
          <a:bodyPr/>
          <a:lstStyle/>
          <a:p>
            <a:pPr marL="0" indent="0">
              <a:buNone/>
            </a:pPr>
            <a:r>
              <a:rPr lang="tr-TR" dirty="0"/>
              <a:t>&gt;&gt;Çoğu bebekte </a:t>
            </a:r>
            <a:r>
              <a:rPr lang="tr-TR" dirty="0" err="1"/>
              <a:t>retrokollis</a:t>
            </a:r>
            <a:r>
              <a:rPr lang="tr-TR" dirty="0"/>
              <a:t> (boynun arkaya doğru yaylanması) ve </a:t>
            </a:r>
            <a:r>
              <a:rPr lang="tr-TR" dirty="0" err="1"/>
              <a:t>opistotonus</a:t>
            </a:r>
            <a:r>
              <a:rPr lang="tr-TR" dirty="0"/>
              <a:t> (gövdenin arkaya yaylanması) görülür. </a:t>
            </a:r>
            <a:r>
              <a:rPr lang="tr-TR" dirty="0" err="1"/>
              <a:t>Moro</a:t>
            </a:r>
            <a:r>
              <a:rPr lang="tr-TR" dirty="0"/>
              <a:t> refleksi kaybolur, apne, derin </a:t>
            </a:r>
            <a:r>
              <a:rPr lang="tr-TR" dirty="0" err="1"/>
              <a:t>stupor</a:t>
            </a:r>
            <a:r>
              <a:rPr lang="tr-TR" dirty="0"/>
              <a:t>, koma, bazen </a:t>
            </a:r>
            <a:r>
              <a:rPr lang="tr-TR" dirty="0" err="1"/>
              <a:t>konvülziyon</a:t>
            </a:r>
            <a:r>
              <a:rPr lang="tr-TR" dirty="0"/>
              <a:t> ve ölüm olabilir. Rijidite, solunum düzensizliği ve </a:t>
            </a:r>
            <a:r>
              <a:rPr lang="tr-TR" dirty="0" err="1"/>
              <a:t>pulmoner</a:t>
            </a:r>
            <a:r>
              <a:rPr lang="tr-TR" dirty="0"/>
              <a:t> kanamalar terminal belirtilerdir. </a:t>
            </a:r>
          </a:p>
          <a:p>
            <a:pPr marL="0" indent="0">
              <a:buNone/>
            </a:pPr>
            <a:r>
              <a:rPr lang="tr-TR" dirty="0"/>
              <a:t>&gt;&gt;Hayatta kalanlarda birinci haftanın sonunda </a:t>
            </a:r>
            <a:r>
              <a:rPr lang="tr-TR" dirty="0" err="1"/>
              <a:t>hipertoni</a:t>
            </a:r>
            <a:r>
              <a:rPr lang="tr-TR" dirty="0"/>
              <a:t> geriler ve hastanın durumu iyileşiyor izlenimini verir, bu bebeklerde kronik </a:t>
            </a:r>
            <a:r>
              <a:rPr lang="tr-TR" dirty="0" err="1"/>
              <a:t>bilirubin</a:t>
            </a:r>
            <a:r>
              <a:rPr lang="tr-TR" dirty="0"/>
              <a:t> ensefalopatisinin karakteristik klinik bulguları yaklaşık bebek 6 haftalık olduğunda ortaya çıkar.</a:t>
            </a:r>
          </a:p>
          <a:p>
            <a:endParaRPr lang="tr-TR" dirty="0"/>
          </a:p>
        </p:txBody>
      </p:sp>
      <p:pic>
        <p:nvPicPr>
          <p:cNvPr id="5" name="Resim 4">
            <a:extLst>
              <a:ext uri="{FF2B5EF4-FFF2-40B4-BE49-F238E27FC236}">
                <a16:creationId xmlns:a16="http://schemas.microsoft.com/office/drawing/2014/main" id="{6C09CBFC-0BFF-0DD0-8964-1DCCA8E712C8}"/>
              </a:ext>
            </a:extLst>
          </p:cNvPr>
          <p:cNvPicPr>
            <a:picLocks noChangeAspect="1"/>
          </p:cNvPicPr>
          <p:nvPr/>
        </p:nvPicPr>
        <p:blipFill>
          <a:blip r:embed="rId2"/>
          <a:stretch>
            <a:fillRect/>
          </a:stretch>
        </p:blipFill>
        <p:spPr>
          <a:xfrm>
            <a:off x="6629399" y="3719944"/>
            <a:ext cx="4346095" cy="3002973"/>
          </a:xfrm>
          <a:prstGeom prst="rect">
            <a:avLst/>
          </a:prstGeom>
        </p:spPr>
      </p:pic>
    </p:spTree>
    <p:extLst>
      <p:ext uri="{BB962C8B-B14F-4D97-AF65-F5344CB8AC3E}">
        <p14:creationId xmlns:p14="http://schemas.microsoft.com/office/powerpoint/2010/main" val="151291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CF9DD16-3B27-7531-BF95-269DADAE1B46}"/>
              </a:ext>
            </a:extLst>
          </p:cNvPr>
          <p:cNvSpPr>
            <a:spLocks noGrp="1"/>
          </p:cNvSpPr>
          <p:nvPr>
            <p:ph idx="1"/>
          </p:nvPr>
        </p:nvSpPr>
        <p:spPr>
          <a:xfrm>
            <a:off x="838200" y="513347"/>
            <a:ext cx="10515600" cy="5663616"/>
          </a:xfrm>
        </p:spPr>
        <p:txBody>
          <a:bodyPr/>
          <a:lstStyle/>
          <a:p>
            <a:pPr marL="0" indent="0">
              <a:buNone/>
            </a:pPr>
            <a:endParaRPr lang="tr-TR" dirty="0"/>
          </a:p>
          <a:p>
            <a:pPr marL="0" indent="0">
              <a:buNone/>
            </a:pPr>
            <a:endParaRPr lang="tr-TR" dirty="0"/>
          </a:p>
          <a:p>
            <a:pPr marL="0" indent="0">
              <a:buNone/>
            </a:pPr>
            <a:r>
              <a:rPr lang="tr-TR" dirty="0"/>
              <a:t>Kronik </a:t>
            </a:r>
            <a:r>
              <a:rPr lang="tr-TR" dirty="0" err="1"/>
              <a:t>bilirubin</a:t>
            </a:r>
            <a:r>
              <a:rPr lang="tr-TR" dirty="0"/>
              <a:t> ensefalopatisi: İlk bir yıl içinde hastalar iyi beslenemezler, hipotoniktirler, motor gelişim geridir. </a:t>
            </a:r>
          </a:p>
          <a:p>
            <a:pPr marL="0" indent="0">
              <a:buNone/>
            </a:pPr>
            <a:r>
              <a:rPr lang="tr-TR" dirty="0"/>
              <a:t>Kronik </a:t>
            </a:r>
            <a:r>
              <a:rPr lang="tr-TR" dirty="0" err="1"/>
              <a:t>bilirubin</a:t>
            </a:r>
            <a:r>
              <a:rPr lang="tr-TR" dirty="0"/>
              <a:t> ensefalopatisinin diğer tipik bulguları bir yaştan önce görülmez, sık olarak da yıllar sonra ortaya çıkar. </a:t>
            </a:r>
          </a:p>
          <a:p>
            <a:pPr marL="0" indent="0">
              <a:buNone/>
            </a:pPr>
            <a:r>
              <a:rPr lang="tr-TR" dirty="0"/>
              <a:t>Klasik sekel </a:t>
            </a:r>
            <a:r>
              <a:rPr lang="tr-TR" dirty="0" err="1"/>
              <a:t>tetradı</a:t>
            </a:r>
            <a:r>
              <a:rPr lang="tr-TR" dirty="0"/>
              <a:t>; ekstrapiramidal bozukluklar, yüksek frekanslı sensörinöral işitme kaybı, özellikle yukarı bakış anormalliği olmak üzere bakış anormallikleri ve diş minesi hipoplazisidir. </a:t>
            </a:r>
            <a:r>
              <a:rPr lang="tr-TR" dirty="0" err="1"/>
              <a:t>Mental</a:t>
            </a:r>
            <a:r>
              <a:rPr lang="tr-TR" dirty="0"/>
              <a:t> retardasyon daha az sıklıkla görülür. Bazı vakalarda tek bulgu izole sensörinöral işitme kaybıdır.</a:t>
            </a:r>
          </a:p>
        </p:txBody>
      </p:sp>
    </p:spTree>
    <p:extLst>
      <p:ext uri="{BB962C8B-B14F-4D97-AF65-F5344CB8AC3E}">
        <p14:creationId xmlns:p14="http://schemas.microsoft.com/office/powerpoint/2010/main" val="16821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9AC69F4-6354-EE10-8E82-2E7713F7ACF6}"/>
              </a:ext>
            </a:extLst>
          </p:cNvPr>
          <p:cNvSpPr>
            <a:spLocks noGrp="1"/>
          </p:cNvSpPr>
          <p:nvPr>
            <p:ph idx="1"/>
          </p:nvPr>
        </p:nvSpPr>
        <p:spPr>
          <a:xfrm>
            <a:off x="838200" y="433137"/>
            <a:ext cx="10515600" cy="5743826"/>
          </a:xfrm>
        </p:spPr>
        <p:txBody>
          <a:bodyPr/>
          <a:lstStyle/>
          <a:p>
            <a:pPr marL="0" indent="0">
              <a:buNone/>
            </a:pPr>
            <a:endParaRPr lang="tr-TR" dirty="0"/>
          </a:p>
          <a:p>
            <a:pPr marL="0" indent="0">
              <a:buNone/>
            </a:pPr>
            <a:endParaRPr lang="tr-TR" dirty="0"/>
          </a:p>
          <a:p>
            <a:pPr marL="0" indent="0">
              <a:buNone/>
            </a:pPr>
            <a:r>
              <a:rPr lang="tr-TR" dirty="0"/>
              <a:t>Günümüzde </a:t>
            </a:r>
            <a:r>
              <a:rPr lang="tr-TR" dirty="0" err="1"/>
              <a:t>bilirubin</a:t>
            </a:r>
            <a:r>
              <a:rPr lang="tr-TR" dirty="0"/>
              <a:t> ensefalopatisi ile ilişkili değişiklikleri tanımlamada </a:t>
            </a:r>
            <a:r>
              <a:rPr lang="tr-TR" dirty="0" err="1"/>
              <a:t>bilirubinin</a:t>
            </a:r>
            <a:r>
              <a:rPr lang="tr-TR" dirty="0"/>
              <a:t> indüklediği nörolojik disfonksiyon (BİND) teriminin kullanılması önerilmektedir.</a:t>
            </a:r>
          </a:p>
          <a:p>
            <a:pPr marL="0" indent="0">
              <a:buNone/>
            </a:pPr>
            <a:endParaRPr lang="tr-TR" dirty="0"/>
          </a:p>
          <a:p>
            <a:pPr marL="0" indent="0">
              <a:buNone/>
            </a:pPr>
            <a:r>
              <a:rPr lang="tr-TR" dirty="0"/>
              <a:t>BİND hafif ve belirsiz nörolojik bozukluklardan (izole işitsel nöropati, hareket bozuklukları, </a:t>
            </a:r>
            <a:r>
              <a:rPr lang="tr-TR" dirty="0" err="1"/>
              <a:t>distoni</a:t>
            </a:r>
            <a:r>
              <a:rPr lang="tr-TR" dirty="0"/>
              <a:t>, bilişsel bozukluklar, hafif zeka geriliği), akut </a:t>
            </a:r>
            <a:r>
              <a:rPr lang="tr-TR" dirty="0" err="1"/>
              <a:t>bilirubin</a:t>
            </a:r>
            <a:r>
              <a:rPr lang="tr-TR" dirty="0"/>
              <a:t> ensefalopatisi ve post-</a:t>
            </a:r>
            <a:r>
              <a:rPr lang="tr-TR" dirty="0" err="1"/>
              <a:t>ikterik</a:t>
            </a:r>
            <a:r>
              <a:rPr lang="tr-TR" dirty="0"/>
              <a:t> sekelleri (nöromotor/işitsel) de içine alan geniş bir spektrum gösterir.</a:t>
            </a:r>
          </a:p>
          <a:p>
            <a:endParaRPr lang="tr-TR" dirty="0"/>
          </a:p>
          <a:p>
            <a:endParaRPr lang="tr-TR" dirty="0"/>
          </a:p>
        </p:txBody>
      </p:sp>
    </p:spTree>
    <p:extLst>
      <p:ext uri="{BB962C8B-B14F-4D97-AF65-F5344CB8AC3E}">
        <p14:creationId xmlns:p14="http://schemas.microsoft.com/office/powerpoint/2010/main" val="214775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3E6B229-BB6D-3710-B0EF-0355020E3217}"/>
              </a:ext>
            </a:extLst>
          </p:cNvPr>
          <p:cNvSpPr>
            <a:spLocks noGrp="1"/>
          </p:cNvSpPr>
          <p:nvPr>
            <p:ph idx="1"/>
          </p:nvPr>
        </p:nvSpPr>
        <p:spPr>
          <a:xfrm>
            <a:off x="838200" y="519545"/>
            <a:ext cx="10515600" cy="5657418"/>
          </a:xfrm>
        </p:spPr>
        <p:txBody>
          <a:bodyPr/>
          <a:lstStyle/>
          <a:p>
            <a:pPr marL="0" indent="0">
              <a:buNone/>
            </a:pPr>
            <a:r>
              <a:rPr lang="tr-TR" dirty="0"/>
              <a:t>Geç </a:t>
            </a:r>
            <a:r>
              <a:rPr lang="tr-TR" dirty="0" err="1"/>
              <a:t>preterm</a:t>
            </a:r>
            <a:r>
              <a:rPr lang="tr-TR" dirty="0"/>
              <a:t> ve </a:t>
            </a:r>
            <a:r>
              <a:rPr lang="tr-TR" dirty="0" err="1"/>
              <a:t>term</a:t>
            </a:r>
            <a:r>
              <a:rPr lang="tr-TR" dirty="0"/>
              <a:t> bebeklerde nörolojik etkilenmenin derecesini değerlendirmek için BİND skorlaması kullanılır.</a:t>
            </a:r>
          </a:p>
          <a:p>
            <a:endParaRPr lang="tr-TR" dirty="0"/>
          </a:p>
        </p:txBody>
      </p:sp>
      <p:pic>
        <p:nvPicPr>
          <p:cNvPr id="7" name="Resim 6">
            <a:extLst>
              <a:ext uri="{FF2B5EF4-FFF2-40B4-BE49-F238E27FC236}">
                <a16:creationId xmlns:a16="http://schemas.microsoft.com/office/drawing/2014/main" id="{78285669-7D46-ED0B-97F1-190CF7487914}"/>
              </a:ext>
            </a:extLst>
          </p:cNvPr>
          <p:cNvPicPr>
            <a:picLocks noChangeAspect="1"/>
          </p:cNvPicPr>
          <p:nvPr/>
        </p:nvPicPr>
        <p:blipFill>
          <a:blip r:embed="rId2"/>
          <a:stretch>
            <a:fillRect/>
          </a:stretch>
        </p:blipFill>
        <p:spPr>
          <a:xfrm>
            <a:off x="2387539" y="1850128"/>
            <a:ext cx="7603957" cy="3601453"/>
          </a:xfrm>
          <a:prstGeom prst="rect">
            <a:avLst/>
          </a:prstGeom>
        </p:spPr>
      </p:pic>
    </p:spTree>
    <p:extLst>
      <p:ext uri="{BB962C8B-B14F-4D97-AF65-F5344CB8AC3E}">
        <p14:creationId xmlns:p14="http://schemas.microsoft.com/office/powerpoint/2010/main" val="220563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2F2C2C-8BE1-3514-1F15-E598EDC68DAA}"/>
              </a:ext>
            </a:extLst>
          </p:cNvPr>
          <p:cNvSpPr>
            <a:spLocks noGrp="1"/>
          </p:cNvSpPr>
          <p:nvPr>
            <p:ph type="title"/>
          </p:nvPr>
        </p:nvSpPr>
        <p:spPr>
          <a:xfrm>
            <a:off x="838200" y="129150"/>
            <a:ext cx="10515600" cy="1325563"/>
          </a:xfrm>
        </p:spPr>
        <p:txBody>
          <a:bodyPr/>
          <a:lstStyle/>
          <a:p>
            <a:r>
              <a:rPr lang="tr-TR" dirty="0"/>
              <a:t>ÜLKEMİZDEKİ DURUM</a:t>
            </a:r>
          </a:p>
        </p:txBody>
      </p:sp>
      <p:sp>
        <p:nvSpPr>
          <p:cNvPr id="3" name="İçerik Yer Tutucusu 2">
            <a:extLst>
              <a:ext uri="{FF2B5EF4-FFF2-40B4-BE49-F238E27FC236}">
                <a16:creationId xmlns:a16="http://schemas.microsoft.com/office/drawing/2014/main" id="{03C4AD3F-83ED-03D6-53E5-DFE4FE228B21}"/>
              </a:ext>
            </a:extLst>
          </p:cNvPr>
          <p:cNvSpPr>
            <a:spLocks noGrp="1"/>
          </p:cNvSpPr>
          <p:nvPr>
            <p:ph idx="1"/>
          </p:nvPr>
        </p:nvSpPr>
        <p:spPr>
          <a:xfrm>
            <a:off x="838200" y="1189703"/>
            <a:ext cx="10515600" cy="5303171"/>
          </a:xfrm>
        </p:spPr>
        <p:txBody>
          <a:bodyPr>
            <a:normAutofit fontScale="77500" lnSpcReduction="20000"/>
          </a:bodyPr>
          <a:lstStyle/>
          <a:p>
            <a:pPr marL="0" indent="0">
              <a:buNone/>
            </a:pPr>
            <a:r>
              <a:rPr lang="tr-TR" sz="3300" dirty="0"/>
              <a:t>Ülkemizde yenidoğan bakımında geleneksel uygulamalar yaygındır. Bu uygulamalar </a:t>
            </a:r>
            <a:r>
              <a:rPr lang="tr-TR" sz="3300" dirty="0" err="1"/>
              <a:t>sarılıklı</a:t>
            </a:r>
            <a:r>
              <a:rPr lang="tr-TR" sz="3300" dirty="0"/>
              <a:t> bebeklerin sağlık kurumlarına başvurusunu geciktirmekte veya engellemektedir. Yenidoğan sağlığı konusunda son yıllardaki ilerlemelere rağmen halen bazı sağlık sistemi temelli sorunlar devam etmektedir. </a:t>
            </a:r>
          </a:p>
          <a:p>
            <a:pPr marL="0" indent="0">
              <a:buNone/>
            </a:pPr>
            <a:r>
              <a:rPr lang="tr-TR" sz="3300" dirty="0"/>
              <a:t>-Sezaryen doğum oranlarının yüksekliği</a:t>
            </a:r>
          </a:p>
          <a:p>
            <a:pPr marL="0" indent="0">
              <a:buNone/>
            </a:pPr>
            <a:r>
              <a:rPr lang="tr-TR" sz="3300" dirty="0"/>
              <a:t>-Doğumdan sonra çok erken (&lt;24 saat) taburculuk uygulamaları </a:t>
            </a:r>
          </a:p>
          <a:p>
            <a:pPr marL="0" indent="0">
              <a:buNone/>
            </a:pPr>
            <a:r>
              <a:rPr lang="tr-TR" sz="3300" dirty="0"/>
              <a:t>-Taburculuktan sonraki 48 saat için de kontrol edilme sisteminin yeterince uygulanmaması </a:t>
            </a:r>
          </a:p>
          <a:p>
            <a:pPr marL="0" indent="0">
              <a:buNone/>
            </a:pPr>
            <a:r>
              <a:rPr lang="tr-TR" sz="3300" dirty="0"/>
              <a:t>-Kontrollerin yenidoğan sağlığı konusunda donanımlı olmayan aile hekimlerince yapılması vs.</a:t>
            </a:r>
          </a:p>
          <a:p>
            <a:pPr marL="0" indent="0">
              <a:buNone/>
            </a:pPr>
            <a:r>
              <a:rPr lang="tr-TR" sz="3300" dirty="0"/>
              <a:t>-Sağlık sisteminin sorunları dışında neonatal sarılığa neden olabilecek bazı hastalıkların sık görülmesi (G6PD enzim eksikliği) ,akraba evlilik oranının yüksek olması ve bunun sonucu genetik geçişli hastalıkların yüksek oranı (</a:t>
            </a:r>
            <a:r>
              <a:rPr lang="tr-TR" sz="3300" dirty="0" err="1"/>
              <a:t>ör.galaktozemi</a:t>
            </a:r>
            <a:r>
              <a:rPr lang="tr-TR" sz="3300" dirty="0"/>
              <a:t>, G6PD enzim eksikliği vs.) neonatal </a:t>
            </a:r>
            <a:r>
              <a:rPr lang="tr-TR" sz="3300" dirty="0" err="1"/>
              <a:t>hiperbilirubinemi</a:t>
            </a:r>
            <a:r>
              <a:rPr lang="tr-TR" sz="3300" dirty="0"/>
              <a:t> sıklığını artıran faktörlerdir</a:t>
            </a:r>
            <a:r>
              <a:rPr lang="tr-TR" dirty="0"/>
              <a:t>.</a:t>
            </a:r>
          </a:p>
        </p:txBody>
      </p:sp>
    </p:spTree>
    <p:extLst>
      <p:ext uri="{BB962C8B-B14F-4D97-AF65-F5344CB8AC3E}">
        <p14:creationId xmlns:p14="http://schemas.microsoft.com/office/powerpoint/2010/main" val="4072747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1C963C-837D-C2F0-CD21-C1E77A35D77C}"/>
              </a:ext>
            </a:extLst>
          </p:cNvPr>
          <p:cNvSpPr>
            <a:spLocks noGrp="1"/>
          </p:cNvSpPr>
          <p:nvPr>
            <p:ph type="title"/>
          </p:nvPr>
        </p:nvSpPr>
        <p:spPr/>
        <p:txBody>
          <a:bodyPr/>
          <a:lstStyle/>
          <a:p>
            <a:r>
              <a:rPr lang="tr-TR" dirty="0"/>
              <a:t>SARILIKLI BİR BEBEĞE YAKLAŞIM VE SARILIĞIN ÖNLENMESİ</a:t>
            </a:r>
          </a:p>
        </p:txBody>
      </p:sp>
      <p:sp>
        <p:nvSpPr>
          <p:cNvPr id="3" name="İçerik Yer Tutucusu 2">
            <a:extLst>
              <a:ext uri="{FF2B5EF4-FFF2-40B4-BE49-F238E27FC236}">
                <a16:creationId xmlns:a16="http://schemas.microsoft.com/office/drawing/2014/main" id="{583FA96B-5A42-BE7E-FAD6-857B358C14F6}"/>
              </a:ext>
            </a:extLst>
          </p:cNvPr>
          <p:cNvSpPr>
            <a:spLocks noGrp="1"/>
          </p:cNvSpPr>
          <p:nvPr>
            <p:ph idx="1"/>
          </p:nvPr>
        </p:nvSpPr>
        <p:spPr/>
        <p:txBody>
          <a:bodyPr>
            <a:normAutofit fontScale="92500" lnSpcReduction="20000"/>
          </a:bodyPr>
          <a:lstStyle/>
          <a:p>
            <a:pPr marL="0" indent="0">
              <a:buNone/>
            </a:pPr>
            <a:r>
              <a:rPr lang="tr-TR" dirty="0" err="1"/>
              <a:t>Sarılıklı</a:t>
            </a:r>
            <a:r>
              <a:rPr lang="tr-TR" dirty="0"/>
              <a:t> bebeğe yaklaşımda amaç </a:t>
            </a:r>
            <a:r>
              <a:rPr lang="tr-TR" dirty="0" err="1"/>
              <a:t>bilirubin</a:t>
            </a:r>
            <a:r>
              <a:rPr lang="tr-TR" dirty="0"/>
              <a:t> düzeylerinin aşırı yükselmesini önlemek ve nörolojik hasar riskini ortadan kaldırmak, başka bir deyişle </a:t>
            </a:r>
            <a:r>
              <a:rPr lang="tr-TR" dirty="0" err="1"/>
              <a:t>kernikterus</a:t>
            </a:r>
            <a:r>
              <a:rPr lang="tr-TR" dirty="0"/>
              <a:t> vakalarını </a:t>
            </a:r>
            <a:r>
              <a:rPr lang="tr-TR" dirty="0" err="1"/>
              <a:t>eradike</a:t>
            </a:r>
            <a:r>
              <a:rPr lang="tr-TR" dirty="0"/>
              <a:t> etmektir.</a:t>
            </a:r>
          </a:p>
          <a:p>
            <a:endParaRPr lang="tr-TR" dirty="0"/>
          </a:p>
          <a:p>
            <a:pPr marL="0" indent="0">
              <a:buNone/>
            </a:pPr>
            <a:r>
              <a:rPr lang="tr-TR" dirty="0"/>
              <a:t>1) BİRİNCİL KORUMA</a:t>
            </a:r>
          </a:p>
          <a:p>
            <a:pPr marL="0" indent="0">
              <a:buNone/>
            </a:pPr>
            <a:r>
              <a:rPr lang="tr-TR" dirty="0"/>
              <a:t>        1.a Yeterli ve başarılı emzirme</a:t>
            </a:r>
          </a:p>
          <a:p>
            <a:pPr marL="0" indent="0">
              <a:buNone/>
            </a:pPr>
            <a:r>
              <a:rPr lang="tr-TR" dirty="0"/>
              <a:t>        1.b Su ve şekerli su desteğinden kaçınma</a:t>
            </a:r>
          </a:p>
          <a:p>
            <a:pPr marL="0" indent="0">
              <a:buNone/>
            </a:pPr>
            <a:r>
              <a:rPr lang="tr-TR" dirty="0"/>
              <a:t> 2) İKİNCİL KORUMA</a:t>
            </a:r>
          </a:p>
          <a:p>
            <a:pPr marL="0" indent="0">
              <a:buNone/>
            </a:pPr>
            <a:r>
              <a:rPr lang="tr-TR" dirty="0"/>
              <a:t>        2.a Kan gruplarının belirlenmesi</a:t>
            </a:r>
          </a:p>
          <a:p>
            <a:pPr marL="0" indent="0">
              <a:buNone/>
            </a:pPr>
            <a:r>
              <a:rPr lang="tr-TR" dirty="0"/>
              <a:t>        2.b Klinik değerlendirme</a:t>
            </a:r>
          </a:p>
          <a:p>
            <a:pPr marL="0" indent="0">
              <a:buNone/>
            </a:pPr>
            <a:r>
              <a:rPr lang="tr-TR" dirty="0"/>
              <a:t>        2.c Laboratuvar olarak değerlendirme</a:t>
            </a:r>
          </a:p>
          <a:p>
            <a:pPr marL="0" indent="0">
              <a:buNone/>
            </a:pPr>
            <a:endParaRPr lang="tr-TR" dirty="0"/>
          </a:p>
        </p:txBody>
      </p:sp>
    </p:spTree>
    <p:extLst>
      <p:ext uri="{BB962C8B-B14F-4D97-AF65-F5344CB8AC3E}">
        <p14:creationId xmlns:p14="http://schemas.microsoft.com/office/powerpoint/2010/main" val="195297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FE8756-DA40-5B35-BF0F-0335E612837E}"/>
              </a:ext>
            </a:extLst>
          </p:cNvPr>
          <p:cNvSpPr>
            <a:spLocks noGrp="1"/>
          </p:cNvSpPr>
          <p:nvPr>
            <p:ph idx="1"/>
          </p:nvPr>
        </p:nvSpPr>
        <p:spPr>
          <a:xfrm>
            <a:off x="838200" y="417095"/>
            <a:ext cx="10515600" cy="5759868"/>
          </a:xfrm>
        </p:spPr>
        <p:txBody>
          <a:bodyPr>
            <a:normAutofit/>
          </a:bodyPr>
          <a:lstStyle/>
          <a:p>
            <a:endParaRPr lang="tr-TR" dirty="0"/>
          </a:p>
          <a:p>
            <a:r>
              <a:rPr lang="tr-TR" dirty="0"/>
              <a:t>Yeterli Ve Başarılı Emzirme:</a:t>
            </a:r>
          </a:p>
          <a:p>
            <a:pPr marL="0" indent="0">
              <a:buNone/>
            </a:pPr>
            <a:r>
              <a:rPr lang="tr-TR" dirty="0"/>
              <a:t> </a:t>
            </a:r>
            <a:r>
              <a:rPr lang="tr-TR" dirty="0" err="1"/>
              <a:t>Hiperbilirubinemi</a:t>
            </a:r>
            <a:r>
              <a:rPr lang="tr-TR" dirty="0"/>
              <a:t> riski ile bebeğin tek başına anne sütü ile beslenmesi arasında güçlü bir ilişki belirtilmiştir. Bu nedenle başlıca birincil önleme girişimi yeterli ve başarılı bir emzirmenin sağlanmasıdır.</a:t>
            </a:r>
          </a:p>
          <a:p>
            <a:pPr marL="0" indent="0">
              <a:buNone/>
            </a:pPr>
            <a:r>
              <a:rPr lang="tr-TR" dirty="0"/>
              <a:t>Emzirme sıklığının artması anlamlı </a:t>
            </a:r>
            <a:r>
              <a:rPr lang="tr-TR" dirty="0" err="1"/>
              <a:t>hiperbilirubinemi</a:t>
            </a:r>
            <a:r>
              <a:rPr lang="tr-TR" dirty="0"/>
              <a:t> gelişme olasılığını azaltır. Bu nedenle yaşamın ilk günlerinde annelere günde en az 8-12 kez emzirmeleri önerilir. Tek başına anne sütüyle beslenme desteklenmelidir. Bunun için her anneye emzirme danışmanlığı verilmesi önemlidir.</a:t>
            </a:r>
          </a:p>
          <a:p>
            <a:pPr marL="0" indent="0">
              <a:buNone/>
            </a:pPr>
            <a:r>
              <a:rPr lang="tr-TR" dirty="0"/>
              <a:t> </a:t>
            </a:r>
          </a:p>
        </p:txBody>
      </p:sp>
      <p:pic>
        <p:nvPicPr>
          <p:cNvPr id="2" name="Resim 1">
            <a:extLst>
              <a:ext uri="{FF2B5EF4-FFF2-40B4-BE49-F238E27FC236}">
                <a16:creationId xmlns:a16="http://schemas.microsoft.com/office/drawing/2014/main" id="{584A9C20-A919-43D1-1D55-F9D4A1C32CE8}"/>
              </a:ext>
            </a:extLst>
          </p:cNvPr>
          <p:cNvPicPr>
            <a:picLocks noChangeAspect="1"/>
          </p:cNvPicPr>
          <p:nvPr/>
        </p:nvPicPr>
        <p:blipFill>
          <a:blip r:embed="rId2"/>
          <a:stretch>
            <a:fillRect/>
          </a:stretch>
        </p:blipFill>
        <p:spPr>
          <a:xfrm>
            <a:off x="7367155" y="4361278"/>
            <a:ext cx="3849693" cy="2496722"/>
          </a:xfrm>
          <a:prstGeom prst="rect">
            <a:avLst/>
          </a:prstGeom>
        </p:spPr>
      </p:pic>
    </p:spTree>
    <p:extLst>
      <p:ext uri="{BB962C8B-B14F-4D97-AF65-F5344CB8AC3E}">
        <p14:creationId xmlns:p14="http://schemas.microsoft.com/office/powerpoint/2010/main" val="4222868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05E49FE-DF3F-DE89-59AE-43913D027EFE}"/>
              </a:ext>
            </a:extLst>
          </p:cNvPr>
          <p:cNvSpPr>
            <a:spLocks noGrp="1"/>
          </p:cNvSpPr>
          <p:nvPr>
            <p:ph idx="1"/>
          </p:nvPr>
        </p:nvSpPr>
        <p:spPr>
          <a:xfrm>
            <a:off x="735967" y="452172"/>
            <a:ext cx="10515600" cy="5756564"/>
          </a:xfrm>
        </p:spPr>
        <p:txBody>
          <a:bodyPr/>
          <a:lstStyle/>
          <a:p>
            <a:pPr marL="0" indent="0">
              <a:buNone/>
            </a:pPr>
            <a:endParaRPr lang="tr-TR" dirty="0"/>
          </a:p>
          <a:p>
            <a:pPr marL="0" indent="0">
              <a:buNone/>
            </a:pPr>
            <a:endParaRPr lang="tr-TR" dirty="0"/>
          </a:p>
          <a:p>
            <a:pPr marL="0" indent="0">
              <a:buNone/>
            </a:pPr>
            <a:endParaRPr lang="tr-TR" dirty="0"/>
          </a:p>
          <a:p>
            <a:pPr marL="0" indent="0">
              <a:buNone/>
            </a:pPr>
            <a:r>
              <a:rPr lang="tr-TR" dirty="0"/>
              <a:t>Anne sütünün faydaları iyi bilinmektedir ve anneler bebeklerini emzirmeleri için desteklenmelidir. Mümkün olduğu kadar erken, tercihen doğumdan sonraki ilk saat içinde emzirme başlatılmalıdır. Herhangi bir nedenle bebek annesini direkt memeden ememiyorsa, yeterli süt üretimini uyarmak için anneler sütlerini pompa ile sağmalıdır. Sağılan süt en kısa sürede bebeğe verilmelidir. </a:t>
            </a:r>
          </a:p>
          <a:p>
            <a:endParaRPr lang="tr-TR" dirty="0"/>
          </a:p>
        </p:txBody>
      </p:sp>
    </p:spTree>
    <p:extLst>
      <p:ext uri="{BB962C8B-B14F-4D97-AF65-F5344CB8AC3E}">
        <p14:creationId xmlns:p14="http://schemas.microsoft.com/office/powerpoint/2010/main" val="4002802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34AF19-96F3-ADD4-1DEE-3DC6F270AB5F}"/>
              </a:ext>
            </a:extLst>
          </p:cNvPr>
          <p:cNvSpPr>
            <a:spLocks noGrp="1"/>
          </p:cNvSpPr>
          <p:nvPr>
            <p:ph type="title"/>
          </p:nvPr>
        </p:nvSpPr>
        <p:spPr/>
        <p:txBody>
          <a:bodyPr/>
          <a:lstStyle/>
          <a:p>
            <a:r>
              <a:rPr lang="tr-TR" dirty="0"/>
              <a:t>ÖĞRENİM HEDEFLERİ</a:t>
            </a:r>
          </a:p>
        </p:txBody>
      </p:sp>
      <p:sp>
        <p:nvSpPr>
          <p:cNvPr id="3" name="İçerik Yer Tutucusu 2">
            <a:extLst>
              <a:ext uri="{FF2B5EF4-FFF2-40B4-BE49-F238E27FC236}">
                <a16:creationId xmlns:a16="http://schemas.microsoft.com/office/drawing/2014/main" id="{27294A7B-218E-604C-841E-12F0C40A467B}"/>
              </a:ext>
            </a:extLst>
          </p:cNvPr>
          <p:cNvSpPr>
            <a:spLocks noGrp="1"/>
          </p:cNvSpPr>
          <p:nvPr>
            <p:ph idx="1"/>
          </p:nvPr>
        </p:nvSpPr>
        <p:spPr/>
        <p:txBody>
          <a:bodyPr/>
          <a:lstStyle/>
          <a:p>
            <a:r>
              <a:rPr lang="tr-TR" dirty="0"/>
              <a:t>Sarılığın tanımını yapabilmek</a:t>
            </a:r>
          </a:p>
          <a:p>
            <a:r>
              <a:rPr lang="tr-TR" dirty="0"/>
              <a:t>Fizyolojik ve patolojik sarılık ayrımını yapabilmek</a:t>
            </a:r>
          </a:p>
          <a:p>
            <a:r>
              <a:rPr lang="tr-TR" dirty="0" err="1"/>
              <a:t>Sarılıklı</a:t>
            </a:r>
            <a:r>
              <a:rPr lang="tr-TR" dirty="0"/>
              <a:t> bir bebeğe yaklaşımın nasıl olduğunu öğrenmek</a:t>
            </a:r>
          </a:p>
          <a:p>
            <a:r>
              <a:rPr lang="tr-TR" dirty="0" err="1"/>
              <a:t>Sarılıklı</a:t>
            </a:r>
            <a:r>
              <a:rPr lang="tr-TR" dirty="0"/>
              <a:t> bebeğin muayenesi hakkında bilgi sahibi olmak</a:t>
            </a:r>
          </a:p>
          <a:p>
            <a:r>
              <a:rPr lang="tr-TR" dirty="0" err="1"/>
              <a:t>Sarılıklı</a:t>
            </a:r>
            <a:r>
              <a:rPr lang="tr-TR" dirty="0"/>
              <a:t> bebeğin tedavisi hakkında bilgi sahibi olmak ve sevk edilmesi gereken durumları öğrenmek</a:t>
            </a:r>
          </a:p>
          <a:p>
            <a:r>
              <a:rPr lang="tr-TR" dirty="0" err="1"/>
              <a:t>Sarılıklı</a:t>
            </a:r>
            <a:r>
              <a:rPr lang="tr-TR" dirty="0"/>
              <a:t> bebeğin izlemini yapabilmek</a:t>
            </a:r>
          </a:p>
          <a:p>
            <a:endParaRPr lang="tr-TR" dirty="0"/>
          </a:p>
          <a:p>
            <a:endParaRPr lang="tr-TR" dirty="0"/>
          </a:p>
          <a:p>
            <a:endParaRPr lang="tr-TR" dirty="0"/>
          </a:p>
        </p:txBody>
      </p:sp>
    </p:spTree>
    <p:extLst>
      <p:ext uri="{BB962C8B-B14F-4D97-AF65-F5344CB8AC3E}">
        <p14:creationId xmlns:p14="http://schemas.microsoft.com/office/powerpoint/2010/main" val="3814178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C752988-1F1D-479B-1354-46FEDB250115}"/>
              </a:ext>
            </a:extLst>
          </p:cNvPr>
          <p:cNvSpPr>
            <a:spLocks noGrp="1"/>
          </p:cNvSpPr>
          <p:nvPr>
            <p:ph idx="1"/>
          </p:nvPr>
        </p:nvSpPr>
        <p:spPr>
          <a:xfrm>
            <a:off x="838200" y="336884"/>
            <a:ext cx="10515600" cy="5840079"/>
          </a:xfrm>
        </p:spPr>
        <p:txBody>
          <a:bodyPr/>
          <a:lstStyle/>
          <a:p>
            <a:endParaRPr lang="tr-TR" dirty="0"/>
          </a:p>
          <a:p>
            <a:r>
              <a:rPr lang="tr-TR" dirty="0"/>
              <a:t>Su Ve Şekerli Su Desteğinden Kaçınma</a:t>
            </a:r>
          </a:p>
          <a:p>
            <a:pPr marL="0" indent="0">
              <a:buNone/>
            </a:pPr>
            <a:r>
              <a:rPr lang="tr-TR" dirty="0"/>
              <a:t> Anne sütü ile beslenen bebeğe su, </a:t>
            </a:r>
            <a:r>
              <a:rPr lang="tr-TR" dirty="0" err="1"/>
              <a:t>dekstrozlu</a:t>
            </a:r>
            <a:r>
              <a:rPr lang="tr-TR" dirty="0"/>
              <a:t> mayi verilmesi </a:t>
            </a:r>
            <a:r>
              <a:rPr lang="tr-TR" dirty="0" err="1"/>
              <a:t>hiperbilirubinemiyi</a:t>
            </a:r>
            <a:r>
              <a:rPr lang="tr-TR" dirty="0"/>
              <a:t> önlemez veya </a:t>
            </a:r>
            <a:r>
              <a:rPr lang="tr-TR" dirty="0" err="1"/>
              <a:t>bilirubin</a:t>
            </a:r>
            <a:r>
              <a:rPr lang="tr-TR" dirty="0"/>
              <a:t> düzeyini düşürmez. Bu uygulama yeterli beslenme sağlamaz ve hiponatremiye neden olabilir. Bu nedenle </a:t>
            </a:r>
            <a:r>
              <a:rPr lang="tr-TR" dirty="0" err="1"/>
              <a:t>sarılıklı</a:t>
            </a:r>
            <a:r>
              <a:rPr lang="tr-TR" dirty="0"/>
              <a:t> yenidoğan bebeklere su veya şekerli su desteği verilmesine gerek yoktur. </a:t>
            </a:r>
          </a:p>
        </p:txBody>
      </p:sp>
      <p:pic>
        <p:nvPicPr>
          <p:cNvPr id="2" name="Resim 1">
            <a:extLst>
              <a:ext uri="{FF2B5EF4-FFF2-40B4-BE49-F238E27FC236}">
                <a16:creationId xmlns:a16="http://schemas.microsoft.com/office/drawing/2014/main" id="{330DB8BC-3089-1955-948C-B3BDB3BCB5A3}"/>
              </a:ext>
            </a:extLst>
          </p:cNvPr>
          <p:cNvPicPr>
            <a:picLocks noChangeAspect="1"/>
          </p:cNvPicPr>
          <p:nvPr/>
        </p:nvPicPr>
        <p:blipFill>
          <a:blip r:embed="rId2"/>
          <a:stretch>
            <a:fillRect/>
          </a:stretch>
        </p:blipFill>
        <p:spPr>
          <a:xfrm>
            <a:off x="5730717" y="3044536"/>
            <a:ext cx="4328981" cy="3013364"/>
          </a:xfrm>
          <a:prstGeom prst="rect">
            <a:avLst/>
          </a:prstGeom>
        </p:spPr>
      </p:pic>
      <p:pic>
        <p:nvPicPr>
          <p:cNvPr id="19" name="Resim 18">
            <a:extLst>
              <a:ext uri="{FF2B5EF4-FFF2-40B4-BE49-F238E27FC236}">
                <a16:creationId xmlns:a16="http://schemas.microsoft.com/office/drawing/2014/main" id="{3DB22757-F7C3-AC80-1CF6-D8B3E7F4279E}"/>
              </a:ext>
            </a:extLst>
          </p:cNvPr>
          <p:cNvPicPr>
            <a:picLocks noChangeAspect="1"/>
          </p:cNvPicPr>
          <p:nvPr/>
        </p:nvPicPr>
        <p:blipFill>
          <a:blip r:embed="rId3">
            <a:duotone>
              <a:prstClr val="black"/>
              <a:schemeClr val="tx1">
                <a:lumMod val="95000"/>
                <a:lumOff val="5000"/>
                <a:tint val="45000"/>
                <a:satMod val="400000"/>
              </a:schemeClr>
            </a:duotone>
          </a:blip>
          <a:stretch>
            <a:fillRect/>
          </a:stretch>
        </p:blipFill>
        <p:spPr>
          <a:xfrm rot="17422520">
            <a:off x="5744778" y="3020050"/>
            <a:ext cx="4360961" cy="3062338"/>
          </a:xfrm>
          <a:prstGeom prst="rect">
            <a:avLst/>
          </a:prstGeom>
        </p:spPr>
      </p:pic>
      <p:pic>
        <p:nvPicPr>
          <p:cNvPr id="20" name="Resim 19">
            <a:extLst>
              <a:ext uri="{FF2B5EF4-FFF2-40B4-BE49-F238E27FC236}">
                <a16:creationId xmlns:a16="http://schemas.microsoft.com/office/drawing/2014/main" id="{14F22761-2A39-03EF-DAF4-8572ABEDAE6E}"/>
              </a:ext>
            </a:extLst>
          </p:cNvPr>
          <p:cNvPicPr>
            <a:picLocks noChangeAspect="1"/>
          </p:cNvPicPr>
          <p:nvPr/>
        </p:nvPicPr>
        <p:blipFill>
          <a:blip r:embed="rId4"/>
          <a:stretch>
            <a:fillRect/>
          </a:stretch>
        </p:blipFill>
        <p:spPr>
          <a:xfrm rot="4169637">
            <a:off x="5727460" y="1969337"/>
            <a:ext cx="4395597" cy="5163760"/>
          </a:xfrm>
          <a:prstGeom prst="rect">
            <a:avLst/>
          </a:prstGeom>
        </p:spPr>
      </p:pic>
    </p:spTree>
    <p:extLst>
      <p:ext uri="{BB962C8B-B14F-4D97-AF65-F5344CB8AC3E}">
        <p14:creationId xmlns:p14="http://schemas.microsoft.com/office/powerpoint/2010/main" val="2789319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B2A9B1E-2E7E-11DA-5D7F-77A8E06EC897}"/>
              </a:ext>
            </a:extLst>
          </p:cNvPr>
          <p:cNvSpPr>
            <a:spLocks noGrp="1"/>
          </p:cNvSpPr>
          <p:nvPr>
            <p:ph idx="1"/>
          </p:nvPr>
        </p:nvSpPr>
        <p:spPr>
          <a:xfrm>
            <a:off x="838200" y="192505"/>
            <a:ext cx="10515600" cy="5984458"/>
          </a:xfrm>
        </p:spPr>
        <p:txBody>
          <a:bodyPr/>
          <a:lstStyle/>
          <a:p>
            <a:endParaRPr lang="tr-TR" dirty="0"/>
          </a:p>
          <a:p>
            <a:r>
              <a:rPr lang="tr-TR" dirty="0"/>
              <a:t>Kan Gruplarının Belirlenmesi</a:t>
            </a:r>
          </a:p>
          <a:p>
            <a:pPr marL="0" indent="0">
              <a:buNone/>
            </a:pPr>
            <a:r>
              <a:rPr lang="tr-TR" dirty="0"/>
              <a:t> Yenidoğanlarda ciddi </a:t>
            </a:r>
            <a:r>
              <a:rPr lang="tr-TR" dirty="0" err="1"/>
              <a:t>hiperbilirubinemi</a:t>
            </a:r>
            <a:r>
              <a:rPr lang="tr-TR" dirty="0"/>
              <a:t> gelişme riskinin belirlenmesi açısından bazı önlemler alınmalıdır. </a:t>
            </a:r>
          </a:p>
          <a:p>
            <a:pPr marL="0" indent="0">
              <a:buNone/>
            </a:pPr>
            <a:r>
              <a:rPr lang="tr-TR" dirty="0"/>
              <a:t>    1. Tüm gebe kadınların ABO ve </a:t>
            </a:r>
            <a:r>
              <a:rPr lang="tr-TR" dirty="0" err="1"/>
              <a:t>Rh</a:t>
            </a:r>
            <a:r>
              <a:rPr lang="tr-TR" dirty="0"/>
              <a:t> (D) kan gruplarına ve olağan dışı </a:t>
            </a:r>
            <a:r>
              <a:rPr lang="tr-TR" dirty="0" err="1"/>
              <a:t>izoimmün</a:t>
            </a:r>
            <a:r>
              <a:rPr lang="tr-TR" dirty="0"/>
              <a:t> antikorlarına bakılmalıdır. </a:t>
            </a:r>
          </a:p>
          <a:p>
            <a:pPr marL="0" indent="0">
              <a:buNone/>
            </a:pPr>
            <a:r>
              <a:rPr lang="tr-TR" dirty="0"/>
              <a:t>    2. Anne kan grubu bilinmiyor veya anne kan grubu O veya </a:t>
            </a:r>
            <a:r>
              <a:rPr lang="tr-TR" dirty="0" err="1"/>
              <a:t>Rh</a:t>
            </a:r>
            <a:r>
              <a:rPr lang="tr-TR" dirty="0"/>
              <a:t> (-) ise, kordon kanında direkt </a:t>
            </a:r>
            <a:r>
              <a:rPr lang="tr-TR" dirty="0" err="1"/>
              <a:t>Coombs</a:t>
            </a:r>
            <a:r>
              <a:rPr lang="tr-TR" dirty="0"/>
              <a:t> testi, ABO ve </a:t>
            </a:r>
            <a:r>
              <a:rPr lang="tr-TR" dirty="0" err="1"/>
              <a:t>Rh</a:t>
            </a:r>
            <a:r>
              <a:rPr lang="tr-TR" dirty="0"/>
              <a:t> (D) kan grubuna bakılmalıdır.</a:t>
            </a:r>
          </a:p>
        </p:txBody>
      </p:sp>
      <p:pic>
        <p:nvPicPr>
          <p:cNvPr id="2" name="Resim 1">
            <a:extLst>
              <a:ext uri="{FF2B5EF4-FFF2-40B4-BE49-F238E27FC236}">
                <a16:creationId xmlns:a16="http://schemas.microsoft.com/office/drawing/2014/main" id="{A2820CCF-E6F4-4013-80FB-339017BC3474}"/>
              </a:ext>
            </a:extLst>
          </p:cNvPr>
          <p:cNvPicPr>
            <a:picLocks noChangeAspect="1"/>
          </p:cNvPicPr>
          <p:nvPr/>
        </p:nvPicPr>
        <p:blipFill>
          <a:blip r:embed="rId2"/>
          <a:stretch>
            <a:fillRect/>
          </a:stretch>
        </p:blipFill>
        <p:spPr>
          <a:xfrm>
            <a:off x="6348844" y="3865418"/>
            <a:ext cx="3633355" cy="2774372"/>
          </a:xfrm>
          <a:prstGeom prst="rect">
            <a:avLst/>
          </a:prstGeom>
        </p:spPr>
      </p:pic>
    </p:spTree>
    <p:extLst>
      <p:ext uri="{BB962C8B-B14F-4D97-AF65-F5344CB8AC3E}">
        <p14:creationId xmlns:p14="http://schemas.microsoft.com/office/powerpoint/2010/main" val="1458839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A6C72EF-08B5-DB51-421B-C782E0B4D234}"/>
              </a:ext>
            </a:extLst>
          </p:cNvPr>
          <p:cNvSpPr>
            <a:spLocks noGrp="1"/>
          </p:cNvSpPr>
          <p:nvPr>
            <p:ph idx="1"/>
          </p:nvPr>
        </p:nvSpPr>
        <p:spPr>
          <a:xfrm>
            <a:off x="838200" y="320842"/>
            <a:ext cx="10515600" cy="5856121"/>
          </a:xfrm>
        </p:spPr>
        <p:txBody>
          <a:bodyPr/>
          <a:lstStyle/>
          <a:p>
            <a:endParaRPr lang="tr-TR" dirty="0"/>
          </a:p>
          <a:p>
            <a:r>
              <a:rPr lang="tr-TR" dirty="0"/>
              <a:t>Klinik Değerlendirme</a:t>
            </a:r>
          </a:p>
          <a:p>
            <a:pPr marL="0" indent="0">
              <a:buNone/>
            </a:pPr>
            <a:r>
              <a:rPr lang="tr-TR" dirty="0"/>
              <a:t>Tüm yenidoğanlar sarılık gelişmesi açısından izlenmelidir. </a:t>
            </a:r>
          </a:p>
          <a:p>
            <a:pPr marL="0" indent="0">
              <a:buNone/>
            </a:pPr>
            <a:r>
              <a:rPr lang="tr-TR" dirty="0"/>
              <a:t>Doğumdan sonra ilk muayene sırasında cilt rengi kontrol edilmelidir. Vital bulgularla birlikte 8-12 saat ara ile cilt ve </a:t>
            </a:r>
            <a:r>
              <a:rPr lang="tr-TR" dirty="0" err="1"/>
              <a:t>konjunktivada</a:t>
            </a:r>
            <a:r>
              <a:rPr lang="tr-TR" dirty="0"/>
              <a:t> sarılık varlığı değerlendirilmelidir. </a:t>
            </a:r>
          </a:p>
          <a:p>
            <a:pPr marL="0" indent="0">
              <a:buNone/>
            </a:pPr>
            <a:endParaRPr lang="tr-TR" dirty="0"/>
          </a:p>
          <a:p>
            <a:pPr marL="0" indent="0">
              <a:buNone/>
            </a:pPr>
            <a:endParaRPr lang="tr-TR" dirty="0"/>
          </a:p>
        </p:txBody>
      </p:sp>
      <p:pic>
        <p:nvPicPr>
          <p:cNvPr id="2" name="Resim 1">
            <a:extLst>
              <a:ext uri="{FF2B5EF4-FFF2-40B4-BE49-F238E27FC236}">
                <a16:creationId xmlns:a16="http://schemas.microsoft.com/office/drawing/2014/main" id="{8FC51236-24F3-F481-90C6-0B1376136B91}"/>
              </a:ext>
            </a:extLst>
          </p:cNvPr>
          <p:cNvPicPr>
            <a:picLocks noChangeAspect="1"/>
          </p:cNvPicPr>
          <p:nvPr/>
        </p:nvPicPr>
        <p:blipFill>
          <a:blip r:embed="rId2"/>
          <a:stretch>
            <a:fillRect/>
          </a:stretch>
        </p:blipFill>
        <p:spPr>
          <a:xfrm>
            <a:off x="6288214" y="3049288"/>
            <a:ext cx="4691513" cy="3127675"/>
          </a:xfrm>
          <a:prstGeom prst="rect">
            <a:avLst/>
          </a:prstGeom>
        </p:spPr>
      </p:pic>
    </p:spTree>
    <p:extLst>
      <p:ext uri="{BB962C8B-B14F-4D97-AF65-F5344CB8AC3E}">
        <p14:creationId xmlns:p14="http://schemas.microsoft.com/office/powerpoint/2010/main" val="159559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FD58479-1841-C264-5195-380F8CE87CDC}"/>
              </a:ext>
            </a:extLst>
          </p:cNvPr>
          <p:cNvSpPr>
            <a:spLocks noGrp="1"/>
          </p:cNvSpPr>
          <p:nvPr>
            <p:ph idx="1"/>
          </p:nvPr>
        </p:nvSpPr>
        <p:spPr>
          <a:xfrm>
            <a:off x="838200" y="581891"/>
            <a:ext cx="10515600" cy="5595072"/>
          </a:xfrm>
        </p:spPr>
        <p:txBody>
          <a:bodyPr/>
          <a:lstStyle/>
          <a:p>
            <a:pPr marL="0" indent="0">
              <a:buNone/>
            </a:pPr>
            <a:r>
              <a:rPr lang="tr-TR" dirty="0"/>
              <a:t>Sarılığın gözle değerlendirilmesi bebek çıplak iken, aydınlık ortamda tercihen doğal ışıkta yapılmalı, cilde parmakla basılıp soldurduktan sonra cildin rengine bakılmalıdır. Sarılık önce yüzde görülür, daha sonra gövde ve ekstremitelere yayılır. Ancak sarılığın yayılımından </a:t>
            </a:r>
            <a:r>
              <a:rPr lang="tr-TR" dirty="0" err="1"/>
              <a:t>bilirubin</a:t>
            </a:r>
            <a:r>
              <a:rPr lang="tr-TR" dirty="0"/>
              <a:t> düzeyinin tahmini güvenilir değildir. Sarı görünen bebeğin total </a:t>
            </a:r>
            <a:r>
              <a:rPr lang="tr-TR" dirty="0" err="1"/>
              <a:t>bilirubinine</a:t>
            </a:r>
            <a:r>
              <a:rPr lang="tr-TR" dirty="0"/>
              <a:t> mutlaka bakılmalıdır.</a:t>
            </a:r>
          </a:p>
          <a:p>
            <a:endParaRPr lang="tr-TR" dirty="0"/>
          </a:p>
        </p:txBody>
      </p:sp>
      <p:pic>
        <p:nvPicPr>
          <p:cNvPr id="5" name="Resim 4">
            <a:extLst>
              <a:ext uri="{FF2B5EF4-FFF2-40B4-BE49-F238E27FC236}">
                <a16:creationId xmlns:a16="http://schemas.microsoft.com/office/drawing/2014/main" id="{C6579947-9829-38CF-8CA3-19B3BBCD633F}"/>
              </a:ext>
            </a:extLst>
          </p:cNvPr>
          <p:cNvPicPr>
            <a:picLocks noChangeAspect="1"/>
          </p:cNvPicPr>
          <p:nvPr/>
        </p:nvPicPr>
        <p:blipFill>
          <a:blip r:embed="rId2"/>
          <a:stretch>
            <a:fillRect/>
          </a:stretch>
        </p:blipFill>
        <p:spPr>
          <a:xfrm>
            <a:off x="3154425" y="3071740"/>
            <a:ext cx="5883150" cy="3665538"/>
          </a:xfrm>
          <a:prstGeom prst="rect">
            <a:avLst/>
          </a:prstGeom>
        </p:spPr>
      </p:pic>
    </p:spTree>
    <p:extLst>
      <p:ext uri="{BB962C8B-B14F-4D97-AF65-F5344CB8AC3E}">
        <p14:creationId xmlns:p14="http://schemas.microsoft.com/office/powerpoint/2010/main" val="1989382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A425CB-26D3-3AEF-A6B3-A8FDEAFD4815}"/>
              </a:ext>
            </a:extLst>
          </p:cNvPr>
          <p:cNvSpPr>
            <a:spLocks noGrp="1"/>
          </p:cNvSpPr>
          <p:nvPr>
            <p:ph type="title"/>
          </p:nvPr>
        </p:nvSpPr>
        <p:spPr/>
        <p:txBody>
          <a:bodyPr/>
          <a:lstStyle/>
          <a:p>
            <a:r>
              <a:rPr lang="tr-TR" dirty="0"/>
              <a:t>İLK BAKIDA NE YAPILABİLİR?</a:t>
            </a:r>
          </a:p>
        </p:txBody>
      </p:sp>
      <p:sp>
        <p:nvSpPr>
          <p:cNvPr id="3" name="İçerik Yer Tutucusu 2">
            <a:extLst>
              <a:ext uri="{FF2B5EF4-FFF2-40B4-BE49-F238E27FC236}">
                <a16:creationId xmlns:a16="http://schemas.microsoft.com/office/drawing/2014/main" id="{EFD00AFB-2240-6A55-1C53-BCDEECC7FBA1}"/>
              </a:ext>
            </a:extLst>
          </p:cNvPr>
          <p:cNvSpPr>
            <a:spLocks noGrp="1"/>
          </p:cNvSpPr>
          <p:nvPr>
            <p:ph idx="1"/>
          </p:nvPr>
        </p:nvSpPr>
        <p:spPr/>
        <p:txBody>
          <a:bodyPr>
            <a:normAutofit fontScale="92500"/>
          </a:bodyPr>
          <a:lstStyle/>
          <a:p>
            <a:pPr marL="0" indent="0">
              <a:buNone/>
            </a:pPr>
            <a:r>
              <a:rPr lang="tr-TR" dirty="0"/>
              <a:t>Bebek, uygun kilo alımı, kusma ve dışkılama paterni ve sarılık açısından değerlendirilmelidir.</a:t>
            </a:r>
          </a:p>
          <a:p>
            <a:pPr marL="0" indent="0">
              <a:buNone/>
            </a:pPr>
            <a:r>
              <a:rPr lang="tr-TR" dirty="0"/>
              <a:t>Emzirilen bebeğin doğum ağırlığının %7sinden fazlasını kaybetmesi durumunda dikkatli olunmalıdır.</a:t>
            </a:r>
          </a:p>
          <a:p>
            <a:pPr marL="0" indent="0">
              <a:buNone/>
            </a:pPr>
            <a:r>
              <a:rPr lang="tr-TR" dirty="0"/>
              <a:t>Normal bir yenidoğan hayatın ilk 24 saati içinde idrar ve </a:t>
            </a:r>
            <a:r>
              <a:rPr lang="tr-TR" dirty="0" err="1"/>
              <a:t>mekonyum</a:t>
            </a:r>
            <a:r>
              <a:rPr lang="tr-TR" dirty="0"/>
              <a:t> çıkarmalıdır. Bu konuda bebek sorgulanmalıdır.</a:t>
            </a:r>
          </a:p>
          <a:p>
            <a:pPr marL="0" indent="0">
              <a:buNone/>
            </a:pPr>
            <a:r>
              <a:rPr lang="tr-TR" dirty="0"/>
              <a:t>Dışkının kıvamı ve renginde değişikliklerin meydana gelebileceği konusunda aile rahatlatılmalıdır.</a:t>
            </a:r>
          </a:p>
          <a:p>
            <a:pPr marL="0" indent="0">
              <a:buNone/>
            </a:pPr>
            <a:r>
              <a:rPr lang="tr-TR" dirty="0"/>
              <a:t>Yine her kontrolde bebeğin ağırlığı, ağırlık kaybı yüzdesi, beslenmesi yanında idrar, gaita sayı ve rengi, sarılık olup olmadığı değerlendirilmelidir. </a:t>
            </a:r>
          </a:p>
          <a:p>
            <a:endParaRPr lang="tr-TR" dirty="0"/>
          </a:p>
        </p:txBody>
      </p:sp>
    </p:spTree>
    <p:extLst>
      <p:ext uri="{BB962C8B-B14F-4D97-AF65-F5344CB8AC3E}">
        <p14:creationId xmlns:p14="http://schemas.microsoft.com/office/powerpoint/2010/main" val="76167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B6631E-81F3-EADA-951D-BA31CACDEA60}"/>
              </a:ext>
            </a:extLst>
          </p:cNvPr>
          <p:cNvSpPr>
            <a:spLocks noGrp="1"/>
          </p:cNvSpPr>
          <p:nvPr>
            <p:ph type="title"/>
          </p:nvPr>
        </p:nvSpPr>
        <p:spPr>
          <a:xfrm>
            <a:off x="838200" y="66819"/>
            <a:ext cx="10515600" cy="1325563"/>
          </a:xfrm>
        </p:spPr>
        <p:txBody>
          <a:bodyPr/>
          <a:lstStyle/>
          <a:p>
            <a:r>
              <a:rPr lang="tr-TR" dirty="0"/>
              <a:t>SEVK KRİTERLERİ</a:t>
            </a:r>
          </a:p>
        </p:txBody>
      </p:sp>
      <p:sp>
        <p:nvSpPr>
          <p:cNvPr id="3" name="İçerik Yer Tutucusu 2">
            <a:extLst>
              <a:ext uri="{FF2B5EF4-FFF2-40B4-BE49-F238E27FC236}">
                <a16:creationId xmlns:a16="http://schemas.microsoft.com/office/drawing/2014/main" id="{738BB8B2-03FD-8BAB-FB4B-9B028CBDA5E5}"/>
              </a:ext>
            </a:extLst>
          </p:cNvPr>
          <p:cNvSpPr>
            <a:spLocks noGrp="1"/>
          </p:cNvSpPr>
          <p:nvPr>
            <p:ph idx="1"/>
          </p:nvPr>
        </p:nvSpPr>
        <p:spPr>
          <a:xfrm>
            <a:off x="838200" y="1143000"/>
            <a:ext cx="10515600" cy="5033963"/>
          </a:xfrm>
        </p:spPr>
        <p:txBody>
          <a:bodyPr>
            <a:normAutofit fontScale="92500" lnSpcReduction="20000"/>
          </a:bodyPr>
          <a:lstStyle/>
          <a:p>
            <a:pPr marL="0" indent="0">
              <a:buNone/>
            </a:pPr>
            <a:r>
              <a:rPr lang="tr-TR" dirty="0"/>
              <a:t>Sarılığın ilk 24 saatte başlaması</a:t>
            </a:r>
          </a:p>
          <a:p>
            <a:pPr marL="0" indent="0">
              <a:buNone/>
            </a:pPr>
            <a:r>
              <a:rPr lang="tr-TR" dirty="0"/>
              <a:t>Hızla artan </a:t>
            </a:r>
            <a:r>
              <a:rPr lang="tr-TR" dirty="0" err="1"/>
              <a:t>bilirubin</a:t>
            </a:r>
            <a:r>
              <a:rPr lang="tr-TR" dirty="0"/>
              <a:t> düzeyi (&gt;0.2–0.3 mg/</a:t>
            </a:r>
            <a:r>
              <a:rPr lang="tr-TR" dirty="0" err="1"/>
              <a:t>dL</a:t>
            </a:r>
            <a:r>
              <a:rPr lang="tr-TR" dirty="0"/>
              <a:t>/saat)</a:t>
            </a:r>
          </a:p>
          <a:p>
            <a:pPr marL="0" indent="0">
              <a:buNone/>
            </a:pPr>
            <a:r>
              <a:rPr lang="tr-TR" dirty="0"/>
              <a:t>Sarılığın </a:t>
            </a:r>
            <a:r>
              <a:rPr lang="tr-TR" dirty="0" err="1"/>
              <a:t>term</a:t>
            </a:r>
            <a:r>
              <a:rPr lang="tr-TR" dirty="0"/>
              <a:t> bebekte 14 günden uzun sürmesi veya </a:t>
            </a:r>
            <a:r>
              <a:rPr lang="tr-TR" dirty="0" err="1"/>
              <a:t>preterm</a:t>
            </a:r>
            <a:r>
              <a:rPr lang="tr-TR" dirty="0"/>
              <a:t> bebekte 21 günden uzun sürmesi </a:t>
            </a:r>
          </a:p>
          <a:p>
            <a:pPr marL="0" indent="0">
              <a:buNone/>
            </a:pPr>
            <a:r>
              <a:rPr lang="tr-TR" dirty="0"/>
              <a:t>Klinik Bulgulara Göre</a:t>
            </a:r>
          </a:p>
          <a:p>
            <a:pPr marL="0" indent="0">
              <a:buNone/>
            </a:pPr>
            <a:r>
              <a:rPr lang="tr-TR" dirty="0"/>
              <a:t>    Letarji, hipotoni, emme zayıflığı, nöbet, tiz ağlama</a:t>
            </a:r>
          </a:p>
          <a:p>
            <a:pPr marL="0" indent="0">
              <a:buNone/>
            </a:pPr>
            <a:r>
              <a:rPr lang="tr-TR" dirty="0"/>
              <a:t>    Koyu idrar, açık renk dışkı</a:t>
            </a:r>
          </a:p>
          <a:p>
            <a:pPr marL="0" indent="0">
              <a:buNone/>
            </a:pPr>
            <a:r>
              <a:rPr lang="tr-TR" dirty="0"/>
              <a:t>    </a:t>
            </a:r>
            <a:r>
              <a:rPr lang="tr-TR" dirty="0" err="1"/>
              <a:t>Hepatosplenomegali</a:t>
            </a:r>
            <a:r>
              <a:rPr lang="tr-TR" dirty="0"/>
              <a:t>, anemi, sepsis bulguları</a:t>
            </a:r>
          </a:p>
          <a:p>
            <a:pPr marL="0" indent="0">
              <a:buNone/>
            </a:pPr>
            <a:r>
              <a:rPr lang="tr-TR" dirty="0"/>
              <a:t>Laboratuvar / Etiyolojiye Göre </a:t>
            </a:r>
          </a:p>
          <a:p>
            <a:pPr marL="0" indent="0">
              <a:buNone/>
            </a:pPr>
            <a:r>
              <a:rPr lang="tr-TR" dirty="0"/>
              <a:t>   Kan grubu uygunsuzluğu, pozitif </a:t>
            </a:r>
            <a:r>
              <a:rPr lang="tr-TR" dirty="0" err="1"/>
              <a:t>Coombs</a:t>
            </a:r>
            <a:r>
              <a:rPr lang="tr-TR" dirty="0"/>
              <a:t> testi</a:t>
            </a:r>
          </a:p>
          <a:p>
            <a:pPr marL="0" indent="0">
              <a:buNone/>
            </a:pPr>
            <a:r>
              <a:rPr lang="tr-TR" dirty="0"/>
              <a:t>   G6PD eksikliği, hemolitik anemi, enfeksiyon şüphesi</a:t>
            </a:r>
          </a:p>
          <a:p>
            <a:pPr marL="0" indent="0">
              <a:buNone/>
            </a:pPr>
            <a:r>
              <a:rPr lang="tr-TR" dirty="0"/>
              <a:t>   Fototerapiye rağmen </a:t>
            </a:r>
            <a:r>
              <a:rPr lang="tr-TR" dirty="0" err="1"/>
              <a:t>bilirubin</a:t>
            </a:r>
            <a:r>
              <a:rPr lang="tr-TR" dirty="0"/>
              <a:t> düşmemesi</a:t>
            </a:r>
          </a:p>
          <a:p>
            <a:pPr marL="0" indent="0">
              <a:buNone/>
            </a:pPr>
            <a:endParaRPr lang="tr-TR" dirty="0"/>
          </a:p>
          <a:p>
            <a:endParaRPr lang="tr-TR" dirty="0"/>
          </a:p>
        </p:txBody>
      </p:sp>
    </p:spTree>
    <p:extLst>
      <p:ext uri="{BB962C8B-B14F-4D97-AF65-F5344CB8AC3E}">
        <p14:creationId xmlns:p14="http://schemas.microsoft.com/office/powerpoint/2010/main" val="3227382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202F011-2638-9E3A-AEBC-A2F7B3B89E4F}"/>
              </a:ext>
            </a:extLst>
          </p:cNvPr>
          <p:cNvSpPr>
            <a:spLocks noGrp="1"/>
          </p:cNvSpPr>
          <p:nvPr>
            <p:ph idx="1"/>
          </p:nvPr>
        </p:nvSpPr>
        <p:spPr>
          <a:xfrm>
            <a:off x="838200" y="477982"/>
            <a:ext cx="10515600" cy="5122718"/>
          </a:xfrm>
        </p:spPr>
        <p:txBody>
          <a:bodyPr>
            <a:normAutofit lnSpcReduction="10000"/>
          </a:bodyPr>
          <a:lstStyle/>
          <a:p>
            <a:pPr marL="0" indent="0">
              <a:buNone/>
            </a:pPr>
            <a:endParaRPr lang="tr-TR" dirty="0"/>
          </a:p>
          <a:p>
            <a:pPr marL="0" indent="0">
              <a:buNone/>
            </a:pPr>
            <a:endParaRPr lang="tr-TR" dirty="0"/>
          </a:p>
          <a:p>
            <a:pPr marL="0" indent="0">
              <a:buNone/>
            </a:pPr>
            <a:r>
              <a:rPr lang="tr-TR" dirty="0" err="1"/>
              <a:t>Bilirubin</a:t>
            </a:r>
            <a:r>
              <a:rPr lang="tr-TR" dirty="0"/>
              <a:t> Düzeyine Göre;</a:t>
            </a:r>
          </a:p>
          <a:p>
            <a:pPr marL="0" indent="0">
              <a:buNone/>
            </a:pPr>
            <a:r>
              <a:rPr lang="tr-TR" dirty="0"/>
              <a:t>   </a:t>
            </a:r>
            <a:r>
              <a:rPr lang="tr-TR" dirty="0" err="1"/>
              <a:t>Term</a:t>
            </a:r>
            <a:r>
              <a:rPr lang="tr-TR" dirty="0"/>
              <a:t> bebekte:</a:t>
            </a:r>
          </a:p>
          <a:p>
            <a:pPr marL="0" indent="0">
              <a:buNone/>
            </a:pPr>
            <a:r>
              <a:rPr lang="tr-TR" dirty="0"/>
              <a:t>      24 saatte &gt; 12 mg/</a:t>
            </a:r>
            <a:r>
              <a:rPr lang="tr-TR" dirty="0" err="1"/>
              <a:t>dL</a:t>
            </a:r>
            <a:endParaRPr lang="tr-TR" dirty="0"/>
          </a:p>
          <a:p>
            <a:pPr marL="0" indent="0">
              <a:buNone/>
            </a:pPr>
            <a:r>
              <a:rPr lang="tr-TR" dirty="0"/>
              <a:t>      48 saatte &gt; 15 mg/</a:t>
            </a:r>
            <a:r>
              <a:rPr lang="tr-TR" dirty="0" err="1"/>
              <a:t>dL</a:t>
            </a:r>
            <a:endParaRPr lang="tr-TR" dirty="0"/>
          </a:p>
          <a:p>
            <a:pPr marL="0" indent="0">
              <a:buNone/>
            </a:pPr>
            <a:r>
              <a:rPr lang="tr-TR" dirty="0"/>
              <a:t>      72 saatte &gt; 18 mg/</a:t>
            </a:r>
            <a:r>
              <a:rPr lang="tr-TR" dirty="0" err="1"/>
              <a:t>dL</a:t>
            </a:r>
            <a:endParaRPr lang="tr-TR" dirty="0"/>
          </a:p>
          <a:p>
            <a:pPr marL="0" indent="0">
              <a:buNone/>
            </a:pPr>
            <a:r>
              <a:rPr lang="tr-TR" dirty="0"/>
              <a:t>      96 saatte &gt; 20 mg/</a:t>
            </a:r>
            <a:r>
              <a:rPr lang="tr-TR" dirty="0" err="1"/>
              <a:t>dL</a:t>
            </a:r>
            <a:endParaRPr lang="tr-TR" dirty="0"/>
          </a:p>
          <a:p>
            <a:pPr marL="0" indent="0">
              <a:buNone/>
            </a:pPr>
            <a:r>
              <a:rPr lang="tr-TR" dirty="0"/>
              <a:t>   </a:t>
            </a:r>
            <a:r>
              <a:rPr lang="tr-TR" dirty="0" err="1"/>
              <a:t>Preterm</a:t>
            </a:r>
            <a:r>
              <a:rPr lang="tr-TR" dirty="0"/>
              <a:t> bebekte bu değerlerden daha düşük eşikler (&gt;15 mg/</a:t>
            </a:r>
            <a:r>
              <a:rPr lang="tr-TR" dirty="0" err="1"/>
              <a:t>dL</a:t>
            </a:r>
            <a:r>
              <a:rPr lang="tr-TR" dirty="0"/>
              <a:t> civarı)</a:t>
            </a:r>
          </a:p>
          <a:p>
            <a:pPr marL="0" indent="0">
              <a:buNone/>
            </a:pPr>
            <a:r>
              <a:rPr lang="tr-TR" dirty="0"/>
              <a:t>   Konjuge (direkt) </a:t>
            </a:r>
            <a:r>
              <a:rPr lang="tr-TR" dirty="0" err="1"/>
              <a:t>bilirubin</a:t>
            </a:r>
            <a:r>
              <a:rPr lang="tr-TR" dirty="0"/>
              <a:t> &gt;2 mg/</a:t>
            </a:r>
            <a:r>
              <a:rPr lang="tr-TR" dirty="0" err="1"/>
              <a:t>dL</a:t>
            </a:r>
            <a:r>
              <a:rPr lang="tr-TR" dirty="0"/>
              <a:t> veya </a:t>
            </a:r>
            <a:r>
              <a:rPr lang="tr-TR" dirty="0" err="1"/>
              <a:t>TSB’nin</a:t>
            </a:r>
            <a:r>
              <a:rPr lang="tr-TR" dirty="0"/>
              <a:t> %20’sinden fazla</a:t>
            </a:r>
          </a:p>
          <a:p>
            <a:pPr marL="0" indent="0">
              <a:buNone/>
            </a:pPr>
            <a:endParaRPr lang="tr-TR" dirty="0"/>
          </a:p>
          <a:p>
            <a:pPr marL="0" indent="0">
              <a:buNone/>
            </a:pPr>
            <a:endParaRPr lang="tr-TR" dirty="0"/>
          </a:p>
          <a:p>
            <a:endParaRPr lang="tr-TR" dirty="0"/>
          </a:p>
        </p:txBody>
      </p:sp>
    </p:spTree>
    <p:extLst>
      <p:ext uri="{BB962C8B-B14F-4D97-AF65-F5344CB8AC3E}">
        <p14:creationId xmlns:p14="http://schemas.microsoft.com/office/powerpoint/2010/main" val="3368493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EA955D-D905-4169-8AD5-9862905EC126}"/>
              </a:ext>
            </a:extLst>
          </p:cNvPr>
          <p:cNvSpPr>
            <a:spLocks noGrp="1"/>
          </p:cNvSpPr>
          <p:nvPr>
            <p:ph type="title"/>
          </p:nvPr>
        </p:nvSpPr>
        <p:spPr/>
        <p:txBody>
          <a:bodyPr/>
          <a:lstStyle/>
          <a:p>
            <a:r>
              <a:rPr lang="tr-TR" dirty="0"/>
              <a:t>Laboratuvar Olarak Değerlendirme</a:t>
            </a:r>
          </a:p>
        </p:txBody>
      </p:sp>
      <p:sp>
        <p:nvSpPr>
          <p:cNvPr id="3" name="İçerik Yer Tutucusu 2">
            <a:extLst>
              <a:ext uri="{FF2B5EF4-FFF2-40B4-BE49-F238E27FC236}">
                <a16:creationId xmlns:a16="http://schemas.microsoft.com/office/drawing/2014/main" id="{947A4B4E-FB47-3830-BFF6-4D60A162A762}"/>
              </a:ext>
            </a:extLst>
          </p:cNvPr>
          <p:cNvSpPr>
            <a:spLocks noGrp="1"/>
          </p:cNvSpPr>
          <p:nvPr>
            <p:ph idx="1"/>
          </p:nvPr>
        </p:nvSpPr>
        <p:spPr/>
        <p:txBody>
          <a:bodyPr/>
          <a:lstStyle/>
          <a:p>
            <a:r>
              <a:rPr lang="tr-TR" dirty="0"/>
              <a:t>Yatmakta olan bebek:</a:t>
            </a:r>
          </a:p>
          <a:p>
            <a:pPr marL="0" indent="0">
              <a:buNone/>
            </a:pPr>
            <a:r>
              <a:rPr lang="tr-TR" dirty="0"/>
              <a:t>Sararan her bebekte </a:t>
            </a:r>
            <a:r>
              <a:rPr lang="tr-TR" dirty="0" err="1"/>
              <a:t>bilirubin</a:t>
            </a:r>
            <a:r>
              <a:rPr lang="tr-TR" dirty="0"/>
              <a:t> düzeyine bakılmalıdır. Tedavi gerektiren düzeyde </a:t>
            </a:r>
            <a:r>
              <a:rPr lang="tr-TR" dirty="0" err="1"/>
              <a:t>hiperbilirubinemi</a:t>
            </a:r>
            <a:r>
              <a:rPr lang="tr-TR" dirty="0"/>
              <a:t> gelişen, tekrarlanan </a:t>
            </a:r>
            <a:r>
              <a:rPr lang="tr-TR" dirty="0" err="1"/>
              <a:t>bilirubin</a:t>
            </a:r>
            <a:r>
              <a:rPr lang="tr-TR" dirty="0"/>
              <a:t> ölçümlerinde </a:t>
            </a:r>
            <a:r>
              <a:rPr lang="tr-TR" dirty="0" err="1"/>
              <a:t>persentil</a:t>
            </a:r>
            <a:r>
              <a:rPr lang="tr-TR" dirty="0"/>
              <a:t> atlayan ve öykü ya da fizik muayenede sarılığı açıklayacak bir neden bulunamayan bebekler Tablo 3’e göre değerlendirilir.</a:t>
            </a:r>
          </a:p>
        </p:txBody>
      </p:sp>
    </p:spTree>
    <p:extLst>
      <p:ext uri="{BB962C8B-B14F-4D97-AF65-F5344CB8AC3E}">
        <p14:creationId xmlns:p14="http://schemas.microsoft.com/office/powerpoint/2010/main" val="1324610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0A265EA2-9B30-7C1D-8A65-EC6FFDED92E0}"/>
              </a:ext>
            </a:extLst>
          </p:cNvPr>
          <p:cNvPicPr>
            <a:picLocks noGrp="1" noChangeAspect="1"/>
          </p:cNvPicPr>
          <p:nvPr>
            <p:ph idx="1"/>
          </p:nvPr>
        </p:nvPicPr>
        <p:blipFill>
          <a:blip r:embed="rId2"/>
          <a:stretch>
            <a:fillRect/>
          </a:stretch>
        </p:blipFill>
        <p:spPr>
          <a:xfrm>
            <a:off x="609600" y="721895"/>
            <a:ext cx="11245516" cy="5734055"/>
          </a:xfrm>
          <a:prstGeom prst="rect">
            <a:avLst/>
          </a:prstGeom>
        </p:spPr>
      </p:pic>
    </p:spTree>
    <p:extLst>
      <p:ext uri="{BB962C8B-B14F-4D97-AF65-F5344CB8AC3E}">
        <p14:creationId xmlns:p14="http://schemas.microsoft.com/office/powerpoint/2010/main" val="812398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30FCB2-F252-FA66-32E6-D8A366B28239}"/>
              </a:ext>
            </a:extLst>
          </p:cNvPr>
          <p:cNvSpPr>
            <a:spLocks noGrp="1"/>
          </p:cNvSpPr>
          <p:nvPr>
            <p:ph idx="1"/>
          </p:nvPr>
        </p:nvSpPr>
        <p:spPr>
          <a:xfrm>
            <a:off x="838200" y="192505"/>
            <a:ext cx="10515600" cy="5984458"/>
          </a:xfrm>
        </p:spPr>
        <p:txBody>
          <a:bodyPr/>
          <a:lstStyle/>
          <a:p>
            <a:pPr marL="0" indent="0">
              <a:buNone/>
            </a:pPr>
            <a:r>
              <a:rPr lang="tr-TR" dirty="0"/>
              <a:t>Her </a:t>
            </a:r>
            <a:r>
              <a:rPr lang="tr-TR" dirty="0" err="1"/>
              <a:t>bilirubin</a:t>
            </a:r>
            <a:r>
              <a:rPr lang="tr-TR" dirty="0"/>
              <a:t> değeri bebeğin saat olarak yaşına göre hazırlanmış olan </a:t>
            </a:r>
            <a:r>
              <a:rPr lang="tr-TR" dirty="0" err="1"/>
              <a:t>bilirubin</a:t>
            </a:r>
            <a:r>
              <a:rPr lang="tr-TR" dirty="0"/>
              <a:t> </a:t>
            </a:r>
            <a:r>
              <a:rPr lang="tr-TR" dirty="0" err="1"/>
              <a:t>nomogramına</a:t>
            </a:r>
            <a:r>
              <a:rPr lang="tr-TR" dirty="0"/>
              <a:t> göre yorumlanmalıdır. Postnatal yaşa göre </a:t>
            </a:r>
            <a:r>
              <a:rPr lang="tr-TR" dirty="0" err="1"/>
              <a:t>nomogramın</a:t>
            </a:r>
            <a:r>
              <a:rPr lang="tr-TR" dirty="0"/>
              <a:t> kullanımı tekrarlanan </a:t>
            </a:r>
            <a:r>
              <a:rPr lang="tr-TR" dirty="0" err="1"/>
              <a:t>bilirubin</a:t>
            </a:r>
            <a:r>
              <a:rPr lang="tr-TR" dirty="0"/>
              <a:t> değerlerinin seyrinin izlenmesi ve daha sonra </a:t>
            </a:r>
            <a:r>
              <a:rPr lang="tr-TR" dirty="0" err="1"/>
              <a:t>hiperbilirubinemi</a:t>
            </a:r>
            <a:r>
              <a:rPr lang="tr-TR" dirty="0"/>
              <a:t> gelişecek bebeğin öngörülmesini sağlar.</a:t>
            </a:r>
          </a:p>
          <a:p>
            <a:endParaRPr lang="tr-TR" dirty="0"/>
          </a:p>
        </p:txBody>
      </p:sp>
      <p:pic>
        <p:nvPicPr>
          <p:cNvPr id="5" name="Resim 4">
            <a:extLst>
              <a:ext uri="{FF2B5EF4-FFF2-40B4-BE49-F238E27FC236}">
                <a16:creationId xmlns:a16="http://schemas.microsoft.com/office/drawing/2014/main" id="{1961C224-5843-61D4-C386-8D2C54FF424D}"/>
              </a:ext>
            </a:extLst>
          </p:cNvPr>
          <p:cNvPicPr>
            <a:picLocks noChangeAspect="1"/>
          </p:cNvPicPr>
          <p:nvPr/>
        </p:nvPicPr>
        <p:blipFill>
          <a:blip r:embed="rId2"/>
          <a:stretch>
            <a:fillRect/>
          </a:stretch>
        </p:blipFill>
        <p:spPr>
          <a:xfrm>
            <a:off x="1299411" y="2197768"/>
            <a:ext cx="9801725" cy="4467727"/>
          </a:xfrm>
          <a:prstGeom prst="rect">
            <a:avLst/>
          </a:prstGeom>
        </p:spPr>
      </p:pic>
    </p:spTree>
    <p:extLst>
      <p:ext uri="{BB962C8B-B14F-4D97-AF65-F5344CB8AC3E}">
        <p14:creationId xmlns:p14="http://schemas.microsoft.com/office/powerpoint/2010/main" val="412177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B3619A-28CC-359E-961D-CE1C804C5DDC}"/>
              </a:ext>
            </a:extLst>
          </p:cNvPr>
          <p:cNvSpPr>
            <a:spLocks noGrp="1"/>
          </p:cNvSpPr>
          <p:nvPr>
            <p:ph type="title"/>
          </p:nvPr>
        </p:nvSpPr>
        <p:spPr/>
        <p:txBody>
          <a:bodyPr/>
          <a:lstStyle/>
          <a:p>
            <a:r>
              <a:rPr lang="tr-TR" dirty="0"/>
              <a:t>SARILIK NEDİR?</a:t>
            </a:r>
          </a:p>
        </p:txBody>
      </p:sp>
      <p:sp>
        <p:nvSpPr>
          <p:cNvPr id="3" name="İçerik Yer Tutucusu 2">
            <a:extLst>
              <a:ext uri="{FF2B5EF4-FFF2-40B4-BE49-F238E27FC236}">
                <a16:creationId xmlns:a16="http://schemas.microsoft.com/office/drawing/2014/main" id="{B60ADF21-E017-8D1B-C046-73BE3F743A80}"/>
              </a:ext>
            </a:extLst>
          </p:cNvPr>
          <p:cNvSpPr>
            <a:spLocks noGrp="1"/>
          </p:cNvSpPr>
          <p:nvPr>
            <p:ph idx="1"/>
          </p:nvPr>
        </p:nvSpPr>
        <p:spPr/>
        <p:txBody>
          <a:bodyPr/>
          <a:lstStyle/>
          <a:p>
            <a:pPr marL="0" indent="0">
              <a:buNone/>
            </a:pPr>
            <a:r>
              <a:rPr lang="tr-TR" dirty="0"/>
              <a:t>Sarılık yenidoğanlarda tıbbi ilgi ve dikkat gerektiren en sık rastlanan klinik bulgulardan biridir.</a:t>
            </a:r>
          </a:p>
          <a:p>
            <a:pPr marL="0" indent="0">
              <a:buNone/>
            </a:pPr>
            <a:r>
              <a:rPr lang="tr-TR" dirty="0" err="1"/>
              <a:t>Bilirubinin</a:t>
            </a:r>
            <a:r>
              <a:rPr lang="tr-TR" dirty="0"/>
              <a:t> deri ve mukozalarda birikimi sonucu deri ve </a:t>
            </a:r>
            <a:r>
              <a:rPr lang="tr-TR" dirty="0" err="1"/>
              <a:t>skleraların</a:t>
            </a:r>
            <a:r>
              <a:rPr lang="tr-TR" dirty="0"/>
              <a:t> sarı renkte görülmesidir; bu duruma vücutta </a:t>
            </a:r>
            <a:r>
              <a:rPr lang="tr-TR" dirty="0" err="1"/>
              <a:t>bilirubinin</a:t>
            </a:r>
            <a:r>
              <a:rPr lang="tr-TR" dirty="0"/>
              <a:t> yükselmesi, yani “</a:t>
            </a:r>
            <a:r>
              <a:rPr lang="tr-TR" dirty="0" err="1"/>
              <a:t>hiperbilirubinemi</a:t>
            </a:r>
            <a:r>
              <a:rPr lang="tr-TR" dirty="0"/>
              <a:t>” neden olur. </a:t>
            </a:r>
          </a:p>
          <a:p>
            <a:pPr marL="0" indent="0">
              <a:buNone/>
            </a:pPr>
            <a:r>
              <a:rPr lang="tr-TR" dirty="0"/>
              <a:t>Total serum </a:t>
            </a:r>
            <a:r>
              <a:rPr lang="tr-TR" dirty="0" err="1"/>
              <a:t>bilirubin</a:t>
            </a:r>
            <a:r>
              <a:rPr lang="tr-TR" dirty="0"/>
              <a:t> (TSB) düzeyi 5 mg/</a:t>
            </a:r>
            <a:r>
              <a:rPr lang="tr-TR" dirty="0" err="1"/>
              <a:t>dL’yi</a:t>
            </a:r>
            <a:r>
              <a:rPr lang="tr-TR" dirty="0"/>
              <a:t> aştığında sarılık gözle  görülür hale gelir. </a:t>
            </a:r>
          </a:p>
        </p:txBody>
      </p:sp>
    </p:spTree>
    <p:extLst>
      <p:ext uri="{BB962C8B-B14F-4D97-AF65-F5344CB8AC3E}">
        <p14:creationId xmlns:p14="http://schemas.microsoft.com/office/powerpoint/2010/main" val="3010878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F662EDC-EF1D-BAD6-D4F0-8DC505BB9FCB}"/>
              </a:ext>
            </a:extLst>
          </p:cNvPr>
          <p:cNvSpPr>
            <a:spLocks noGrp="1"/>
          </p:cNvSpPr>
          <p:nvPr>
            <p:ph idx="1"/>
          </p:nvPr>
        </p:nvSpPr>
        <p:spPr>
          <a:xfrm>
            <a:off x="838200" y="545432"/>
            <a:ext cx="10515600" cy="5631531"/>
          </a:xfrm>
        </p:spPr>
        <p:txBody>
          <a:bodyPr/>
          <a:lstStyle/>
          <a:p>
            <a:endParaRPr lang="tr-TR" dirty="0"/>
          </a:p>
          <a:p>
            <a:endParaRPr lang="tr-TR" dirty="0"/>
          </a:p>
          <a:p>
            <a:endParaRPr lang="tr-TR" dirty="0"/>
          </a:p>
          <a:p>
            <a:endParaRPr lang="tr-TR" dirty="0"/>
          </a:p>
          <a:p>
            <a:pPr marL="0" indent="0">
              <a:buNone/>
            </a:pPr>
            <a:r>
              <a:rPr lang="tr-TR" dirty="0"/>
              <a:t>Birden fazla farklı zamanda </a:t>
            </a:r>
            <a:r>
              <a:rPr lang="tr-TR" dirty="0" err="1"/>
              <a:t>bilirubin</a:t>
            </a:r>
            <a:r>
              <a:rPr lang="tr-TR" dirty="0"/>
              <a:t> düzeyi alınan bebeklerde, bu değerler </a:t>
            </a:r>
            <a:r>
              <a:rPr lang="tr-TR" dirty="0" err="1"/>
              <a:t>nomogram</a:t>
            </a:r>
            <a:r>
              <a:rPr lang="tr-TR" dirty="0"/>
              <a:t> üzerine işaretlenip, </a:t>
            </a:r>
            <a:r>
              <a:rPr lang="tr-TR" dirty="0" err="1"/>
              <a:t>bilirubin</a:t>
            </a:r>
            <a:r>
              <a:rPr lang="tr-TR" dirty="0"/>
              <a:t> yükselme hızı değerlendirilir. Eğer </a:t>
            </a:r>
            <a:r>
              <a:rPr lang="tr-TR" dirty="0" err="1"/>
              <a:t>bilirubin</a:t>
            </a:r>
            <a:r>
              <a:rPr lang="tr-TR" dirty="0"/>
              <a:t> düzeyi üst </a:t>
            </a:r>
            <a:r>
              <a:rPr lang="tr-TR" dirty="0" err="1"/>
              <a:t>persentil</a:t>
            </a:r>
            <a:r>
              <a:rPr lang="tr-TR" dirty="0"/>
              <a:t> eğrilerine doğru yükseliyorsa hemoliz düşünülür ve buna göre araştırılır ve izlenir. </a:t>
            </a:r>
          </a:p>
        </p:txBody>
      </p:sp>
    </p:spTree>
    <p:extLst>
      <p:ext uri="{BB962C8B-B14F-4D97-AF65-F5344CB8AC3E}">
        <p14:creationId xmlns:p14="http://schemas.microsoft.com/office/powerpoint/2010/main" val="10047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48CDF47-75FA-628C-17EA-C423F5EB5382}"/>
              </a:ext>
            </a:extLst>
          </p:cNvPr>
          <p:cNvSpPr>
            <a:spLocks noGrp="1"/>
          </p:cNvSpPr>
          <p:nvPr>
            <p:ph idx="1"/>
          </p:nvPr>
        </p:nvSpPr>
        <p:spPr>
          <a:xfrm>
            <a:off x="838200" y="192505"/>
            <a:ext cx="10515600" cy="5984458"/>
          </a:xfrm>
        </p:spPr>
        <p:txBody>
          <a:bodyPr/>
          <a:lstStyle/>
          <a:p>
            <a:pPr marL="0" indent="0">
              <a:buNone/>
            </a:pPr>
            <a:endParaRPr lang="tr-TR" dirty="0"/>
          </a:p>
          <a:p>
            <a:pPr marL="0" indent="0">
              <a:buNone/>
            </a:pPr>
            <a:r>
              <a:rPr lang="tr-TR" dirty="0"/>
              <a:t>Bebek anne yanında izlenirken TSB veya </a:t>
            </a:r>
            <a:r>
              <a:rPr lang="tr-TR" dirty="0" err="1"/>
              <a:t>TcB</a:t>
            </a:r>
            <a:r>
              <a:rPr lang="tr-TR" dirty="0"/>
              <a:t> düzeyleri risk faktörleri ile birlikte değerlendirilerek </a:t>
            </a:r>
            <a:r>
              <a:rPr lang="tr-TR" dirty="0" err="1"/>
              <a:t>hiperbilirubinemi</a:t>
            </a:r>
            <a:r>
              <a:rPr lang="tr-TR" dirty="0"/>
              <a:t> gelişme riski </a:t>
            </a:r>
            <a:r>
              <a:rPr lang="tr-TR" dirty="0" err="1"/>
              <a:t>öngürülebilir</a:t>
            </a:r>
            <a:r>
              <a:rPr lang="tr-TR" dirty="0"/>
              <a:t>. Kan örneği metabolik tarama ile birlikte alınabilir. TSB veya </a:t>
            </a:r>
            <a:r>
              <a:rPr lang="tr-TR" dirty="0" err="1"/>
              <a:t>TcB’nin</a:t>
            </a:r>
            <a:r>
              <a:rPr lang="tr-TR" dirty="0"/>
              <a:t> </a:t>
            </a:r>
            <a:r>
              <a:rPr lang="tr-TR" dirty="0" err="1"/>
              <a:t>bilirubin</a:t>
            </a:r>
            <a:r>
              <a:rPr lang="tr-TR" dirty="0"/>
              <a:t> </a:t>
            </a:r>
            <a:r>
              <a:rPr lang="tr-TR" dirty="0" err="1"/>
              <a:t>nomogramında</a:t>
            </a:r>
            <a:r>
              <a:rPr lang="tr-TR" dirty="0"/>
              <a:t> değerlendirilmesi ciddi </a:t>
            </a:r>
            <a:r>
              <a:rPr lang="tr-TR" dirty="0" err="1"/>
              <a:t>hiperbilirubinemi</a:t>
            </a:r>
            <a:r>
              <a:rPr lang="tr-TR" dirty="0"/>
              <a:t> gelişme riskinin belirlenmesini sağlar. Risk bölgeleri ve klinik risk faktörleri ile sarılığın gelişme riski değerlendirerek izlem planı oluşturulur.</a:t>
            </a:r>
          </a:p>
          <a:p>
            <a:endParaRPr lang="tr-TR" dirty="0"/>
          </a:p>
        </p:txBody>
      </p:sp>
      <p:pic>
        <p:nvPicPr>
          <p:cNvPr id="2" name="Resim 1">
            <a:extLst>
              <a:ext uri="{FF2B5EF4-FFF2-40B4-BE49-F238E27FC236}">
                <a16:creationId xmlns:a16="http://schemas.microsoft.com/office/drawing/2014/main" id="{993F2FC0-D1F6-B989-6749-756D41B25EFA}"/>
              </a:ext>
            </a:extLst>
          </p:cNvPr>
          <p:cNvPicPr>
            <a:picLocks noChangeAspect="1"/>
          </p:cNvPicPr>
          <p:nvPr/>
        </p:nvPicPr>
        <p:blipFill>
          <a:blip r:embed="rId2"/>
          <a:stretch>
            <a:fillRect/>
          </a:stretch>
        </p:blipFill>
        <p:spPr>
          <a:xfrm>
            <a:off x="6265717" y="3325091"/>
            <a:ext cx="4468091" cy="3340403"/>
          </a:xfrm>
          <a:prstGeom prst="rect">
            <a:avLst/>
          </a:prstGeom>
        </p:spPr>
      </p:pic>
    </p:spTree>
    <p:extLst>
      <p:ext uri="{BB962C8B-B14F-4D97-AF65-F5344CB8AC3E}">
        <p14:creationId xmlns:p14="http://schemas.microsoft.com/office/powerpoint/2010/main" val="1476484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84487C1-4C1F-D21A-3679-8319259AD678}"/>
              </a:ext>
            </a:extLst>
          </p:cNvPr>
          <p:cNvSpPr>
            <a:spLocks noGrp="1"/>
          </p:cNvSpPr>
          <p:nvPr>
            <p:ph idx="1"/>
          </p:nvPr>
        </p:nvSpPr>
        <p:spPr>
          <a:xfrm>
            <a:off x="838200" y="462045"/>
            <a:ext cx="10515600" cy="6083133"/>
          </a:xfrm>
        </p:spPr>
        <p:txBody>
          <a:bodyPr>
            <a:normAutofit fontScale="92500" lnSpcReduction="20000"/>
          </a:bodyPr>
          <a:lstStyle/>
          <a:p>
            <a:r>
              <a:rPr lang="tr-TR" dirty="0"/>
              <a:t>Sarılık tedavisi için hastaneye yeniden başvuran bebek:,</a:t>
            </a:r>
          </a:p>
          <a:p>
            <a:pPr marL="0" indent="0">
              <a:buNone/>
            </a:pPr>
            <a:r>
              <a:rPr lang="tr-TR" dirty="0"/>
              <a:t>Sarılık nedeniyle başvuran ve tedavi gerektiren hastalarda aşağıdaki tetkikler yapılmalıdır.</a:t>
            </a:r>
          </a:p>
          <a:p>
            <a:pPr marL="0" indent="0">
              <a:buNone/>
            </a:pPr>
            <a:r>
              <a:rPr lang="tr-TR" dirty="0"/>
              <a:t>1. Anne ve bebek kan grupları </a:t>
            </a:r>
          </a:p>
          <a:p>
            <a:pPr marL="0" indent="0">
              <a:buNone/>
            </a:pPr>
            <a:r>
              <a:rPr lang="tr-TR" dirty="0"/>
              <a:t>2. Direkt </a:t>
            </a:r>
            <a:r>
              <a:rPr lang="tr-TR" dirty="0" err="1"/>
              <a:t>Coombs</a:t>
            </a:r>
            <a:r>
              <a:rPr lang="tr-TR" dirty="0"/>
              <a:t> testi </a:t>
            </a:r>
          </a:p>
          <a:p>
            <a:pPr marL="0" indent="0">
              <a:buNone/>
            </a:pPr>
            <a:r>
              <a:rPr lang="tr-TR" dirty="0"/>
              <a:t>3. Tam kan sayımı ve periferik yayma </a:t>
            </a:r>
          </a:p>
          <a:p>
            <a:pPr marL="0" indent="0">
              <a:buNone/>
            </a:pPr>
            <a:r>
              <a:rPr lang="tr-TR" dirty="0"/>
              <a:t>4. </a:t>
            </a:r>
            <a:r>
              <a:rPr lang="tr-TR" dirty="0" err="1"/>
              <a:t>Retikülosit</a:t>
            </a:r>
            <a:r>
              <a:rPr lang="tr-TR" dirty="0"/>
              <a:t> sayısı </a:t>
            </a:r>
          </a:p>
          <a:p>
            <a:pPr marL="0" indent="0">
              <a:buNone/>
            </a:pPr>
            <a:r>
              <a:rPr lang="tr-TR" dirty="0"/>
              <a:t>5. Total, direkt, indirekt </a:t>
            </a:r>
            <a:r>
              <a:rPr lang="tr-TR" dirty="0" err="1"/>
              <a:t>bilirubin</a:t>
            </a:r>
            <a:r>
              <a:rPr lang="tr-TR" dirty="0"/>
              <a:t> düzeyleri </a:t>
            </a:r>
          </a:p>
          <a:p>
            <a:pPr marL="0" indent="0">
              <a:buNone/>
            </a:pPr>
            <a:r>
              <a:rPr lang="tr-TR" dirty="0"/>
              <a:t>6. G6PD enzim düzeyi </a:t>
            </a:r>
          </a:p>
          <a:p>
            <a:pPr marL="0" indent="0">
              <a:buNone/>
            </a:pPr>
            <a:r>
              <a:rPr lang="tr-TR" dirty="0"/>
              <a:t>7. İdrarda </a:t>
            </a:r>
            <a:r>
              <a:rPr lang="tr-TR" dirty="0" err="1"/>
              <a:t>redüktan</a:t>
            </a:r>
            <a:r>
              <a:rPr lang="tr-TR" dirty="0"/>
              <a:t> madde </a:t>
            </a:r>
          </a:p>
          <a:p>
            <a:pPr marL="0" indent="0">
              <a:buNone/>
            </a:pPr>
            <a:r>
              <a:rPr lang="tr-TR" dirty="0"/>
              <a:t>8. TSB kan değişimi sınırına yaklaşıyorsa serum </a:t>
            </a:r>
            <a:r>
              <a:rPr lang="tr-TR" dirty="0" err="1"/>
              <a:t>albumin</a:t>
            </a:r>
            <a:r>
              <a:rPr lang="tr-TR" dirty="0"/>
              <a:t> düzeyi </a:t>
            </a:r>
          </a:p>
          <a:p>
            <a:pPr marL="0" indent="0">
              <a:buNone/>
            </a:pPr>
            <a:r>
              <a:rPr lang="tr-TR" dirty="0"/>
              <a:t>9. Patolojik tartı kaybı varsa serum elektrolitleri </a:t>
            </a:r>
          </a:p>
          <a:p>
            <a:pPr marL="0" indent="0">
              <a:buNone/>
            </a:pPr>
            <a:r>
              <a:rPr lang="tr-TR" dirty="0"/>
              <a:t>10. Direkt </a:t>
            </a:r>
            <a:r>
              <a:rPr lang="tr-TR" dirty="0" err="1"/>
              <a:t>bilirubin</a:t>
            </a:r>
            <a:r>
              <a:rPr lang="tr-TR" dirty="0"/>
              <a:t> artışı veya geç başlangıçlı sarılık varsa tam idrar incelemesi, idrar kültürü, sepsis göstergeleri </a:t>
            </a:r>
          </a:p>
          <a:p>
            <a:pPr marL="0" indent="0">
              <a:buNone/>
            </a:pPr>
            <a:r>
              <a:rPr lang="tr-TR" dirty="0"/>
              <a:t>11. Uzamış sarılıkta yukarıdaki testlere ek olarak </a:t>
            </a:r>
            <a:r>
              <a:rPr lang="tr-TR" dirty="0" err="1"/>
              <a:t>tiroid</a:t>
            </a:r>
            <a:r>
              <a:rPr lang="tr-TR" dirty="0"/>
              <a:t> fonksiyon testleri, direkt </a:t>
            </a:r>
            <a:r>
              <a:rPr lang="tr-TR" dirty="0" err="1"/>
              <a:t>bilirubin</a:t>
            </a:r>
            <a:r>
              <a:rPr lang="tr-TR" dirty="0"/>
              <a:t> artışı varsa </a:t>
            </a:r>
            <a:r>
              <a:rPr lang="tr-TR" dirty="0" err="1"/>
              <a:t>kolestaz</a:t>
            </a:r>
            <a:r>
              <a:rPr lang="tr-TR" dirty="0"/>
              <a:t> incelemeleri</a:t>
            </a:r>
          </a:p>
        </p:txBody>
      </p:sp>
    </p:spTree>
    <p:extLst>
      <p:ext uri="{BB962C8B-B14F-4D97-AF65-F5344CB8AC3E}">
        <p14:creationId xmlns:p14="http://schemas.microsoft.com/office/powerpoint/2010/main" val="3154289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6BE2EFCA-C258-CD12-5260-53D628DE338A}"/>
              </a:ext>
            </a:extLst>
          </p:cNvPr>
          <p:cNvPicPr>
            <a:picLocks noGrp="1" noChangeAspect="1"/>
          </p:cNvPicPr>
          <p:nvPr>
            <p:ph idx="1"/>
          </p:nvPr>
        </p:nvPicPr>
        <p:blipFill>
          <a:blip r:embed="rId2"/>
          <a:stretch>
            <a:fillRect/>
          </a:stretch>
        </p:blipFill>
        <p:spPr>
          <a:xfrm>
            <a:off x="1711282" y="385010"/>
            <a:ext cx="8769435" cy="4480770"/>
          </a:xfrm>
          <a:prstGeom prst="rect">
            <a:avLst/>
          </a:prstGeom>
        </p:spPr>
      </p:pic>
      <p:sp>
        <p:nvSpPr>
          <p:cNvPr id="7" name="Metin kutusu 6">
            <a:extLst>
              <a:ext uri="{FF2B5EF4-FFF2-40B4-BE49-F238E27FC236}">
                <a16:creationId xmlns:a16="http://schemas.microsoft.com/office/drawing/2014/main" id="{B80F0948-07B0-464A-09EC-BB969AD7DB3D}"/>
              </a:ext>
            </a:extLst>
          </p:cNvPr>
          <p:cNvSpPr txBox="1"/>
          <p:nvPr/>
        </p:nvSpPr>
        <p:spPr>
          <a:xfrm>
            <a:off x="1130967" y="4865780"/>
            <a:ext cx="9930063" cy="1754326"/>
          </a:xfrm>
          <a:prstGeom prst="rect">
            <a:avLst/>
          </a:prstGeom>
          <a:noFill/>
        </p:spPr>
        <p:txBody>
          <a:bodyPr wrap="square">
            <a:spAutoFit/>
          </a:bodyPr>
          <a:lstStyle/>
          <a:p>
            <a:r>
              <a:rPr lang="tr-TR" dirty="0"/>
              <a:t>Risk faktörleri: </a:t>
            </a:r>
          </a:p>
          <a:p>
            <a:r>
              <a:rPr lang="tr-TR" dirty="0"/>
              <a:t>1) pozitif direkt </a:t>
            </a:r>
            <a:r>
              <a:rPr lang="tr-TR" dirty="0" err="1"/>
              <a:t>Coombs</a:t>
            </a:r>
            <a:r>
              <a:rPr lang="tr-TR" dirty="0"/>
              <a:t> testi, kan grup uyuşmazlığı, hemolitik hastalık (</a:t>
            </a:r>
            <a:r>
              <a:rPr lang="tr-TR" dirty="0" err="1"/>
              <a:t>herediter</a:t>
            </a:r>
            <a:r>
              <a:rPr lang="tr-TR" dirty="0"/>
              <a:t> </a:t>
            </a:r>
            <a:r>
              <a:rPr lang="tr-TR" dirty="0" err="1"/>
              <a:t>sferositoz</a:t>
            </a:r>
            <a:r>
              <a:rPr lang="tr-TR" dirty="0"/>
              <a:t>, G6PD enzim eksikliği vs.) </a:t>
            </a:r>
          </a:p>
          <a:p>
            <a:r>
              <a:rPr lang="tr-TR" dirty="0"/>
              <a:t>2) kardeşlerde sarılık öyküsü</a:t>
            </a:r>
          </a:p>
          <a:p>
            <a:r>
              <a:rPr lang="tr-TR" dirty="0"/>
              <a:t> 3) </a:t>
            </a:r>
            <a:r>
              <a:rPr lang="tr-TR" dirty="0" err="1"/>
              <a:t>sefal</a:t>
            </a:r>
            <a:r>
              <a:rPr lang="tr-TR" dirty="0"/>
              <a:t> hematom veya belirgin ekimoz</a:t>
            </a:r>
          </a:p>
          <a:p>
            <a:r>
              <a:rPr lang="tr-TR" dirty="0"/>
              <a:t>4) anne sütü ile beslenme [emzirme iyi değil, tartı kaybı fazla (&gt;%8-10)] </a:t>
            </a:r>
          </a:p>
        </p:txBody>
      </p:sp>
    </p:spTree>
    <p:extLst>
      <p:ext uri="{BB962C8B-B14F-4D97-AF65-F5344CB8AC3E}">
        <p14:creationId xmlns:p14="http://schemas.microsoft.com/office/powerpoint/2010/main" val="581218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9DAC5A2-4B25-5237-DE16-9442A735D19A}"/>
              </a:ext>
            </a:extLst>
          </p:cNvPr>
          <p:cNvPicPr>
            <a:picLocks noGrp="1" noChangeAspect="1"/>
          </p:cNvPicPr>
          <p:nvPr>
            <p:ph idx="1"/>
          </p:nvPr>
        </p:nvPicPr>
        <p:blipFill>
          <a:blip r:embed="rId2"/>
          <a:stretch>
            <a:fillRect/>
          </a:stretch>
        </p:blipFill>
        <p:spPr>
          <a:xfrm>
            <a:off x="835811" y="701842"/>
            <a:ext cx="10520378" cy="4303295"/>
          </a:xfrm>
          <a:prstGeom prst="rect">
            <a:avLst/>
          </a:prstGeom>
        </p:spPr>
      </p:pic>
      <p:sp>
        <p:nvSpPr>
          <p:cNvPr id="6" name="Metin kutusu 5">
            <a:extLst>
              <a:ext uri="{FF2B5EF4-FFF2-40B4-BE49-F238E27FC236}">
                <a16:creationId xmlns:a16="http://schemas.microsoft.com/office/drawing/2014/main" id="{7EE24D74-C284-3196-D9BE-3DF23CC63B7A}"/>
              </a:ext>
            </a:extLst>
          </p:cNvPr>
          <p:cNvSpPr txBox="1"/>
          <p:nvPr/>
        </p:nvSpPr>
        <p:spPr>
          <a:xfrm>
            <a:off x="1909011" y="5582653"/>
            <a:ext cx="7988968" cy="646331"/>
          </a:xfrm>
          <a:prstGeom prst="rect">
            <a:avLst/>
          </a:prstGeom>
          <a:noFill/>
        </p:spPr>
        <p:txBody>
          <a:bodyPr wrap="square" rtlCol="0">
            <a:spAutoFit/>
          </a:bodyPr>
          <a:lstStyle/>
          <a:p>
            <a:r>
              <a:rPr lang="tr-TR" dirty="0"/>
              <a:t>Bu gruba giren bebeklerin değerlendirmesi postnatal yaş ve total </a:t>
            </a:r>
            <a:r>
              <a:rPr lang="tr-TR" dirty="0" err="1"/>
              <a:t>biluribin</a:t>
            </a:r>
            <a:r>
              <a:rPr lang="tr-TR" dirty="0"/>
              <a:t> değerlerine göre oluşturulan </a:t>
            </a:r>
            <a:r>
              <a:rPr lang="tr-TR" dirty="0" err="1"/>
              <a:t>nomograma</a:t>
            </a:r>
            <a:r>
              <a:rPr lang="tr-TR" dirty="0"/>
              <a:t> göre yapılıyor.</a:t>
            </a:r>
          </a:p>
        </p:txBody>
      </p:sp>
    </p:spTree>
    <p:extLst>
      <p:ext uri="{BB962C8B-B14F-4D97-AF65-F5344CB8AC3E}">
        <p14:creationId xmlns:p14="http://schemas.microsoft.com/office/powerpoint/2010/main" val="2132651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D138352-D5F9-AEF4-2361-A8C2BDF00489}"/>
              </a:ext>
            </a:extLst>
          </p:cNvPr>
          <p:cNvPicPr>
            <a:picLocks noGrp="1" noChangeAspect="1"/>
          </p:cNvPicPr>
          <p:nvPr>
            <p:ph idx="1"/>
          </p:nvPr>
        </p:nvPicPr>
        <p:blipFill>
          <a:blip r:embed="rId2"/>
          <a:stretch>
            <a:fillRect/>
          </a:stretch>
        </p:blipFill>
        <p:spPr>
          <a:xfrm>
            <a:off x="834189" y="529389"/>
            <a:ext cx="10571747" cy="4572000"/>
          </a:xfrm>
          <a:prstGeom prst="rect">
            <a:avLst/>
          </a:prstGeom>
        </p:spPr>
      </p:pic>
      <p:sp>
        <p:nvSpPr>
          <p:cNvPr id="6" name="Metin kutusu 5">
            <a:extLst>
              <a:ext uri="{FF2B5EF4-FFF2-40B4-BE49-F238E27FC236}">
                <a16:creationId xmlns:a16="http://schemas.microsoft.com/office/drawing/2014/main" id="{B0ADFD7C-F356-24BC-3B62-3C73C97C94D8}"/>
              </a:ext>
            </a:extLst>
          </p:cNvPr>
          <p:cNvSpPr txBox="1"/>
          <p:nvPr/>
        </p:nvSpPr>
        <p:spPr>
          <a:xfrm>
            <a:off x="1860884" y="5694947"/>
            <a:ext cx="8454190" cy="369332"/>
          </a:xfrm>
          <a:prstGeom prst="rect">
            <a:avLst/>
          </a:prstGeom>
          <a:noFill/>
        </p:spPr>
        <p:txBody>
          <a:bodyPr wrap="square" rtlCol="0">
            <a:spAutoFit/>
          </a:bodyPr>
          <a:lstStyle/>
          <a:p>
            <a:r>
              <a:rPr lang="tr-TR" dirty="0"/>
              <a:t>Bu gruba giren bebeklerin değerlendirilmesi fototerapi sınırlarına göre yapılmaktadır.</a:t>
            </a:r>
          </a:p>
        </p:txBody>
      </p:sp>
    </p:spTree>
    <p:extLst>
      <p:ext uri="{BB962C8B-B14F-4D97-AF65-F5344CB8AC3E}">
        <p14:creationId xmlns:p14="http://schemas.microsoft.com/office/powerpoint/2010/main" val="1514882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0DF8A4CB-F904-63BD-9588-B4088A1850E6}"/>
              </a:ext>
            </a:extLst>
          </p:cNvPr>
          <p:cNvSpPr txBox="1"/>
          <p:nvPr/>
        </p:nvSpPr>
        <p:spPr>
          <a:xfrm>
            <a:off x="518270" y="254897"/>
            <a:ext cx="11327366" cy="4678204"/>
          </a:xfrm>
          <a:prstGeom prst="rect">
            <a:avLst/>
          </a:prstGeom>
          <a:noFill/>
        </p:spPr>
        <p:txBody>
          <a:bodyPr wrap="square">
            <a:spAutoFit/>
          </a:bodyPr>
          <a:lstStyle/>
          <a:p>
            <a:r>
              <a:rPr lang="tr-TR" dirty="0"/>
              <a:t> </a:t>
            </a:r>
          </a:p>
          <a:p>
            <a:endParaRPr lang="tr-TR" sz="2800" dirty="0"/>
          </a:p>
          <a:p>
            <a:endParaRPr lang="tr-TR" sz="2800" dirty="0"/>
          </a:p>
          <a:p>
            <a:endParaRPr lang="tr-TR" sz="2800" dirty="0"/>
          </a:p>
          <a:p>
            <a:endParaRPr lang="tr-TR" sz="2800" dirty="0"/>
          </a:p>
          <a:p>
            <a:r>
              <a:rPr lang="tr-TR" sz="2800" dirty="0"/>
              <a:t>Tüm yenidoğanlar taburcu olmadan önce ciddi </a:t>
            </a:r>
            <a:r>
              <a:rPr lang="tr-TR" sz="2800" dirty="0" err="1"/>
              <a:t>hiperbilirubinemi</a:t>
            </a:r>
            <a:r>
              <a:rPr lang="tr-TR" sz="2800" dirty="0"/>
              <a:t> risk faktörleri açısından değerlendirilmelidir. Risk değerlendirmesi özellikle          72 saatten önce taburcu olan yenidoğanlar için önemlidir. Risk belirlenmesi için tüm bebeklerden hastaneden taburcu olmadan önce TSB veya </a:t>
            </a:r>
            <a:r>
              <a:rPr lang="tr-TR" sz="2800" dirty="0" err="1"/>
              <a:t>TcB</a:t>
            </a:r>
            <a:r>
              <a:rPr lang="tr-TR" sz="2800" dirty="0"/>
              <a:t> ölçümü yapılmalıdır. Bu yaklaşım ciddi </a:t>
            </a:r>
            <a:r>
              <a:rPr lang="tr-TR" sz="2800" dirty="0" err="1"/>
              <a:t>hiperbilirubinemi</a:t>
            </a:r>
            <a:r>
              <a:rPr lang="tr-TR" sz="2800" dirty="0"/>
              <a:t> gelişim riski olan bebeklerin belirlenmesinde yardımcı olur.  </a:t>
            </a:r>
          </a:p>
        </p:txBody>
      </p:sp>
    </p:spTree>
    <p:extLst>
      <p:ext uri="{BB962C8B-B14F-4D97-AF65-F5344CB8AC3E}">
        <p14:creationId xmlns:p14="http://schemas.microsoft.com/office/powerpoint/2010/main" val="4126897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1066008-7DF5-B7C1-86AD-CF636BC7FAB4}"/>
              </a:ext>
            </a:extLst>
          </p:cNvPr>
          <p:cNvSpPr>
            <a:spLocks noGrp="1"/>
          </p:cNvSpPr>
          <p:nvPr>
            <p:ph idx="1"/>
          </p:nvPr>
        </p:nvSpPr>
        <p:spPr>
          <a:xfrm>
            <a:off x="838200" y="304800"/>
            <a:ext cx="10515600" cy="5872163"/>
          </a:xfrm>
        </p:spPr>
        <p:txBody>
          <a:bodyPr>
            <a:normAutofit/>
          </a:bodyPr>
          <a:lstStyle/>
          <a:p>
            <a:pPr marL="0" indent="0">
              <a:buNone/>
            </a:pPr>
            <a:r>
              <a:rPr lang="tr-TR" dirty="0"/>
              <a:t>Taburculuk sonrası izlemde ise her yenidoğana taburcu olurken </a:t>
            </a:r>
            <a:r>
              <a:rPr lang="tr-TR" dirty="0" err="1"/>
              <a:t>hiperbilurubinemi</a:t>
            </a:r>
            <a:r>
              <a:rPr lang="tr-TR" dirty="0"/>
              <a:t> risk faktörleri göz önünde bulundurularak sarılık için uygun izlem planı yapılmalıdır. Ailelere sarılık hakkında bilgi ve yazılı rehberler verilmelidir.</a:t>
            </a:r>
          </a:p>
          <a:p>
            <a:endParaRPr lang="tr-TR" dirty="0"/>
          </a:p>
        </p:txBody>
      </p:sp>
      <p:pic>
        <p:nvPicPr>
          <p:cNvPr id="5" name="İçerik Yer Tutucusu 4">
            <a:extLst>
              <a:ext uri="{FF2B5EF4-FFF2-40B4-BE49-F238E27FC236}">
                <a16:creationId xmlns:a16="http://schemas.microsoft.com/office/drawing/2014/main" id="{C674C01F-3D80-0722-FEE1-59F7654E19DD}"/>
              </a:ext>
            </a:extLst>
          </p:cNvPr>
          <p:cNvPicPr>
            <a:picLocks noChangeAspect="1"/>
          </p:cNvPicPr>
          <p:nvPr/>
        </p:nvPicPr>
        <p:blipFill>
          <a:blip r:embed="rId2"/>
          <a:stretch>
            <a:fillRect/>
          </a:stretch>
        </p:blipFill>
        <p:spPr>
          <a:xfrm>
            <a:off x="1411705" y="2544061"/>
            <a:ext cx="9368589" cy="3632901"/>
          </a:xfrm>
          <a:prstGeom prst="rect">
            <a:avLst/>
          </a:prstGeom>
        </p:spPr>
      </p:pic>
    </p:spTree>
    <p:extLst>
      <p:ext uri="{BB962C8B-B14F-4D97-AF65-F5344CB8AC3E}">
        <p14:creationId xmlns:p14="http://schemas.microsoft.com/office/powerpoint/2010/main" val="1478274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70DC036-EB4E-4CFF-49ED-030CE5C4E754}"/>
              </a:ext>
            </a:extLst>
          </p:cNvPr>
          <p:cNvSpPr>
            <a:spLocks noGrp="1"/>
          </p:cNvSpPr>
          <p:nvPr>
            <p:ph idx="1"/>
          </p:nvPr>
        </p:nvSpPr>
        <p:spPr>
          <a:xfrm>
            <a:off x="838200" y="401053"/>
            <a:ext cx="10515600" cy="5775910"/>
          </a:xfrm>
        </p:spPr>
        <p:txBody>
          <a:bodyPr/>
          <a:lstStyle/>
          <a:p>
            <a:pPr marL="0" indent="0">
              <a:buNone/>
            </a:pPr>
            <a:r>
              <a:rPr lang="tr-TR" dirty="0"/>
              <a:t>İzlem randevularının zamanı bebeğin taburcu olduğundaki yaşına ve risk faktörlerinin olup olmamasına bağlıdır. </a:t>
            </a:r>
            <a:r>
              <a:rPr lang="tr-TR" dirty="0" err="1"/>
              <a:t>TSB’nin</a:t>
            </a:r>
            <a:r>
              <a:rPr lang="tr-TR" dirty="0"/>
              <a:t> tepe yaptığı dönemden önce taburcu edilen bebekler yükselme döneminde sarılık açısından izlenmeli gerekirse </a:t>
            </a:r>
            <a:r>
              <a:rPr lang="tr-TR" dirty="0" err="1"/>
              <a:t>bilirubin</a:t>
            </a:r>
            <a:r>
              <a:rPr lang="tr-TR" dirty="0"/>
              <a:t> ölçümü yapılmalıdır. </a:t>
            </a:r>
          </a:p>
          <a:p>
            <a:endParaRPr lang="tr-TR" dirty="0"/>
          </a:p>
        </p:txBody>
      </p:sp>
      <p:pic>
        <p:nvPicPr>
          <p:cNvPr id="4" name="İçerik Yer Tutucusu 3">
            <a:extLst>
              <a:ext uri="{FF2B5EF4-FFF2-40B4-BE49-F238E27FC236}">
                <a16:creationId xmlns:a16="http://schemas.microsoft.com/office/drawing/2014/main" id="{A6AB4485-D078-94DF-D484-C49426F53027}"/>
              </a:ext>
            </a:extLst>
          </p:cNvPr>
          <p:cNvPicPr>
            <a:picLocks noChangeAspect="1"/>
          </p:cNvPicPr>
          <p:nvPr/>
        </p:nvPicPr>
        <p:blipFill>
          <a:blip r:embed="rId2"/>
          <a:stretch>
            <a:fillRect/>
          </a:stretch>
        </p:blipFill>
        <p:spPr>
          <a:xfrm>
            <a:off x="1291935" y="2539263"/>
            <a:ext cx="9608129" cy="3809338"/>
          </a:xfrm>
          <a:prstGeom prst="rect">
            <a:avLst/>
          </a:prstGeom>
        </p:spPr>
      </p:pic>
    </p:spTree>
    <p:extLst>
      <p:ext uri="{BB962C8B-B14F-4D97-AF65-F5344CB8AC3E}">
        <p14:creationId xmlns:p14="http://schemas.microsoft.com/office/powerpoint/2010/main" val="3013009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493D352-CD56-7276-A3BD-E3B9A44700AA}"/>
              </a:ext>
            </a:extLst>
          </p:cNvPr>
          <p:cNvSpPr>
            <a:spLocks noGrp="1"/>
          </p:cNvSpPr>
          <p:nvPr>
            <p:ph idx="1"/>
          </p:nvPr>
        </p:nvSpPr>
        <p:spPr>
          <a:xfrm>
            <a:off x="838200" y="766916"/>
            <a:ext cx="10515600" cy="5410047"/>
          </a:xfrm>
        </p:spPr>
        <p:txBody>
          <a:bodyPr/>
          <a:lstStyle/>
          <a:p>
            <a:endParaRPr lang="tr-TR" dirty="0"/>
          </a:p>
          <a:p>
            <a:endParaRPr lang="tr-TR" dirty="0"/>
          </a:p>
          <a:p>
            <a:pPr marL="0" indent="0">
              <a:buNone/>
            </a:pPr>
            <a:r>
              <a:rPr lang="tr-TR" dirty="0"/>
              <a:t>Taburculuğu 72 saatten önce olan bebekler taburcu olduktan sonraki 2 gün içinde görülmeli, sarılığı ve </a:t>
            </a:r>
            <a:r>
              <a:rPr lang="tr-TR" dirty="0" err="1"/>
              <a:t>bilirubin</a:t>
            </a:r>
            <a:r>
              <a:rPr lang="tr-TR" dirty="0"/>
              <a:t> ölçümüne ihtiyacı değerlendirilmelidir. Bazı risk faktörleri olan bebeklerin 24 saat içinde görülmesi gerekirken, risk faktörü olmayanlar daha uzun aralıktan sonra görülebilir.</a:t>
            </a:r>
          </a:p>
          <a:p>
            <a:pPr marL="0" indent="0">
              <a:buNone/>
            </a:pPr>
            <a:r>
              <a:rPr lang="tr-TR" dirty="0"/>
              <a:t>Her kontrolde yenidoğanın ağırlığı, ağırlık kaybı yüzdesi, beslenmesi yanında idrar, gaita sayı ve rengi, sarılık olup olmadığı değerlendirilmelidir. </a:t>
            </a:r>
          </a:p>
          <a:p>
            <a:endParaRPr lang="tr-TR" dirty="0"/>
          </a:p>
        </p:txBody>
      </p:sp>
    </p:spTree>
    <p:extLst>
      <p:ext uri="{BB962C8B-B14F-4D97-AF65-F5344CB8AC3E}">
        <p14:creationId xmlns:p14="http://schemas.microsoft.com/office/powerpoint/2010/main" val="1902946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3AB550-CF3E-18DB-A2AF-F8DD7164E2FA}"/>
              </a:ext>
            </a:extLst>
          </p:cNvPr>
          <p:cNvSpPr>
            <a:spLocks noGrp="1"/>
          </p:cNvSpPr>
          <p:nvPr>
            <p:ph type="title"/>
          </p:nvPr>
        </p:nvSpPr>
        <p:spPr/>
        <p:txBody>
          <a:bodyPr/>
          <a:lstStyle/>
          <a:p>
            <a:r>
              <a:rPr lang="tr-TR" dirty="0"/>
              <a:t>FİZYOLOJİK – PATOLOJİK SARILIK</a:t>
            </a:r>
          </a:p>
        </p:txBody>
      </p:sp>
      <p:sp>
        <p:nvSpPr>
          <p:cNvPr id="3" name="İçerik Yer Tutucusu 2">
            <a:extLst>
              <a:ext uri="{FF2B5EF4-FFF2-40B4-BE49-F238E27FC236}">
                <a16:creationId xmlns:a16="http://schemas.microsoft.com/office/drawing/2014/main" id="{79AB3652-0328-6544-9FB8-8BE10BE15887}"/>
              </a:ext>
            </a:extLst>
          </p:cNvPr>
          <p:cNvSpPr>
            <a:spLocks noGrp="1"/>
          </p:cNvSpPr>
          <p:nvPr>
            <p:ph idx="1"/>
          </p:nvPr>
        </p:nvSpPr>
        <p:spPr/>
        <p:txBody>
          <a:bodyPr>
            <a:normAutofit/>
          </a:bodyPr>
          <a:lstStyle/>
          <a:p>
            <a:pPr marL="0" indent="0">
              <a:buNone/>
            </a:pPr>
            <a:endParaRPr lang="tr-TR" dirty="0"/>
          </a:p>
          <a:p>
            <a:pPr marL="0" indent="0">
              <a:buNone/>
            </a:pPr>
            <a:r>
              <a:rPr lang="tr-TR" dirty="0"/>
              <a:t>Yenidoğanların en az üçte ikisinin yaşamın ilk haftasında total </a:t>
            </a:r>
            <a:r>
              <a:rPr lang="tr-TR" dirty="0" err="1"/>
              <a:t>bilirubin</a:t>
            </a:r>
            <a:r>
              <a:rPr lang="tr-TR" dirty="0"/>
              <a:t> düzeylerinin yükselmesi nedeniyle klinik olarak sarardığı bilinmektedir. Bu durum normal fizyolojik bir durum olarak kabul edilir ve genellikle selim ve geçicidir. Bu geçici </a:t>
            </a:r>
            <a:r>
              <a:rPr lang="tr-TR" dirty="0" err="1"/>
              <a:t>hiperbilirubinemiye</a:t>
            </a:r>
            <a:r>
              <a:rPr lang="tr-TR" dirty="0"/>
              <a:t> fizyolojik sarılık denilmektedir.</a:t>
            </a:r>
          </a:p>
          <a:p>
            <a:pPr marL="0" indent="0">
              <a:buNone/>
            </a:pPr>
            <a:endParaRPr lang="tr-TR" dirty="0"/>
          </a:p>
          <a:p>
            <a:endParaRPr lang="tr-TR" dirty="0"/>
          </a:p>
        </p:txBody>
      </p:sp>
    </p:spTree>
    <p:extLst>
      <p:ext uri="{BB962C8B-B14F-4D97-AF65-F5344CB8AC3E}">
        <p14:creationId xmlns:p14="http://schemas.microsoft.com/office/powerpoint/2010/main" val="2059723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çerik Yer Tutucusu 8">
            <a:extLst>
              <a:ext uri="{FF2B5EF4-FFF2-40B4-BE49-F238E27FC236}">
                <a16:creationId xmlns:a16="http://schemas.microsoft.com/office/drawing/2014/main" id="{61716434-4000-9B6D-CE44-76365543D4DC}"/>
              </a:ext>
            </a:extLst>
          </p:cNvPr>
          <p:cNvPicPr>
            <a:picLocks noGrp="1" noChangeAspect="1"/>
          </p:cNvPicPr>
          <p:nvPr>
            <p:ph idx="1"/>
          </p:nvPr>
        </p:nvPicPr>
        <p:blipFill>
          <a:blip r:embed="rId2"/>
          <a:stretch>
            <a:fillRect/>
          </a:stretch>
        </p:blipFill>
        <p:spPr>
          <a:xfrm>
            <a:off x="609600" y="0"/>
            <a:ext cx="11229473" cy="6858000"/>
          </a:xfrm>
          <a:prstGeom prst="rect">
            <a:avLst/>
          </a:prstGeom>
        </p:spPr>
      </p:pic>
    </p:spTree>
    <p:extLst>
      <p:ext uri="{BB962C8B-B14F-4D97-AF65-F5344CB8AC3E}">
        <p14:creationId xmlns:p14="http://schemas.microsoft.com/office/powerpoint/2010/main" val="1504504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E8D70A-5B59-9074-2DC1-9FFE10D7B304}"/>
              </a:ext>
            </a:extLst>
          </p:cNvPr>
          <p:cNvSpPr>
            <a:spLocks noGrp="1"/>
          </p:cNvSpPr>
          <p:nvPr>
            <p:ph type="title"/>
          </p:nvPr>
        </p:nvSpPr>
        <p:spPr/>
        <p:txBody>
          <a:bodyPr/>
          <a:lstStyle/>
          <a:p>
            <a:r>
              <a:rPr lang="tr-TR" dirty="0"/>
              <a:t>UZAMIŞ SARILIK</a:t>
            </a:r>
          </a:p>
        </p:txBody>
      </p:sp>
      <p:sp>
        <p:nvSpPr>
          <p:cNvPr id="3" name="İçerik Yer Tutucusu 2">
            <a:extLst>
              <a:ext uri="{FF2B5EF4-FFF2-40B4-BE49-F238E27FC236}">
                <a16:creationId xmlns:a16="http://schemas.microsoft.com/office/drawing/2014/main" id="{0B863059-B5D4-AE91-CC01-E0507335D2C1}"/>
              </a:ext>
            </a:extLst>
          </p:cNvPr>
          <p:cNvSpPr>
            <a:spLocks noGrp="1"/>
          </p:cNvSpPr>
          <p:nvPr>
            <p:ph idx="1"/>
          </p:nvPr>
        </p:nvSpPr>
        <p:spPr/>
        <p:txBody>
          <a:bodyPr>
            <a:normAutofit lnSpcReduction="10000"/>
          </a:bodyPr>
          <a:lstStyle/>
          <a:p>
            <a:pPr marL="0" indent="0">
              <a:buNone/>
            </a:pPr>
            <a:r>
              <a:rPr lang="tr-TR" dirty="0" err="1"/>
              <a:t>Term</a:t>
            </a:r>
            <a:r>
              <a:rPr lang="tr-TR" dirty="0"/>
              <a:t> bebeklerde iki haftadan, </a:t>
            </a:r>
            <a:r>
              <a:rPr lang="tr-TR" dirty="0" err="1"/>
              <a:t>preterm</a:t>
            </a:r>
            <a:r>
              <a:rPr lang="tr-TR" dirty="0"/>
              <a:t> bebeklerde üç haftadan uzun süren sarılıklar uzamış sarılık olarak tanımlanır. </a:t>
            </a:r>
          </a:p>
          <a:p>
            <a:pPr marL="0" indent="0">
              <a:buNone/>
            </a:pPr>
            <a:r>
              <a:rPr lang="tr-TR" dirty="0"/>
              <a:t>Uzamış sarılıklarda öncelikle direkt-indirekt </a:t>
            </a:r>
            <a:r>
              <a:rPr lang="tr-TR" dirty="0" err="1"/>
              <a:t>bilirubin</a:t>
            </a:r>
            <a:r>
              <a:rPr lang="tr-TR" dirty="0"/>
              <a:t> yüksekliği değerlendirilmelidir. Direkt </a:t>
            </a:r>
            <a:r>
              <a:rPr lang="tr-TR" dirty="0" err="1"/>
              <a:t>bilirubin</a:t>
            </a:r>
            <a:r>
              <a:rPr lang="tr-TR" dirty="0"/>
              <a:t> yüksekliği her zaman patolojiktir ve </a:t>
            </a:r>
            <a:r>
              <a:rPr lang="tr-TR" dirty="0" err="1"/>
              <a:t>kolestaz</a:t>
            </a:r>
            <a:r>
              <a:rPr lang="tr-TR" dirty="0"/>
              <a:t> nedenleri araştırılmalıdır.</a:t>
            </a:r>
          </a:p>
          <a:p>
            <a:pPr marL="0" indent="0">
              <a:buNone/>
            </a:pPr>
            <a:r>
              <a:rPr lang="tr-TR" dirty="0"/>
              <a:t>Anne sütü ile beslenen bebeklerde formül mama ile beslenenlere göre sarılık daha uzun sürer. Anne sütü ile beslenen bebeklerin %15-40‘ında uzamış sarılık görülür. (Anne sütü sarılığı)</a:t>
            </a:r>
          </a:p>
          <a:p>
            <a:pPr marL="0" indent="0">
              <a:buNone/>
            </a:pPr>
            <a:r>
              <a:rPr lang="tr-TR" dirty="0"/>
              <a:t>Uzamış sarılıkların büyük çoğunluğu anne sütü sarılığıdır. Ancak emzirmenin kesilmesi önerilmez ve anne sütü sarılığı demek için diğer nedenlerin dışlanması gerekir. Bazen 12 haftaya kadar uzayabilir.</a:t>
            </a:r>
          </a:p>
        </p:txBody>
      </p:sp>
    </p:spTree>
    <p:extLst>
      <p:ext uri="{BB962C8B-B14F-4D97-AF65-F5344CB8AC3E}">
        <p14:creationId xmlns:p14="http://schemas.microsoft.com/office/powerpoint/2010/main" val="2574528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A19F66F-7963-BD1A-BF21-8820401DE095}"/>
              </a:ext>
            </a:extLst>
          </p:cNvPr>
          <p:cNvSpPr>
            <a:spLocks noGrp="1"/>
          </p:cNvSpPr>
          <p:nvPr>
            <p:ph idx="1"/>
          </p:nvPr>
        </p:nvSpPr>
        <p:spPr>
          <a:xfrm>
            <a:off x="838200" y="641684"/>
            <a:ext cx="10515600" cy="5535279"/>
          </a:xfrm>
        </p:spPr>
        <p:txBody>
          <a:bodyPr>
            <a:normAutofit fontScale="85000" lnSpcReduction="10000"/>
          </a:bodyPr>
          <a:lstStyle/>
          <a:p>
            <a:r>
              <a:rPr lang="tr-TR" dirty="0"/>
              <a:t>Uzamış sarılığı olan bebekte doğumdan itibaren büyüme ve beslenme etraflıca değerlendirilmeli, gaita rengi (açık renk) ve idrar rengi sorulmalı (koyu idrar rengi), ayrıntılı fizik muayene yapılmalı ve aşağıdaki başlangıç testleri istenmelidir: </a:t>
            </a:r>
          </a:p>
          <a:p>
            <a:pPr marL="0" indent="0">
              <a:buNone/>
            </a:pPr>
            <a:r>
              <a:rPr lang="tr-TR" dirty="0"/>
              <a:t>1. Direkt, indirekt </a:t>
            </a:r>
            <a:r>
              <a:rPr lang="tr-TR" dirty="0" err="1"/>
              <a:t>bilirubin</a:t>
            </a:r>
            <a:r>
              <a:rPr lang="tr-TR" dirty="0"/>
              <a:t> tayini </a:t>
            </a:r>
          </a:p>
          <a:p>
            <a:pPr marL="0" indent="0">
              <a:buNone/>
            </a:pPr>
            <a:r>
              <a:rPr lang="tr-TR" dirty="0"/>
              <a:t>2. Anne-bebek kan grubu, direkt </a:t>
            </a:r>
            <a:r>
              <a:rPr lang="tr-TR" dirty="0" err="1"/>
              <a:t>Coombs</a:t>
            </a:r>
            <a:r>
              <a:rPr lang="tr-TR" dirty="0"/>
              <a:t> testi (bebek anemik değilse, öyküde erken sarılık yoksa, tam kan sayımında hemoliz bulguları yoksa direkt </a:t>
            </a:r>
            <a:r>
              <a:rPr lang="tr-TR" dirty="0" err="1"/>
              <a:t>Coombs</a:t>
            </a:r>
            <a:r>
              <a:rPr lang="tr-TR" dirty="0"/>
              <a:t> testine gerek olmayabilir) </a:t>
            </a:r>
          </a:p>
          <a:p>
            <a:pPr marL="0" indent="0">
              <a:buNone/>
            </a:pPr>
            <a:r>
              <a:rPr lang="tr-TR" dirty="0"/>
              <a:t>3. Tam kan sayımı, periferik yayma (eritrosit morfolojisi, hemoliz ve enfeksiyon bulgularının değerlendirilmesi), </a:t>
            </a:r>
            <a:r>
              <a:rPr lang="tr-TR" dirty="0" err="1"/>
              <a:t>retikülosit</a:t>
            </a:r>
            <a:r>
              <a:rPr lang="tr-TR" dirty="0"/>
              <a:t> sayısı </a:t>
            </a:r>
          </a:p>
          <a:p>
            <a:pPr marL="0" indent="0">
              <a:buNone/>
            </a:pPr>
            <a:r>
              <a:rPr lang="tr-TR" dirty="0"/>
              <a:t>4. G6PD enzim düzeyi </a:t>
            </a:r>
          </a:p>
          <a:p>
            <a:pPr marL="0" indent="0">
              <a:buNone/>
            </a:pPr>
            <a:r>
              <a:rPr lang="tr-TR" dirty="0"/>
              <a:t>5. </a:t>
            </a:r>
            <a:r>
              <a:rPr lang="tr-TR" dirty="0" err="1"/>
              <a:t>Tiroid</a:t>
            </a:r>
            <a:r>
              <a:rPr lang="tr-TR" dirty="0"/>
              <a:t> fonksiyon testleri (TSH, sT4) </a:t>
            </a:r>
          </a:p>
          <a:p>
            <a:pPr marL="0" indent="0">
              <a:buNone/>
            </a:pPr>
            <a:r>
              <a:rPr lang="tr-TR" dirty="0"/>
              <a:t>6. İdrar tetkiki, idrar kültürü </a:t>
            </a:r>
          </a:p>
          <a:p>
            <a:pPr marL="0" indent="0">
              <a:buNone/>
            </a:pPr>
            <a:r>
              <a:rPr lang="tr-TR" dirty="0"/>
              <a:t>7. İdrarda indirgen madde </a:t>
            </a:r>
          </a:p>
          <a:p>
            <a:pPr marL="0" indent="0">
              <a:buNone/>
            </a:pPr>
            <a:r>
              <a:rPr lang="tr-TR" dirty="0"/>
              <a:t>8. Direkt </a:t>
            </a:r>
            <a:r>
              <a:rPr lang="tr-TR" dirty="0" err="1"/>
              <a:t>bilirubin</a:t>
            </a:r>
            <a:r>
              <a:rPr lang="tr-TR" dirty="0"/>
              <a:t> yüksekliği yoksa karaciğer enzim düzeylerinin bakılmasına gerek yoktur.</a:t>
            </a:r>
          </a:p>
        </p:txBody>
      </p:sp>
    </p:spTree>
    <p:extLst>
      <p:ext uri="{BB962C8B-B14F-4D97-AF65-F5344CB8AC3E}">
        <p14:creationId xmlns:p14="http://schemas.microsoft.com/office/powerpoint/2010/main" val="1398046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FC3315-4198-518F-5751-7D8FC3459CC9}"/>
              </a:ext>
            </a:extLst>
          </p:cNvPr>
          <p:cNvSpPr>
            <a:spLocks noGrp="1"/>
          </p:cNvSpPr>
          <p:nvPr>
            <p:ph type="title"/>
          </p:nvPr>
        </p:nvSpPr>
        <p:spPr/>
        <p:txBody>
          <a:bodyPr/>
          <a:lstStyle/>
          <a:p>
            <a:r>
              <a:rPr lang="tr-TR" dirty="0"/>
              <a:t>SARILIKLI BEBEĞİN TEDAVİSİ</a:t>
            </a:r>
          </a:p>
        </p:txBody>
      </p:sp>
      <p:sp>
        <p:nvSpPr>
          <p:cNvPr id="3" name="İçerik Yer Tutucusu 2">
            <a:extLst>
              <a:ext uri="{FF2B5EF4-FFF2-40B4-BE49-F238E27FC236}">
                <a16:creationId xmlns:a16="http://schemas.microsoft.com/office/drawing/2014/main" id="{F865DD37-74EB-84B1-DEF6-3FD165722D5F}"/>
              </a:ext>
            </a:extLst>
          </p:cNvPr>
          <p:cNvSpPr>
            <a:spLocks noGrp="1"/>
          </p:cNvSpPr>
          <p:nvPr>
            <p:ph idx="1"/>
          </p:nvPr>
        </p:nvSpPr>
        <p:spPr/>
        <p:txBody>
          <a:bodyPr/>
          <a:lstStyle/>
          <a:p>
            <a:pPr marL="0" indent="0">
              <a:buNone/>
            </a:pPr>
            <a:r>
              <a:rPr lang="tr-TR" dirty="0"/>
              <a:t>Yenidoğan sarılığı olan bebeklerde tedavi kararı TSB, gebelik haftası, doğum ağırlığı ve risk faktörlerini içine alan eğriler veya tablolar kullanılarak verilir.</a:t>
            </a:r>
          </a:p>
          <a:p>
            <a:pPr marL="0" indent="0">
              <a:buNone/>
            </a:pPr>
            <a:r>
              <a:rPr lang="tr-TR" dirty="0"/>
              <a:t>İlk 24 saatte sarılık görülen ve </a:t>
            </a:r>
            <a:r>
              <a:rPr lang="tr-TR" dirty="0" err="1"/>
              <a:t>bilirubin</a:t>
            </a:r>
            <a:r>
              <a:rPr lang="tr-TR" dirty="0"/>
              <a:t> düzeylerinde hızlı yükselme gözlenen bebekler hemoliz açısından değerlendirilmelidir.</a:t>
            </a:r>
          </a:p>
        </p:txBody>
      </p:sp>
    </p:spTree>
    <p:extLst>
      <p:ext uri="{BB962C8B-B14F-4D97-AF65-F5344CB8AC3E}">
        <p14:creationId xmlns:p14="http://schemas.microsoft.com/office/powerpoint/2010/main" val="2891340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11525B1-7911-3826-CAD5-0F3F580B4236}"/>
              </a:ext>
            </a:extLst>
          </p:cNvPr>
          <p:cNvSpPr>
            <a:spLocks noGrp="1"/>
          </p:cNvSpPr>
          <p:nvPr>
            <p:ph idx="1"/>
          </p:nvPr>
        </p:nvSpPr>
        <p:spPr>
          <a:xfrm>
            <a:off x="838200" y="593558"/>
            <a:ext cx="10515600" cy="5583405"/>
          </a:xfrm>
        </p:spPr>
        <p:txBody>
          <a:bodyPr/>
          <a:lstStyle/>
          <a:p>
            <a:r>
              <a:rPr lang="tr-TR" dirty="0"/>
              <a:t>Hemoliz göstergeleri </a:t>
            </a:r>
          </a:p>
          <a:p>
            <a:pPr marL="0" indent="0">
              <a:buNone/>
            </a:pPr>
            <a:r>
              <a:rPr lang="tr-TR" dirty="0"/>
              <a:t>1. İlk 24 saatte sarılık</a:t>
            </a:r>
          </a:p>
          <a:p>
            <a:pPr marL="0" indent="0">
              <a:buNone/>
            </a:pPr>
            <a:r>
              <a:rPr lang="tr-TR" dirty="0"/>
              <a:t>2. Direkt </a:t>
            </a:r>
            <a:r>
              <a:rPr lang="tr-TR" dirty="0" err="1"/>
              <a:t>Coombs</a:t>
            </a:r>
            <a:r>
              <a:rPr lang="tr-TR" dirty="0"/>
              <a:t> testi pozitifliği ve eşlik eden laboratuvar bulguları</a:t>
            </a:r>
          </a:p>
          <a:p>
            <a:pPr marL="0" indent="0">
              <a:buNone/>
            </a:pPr>
            <a:r>
              <a:rPr lang="tr-TR" dirty="0"/>
              <a:t>   a. Periferik yaymada hemoliz bulguları</a:t>
            </a:r>
          </a:p>
          <a:p>
            <a:pPr marL="0" indent="0">
              <a:buNone/>
            </a:pPr>
            <a:r>
              <a:rPr lang="tr-TR" dirty="0"/>
              <a:t>   b. </a:t>
            </a:r>
            <a:r>
              <a:rPr lang="tr-TR" dirty="0" err="1"/>
              <a:t>Retikülosit</a:t>
            </a:r>
            <a:r>
              <a:rPr lang="tr-TR" dirty="0"/>
              <a:t> sayısında yükseklik</a:t>
            </a:r>
          </a:p>
          <a:p>
            <a:pPr marL="0" indent="0">
              <a:buNone/>
            </a:pPr>
            <a:r>
              <a:rPr lang="tr-TR" dirty="0"/>
              <a:t>   c. Hemoglobin ve hematokrit düzeyinde düşme</a:t>
            </a:r>
          </a:p>
          <a:p>
            <a:pPr marL="0" indent="0">
              <a:buNone/>
            </a:pPr>
            <a:r>
              <a:rPr lang="tr-TR" dirty="0"/>
              <a:t>3. Artan TSB düzeyi ile birlikte G6PD enzim eksikliği</a:t>
            </a:r>
          </a:p>
          <a:p>
            <a:pPr marL="0" indent="0">
              <a:buNone/>
            </a:pPr>
            <a:r>
              <a:rPr lang="tr-TR" dirty="0"/>
              <a:t>4. </a:t>
            </a:r>
            <a:r>
              <a:rPr lang="tr-TR" dirty="0" err="1"/>
              <a:t>Bilirubin</a:t>
            </a:r>
            <a:r>
              <a:rPr lang="tr-TR" dirty="0"/>
              <a:t> düzeyinde saatte &gt; 0,2 mg/</a:t>
            </a:r>
            <a:r>
              <a:rPr lang="tr-TR" dirty="0" err="1"/>
              <a:t>dL</a:t>
            </a:r>
            <a:r>
              <a:rPr lang="tr-TR" dirty="0"/>
              <a:t> artış</a:t>
            </a:r>
          </a:p>
          <a:p>
            <a:pPr marL="0" indent="0">
              <a:buNone/>
            </a:pPr>
            <a:r>
              <a:rPr lang="tr-TR" dirty="0"/>
              <a:t>5. </a:t>
            </a:r>
            <a:r>
              <a:rPr lang="tr-TR" dirty="0" err="1"/>
              <a:t>FT’ye</a:t>
            </a:r>
            <a:r>
              <a:rPr lang="tr-TR" dirty="0"/>
              <a:t> rağmen artan veya düşmeyen TSB</a:t>
            </a:r>
          </a:p>
        </p:txBody>
      </p:sp>
    </p:spTree>
    <p:extLst>
      <p:ext uri="{BB962C8B-B14F-4D97-AF65-F5344CB8AC3E}">
        <p14:creationId xmlns:p14="http://schemas.microsoft.com/office/powerpoint/2010/main" val="2739744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F403C33-3E8A-0900-0520-C268D59481E7}"/>
              </a:ext>
            </a:extLst>
          </p:cNvPr>
          <p:cNvSpPr>
            <a:spLocks noGrp="1"/>
          </p:cNvSpPr>
          <p:nvPr>
            <p:ph idx="1"/>
          </p:nvPr>
        </p:nvSpPr>
        <p:spPr>
          <a:xfrm>
            <a:off x="838200" y="288758"/>
            <a:ext cx="10515600" cy="5888205"/>
          </a:xfrm>
        </p:spPr>
        <p:txBody>
          <a:bodyPr/>
          <a:lstStyle/>
          <a:p>
            <a:endParaRPr lang="tr-TR" dirty="0"/>
          </a:p>
          <a:p>
            <a:r>
              <a:rPr lang="tr-TR" dirty="0"/>
              <a:t>TEDAVİ</a:t>
            </a:r>
          </a:p>
          <a:p>
            <a:pPr marL="0" indent="0">
              <a:buNone/>
            </a:pPr>
            <a:r>
              <a:rPr lang="tr-TR" dirty="0"/>
              <a:t>1) FOTOTERAPİ</a:t>
            </a:r>
          </a:p>
          <a:p>
            <a:pPr marL="0" indent="0">
              <a:buNone/>
            </a:pPr>
            <a:r>
              <a:rPr lang="tr-TR" dirty="0"/>
              <a:t>2) KAN DEĞİŞİMİ</a:t>
            </a:r>
          </a:p>
          <a:p>
            <a:pPr marL="0" indent="0">
              <a:buNone/>
            </a:pPr>
            <a:r>
              <a:rPr lang="tr-TR" dirty="0"/>
              <a:t>3) FARMAKOLOJİK TEDAVİ</a:t>
            </a:r>
          </a:p>
        </p:txBody>
      </p:sp>
      <p:pic>
        <p:nvPicPr>
          <p:cNvPr id="2" name="Resim 1">
            <a:extLst>
              <a:ext uri="{FF2B5EF4-FFF2-40B4-BE49-F238E27FC236}">
                <a16:creationId xmlns:a16="http://schemas.microsoft.com/office/drawing/2014/main" id="{E64B7811-DC6A-5EB8-1129-07B52582C712}"/>
              </a:ext>
            </a:extLst>
          </p:cNvPr>
          <p:cNvPicPr>
            <a:picLocks noChangeAspect="1"/>
          </p:cNvPicPr>
          <p:nvPr/>
        </p:nvPicPr>
        <p:blipFill>
          <a:blip r:embed="rId2"/>
          <a:stretch>
            <a:fillRect/>
          </a:stretch>
        </p:blipFill>
        <p:spPr>
          <a:xfrm>
            <a:off x="3844413" y="3027218"/>
            <a:ext cx="5108688" cy="3542024"/>
          </a:xfrm>
          <a:prstGeom prst="rect">
            <a:avLst/>
          </a:prstGeom>
        </p:spPr>
      </p:pic>
    </p:spTree>
    <p:extLst>
      <p:ext uri="{BB962C8B-B14F-4D97-AF65-F5344CB8AC3E}">
        <p14:creationId xmlns:p14="http://schemas.microsoft.com/office/powerpoint/2010/main" val="2368235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426BB7-4B64-14CA-19CD-88FC8E7FA521}"/>
              </a:ext>
            </a:extLst>
          </p:cNvPr>
          <p:cNvSpPr>
            <a:spLocks noGrp="1"/>
          </p:cNvSpPr>
          <p:nvPr>
            <p:ph type="title"/>
          </p:nvPr>
        </p:nvSpPr>
        <p:spPr/>
        <p:txBody>
          <a:bodyPr/>
          <a:lstStyle/>
          <a:p>
            <a:r>
              <a:rPr lang="tr-TR" dirty="0"/>
              <a:t>FOTOTERAPİ</a:t>
            </a:r>
          </a:p>
        </p:txBody>
      </p:sp>
      <p:sp>
        <p:nvSpPr>
          <p:cNvPr id="3" name="İçerik Yer Tutucusu 2">
            <a:extLst>
              <a:ext uri="{FF2B5EF4-FFF2-40B4-BE49-F238E27FC236}">
                <a16:creationId xmlns:a16="http://schemas.microsoft.com/office/drawing/2014/main" id="{546A0934-D1C9-9D75-6712-A1CEEB20B194}"/>
              </a:ext>
            </a:extLst>
          </p:cNvPr>
          <p:cNvSpPr>
            <a:spLocks noGrp="1"/>
          </p:cNvSpPr>
          <p:nvPr>
            <p:ph idx="1"/>
          </p:nvPr>
        </p:nvSpPr>
        <p:spPr/>
        <p:txBody>
          <a:bodyPr/>
          <a:lstStyle/>
          <a:p>
            <a:pPr marL="0" indent="0">
              <a:buNone/>
            </a:pPr>
            <a:r>
              <a:rPr lang="tr-TR" dirty="0"/>
              <a:t>Fototerapinin amacı indirekt </a:t>
            </a:r>
            <a:r>
              <a:rPr lang="tr-TR" dirty="0" err="1"/>
              <a:t>bilirubin</a:t>
            </a:r>
            <a:r>
              <a:rPr lang="tr-TR" dirty="0"/>
              <a:t> düzeyini düşürüp kan değişimi ihtiyacını azaltmak ve </a:t>
            </a:r>
            <a:r>
              <a:rPr lang="tr-TR" dirty="0" err="1"/>
              <a:t>bilirubin</a:t>
            </a:r>
            <a:r>
              <a:rPr lang="tr-TR" dirty="0"/>
              <a:t> ensefalopatisi gelişmesini engellemektir. Tedavi kararı total serum </a:t>
            </a:r>
            <a:r>
              <a:rPr lang="tr-TR" dirty="0" err="1"/>
              <a:t>bilirubin</a:t>
            </a:r>
            <a:r>
              <a:rPr lang="tr-TR" dirty="0"/>
              <a:t> düzeyi, serum </a:t>
            </a:r>
            <a:r>
              <a:rPr lang="tr-TR" dirty="0" err="1"/>
              <a:t>bilirubin</a:t>
            </a:r>
            <a:r>
              <a:rPr lang="tr-TR" dirty="0"/>
              <a:t> düzeyinin artış hızı, bebeğin doğum ağırlığı, gebelik haftası ve postnatal yaşı ve risk faktörlerinin varlığına göre verilir. </a:t>
            </a:r>
          </a:p>
        </p:txBody>
      </p:sp>
    </p:spTree>
    <p:extLst>
      <p:ext uri="{BB962C8B-B14F-4D97-AF65-F5344CB8AC3E}">
        <p14:creationId xmlns:p14="http://schemas.microsoft.com/office/powerpoint/2010/main" val="2254960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C7F2E029-FAAF-0502-CDFF-842D3B054190}"/>
              </a:ext>
            </a:extLst>
          </p:cNvPr>
          <p:cNvPicPr>
            <a:picLocks noGrp="1" noChangeAspect="1"/>
          </p:cNvPicPr>
          <p:nvPr>
            <p:ph idx="1"/>
          </p:nvPr>
        </p:nvPicPr>
        <p:blipFill>
          <a:blip r:embed="rId2"/>
          <a:stretch>
            <a:fillRect/>
          </a:stretch>
        </p:blipFill>
        <p:spPr>
          <a:xfrm>
            <a:off x="893618" y="488374"/>
            <a:ext cx="9985663" cy="5352980"/>
          </a:xfrm>
          <a:prstGeom prst="rect">
            <a:avLst/>
          </a:prstGeom>
        </p:spPr>
      </p:pic>
    </p:spTree>
    <p:extLst>
      <p:ext uri="{BB962C8B-B14F-4D97-AF65-F5344CB8AC3E}">
        <p14:creationId xmlns:p14="http://schemas.microsoft.com/office/powerpoint/2010/main" val="4163167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D1871FB-F1D9-36D6-ADEA-47FF2DDA5EBE}"/>
              </a:ext>
            </a:extLst>
          </p:cNvPr>
          <p:cNvPicPr>
            <a:picLocks noGrp="1" noChangeAspect="1"/>
          </p:cNvPicPr>
          <p:nvPr>
            <p:ph idx="1"/>
          </p:nvPr>
        </p:nvPicPr>
        <p:blipFill>
          <a:blip r:embed="rId2"/>
          <a:stretch>
            <a:fillRect/>
          </a:stretch>
        </p:blipFill>
        <p:spPr>
          <a:xfrm>
            <a:off x="745958" y="1"/>
            <a:ext cx="10700083" cy="5743074"/>
          </a:xfrm>
          <a:prstGeom prst="rect">
            <a:avLst/>
          </a:prstGeom>
        </p:spPr>
      </p:pic>
      <p:sp>
        <p:nvSpPr>
          <p:cNvPr id="6" name="Metin kutusu 5">
            <a:extLst>
              <a:ext uri="{FF2B5EF4-FFF2-40B4-BE49-F238E27FC236}">
                <a16:creationId xmlns:a16="http://schemas.microsoft.com/office/drawing/2014/main" id="{0A1BCDBF-8620-10E4-990A-75F1FF61CEFF}"/>
              </a:ext>
            </a:extLst>
          </p:cNvPr>
          <p:cNvSpPr txBox="1"/>
          <p:nvPr/>
        </p:nvSpPr>
        <p:spPr>
          <a:xfrm>
            <a:off x="2823411" y="6128084"/>
            <a:ext cx="7106652" cy="369332"/>
          </a:xfrm>
          <a:prstGeom prst="rect">
            <a:avLst/>
          </a:prstGeom>
          <a:noFill/>
        </p:spPr>
        <p:txBody>
          <a:bodyPr wrap="square" rtlCol="0">
            <a:spAutoFit/>
          </a:bodyPr>
          <a:lstStyle/>
          <a:p>
            <a:r>
              <a:rPr lang="tr-TR" dirty="0"/>
              <a:t>Gebelik yaşı &lt;35 hafta olan bebekler için fototerapi ve kan değişim sınırları</a:t>
            </a:r>
          </a:p>
        </p:txBody>
      </p:sp>
    </p:spTree>
    <p:extLst>
      <p:ext uri="{BB962C8B-B14F-4D97-AF65-F5344CB8AC3E}">
        <p14:creationId xmlns:p14="http://schemas.microsoft.com/office/powerpoint/2010/main" val="3438038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E9C2026-B8B6-4D5D-5CE8-7A570A1F611D}"/>
              </a:ext>
            </a:extLst>
          </p:cNvPr>
          <p:cNvPicPr>
            <a:picLocks noGrp="1" noChangeAspect="1"/>
          </p:cNvPicPr>
          <p:nvPr>
            <p:ph idx="1"/>
          </p:nvPr>
        </p:nvPicPr>
        <p:blipFill>
          <a:blip r:embed="rId2"/>
          <a:stretch>
            <a:fillRect/>
          </a:stretch>
        </p:blipFill>
        <p:spPr>
          <a:xfrm>
            <a:off x="870846" y="838200"/>
            <a:ext cx="10450307" cy="5181599"/>
          </a:xfrm>
          <a:prstGeom prst="rect">
            <a:avLst/>
          </a:prstGeom>
        </p:spPr>
      </p:pic>
    </p:spTree>
    <p:extLst>
      <p:ext uri="{BB962C8B-B14F-4D97-AF65-F5344CB8AC3E}">
        <p14:creationId xmlns:p14="http://schemas.microsoft.com/office/powerpoint/2010/main" val="2859763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B0D1922-74B4-5314-B14B-CBA0BF9DF3AD}"/>
              </a:ext>
            </a:extLst>
          </p:cNvPr>
          <p:cNvSpPr>
            <a:spLocks noGrp="1"/>
          </p:cNvSpPr>
          <p:nvPr>
            <p:ph idx="1"/>
          </p:nvPr>
        </p:nvSpPr>
        <p:spPr>
          <a:xfrm>
            <a:off x="640773" y="1485277"/>
            <a:ext cx="5810104" cy="4178104"/>
          </a:xfrm>
        </p:spPr>
        <p:txBody>
          <a:bodyPr>
            <a:normAutofit/>
          </a:bodyPr>
          <a:lstStyle/>
          <a:p>
            <a:endParaRPr lang="tr-TR" dirty="0"/>
          </a:p>
          <a:p>
            <a:endParaRPr lang="tr-TR" dirty="0"/>
          </a:p>
        </p:txBody>
      </p:sp>
      <p:pic>
        <p:nvPicPr>
          <p:cNvPr id="5" name="Resim 4">
            <a:extLst>
              <a:ext uri="{FF2B5EF4-FFF2-40B4-BE49-F238E27FC236}">
                <a16:creationId xmlns:a16="http://schemas.microsoft.com/office/drawing/2014/main" id="{984278C7-AE5C-962E-9ED4-7E7527D96AEF}"/>
              </a:ext>
            </a:extLst>
          </p:cNvPr>
          <p:cNvPicPr>
            <a:picLocks noChangeAspect="1"/>
          </p:cNvPicPr>
          <p:nvPr/>
        </p:nvPicPr>
        <p:blipFill>
          <a:blip r:embed="rId2"/>
          <a:stretch>
            <a:fillRect/>
          </a:stretch>
        </p:blipFill>
        <p:spPr>
          <a:xfrm>
            <a:off x="3545825" y="2357413"/>
            <a:ext cx="4748729" cy="4300560"/>
          </a:xfrm>
          <a:prstGeom prst="rect">
            <a:avLst/>
          </a:prstGeom>
        </p:spPr>
      </p:pic>
      <p:sp>
        <p:nvSpPr>
          <p:cNvPr id="4" name="Metin kutusu 3">
            <a:extLst>
              <a:ext uri="{FF2B5EF4-FFF2-40B4-BE49-F238E27FC236}">
                <a16:creationId xmlns:a16="http://schemas.microsoft.com/office/drawing/2014/main" id="{85CD45E1-49AD-194A-1128-B6A9FA6AF372}"/>
              </a:ext>
            </a:extLst>
          </p:cNvPr>
          <p:cNvSpPr txBox="1"/>
          <p:nvPr/>
        </p:nvSpPr>
        <p:spPr>
          <a:xfrm>
            <a:off x="983225" y="786185"/>
            <a:ext cx="10568001" cy="1815882"/>
          </a:xfrm>
          <a:prstGeom prst="rect">
            <a:avLst/>
          </a:prstGeom>
          <a:noFill/>
        </p:spPr>
        <p:txBody>
          <a:bodyPr wrap="square">
            <a:spAutoFit/>
          </a:bodyPr>
          <a:lstStyle/>
          <a:p>
            <a:pPr marL="0" indent="0">
              <a:buNone/>
            </a:pPr>
            <a:r>
              <a:rPr lang="tr-TR" sz="2800" dirty="0"/>
              <a:t>İlk 24 saatte gelişen sarılık ise aksi kanıtlanana kadar patolojik kabul edilmelidir. Bu bebeklerin serum </a:t>
            </a:r>
            <a:r>
              <a:rPr lang="tr-TR" sz="2800" dirty="0" err="1"/>
              <a:t>bilirubin</a:t>
            </a:r>
            <a:r>
              <a:rPr lang="tr-TR" sz="2800" dirty="0"/>
              <a:t> düzeyleri değerlendirilmeli ve bebekler hemolitik hastalık ve diğer patolojik nedenler açısından araştırılmalıdır. </a:t>
            </a:r>
          </a:p>
        </p:txBody>
      </p:sp>
    </p:spTree>
    <p:extLst>
      <p:ext uri="{BB962C8B-B14F-4D97-AF65-F5344CB8AC3E}">
        <p14:creationId xmlns:p14="http://schemas.microsoft.com/office/powerpoint/2010/main" val="995048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82C6336-AA4C-3524-A33C-47920666A258}"/>
              </a:ext>
            </a:extLst>
          </p:cNvPr>
          <p:cNvSpPr>
            <a:spLocks noGrp="1"/>
          </p:cNvSpPr>
          <p:nvPr>
            <p:ph idx="1"/>
          </p:nvPr>
        </p:nvSpPr>
        <p:spPr>
          <a:xfrm>
            <a:off x="709863" y="606425"/>
            <a:ext cx="10515600" cy="5585828"/>
          </a:xfrm>
        </p:spPr>
        <p:txBody>
          <a:bodyPr/>
          <a:lstStyle/>
          <a:p>
            <a:endParaRPr lang="tr-TR" dirty="0"/>
          </a:p>
          <a:p>
            <a:endParaRPr lang="tr-TR" dirty="0"/>
          </a:p>
          <a:p>
            <a:pPr marL="0" indent="0">
              <a:buNone/>
            </a:pPr>
            <a:r>
              <a:rPr lang="tr-TR" dirty="0"/>
              <a:t>Fototerapi alan bebeklerde kısa dönemde </a:t>
            </a:r>
            <a:r>
              <a:rPr lang="tr-TR" dirty="0" err="1"/>
              <a:t>insensibl</a:t>
            </a:r>
            <a:r>
              <a:rPr lang="tr-TR" dirty="0"/>
              <a:t> sıvı kaybı artar ve gaita kıvamında yumuşama görülür. Ciltte döküntüler olur ve tedavi kesildikten sonra düzelir. Yeterli hidrasyon, beslenme ve ısı kontrolü önemlidir.</a:t>
            </a:r>
          </a:p>
          <a:p>
            <a:pPr marL="0" indent="0">
              <a:buNone/>
            </a:pPr>
            <a:r>
              <a:rPr lang="tr-TR" dirty="0"/>
              <a:t>Fototerapi alan bebeklerde uzun dönemde nöbet, alerji, çocukluk çağı kanserleri, cilt lezyonları, diyabet meydana gelebilir. Ancak bunlar kesin olarak kanıtlanmış değildir. Çünkü sebep </a:t>
            </a:r>
            <a:r>
              <a:rPr lang="tr-TR" dirty="0" err="1"/>
              <a:t>biluribin</a:t>
            </a:r>
            <a:r>
              <a:rPr lang="tr-TR" dirty="0"/>
              <a:t> yüksekliği mi yoksa FT mi  kanıtlanmış değildir.</a:t>
            </a:r>
          </a:p>
        </p:txBody>
      </p:sp>
    </p:spTree>
    <p:extLst>
      <p:ext uri="{BB962C8B-B14F-4D97-AF65-F5344CB8AC3E}">
        <p14:creationId xmlns:p14="http://schemas.microsoft.com/office/powerpoint/2010/main" val="2698918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F263508-9699-2DB5-D8D7-88EEAA928252}"/>
              </a:ext>
            </a:extLst>
          </p:cNvPr>
          <p:cNvSpPr>
            <a:spLocks noGrp="1"/>
          </p:cNvSpPr>
          <p:nvPr>
            <p:ph idx="1"/>
          </p:nvPr>
        </p:nvSpPr>
        <p:spPr>
          <a:xfrm>
            <a:off x="838200" y="383458"/>
            <a:ext cx="10515600" cy="5793505"/>
          </a:xfrm>
        </p:spPr>
        <p:txBody>
          <a:bodyPr/>
          <a:lstStyle/>
          <a:p>
            <a:pPr marL="0" indent="0">
              <a:buNone/>
            </a:pPr>
            <a:r>
              <a:rPr lang="tr-TR" dirty="0"/>
              <a:t>Fototerapi Cry1 gen ekspresyonunu artırıp, plazma melatonin düzeylerini </a:t>
            </a:r>
            <a:r>
              <a:rPr lang="tr-TR" dirty="0" err="1"/>
              <a:t>düşürürek</a:t>
            </a:r>
            <a:r>
              <a:rPr lang="tr-TR" dirty="0"/>
              <a:t> gece gündüz </a:t>
            </a:r>
            <a:r>
              <a:rPr lang="tr-TR" dirty="0" err="1"/>
              <a:t>sirkadiyan</a:t>
            </a:r>
            <a:r>
              <a:rPr lang="tr-TR" dirty="0"/>
              <a:t> ritmini bozabilir, sık ağlama ve </a:t>
            </a:r>
            <a:r>
              <a:rPr lang="tr-TR" dirty="0" err="1"/>
              <a:t>jitterinese</a:t>
            </a:r>
            <a:r>
              <a:rPr lang="tr-TR" dirty="0"/>
              <a:t> yol açabilir. Retina hasarını engellemek için gözler kapatılır.</a:t>
            </a:r>
          </a:p>
        </p:txBody>
      </p:sp>
      <p:pic>
        <p:nvPicPr>
          <p:cNvPr id="6" name="İçerik Yer Tutucusu 4">
            <a:extLst>
              <a:ext uri="{FF2B5EF4-FFF2-40B4-BE49-F238E27FC236}">
                <a16:creationId xmlns:a16="http://schemas.microsoft.com/office/drawing/2014/main" id="{413AAA6D-419C-129B-E25D-FED447D0A0D3}"/>
              </a:ext>
            </a:extLst>
          </p:cNvPr>
          <p:cNvPicPr>
            <a:picLocks noChangeAspect="1"/>
          </p:cNvPicPr>
          <p:nvPr/>
        </p:nvPicPr>
        <p:blipFill>
          <a:blip r:embed="rId2"/>
          <a:stretch>
            <a:fillRect/>
          </a:stretch>
        </p:blipFill>
        <p:spPr>
          <a:xfrm>
            <a:off x="2890683" y="2061456"/>
            <a:ext cx="5986775" cy="4115507"/>
          </a:xfrm>
          <a:prstGeom prst="rect">
            <a:avLst/>
          </a:prstGeom>
        </p:spPr>
      </p:pic>
    </p:spTree>
    <p:extLst>
      <p:ext uri="{BB962C8B-B14F-4D97-AF65-F5344CB8AC3E}">
        <p14:creationId xmlns:p14="http://schemas.microsoft.com/office/powerpoint/2010/main" val="942221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55DB1F-60DB-FAE7-6704-DE913E78F7F4}"/>
              </a:ext>
            </a:extLst>
          </p:cNvPr>
          <p:cNvSpPr>
            <a:spLocks noGrp="1"/>
          </p:cNvSpPr>
          <p:nvPr>
            <p:ph type="title"/>
          </p:nvPr>
        </p:nvSpPr>
        <p:spPr/>
        <p:txBody>
          <a:bodyPr/>
          <a:lstStyle/>
          <a:p>
            <a:r>
              <a:rPr lang="tr-TR" dirty="0"/>
              <a:t>KAN DEĞİŞİMİ</a:t>
            </a:r>
          </a:p>
        </p:txBody>
      </p:sp>
      <p:sp>
        <p:nvSpPr>
          <p:cNvPr id="3" name="İçerik Yer Tutucusu 2">
            <a:extLst>
              <a:ext uri="{FF2B5EF4-FFF2-40B4-BE49-F238E27FC236}">
                <a16:creationId xmlns:a16="http://schemas.microsoft.com/office/drawing/2014/main" id="{71FA3759-38B3-E686-4190-B1610089AFCA}"/>
              </a:ext>
            </a:extLst>
          </p:cNvPr>
          <p:cNvSpPr>
            <a:spLocks noGrp="1"/>
          </p:cNvSpPr>
          <p:nvPr>
            <p:ph idx="1"/>
          </p:nvPr>
        </p:nvSpPr>
        <p:spPr/>
        <p:txBody>
          <a:bodyPr/>
          <a:lstStyle/>
          <a:p>
            <a:pPr marL="0" indent="0">
              <a:buNone/>
            </a:pPr>
            <a:r>
              <a:rPr lang="tr-TR" dirty="0"/>
              <a:t>Kan değişimi erken ve etkin fototerapi kullanımı sayesinde uygulanması  gün geçtikçe azalan bir yöntemdir. Amaç </a:t>
            </a:r>
            <a:r>
              <a:rPr lang="tr-TR" dirty="0" err="1"/>
              <a:t>kernikterus</a:t>
            </a:r>
            <a:r>
              <a:rPr lang="tr-TR" dirty="0"/>
              <a:t> gelişimini engellemektir. </a:t>
            </a:r>
          </a:p>
          <a:p>
            <a:pPr marL="0" indent="0">
              <a:buNone/>
            </a:pPr>
            <a:r>
              <a:rPr lang="tr-TR" dirty="0"/>
              <a:t>Bebekte </a:t>
            </a:r>
            <a:r>
              <a:rPr lang="tr-TR" dirty="0" err="1"/>
              <a:t>bilirubin</a:t>
            </a:r>
            <a:r>
              <a:rPr lang="tr-TR" dirty="0"/>
              <a:t> ensefalopatisi bulguları varsa veya serum </a:t>
            </a:r>
            <a:r>
              <a:rPr lang="tr-TR" dirty="0" err="1"/>
              <a:t>bilirubin</a:t>
            </a:r>
            <a:r>
              <a:rPr lang="tr-TR" dirty="0"/>
              <a:t> düzeyi yoğun fototerapi ve gerekli durumlarda İVİG tedavisine rağmen bebeğin postnatal yaşı ve </a:t>
            </a:r>
            <a:r>
              <a:rPr lang="tr-TR" dirty="0" err="1"/>
              <a:t>bilirubin</a:t>
            </a:r>
            <a:r>
              <a:rPr lang="tr-TR" dirty="0"/>
              <a:t> nörotoksisitesi açısından taşıdığı potansiyel risk faktörlerine göre belirlenen tedavi eşiklerine ulaştığında kan değişimi uygulanır. </a:t>
            </a:r>
          </a:p>
        </p:txBody>
      </p:sp>
    </p:spTree>
    <p:extLst>
      <p:ext uri="{BB962C8B-B14F-4D97-AF65-F5344CB8AC3E}">
        <p14:creationId xmlns:p14="http://schemas.microsoft.com/office/powerpoint/2010/main" val="343590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28DB3206-B0DD-2C75-0E4F-64BC41039003}"/>
              </a:ext>
            </a:extLst>
          </p:cNvPr>
          <p:cNvPicPr>
            <a:picLocks noGrp="1" noChangeAspect="1"/>
          </p:cNvPicPr>
          <p:nvPr>
            <p:ph idx="1"/>
          </p:nvPr>
        </p:nvPicPr>
        <p:blipFill>
          <a:blip r:embed="rId2"/>
          <a:stretch>
            <a:fillRect/>
          </a:stretch>
        </p:blipFill>
        <p:spPr>
          <a:xfrm>
            <a:off x="898358" y="458364"/>
            <a:ext cx="10395284" cy="5941272"/>
          </a:xfrm>
          <a:prstGeom prst="rect">
            <a:avLst/>
          </a:prstGeom>
        </p:spPr>
      </p:pic>
    </p:spTree>
    <p:extLst>
      <p:ext uri="{BB962C8B-B14F-4D97-AF65-F5344CB8AC3E}">
        <p14:creationId xmlns:p14="http://schemas.microsoft.com/office/powerpoint/2010/main" val="4091059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6BFAC1B-551E-E682-49C8-6B1D818C525B}"/>
              </a:ext>
            </a:extLst>
          </p:cNvPr>
          <p:cNvPicPr>
            <a:picLocks noGrp="1" noChangeAspect="1"/>
          </p:cNvPicPr>
          <p:nvPr>
            <p:ph idx="1"/>
          </p:nvPr>
        </p:nvPicPr>
        <p:blipFill>
          <a:blip r:embed="rId2"/>
          <a:stretch>
            <a:fillRect/>
          </a:stretch>
        </p:blipFill>
        <p:spPr>
          <a:xfrm>
            <a:off x="1347538" y="570330"/>
            <a:ext cx="10138610" cy="5383134"/>
          </a:xfrm>
          <a:prstGeom prst="rect">
            <a:avLst/>
          </a:prstGeom>
        </p:spPr>
      </p:pic>
    </p:spTree>
    <p:extLst>
      <p:ext uri="{BB962C8B-B14F-4D97-AF65-F5344CB8AC3E}">
        <p14:creationId xmlns:p14="http://schemas.microsoft.com/office/powerpoint/2010/main" val="3227443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37F077F-E84B-752D-2EAD-F6A2AF7FB0DF}"/>
              </a:ext>
            </a:extLst>
          </p:cNvPr>
          <p:cNvSpPr>
            <a:spLocks noGrp="1"/>
          </p:cNvSpPr>
          <p:nvPr>
            <p:ph idx="1"/>
          </p:nvPr>
        </p:nvSpPr>
        <p:spPr>
          <a:xfrm>
            <a:off x="838200" y="465221"/>
            <a:ext cx="10515600" cy="5711742"/>
          </a:xfrm>
        </p:spPr>
        <p:txBody>
          <a:bodyPr/>
          <a:lstStyle/>
          <a:p>
            <a:endParaRPr lang="tr-TR" dirty="0"/>
          </a:p>
          <a:p>
            <a:endParaRPr lang="tr-TR" dirty="0"/>
          </a:p>
          <a:p>
            <a:pPr marL="0" indent="0">
              <a:buNone/>
            </a:pPr>
            <a:endParaRPr lang="tr-TR" dirty="0"/>
          </a:p>
          <a:p>
            <a:pPr marL="0" indent="0">
              <a:buNone/>
            </a:pPr>
            <a:r>
              <a:rPr lang="tr-TR" dirty="0"/>
              <a:t>Kan değişimi sonrasında vital bulguların yakın izlemine 4-6 saat daha devam edilir. Bebek 3 saat beslenmez ve beslenme başlandığında bebek, batında distansiyon, kusma ve </a:t>
            </a:r>
            <a:r>
              <a:rPr lang="tr-TR" dirty="0" err="1"/>
              <a:t>nekrotizan</a:t>
            </a:r>
            <a:r>
              <a:rPr lang="tr-TR" dirty="0"/>
              <a:t> enterokolit açısından yakın takip edilir. Trombositopeni, hipokalsemi, hipoglisemi açısından izlenir ve gerekirse tedavi edilir.</a:t>
            </a:r>
          </a:p>
        </p:txBody>
      </p:sp>
    </p:spTree>
    <p:extLst>
      <p:ext uri="{BB962C8B-B14F-4D97-AF65-F5344CB8AC3E}">
        <p14:creationId xmlns:p14="http://schemas.microsoft.com/office/powerpoint/2010/main" val="667950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E134C69-B2DC-5AE1-6310-46B17770F42C}"/>
              </a:ext>
            </a:extLst>
          </p:cNvPr>
          <p:cNvSpPr>
            <a:spLocks noGrp="1"/>
          </p:cNvSpPr>
          <p:nvPr>
            <p:ph idx="1"/>
          </p:nvPr>
        </p:nvSpPr>
        <p:spPr>
          <a:xfrm>
            <a:off x="838200" y="545432"/>
            <a:ext cx="10515600" cy="5631531"/>
          </a:xfrm>
        </p:spPr>
        <p:txBody>
          <a:bodyPr>
            <a:normAutofit fontScale="92500" lnSpcReduction="20000"/>
          </a:bodyPr>
          <a:lstStyle/>
          <a:p>
            <a:pPr marL="0" indent="0">
              <a:buNone/>
            </a:pPr>
            <a:r>
              <a:rPr lang="tr-TR" dirty="0"/>
              <a:t>Kan değişimi sonucu:</a:t>
            </a:r>
          </a:p>
          <a:p>
            <a:pPr marL="0" indent="0">
              <a:buNone/>
            </a:pPr>
            <a:r>
              <a:rPr lang="tr-TR" dirty="0"/>
              <a:t>1. Ölüm: sağlıklı bebeklerde işleme bağlı %1’den az iken hasta bebeklerde bu oran daha yüksektir </a:t>
            </a:r>
          </a:p>
          <a:p>
            <a:pPr marL="0" indent="0">
              <a:buNone/>
            </a:pPr>
            <a:r>
              <a:rPr lang="tr-TR" dirty="0"/>
              <a:t>2. Apne, bradikardi, aritmi </a:t>
            </a:r>
          </a:p>
          <a:p>
            <a:pPr marL="0" indent="0">
              <a:buNone/>
            </a:pPr>
            <a:r>
              <a:rPr lang="tr-TR" dirty="0"/>
              <a:t>3. Hipotansiyon, hipertansiyon </a:t>
            </a:r>
          </a:p>
          <a:p>
            <a:pPr marL="0" indent="0">
              <a:buNone/>
            </a:pPr>
            <a:r>
              <a:rPr lang="tr-TR" dirty="0"/>
              <a:t>4. Hipokalsemi, </a:t>
            </a:r>
            <a:r>
              <a:rPr lang="tr-TR" dirty="0" err="1"/>
              <a:t>hipo</a:t>
            </a:r>
            <a:r>
              <a:rPr lang="tr-TR" dirty="0"/>
              <a:t>/hiperglisemi, hiperkalemi </a:t>
            </a:r>
          </a:p>
          <a:p>
            <a:pPr marL="0" indent="0">
              <a:buNone/>
            </a:pPr>
            <a:r>
              <a:rPr lang="tr-TR" dirty="0"/>
              <a:t>5. Trombositopeni (değişim sonrası değişim öncesi değerlerin yaklaşık %50’sine düşebilir), nötropeni, koagülopati, </a:t>
            </a:r>
            <a:r>
              <a:rPr lang="tr-TR" dirty="0" err="1"/>
              <a:t>disemine</a:t>
            </a:r>
            <a:r>
              <a:rPr lang="tr-TR" dirty="0"/>
              <a:t> intravasküler koagülasyon </a:t>
            </a:r>
          </a:p>
          <a:p>
            <a:pPr marL="0" indent="0">
              <a:buNone/>
            </a:pPr>
            <a:r>
              <a:rPr lang="tr-TR" dirty="0"/>
              <a:t>6. Metabolik asidoz </a:t>
            </a:r>
          </a:p>
          <a:p>
            <a:pPr marL="0" indent="0">
              <a:buNone/>
            </a:pPr>
            <a:r>
              <a:rPr lang="tr-TR" dirty="0"/>
              <a:t>7. Vasküler spazm, tromboz, emboli, portal ven trombozu</a:t>
            </a:r>
          </a:p>
          <a:p>
            <a:pPr marL="0" indent="0">
              <a:buNone/>
            </a:pPr>
            <a:r>
              <a:rPr lang="tr-TR" dirty="0"/>
              <a:t>8. Beslenme intoleransı, iskemik hasar, </a:t>
            </a:r>
            <a:r>
              <a:rPr lang="tr-TR" dirty="0" err="1"/>
              <a:t>nekrotizan</a:t>
            </a:r>
            <a:r>
              <a:rPr lang="tr-TR" dirty="0"/>
              <a:t> enterokolit </a:t>
            </a:r>
          </a:p>
          <a:p>
            <a:pPr marL="0" indent="0">
              <a:buNone/>
            </a:pPr>
            <a:r>
              <a:rPr lang="tr-TR" dirty="0"/>
              <a:t>9. </a:t>
            </a:r>
            <a:r>
              <a:rPr lang="tr-TR" dirty="0" err="1"/>
              <a:t>Omfalit</a:t>
            </a:r>
            <a:r>
              <a:rPr lang="tr-TR" dirty="0"/>
              <a:t>, sepsis </a:t>
            </a:r>
          </a:p>
          <a:p>
            <a:pPr marL="0" indent="0">
              <a:buNone/>
            </a:pPr>
            <a:r>
              <a:rPr lang="tr-TR" dirty="0"/>
              <a:t>10. Graft </a:t>
            </a:r>
            <a:r>
              <a:rPr lang="tr-TR" dirty="0" err="1"/>
              <a:t>versus</a:t>
            </a:r>
            <a:r>
              <a:rPr lang="tr-TR" dirty="0"/>
              <a:t> host hastalığı</a:t>
            </a:r>
          </a:p>
        </p:txBody>
      </p:sp>
    </p:spTree>
    <p:extLst>
      <p:ext uri="{BB962C8B-B14F-4D97-AF65-F5344CB8AC3E}">
        <p14:creationId xmlns:p14="http://schemas.microsoft.com/office/powerpoint/2010/main" val="2049629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E552D96-C993-39D6-2D84-9F2D59B54EA2}"/>
              </a:ext>
            </a:extLst>
          </p:cNvPr>
          <p:cNvPicPr>
            <a:picLocks noGrp="1" noChangeAspect="1"/>
          </p:cNvPicPr>
          <p:nvPr>
            <p:ph idx="1"/>
          </p:nvPr>
        </p:nvPicPr>
        <p:blipFill>
          <a:blip r:embed="rId2"/>
          <a:stretch>
            <a:fillRect/>
          </a:stretch>
        </p:blipFill>
        <p:spPr>
          <a:xfrm>
            <a:off x="433137" y="112294"/>
            <a:ext cx="10956758" cy="6609347"/>
          </a:xfrm>
          <a:prstGeom prst="rect">
            <a:avLst/>
          </a:prstGeom>
        </p:spPr>
      </p:pic>
    </p:spTree>
    <p:extLst>
      <p:ext uri="{BB962C8B-B14F-4D97-AF65-F5344CB8AC3E}">
        <p14:creationId xmlns:p14="http://schemas.microsoft.com/office/powerpoint/2010/main" val="3394813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90D239-F280-0C72-D686-28D231B76846}"/>
              </a:ext>
            </a:extLst>
          </p:cNvPr>
          <p:cNvSpPr>
            <a:spLocks noGrp="1"/>
          </p:cNvSpPr>
          <p:nvPr>
            <p:ph type="title"/>
          </p:nvPr>
        </p:nvSpPr>
        <p:spPr/>
        <p:txBody>
          <a:bodyPr/>
          <a:lstStyle/>
          <a:p>
            <a:r>
              <a:rPr lang="tr-TR" dirty="0"/>
              <a:t>İZLEM</a:t>
            </a:r>
          </a:p>
        </p:txBody>
      </p:sp>
      <p:sp>
        <p:nvSpPr>
          <p:cNvPr id="3" name="İçerik Yer Tutucusu 2">
            <a:extLst>
              <a:ext uri="{FF2B5EF4-FFF2-40B4-BE49-F238E27FC236}">
                <a16:creationId xmlns:a16="http://schemas.microsoft.com/office/drawing/2014/main" id="{B94EFE15-47B4-3F0D-3396-1C6BA7D35D86}"/>
              </a:ext>
            </a:extLst>
          </p:cNvPr>
          <p:cNvSpPr>
            <a:spLocks noGrp="1"/>
          </p:cNvSpPr>
          <p:nvPr>
            <p:ph idx="1"/>
          </p:nvPr>
        </p:nvSpPr>
        <p:spPr/>
        <p:txBody>
          <a:bodyPr/>
          <a:lstStyle/>
          <a:p>
            <a:pPr marL="0" indent="0">
              <a:buNone/>
            </a:pPr>
            <a:r>
              <a:rPr lang="tr-TR" dirty="0"/>
              <a:t>Yüksek </a:t>
            </a:r>
            <a:r>
              <a:rPr lang="tr-TR" dirty="0" err="1"/>
              <a:t>bilirubin</a:t>
            </a:r>
            <a:r>
              <a:rPr lang="tr-TR" dirty="0"/>
              <a:t> düzeyleri nedeniyle tedavi alan yenidoğanlar taburcu olduktan sonra riskli bebek polikliniklerinde izlenmelidir. Bu bebekler işitme, görme ve nörogelişimsel açıdan takip edilmelidir. Kan değişimi yapılan bebeklerde yenidoğan işitme taraması (ABR: işitsel beyin sapı uyarılmış cevapları) yapılsa bile taburculuk öncesi tekrar edilmelidir. </a:t>
            </a:r>
            <a:r>
              <a:rPr lang="tr-TR" dirty="0" err="1"/>
              <a:t>Hiperbilirubinemisi</a:t>
            </a:r>
            <a:r>
              <a:rPr lang="tr-TR" dirty="0"/>
              <a:t> olan bebekler altıncı aydan önce klinik ABR ile değerlendirilmelidir. </a:t>
            </a:r>
          </a:p>
        </p:txBody>
      </p:sp>
    </p:spTree>
    <p:extLst>
      <p:ext uri="{BB962C8B-B14F-4D97-AF65-F5344CB8AC3E}">
        <p14:creationId xmlns:p14="http://schemas.microsoft.com/office/powerpoint/2010/main" val="3029949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8C5BE4C-CD16-0467-CDB1-E4C659095A74}"/>
              </a:ext>
            </a:extLst>
          </p:cNvPr>
          <p:cNvSpPr>
            <a:spLocks noGrp="1"/>
          </p:cNvSpPr>
          <p:nvPr>
            <p:ph idx="1"/>
          </p:nvPr>
        </p:nvSpPr>
        <p:spPr>
          <a:xfrm>
            <a:off x="838200" y="685800"/>
            <a:ext cx="10515600" cy="5491163"/>
          </a:xfrm>
        </p:spPr>
        <p:txBody>
          <a:bodyPr>
            <a:normAutofit/>
          </a:bodyPr>
          <a:lstStyle/>
          <a:p>
            <a:pPr algn="ctr"/>
            <a:endParaRPr lang="tr-TR" sz="4400" dirty="0"/>
          </a:p>
          <a:p>
            <a:pPr algn="ctr"/>
            <a:endParaRPr lang="tr-TR" sz="4400" dirty="0"/>
          </a:p>
          <a:p>
            <a:pPr algn="ctr"/>
            <a:endParaRPr lang="tr-TR" sz="4400" dirty="0"/>
          </a:p>
          <a:p>
            <a:pPr algn="ctr"/>
            <a:endParaRPr lang="tr-TR" sz="4400" dirty="0"/>
          </a:p>
          <a:p>
            <a:pPr algn="ctr"/>
            <a:endParaRPr lang="tr-TR" sz="4400" dirty="0"/>
          </a:p>
          <a:p>
            <a:pPr marL="0" indent="0" algn="r">
              <a:buNone/>
            </a:pPr>
            <a:r>
              <a:rPr lang="tr-TR" sz="4400" dirty="0"/>
              <a:t>TEŞEKKÜRLER..</a:t>
            </a:r>
          </a:p>
        </p:txBody>
      </p:sp>
    </p:spTree>
    <p:extLst>
      <p:ext uri="{BB962C8B-B14F-4D97-AF65-F5344CB8AC3E}">
        <p14:creationId xmlns:p14="http://schemas.microsoft.com/office/powerpoint/2010/main" val="2101786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E7912AD-6801-07BA-31DE-102EDF745CE5}"/>
              </a:ext>
            </a:extLst>
          </p:cNvPr>
          <p:cNvSpPr>
            <a:spLocks noGrp="1"/>
          </p:cNvSpPr>
          <p:nvPr>
            <p:ph idx="1"/>
          </p:nvPr>
        </p:nvSpPr>
        <p:spPr/>
        <p:txBody>
          <a:bodyPr/>
          <a:lstStyle/>
          <a:p>
            <a:pPr marL="0" indent="0">
              <a:buNone/>
            </a:pPr>
            <a:r>
              <a:rPr lang="tr-TR" dirty="0"/>
              <a:t>Son çalışmalarda </a:t>
            </a:r>
            <a:r>
              <a:rPr lang="tr-TR" dirty="0" err="1"/>
              <a:t>miad</a:t>
            </a:r>
            <a:r>
              <a:rPr lang="tr-TR" dirty="0"/>
              <a:t> ve miada yakın doğan bebeklerin %80’inde TSB düzeyinin 5 mg/</a:t>
            </a:r>
            <a:r>
              <a:rPr lang="tr-TR" dirty="0" err="1"/>
              <a:t>dL</a:t>
            </a:r>
            <a:r>
              <a:rPr lang="tr-TR" dirty="0"/>
              <a:t> üzerinde olduğu saptanmıştır; bu insan gözünün yenidoğanda konjuge olmayan </a:t>
            </a:r>
            <a:r>
              <a:rPr lang="tr-TR" dirty="0" err="1"/>
              <a:t>hiperbilirubinemiyi</a:t>
            </a:r>
            <a:r>
              <a:rPr lang="tr-TR" dirty="0"/>
              <a:t> tanıyabildiği düzeydir. </a:t>
            </a:r>
          </a:p>
          <a:p>
            <a:pPr marL="0" indent="0">
              <a:buNone/>
            </a:pPr>
            <a:r>
              <a:rPr lang="tr-TR" dirty="0"/>
              <a:t>TSB düzeyi çoğu zaman bebek için tehlikeli olmayan düzeyde kalır. Ancak yenidoğanların küçük bir bölümünde geri dönüşümsüz ciddi beyin hasarı için tehdit oluşturabilen düzeylere erişebilir.</a:t>
            </a:r>
          </a:p>
          <a:p>
            <a:pPr marL="0" indent="0">
              <a:buNone/>
            </a:pPr>
            <a:endParaRPr lang="tr-TR" dirty="0"/>
          </a:p>
        </p:txBody>
      </p:sp>
    </p:spTree>
    <p:extLst>
      <p:ext uri="{BB962C8B-B14F-4D97-AF65-F5344CB8AC3E}">
        <p14:creationId xmlns:p14="http://schemas.microsoft.com/office/powerpoint/2010/main" val="275298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496B66-5B9C-9A15-554E-BBF1C1209D7A}"/>
              </a:ext>
            </a:extLst>
          </p:cNvPr>
          <p:cNvSpPr>
            <a:spLocks noGrp="1"/>
          </p:cNvSpPr>
          <p:nvPr>
            <p:ph type="title"/>
          </p:nvPr>
        </p:nvSpPr>
        <p:spPr/>
        <p:txBody>
          <a:bodyPr/>
          <a:lstStyle/>
          <a:p>
            <a:r>
              <a:rPr lang="tr-TR" dirty="0"/>
              <a:t>HİPERBİLLİRUBİNEMİNİN SINIFLANDIRILMASI</a:t>
            </a:r>
          </a:p>
        </p:txBody>
      </p:sp>
      <p:sp>
        <p:nvSpPr>
          <p:cNvPr id="3" name="İçerik Yer Tutucusu 2">
            <a:extLst>
              <a:ext uri="{FF2B5EF4-FFF2-40B4-BE49-F238E27FC236}">
                <a16:creationId xmlns:a16="http://schemas.microsoft.com/office/drawing/2014/main" id="{155C8F16-AFF5-D0AF-7D97-E33B5104B1FE}"/>
              </a:ext>
            </a:extLst>
          </p:cNvPr>
          <p:cNvSpPr>
            <a:spLocks noGrp="1"/>
          </p:cNvSpPr>
          <p:nvPr>
            <p:ph idx="1"/>
          </p:nvPr>
        </p:nvSpPr>
        <p:spPr>
          <a:xfrm>
            <a:off x="838200" y="1491916"/>
            <a:ext cx="10515600" cy="4685047"/>
          </a:xfrm>
        </p:spPr>
        <p:txBody>
          <a:bodyPr/>
          <a:lstStyle/>
          <a:p>
            <a:pPr marL="0" indent="0">
              <a:buNone/>
            </a:pPr>
            <a:r>
              <a:rPr lang="tr-TR" dirty="0"/>
              <a:t>1) Anlamlı </a:t>
            </a:r>
            <a:r>
              <a:rPr lang="tr-TR" dirty="0" err="1"/>
              <a:t>Hiperbiluribinemi</a:t>
            </a:r>
            <a:r>
              <a:rPr lang="tr-TR" dirty="0"/>
              <a:t>: Postnatal yaş ve sarılık nedenine göre değişen, fototerapi gerektiren </a:t>
            </a:r>
            <a:r>
              <a:rPr lang="tr-TR" dirty="0" err="1"/>
              <a:t>bilirubin</a:t>
            </a:r>
            <a:r>
              <a:rPr lang="tr-TR" dirty="0"/>
              <a:t> düzeyi (tipik olarak TSB ≥ 12 mg/</a:t>
            </a:r>
            <a:r>
              <a:rPr lang="tr-TR" dirty="0" err="1"/>
              <a:t>dL</a:t>
            </a:r>
            <a:r>
              <a:rPr lang="tr-TR" dirty="0"/>
              <a:t>).</a:t>
            </a:r>
          </a:p>
          <a:p>
            <a:pPr marL="0" indent="0">
              <a:buNone/>
            </a:pPr>
            <a:endParaRPr lang="tr-TR" dirty="0"/>
          </a:p>
          <a:p>
            <a:pPr marL="0" indent="0">
              <a:buNone/>
            </a:pPr>
            <a:r>
              <a:rPr lang="tr-TR" dirty="0"/>
              <a:t>2) Ciddi </a:t>
            </a:r>
            <a:r>
              <a:rPr lang="tr-TR" dirty="0" err="1"/>
              <a:t>Hiperbiluribinemi</a:t>
            </a:r>
            <a:r>
              <a:rPr lang="tr-TR" dirty="0"/>
              <a:t>: Postnatal yaş ve sarılık nedenine göre değişen, kan değişimi sınırına yakın veya sınırında </a:t>
            </a:r>
            <a:r>
              <a:rPr lang="tr-TR" dirty="0" err="1"/>
              <a:t>bilirubin</a:t>
            </a:r>
            <a:r>
              <a:rPr lang="tr-TR" dirty="0"/>
              <a:t> düzeyi (tipik olarak TSB ≥ 20 mg/</a:t>
            </a:r>
            <a:r>
              <a:rPr lang="tr-TR" dirty="0" err="1"/>
              <a:t>dL</a:t>
            </a:r>
            <a:r>
              <a:rPr lang="tr-TR" dirty="0"/>
              <a:t>) veya hafif derecede akut </a:t>
            </a:r>
            <a:r>
              <a:rPr lang="tr-TR" dirty="0" err="1"/>
              <a:t>bilirubin</a:t>
            </a:r>
            <a:r>
              <a:rPr lang="tr-TR" dirty="0"/>
              <a:t> ensefalopatisinin erken bulgularıyla seyreden herhangi bir yüksek TSB düzeyi.</a:t>
            </a:r>
          </a:p>
          <a:p>
            <a:endParaRPr lang="tr-TR" dirty="0"/>
          </a:p>
        </p:txBody>
      </p:sp>
    </p:spTree>
    <p:extLst>
      <p:ext uri="{BB962C8B-B14F-4D97-AF65-F5344CB8AC3E}">
        <p14:creationId xmlns:p14="http://schemas.microsoft.com/office/powerpoint/2010/main" val="332795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F8EEDCB-F91F-7A90-63F2-07915179200F}"/>
              </a:ext>
            </a:extLst>
          </p:cNvPr>
          <p:cNvSpPr>
            <a:spLocks noGrp="1"/>
          </p:cNvSpPr>
          <p:nvPr>
            <p:ph idx="1"/>
          </p:nvPr>
        </p:nvSpPr>
        <p:spPr>
          <a:xfrm>
            <a:off x="838200" y="673768"/>
            <a:ext cx="10515600" cy="5503195"/>
          </a:xfrm>
        </p:spPr>
        <p:txBody>
          <a:bodyPr/>
          <a:lstStyle/>
          <a:p>
            <a:pPr marL="0" indent="0">
              <a:buNone/>
            </a:pPr>
            <a:endParaRPr lang="tr-TR" dirty="0"/>
          </a:p>
          <a:p>
            <a:pPr marL="0" indent="0">
              <a:buNone/>
            </a:pPr>
            <a:endParaRPr lang="tr-TR" dirty="0"/>
          </a:p>
          <a:p>
            <a:pPr marL="0" indent="0">
              <a:buNone/>
            </a:pPr>
            <a:r>
              <a:rPr lang="tr-TR" dirty="0"/>
              <a:t>3) Aşırı </a:t>
            </a:r>
            <a:r>
              <a:rPr lang="tr-TR" dirty="0" err="1"/>
              <a:t>Hiperbiluribinemi</a:t>
            </a:r>
            <a:r>
              <a:rPr lang="tr-TR" dirty="0"/>
              <a:t>: Kan değişimi sınırında </a:t>
            </a:r>
            <a:r>
              <a:rPr lang="tr-TR" dirty="0" err="1"/>
              <a:t>bilirubin</a:t>
            </a:r>
            <a:r>
              <a:rPr lang="tr-TR" dirty="0"/>
              <a:t> düzeyi (tipik olarak TSB ≥ 25 mg/</a:t>
            </a:r>
            <a:r>
              <a:rPr lang="tr-TR" dirty="0" err="1"/>
              <a:t>dL</a:t>
            </a:r>
            <a:r>
              <a:rPr lang="tr-TR" dirty="0"/>
              <a:t>), veya hafif-orta derecede akut </a:t>
            </a:r>
            <a:r>
              <a:rPr lang="tr-TR" dirty="0" err="1"/>
              <a:t>bilirubin</a:t>
            </a:r>
            <a:r>
              <a:rPr lang="tr-TR" dirty="0"/>
              <a:t> ensefalopatisinin bulgularıyla seyreden herhangi bir yüksek TSB düzeyi.</a:t>
            </a:r>
          </a:p>
          <a:p>
            <a:pPr marL="0" indent="0">
              <a:buNone/>
            </a:pPr>
            <a:endParaRPr lang="tr-TR" dirty="0"/>
          </a:p>
          <a:p>
            <a:pPr marL="0" indent="0">
              <a:buNone/>
            </a:pPr>
            <a:r>
              <a:rPr lang="tr-TR" dirty="0"/>
              <a:t>4) Zararlı veya Kritik </a:t>
            </a:r>
            <a:r>
              <a:rPr lang="tr-TR" dirty="0" err="1"/>
              <a:t>Hiperbiluribinemi</a:t>
            </a:r>
            <a:r>
              <a:rPr lang="tr-TR" dirty="0"/>
              <a:t>: Kan değişimi sınırında </a:t>
            </a:r>
            <a:r>
              <a:rPr lang="tr-TR" dirty="0" err="1"/>
              <a:t>bilirubin</a:t>
            </a:r>
            <a:r>
              <a:rPr lang="tr-TR" dirty="0"/>
              <a:t> düzeyi (tipik olarak TSB ≥ 30 mg/</a:t>
            </a:r>
            <a:r>
              <a:rPr lang="tr-TR" dirty="0" err="1"/>
              <a:t>dL</a:t>
            </a:r>
            <a:r>
              <a:rPr lang="tr-TR" dirty="0"/>
              <a:t>), veya orta-ağır derecede akut </a:t>
            </a:r>
            <a:r>
              <a:rPr lang="tr-TR" dirty="0" err="1"/>
              <a:t>bilirubin</a:t>
            </a:r>
            <a:r>
              <a:rPr lang="tr-TR" dirty="0"/>
              <a:t> ensefalopatisinin bulgularıyla seyreden herhangi bir yüksek TSB düzeyi.</a:t>
            </a:r>
          </a:p>
        </p:txBody>
      </p:sp>
    </p:spTree>
    <p:extLst>
      <p:ext uri="{BB962C8B-B14F-4D97-AF65-F5344CB8AC3E}">
        <p14:creationId xmlns:p14="http://schemas.microsoft.com/office/powerpoint/2010/main" val="1689908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29F2F6-3CC8-578C-FD44-CFDD04DAD03F}"/>
              </a:ext>
            </a:extLst>
          </p:cNvPr>
          <p:cNvSpPr>
            <a:spLocks noGrp="1"/>
          </p:cNvSpPr>
          <p:nvPr>
            <p:ph type="title"/>
          </p:nvPr>
        </p:nvSpPr>
        <p:spPr/>
        <p:txBody>
          <a:bodyPr/>
          <a:lstStyle/>
          <a:p>
            <a:r>
              <a:rPr lang="tr-TR" dirty="0"/>
              <a:t>KERNİKTERUS</a:t>
            </a:r>
          </a:p>
        </p:txBody>
      </p:sp>
      <p:sp>
        <p:nvSpPr>
          <p:cNvPr id="3" name="İçerik Yer Tutucusu 2">
            <a:extLst>
              <a:ext uri="{FF2B5EF4-FFF2-40B4-BE49-F238E27FC236}">
                <a16:creationId xmlns:a16="http://schemas.microsoft.com/office/drawing/2014/main" id="{867E78C7-4068-0F0C-52DC-126E1573CF93}"/>
              </a:ext>
            </a:extLst>
          </p:cNvPr>
          <p:cNvSpPr>
            <a:spLocks noGrp="1"/>
          </p:cNvSpPr>
          <p:nvPr>
            <p:ph idx="1"/>
          </p:nvPr>
        </p:nvSpPr>
        <p:spPr>
          <a:xfrm>
            <a:off x="838200" y="1363579"/>
            <a:ext cx="10515600" cy="4813384"/>
          </a:xfrm>
        </p:spPr>
        <p:txBody>
          <a:bodyPr>
            <a:normAutofit/>
          </a:bodyPr>
          <a:lstStyle/>
          <a:p>
            <a:pPr marL="0" indent="0">
              <a:buNone/>
            </a:pPr>
            <a:r>
              <a:rPr lang="tr-TR" dirty="0" err="1"/>
              <a:t>Kernikterus</a:t>
            </a:r>
            <a:r>
              <a:rPr lang="tr-TR" dirty="0"/>
              <a:t>, </a:t>
            </a:r>
            <a:r>
              <a:rPr lang="tr-TR" dirty="0" err="1"/>
              <a:t>bilirubin</a:t>
            </a:r>
            <a:r>
              <a:rPr lang="tr-TR" dirty="0"/>
              <a:t> toksisitesinin beyinde oluşturduğu patolojik bulguları tanımlayan bir terimdir.</a:t>
            </a:r>
          </a:p>
          <a:p>
            <a:pPr marL="0" indent="0">
              <a:buNone/>
            </a:pPr>
            <a:r>
              <a:rPr lang="tr-TR" dirty="0"/>
              <a:t>Kronik </a:t>
            </a:r>
            <a:r>
              <a:rPr lang="tr-TR" dirty="0" err="1"/>
              <a:t>bilirubin</a:t>
            </a:r>
            <a:r>
              <a:rPr lang="tr-TR" dirty="0"/>
              <a:t> ensefalopatisi olarak da bilinmektedir. </a:t>
            </a:r>
            <a:r>
              <a:rPr lang="tr-TR" dirty="0" err="1"/>
              <a:t>Koreoatetoid</a:t>
            </a:r>
            <a:r>
              <a:rPr lang="tr-TR" dirty="0"/>
              <a:t> serebral </a:t>
            </a:r>
            <a:r>
              <a:rPr lang="tr-TR" dirty="0" err="1"/>
              <a:t>palsi</a:t>
            </a:r>
            <a:r>
              <a:rPr lang="tr-TR" dirty="0"/>
              <a:t> ve diğer kronik nörolojik bozukluklarla karakterize kalıcı bir </a:t>
            </a:r>
            <a:r>
              <a:rPr lang="tr-TR" dirty="0" err="1"/>
              <a:t>ikterik</a:t>
            </a:r>
            <a:r>
              <a:rPr lang="tr-TR" dirty="0"/>
              <a:t> sonrası beyin hasarıdır.</a:t>
            </a:r>
          </a:p>
          <a:p>
            <a:pPr marL="0" indent="0">
              <a:buNone/>
            </a:pPr>
            <a:endParaRPr lang="tr-TR" dirty="0"/>
          </a:p>
        </p:txBody>
      </p:sp>
      <p:pic>
        <p:nvPicPr>
          <p:cNvPr id="4" name="Resim 3">
            <a:extLst>
              <a:ext uri="{FF2B5EF4-FFF2-40B4-BE49-F238E27FC236}">
                <a16:creationId xmlns:a16="http://schemas.microsoft.com/office/drawing/2014/main" id="{F2C1F606-F7A9-0CF0-0805-BFC3330BF040}"/>
              </a:ext>
            </a:extLst>
          </p:cNvPr>
          <p:cNvPicPr>
            <a:picLocks noChangeAspect="1"/>
          </p:cNvPicPr>
          <p:nvPr/>
        </p:nvPicPr>
        <p:blipFill>
          <a:blip r:embed="rId2"/>
          <a:stretch>
            <a:fillRect/>
          </a:stretch>
        </p:blipFill>
        <p:spPr>
          <a:xfrm>
            <a:off x="5621483" y="3444875"/>
            <a:ext cx="4759036" cy="3048000"/>
          </a:xfrm>
          <a:prstGeom prst="rect">
            <a:avLst/>
          </a:prstGeom>
        </p:spPr>
      </p:pic>
    </p:spTree>
    <p:extLst>
      <p:ext uri="{BB962C8B-B14F-4D97-AF65-F5344CB8AC3E}">
        <p14:creationId xmlns:p14="http://schemas.microsoft.com/office/powerpoint/2010/main" val="282840897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2888</Words>
  <Application>Microsoft Office PowerPoint</Application>
  <PresentationFormat>Geniş ekran</PresentationFormat>
  <Paragraphs>230</Paragraphs>
  <Slides>59</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59</vt:i4>
      </vt:variant>
    </vt:vector>
  </HeadingPairs>
  <TitlesOfParts>
    <vt:vector size="63" baseType="lpstr">
      <vt:lpstr>Arial</vt:lpstr>
      <vt:lpstr>Calibri</vt:lpstr>
      <vt:lpstr>Calibri Light</vt:lpstr>
      <vt:lpstr>Office Teması</vt:lpstr>
      <vt:lpstr>YENİDOĞAN SARILIKLARI</vt:lpstr>
      <vt:lpstr>ÖĞRENİM HEDEFLERİ</vt:lpstr>
      <vt:lpstr>SARILIK NEDİR?</vt:lpstr>
      <vt:lpstr>FİZYOLOJİK – PATOLOJİK SARILIK</vt:lpstr>
      <vt:lpstr>PowerPoint Sunusu</vt:lpstr>
      <vt:lpstr>PowerPoint Sunusu</vt:lpstr>
      <vt:lpstr>HİPERBİLLİRUBİNEMİNİN SINIFLANDIRILMASI</vt:lpstr>
      <vt:lpstr>PowerPoint Sunusu</vt:lpstr>
      <vt:lpstr>KERNİKTERUS</vt:lpstr>
      <vt:lpstr>PowerPoint Sunusu</vt:lpstr>
      <vt:lpstr>PowerPoint Sunusu</vt:lpstr>
      <vt:lpstr>PowerPoint Sunusu</vt:lpstr>
      <vt:lpstr>PowerPoint Sunusu</vt:lpstr>
      <vt:lpstr>PowerPoint Sunusu</vt:lpstr>
      <vt:lpstr>PowerPoint Sunusu</vt:lpstr>
      <vt:lpstr>ÜLKEMİZDEKİ DURUM</vt:lpstr>
      <vt:lpstr>SARILIKLI BİR BEBEĞE YAKLAŞIM VE SARILIĞIN ÖNLENMESİ</vt:lpstr>
      <vt:lpstr>PowerPoint Sunusu</vt:lpstr>
      <vt:lpstr>PowerPoint Sunusu</vt:lpstr>
      <vt:lpstr>PowerPoint Sunusu</vt:lpstr>
      <vt:lpstr>PowerPoint Sunusu</vt:lpstr>
      <vt:lpstr>PowerPoint Sunusu</vt:lpstr>
      <vt:lpstr>PowerPoint Sunusu</vt:lpstr>
      <vt:lpstr>İLK BAKIDA NE YAPILABİLİR?</vt:lpstr>
      <vt:lpstr>SEVK KRİTERLERİ</vt:lpstr>
      <vt:lpstr>PowerPoint Sunusu</vt:lpstr>
      <vt:lpstr>Laboratuvar Olarak Değerlendirme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UZAMIŞ SARILIK</vt:lpstr>
      <vt:lpstr>PowerPoint Sunusu</vt:lpstr>
      <vt:lpstr>SARILIKLI BEBEĞİN TEDAVİSİ</vt:lpstr>
      <vt:lpstr>PowerPoint Sunusu</vt:lpstr>
      <vt:lpstr>PowerPoint Sunusu</vt:lpstr>
      <vt:lpstr>FOTOTERAPİ</vt:lpstr>
      <vt:lpstr>PowerPoint Sunusu</vt:lpstr>
      <vt:lpstr>PowerPoint Sunusu</vt:lpstr>
      <vt:lpstr>PowerPoint Sunusu</vt:lpstr>
      <vt:lpstr>PowerPoint Sunusu</vt:lpstr>
      <vt:lpstr>PowerPoint Sunusu</vt:lpstr>
      <vt:lpstr>KAN DEĞİŞİMİ</vt:lpstr>
      <vt:lpstr>PowerPoint Sunusu</vt:lpstr>
      <vt:lpstr>PowerPoint Sunusu</vt:lpstr>
      <vt:lpstr>PowerPoint Sunusu</vt:lpstr>
      <vt:lpstr>PowerPoint Sunusu</vt:lpstr>
      <vt:lpstr>PowerPoint Sunusu</vt:lpstr>
      <vt:lpstr>İZLEM</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Tuğba Kocakır</dc:creator>
  <cp:lastModifiedBy>Tuğba Kocakır</cp:lastModifiedBy>
  <cp:revision>35</cp:revision>
  <dcterms:created xsi:type="dcterms:W3CDTF">2025-10-31T16:12:32Z</dcterms:created>
  <dcterms:modified xsi:type="dcterms:W3CDTF">2025-11-16T16:29:56Z</dcterms:modified>
</cp:coreProperties>
</file>