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1" r:id="rId16"/>
    <p:sldId id="277" r:id="rId17"/>
    <p:sldId id="274" r:id="rId18"/>
    <p:sldId id="284" r:id="rId19"/>
    <p:sldId id="275" r:id="rId20"/>
    <p:sldId id="276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302918-B604-438B-9F70-A69EE0BB6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0B137D-1DC7-4546-96F1-2C4CC3FF0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DE2879-9453-46CD-9CF4-3325FDCB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1C6A89-EB44-4CE4-8F80-7FD37F6F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583D3E-699B-4605-88FF-BE028F82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73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16E2EB-6417-414A-B706-F3B9F2B8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822B0B-F502-4321-942F-B9387CF43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926705-94C7-4786-A809-1CC1F5BB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E719F9-4B20-4788-90BF-6FA677F2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6AFB09-8A18-46E1-B1A3-0236C90D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8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736DFCF-7413-4EE0-ABE6-5A0CB513B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53FC34C-68A8-4C05-A579-4D7E809A3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6BEA0E-A975-42D6-A81A-DBB5A723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22F108-3EFC-4E8E-928E-4DAC85C1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9C5FF3-A29E-4F18-BAE3-FE95C6B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9248BB-04BE-47B1-BBA4-5AE6517A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89E97-B298-4EA5-8F1D-71CD8C02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23489E-CF7E-433D-94D9-4DC89758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C1C382-0B3B-43B3-8A75-BC05291B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977FAC-61F3-4671-A697-00B6C557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92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2FF5D7-5466-4762-AF36-3550F816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8D8E3A-C62D-4ED5-B8AD-2F38142FE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6E6ECB-7314-4E2D-ABAF-8C11159F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0B15DC-7E92-4A16-89A2-19F29B6E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F83E7A-7F94-44D6-83B9-1509F037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65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A2B2FB-39D5-4714-847D-43EC7770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39374F-2F90-49B6-9EAF-989984B71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705DC2-95D9-41A1-AE08-7B87FD05A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F040F01-9E4B-4A8C-A6F9-8929046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8E5116-7C87-4E72-A6B7-628974EA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E800EF-045C-4496-979B-412C13EC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11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D14DBB-8431-4455-A1B7-FCB7FC5C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968F32-4CEE-4485-8850-D1B10747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668338-8F34-4C36-9913-414C0D0D7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421C46D-2508-4E22-A068-6A17178E5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682BEC-CE61-467E-AC26-1B5A572D0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AC224C-6780-40AB-AB61-C20BC8CE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8312D28-A887-4589-B293-B08D63AD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DD0C38-2165-4303-ADDE-6237C530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29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8586F6-B977-48B3-9274-02871CDC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2BF6ABA-E394-401D-9D22-CBFCCD12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4228F71-392D-44DD-A935-F03EDA2C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38C03E-B591-4AF6-989B-844E72A7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1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8260AF8-F3D1-4298-A466-4F6D89E5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D777B9D-43BF-4D25-A36A-0E9B8E9C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B489BD-018B-450D-8679-0C72668D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30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E48100-481F-4BDB-BE4D-E9731285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D2CFC6-6C1A-403E-B45E-97415E1ED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068F593-0D5F-408E-8BCD-685B22121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CC2F7A-214A-44C0-B815-EEC28BD7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2F6734-1D29-4012-81D8-C7002D0E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7F1D07-688F-4E25-AED8-91AED08F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64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A247CF-47C3-42B1-A52A-CCFB3E89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18C3EA3-1027-4C21-A403-C15F8B79F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047FE7-A25C-497E-8697-A0EE7562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9670398-124B-4C33-A77D-062B30A3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C70207-B54F-40BE-8BFB-AF450EDA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50972A-CCC8-47F5-ABB5-9D52441A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6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EF82594-D802-4F99-8E4C-7C03F8C8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ECCBBA-AC87-4DDC-B6EF-5AA48085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C1CD54-40E7-4FD9-A6A1-236C4F414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376E-3607-440F-843D-FB3887493A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1612BE-D785-42A9-87A7-A0FBAB0C2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1B12EF-E649-4B72-BBD1-D5730B824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EDE9-CA4A-4AEA-9B87-F04636113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1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E13D79-C624-4EC6-9729-9B0313588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Oral glikoz tolerans testi sırasında </a:t>
            </a:r>
            <a:r>
              <a:rPr lang="tr-TR" sz="4000" dirty="0" err="1"/>
              <a:t>glukoz</a:t>
            </a:r>
            <a:r>
              <a:rPr lang="tr-TR" sz="4000" dirty="0"/>
              <a:t> modelleri ve gelecekteki diyabet, </a:t>
            </a:r>
            <a:r>
              <a:rPr lang="tr-TR" sz="4000" dirty="0" err="1"/>
              <a:t>kardiyovasküler</a:t>
            </a:r>
            <a:r>
              <a:rPr lang="tr-TR" sz="4000" dirty="0"/>
              <a:t> hastalık ve tüm nedenlere bağlı </a:t>
            </a:r>
            <a:r>
              <a:rPr lang="tr-TR" sz="4000" dirty="0" err="1"/>
              <a:t>mortalite</a:t>
            </a:r>
            <a:r>
              <a:rPr lang="tr-TR" sz="4000" dirty="0"/>
              <a:t> oranı ile ilişkisi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4049D41-65FF-4B19-B2E4-FD5F0BC9D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209" y="4297777"/>
            <a:ext cx="9144000" cy="1655762"/>
          </a:xfrm>
        </p:spPr>
        <p:txBody>
          <a:bodyPr/>
          <a:lstStyle/>
          <a:p>
            <a:r>
              <a:rPr lang="tr-TR" dirty="0"/>
              <a:t>Arş. Gör. Dr. Hatice ALKAYA KOL</a:t>
            </a:r>
          </a:p>
          <a:p>
            <a:r>
              <a:rPr lang="tr-TR" dirty="0"/>
              <a:t>Aile Hekimliği ABD</a:t>
            </a:r>
          </a:p>
          <a:p>
            <a:r>
              <a:rPr lang="tr-TR" dirty="0"/>
              <a:t>15.05.2018</a:t>
            </a:r>
          </a:p>
        </p:txBody>
      </p:sp>
    </p:spTree>
    <p:extLst>
      <p:ext uri="{BB962C8B-B14F-4D97-AF65-F5344CB8AC3E}">
        <p14:creationId xmlns:p14="http://schemas.microsoft.com/office/powerpoint/2010/main" val="263761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C53681-5DBF-4CF4-8FFE-57348484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DAC287-1704-4D1B-8431-D0A3AFB3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OGTT sırasında farklı </a:t>
            </a:r>
            <a:r>
              <a:rPr lang="tr-TR" dirty="0" err="1"/>
              <a:t>glisemik</a:t>
            </a:r>
            <a:r>
              <a:rPr lang="tr-TR" dirty="0"/>
              <a:t> cevap modellerine göre </a:t>
            </a:r>
            <a:r>
              <a:rPr lang="tr-TR" dirty="0" err="1"/>
              <a:t>latent</a:t>
            </a:r>
            <a:r>
              <a:rPr lang="tr-TR" dirty="0"/>
              <a:t> sınıf modelleri yapılmıştır.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557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288E35-F160-4386-8379-ADEFF914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977272-A848-4DA4-8F13-0936A798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Sağkalım</a:t>
            </a:r>
            <a:r>
              <a:rPr lang="tr-TR" dirty="0"/>
              <a:t> analizi için, 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İzlem sırasında diyabet teşhisi hakkındaki bilgiler (31 Aralık 2010'a kadar) Danimarka Diyabet </a:t>
            </a:r>
            <a:r>
              <a:rPr lang="tr-TR" dirty="0" err="1"/>
              <a:t>Kayıtları’ndan</a:t>
            </a:r>
            <a:r>
              <a:rPr lang="tr-TR" dirty="0"/>
              <a:t>  </a:t>
            </a:r>
          </a:p>
          <a:p>
            <a:pPr lvl="1"/>
            <a:r>
              <a:rPr lang="tr-TR" dirty="0"/>
              <a:t>KVH (</a:t>
            </a:r>
            <a:r>
              <a:rPr lang="tr-TR" dirty="0" err="1"/>
              <a:t>iskemik</a:t>
            </a:r>
            <a:r>
              <a:rPr lang="tr-TR" dirty="0"/>
              <a:t> kalp hastalığı ve inme, 31 Aralık 2011'e kadar) (ölümcül olmayan) Ulusal Hasta </a:t>
            </a:r>
            <a:r>
              <a:rPr lang="tr-TR" dirty="0" err="1"/>
              <a:t>Kayıtları’ndan</a:t>
            </a:r>
            <a:endParaRPr lang="tr-TR" dirty="0"/>
          </a:p>
          <a:p>
            <a:pPr lvl="1"/>
            <a:r>
              <a:rPr lang="tr-TR" dirty="0"/>
              <a:t>Ölümcül KVH ve tüm nedenlere bağlı ölüm oranı bilgileri 31 Aralık 2012'de Ölüm Sebebi </a:t>
            </a:r>
            <a:r>
              <a:rPr lang="tr-TR" dirty="0" err="1"/>
              <a:t>Kayıtları’ndan</a:t>
            </a:r>
            <a:r>
              <a:rPr lang="tr-TR" dirty="0"/>
              <a:t> alınmıştır.</a:t>
            </a:r>
          </a:p>
          <a:p>
            <a:pPr marL="457200" lvl="1" indent="0">
              <a:buNone/>
            </a:pPr>
            <a:endParaRPr lang="tr-TR" dirty="0"/>
          </a:p>
          <a:p>
            <a:r>
              <a:rPr lang="tr-TR" dirty="0"/>
              <a:t>Bu nedenle, üç sonuç için sırasıyla 11, 12 ve 13 yıl medyan takip edildi. </a:t>
            </a:r>
          </a:p>
        </p:txBody>
      </p:sp>
    </p:spTree>
    <p:extLst>
      <p:ext uri="{BB962C8B-B14F-4D97-AF65-F5344CB8AC3E}">
        <p14:creationId xmlns:p14="http://schemas.microsoft.com/office/powerpoint/2010/main" val="54011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47283B-47E3-4A24-ADF7-140CF288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98A3A4-CECB-4A99-98CA-3B06D357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tr-TR" dirty="0"/>
              <a:t>Diyabet, KVH ve sınıflar arasındaki ölüm riskini karşılaştırmak için iki değişken grubun ayarlanmasıyla </a:t>
            </a:r>
            <a:r>
              <a:rPr lang="tr-TR" dirty="0" err="1"/>
              <a:t>Cox</a:t>
            </a:r>
            <a:r>
              <a:rPr lang="tr-TR" dirty="0"/>
              <a:t> orantısal risk modelleri kullanıldı.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Model 1 yaş, cinsiyet, sigara içme durumu ve müdahale için ayarlandı.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Model 2, ek olarak bel çevresi, boy, sosyoekonomik durum, diyet, fiziksel aktivite, </a:t>
            </a:r>
            <a:r>
              <a:rPr lang="tr-TR" dirty="0" err="1"/>
              <a:t>sistolik</a:t>
            </a:r>
            <a:r>
              <a:rPr lang="tr-TR" dirty="0"/>
              <a:t> kan basıncı, total kolesterol, </a:t>
            </a:r>
            <a:r>
              <a:rPr lang="tr-TR" dirty="0" err="1"/>
              <a:t>antihipertansif</a:t>
            </a:r>
            <a:r>
              <a:rPr lang="tr-TR" dirty="0"/>
              <a:t> ilaç ve </a:t>
            </a:r>
            <a:r>
              <a:rPr lang="tr-TR" dirty="0" err="1"/>
              <a:t>statin</a:t>
            </a:r>
            <a:r>
              <a:rPr lang="tr-TR" dirty="0"/>
              <a:t> kullanımı için ayarlanmıştır. </a:t>
            </a:r>
          </a:p>
        </p:txBody>
      </p:sp>
    </p:spTree>
    <p:extLst>
      <p:ext uri="{BB962C8B-B14F-4D97-AF65-F5344CB8AC3E}">
        <p14:creationId xmlns:p14="http://schemas.microsoft.com/office/powerpoint/2010/main" val="362435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2D9D88-9E4F-4BC0-A5D7-0DAB3FC9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ED8033-E9BD-4933-A535-45758BA1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Gizli sınıfların belirlenmesi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OGTT sırasında dört farklı glikoz </a:t>
            </a:r>
            <a:r>
              <a:rPr lang="tr-TR" dirty="0" err="1"/>
              <a:t>paterni</a:t>
            </a:r>
            <a:r>
              <a:rPr lang="tr-TR" dirty="0"/>
              <a:t> tespit edildi. </a:t>
            </a:r>
          </a:p>
          <a:p>
            <a:pPr lvl="1"/>
            <a:r>
              <a:rPr lang="tr-TR" dirty="0"/>
              <a:t>Katılımcıların % 13'ünü temsil eden 3. sınıf, en yüksek 30 </a:t>
            </a:r>
            <a:r>
              <a:rPr lang="tr-TR" dirty="0" err="1"/>
              <a:t>dk</a:t>
            </a:r>
            <a:r>
              <a:rPr lang="tr-TR" dirty="0"/>
              <a:t> PG ancak en düşük 2hPG ile karakterize edildi. </a:t>
            </a:r>
          </a:p>
          <a:p>
            <a:pPr lvl="1"/>
            <a:r>
              <a:rPr lang="tr-TR" dirty="0"/>
              <a:t>Diğer üç sınıf, üç zaman noktasında plazma glikoz seviyeleri ile tutarlı bir şekilde sıralandı.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106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CC92297-0328-43C7-A1C4-BF53E715E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73" t="22180" r="24732" b="9859"/>
          <a:stretch/>
        </p:blipFill>
        <p:spPr>
          <a:xfrm>
            <a:off x="3567020" y="29499"/>
            <a:ext cx="8702378" cy="6831946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CBC7DD8-9B08-44F2-A34C-1A5C53F0F237}"/>
              </a:ext>
            </a:extLst>
          </p:cNvPr>
          <p:cNvSpPr/>
          <p:nvPr/>
        </p:nvSpPr>
        <p:spPr>
          <a:xfrm>
            <a:off x="9565240" y="3470042"/>
            <a:ext cx="447261" cy="149087"/>
          </a:xfrm>
          <a:prstGeom prst="rect">
            <a:avLst/>
          </a:prstGeom>
          <a:solidFill>
            <a:srgbClr val="CA270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3093389-741E-4325-A806-05BA9F233FA7}"/>
              </a:ext>
            </a:extLst>
          </p:cNvPr>
          <p:cNvSpPr/>
          <p:nvPr/>
        </p:nvSpPr>
        <p:spPr>
          <a:xfrm>
            <a:off x="7318997" y="5877871"/>
            <a:ext cx="864704" cy="218661"/>
          </a:xfrm>
          <a:prstGeom prst="rect">
            <a:avLst/>
          </a:prstGeom>
          <a:solidFill>
            <a:srgbClr val="CA270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716C690-78CB-49B7-9767-86C199E32075}"/>
              </a:ext>
            </a:extLst>
          </p:cNvPr>
          <p:cNvSpPr/>
          <p:nvPr/>
        </p:nvSpPr>
        <p:spPr>
          <a:xfrm>
            <a:off x="9742216" y="5857595"/>
            <a:ext cx="849736" cy="231355"/>
          </a:xfrm>
          <a:prstGeom prst="rect">
            <a:avLst/>
          </a:prstGeom>
          <a:solidFill>
            <a:srgbClr val="CA270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AEF9A39-0D11-48A9-936A-72961CA3F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15" t="32786" r="43260" b="43225"/>
          <a:stretch/>
        </p:blipFill>
        <p:spPr>
          <a:xfrm>
            <a:off x="73740" y="2094271"/>
            <a:ext cx="3524865" cy="285479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83AB97B-385B-4261-9EB0-747830F7C6A8}"/>
              </a:ext>
            </a:extLst>
          </p:cNvPr>
          <p:cNvSpPr/>
          <p:nvPr/>
        </p:nvSpPr>
        <p:spPr>
          <a:xfrm>
            <a:off x="9670774" y="1023730"/>
            <a:ext cx="526774" cy="149087"/>
          </a:xfrm>
          <a:prstGeom prst="rect">
            <a:avLst/>
          </a:prstGeom>
          <a:solidFill>
            <a:srgbClr val="C0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1E099F7-37EF-474E-A456-25CAB13F0247}"/>
              </a:ext>
            </a:extLst>
          </p:cNvPr>
          <p:cNvSpPr/>
          <p:nvPr/>
        </p:nvSpPr>
        <p:spPr>
          <a:xfrm>
            <a:off x="9565240" y="4076241"/>
            <a:ext cx="526774" cy="149087"/>
          </a:xfrm>
          <a:prstGeom prst="rect">
            <a:avLst/>
          </a:prstGeom>
          <a:solidFill>
            <a:srgbClr val="CA270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22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794540-39AE-4769-8AAD-78D834B6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C81245-F78F-4BF9-BF77-0851ED3A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AEF9A39-0D11-48A9-936A-72961CA3F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3" t="29629" r="24667" b="14667"/>
          <a:stretch/>
        </p:blipFill>
        <p:spPr>
          <a:xfrm>
            <a:off x="659104" y="228935"/>
            <a:ext cx="10842016" cy="66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CDF438-B407-427D-9521-3B1EE582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2250BE3-F088-4FBA-9B17-11D9F6D28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55" t="29260" r="15852" b="8866"/>
          <a:stretch/>
        </p:blipFill>
        <p:spPr>
          <a:xfrm>
            <a:off x="325820" y="341738"/>
            <a:ext cx="11662979" cy="63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44D5BA-BD03-4963-853B-44531A8A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49AD04-ED08-40C1-AC92-4B1351E8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FPG ve 2hPG seviyelerine dayanarak oluşturulan glikoz kriterlerinin ötesinde oral glikoz alımına plazma glikoz yanıtında </a:t>
            </a:r>
            <a:r>
              <a:rPr lang="tr-TR" dirty="0" err="1"/>
              <a:t>heterojenlik</a:t>
            </a:r>
            <a:r>
              <a:rPr lang="tr-TR" dirty="0"/>
              <a:t> olduğu görüldü.</a:t>
            </a:r>
          </a:p>
          <a:p>
            <a:endParaRPr lang="tr-TR" dirty="0"/>
          </a:p>
          <a:p>
            <a:r>
              <a:rPr lang="tr-TR" dirty="0"/>
              <a:t>Dört farklı model tespit edildi ve bunları diyabet, KVH ve tüm nedenlere bağlı ölüm oranı dahil olmak üzere uzun vadeli sonuçlara bağlandı.</a:t>
            </a:r>
          </a:p>
          <a:p>
            <a:endParaRPr lang="tr-TR" dirty="0"/>
          </a:p>
          <a:p>
            <a:r>
              <a:rPr lang="tr-TR" dirty="0"/>
              <a:t>Üç grup (sınıf 1, 2 ve 4) </a:t>
            </a:r>
            <a:r>
              <a:rPr lang="tr-TR" dirty="0" err="1"/>
              <a:t>kardiyometabolik</a:t>
            </a:r>
            <a:r>
              <a:rPr lang="tr-TR" dirty="0"/>
              <a:t> risk faktörleri ve uzun dönem sonuçları ile ilgili olarak sürekli artan bir risk profili gösterirken, bir grup (sınıf 3) belirgin şekilde farklı bir </a:t>
            </a:r>
            <a:r>
              <a:rPr lang="tr-TR" dirty="0" err="1"/>
              <a:t>patern</a:t>
            </a:r>
            <a:r>
              <a:rPr lang="tr-TR" dirty="0"/>
              <a:t> ile karakterize edildi.</a:t>
            </a:r>
          </a:p>
        </p:txBody>
      </p:sp>
    </p:spTree>
    <p:extLst>
      <p:ext uri="{BB962C8B-B14F-4D97-AF65-F5344CB8AC3E}">
        <p14:creationId xmlns:p14="http://schemas.microsoft.com/office/powerpoint/2010/main" val="249749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6B08E7-DBF5-4D4E-A3C8-D899DBDC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A00E65-1ADE-4D04-B4C3-4CCC0BA4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Sınıf 3, en yüksek 30minPG seviyesine ulaşan ancak daha sonra en düşük 2hPG seviyesine geri dönen 2 saatlik OGTT sırasında en büyük değişime sahip olan gruptu. </a:t>
            </a:r>
          </a:p>
          <a:p>
            <a:r>
              <a:rPr lang="tr-TR" dirty="0"/>
              <a:t>Bu grup, oral glikoz alımına düşük bir birinci faz insülin yanıtı ve yüksek düzeyde bir insülin duyarlılığına sahip olmasıyla karakterize edildi.</a:t>
            </a:r>
          </a:p>
          <a:p>
            <a:r>
              <a:rPr lang="tr-TR" dirty="0"/>
              <a:t>3. sınıfa mensup bireyler, </a:t>
            </a:r>
          </a:p>
          <a:p>
            <a:pPr lvl="1"/>
            <a:r>
              <a:rPr lang="tr-TR" dirty="0"/>
              <a:t>en uygun </a:t>
            </a:r>
            <a:r>
              <a:rPr lang="tr-TR" dirty="0" err="1"/>
              <a:t>paterni</a:t>
            </a:r>
            <a:r>
              <a:rPr lang="tr-TR" dirty="0"/>
              <a:t> olan 1. sınıftakilere göre dört kat daha yüksek diyabet riski </a:t>
            </a:r>
          </a:p>
          <a:p>
            <a:pPr lvl="1"/>
            <a:r>
              <a:rPr lang="tr-TR" dirty="0"/>
              <a:t>sınıf 4'tekilere göre daha düşük diyabet riskine sahiptir.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569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488C70-EC15-43CD-884D-6FAE6052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8203DF-E716-498B-9977-3CCF65BF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Bu farklılıklar muhtemelen sınıf 3'te bireylerde gözlemlenen düşük birinci-faz insülin yanıtı ve nispeten yüksek insülin duyarlılığı ile açıklanmıştır.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Ara zaman noktaları, özellikle de 1hPG diğer çalışmalarda gelecekteki diyabet için üstün belirteçler olarak bulunmuştur.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Önceki çalışmalarda olduğu gibi bizim bulgularımızda da OGTT sırasında kan </a:t>
            </a:r>
            <a:r>
              <a:rPr lang="tr-TR" dirty="0" err="1"/>
              <a:t>glukozu</a:t>
            </a:r>
            <a:r>
              <a:rPr lang="tr-TR" dirty="0"/>
              <a:t> bazal seviyelere dönmeyenlerde, dönenlere göre artmış diyabet riski saptanmıştır.</a:t>
            </a:r>
          </a:p>
        </p:txBody>
      </p:sp>
    </p:spTree>
    <p:extLst>
      <p:ext uri="{BB962C8B-B14F-4D97-AF65-F5344CB8AC3E}">
        <p14:creationId xmlns:p14="http://schemas.microsoft.com/office/powerpoint/2010/main" val="192996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AF40D6-55DD-4FC8-A4BA-AED84E1C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EAAECF5-B5E8-4A77-BCB0-AF558F55A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40" t="21788" r="14144" b="7698"/>
          <a:stretch/>
        </p:blipFill>
        <p:spPr>
          <a:xfrm>
            <a:off x="467361" y="233697"/>
            <a:ext cx="11165840" cy="62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EF58B6-CC97-4DA7-AD7B-4270F861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3504D-A8A7-43C9-A080-9FEAEE58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Sınıf 3'teki kişiler, en uygun </a:t>
            </a:r>
            <a:r>
              <a:rPr lang="tr-TR" dirty="0" err="1"/>
              <a:t>glukoz</a:t>
            </a:r>
            <a:r>
              <a:rPr lang="tr-TR" dirty="0"/>
              <a:t> modeliyle (sınıf 1)  benzer bir KVH riskine sahipti. </a:t>
            </a:r>
          </a:p>
          <a:p>
            <a:pPr lvl="1"/>
            <a:r>
              <a:rPr lang="tr-TR" dirty="0"/>
              <a:t>Bir önceki çalışmada KVH ile düşük insülin duyarlılığı arasında bir ilişki bildirildiği için bu durum yüksek insülin duyarlılığı ile açıklanabilir. </a:t>
            </a:r>
          </a:p>
          <a:p>
            <a:pPr marL="457200" lvl="1" indent="0">
              <a:buNone/>
            </a:pPr>
            <a:endParaRPr lang="tr-TR" dirty="0"/>
          </a:p>
          <a:p>
            <a:r>
              <a:rPr lang="tr-TR" dirty="0"/>
              <a:t>Çalışmamızda 1hPG ölçümlerinin olmaması nedeniyle doğrudan karşılaştırılamamış olmakla birlikte, bu sonuçlar, bir önceki Finlandiya çalışmasında, bozulmuş açlık plazma glikozu veya bozulmuş glikoz toleransı olan kişilerde, 2hPG </a:t>
            </a:r>
            <a:r>
              <a:rPr lang="tr-TR" dirty="0" err="1"/>
              <a:t>nun</a:t>
            </a:r>
            <a:r>
              <a:rPr lang="tr-TR" dirty="0"/>
              <a:t>, </a:t>
            </a:r>
            <a:r>
              <a:rPr lang="tr-TR" dirty="0" err="1"/>
              <a:t>FPG'den</a:t>
            </a:r>
            <a:r>
              <a:rPr lang="tr-TR" dirty="0"/>
              <a:t> ve 1.st.PG'den daha önemli bir KVH risk belirteci bulgusuyla uyumludur. </a:t>
            </a:r>
          </a:p>
        </p:txBody>
      </p:sp>
    </p:spTree>
    <p:extLst>
      <p:ext uri="{BB962C8B-B14F-4D97-AF65-F5344CB8AC3E}">
        <p14:creationId xmlns:p14="http://schemas.microsoft.com/office/powerpoint/2010/main" val="68616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9F79CA-C411-451A-8379-AD280607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590BE0-26B7-4028-ADD6-36EEEA4B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Sınıflar boyunca sigara hariç çoğu </a:t>
            </a:r>
            <a:r>
              <a:rPr lang="tr-TR" dirty="0" err="1"/>
              <a:t>kardiyovasküler</a:t>
            </a:r>
            <a:r>
              <a:rPr lang="tr-TR" dirty="0"/>
              <a:t> risk faktörü için kötüleşen bir </a:t>
            </a:r>
            <a:r>
              <a:rPr lang="tr-TR" dirty="0" err="1"/>
              <a:t>gradiyent</a:t>
            </a:r>
            <a:r>
              <a:rPr lang="tr-TR" dirty="0"/>
              <a:t> gözlemledik.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Latent</a:t>
            </a:r>
            <a:r>
              <a:rPr lang="tr-TR" dirty="0"/>
              <a:t> sınıf eğrisi analizi, ölçüm hatasını hesaba katarak, zaman içindeki değişimin incelenmesine izin verir. </a:t>
            </a:r>
          </a:p>
          <a:p>
            <a:endParaRPr lang="tr-TR" dirty="0"/>
          </a:p>
          <a:p>
            <a:r>
              <a:rPr lang="tr-TR" dirty="0"/>
              <a:t>Çalışmamızın bir başka gücü; aynı çalışmada sadece diyabet gelişimini değil </a:t>
            </a:r>
            <a:r>
              <a:rPr lang="tr-TR" dirty="0" err="1"/>
              <a:t>kvh</a:t>
            </a:r>
            <a:r>
              <a:rPr lang="tr-TR" dirty="0"/>
              <a:t> ve tüm sebeplerden ölüm oranını da içeriyordu, bu durum sadece diyabet gelişimine odaklanmış önceki çalışmaların bir kısıtlılığı olmuştur. </a:t>
            </a:r>
          </a:p>
        </p:txBody>
      </p:sp>
    </p:spTree>
    <p:extLst>
      <p:ext uri="{BB962C8B-B14F-4D97-AF65-F5344CB8AC3E}">
        <p14:creationId xmlns:p14="http://schemas.microsoft.com/office/powerpoint/2010/main" val="426544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E391FC-B082-41B5-9C96-3391E490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C39275-47C4-467D-A482-33E3CD98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Farklı </a:t>
            </a:r>
            <a:r>
              <a:rPr lang="tr-TR" dirty="0" err="1"/>
              <a:t>glukoz</a:t>
            </a:r>
            <a:r>
              <a:rPr lang="tr-TR" dirty="0"/>
              <a:t> modellerinin farklı uzun süreli sonuçlarla ilişkili olduğunu ve bunun </a:t>
            </a:r>
            <a:r>
              <a:rPr lang="tr-TR" dirty="0" err="1"/>
              <a:t>kardiyometabolik</a:t>
            </a:r>
            <a:r>
              <a:rPr lang="tr-TR" dirty="0"/>
              <a:t> risk profillerindeki farklılıklarla açıklanamadığını gözlemledik.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Bu, bir kişinin gelecekteki diyabet, KVH ve erken ölüm riski hakkında daha detaylı bir tablo elde etmek için farklı zaman noktalarındaki </a:t>
            </a:r>
            <a:r>
              <a:rPr lang="tr-TR" dirty="0" err="1"/>
              <a:t>glukoz</a:t>
            </a:r>
            <a:r>
              <a:rPr lang="tr-TR" dirty="0"/>
              <a:t> ölçümlerinin eş zamanlı olarak ölçülebileceğini düşündürmektedir.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Çalışmamızın bir kısıtlaması, 2 saat OGTT sırasında (örneğin 60 veya 90 dakika) diğer ara zaman noktaları üzerinde çalışma yapamadığımız idi. </a:t>
            </a:r>
          </a:p>
        </p:txBody>
      </p:sp>
    </p:spTree>
    <p:extLst>
      <p:ext uri="{BB962C8B-B14F-4D97-AF65-F5344CB8AC3E}">
        <p14:creationId xmlns:p14="http://schemas.microsoft.com/office/powerpoint/2010/main" val="21970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CF4654-9A11-4303-AB78-D7C1D1E4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5FA127-3770-45BD-B45E-5D85C27B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Daha fazla araştırmaya ihtiyaç duyan bir başka yön, sınıflar arasındaki ölüm oranlarındaki farktır. </a:t>
            </a:r>
          </a:p>
          <a:p>
            <a:endParaRPr lang="tr-TR" dirty="0"/>
          </a:p>
          <a:p>
            <a:r>
              <a:rPr lang="tr-TR" dirty="0"/>
              <a:t>Sınıf 1 ile karşılaştırıldığında sınıf 3'teki ölüm oranı en fazladır.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Bununla birlikte önceki sonuçlarla uyumlu olarak, 1hPG&gt; 8.6 </a:t>
            </a:r>
            <a:r>
              <a:rPr lang="tr-TR" dirty="0" err="1"/>
              <a:t>mmol</a:t>
            </a:r>
            <a:r>
              <a:rPr lang="tr-TR" dirty="0"/>
              <a:t> / l olup 2hPG &lt;7.8 </a:t>
            </a:r>
            <a:r>
              <a:rPr lang="tr-TR" dirty="0" err="1"/>
              <a:t>mmol</a:t>
            </a:r>
            <a:r>
              <a:rPr lang="tr-TR" dirty="0"/>
              <a:t> / l  olanlarda daha yüksek </a:t>
            </a:r>
            <a:r>
              <a:rPr lang="tr-TR" dirty="0" err="1"/>
              <a:t>mortalite</a:t>
            </a:r>
            <a:r>
              <a:rPr lang="tr-TR" dirty="0"/>
              <a:t> oranı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254269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A2A200-A408-4FF1-B574-F5A29563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C780D6-4395-4230-8E23-598E3CA1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03" y="2141537"/>
            <a:ext cx="10515600" cy="4351338"/>
          </a:xfrm>
        </p:spPr>
        <p:txBody>
          <a:bodyPr/>
          <a:lstStyle/>
          <a:p>
            <a:r>
              <a:rPr lang="tr-TR" dirty="0"/>
              <a:t>30minPG'nin yüksek olması, gelecekteki diyabet riski ile ve FPG veya 2hPG düzeylerinden bağımsız olarak tüm nedenlere bağlı ölüm oranlarının yüksek olması ile ilişkilidir.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602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A5EF29-20BF-4DC4-AACD-992C382C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3D5E0B-6935-4AF5-A192-A6DB27CF1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Açlık durumunda ve </a:t>
            </a:r>
            <a:r>
              <a:rPr lang="tr-TR" dirty="0" err="1"/>
              <a:t>OGTT'den</a:t>
            </a:r>
            <a:r>
              <a:rPr lang="tr-TR" dirty="0"/>
              <a:t> 2 saat sonra ölçülen kan </a:t>
            </a:r>
            <a:r>
              <a:rPr lang="tr-TR" dirty="0" err="1"/>
              <a:t>glukozu</a:t>
            </a:r>
            <a:r>
              <a:rPr lang="tr-TR" dirty="0"/>
              <a:t> konsantrasyonları bozulmuş </a:t>
            </a:r>
            <a:r>
              <a:rPr lang="tr-TR" dirty="0" err="1"/>
              <a:t>glukoz</a:t>
            </a:r>
            <a:r>
              <a:rPr lang="tr-TR" dirty="0"/>
              <a:t> toleransı ve tip 2 diyabet tanısı için kullanılır.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Açlık plazma </a:t>
            </a:r>
            <a:r>
              <a:rPr lang="tr-TR" dirty="0" err="1"/>
              <a:t>glukozu</a:t>
            </a:r>
            <a:r>
              <a:rPr lang="tr-TR" dirty="0"/>
              <a:t> (FPG) ile glikoz yüklemesinden 2 saat sonra plazma </a:t>
            </a:r>
            <a:r>
              <a:rPr lang="tr-TR" dirty="0" err="1"/>
              <a:t>glukozu</a:t>
            </a:r>
            <a:r>
              <a:rPr lang="tr-TR" dirty="0"/>
              <a:t> (2hPG) arasındaki ara ölçüler (</a:t>
            </a:r>
            <a:r>
              <a:rPr lang="tr-TR" dirty="0" err="1"/>
              <a:t>örn</a:t>
            </a:r>
            <a:r>
              <a:rPr lang="tr-TR" dirty="0"/>
              <a:t>. 30 dakika plazma </a:t>
            </a:r>
            <a:r>
              <a:rPr lang="tr-TR" dirty="0" err="1"/>
              <a:t>glukozu</a:t>
            </a:r>
            <a:r>
              <a:rPr lang="tr-TR" dirty="0"/>
              <a:t> (30minPG) veya 1 saat plazma </a:t>
            </a:r>
            <a:r>
              <a:rPr lang="tr-TR" dirty="0" err="1"/>
              <a:t>glukoz</a:t>
            </a:r>
            <a:r>
              <a:rPr lang="tr-TR" dirty="0"/>
              <a:t> (1hPG)) konsantrasyonları, klinik uygulamada fazla ilgi görmemiştir.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Ancak  diyabet risk tahmini için </a:t>
            </a:r>
            <a:r>
              <a:rPr lang="tr-TR" dirty="0" err="1"/>
              <a:t>için</a:t>
            </a:r>
            <a:r>
              <a:rPr lang="tr-TR" dirty="0"/>
              <a:t> epidemiyolojik çalışmalar bunların FPG, 2hPG veya HbA1c'den daha fazla olabileceğini göstermiştir.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912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ECCC16-28F0-4CC8-97FC-4305086B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0BC6C7-34A7-4BE0-A728-D28547196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Önceki çalışmalarda </a:t>
            </a:r>
            <a:r>
              <a:rPr lang="tr-TR" dirty="0" err="1"/>
              <a:t>kardiyovasküler</a:t>
            </a:r>
            <a:r>
              <a:rPr lang="tr-TR" dirty="0"/>
              <a:t> hastalık (KVH) ve tüm nedenlere bağlı ölüm oranları daha az dikkat çekmektedir.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Son zamanlardaki çalışmalar 75 gr OGTT sonrası 2.saat </a:t>
            </a:r>
            <a:r>
              <a:rPr lang="tr-TR" dirty="0" err="1"/>
              <a:t>glukoz</a:t>
            </a:r>
            <a:r>
              <a:rPr lang="tr-TR" dirty="0"/>
              <a:t> değerleri normal olan ancak 45.dk yüksek </a:t>
            </a:r>
            <a:r>
              <a:rPr lang="tr-TR" dirty="0" err="1"/>
              <a:t>glukoz</a:t>
            </a:r>
            <a:r>
              <a:rPr lang="tr-TR" dirty="0"/>
              <a:t> pik değeri  olan bireylerin, daha yüksek 2.saat </a:t>
            </a:r>
            <a:r>
              <a:rPr lang="tr-TR" dirty="0" err="1"/>
              <a:t>glukoz</a:t>
            </a:r>
            <a:r>
              <a:rPr lang="tr-TR" dirty="0"/>
              <a:t> değeri olup 45.dk </a:t>
            </a:r>
            <a:r>
              <a:rPr lang="tr-TR" dirty="0" err="1"/>
              <a:t>glukoz</a:t>
            </a:r>
            <a:r>
              <a:rPr lang="tr-TR" dirty="0"/>
              <a:t> pik değeri daha düşük olanlara göre  KVH açısından tahmini 10 yıllık risk artışı olduğunu göstermiştir. </a:t>
            </a:r>
          </a:p>
        </p:txBody>
      </p:sp>
    </p:spTree>
    <p:extLst>
      <p:ext uri="{BB962C8B-B14F-4D97-AF65-F5344CB8AC3E}">
        <p14:creationId xmlns:p14="http://schemas.microsoft.com/office/powerpoint/2010/main" val="3249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5A9B20-95B1-4C54-94A8-D99EB377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ECBB43-DCD8-4654-8D98-D1879C62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Ayrıca, </a:t>
            </a:r>
            <a:r>
              <a:rPr lang="tr-TR" dirty="0" err="1"/>
              <a:t>prospektif</a:t>
            </a:r>
            <a:r>
              <a:rPr lang="tr-TR" dirty="0"/>
              <a:t> bir çalışmada, </a:t>
            </a:r>
            <a:r>
              <a:rPr lang="tr-TR" dirty="0" err="1"/>
              <a:t>glukoz</a:t>
            </a:r>
            <a:r>
              <a:rPr lang="tr-TR" dirty="0"/>
              <a:t> modelleri ile gelecekteki diyabet riski arasında ilişki olduğu gösterilmiştir.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Şimdi, OGTT sırasında üç zamanlı plazma </a:t>
            </a:r>
            <a:r>
              <a:rPr lang="tr-TR" dirty="0" err="1"/>
              <a:t>glukoz</a:t>
            </a:r>
            <a:r>
              <a:rPr lang="tr-TR" dirty="0"/>
              <a:t> modellerinde </a:t>
            </a:r>
            <a:r>
              <a:rPr lang="tr-TR" dirty="0" err="1"/>
              <a:t>heterojenliği</a:t>
            </a:r>
            <a:r>
              <a:rPr lang="tr-TR" dirty="0"/>
              <a:t> ortaya koymak için aynı istatistiksel yöntemi kullanmayı ve daha sonra diyabetin sadece </a:t>
            </a:r>
            <a:r>
              <a:rPr lang="tr-TR" dirty="0" err="1"/>
              <a:t>insidansını</a:t>
            </a:r>
            <a:r>
              <a:rPr lang="tr-TR" dirty="0"/>
              <a:t> değil aynı zamanda tanımlanan </a:t>
            </a:r>
            <a:r>
              <a:rPr lang="tr-TR" dirty="0" err="1"/>
              <a:t>latent</a:t>
            </a:r>
            <a:r>
              <a:rPr lang="tr-TR" dirty="0"/>
              <a:t> sınıflar arasında KVH ve tüm nedenlere bağlı ölüm oranını da karşılaştırmayı hedefliyoruz.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Çalışmamızda klasik risk ölçütleriyle yakalanmayan yüksek riskli bireyler olacağı varsayılmaktadır.</a:t>
            </a:r>
          </a:p>
        </p:txBody>
      </p:sp>
    </p:spTree>
    <p:extLst>
      <p:ext uri="{BB962C8B-B14F-4D97-AF65-F5344CB8AC3E}">
        <p14:creationId xmlns:p14="http://schemas.microsoft.com/office/powerpoint/2010/main" val="365321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87029E-7630-41D9-B873-A99AF87F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F60B97-0679-4854-A524-5B14EC301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Analiz, Danimarka popülasyonunda </a:t>
            </a:r>
            <a:r>
              <a:rPr lang="tr-TR" dirty="0" err="1"/>
              <a:t>non</a:t>
            </a:r>
            <a:r>
              <a:rPr lang="tr-TR" dirty="0"/>
              <a:t>-farmakolojik </a:t>
            </a:r>
            <a:r>
              <a:rPr lang="tr-TR" dirty="0" err="1"/>
              <a:t>prospektif</a:t>
            </a:r>
            <a:r>
              <a:rPr lang="tr-TR" dirty="0"/>
              <a:t> çalışma olan Inter99 çalışmasının verilerine dayanmaktadır.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OGTT sırasında farklı </a:t>
            </a:r>
            <a:r>
              <a:rPr lang="tr-TR" dirty="0" err="1"/>
              <a:t>glisemik</a:t>
            </a:r>
            <a:r>
              <a:rPr lang="tr-TR" dirty="0"/>
              <a:t> yanıt modellerini tanımlamak için </a:t>
            </a:r>
            <a:r>
              <a:rPr lang="tr-TR" dirty="0" err="1"/>
              <a:t>latent</a:t>
            </a:r>
            <a:r>
              <a:rPr lang="tr-TR" dirty="0"/>
              <a:t> sınıf modelleri oluşturulmuştur.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Başlangıçta 6784 kişi çalışmaya alındı.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75 gr OGTT yapılarak üç zaman noktasında (açlık, 30.dk ve 2.saat) plazma </a:t>
            </a:r>
            <a:r>
              <a:rPr lang="tr-TR" dirty="0" err="1"/>
              <a:t>glukozu</a:t>
            </a:r>
            <a:r>
              <a:rPr lang="tr-TR" dirty="0"/>
              <a:t> ve serum insülini ölçümü yapıldı.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78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69CC15-5B92-46CD-9303-FB9E955D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514CFA-F89F-43AB-AE36-0A10BB7AF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Toplamda, 6171 katılımcı, üç zaman noktasında geçerli </a:t>
            </a:r>
            <a:r>
              <a:rPr lang="tr-TR" dirty="0" err="1"/>
              <a:t>glukoz</a:t>
            </a:r>
            <a:r>
              <a:rPr lang="tr-TR" dirty="0"/>
              <a:t> ölçümlerine sahipti.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Bilinen (n = 44) veya taramayla saptanan diyabetli (n = 243) bireyleri dışladık.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Başlangıçta KVH olan 61 kişi dışlandı ve analiz için 5861 katılımcı bırakıldı.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Standart prosedürlere göre boy, vücut ağırlığı, bel ve kalça çevresi, kan basıncı ve plazma lipitleri ölçüldü.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460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1C9D39-627D-471D-940D-14D5EA1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A0CDF0-B2A6-4A0A-B242-AFBAF77D7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Sigara içme durumu, diyet, fiziksel aktivite, sosyoekonomik durum ve ilaç kullanımı ile ilgili bilgiler anket yoluyla elde edilmiştir.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İnsülin duyarlılığının bir belirleyicisi olarak, </a:t>
            </a:r>
            <a:r>
              <a:rPr lang="tr-TR" dirty="0" err="1"/>
              <a:t>Gutt</a:t>
            </a:r>
            <a:r>
              <a:rPr lang="tr-TR" dirty="0"/>
              <a:t> ve </a:t>
            </a:r>
            <a:r>
              <a:rPr lang="tr-TR" dirty="0" err="1"/>
              <a:t>ark.nın</a:t>
            </a:r>
            <a:r>
              <a:rPr lang="tr-TR" dirty="0"/>
              <a:t> denklemini kullanarak </a:t>
            </a:r>
            <a:r>
              <a:rPr lang="tr-TR" dirty="0" err="1"/>
              <a:t>Cederholm</a:t>
            </a:r>
            <a:r>
              <a:rPr lang="tr-TR" dirty="0"/>
              <a:t> indeksinin basitleştirilmiş bir versiyonu olan insülin duyarlılık indeksi (ISI0-120) hesaplandı.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Aynı zamanda </a:t>
            </a:r>
            <a:r>
              <a:rPr lang="tr-TR" dirty="0" err="1"/>
              <a:t>glukoz</a:t>
            </a:r>
            <a:r>
              <a:rPr lang="tr-TR" dirty="0"/>
              <a:t> müdahalesine insülin cevabını karakterize etmek için açlık ve 30 dakika glikoz ve insülin ölçümlerine dayanan </a:t>
            </a:r>
            <a:r>
              <a:rPr lang="tr-TR" dirty="0" err="1"/>
              <a:t>insülinogenik</a:t>
            </a:r>
            <a:r>
              <a:rPr lang="tr-TR" dirty="0"/>
              <a:t> indeks de hesaplandı.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Denklemler elektronik tamamlayıcı malzemede (ESM) sağlanmıştır.</a:t>
            </a:r>
          </a:p>
        </p:txBody>
      </p:sp>
    </p:spTree>
    <p:extLst>
      <p:ext uri="{BB962C8B-B14F-4D97-AF65-F5344CB8AC3E}">
        <p14:creationId xmlns:p14="http://schemas.microsoft.com/office/powerpoint/2010/main" val="236373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6DE720-8E72-4011-945D-F35FD3A5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6EC35E-8B54-4059-888F-F69DEE985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Inter99 çalışması, yerel etik kurulunun onayı ile Helsinki Deklarasyonu uyarınca gerçekleştirilmiş ve katılımcılardan bilgilendirilmiş onam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386581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1227</Words>
  <Application>Microsoft Office PowerPoint</Application>
  <PresentationFormat>Geniş ekran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Oral glikoz tolerans testi sırasında glukoz modelleri ve gelecekteki diyabet, kardiyovasküler hastalık ve tüm nedenlere bağlı mortalite oranı ile ilişkisi</vt:lpstr>
      <vt:lpstr>PowerPoint Sunusu</vt:lpstr>
      <vt:lpstr>Giriş</vt:lpstr>
      <vt:lpstr>Giriş</vt:lpstr>
      <vt:lpstr>Giriş</vt:lpstr>
      <vt:lpstr>Yöntem</vt:lpstr>
      <vt:lpstr>Yöntem</vt:lpstr>
      <vt:lpstr>Yöntem</vt:lpstr>
      <vt:lpstr>Yöntem</vt:lpstr>
      <vt:lpstr>Yöntem</vt:lpstr>
      <vt:lpstr>Yöntem</vt:lpstr>
      <vt:lpstr>Yöntem</vt:lpstr>
      <vt:lpstr>Sonuçlar</vt:lpstr>
      <vt:lpstr>PowerPoint Sunusu</vt:lpstr>
      <vt:lpstr>PowerPoint Sunusu</vt:lpstr>
      <vt:lpstr>PowerPoint Sunusu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glikoz tolerans testi sırasında glukoz modelleri ve gelecekteki diyabet, kardiyovasküler hastalık ve tüm nedenlere bağlı mortalite oranı ile ilişkisi</dc:title>
  <dc:creator>Hatice Alkaya</dc:creator>
  <cp:lastModifiedBy>Hatice Alkaya</cp:lastModifiedBy>
  <cp:revision>67</cp:revision>
  <dcterms:created xsi:type="dcterms:W3CDTF">2018-05-11T17:29:20Z</dcterms:created>
  <dcterms:modified xsi:type="dcterms:W3CDTF">2018-05-15T09:47:28Z</dcterms:modified>
</cp:coreProperties>
</file>