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90" r:id="rId15"/>
    <p:sldId id="269" r:id="rId16"/>
    <p:sldId id="271" r:id="rId17"/>
    <p:sldId id="291" r:id="rId18"/>
    <p:sldId id="272" r:id="rId19"/>
    <p:sldId id="273" r:id="rId20"/>
    <p:sldId id="292" r:id="rId21"/>
    <p:sldId id="274" r:id="rId22"/>
    <p:sldId id="275" r:id="rId23"/>
    <p:sldId id="276" r:id="rId24"/>
    <p:sldId id="277" r:id="rId25"/>
    <p:sldId id="288" r:id="rId26"/>
    <p:sldId id="278" r:id="rId27"/>
    <p:sldId id="289" r:id="rId28"/>
    <p:sldId id="279" r:id="rId29"/>
    <p:sldId id="293" r:id="rId30"/>
    <p:sldId id="280" r:id="rId31"/>
    <p:sldId id="286" r:id="rId32"/>
    <p:sldId id="294" r:id="rId33"/>
    <p:sldId id="283" r:id="rId34"/>
    <p:sldId id="281" r:id="rId35"/>
    <p:sldId id="295" r:id="rId3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Dikdörtgen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Dikdörtgen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Dikdörtgen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Dikdörtgen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Dikdörtgen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Yuvarlatılmış Dikdörtgen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Yuvarlatılmış Dikdörtgen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Dikdörtgen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08.03.2016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08.03.2016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08.03.2016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08.03.2016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08.03.2016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08.03.2016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2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08.03.2016</a:t>
            </a:fld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08.03.2016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08.03.2016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08.03.2016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08.03.2016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Dikdörtgen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Dikdörtgen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Dikdörtgen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Dikdörtgen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Yuvarlatılmış Dikdörtgen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Yuvarlatılmış Dikdörtgen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Dikdörtgen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Dikdörtgen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Dikdörtgen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Dikdörtgen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Dikdörtgen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Dikdörtgen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08.03.2016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7931224" cy="1752600"/>
          </a:xfrm>
        </p:spPr>
        <p:txBody>
          <a:bodyPr/>
          <a:lstStyle/>
          <a:p>
            <a:r>
              <a:rPr lang="tr-TR" dirty="0" smtClean="0"/>
              <a:t>DR. NAHİDE GÖKÇE ÇAKIR</a:t>
            </a:r>
          </a:p>
          <a:p>
            <a:r>
              <a:rPr lang="tr-TR" dirty="0" smtClean="0"/>
              <a:t>08.04.2016  KTÜ AİLE HEKİMLİĞİ ABD</a:t>
            </a:r>
            <a:endParaRPr lang="tr-T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8973"/>
            <a:ext cx="9144000" cy="2924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Başlık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Diyabetik anne bebeklerine ait </a:t>
            </a:r>
            <a:r>
              <a:rPr lang="tr-TR" dirty="0" err="1" smtClean="0"/>
              <a:t>prenatal</a:t>
            </a:r>
            <a:r>
              <a:rPr lang="tr-TR" dirty="0" smtClean="0"/>
              <a:t> öykü, anne ve baba yaşı, akraba evliliği varlığı, doğum şekli ve öyküsü, </a:t>
            </a:r>
            <a:r>
              <a:rPr lang="tr-TR" dirty="0" err="1" smtClean="0"/>
              <a:t>gestasyon</a:t>
            </a:r>
            <a:r>
              <a:rPr lang="tr-TR" dirty="0" smtClean="0"/>
              <a:t> yaşı, doğum ağırlığı, cinsiyeti, doğuştan anomali varlığı değerlendirildi. </a:t>
            </a:r>
          </a:p>
          <a:p>
            <a:r>
              <a:rPr lang="tr-TR" dirty="0" err="1" smtClean="0"/>
              <a:t>Sosyodemografik</a:t>
            </a:r>
            <a:r>
              <a:rPr lang="tr-TR" dirty="0" smtClean="0"/>
              <a:t> özellikleri, klinik bulguları, bebeklerinde gözlenen </a:t>
            </a:r>
            <a:r>
              <a:rPr lang="tr-TR" dirty="0" err="1" smtClean="0"/>
              <a:t>konjenital</a:t>
            </a:r>
            <a:r>
              <a:rPr lang="tr-TR" dirty="0" smtClean="0"/>
              <a:t> anomaliler ve komplikasyonları dosyalarından ayrıntılı olarak kayıt edildi</a:t>
            </a: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YÖNTEM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Hastaların fizik muayene bulguları, </a:t>
            </a:r>
            <a:r>
              <a:rPr lang="tr-TR" dirty="0" err="1" smtClean="0"/>
              <a:t>laboratuvar</a:t>
            </a:r>
            <a:r>
              <a:rPr lang="tr-TR" dirty="0" smtClean="0"/>
              <a:t> sonuçları ve görüntüleme incelemeleri değerlendirildi, hastalara 3-5. günler arasında EKO yapıldı. </a:t>
            </a:r>
          </a:p>
          <a:p>
            <a:r>
              <a:rPr lang="tr-TR" dirty="0" smtClean="0"/>
              <a:t>DAB tanısıyla kliniğimizde izlenen tüm bebeklere ek anomali açısından yaşamlarının ilk 1 ayında </a:t>
            </a:r>
            <a:r>
              <a:rPr lang="tr-TR" dirty="0" err="1" smtClean="0"/>
              <a:t>abdominal</a:t>
            </a:r>
            <a:r>
              <a:rPr lang="tr-TR" dirty="0" smtClean="0"/>
              <a:t> ve </a:t>
            </a:r>
            <a:r>
              <a:rPr lang="tr-TR" dirty="0" err="1" smtClean="0"/>
              <a:t>transfontanel</a:t>
            </a:r>
            <a:r>
              <a:rPr lang="tr-TR" dirty="0" smtClean="0"/>
              <a:t> </a:t>
            </a:r>
            <a:r>
              <a:rPr lang="tr-TR" dirty="0" err="1" smtClean="0"/>
              <a:t>ultrasonografik</a:t>
            </a:r>
            <a:r>
              <a:rPr lang="tr-TR" dirty="0" smtClean="0"/>
              <a:t> inceleme yapıldı.</a:t>
            </a: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YÖNTEM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DAB’leri</a:t>
            </a:r>
            <a:r>
              <a:rPr lang="tr-TR" dirty="0" smtClean="0"/>
              <a:t> görülebilen başlıca </a:t>
            </a:r>
            <a:r>
              <a:rPr lang="tr-TR" dirty="0" err="1" smtClean="0"/>
              <a:t>metabolik</a:t>
            </a:r>
            <a:r>
              <a:rPr lang="tr-TR" dirty="0" smtClean="0"/>
              <a:t> ve hematolojik problemler açısından tetkik edildi. </a:t>
            </a: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YÖNTEM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Çalışma süresi içerisinde 86 </a:t>
            </a:r>
            <a:r>
              <a:rPr lang="tr-TR" dirty="0" err="1" smtClean="0"/>
              <a:t>yenidoğan</a:t>
            </a:r>
            <a:r>
              <a:rPr lang="tr-TR" dirty="0" smtClean="0"/>
              <a:t> bebek DAB tanısı aldı. </a:t>
            </a:r>
          </a:p>
          <a:p>
            <a:r>
              <a:rPr lang="tr-TR" dirty="0" smtClean="0"/>
              <a:t>Bu dönem içerisinde YYBÜ yatan </a:t>
            </a:r>
            <a:r>
              <a:rPr lang="tr-TR" dirty="0" err="1" smtClean="0"/>
              <a:t>yenidoğan</a:t>
            </a:r>
            <a:r>
              <a:rPr lang="tr-TR" dirty="0" smtClean="0"/>
              <a:t> bebek sayısı 10.099 idi. </a:t>
            </a:r>
          </a:p>
          <a:p>
            <a:r>
              <a:rPr lang="tr-TR" dirty="0" smtClean="0"/>
              <a:t>DAB tanısı alan vakaların 72’si (% 84) ≥ 2 pariteye sahip anne bebekleri idi. </a:t>
            </a:r>
          </a:p>
          <a:p>
            <a:r>
              <a:rPr lang="tr-TR" dirty="0" smtClean="0"/>
              <a:t>Bu bebeklerin annelerinde GDM % 84.9 sıklıkta, İDDM % 15.1 sıklıkta saptandı. </a:t>
            </a: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YÖNTEM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Annelerin ortalama yaşı 31.2±4.9 (19-42), ortalama gebelik süresi 37.9±1.9 (27-41) haftaydı. </a:t>
            </a:r>
          </a:p>
          <a:p>
            <a:r>
              <a:rPr lang="tr-TR" dirty="0" smtClean="0"/>
              <a:t>Hastaların öyküleri incelendiğinde daha önce </a:t>
            </a:r>
            <a:r>
              <a:rPr lang="tr-TR" dirty="0" err="1" smtClean="0"/>
              <a:t>fetal</a:t>
            </a:r>
            <a:r>
              <a:rPr lang="tr-TR" dirty="0" smtClean="0"/>
              <a:t> ve </a:t>
            </a:r>
            <a:r>
              <a:rPr lang="tr-TR" dirty="0" err="1" smtClean="0"/>
              <a:t>neonatal</a:t>
            </a:r>
            <a:r>
              <a:rPr lang="tr-TR" dirty="0" smtClean="0"/>
              <a:t> kayıp öyküsü 11 (% 12.8) vakada vardı</a:t>
            </a:r>
          </a:p>
          <a:p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YÖNTEM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2276872"/>
            <a:ext cx="4464496" cy="3363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YÖNTEM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Gebelik süresi içerisinde annelerin % 11.6’sında hipertansiyon, % 5.8’inde </a:t>
            </a:r>
            <a:r>
              <a:rPr lang="tr-TR" dirty="0" err="1" smtClean="0"/>
              <a:t>preeklampsi</a:t>
            </a:r>
            <a:r>
              <a:rPr lang="tr-TR" dirty="0" smtClean="0"/>
              <a:t> ve % 8.1’inde </a:t>
            </a:r>
            <a:r>
              <a:rPr lang="tr-TR" dirty="0" err="1" smtClean="0"/>
              <a:t>poli</a:t>
            </a:r>
            <a:r>
              <a:rPr lang="tr-TR" dirty="0" smtClean="0"/>
              <a:t> ve </a:t>
            </a:r>
            <a:r>
              <a:rPr lang="tr-TR" dirty="0" err="1" smtClean="0"/>
              <a:t>oligohidroamniyoz</a:t>
            </a:r>
            <a:r>
              <a:rPr lang="tr-TR" dirty="0" smtClean="0"/>
              <a:t> gözlenirken, % 60.8’inde ek bir komplikasyon saptanmadı. </a:t>
            </a: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YÖNTEM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Tüm gebelerdeki HbA1c değeri 6.1±0.7 (5.0-7.9) iken, IDDM olan gebelerde ortalama HbA1c değeri 7.2±0.4; GDM olan gebelerde ise 5.9±0.6 saptandı ve aradaki fark istatistiksel olarak anlamlı kabul edildi .</a:t>
            </a:r>
          </a:p>
          <a:p>
            <a:r>
              <a:rPr lang="tr-TR" dirty="0" smtClean="0"/>
              <a:t>Gebelikte diyabet tanısı alan annelerden 68’inde (% 79) kan şekeri düzeyi diyet ile </a:t>
            </a:r>
            <a:r>
              <a:rPr lang="tr-TR" dirty="0" err="1" smtClean="0"/>
              <a:t>regule</a:t>
            </a:r>
            <a:r>
              <a:rPr lang="tr-TR" dirty="0" smtClean="0"/>
              <a:t> edilirken, 18’inde (% 21) </a:t>
            </a:r>
            <a:r>
              <a:rPr lang="tr-TR" dirty="0" err="1" smtClean="0"/>
              <a:t>insülin</a:t>
            </a:r>
            <a:r>
              <a:rPr lang="tr-TR" dirty="0" smtClean="0"/>
              <a:t> gereksinimi oldu</a:t>
            </a:r>
          </a:p>
          <a:p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YÖNTEM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548680"/>
            <a:ext cx="4032448" cy="5977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Çalışmadaki 86 </a:t>
            </a:r>
            <a:r>
              <a:rPr lang="tr-TR" dirty="0" err="1" smtClean="0"/>
              <a:t>DAB’lerinin</a:t>
            </a:r>
            <a:r>
              <a:rPr lang="tr-TR" dirty="0" smtClean="0"/>
              <a:t> 44’ü (% 51.2) erkek, 42’si (% 48.8) kız cinsiyetinde iken, ortalama doğum ağırlığı 3588±797 (1200-5259) g bulundu. </a:t>
            </a:r>
          </a:p>
          <a:p>
            <a:r>
              <a:rPr lang="tr-TR" dirty="0" err="1" smtClean="0"/>
              <a:t>Gestasyon</a:t>
            </a:r>
            <a:r>
              <a:rPr lang="tr-TR" dirty="0" smtClean="0"/>
              <a:t> haftasına göre normal doğum ağırlığı (AGA) oranı % 60.4, </a:t>
            </a:r>
            <a:r>
              <a:rPr lang="tr-TR" dirty="0" err="1" smtClean="0"/>
              <a:t>gestasyon</a:t>
            </a:r>
            <a:r>
              <a:rPr lang="tr-TR" dirty="0" smtClean="0"/>
              <a:t> haftasına göre düşük doğum ağırlığı (SGA) oranı ise % 4.7 idi. </a:t>
            </a:r>
          </a:p>
          <a:p>
            <a:r>
              <a:rPr lang="tr-TR" dirty="0" smtClean="0"/>
              <a:t>Bebeklerdeki </a:t>
            </a:r>
            <a:r>
              <a:rPr lang="tr-TR" dirty="0" err="1" smtClean="0"/>
              <a:t>makrozomi</a:t>
            </a:r>
            <a:r>
              <a:rPr lang="tr-TR" dirty="0" smtClean="0"/>
              <a:t> sıklığı ise % 34.9 idi . </a:t>
            </a: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YÖNTEM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GİRİŞ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Diyabet; </a:t>
            </a:r>
          </a:p>
          <a:p>
            <a:pPr lvl="1"/>
            <a:r>
              <a:rPr lang="tr-TR" dirty="0" smtClean="0"/>
              <a:t>Gebelik süresince </a:t>
            </a:r>
            <a:r>
              <a:rPr lang="tr-TR" dirty="0" err="1" smtClean="0"/>
              <a:t>fetal</a:t>
            </a:r>
            <a:r>
              <a:rPr lang="tr-TR" dirty="0" smtClean="0"/>
              <a:t> gelişimi olumsuz etkileyen, </a:t>
            </a:r>
            <a:r>
              <a:rPr lang="tr-TR" dirty="0" err="1" smtClean="0"/>
              <a:t>yenidoğanlarda</a:t>
            </a:r>
            <a:r>
              <a:rPr lang="tr-TR" dirty="0" smtClean="0"/>
              <a:t> </a:t>
            </a:r>
            <a:r>
              <a:rPr lang="tr-TR" dirty="0" err="1" smtClean="0"/>
              <a:t>metabolik</a:t>
            </a:r>
            <a:r>
              <a:rPr lang="tr-TR" dirty="0" smtClean="0"/>
              <a:t> bozukluklara yol açan önemli bir hastalıktır . </a:t>
            </a:r>
          </a:p>
          <a:p>
            <a:r>
              <a:rPr lang="tr-TR" dirty="0" err="1" smtClean="0"/>
              <a:t>Gestasyonel</a:t>
            </a:r>
            <a:r>
              <a:rPr lang="tr-TR" dirty="0" smtClean="0"/>
              <a:t> </a:t>
            </a:r>
            <a:r>
              <a:rPr lang="tr-TR" dirty="0" err="1" smtClean="0"/>
              <a:t>Diyabetes</a:t>
            </a:r>
            <a:r>
              <a:rPr lang="tr-TR" dirty="0" smtClean="0"/>
              <a:t> </a:t>
            </a:r>
            <a:r>
              <a:rPr lang="tr-TR" dirty="0" err="1" smtClean="0"/>
              <a:t>Mellitus</a:t>
            </a:r>
            <a:r>
              <a:rPr lang="tr-TR" dirty="0" smtClean="0"/>
              <a:t> (GDM) </a:t>
            </a:r>
          </a:p>
          <a:p>
            <a:pPr lvl="1"/>
            <a:r>
              <a:rPr lang="tr-TR" dirty="0" smtClean="0"/>
              <a:t>Gebelik sırasında ilk kez oluşan veya fark edilen </a:t>
            </a:r>
            <a:r>
              <a:rPr lang="tr-TR" dirty="0" err="1" smtClean="0"/>
              <a:t>glukoz</a:t>
            </a:r>
            <a:r>
              <a:rPr lang="tr-TR" dirty="0" smtClean="0"/>
              <a:t> tahammülsüzlüğüdür. </a:t>
            </a:r>
          </a:p>
          <a:p>
            <a:pPr lvl="1"/>
            <a:r>
              <a:rPr lang="tr-TR" dirty="0" smtClean="0"/>
              <a:t>Genellikle gebeliğin ikinci yarısında görüldüğü için gebeliğin ilk üç ayında görülen diyabet, </a:t>
            </a:r>
            <a:r>
              <a:rPr lang="tr-TR" dirty="0" err="1" smtClean="0"/>
              <a:t>pregestasyonel</a:t>
            </a:r>
            <a:r>
              <a:rPr lang="tr-TR" dirty="0" smtClean="0"/>
              <a:t> </a:t>
            </a:r>
            <a:r>
              <a:rPr lang="tr-TR" dirty="0" err="1" smtClean="0"/>
              <a:t>diabetes</a:t>
            </a:r>
            <a:r>
              <a:rPr lang="tr-TR" dirty="0" smtClean="0"/>
              <a:t> </a:t>
            </a:r>
            <a:r>
              <a:rPr lang="tr-TR" dirty="0" err="1" smtClean="0"/>
              <a:t>mellitus</a:t>
            </a:r>
            <a:r>
              <a:rPr lang="tr-TR" dirty="0" smtClean="0"/>
              <a:t> olarak tanımlanır.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Diyabetik anne bebeklerinin </a:t>
            </a:r>
            <a:r>
              <a:rPr lang="tr-TR" dirty="0" err="1" smtClean="0"/>
              <a:t>postnatal</a:t>
            </a:r>
            <a:r>
              <a:rPr lang="tr-TR" dirty="0" smtClean="0"/>
              <a:t> ilk saatlerinde % 32,5’inde hipoglisemi ve % 27.9’unda </a:t>
            </a:r>
            <a:r>
              <a:rPr lang="tr-TR" dirty="0" err="1" smtClean="0"/>
              <a:t>polisitemi</a:t>
            </a:r>
            <a:r>
              <a:rPr lang="tr-TR" dirty="0" smtClean="0"/>
              <a:t> görüldü. </a:t>
            </a:r>
          </a:p>
          <a:p>
            <a:r>
              <a:rPr lang="tr-TR" dirty="0" smtClean="0"/>
              <a:t>Doğum travmasına bağlı komplikasyonlar açısından 9 vakada </a:t>
            </a:r>
            <a:r>
              <a:rPr lang="tr-TR" dirty="0" err="1" smtClean="0"/>
              <a:t>perinatal</a:t>
            </a:r>
            <a:r>
              <a:rPr lang="tr-TR" dirty="0" smtClean="0"/>
              <a:t> </a:t>
            </a:r>
            <a:r>
              <a:rPr lang="tr-TR" dirty="0" err="1" smtClean="0"/>
              <a:t>asfiksi</a:t>
            </a:r>
            <a:r>
              <a:rPr lang="tr-TR" dirty="0" smtClean="0"/>
              <a:t>, 3 vakada </a:t>
            </a:r>
            <a:r>
              <a:rPr lang="tr-TR" dirty="0" err="1" smtClean="0"/>
              <a:t>brakiyal</a:t>
            </a:r>
            <a:r>
              <a:rPr lang="tr-TR" dirty="0" smtClean="0"/>
              <a:t> paralizi, 1 vakada da </a:t>
            </a:r>
            <a:r>
              <a:rPr lang="tr-TR" dirty="0" err="1" smtClean="0"/>
              <a:t>fasiyal</a:t>
            </a:r>
            <a:r>
              <a:rPr lang="tr-TR" dirty="0" smtClean="0"/>
              <a:t> paralizi saptandı</a:t>
            </a:r>
          </a:p>
          <a:p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YÖNTEM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2276872"/>
            <a:ext cx="512420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YÖNTEM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988840"/>
            <a:ext cx="4680520" cy="4702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YÖNTEM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2276872"/>
            <a:ext cx="5472608" cy="3548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YÖNTEM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Kardiyovasküler</a:t>
            </a:r>
            <a:r>
              <a:rPr lang="tr-TR" dirty="0" smtClean="0"/>
              <a:t> sistem anomalileri % 45 ile en sık görülen sistem anomalileri iken, bunu azalan sıklıkta </a:t>
            </a:r>
            <a:r>
              <a:rPr lang="tr-TR" dirty="0" err="1" smtClean="0"/>
              <a:t>gastrointestinal</a:t>
            </a:r>
            <a:r>
              <a:rPr lang="tr-TR" dirty="0" smtClean="0"/>
              <a:t> (n=11, % 12.7), </a:t>
            </a:r>
            <a:r>
              <a:rPr lang="tr-TR" dirty="0" err="1" smtClean="0"/>
              <a:t>genitoüriner</a:t>
            </a:r>
            <a:r>
              <a:rPr lang="tr-TR" dirty="0" smtClean="0"/>
              <a:t> (n=9, % 10.4), santral sinir sistemi (n=5, % 5.8) ve kas </a:t>
            </a:r>
            <a:r>
              <a:rPr lang="fi-FI" dirty="0" smtClean="0"/>
              <a:t>iskelet sistemi anomalileri (n=5, % 5.8) izlendi. </a:t>
            </a: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YÖNTEM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Biyokimyasal ve hematolojik bulgular değerlendirildiğinde </a:t>
            </a:r>
          </a:p>
          <a:p>
            <a:pPr lvl="1"/>
            <a:r>
              <a:rPr lang="tr-TR" dirty="0" smtClean="0"/>
              <a:t>En Sık Hipoglisemi (N=28; % 32,5)</a:t>
            </a:r>
          </a:p>
          <a:p>
            <a:pPr lvl="1"/>
            <a:r>
              <a:rPr lang="tr-TR" dirty="0" err="1" smtClean="0"/>
              <a:t>Polisitemi</a:t>
            </a:r>
            <a:r>
              <a:rPr lang="tr-TR" dirty="0" smtClean="0"/>
              <a:t> (N=24; % 27.9), </a:t>
            </a:r>
          </a:p>
          <a:p>
            <a:pPr lvl="1"/>
            <a:r>
              <a:rPr lang="tr-TR" dirty="0" err="1" smtClean="0"/>
              <a:t>Trombositopeni</a:t>
            </a:r>
            <a:r>
              <a:rPr lang="tr-TR" dirty="0" smtClean="0"/>
              <a:t> (N=14; % 16.2), </a:t>
            </a:r>
          </a:p>
          <a:p>
            <a:pPr lvl="1"/>
            <a:r>
              <a:rPr lang="tr-TR" dirty="0" err="1" smtClean="0"/>
              <a:t>Hipokalsemi</a:t>
            </a:r>
            <a:r>
              <a:rPr lang="tr-TR" dirty="0" smtClean="0"/>
              <a:t> (N=10; % 11.6), </a:t>
            </a:r>
          </a:p>
          <a:p>
            <a:pPr lvl="1"/>
            <a:r>
              <a:rPr lang="tr-TR" dirty="0" err="1" smtClean="0"/>
              <a:t>Hipomagnezemi</a:t>
            </a:r>
            <a:r>
              <a:rPr lang="tr-TR" dirty="0" smtClean="0"/>
              <a:t> (N=6; % 6.9) </a:t>
            </a:r>
          </a:p>
          <a:p>
            <a:pPr lvl="1"/>
            <a:r>
              <a:rPr lang="tr-TR" dirty="0" smtClean="0"/>
              <a:t>Anemi (N=3; % 3.4) Azalan Sıklıkta Görüldü. </a:t>
            </a:r>
          </a:p>
          <a:p>
            <a:r>
              <a:rPr lang="tr-TR" dirty="0" smtClean="0"/>
              <a:t>Hayatın ilk saatlerinde fototerapi gerektiren hasta sayısı 22 (% 25,5) idi.</a:t>
            </a: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YÖNTEM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420888"/>
            <a:ext cx="5772197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YÖNTEM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Annenin HbA1c düzeyi ile bebekte RDS, hipoglisemi, </a:t>
            </a:r>
            <a:r>
              <a:rPr lang="tr-TR" dirty="0" err="1" smtClean="0"/>
              <a:t>hipokalsemi</a:t>
            </a:r>
            <a:r>
              <a:rPr lang="tr-TR" dirty="0" smtClean="0"/>
              <a:t> ve </a:t>
            </a:r>
            <a:r>
              <a:rPr lang="tr-TR" dirty="0" err="1" smtClean="0"/>
              <a:t>polisitemi</a:t>
            </a:r>
            <a:r>
              <a:rPr lang="tr-TR" dirty="0" smtClean="0"/>
              <a:t> gelişimi arasında bir ilişki saptanmazken (p&gt;0,05), HbA1c düzeyi arttıkça majör anomali sıklığında artış görüldü.</a:t>
            </a: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YÖNTEM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TARTIŞMA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Gebelikte diyabet artmış </a:t>
            </a:r>
            <a:r>
              <a:rPr lang="tr-TR" dirty="0" err="1" smtClean="0"/>
              <a:t>fetal</a:t>
            </a:r>
            <a:r>
              <a:rPr lang="tr-TR" dirty="0" smtClean="0"/>
              <a:t>, </a:t>
            </a:r>
            <a:r>
              <a:rPr lang="tr-TR" dirty="0" err="1" smtClean="0"/>
              <a:t>neonatal</a:t>
            </a:r>
            <a:r>
              <a:rPr lang="tr-TR" dirty="0" smtClean="0"/>
              <a:t> riskleri ve uzun dönem komplikasyonları nedeniyle günümüzde önemini koruyan bir sorunu oluşturmaktadır.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Diyabetik anne bebeklerinde </a:t>
            </a:r>
            <a:r>
              <a:rPr lang="tr-TR" dirty="0" err="1" smtClean="0"/>
              <a:t>konjenital</a:t>
            </a:r>
            <a:r>
              <a:rPr lang="tr-TR" dirty="0" smtClean="0"/>
              <a:t> anomalilerin artışında günümüze kadar pek çok faktör </a:t>
            </a:r>
            <a:r>
              <a:rPr lang="tr-TR" dirty="0" err="1" smtClean="0"/>
              <a:t>suçlanmıstır</a:t>
            </a:r>
            <a:r>
              <a:rPr lang="tr-TR" dirty="0" smtClean="0"/>
              <a:t>; </a:t>
            </a:r>
          </a:p>
          <a:p>
            <a:pPr lvl="1"/>
            <a:r>
              <a:rPr lang="tr-TR" dirty="0" smtClean="0"/>
              <a:t>Genetik Nedenler, </a:t>
            </a:r>
          </a:p>
          <a:p>
            <a:pPr lvl="1"/>
            <a:r>
              <a:rPr lang="tr-TR" dirty="0" err="1" smtClean="0"/>
              <a:t>Teratojenik</a:t>
            </a:r>
            <a:r>
              <a:rPr lang="tr-TR" dirty="0" smtClean="0"/>
              <a:t> Ajanlar</a:t>
            </a:r>
          </a:p>
          <a:p>
            <a:pPr lvl="1"/>
            <a:r>
              <a:rPr lang="tr-TR" dirty="0" err="1" smtClean="0"/>
              <a:t>Maternal</a:t>
            </a:r>
            <a:r>
              <a:rPr lang="tr-TR" dirty="0" smtClean="0"/>
              <a:t> </a:t>
            </a:r>
            <a:r>
              <a:rPr lang="tr-TR" dirty="0" err="1" smtClean="0"/>
              <a:t>Vasküler</a:t>
            </a:r>
            <a:r>
              <a:rPr lang="tr-TR" dirty="0" smtClean="0"/>
              <a:t> Hastalık  </a:t>
            </a:r>
          </a:p>
          <a:p>
            <a:pPr lvl="1"/>
            <a:r>
              <a:rPr lang="tr-TR" dirty="0" err="1" smtClean="0"/>
              <a:t>Maternal</a:t>
            </a:r>
            <a:r>
              <a:rPr lang="tr-TR" dirty="0" smtClean="0"/>
              <a:t> Diyabetin </a:t>
            </a:r>
            <a:r>
              <a:rPr lang="tr-TR" dirty="0" err="1" smtClean="0"/>
              <a:t>Metabolik</a:t>
            </a:r>
            <a:r>
              <a:rPr lang="tr-TR" dirty="0" smtClean="0"/>
              <a:t> Etkileridir </a:t>
            </a:r>
          </a:p>
          <a:p>
            <a:r>
              <a:rPr lang="tr-TR" dirty="0" smtClean="0"/>
              <a:t>Ancak </a:t>
            </a:r>
            <a:r>
              <a:rPr lang="tr-TR" dirty="0" err="1" smtClean="0"/>
              <a:t>fetal</a:t>
            </a:r>
            <a:r>
              <a:rPr lang="tr-TR" dirty="0" smtClean="0"/>
              <a:t> </a:t>
            </a:r>
            <a:r>
              <a:rPr lang="tr-TR" dirty="0" err="1" smtClean="0"/>
              <a:t>insülin</a:t>
            </a:r>
            <a:r>
              <a:rPr lang="tr-TR" dirty="0" smtClean="0"/>
              <a:t> direnci ve beta hücre hasarı zemininde gelişen </a:t>
            </a:r>
            <a:r>
              <a:rPr lang="tr-TR" dirty="0" err="1" smtClean="0"/>
              <a:t>hiperinsülinemi</a:t>
            </a:r>
            <a:r>
              <a:rPr lang="tr-TR" dirty="0" smtClean="0"/>
              <a:t> ve </a:t>
            </a:r>
            <a:r>
              <a:rPr lang="tr-TR" dirty="0" err="1" smtClean="0"/>
              <a:t>hiperglisemi</a:t>
            </a:r>
            <a:r>
              <a:rPr lang="tr-TR" dirty="0" smtClean="0"/>
              <a:t> başlıca etkili </a:t>
            </a:r>
            <a:r>
              <a:rPr lang="tr-TR" dirty="0" err="1" smtClean="0"/>
              <a:t>patojenik</a:t>
            </a:r>
            <a:r>
              <a:rPr lang="tr-TR" dirty="0" smtClean="0"/>
              <a:t> faktörlerdir</a:t>
            </a: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TARTIŞMA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Gebelerde </a:t>
            </a:r>
            <a:r>
              <a:rPr lang="tr-TR" dirty="0" smtClean="0">
                <a:sym typeface="Wingdings" pitchFamily="2" charset="2"/>
              </a:rPr>
              <a:t> </a:t>
            </a:r>
            <a:r>
              <a:rPr lang="tr-TR" dirty="0" err="1" smtClean="0"/>
              <a:t>spontan</a:t>
            </a:r>
            <a:r>
              <a:rPr lang="tr-TR" dirty="0" smtClean="0"/>
              <a:t> </a:t>
            </a:r>
            <a:r>
              <a:rPr lang="tr-TR" dirty="0" err="1" smtClean="0"/>
              <a:t>abortus</a:t>
            </a:r>
            <a:r>
              <a:rPr lang="tr-TR" dirty="0" smtClean="0"/>
              <a:t>, </a:t>
            </a:r>
            <a:r>
              <a:rPr lang="tr-TR" dirty="0" err="1" smtClean="0"/>
              <a:t>preeklampsi</a:t>
            </a:r>
            <a:r>
              <a:rPr lang="tr-TR" dirty="0" smtClean="0"/>
              <a:t>, hipertansiyon, </a:t>
            </a:r>
            <a:r>
              <a:rPr lang="tr-TR" dirty="0" err="1" smtClean="0"/>
              <a:t>polihidroamniyoz</a:t>
            </a:r>
            <a:r>
              <a:rPr lang="tr-TR" dirty="0" smtClean="0"/>
              <a:t>, hipoglisemi ve </a:t>
            </a:r>
            <a:r>
              <a:rPr lang="tr-TR" dirty="0" err="1" smtClean="0"/>
              <a:t>ketoasidoza</a:t>
            </a:r>
            <a:r>
              <a:rPr lang="tr-TR" dirty="0" smtClean="0"/>
              <a:t>; </a:t>
            </a:r>
          </a:p>
          <a:p>
            <a:r>
              <a:rPr lang="tr-TR" dirty="0" smtClean="0"/>
              <a:t>Fetüste </a:t>
            </a:r>
            <a:r>
              <a:rPr lang="tr-TR" dirty="0" smtClean="0">
                <a:sym typeface="Wingdings" pitchFamily="2" charset="2"/>
              </a:rPr>
              <a:t></a:t>
            </a:r>
            <a:r>
              <a:rPr lang="tr-TR" dirty="0" smtClean="0"/>
              <a:t> </a:t>
            </a:r>
            <a:r>
              <a:rPr lang="tr-TR" dirty="0" err="1" smtClean="0"/>
              <a:t>makrozomi</a:t>
            </a:r>
            <a:r>
              <a:rPr lang="tr-TR" dirty="0" smtClean="0"/>
              <a:t>, </a:t>
            </a:r>
            <a:r>
              <a:rPr lang="tr-TR" dirty="0" err="1" smtClean="0"/>
              <a:t>intrauterin</a:t>
            </a:r>
            <a:r>
              <a:rPr lang="tr-TR" dirty="0" smtClean="0"/>
              <a:t> gelişme kısıtlılığı ve </a:t>
            </a:r>
            <a:r>
              <a:rPr lang="tr-TR" dirty="0" err="1" smtClean="0"/>
              <a:t>preterm</a:t>
            </a:r>
            <a:r>
              <a:rPr lang="tr-TR" dirty="0" smtClean="0"/>
              <a:t> doğum olmak üzere çok çeşitli anomali ve komplikasyonlara neden olabilmektedir. </a:t>
            </a:r>
          </a:p>
          <a:p>
            <a:r>
              <a:rPr lang="tr-TR" dirty="0" smtClean="0"/>
              <a:t>Günümüzde yapılan gebelik izlemleri ile </a:t>
            </a:r>
            <a:r>
              <a:rPr lang="tr-TR" dirty="0" err="1" smtClean="0"/>
              <a:t>maternal</a:t>
            </a:r>
            <a:r>
              <a:rPr lang="tr-TR" dirty="0" smtClean="0"/>
              <a:t> </a:t>
            </a:r>
            <a:r>
              <a:rPr lang="tr-TR" dirty="0" err="1" smtClean="0"/>
              <a:t>hiperglisemi</a:t>
            </a:r>
            <a:r>
              <a:rPr lang="tr-TR" dirty="0" smtClean="0"/>
              <a:t> azalmış olmasına karşın, diyabetik anne bebeklerinde (DAB) </a:t>
            </a:r>
            <a:r>
              <a:rPr lang="tr-TR" dirty="0" err="1" smtClean="0"/>
              <a:t>morbidite</a:t>
            </a:r>
            <a:r>
              <a:rPr lang="tr-TR" dirty="0" smtClean="0"/>
              <a:t> halen önemini korumaktadır .</a:t>
            </a: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GİRİŞ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Erken hamilelik sürecine ait yeterli bilgi olmamakla birlikte diyabetik annelerin embriyolarında meydana gelen </a:t>
            </a:r>
            <a:r>
              <a:rPr lang="tr-TR" dirty="0" err="1" smtClean="0"/>
              <a:t>asırı</a:t>
            </a:r>
            <a:r>
              <a:rPr lang="tr-TR" dirty="0" smtClean="0"/>
              <a:t> </a:t>
            </a:r>
            <a:r>
              <a:rPr lang="tr-TR" dirty="0" err="1" smtClean="0"/>
              <a:t>proinsülinin</a:t>
            </a:r>
            <a:r>
              <a:rPr lang="tr-TR" dirty="0" smtClean="0"/>
              <a:t> </a:t>
            </a:r>
            <a:r>
              <a:rPr lang="tr-TR" dirty="0" err="1" smtClean="0"/>
              <a:t>apopitozisi</a:t>
            </a:r>
            <a:r>
              <a:rPr lang="tr-TR" dirty="0" smtClean="0"/>
              <a:t> azaltarak </a:t>
            </a:r>
            <a:r>
              <a:rPr lang="tr-TR" dirty="0" err="1" smtClean="0"/>
              <a:t>teratojen</a:t>
            </a:r>
            <a:r>
              <a:rPr lang="tr-TR" dirty="0" smtClean="0"/>
              <a:t> etkiye neden olduğu araştırmalarda gözlenmiştir</a:t>
            </a: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TARTIŞMA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Yapılan araştırmalar hamilelik öncesi </a:t>
            </a:r>
            <a:r>
              <a:rPr lang="tr-TR" dirty="0" err="1" smtClean="0"/>
              <a:t>maternal</a:t>
            </a:r>
            <a:r>
              <a:rPr lang="tr-TR" dirty="0" smtClean="0"/>
              <a:t> </a:t>
            </a:r>
            <a:r>
              <a:rPr lang="tr-TR" dirty="0" err="1" smtClean="0"/>
              <a:t>obezite</a:t>
            </a:r>
            <a:r>
              <a:rPr lang="tr-TR" dirty="0" smtClean="0"/>
              <a:t> ile </a:t>
            </a:r>
            <a:r>
              <a:rPr lang="tr-TR" dirty="0" err="1" smtClean="0"/>
              <a:t>konjenital</a:t>
            </a:r>
            <a:r>
              <a:rPr lang="tr-TR" dirty="0" smtClean="0"/>
              <a:t> </a:t>
            </a:r>
            <a:r>
              <a:rPr lang="tr-TR" dirty="0" err="1" smtClean="0"/>
              <a:t>malformasyonlar</a:t>
            </a:r>
            <a:r>
              <a:rPr lang="tr-TR" dirty="0" smtClean="0"/>
              <a:t> arasında da ilişki olduğunu göstermektedir . </a:t>
            </a:r>
          </a:p>
          <a:p>
            <a:r>
              <a:rPr lang="tr-TR" dirty="0" err="1" smtClean="0"/>
              <a:t>Konjenital</a:t>
            </a:r>
            <a:r>
              <a:rPr lang="tr-TR" dirty="0" smtClean="0"/>
              <a:t> </a:t>
            </a:r>
            <a:r>
              <a:rPr lang="tr-TR" dirty="0" err="1" smtClean="0"/>
              <a:t>malformasyonlar</a:t>
            </a:r>
            <a:r>
              <a:rPr lang="tr-TR" dirty="0" smtClean="0"/>
              <a:t> </a:t>
            </a:r>
          </a:p>
          <a:p>
            <a:pPr lvl="1"/>
            <a:r>
              <a:rPr lang="tr-TR" dirty="0" smtClean="0"/>
              <a:t>Anne Yası</a:t>
            </a:r>
          </a:p>
          <a:p>
            <a:pPr lvl="1"/>
            <a:r>
              <a:rPr lang="tr-TR" dirty="0" smtClean="0"/>
              <a:t>Doğum Sayısı</a:t>
            </a:r>
          </a:p>
          <a:p>
            <a:pPr lvl="1"/>
            <a:r>
              <a:rPr lang="tr-TR" dirty="0" err="1" smtClean="0"/>
              <a:t>Gestasyonel</a:t>
            </a:r>
            <a:r>
              <a:rPr lang="tr-TR" dirty="0" smtClean="0"/>
              <a:t> Diyabet Öyküsü </a:t>
            </a:r>
          </a:p>
          <a:p>
            <a:pPr lvl="1"/>
            <a:r>
              <a:rPr lang="tr-TR" dirty="0" err="1" smtClean="0"/>
              <a:t>Glisemik</a:t>
            </a:r>
            <a:r>
              <a:rPr lang="tr-TR" dirty="0" smtClean="0"/>
              <a:t> Parametreler İle De İlişkilidir</a:t>
            </a: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TARTIŞMA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Gestasyonel</a:t>
            </a:r>
            <a:r>
              <a:rPr lang="tr-TR" dirty="0" smtClean="0"/>
              <a:t> diyabetli annelerin bebeklerinde </a:t>
            </a:r>
            <a:r>
              <a:rPr lang="tr-TR" dirty="0" err="1" smtClean="0"/>
              <a:t>minor</a:t>
            </a:r>
            <a:r>
              <a:rPr lang="tr-TR" dirty="0" smtClean="0"/>
              <a:t> </a:t>
            </a:r>
            <a:r>
              <a:rPr lang="tr-TR" dirty="0" err="1" smtClean="0"/>
              <a:t>konjenital</a:t>
            </a:r>
            <a:r>
              <a:rPr lang="tr-TR" dirty="0" smtClean="0"/>
              <a:t> </a:t>
            </a:r>
            <a:r>
              <a:rPr lang="tr-TR" dirty="0" err="1" smtClean="0"/>
              <a:t>malformasyon</a:t>
            </a:r>
            <a:r>
              <a:rPr lang="tr-TR" dirty="0" smtClean="0"/>
              <a:t> sıklığı % 6, </a:t>
            </a:r>
            <a:r>
              <a:rPr lang="tr-TR" dirty="0" err="1" smtClean="0"/>
              <a:t>major</a:t>
            </a:r>
            <a:r>
              <a:rPr lang="tr-TR" dirty="0" smtClean="0"/>
              <a:t> </a:t>
            </a:r>
            <a:r>
              <a:rPr lang="tr-TR" dirty="0" err="1" smtClean="0"/>
              <a:t>malformasyon</a:t>
            </a:r>
            <a:r>
              <a:rPr lang="tr-TR" dirty="0" smtClean="0"/>
              <a:t> sıklığı ise ise % 3.8 oranında </a:t>
            </a:r>
            <a:r>
              <a:rPr lang="tr-TR" dirty="0" err="1" smtClean="0"/>
              <a:t>saptanmıstır</a:t>
            </a:r>
            <a:r>
              <a:rPr lang="tr-TR" dirty="0" smtClean="0"/>
              <a:t> . </a:t>
            </a:r>
          </a:p>
          <a:p>
            <a:r>
              <a:rPr lang="tr-TR" dirty="0" err="1" smtClean="0"/>
              <a:t>Malformasyonlu</a:t>
            </a:r>
            <a:r>
              <a:rPr lang="tr-TR" dirty="0" smtClean="0"/>
              <a:t> </a:t>
            </a:r>
            <a:r>
              <a:rPr lang="tr-TR" dirty="0" err="1" smtClean="0"/>
              <a:t>yenidoğanların</a:t>
            </a:r>
            <a:r>
              <a:rPr lang="tr-TR" dirty="0" smtClean="0"/>
              <a:t> annelerinde, </a:t>
            </a:r>
            <a:r>
              <a:rPr lang="tr-TR" dirty="0" err="1" smtClean="0"/>
              <a:t>organogenezis</a:t>
            </a:r>
            <a:r>
              <a:rPr lang="tr-TR" dirty="0" smtClean="0"/>
              <a:t> süresince HbA1c seviyesi önemli derecede yüksek bulunmamasına karşın, HbA1c % 9.3’e </a:t>
            </a:r>
            <a:r>
              <a:rPr lang="tr-TR" dirty="0" err="1" smtClean="0"/>
              <a:t>ulastığı</a:t>
            </a:r>
            <a:r>
              <a:rPr lang="tr-TR" dirty="0" smtClean="0"/>
              <a:t> zaman </a:t>
            </a:r>
            <a:r>
              <a:rPr lang="tr-TR" dirty="0" err="1" smtClean="0"/>
              <a:t>malformasyon</a:t>
            </a:r>
            <a:r>
              <a:rPr lang="tr-TR" dirty="0" smtClean="0"/>
              <a:t> riskinin yükseldiği ileri sürülmektedir</a:t>
            </a: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TARTIŞMA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Günümüzde </a:t>
            </a:r>
            <a:r>
              <a:rPr lang="tr-TR" dirty="0" err="1" smtClean="0"/>
              <a:t>DAB’de</a:t>
            </a:r>
            <a:r>
              <a:rPr lang="tr-TR" dirty="0" smtClean="0"/>
              <a:t> </a:t>
            </a:r>
            <a:r>
              <a:rPr lang="tr-TR" dirty="0" err="1" smtClean="0"/>
              <a:t>perinatal</a:t>
            </a:r>
            <a:r>
              <a:rPr lang="tr-TR" dirty="0" smtClean="0"/>
              <a:t> </a:t>
            </a:r>
            <a:r>
              <a:rPr lang="tr-TR" dirty="0" err="1" smtClean="0"/>
              <a:t>mortalite</a:t>
            </a:r>
            <a:r>
              <a:rPr lang="tr-TR" dirty="0" smtClean="0"/>
              <a:t> % 0.6-4.8 arasında iken, </a:t>
            </a:r>
            <a:r>
              <a:rPr lang="tr-TR" dirty="0" err="1" smtClean="0"/>
              <a:t>mortalitenin</a:t>
            </a:r>
            <a:r>
              <a:rPr lang="tr-TR" dirty="0" smtClean="0"/>
              <a:t> daha çok </a:t>
            </a:r>
          </a:p>
          <a:p>
            <a:pPr lvl="1"/>
            <a:r>
              <a:rPr lang="tr-TR" dirty="0" smtClean="0"/>
              <a:t>Kardiyak Anomaliler</a:t>
            </a:r>
          </a:p>
          <a:p>
            <a:pPr lvl="1"/>
            <a:r>
              <a:rPr lang="tr-TR" dirty="0" err="1" smtClean="0"/>
              <a:t>Prematürite</a:t>
            </a:r>
            <a:endParaRPr lang="tr-TR" dirty="0" smtClean="0"/>
          </a:p>
          <a:p>
            <a:pPr lvl="1"/>
            <a:r>
              <a:rPr lang="tr-TR" dirty="0" smtClean="0"/>
              <a:t>Düşük Doğum Ağırlığı</a:t>
            </a:r>
          </a:p>
          <a:p>
            <a:pPr lvl="1"/>
            <a:r>
              <a:rPr lang="tr-TR" dirty="0" err="1" smtClean="0"/>
              <a:t>Perinatal</a:t>
            </a:r>
            <a:r>
              <a:rPr lang="tr-TR" dirty="0" smtClean="0"/>
              <a:t> </a:t>
            </a:r>
            <a:r>
              <a:rPr lang="tr-TR" dirty="0" err="1" smtClean="0"/>
              <a:t>Asfiksiye</a:t>
            </a:r>
            <a:r>
              <a:rPr lang="tr-TR" dirty="0" smtClean="0"/>
              <a:t> Bağlı Komplikasyonlardan Kaynaklandığı Bildirilmektedir </a:t>
            </a:r>
          </a:p>
          <a:p>
            <a:r>
              <a:rPr lang="tr-TR" dirty="0" smtClean="0"/>
              <a:t>Vakalarımızda ise </a:t>
            </a:r>
            <a:r>
              <a:rPr lang="tr-TR" dirty="0" err="1" smtClean="0"/>
              <a:t>mortalite</a:t>
            </a:r>
            <a:r>
              <a:rPr lang="tr-TR" dirty="0" smtClean="0"/>
              <a:t>, </a:t>
            </a:r>
            <a:r>
              <a:rPr lang="tr-TR" dirty="0" err="1" smtClean="0"/>
              <a:t>perinatal</a:t>
            </a:r>
            <a:r>
              <a:rPr lang="tr-TR" dirty="0" smtClean="0"/>
              <a:t> </a:t>
            </a:r>
            <a:r>
              <a:rPr lang="tr-TR" dirty="0" err="1" smtClean="0"/>
              <a:t>asfiksi</a:t>
            </a:r>
            <a:r>
              <a:rPr lang="tr-TR" dirty="0" smtClean="0"/>
              <a:t> ve kompleks kardiyak anomaliler ile ilişkili bulundu ve sıklığının % 5.8 olduğu görülmüştür.</a:t>
            </a: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TARTIŞMA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Sonuç olarak, diyabetik annelerin hamilelik süresince </a:t>
            </a:r>
            <a:r>
              <a:rPr lang="tr-TR" dirty="0" err="1" smtClean="0"/>
              <a:t>metabolik</a:t>
            </a:r>
            <a:r>
              <a:rPr lang="tr-TR" dirty="0" smtClean="0"/>
              <a:t> kontrolleri dikkatli olarak yapılmalıdır. </a:t>
            </a:r>
          </a:p>
          <a:p>
            <a:r>
              <a:rPr lang="tr-TR" dirty="0" smtClean="0"/>
              <a:t>Uygun medikal, </a:t>
            </a:r>
            <a:r>
              <a:rPr lang="tr-TR" dirty="0" err="1" smtClean="0"/>
              <a:t>obstetrik</a:t>
            </a:r>
            <a:r>
              <a:rPr lang="tr-TR" dirty="0" smtClean="0"/>
              <a:t> bakım ve </a:t>
            </a:r>
            <a:r>
              <a:rPr lang="tr-TR" dirty="0" err="1" smtClean="0"/>
              <a:t>neonatal</a:t>
            </a:r>
            <a:r>
              <a:rPr lang="tr-TR" dirty="0" smtClean="0"/>
              <a:t> yaklaşım ile diyabetik anne bebeklerinde görülebilecek komplikasyonların büyük çoğunluğunu tedavi etmek mümkündür. </a:t>
            </a: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TARTIŞMA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Hiperglisemiyi</a:t>
            </a:r>
            <a:r>
              <a:rPr lang="tr-TR" dirty="0" smtClean="0"/>
              <a:t> zamanında tanıma ve tedavi etme, bu annelerin bebeklerinde görülebilecek </a:t>
            </a:r>
            <a:r>
              <a:rPr lang="tr-TR" dirty="0" err="1" smtClean="0"/>
              <a:t>metabolik</a:t>
            </a:r>
            <a:r>
              <a:rPr lang="tr-TR" dirty="0" smtClean="0"/>
              <a:t> sorunların </a:t>
            </a:r>
            <a:r>
              <a:rPr lang="tr-TR" dirty="0" err="1" smtClean="0"/>
              <a:t>yanısıra</a:t>
            </a:r>
            <a:r>
              <a:rPr lang="tr-TR" dirty="0" smtClean="0"/>
              <a:t>, doğumsal anomalilerin ağır şekillerinin önlenmesi açısından da önemli bir hedef olmalıdır.</a:t>
            </a: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TARTIŞMA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Araştırmalar GDM oranının %7,5 , diyabetik anne bebeği (DAB) görülme sıklığının ise % 5 olduğunu göstermiştir. </a:t>
            </a:r>
          </a:p>
          <a:p>
            <a:r>
              <a:rPr lang="tr-TR" dirty="0" smtClean="0"/>
              <a:t>Diyabetik anne  bebeklerinin % 93’u GDM ve % 7’si ise </a:t>
            </a:r>
            <a:r>
              <a:rPr lang="tr-TR" dirty="0" err="1" smtClean="0"/>
              <a:t>insüline</a:t>
            </a:r>
            <a:r>
              <a:rPr lang="tr-TR" dirty="0" smtClean="0"/>
              <a:t> bağımlı diyabettir (IDDM). </a:t>
            </a:r>
          </a:p>
          <a:p>
            <a:r>
              <a:rPr lang="tr-TR" dirty="0" smtClean="0"/>
              <a:t>Diyabetik anne bebeklerinde </a:t>
            </a:r>
            <a:r>
              <a:rPr lang="tr-TR" dirty="0" err="1" smtClean="0"/>
              <a:t>major</a:t>
            </a:r>
            <a:r>
              <a:rPr lang="tr-TR" dirty="0" smtClean="0"/>
              <a:t> anomali sıklığının ve yapısal </a:t>
            </a:r>
            <a:r>
              <a:rPr lang="tr-TR" dirty="0" err="1" smtClean="0"/>
              <a:t>defektlerin</a:t>
            </a:r>
            <a:r>
              <a:rPr lang="tr-TR" dirty="0" smtClean="0"/>
              <a:t> sağlıklı </a:t>
            </a:r>
            <a:r>
              <a:rPr lang="tr-TR" dirty="0" err="1" smtClean="0"/>
              <a:t>yenidoğan</a:t>
            </a:r>
            <a:r>
              <a:rPr lang="tr-TR" dirty="0" smtClean="0"/>
              <a:t> bebeklere göre 3-5 kat fazla olduğu bildirilmektedir .</a:t>
            </a: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GİRİŞ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Hiperinsülinemiye</a:t>
            </a:r>
            <a:r>
              <a:rPr lang="tr-TR" dirty="0" smtClean="0"/>
              <a:t> ve </a:t>
            </a:r>
            <a:r>
              <a:rPr lang="tr-TR" dirty="0" err="1" smtClean="0"/>
              <a:t>hiperglisemiye</a:t>
            </a:r>
            <a:r>
              <a:rPr lang="tr-TR" dirty="0" smtClean="0"/>
              <a:t> bağlı </a:t>
            </a:r>
            <a:r>
              <a:rPr lang="tr-TR" dirty="0" err="1" smtClean="0"/>
              <a:t>etkilenim</a:t>
            </a:r>
            <a:r>
              <a:rPr lang="tr-TR" dirty="0" smtClean="0"/>
              <a:t> özellikle birinci </a:t>
            </a:r>
            <a:r>
              <a:rPr lang="tr-TR" dirty="0" err="1" smtClean="0"/>
              <a:t>trimesterde</a:t>
            </a:r>
            <a:r>
              <a:rPr lang="tr-TR" dirty="0" smtClean="0"/>
              <a:t> </a:t>
            </a:r>
            <a:r>
              <a:rPr lang="tr-TR" dirty="0" err="1" smtClean="0"/>
              <a:t>organogenez</a:t>
            </a:r>
            <a:r>
              <a:rPr lang="tr-TR" dirty="0" smtClean="0"/>
              <a:t> sırasında gerçekleşmektedir. </a:t>
            </a:r>
          </a:p>
          <a:p>
            <a:r>
              <a:rPr lang="tr-TR" dirty="0" smtClean="0"/>
              <a:t>Gebelik boyunca ortalama kan şekeri değerinin 95 mg/</a:t>
            </a:r>
            <a:r>
              <a:rPr lang="tr-TR" dirty="0" err="1" smtClean="0"/>
              <a:t>dL’nin</a:t>
            </a:r>
            <a:r>
              <a:rPr lang="tr-TR" dirty="0" smtClean="0"/>
              <a:t> altında tutulması </a:t>
            </a:r>
            <a:r>
              <a:rPr lang="tr-TR" dirty="0" err="1" smtClean="0"/>
              <a:t>malformasyon</a:t>
            </a:r>
            <a:r>
              <a:rPr lang="tr-TR" dirty="0" smtClean="0"/>
              <a:t> ve komplikasyonların önlenmesinde önem taşımaktadır.</a:t>
            </a: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GİRİŞ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çalışmada DAB tanısı alan </a:t>
            </a:r>
            <a:r>
              <a:rPr lang="tr-TR" dirty="0" err="1" smtClean="0"/>
              <a:t>yenidoğan</a:t>
            </a:r>
            <a:r>
              <a:rPr lang="tr-TR" dirty="0" smtClean="0"/>
              <a:t> vakalarında klinik bulgular ve </a:t>
            </a:r>
            <a:r>
              <a:rPr lang="tr-TR" dirty="0" err="1" smtClean="0"/>
              <a:t>laboratuvar</a:t>
            </a:r>
            <a:r>
              <a:rPr lang="tr-TR" dirty="0" smtClean="0"/>
              <a:t> verileri, annelere ait demografik özellikler ve bu özelliklerin birbirleri ile ilişkileri incelendi.</a:t>
            </a: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GİRİŞ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YÖNTEM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Çalışmada Dr. Sami Ulus Kadın Doğum, Çocuk Sağlığı ve Hastalıkları Eğitim ve Araştırma Hastanesi </a:t>
            </a:r>
            <a:r>
              <a:rPr lang="tr-TR" dirty="0" err="1" smtClean="0"/>
              <a:t>Yenidoğan</a:t>
            </a:r>
            <a:r>
              <a:rPr lang="tr-TR" dirty="0" smtClean="0"/>
              <a:t> Yoğun Bakım Ünitesinde (YYBÜ) Ocak 2005 - Aralık 2011 tarihleri arasında DAB tanısı yatırılan </a:t>
            </a:r>
            <a:r>
              <a:rPr lang="tr-TR" dirty="0" err="1" smtClean="0"/>
              <a:t>yenidoğanlar</a:t>
            </a:r>
            <a:r>
              <a:rPr lang="tr-TR" dirty="0" smtClean="0"/>
              <a:t> retrospektif olarak incelendi.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Diyabetik annelerin diyabet tipi, gebelik süresince kan şekeri izlemleri, HbA1c düzeyleri, </a:t>
            </a:r>
            <a:r>
              <a:rPr lang="tr-TR" dirty="0" err="1" smtClean="0"/>
              <a:t>fetal</a:t>
            </a:r>
            <a:r>
              <a:rPr lang="tr-TR" dirty="0" smtClean="0"/>
              <a:t> kayıp öyküleri araştırıldı ve bu annelerde diyabet şekline göre IDDM ve GDM sınıflaması yapıldı. </a:t>
            </a:r>
          </a:p>
          <a:p>
            <a:r>
              <a:rPr lang="tr-TR" dirty="0" err="1" smtClean="0"/>
              <a:t>Gestasyonel</a:t>
            </a:r>
            <a:r>
              <a:rPr lang="tr-TR" dirty="0" smtClean="0"/>
              <a:t> diyabet tanısı için gebelere 1. tarama ve 2. aşama tanı testleri 50 ve 100 g oral </a:t>
            </a:r>
            <a:r>
              <a:rPr lang="tr-TR" dirty="0" err="1" smtClean="0"/>
              <a:t>glukoz</a:t>
            </a:r>
            <a:r>
              <a:rPr lang="tr-TR" dirty="0" smtClean="0"/>
              <a:t> tolerans testi (OGTT) olarak uygulandı.</a:t>
            </a: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YÖNTEM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 İlk vizite 50 g </a:t>
            </a:r>
            <a:r>
              <a:rPr lang="tr-TR" dirty="0" err="1" smtClean="0"/>
              <a:t>glukoz</a:t>
            </a:r>
            <a:r>
              <a:rPr lang="tr-TR" dirty="0" smtClean="0"/>
              <a:t> ile yapılan 1 saatlik test sonrasında takipte 24-28 gebelik haftaları (GH) arasında 100 gr </a:t>
            </a:r>
            <a:r>
              <a:rPr lang="tr-TR" dirty="0" err="1" smtClean="0"/>
              <a:t>glukoz</a:t>
            </a:r>
            <a:r>
              <a:rPr lang="tr-TR" dirty="0" smtClean="0"/>
              <a:t> 3 saatlik test uygulandı. </a:t>
            </a:r>
          </a:p>
          <a:p>
            <a:r>
              <a:rPr lang="tr-TR" dirty="0" smtClean="0"/>
              <a:t>Bu testte; </a:t>
            </a:r>
          </a:p>
          <a:p>
            <a:pPr lvl="1"/>
            <a:r>
              <a:rPr lang="tr-TR" dirty="0" smtClean="0"/>
              <a:t>Açlık </a:t>
            </a:r>
            <a:r>
              <a:rPr lang="tr-TR" dirty="0" err="1" smtClean="0"/>
              <a:t>Glukozunun</a:t>
            </a:r>
            <a:r>
              <a:rPr lang="tr-TR" dirty="0" smtClean="0"/>
              <a:t> &gt; 95 G </a:t>
            </a:r>
          </a:p>
          <a:p>
            <a:pPr lvl="1"/>
            <a:r>
              <a:rPr lang="tr-TR" dirty="0" err="1" smtClean="0"/>
              <a:t>Glukoz</a:t>
            </a:r>
            <a:r>
              <a:rPr lang="tr-TR" dirty="0" smtClean="0"/>
              <a:t> Yüklemesinden Sonra 1. Saat </a:t>
            </a:r>
            <a:r>
              <a:rPr lang="tr-TR" dirty="0" err="1" smtClean="0"/>
              <a:t>Glukoz</a:t>
            </a:r>
            <a:r>
              <a:rPr lang="tr-TR" dirty="0" smtClean="0"/>
              <a:t> Ölçümünün &gt; 180 G</a:t>
            </a:r>
          </a:p>
          <a:p>
            <a:pPr lvl="1"/>
            <a:r>
              <a:rPr lang="tr-TR" dirty="0" smtClean="0"/>
              <a:t>2. Saat </a:t>
            </a:r>
            <a:r>
              <a:rPr lang="tr-TR" dirty="0" err="1" smtClean="0"/>
              <a:t>Glukoz</a:t>
            </a:r>
            <a:r>
              <a:rPr lang="tr-TR" dirty="0" smtClean="0"/>
              <a:t> Ölçümünün &gt; 155 G</a:t>
            </a:r>
          </a:p>
          <a:p>
            <a:pPr lvl="1"/>
            <a:r>
              <a:rPr lang="tr-TR" dirty="0" smtClean="0"/>
              <a:t>3. Saat </a:t>
            </a:r>
            <a:r>
              <a:rPr lang="tr-TR" dirty="0" err="1" smtClean="0"/>
              <a:t>Glukoz</a:t>
            </a:r>
            <a:r>
              <a:rPr lang="tr-TR" dirty="0" smtClean="0"/>
              <a:t> Ölçümünün &gt; 140 G </a:t>
            </a:r>
          </a:p>
          <a:p>
            <a:pPr lvl="2"/>
            <a:r>
              <a:rPr lang="tr-TR" dirty="0" smtClean="0"/>
              <a:t>Olması Anlamlı Kabul Edildi.</a:t>
            </a:r>
          </a:p>
          <a:p>
            <a:r>
              <a:rPr lang="tr-TR" dirty="0" smtClean="0"/>
              <a:t>İki veya daha fazla değeri anlamlı olan gebelere GDM tanısı konuldu.</a:t>
            </a: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YÖNTEM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Şehir Hayatı">
  <a:themeElements>
    <a:clrScheme name="Şehir Hayatı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Şehir Hayatı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Şehir Hayatı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207</TotalTime>
  <Words>1215</Words>
  <Application>Microsoft Office PowerPoint</Application>
  <PresentationFormat>Ekran Gösterisi (4:3)</PresentationFormat>
  <Paragraphs>114</Paragraphs>
  <Slides>35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35</vt:i4>
      </vt:variant>
    </vt:vector>
  </HeadingPairs>
  <TitlesOfParts>
    <vt:vector size="36" baseType="lpstr">
      <vt:lpstr>Şehir Hayatı</vt:lpstr>
      <vt:lpstr>PowerPoint Sunusu</vt:lpstr>
      <vt:lpstr>GİRİŞ</vt:lpstr>
      <vt:lpstr>GİRİŞ</vt:lpstr>
      <vt:lpstr>GİRİŞ</vt:lpstr>
      <vt:lpstr>GİRİŞ</vt:lpstr>
      <vt:lpstr>GİRİŞ</vt:lpstr>
      <vt:lpstr>YÖNTEM</vt:lpstr>
      <vt:lpstr>YÖNTEM</vt:lpstr>
      <vt:lpstr>YÖNTEM</vt:lpstr>
      <vt:lpstr>YÖNTEM</vt:lpstr>
      <vt:lpstr>YÖNTEM</vt:lpstr>
      <vt:lpstr>YÖNTEM</vt:lpstr>
      <vt:lpstr>YÖNTEM</vt:lpstr>
      <vt:lpstr>YÖNTEM</vt:lpstr>
      <vt:lpstr>YÖNTEM</vt:lpstr>
      <vt:lpstr>YÖNTEM</vt:lpstr>
      <vt:lpstr>YÖNTEM</vt:lpstr>
      <vt:lpstr>PowerPoint Sunusu</vt:lpstr>
      <vt:lpstr>YÖNTEM</vt:lpstr>
      <vt:lpstr>YÖNTEM</vt:lpstr>
      <vt:lpstr>YÖNTEM</vt:lpstr>
      <vt:lpstr>YÖNTEM</vt:lpstr>
      <vt:lpstr>YÖNTEM</vt:lpstr>
      <vt:lpstr>YÖNTEM</vt:lpstr>
      <vt:lpstr>YÖNTEM</vt:lpstr>
      <vt:lpstr>YÖNTEM</vt:lpstr>
      <vt:lpstr>YÖNTEM</vt:lpstr>
      <vt:lpstr>TARTIŞMA</vt:lpstr>
      <vt:lpstr>TARTIŞMA</vt:lpstr>
      <vt:lpstr>TARTIŞMA</vt:lpstr>
      <vt:lpstr>TARTIŞMA</vt:lpstr>
      <vt:lpstr>TARTIŞMA</vt:lpstr>
      <vt:lpstr>TARTIŞMA</vt:lpstr>
      <vt:lpstr>TARTIŞMA</vt:lpstr>
      <vt:lpstr>TARTIŞMA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ismet çakır</dc:creator>
  <cp:lastModifiedBy>Win7</cp:lastModifiedBy>
  <cp:revision>20</cp:revision>
  <dcterms:created xsi:type="dcterms:W3CDTF">2016-03-06T22:06:18Z</dcterms:created>
  <dcterms:modified xsi:type="dcterms:W3CDTF">2016-03-08T10:46:28Z</dcterms:modified>
</cp:coreProperties>
</file>