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374" r:id="rId3"/>
    <p:sldId id="375" r:id="rId4"/>
    <p:sldId id="321" r:id="rId5"/>
    <p:sldId id="347" r:id="rId6"/>
    <p:sldId id="257" r:id="rId7"/>
    <p:sldId id="272" r:id="rId8"/>
    <p:sldId id="258" r:id="rId9"/>
    <p:sldId id="259" r:id="rId10"/>
    <p:sldId id="260" r:id="rId11"/>
    <p:sldId id="322" r:id="rId12"/>
    <p:sldId id="261" r:id="rId13"/>
    <p:sldId id="263" r:id="rId14"/>
    <p:sldId id="264" r:id="rId15"/>
    <p:sldId id="266" r:id="rId16"/>
    <p:sldId id="265" r:id="rId17"/>
    <p:sldId id="268" r:id="rId18"/>
    <p:sldId id="267" r:id="rId19"/>
    <p:sldId id="269" r:id="rId20"/>
    <p:sldId id="386" r:id="rId21"/>
    <p:sldId id="410" r:id="rId22"/>
    <p:sldId id="387" r:id="rId23"/>
    <p:sldId id="408" r:id="rId24"/>
    <p:sldId id="405" r:id="rId25"/>
    <p:sldId id="346" r:id="rId26"/>
    <p:sldId id="274" r:id="rId27"/>
    <p:sldId id="273" r:id="rId28"/>
    <p:sldId id="275" r:id="rId29"/>
    <p:sldId id="276" r:id="rId30"/>
    <p:sldId id="277" r:id="rId31"/>
    <p:sldId id="278" r:id="rId32"/>
    <p:sldId id="279" r:id="rId33"/>
    <p:sldId id="280" r:id="rId34"/>
    <p:sldId id="326" r:id="rId35"/>
    <p:sldId id="282" r:id="rId36"/>
    <p:sldId id="281" r:id="rId37"/>
    <p:sldId id="327" r:id="rId38"/>
    <p:sldId id="283" r:id="rId39"/>
    <p:sldId id="284" r:id="rId40"/>
    <p:sldId id="328" r:id="rId41"/>
    <p:sldId id="285" r:id="rId42"/>
    <p:sldId id="398" r:id="rId43"/>
    <p:sldId id="402" r:id="rId44"/>
    <p:sldId id="403" r:id="rId45"/>
    <p:sldId id="353" r:id="rId46"/>
    <p:sldId id="304" r:id="rId47"/>
    <p:sldId id="307" r:id="rId48"/>
    <p:sldId id="308" r:id="rId49"/>
    <p:sldId id="367" r:id="rId50"/>
    <p:sldId id="368" r:id="rId51"/>
    <p:sldId id="354" r:id="rId52"/>
    <p:sldId id="369" r:id="rId53"/>
    <p:sldId id="406" r:id="rId54"/>
    <p:sldId id="309" r:id="rId55"/>
    <p:sldId id="343" r:id="rId56"/>
    <p:sldId id="344" r:id="rId57"/>
    <p:sldId id="339" r:id="rId58"/>
    <p:sldId id="376" r:id="rId59"/>
    <p:sldId id="286" r:id="rId60"/>
    <p:sldId id="330" r:id="rId61"/>
    <p:sldId id="389" r:id="rId62"/>
    <p:sldId id="348" r:id="rId63"/>
    <p:sldId id="288" r:id="rId64"/>
    <p:sldId id="404" r:id="rId65"/>
    <p:sldId id="349" r:id="rId66"/>
    <p:sldId id="350" r:id="rId67"/>
    <p:sldId id="351" r:id="rId68"/>
    <p:sldId id="289" r:id="rId69"/>
    <p:sldId id="290" r:id="rId70"/>
    <p:sldId id="291" r:id="rId71"/>
    <p:sldId id="292" r:id="rId72"/>
    <p:sldId id="296" r:id="rId73"/>
    <p:sldId id="298" r:id="rId74"/>
    <p:sldId id="352" r:id="rId75"/>
    <p:sldId id="329" r:id="rId76"/>
    <p:sldId id="299" r:id="rId77"/>
    <p:sldId id="300" r:id="rId78"/>
    <p:sldId id="301" r:id="rId79"/>
    <p:sldId id="302" r:id="rId80"/>
    <p:sldId id="303" r:id="rId81"/>
    <p:sldId id="360" r:id="rId82"/>
    <p:sldId id="390" r:id="rId83"/>
    <p:sldId id="391" r:id="rId84"/>
    <p:sldId id="392" r:id="rId85"/>
    <p:sldId id="393" r:id="rId86"/>
    <p:sldId id="394" r:id="rId87"/>
    <p:sldId id="409" r:id="rId88"/>
    <p:sldId id="411" r:id="rId89"/>
    <p:sldId id="358" r:id="rId90"/>
    <p:sldId id="359" r:id="rId91"/>
    <p:sldId id="361" r:id="rId92"/>
    <p:sldId id="355" r:id="rId93"/>
    <p:sldId id="317" r:id="rId94"/>
    <p:sldId id="316" r:id="rId95"/>
    <p:sldId id="318" r:id="rId96"/>
    <p:sldId id="399" r:id="rId97"/>
    <p:sldId id="400" r:id="rId98"/>
    <p:sldId id="371" r:id="rId99"/>
    <p:sldId id="372" r:id="rId100"/>
    <p:sldId id="370" r:id="rId101"/>
    <p:sldId id="373" r:id="rId102"/>
    <p:sldId id="396" r:id="rId103"/>
    <p:sldId id="397" r:id="rId104"/>
    <p:sldId id="356" r:id="rId105"/>
    <p:sldId id="319" r:id="rId106"/>
    <p:sldId id="362" r:id="rId107"/>
    <p:sldId id="357" r:id="rId108"/>
    <p:sldId id="363" r:id="rId109"/>
    <p:sldId id="364" r:id="rId110"/>
    <p:sldId id="365" r:id="rId111"/>
    <p:sldId id="378" r:id="rId112"/>
    <p:sldId id="377" r:id="rId113"/>
    <p:sldId id="379" r:id="rId114"/>
    <p:sldId id="381" r:id="rId115"/>
    <p:sldId id="382" r:id="rId116"/>
    <p:sldId id="384" r:id="rId117"/>
    <p:sldId id="385" r:id="rId118"/>
    <p:sldId id="380" r:id="rId119"/>
    <p:sldId id="331" r:id="rId120"/>
    <p:sldId id="407" r:id="rId1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72" d="100"/>
          <a:sy n="72"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FAAE5-9495-4C77-BF00-AC5C036FE36E}" type="datetimeFigureOut">
              <a:rPr lang="tr-TR" smtClean="0"/>
              <a:t>8.12.2020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51AE6-2A5A-419F-B6B9-61395A3D1740}" type="slidenum">
              <a:rPr lang="tr-TR" smtClean="0"/>
              <a:t>‹#›</a:t>
            </a:fld>
            <a:endParaRPr lang="tr-TR"/>
          </a:p>
        </p:txBody>
      </p:sp>
    </p:spTree>
    <p:extLst>
      <p:ext uri="{BB962C8B-B14F-4D97-AF65-F5344CB8AC3E}">
        <p14:creationId xmlns:p14="http://schemas.microsoft.com/office/powerpoint/2010/main" val="11835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351AE6-2A5A-419F-B6B9-61395A3D1740}" type="slidenum">
              <a:rPr lang="tr-TR" smtClean="0"/>
              <a:t>62</a:t>
            </a:fld>
            <a:endParaRPr lang="tr-TR"/>
          </a:p>
        </p:txBody>
      </p:sp>
    </p:spTree>
    <p:extLst>
      <p:ext uri="{BB962C8B-B14F-4D97-AF65-F5344CB8AC3E}">
        <p14:creationId xmlns:p14="http://schemas.microsoft.com/office/powerpoint/2010/main" val="391614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2719DA-FD97-440E-A8A6-B9391F363D0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27DA7E8-4778-49FE-889A-E5E82CB1D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DEE2639-802F-4BB2-A8DF-A2B2AA69A736}"/>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29673808-00C3-40F3-86EB-3E3FBF46162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017B052-1EAD-4D0B-8865-569A97196494}"/>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350177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02AE6D-AEB0-4DEB-9E5D-EFFF04F4118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F3D1E30-89AC-420C-9E88-294F6235590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5B70AE7-8253-49BF-B361-667B352F316B}"/>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A8EEAE7F-BBE3-41D3-8D28-0419BD12915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D0420FC-B3D7-4F41-BBAC-7AE9CA1F45FE}"/>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78954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5F64CCF-61AD-41DA-B6FD-B88273B2F20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A7FD33D-3377-4A84-9820-2DCEEFB3C67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448BBB-2BB8-49E2-A322-C0E84B69976C}"/>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E448E8BD-3497-46EE-B4B0-9A476D7F991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69621FA-0F0E-45F1-ACDF-9B36A8274E0B}"/>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266337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92A1B1-ADAF-4541-8186-AB32692858E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91EB27C-EA3C-400B-9C1E-51F7C426354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AE2161A-4F39-4F7F-B1FA-EB63D893D2E2}"/>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AD17FEA6-5C53-42C7-BE31-3260A50D962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292F866-D9D4-43A9-B897-750A9E28045B}"/>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400162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102A7C-B4A0-4ECD-9E1B-8FBBB81AD68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876D231-46FC-4E55-AB95-A062CAF99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6EDA42F-D364-4C8D-A367-CF557C630304}"/>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88BD7848-F926-41AD-9B89-301EAC801D8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64B193B-9FE0-4016-ACD8-EBC141CA9F3B}"/>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393291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AE6948-AD1C-43A4-B6A6-6932BC5E3F6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7BC6EA3-03FE-48CD-A0C4-24CA064A7B2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1920ED-1BA6-4F5F-8F5F-82D8B7D332A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759B3F9-A06E-4DF1-8810-2ED4C18E1C68}"/>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6" name="Alt Bilgi Yer Tutucusu 5">
            <a:extLst>
              <a:ext uri="{FF2B5EF4-FFF2-40B4-BE49-F238E27FC236}">
                <a16:creationId xmlns:a16="http://schemas.microsoft.com/office/drawing/2014/main" id="{45AA0A98-2F3C-45D0-917A-C6546B7B94C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96AF1B1-3E9B-4681-B9CE-BC66FB0FDB76}"/>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287968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EE33E-FBA2-468E-8BD7-F59C42807CE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E27C5E5-6722-4253-8B0A-693FFFFB6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C816DED-0987-4699-84B6-156DD50505B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0833DA5-D08F-40BE-9979-D63C806203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542857D-AA65-49B2-B541-87844FB2253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95D1668-F563-4781-BCEE-CB543ECCBEDD}"/>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8" name="Alt Bilgi Yer Tutucusu 7">
            <a:extLst>
              <a:ext uri="{FF2B5EF4-FFF2-40B4-BE49-F238E27FC236}">
                <a16:creationId xmlns:a16="http://schemas.microsoft.com/office/drawing/2014/main" id="{E2259023-208B-4863-99CE-3DBC23DAC72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2FFDC74-E1EA-48FB-AC88-3795642E8C4F}"/>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181269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CFAB43-A75E-43E1-8DBA-3A164A81DDE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255D189-C12D-4E2D-B16E-56BCC988CF3E}"/>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4" name="Alt Bilgi Yer Tutucusu 3">
            <a:extLst>
              <a:ext uri="{FF2B5EF4-FFF2-40B4-BE49-F238E27FC236}">
                <a16:creationId xmlns:a16="http://schemas.microsoft.com/office/drawing/2014/main" id="{C8F5F349-2E45-4CB7-A2C4-B07A3E4C128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090F891-AB19-411B-A534-C7F12EEADAB3}"/>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424127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AEC2FAE-E8AD-4C8D-BCAE-F53326441143}"/>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3" name="Alt Bilgi Yer Tutucusu 2">
            <a:extLst>
              <a:ext uri="{FF2B5EF4-FFF2-40B4-BE49-F238E27FC236}">
                <a16:creationId xmlns:a16="http://schemas.microsoft.com/office/drawing/2014/main" id="{1DA0A607-9238-4AB2-8248-7D62E614F21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6686F32-7F2E-4D6A-93BD-3F5178EC4AFA}"/>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70883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5CFB03-6398-4BBE-8D86-74EC69CFF56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066EF0D-CDC9-4580-B9A6-C3CE9CDEF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681E017-338A-477C-8212-A7AEDD4F5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EA4842E-4451-4EB9-B71B-A7FA6A41AA53}"/>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6" name="Alt Bilgi Yer Tutucusu 5">
            <a:extLst>
              <a:ext uri="{FF2B5EF4-FFF2-40B4-BE49-F238E27FC236}">
                <a16:creationId xmlns:a16="http://schemas.microsoft.com/office/drawing/2014/main" id="{E8F6C167-30F3-4B7E-A139-31455B2FF3C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85E6BE6-8081-464A-9B03-9F6D9CFA9CB1}"/>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8705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1CEAF9-4604-4B4C-8672-0EBA6D05B4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9F74805C-D781-40E9-912C-BA10BE7E3B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8FCE6E6-E509-4212-8DF6-B92F0F7B2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2B6C7D7-3D74-4AA0-AC06-2159404E5188}"/>
              </a:ext>
            </a:extLst>
          </p:cNvPr>
          <p:cNvSpPr>
            <a:spLocks noGrp="1"/>
          </p:cNvSpPr>
          <p:nvPr>
            <p:ph type="dt" sz="half" idx="10"/>
          </p:nvPr>
        </p:nvSpPr>
        <p:spPr/>
        <p:txBody>
          <a:bodyPr/>
          <a:lstStyle/>
          <a:p>
            <a:fld id="{0716E517-A93D-4DD6-840A-DFAEEA2556D0}" type="datetimeFigureOut">
              <a:rPr lang="tr-TR" smtClean="0"/>
              <a:t>8.12.2020</a:t>
            </a:fld>
            <a:endParaRPr lang="tr-TR"/>
          </a:p>
        </p:txBody>
      </p:sp>
      <p:sp>
        <p:nvSpPr>
          <p:cNvPr id="6" name="Alt Bilgi Yer Tutucusu 5">
            <a:extLst>
              <a:ext uri="{FF2B5EF4-FFF2-40B4-BE49-F238E27FC236}">
                <a16:creationId xmlns:a16="http://schemas.microsoft.com/office/drawing/2014/main" id="{A9310FAE-AD97-4D21-B977-36FBCC0EF2E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B145C78-8310-44A0-8998-5D676F3E2EAB}"/>
              </a:ext>
            </a:extLst>
          </p:cNvPr>
          <p:cNvSpPr>
            <a:spLocks noGrp="1"/>
          </p:cNvSpPr>
          <p:nvPr>
            <p:ph type="sldNum" sz="quarter" idx="12"/>
          </p:nvPr>
        </p:nvSpPr>
        <p:spPr/>
        <p:txBody>
          <a:bodyPr/>
          <a:lstStyle/>
          <a:p>
            <a:fld id="{8382CF84-3773-4B88-8ED9-7FE7D25D5574}" type="slidenum">
              <a:rPr lang="tr-TR" smtClean="0"/>
              <a:t>‹#›</a:t>
            </a:fld>
            <a:endParaRPr lang="tr-TR"/>
          </a:p>
        </p:txBody>
      </p:sp>
    </p:spTree>
    <p:extLst>
      <p:ext uri="{BB962C8B-B14F-4D97-AF65-F5344CB8AC3E}">
        <p14:creationId xmlns:p14="http://schemas.microsoft.com/office/powerpoint/2010/main" val="72948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81C9CA3-F283-4A6C-8C00-582E45F23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7F356B4-555E-4206-B6B7-B879F94EC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574AF6F-F8E5-4047-A054-F67E34EDFE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6E517-A93D-4DD6-840A-DFAEEA2556D0}" type="datetimeFigureOut">
              <a:rPr lang="tr-TR" smtClean="0"/>
              <a:t>8.12.2020</a:t>
            </a:fld>
            <a:endParaRPr lang="tr-TR"/>
          </a:p>
        </p:txBody>
      </p:sp>
      <p:sp>
        <p:nvSpPr>
          <p:cNvPr id="5" name="Alt Bilgi Yer Tutucusu 4">
            <a:extLst>
              <a:ext uri="{FF2B5EF4-FFF2-40B4-BE49-F238E27FC236}">
                <a16:creationId xmlns:a16="http://schemas.microsoft.com/office/drawing/2014/main" id="{04A5F33E-B0BB-49D0-B6C0-7219DF699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FE9BE55-BD8A-4CA5-BC64-BD7D04144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2CF84-3773-4B88-8ED9-7FE7D25D5574}" type="slidenum">
              <a:rPr lang="tr-TR" smtClean="0"/>
              <a:t>‹#›</a:t>
            </a:fld>
            <a:endParaRPr lang="tr-TR"/>
          </a:p>
        </p:txBody>
      </p:sp>
    </p:spTree>
    <p:extLst>
      <p:ext uri="{BB962C8B-B14F-4D97-AF65-F5344CB8AC3E}">
        <p14:creationId xmlns:p14="http://schemas.microsoft.com/office/powerpoint/2010/main" val="2107315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hematolojiatlasi.com/atlas_content.php?id=13" TargetMode="External"/><Relationship Id="rId7" Type="http://schemas.openxmlformats.org/officeDocument/2006/relationships/hyperlink" Target="https://acikerisim.uludag.edu.tr/bitstream/11452/4016/1/193667.pdf" TargetMode="External"/><Relationship Id="rId2" Type="http://schemas.openxmlformats.org/officeDocument/2006/relationships/hyperlink" Target="http://www.thd.org.tr/thdData/userfiles/file/9_MSEK_09.pdf" TargetMode="External"/><Relationship Id="rId1" Type="http://schemas.openxmlformats.org/officeDocument/2006/relationships/slideLayout" Target="../slideLayouts/slideLayout2.xml"/><Relationship Id="rId6" Type="http://schemas.openxmlformats.org/officeDocument/2006/relationships/hyperlink" Target="https://www.ttb.org.tr/STED/sted1204/cocuk.pdf" TargetMode="External"/><Relationship Id="rId5" Type="http://schemas.openxmlformats.org/officeDocument/2006/relationships/hyperlink" Target="http://www.turkosteoporozdergisi.org/archives/archive-detail/article-preview/an-pandemisi-d-vitamini-eksiklii-ve-yetersizlii/8127" TargetMode="External"/><Relationship Id="rId4" Type="http://schemas.openxmlformats.org/officeDocument/2006/relationships/hyperlink" Target="http://www.cocukendokrindiyabet.org/uzman_gorusleri/6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AD0836-0CF9-4EB6-8F5A-51BF8F3D27AA}"/>
              </a:ext>
            </a:extLst>
          </p:cNvPr>
          <p:cNvSpPr>
            <a:spLocks noGrp="1"/>
          </p:cNvSpPr>
          <p:nvPr>
            <p:ph type="ctrTitle"/>
          </p:nvPr>
        </p:nvSpPr>
        <p:spPr/>
        <p:txBody>
          <a:bodyPr/>
          <a:lstStyle/>
          <a:p>
            <a:r>
              <a:rPr lang="tr-TR" b="1" dirty="0"/>
              <a:t>NUTRİSYONEL EKSİKLİKLER VE TEDAVİSİ</a:t>
            </a:r>
          </a:p>
        </p:txBody>
      </p:sp>
      <p:sp>
        <p:nvSpPr>
          <p:cNvPr id="3" name="Alt Başlık 2">
            <a:extLst>
              <a:ext uri="{FF2B5EF4-FFF2-40B4-BE49-F238E27FC236}">
                <a16:creationId xmlns:a16="http://schemas.microsoft.com/office/drawing/2014/main" id="{4E8C483D-C58D-4900-A6DC-F5B2DC872B56}"/>
              </a:ext>
            </a:extLst>
          </p:cNvPr>
          <p:cNvSpPr>
            <a:spLocks noGrp="1"/>
          </p:cNvSpPr>
          <p:nvPr>
            <p:ph type="subTitle" idx="1"/>
          </p:nvPr>
        </p:nvSpPr>
        <p:spPr/>
        <p:txBody>
          <a:bodyPr/>
          <a:lstStyle/>
          <a:p>
            <a:endParaRPr lang="tr-TR" dirty="0"/>
          </a:p>
          <a:p>
            <a:r>
              <a:rPr lang="tr-TR" dirty="0">
                <a:solidFill>
                  <a:schemeClr val="bg2">
                    <a:lumMod val="50000"/>
                  </a:schemeClr>
                </a:solidFill>
              </a:rPr>
              <a:t>ARAŞ. GÖR. DR. AYDAN GÜZEL</a:t>
            </a:r>
          </a:p>
          <a:p>
            <a:r>
              <a:rPr lang="tr-TR" dirty="0">
                <a:solidFill>
                  <a:schemeClr val="bg2">
                    <a:lumMod val="50000"/>
                  </a:schemeClr>
                </a:solidFill>
              </a:rPr>
              <a:t>KTÜ AİLE HEKİMLİĞİ ABD.</a:t>
            </a:r>
          </a:p>
        </p:txBody>
      </p:sp>
    </p:spTree>
    <p:extLst>
      <p:ext uri="{BB962C8B-B14F-4D97-AF65-F5344CB8AC3E}">
        <p14:creationId xmlns:p14="http://schemas.microsoft.com/office/powerpoint/2010/main" val="78529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EBC784C9-006E-4E2C-B93A-8FF5ACE4BF50}"/>
              </a:ext>
            </a:extLst>
          </p:cNvPr>
          <p:cNvPicPr>
            <a:picLocks noGrp="1" noChangeAspect="1"/>
          </p:cNvPicPr>
          <p:nvPr>
            <p:ph idx="1"/>
          </p:nvPr>
        </p:nvPicPr>
        <p:blipFill>
          <a:blip r:embed="rId2"/>
          <a:stretch>
            <a:fillRect/>
          </a:stretch>
        </p:blipFill>
        <p:spPr>
          <a:xfrm>
            <a:off x="3392557" y="145774"/>
            <a:ext cx="6376874" cy="6692970"/>
          </a:xfrm>
        </p:spPr>
      </p:pic>
    </p:spTree>
    <p:extLst>
      <p:ext uri="{BB962C8B-B14F-4D97-AF65-F5344CB8AC3E}">
        <p14:creationId xmlns:p14="http://schemas.microsoft.com/office/powerpoint/2010/main" val="7291346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E46ECD-8D44-4A5F-A059-A7D980A8D908}"/>
              </a:ext>
            </a:extLst>
          </p:cNvPr>
          <p:cNvSpPr>
            <a:spLocks noGrp="1"/>
          </p:cNvSpPr>
          <p:nvPr>
            <p:ph type="title"/>
          </p:nvPr>
        </p:nvSpPr>
        <p:spPr/>
        <p:txBody>
          <a:bodyPr/>
          <a:lstStyle/>
          <a:p>
            <a:r>
              <a:rPr lang="tr-TR" dirty="0"/>
              <a:t>İYOT EKSİKLİĞİ</a:t>
            </a:r>
          </a:p>
        </p:txBody>
      </p:sp>
      <p:pic>
        <p:nvPicPr>
          <p:cNvPr id="8" name="İçerik Yer Tutucusu 7">
            <a:extLst>
              <a:ext uri="{FF2B5EF4-FFF2-40B4-BE49-F238E27FC236}">
                <a16:creationId xmlns:a16="http://schemas.microsoft.com/office/drawing/2014/main" id="{07982F2B-D10A-45C3-9374-591214162E80}"/>
              </a:ext>
            </a:extLst>
          </p:cNvPr>
          <p:cNvPicPr>
            <a:picLocks noGrp="1" noChangeAspect="1"/>
          </p:cNvPicPr>
          <p:nvPr>
            <p:ph idx="1"/>
          </p:nvPr>
        </p:nvPicPr>
        <p:blipFill>
          <a:blip r:embed="rId2"/>
          <a:stretch>
            <a:fillRect/>
          </a:stretch>
        </p:blipFill>
        <p:spPr>
          <a:xfrm>
            <a:off x="2587248" y="1391477"/>
            <a:ext cx="6645669" cy="4943061"/>
          </a:xfrm>
        </p:spPr>
      </p:pic>
    </p:spTree>
    <p:extLst>
      <p:ext uri="{BB962C8B-B14F-4D97-AF65-F5344CB8AC3E}">
        <p14:creationId xmlns:p14="http://schemas.microsoft.com/office/powerpoint/2010/main" val="2153180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D47FC8-D6BA-4C8A-A329-1768D634FF34}"/>
              </a:ext>
            </a:extLst>
          </p:cNvPr>
          <p:cNvSpPr>
            <a:spLocks noGrp="1"/>
          </p:cNvSpPr>
          <p:nvPr>
            <p:ph type="title"/>
          </p:nvPr>
        </p:nvSpPr>
        <p:spPr/>
        <p:txBody>
          <a:bodyPr/>
          <a:lstStyle/>
          <a:p>
            <a:r>
              <a:rPr lang="tr-TR" dirty="0"/>
              <a:t>İYOT EKSİKLİĞİ</a:t>
            </a:r>
          </a:p>
        </p:txBody>
      </p:sp>
      <p:sp>
        <p:nvSpPr>
          <p:cNvPr id="3" name="İçerik Yer Tutucusu 2">
            <a:extLst>
              <a:ext uri="{FF2B5EF4-FFF2-40B4-BE49-F238E27FC236}">
                <a16:creationId xmlns:a16="http://schemas.microsoft.com/office/drawing/2014/main" id="{57C327D1-330E-450E-A522-CC6CBE52F2CF}"/>
              </a:ext>
            </a:extLst>
          </p:cNvPr>
          <p:cNvSpPr>
            <a:spLocks noGrp="1"/>
          </p:cNvSpPr>
          <p:nvPr>
            <p:ph idx="1"/>
          </p:nvPr>
        </p:nvSpPr>
        <p:spPr/>
        <p:txBody>
          <a:bodyPr>
            <a:normAutofit/>
          </a:bodyPr>
          <a:lstStyle/>
          <a:p>
            <a:pPr algn="l">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Gebe ve </a:t>
            </a:r>
            <a:r>
              <a:rPr lang="tr-TR" sz="1800" b="0" i="0" u="none" strike="noStrike" baseline="0" dirty="0" err="1">
                <a:solidFill>
                  <a:srgbClr val="000000"/>
                </a:solidFill>
                <a:latin typeface="Calibri" panose="020F0502020204030204" pitchFamily="34" charset="0"/>
              </a:rPr>
              <a:t>laktasyondaki</a:t>
            </a:r>
            <a:r>
              <a:rPr lang="tr-TR" sz="1800" b="0" i="0" u="none" strike="noStrike" baseline="0" dirty="0">
                <a:solidFill>
                  <a:srgbClr val="000000"/>
                </a:solidFill>
                <a:latin typeface="Calibri" panose="020F0502020204030204" pitchFamily="34" charset="0"/>
              </a:rPr>
              <a:t> kadınlar İE için özel bir risk gurubu oluşturmaktadır.</a:t>
            </a:r>
          </a:p>
          <a:p>
            <a:pPr algn="l">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lgn="l">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Gebelerin izin verilen iyotlu tuz tüketimine ve yaşadığı bölgeye göre, ÜİK tayini yapılmaksızın günde 100-300 </a:t>
            </a:r>
            <a:r>
              <a:rPr lang="el-GR" sz="1800" b="0" i="0" u="none" strike="noStrike" baseline="0" dirty="0">
                <a:solidFill>
                  <a:srgbClr val="000000"/>
                </a:solidFill>
                <a:latin typeface="Calibri" panose="020F0502020204030204" pitchFamily="34" charset="0"/>
              </a:rPr>
              <a:t>μ</a:t>
            </a:r>
            <a:r>
              <a:rPr lang="tr-TR" sz="1800" b="0" i="0" u="none" strike="noStrike" baseline="0" dirty="0">
                <a:solidFill>
                  <a:srgbClr val="000000"/>
                </a:solidFill>
                <a:latin typeface="Calibri" panose="020F0502020204030204" pitchFamily="34" charset="0"/>
              </a:rPr>
              <a:t>g iyot desteği alması gerekir.</a:t>
            </a:r>
          </a:p>
          <a:p>
            <a:pPr algn="l">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lgn="l">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Bu destek </a:t>
            </a:r>
            <a:r>
              <a:rPr lang="tr-TR" sz="1800" b="0" i="0" u="none" strike="noStrike" baseline="0" dirty="0" err="1">
                <a:solidFill>
                  <a:srgbClr val="000000"/>
                </a:solidFill>
                <a:latin typeface="Calibri" panose="020F0502020204030204" pitchFamily="34" charset="0"/>
              </a:rPr>
              <a:t>multivitaminlerle</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folik</a:t>
            </a:r>
            <a:r>
              <a:rPr lang="tr-TR" sz="1800" b="0" i="0" u="none" strike="noStrike" baseline="0" dirty="0">
                <a:solidFill>
                  <a:srgbClr val="000000"/>
                </a:solidFill>
                <a:latin typeface="Calibri" panose="020F0502020204030204" pitchFamily="34" charset="0"/>
              </a:rPr>
              <a:t> asit ile kombine </a:t>
            </a:r>
            <a:r>
              <a:rPr lang="tr-TR" sz="1800" b="0" i="0" u="none" strike="noStrike" baseline="0" dirty="0" err="1">
                <a:solidFill>
                  <a:srgbClr val="000000"/>
                </a:solidFill>
                <a:latin typeface="Calibri" panose="020F0502020204030204" pitchFamily="34" charset="0"/>
              </a:rPr>
              <a:t>preperatlarla</a:t>
            </a:r>
            <a:r>
              <a:rPr lang="tr-TR" sz="1800" b="0" i="0" u="none" strike="noStrike" baseline="0" dirty="0">
                <a:solidFill>
                  <a:srgbClr val="000000"/>
                </a:solidFill>
                <a:latin typeface="Calibri" panose="020F0502020204030204" pitchFamily="34" charset="0"/>
              </a:rPr>
              <a:t> veya sadece KI içeren tabletlerle verilebilir.</a:t>
            </a:r>
          </a:p>
          <a:p>
            <a:pPr algn="l">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lgn="l">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Ülkemizde gebelikte izole </a:t>
            </a:r>
            <a:r>
              <a:rPr lang="tr-TR" sz="1800" b="0" i="0" u="none" strike="noStrike" baseline="0" dirty="0" err="1">
                <a:solidFill>
                  <a:srgbClr val="000000"/>
                </a:solidFill>
                <a:latin typeface="Calibri" panose="020F0502020204030204" pitchFamily="34" charset="0"/>
              </a:rPr>
              <a:t>hipotiroksinemi</a:t>
            </a:r>
            <a:r>
              <a:rPr lang="tr-TR" sz="1800" b="0" i="0" u="none" strike="noStrike" baseline="0" dirty="0">
                <a:solidFill>
                  <a:srgbClr val="000000"/>
                </a:solidFill>
                <a:latin typeface="Calibri" panose="020F0502020204030204" pitchFamily="34" charset="0"/>
              </a:rPr>
              <a:t> varlığında öncellikle İE düşünülmeli ve iyot desteği verilmelidir.</a:t>
            </a:r>
            <a:endParaRPr lang="tr-TR" dirty="0"/>
          </a:p>
        </p:txBody>
      </p:sp>
    </p:spTree>
    <p:extLst>
      <p:ext uri="{BB962C8B-B14F-4D97-AF65-F5344CB8AC3E}">
        <p14:creationId xmlns:p14="http://schemas.microsoft.com/office/powerpoint/2010/main" val="3261919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8B476D9-9031-4BE8-B740-54F3FB7739F2}"/>
              </a:ext>
            </a:extLst>
          </p:cNvPr>
          <p:cNvPicPr>
            <a:picLocks noChangeAspect="1"/>
          </p:cNvPicPr>
          <p:nvPr/>
        </p:nvPicPr>
        <p:blipFill>
          <a:blip r:embed="rId2"/>
          <a:stretch>
            <a:fillRect/>
          </a:stretch>
        </p:blipFill>
        <p:spPr>
          <a:xfrm>
            <a:off x="1272209" y="112628"/>
            <a:ext cx="8989295" cy="6745371"/>
          </a:xfrm>
          <a:prstGeom prst="rect">
            <a:avLst/>
          </a:prstGeom>
        </p:spPr>
      </p:pic>
    </p:spTree>
    <p:extLst>
      <p:ext uri="{BB962C8B-B14F-4D97-AF65-F5344CB8AC3E}">
        <p14:creationId xmlns:p14="http://schemas.microsoft.com/office/powerpoint/2010/main" val="40317051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D899419-A6EB-4B4B-89C2-1385D99A4166}"/>
              </a:ext>
            </a:extLst>
          </p:cNvPr>
          <p:cNvPicPr>
            <a:picLocks noChangeAspect="1"/>
          </p:cNvPicPr>
          <p:nvPr/>
        </p:nvPicPr>
        <p:blipFill>
          <a:blip r:embed="rId2"/>
          <a:stretch>
            <a:fillRect/>
          </a:stretch>
        </p:blipFill>
        <p:spPr>
          <a:xfrm>
            <a:off x="1773554" y="0"/>
            <a:ext cx="9139390" cy="6857999"/>
          </a:xfrm>
          <a:prstGeom prst="rect">
            <a:avLst/>
          </a:prstGeom>
        </p:spPr>
      </p:pic>
    </p:spTree>
    <p:extLst>
      <p:ext uri="{BB962C8B-B14F-4D97-AF65-F5344CB8AC3E}">
        <p14:creationId xmlns:p14="http://schemas.microsoft.com/office/powerpoint/2010/main" val="7541258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0B76434-6034-42CC-A273-82BC7BF16BDF}"/>
              </a:ext>
            </a:extLst>
          </p:cNvPr>
          <p:cNvPicPr>
            <a:picLocks noChangeAspect="1"/>
          </p:cNvPicPr>
          <p:nvPr/>
        </p:nvPicPr>
        <p:blipFill>
          <a:blip r:embed="rId2"/>
          <a:stretch>
            <a:fillRect/>
          </a:stretch>
        </p:blipFill>
        <p:spPr>
          <a:xfrm>
            <a:off x="1333500" y="276225"/>
            <a:ext cx="9525000" cy="6305550"/>
          </a:xfrm>
          <a:prstGeom prst="rect">
            <a:avLst/>
          </a:prstGeom>
        </p:spPr>
      </p:pic>
    </p:spTree>
    <p:extLst>
      <p:ext uri="{BB962C8B-B14F-4D97-AF65-F5344CB8AC3E}">
        <p14:creationId xmlns:p14="http://schemas.microsoft.com/office/powerpoint/2010/main" val="40028614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D2CD06-E455-48FF-AD8B-184CAB2F5DF7}"/>
              </a:ext>
            </a:extLst>
          </p:cNvPr>
          <p:cNvSpPr>
            <a:spLocks noGrp="1"/>
          </p:cNvSpPr>
          <p:nvPr>
            <p:ph type="title"/>
          </p:nvPr>
        </p:nvSpPr>
        <p:spPr/>
        <p:txBody>
          <a:bodyPr/>
          <a:lstStyle/>
          <a:p>
            <a:r>
              <a:rPr lang="tr-TR" dirty="0"/>
              <a:t>ÇİNKO EKSİKLİĞİ</a:t>
            </a:r>
          </a:p>
        </p:txBody>
      </p:sp>
      <p:sp>
        <p:nvSpPr>
          <p:cNvPr id="3" name="İçerik Yer Tutucusu 2">
            <a:extLst>
              <a:ext uri="{FF2B5EF4-FFF2-40B4-BE49-F238E27FC236}">
                <a16:creationId xmlns:a16="http://schemas.microsoft.com/office/drawing/2014/main" id="{12CF70EE-67C5-416E-84C5-A32C661E01C6}"/>
              </a:ext>
            </a:extLst>
          </p:cNvPr>
          <p:cNvSpPr>
            <a:spLocks noGrp="1"/>
          </p:cNvSpPr>
          <p:nvPr>
            <p:ph idx="1"/>
          </p:nvPr>
        </p:nvSpPr>
        <p:spPr/>
        <p:txBody>
          <a:bodyPr/>
          <a:lstStyle/>
          <a:p>
            <a:pPr marL="0" indent="0">
              <a:buNone/>
            </a:pPr>
            <a:r>
              <a:rPr lang="tr-TR" b="0" i="0" dirty="0">
                <a:solidFill>
                  <a:srgbClr val="5C5B60"/>
                </a:solidFill>
                <a:effectLst/>
                <a:latin typeface="Arial" panose="020B0604020202020204" pitchFamily="34" charset="0"/>
              </a:rPr>
              <a:t>Plazma çinko düzeyleri 70-120 </a:t>
            </a:r>
            <a:r>
              <a:rPr lang="tr-TR" b="0" i="0" dirty="0" err="1">
                <a:solidFill>
                  <a:srgbClr val="5C5B60"/>
                </a:solidFill>
                <a:effectLst/>
                <a:latin typeface="Arial" panose="020B0604020202020204" pitchFamily="34" charset="0"/>
              </a:rPr>
              <a:t>mcg</a:t>
            </a:r>
            <a:r>
              <a:rPr lang="tr-TR" b="0" i="0" dirty="0">
                <a:solidFill>
                  <a:srgbClr val="5C5B60"/>
                </a:solidFill>
                <a:effectLst/>
                <a:latin typeface="Arial" panose="020B0604020202020204" pitchFamily="34" charset="0"/>
              </a:rPr>
              <a:t>/</a:t>
            </a:r>
            <a:r>
              <a:rPr lang="tr-TR" b="0" i="0" dirty="0" err="1">
                <a:solidFill>
                  <a:srgbClr val="5C5B60"/>
                </a:solidFill>
                <a:effectLst/>
                <a:latin typeface="Arial" panose="020B0604020202020204" pitchFamily="34" charset="0"/>
              </a:rPr>
              <a:t>dL</a:t>
            </a:r>
            <a:r>
              <a:rPr lang="tr-TR" b="0" i="0" dirty="0">
                <a:solidFill>
                  <a:srgbClr val="5C5B60"/>
                </a:solidFill>
                <a:effectLst/>
                <a:latin typeface="Arial" panose="020B0604020202020204" pitchFamily="34" charset="0"/>
              </a:rPr>
              <a:t> düzeyindedir.</a:t>
            </a:r>
          </a:p>
          <a:p>
            <a:pPr marL="0" indent="0">
              <a:buNone/>
            </a:pPr>
            <a:endParaRPr lang="tr-TR" b="0" i="0" dirty="0">
              <a:solidFill>
                <a:srgbClr val="5C5B60"/>
              </a:solidFill>
              <a:effectLst/>
              <a:latin typeface="Arial" panose="020B0604020202020204" pitchFamily="34" charset="0"/>
            </a:endParaRPr>
          </a:p>
          <a:p>
            <a:pPr marL="0" indent="0">
              <a:buNone/>
            </a:pPr>
            <a:r>
              <a:rPr lang="tr-TR" dirty="0"/>
              <a:t>Bir erişkinde, total çinko miktarı 2-3 gr civarındadır. </a:t>
            </a:r>
          </a:p>
          <a:p>
            <a:pPr marL="0" indent="0">
              <a:buNone/>
            </a:pPr>
            <a:r>
              <a:rPr lang="tr-TR" dirty="0"/>
              <a:t>Tüm vücut çinkosunun yaklaşık %85’i iskelet kasında ve kemikte, </a:t>
            </a:r>
          </a:p>
          <a:p>
            <a:pPr marL="0" indent="0">
              <a:buNone/>
            </a:pPr>
            <a:r>
              <a:rPr lang="tr-TR" dirty="0"/>
              <a:t>                                                        %11‘i deri ve karaciğerde, </a:t>
            </a:r>
          </a:p>
          <a:p>
            <a:pPr marL="0" indent="0">
              <a:buNone/>
            </a:pPr>
            <a:r>
              <a:rPr lang="tr-TR" dirty="0"/>
              <a:t>                                                        geriye kalan %2-3 de diğer dokularda </a:t>
            </a:r>
          </a:p>
          <a:p>
            <a:pPr marL="0" indent="0">
              <a:buNone/>
            </a:pPr>
            <a:endParaRPr lang="tr-TR" dirty="0"/>
          </a:p>
          <a:p>
            <a:pPr marL="0" indent="0">
              <a:buNone/>
            </a:pPr>
            <a:r>
              <a:rPr lang="tr-TR" dirty="0"/>
              <a:t>En yüksek konsantrasyon retina, prostat, saç ve deridedir.</a:t>
            </a:r>
          </a:p>
        </p:txBody>
      </p:sp>
    </p:spTree>
    <p:extLst>
      <p:ext uri="{BB962C8B-B14F-4D97-AF65-F5344CB8AC3E}">
        <p14:creationId xmlns:p14="http://schemas.microsoft.com/office/powerpoint/2010/main" val="11080376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190664-AFFE-4110-8277-BA98CF7145DA}"/>
              </a:ext>
            </a:extLst>
          </p:cNvPr>
          <p:cNvSpPr>
            <a:spLocks noGrp="1"/>
          </p:cNvSpPr>
          <p:nvPr>
            <p:ph type="title"/>
          </p:nvPr>
        </p:nvSpPr>
        <p:spPr/>
        <p:txBody>
          <a:bodyPr/>
          <a:lstStyle/>
          <a:p>
            <a:r>
              <a:rPr lang="tr-TR" dirty="0"/>
              <a:t>ÇİNKO EKSİKLİĞİ</a:t>
            </a:r>
          </a:p>
        </p:txBody>
      </p:sp>
      <p:sp>
        <p:nvSpPr>
          <p:cNvPr id="3" name="İçerik Yer Tutucusu 2">
            <a:extLst>
              <a:ext uri="{FF2B5EF4-FFF2-40B4-BE49-F238E27FC236}">
                <a16:creationId xmlns:a16="http://schemas.microsoft.com/office/drawing/2014/main" id="{F95DCE7B-00FD-4A5B-88F4-EC3C19D96266}"/>
              </a:ext>
            </a:extLst>
          </p:cNvPr>
          <p:cNvSpPr>
            <a:spLocks noGrp="1"/>
          </p:cNvSpPr>
          <p:nvPr>
            <p:ph idx="1"/>
          </p:nvPr>
        </p:nvSpPr>
        <p:spPr/>
        <p:txBody>
          <a:bodyPr/>
          <a:lstStyle/>
          <a:p>
            <a:pPr marL="0" marR="0" indent="0" algn="l">
              <a:buNone/>
            </a:pPr>
            <a:r>
              <a:rPr lang="tr-TR" sz="1800" b="0" i="0" u="none" strike="noStrike" baseline="0" dirty="0">
                <a:solidFill>
                  <a:srgbClr val="000000"/>
                </a:solidFill>
                <a:latin typeface="Calibri" panose="020F0502020204030204" pitchFamily="34" charset="0"/>
              </a:rPr>
              <a:t>    Görevleri;</a:t>
            </a:r>
          </a:p>
          <a:p>
            <a:pPr marL="0" marR="0" indent="0" algn="l">
              <a:buNone/>
            </a:pPr>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a:solidFill>
                  <a:srgbClr val="000000"/>
                </a:solidFill>
                <a:latin typeface="Calibri" panose="020F0502020204030204" pitchFamily="34" charset="0"/>
              </a:rPr>
              <a:t>Hemoglobin sentezinde </a:t>
            </a:r>
          </a:p>
          <a:p>
            <a:pPr marR="0" algn="l"/>
            <a:r>
              <a:rPr lang="tr-TR" sz="1800" b="0" i="0" u="none" strike="noStrike" baseline="0" dirty="0">
                <a:solidFill>
                  <a:srgbClr val="000000"/>
                </a:solidFill>
                <a:latin typeface="Calibri" panose="020F0502020204030204" pitchFamily="34" charset="0"/>
              </a:rPr>
              <a:t>Kemik gelişiminde</a:t>
            </a:r>
          </a:p>
          <a:p>
            <a:pPr marR="0" algn="l"/>
            <a:r>
              <a:rPr lang="tr-TR" sz="1800" b="0" i="0" u="none" strike="noStrike" baseline="0" dirty="0" err="1">
                <a:solidFill>
                  <a:srgbClr val="000000"/>
                </a:solidFill>
                <a:latin typeface="Calibri" panose="020F0502020204030204" pitchFamily="34" charset="0"/>
              </a:rPr>
              <a:t>Kollajen</a:t>
            </a:r>
            <a:r>
              <a:rPr lang="tr-TR" sz="1800" b="0" i="0" u="none" strike="noStrike" baseline="0" dirty="0">
                <a:solidFill>
                  <a:srgbClr val="000000"/>
                </a:solidFill>
                <a:latin typeface="Calibri" panose="020F0502020204030204" pitchFamily="34" charset="0"/>
              </a:rPr>
              <a:t> metabolizmasında</a:t>
            </a:r>
          </a:p>
          <a:p>
            <a:pPr marR="0" algn="l"/>
            <a:r>
              <a:rPr lang="tr-TR" sz="1800" b="0" i="0" u="none" strike="noStrike" baseline="0" dirty="0">
                <a:solidFill>
                  <a:srgbClr val="000000"/>
                </a:solidFill>
                <a:latin typeface="Calibri" panose="020F0502020204030204" pitchFamily="34" charset="0"/>
              </a:rPr>
              <a:t>Enzim </a:t>
            </a:r>
            <a:r>
              <a:rPr lang="tr-TR" sz="1800" b="0" i="0" u="none" strike="noStrike" baseline="0" dirty="0" err="1">
                <a:solidFill>
                  <a:srgbClr val="000000"/>
                </a:solidFill>
                <a:latin typeface="Calibri" panose="020F0502020204030204" pitchFamily="34" charset="0"/>
              </a:rPr>
              <a:t>kofaktörü</a:t>
            </a:r>
            <a:r>
              <a:rPr lang="tr-TR" sz="1800" b="0" i="0" u="none" strike="noStrike" baseline="0" dirty="0">
                <a:solidFill>
                  <a:srgbClr val="000000"/>
                </a:solidFill>
                <a:latin typeface="Calibri" panose="020F0502020204030204" pitchFamily="34" charset="0"/>
              </a:rPr>
              <a:t> olarak (SOD, Karbonik </a:t>
            </a:r>
            <a:r>
              <a:rPr lang="tr-TR" sz="1800" b="0" i="0" u="none" strike="noStrike" baseline="0" dirty="0" err="1">
                <a:solidFill>
                  <a:srgbClr val="000000"/>
                </a:solidFill>
                <a:latin typeface="Calibri" panose="020F0502020204030204" pitchFamily="34" charset="0"/>
              </a:rPr>
              <a:t>anhidraz</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Alkalen</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fosfataz</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Karboksipeptidaz</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Alkoldehidrogenaz</a:t>
            </a:r>
            <a:r>
              <a:rPr lang="tr-TR" sz="1800" b="0" i="0" u="none" strike="noStrike" baseline="0" dirty="0">
                <a:solidFill>
                  <a:srgbClr val="000000"/>
                </a:solidFill>
                <a:latin typeface="Calibri" panose="020F0502020204030204" pitchFamily="34" charset="0"/>
              </a:rPr>
              <a:t> vs.)</a:t>
            </a:r>
          </a:p>
          <a:p>
            <a:pPr marR="0" algn="l"/>
            <a:r>
              <a:rPr lang="tr-TR" sz="1800" b="0" i="0" u="none" strike="noStrike" baseline="0" dirty="0">
                <a:solidFill>
                  <a:srgbClr val="000000"/>
                </a:solidFill>
                <a:latin typeface="Calibri" panose="020F0502020204030204" pitchFamily="34" charset="0"/>
              </a:rPr>
              <a:t>Pankreas </a:t>
            </a:r>
            <a:r>
              <a:rPr lang="el-GR" sz="1800" b="0" i="0" u="none" strike="noStrike" baseline="0" dirty="0">
                <a:solidFill>
                  <a:srgbClr val="000000"/>
                </a:solidFill>
                <a:latin typeface="Calibri" panose="020F0502020204030204" pitchFamily="34" charset="0"/>
              </a:rPr>
              <a:t>β-</a:t>
            </a:r>
            <a:r>
              <a:rPr lang="tr-TR" sz="1800" b="0" i="0" u="none" strike="noStrike" baseline="0" dirty="0">
                <a:solidFill>
                  <a:srgbClr val="000000"/>
                </a:solidFill>
                <a:latin typeface="Calibri" panose="020F0502020204030204" pitchFamily="34" charset="0"/>
              </a:rPr>
              <a:t>hücrelerinde insülin sentez, depolanma ve salınmasında</a:t>
            </a:r>
          </a:p>
          <a:p>
            <a:pPr marL="0" indent="0">
              <a:buNone/>
            </a:pPr>
            <a:endParaRPr lang="tr-TR" dirty="0"/>
          </a:p>
        </p:txBody>
      </p:sp>
    </p:spTree>
    <p:extLst>
      <p:ext uri="{BB962C8B-B14F-4D97-AF65-F5344CB8AC3E}">
        <p14:creationId xmlns:p14="http://schemas.microsoft.com/office/powerpoint/2010/main" val="3484099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F47F6BB-BADB-43B8-B8A8-EAAD3E9C829E}"/>
              </a:ext>
            </a:extLst>
          </p:cNvPr>
          <p:cNvPicPr>
            <a:picLocks noChangeAspect="1"/>
          </p:cNvPicPr>
          <p:nvPr/>
        </p:nvPicPr>
        <p:blipFill>
          <a:blip r:embed="rId2"/>
          <a:stretch>
            <a:fillRect/>
          </a:stretch>
        </p:blipFill>
        <p:spPr>
          <a:xfrm>
            <a:off x="3154017" y="257995"/>
            <a:ext cx="5473148" cy="6249725"/>
          </a:xfrm>
          <a:prstGeom prst="rect">
            <a:avLst/>
          </a:prstGeom>
        </p:spPr>
      </p:pic>
    </p:spTree>
    <p:extLst>
      <p:ext uri="{BB962C8B-B14F-4D97-AF65-F5344CB8AC3E}">
        <p14:creationId xmlns:p14="http://schemas.microsoft.com/office/powerpoint/2010/main" val="1083549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4D456A-6231-4234-9A31-66DA4BC2167E}"/>
              </a:ext>
            </a:extLst>
          </p:cNvPr>
          <p:cNvSpPr>
            <a:spLocks noGrp="1"/>
          </p:cNvSpPr>
          <p:nvPr>
            <p:ph type="title"/>
          </p:nvPr>
        </p:nvSpPr>
        <p:spPr/>
        <p:txBody>
          <a:bodyPr/>
          <a:lstStyle/>
          <a:p>
            <a:r>
              <a:rPr lang="tr-TR" dirty="0"/>
              <a:t>ÇİNKO EKSİKLİĞİ</a:t>
            </a:r>
          </a:p>
        </p:txBody>
      </p:sp>
      <p:sp>
        <p:nvSpPr>
          <p:cNvPr id="3" name="İçerik Yer Tutucusu 2">
            <a:extLst>
              <a:ext uri="{FF2B5EF4-FFF2-40B4-BE49-F238E27FC236}">
                <a16:creationId xmlns:a16="http://schemas.microsoft.com/office/drawing/2014/main" id="{C3BA06DE-B86D-4B22-9FE4-1C19A3CE1B58}"/>
              </a:ext>
            </a:extLst>
          </p:cNvPr>
          <p:cNvSpPr>
            <a:spLocks noGrp="1"/>
          </p:cNvSpPr>
          <p:nvPr>
            <p:ph idx="1"/>
          </p:nvPr>
        </p:nvSpPr>
        <p:spPr/>
        <p:txBody>
          <a:bodyPr/>
          <a:lstStyle/>
          <a:p>
            <a:pPr algn="l"/>
            <a:endParaRPr lang="tr-TR" sz="1800" b="0" i="0" u="none" strike="noStrike" baseline="0" dirty="0">
              <a:solidFill>
                <a:srgbClr val="000000"/>
              </a:solidFill>
              <a:latin typeface="Calibri" panose="020F0502020204030204" pitchFamily="34" charset="0"/>
            </a:endParaRPr>
          </a:p>
          <a:p>
            <a:pPr marL="0" marR="0" indent="0" algn="just">
              <a:buNone/>
            </a:pPr>
            <a:r>
              <a:rPr lang="tr-TR" sz="1800" b="1" i="0" u="none" strike="noStrike" baseline="0" dirty="0" err="1">
                <a:solidFill>
                  <a:srgbClr val="FF0000"/>
                </a:solidFill>
                <a:latin typeface="Calibri" panose="020F0502020204030204" pitchFamily="34" charset="0"/>
              </a:rPr>
              <a:t>Akrodermatitis</a:t>
            </a:r>
            <a:r>
              <a:rPr lang="tr-TR" sz="1800" b="1" i="0" u="none" strike="noStrike" baseline="0" dirty="0">
                <a:solidFill>
                  <a:srgbClr val="FF0000"/>
                </a:solidFill>
                <a:latin typeface="Calibri" panose="020F0502020204030204" pitchFamily="34" charset="0"/>
              </a:rPr>
              <a:t> </a:t>
            </a:r>
            <a:r>
              <a:rPr lang="tr-TR" sz="1800" b="1" i="0" u="none" strike="noStrike" baseline="0" dirty="0" err="1">
                <a:solidFill>
                  <a:srgbClr val="FF0000"/>
                </a:solidFill>
                <a:latin typeface="Calibri" panose="020F0502020204030204" pitchFamily="34" charset="0"/>
              </a:rPr>
              <a:t>Enteropatika</a:t>
            </a:r>
            <a:r>
              <a:rPr lang="tr-TR" sz="1800" b="1" i="0" u="none" strike="noStrike" baseline="0" dirty="0">
                <a:solidFill>
                  <a:srgbClr val="FF0000"/>
                </a:solidFill>
                <a:latin typeface="Calibri" panose="020F0502020204030204" pitchFamily="34" charset="0"/>
              </a:rPr>
              <a:t>:</a:t>
            </a:r>
          </a:p>
          <a:p>
            <a:pPr marL="0" marR="0" indent="0" algn="just">
              <a:buNone/>
            </a:pPr>
            <a:r>
              <a:rPr lang="tr-TR" sz="1800" dirty="0">
                <a:solidFill>
                  <a:srgbClr val="000000"/>
                </a:solidFill>
                <a:latin typeface="Calibri" panose="020F0502020204030204" pitchFamily="34" charset="0"/>
              </a:rPr>
              <a:t>K</a:t>
            </a:r>
            <a:r>
              <a:rPr lang="tr-TR" sz="1800" b="0" i="0" u="none" strike="noStrike" baseline="0" dirty="0">
                <a:solidFill>
                  <a:srgbClr val="000000"/>
                </a:solidFill>
                <a:latin typeface="Calibri" panose="020F0502020204030204" pitchFamily="34" charset="0"/>
              </a:rPr>
              <a:t>alıtsal(OR), nadir görülen çinko emilim bozukluğudur.</a:t>
            </a:r>
          </a:p>
          <a:p>
            <a:pPr marL="0" marR="0" indent="0" algn="just">
              <a:buNone/>
            </a:pPr>
            <a:endParaRPr lang="tr-TR" sz="1800" b="0" i="0" u="none" strike="noStrike" baseline="0" dirty="0">
              <a:solidFill>
                <a:srgbClr val="000000"/>
              </a:solidFill>
              <a:latin typeface="Calibri" panose="020F0502020204030204" pitchFamily="34" charset="0"/>
            </a:endParaRPr>
          </a:p>
          <a:p>
            <a:pPr marL="0" marR="0" indent="0" algn="just">
              <a:buNone/>
            </a:pPr>
            <a:endParaRPr lang="tr-TR" sz="1800" dirty="0">
              <a:solidFill>
                <a:srgbClr val="000000"/>
              </a:solidFill>
              <a:latin typeface="Calibri" panose="020F0502020204030204" pitchFamily="34" charset="0"/>
            </a:endParaRPr>
          </a:p>
          <a:p>
            <a:pPr marL="0" marR="0" indent="0" algn="just">
              <a:buNone/>
            </a:pPr>
            <a:endParaRPr lang="tr-TR" sz="1800" b="0" i="0" u="none" strike="noStrike" baseline="0" dirty="0">
              <a:solidFill>
                <a:srgbClr val="000000"/>
              </a:solidFill>
              <a:latin typeface="Calibri" panose="020F0502020204030204" pitchFamily="34" charset="0"/>
            </a:endParaRPr>
          </a:p>
          <a:p>
            <a:pPr marL="0" marR="0" indent="0" algn="just">
              <a:buNone/>
            </a:pPr>
            <a:r>
              <a:rPr lang="tr-TR" sz="1800" b="0" i="0" u="none" strike="noStrike" baseline="0" dirty="0">
                <a:solidFill>
                  <a:srgbClr val="000000"/>
                </a:solidFill>
                <a:latin typeface="Calibri" panose="020F0502020204030204" pitchFamily="34" charset="0"/>
              </a:rPr>
              <a:t>Bebeklik çağında deri belirtileri, </a:t>
            </a:r>
            <a:r>
              <a:rPr lang="tr-TR" sz="1800" b="0" i="0" u="none" strike="noStrike" baseline="0" dirty="0" err="1">
                <a:solidFill>
                  <a:srgbClr val="000000"/>
                </a:solidFill>
                <a:latin typeface="Calibri" panose="020F0502020204030204" pitchFamily="34" charset="0"/>
              </a:rPr>
              <a:t>diyare</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immün</a:t>
            </a:r>
            <a:r>
              <a:rPr lang="tr-TR" sz="1800" b="0" i="0" u="none" strike="noStrike" baseline="0" dirty="0">
                <a:solidFill>
                  <a:srgbClr val="000000"/>
                </a:solidFill>
                <a:latin typeface="Calibri" panose="020F0502020204030204" pitchFamily="34" charset="0"/>
              </a:rPr>
              <a:t> yetmezlik ve büyüme geriliği ile karakterizedir. </a:t>
            </a:r>
          </a:p>
          <a:p>
            <a:pPr marL="0" marR="0" indent="0" algn="just">
              <a:buNone/>
            </a:pPr>
            <a:r>
              <a:rPr lang="tr-TR" sz="1800" b="0" i="0" u="none" strike="noStrike" baseline="0" dirty="0">
                <a:solidFill>
                  <a:srgbClr val="000000"/>
                </a:solidFill>
                <a:latin typeface="Calibri" panose="020F0502020204030204" pitchFamily="34" charset="0"/>
              </a:rPr>
              <a:t>Tedavi edilmezse ölüme sebep olabilir.</a:t>
            </a:r>
          </a:p>
          <a:p>
            <a:pPr marL="0" indent="0">
              <a:buNone/>
            </a:pPr>
            <a:endParaRPr lang="tr-TR" dirty="0"/>
          </a:p>
        </p:txBody>
      </p:sp>
      <p:pic>
        <p:nvPicPr>
          <p:cNvPr id="4" name="Resim 3">
            <a:extLst>
              <a:ext uri="{FF2B5EF4-FFF2-40B4-BE49-F238E27FC236}">
                <a16:creationId xmlns:a16="http://schemas.microsoft.com/office/drawing/2014/main" id="{FF527544-7792-4F2F-9A56-2FA378AB59D0}"/>
              </a:ext>
            </a:extLst>
          </p:cNvPr>
          <p:cNvPicPr>
            <a:picLocks noChangeAspect="1"/>
          </p:cNvPicPr>
          <p:nvPr/>
        </p:nvPicPr>
        <p:blipFill rotWithShape="1">
          <a:blip r:embed="rId2"/>
          <a:srcRect l="-1225" t="6571" b="21319"/>
          <a:stretch/>
        </p:blipFill>
        <p:spPr>
          <a:xfrm>
            <a:off x="8415131" y="365125"/>
            <a:ext cx="3283226" cy="3466893"/>
          </a:xfrm>
          <a:prstGeom prst="rect">
            <a:avLst/>
          </a:prstGeom>
        </p:spPr>
      </p:pic>
    </p:spTree>
    <p:extLst>
      <p:ext uri="{BB962C8B-B14F-4D97-AF65-F5344CB8AC3E}">
        <p14:creationId xmlns:p14="http://schemas.microsoft.com/office/powerpoint/2010/main" val="39225515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02E8CC-DF3A-4152-8597-0C3908FAA0E8}"/>
              </a:ext>
            </a:extLst>
          </p:cNvPr>
          <p:cNvSpPr>
            <a:spLocks noGrp="1"/>
          </p:cNvSpPr>
          <p:nvPr>
            <p:ph type="title"/>
          </p:nvPr>
        </p:nvSpPr>
        <p:spPr/>
        <p:txBody>
          <a:bodyPr/>
          <a:lstStyle/>
          <a:p>
            <a:r>
              <a:rPr lang="tr-TR" dirty="0"/>
              <a:t>ÇİNKO EKSİKLİĞİ</a:t>
            </a:r>
          </a:p>
        </p:txBody>
      </p:sp>
      <p:sp>
        <p:nvSpPr>
          <p:cNvPr id="3" name="İçerik Yer Tutucusu 2">
            <a:extLst>
              <a:ext uri="{FF2B5EF4-FFF2-40B4-BE49-F238E27FC236}">
                <a16:creationId xmlns:a16="http://schemas.microsoft.com/office/drawing/2014/main" id="{47120755-6F08-4C5A-8FB8-36E1E8AB79FE}"/>
              </a:ext>
            </a:extLst>
          </p:cNvPr>
          <p:cNvSpPr>
            <a:spLocks noGrp="1"/>
          </p:cNvSpPr>
          <p:nvPr>
            <p:ph idx="1"/>
          </p:nvPr>
        </p:nvSpPr>
        <p:spPr/>
        <p:txBody>
          <a:bodyPr/>
          <a:lstStyle/>
          <a:p>
            <a:pPr algn="l"/>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a:solidFill>
                  <a:srgbClr val="000000"/>
                </a:solidFill>
                <a:latin typeface="Calibri" panose="020F0502020204030204" pitchFamily="34" charset="0"/>
              </a:rPr>
              <a:t>Çinko desteği 1 yaş üzerindeki çocuklarda ve SGA bebeklerde ishal ve ASYE sıklığını ve </a:t>
            </a:r>
            <a:r>
              <a:rPr lang="tr-TR" sz="1800" b="0" i="0" u="none" strike="noStrike" baseline="0" dirty="0" err="1">
                <a:solidFill>
                  <a:srgbClr val="000000"/>
                </a:solidFill>
                <a:latin typeface="Calibri" panose="020F0502020204030204" pitchFamily="34" charset="0"/>
              </a:rPr>
              <a:t>mortaliteyi</a:t>
            </a:r>
            <a:r>
              <a:rPr lang="tr-TR" sz="1800" b="0" i="0" u="none" strike="noStrike" baseline="0" dirty="0">
                <a:solidFill>
                  <a:srgbClr val="000000"/>
                </a:solidFill>
                <a:latin typeface="Calibri" panose="020F0502020204030204" pitchFamily="34" charset="0"/>
              </a:rPr>
              <a:t> azaltıyor.</a:t>
            </a:r>
          </a:p>
          <a:p>
            <a:pPr marR="0" algn="l"/>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a:solidFill>
                  <a:srgbClr val="000000"/>
                </a:solidFill>
                <a:latin typeface="Calibri" panose="020F0502020204030204" pitchFamily="34" charset="0"/>
              </a:rPr>
              <a:t>Koruyucu dozda çinko verilmesinin demir ve bakır metabolizması üzerine olumsuz bir etkisi saptanmamış.</a:t>
            </a:r>
          </a:p>
          <a:p>
            <a:pPr marR="0" algn="l"/>
            <a:endParaRPr lang="tr-TR" sz="1800" b="0" i="0" u="none" strike="noStrike" baseline="0" dirty="0">
              <a:solidFill>
                <a:srgbClr val="000000"/>
              </a:solidFill>
              <a:latin typeface="Calibri" panose="020F0502020204030204" pitchFamily="34" charset="0"/>
            </a:endParaRPr>
          </a:p>
          <a:p>
            <a:pPr marR="0" algn="l"/>
            <a:r>
              <a:rPr lang="tr-TR" sz="1800" b="1" i="0" u="none" strike="noStrike" baseline="0" dirty="0">
                <a:solidFill>
                  <a:srgbClr val="000000"/>
                </a:solidFill>
                <a:latin typeface="Calibri" panose="020F0502020204030204" pitchFamily="34" charset="0"/>
              </a:rPr>
              <a:t>Sağlıklı insanda çinko eksikliğinin </a:t>
            </a:r>
            <a:r>
              <a:rPr lang="tr-TR" sz="1800" b="1" i="0" u="none" strike="noStrike" baseline="0" dirty="0" err="1">
                <a:solidFill>
                  <a:srgbClr val="000000"/>
                </a:solidFill>
                <a:latin typeface="Calibri" panose="020F0502020204030204" pitchFamily="34" charset="0"/>
              </a:rPr>
              <a:t>profilaksisi</a:t>
            </a:r>
            <a:r>
              <a:rPr lang="tr-TR" sz="1800" b="1" i="0" u="none" strike="noStrike" baseline="0" dirty="0">
                <a:solidFill>
                  <a:srgbClr val="000000"/>
                </a:solidFill>
                <a:latin typeface="Calibri" panose="020F0502020204030204" pitchFamily="34" charset="0"/>
              </a:rPr>
              <a:t> önerilmiyor.</a:t>
            </a:r>
          </a:p>
          <a:p>
            <a:pPr marL="0" indent="0">
              <a:buNone/>
            </a:pPr>
            <a:endParaRPr lang="tr-TR" dirty="0"/>
          </a:p>
        </p:txBody>
      </p:sp>
    </p:spTree>
    <p:extLst>
      <p:ext uri="{BB962C8B-B14F-4D97-AF65-F5344CB8AC3E}">
        <p14:creationId xmlns:p14="http://schemas.microsoft.com/office/powerpoint/2010/main" val="420799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446E0C-8D48-42F6-B27F-2287C1776831}"/>
              </a:ext>
            </a:extLst>
          </p:cNvPr>
          <p:cNvSpPr>
            <a:spLocks noGrp="1"/>
          </p:cNvSpPr>
          <p:nvPr>
            <p:ph type="title"/>
          </p:nvPr>
        </p:nvSpPr>
        <p:spPr/>
        <p:txBody>
          <a:bodyPr/>
          <a:lstStyle/>
          <a:p>
            <a:r>
              <a:rPr lang="tr-TR" dirty="0"/>
              <a:t>D VİTAMİNİ</a:t>
            </a:r>
            <a:r>
              <a:rPr lang="tr-TR" sz="2800" i="1" dirty="0"/>
              <a:t>-Klinik Bulgular</a:t>
            </a:r>
            <a:endParaRPr lang="tr-TR" i="1" dirty="0"/>
          </a:p>
        </p:txBody>
      </p:sp>
      <p:sp>
        <p:nvSpPr>
          <p:cNvPr id="3" name="İçerik Yer Tutucusu 2">
            <a:extLst>
              <a:ext uri="{FF2B5EF4-FFF2-40B4-BE49-F238E27FC236}">
                <a16:creationId xmlns:a16="http://schemas.microsoft.com/office/drawing/2014/main" id="{D6E9BACA-154E-413F-9148-7AEEC001F1B6}"/>
              </a:ext>
            </a:extLst>
          </p:cNvPr>
          <p:cNvSpPr>
            <a:spLocks noGrp="1"/>
          </p:cNvSpPr>
          <p:nvPr>
            <p:ph idx="1"/>
          </p:nvPr>
        </p:nvSpPr>
        <p:spPr>
          <a:xfrm>
            <a:off x="838200" y="1825624"/>
            <a:ext cx="10515600" cy="4548671"/>
          </a:xfrm>
        </p:spPr>
        <p:txBody>
          <a:bodyPr/>
          <a:lstStyle/>
          <a:p>
            <a:pPr marL="0" indent="0" algn="l">
              <a:buNone/>
            </a:pPr>
            <a:r>
              <a:rPr lang="tr-TR" sz="1800" i="1" dirty="0">
                <a:latin typeface="TisaSansPro"/>
              </a:rPr>
              <a:t>    E</a:t>
            </a:r>
            <a:r>
              <a:rPr lang="tr-TR" sz="1800" b="0" i="1" u="none" strike="noStrike" baseline="0" dirty="0">
                <a:latin typeface="TisaSansPro"/>
              </a:rPr>
              <a:t>ksikliğin derecesi ve süresi önemli!!</a:t>
            </a:r>
          </a:p>
          <a:p>
            <a:pPr marL="0" indent="0" algn="l">
              <a:buNone/>
            </a:pPr>
            <a:endParaRPr lang="tr-TR" sz="1800" b="0" i="1" u="none" strike="noStrike" baseline="0" dirty="0">
              <a:latin typeface="TisaSansPro"/>
            </a:endParaRPr>
          </a:p>
          <a:p>
            <a:pPr algn="l"/>
            <a:r>
              <a:rPr lang="tr-TR" sz="1800" dirty="0" err="1">
                <a:latin typeface="TisaSansPro"/>
              </a:rPr>
              <a:t>A</a:t>
            </a:r>
            <a:r>
              <a:rPr lang="tr-TR" sz="1800" b="0" i="0" u="none" strike="noStrike" baseline="0" dirty="0" err="1">
                <a:latin typeface="TisaSansPro"/>
              </a:rPr>
              <a:t>semptomatik</a:t>
            </a:r>
            <a:endParaRPr lang="tr-TR" sz="1800" b="0" i="0" u="none" strike="noStrike" baseline="0" dirty="0">
              <a:latin typeface="TisaSansPro"/>
            </a:endParaRPr>
          </a:p>
          <a:p>
            <a:pPr algn="l"/>
            <a:r>
              <a:rPr lang="tr-TR" sz="1800" b="0" i="0" u="none" strike="noStrike" baseline="0" dirty="0">
                <a:latin typeface="TisaSansPro"/>
              </a:rPr>
              <a:t>Osteoporoz </a:t>
            </a:r>
          </a:p>
          <a:p>
            <a:pPr algn="l"/>
            <a:r>
              <a:rPr lang="tr-TR" sz="1800" dirty="0" err="1">
                <a:latin typeface="TisaSansPro"/>
              </a:rPr>
              <a:t>O</a:t>
            </a:r>
            <a:r>
              <a:rPr lang="tr-TR" sz="1800" b="0" i="0" u="none" strike="noStrike" baseline="0" dirty="0" err="1">
                <a:latin typeface="TisaSansPro"/>
              </a:rPr>
              <a:t>steomalazi</a:t>
            </a:r>
            <a:r>
              <a:rPr lang="tr-TR" sz="1800" b="0" i="0" u="none" strike="noStrike" baseline="0" dirty="0">
                <a:latin typeface="TisaSansPro"/>
              </a:rPr>
              <a:t> </a:t>
            </a:r>
          </a:p>
          <a:p>
            <a:pPr algn="l"/>
            <a:r>
              <a:rPr lang="tr-TR" sz="1800" dirty="0">
                <a:latin typeface="TisaSansPro"/>
              </a:rPr>
              <a:t>Y</a:t>
            </a:r>
            <a:r>
              <a:rPr lang="tr-TR" sz="1800" b="0" i="0" u="none" strike="noStrike" baseline="0" dirty="0">
                <a:latin typeface="TisaSansPro"/>
              </a:rPr>
              <a:t>aygın kemik-kas ağrısı</a:t>
            </a:r>
          </a:p>
          <a:p>
            <a:pPr algn="l"/>
            <a:r>
              <a:rPr lang="tr-TR" sz="1800" dirty="0">
                <a:latin typeface="TisaSansPro"/>
              </a:rPr>
              <a:t>K</a:t>
            </a:r>
            <a:r>
              <a:rPr lang="tr-TR" sz="1800" b="0" i="0" u="none" strike="noStrike" baseline="0" dirty="0">
                <a:latin typeface="TisaSansPro"/>
              </a:rPr>
              <a:t>emik hassasiyeti </a:t>
            </a:r>
          </a:p>
          <a:p>
            <a:pPr algn="l"/>
            <a:r>
              <a:rPr lang="tr-TR" sz="1800" dirty="0">
                <a:latin typeface="TisaSansPro"/>
              </a:rPr>
              <a:t>K</a:t>
            </a:r>
            <a:r>
              <a:rPr lang="tr-TR" sz="1800" b="0" i="0" u="none" strike="noStrike" baseline="0" dirty="0">
                <a:latin typeface="TisaSansPro"/>
              </a:rPr>
              <a:t>as güçsüzlüğü </a:t>
            </a:r>
          </a:p>
          <a:p>
            <a:pPr algn="l"/>
            <a:r>
              <a:rPr lang="tr-TR" sz="1800" dirty="0">
                <a:latin typeface="TisaSansPro"/>
              </a:rPr>
              <a:t>Yürüme </a:t>
            </a:r>
            <a:r>
              <a:rPr lang="tr-TR" sz="1800" b="0" i="0" u="none" strike="noStrike" baseline="0" dirty="0">
                <a:latin typeface="TisaSansPro"/>
              </a:rPr>
              <a:t>zorluğu ve kırıklar</a:t>
            </a:r>
            <a:endParaRPr lang="tr-TR" dirty="0"/>
          </a:p>
        </p:txBody>
      </p:sp>
    </p:spTree>
    <p:extLst>
      <p:ext uri="{BB962C8B-B14F-4D97-AF65-F5344CB8AC3E}">
        <p14:creationId xmlns:p14="http://schemas.microsoft.com/office/powerpoint/2010/main" val="24757700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4C6D3-6CBA-4208-A751-6DCCD75DA812}"/>
              </a:ext>
            </a:extLst>
          </p:cNvPr>
          <p:cNvSpPr>
            <a:spLocks noGrp="1"/>
          </p:cNvSpPr>
          <p:nvPr>
            <p:ph type="title"/>
          </p:nvPr>
        </p:nvSpPr>
        <p:spPr/>
        <p:txBody>
          <a:bodyPr/>
          <a:lstStyle/>
          <a:p>
            <a:r>
              <a:rPr lang="tr-TR" dirty="0"/>
              <a:t>ÇİNKO EKSİKLİĞİ</a:t>
            </a:r>
          </a:p>
        </p:txBody>
      </p:sp>
      <p:sp>
        <p:nvSpPr>
          <p:cNvPr id="3" name="İçerik Yer Tutucusu 2">
            <a:extLst>
              <a:ext uri="{FF2B5EF4-FFF2-40B4-BE49-F238E27FC236}">
                <a16:creationId xmlns:a16="http://schemas.microsoft.com/office/drawing/2014/main" id="{F1BBB218-BC77-488B-A70A-C92FAFF0D19C}"/>
              </a:ext>
            </a:extLst>
          </p:cNvPr>
          <p:cNvSpPr>
            <a:spLocks noGrp="1"/>
          </p:cNvSpPr>
          <p:nvPr>
            <p:ph idx="1"/>
          </p:nvPr>
        </p:nvSpPr>
        <p:spPr/>
        <p:txBody>
          <a:bodyPr/>
          <a:lstStyle/>
          <a:p>
            <a:pPr marL="0" marR="0" indent="0" algn="l">
              <a:buNone/>
            </a:pPr>
            <a:r>
              <a:rPr lang="tr-TR" sz="1800" b="1" i="0" u="none" strike="noStrike" baseline="0" dirty="0">
                <a:solidFill>
                  <a:srgbClr val="000000"/>
                </a:solidFill>
                <a:latin typeface="Arial" panose="020B0604020202020204" pitchFamily="34" charset="0"/>
              </a:rPr>
              <a:t>   Tedavi</a:t>
            </a:r>
            <a:endParaRPr lang="tr-TR" sz="1800" b="0" i="0" u="none" strike="noStrike" baseline="0" dirty="0">
              <a:solidFill>
                <a:srgbClr val="000000"/>
              </a:solidFill>
              <a:latin typeface="Arial" panose="020B0604020202020204" pitchFamily="34" charset="0"/>
            </a:endParaRPr>
          </a:p>
          <a:p>
            <a:pPr marL="0" marR="0" indent="0" algn="l">
              <a:buNone/>
            </a:pPr>
            <a:r>
              <a:rPr lang="nn-NO" sz="1800" b="0" i="0" u="none" strike="noStrike" baseline="0" dirty="0">
                <a:solidFill>
                  <a:srgbClr val="000000"/>
                </a:solidFill>
                <a:latin typeface="Calibri" panose="020F0502020204030204" pitchFamily="34" charset="0"/>
              </a:rPr>
              <a:t>1-Eksiklik olmasa da destek olarak;</a:t>
            </a:r>
          </a:p>
          <a:p>
            <a:pPr marL="0" marR="0" indent="0" algn="l">
              <a:buNone/>
            </a:pPr>
            <a:r>
              <a:rPr lang="tr-TR" sz="1800" b="0" i="0" u="none" strike="noStrike" baseline="0" dirty="0">
                <a:solidFill>
                  <a:srgbClr val="000000"/>
                </a:solidFill>
                <a:latin typeface="Calibri" panose="020F0502020204030204" pitchFamily="34" charset="0"/>
              </a:rPr>
              <a:t>Akut ishalde çinko tedavisi ;</a:t>
            </a:r>
          </a:p>
          <a:p>
            <a:pPr marL="0" marR="0" indent="0" algn="l">
              <a:buNone/>
            </a:pPr>
            <a:r>
              <a:rPr lang="tr-TR" sz="1800" b="0" i="0" u="none" strike="noStrike" baseline="0" dirty="0">
                <a:solidFill>
                  <a:srgbClr val="000000"/>
                </a:solidFill>
                <a:latin typeface="Calibri" panose="020F0502020204030204" pitchFamily="34" charset="0"/>
              </a:rPr>
              <a:t>İshal süresini %25</a:t>
            </a:r>
          </a:p>
          <a:p>
            <a:pPr marL="0" marR="0" indent="0" algn="l">
              <a:buNone/>
            </a:pPr>
            <a:r>
              <a:rPr lang="tr-TR" sz="1800" b="0" i="0" u="none" strike="noStrike" baseline="0" dirty="0">
                <a:solidFill>
                  <a:srgbClr val="000000"/>
                </a:solidFill>
                <a:latin typeface="Calibri" panose="020F0502020204030204" pitchFamily="34" charset="0"/>
              </a:rPr>
              <a:t>Uzamış ishal sıklığını %25</a:t>
            </a:r>
          </a:p>
          <a:p>
            <a:pPr marL="0" marR="0" indent="0" algn="l">
              <a:buNone/>
            </a:pPr>
            <a:r>
              <a:rPr lang="tr-TR" sz="1800" b="0" i="0" u="none" strike="noStrike" baseline="0" dirty="0">
                <a:solidFill>
                  <a:srgbClr val="000000"/>
                </a:solidFill>
                <a:latin typeface="Calibri" panose="020F0502020204030204" pitchFamily="34" charset="0"/>
              </a:rPr>
              <a:t>Sonraki 2-3 ayda ishal </a:t>
            </a:r>
            <a:r>
              <a:rPr lang="tr-TR" sz="1800" b="0" i="0" u="none" strike="noStrike" baseline="0" dirty="0" err="1">
                <a:solidFill>
                  <a:srgbClr val="000000"/>
                </a:solidFill>
                <a:latin typeface="Calibri" panose="020F0502020204030204" pitchFamily="34" charset="0"/>
              </a:rPr>
              <a:t>insidansını</a:t>
            </a:r>
            <a:r>
              <a:rPr lang="tr-TR" sz="1800" b="0" i="0" u="none" strike="noStrike" baseline="0" dirty="0">
                <a:solidFill>
                  <a:srgbClr val="000000"/>
                </a:solidFill>
                <a:latin typeface="Calibri" panose="020F0502020204030204" pitchFamily="34" charset="0"/>
              </a:rPr>
              <a:t> azaltır.</a:t>
            </a:r>
          </a:p>
          <a:p>
            <a:endParaRPr lang="tr-TR" sz="1800" b="0" i="0" u="none" strike="noStrike" baseline="0" dirty="0">
              <a:solidFill>
                <a:srgbClr val="000000"/>
              </a:solidFill>
              <a:latin typeface="Calibri" panose="020F0502020204030204" pitchFamily="34" charset="0"/>
            </a:endParaRPr>
          </a:p>
          <a:p>
            <a:pPr marL="0" marR="0" indent="0" algn="l">
              <a:buNone/>
            </a:pPr>
            <a:r>
              <a:rPr lang="tr-TR" sz="1800" b="0" i="0" u="none" strike="noStrike" baseline="0" dirty="0">
                <a:solidFill>
                  <a:srgbClr val="000000"/>
                </a:solidFill>
                <a:latin typeface="Calibri" panose="020F0502020204030204" pitchFamily="34" charset="0"/>
              </a:rPr>
              <a:t>   Çocuklarda ;</a:t>
            </a:r>
          </a:p>
          <a:p>
            <a:pPr marR="0" algn="l"/>
            <a:r>
              <a:rPr lang="tr-TR" sz="1800" b="0" i="0" u="none" strike="noStrike" baseline="0" dirty="0">
                <a:solidFill>
                  <a:srgbClr val="000000"/>
                </a:solidFill>
                <a:latin typeface="Calibri" panose="020F0502020204030204" pitchFamily="34" charset="0"/>
              </a:rPr>
              <a:t>&lt;6 ay 10 mg/g 10-14 gün </a:t>
            </a:r>
          </a:p>
          <a:p>
            <a:pPr marR="0" algn="l"/>
            <a:r>
              <a:rPr lang="tr-TR" sz="1800" b="0" i="0" u="none" strike="noStrike" baseline="0" dirty="0">
                <a:solidFill>
                  <a:srgbClr val="000000"/>
                </a:solidFill>
                <a:latin typeface="Calibri" panose="020F0502020204030204" pitchFamily="34" charset="0"/>
              </a:rPr>
              <a:t>&gt;6 ay 20 mg/g 10-14 gün</a:t>
            </a:r>
          </a:p>
          <a:p>
            <a:pPr marL="0" indent="0">
              <a:buNone/>
            </a:pPr>
            <a:endParaRPr lang="tr-TR" dirty="0"/>
          </a:p>
        </p:txBody>
      </p:sp>
    </p:spTree>
    <p:extLst>
      <p:ext uri="{BB962C8B-B14F-4D97-AF65-F5344CB8AC3E}">
        <p14:creationId xmlns:p14="http://schemas.microsoft.com/office/powerpoint/2010/main" val="40435548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C60D038-4A7C-432F-8A0D-00C0E2120B29}"/>
              </a:ext>
            </a:extLst>
          </p:cNvPr>
          <p:cNvPicPr>
            <a:picLocks noChangeAspect="1"/>
          </p:cNvPicPr>
          <p:nvPr/>
        </p:nvPicPr>
        <p:blipFill>
          <a:blip r:embed="rId2"/>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796533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99E913-21E1-401F-BE8A-C6BD7F7954EE}"/>
              </a:ext>
            </a:extLst>
          </p:cNvPr>
          <p:cNvSpPr>
            <a:spLocks noGrp="1"/>
          </p:cNvSpPr>
          <p:nvPr>
            <p:ph type="title"/>
          </p:nvPr>
        </p:nvSpPr>
        <p:spPr/>
        <p:txBody>
          <a:bodyPr/>
          <a:lstStyle/>
          <a:p>
            <a:r>
              <a:rPr lang="tr-TR" dirty="0"/>
              <a:t>VİTAMİN C</a:t>
            </a:r>
          </a:p>
        </p:txBody>
      </p:sp>
      <p:sp>
        <p:nvSpPr>
          <p:cNvPr id="3" name="İçerik Yer Tutucusu 2">
            <a:extLst>
              <a:ext uri="{FF2B5EF4-FFF2-40B4-BE49-F238E27FC236}">
                <a16:creationId xmlns:a16="http://schemas.microsoft.com/office/drawing/2014/main" id="{664B93F6-A0B0-40E3-BA43-B19B013C8209}"/>
              </a:ext>
            </a:extLst>
          </p:cNvPr>
          <p:cNvSpPr>
            <a:spLocks noGrp="1"/>
          </p:cNvSpPr>
          <p:nvPr>
            <p:ph idx="1"/>
          </p:nvPr>
        </p:nvSpPr>
        <p:spPr>
          <a:xfrm>
            <a:off x="838200" y="1825625"/>
            <a:ext cx="10515600" cy="4667250"/>
          </a:xfrm>
        </p:spPr>
        <p:txBody>
          <a:bodyPr>
            <a:normAutofit lnSpcReduction="10000"/>
          </a:bodyPr>
          <a:lstStyle/>
          <a:p>
            <a:r>
              <a:rPr lang="tr-TR" dirty="0"/>
              <a:t>Turunçgiller, </a:t>
            </a:r>
          </a:p>
          <a:p>
            <a:r>
              <a:rPr lang="tr-TR" dirty="0"/>
              <a:t>Domates, </a:t>
            </a:r>
          </a:p>
          <a:p>
            <a:r>
              <a:rPr lang="tr-TR" dirty="0"/>
              <a:t>Brüksel lahanası, </a:t>
            </a:r>
          </a:p>
          <a:p>
            <a:r>
              <a:rPr lang="tr-TR" dirty="0"/>
              <a:t>Karnabahar, </a:t>
            </a:r>
          </a:p>
          <a:p>
            <a:r>
              <a:rPr lang="tr-TR" dirty="0"/>
              <a:t>Brokoli, </a:t>
            </a:r>
          </a:p>
          <a:p>
            <a:r>
              <a:rPr lang="tr-TR" dirty="0"/>
              <a:t>Patates,</a:t>
            </a:r>
          </a:p>
          <a:p>
            <a:r>
              <a:rPr lang="tr-TR" dirty="0"/>
              <a:t>Çilek, </a:t>
            </a:r>
          </a:p>
          <a:p>
            <a:r>
              <a:rPr lang="tr-TR" dirty="0"/>
              <a:t>Lahana </a:t>
            </a:r>
          </a:p>
          <a:p>
            <a:r>
              <a:rPr lang="tr-TR" dirty="0"/>
              <a:t>Ispanak</a:t>
            </a:r>
          </a:p>
          <a:p>
            <a:r>
              <a:rPr lang="tr-TR" dirty="0"/>
              <a:t>Kırmızı biber…</a:t>
            </a:r>
          </a:p>
          <a:p>
            <a:endParaRPr lang="tr-TR" dirty="0"/>
          </a:p>
        </p:txBody>
      </p:sp>
    </p:spTree>
    <p:extLst>
      <p:ext uri="{BB962C8B-B14F-4D97-AF65-F5344CB8AC3E}">
        <p14:creationId xmlns:p14="http://schemas.microsoft.com/office/powerpoint/2010/main" val="35901561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29FDCB-B935-4621-8914-75C772AC6344}"/>
              </a:ext>
            </a:extLst>
          </p:cNvPr>
          <p:cNvSpPr>
            <a:spLocks noGrp="1"/>
          </p:cNvSpPr>
          <p:nvPr>
            <p:ph type="title"/>
          </p:nvPr>
        </p:nvSpPr>
        <p:spPr/>
        <p:txBody>
          <a:bodyPr/>
          <a:lstStyle/>
          <a:p>
            <a:r>
              <a:rPr lang="tr-TR" dirty="0"/>
              <a:t>VİTAMİN C</a:t>
            </a:r>
          </a:p>
        </p:txBody>
      </p:sp>
      <p:sp>
        <p:nvSpPr>
          <p:cNvPr id="3" name="İçerik Yer Tutucusu 2">
            <a:extLst>
              <a:ext uri="{FF2B5EF4-FFF2-40B4-BE49-F238E27FC236}">
                <a16:creationId xmlns:a16="http://schemas.microsoft.com/office/drawing/2014/main" id="{6EC4CFEF-63C6-4C6D-B0C6-57DD66620791}"/>
              </a:ext>
            </a:extLst>
          </p:cNvPr>
          <p:cNvSpPr>
            <a:spLocks noGrp="1"/>
          </p:cNvSpPr>
          <p:nvPr>
            <p:ph idx="1"/>
          </p:nvPr>
        </p:nvSpPr>
        <p:spPr>
          <a:xfrm>
            <a:off x="838200" y="1825625"/>
            <a:ext cx="10515600" cy="4787210"/>
          </a:xfrm>
        </p:spPr>
        <p:txBody>
          <a:bodyPr/>
          <a:lstStyle/>
          <a:p>
            <a:pPr marL="0" indent="0">
              <a:buNone/>
            </a:pPr>
            <a:r>
              <a:rPr lang="tr-TR" dirty="0"/>
              <a:t>   </a:t>
            </a:r>
            <a:r>
              <a:rPr lang="tr-TR" i="1" dirty="0"/>
              <a:t>Nerelerde kullanılır?</a:t>
            </a:r>
          </a:p>
          <a:p>
            <a:endParaRPr lang="tr-TR" dirty="0"/>
          </a:p>
          <a:p>
            <a:pPr>
              <a:buFont typeface="Wingdings" panose="05000000000000000000" pitchFamily="2" charset="2"/>
              <a:buChar char="Ø"/>
            </a:pPr>
            <a:r>
              <a:rPr lang="tr-TR" dirty="0" err="1"/>
              <a:t>Kollajen</a:t>
            </a:r>
            <a:r>
              <a:rPr lang="tr-TR" dirty="0"/>
              <a:t> sentezi</a:t>
            </a:r>
          </a:p>
          <a:p>
            <a:pPr>
              <a:buFont typeface="Wingdings" panose="05000000000000000000" pitchFamily="2" charset="2"/>
              <a:buChar char="Ø"/>
            </a:pPr>
            <a:r>
              <a:rPr lang="tr-TR" dirty="0"/>
              <a:t>Yağ asidi transportu</a:t>
            </a:r>
          </a:p>
          <a:p>
            <a:pPr>
              <a:buFont typeface="Wingdings" panose="05000000000000000000" pitchFamily="2" charset="2"/>
              <a:buChar char="Ø"/>
            </a:pPr>
            <a:r>
              <a:rPr lang="tr-TR" dirty="0" err="1"/>
              <a:t>Nörotransmitter</a:t>
            </a:r>
            <a:r>
              <a:rPr lang="tr-TR" dirty="0"/>
              <a:t> Transportu</a:t>
            </a:r>
          </a:p>
          <a:p>
            <a:pPr>
              <a:buFont typeface="Wingdings" panose="05000000000000000000" pitchFamily="2" charset="2"/>
              <a:buChar char="Ø"/>
            </a:pPr>
            <a:r>
              <a:rPr lang="tr-TR" dirty="0" err="1"/>
              <a:t>Prostoglandin</a:t>
            </a:r>
            <a:r>
              <a:rPr lang="tr-TR" dirty="0"/>
              <a:t> metabolizması</a:t>
            </a:r>
          </a:p>
          <a:p>
            <a:pPr>
              <a:buFont typeface="Wingdings" panose="05000000000000000000" pitchFamily="2" charset="2"/>
              <a:buChar char="Ø"/>
            </a:pPr>
            <a:r>
              <a:rPr lang="tr-TR" dirty="0"/>
              <a:t>NO sentezi</a:t>
            </a:r>
          </a:p>
          <a:p>
            <a:pPr marL="0" indent="0">
              <a:buNone/>
            </a:pPr>
            <a:endParaRPr lang="tr-TR" dirty="0"/>
          </a:p>
          <a:p>
            <a:pPr marL="0" indent="0">
              <a:buNone/>
            </a:pPr>
            <a:r>
              <a:rPr lang="tr-TR" sz="2000" i="1" dirty="0" err="1"/>
              <a:t>Eksikliğinde:Skorbüt</a:t>
            </a:r>
            <a:r>
              <a:rPr lang="tr-TR" sz="2000" i="1" dirty="0"/>
              <a:t> gelişebilir.</a:t>
            </a:r>
          </a:p>
        </p:txBody>
      </p:sp>
    </p:spTree>
    <p:extLst>
      <p:ext uri="{BB962C8B-B14F-4D97-AF65-F5344CB8AC3E}">
        <p14:creationId xmlns:p14="http://schemas.microsoft.com/office/powerpoint/2010/main" val="12258289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E801B6-054D-47C2-A734-B4D81C57E056}"/>
              </a:ext>
            </a:extLst>
          </p:cNvPr>
          <p:cNvSpPr>
            <a:spLocks noGrp="1"/>
          </p:cNvSpPr>
          <p:nvPr>
            <p:ph type="title"/>
          </p:nvPr>
        </p:nvSpPr>
        <p:spPr/>
        <p:txBody>
          <a:bodyPr/>
          <a:lstStyle/>
          <a:p>
            <a:r>
              <a:rPr lang="tr-TR" dirty="0"/>
              <a:t>VİTAMİN C</a:t>
            </a:r>
          </a:p>
        </p:txBody>
      </p:sp>
      <p:pic>
        <p:nvPicPr>
          <p:cNvPr id="5" name="İçerik Yer Tutucusu 4">
            <a:extLst>
              <a:ext uri="{FF2B5EF4-FFF2-40B4-BE49-F238E27FC236}">
                <a16:creationId xmlns:a16="http://schemas.microsoft.com/office/drawing/2014/main" id="{51C5000A-CF22-4E8B-A80E-AEC0B02C0E66}"/>
              </a:ext>
            </a:extLst>
          </p:cNvPr>
          <p:cNvPicPr>
            <a:picLocks noGrp="1" noChangeAspect="1"/>
          </p:cNvPicPr>
          <p:nvPr>
            <p:ph idx="1"/>
          </p:nvPr>
        </p:nvPicPr>
        <p:blipFill>
          <a:blip r:embed="rId2"/>
          <a:stretch>
            <a:fillRect/>
          </a:stretch>
        </p:blipFill>
        <p:spPr>
          <a:xfrm>
            <a:off x="1908313" y="1940489"/>
            <a:ext cx="8017565" cy="4433807"/>
          </a:xfrm>
        </p:spPr>
      </p:pic>
    </p:spTree>
    <p:extLst>
      <p:ext uri="{BB962C8B-B14F-4D97-AF65-F5344CB8AC3E}">
        <p14:creationId xmlns:p14="http://schemas.microsoft.com/office/powerpoint/2010/main" val="39299817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CD2E7A2-3B65-4B33-ACEC-144D4910D434}"/>
              </a:ext>
            </a:extLst>
          </p:cNvPr>
          <p:cNvPicPr>
            <a:picLocks noChangeAspect="1"/>
          </p:cNvPicPr>
          <p:nvPr/>
        </p:nvPicPr>
        <p:blipFill>
          <a:blip r:embed="rId2"/>
          <a:stretch>
            <a:fillRect/>
          </a:stretch>
        </p:blipFill>
        <p:spPr>
          <a:xfrm>
            <a:off x="2762250" y="1304925"/>
            <a:ext cx="6667500" cy="4248150"/>
          </a:xfrm>
          <a:prstGeom prst="rect">
            <a:avLst/>
          </a:prstGeom>
        </p:spPr>
      </p:pic>
    </p:spTree>
    <p:extLst>
      <p:ext uri="{BB962C8B-B14F-4D97-AF65-F5344CB8AC3E}">
        <p14:creationId xmlns:p14="http://schemas.microsoft.com/office/powerpoint/2010/main" val="35400538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A16C18-998B-47DD-8142-B1CAABD8F5F9}"/>
              </a:ext>
            </a:extLst>
          </p:cNvPr>
          <p:cNvSpPr>
            <a:spLocks noGrp="1"/>
          </p:cNvSpPr>
          <p:nvPr>
            <p:ph type="title"/>
          </p:nvPr>
        </p:nvSpPr>
        <p:spPr/>
        <p:txBody>
          <a:bodyPr/>
          <a:lstStyle/>
          <a:p>
            <a:r>
              <a:rPr lang="tr-TR" dirty="0"/>
              <a:t>VİTAMİN C</a:t>
            </a:r>
          </a:p>
        </p:txBody>
      </p:sp>
      <p:sp>
        <p:nvSpPr>
          <p:cNvPr id="3" name="İçerik Yer Tutucusu 2">
            <a:extLst>
              <a:ext uri="{FF2B5EF4-FFF2-40B4-BE49-F238E27FC236}">
                <a16:creationId xmlns:a16="http://schemas.microsoft.com/office/drawing/2014/main" id="{9BBB0F7F-4A07-4A26-9C1B-ACAABC45F6A4}"/>
              </a:ext>
            </a:extLst>
          </p:cNvPr>
          <p:cNvSpPr>
            <a:spLocks noGrp="1"/>
          </p:cNvSpPr>
          <p:nvPr>
            <p:ph idx="1"/>
          </p:nvPr>
        </p:nvSpPr>
        <p:spPr/>
        <p:txBody>
          <a:bodyPr/>
          <a:lstStyle/>
          <a:p>
            <a:pPr marL="0" indent="0" algn="l">
              <a:buNone/>
            </a:pPr>
            <a:r>
              <a:rPr lang="tr-TR" sz="1800" b="0" i="0" u="none" strike="noStrike" baseline="0" dirty="0">
                <a:latin typeface="TimesNewRomanPSMT"/>
              </a:rPr>
              <a:t>       C vitamini 0,2 mg/</a:t>
            </a:r>
            <a:r>
              <a:rPr lang="tr-TR" sz="1800" b="0" i="0" u="none" strike="noStrike" baseline="0" dirty="0" err="1">
                <a:latin typeface="TimesNewRomanPSMT"/>
              </a:rPr>
              <a:t>dL</a:t>
            </a:r>
            <a:r>
              <a:rPr lang="tr-TR" sz="1800" b="0" i="0" u="none" strike="noStrike" baseline="0" dirty="0">
                <a:latin typeface="TimesNewRomanPSMT"/>
              </a:rPr>
              <a:t> altına inerse</a:t>
            </a:r>
            <a:r>
              <a:rPr lang="tr-TR" sz="1800" b="0" i="0" u="none" strike="noStrike" baseline="0" dirty="0">
                <a:latin typeface="TimesNewRomanPSMT"/>
                <a:sym typeface="Wingdings" panose="05000000000000000000" pitchFamily="2" charset="2"/>
              </a:rPr>
              <a:t></a:t>
            </a:r>
            <a:r>
              <a:rPr lang="tr-TR" sz="1800" b="0" i="0" u="none" strike="noStrike" baseline="0" dirty="0">
                <a:latin typeface="TimesNewRomanPSMT"/>
              </a:rPr>
              <a:t> </a:t>
            </a:r>
            <a:r>
              <a:rPr lang="tr-TR" sz="1800" b="0" i="0" u="none" strike="noStrike" baseline="0" dirty="0" err="1">
                <a:latin typeface="TimesNewRomanPSMT"/>
              </a:rPr>
              <a:t>skorbüt</a:t>
            </a:r>
            <a:r>
              <a:rPr lang="tr-TR" sz="1800" b="0" i="0" u="none" strike="noStrike" baseline="0" dirty="0">
                <a:latin typeface="TimesNewRomanPSMT"/>
              </a:rPr>
              <a:t>?</a:t>
            </a:r>
          </a:p>
          <a:p>
            <a:pPr marL="0" indent="0" algn="l">
              <a:buNone/>
            </a:pPr>
            <a:endParaRPr lang="tr-TR" sz="1800" b="0" i="0" u="none" strike="noStrike" baseline="0" dirty="0">
              <a:latin typeface="TimesNewRomanPSMT"/>
            </a:endParaRPr>
          </a:p>
          <a:p>
            <a:pPr marL="0" indent="0" algn="l">
              <a:buNone/>
            </a:pPr>
            <a:r>
              <a:rPr lang="tr-TR" sz="1800" b="0" i="0" u="none" strike="noStrike" baseline="0" dirty="0">
                <a:latin typeface="ArialMT"/>
              </a:rPr>
              <a:t>    </a:t>
            </a:r>
            <a:r>
              <a:rPr lang="tr-TR" sz="1800" b="0" i="0" u="none" strike="noStrike" baseline="0" dirty="0">
                <a:latin typeface="TimesNewRomanPSMT"/>
              </a:rPr>
              <a:t>Lökosit içi C vitamini düzeyi daha doğru sonuç verir:</a:t>
            </a:r>
          </a:p>
          <a:p>
            <a:pPr marL="0" indent="0" algn="l">
              <a:buNone/>
            </a:pPr>
            <a:endParaRPr lang="tr-TR" sz="1800" b="0" i="0" u="none" strike="noStrike" baseline="0" dirty="0">
              <a:latin typeface="TimesNewRomanPSMT"/>
            </a:endParaRPr>
          </a:p>
          <a:p>
            <a:pPr marL="0" indent="0" algn="l">
              <a:buNone/>
            </a:pPr>
            <a:r>
              <a:rPr lang="tr-TR" sz="1800" b="0" i="0" u="none" strike="noStrike" baseline="0" dirty="0">
                <a:latin typeface="ArialMT"/>
              </a:rPr>
              <a:t>• </a:t>
            </a:r>
            <a:r>
              <a:rPr lang="tr-TR" sz="1800" b="0" i="0" u="none" strike="noStrike" baseline="0" dirty="0">
                <a:latin typeface="TimesNewRomanPSMT"/>
              </a:rPr>
              <a:t>Yeterli &gt;15 mg/</a:t>
            </a:r>
            <a:r>
              <a:rPr lang="tr-TR" sz="1800" b="0" i="0" u="none" strike="noStrike" baseline="0" dirty="0" err="1">
                <a:latin typeface="TimesNewRomanPSMT"/>
              </a:rPr>
              <a:t>dL</a:t>
            </a:r>
            <a:endParaRPr lang="tr-TR" sz="1800" b="0" i="0" u="none" strike="noStrike" baseline="0" dirty="0">
              <a:latin typeface="TimesNewRomanPSMT"/>
            </a:endParaRPr>
          </a:p>
          <a:p>
            <a:pPr marL="0" indent="0" algn="l">
              <a:buNone/>
            </a:pPr>
            <a:r>
              <a:rPr lang="tr-TR" sz="1800" b="0" i="0" u="none" strike="noStrike" baseline="0" dirty="0">
                <a:latin typeface="ArialMT"/>
              </a:rPr>
              <a:t>• </a:t>
            </a:r>
            <a:r>
              <a:rPr lang="tr-TR" sz="1800" b="0" i="0" u="none" strike="noStrike" baseline="0" dirty="0">
                <a:latin typeface="TimesNewRomanPSMT"/>
              </a:rPr>
              <a:t>Eksiklik: 0-7 mg/</a:t>
            </a:r>
            <a:r>
              <a:rPr lang="tr-TR" sz="1800" b="0" i="0" u="none" strike="noStrike" baseline="0" dirty="0" err="1">
                <a:latin typeface="TimesNewRomanPSMT"/>
              </a:rPr>
              <a:t>dL</a:t>
            </a:r>
            <a:endParaRPr lang="tr-TR" sz="1800" b="0" i="0" u="none" strike="noStrike" baseline="0" dirty="0">
              <a:latin typeface="TimesNewRomanPSMT"/>
            </a:endParaRPr>
          </a:p>
          <a:p>
            <a:pPr marL="0" indent="0" algn="l">
              <a:buNone/>
            </a:pPr>
            <a:r>
              <a:rPr lang="tr-TR" sz="1800" b="0" i="0" u="none" strike="noStrike" baseline="0" dirty="0">
                <a:latin typeface="ArialMT"/>
              </a:rPr>
              <a:t>• </a:t>
            </a:r>
            <a:r>
              <a:rPr lang="tr-TR" sz="1800" b="0" i="0" u="none" strike="noStrike" baseline="0" dirty="0" err="1">
                <a:latin typeface="TimesNewRomanPSMT"/>
              </a:rPr>
              <a:t>Skorbüt</a:t>
            </a:r>
            <a:r>
              <a:rPr lang="tr-TR" sz="1800" b="0" i="0" u="none" strike="noStrike" baseline="0" dirty="0">
                <a:latin typeface="TimesNewRomanPSMT"/>
              </a:rPr>
              <a:t>: 0 mg/</a:t>
            </a:r>
            <a:r>
              <a:rPr lang="tr-TR" sz="1800" b="0" i="0" u="none" strike="noStrike" baseline="0" dirty="0" err="1">
                <a:latin typeface="TimesNewRomanPSMT"/>
              </a:rPr>
              <a:t>dL</a:t>
            </a:r>
            <a:endParaRPr lang="tr-TR" dirty="0"/>
          </a:p>
        </p:txBody>
      </p:sp>
    </p:spTree>
    <p:extLst>
      <p:ext uri="{BB962C8B-B14F-4D97-AF65-F5344CB8AC3E}">
        <p14:creationId xmlns:p14="http://schemas.microsoft.com/office/powerpoint/2010/main" val="1218220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9A4962-00BE-475A-B246-6391F10AA349}"/>
              </a:ext>
            </a:extLst>
          </p:cNvPr>
          <p:cNvSpPr>
            <a:spLocks noGrp="1"/>
          </p:cNvSpPr>
          <p:nvPr>
            <p:ph type="title"/>
          </p:nvPr>
        </p:nvSpPr>
        <p:spPr/>
        <p:txBody>
          <a:bodyPr/>
          <a:lstStyle/>
          <a:p>
            <a:r>
              <a:rPr lang="tr-TR" dirty="0"/>
              <a:t>VİTAMİN C</a:t>
            </a:r>
          </a:p>
        </p:txBody>
      </p:sp>
      <p:sp>
        <p:nvSpPr>
          <p:cNvPr id="3" name="İçerik Yer Tutucusu 2">
            <a:extLst>
              <a:ext uri="{FF2B5EF4-FFF2-40B4-BE49-F238E27FC236}">
                <a16:creationId xmlns:a16="http://schemas.microsoft.com/office/drawing/2014/main" id="{9A80D955-F851-4AB5-BC00-3E0BDC07861C}"/>
              </a:ext>
            </a:extLst>
          </p:cNvPr>
          <p:cNvSpPr>
            <a:spLocks noGrp="1"/>
          </p:cNvSpPr>
          <p:nvPr>
            <p:ph idx="1"/>
          </p:nvPr>
        </p:nvSpPr>
        <p:spPr/>
        <p:txBody>
          <a:bodyPr/>
          <a:lstStyle/>
          <a:p>
            <a:pPr algn="l"/>
            <a:r>
              <a:rPr lang="tr-TR" sz="1800" b="1" i="0" u="none" strike="noStrike" baseline="0" dirty="0" err="1">
                <a:solidFill>
                  <a:srgbClr val="C10000"/>
                </a:solidFill>
                <a:latin typeface="TimesNewRomanPS-BoldMT"/>
              </a:rPr>
              <a:t>Skorbüt</a:t>
            </a:r>
            <a:r>
              <a:rPr lang="tr-TR" sz="1800" b="1" i="0" u="none" strike="noStrike" baseline="0" dirty="0">
                <a:solidFill>
                  <a:srgbClr val="C10000"/>
                </a:solidFill>
                <a:latin typeface="TimesNewRomanPS-BoldMT"/>
              </a:rPr>
              <a:t> tedavisi</a:t>
            </a:r>
          </a:p>
          <a:p>
            <a:pPr marL="0" indent="0" algn="l">
              <a:buNone/>
            </a:pPr>
            <a:r>
              <a:rPr lang="tr-TR" sz="1800" b="0" i="0" u="none" strike="noStrike" baseline="0" dirty="0">
                <a:solidFill>
                  <a:srgbClr val="000000"/>
                </a:solidFill>
                <a:latin typeface="ArialMT"/>
              </a:rPr>
              <a:t>• </a:t>
            </a:r>
            <a:r>
              <a:rPr lang="tr-TR" sz="1800" b="0" i="0" u="none" strike="noStrike" baseline="0" dirty="0">
                <a:solidFill>
                  <a:srgbClr val="000000"/>
                </a:solidFill>
                <a:latin typeface="TimesNewRomanPSMT"/>
              </a:rPr>
              <a:t>Çocuklarda 300 mg/</a:t>
            </a:r>
            <a:r>
              <a:rPr lang="tr-TR" sz="1800" b="0" i="0" u="none" strike="noStrike" baseline="0" dirty="0" err="1">
                <a:solidFill>
                  <a:srgbClr val="000000"/>
                </a:solidFill>
                <a:latin typeface="TimesNewRomanPSMT"/>
              </a:rPr>
              <a:t>gün’e</a:t>
            </a:r>
            <a:r>
              <a:rPr lang="tr-TR" sz="1800" b="0" i="0" u="none" strike="noStrike" baseline="0" dirty="0">
                <a:solidFill>
                  <a:srgbClr val="000000"/>
                </a:solidFill>
                <a:latin typeface="TimesNewRomanPSMT"/>
              </a:rPr>
              <a:t> kadar verilebilir</a:t>
            </a:r>
          </a:p>
          <a:p>
            <a:pPr marL="0" indent="0" algn="l">
              <a:buNone/>
            </a:pPr>
            <a:r>
              <a:rPr lang="tr-TR" sz="1800" b="0" i="0" u="none" strike="noStrike" baseline="0" dirty="0">
                <a:solidFill>
                  <a:srgbClr val="000000"/>
                </a:solidFill>
                <a:latin typeface="ArialMT"/>
              </a:rPr>
              <a:t>• </a:t>
            </a:r>
            <a:r>
              <a:rPr lang="tr-TR" sz="1800" b="0" i="0" u="none" strike="noStrike" baseline="0" dirty="0">
                <a:solidFill>
                  <a:srgbClr val="000000"/>
                </a:solidFill>
                <a:latin typeface="TimesNewRomanPSMT"/>
              </a:rPr>
              <a:t>Erişkinlere 500-1000 mg/gün/bir ay veya iyileşene kadar</a:t>
            </a:r>
          </a:p>
          <a:p>
            <a:pPr marL="0" indent="0" algn="l">
              <a:buNone/>
            </a:pPr>
            <a:endParaRPr lang="tr-TR" sz="1800" dirty="0">
              <a:solidFill>
                <a:srgbClr val="000000"/>
              </a:solidFill>
              <a:latin typeface="TimesNewRomanPSMT"/>
            </a:endParaRPr>
          </a:p>
          <a:p>
            <a:pPr marL="0" indent="0" algn="l">
              <a:buNone/>
            </a:pPr>
            <a:r>
              <a:rPr lang="tr-TR" sz="1800" b="1" i="0" u="none" strike="noStrike" baseline="0" dirty="0">
                <a:solidFill>
                  <a:srgbClr val="000000"/>
                </a:solidFill>
                <a:latin typeface="TimesNewRomanPS-BoldMT"/>
              </a:rPr>
              <a:t>Eksiklik yoksa</a:t>
            </a:r>
          </a:p>
          <a:p>
            <a:pPr marL="0" indent="0" algn="l">
              <a:buNone/>
            </a:pPr>
            <a:r>
              <a:rPr lang="tr-TR" sz="2000" b="0" i="0" u="none" strike="noStrike" baseline="0" dirty="0">
                <a:solidFill>
                  <a:srgbClr val="000000"/>
                </a:solidFill>
                <a:latin typeface="ArialMT"/>
              </a:rPr>
              <a:t>• </a:t>
            </a:r>
            <a:r>
              <a:rPr lang="tr-TR" sz="2000" b="0" i="0" u="none" strike="noStrike" baseline="0" dirty="0">
                <a:solidFill>
                  <a:srgbClr val="000000"/>
                </a:solidFill>
                <a:latin typeface="TimesNewRomanPSMT"/>
              </a:rPr>
              <a:t>Çocuklar 45 mg/gün</a:t>
            </a:r>
          </a:p>
          <a:p>
            <a:pPr marL="0" indent="0" algn="l">
              <a:buNone/>
            </a:pPr>
            <a:r>
              <a:rPr lang="tr-TR" sz="2000" b="0" i="0" u="none" strike="noStrike" baseline="0" dirty="0">
                <a:solidFill>
                  <a:srgbClr val="000000"/>
                </a:solidFill>
                <a:latin typeface="ArialMT"/>
              </a:rPr>
              <a:t>• </a:t>
            </a:r>
            <a:r>
              <a:rPr lang="tr-TR" sz="2000" b="0" i="0" u="none" strike="noStrike" baseline="0" dirty="0">
                <a:solidFill>
                  <a:srgbClr val="000000"/>
                </a:solidFill>
                <a:latin typeface="TimesNewRomanPSMT"/>
              </a:rPr>
              <a:t>Erişkinler:</a:t>
            </a:r>
          </a:p>
          <a:p>
            <a:pPr marL="0" indent="0" algn="l">
              <a:buNone/>
            </a:pPr>
            <a:r>
              <a:rPr lang="tr-TR" sz="1800" b="0" i="0" u="none" strike="noStrike" baseline="0" dirty="0">
                <a:solidFill>
                  <a:srgbClr val="000000"/>
                </a:solidFill>
                <a:latin typeface="TimesNewRomanPSMT"/>
              </a:rPr>
              <a:t> Erkekler 90 mg/gün</a:t>
            </a:r>
          </a:p>
          <a:p>
            <a:pPr marL="0" indent="0" algn="l">
              <a:buNone/>
            </a:pPr>
            <a:r>
              <a:rPr lang="tr-TR" sz="1800" b="0" i="0" u="none" strike="noStrike" baseline="0" dirty="0">
                <a:solidFill>
                  <a:srgbClr val="000000"/>
                </a:solidFill>
                <a:latin typeface="ArialMT"/>
              </a:rPr>
              <a:t> </a:t>
            </a:r>
            <a:r>
              <a:rPr lang="tr-TR" sz="1800" b="0" i="0" u="none" strike="noStrike" baseline="0" dirty="0">
                <a:solidFill>
                  <a:srgbClr val="000000"/>
                </a:solidFill>
                <a:latin typeface="TimesNewRomanPSMT"/>
              </a:rPr>
              <a:t>Kadınlar 75 mg/gün</a:t>
            </a:r>
          </a:p>
          <a:p>
            <a:pPr marL="0" indent="0" algn="l">
              <a:buNone/>
            </a:pPr>
            <a:endParaRPr lang="tr-TR" sz="1800" dirty="0">
              <a:solidFill>
                <a:srgbClr val="000000"/>
              </a:solidFill>
              <a:latin typeface="ArialMT"/>
            </a:endParaRPr>
          </a:p>
          <a:p>
            <a:pPr marL="0" indent="0" algn="l">
              <a:buNone/>
            </a:pPr>
            <a:r>
              <a:rPr lang="tr-TR" sz="1800" b="0" i="0" u="none" strike="noStrike" baseline="0" dirty="0">
                <a:solidFill>
                  <a:srgbClr val="000000"/>
                </a:solidFill>
                <a:latin typeface="ArialMT"/>
              </a:rPr>
              <a:t> </a:t>
            </a:r>
            <a:r>
              <a:rPr lang="tr-TR" sz="1800" b="0" i="1" u="none" strike="noStrike" baseline="0" dirty="0">
                <a:solidFill>
                  <a:srgbClr val="000000"/>
                </a:solidFill>
                <a:latin typeface="TimesNewRomanPSMT"/>
              </a:rPr>
              <a:t>Emzirme döneminde 120 mg/</a:t>
            </a:r>
            <a:r>
              <a:rPr lang="tr-TR" sz="1800" b="0" i="1" u="none" strike="noStrike" baseline="0" dirty="0" err="1">
                <a:solidFill>
                  <a:srgbClr val="000000"/>
                </a:solidFill>
                <a:latin typeface="TimesNewRomanPSMT"/>
              </a:rPr>
              <a:t>gün’e</a:t>
            </a:r>
            <a:r>
              <a:rPr lang="tr-TR" sz="1800" b="0" i="1" u="none" strike="noStrike" baseline="0" dirty="0">
                <a:solidFill>
                  <a:srgbClr val="000000"/>
                </a:solidFill>
                <a:latin typeface="TimesNewRomanPSMT"/>
              </a:rPr>
              <a:t> kadar C vitamini almalıdır</a:t>
            </a:r>
            <a:endParaRPr lang="tr-TR" i="1" dirty="0"/>
          </a:p>
        </p:txBody>
      </p:sp>
    </p:spTree>
    <p:extLst>
      <p:ext uri="{BB962C8B-B14F-4D97-AF65-F5344CB8AC3E}">
        <p14:creationId xmlns:p14="http://schemas.microsoft.com/office/powerpoint/2010/main" val="5825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0D99E97-B64F-4A44-BCEA-AA4F019BF8D4}"/>
              </a:ext>
            </a:extLst>
          </p:cNvPr>
          <p:cNvPicPr>
            <a:picLocks noChangeAspect="1"/>
          </p:cNvPicPr>
          <p:nvPr/>
        </p:nvPicPr>
        <p:blipFill>
          <a:blip r:embed="rId2"/>
          <a:stretch>
            <a:fillRect/>
          </a:stretch>
        </p:blipFill>
        <p:spPr>
          <a:xfrm>
            <a:off x="3750365" y="-24476"/>
            <a:ext cx="4678018" cy="6887443"/>
          </a:xfrm>
          <a:prstGeom prst="rect">
            <a:avLst/>
          </a:prstGeom>
        </p:spPr>
      </p:pic>
    </p:spTree>
    <p:extLst>
      <p:ext uri="{BB962C8B-B14F-4D97-AF65-F5344CB8AC3E}">
        <p14:creationId xmlns:p14="http://schemas.microsoft.com/office/powerpoint/2010/main" val="6477211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312EA2-8DAE-4294-828A-2C227F67AF31}"/>
              </a:ext>
            </a:extLst>
          </p:cNvPr>
          <p:cNvSpPr>
            <a:spLocks noGrp="1"/>
          </p:cNvSpPr>
          <p:nvPr>
            <p:ph type="title"/>
          </p:nvPr>
        </p:nvSpPr>
        <p:spPr>
          <a:xfrm>
            <a:off x="838200" y="365126"/>
            <a:ext cx="10515600" cy="337240"/>
          </a:xfrm>
        </p:spPr>
        <p:txBody>
          <a:bodyPr>
            <a:normAutofit fontScale="90000"/>
          </a:bodyPr>
          <a:lstStyle/>
          <a:p>
            <a:endParaRPr lang="tr-TR" dirty="0"/>
          </a:p>
        </p:txBody>
      </p:sp>
      <p:sp>
        <p:nvSpPr>
          <p:cNvPr id="3" name="İçerik Yer Tutucusu 2">
            <a:extLst>
              <a:ext uri="{FF2B5EF4-FFF2-40B4-BE49-F238E27FC236}">
                <a16:creationId xmlns:a16="http://schemas.microsoft.com/office/drawing/2014/main" id="{C4DE102F-3203-4C46-AE47-2FF1FD983D3A}"/>
              </a:ext>
            </a:extLst>
          </p:cNvPr>
          <p:cNvSpPr>
            <a:spLocks noGrp="1"/>
          </p:cNvSpPr>
          <p:nvPr>
            <p:ph idx="1"/>
          </p:nvPr>
        </p:nvSpPr>
        <p:spPr>
          <a:xfrm>
            <a:off x="838200" y="834888"/>
            <a:ext cx="10903226" cy="6023112"/>
          </a:xfrm>
        </p:spPr>
        <p:txBody>
          <a:bodyPr/>
          <a:lstStyle/>
          <a:p>
            <a:r>
              <a:rPr lang="tr-TR" dirty="0">
                <a:hlinkClick r:id="rId2"/>
              </a:rPr>
              <a:t>http://www.thd.org.tr/thdData/userfiles/file/9_MSEK_09.pdf</a:t>
            </a:r>
            <a:endParaRPr lang="tr-TR" dirty="0"/>
          </a:p>
          <a:p>
            <a:r>
              <a:rPr lang="tr-TR" dirty="0"/>
              <a:t>http://www.thd.org.tr/thddata/books/94/bolum-i-b12-vitamini-eksikligi-tani-ve-tedavi-kilavuzu.pdf</a:t>
            </a:r>
          </a:p>
          <a:p>
            <a:r>
              <a:rPr lang="tr-TR" dirty="0">
                <a:hlinkClick r:id="rId3"/>
              </a:rPr>
              <a:t>http://hematolojiatlasi.com/atlas_content.php?id=13</a:t>
            </a:r>
            <a:endParaRPr lang="tr-TR" dirty="0"/>
          </a:p>
          <a:p>
            <a:r>
              <a:rPr lang="tr-TR" dirty="0">
                <a:hlinkClick r:id="rId4"/>
              </a:rPr>
              <a:t>http://www.cocukendokrindiyabet.org/uzman_gorusleri/65</a:t>
            </a:r>
            <a:endParaRPr lang="tr-TR" dirty="0"/>
          </a:p>
          <a:p>
            <a:r>
              <a:rPr lang="tr-TR" dirty="0">
                <a:hlinkClick r:id="rId5"/>
              </a:rPr>
              <a:t>http://www.turkosteoporozdergisi.org/archives/archive-detail/article-preview/an-pandemisi-d-vitamini-eksiklii-ve-yetersizlii/8127</a:t>
            </a:r>
            <a:endParaRPr lang="tr-TR" dirty="0"/>
          </a:p>
          <a:p>
            <a:r>
              <a:rPr lang="tr-TR" dirty="0"/>
              <a:t>Reçete Örnekleri ile Aile Hekimleri İçin Pediatri(2018)</a:t>
            </a:r>
          </a:p>
          <a:p>
            <a:r>
              <a:rPr lang="tr-TR" dirty="0">
                <a:hlinkClick r:id="rId6"/>
              </a:rPr>
              <a:t>https://www.ttb.org.tr/STED/sted1204/cocuk.pdf</a:t>
            </a:r>
            <a:endParaRPr lang="tr-TR" dirty="0"/>
          </a:p>
          <a:p>
            <a:r>
              <a:rPr lang="tr-TR" dirty="0"/>
              <a:t>http://www.thd.org.tr/thddata/userfiles/file/demir%20eks%2026_04_2011%5B1%5D.pdf</a:t>
            </a:r>
          </a:p>
          <a:p>
            <a:r>
              <a:rPr lang="tr-TR" dirty="0">
                <a:hlinkClick r:id="rId7"/>
              </a:rPr>
              <a:t>https://acikerisim.uludag.edu.tr/bitstream/11452/4016/1/193667.pdf</a:t>
            </a:r>
            <a:endParaRPr lang="tr-TR" dirty="0"/>
          </a:p>
          <a:p>
            <a:endParaRPr lang="tr-TR" dirty="0"/>
          </a:p>
        </p:txBody>
      </p:sp>
    </p:spTree>
    <p:extLst>
      <p:ext uri="{BB962C8B-B14F-4D97-AF65-F5344CB8AC3E}">
        <p14:creationId xmlns:p14="http://schemas.microsoft.com/office/powerpoint/2010/main" val="283184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89BB11-46C2-4FC5-AB8E-07DA21C78CCE}"/>
              </a:ext>
            </a:extLst>
          </p:cNvPr>
          <p:cNvSpPr>
            <a:spLocks noGrp="1"/>
          </p:cNvSpPr>
          <p:nvPr>
            <p:ph type="title"/>
          </p:nvPr>
        </p:nvSpPr>
        <p:spPr/>
        <p:txBody>
          <a:bodyPr/>
          <a:lstStyle/>
          <a:p>
            <a:r>
              <a:rPr lang="tr-TR" dirty="0"/>
              <a:t>D VİTAMİNİ</a:t>
            </a:r>
            <a:r>
              <a:rPr lang="tr-TR" sz="2400" i="1" dirty="0"/>
              <a:t>-Laboratuvar Bulguları</a:t>
            </a:r>
            <a:endParaRPr lang="tr-TR" i="1" dirty="0"/>
          </a:p>
        </p:txBody>
      </p:sp>
      <p:sp>
        <p:nvSpPr>
          <p:cNvPr id="3" name="İçerik Yer Tutucusu 2">
            <a:extLst>
              <a:ext uri="{FF2B5EF4-FFF2-40B4-BE49-F238E27FC236}">
                <a16:creationId xmlns:a16="http://schemas.microsoft.com/office/drawing/2014/main" id="{FA14F8D2-5A2F-4AD1-88BC-894243DC32E2}"/>
              </a:ext>
            </a:extLst>
          </p:cNvPr>
          <p:cNvSpPr>
            <a:spLocks noGrp="1"/>
          </p:cNvSpPr>
          <p:nvPr>
            <p:ph idx="1"/>
          </p:nvPr>
        </p:nvSpPr>
        <p:spPr>
          <a:xfrm>
            <a:off x="838200" y="1510748"/>
            <a:ext cx="10515600" cy="4666215"/>
          </a:xfrm>
        </p:spPr>
        <p:txBody>
          <a:bodyPr>
            <a:normAutofit/>
          </a:bodyPr>
          <a:lstStyle/>
          <a:p>
            <a:pPr algn="l"/>
            <a:r>
              <a:rPr lang="tr-TR" sz="1800" dirty="0">
                <a:latin typeface="TisaSansPro"/>
              </a:rPr>
              <a:t>S</a:t>
            </a:r>
            <a:r>
              <a:rPr lang="tr-TR" sz="1800" b="0" i="0" u="none" strike="noStrike" baseline="0" dirty="0">
                <a:latin typeface="TisaSansPro"/>
              </a:rPr>
              <a:t>erum 25(OH) D düzeyi ölçümü ile değerlendirilir</a:t>
            </a:r>
            <a:r>
              <a:rPr lang="tr-TR" sz="1800" b="0" i="0" u="none" strike="noStrike" baseline="0" dirty="0">
                <a:latin typeface="TisaSansPro"/>
                <a:sym typeface="Wingdings" panose="05000000000000000000" pitchFamily="2" charset="2"/>
              </a:rPr>
              <a:t> </a:t>
            </a:r>
            <a:r>
              <a:rPr lang="tr-TR" sz="1800" b="0" i="0" u="none" strike="noStrike" baseline="0" dirty="0">
                <a:latin typeface="TisaSansPro"/>
              </a:rPr>
              <a:t>yarı ömrü 2-3 haftadır. </a:t>
            </a:r>
          </a:p>
          <a:p>
            <a:pPr algn="l"/>
            <a:endParaRPr lang="tr-TR" sz="1800" dirty="0">
              <a:latin typeface="TisaSansPro"/>
            </a:endParaRPr>
          </a:p>
          <a:p>
            <a:pPr algn="l"/>
            <a:endParaRPr lang="tr-TR" sz="1800" b="0" i="0" u="none" strike="noStrike" baseline="0" dirty="0">
              <a:latin typeface="TisaSansPro"/>
            </a:endParaRPr>
          </a:p>
          <a:p>
            <a:r>
              <a:rPr lang="tr-TR" sz="1800" b="0" i="0" u="none" strike="noStrike" baseline="0" dirty="0">
                <a:latin typeface="TisaSansPro"/>
              </a:rPr>
              <a:t>1,25-dihidroksi Vitamin D</a:t>
            </a:r>
            <a:r>
              <a:rPr lang="tr-TR" sz="1800" b="0" i="0" u="none" strike="noStrike" baseline="0" dirty="0">
                <a:latin typeface="TisaSansPro"/>
                <a:sym typeface="Wingdings" panose="05000000000000000000" pitchFamily="2" charset="2"/>
              </a:rPr>
              <a:t></a:t>
            </a:r>
            <a:r>
              <a:rPr lang="tr-TR" sz="1800" b="0" i="0" u="none" strike="noStrike" baseline="0" dirty="0">
                <a:latin typeface="TisaSansPro"/>
              </a:rPr>
              <a:t> yarı ömrünün 4 saat gibi kısa olması, </a:t>
            </a:r>
          </a:p>
          <a:p>
            <a:pPr marL="0" indent="0" algn="l">
              <a:buNone/>
            </a:pPr>
            <a:r>
              <a:rPr lang="tr-TR" sz="1800" dirty="0">
                <a:latin typeface="TisaSansPro"/>
              </a:rPr>
              <a:t>                                                      </a:t>
            </a:r>
            <a:r>
              <a:rPr lang="tr-TR" sz="1800" b="0" i="0" u="none" strike="noStrike" baseline="0" dirty="0">
                <a:latin typeface="TisaSansPro"/>
              </a:rPr>
              <a:t>kan konsantrasyonunun </a:t>
            </a:r>
            <a:r>
              <a:rPr lang="tr-TR" sz="1800" dirty="0">
                <a:latin typeface="TisaSansPro"/>
              </a:rPr>
              <a:t>ç</a:t>
            </a:r>
            <a:r>
              <a:rPr lang="tr-TR" sz="1800" b="0" i="0" u="none" strike="noStrike" baseline="0" dirty="0">
                <a:latin typeface="TisaSansPro"/>
              </a:rPr>
              <a:t>ok düşük olması nedeniyle</a:t>
            </a:r>
          </a:p>
          <a:p>
            <a:pPr marL="0" indent="0" algn="l">
              <a:buNone/>
            </a:pPr>
            <a:r>
              <a:rPr lang="tr-TR" sz="1800" dirty="0">
                <a:latin typeface="TisaSansPro"/>
              </a:rPr>
              <a:t>                   </a:t>
            </a:r>
            <a:r>
              <a:rPr lang="tr-TR" sz="1800" b="0" i="0" u="none" strike="noStrike" baseline="0" dirty="0">
                <a:latin typeface="TisaSansPro"/>
              </a:rPr>
              <a:t>vitamin D durumu hakkında </a:t>
            </a:r>
            <a:r>
              <a:rPr lang="tr-TR" sz="1800" dirty="0">
                <a:latin typeface="TisaSansPro"/>
              </a:rPr>
              <a:t>ç</a:t>
            </a:r>
            <a:r>
              <a:rPr lang="tr-TR" sz="1800" b="0" i="0" u="none" strike="noStrike" baseline="0" dirty="0">
                <a:latin typeface="TisaSansPro"/>
              </a:rPr>
              <a:t>ok iyi bilgi vermemektedir. </a:t>
            </a:r>
          </a:p>
          <a:p>
            <a:pPr marL="0" indent="0" algn="l">
              <a:buNone/>
            </a:pPr>
            <a:endParaRPr lang="tr-TR" sz="1800" dirty="0">
              <a:latin typeface="TisaSansPro"/>
            </a:endParaRPr>
          </a:p>
          <a:p>
            <a:pPr algn="l">
              <a:buFont typeface="Wingdings" panose="05000000000000000000" pitchFamily="2" charset="2"/>
              <a:buChar char="ü"/>
            </a:pPr>
            <a:endParaRPr lang="tr-TR" sz="1400" b="0" i="0" u="none" strike="noStrike" baseline="0" dirty="0">
              <a:latin typeface="TisaSansPro"/>
            </a:endParaRPr>
          </a:p>
          <a:p>
            <a:pPr algn="l">
              <a:buFont typeface="Wingdings" panose="05000000000000000000" pitchFamily="2" charset="2"/>
              <a:buChar char="ü"/>
            </a:pPr>
            <a:r>
              <a:rPr lang="tr-TR" sz="1400" b="0" i="0" u="none" strike="noStrike" baseline="0" dirty="0">
                <a:latin typeface="TisaSansPro"/>
              </a:rPr>
              <a:t>Kronik böbrek yetmezliği, </a:t>
            </a:r>
          </a:p>
          <a:p>
            <a:pPr algn="l">
              <a:buFont typeface="Wingdings" panose="05000000000000000000" pitchFamily="2" charset="2"/>
              <a:buChar char="ü"/>
            </a:pPr>
            <a:r>
              <a:rPr lang="tr-TR" sz="1400" b="0" i="0" u="none" strike="noStrike" baseline="0" dirty="0">
                <a:latin typeface="TisaSansPro"/>
              </a:rPr>
              <a:t>kalıtımsal fosfat kaybettiren hastalıklar, </a:t>
            </a:r>
          </a:p>
          <a:p>
            <a:pPr algn="l">
              <a:buFont typeface="Wingdings" panose="05000000000000000000" pitchFamily="2" charset="2"/>
              <a:buChar char="ü"/>
            </a:pPr>
            <a:r>
              <a:rPr lang="tr-TR" sz="1400" b="0" i="0" u="none" strike="noStrike" baseline="0" dirty="0" err="1">
                <a:latin typeface="TisaSansPro"/>
              </a:rPr>
              <a:t>onkojenik</a:t>
            </a:r>
            <a:r>
              <a:rPr lang="tr-TR" sz="1400" b="0" i="0" u="none" strike="noStrike" baseline="0" dirty="0">
                <a:latin typeface="TisaSansPro"/>
              </a:rPr>
              <a:t> </a:t>
            </a:r>
            <a:r>
              <a:rPr lang="tr-TR" sz="1400" b="0" i="0" u="none" strike="noStrike" baseline="0" dirty="0" err="1">
                <a:latin typeface="TisaSansPro"/>
              </a:rPr>
              <a:t>osteomalazi</a:t>
            </a:r>
            <a:r>
              <a:rPr lang="tr-TR" sz="1400" b="0" i="0" u="none" strike="noStrike" baseline="0" dirty="0">
                <a:latin typeface="TisaSansPro"/>
              </a:rPr>
              <a:t>, </a:t>
            </a:r>
          </a:p>
          <a:p>
            <a:pPr algn="l">
              <a:buFont typeface="Wingdings" panose="05000000000000000000" pitchFamily="2" charset="2"/>
              <a:buChar char="ü"/>
            </a:pPr>
            <a:r>
              <a:rPr lang="tr-TR" sz="1400" b="0" i="0" u="none" strike="noStrike" baseline="0" dirty="0">
                <a:latin typeface="TisaSansPro"/>
              </a:rPr>
              <a:t>vitamin D dirençli raşitizm gibi durumlarda</a:t>
            </a:r>
          </a:p>
        </p:txBody>
      </p:sp>
      <p:sp>
        <p:nvSpPr>
          <p:cNvPr id="4" name="Ok: Sola Bükülü 3">
            <a:extLst>
              <a:ext uri="{FF2B5EF4-FFF2-40B4-BE49-F238E27FC236}">
                <a16:creationId xmlns:a16="http://schemas.microsoft.com/office/drawing/2014/main" id="{D8859E68-CD18-4651-B449-1F91B345C232}"/>
              </a:ext>
            </a:extLst>
          </p:cNvPr>
          <p:cNvSpPr/>
          <p:nvPr/>
        </p:nvSpPr>
        <p:spPr>
          <a:xfrm>
            <a:off x="5088835" y="3750365"/>
            <a:ext cx="622852" cy="13255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183325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4A15F6-1763-49EE-ABF0-26202349E64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2539654-9D9F-4562-86CB-F3C3F33F7BE7}"/>
              </a:ext>
            </a:extLst>
          </p:cNvPr>
          <p:cNvSpPr>
            <a:spLocks noGrp="1"/>
          </p:cNvSpPr>
          <p:nvPr>
            <p:ph idx="1"/>
          </p:nvPr>
        </p:nvSpPr>
        <p:spPr/>
        <p:txBody>
          <a:bodyPr/>
          <a:lstStyle/>
          <a:p>
            <a:pPr marL="0" indent="0">
              <a:buNone/>
            </a:pPr>
            <a:r>
              <a:rPr lang="tr-TR" b="1" i="1" dirty="0">
                <a:solidFill>
                  <a:schemeClr val="bg1">
                    <a:lumMod val="65000"/>
                  </a:schemeClr>
                </a:solidFill>
              </a:rPr>
              <a:t>TEŞEKKÜRLER…</a:t>
            </a:r>
          </a:p>
        </p:txBody>
      </p:sp>
    </p:spTree>
    <p:extLst>
      <p:ext uri="{BB962C8B-B14F-4D97-AF65-F5344CB8AC3E}">
        <p14:creationId xmlns:p14="http://schemas.microsoft.com/office/powerpoint/2010/main" val="181739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DD9EB8B-310D-4FA3-A347-264630611516}"/>
              </a:ext>
            </a:extLst>
          </p:cNvPr>
          <p:cNvSpPr>
            <a:spLocks noGrp="1"/>
          </p:cNvSpPr>
          <p:nvPr>
            <p:ph idx="1"/>
          </p:nvPr>
        </p:nvSpPr>
        <p:spPr>
          <a:xfrm>
            <a:off x="838200" y="556591"/>
            <a:ext cx="10515600" cy="5620372"/>
          </a:xfrm>
        </p:spPr>
        <p:txBody>
          <a:bodyPr>
            <a:normAutofit/>
          </a:bodyPr>
          <a:lstStyle/>
          <a:p>
            <a:pPr algn="l"/>
            <a:endParaRPr lang="tr-TR" sz="1800" b="0" i="0" u="none" strike="noStrike" baseline="0" dirty="0">
              <a:latin typeface="TisaSansPro"/>
            </a:endParaRPr>
          </a:p>
          <a:p>
            <a:pPr marL="0" indent="0">
              <a:buNone/>
            </a:pPr>
            <a:r>
              <a:rPr lang="tr-TR" sz="1800" b="0" i="0" u="none" strike="noStrike" baseline="0" dirty="0">
                <a:latin typeface="TisaSansPro"/>
              </a:rPr>
              <a:t>25-hidroksi vitamin D ölçümünün, sadece vitamin D eksikliği yönünden riskli gruplara yapılması önerilir:</a:t>
            </a:r>
            <a:endParaRPr lang="tr-TR" sz="1800" dirty="0"/>
          </a:p>
          <a:p>
            <a:pPr marL="0" indent="0" algn="l">
              <a:buNone/>
            </a:pPr>
            <a:endParaRPr lang="tr-TR" sz="1800" dirty="0">
              <a:latin typeface="TisaSansPro"/>
            </a:endParaRPr>
          </a:p>
          <a:p>
            <a:pPr algn="l"/>
            <a:r>
              <a:rPr lang="tr-TR" sz="1600" b="1" i="1" u="none" strike="noStrike" baseline="0" dirty="0">
                <a:latin typeface="TisaSansPro"/>
              </a:rPr>
              <a:t>Yaşlılar</a:t>
            </a:r>
          </a:p>
          <a:p>
            <a:pPr algn="l"/>
            <a:r>
              <a:rPr lang="nn-NO" sz="1600" b="1" i="1" u="none" strike="noStrike" baseline="0" dirty="0">
                <a:latin typeface="TisaSansPro"/>
              </a:rPr>
              <a:t>Koyu cilt rengine sahip olanlar</a:t>
            </a:r>
          </a:p>
          <a:p>
            <a:pPr algn="l"/>
            <a:r>
              <a:rPr lang="tr-TR" sz="1600" b="1" i="1" u="none" strike="noStrike" baseline="0" dirty="0" err="1">
                <a:latin typeface="TisaSansPro"/>
              </a:rPr>
              <a:t>Obezite</a:t>
            </a:r>
            <a:endParaRPr lang="tr-TR" sz="1600" b="1" i="1" u="none" strike="noStrike" baseline="0" dirty="0">
              <a:latin typeface="TisaSansPro"/>
            </a:endParaRPr>
          </a:p>
          <a:p>
            <a:pPr algn="l"/>
            <a:r>
              <a:rPr lang="tr-TR" sz="1600" b="1" i="1" u="none" strike="noStrike" baseline="0" dirty="0">
                <a:latin typeface="TisaSansPro"/>
              </a:rPr>
              <a:t>Vitamin D metabolizmasını hızlandıran </a:t>
            </a:r>
            <a:r>
              <a:rPr lang="tr-TR" sz="1600" b="1" i="1" u="none" strike="noStrike" baseline="0" dirty="0" err="1">
                <a:latin typeface="TisaSansPro"/>
              </a:rPr>
              <a:t>ilac</a:t>
            </a:r>
            <a:r>
              <a:rPr lang="tr-TR" sz="1600" b="1" i="1" u="none" strike="noStrike" baseline="0" dirty="0">
                <a:latin typeface="TisaSansPro"/>
              </a:rPr>
              <a:t> kullanımı</a:t>
            </a:r>
          </a:p>
          <a:p>
            <a:pPr algn="l"/>
            <a:r>
              <a:rPr lang="tr-TR" sz="1600" b="1" i="1" u="none" strike="noStrike" baseline="0" dirty="0">
                <a:latin typeface="TisaSansPro"/>
              </a:rPr>
              <a:t>Güneşe yetersiz </a:t>
            </a:r>
            <a:r>
              <a:rPr lang="tr-TR" sz="1600" b="1" i="1" u="none" strike="noStrike" baseline="0" dirty="0" err="1">
                <a:latin typeface="TisaSansPro"/>
              </a:rPr>
              <a:t>maruziyet</a:t>
            </a:r>
            <a:endParaRPr lang="tr-TR" sz="1600" b="1" i="1" u="none" strike="noStrike" baseline="0" dirty="0">
              <a:latin typeface="TisaSansPro"/>
            </a:endParaRPr>
          </a:p>
          <a:p>
            <a:pPr algn="l"/>
            <a:r>
              <a:rPr lang="tr-TR" sz="1600" b="1" i="1" u="none" strike="noStrike" baseline="0" dirty="0">
                <a:latin typeface="TisaSansPro"/>
              </a:rPr>
              <a:t>Osteoporoz</a:t>
            </a:r>
          </a:p>
          <a:p>
            <a:pPr algn="l"/>
            <a:r>
              <a:rPr lang="tr-TR" sz="1600" b="1" i="1" u="none" strike="noStrike" baseline="0" dirty="0" err="1">
                <a:latin typeface="TisaSansPro"/>
              </a:rPr>
              <a:t>Nontravmatik</a:t>
            </a:r>
            <a:r>
              <a:rPr lang="tr-TR" sz="1600" b="1" i="1" u="none" strike="noStrike" baseline="0" dirty="0">
                <a:latin typeface="TisaSansPro"/>
              </a:rPr>
              <a:t> (</a:t>
            </a:r>
            <a:r>
              <a:rPr lang="tr-TR" sz="1600" b="1" i="1" u="none" strike="noStrike" baseline="0" dirty="0" err="1">
                <a:latin typeface="TisaSansPro"/>
              </a:rPr>
              <a:t>spontan</a:t>
            </a:r>
            <a:r>
              <a:rPr lang="tr-TR" sz="1600" b="1" i="1" u="none" strike="noStrike" baseline="0" dirty="0">
                <a:latin typeface="TisaSansPro"/>
              </a:rPr>
              <a:t>) kırık oluşumu</a:t>
            </a:r>
          </a:p>
          <a:p>
            <a:pPr algn="l"/>
            <a:r>
              <a:rPr lang="tr-TR" sz="1600" b="1" i="1" u="none" strike="noStrike" baseline="0" dirty="0" err="1">
                <a:latin typeface="TisaSansPro"/>
              </a:rPr>
              <a:t>Osteomalazi</a:t>
            </a:r>
            <a:endParaRPr lang="tr-TR" sz="1600" b="1" i="1" u="none" strike="noStrike" baseline="0" dirty="0">
              <a:latin typeface="TisaSansPro"/>
            </a:endParaRPr>
          </a:p>
          <a:p>
            <a:pPr algn="l"/>
            <a:r>
              <a:rPr lang="tr-TR" sz="1600" b="1" i="1" u="none" strike="noStrike" baseline="0" dirty="0" err="1">
                <a:latin typeface="TisaSansPro"/>
              </a:rPr>
              <a:t>Malabsorbsiyon</a:t>
            </a:r>
            <a:r>
              <a:rPr lang="tr-TR" sz="1600" b="1" i="1" u="none" strike="noStrike" baseline="0" dirty="0">
                <a:latin typeface="TisaSansPro"/>
              </a:rPr>
              <a:t> sendromları</a:t>
            </a:r>
          </a:p>
          <a:p>
            <a:pPr algn="l"/>
            <a:r>
              <a:rPr lang="tr-TR" sz="1600" b="1" i="1" u="none" strike="noStrike" baseline="0" dirty="0">
                <a:latin typeface="TisaSansPro"/>
              </a:rPr>
              <a:t>Kronik böbrek yetmezliği</a:t>
            </a:r>
          </a:p>
          <a:p>
            <a:pPr algn="l"/>
            <a:r>
              <a:rPr lang="tr-TR" sz="1600" b="1" i="1" u="none" strike="noStrike" baseline="0" dirty="0">
                <a:latin typeface="TisaSansPro"/>
              </a:rPr>
              <a:t>Kronik karaciğer hastalıkları</a:t>
            </a:r>
          </a:p>
          <a:p>
            <a:pPr algn="l"/>
            <a:r>
              <a:rPr lang="tr-TR" sz="1600" b="1" i="1" u="none" strike="noStrike" baseline="0" dirty="0" err="1">
                <a:latin typeface="TisaSansPro"/>
              </a:rPr>
              <a:t>Hiperparatiroidi</a:t>
            </a:r>
            <a:endParaRPr lang="tr-TR" sz="2400" b="1" i="1" dirty="0"/>
          </a:p>
        </p:txBody>
      </p:sp>
    </p:spTree>
    <p:extLst>
      <p:ext uri="{BB962C8B-B14F-4D97-AF65-F5344CB8AC3E}">
        <p14:creationId xmlns:p14="http://schemas.microsoft.com/office/powerpoint/2010/main" val="85632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363B39-7F66-4C5B-AF9D-B5AF8E8ADC94}"/>
              </a:ext>
            </a:extLst>
          </p:cNvPr>
          <p:cNvSpPr>
            <a:spLocks noGrp="1"/>
          </p:cNvSpPr>
          <p:nvPr>
            <p:ph type="title"/>
          </p:nvPr>
        </p:nvSpPr>
        <p:spPr/>
        <p:txBody>
          <a:bodyPr/>
          <a:lstStyle/>
          <a:p>
            <a:r>
              <a:rPr lang="tr-TR" dirty="0"/>
              <a:t>D VİTAMİNİ</a:t>
            </a:r>
            <a:r>
              <a:rPr lang="tr-TR" sz="2400" i="1" dirty="0"/>
              <a:t>-Laboratuvar Bulguları</a:t>
            </a:r>
            <a:endParaRPr lang="tr-TR" i="1" dirty="0"/>
          </a:p>
        </p:txBody>
      </p:sp>
      <p:sp>
        <p:nvSpPr>
          <p:cNvPr id="3" name="İçerik Yer Tutucusu 2">
            <a:extLst>
              <a:ext uri="{FF2B5EF4-FFF2-40B4-BE49-F238E27FC236}">
                <a16:creationId xmlns:a16="http://schemas.microsoft.com/office/drawing/2014/main" id="{9EFB421B-DF39-451D-948B-80792B3BAB39}"/>
              </a:ext>
            </a:extLst>
          </p:cNvPr>
          <p:cNvSpPr>
            <a:spLocks noGrp="1"/>
          </p:cNvSpPr>
          <p:nvPr>
            <p:ph idx="1"/>
          </p:nvPr>
        </p:nvSpPr>
        <p:spPr>
          <a:xfrm>
            <a:off x="838200" y="1690688"/>
            <a:ext cx="10515600" cy="4802187"/>
          </a:xfrm>
        </p:spPr>
        <p:txBody>
          <a:bodyPr>
            <a:normAutofit fontScale="92500" lnSpcReduction="10000"/>
          </a:bodyPr>
          <a:lstStyle/>
          <a:p>
            <a:pPr algn="l"/>
            <a:r>
              <a:rPr lang="tr-TR" sz="1800" b="0" i="0" u="none" strike="noStrike" baseline="0" dirty="0">
                <a:latin typeface="TisaSansPro"/>
              </a:rPr>
              <a:t>25(OH) D </a:t>
            </a:r>
            <a:r>
              <a:rPr lang="tr-TR" sz="1800" b="0" i="0" u="none" strike="noStrike" baseline="0" dirty="0" err="1">
                <a:latin typeface="TisaSansPro"/>
              </a:rPr>
              <a:t>duzeyi</a:t>
            </a:r>
            <a:r>
              <a:rPr lang="tr-TR" sz="1800" b="0" i="0" u="none" strike="noStrike" baseline="0" dirty="0">
                <a:latin typeface="TisaSansPro"/>
              </a:rPr>
              <a:t> &lt;20 </a:t>
            </a:r>
            <a:r>
              <a:rPr lang="tr-TR" sz="1800" b="0" i="0" u="none" strike="noStrike" baseline="0" dirty="0" err="1">
                <a:latin typeface="TisaSansPro"/>
              </a:rPr>
              <a:t>ng</a:t>
            </a:r>
            <a:r>
              <a:rPr lang="tr-TR" sz="1800" b="0" i="0" u="none" strike="noStrike" baseline="0" dirty="0">
                <a:latin typeface="TisaSansPro"/>
              </a:rPr>
              <a:t>/ml </a:t>
            </a:r>
            <a:r>
              <a:rPr lang="tr-TR" sz="1800" b="0" i="0" u="none" strike="noStrike" baseline="0" dirty="0">
                <a:latin typeface="TisaSansPro"/>
                <a:sym typeface="Wingdings" panose="05000000000000000000" pitchFamily="2" charset="2"/>
              </a:rPr>
              <a:t></a:t>
            </a:r>
            <a:r>
              <a:rPr lang="tr-TR" sz="1800" b="0" i="0" u="none" strike="noStrike" baseline="0" dirty="0">
                <a:latin typeface="TisaSansPro"/>
              </a:rPr>
              <a:t> </a:t>
            </a:r>
          </a:p>
          <a:p>
            <a:pPr marL="0" indent="0" algn="l">
              <a:buNone/>
            </a:pPr>
            <a:r>
              <a:rPr lang="tr-TR" sz="1800" b="1" i="0" u="none" strike="noStrike" baseline="0" dirty="0">
                <a:solidFill>
                  <a:schemeClr val="accent6">
                    <a:lumMod val="50000"/>
                  </a:schemeClr>
                </a:solidFill>
                <a:latin typeface="TisaSansPro"/>
              </a:rPr>
              <a:t>serum kalsiyum, fosfor, ALP, PTH, </a:t>
            </a:r>
            <a:r>
              <a:rPr lang="tr-TR" sz="1800" b="1" i="0" u="none" strike="noStrike" baseline="0" dirty="0" err="1">
                <a:solidFill>
                  <a:schemeClr val="accent6">
                    <a:lumMod val="50000"/>
                  </a:schemeClr>
                </a:solidFill>
                <a:latin typeface="TisaSansPro"/>
              </a:rPr>
              <a:t>kreatinin</a:t>
            </a:r>
            <a:r>
              <a:rPr lang="tr-TR" sz="1800" b="1" i="0" u="none" strike="noStrike" baseline="0" dirty="0">
                <a:solidFill>
                  <a:schemeClr val="accent6">
                    <a:lumMod val="50000"/>
                  </a:schemeClr>
                </a:solidFill>
                <a:latin typeface="TisaSansPro"/>
              </a:rPr>
              <a:t>, </a:t>
            </a:r>
            <a:r>
              <a:rPr lang="tr-TR" sz="1800" b="1" i="0" u="none" strike="noStrike" baseline="0" dirty="0" err="1">
                <a:solidFill>
                  <a:schemeClr val="accent6">
                    <a:lumMod val="50000"/>
                  </a:schemeClr>
                </a:solidFill>
                <a:latin typeface="TisaSansPro"/>
              </a:rPr>
              <a:t>transglutaminaz</a:t>
            </a:r>
            <a:r>
              <a:rPr lang="tr-TR" sz="1800" b="1" i="0" u="none" strike="noStrike" baseline="0" dirty="0">
                <a:solidFill>
                  <a:schemeClr val="accent6">
                    <a:lumMod val="50000"/>
                  </a:schemeClr>
                </a:solidFill>
                <a:latin typeface="TisaSansPro"/>
              </a:rPr>
              <a:t> antikorların düzeyi (</a:t>
            </a:r>
            <a:r>
              <a:rPr lang="tr-TR" sz="1800" b="1" dirty="0" err="1">
                <a:solidFill>
                  <a:schemeClr val="accent6">
                    <a:lumMod val="50000"/>
                  </a:schemeClr>
                </a:solidFill>
                <a:latin typeface="TisaSansPro"/>
              </a:rPr>
              <a:t>Çö</a:t>
            </a:r>
            <a:r>
              <a:rPr lang="tr-TR" sz="1800" b="1" i="0" u="none" strike="noStrike" baseline="0" dirty="0" err="1">
                <a:solidFill>
                  <a:schemeClr val="accent6">
                    <a:lumMod val="50000"/>
                  </a:schemeClr>
                </a:solidFill>
                <a:latin typeface="TisaSansPro"/>
              </a:rPr>
              <a:t>lyak</a:t>
            </a:r>
            <a:r>
              <a:rPr lang="tr-TR" sz="1800" b="1" i="0" u="none" strike="noStrike" baseline="0" dirty="0">
                <a:solidFill>
                  <a:schemeClr val="accent6">
                    <a:lumMod val="50000"/>
                  </a:schemeClr>
                </a:solidFill>
                <a:latin typeface="TisaSansPro"/>
              </a:rPr>
              <a:t> hastalığı yönünden)</a:t>
            </a:r>
          </a:p>
          <a:p>
            <a:pPr algn="l"/>
            <a:endParaRPr lang="tr-TR" sz="1800" b="1" dirty="0">
              <a:solidFill>
                <a:schemeClr val="accent6">
                  <a:lumMod val="50000"/>
                </a:schemeClr>
              </a:solidFill>
              <a:latin typeface="TisaSansPro"/>
            </a:endParaRPr>
          </a:p>
          <a:p>
            <a:pPr algn="l"/>
            <a:endParaRPr lang="tr-TR" sz="1800" b="1" dirty="0">
              <a:solidFill>
                <a:schemeClr val="accent6">
                  <a:lumMod val="50000"/>
                </a:schemeClr>
              </a:solidFill>
              <a:latin typeface="TisaSansPro"/>
            </a:endParaRPr>
          </a:p>
          <a:p>
            <a:pPr algn="l"/>
            <a:r>
              <a:rPr lang="tr-TR" sz="1800" b="0" i="0" u="none" strike="noStrike" baseline="0" dirty="0">
                <a:latin typeface="TisaSansPro"/>
              </a:rPr>
              <a:t>25(OH) D &lt;10 </a:t>
            </a:r>
            <a:r>
              <a:rPr lang="tr-TR" sz="1800" b="0" i="0" u="none" strike="noStrike" baseline="0" dirty="0" err="1">
                <a:latin typeface="TisaSansPro"/>
              </a:rPr>
              <a:t>ng</a:t>
            </a:r>
            <a:r>
              <a:rPr lang="tr-TR" sz="1800" b="0" i="0" u="none" strike="noStrike" baseline="0" dirty="0">
                <a:latin typeface="TisaSansPro"/>
              </a:rPr>
              <a:t>/ml olması </a:t>
            </a:r>
            <a:r>
              <a:rPr lang="tr-TR" sz="1800" b="0" i="0" u="none" strike="noStrike" baseline="0" dirty="0" err="1">
                <a:latin typeface="TisaSansPro"/>
              </a:rPr>
              <a:t>osteomalazi</a:t>
            </a:r>
            <a:r>
              <a:rPr lang="tr-TR" sz="1800" b="0" i="0" u="none" strike="noStrike" baseline="0" dirty="0">
                <a:latin typeface="TisaSansPro"/>
              </a:rPr>
              <a:t> gelişimi yönünden risklidir!!</a:t>
            </a:r>
          </a:p>
          <a:p>
            <a:pPr algn="l"/>
            <a:endParaRPr lang="tr-TR" sz="1800" b="0" i="0" u="none" strike="noStrike" baseline="0" dirty="0">
              <a:latin typeface="TisaSansPro"/>
            </a:endParaRPr>
          </a:p>
          <a:p>
            <a:pPr algn="l"/>
            <a:endParaRPr lang="tr-TR" sz="1800" b="0" i="0" u="none" strike="noStrike" baseline="0" dirty="0">
              <a:latin typeface="TisaSansPro"/>
            </a:endParaRPr>
          </a:p>
          <a:p>
            <a:pPr algn="l"/>
            <a:r>
              <a:rPr lang="nn-NO" sz="1800" b="0" i="0" u="none" strike="noStrike" baseline="0" dirty="0">
                <a:latin typeface="TisaSansPro"/>
              </a:rPr>
              <a:t>Vitamin D eksikliğinin tanısında ve tedavinin takibinde 24 saatlik idrarda kalsiyum</a:t>
            </a:r>
            <a:r>
              <a:rPr lang="tr-TR" sz="1800" b="0" i="0" u="none" strike="noStrike" baseline="0" dirty="0">
                <a:latin typeface="TisaSansPro"/>
              </a:rPr>
              <a:t> </a:t>
            </a:r>
            <a:r>
              <a:rPr lang="tr-TR" sz="1800" dirty="0">
                <a:latin typeface="TisaSansPro"/>
              </a:rPr>
              <a:t>dü</a:t>
            </a:r>
            <a:r>
              <a:rPr lang="tr-TR" sz="1800" b="0" i="0" u="none" strike="noStrike" baseline="0" dirty="0">
                <a:latin typeface="TisaSansPro"/>
              </a:rPr>
              <a:t>zeyi ölçümü de önemli</a:t>
            </a:r>
          </a:p>
          <a:p>
            <a:pPr algn="l"/>
            <a:endParaRPr lang="tr-TR" sz="1800" b="0" i="0" u="none" strike="noStrike" baseline="0" dirty="0">
              <a:latin typeface="TisaSansPro"/>
            </a:endParaRPr>
          </a:p>
          <a:p>
            <a:pPr algn="l"/>
            <a:endParaRPr lang="tr-TR" sz="1800" dirty="0">
              <a:latin typeface="TisaSansPro"/>
            </a:endParaRPr>
          </a:p>
          <a:p>
            <a:pPr algn="l"/>
            <a:endParaRPr lang="tr-TR" sz="1800" b="0" i="0" u="none" strike="noStrike" baseline="0" dirty="0">
              <a:latin typeface="TisaSansPro"/>
            </a:endParaRPr>
          </a:p>
          <a:p>
            <a:pPr marL="0" indent="0" algn="l">
              <a:buNone/>
            </a:pPr>
            <a:endParaRPr lang="tr-TR" sz="1200" b="0" i="1" u="none" strike="noStrike" baseline="0" dirty="0">
              <a:solidFill>
                <a:srgbClr val="00B050"/>
              </a:solidFill>
              <a:latin typeface="TisaSansPro"/>
            </a:endParaRPr>
          </a:p>
          <a:p>
            <a:pPr marL="0" indent="0" algn="l">
              <a:buNone/>
            </a:pPr>
            <a:endParaRPr lang="tr-TR" sz="1200" i="1" dirty="0">
              <a:solidFill>
                <a:srgbClr val="00B050"/>
              </a:solidFill>
              <a:latin typeface="TisaSansPro"/>
            </a:endParaRPr>
          </a:p>
          <a:p>
            <a:pPr marL="0" indent="0" algn="l">
              <a:buNone/>
            </a:pPr>
            <a:r>
              <a:rPr lang="tr-TR" sz="1200" b="0" i="1" u="none" strike="noStrike" baseline="0" dirty="0">
                <a:solidFill>
                  <a:srgbClr val="00B050"/>
                </a:solidFill>
                <a:latin typeface="TisaSansPro"/>
              </a:rPr>
              <a:t>TEMD vitamin D durumunu değerlendirmek için serum 25(OH) D düzeyinin </a:t>
            </a:r>
            <a:r>
              <a:rPr lang="tr-TR" sz="1200" i="1" dirty="0">
                <a:solidFill>
                  <a:srgbClr val="00B050"/>
                </a:solidFill>
                <a:latin typeface="TisaSansPro"/>
              </a:rPr>
              <a:t>ö</a:t>
            </a:r>
            <a:r>
              <a:rPr lang="tr-TR" sz="1200" b="0" i="1" u="none" strike="noStrike" baseline="0" dirty="0">
                <a:solidFill>
                  <a:srgbClr val="00B050"/>
                </a:solidFill>
                <a:latin typeface="TisaSansPro"/>
              </a:rPr>
              <a:t>lçülmesini </a:t>
            </a:r>
            <a:r>
              <a:rPr lang="tr-TR" sz="1200" i="1" dirty="0">
                <a:solidFill>
                  <a:srgbClr val="00B050"/>
                </a:solidFill>
                <a:latin typeface="TisaSansPro"/>
              </a:rPr>
              <a:t>ö</a:t>
            </a:r>
            <a:r>
              <a:rPr lang="tr-TR" sz="1200" b="0" i="1" u="none" strike="noStrike" baseline="0" dirty="0">
                <a:solidFill>
                  <a:srgbClr val="00B050"/>
                </a:solidFill>
                <a:latin typeface="TisaSansPro"/>
              </a:rPr>
              <a:t>nerir. Vitamin D eksikliği yaygın olmasına rağmen toplum taraması </a:t>
            </a:r>
            <a:r>
              <a:rPr lang="tr-TR" sz="1200" i="1" dirty="0">
                <a:solidFill>
                  <a:srgbClr val="00B050"/>
                </a:solidFill>
                <a:latin typeface="TisaSansPro"/>
              </a:rPr>
              <a:t>ö</a:t>
            </a:r>
            <a:r>
              <a:rPr lang="tr-TR" sz="1200" b="0" i="1" u="none" strike="noStrike" baseline="0" dirty="0">
                <a:solidFill>
                  <a:srgbClr val="00B050"/>
                </a:solidFill>
                <a:latin typeface="TisaSansPro"/>
              </a:rPr>
              <a:t>nerilmemektedir. 25(OH) D eksikliği yönünden yüksek riskli kişilerin değerlendirilmesi </a:t>
            </a:r>
            <a:r>
              <a:rPr lang="tr-TR" sz="1200" i="1" dirty="0">
                <a:solidFill>
                  <a:srgbClr val="00B050"/>
                </a:solidFill>
                <a:latin typeface="TisaSansPro"/>
              </a:rPr>
              <a:t>ö</a:t>
            </a:r>
            <a:r>
              <a:rPr lang="tr-TR" sz="1200" b="0" i="1" u="none" strike="noStrike" baseline="0" dirty="0">
                <a:solidFill>
                  <a:srgbClr val="00B050"/>
                </a:solidFill>
                <a:latin typeface="TisaSansPro"/>
              </a:rPr>
              <a:t>nerilir.</a:t>
            </a:r>
            <a:endParaRPr lang="tr-TR" sz="1800" i="1" dirty="0">
              <a:solidFill>
                <a:srgbClr val="00B050"/>
              </a:solidFill>
            </a:endParaRPr>
          </a:p>
        </p:txBody>
      </p:sp>
    </p:spTree>
    <p:extLst>
      <p:ext uri="{BB962C8B-B14F-4D97-AF65-F5344CB8AC3E}">
        <p14:creationId xmlns:p14="http://schemas.microsoft.com/office/powerpoint/2010/main" val="3456987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10F9CA-071A-4A2E-B16C-72E5E8A19ECB}"/>
              </a:ext>
            </a:extLst>
          </p:cNvPr>
          <p:cNvSpPr>
            <a:spLocks noGrp="1"/>
          </p:cNvSpPr>
          <p:nvPr>
            <p:ph type="title"/>
          </p:nvPr>
        </p:nvSpPr>
        <p:spPr/>
        <p:txBody>
          <a:bodyPr/>
          <a:lstStyle/>
          <a:p>
            <a:r>
              <a:rPr lang="tr-TR" dirty="0"/>
              <a:t>VİTAMİN D</a:t>
            </a:r>
            <a:r>
              <a:rPr lang="tr-TR" sz="2400" i="1" dirty="0"/>
              <a:t>-Eksikliğinin Önlenmesi ve Tedavi</a:t>
            </a:r>
            <a:endParaRPr lang="tr-TR" i="1" dirty="0"/>
          </a:p>
        </p:txBody>
      </p:sp>
      <p:sp>
        <p:nvSpPr>
          <p:cNvPr id="3" name="İçerik Yer Tutucusu 2">
            <a:extLst>
              <a:ext uri="{FF2B5EF4-FFF2-40B4-BE49-F238E27FC236}">
                <a16:creationId xmlns:a16="http://schemas.microsoft.com/office/drawing/2014/main" id="{A36695E5-4109-4FC8-B1FF-8BBF18901E0B}"/>
              </a:ext>
            </a:extLst>
          </p:cNvPr>
          <p:cNvSpPr>
            <a:spLocks noGrp="1"/>
          </p:cNvSpPr>
          <p:nvPr>
            <p:ph idx="1"/>
          </p:nvPr>
        </p:nvSpPr>
        <p:spPr>
          <a:xfrm>
            <a:off x="838200" y="1444486"/>
            <a:ext cx="10515600" cy="5234609"/>
          </a:xfrm>
        </p:spPr>
        <p:txBody>
          <a:bodyPr>
            <a:normAutofit fontScale="62500" lnSpcReduction="20000"/>
          </a:bodyPr>
          <a:lstStyle/>
          <a:p>
            <a:pPr algn="l"/>
            <a:endParaRPr lang="tr-TR" sz="2800" b="0" i="0" u="none" strike="noStrike" baseline="0" dirty="0">
              <a:latin typeface="TisaSansPro"/>
            </a:endParaRPr>
          </a:p>
          <a:p>
            <a:pPr algn="l">
              <a:buFont typeface="Wingdings" panose="05000000000000000000" pitchFamily="2" charset="2"/>
              <a:buChar char="ü"/>
            </a:pPr>
            <a:r>
              <a:rPr lang="tr-TR" sz="2800" b="0" i="0" u="none" strike="noStrike" baseline="0" dirty="0">
                <a:latin typeface="TisaSansPro"/>
              </a:rPr>
              <a:t>19-70 yaş min. günlük D vitamini ihtiyacı</a:t>
            </a:r>
            <a:r>
              <a:rPr lang="tr-TR" sz="2800" b="0" i="0" u="none" strike="noStrike" baseline="0" dirty="0">
                <a:latin typeface="TisaSansPro"/>
                <a:sym typeface="Wingdings" panose="05000000000000000000" pitchFamily="2" charset="2"/>
              </a:rPr>
              <a:t></a:t>
            </a:r>
            <a:r>
              <a:rPr lang="tr-TR" sz="2800" b="0" i="0" u="none" strike="noStrike" baseline="0" dirty="0">
                <a:latin typeface="TisaSansPro"/>
              </a:rPr>
              <a:t>600 IU</a:t>
            </a:r>
            <a:r>
              <a:rPr lang="tr-TR" sz="2000" b="0" i="0" u="none" strike="noStrike" baseline="0" dirty="0">
                <a:latin typeface="TisaSansPro"/>
              </a:rPr>
              <a:t>(</a:t>
            </a:r>
            <a:r>
              <a:rPr lang="tr-TR" sz="1700" b="0" i="1" u="none" strike="noStrike" baseline="0" dirty="0">
                <a:latin typeface="TisaSansPro"/>
              </a:rPr>
              <a:t>25(OH) vitamin D düzeyini 30 </a:t>
            </a:r>
            <a:r>
              <a:rPr lang="tr-TR" sz="1700" b="0" i="1" u="none" strike="noStrike" baseline="0" dirty="0" err="1">
                <a:latin typeface="TisaSansPro"/>
              </a:rPr>
              <a:t>ng</a:t>
            </a:r>
            <a:r>
              <a:rPr lang="tr-TR" sz="1700" b="0" i="1" u="none" strike="noStrike" baseline="0" dirty="0">
                <a:latin typeface="TisaSansPro"/>
              </a:rPr>
              <a:t>/ml düzeyinde tutacak ihtiyaç 1500-2000 IU</a:t>
            </a:r>
            <a:r>
              <a:rPr lang="tr-TR" sz="1700" i="1" dirty="0">
                <a:latin typeface="TisaSansPro"/>
              </a:rPr>
              <a:t>)</a:t>
            </a:r>
            <a:endParaRPr lang="tr-TR" sz="2800" b="0" i="1" u="none" strike="noStrike" baseline="0" dirty="0">
              <a:latin typeface="TisaSansPro"/>
            </a:endParaRPr>
          </a:p>
          <a:p>
            <a:pPr algn="l">
              <a:buFont typeface="Wingdings" panose="05000000000000000000" pitchFamily="2" charset="2"/>
              <a:buChar char="ü"/>
            </a:pPr>
            <a:r>
              <a:rPr lang="tr-TR" sz="2800" b="0" i="0" u="none" strike="noStrike" baseline="0" dirty="0">
                <a:latin typeface="TisaSansPro"/>
              </a:rPr>
              <a:t>70 yaş </a:t>
            </a:r>
            <a:r>
              <a:rPr lang="tr-TR" dirty="0">
                <a:latin typeface="TisaSansPro"/>
              </a:rPr>
              <a:t>ü</a:t>
            </a:r>
            <a:r>
              <a:rPr lang="tr-TR" sz="2800" b="0" i="0" u="none" strike="noStrike" baseline="0" dirty="0">
                <a:latin typeface="TisaSansPro"/>
              </a:rPr>
              <a:t>zeri</a:t>
            </a:r>
            <a:r>
              <a:rPr lang="tr-TR" sz="2800" b="0" i="0" u="none" strike="noStrike" baseline="0" dirty="0">
                <a:latin typeface="TisaSansPro"/>
                <a:sym typeface="Wingdings" panose="05000000000000000000" pitchFamily="2" charset="2"/>
              </a:rPr>
              <a:t></a:t>
            </a:r>
            <a:r>
              <a:rPr lang="tr-TR" sz="2800" b="0" i="0" u="none" strike="noStrike" baseline="0" dirty="0">
                <a:latin typeface="TisaSansPro"/>
              </a:rPr>
              <a:t>800 IU/gün, </a:t>
            </a:r>
          </a:p>
          <a:p>
            <a:pPr marL="0" indent="0" algn="l">
              <a:buNone/>
            </a:pPr>
            <a:r>
              <a:rPr lang="tr-TR" sz="2800" b="0" i="0" u="none" strike="noStrike" baseline="0" dirty="0">
                <a:latin typeface="TisaSansPro"/>
              </a:rPr>
              <a:t> </a:t>
            </a:r>
          </a:p>
          <a:p>
            <a:r>
              <a:rPr lang="tr-TR" sz="2800" b="0" i="0" u="none" strike="noStrike" baseline="0" dirty="0" err="1">
                <a:latin typeface="TisaSansPro"/>
              </a:rPr>
              <a:t>Kolekalsiferol</a:t>
            </a:r>
            <a:r>
              <a:rPr lang="tr-TR" sz="2800" b="0" i="0" u="none" strike="noStrike" baseline="0" dirty="0">
                <a:latin typeface="TisaSansPro"/>
              </a:rPr>
              <a:t>(D3) tercih edilmeli.</a:t>
            </a:r>
          </a:p>
          <a:p>
            <a:pPr algn="l"/>
            <a:endParaRPr lang="tr-TR" sz="2800" b="0" i="0" u="none" strike="noStrike" baseline="0" dirty="0">
              <a:latin typeface="TisaSansPro"/>
            </a:endParaRPr>
          </a:p>
          <a:p>
            <a:r>
              <a:rPr lang="tr-TR" sz="2800" b="0" i="0" u="none" strike="noStrike" baseline="0" dirty="0">
                <a:latin typeface="TisaSansPro"/>
              </a:rPr>
              <a:t>Günlük güvenli </a:t>
            </a:r>
            <a:r>
              <a:rPr lang="it-IT" sz="2800" b="0" i="0" u="none" strike="noStrike" baseline="0" dirty="0">
                <a:latin typeface="TisaSansPro"/>
              </a:rPr>
              <a:t>D vitamini limiti 4000 IU’dir.</a:t>
            </a:r>
            <a:endParaRPr lang="tr-TR" sz="2800" b="0" i="0" u="none" strike="noStrike" baseline="0" dirty="0">
              <a:latin typeface="TisaSansPro"/>
            </a:endParaRPr>
          </a:p>
          <a:p>
            <a:endParaRPr lang="it-IT" sz="2800" b="0" i="0" u="none" strike="noStrike" baseline="0" dirty="0">
              <a:latin typeface="TisaSansPro"/>
            </a:endParaRPr>
          </a:p>
          <a:p>
            <a:pPr algn="l"/>
            <a:r>
              <a:rPr lang="tr-TR" sz="2800" b="0" i="0" u="none" strike="noStrike" baseline="0" dirty="0">
                <a:latin typeface="TisaSansPro"/>
              </a:rPr>
              <a:t>25(OH) vitamin D düzeyi &gt;88 </a:t>
            </a:r>
            <a:r>
              <a:rPr lang="tr-TR" sz="2800" b="0" i="0" u="none" strike="noStrike" baseline="0" dirty="0" err="1">
                <a:latin typeface="TisaSansPro"/>
              </a:rPr>
              <a:t>ng</a:t>
            </a:r>
            <a:r>
              <a:rPr lang="tr-TR" sz="2800" b="0" i="0" u="none" strike="noStrike" baseline="0" dirty="0">
                <a:latin typeface="TisaSansPro"/>
              </a:rPr>
              <a:t>/ml </a:t>
            </a:r>
            <a:r>
              <a:rPr lang="tr-TR" sz="2800" b="0" i="0" u="none" strike="noStrike" baseline="0" dirty="0">
                <a:latin typeface="TisaSansPro"/>
                <a:sym typeface="Wingdings" panose="05000000000000000000" pitchFamily="2" charset="2"/>
              </a:rPr>
              <a:t></a:t>
            </a:r>
            <a:r>
              <a:rPr lang="tr-TR" sz="2800" b="0" i="0" u="none" strike="noStrike" baseline="0" dirty="0" err="1">
                <a:latin typeface="TisaSansPro"/>
              </a:rPr>
              <a:t>hiperkalsiüri</a:t>
            </a:r>
            <a:r>
              <a:rPr lang="tr-TR" sz="2800" b="0" i="0" u="none" strike="noStrike" baseline="0" dirty="0">
                <a:latin typeface="TisaSansPro"/>
              </a:rPr>
              <a:t> izlenir. </a:t>
            </a:r>
          </a:p>
          <a:p>
            <a:pPr algn="l"/>
            <a:endParaRPr lang="tr-TR" sz="2800" b="0" i="0" u="none" strike="noStrike" baseline="0" dirty="0">
              <a:latin typeface="TisaSansPro"/>
            </a:endParaRPr>
          </a:p>
          <a:p>
            <a:pPr algn="l"/>
            <a:r>
              <a:rPr lang="tr-TR" sz="2800" b="0" i="0" u="none" strike="noStrike" baseline="0" dirty="0">
                <a:latin typeface="TisaSansPro"/>
              </a:rPr>
              <a:t>D vitamini ile birlikte yeterli kalsiyum alımı sağlanmalıdır:   19-70yaș:1000 mg/</a:t>
            </a:r>
            <a:r>
              <a:rPr lang="es-ES" sz="2800" b="0" i="0" u="none" strike="noStrike" baseline="0" dirty="0">
                <a:latin typeface="TisaSansPro"/>
              </a:rPr>
              <a:t>g</a:t>
            </a:r>
            <a:r>
              <a:rPr lang="tr-TR" sz="2800" b="0" i="0" u="none" strike="noStrike" baseline="0" dirty="0">
                <a:latin typeface="TisaSansPro"/>
              </a:rPr>
              <a:t>ü</a:t>
            </a:r>
            <a:r>
              <a:rPr lang="es-ES" sz="2800" b="0" i="0" u="none" strike="noStrike" baseline="0" dirty="0">
                <a:latin typeface="TisaSansPro"/>
              </a:rPr>
              <a:t>n, </a:t>
            </a:r>
            <a:endParaRPr lang="tr-TR" sz="2800" b="0" i="0" u="none" strike="noStrike" baseline="0" dirty="0">
              <a:latin typeface="TisaSansPro"/>
            </a:endParaRPr>
          </a:p>
          <a:p>
            <a:pPr marL="0" indent="0" algn="l">
              <a:buNone/>
            </a:pPr>
            <a:r>
              <a:rPr lang="tr-TR" dirty="0">
                <a:latin typeface="TisaSansPro"/>
              </a:rPr>
              <a:t>                                                                                                               </a:t>
            </a:r>
            <a:r>
              <a:rPr lang="es-ES" sz="2800" b="0" i="0" u="none" strike="noStrike" baseline="0" dirty="0">
                <a:latin typeface="TisaSansPro"/>
              </a:rPr>
              <a:t>&gt;70 yaş: 1200 mg/g</a:t>
            </a:r>
            <a:r>
              <a:rPr lang="tr-TR" sz="2800" b="0" i="0" u="none" strike="noStrike" baseline="0" dirty="0">
                <a:latin typeface="TisaSansPro"/>
              </a:rPr>
              <a:t>ü</a:t>
            </a:r>
            <a:r>
              <a:rPr lang="es-ES" sz="2800" b="0" i="0" u="none" strike="noStrike" baseline="0" dirty="0">
                <a:latin typeface="TisaSansPro"/>
              </a:rPr>
              <a:t>n</a:t>
            </a:r>
            <a:endParaRPr lang="tr-TR" dirty="0"/>
          </a:p>
          <a:p>
            <a:pPr algn="l"/>
            <a:endParaRPr lang="tr-TR" sz="2800" b="0" i="0" u="none" strike="noStrike" baseline="0" dirty="0">
              <a:latin typeface="TisaSansPro"/>
            </a:endParaRPr>
          </a:p>
          <a:p>
            <a:pPr algn="l"/>
            <a:endParaRPr lang="tr-TR" sz="2800" b="0" i="0" u="none" strike="noStrike" baseline="0" dirty="0">
              <a:latin typeface="TisaSansPro"/>
            </a:endParaRPr>
          </a:p>
          <a:p>
            <a:pPr algn="l"/>
            <a:endParaRPr lang="tr-TR" sz="1900" b="0" i="1" u="none" strike="noStrike" baseline="0" dirty="0">
              <a:solidFill>
                <a:schemeClr val="tx2">
                  <a:lumMod val="75000"/>
                </a:schemeClr>
              </a:solidFill>
              <a:latin typeface="TisaSansPro"/>
            </a:endParaRPr>
          </a:p>
          <a:p>
            <a:pPr algn="l"/>
            <a:r>
              <a:rPr lang="tr-TR" sz="2000" b="0" i="1" u="none" strike="noStrike" baseline="0" dirty="0">
                <a:solidFill>
                  <a:srgbClr val="0070C0"/>
                </a:solidFill>
                <a:latin typeface="TisaSansPro"/>
              </a:rPr>
              <a:t>Günlük ihtiyacın karşılanması gıda ve güneşe maruz kalmanın yanında D vitamin takviyesi gerektirir. D vitamin eksikliği yönünden riskli kişilerde </a:t>
            </a:r>
            <a:r>
              <a:rPr lang="tr-TR" sz="2000" i="1" dirty="0">
                <a:solidFill>
                  <a:srgbClr val="0070C0"/>
                </a:solidFill>
                <a:latin typeface="TisaSansPro"/>
              </a:rPr>
              <a:t>ö</a:t>
            </a:r>
            <a:r>
              <a:rPr lang="tr-TR" sz="2000" b="0" i="1" u="none" strike="noStrike" baseline="0" dirty="0">
                <a:solidFill>
                  <a:srgbClr val="0070C0"/>
                </a:solidFill>
                <a:latin typeface="TisaSansPro"/>
              </a:rPr>
              <a:t>nerilen dozlarda takviye yapılmalıdır.</a:t>
            </a:r>
          </a:p>
          <a:p>
            <a:pPr algn="l"/>
            <a:endParaRPr lang="tr-TR" dirty="0"/>
          </a:p>
        </p:txBody>
      </p:sp>
    </p:spTree>
    <p:extLst>
      <p:ext uri="{BB962C8B-B14F-4D97-AF65-F5344CB8AC3E}">
        <p14:creationId xmlns:p14="http://schemas.microsoft.com/office/powerpoint/2010/main" val="3338389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8D299D-1A32-4C8C-8986-4DAC1E5B948D}"/>
              </a:ext>
            </a:extLst>
          </p:cNvPr>
          <p:cNvSpPr>
            <a:spLocks noGrp="1"/>
          </p:cNvSpPr>
          <p:nvPr>
            <p:ph type="title"/>
          </p:nvPr>
        </p:nvSpPr>
        <p:spPr/>
        <p:txBody>
          <a:bodyPr/>
          <a:lstStyle/>
          <a:p>
            <a:r>
              <a:rPr lang="tr-TR" dirty="0"/>
              <a:t>VİTAMİN D</a:t>
            </a:r>
            <a:r>
              <a:rPr lang="tr-TR" sz="2400" i="1" dirty="0"/>
              <a:t>-Eksikliğinin Önlenmesi ve Tedavi</a:t>
            </a:r>
            <a:endParaRPr lang="tr-TR" i="1" dirty="0"/>
          </a:p>
        </p:txBody>
      </p:sp>
      <p:pic>
        <p:nvPicPr>
          <p:cNvPr id="5" name="İçerik Yer Tutucusu 4">
            <a:extLst>
              <a:ext uri="{FF2B5EF4-FFF2-40B4-BE49-F238E27FC236}">
                <a16:creationId xmlns:a16="http://schemas.microsoft.com/office/drawing/2014/main" id="{A5776FB0-70E9-4480-B7F8-0AC04E3BE269}"/>
              </a:ext>
            </a:extLst>
          </p:cNvPr>
          <p:cNvPicPr>
            <a:picLocks noGrp="1" noChangeAspect="1"/>
          </p:cNvPicPr>
          <p:nvPr>
            <p:ph idx="1"/>
          </p:nvPr>
        </p:nvPicPr>
        <p:blipFill>
          <a:blip r:embed="rId2"/>
          <a:stretch>
            <a:fillRect/>
          </a:stretch>
        </p:blipFill>
        <p:spPr>
          <a:xfrm>
            <a:off x="1784938" y="1690688"/>
            <a:ext cx="7947324" cy="4259537"/>
          </a:xfrm>
        </p:spPr>
      </p:pic>
    </p:spTree>
    <p:extLst>
      <p:ext uri="{BB962C8B-B14F-4D97-AF65-F5344CB8AC3E}">
        <p14:creationId xmlns:p14="http://schemas.microsoft.com/office/powerpoint/2010/main" val="423517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E30C49-81EF-4A37-B42B-E6A7517CA8F4}"/>
              </a:ext>
            </a:extLst>
          </p:cNvPr>
          <p:cNvSpPr>
            <a:spLocks noGrp="1"/>
          </p:cNvSpPr>
          <p:nvPr>
            <p:ph type="title"/>
          </p:nvPr>
        </p:nvSpPr>
        <p:spPr/>
        <p:txBody>
          <a:bodyPr/>
          <a:lstStyle/>
          <a:p>
            <a:r>
              <a:rPr lang="tr-TR" dirty="0"/>
              <a:t>VİTAMİN D</a:t>
            </a:r>
            <a:r>
              <a:rPr lang="tr-TR" sz="2400" i="1" dirty="0"/>
              <a:t>-Eksikliğinin Önlenmesi ve Tedavi</a:t>
            </a:r>
            <a:endParaRPr lang="tr-TR" i="1" dirty="0"/>
          </a:p>
        </p:txBody>
      </p:sp>
      <p:sp>
        <p:nvSpPr>
          <p:cNvPr id="3" name="İçerik Yer Tutucusu 2">
            <a:extLst>
              <a:ext uri="{FF2B5EF4-FFF2-40B4-BE49-F238E27FC236}">
                <a16:creationId xmlns:a16="http://schemas.microsoft.com/office/drawing/2014/main" id="{4F7E8CB4-AB3C-42C2-92EE-D62DC7F56126}"/>
              </a:ext>
            </a:extLst>
          </p:cNvPr>
          <p:cNvSpPr>
            <a:spLocks noGrp="1"/>
          </p:cNvSpPr>
          <p:nvPr>
            <p:ph idx="1"/>
          </p:nvPr>
        </p:nvSpPr>
        <p:spPr>
          <a:xfrm>
            <a:off x="838200" y="1484243"/>
            <a:ext cx="10515600" cy="5181600"/>
          </a:xfrm>
        </p:spPr>
        <p:txBody>
          <a:bodyPr/>
          <a:lstStyle/>
          <a:p>
            <a:pPr marL="0" indent="0">
              <a:buNone/>
            </a:pPr>
            <a:endParaRPr lang="tr-TR" dirty="0">
              <a:latin typeface="TisaSansPro"/>
            </a:endParaRPr>
          </a:p>
          <a:p>
            <a:r>
              <a:rPr lang="tr-TR" sz="2000" b="0" i="0" u="none" strike="noStrike" baseline="0" dirty="0">
                <a:latin typeface="TisaSansPro"/>
              </a:rPr>
              <a:t>Kronik KC hastalarında</a:t>
            </a:r>
            <a:r>
              <a:rPr lang="tr-TR" sz="2000" b="0" i="0" u="none" strike="noStrike" baseline="0" dirty="0">
                <a:latin typeface="TisaSansPro"/>
                <a:sym typeface="Wingdings" panose="05000000000000000000" pitchFamily="2" charset="2"/>
              </a:rPr>
              <a:t></a:t>
            </a:r>
            <a:r>
              <a:rPr lang="tr-TR" sz="2000" b="0" i="0" u="none" strike="noStrike" baseline="0" dirty="0">
                <a:latin typeface="TisaSansPro"/>
              </a:rPr>
              <a:t>25 </a:t>
            </a:r>
            <a:r>
              <a:rPr lang="tr-TR" sz="2000" b="0" i="0" u="none" strike="noStrike" baseline="0" dirty="0" err="1">
                <a:latin typeface="TisaSansPro"/>
              </a:rPr>
              <a:t>hidroksilasyon</a:t>
            </a:r>
            <a:r>
              <a:rPr lang="tr-TR" sz="2000" b="0" i="0" u="none" strike="noStrike" baseline="0" dirty="0">
                <a:latin typeface="TisaSansPro"/>
              </a:rPr>
              <a:t> gerektirmeyen </a:t>
            </a:r>
            <a:r>
              <a:rPr lang="tr-TR" sz="2000" b="0" i="0" u="none" strike="noStrike" baseline="0" dirty="0" err="1">
                <a:latin typeface="TisaSansPro"/>
              </a:rPr>
              <a:t>alfakalsidiol</a:t>
            </a:r>
            <a:r>
              <a:rPr lang="tr-TR" sz="2000" b="0" i="0" u="none" strike="noStrike" baseline="0" dirty="0">
                <a:latin typeface="TisaSansPro"/>
              </a:rPr>
              <a:t>,</a:t>
            </a:r>
          </a:p>
          <a:p>
            <a:r>
              <a:rPr lang="tr-TR" sz="2000" b="0" i="0" u="none" strike="noStrike" baseline="0" dirty="0" err="1">
                <a:latin typeface="TisaSansPro"/>
              </a:rPr>
              <a:t>KBY’de</a:t>
            </a:r>
            <a:r>
              <a:rPr lang="tr-TR" sz="2000" b="0" i="0" u="none" strike="noStrike" baseline="0" dirty="0">
                <a:latin typeface="TisaSansPro"/>
                <a:sym typeface="Wingdings" panose="05000000000000000000" pitchFamily="2" charset="2"/>
              </a:rPr>
              <a:t></a:t>
            </a:r>
            <a:r>
              <a:rPr lang="tr-TR" sz="2000" b="0" i="0" u="none" strike="noStrike" baseline="0" dirty="0">
                <a:latin typeface="TisaSansPro"/>
              </a:rPr>
              <a:t> aktif D vitamini(</a:t>
            </a:r>
            <a:r>
              <a:rPr lang="tr-TR" sz="2000" b="0" i="0" u="none" strike="noStrike" baseline="0" dirty="0" err="1">
                <a:latin typeface="TisaSansPro"/>
              </a:rPr>
              <a:t>kalsitriol</a:t>
            </a:r>
            <a:r>
              <a:rPr lang="tr-TR" sz="2000" b="0" i="0" u="none" strike="noStrike" baseline="0" dirty="0">
                <a:latin typeface="TisaSansPro"/>
              </a:rPr>
              <a:t>) (0.25-0.50 </a:t>
            </a:r>
            <a:r>
              <a:rPr lang="tr-TR" sz="2000" b="0" i="0" u="none" strike="noStrike" baseline="0" dirty="0" err="1">
                <a:latin typeface="TisaSansPro"/>
              </a:rPr>
              <a:t>mikrogr</a:t>
            </a:r>
            <a:r>
              <a:rPr lang="tr-TR" sz="2000" b="0" i="0" u="none" strike="noStrike" baseline="0" dirty="0">
                <a:latin typeface="TisaSansPro"/>
              </a:rPr>
              <a:t>/gün)</a:t>
            </a:r>
          </a:p>
          <a:p>
            <a:endParaRPr lang="tr-TR" sz="2000" b="0" i="0" u="none" strike="noStrike" baseline="0" dirty="0">
              <a:latin typeface="TisaSansPro"/>
            </a:endParaRPr>
          </a:p>
          <a:p>
            <a:r>
              <a:rPr lang="tr-TR" sz="2400" b="1" i="1" u="none" strike="noStrike" baseline="0" dirty="0">
                <a:solidFill>
                  <a:srgbClr val="FF0000"/>
                </a:solidFill>
                <a:latin typeface="TisaSansPro"/>
              </a:rPr>
              <a:t>100 IU(2.5 mikrogram) </a:t>
            </a:r>
            <a:r>
              <a:rPr lang="tr-TR" sz="2400" b="1" i="1" u="none" strike="noStrike" baseline="0" dirty="0">
                <a:latin typeface="TisaSansPro"/>
              </a:rPr>
              <a:t>D vitamini serum 25(OH) D düzeyini </a:t>
            </a:r>
            <a:r>
              <a:rPr lang="tr-TR" sz="2400" b="1" i="1" u="none" strike="noStrike" baseline="0" dirty="0">
                <a:solidFill>
                  <a:srgbClr val="FF0000"/>
                </a:solidFill>
                <a:latin typeface="TisaSansPro"/>
              </a:rPr>
              <a:t>0.7-1 </a:t>
            </a:r>
            <a:r>
              <a:rPr lang="tr-TR" sz="2400" b="1" i="1" u="none" strike="noStrike" baseline="0" dirty="0" err="1">
                <a:solidFill>
                  <a:srgbClr val="FF0000"/>
                </a:solidFill>
                <a:latin typeface="TisaSansPro"/>
              </a:rPr>
              <a:t>ng</a:t>
            </a:r>
            <a:r>
              <a:rPr lang="tr-TR" sz="2400" b="1" i="1" u="none" strike="noStrike" baseline="0" dirty="0">
                <a:solidFill>
                  <a:srgbClr val="FF0000"/>
                </a:solidFill>
                <a:latin typeface="TisaSansPro"/>
              </a:rPr>
              <a:t>/ml </a:t>
            </a:r>
            <a:r>
              <a:rPr lang="tr-TR" sz="2400" b="1" i="1" u="none" strike="noStrike" baseline="0" dirty="0">
                <a:latin typeface="TisaSansPro"/>
              </a:rPr>
              <a:t>arttırır.</a:t>
            </a:r>
          </a:p>
          <a:p>
            <a:endParaRPr lang="tr-TR" sz="2800" b="0" i="0" u="none" strike="noStrike" baseline="0" dirty="0">
              <a:latin typeface="TisaSansPro"/>
            </a:endParaRPr>
          </a:p>
          <a:p>
            <a:pPr algn="l"/>
            <a:r>
              <a:rPr lang="tr-TR" sz="2800" dirty="0">
                <a:latin typeface="TisaSansPro"/>
              </a:rPr>
              <a:t>H</a:t>
            </a:r>
            <a:r>
              <a:rPr lang="tr-TR" sz="2800" b="0" i="0" u="none" strike="noStrike" baseline="0" dirty="0">
                <a:latin typeface="TisaSansPro"/>
              </a:rPr>
              <a:t>edef, serum 25(OH)D düzeyi:</a:t>
            </a:r>
            <a:r>
              <a:rPr lang="tr-TR" sz="2800" b="1" i="0" u="none" strike="noStrike" baseline="0" dirty="0">
                <a:solidFill>
                  <a:srgbClr val="7030A0"/>
                </a:solidFill>
                <a:latin typeface="TisaSansPro"/>
              </a:rPr>
              <a:t>30-50 </a:t>
            </a:r>
            <a:r>
              <a:rPr lang="tr-TR" sz="2800" b="1" i="0" u="none" strike="noStrike" baseline="0" dirty="0" err="1">
                <a:solidFill>
                  <a:srgbClr val="7030A0"/>
                </a:solidFill>
                <a:latin typeface="TisaSansPro"/>
              </a:rPr>
              <a:t>ng</a:t>
            </a:r>
            <a:r>
              <a:rPr lang="tr-TR" sz="2800" b="1" i="0" u="none" strike="noStrike" baseline="0" dirty="0">
                <a:solidFill>
                  <a:srgbClr val="7030A0"/>
                </a:solidFill>
                <a:latin typeface="TisaSansPro"/>
              </a:rPr>
              <a:t>/ml </a:t>
            </a:r>
          </a:p>
          <a:p>
            <a:pPr algn="l"/>
            <a:endParaRPr lang="tr-TR" sz="2800" b="1" i="0" u="none" strike="noStrike" baseline="0" dirty="0">
              <a:solidFill>
                <a:srgbClr val="7030A0"/>
              </a:solidFill>
              <a:latin typeface="TisaSansPro"/>
            </a:endParaRPr>
          </a:p>
          <a:p>
            <a:pPr algn="l"/>
            <a:r>
              <a:rPr lang="tr-TR" sz="2800" b="0" i="0" u="none" strike="noStrike" baseline="0" dirty="0">
                <a:latin typeface="TisaSansPro"/>
              </a:rPr>
              <a:t>D vitamini emilimi besinlerden etkilenmez.</a:t>
            </a:r>
          </a:p>
          <a:p>
            <a:endParaRPr lang="tr-TR" sz="2800" b="0" i="0" u="none" strike="noStrike" baseline="0" dirty="0">
              <a:latin typeface="TisaSansPro"/>
            </a:endParaRPr>
          </a:p>
          <a:p>
            <a:endParaRPr lang="tr-TR" dirty="0"/>
          </a:p>
        </p:txBody>
      </p:sp>
    </p:spTree>
    <p:extLst>
      <p:ext uri="{BB962C8B-B14F-4D97-AF65-F5344CB8AC3E}">
        <p14:creationId xmlns:p14="http://schemas.microsoft.com/office/powerpoint/2010/main" val="325709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9BEF77-C5F4-41F0-A4F1-EB52AE54F316}"/>
              </a:ext>
            </a:extLst>
          </p:cNvPr>
          <p:cNvSpPr>
            <a:spLocks noGrp="1"/>
          </p:cNvSpPr>
          <p:nvPr>
            <p:ph type="title"/>
          </p:nvPr>
        </p:nvSpPr>
        <p:spPr/>
        <p:txBody>
          <a:bodyPr/>
          <a:lstStyle/>
          <a:p>
            <a:r>
              <a:rPr lang="tr-TR" dirty="0"/>
              <a:t>VİTAMİN D</a:t>
            </a:r>
            <a:r>
              <a:rPr lang="tr-TR" sz="2400" i="1" dirty="0"/>
              <a:t>-Eksikliğinin Önlenmesi ve Tedavi</a:t>
            </a:r>
            <a:endParaRPr lang="tr-TR" i="1" dirty="0"/>
          </a:p>
        </p:txBody>
      </p:sp>
      <p:sp>
        <p:nvSpPr>
          <p:cNvPr id="3" name="İçerik Yer Tutucusu 2">
            <a:extLst>
              <a:ext uri="{FF2B5EF4-FFF2-40B4-BE49-F238E27FC236}">
                <a16:creationId xmlns:a16="http://schemas.microsoft.com/office/drawing/2014/main" id="{90A031A2-999A-4176-8CF6-B7B8F8321AF6}"/>
              </a:ext>
            </a:extLst>
          </p:cNvPr>
          <p:cNvSpPr>
            <a:spLocks noGrp="1"/>
          </p:cNvSpPr>
          <p:nvPr>
            <p:ph idx="1"/>
          </p:nvPr>
        </p:nvSpPr>
        <p:spPr>
          <a:xfrm>
            <a:off x="838200" y="1431235"/>
            <a:ext cx="10515600" cy="4745728"/>
          </a:xfrm>
        </p:spPr>
        <p:txBody>
          <a:bodyPr>
            <a:normAutofit/>
          </a:bodyPr>
          <a:lstStyle/>
          <a:p>
            <a:pPr algn="l"/>
            <a:endParaRPr lang="tr-TR" sz="1800" b="0" i="0" u="none" strike="noStrike" baseline="0" dirty="0">
              <a:latin typeface="TisaSansPro"/>
            </a:endParaRPr>
          </a:p>
          <a:p>
            <a:pPr algn="l"/>
            <a:endParaRPr lang="tr-TR" sz="1800" dirty="0">
              <a:latin typeface="TisaSansPro"/>
            </a:endParaRPr>
          </a:p>
          <a:p>
            <a:pPr algn="l"/>
            <a:r>
              <a:rPr lang="tr-TR" sz="1800" b="0" i="0" u="none" strike="noStrike" baseline="0" dirty="0">
                <a:latin typeface="TisaSansPro"/>
              </a:rPr>
              <a:t>25(OH) vitamin D&lt; 20 </a:t>
            </a:r>
            <a:r>
              <a:rPr lang="tr-TR" sz="1800" b="0" i="0" u="none" strike="noStrike" baseline="0" dirty="0" err="1">
                <a:latin typeface="TisaSansPro"/>
              </a:rPr>
              <a:t>ng</a:t>
            </a:r>
            <a:r>
              <a:rPr lang="tr-TR" sz="1800" b="0" i="0" u="none" strike="noStrike" baseline="0" dirty="0">
                <a:latin typeface="TisaSansPro"/>
              </a:rPr>
              <a:t>/ml </a:t>
            </a:r>
            <a:r>
              <a:rPr lang="tr-TR" sz="1800" b="0" i="0" u="none" strike="noStrike" baseline="0" dirty="0">
                <a:latin typeface="TisaSansPro"/>
                <a:sym typeface="Wingdings" panose="05000000000000000000" pitchFamily="2" charset="2"/>
              </a:rPr>
              <a:t></a:t>
            </a:r>
            <a:r>
              <a:rPr lang="tr-TR" sz="1800" b="0" i="0" u="none" strike="noStrike" baseline="0" dirty="0">
                <a:latin typeface="TisaSansPro"/>
              </a:rPr>
              <a:t>D vitamini yüklemesi yapılmalı</a:t>
            </a:r>
          </a:p>
          <a:p>
            <a:pPr algn="l"/>
            <a:r>
              <a:rPr lang="tr-TR" sz="1800" b="0" i="0" u="none" strike="noStrike" baseline="0" dirty="0">
                <a:latin typeface="TisaSansPro"/>
              </a:rPr>
              <a:t>Vitamin D eksikliği olanlara (&lt;10-20 </a:t>
            </a:r>
            <a:r>
              <a:rPr lang="tr-TR" sz="1800" b="0" i="0" u="none" strike="noStrike" baseline="0" dirty="0" err="1">
                <a:latin typeface="TisaSansPro"/>
              </a:rPr>
              <a:t>ng</a:t>
            </a:r>
            <a:r>
              <a:rPr lang="tr-TR" sz="1800" b="0" i="0" u="none" strike="noStrike" baseline="0" dirty="0">
                <a:latin typeface="TisaSansPro"/>
              </a:rPr>
              <a:t>/ml)</a:t>
            </a:r>
            <a:r>
              <a:rPr lang="tr-TR" sz="1800" b="0" i="0" u="none" strike="noStrike" baseline="0" dirty="0">
                <a:latin typeface="TisaSansPro"/>
                <a:sym typeface="Wingdings" panose="05000000000000000000" pitchFamily="2" charset="2"/>
              </a:rPr>
              <a:t></a:t>
            </a:r>
            <a:r>
              <a:rPr lang="tr-TR" sz="1800" b="1" i="0" u="none" strike="noStrike" baseline="0" dirty="0">
                <a:latin typeface="TisaSansPro"/>
              </a:rPr>
              <a:t>50.000</a:t>
            </a:r>
            <a:r>
              <a:rPr lang="tr-TR" sz="1800" b="0" i="0" u="none" strike="noStrike" baseline="0" dirty="0">
                <a:latin typeface="TisaSansPro"/>
              </a:rPr>
              <a:t> IU/hafta</a:t>
            </a:r>
            <a:r>
              <a:rPr lang="tr-TR" sz="1800" b="1" i="0" u="none" strike="noStrike" baseline="0" dirty="0">
                <a:latin typeface="TisaSansPro"/>
              </a:rPr>
              <a:t>, 6-8 hafta </a:t>
            </a:r>
            <a:r>
              <a:rPr lang="tr-TR" sz="1800" b="0" i="0" u="none" strike="noStrike" baseline="0" dirty="0">
                <a:latin typeface="TisaSansPro"/>
              </a:rPr>
              <a:t>vitamin D verilmeli </a:t>
            </a:r>
          </a:p>
          <a:p>
            <a:pPr algn="l"/>
            <a:endParaRPr lang="tr-TR" sz="1800" dirty="0">
              <a:latin typeface="TisaSansPro"/>
            </a:endParaRPr>
          </a:p>
          <a:p>
            <a:pPr marL="0" indent="0" algn="l">
              <a:buNone/>
            </a:pPr>
            <a:r>
              <a:rPr lang="tr-TR" sz="1800" dirty="0">
                <a:latin typeface="TisaSansPro"/>
              </a:rPr>
              <a:t>                                  </a:t>
            </a:r>
          </a:p>
          <a:p>
            <a:pPr marL="0" indent="0" algn="l">
              <a:buNone/>
            </a:pPr>
            <a:r>
              <a:rPr lang="tr-TR" sz="1800" dirty="0">
                <a:latin typeface="TisaSansPro"/>
              </a:rPr>
              <a:t>                                         HEDEF:</a:t>
            </a:r>
            <a:r>
              <a:rPr lang="tr-TR" sz="1800" b="0" i="0" u="none" strike="noStrike" baseline="0" dirty="0">
                <a:latin typeface="TisaSansPro"/>
              </a:rPr>
              <a:t>30 </a:t>
            </a:r>
            <a:r>
              <a:rPr lang="tr-TR" sz="1800" b="0" i="0" u="none" strike="noStrike" baseline="0" dirty="0" err="1">
                <a:latin typeface="TisaSansPro"/>
              </a:rPr>
              <a:t>ng</a:t>
            </a:r>
            <a:r>
              <a:rPr lang="tr-TR" sz="1800" b="0" i="0" u="none" strike="noStrike" baseline="0" dirty="0">
                <a:latin typeface="TisaSansPro"/>
              </a:rPr>
              <a:t>/ml ve </a:t>
            </a:r>
            <a:r>
              <a:rPr lang="tr-TR" sz="1800" dirty="0">
                <a:latin typeface="TisaSansPro"/>
              </a:rPr>
              <a:t>ü</a:t>
            </a:r>
            <a:r>
              <a:rPr lang="tr-TR" sz="1800" b="0" i="0" u="none" strike="noStrike" baseline="0" dirty="0">
                <a:latin typeface="TisaSansPro"/>
              </a:rPr>
              <a:t>zerine çıkmak</a:t>
            </a:r>
          </a:p>
          <a:p>
            <a:pPr algn="l"/>
            <a:endParaRPr lang="tr-TR" sz="1800" dirty="0">
              <a:latin typeface="TisaSansPro"/>
            </a:endParaRPr>
          </a:p>
          <a:p>
            <a:pPr algn="l"/>
            <a:r>
              <a:rPr lang="tr-TR" sz="1800" b="0" i="0" u="none" strike="noStrike" baseline="0" dirty="0">
                <a:latin typeface="TisaSansPro"/>
              </a:rPr>
              <a:t>Hedeflenen serum vitamin D düzeyine ulaştıktan sonra, vitamin D günlük </a:t>
            </a:r>
            <a:r>
              <a:rPr lang="tr-TR" sz="1800" b="1" i="0" u="none" strike="noStrike" baseline="0" dirty="0">
                <a:latin typeface="TisaSansPro"/>
              </a:rPr>
              <a:t>1500-2000IU idame </a:t>
            </a:r>
            <a:r>
              <a:rPr lang="tr-TR" sz="1800" b="0" i="0" u="none" strike="noStrike" baseline="0" dirty="0">
                <a:latin typeface="TisaSansPro"/>
              </a:rPr>
              <a:t>dozu ile devam edilmelidir.</a:t>
            </a:r>
          </a:p>
          <a:p>
            <a:pPr algn="l"/>
            <a:endParaRPr lang="tr-TR" sz="1800" b="0" i="0" u="none" strike="noStrike" baseline="0" dirty="0">
              <a:latin typeface="TisaSansPro"/>
            </a:endParaRPr>
          </a:p>
          <a:p>
            <a:pPr algn="l"/>
            <a:r>
              <a:rPr lang="tr-TR" sz="1800" b="0" i="0" u="none" strike="noStrike" baseline="0" dirty="0">
                <a:latin typeface="TisaSansPro"/>
              </a:rPr>
              <a:t>Hedeflenen serum düzeyine ulaşılmadığı durumlarda, vitamin D tedavisine 50.000 IU/hafta, 3-6 hafta süre ile devam edilebilir.</a:t>
            </a:r>
          </a:p>
        </p:txBody>
      </p:sp>
      <p:sp>
        <p:nvSpPr>
          <p:cNvPr id="4" name="Ok: Aşağı 3">
            <a:extLst>
              <a:ext uri="{FF2B5EF4-FFF2-40B4-BE49-F238E27FC236}">
                <a16:creationId xmlns:a16="http://schemas.microsoft.com/office/drawing/2014/main" id="{9805000A-19F5-4D2A-95AE-3007F14F9C30}"/>
              </a:ext>
            </a:extLst>
          </p:cNvPr>
          <p:cNvSpPr/>
          <p:nvPr/>
        </p:nvSpPr>
        <p:spPr>
          <a:xfrm>
            <a:off x="4346713" y="3084443"/>
            <a:ext cx="477078" cy="344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17673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BA7B5A-0044-4D17-95EE-C35F890B12D1}"/>
              </a:ext>
            </a:extLst>
          </p:cNvPr>
          <p:cNvSpPr>
            <a:spLocks noGrp="1"/>
          </p:cNvSpPr>
          <p:nvPr>
            <p:ph type="title"/>
          </p:nvPr>
        </p:nvSpPr>
        <p:spPr/>
        <p:txBody>
          <a:bodyPr/>
          <a:lstStyle/>
          <a:p>
            <a:r>
              <a:rPr lang="tr-TR" dirty="0"/>
              <a:t>VİTAMİN D</a:t>
            </a:r>
            <a:r>
              <a:rPr lang="tr-TR" sz="2400" i="1" dirty="0"/>
              <a:t>-Eksikliğinin Önlenmesi ve Tedavi</a:t>
            </a:r>
            <a:endParaRPr lang="tr-TR" i="1" dirty="0"/>
          </a:p>
        </p:txBody>
      </p:sp>
      <p:sp>
        <p:nvSpPr>
          <p:cNvPr id="3" name="İçerik Yer Tutucusu 2">
            <a:extLst>
              <a:ext uri="{FF2B5EF4-FFF2-40B4-BE49-F238E27FC236}">
                <a16:creationId xmlns:a16="http://schemas.microsoft.com/office/drawing/2014/main" id="{1C566125-6322-474B-BD54-4B21918C9128}"/>
              </a:ext>
            </a:extLst>
          </p:cNvPr>
          <p:cNvSpPr>
            <a:spLocks noGrp="1"/>
          </p:cNvSpPr>
          <p:nvPr>
            <p:ph idx="1"/>
          </p:nvPr>
        </p:nvSpPr>
        <p:spPr>
          <a:xfrm>
            <a:off x="516835" y="1690688"/>
            <a:ext cx="11449877" cy="4802187"/>
          </a:xfrm>
        </p:spPr>
        <p:txBody>
          <a:bodyPr>
            <a:normAutofit/>
          </a:bodyPr>
          <a:lstStyle/>
          <a:p>
            <a:pPr marL="0" indent="0" algn="l">
              <a:buNone/>
            </a:pPr>
            <a:endParaRPr lang="tr-TR" sz="2800" b="0" i="0" u="none" strike="noStrike" baseline="0" dirty="0">
              <a:latin typeface="TisaSansPro"/>
            </a:endParaRPr>
          </a:p>
          <a:p>
            <a:endParaRPr lang="tr-TR" sz="2000" b="0" i="0" u="none" strike="noStrike" baseline="0" dirty="0">
              <a:latin typeface="TisaSansPro"/>
            </a:endParaRPr>
          </a:p>
          <a:p>
            <a:pPr marL="0" indent="0">
              <a:buNone/>
            </a:pPr>
            <a:r>
              <a:rPr lang="tr-TR" sz="2000" b="0" i="0" u="none" strike="noStrike" baseline="0" dirty="0">
                <a:latin typeface="TisaSansPro"/>
              </a:rPr>
              <a:t>Vitamin D metabolizmasını hızlandıran ilaç kullananlarda,      </a:t>
            </a:r>
            <a:r>
              <a:rPr lang="tr-TR" sz="1600" b="1" i="1" u="none" strike="noStrike" baseline="0" dirty="0">
                <a:solidFill>
                  <a:schemeClr val="accent6">
                    <a:lumMod val="50000"/>
                  </a:schemeClr>
                </a:solidFill>
                <a:latin typeface="TisaSansPro"/>
              </a:rPr>
              <a:t>yükleme ve idame dozları 2-3 kat daha fazla olmalıdır</a:t>
            </a:r>
            <a:endParaRPr lang="tr-TR" sz="2000" b="1" i="1" u="none" strike="noStrike" baseline="0" dirty="0">
              <a:solidFill>
                <a:schemeClr val="accent6">
                  <a:lumMod val="50000"/>
                </a:schemeClr>
              </a:solidFill>
              <a:latin typeface="TisaSansPro"/>
            </a:endParaRPr>
          </a:p>
          <a:p>
            <a:pPr marL="0" indent="0">
              <a:buNone/>
            </a:pPr>
            <a:r>
              <a:rPr lang="tr-TR" sz="2000" dirty="0" err="1">
                <a:latin typeface="TisaSansPro"/>
              </a:rPr>
              <a:t>O</a:t>
            </a:r>
            <a:r>
              <a:rPr lang="tr-TR" sz="2000" b="0" i="0" u="none" strike="noStrike" baseline="0" dirty="0" err="1">
                <a:latin typeface="TisaSansPro"/>
              </a:rPr>
              <a:t>bez</a:t>
            </a:r>
            <a:r>
              <a:rPr lang="tr-TR" sz="2000" b="0" i="0" u="none" strike="noStrike" baseline="0" dirty="0">
                <a:latin typeface="TisaSansPro"/>
              </a:rPr>
              <a:t> hastalarda</a:t>
            </a:r>
          </a:p>
          <a:p>
            <a:pPr marL="0" indent="0">
              <a:buNone/>
            </a:pPr>
            <a:r>
              <a:rPr lang="tr-TR" sz="2000" dirty="0" err="1">
                <a:latin typeface="TisaSansPro"/>
              </a:rPr>
              <a:t>Malabsorbisyonlu</a:t>
            </a:r>
            <a:r>
              <a:rPr lang="tr-TR" sz="2000" dirty="0">
                <a:latin typeface="TisaSansPro"/>
              </a:rPr>
              <a:t> hastalarda</a:t>
            </a:r>
            <a:r>
              <a:rPr lang="tr-TR" sz="2000" b="0" i="0" u="none" strike="noStrike" baseline="0" dirty="0">
                <a:latin typeface="TisaSansPro"/>
              </a:rPr>
              <a:t>                                                         </a:t>
            </a:r>
            <a:r>
              <a:rPr lang="tr-TR" sz="1200" b="1" i="1" u="none" strike="noStrike" baseline="0" dirty="0">
                <a:solidFill>
                  <a:schemeClr val="accent6">
                    <a:lumMod val="60000"/>
                    <a:lumOff val="40000"/>
                  </a:schemeClr>
                </a:solidFill>
                <a:latin typeface="TisaSansPro"/>
              </a:rPr>
              <a:t>(yükleme dozu: 6-8 hafta 100000 IU/hafta, idame dozu: 3000-6000 IU/gün)</a:t>
            </a:r>
          </a:p>
          <a:p>
            <a:pPr marL="0" indent="0">
              <a:buNone/>
            </a:pPr>
            <a:endParaRPr lang="tr-TR" sz="2000" b="0" i="0" u="none" strike="noStrike" baseline="0" dirty="0">
              <a:latin typeface="TisaSansPro"/>
            </a:endParaRPr>
          </a:p>
          <a:p>
            <a:pPr algn="l"/>
            <a:endParaRPr lang="tr-TR" dirty="0">
              <a:latin typeface="TisaSansPro"/>
            </a:endParaRPr>
          </a:p>
          <a:p>
            <a:pPr algn="l">
              <a:buFont typeface="Wingdings" panose="05000000000000000000" pitchFamily="2" charset="2"/>
              <a:buChar char="ü"/>
            </a:pPr>
            <a:endParaRPr lang="tr-TR" sz="1800" b="0" i="0" u="none" strike="noStrike" baseline="0" dirty="0">
              <a:latin typeface="TisaSansPro"/>
            </a:endParaRPr>
          </a:p>
          <a:p>
            <a:pPr algn="l">
              <a:buFont typeface="Wingdings" panose="05000000000000000000" pitchFamily="2" charset="2"/>
              <a:buChar char="ü"/>
            </a:pPr>
            <a:r>
              <a:rPr lang="tr-TR" sz="1800" b="0" i="0" u="none" strike="noStrike" baseline="0" dirty="0" err="1">
                <a:latin typeface="TisaSansPro"/>
              </a:rPr>
              <a:t>KBY’de</a:t>
            </a:r>
            <a:r>
              <a:rPr lang="tr-TR" sz="1800" b="0" i="0" u="none" strike="noStrike" baseline="0" dirty="0">
                <a:latin typeface="TisaSansPro"/>
              </a:rPr>
              <a:t>, (</a:t>
            </a:r>
            <a:r>
              <a:rPr lang="tr-TR" sz="1800" b="0" i="0" u="none" strike="noStrike" baseline="0" dirty="0" err="1">
                <a:latin typeface="TisaSansPro"/>
              </a:rPr>
              <a:t>eGFR</a:t>
            </a:r>
            <a:r>
              <a:rPr lang="tr-TR" sz="1800" b="0" i="0" u="none" strike="noStrike" baseline="0" dirty="0">
                <a:latin typeface="TisaSansPro"/>
              </a:rPr>
              <a:t>) &lt;30 ml/</a:t>
            </a:r>
            <a:r>
              <a:rPr lang="tr-TR" sz="1800" b="0" i="0" u="none" strike="noStrike" baseline="0" dirty="0" err="1">
                <a:latin typeface="TisaSansPro"/>
              </a:rPr>
              <a:t>dk</a:t>
            </a:r>
            <a:r>
              <a:rPr lang="tr-TR" sz="1800" dirty="0">
                <a:latin typeface="TisaSansPro"/>
              </a:rPr>
              <a:t> </a:t>
            </a:r>
            <a:r>
              <a:rPr lang="tr-TR" sz="1800" b="0" i="0" u="none" strike="noStrike" baseline="0" dirty="0">
                <a:latin typeface="TisaSansPro"/>
              </a:rPr>
              <a:t>olanlarda </a:t>
            </a:r>
            <a:r>
              <a:rPr lang="tr-TR" sz="1800" b="0" i="0" u="none" strike="noStrike" baseline="0" dirty="0" err="1">
                <a:latin typeface="TisaSansPro"/>
              </a:rPr>
              <a:t>kalsitriol</a:t>
            </a:r>
            <a:r>
              <a:rPr lang="tr-TR" sz="1800" b="0" i="0" u="none" strike="noStrike" baseline="0" dirty="0">
                <a:latin typeface="TisaSansPro"/>
              </a:rPr>
              <a:t> kullanılmalıdır.</a:t>
            </a:r>
          </a:p>
          <a:p>
            <a:pPr algn="l">
              <a:buFont typeface="Wingdings" panose="05000000000000000000" pitchFamily="2" charset="2"/>
              <a:buChar char="ü"/>
            </a:pPr>
            <a:r>
              <a:rPr lang="tr-TR" sz="1800" b="0" i="0" u="none" strike="noStrike" baseline="0" dirty="0" err="1">
                <a:latin typeface="TisaSansPro"/>
              </a:rPr>
              <a:t>eGFR</a:t>
            </a:r>
            <a:r>
              <a:rPr lang="tr-TR" sz="1800" b="0" i="0" u="none" strike="noStrike" baseline="0" dirty="0">
                <a:latin typeface="TisaSansPro"/>
              </a:rPr>
              <a:t>&gt;30 ml/</a:t>
            </a:r>
            <a:r>
              <a:rPr lang="tr-TR" sz="1800" b="0" i="0" u="none" strike="noStrike" baseline="0" dirty="0" err="1">
                <a:latin typeface="TisaSansPro"/>
              </a:rPr>
              <a:t>dk</a:t>
            </a:r>
            <a:r>
              <a:rPr lang="tr-TR" sz="1800" b="0" i="0" u="none" strike="noStrike" baseline="0" dirty="0">
                <a:latin typeface="TisaSansPro"/>
              </a:rPr>
              <a:t> olanlarda vitamin D </a:t>
            </a:r>
            <a:r>
              <a:rPr lang="tr-TR" sz="1800" b="0" i="0" u="none" strike="noStrike" baseline="0" dirty="0" err="1">
                <a:latin typeface="TisaSansPro"/>
              </a:rPr>
              <a:t>suplemantasyonu</a:t>
            </a:r>
            <a:r>
              <a:rPr lang="tr-TR" sz="1800" b="0" i="0" u="none" strike="noStrike" baseline="0" dirty="0">
                <a:latin typeface="TisaSansPro"/>
              </a:rPr>
              <a:t>, normal böbrek fonksiyonu olanlardaki gibi yapılması </a:t>
            </a:r>
            <a:r>
              <a:rPr lang="tr-TR" sz="1800" dirty="0">
                <a:latin typeface="TisaSansPro"/>
              </a:rPr>
              <a:t>ö</a:t>
            </a:r>
            <a:r>
              <a:rPr lang="tr-TR" sz="1800" b="0" i="0" u="none" strike="noStrike" baseline="0" dirty="0">
                <a:latin typeface="TisaSansPro"/>
              </a:rPr>
              <a:t>nerilir</a:t>
            </a:r>
            <a:endParaRPr lang="tr-TR" sz="1800" dirty="0"/>
          </a:p>
          <a:p>
            <a:endParaRPr lang="tr-TR" dirty="0"/>
          </a:p>
        </p:txBody>
      </p:sp>
      <p:sp>
        <p:nvSpPr>
          <p:cNvPr id="4" name="Sağ Ayraç 3">
            <a:extLst>
              <a:ext uri="{FF2B5EF4-FFF2-40B4-BE49-F238E27FC236}">
                <a16:creationId xmlns:a16="http://schemas.microsoft.com/office/drawing/2014/main" id="{65B5EF5D-480A-4396-8DC3-96C83870A40A}"/>
              </a:ext>
            </a:extLst>
          </p:cNvPr>
          <p:cNvSpPr/>
          <p:nvPr/>
        </p:nvSpPr>
        <p:spPr>
          <a:xfrm>
            <a:off x="6387547" y="2580861"/>
            <a:ext cx="344557" cy="11695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107362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90A592-E9A4-4D12-A552-4C5C896126D1}"/>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a16="http://schemas.microsoft.com/office/drawing/2014/main" id="{D13AA30E-07D9-4173-BD4F-A3C617026BAD}"/>
              </a:ext>
            </a:extLst>
          </p:cNvPr>
          <p:cNvSpPr>
            <a:spLocks noGrp="1"/>
          </p:cNvSpPr>
          <p:nvPr>
            <p:ph idx="1"/>
          </p:nvPr>
        </p:nvSpPr>
        <p:spPr/>
        <p:txBody>
          <a:bodyPr>
            <a:normAutofit/>
          </a:bodyPr>
          <a:lstStyle/>
          <a:p>
            <a:pPr marL="0" indent="0">
              <a:buNone/>
            </a:pPr>
            <a:r>
              <a:rPr lang="tr-TR" sz="3200" i="1" dirty="0"/>
              <a:t>Sık </a:t>
            </a:r>
            <a:r>
              <a:rPr lang="tr-TR" sz="3200" i="1" dirty="0" err="1"/>
              <a:t>görülülen</a:t>
            </a:r>
            <a:r>
              <a:rPr lang="tr-TR" sz="3200" i="1" dirty="0"/>
              <a:t>, </a:t>
            </a:r>
            <a:r>
              <a:rPr lang="tr-TR" sz="3200" i="1" dirty="0" err="1"/>
              <a:t>proflaksi</a:t>
            </a:r>
            <a:r>
              <a:rPr lang="tr-TR" sz="3200" i="1" dirty="0"/>
              <a:t> ve tedavi gerektiren bazı vitamin ve eser element eksiklikleri hakkında bilgi vermek</a:t>
            </a:r>
          </a:p>
        </p:txBody>
      </p:sp>
    </p:spTree>
    <p:extLst>
      <p:ext uri="{BB962C8B-B14F-4D97-AF65-F5344CB8AC3E}">
        <p14:creationId xmlns:p14="http://schemas.microsoft.com/office/powerpoint/2010/main" val="3784368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739F4-F6F6-40CE-AF59-EEA0B187A76D}"/>
              </a:ext>
            </a:extLst>
          </p:cNvPr>
          <p:cNvSpPr>
            <a:spLocks noGrp="1"/>
          </p:cNvSpPr>
          <p:nvPr>
            <p:ph type="title"/>
          </p:nvPr>
        </p:nvSpPr>
        <p:spPr/>
        <p:txBody>
          <a:bodyPr/>
          <a:lstStyle/>
          <a:p>
            <a:r>
              <a:rPr lang="tr-TR" dirty="0"/>
              <a:t>VİTAMİN D-</a:t>
            </a:r>
            <a:r>
              <a:rPr lang="tr-TR" sz="2800" i="1" dirty="0"/>
              <a:t>Pediatrik Yaklaşım</a:t>
            </a:r>
            <a:endParaRPr lang="tr-TR" i="1" dirty="0"/>
          </a:p>
        </p:txBody>
      </p:sp>
      <p:graphicFrame>
        <p:nvGraphicFramePr>
          <p:cNvPr id="10" name="Tablo 10">
            <a:extLst>
              <a:ext uri="{FF2B5EF4-FFF2-40B4-BE49-F238E27FC236}">
                <a16:creationId xmlns:a16="http://schemas.microsoft.com/office/drawing/2014/main" id="{E4787CF7-875E-4F2C-9651-C853C8A930A4}"/>
              </a:ext>
            </a:extLst>
          </p:cNvPr>
          <p:cNvGraphicFramePr>
            <a:graphicFrameLocks noGrp="1"/>
          </p:cNvGraphicFramePr>
          <p:nvPr>
            <p:ph idx="1"/>
            <p:extLst>
              <p:ext uri="{D42A27DB-BD31-4B8C-83A1-F6EECF244321}">
                <p14:modId xmlns:p14="http://schemas.microsoft.com/office/powerpoint/2010/main" val="2751250858"/>
              </p:ext>
            </p:extLst>
          </p:nvPr>
        </p:nvGraphicFramePr>
        <p:xfrm>
          <a:off x="745435" y="2156445"/>
          <a:ext cx="10515600" cy="1965175"/>
        </p:xfrm>
        <a:graphic>
          <a:graphicData uri="http://schemas.openxmlformats.org/drawingml/2006/table">
            <a:tbl>
              <a:tblPr firstRow="1" bandRow="1">
                <a:tableStyleId>{5C22544A-7EE6-4342-B048-85BDC9FD1C3A}</a:tableStyleId>
              </a:tblPr>
              <a:tblGrid>
                <a:gridCol w="5165035">
                  <a:extLst>
                    <a:ext uri="{9D8B030D-6E8A-4147-A177-3AD203B41FA5}">
                      <a16:colId xmlns:a16="http://schemas.microsoft.com/office/drawing/2014/main" val="798153598"/>
                    </a:ext>
                  </a:extLst>
                </a:gridCol>
                <a:gridCol w="5350565">
                  <a:extLst>
                    <a:ext uri="{9D8B030D-6E8A-4147-A177-3AD203B41FA5}">
                      <a16:colId xmlns:a16="http://schemas.microsoft.com/office/drawing/2014/main" val="802945265"/>
                    </a:ext>
                  </a:extLst>
                </a:gridCol>
              </a:tblGrid>
              <a:tr h="502135">
                <a:tc>
                  <a:txBody>
                    <a:bodyPr/>
                    <a:lstStyle/>
                    <a:p>
                      <a:endParaRPr lang="tr-TR" dirty="0"/>
                    </a:p>
                  </a:txBody>
                  <a:tcPr/>
                </a:tc>
                <a:tc>
                  <a:txBody>
                    <a:bodyPr/>
                    <a:lstStyle/>
                    <a:p>
                      <a:r>
                        <a:rPr lang="tr-TR" dirty="0"/>
                        <a:t>25(OH)D VİTAMİN DÜZEYİ(</a:t>
                      </a:r>
                      <a:r>
                        <a:rPr lang="tr-TR" dirty="0" err="1"/>
                        <a:t>ng</a:t>
                      </a:r>
                      <a:r>
                        <a:rPr lang="tr-TR" dirty="0"/>
                        <a:t>/dl)</a:t>
                      </a:r>
                    </a:p>
                  </a:txBody>
                  <a:tcPr/>
                </a:tc>
                <a:extLst>
                  <a:ext uri="{0D108BD9-81ED-4DB2-BD59-A6C34878D82A}">
                    <a16:rowId xmlns:a16="http://schemas.microsoft.com/office/drawing/2014/main" val="1178477891"/>
                  </a:ext>
                </a:extLst>
              </a:tr>
              <a:tr h="252357">
                <a:tc>
                  <a:txBody>
                    <a:bodyPr/>
                    <a:lstStyle/>
                    <a:p>
                      <a:r>
                        <a:rPr lang="tr-TR" dirty="0"/>
                        <a:t>D VİTAMİNİ EKSİKLİĞİ</a:t>
                      </a:r>
                    </a:p>
                  </a:txBody>
                  <a:tcPr/>
                </a:tc>
                <a:tc>
                  <a:txBody>
                    <a:bodyPr/>
                    <a:lstStyle/>
                    <a:p>
                      <a:r>
                        <a:rPr lang="tr-TR" dirty="0"/>
                        <a:t>&lt;12</a:t>
                      </a:r>
                    </a:p>
                  </a:txBody>
                  <a:tcPr/>
                </a:tc>
                <a:extLst>
                  <a:ext uri="{0D108BD9-81ED-4DB2-BD59-A6C34878D82A}">
                    <a16:rowId xmlns:a16="http://schemas.microsoft.com/office/drawing/2014/main" val="435546837"/>
                  </a:ext>
                </a:extLst>
              </a:tr>
              <a:tr h="252357">
                <a:tc>
                  <a:txBody>
                    <a:bodyPr/>
                    <a:lstStyle/>
                    <a:p>
                      <a:r>
                        <a:rPr lang="tr-TR" dirty="0"/>
                        <a:t>D VİTAMİNİ YETERSİZLİĞİ</a:t>
                      </a:r>
                    </a:p>
                  </a:txBody>
                  <a:tcPr/>
                </a:tc>
                <a:tc>
                  <a:txBody>
                    <a:bodyPr/>
                    <a:lstStyle/>
                    <a:p>
                      <a:r>
                        <a:rPr lang="tr-TR" dirty="0"/>
                        <a:t>12-20</a:t>
                      </a:r>
                    </a:p>
                  </a:txBody>
                  <a:tcPr/>
                </a:tc>
                <a:extLst>
                  <a:ext uri="{0D108BD9-81ED-4DB2-BD59-A6C34878D82A}">
                    <a16:rowId xmlns:a16="http://schemas.microsoft.com/office/drawing/2014/main" val="825794839"/>
                  </a:ext>
                </a:extLst>
              </a:tr>
              <a:tr h="252357">
                <a:tc>
                  <a:txBody>
                    <a:bodyPr/>
                    <a:lstStyle/>
                    <a:p>
                      <a:r>
                        <a:rPr lang="tr-TR" dirty="0"/>
                        <a:t>NORMAL</a:t>
                      </a:r>
                    </a:p>
                  </a:txBody>
                  <a:tcPr/>
                </a:tc>
                <a:tc>
                  <a:txBody>
                    <a:bodyPr/>
                    <a:lstStyle/>
                    <a:p>
                      <a:r>
                        <a:rPr lang="tr-TR" dirty="0"/>
                        <a:t>20-100</a:t>
                      </a:r>
                    </a:p>
                  </a:txBody>
                  <a:tcPr/>
                </a:tc>
                <a:extLst>
                  <a:ext uri="{0D108BD9-81ED-4DB2-BD59-A6C34878D82A}">
                    <a16:rowId xmlns:a16="http://schemas.microsoft.com/office/drawing/2014/main" val="4020738254"/>
                  </a:ext>
                </a:extLst>
              </a:tr>
              <a:tr h="252357">
                <a:tc>
                  <a:txBody>
                    <a:bodyPr/>
                    <a:lstStyle/>
                    <a:p>
                      <a:r>
                        <a:rPr lang="tr-TR" dirty="0"/>
                        <a:t>D VİTAMİNİ İNTOX</a:t>
                      </a:r>
                    </a:p>
                  </a:txBody>
                  <a:tcPr/>
                </a:tc>
                <a:tc>
                  <a:txBody>
                    <a:bodyPr/>
                    <a:lstStyle/>
                    <a:p>
                      <a:r>
                        <a:rPr lang="tr-TR" dirty="0"/>
                        <a:t>&gt;100</a:t>
                      </a:r>
                    </a:p>
                  </a:txBody>
                  <a:tcPr/>
                </a:tc>
                <a:extLst>
                  <a:ext uri="{0D108BD9-81ED-4DB2-BD59-A6C34878D82A}">
                    <a16:rowId xmlns:a16="http://schemas.microsoft.com/office/drawing/2014/main" val="1678466182"/>
                  </a:ext>
                </a:extLst>
              </a:tr>
            </a:tbl>
          </a:graphicData>
        </a:graphic>
      </p:graphicFrame>
      <p:sp>
        <p:nvSpPr>
          <p:cNvPr id="11" name="Metin kutusu 10">
            <a:extLst>
              <a:ext uri="{FF2B5EF4-FFF2-40B4-BE49-F238E27FC236}">
                <a16:creationId xmlns:a16="http://schemas.microsoft.com/office/drawing/2014/main" id="{28FFEE6D-9759-4F74-82A8-8291B3585E6C}"/>
              </a:ext>
            </a:extLst>
          </p:cNvPr>
          <p:cNvSpPr txBox="1"/>
          <p:nvPr/>
        </p:nvSpPr>
        <p:spPr>
          <a:xfrm>
            <a:off x="838200" y="5569545"/>
            <a:ext cx="9846366" cy="923330"/>
          </a:xfrm>
          <a:prstGeom prst="rect">
            <a:avLst/>
          </a:prstGeom>
          <a:noFill/>
        </p:spPr>
        <p:txBody>
          <a:bodyPr wrap="square" rtlCol="0">
            <a:spAutoFit/>
          </a:bodyPr>
          <a:lstStyle/>
          <a:p>
            <a:endParaRPr lang="tr-TR" i="1" dirty="0">
              <a:solidFill>
                <a:srgbClr val="333333"/>
              </a:solidFill>
              <a:effectLst/>
              <a:latin typeface="Helvetica Neue"/>
            </a:endParaRPr>
          </a:p>
          <a:p>
            <a:pPr marL="285750" indent="-285750">
              <a:buFont typeface="Wingdings" panose="05000000000000000000" pitchFamily="2" charset="2"/>
              <a:buChar char="§"/>
            </a:pPr>
            <a:r>
              <a:rPr lang="tr-TR" i="1" dirty="0">
                <a:solidFill>
                  <a:srgbClr val="333333"/>
                </a:solidFill>
                <a:latin typeface="Helvetica Neue"/>
              </a:rPr>
              <a:t>G</a:t>
            </a:r>
            <a:r>
              <a:rPr lang="tr-TR" i="1" dirty="0">
                <a:solidFill>
                  <a:srgbClr val="333333"/>
                </a:solidFill>
                <a:effectLst/>
                <a:latin typeface="Helvetica Neue"/>
              </a:rPr>
              <a:t>ünlük alınması gereken D vitamini miktarı yaşlara göre değişmekle birlikte genel olarak günde </a:t>
            </a:r>
            <a:r>
              <a:rPr lang="tr-TR" i="1" dirty="0">
                <a:solidFill>
                  <a:srgbClr val="FF0000"/>
                </a:solidFill>
                <a:effectLst/>
                <a:latin typeface="Helvetica Neue"/>
              </a:rPr>
              <a:t>400-600 IU </a:t>
            </a:r>
            <a:r>
              <a:rPr lang="tr-TR" i="1" dirty="0">
                <a:solidFill>
                  <a:srgbClr val="333333"/>
                </a:solidFill>
                <a:effectLst/>
                <a:latin typeface="Helvetica Neue"/>
              </a:rPr>
              <a:t>civarındadır.</a:t>
            </a:r>
            <a:endParaRPr lang="tr-TR" i="1" dirty="0"/>
          </a:p>
        </p:txBody>
      </p:sp>
    </p:spTree>
    <p:extLst>
      <p:ext uri="{BB962C8B-B14F-4D97-AF65-F5344CB8AC3E}">
        <p14:creationId xmlns:p14="http://schemas.microsoft.com/office/powerpoint/2010/main" val="535544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3F44F2-4DB8-4F9C-BF5B-C0D42EB0FA3F}"/>
              </a:ext>
            </a:extLst>
          </p:cNvPr>
          <p:cNvSpPr>
            <a:spLocks noGrp="1"/>
          </p:cNvSpPr>
          <p:nvPr>
            <p:ph type="title"/>
          </p:nvPr>
        </p:nvSpPr>
        <p:spPr/>
        <p:txBody>
          <a:bodyPr/>
          <a:lstStyle/>
          <a:p>
            <a:r>
              <a:rPr lang="tr-TR" dirty="0"/>
              <a:t>D VİTAMİNİ</a:t>
            </a:r>
          </a:p>
        </p:txBody>
      </p:sp>
      <p:sp>
        <p:nvSpPr>
          <p:cNvPr id="3" name="İçerik Yer Tutucusu 2">
            <a:extLst>
              <a:ext uri="{FF2B5EF4-FFF2-40B4-BE49-F238E27FC236}">
                <a16:creationId xmlns:a16="http://schemas.microsoft.com/office/drawing/2014/main" id="{C23B1087-B086-4395-9C2E-0CAE0E3FF2DC}"/>
              </a:ext>
            </a:extLst>
          </p:cNvPr>
          <p:cNvSpPr>
            <a:spLocks noGrp="1"/>
          </p:cNvSpPr>
          <p:nvPr>
            <p:ph idx="1"/>
          </p:nvPr>
        </p:nvSpPr>
        <p:spPr/>
        <p:txBody>
          <a:bodyPr/>
          <a:lstStyle/>
          <a:p>
            <a:pPr marL="0" indent="0">
              <a:buNone/>
            </a:pPr>
            <a:r>
              <a:rPr lang="tr-TR" sz="2000" i="1" dirty="0"/>
              <a:t>Kemik sağlığını optimal düzeyde koruyarak idame ettirmenin en fizyolojik yolu anne ve bebeklerin yeterli güneş görmesidir:</a:t>
            </a:r>
          </a:p>
          <a:p>
            <a:endParaRPr lang="tr-TR" dirty="0"/>
          </a:p>
          <a:p>
            <a:endParaRPr lang="tr-TR" dirty="0"/>
          </a:p>
          <a:p>
            <a:r>
              <a:rPr lang="tr-TR" b="1" dirty="0">
                <a:solidFill>
                  <a:srgbClr val="002060"/>
                </a:solidFill>
              </a:rPr>
              <a:t>Bebeklerin üzerlerinde bez varken; haftada 30 </a:t>
            </a:r>
            <a:r>
              <a:rPr lang="tr-TR" b="1" dirty="0" err="1">
                <a:solidFill>
                  <a:srgbClr val="002060"/>
                </a:solidFill>
              </a:rPr>
              <a:t>dk</a:t>
            </a:r>
            <a:r>
              <a:rPr lang="tr-TR" b="1" dirty="0">
                <a:solidFill>
                  <a:srgbClr val="002060"/>
                </a:solidFill>
              </a:rPr>
              <a:t> giyinik iken haftada 2 saat</a:t>
            </a:r>
          </a:p>
          <a:p>
            <a:endParaRPr lang="tr-TR" b="1" dirty="0">
              <a:solidFill>
                <a:srgbClr val="002060"/>
              </a:solidFill>
            </a:endParaRPr>
          </a:p>
          <a:p>
            <a:r>
              <a:rPr lang="tr-TR" b="1" dirty="0">
                <a:solidFill>
                  <a:srgbClr val="0070C0"/>
                </a:solidFill>
              </a:rPr>
              <a:t>Gebelerin, ellerinin ve yüzünün; haftada 3 kez günde 20 </a:t>
            </a:r>
            <a:r>
              <a:rPr lang="tr-TR" b="1" dirty="0" err="1">
                <a:solidFill>
                  <a:srgbClr val="0070C0"/>
                </a:solidFill>
              </a:rPr>
              <a:t>dk</a:t>
            </a:r>
            <a:r>
              <a:rPr lang="tr-TR" b="1" dirty="0">
                <a:solidFill>
                  <a:srgbClr val="0070C0"/>
                </a:solidFill>
              </a:rPr>
              <a:t> </a:t>
            </a:r>
          </a:p>
        </p:txBody>
      </p:sp>
    </p:spTree>
    <p:extLst>
      <p:ext uri="{BB962C8B-B14F-4D97-AF65-F5344CB8AC3E}">
        <p14:creationId xmlns:p14="http://schemas.microsoft.com/office/powerpoint/2010/main" val="398436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065BF5-43EB-4DCC-91B8-87FAF107CA83}"/>
              </a:ext>
            </a:extLst>
          </p:cNvPr>
          <p:cNvSpPr>
            <a:spLocks noGrp="1"/>
          </p:cNvSpPr>
          <p:nvPr>
            <p:ph type="title"/>
          </p:nvPr>
        </p:nvSpPr>
        <p:spPr/>
        <p:txBody>
          <a:bodyPr/>
          <a:lstStyle/>
          <a:p>
            <a:r>
              <a:rPr lang="tr-TR" dirty="0"/>
              <a:t>VİTAMİN D-</a:t>
            </a:r>
            <a:r>
              <a:rPr lang="tr-TR" sz="2800" i="1" dirty="0"/>
              <a:t>Pediatrik Yaklaşım</a:t>
            </a:r>
            <a:endParaRPr lang="tr-TR" dirty="0"/>
          </a:p>
        </p:txBody>
      </p:sp>
      <p:sp>
        <p:nvSpPr>
          <p:cNvPr id="3" name="İçerik Yer Tutucusu 2">
            <a:extLst>
              <a:ext uri="{FF2B5EF4-FFF2-40B4-BE49-F238E27FC236}">
                <a16:creationId xmlns:a16="http://schemas.microsoft.com/office/drawing/2014/main" id="{82AFE103-14EB-4CD4-97A1-9F35DD2C2B70}"/>
              </a:ext>
            </a:extLst>
          </p:cNvPr>
          <p:cNvSpPr>
            <a:spLocks noGrp="1"/>
          </p:cNvSpPr>
          <p:nvPr>
            <p:ph idx="1"/>
          </p:nvPr>
        </p:nvSpPr>
        <p:spPr>
          <a:xfrm>
            <a:off x="838200" y="1825625"/>
            <a:ext cx="10515600" cy="4667250"/>
          </a:xfrm>
        </p:spPr>
        <p:txBody>
          <a:bodyPr>
            <a:normAutofit/>
          </a:bodyPr>
          <a:lstStyle/>
          <a:p>
            <a:pPr marL="0" indent="0" algn="l">
              <a:buNone/>
            </a:pPr>
            <a:r>
              <a:rPr lang="tr-TR" b="0" i="0" dirty="0">
                <a:solidFill>
                  <a:srgbClr val="333333"/>
                </a:solidFill>
                <a:effectLst/>
                <a:latin typeface="Helvetica Neue"/>
              </a:rPr>
              <a:t> </a:t>
            </a:r>
          </a:p>
          <a:p>
            <a:pPr marL="0" indent="0" algn="l">
              <a:buNone/>
            </a:pPr>
            <a:endParaRPr lang="tr-TR" b="0" i="0" dirty="0">
              <a:solidFill>
                <a:srgbClr val="333333"/>
              </a:solidFill>
              <a:effectLst/>
              <a:latin typeface="Helvetica Neue"/>
            </a:endParaRPr>
          </a:p>
          <a:p>
            <a:pPr algn="l">
              <a:buFont typeface="Wingdings" panose="05000000000000000000" pitchFamily="2" charset="2"/>
              <a:buChar char="ü"/>
            </a:pPr>
            <a:r>
              <a:rPr lang="tr-TR" sz="2000" b="0" i="0" dirty="0">
                <a:solidFill>
                  <a:srgbClr val="333333"/>
                </a:solidFill>
                <a:effectLst/>
                <a:latin typeface="Helvetica Neue"/>
              </a:rPr>
              <a:t>Anne sütü alan bütün bebeklere ek olarak ne aldıklarına bakılmaksızın  en az 1 yaşına kadar 400 IU(3 damla), daha sonra ve tercihen 3 yaşına kadar 600 IU vitamini verilmelidir. </a:t>
            </a:r>
          </a:p>
          <a:p>
            <a:pPr algn="l">
              <a:buFont typeface="Wingdings" panose="05000000000000000000" pitchFamily="2" charset="2"/>
              <a:buChar char="ü"/>
            </a:pPr>
            <a:endParaRPr lang="tr-TR" sz="2000" dirty="0">
              <a:solidFill>
                <a:srgbClr val="333333"/>
              </a:solidFill>
              <a:latin typeface="Helvetica Neue"/>
            </a:endParaRPr>
          </a:p>
          <a:p>
            <a:pPr algn="l">
              <a:buFont typeface="Wingdings" panose="05000000000000000000" pitchFamily="2" charset="2"/>
              <a:buChar char="ü"/>
            </a:pPr>
            <a:endParaRPr lang="tr-TR" sz="2000" b="0" i="0" dirty="0">
              <a:solidFill>
                <a:srgbClr val="333333"/>
              </a:solidFill>
              <a:effectLst/>
              <a:latin typeface="Helvetica Neue"/>
            </a:endParaRPr>
          </a:p>
          <a:p>
            <a:pPr algn="l">
              <a:buFont typeface="Wingdings" panose="05000000000000000000" pitchFamily="2" charset="2"/>
              <a:buChar char="ü"/>
            </a:pPr>
            <a:r>
              <a:rPr lang="tr-TR" sz="2000" b="0" i="0" dirty="0">
                <a:solidFill>
                  <a:srgbClr val="333333"/>
                </a:solidFill>
                <a:effectLst/>
                <a:latin typeface="Helvetica Neue"/>
              </a:rPr>
              <a:t>Gebe kadınlara ve </a:t>
            </a:r>
            <a:r>
              <a:rPr lang="tr-TR" sz="2000" b="0" i="0" dirty="0" err="1">
                <a:solidFill>
                  <a:srgbClr val="333333"/>
                </a:solidFill>
                <a:effectLst/>
                <a:latin typeface="Helvetica Neue"/>
              </a:rPr>
              <a:t>laktasyon</a:t>
            </a:r>
            <a:r>
              <a:rPr lang="tr-TR" sz="2000" b="0" i="0" dirty="0">
                <a:solidFill>
                  <a:srgbClr val="333333"/>
                </a:solidFill>
                <a:effectLst/>
                <a:latin typeface="Helvetica Neue"/>
              </a:rPr>
              <a:t> dönemindeki kadınlara günde en az 600 IU, tercihen günde 1200 IU(9 damla) D vitamini verilmelidir.</a:t>
            </a:r>
          </a:p>
          <a:p>
            <a:pPr marL="0" indent="0">
              <a:buNone/>
            </a:pPr>
            <a:endParaRPr lang="tr-TR" dirty="0"/>
          </a:p>
        </p:txBody>
      </p:sp>
    </p:spTree>
    <p:extLst>
      <p:ext uri="{BB962C8B-B14F-4D97-AF65-F5344CB8AC3E}">
        <p14:creationId xmlns:p14="http://schemas.microsoft.com/office/powerpoint/2010/main" val="274846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91CB00-9BAD-499E-AD1F-E801D485DF7D}"/>
              </a:ext>
            </a:extLst>
          </p:cNvPr>
          <p:cNvSpPr>
            <a:spLocks noGrp="1"/>
          </p:cNvSpPr>
          <p:nvPr>
            <p:ph type="title"/>
          </p:nvPr>
        </p:nvSpPr>
        <p:spPr/>
        <p:txBody>
          <a:bodyPr/>
          <a:lstStyle/>
          <a:p>
            <a:r>
              <a:rPr lang="tr-TR" dirty="0"/>
              <a:t>VİTAMİN D</a:t>
            </a:r>
            <a:r>
              <a:rPr lang="tr-TR" sz="2800" i="1" dirty="0"/>
              <a:t>-Pediatrik Yaklaşım</a:t>
            </a:r>
            <a:endParaRPr lang="tr-TR" i="1" dirty="0"/>
          </a:p>
        </p:txBody>
      </p:sp>
      <p:sp>
        <p:nvSpPr>
          <p:cNvPr id="3" name="İçerik Yer Tutucusu 2">
            <a:extLst>
              <a:ext uri="{FF2B5EF4-FFF2-40B4-BE49-F238E27FC236}">
                <a16:creationId xmlns:a16="http://schemas.microsoft.com/office/drawing/2014/main" id="{0BF64AE4-A4ED-4296-B51A-BE5C62BE8C03}"/>
              </a:ext>
            </a:extLst>
          </p:cNvPr>
          <p:cNvSpPr>
            <a:spLocks noGrp="1"/>
          </p:cNvSpPr>
          <p:nvPr>
            <p:ph idx="1"/>
          </p:nvPr>
        </p:nvSpPr>
        <p:spPr/>
        <p:txBody>
          <a:bodyPr/>
          <a:lstStyle/>
          <a:p>
            <a:pPr algn="l">
              <a:buFont typeface="Wingdings" panose="05000000000000000000" pitchFamily="2" charset="2"/>
              <a:buChar char="ü"/>
            </a:pPr>
            <a:r>
              <a:rPr lang="tr-TR" sz="2400" b="0" i="0" dirty="0">
                <a:solidFill>
                  <a:srgbClr val="333333"/>
                </a:solidFill>
                <a:effectLst/>
                <a:latin typeface="Helvetica Neue"/>
              </a:rPr>
              <a:t>D vitamini süte katılarak değil doğrudan ağızdan verilmelidir.</a:t>
            </a:r>
          </a:p>
          <a:p>
            <a:pPr algn="l">
              <a:buFont typeface="Wingdings" panose="05000000000000000000" pitchFamily="2" charset="2"/>
              <a:buChar char="ü"/>
            </a:pPr>
            <a:endParaRPr lang="tr-TR" sz="2800" b="0" i="0" dirty="0">
              <a:solidFill>
                <a:srgbClr val="333333"/>
              </a:solidFill>
              <a:effectLst/>
              <a:latin typeface="Helvetica Neue"/>
            </a:endParaRPr>
          </a:p>
          <a:p>
            <a:pPr algn="l">
              <a:buFont typeface="Wingdings" panose="05000000000000000000" pitchFamily="2" charset="2"/>
              <a:buChar char="ü"/>
            </a:pPr>
            <a:endParaRPr lang="tr-TR" sz="2800" b="0" i="0" dirty="0">
              <a:solidFill>
                <a:srgbClr val="333333"/>
              </a:solidFill>
              <a:effectLst/>
              <a:latin typeface="Helvetica Neue"/>
            </a:endParaRPr>
          </a:p>
          <a:p>
            <a:pPr algn="l">
              <a:buFont typeface="Wingdings" panose="05000000000000000000" pitchFamily="2" charset="2"/>
              <a:buChar char="ü"/>
            </a:pPr>
            <a:r>
              <a:rPr lang="tr-TR" sz="2400" b="0" i="0" dirty="0">
                <a:solidFill>
                  <a:srgbClr val="333333"/>
                </a:solidFill>
                <a:effectLst/>
                <a:latin typeface="Helvetica Neue"/>
              </a:rPr>
              <a:t>Annelerde D vitamini eksikliğinin önemli bir sorun olması nedeniyle D vitamini desteğine yaşamın ilk gününden itibaren başlanmalıdır.</a:t>
            </a:r>
          </a:p>
          <a:p>
            <a:pPr algn="l">
              <a:buFont typeface="Wingdings" panose="05000000000000000000" pitchFamily="2" charset="2"/>
              <a:buChar char="ü"/>
            </a:pPr>
            <a:endParaRPr lang="tr-TR" sz="2400" b="0" i="0" dirty="0">
              <a:solidFill>
                <a:srgbClr val="333333"/>
              </a:solidFill>
              <a:effectLst/>
              <a:latin typeface="Helvetica Neue"/>
            </a:endParaRPr>
          </a:p>
          <a:p>
            <a:pPr algn="l">
              <a:buFont typeface="Wingdings" panose="05000000000000000000" pitchFamily="2" charset="2"/>
              <a:buChar char="ü"/>
            </a:pPr>
            <a:endParaRPr lang="tr-TR" sz="2800" b="0" i="0" dirty="0">
              <a:solidFill>
                <a:srgbClr val="333333"/>
              </a:solidFill>
              <a:effectLst/>
              <a:latin typeface="Helvetica Neue"/>
            </a:endParaRPr>
          </a:p>
          <a:p>
            <a:pPr algn="l">
              <a:buFont typeface="Wingdings" panose="05000000000000000000" pitchFamily="2" charset="2"/>
              <a:buChar char="ü"/>
            </a:pPr>
            <a:r>
              <a:rPr lang="tr-TR" sz="2400" b="0" i="0" dirty="0">
                <a:solidFill>
                  <a:srgbClr val="333333"/>
                </a:solidFill>
                <a:effectLst/>
                <a:latin typeface="Helvetica Neue"/>
              </a:rPr>
              <a:t>Prematüre bebekler için de günde 400 IU D vitamini desteği yeterlidir.</a:t>
            </a:r>
          </a:p>
          <a:p>
            <a:pPr marL="0" indent="0">
              <a:buNone/>
            </a:pPr>
            <a:endParaRPr lang="tr-TR" dirty="0"/>
          </a:p>
        </p:txBody>
      </p:sp>
    </p:spTree>
    <p:extLst>
      <p:ext uri="{BB962C8B-B14F-4D97-AF65-F5344CB8AC3E}">
        <p14:creationId xmlns:p14="http://schemas.microsoft.com/office/powerpoint/2010/main" val="358177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340EB4E-283F-4A01-9BEC-F23D8E46AED0}"/>
              </a:ext>
            </a:extLst>
          </p:cNvPr>
          <p:cNvPicPr>
            <a:picLocks noChangeAspect="1"/>
          </p:cNvPicPr>
          <p:nvPr/>
        </p:nvPicPr>
        <p:blipFill>
          <a:blip r:embed="rId2"/>
          <a:stretch>
            <a:fillRect/>
          </a:stretch>
        </p:blipFill>
        <p:spPr>
          <a:xfrm>
            <a:off x="7023650" y="447261"/>
            <a:ext cx="4035701" cy="2270754"/>
          </a:xfrm>
          <a:prstGeom prst="rect">
            <a:avLst/>
          </a:prstGeom>
        </p:spPr>
      </p:pic>
      <p:pic>
        <p:nvPicPr>
          <p:cNvPr id="5" name="Resim 4">
            <a:extLst>
              <a:ext uri="{FF2B5EF4-FFF2-40B4-BE49-F238E27FC236}">
                <a16:creationId xmlns:a16="http://schemas.microsoft.com/office/drawing/2014/main" id="{C7B8858E-CD6E-4674-96DF-96D6A087DE94}"/>
              </a:ext>
            </a:extLst>
          </p:cNvPr>
          <p:cNvPicPr>
            <a:picLocks noChangeAspect="1"/>
          </p:cNvPicPr>
          <p:nvPr/>
        </p:nvPicPr>
        <p:blipFill rotWithShape="1">
          <a:blip r:embed="rId3"/>
          <a:srcRect l="21470" t="5648" r="22917" b="1610"/>
          <a:stretch/>
        </p:blipFill>
        <p:spPr>
          <a:xfrm>
            <a:off x="437321" y="2902226"/>
            <a:ext cx="2239617" cy="2537287"/>
          </a:xfrm>
          <a:prstGeom prst="rect">
            <a:avLst/>
          </a:prstGeom>
        </p:spPr>
      </p:pic>
      <p:sp>
        <p:nvSpPr>
          <p:cNvPr id="6" name="Metin kutusu 5">
            <a:extLst>
              <a:ext uri="{FF2B5EF4-FFF2-40B4-BE49-F238E27FC236}">
                <a16:creationId xmlns:a16="http://schemas.microsoft.com/office/drawing/2014/main" id="{F29AA94B-139A-4B5A-B52A-E00F6ACC962C}"/>
              </a:ext>
            </a:extLst>
          </p:cNvPr>
          <p:cNvSpPr txBox="1"/>
          <p:nvPr/>
        </p:nvSpPr>
        <p:spPr>
          <a:xfrm>
            <a:off x="175143" y="5649354"/>
            <a:ext cx="3589907" cy="646331"/>
          </a:xfrm>
          <a:prstGeom prst="rect">
            <a:avLst/>
          </a:prstGeom>
          <a:noFill/>
        </p:spPr>
        <p:txBody>
          <a:bodyPr wrap="square" rtlCol="0">
            <a:spAutoFit/>
          </a:bodyPr>
          <a:lstStyle/>
          <a:p>
            <a:r>
              <a:rPr lang="tr-TR" dirty="0"/>
              <a:t>1ml=25 damla</a:t>
            </a:r>
          </a:p>
          <a:p>
            <a:r>
              <a:rPr lang="tr-TR" dirty="0"/>
              <a:t>1 damla </a:t>
            </a:r>
            <a:r>
              <a:rPr lang="tr-TR" dirty="0" err="1"/>
              <a:t>coledan</a:t>
            </a:r>
            <a:r>
              <a:rPr lang="tr-TR" dirty="0"/>
              <a:t>= 600IU.</a:t>
            </a:r>
          </a:p>
        </p:txBody>
      </p:sp>
      <p:sp>
        <p:nvSpPr>
          <p:cNvPr id="7" name="Metin kutusu 6">
            <a:extLst>
              <a:ext uri="{FF2B5EF4-FFF2-40B4-BE49-F238E27FC236}">
                <a16:creationId xmlns:a16="http://schemas.microsoft.com/office/drawing/2014/main" id="{CC46B335-EB1B-477B-BE06-241F0182BD97}"/>
              </a:ext>
            </a:extLst>
          </p:cNvPr>
          <p:cNvSpPr txBox="1"/>
          <p:nvPr/>
        </p:nvSpPr>
        <p:spPr>
          <a:xfrm>
            <a:off x="1752152" y="746981"/>
            <a:ext cx="3416200" cy="923330"/>
          </a:xfrm>
          <a:prstGeom prst="rect">
            <a:avLst/>
          </a:prstGeom>
          <a:noFill/>
        </p:spPr>
        <p:txBody>
          <a:bodyPr wrap="square" rtlCol="0">
            <a:spAutoFit/>
          </a:bodyPr>
          <a:lstStyle/>
          <a:p>
            <a:r>
              <a:rPr lang="tr-TR" dirty="0"/>
              <a:t>1 ml DEVİT-3 çözeltisi 25 damladır. 1 damla yaklaşık 800 I.U.=20mcg </a:t>
            </a:r>
            <a:r>
              <a:rPr lang="tr-TR" dirty="0" err="1"/>
              <a:t>kolekalsiferol</a:t>
            </a:r>
            <a:r>
              <a:rPr lang="tr-TR" dirty="0"/>
              <a:t> içerir.</a:t>
            </a:r>
          </a:p>
        </p:txBody>
      </p:sp>
      <p:pic>
        <p:nvPicPr>
          <p:cNvPr id="9" name="Resim 8">
            <a:extLst>
              <a:ext uri="{FF2B5EF4-FFF2-40B4-BE49-F238E27FC236}">
                <a16:creationId xmlns:a16="http://schemas.microsoft.com/office/drawing/2014/main" id="{FDFD05D7-50A7-4C7B-BF86-69B577D97C25}"/>
              </a:ext>
            </a:extLst>
          </p:cNvPr>
          <p:cNvPicPr>
            <a:picLocks noChangeAspect="1"/>
          </p:cNvPicPr>
          <p:nvPr/>
        </p:nvPicPr>
        <p:blipFill rotWithShape="1">
          <a:blip r:embed="rId4"/>
          <a:srcRect l="4367" t="2914" r="3908" b="21324"/>
          <a:stretch/>
        </p:blipFill>
        <p:spPr>
          <a:xfrm>
            <a:off x="101844" y="33919"/>
            <a:ext cx="1417983" cy="2583078"/>
          </a:xfrm>
          <a:prstGeom prst="rect">
            <a:avLst/>
          </a:prstGeom>
        </p:spPr>
      </p:pic>
      <p:pic>
        <p:nvPicPr>
          <p:cNvPr id="2" name="Resim 1">
            <a:extLst>
              <a:ext uri="{FF2B5EF4-FFF2-40B4-BE49-F238E27FC236}">
                <a16:creationId xmlns:a16="http://schemas.microsoft.com/office/drawing/2014/main" id="{0383F936-E97F-472A-A728-D74B990FC1FA}"/>
              </a:ext>
            </a:extLst>
          </p:cNvPr>
          <p:cNvPicPr>
            <a:picLocks noChangeAspect="1"/>
          </p:cNvPicPr>
          <p:nvPr/>
        </p:nvPicPr>
        <p:blipFill rotWithShape="1">
          <a:blip r:embed="rId5"/>
          <a:srcRect l="14590" t="14917" r="10186" b="10777"/>
          <a:stretch/>
        </p:blipFill>
        <p:spPr>
          <a:xfrm>
            <a:off x="7303625" y="3602149"/>
            <a:ext cx="3402700" cy="2283411"/>
          </a:xfrm>
          <a:prstGeom prst="rect">
            <a:avLst/>
          </a:prstGeom>
        </p:spPr>
      </p:pic>
      <p:pic>
        <p:nvPicPr>
          <p:cNvPr id="3" name="Resim 2">
            <a:extLst>
              <a:ext uri="{FF2B5EF4-FFF2-40B4-BE49-F238E27FC236}">
                <a16:creationId xmlns:a16="http://schemas.microsoft.com/office/drawing/2014/main" id="{5F682005-4B9F-40E4-9C2A-9C53037800E0}"/>
              </a:ext>
            </a:extLst>
          </p:cNvPr>
          <p:cNvPicPr>
            <a:picLocks noChangeAspect="1"/>
          </p:cNvPicPr>
          <p:nvPr/>
        </p:nvPicPr>
        <p:blipFill>
          <a:blip r:embed="rId6"/>
          <a:stretch>
            <a:fillRect/>
          </a:stretch>
        </p:blipFill>
        <p:spPr>
          <a:xfrm>
            <a:off x="4206694" y="2616997"/>
            <a:ext cx="2042337" cy="2487384"/>
          </a:xfrm>
          <a:prstGeom prst="rect">
            <a:avLst/>
          </a:prstGeom>
        </p:spPr>
      </p:pic>
      <p:sp>
        <p:nvSpPr>
          <p:cNvPr id="8" name="Metin kutusu 7">
            <a:extLst>
              <a:ext uri="{FF2B5EF4-FFF2-40B4-BE49-F238E27FC236}">
                <a16:creationId xmlns:a16="http://schemas.microsoft.com/office/drawing/2014/main" id="{070B1C05-1F24-4928-BBD6-A5B8DBAC9FC6}"/>
              </a:ext>
            </a:extLst>
          </p:cNvPr>
          <p:cNvSpPr txBox="1"/>
          <p:nvPr/>
        </p:nvSpPr>
        <p:spPr>
          <a:xfrm>
            <a:off x="3765050" y="5649354"/>
            <a:ext cx="2834533" cy="646331"/>
          </a:xfrm>
          <a:prstGeom prst="rect">
            <a:avLst/>
          </a:prstGeom>
          <a:noFill/>
        </p:spPr>
        <p:txBody>
          <a:bodyPr wrap="square" rtlCol="0">
            <a:spAutoFit/>
          </a:bodyPr>
          <a:lstStyle/>
          <a:p>
            <a:r>
              <a:rPr lang="tr-TR" dirty="0"/>
              <a:t>3 damla=400 IU</a:t>
            </a:r>
          </a:p>
          <a:p>
            <a:r>
              <a:rPr lang="tr-TR" dirty="0"/>
              <a:t>Gebeler ve </a:t>
            </a:r>
            <a:r>
              <a:rPr lang="tr-TR" dirty="0" err="1"/>
              <a:t>infantlar</a:t>
            </a:r>
            <a:endParaRPr lang="tr-TR" dirty="0"/>
          </a:p>
        </p:txBody>
      </p:sp>
    </p:spTree>
    <p:extLst>
      <p:ext uri="{BB962C8B-B14F-4D97-AF65-F5344CB8AC3E}">
        <p14:creationId xmlns:p14="http://schemas.microsoft.com/office/powerpoint/2010/main" val="306676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784F855-A8BD-4D6D-BCC4-6387D0252C75}"/>
              </a:ext>
            </a:extLst>
          </p:cNvPr>
          <p:cNvPicPr>
            <a:picLocks noChangeAspect="1"/>
          </p:cNvPicPr>
          <p:nvPr/>
        </p:nvPicPr>
        <p:blipFill>
          <a:blip r:embed="rId2"/>
          <a:stretch>
            <a:fillRect/>
          </a:stretch>
        </p:blipFill>
        <p:spPr>
          <a:xfrm>
            <a:off x="1331008" y="318051"/>
            <a:ext cx="8846662" cy="6145481"/>
          </a:xfrm>
          <a:prstGeom prst="rect">
            <a:avLst/>
          </a:prstGeom>
        </p:spPr>
      </p:pic>
    </p:spTree>
    <p:extLst>
      <p:ext uri="{BB962C8B-B14F-4D97-AF65-F5344CB8AC3E}">
        <p14:creationId xmlns:p14="http://schemas.microsoft.com/office/powerpoint/2010/main" val="1985237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8E0581-E42B-422D-84AD-F6E27723BAA9}"/>
              </a:ext>
            </a:extLst>
          </p:cNvPr>
          <p:cNvPicPr>
            <a:picLocks noChangeAspect="1"/>
          </p:cNvPicPr>
          <p:nvPr/>
        </p:nvPicPr>
        <p:blipFill>
          <a:blip r:embed="rId2"/>
          <a:stretch>
            <a:fillRect/>
          </a:stretch>
        </p:blipFill>
        <p:spPr>
          <a:xfrm>
            <a:off x="2173177" y="159026"/>
            <a:ext cx="7805710" cy="6506658"/>
          </a:xfrm>
          <a:prstGeom prst="rect">
            <a:avLst/>
          </a:prstGeom>
        </p:spPr>
      </p:pic>
    </p:spTree>
    <p:extLst>
      <p:ext uri="{BB962C8B-B14F-4D97-AF65-F5344CB8AC3E}">
        <p14:creationId xmlns:p14="http://schemas.microsoft.com/office/powerpoint/2010/main" val="46221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E316B9-27DA-4AA3-AA73-5C2FF0FE3CD6}"/>
              </a:ext>
            </a:extLst>
          </p:cNvPr>
          <p:cNvSpPr>
            <a:spLocks noGrp="1"/>
          </p:cNvSpPr>
          <p:nvPr>
            <p:ph type="title"/>
          </p:nvPr>
        </p:nvSpPr>
        <p:spPr/>
        <p:txBody>
          <a:bodyPr/>
          <a:lstStyle/>
          <a:p>
            <a:r>
              <a:rPr lang="tr-TR" dirty="0"/>
              <a:t>B12 EKSİKLİĞİ</a:t>
            </a:r>
            <a:r>
              <a:rPr lang="tr-TR" sz="2400" i="1" dirty="0"/>
              <a:t>-Tanı</a:t>
            </a:r>
            <a:endParaRPr lang="tr-TR" i="1" dirty="0"/>
          </a:p>
        </p:txBody>
      </p:sp>
      <p:sp>
        <p:nvSpPr>
          <p:cNvPr id="3" name="İçerik Yer Tutucusu 2">
            <a:extLst>
              <a:ext uri="{FF2B5EF4-FFF2-40B4-BE49-F238E27FC236}">
                <a16:creationId xmlns:a16="http://schemas.microsoft.com/office/drawing/2014/main" id="{4EDD8DEC-C8E8-4A9A-93CA-42AEBD14E707}"/>
              </a:ext>
            </a:extLst>
          </p:cNvPr>
          <p:cNvSpPr>
            <a:spLocks noGrp="1"/>
          </p:cNvSpPr>
          <p:nvPr>
            <p:ph idx="1"/>
          </p:nvPr>
        </p:nvSpPr>
        <p:spPr>
          <a:xfrm>
            <a:off x="838199" y="1825625"/>
            <a:ext cx="10797209" cy="4535418"/>
          </a:xfrm>
        </p:spPr>
        <p:txBody>
          <a:bodyPr>
            <a:normAutofit lnSpcReduction="10000"/>
          </a:bodyPr>
          <a:lstStyle/>
          <a:p>
            <a:pPr marL="0" indent="0" algn="l">
              <a:buNone/>
            </a:pPr>
            <a:r>
              <a:rPr lang="tr-TR" sz="1800" b="0" i="0" u="none" strike="noStrike" baseline="0" dirty="0">
                <a:latin typeface="InterstateLight"/>
              </a:rPr>
              <a:t>   </a:t>
            </a:r>
          </a:p>
          <a:p>
            <a:pPr marL="0" indent="0" algn="l">
              <a:buNone/>
            </a:pPr>
            <a:r>
              <a:rPr lang="tr-TR" sz="1800" dirty="0">
                <a:latin typeface="InterstateLight"/>
              </a:rPr>
              <a:t>     </a:t>
            </a:r>
            <a:r>
              <a:rPr lang="tr-TR" sz="1800" u="sng" dirty="0" err="1">
                <a:latin typeface="InterstateLight"/>
              </a:rPr>
              <a:t>Anamnezde</a:t>
            </a:r>
            <a:r>
              <a:rPr lang="tr-TR" sz="1800" u="sng" dirty="0">
                <a:latin typeface="InterstateLight"/>
              </a:rPr>
              <a:t> ne soralım?</a:t>
            </a:r>
            <a:endParaRPr lang="tr-TR" sz="1800" b="0" i="0" u="sng" strike="noStrike" baseline="0" dirty="0">
              <a:latin typeface="InterstateLight"/>
            </a:endParaRPr>
          </a:p>
          <a:p>
            <a:pPr algn="l"/>
            <a:endParaRPr lang="tr-TR" sz="1800" b="0" i="0" u="none" strike="noStrike" baseline="0" dirty="0">
              <a:latin typeface="InterstateLight"/>
            </a:endParaRPr>
          </a:p>
          <a:p>
            <a:pPr algn="l"/>
            <a:r>
              <a:rPr lang="tr-TR" sz="2000" b="0" i="0" u="none" strike="noStrike" baseline="0" dirty="0">
                <a:latin typeface="InterstateLight"/>
              </a:rPr>
              <a:t>Kırmızı et, süt, deniz ürünleri tüketim durumu ve vejetaryen olup olmadığı</a:t>
            </a:r>
          </a:p>
          <a:p>
            <a:pPr algn="l"/>
            <a:r>
              <a:rPr lang="tr-TR" sz="2000" b="0" i="0" u="none" strike="noStrike" baseline="0" dirty="0" err="1">
                <a:latin typeface="InterstateLight"/>
              </a:rPr>
              <a:t>İleal</a:t>
            </a:r>
            <a:r>
              <a:rPr lang="tr-TR" sz="2000" b="0" i="0" u="none" strike="noStrike" baseline="0" dirty="0">
                <a:latin typeface="InterstateLight"/>
              </a:rPr>
              <a:t> rezeksiyon veya </a:t>
            </a:r>
            <a:r>
              <a:rPr lang="tr-TR" sz="2000" b="0" i="0" u="none" strike="noStrike" baseline="0" dirty="0" err="1">
                <a:latin typeface="InterstateLight"/>
              </a:rPr>
              <a:t>gastrektomi</a:t>
            </a:r>
            <a:r>
              <a:rPr lang="tr-TR" sz="2000" b="0" i="0" u="none" strike="noStrike" baseline="0" dirty="0">
                <a:latin typeface="InterstateLight"/>
              </a:rPr>
              <a:t> gibi cerrahi işlemler, </a:t>
            </a:r>
            <a:r>
              <a:rPr lang="tr-TR" sz="2000" b="0" i="0" u="none" strike="noStrike" baseline="0" dirty="0" err="1">
                <a:latin typeface="InterstateLight"/>
              </a:rPr>
              <a:t>malabsorpsiyon</a:t>
            </a:r>
            <a:r>
              <a:rPr lang="tr-TR" sz="2000" b="0" i="0" u="none" strike="noStrike" baseline="0" dirty="0">
                <a:latin typeface="InterstateLight"/>
              </a:rPr>
              <a:t> veya </a:t>
            </a:r>
            <a:r>
              <a:rPr lang="tr-TR" sz="2000" b="0" i="0" u="none" strike="noStrike" baseline="0" dirty="0" err="1">
                <a:latin typeface="InterstateLight"/>
              </a:rPr>
              <a:t>parazitoz</a:t>
            </a:r>
            <a:r>
              <a:rPr lang="tr-TR" sz="2000" b="0" i="0" u="none" strike="noStrike" baseline="0" dirty="0">
                <a:latin typeface="InterstateLight"/>
              </a:rPr>
              <a:t> gibi hastalıkların bulguları,</a:t>
            </a:r>
          </a:p>
          <a:p>
            <a:pPr algn="l"/>
            <a:r>
              <a:rPr lang="tr-TR" sz="2000" dirty="0" err="1">
                <a:latin typeface="InterstateLight"/>
              </a:rPr>
              <a:t>K</a:t>
            </a:r>
            <a:r>
              <a:rPr lang="tr-TR" sz="2000" b="0" i="0" u="none" strike="noStrike" baseline="0" dirty="0" err="1">
                <a:latin typeface="InterstateLight"/>
              </a:rPr>
              <a:t>orozif</a:t>
            </a:r>
            <a:r>
              <a:rPr lang="tr-TR" sz="2000" b="0" i="0" u="none" strike="noStrike" baseline="0" dirty="0">
                <a:latin typeface="InterstateLight"/>
              </a:rPr>
              <a:t> madde veya uzun süreli histamin2 reseptör </a:t>
            </a:r>
            <a:r>
              <a:rPr lang="tr-TR" sz="2000" b="0" i="0" u="none" strike="noStrike" baseline="0" dirty="0" err="1">
                <a:latin typeface="InterstateLight"/>
              </a:rPr>
              <a:t>blokörü</a:t>
            </a:r>
            <a:r>
              <a:rPr lang="tr-TR" sz="2000" dirty="0">
                <a:latin typeface="InterstateLight"/>
              </a:rPr>
              <a:t> </a:t>
            </a:r>
            <a:r>
              <a:rPr lang="tr-TR" sz="2000" b="0" i="0" u="none" strike="noStrike" baseline="0" dirty="0">
                <a:latin typeface="InterstateLight"/>
              </a:rPr>
              <a:t>ve proton pompa inhibitörü tedavisi alımı</a:t>
            </a:r>
          </a:p>
          <a:p>
            <a:pPr algn="l"/>
            <a:endParaRPr lang="tr-TR" sz="1800" dirty="0">
              <a:latin typeface="InterstateLight"/>
            </a:endParaRPr>
          </a:p>
          <a:p>
            <a:pPr algn="l"/>
            <a:endParaRPr lang="tr-TR" sz="1800" dirty="0">
              <a:latin typeface="InterstateLight"/>
            </a:endParaRPr>
          </a:p>
          <a:p>
            <a:pPr algn="l"/>
            <a:endParaRPr lang="tr-TR" sz="1800" dirty="0">
              <a:latin typeface="InterstateLight"/>
            </a:endParaRPr>
          </a:p>
          <a:p>
            <a:pPr marL="0" indent="0">
              <a:buNone/>
            </a:pPr>
            <a:endParaRPr lang="tr-TR" sz="1400" i="1" dirty="0">
              <a:solidFill>
                <a:srgbClr val="FF33CC"/>
              </a:solidFill>
            </a:endParaRPr>
          </a:p>
          <a:p>
            <a:pPr marL="0" indent="0">
              <a:buNone/>
            </a:pPr>
            <a:endParaRPr lang="tr-TR" sz="1400" i="1" dirty="0">
              <a:solidFill>
                <a:srgbClr val="FF33CC"/>
              </a:solidFill>
            </a:endParaRPr>
          </a:p>
          <a:p>
            <a:pPr marL="0" indent="0">
              <a:buNone/>
            </a:pPr>
            <a:r>
              <a:rPr lang="tr-TR" sz="1400" i="1" dirty="0">
                <a:solidFill>
                  <a:srgbClr val="FF33CC"/>
                </a:solidFill>
              </a:rPr>
              <a:t>Beslenme yoluyla alınan B12 vitamininin tek kaynağı hayvansal gıdalardır. En fazla karaciğer ve böbrekte bulunur. Bitkilerde </a:t>
            </a:r>
            <a:r>
              <a:rPr lang="tr-TR" sz="1400" i="1" dirty="0" err="1">
                <a:solidFill>
                  <a:srgbClr val="FF33CC"/>
                </a:solidFill>
              </a:rPr>
              <a:t>kobalamin</a:t>
            </a:r>
            <a:r>
              <a:rPr lang="tr-TR" sz="1400" i="1" dirty="0">
                <a:solidFill>
                  <a:srgbClr val="FF33CC"/>
                </a:solidFill>
              </a:rPr>
              <a:t> yoktur.</a:t>
            </a:r>
          </a:p>
          <a:p>
            <a:pPr algn="l"/>
            <a:endParaRPr lang="tr-TR" sz="1800" dirty="0">
              <a:latin typeface="InterstateLight"/>
            </a:endParaRPr>
          </a:p>
          <a:p>
            <a:pPr marL="0" indent="0" algn="l">
              <a:buNone/>
            </a:pPr>
            <a:endParaRPr lang="tr-TR" dirty="0"/>
          </a:p>
        </p:txBody>
      </p:sp>
    </p:spTree>
    <p:extLst>
      <p:ext uri="{BB962C8B-B14F-4D97-AF65-F5344CB8AC3E}">
        <p14:creationId xmlns:p14="http://schemas.microsoft.com/office/powerpoint/2010/main" val="1685337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6BDB1B66-68FE-4993-B426-7B8CBC417B9D}"/>
              </a:ext>
            </a:extLst>
          </p:cNvPr>
          <p:cNvPicPr>
            <a:picLocks noChangeAspect="1"/>
          </p:cNvPicPr>
          <p:nvPr/>
        </p:nvPicPr>
        <p:blipFill>
          <a:blip r:embed="rId2"/>
          <a:stretch>
            <a:fillRect/>
          </a:stretch>
        </p:blipFill>
        <p:spPr>
          <a:xfrm>
            <a:off x="2901525" y="1276"/>
            <a:ext cx="6030439" cy="6856724"/>
          </a:xfrm>
          <a:prstGeom prst="rect">
            <a:avLst/>
          </a:prstGeom>
        </p:spPr>
      </p:pic>
    </p:spTree>
    <p:extLst>
      <p:ext uri="{BB962C8B-B14F-4D97-AF65-F5344CB8AC3E}">
        <p14:creationId xmlns:p14="http://schemas.microsoft.com/office/powerpoint/2010/main" val="985472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C50B15-11D3-4D40-86BD-78170B9DFB5F}"/>
              </a:ext>
            </a:extLst>
          </p:cNvPr>
          <p:cNvSpPr>
            <a:spLocks noGrp="1"/>
          </p:cNvSpPr>
          <p:nvPr>
            <p:ph type="title"/>
          </p:nvPr>
        </p:nvSpPr>
        <p:spPr/>
        <p:txBody>
          <a:bodyPr/>
          <a:lstStyle/>
          <a:p>
            <a:r>
              <a:rPr lang="tr-TR" dirty="0"/>
              <a:t>B12 EKSİKLİĞİ</a:t>
            </a:r>
            <a:r>
              <a:rPr lang="tr-TR" sz="2400" i="1" dirty="0"/>
              <a:t>-Belirti ve Bulgular</a:t>
            </a:r>
            <a:endParaRPr lang="tr-TR" i="1" dirty="0"/>
          </a:p>
        </p:txBody>
      </p:sp>
      <p:sp>
        <p:nvSpPr>
          <p:cNvPr id="3" name="İçerik Yer Tutucusu 2">
            <a:extLst>
              <a:ext uri="{FF2B5EF4-FFF2-40B4-BE49-F238E27FC236}">
                <a16:creationId xmlns:a16="http://schemas.microsoft.com/office/drawing/2014/main" id="{7107846F-697D-4303-9625-CFE7D760D7CF}"/>
              </a:ext>
            </a:extLst>
          </p:cNvPr>
          <p:cNvSpPr>
            <a:spLocks noGrp="1"/>
          </p:cNvSpPr>
          <p:nvPr>
            <p:ph idx="1"/>
          </p:nvPr>
        </p:nvSpPr>
        <p:spPr>
          <a:xfrm>
            <a:off x="838200" y="1825625"/>
            <a:ext cx="10515600" cy="4813714"/>
          </a:xfrm>
        </p:spPr>
        <p:txBody>
          <a:bodyPr>
            <a:normAutofit/>
          </a:bodyPr>
          <a:lstStyle/>
          <a:p>
            <a:pPr algn="l">
              <a:buFont typeface="Wingdings" panose="05000000000000000000" pitchFamily="2" charset="2"/>
              <a:buChar char="ü"/>
            </a:pPr>
            <a:r>
              <a:rPr lang="tr-TR" sz="1800" dirty="0">
                <a:solidFill>
                  <a:srgbClr val="000000"/>
                </a:solidFill>
                <a:latin typeface="InterstateLight"/>
              </a:rPr>
              <a:t>ANEMİ BULGULARI;    </a:t>
            </a:r>
            <a:r>
              <a:rPr lang="tr-TR" sz="1800" b="0" i="0" u="none" strike="noStrike" baseline="0" dirty="0">
                <a:solidFill>
                  <a:srgbClr val="000000"/>
                </a:solidFill>
                <a:latin typeface="InterstateLight"/>
              </a:rPr>
              <a:t> </a:t>
            </a:r>
            <a:r>
              <a:rPr lang="tr-TR" sz="1800" b="0" i="1" u="none" strike="noStrike" baseline="0" dirty="0">
                <a:solidFill>
                  <a:srgbClr val="000000"/>
                </a:solidFill>
                <a:latin typeface="InterstateLight"/>
              </a:rPr>
              <a:t>Solukluk, </a:t>
            </a:r>
          </a:p>
          <a:p>
            <a:pPr marL="0" indent="0" algn="l">
              <a:buNone/>
            </a:pPr>
            <a:r>
              <a:rPr lang="tr-TR" sz="1800" i="1" dirty="0">
                <a:solidFill>
                  <a:srgbClr val="000000"/>
                </a:solidFill>
                <a:latin typeface="InterstateLight"/>
              </a:rPr>
              <a:t>                                            H</a:t>
            </a:r>
            <a:r>
              <a:rPr lang="tr-TR" sz="1800" b="0" i="1" u="none" strike="noStrike" baseline="0" dirty="0">
                <a:solidFill>
                  <a:srgbClr val="000000"/>
                </a:solidFill>
                <a:latin typeface="InterstateLight"/>
              </a:rPr>
              <a:t>afif </a:t>
            </a:r>
            <a:r>
              <a:rPr lang="tr-TR" sz="1800" b="0" i="1" u="none" strike="noStrike" baseline="0" dirty="0" err="1">
                <a:solidFill>
                  <a:srgbClr val="000000"/>
                </a:solidFill>
                <a:latin typeface="InterstateLight"/>
              </a:rPr>
              <a:t>ikter</a:t>
            </a:r>
            <a:r>
              <a:rPr lang="tr-TR" sz="1800" b="0" i="1" u="none" strike="noStrike" baseline="0" dirty="0">
                <a:solidFill>
                  <a:srgbClr val="000000"/>
                </a:solidFill>
                <a:latin typeface="InterstateLight"/>
              </a:rPr>
              <a:t>, </a:t>
            </a:r>
          </a:p>
          <a:p>
            <a:pPr marL="0" indent="0" algn="l">
              <a:buNone/>
            </a:pPr>
            <a:r>
              <a:rPr lang="tr-TR" sz="1800" i="1" dirty="0">
                <a:solidFill>
                  <a:srgbClr val="000000"/>
                </a:solidFill>
                <a:latin typeface="InterstateLight"/>
              </a:rPr>
              <a:t>                                            </a:t>
            </a:r>
            <a:r>
              <a:rPr lang="tr-TR" sz="1800" i="1" dirty="0" err="1">
                <a:solidFill>
                  <a:srgbClr val="000000"/>
                </a:solidFill>
                <a:latin typeface="InterstateLight"/>
              </a:rPr>
              <a:t>T</a:t>
            </a:r>
            <a:r>
              <a:rPr lang="tr-TR" sz="1800" b="0" i="1" u="none" strike="noStrike" baseline="0" dirty="0" err="1">
                <a:solidFill>
                  <a:srgbClr val="000000"/>
                </a:solidFill>
                <a:latin typeface="InterstateLight"/>
              </a:rPr>
              <a:t>akipne</a:t>
            </a:r>
            <a:r>
              <a:rPr lang="tr-TR" sz="1800" b="0" i="1" u="none" strike="noStrike" baseline="0" dirty="0">
                <a:solidFill>
                  <a:srgbClr val="000000"/>
                </a:solidFill>
                <a:latin typeface="InterstateLight"/>
              </a:rPr>
              <a:t>, </a:t>
            </a:r>
          </a:p>
          <a:p>
            <a:pPr marL="0" indent="0" algn="l">
              <a:buNone/>
            </a:pPr>
            <a:r>
              <a:rPr lang="tr-TR" sz="1800" i="1" dirty="0">
                <a:solidFill>
                  <a:srgbClr val="000000"/>
                </a:solidFill>
                <a:latin typeface="InterstateLight"/>
              </a:rPr>
              <a:t>                                            T</a:t>
            </a:r>
            <a:r>
              <a:rPr lang="tr-TR" sz="1800" b="0" i="1" u="none" strike="noStrike" baseline="0" dirty="0">
                <a:solidFill>
                  <a:srgbClr val="000000"/>
                </a:solidFill>
                <a:latin typeface="InterstateLight"/>
              </a:rPr>
              <a:t>aşikardi</a:t>
            </a:r>
          </a:p>
          <a:p>
            <a:pPr marL="0" indent="0" algn="l">
              <a:buNone/>
            </a:pPr>
            <a:endParaRPr lang="tr-TR" sz="1800" dirty="0">
              <a:solidFill>
                <a:srgbClr val="000000"/>
              </a:solidFill>
              <a:latin typeface="InterstateLight"/>
            </a:endParaRPr>
          </a:p>
          <a:p>
            <a:pPr>
              <a:buFont typeface="Wingdings" panose="05000000000000000000" pitchFamily="2" charset="2"/>
              <a:buChar char="ü"/>
            </a:pPr>
            <a:r>
              <a:rPr lang="tr-TR" sz="1800" b="0" i="0" u="none" strike="noStrike" baseline="0" dirty="0">
                <a:solidFill>
                  <a:srgbClr val="000000"/>
                </a:solidFill>
                <a:latin typeface="InterstateLight"/>
              </a:rPr>
              <a:t>Çocuklarda klinik daha farklı olabilir:</a:t>
            </a:r>
          </a:p>
          <a:p>
            <a:pPr marL="0" indent="0">
              <a:buNone/>
            </a:pPr>
            <a:endParaRPr lang="tr-TR" sz="1800" b="0" i="0" u="none" strike="noStrike" baseline="0" dirty="0">
              <a:solidFill>
                <a:srgbClr val="000000"/>
              </a:solidFill>
              <a:latin typeface="InterstateLight"/>
            </a:endParaRPr>
          </a:p>
          <a:p>
            <a:pPr marL="0" indent="0">
              <a:buNone/>
            </a:pPr>
            <a:r>
              <a:rPr lang="tr-TR" sz="1800" dirty="0">
                <a:solidFill>
                  <a:srgbClr val="000000"/>
                </a:solidFill>
                <a:latin typeface="InterstateLight"/>
              </a:rPr>
              <a:t>  </a:t>
            </a:r>
            <a:r>
              <a:rPr lang="tr-TR" sz="1800" b="0" i="0" u="none" strike="noStrike" baseline="0" dirty="0">
                <a:solidFill>
                  <a:srgbClr val="000000"/>
                </a:solidFill>
                <a:latin typeface="InterstateLight"/>
              </a:rPr>
              <a:t> </a:t>
            </a:r>
            <a:r>
              <a:rPr lang="tr-TR" sz="1800" b="0" i="1" u="none" strike="noStrike" baseline="0" dirty="0">
                <a:solidFill>
                  <a:srgbClr val="000000"/>
                </a:solidFill>
                <a:latin typeface="InterstateLight"/>
              </a:rPr>
              <a:t>Süt çocukluğu döneminde </a:t>
            </a:r>
            <a:r>
              <a:rPr lang="sv-SE" sz="1800" b="0" i="1" u="none" strike="noStrike" baseline="0" dirty="0">
                <a:solidFill>
                  <a:srgbClr val="000000"/>
                </a:solidFill>
                <a:latin typeface="InterstateLight"/>
              </a:rPr>
              <a:t>büyüme geriliği, </a:t>
            </a:r>
            <a:endParaRPr lang="tr-TR" sz="1800" b="0" i="1" u="none" strike="noStrike" baseline="0" dirty="0">
              <a:solidFill>
                <a:srgbClr val="000000"/>
              </a:solidFill>
              <a:latin typeface="InterstateLight"/>
            </a:endParaRPr>
          </a:p>
          <a:p>
            <a:pPr marL="0" indent="0">
              <a:buNone/>
            </a:pPr>
            <a:r>
              <a:rPr lang="tr-TR" sz="1800" i="1" dirty="0">
                <a:solidFill>
                  <a:srgbClr val="000000"/>
                </a:solidFill>
                <a:latin typeface="InterstateLight"/>
              </a:rPr>
              <a:t>   H</a:t>
            </a:r>
            <a:r>
              <a:rPr lang="sv-SE" sz="1800" b="0" i="1" u="none" strike="noStrike" baseline="0" dirty="0">
                <a:solidFill>
                  <a:srgbClr val="000000"/>
                </a:solidFill>
                <a:latin typeface="InterstateLight"/>
              </a:rPr>
              <a:t>atta kazanılmış motor hareketlerde</a:t>
            </a:r>
            <a:r>
              <a:rPr lang="tr-TR" sz="1800" b="0" i="1" u="none" strike="noStrike" baseline="0" dirty="0">
                <a:solidFill>
                  <a:srgbClr val="000000"/>
                </a:solidFill>
                <a:latin typeface="InterstateLight"/>
              </a:rPr>
              <a:t> gerileme,</a:t>
            </a:r>
          </a:p>
          <a:p>
            <a:pPr marL="0" indent="0">
              <a:buNone/>
            </a:pPr>
            <a:r>
              <a:rPr lang="tr-TR" sz="1800" i="1" dirty="0">
                <a:solidFill>
                  <a:srgbClr val="000000"/>
                </a:solidFill>
                <a:latin typeface="InterstateLight"/>
              </a:rPr>
              <a:t>  </a:t>
            </a:r>
            <a:r>
              <a:rPr lang="tr-TR" sz="1800" b="0" i="1" u="none" strike="noStrike" baseline="0" dirty="0">
                <a:solidFill>
                  <a:srgbClr val="000000"/>
                </a:solidFill>
                <a:latin typeface="InterstateLight"/>
              </a:rPr>
              <a:t> Tremor,</a:t>
            </a:r>
          </a:p>
          <a:p>
            <a:pPr marL="0" indent="0">
              <a:buNone/>
            </a:pPr>
            <a:r>
              <a:rPr lang="tr-TR" sz="1800" i="1" dirty="0">
                <a:solidFill>
                  <a:srgbClr val="000000"/>
                </a:solidFill>
                <a:latin typeface="InterstateLight"/>
              </a:rPr>
              <a:t>  </a:t>
            </a:r>
            <a:r>
              <a:rPr lang="tr-TR" sz="1800" b="0" i="1" u="none" strike="noStrike" baseline="0" dirty="0">
                <a:solidFill>
                  <a:srgbClr val="000000"/>
                </a:solidFill>
                <a:latin typeface="InterstateLight"/>
              </a:rPr>
              <a:t> İştahsızlık,  </a:t>
            </a:r>
          </a:p>
          <a:p>
            <a:pPr marL="0" indent="0">
              <a:buNone/>
            </a:pPr>
            <a:r>
              <a:rPr lang="tr-TR" sz="1800" i="1" dirty="0">
                <a:solidFill>
                  <a:srgbClr val="000000"/>
                </a:solidFill>
                <a:latin typeface="InterstateLight"/>
              </a:rPr>
              <a:t>   </a:t>
            </a:r>
            <a:r>
              <a:rPr lang="tr-TR" sz="1800" i="1" dirty="0" err="1">
                <a:solidFill>
                  <a:srgbClr val="000000"/>
                </a:solidFill>
                <a:latin typeface="InterstateLight"/>
              </a:rPr>
              <a:t>A</a:t>
            </a:r>
            <a:r>
              <a:rPr lang="tr-TR" sz="1800" b="0" i="1" u="none" strike="noStrike" baseline="0" dirty="0" err="1">
                <a:solidFill>
                  <a:srgbClr val="000000"/>
                </a:solidFill>
                <a:latin typeface="InterstateLight"/>
              </a:rPr>
              <a:t>pati</a:t>
            </a:r>
            <a:endParaRPr lang="tr-TR" sz="1800" i="1" dirty="0">
              <a:solidFill>
                <a:srgbClr val="000000"/>
              </a:solidFill>
              <a:latin typeface="InterstateLight"/>
            </a:endParaRPr>
          </a:p>
        </p:txBody>
      </p:sp>
    </p:spTree>
    <p:extLst>
      <p:ext uri="{BB962C8B-B14F-4D97-AF65-F5344CB8AC3E}">
        <p14:creationId xmlns:p14="http://schemas.microsoft.com/office/powerpoint/2010/main" val="236318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D2A2D-E713-4E4E-BBAC-A0D581AF1D16}"/>
              </a:ext>
            </a:extLst>
          </p:cNvPr>
          <p:cNvSpPr>
            <a:spLocks noGrp="1"/>
          </p:cNvSpPr>
          <p:nvPr>
            <p:ph type="title"/>
          </p:nvPr>
        </p:nvSpPr>
        <p:spPr/>
        <p:txBody>
          <a:bodyPr/>
          <a:lstStyle/>
          <a:p>
            <a:r>
              <a:rPr lang="tr-TR" dirty="0"/>
              <a:t>HEDEFLER</a:t>
            </a:r>
          </a:p>
        </p:txBody>
      </p:sp>
      <p:sp>
        <p:nvSpPr>
          <p:cNvPr id="3" name="İçerik Yer Tutucusu 2">
            <a:extLst>
              <a:ext uri="{FF2B5EF4-FFF2-40B4-BE49-F238E27FC236}">
                <a16:creationId xmlns:a16="http://schemas.microsoft.com/office/drawing/2014/main" id="{61FF75B1-F294-4B19-A992-DE4BAE102A11}"/>
              </a:ext>
            </a:extLst>
          </p:cNvPr>
          <p:cNvSpPr>
            <a:spLocks noGrp="1"/>
          </p:cNvSpPr>
          <p:nvPr>
            <p:ph idx="1"/>
          </p:nvPr>
        </p:nvSpPr>
        <p:spPr/>
        <p:txBody>
          <a:bodyPr>
            <a:normAutofit/>
          </a:bodyPr>
          <a:lstStyle/>
          <a:p>
            <a:r>
              <a:rPr lang="tr-TR" sz="2400" dirty="0" err="1"/>
              <a:t>Nutrisyonel</a:t>
            </a:r>
            <a:r>
              <a:rPr lang="tr-TR" sz="2400" dirty="0"/>
              <a:t> eksikliklerin nedenlerini öğrenebilmek</a:t>
            </a:r>
          </a:p>
          <a:p>
            <a:endParaRPr lang="tr-TR" sz="2400" dirty="0"/>
          </a:p>
          <a:p>
            <a:r>
              <a:rPr lang="tr-TR" sz="2400" dirty="0" err="1"/>
              <a:t>Nutrisyonel</a:t>
            </a:r>
            <a:r>
              <a:rPr lang="tr-TR" sz="2400" dirty="0"/>
              <a:t> eksikliklerin klinik ve laboratuvar bulgularını sayabilmek</a:t>
            </a:r>
          </a:p>
          <a:p>
            <a:endParaRPr lang="tr-TR" sz="2400" dirty="0"/>
          </a:p>
          <a:p>
            <a:r>
              <a:rPr lang="tr-TR" sz="2400" dirty="0" err="1"/>
              <a:t>Nutrisyonel</a:t>
            </a:r>
            <a:r>
              <a:rPr lang="tr-TR" sz="2400" dirty="0"/>
              <a:t> </a:t>
            </a:r>
            <a:r>
              <a:rPr lang="tr-TR" sz="2400" dirty="0" err="1"/>
              <a:t>eksiklikliği</a:t>
            </a:r>
            <a:r>
              <a:rPr lang="tr-TR" sz="2400" dirty="0"/>
              <a:t> olan hastaların tedavi ve </a:t>
            </a:r>
            <a:r>
              <a:rPr lang="tr-TR" sz="2400" dirty="0" err="1"/>
              <a:t>proflaksi</a:t>
            </a:r>
            <a:r>
              <a:rPr lang="tr-TR" sz="2400" dirty="0"/>
              <a:t> yaklaşımlarını öğrenmek</a:t>
            </a:r>
          </a:p>
        </p:txBody>
      </p:sp>
    </p:spTree>
    <p:extLst>
      <p:ext uri="{BB962C8B-B14F-4D97-AF65-F5344CB8AC3E}">
        <p14:creationId xmlns:p14="http://schemas.microsoft.com/office/powerpoint/2010/main" val="3362053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25B06A-42EC-4840-AA88-20E20F6EB33F}"/>
              </a:ext>
            </a:extLst>
          </p:cNvPr>
          <p:cNvSpPr>
            <a:spLocks noGrp="1"/>
          </p:cNvSpPr>
          <p:nvPr>
            <p:ph type="title"/>
          </p:nvPr>
        </p:nvSpPr>
        <p:spPr/>
        <p:txBody>
          <a:bodyPr/>
          <a:lstStyle/>
          <a:p>
            <a:r>
              <a:rPr lang="tr-TR" dirty="0"/>
              <a:t>VİTAMİN B12 EKSİKLİĞİ</a:t>
            </a:r>
            <a:r>
              <a:rPr lang="tr-TR" sz="2400" i="1" dirty="0"/>
              <a:t>-Belirti ve Bulgular</a:t>
            </a:r>
            <a:endParaRPr lang="tr-TR" i="1" dirty="0"/>
          </a:p>
        </p:txBody>
      </p:sp>
      <p:sp>
        <p:nvSpPr>
          <p:cNvPr id="3" name="İçerik Yer Tutucusu 2">
            <a:extLst>
              <a:ext uri="{FF2B5EF4-FFF2-40B4-BE49-F238E27FC236}">
                <a16:creationId xmlns:a16="http://schemas.microsoft.com/office/drawing/2014/main" id="{4A4186FE-56D8-416E-87F4-2DC7C487C572}"/>
              </a:ext>
            </a:extLst>
          </p:cNvPr>
          <p:cNvSpPr>
            <a:spLocks noGrp="1"/>
          </p:cNvSpPr>
          <p:nvPr>
            <p:ph idx="1"/>
          </p:nvPr>
        </p:nvSpPr>
        <p:spPr>
          <a:xfrm>
            <a:off x="599660" y="1753635"/>
            <a:ext cx="11141765" cy="4739239"/>
          </a:xfrm>
        </p:spPr>
        <p:txBody>
          <a:bodyPr>
            <a:normAutofit fontScale="92500" lnSpcReduction="20000"/>
          </a:bodyPr>
          <a:lstStyle/>
          <a:p>
            <a:pPr algn="l">
              <a:buFont typeface="Wingdings" panose="05000000000000000000" pitchFamily="2" charset="2"/>
              <a:buChar char="ü"/>
            </a:pPr>
            <a:r>
              <a:rPr lang="tr-TR" sz="2000" b="0" i="0" u="none" strike="noStrike" baseline="0" dirty="0">
                <a:solidFill>
                  <a:srgbClr val="000000"/>
                </a:solidFill>
                <a:latin typeface="InterstateLight"/>
              </a:rPr>
              <a:t>Dilde </a:t>
            </a:r>
            <a:r>
              <a:rPr lang="tr-TR" sz="2000" b="0" i="0" u="none" strike="noStrike" baseline="0" dirty="0" err="1">
                <a:solidFill>
                  <a:srgbClr val="000000"/>
                </a:solidFill>
                <a:latin typeface="InterstateLight"/>
              </a:rPr>
              <a:t>papillaların</a:t>
            </a:r>
            <a:r>
              <a:rPr lang="tr-TR" sz="2000" b="0" i="0" u="none" strike="noStrike" baseline="0" dirty="0">
                <a:solidFill>
                  <a:srgbClr val="000000"/>
                </a:solidFill>
                <a:latin typeface="InterstateLight"/>
              </a:rPr>
              <a:t> </a:t>
            </a:r>
            <a:r>
              <a:rPr lang="tr-TR" sz="2000" b="0" i="0" u="none" strike="noStrike" baseline="0" dirty="0" err="1">
                <a:solidFill>
                  <a:srgbClr val="000000"/>
                </a:solidFill>
                <a:latin typeface="InterstateLight"/>
              </a:rPr>
              <a:t>atrofisi</a:t>
            </a:r>
            <a:r>
              <a:rPr lang="tr-TR" sz="2000" b="0" i="0" u="none" strike="noStrike" baseline="0" dirty="0">
                <a:solidFill>
                  <a:srgbClr val="000000"/>
                </a:solidFill>
                <a:latin typeface="InterstateLight"/>
              </a:rPr>
              <a:t>, düz, parlak kırmızı dil saptanabilir.</a:t>
            </a:r>
          </a:p>
          <a:p>
            <a:pPr algn="l">
              <a:buFont typeface="Wingdings" panose="05000000000000000000" pitchFamily="2" charset="2"/>
              <a:buChar char="ü"/>
            </a:pPr>
            <a:endParaRPr lang="tr-TR" sz="2000" b="0" i="0" u="none" strike="noStrike" baseline="0" dirty="0">
              <a:solidFill>
                <a:srgbClr val="000000"/>
              </a:solidFill>
              <a:latin typeface="InterstateLight"/>
            </a:endParaRPr>
          </a:p>
          <a:p>
            <a:pPr>
              <a:buFont typeface="Wingdings" panose="05000000000000000000" pitchFamily="2" charset="2"/>
              <a:buChar char="ü"/>
            </a:pPr>
            <a:r>
              <a:rPr lang="tr-TR" sz="2000" b="0" i="0" u="none" strike="noStrike" baseline="0" dirty="0">
                <a:solidFill>
                  <a:srgbClr val="000000"/>
                </a:solidFill>
                <a:latin typeface="InterstateLight"/>
              </a:rPr>
              <a:t>Açıklanamayan </a:t>
            </a:r>
            <a:r>
              <a:rPr lang="tr-TR" sz="2000" b="0" i="0" u="none" strike="noStrike" baseline="0" dirty="0" err="1">
                <a:solidFill>
                  <a:srgbClr val="000000"/>
                </a:solidFill>
                <a:latin typeface="InterstateLight"/>
              </a:rPr>
              <a:t>parestezi</a:t>
            </a:r>
            <a:r>
              <a:rPr lang="tr-TR" sz="2000" b="0" i="0" u="none" strike="noStrike" baseline="0" dirty="0">
                <a:solidFill>
                  <a:srgbClr val="000000"/>
                </a:solidFill>
                <a:latin typeface="InterstateLight"/>
              </a:rPr>
              <a:t>,           </a:t>
            </a:r>
          </a:p>
          <a:p>
            <a:pPr>
              <a:buFont typeface="Wingdings" panose="05000000000000000000" pitchFamily="2" charset="2"/>
              <a:buChar char="ü"/>
            </a:pPr>
            <a:r>
              <a:rPr lang="tr-TR" sz="2000" b="0" i="0" u="none" strike="noStrike" baseline="0" dirty="0">
                <a:solidFill>
                  <a:srgbClr val="000000"/>
                </a:solidFill>
                <a:latin typeface="InterstateLight"/>
              </a:rPr>
              <a:t>kol-bacakta hissizlik,       </a:t>
            </a:r>
          </a:p>
          <a:p>
            <a:pPr>
              <a:buFont typeface="Wingdings" panose="05000000000000000000" pitchFamily="2" charset="2"/>
              <a:buChar char="ü"/>
            </a:pPr>
            <a:r>
              <a:rPr lang="tr-TR" sz="2000" b="0" i="0" u="none" strike="noStrike" baseline="0" dirty="0">
                <a:solidFill>
                  <a:srgbClr val="000000"/>
                </a:solidFill>
                <a:latin typeface="InterstateLight"/>
              </a:rPr>
              <a:t>kognitif değişiklikler,       </a:t>
            </a:r>
          </a:p>
          <a:p>
            <a:pPr>
              <a:buFont typeface="Wingdings" panose="05000000000000000000" pitchFamily="2" charset="2"/>
              <a:buChar char="ü"/>
            </a:pPr>
            <a:r>
              <a:rPr lang="tr-TR" sz="2000" b="0" i="0" u="none" strike="noStrike" baseline="0" dirty="0" err="1">
                <a:solidFill>
                  <a:srgbClr val="000000"/>
                </a:solidFill>
                <a:latin typeface="InterstateLight"/>
              </a:rPr>
              <a:t>ataksi</a:t>
            </a:r>
            <a:r>
              <a:rPr lang="tr-TR" sz="2000" b="0" i="0" u="none" strike="noStrike" baseline="0" dirty="0">
                <a:solidFill>
                  <a:srgbClr val="000000"/>
                </a:solidFill>
                <a:latin typeface="InterstateLight"/>
              </a:rPr>
              <a:t>,</a:t>
            </a:r>
          </a:p>
          <a:p>
            <a:pPr>
              <a:buFont typeface="Wingdings" panose="05000000000000000000" pitchFamily="2" charset="2"/>
              <a:buChar char="ü"/>
            </a:pPr>
            <a:r>
              <a:rPr lang="tr-TR" sz="2000" b="0" i="0" u="none" strike="noStrike" baseline="0" dirty="0">
                <a:solidFill>
                  <a:srgbClr val="000000"/>
                </a:solidFill>
                <a:latin typeface="InterstateLight"/>
              </a:rPr>
              <a:t>dengesiz yürüme,        </a:t>
            </a:r>
          </a:p>
          <a:p>
            <a:pPr>
              <a:buFont typeface="Wingdings" panose="05000000000000000000" pitchFamily="2" charset="2"/>
              <a:buChar char="ü"/>
            </a:pPr>
            <a:r>
              <a:rPr lang="tr-TR" sz="2000" b="0" i="0" u="none" strike="noStrike" baseline="0" dirty="0">
                <a:solidFill>
                  <a:srgbClr val="000000"/>
                </a:solidFill>
                <a:latin typeface="InterstateLight"/>
              </a:rPr>
              <a:t>yaşlılarda açıklanamayan psikiyatrik bozukluklar,             </a:t>
            </a:r>
          </a:p>
          <a:p>
            <a:pPr>
              <a:buFont typeface="Wingdings" panose="05000000000000000000" pitchFamily="2" charset="2"/>
              <a:buChar char="ü"/>
            </a:pPr>
            <a:r>
              <a:rPr lang="tr-TR" sz="2000" b="0" i="0" u="none" strike="noStrike" baseline="0" dirty="0" err="1">
                <a:solidFill>
                  <a:srgbClr val="000000"/>
                </a:solidFill>
                <a:latin typeface="InterstateLight"/>
              </a:rPr>
              <a:t>demans</a:t>
            </a:r>
            <a:r>
              <a:rPr lang="tr-TR" sz="2000" b="0" i="0" u="none" strike="noStrike" baseline="0" dirty="0">
                <a:solidFill>
                  <a:srgbClr val="000000"/>
                </a:solidFill>
                <a:latin typeface="InterstateLight"/>
              </a:rPr>
              <a:t> bulguları</a:t>
            </a:r>
          </a:p>
          <a:p>
            <a:pPr>
              <a:buFont typeface="Wingdings" panose="05000000000000000000" pitchFamily="2" charset="2"/>
              <a:buChar char="ü"/>
            </a:pPr>
            <a:r>
              <a:rPr lang="tr-TR" sz="2000" b="0" i="0" u="none" strike="noStrike" baseline="0" dirty="0">
                <a:solidFill>
                  <a:srgbClr val="000000"/>
                </a:solidFill>
                <a:latin typeface="InterstateLight"/>
              </a:rPr>
              <a:t>Omuriliğin </a:t>
            </a:r>
            <a:r>
              <a:rPr lang="tr-TR" sz="2000" b="0" i="0" u="none" strike="noStrike" baseline="0" dirty="0" err="1">
                <a:solidFill>
                  <a:srgbClr val="000000"/>
                </a:solidFill>
                <a:latin typeface="InterstateLight"/>
              </a:rPr>
              <a:t>posterolateral</a:t>
            </a:r>
            <a:r>
              <a:rPr lang="tr-TR" sz="2000" b="0" i="0" u="none" strike="noStrike" baseline="0" dirty="0">
                <a:solidFill>
                  <a:srgbClr val="000000"/>
                </a:solidFill>
                <a:latin typeface="InterstateLight"/>
              </a:rPr>
              <a:t> kolon tutulumunda, alt </a:t>
            </a:r>
            <a:r>
              <a:rPr lang="tr-TR" sz="2000" b="0" i="0" u="none" strike="noStrike" baseline="0" dirty="0" err="1">
                <a:solidFill>
                  <a:srgbClr val="000000"/>
                </a:solidFill>
                <a:latin typeface="InterstateLight"/>
              </a:rPr>
              <a:t>ekstremitede</a:t>
            </a:r>
            <a:r>
              <a:rPr lang="tr-TR" sz="2000" b="0" i="0" u="none" strike="noStrike" baseline="0" dirty="0">
                <a:solidFill>
                  <a:srgbClr val="000000"/>
                </a:solidFill>
                <a:latin typeface="InterstateLight"/>
              </a:rPr>
              <a:t> vibrasyon ve pozisyon hissinin kaybı görülür. </a:t>
            </a:r>
          </a:p>
          <a:p>
            <a:pPr>
              <a:buFont typeface="Wingdings" panose="05000000000000000000" pitchFamily="2" charset="2"/>
              <a:buChar char="ü"/>
            </a:pPr>
            <a:endParaRPr lang="tr-TR" sz="2000" b="0" i="0" u="none" strike="noStrike" baseline="0" dirty="0">
              <a:solidFill>
                <a:srgbClr val="000000"/>
              </a:solidFill>
              <a:latin typeface="InterstateLight"/>
            </a:endParaRPr>
          </a:p>
          <a:p>
            <a:pPr marL="0" indent="0">
              <a:buNone/>
            </a:pPr>
            <a:endParaRPr lang="tr-TR" sz="1900" b="1" i="0" u="none" strike="noStrike" baseline="0" dirty="0">
              <a:solidFill>
                <a:srgbClr val="C00000"/>
              </a:solidFill>
              <a:latin typeface="InterstateLight"/>
            </a:endParaRPr>
          </a:p>
          <a:p>
            <a:pPr marL="0" indent="0">
              <a:buNone/>
            </a:pPr>
            <a:endParaRPr lang="tr-TR" sz="1900" b="1" i="0" u="none" strike="noStrike" baseline="0" dirty="0">
              <a:solidFill>
                <a:srgbClr val="C00000"/>
              </a:solidFill>
              <a:latin typeface="InterstateLight"/>
            </a:endParaRPr>
          </a:p>
          <a:p>
            <a:pPr marL="0" indent="0">
              <a:buNone/>
            </a:pPr>
            <a:r>
              <a:rPr lang="tr-TR" sz="1900" b="1" i="0" u="none" strike="noStrike" baseline="0" dirty="0">
                <a:solidFill>
                  <a:srgbClr val="C00000"/>
                </a:solidFill>
                <a:latin typeface="InterstateLight"/>
              </a:rPr>
              <a:t>Nörolojik ve psikiyatrik bulguların hematolojik bulgular gelişmeden önce de ortaya çıkabileceği akılda tutulmalıdır.</a:t>
            </a:r>
          </a:p>
          <a:p>
            <a:pPr algn="l">
              <a:buFont typeface="Wingdings" panose="05000000000000000000" pitchFamily="2" charset="2"/>
              <a:buChar char="ü"/>
            </a:pPr>
            <a:endParaRPr lang="tr-TR" sz="2000" b="0" i="0" u="none" strike="noStrike" baseline="0" dirty="0">
              <a:solidFill>
                <a:srgbClr val="000000"/>
              </a:solidFill>
              <a:latin typeface="InterstateLight"/>
            </a:endParaRPr>
          </a:p>
          <a:p>
            <a:pPr>
              <a:buFont typeface="Wingdings" panose="05000000000000000000" pitchFamily="2" charset="2"/>
              <a:buChar char="ü"/>
            </a:pPr>
            <a:endParaRPr lang="tr-TR" dirty="0"/>
          </a:p>
        </p:txBody>
      </p:sp>
    </p:spTree>
    <p:extLst>
      <p:ext uri="{BB962C8B-B14F-4D97-AF65-F5344CB8AC3E}">
        <p14:creationId xmlns:p14="http://schemas.microsoft.com/office/powerpoint/2010/main" val="1547613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3E9F60-C793-4F51-BCD5-1D9D9E084DCD}"/>
              </a:ext>
            </a:extLst>
          </p:cNvPr>
          <p:cNvSpPr>
            <a:spLocks noGrp="1"/>
          </p:cNvSpPr>
          <p:nvPr>
            <p:ph type="title"/>
          </p:nvPr>
        </p:nvSpPr>
        <p:spPr/>
        <p:txBody>
          <a:bodyPr/>
          <a:lstStyle/>
          <a:p>
            <a:r>
              <a:rPr lang="tr-TR" dirty="0"/>
              <a:t>VİTAMİN B12 EKSİKLİĞİ</a:t>
            </a:r>
            <a:r>
              <a:rPr lang="tr-TR" sz="2400" i="1" dirty="0"/>
              <a:t>-Belirti ve Bulgular</a:t>
            </a:r>
            <a:endParaRPr lang="tr-TR" i="1" dirty="0"/>
          </a:p>
        </p:txBody>
      </p:sp>
      <p:sp>
        <p:nvSpPr>
          <p:cNvPr id="3" name="İçerik Yer Tutucusu 2">
            <a:extLst>
              <a:ext uri="{FF2B5EF4-FFF2-40B4-BE49-F238E27FC236}">
                <a16:creationId xmlns:a16="http://schemas.microsoft.com/office/drawing/2014/main" id="{0F378D07-2C00-415E-AFE4-B6C11012FEED}"/>
              </a:ext>
            </a:extLst>
          </p:cNvPr>
          <p:cNvSpPr>
            <a:spLocks noGrp="1"/>
          </p:cNvSpPr>
          <p:nvPr>
            <p:ph idx="1"/>
          </p:nvPr>
        </p:nvSpPr>
        <p:spPr/>
        <p:txBody>
          <a:bodyPr>
            <a:normAutofit/>
          </a:bodyPr>
          <a:lstStyle/>
          <a:p>
            <a:pPr marL="0" indent="0">
              <a:buNone/>
            </a:pPr>
            <a:r>
              <a:rPr lang="tr-TR" sz="2000" dirty="0">
                <a:solidFill>
                  <a:srgbClr val="000000"/>
                </a:solidFill>
                <a:latin typeface="InterstateLight"/>
              </a:rPr>
              <a:t>RİSKLİ GRUPLAR:</a:t>
            </a:r>
            <a:endParaRPr lang="tr-TR" sz="2000" b="0" u="none" strike="noStrike" baseline="0" dirty="0">
              <a:solidFill>
                <a:srgbClr val="000000"/>
              </a:solidFill>
              <a:latin typeface="InterstateLight"/>
            </a:endParaRPr>
          </a:p>
          <a:p>
            <a:pPr>
              <a:buFont typeface="Wingdings" panose="05000000000000000000" pitchFamily="2" charset="2"/>
              <a:buChar char="ü"/>
            </a:pPr>
            <a:endParaRPr lang="tr-TR" sz="2000" i="1" dirty="0">
              <a:solidFill>
                <a:srgbClr val="000000"/>
              </a:solidFill>
              <a:latin typeface="InterstateLight"/>
            </a:endParaRPr>
          </a:p>
          <a:p>
            <a:pPr>
              <a:buFont typeface="Wingdings" panose="05000000000000000000" pitchFamily="2" charset="2"/>
              <a:buChar char="ü"/>
            </a:pPr>
            <a:endParaRPr lang="tr-TR" sz="2000" b="0" i="1" u="none" strike="noStrike" baseline="0" dirty="0">
              <a:solidFill>
                <a:srgbClr val="000000"/>
              </a:solidFill>
              <a:latin typeface="InterstateLight"/>
            </a:endParaRPr>
          </a:p>
          <a:p>
            <a:pPr>
              <a:buFont typeface="Wingdings" panose="05000000000000000000" pitchFamily="2" charset="2"/>
              <a:buChar char="ü"/>
            </a:pPr>
            <a:r>
              <a:rPr lang="tr-TR" sz="2000" b="0" i="1" u="none" strike="noStrike" baseline="0" dirty="0">
                <a:solidFill>
                  <a:srgbClr val="000000"/>
                </a:solidFill>
                <a:latin typeface="InterstateLight"/>
              </a:rPr>
              <a:t>Beslenmesi kötü olan ve </a:t>
            </a:r>
            <a:r>
              <a:rPr lang="tr-TR" sz="2000" b="0" i="1" u="none" strike="noStrike" baseline="0" dirty="0" err="1">
                <a:solidFill>
                  <a:srgbClr val="000000"/>
                </a:solidFill>
                <a:latin typeface="InterstateLight"/>
              </a:rPr>
              <a:t>nöropsikiyatrik</a:t>
            </a:r>
            <a:r>
              <a:rPr lang="tr-TR" sz="2000" b="0" i="1" u="none" strike="noStrike" baseline="0" dirty="0">
                <a:solidFill>
                  <a:srgbClr val="000000"/>
                </a:solidFill>
                <a:latin typeface="InterstateLight"/>
              </a:rPr>
              <a:t> bulguları olan yaşlılar, </a:t>
            </a:r>
          </a:p>
          <a:p>
            <a:pPr>
              <a:buFont typeface="Wingdings" panose="05000000000000000000" pitchFamily="2" charset="2"/>
              <a:buChar char="ü"/>
            </a:pPr>
            <a:r>
              <a:rPr lang="tr-TR" sz="2000" b="0" i="1" u="none" strike="noStrike" baseline="0" dirty="0">
                <a:solidFill>
                  <a:srgbClr val="000000"/>
                </a:solidFill>
                <a:latin typeface="InterstateLight"/>
              </a:rPr>
              <a:t>Vejetaryen ve </a:t>
            </a:r>
            <a:r>
              <a:rPr lang="tr-TR" sz="2000" b="0" i="1" u="none" strike="noStrike" baseline="0" dirty="0" err="1">
                <a:solidFill>
                  <a:srgbClr val="000000"/>
                </a:solidFill>
                <a:latin typeface="InterstateLight"/>
              </a:rPr>
              <a:t>veganlar</a:t>
            </a:r>
            <a:r>
              <a:rPr lang="tr-TR" sz="2000" b="0" i="1" u="none" strike="noStrike" baseline="0" dirty="0">
                <a:solidFill>
                  <a:srgbClr val="000000"/>
                </a:solidFill>
                <a:latin typeface="InterstateLight"/>
              </a:rPr>
              <a:t> </a:t>
            </a:r>
          </a:p>
          <a:p>
            <a:pPr>
              <a:buFont typeface="Wingdings" panose="05000000000000000000" pitchFamily="2" charset="2"/>
              <a:buChar char="ü"/>
            </a:pPr>
            <a:r>
              <a:rPr lang="tr-TR" sz="2000" i="1" dirty="0" err="1">
                <a:solidFill>
                  <a:srgbClr val="000000"/>
                </a:solidFill>
                <a:latin typeface="InterstateLight"/>
              </a:rPr>
              <a:t>M</a:t>
            </a:r>
            <a:r>
              <a:rPr lang="tr-TR" sz="2000" b="0" i="1" u="none" strike="noStrike" baseline="0" dirty="0" err="1">
                <a:solidFill>
                  <a:srgbClr val="000000"/>
                </a:solidFill>
                <a:latin typeface="InterstateLight"/>
              </a:rPr>
              <a:t>etabolik</a:t>
            </a:r>
            <a:r>
              <a:rPr lang="tr-TR" sz="2000" b="0" i="1" u="none" strike="noStrike" baseline="0" dirty="0">
                <a:solidFill>
                  <a:srgbClr val="000000"/>
                </a:solidFill>
                <a:latin typeface="InterstateLight"/>
              </a:rPr>
              <a:t> hastalıklar nedeniyle proteinden kısıtlı diyet alan çocuklar(</a:t>
            </a:r>
            <a:r>
              <a:rPr lang="tr-TR" sz="2000" b="0" i="1" u="none" strike="noStrike" baseline="0" dirty="0" err="1">
                <a:solidFill>
                  <a:srgbClr val="000000"/>
                </a:solidFill>
                <a:latin typeface="InterstateLight"/>
              </a:rPr>
              <a:t>örn</a:t>
            </a:r>
            <a:r>
              <a:rPr lang="tr-TR" sz="2000" b="0" i="1" u="none" strike="noStrike" baseline="0" dirty="0">
                <a:solidFill>
                  <a:srgbClr val="000000"/>
                </a:solidFill>
                <a:latin typeface="InterstateLight"/>
              </a:rPr>
              <a:t>. </a:t>
            </a:r>
            <a:r>
              <a:rPr lang="tr-TR" sz="2000" b="0" i="1" u="none" strike="noStrike" baseline="0" dirty="0" err="1">
                <a:solidFill>
                  <a:srgbClr val="000000"/>
                </a:solidFill>
                <a:latin typeface="InterstateLight"/>
              </a:rPr>
              <a:t>fenilketonüri</a:t>
            </a:r>
            <a:r>
              <a:rPr lang="tr-TR" sz="2000" b="0" i="1" u="none" strike="noStrike" baseline="0" dirty="0">
                <a:solidFill>
                  <a:srgbClr val="000000"/>
                </a:solidFill>
                <a:latin typeface="InterstateLight"/>
              </a:rPr>
              <a:t>)</a:t>
            </a:r>
          </a:p>
          <a:p>
            <a:pPr>
              <a:buFont typeface="Wingdings" panose="05000000000000000000" pitchFamily="2" charset="2"/>
              <a:buChar char="ü"/>
            </a:pPr>
            <a:r>
              <a:rPr lang="tr-TR" sz="2000" i="1" dirty="0" err="1">
                <a:solidFill>
                  <a:srgbClr val="000000"/>
                </a:solidFill>
                <a:latin typeface="InterstateLight"/>
              </a:rPr>
              <a:t>G</a:t>
            </a:r>
            <a:r>
              <a:rPr lang="tr-TR" sz="2000" b="0" i="1" u="none" strike="noStrike" baseline="0" dirty="0" err="1">
                <a:solidFill>
                  <a:srgbClr val="000000"/>
                </a:solidFill>
                <a:latin typeface="InterstateLight"/>
              </a:rPr>
              <a:t>astrik</a:t>
            </a:r>
            <a:r>
              <a:rPr lang="tr-TR" sz="2000" b="0" i="1" u="none" strike="noStrike" baseline="0" dirty="0">
                <a:solidFill>
                  <a:srgbClr val="000000"/>
                </a:solidFill>
                <a:latin typeface="InterstateLight"/>
              </a:rPr>
              <a:t> veya ince barsak cerrahisi geçiren hastalar, </a:t>
            </a:r>
          </a:p>
          <a:p>
            <a:pPr>
              <a:buFont typeface="Wingdings" panose="05000000000000000000" pitchFamily="2" charset="2"/>
              <a:buChar char="ü"/>
            </a:pPr>
            <a:r>
              <a:rPr lang="tr-TR" sz="2000" b="0" i="1" u="none" strike="noStrike" baseline="0" dirty="0" err="1">
                <a:solidFill>
                  <a:srgbClr val="000000"/>
                </a:solidFill>
                <a:latin typeface="InterstateLight"/>
              </a:rPr>
              <a:t>İnflamatuvar</a:t>
            </a:r>
            <a:r>
              <a:rPr lang="tr-TR" sz="2000" b="0" i="1" u="none" strike="noStrike" baseline="0" dirty="0">
                <a:solidFill>
                  <a:srgbClr val="000000"/>
                </a:solidFill>
                <a:latin typeface="InterstateLight"/>
              </a:rPr>
              <a:t> barsak hastalıkları, </a:t>
            </a:r>
          </a:p>
          <a:p>
            <a:pPr>
              <a:buFont typeface="Wingdings" panose="05000000000000000000" pitchFamily="2" charset="2"/>
              <a:buChar char="ü"/>
            </a:pPr>
            <a:r>
              <a:rPr lang="tr-TR" sz="2000" i="1" dirty="0">
                <a:solidFill>
                  <a:srgbClr val="000000"/>
                </a:solidFill>
                <a:latin typeface="InterstateLight"/>
              </a:rPr>
              <a:t>U</a:t>
            </a:r>
            <a:r>
              <a:rPr lang="tr-TR" sz="2000" b="0" i="1" u="none" strike="noStrike" baseline="0" dirty="0">
                <a:solidFill>
                  <a:srgbClr val="000000"/>
                </a:solidFill>
                <a:latin typeface="InterstateLight"/>
              </a:rPr>
              <a:t>zun süredir H2 </a:t>
            </a:r>
            <a:r>
              <a:rPr lang="tr-TR" sz="2000" b="0" i="1" u="none" strike="noStrike" baseline="0" dirty="0" err="1">
                <a:solidFill>
                  <a:srgbClr val="000000"/>
                </a:solidFill>
                <a:latin typeface="InterstateLight"/>
              </a:rPr>
              <a:t>res</a:t>
            </a:r>
            <a:r>
              <a:rPr lang="tr-TR" sz="2000" b="0" i="1" u="none" strike="noStrike" baseline="0" dirty="0">
                <a:solidFill>
                  <a:srgbClr val="000000"/>
                </a:solidFill>
                <a:latin typeface="InterstateLight"/>
              </a:rPr>
              <a:t>. </a:t>
            </a:r>
            <a:r>
              <a:rPr lang="tr-TR" sz="2000" b="0" i="1" u="none" strike="noStrike" baseline="0" dirty="0" err="1">
                <a:solidFill>
                  <a:srgbClr val="000000"/>
                </a:solidFill>
                <a:latin typeface="InterstateLight"/>
              </a:rPr>
              <a:t>blokeri</a:t>
            </a:r>
            <a:r>
              <a:rPr lang="tr-TR" sz="2000" b="0" i="1" u="none" strike="noStrike" baseline="0" dirty="0">
                <a:solidFill>
                  <a:srgbClr val="000000"/>
                </a:solidFill>
                <a:latin typeface="InterstateLight"/>
              </a:rPr>
              <a:t> ve PPI tedavisi alan hastalar </a:t>
            </a:r>
          </a:p>
          <a:p>
            <a:pPr>
              <a:buFont typeface="Wingdings" panose="05000000000000000000" pitchFamily="2" charset="2"/>
              <a:buChar char="ü"/>
            </a:pPr>
            <a:endParaRPr lang="tr-TR" sz="2000" i="1" dirty="0">
              <a:solidFill>
                <a:srgbClr val="000000"/>
              </a:solidFill>
              <a:latin typeface="InterstateLight"/>
            </a:endParaRPr>
          </a:p>
          <a:p>
            <a:pPr>
              <a:buFont typeface="Wingdings" panose="05000000000000000000" pitchFamily="2" charset="2"/>
              <a:buChar char="ü"/>
            </a:pPr>
            <a:endParaRPr lang="tr-TR" sz="2000" b="0" i="1" u="none" strike="noStrike" baseline="0" dirty="0">
              <a:solidFill>
                <a:srgbClr val="000000"/>
              </a:solidFill>
              <a:latin typeface="InterstateLight"/>
            </a:endParaRPr>
          </a:p>
          <a:p>
            <a:endParaRPr lang="tr-TR" dirty="0"/>
          </a:p>
        </p:txBody>
      </p:sp>
    </p:spTree>
    <p:extLst>
      <p:ext uri="{BB962C8B-B14F-4D97-AF65-F5344CB8AC3E}">
        <p14:creationId xmlns:p14="http://schemas.microsoft.com/office/powerpoint/2010/main" val="340723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DBA50A-855E-4625-B1B0-9046001F50D3}"/>
              </a:ext>
            </a:extLst>
          </p:cNvPr>
          <p:cNvSpPr>
            <a:spLocks noGrp="1"/>
          </p:cNvSpPr>
          <p:nvPr>
            <p:ph type="title"/>
          </p:nvPr>
        </p:nvSpPr>
        <p:spPr/>
        <p:txBody>
          <a:bodyPr/>
          <a:lstStyle/>
          <a:p>
            <a:r>
              <a:rPr lang="tr-TR" dirty="0"/>
              <a:t>B12 EKSİKLİĞİ</a:t>
            </a:r>
            <a:r>
              <a:rPr lang="tr-TR" sz="2400" i="1" dirty="0"/>
              <a:t>-Laboratuvar</a:t>
            </a:r>
            <a:endParaRPr lang="tr-TR" i="1" dirty="0"/>
          </a:p>
        </p:txBody>
      </p:sp>
      <p:sp>
        <p:nvSpPr>
          <p:cNvPr id="3" name="İçerik Yer Tutucusu 2">
            <a:extLst>
              <a:ext uri="{FF2B5EF4-FFF2-40B4-BE49-F238E27FC236}">
                <a16:creationId xmlns:a16="http://schemas.microsoft.com/office/drawing/2014/main" id="{B5A4F98D-6807-4252-A55D-63C43CDF7AF6}"/>
              </a:ext>
            </a:extLst>
          </p:cNvPr>
          <p:cNvSpPr>
            <a:spLocks noGrp="1"/>
          </p:cNvSpPr>
          <p:nvPr>
            <p:ph idx="1"/>
          </p:nvPr>
        </p:nvSpPr>
        <p:spPr/>
        <p:txBody>
          <a:bodyPr>
            <a:normAutofit/>
          </a:bodyPr>
          <a:lstStyle/>
          <a:p>
            <a:pPr marL="0" indent="0" algn="l">
              <a:buNone/>
            </a:pPr>
            <a:r>
              <a:rPr lang="tr-TR" sz="1800" b="1" i="0" u="none" strike="noStrike" baseline="0" dirty="0">
                <a:solidFill>
                  <a:schemeClr val="accent1">
                    <a:lumMod val="50000"/>
                  </a:schemeClr>
                </a:solidFill>
                <a:latin typeface="InterstateLight"/>
              </a:rPr>
              <a:t>1. Tam kan sayımı:</a:t>
            </a:r>
          </a:p>
          <a:p>
            <a:pPr algn="l"/>
            <a:r>
              <a:rPr lang="tr-TR" sz="1800" b="0" i="0" u="none" strike="noStrike" baseline="0" dirty="0">
                <a:latin typeface="InterstateLight"/>
              </a:rPr>
              <a:t>Anemiye eşlik eden </a:t>
            </a:r>
            <a:r>
              <a:rPr lang="tr-TR" sz="1800" b="0" i="0" u="none" strike="noStrike" baseline="0" dirty="0" err="1">
                <a:latin typeface="InterstateLight"/>
              </a:rPr>
              <a:t>makrositoz</a:t>
            </a:r>
            <a:endParaRPr lang="tr-TR" sz="1800" b="0" i="0" u="none" strike="noStrike" baseline="0" dirty="0">
              <a:latin typeface="InterstateLight"/>
            </a:endParaRPr>
          </a:p>
          <a:p>
            <a:pPr algn="l"/>
            <a:r>
              <a:rPr lang="tr-TR" sz="1800" b="0" i="0" u="none" strike="noStrike" baseline="0" dirty="0">
                <a:latin typeface="InterstateLight"/>
              </a:rPr>
              <a:t>Eşlik eden DEA, </a:t>
            </a:r>
            <a:r>
              <a:rPr lang="tr-TR" sz="1800" b="0" i="0" u="none" strike="noStrike" baseline="0" dirty="0" err="1">
                <a:latin typeface="InterstateLight"/>
              </a:rPr>
              <a:t>talasemi</a:t>
            </a:r>
            <a:r>
              <a:rPr lang="tr-TR" sz="1800" b="0" i="0" u="none" strike="noStrike" baseline="0" dirty="0">
                <a:latin typeface="InterstateLight"/>
              </a:rPr>
              <a:t> taşıyıcılığı veya </a:t>
            </a:r>
            <a:r>
              <a:rPr lang="tr-TR" sz="1800" b="0" i="0" u="none" strike="noStrike" baseline="0" dirty="0" err="1">
                <a:latin typeface="InterstateLight"/>
              </a:rPr>
              <a:t>inflamatuvar</a:t>
            </a:r>
            <a:r>
              <a:rPr lang="tr-TR" sz="1800" b="0" i="0" u="none" strike="noStrike" baseline="0" dirty="0">
                <a:latin typeface="InterstateLight"/>
              </a:rPr>
              <a:t> hastalıkların </a:t>
            </a:r>
            <a:r>
              <a:rPr lang="tr-TR" sz="1800" b="0" i="0" u="none" strike="noStrike" baseline="0" dirty="0" err="1">
                <a:latin typeface="InterstateLight"/>
              </a:rPr>
              <a:t>bulunması</a:t>
            </a:r>
            <a:r>
              <a:rPr lang="tr-TR" sz="1800" b="0" i="0" u="none" strike="noStrike" baseline="0" dirty="0" err="1">
                <a:latin typeface="InterstateLight"/>
                <a:sym typeface="Wingdings" panose="05000000000000000000" pitchFamily="2" charset="2"/>
              </a:rPr>
              <a:t></a:t>
            </a:r>
            <a:r>
              <a:rPr lang="tr-TR" sz="1800" b="0" i="0" u="none" strike="noStrike" baseline="0" dirty="0" err="1">
                <a:latin typeface="InterstateLight"/>
              </a:rPr>
              <a:t>normositer</a:t>
            </a:r>
            <a:r>
              <a:rPr lang="tr-TR" sz="1800" b="0" i="0" u="none" strike="noStrike" baseline="0" dirty="0">
                <a:latin typeface="InterstateLight"/>
              </a:rPr>
              <a:t>, </a:t>
            </a:r>
            <a:r>
              <a:rPr lang="tr-TR" sz="1800" b="0" i="0" u="none" strike="noStrike" baseline="0" dirty="0" err="1">
                <a:latin typeface="InterstateLight"/>
              </a:rPr>
              <a:t>mikrositer</a:t>
            </a:r>
            <a:endParaRPr lang="tr-TR" sz="1800" b="0" i="0" u="none" strike="noStrike" baseline="0" dirty="0">
              <a:latin typeface="InterstateLight"/>
            </a:endParaRPr>
          </a:p>
          <a:p>
            <a:pPr algn="l"/>
            <a:r>
              <a:rPr lang="tr-TR" sz="1800" dirty="0">
                <a:latin typeface="InterstateLight"/>
              </a:rPr>
              <a:t>A</a:t>
            </a:r>
            <a:r>
              <a:rPr lang="tr-TR" sz="1800" b="0" i="0" u="none" strike="noStrike" baseline="0" dirty="0">
                <a:latin typeface="InterstateLight"/>
              </a:rPr>
              <a:t>ğır eksikliklerde, lökosit ve </a:t>
            </a:r>
            <a:r>
              <a:rPr lang="tr-TR" sz="1800" b="0" i="0" u="none" strike="noStrike" baseline="0" dirty="0" err="1">
                <a:latin typeface="InterstateLight"/>
              </a:rPr>
              <a:t>trombosit</a:t>
            </a:r>
            <a:r>
              <a:rPr lang="tr-TR" sz="1800" b="0" i="0" u="none" strike="noStrike" baseline="0" dirty="0">
                <a:latin typeface="InterstateLight"/>
              </a:rPr>
              <a:t> sayısı da azalmış</a:t>
            </a:r>
          </a:p>
          <a:p>
            <a:pPr marL="0" indent="0" algn="l">
              <a:buNone/>
            </a:pPr>
            <a:endParaRPr lang="tr-TR" sz="1800" dirty="0">
              <a:latin typeface="InterstateLight"/>
            </a:endParaRPr>
          </a:p>
          <a:p>
            <a:pPr marL="0" indent="0" algn="l">
              <a:buNone/>
            </a:pPr>
            <a:endParaRPr lang="tr-TR" sz="1800" b="0" i="0" u="none" strike="noStrike" baseline="0" dirty="0">
              <a:latin typeface="InterstateLight"/>
            </a:endParaRPr>
          </a:p>
          <a:p>
            <a:pPr marL="0" indent="0" algn="l">
              <a:buNone/>
            </a:pPr>
            <a:r>
              <a:rPr lang="tr-TR" sz="1800" b="1" dirty="0">
                <a:solidFill>
                  <a:schemeClr val="accent1">
                    <a:lumMod val="50000"/>
                  </a:schemeClr>
                </a:solidFill>
                <a:latin typeface="InterstateLight"/>
              </a:rPr>
              <a:t>2</a:t>
            </a:r>
            <a:r>
              <a:rPr lang="tr-TR" sz="1800" b="1" i="0" u="none" strike="noStrike" baseline="0" dirty="0">
                <a:solidFill>
                  <a:schemeClr val="accent1">
                    <a:lumMod val="50000"/>
                  </a:schemeClr>
                </a:solidFill>
                <a:latin typeface="InterstateLight"/>
              </a:rPr>
              <a:t>. Biyokimya: </a:t>
            </a:r>
          </a:p>
          <a:p>
            <a:pPr marL="0" indent="0" algn="l">
              <a:buNone/>
            </a:pPr>
            <a:r>
              <a:rPr lang="tr-TR" sz="1800" b="0" i="0" u="none" strike="noStrike" baseline="0" dirty="0">
                <a:latin typeface="InterstateLight"/>
              </a:rPr>
              <a:t>Laktik </a:t>
            </a:r>
            <a:r>
              <a:rPr lang="tr-TR" sz="1800" b="0" i="0" u="none" strike="noStrike" baseline="0" dirty="0" err="1">
                <a:latin typeface="InterstateLight"/>
              </a:rPr>
              <a:t>dehidrogenaz</a:t>
            </a:r>
            <a:r>
              <a:rPr lang="tr-TR" sz="1800" b="0" i="0" u="none" strike="noStrike" baseline="0" dirty="0">
                <a:latin typeface="InterstateLight"/>
              </a:rPr>
              <a:t>, </a:t>
            </a:r>
          </a:p>
          <a:p>
            <a:pPr marL="0" indent="0" algn="l">
              <a:buNone/>
            </a:pPr>
            <a:r>
              <a:rPr lang="tr-TR" sz="1800" b="0" i="0" u="none" strike="noStrike" baseline="0" dirty="0" err="1">
                <a:latin typeface="InterstateLight"/>
              </a:rPr>
              <a:t>indirekt</a:t>
            </a:r>
            <a:r>
              <a:rPr lang="tr-TR" sz="1800" b="0" i="0" u="none" strike="noStrike" baseline="0" dirty="0">
                <a:latin typeface="InterstateLight"/>
              </a:rPr>
              <a:t> </a:t>
            </a:r>
            <a:r>
              <a:rPr lang="tr-TR" sz="1800" b="0" i="0" u="none" strike="noStrike" baseline="0" dirty="0" err="1">
                <a:latin typeface="InterstateLight"/>
              </a:rPr>
              <a:t>bilirubin</a:t>
            </a:r>
            <a:r>
              <a:rPr lang="tr-TR" sz="1800" b="0" i="0" u="none" strike="noStrike" baseline="0" dirty="0">
                <a:latin typeface="InterstateLight"/>
              </a:rPr>
              <a:t> ve </a:t>
            </a:r>
          </a:p>
          <a:p>
            <a:pPr marL="0" indent="0" algn="l">
              <a:buNone/>
            </a:pPr>
            <a:r>
              <a:rPr lang="tr-TR" sz="1800" b="0" i="0" u="none" strike="noStrike" baseline="0" dirty="0">
                <a:latin typeface="InterstateLight"/>
              </a:rPr>
              <a:t>serum demir </a:t>
            </a:r>
            <a:r>
              <a:rPr lang="tr-TR" sz="1800" b="0" i="0" u="none" strike="noStrike" baseline="0" dirty="0" err="1">
                <a:latin typeface="InterstateLight"/>
              </a:rPr>
              <a:t>satürasyonunda</a:t>
            </a:r>
            <a:r>
              <a:rPr lang="tr-TR" sz="1800" b="0" i="0" u="none" strike="noStrike" baseline="0" dirty="0">
                <a:latin typeface="InterstateLight"/>
              </a:rPr>
              <a:t>  </a:t>
            </a:r>
          </a:p>
          <a:p>
            <a:pPr marL="0" indent="0" algn="l">
              <a:buNone/>
            </a:pPr>
            <a:r>
              <a:rPr lang="tr-TR" sz="1800" b="0" i="0" u="none" strike="noStrike" baseline="0" dirty="0" err="1">
                <a:latin typeface="InterstateLight"/>
              </a:rPr>
              <a:t>haptoglobinde</a:t>
            </a:r>
            <a:r>
              <a:rPr lang="tr-TR" sz="1800" dirty="0">
                <a:latin typeface="InterstateLight"/>
              </a:rPr>
              <a:t> </a:t>
            </a:r>
            <a:endParaRPr lang="tr-TR" dirty="0"/>
          </a:p>
        </p:txBody>
      </p:sp>
      <p:sp>
        <p:nvSpPr>
          <p:cNvPr id="5" name="Sağ Ayraç 4">
            <a:extLst>
              <a:ext uri="{FF2B5EF4-FFF2-40B4-BE49-F238E27FC236}">
                <a16:creationId xmlns:a16="http://schemas.microsoft.com/office/drawing/2014/main" id="{2F736FEA-B08C-40B7-8FF2-4731FF121971}"/>
              </a:ext>
            </a:extLst>
          </p:cNvPr>
          <p:cNvSpPr/>
          <p:nvPr/>
        </p:nvSpPr>
        <p:spPr>
          <a:xfrm>
            <a:off x="3790122" y="4479235"/>
            <a:ext cx="397565" cy="9939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6" name="Ok: Aşağı 5">
            <a:extLst>
              <a:ext uri="{FF2B5EF4-FFF2-40B4-BE49-F238E27FC236}">
                <a16:creationId xmlns:a16="http://schemas.microsoft.com/office/drawing/2014/main" id="{3640E720-7060-4F9E-B733-6580969636A1}"/>
              </a:ext>
            </a:extLst>
          </p:cNvPr>
          <p:cNvSpPr/>
          <p:nvPr/>
        </p:nvSpPr>
        <p:spPr>
          <a:xfrm>
            <a:off x="2690191" y="5605670"/>
            <a:ext cx="344557" cy="291547"/>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Yukarı 6">
            <a:extLst>
              <a:ext uri="{FF2B5EF4-FFF2-40B4-BE49-F238E27FC236}">
                <a16:creationId xmlns:a16="http://schemas.microsoft.com/office/drawing/2014/main" id="{FB273516-4233-4EA1-B678-1A6D90009507}"/>
              </a:ext>
            </a:extLst>
          </p:cNvPr>
          <p:cNvSpPr/>
          <p:nvPr/>
        </p:nvSpPr>
        <p:spPr>
          <a:xfrm>
            <a:off x="4903304" y="4479235"/>
            <a:ext cx="490331" cy="662608"/>
          </a:xfrm>
          <a:prstGeom prst="upArrow">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02410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86BD11-B46F-40A2-8E48-C39D1C295B16}"/>
              </a:ext>
            </a:extLst>
          </p:cNvPr>
          <p:cNvSpPr>
            <a:spLocks noGrp="1"/>
          </p:cNvSpPr>
          <p:nvPr>
            <p:ph type="title"/>
          </p:nvPr>
        </p:nvSpPr>
        <p:spPr/>
        <p:txBody>
          <a:bodyPr/>
          <a:lstStyle/>
          <a:p>
            <a:r>
              <a:rPr lang="tr-TR" dirty="0"/>
              <a:t>B12 EKSİKLİĞİ</a:t>
            </a:r>
            <a:r>
              <a:rPr lang="tr-TR" sz="2400" i="1" dirty="0"/>
              <a:t>-Laboratuvar</a:t>
            </a:r>
            <a:endParaRPr lang="tr-TR" i="1" dirty="0"/>
          </a:p>
        </p:txBody>
      </p:sp>
      <p:sp>
        <p:nvSpPr>
          <p:cNvPr id="3" name="İçerik Yer Tutucusu 2">
            <a:extLst>
              <a:ext uri="{FF2B5EF4-FFF2-40B4-BE49-F238E27FC236}">
                <a16:creationId xmlns:a16="http://schemas.microsoft.com/office/drawing/2014/main" id="{C11701DB-B19C-484E-BCCC-796C20F74DF8}"/>
              </a:ext>
            </a:extLst>
          </p:cNvPr>
          <p:cNvSpPr>
            <a:spLocks noGrp="1"/>
          </p:cNvSpPr>
          <p:nvPr>
            <p:ph idx="1"/>
          </p:nvPr>
        </p:nvSpPr>
        <p:spPr/>
        <p:txBody>
          <a:bodyPr/>
          <a:lstStyle/>
          <a:p>
            <a:pPr marL="0" indent="0" algn="l">
              <a:buNone/>
            </a:pPr>
            <a:r>
              <a:rPr lang="tr-TR" sz="1800" b="1" dirty="0">
                <a:solidFill>
                  <a:schemeClr val="accent1">
                    <a:lumMod val="50000"/>
                  </a:schemeClr>
                </a:solidFill>
                <a:latin typeface="InterstateLight"/>
              </a:rPr>
              <a:t>3</a:t>
            </a:r>
            <a:r>
              <a:rPr lang="tr-TR" sz="1800" b="1" i="0" u="none" strike="noStrike" baseline="0" dirty="0">
                <a:solidFill>
                  <a:schemeClr val="accent1">
                    <a:lumMod val="50000"/>
                  </a:schemeClr>
                </a:solidFill>
                <a:latin typeface="InterstateLight"/>
              </a:rPr>
              <a:t>. </a:t>
            </a:r>
            <a:r>
              <a:rPr lang="tr-TR" sz="1800" b="1" i="0" u="none" strike="noStrike" baseline="0" dirty="0" err="1">
                <a:solidFill>
                  <a:schemeClr val="accent1">
                    <a:lumMod val="50000"/>
                  </a:schemeClr>
                </a:solidFill>
                <a:latin typeface="InterstateLight"/>
              </a:rPr>
              <a:t>Periferik</a:t>
            </a:r>
            <a:r>
              <a:rPr lang="tr-TR" sz="1800" b="1" i="0" u="none" strike="noStrike" baseline="0" dirty="0">
                <a:solidFill>
                  <a:schemeClr val="accent1">
                    <a:lumMod val="50000"/>
                  </a:schemeClr>
                </a:solidFill>
                <a:latin typeface="InterstateLight"/>
              </a:rPr>
              <a:t> kan yayması: </a:t>
            </a:r>
          </a:p>
          <a:p>
            <a:pPr marL="0" indent="0" algn="l">
              <a:buNone/>
            </a:pPr>
            <a:r>
              <a:rPr lang="tr-TR" sz="1800" dirty="0" err="1">
                <a:latin typeface="InterstateLight"/>
              </a:rPr>
              <a:t>M</a:t>
            </a:r>
            <a:r>
              <a:rPr lang="tr-TR" sz="1800" b="0" i="0" u="none" strike="noStrike" baseline="0" dirty="0" err="1">
                <a:latin typeface="InterstateLight"/>
              </a:rPr>
              <a:t>akrositer</a:t>
            </a:r>
            <a:r>
              <a:rPr lang="tr-TR" sz="1800" b="0" i="0" u="none" strike="noStrike" baseline="0" dirty="0">
                <a:latin typeface="InterstateLight"/>
              </a:rPr>
              <a:t> oval eritrositler, </a:t>
            </a:r>
            <a:r>
              <a:rPr lang="tr-TR" sz="1800" b="0" i="0" u="none" strike="noStrike" baseline="0" dirty="0" err="1">
                <a:latin typeface="InterstateLight"/>
              </a:rPr>
              <a:t>anizositoz</a:t>
            </a:r>
            <a:r>
              <a:rPr lang="tr-TR" sz="1800" b="0" i="0" u="none" strike="noStrike" baseline="0" dirty="0">
                <a:latin typeface="InterstateLight"/>
              </a:rPr>
              <a:t>, </a:t>
            </a:r>
            <a:r>
              <a:rPr lang="tr-TR" sz="1800" b="0" i="0" u="none" strike="noStrike" baseline="0" dirty="0" err="1">
                <a:latin typeface="InterstateLight"/>
              </a:rPr>
              <a:t>poikilositoz</a:t>
            </a:r>
            <a:r>
              <a:rPr lang="tr-TR" sz="1800" b="0" i="0" u="none" strike="noStrike" baseline="0" dirty="0">
                <a:latin typeface="InterstateLight"/>
              </a:rPr>
              <a:t>, </a:t>
            </a:r>
            <a:r>
              <a:rPr lang="tr-TR" sz="1800" b="0" i="0" u="none" strike="noStrike" baseline="0" dirty="0" err="1">
                <a:latin typeface="InterstateLight"/>
              </a:rPr>
              <a:t>şistositler</a:t>
            </a:r>
            <a:r>
              <a:rPr lang="tr-TR" sz="1800" dirty="0">
                <a:latin typeface="InterstateLight"/>
              </a:rPr>
              <a:t> </a:t>
            </a:r>
            <a:r>
              <a:rPr lang="tr-TR" sz="1800" b="0" i="0" u="none" strike="noStrike" baseline="0" dirty="0">
                <a:latin typeface="InterstateLight"/>
              </a:rPr>
              <a:t>ve genç </a:t>
            </a:r>
            <a:r>
              <a:rPr lang="tr-TR" sz="1800" b="0" i="0" u="none" strike="noStrike" baseline="0" dirty="0" err="1">
                <a:latin typeface="InterstateLight"/>
              </a:rPr>
              <a:t>miyeloid</a:t>
            </a:r>
            <a:r>
              <a:rPr lang="tr-TR" sz="1800" b="0" i="0" u="none" strike="noStrike" baseline="0" dirty="0">
                <a:latin typeface="InterstateLight"/>
              </a:rPr>
              <a:t> öncüller, </a:t>
            </a:r>
            <a:r>
              <a:rPr lang="tr-TR" sz="1800" b="0" i="0" u="none" strike="noStrike" baseline="0" dirty="0" err="1">
                <a:latin typeface="InterstateLight"/>
              </a:rPr>
              <a:t>nötrofillerde</a:t>
            </a:r>
            <a:r>
              <a:rPr lang="tr-TR" sz="1800" b="0" i="0" u="none" strike="noStrike" baseline="0" dirty="0">
                <a:latin typeface="InterstateLight"/>
              </a:rPr>
              <a:t> </a:t>
            </a:r>
            <a:r>
              <a:rPr lang="tr-TR" sz="1800" b="0" i="0" u="none" strike="noStrike" baseline="0" dirty="0" err="1">
                <a:latin typeface="InterstateLight"/>
              </a:rPr>
              <a:t>hipersegmentasyon</a:t>
            </a:r>
            <a:r>
              <a:rPr lang="tr-TR" sz="1800" dirty="0">
                <a:latin typeface="InterstateLight"/>
              </a:rPr>
              <a:t> </a:t>
            </a:r>
            <a:r>
              <a:rPr lang="tr-TR" sz="1800" b="0" i="0" u="none" strike="noStrike" baseline="0" dirty="0">
                <a:latin typeface="InterstateLight"/>
              </a:rPr>
              <a:t>(100 </a:t>
            </a:r>
            <a:r>
              <a:rPr lang="tr-TR" sz="1800" b="0" i="0" u="none" strike="noStrike" baseline="0" dirty="0" err="1">
                <a:latin typeface="InterstateLight"/>
              </a:rPr>
              <a:t>granülositte</a:t>
            </a:r>
            <a:r>
              <a:rPr lang="tr-TR" sz="1800" b="0" i="0" u="none" strike="noStrike" baseline="0" dirty="0">
                <a:latin typeface="InterstateLight"/>
              </a:rPr>
              <a:t>, 1 tane 6 loblu veya</a:t>
            </a:r>
            <a:r>
              <a:rPr lang="tr-TR" sz="1800" b="0" i="0" u="none" strike="noStrike" baseline="0" dirty="0">
                <a:latin typeface="Symbol" panose="05050102010706020507" pitchFamily="18" charset="2"/>
              </a:rPr>
              <a:t> </a:t>
            </a:r>
            <a:r>
              <a:rPr lang="tr-TR" sz="1800" b="0" i="0" u="none" strike="noStrike" baseline="0" dirty="0">
                <a:latin typeface="InterstateLight"/>
              </a:rPr>
              <a:t>5 tane 5 loblu </a:t>
            </a:r>
            <a:r>
              <a:rPr lang="tr-TR" sz="1800" b="0" i="0" u="none" strike="noStrike" baseline="0" dirty="0" err="1">
                <a:latin typeface="InterstateLight"/>
              </a:rPr>
              <a:t>nötrofil</a:t>
            </a:r>
            <a:r>
              <a:rPr lang="tr-TR" sz="1800" b="0" i="0" u="none" strike="noStrike" baseline="0" dirty="0">
                <a:latin typeface="InterstateLight"/>
              </a:rPr>
              <a:t> görülmesi) görülür.</a:t>
            </a:r>
          </a:p>
          <a:p>
            <a:pPr marL="0" indent="0" algn="l">
              <a:buNone/>
            </a:pPr>
            <a:endParaRPr lang="tr-TR" sz="1800" b="0" i="0" u="none" strike="noStrike" baseline="0" dirty="0">
              <a:latin typeface="InterstateLight"/>
            </a:endParaRPr>
          </a:p>
          <a:p>
            <a:pPr marL="0" indent="0" algn="l">
              <a:buNone/>
            </a:pPr>
            <a:r>
              <a:rPr lang="tr-TR" sz="1800" b="1" dirty="0">
                <a:solidFill>
                  <a:schemeClr val="accent1">
                    <a:lumMod val="50000"/>
                  </a:schemeClr>
                </a:solidFill>
                <a:latin typeface="InterstateLight"/>
              </a:rPr>
              <a:t>4</a:t>
            </a:r>
            <a:r>
              <a:rPr lang="tr-TR" sz="1800" b="1" i="0" u="none" strike="noStrike" baseline="0" dirty="0">
                <a:solidFill>
                  <a:schemeClr val="accent1">
                    <a:lumMod val="50000"/>
                  </a:schemeClr>
                </a:solidFill>
                <a:latin typeface="InterstateLight"/>
              </a:rPr>
              <a:t>. </a:t>
            </a:r>
            <a:r>
              <a:rPr lang="tr-TR" sz="1800" b="1" i="0" u="none" strike="noStrike" baseline="0" dirty="0" err="1">
                <a:solidFill>
                  <a:schemeClr val="accent1">
                    <a:lumMod val="50000"/>
                  </a:schemeClr>
                </a:solidFill>
                <a:latin typeface="InterstateLight"/>
              </a:rPr>
              <a:t>Retikülosit</a:t>
            </a:r>
            <a:r>
              <a:rPr lang="tr-TR" sz="1800" b="1" i="0" u="none" strike="noStrike" baseline="0" dirty="0">
                <a:solidFill>
                  <a:schemeClr val="accent1">
                    <a:lumMod val="50000"/>
                  </a:schemeClr>
                </a:solidFill>
                <a:latin typeface="InterstateLight"/>
              </a:rPr>
              <a:t> sayısı: </a:t>
            </a:r>
          </a:p>
          <a:p>
            <a:pPr marL="0" indent="0" algn="l">
              <a:buNone/>
            </a:pPr>
            <a:r>
              <a:rPr lang="tr-TR" sz="1800" b="0" i="0" u="none" strike="noStrike" baseline="0" dirty="0">
                <a:latin typeface="InterstateLight"/>
              </a:rPr>
              <a:t>Genellikle azalır.</a:t>
            </a:r>
          </a:p>
          <a:p>
            <a:pPr marL="0" indent="0" algn="l">
              <a:buNone/>
            </a:pPr>
            <a:endParaRPr lang="tr-TR" sz="1800" b="0" i="0" u="none" strike="noStrike" baseline="0" dirty="0">
              <a:latin typeface="InterstateLight"/>
            </a:endParaRPr>
          </a:p>
          <a:p>
            <a:pPr marL="0" indent="0" algn="l">
              <a:buNone/>
            </a:pPr>
            <a:r>
              <a:rPr lang="tr-TR" sz="1800" b="1" dirty="0">
                <a:solidFill>
                  <a:schemeClr val="accent1">
                    <a:lumMod val="50000"/>
                  </a:schemeClr>
                </a:solidFill>
                <a:latin typeface="InterstateLight"/>
              </a:rPr>
              <a:t>5</a:t>
            </a:r>
            <a:r>
              <a:rPr lang="tr-TR" sz="1800" b="1" i="0" u="none" strike="noStrike" baseline="0" dirty="0">
                <a:solidFill>
                  <a:schemeClr val="accent1">
                    <a:lumMod val="50000"/>
                  </a:schemeClr>
                </a:solidFill>
                <a:latin typeface="InterstateLight"/>
              </a:rPr>
              <a:t>. Kemik iliği yayması: </a:t>
            </a:r>
          </a:p>
          <a:p>
            <a:pPr marL="0" indent="0" algn="l">
              <a:buNone/>
            </a:pPr>
            <a:r>
              <a:rPr lang="tr-TR" sz="1800" b="0" i="0" u="none" strike="noStrike" baseline="0" dirty="0">
                <a:latin typeface="InterstateLight"/>
              </a:rPr>
              <a:t>Tanısal zorluk taşıyan olgularda önerilir. </a:t>
            </a:r>
            <a:r>
              <a:rPr lang="tr-TR" sz="1800" b="0" i="0" u="none" strike="noStrike" baseline="0" dirty="0" err="1">
                <a:latin typeface="InterstateLight"/>
              </a:rPr>
              <a:t>Megaloblastik</a:t>
            </a:r>
            <a:r>
              <a:rPr lang="tr-TR" sz="1800" b="0" i="0" u="none" strike="noStrike" baseline="0" dirty="0">
                <a:latin typeface="InterstateLight"/>
              </a:rPr>
              <a:t> </a:t>
            </a:r>
            <a:r>
              <a:rPr lang="tr-TR" sz="1800" b="0" i="0" u="none" strike="noStrike" baseline="0" dirty="0" err="1">
                <a:latin typeface="InterstateLight"/>
              </a:rPr>
              <a:t>hematopoez</a:t>
            </a:r>
            <a:r>
              <a:rPr lang="tr-TR" sz="1800" b="0" i="0" u="none" strike="noStrike" baseline="0" dirty="0">
                <a:latin typeface="InterstateLight"/>
              </a:rPr>
              <a:t> ve </a:t>
            </a:r>
            <a:r>
              <a:rPr lang="tr-TR" sz="1800" b="0" i="0" u="none" strike="noStrike" baseline="0" dirty="0" err="1">
                <a:latin typeface="InterstateLight"/>
              </a:rPr>
              <a:t>displastik</a:t>
            </a:r>
            <a:r>
              <a:rPr lang="tr-TR" sz="1800" b="0" i="0" u="none" strike="noStrike" baseline="0" dirty="0">
                <a:latin typeface="InterstateLight"/>
              </a:rPr>
              <a:t> değişiklikler görülür.</a:t>
            </a:r>
            <a:endParaRPr lang="tr-TR" dirty="0"/>
          </a:p>
        </p:txBody>
      </p:sp>
    </p:spTree>
    <p:extLst>
      <p:ext uri="{BB962C8B-B14F-4D97-AF65-F5344CB8AC3E}">
        <p14:creationId xmlns:p14="http://schemas.microsoft.com/office/powerpoint/2010/main" val="2752513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4C5F682-A4D1-444B-922D-829C5BD1398B}"/>
              </a:ext>
            </a:extLst>
          </p:cNvPr>
          <p:cNvPicPr>
            <a:picLocks noChangeAspect="1"/>
          </p:cNvPicPr>
          <p:nvPr/>
        </p:nvPicPr>
        <p:blipFill>
          <a:blip r:embed="rId2"/>
          <a:stretch>
            <a:fillRect/>
          </a:stretch>
        </p:blipFill>
        <p:spPr>
          <a:xfrm>
            <a:off x="367750" y="196296"/>
            <a:ext cx="4096854" cy="3072641"/>
          </a:xfrm>
          <a:prstGeom prst="rect">
            <a:avLst/>
          </a:prstGeom>
        </p:spPr>
      </p:pic>
      <p:pic>
        <p:nvPicPr>
          <p:cNvPr id="3" name="Resim 2">
            <a:extLst>
              <a:ext uri="{FF2B5EF4-FFF2-40B4-BE49-F238E27FC236}">
                <a16:creationId xmlns:a16="http://schemas.microsoft.com/office/drawing/2014/main" id="{D14EBB99-E189-42D0-B52B-9C369F3995D8}"/>
              </a:ext>
            </a:extLst>
          </p:cNvPr>
          <p:cNvPicPr>
            <a:picLocks noChangeAspect="1"/>
          </p:cNvPicPr>
          <p:nvPr/>
        </p:nvPicPr>
        <p:blipFill>
          <a:blip r:embed="rId3"/>
          <a:stretch>
            <a:fillRect/>
          </a:stretch>
        </p:blipFill>
        <p:spPr>
          <a:xfrm>
            <a:off x="5980443" y="196296"/>
            <a:ext cx="4663086" cy="3072641"/>
          </a:xfrm>
          <a:prstGeom prst="rect">
            <a:avLst/>
          </a:prstGeom>
        </p:spPr>
      </p:pic>
      <p:pic>
        <p:nvPicPr>
          <p:cNvPr id="4" name="Resim 3">
            <a:extLst>
              <a:ext uri="{FF2B5EF4-FFF2-40B4-BE49-F238E27FC236}">
                <a16:creationId xmlns:a16="http://schemas.microsoft.com/office/drawing/2014/main" id="{3F238B0B-5129-4789-80DE-186444E1EB58}"/>
              </a:ext>
            </a:extLst>
          </p:cNvPr>
          <p:cNvPicPr>
            <a:picLocks noChangeAspect="1"/>
          </p:cNvPicPr>
          <p:nvPr/>
        </p:nvPicPr>
        <p:blipFill>
          <a:blip r:embed="rId4"/>
          <a:stretch>
            <a:fillRect/>
          </a:stretch>
        </p:blipFill>
        <p:spPr>
          <a:xfrm>
            <a:off x="3565234" y="3589064"/>
            <a:ext cx="4409035" cy="3062705"/>
          </a:xfrm>
          <a:prstGeom prst="rect">
            <a:avLst/>
          </a:prstGeom>
        </p:spPr>
      </p:pic>
    </p:spTree>
    <p:extLst>
      <p:ext uri="{BB962C8B-B14F-4D97-AF65-F5344CB8AC3E}">
        <p14:creationId xmlns:p14="http://schemas.microsoft.com/office/powerpoint/2010/main" val="3146683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59FC661-B6E5-456D-B61D-BB1CA0321F25}"/>
              </a:ext>
            </a:extLst>
          </p:cNvPr>
          <p:cNvPicPr>
            <a:picLocks noChangeAspect="1"/>
          </p:cNvPicPr>
          <p:nvPr/>
        </p:nvPicPr>
        <p:blipFill>
          <a:blip r:embed="rId2"/>
          <a:stretch>
            <a:fillRect/>
          </a:stretch>
        </p:blipFill>
        <p:spPr>
          <a:xfrm>
            <a:off x="3114261" y="26910"/>
            <a:ext cx="6109251" cy="6831090"/>
          </a:xfrm>
          <a:prstGeom prst="rect">
            <a:avLst/>
          </a:prstGeom>
        </p:spPr>
      </p:pic>
    </p:spTree>
    <p:extLst>
      <p:ext uri="{BB962C8B-B14F-4D97-AF65-F5344CB8AC3E}">
        <p14:creationId xmlns:p14="http://schemas.microsoft.com/office/powerpoint/2010/main" val="166522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D5268-A01D-4AD7-ADB4-8BAC3ED08F64}"/>
              </a:ext>
            </a:extLst>
          </p:cNvPr>
          <p:cNvSpPr>
            <a:spLocks noGrp="1"/>
          </p:cNvSpPr>
          <p:nvPr>
            <p:ph type="title"/>
          </p:nvPr>
        </p:nvSpPr>
        <p:spPr/>
        <p:txBody>
          <a:bodyPr/>
          <a:lstStyle/>
          <a:p>
            <a:r>
              <a:rPr lang="tr-TR" dirty="0"/>
              <a:t>VİTAMİN B12 EKSİKLİĞİ</a:t>
            </a:r>
            <a:r>
              <a:rPr lang="tr-TR" sz="2400" i="1" dirty="0"/>
              <a:t>-Laboratuvar</a:t>
            </a:r>
            <a:endParaRPr lang="tr-TR" i="1" dirty="0"/>
          </a:p>
        </p:txBody>
      </p:sp>
      <p:sp>
        <p:nvSpPr>
          <p:cNvPr id="3" name="İçerik Yer Tutucusu 2">
            <a:extLst>
              <a:ext uri="{FF2B5EF4-FFF2-40B4-BE49-F238E27FC236}">
                <a16:creationId xmlns:a16="http://schemas.microsoft.com/office/drawing/2014/main" id="{445D86B6-2587-498D-9649-5205DE4E1652}"/>
              </a:ext>
            </a:extLst>
          </p:cNvPr>
          <p:cNvSpPr>
            <a:spLocks noGrp="1"/>
          </p:cNvSpPr>
          <p:nvPr>
            <p:ph idx="1"/>
          </p:nvPr>
        </p:nvSpPr>
        <p:spPr>
          <a:xfrm>
            <a:off x="838200" y="1825624"/>
            <a:ext cx="10515600" cy="4866723"/>
          </a:xfrm>
        </p:spPr>
        <p:txBody>
          <a:bodyPr>
            <a:normAutofit/>
          </a:bodyPr>
          <a:lstStyle/>
          <a:p>
            <a:pPr marL="0" indent="0" algn="l">
              <a:buNone/>
            </a:pPr>
            <a:r>
              <a:rPr lang="tr-TR" sz="1800" b="1" dirty="0">
                <a:solidFill>
                  <a:schemeClr val="accent1">
                    <a:lumMod val="50000"/>
                  </a:schemeClr>
                </a:solidFill>
                <a:latin typeface="InterstateLight"/>
              </a:rPr>
              <a:t>6</a:t>
            </a:r>
            <a:r>
              <a:rPr lang="tr-TR" sz="1800" b="1" i="0" u="none" strike="noStrike" baseline="0" dirty="0">
                <a:solidFill>
                  <a:schemeClr val="accent1">
                    <a:lumMod val="50000"/>
                  </a:schemeClr>
                </a:solidFill>
                <a:latin typeface="InterstateLight"/>
              </a:rPr>
              <a:t>. Nedeni saptamak için yapılan tetkikler:</a:t>
            </a:r>
          </a:p>
          <a:p>
            <a:pPr marL="0" indent="0" algn="l">
              <a:buNone/>
            </a:pPr>
            <a:endParaRPr lang="tr-TR" sz="1800" b="1" i="0" u="none" strike="noStrike" baseline="0" dirty="0">
              <a:solidFill>
                <a:schemeClr val="accent1">
                  <a:lumMod val="50000"/>
                </a:schemeClr>
              </a:solidFill>
              <a:latin typeface="InterstateLight"/>
            </a:endParaRPr>
          </a:p>
          <a:p>
            <a:pPr algn="l"/>
            <a:r>
              <a:rPr lang="tr-TR" sz="1800" b="0" i="1" u="none" strike="noStrike" baseline="0" dirty="0">
                <a:latin typeface="InterstateLight"/>
              </a:rPr>
              <a:t>Türkiye’de süt çocukluğu döneminde en sık görülen B12 vitamini eksikliği nedeni, annenin gebelik dönemindeki </a:t>
            </a:r>
            <a:r>
              <a:rPr lang="nn-NO" sz="1800" b="0" i="1" u="none" strike="noStrike" baseline="0" dirty="0">
                <a:latin typeface="InterstateLight"/>
              </a:rPr>
              <a:t>B12 vitamini eksikliğidir</a:t>
            </a:r>
            <a:r>
              <a:rPr lang="tr-TR" sz="1800" b="0" i="1" u="none" strike="noStrike" baseline="0" dirty="0">
                <a:latin typeface="InterstateLight"/>
              </a:rPr>
              <a:t>. </a:t>
            </a:r>
            <a:r>
              <a:rPr lang="tr-TR" sz="1800" b="0" i="0" u="none" strike="noStrike" baseline="0" dirty="0">
                <a:latin typeface="InterstateLight"/>
                <a:sym typeface="Wingdings" panose="05000000000000000000" pitchFamily="2" charset="2"/>
              </a:rPr>
              <a:t> Anne </a:t>
            </a:r>
            <a:r>
              <a:rPr lang="tr-TR" sz="1800" b="0" i="0" u="none" strike="noStrike" baseline="0" dirty="0" err="1">
                <a:latin typeface="InterstateLight"/>
                <a:sym typeface="Wingdings" panose="05000000000000000000" pitchFamily="2" charset="2"/>
              </a:rPr>
              <a:t>araştırımalı</a:t>
            </a:r>
            <a:r>
              <a:rPr lang="tr-TR" sz="1800" dirty="0">
                <a:latin typeface="InterstateLight"/>
                <a:sym typeface="Wingdings" panose="05000000000000000000" pitchFamily="2" charset="2"/>
              </a:rPr>
              <a:t>!</a:t>
            </a:r>
          </a:p>
          <a:p>
            <a:pPr algn="l"/>
            <a:endParaRPr lang="tr-TR" sz="1800" b="0" i="0" u="none" strike="noStrike" baseline="0" dirty="0">
              <a:latin typeface="InterstateLight"/>
            </a:endParaRPr>
          </a:p>
          <a:p>
            <a:pPr algn="l"/>
            <a:endParaRPr lang="tr-TR" sz="1800" b="0" i="0" u="none" strike="noStrike" baseline="0" dirty="0">
              <a:latin typeface="InterstateLight"/>
            </a:endParaRPr>
          </a:p>
          <a:p>
            <a:pPr algn="l"/>
            <a:r>
              <a:rPr lang="tr-TR" sz="1800" b="0" i="0" u="none" strike="noStrike" baseline="0" dirty="0">
                <a:latin typeface="InterstateLight"/>
              </a:rPr>
              <a:t>Tam idrar tetkiki: </a:t>
            </a:r>
            <a:r>
              <a:rPr lang="tr-TR" sz="1800" b="0" i="0" u="none" strike="noStrike" baseline="0" dirty="0" err="1">
                <a:latin typeface="InterstateLight"/>
              </a:rPr>
              <a:t>Persistan</a:t>
            </a:r>
            <a:r>
              <a:rPr lang="tr-TR" sz="1800" b="0" i="0" u="none" strike="noStrike" baseline="0" dirty="0">
                <a:latin typeface="InterstateLight"/>
              </a:rPr>
              <a:t> </a:t>
            </a:r>
            <a:r>
              <a:rPr lang="tr-TR" sz="1800" b="0" i="0" u="none" strike="noStrike" baseline="0" dirty="0" err="1">
                <a:latin typeface="InterstateLight"/>
              </a:rPr>
              <a:t>proteinüri</a:t>
            </a:r>
            <a:r>
              <a:rPr lang="tr-TR" sz="1800" b="0" i="0" u="none" strike="noStrike" baseline="0" dirty="0">
                <a:latin typeface="InterstateLight"/>
              </a:rPr>
              <a:t>, süt çocukluğu döneminde </a:t>
            </a:r>
            <a:r>
              <a:rPr lang="tr-TR" sz="1800" b="0" i="0" u="none" strike="noStrike" baseline="0" dirty="0" err="1">
                <a:latin typeface="InterstateLight"/>
              </a:rPr>
              <a:t>İmmerslund-Grasbeck</a:t>
            </a:r>
            <a:r>
              <a:rPr lang="tr-TR" sz="1800" b="0" i="0" u="none" strike="noStrike" baseline="0" dirty="0">
                <a:latin typeface="InterstateLight"/>
              </a:rPr>
              <a:t> sendromu??</a:t>
            </a:r>
          </a:p>
          <a:p>
            <a:pPr algn="l"/>
            <a:endParaRPr lang="tr-TR" sz="1800" dirty="0">
              <a:latin typeface="InterstateLight"/>
            </a:endParaRPr>
          </a:p>
          <a:p>
            <a:pPr marL="0" indent="0">
              <a:buNone/>
            </a:pPr>
            <a:r>
              <a:rPr lang="tr-TR" sz="1800" b="0" i="0" u="none" strike="noStrike" baseline="0" dirty="0">
                <a:latin typeface="InterstateLight"/>
              </a:rPr>
              <a:t>                         </a:t>
            </a:r>
            <a:r>
              <a:rPr lang="tr-TR" sz="1800" b="0" i="0" u="none" strike="noStrike" baseline="0" dirty="0" err="1">
                <a:latin typeface="InterstateLight"/>
              </a:rPr>
              <a:t>cubilin</a:t>
            </a:r>
            <a:r>
              <a:rPr lang="tr-TR" sz="1800" b="0" i="0" u="none" strike="noStrike" baseline="0" dirty="0">
                <a:latin typeface="InterstateLight"/>
              </a:rPr>
              <a:t> ve </a:t>
            </a:r>
            <a:r>
              <a:rPr lang="tr-TR" sz="1800" b="0" i="0" u="none" strike="noStrike" baseline="0" dirty="0" err="1">
                <a:latin typeface="InterstateLight"/>
              </a:rPr>
              <a:t>amnionless</a:t>
            </a:r>
            <a:r>
              <a:rPr lang="tr-TR" sz="1800" b="0" i="0" u="none" strike="noStrike" baseline="0" dirty="0">
                <a:latin typeface="InterstateLight"/>
              </a:rPr>
              <a:t> reseptör gen mutasyonu araştırılabilir</a:t>
            </a:r>
          </a:p>
          <a:p>
            <a:pPr algn="l"/>
            <a:endParaRPr lang="tr-TR" sz="1800" b="0" i="0" u="none" strike="noStrike" baseline="0" dirty="0">
              <a:latin typeface="InterstateLight"/>
            </a:endParaRPr>
          </a:p>
          <a:p>
            <a:pPr algn="l"/>
            <a:endParaRPr lang="tr-TR" sz="1800" b="0" i="0" u="none" strike="noStrike" baseline="0" dirty="0">
              <a:latin typeface="InterstateLight"/>
            </a:endParaRPr>
          </a:p>
        </p:txBody>
      </p:sp>
      <p:sp>
        <p:nvSpPr>
          <p:cNvPr id="4" name="Ok: Aşağı 3">
            <a:extLst>
              <a:ext uri="{FF2B5EF4-FFF2-40B4-BE49-F238E27FC236}">
                <a16:creationId xmlns:a16="http://schemas.microsoft.com/office/drawing/2014/main" id="{F05E73CD-7802-4662-A0DD-D54271649A87}"/>
              </a:ext>
            </a:extLst>
          </p:cNvPr>
          <p:cNvSpPr/>
          <p:nvPr/>
        </p:nvSpPr>
        <p:spPr>
          <a:xfrm>
            <a:off x="5009322" y="4258985"/>
            <a:ext cx="424069" cy="450574"/>
          </a:xfrm>
          <a:prstGeom prst="downArrow">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1075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A112B-D66F-4A9F-A881-EA0240FEE7B0}"/>
              </a:ext>
            </a:extLst>
          </p:cNvPr>
          <p:cNvSpPr>
            <a:spLocks noGrp="1"/>
          </p:cNvSpPr>
          <p:nvPr>
            <p:ph type="title"/>
          </p:nvPr>
        </p:nvSpPr>
        <p:spPr/>
        <p:txBody>
          <a:bodyPr/>
          <a:lstStyle/>
          <a:p>
            <a:r>
              <a:rPr lang="tr-TR" dirty="0"/>
              <a:t>VİTAMİN B12 EKSİKLİĞİ</a:t>
            </a:r>
            <a:r>
              <a:rPr lang="tr-TR" sz="2400" i="1" dirty="0"/>
              <a:t>-Laboratuvar</a:t>
            </a:r>
            <a:endParaRPr lang="tr-TR" dirty="0"/>
          </a:p>
        </p:txBody>
      </p:sp>
      <p:sp>
        <p:nvSpPr>
          <p:cNvPr id="3" name="İçerik Yer Tutucusu 2">
            <a:extLst>
              <a:ext uri="{FF2B5EF4-FFF2-40B4-BE49-F238E27FC236}">
                <a16:creationId xmlns:a16="http://schemas.microsoft.com/office/drawing/2014/main" id="{0E0DD4B7-6FD7-4E08-B67F-F880D47BD2FC}"/>
              </a:ext>
            </a:extLst>
          </p:cNvPr>
          <p:cNvSpPr>
            <a:spLocks noGrp="1"/>
          </p:cNvSpPr>
          <p:nvPr>
            <p:ph idx="1"/>
          </p:nvPr>
        </p:nvSpPr>
        <p:spPr/>
        <p:txBody>
          <a:bodyPr>
            <a:normAutofit/>
          </a:bodyPr>
          <a:lstStyle/>
          <a:p>
            <a:pPr marL="0" indent="0" algn="l">
              <a:buNone/>
            </a:pPr>
            <a:endParaRPr lang="tr-TR" b="0" i="1" u="none" strike="noStrike" baseline="0" dirty="0">
              <a:latin typeface="InterstateLight"/>
            </a:endParaRPr>
          </a:p>
          <a:p>
            <a:pPr marL="0" indent="0" algn="l">
              <a:buNone/>
            </a:pPr>
            <a:r>
              <a:rPr lang="tr-TR" b="0" i="1" u="none" strike="noStrike" baseline="0" dirty="0">
                <a:latin typeface="InterstateLight"/>
              </a:rPr>
              <a:t>Üst GİS endoskopisi ve biyopsisi ile </a:t>
            </a:r>
            <a:r>
              <a:rPr lang="tr-TR" b="1" strike="noStrike" baseline="0" dirty="0" err="1">
                <a:latin typeface="InterstateLight"/>
              </a:rPr>
              <a:t>gastrik</a:t>
            </a:r>
            <a:r>
              <a:rPr lang="tr-TR" b="1" strike="noStrike" baseline="0" dirty="0">
                <a:latin typeface="InterstateLight"/>
              </a:rPr>
              <a:t> </a:t>
            </a:r>
            <a:r>
              <a:rPr lang="tr-TR" b="1" strike="noStrike" baseline="0" dirty="0" err="1">
                <a:latin typeface="InterstateLight"/>
              </a:rPr>
              <a:t>atrofi</a:t>
            </a:r>
            <a:r>
              <a:rPr lang="tr-TR" b="1" strike="noStrike" baseline="0" dirty="0">
                <a:latin typeface="InterstateLight"/>
              </a:rPr>
              <a:t> ve/veya </a:t>
            </a:r>
            <a:r>
              <a:rPr lang="tr-TR" b="1" strike="noStrike" baseline="0" dirty="0" err="1">
                <a:latin typeface="InterstateLight"/>
              </a:rPr>
              <a:t>enterokromafin</a:t>
            </a:r>
            <a:r>
              <a:rPr lang="tr-TR" b="1" strike="noStrike" baseline="0" dirty="0">
                <a:latin typeface="InterstateLight"/>
              </a:rPr>
              <a:t> hücre </a:t>
            </a:r>
            <a:r>
              <a:rPr lang="tr-TR" b="1" strike="noStrike" baseline="0" dirty="0" err="1">
                <a:latin typeface="InterstateLight"/>
              </a:rPr>
              <a:t>hiperplazisinin</a:t>
            </a:r>
            <a:r>
              <a:rPr lang="tr-TR" b="1" strike="noStrike" baseline="0" dirty="0">
                <a:latin typeface="InterstateLight"/>
              </a:rPr>
              <a:t> </a:t>
            </a:r>
            <a:r>
              <a:rPr lang="tr-TR" b="0" i="1" u="none" strike="noStrike" baseline="0" dirty="0">
                <a:latin typeface="InterstateLight"/>
              </a:rPr>
              <a:t>saptanması :  </a:t>
            </a:r>
            <a:r>
              <a:rPr lang="tr-TR" b="0" i="1" u="none" strike="noStrike" baseline="0" dirty="0" err="1">
                <a:latin typeface="InterstateLight"/>
              </a:rPr>
              <a:t>pernisiyöz</a:t>
            </a:r>
            <a:r>
              <a:rPr lang="tr-TR" b="0" i="1" u="none" strike="noStrike" baseline="0" dirty="0">
                <a:latin typeface="InterstateLight"/>
              </a:rPr>
              <a:t> anemi</a:t>
            </a:r>
          </a:p>
          <a:p>
            <a:pPr marL="0" indent="0" algn="l">
              <a:buNone/>
            </a:pPr>
            <a:r>
              <a:rPr lang="tr-TR" sz="2000" b="0" i="1" u="none" strike="noStrike" baseline="0" dirty="0">
                <a:latin typeface="InterstateLight"/>
              </a:rPr>
              <a:t>   (Anti-</a:t>
            </a:r>
            <a:r>
              <a:rPr lang="tr-TR" sz="2000" b="0" i="1" u="none" strike="noStrike" baseline="0" dirty="0" err="1">
                <a:latin typeface="InterstateLight"/>
              </a:rPr>
              <a:t>intrinsek</a:t>
            </a:r>
            <a:r>
              <a:rPr lang="tr-TR" sz="2000" b="0" i="1" u="none" strike="noStrike" baseline="0" dirty="0">
                <a:latin typeface="InterstateLight"/>
              </a:rPr>
              <a:t> faktör ve </a:t>
            </a:r>
            <a:r>
              <a:rPr lang="tr-TR" sz="2000" b="0" i="1" u="none" strike="noStrike" baseline="0" dirty="0" err="1">
                <a:latin typeface="InterstateLight"/>
              </a:rPr>
              <a:t>gastrik</a:t>
            </a:r>
            <a:r>
              <a:rPr lang="tr-TR" sz="2000" b="0" i="1" u="none" strike="noStrike" baseline="0" dirty="0">
                <a:latin typeface="InterstateLight"/>
              </a:rPr>
              <a:t> anti-</a:t>
            </a:r>
            <a:r>
              <a:rPr lang="tr-TR" sz="2000" b="0" i="1" u="none" strike="noStrike" baseline="0" dirty="0" err="1">
                <a:latin typeface="InterstateLight"/>
              </a:rPr>
              <a:t>parietal</a:t>
            </a:r>
            <a:r>
              <a:rPr lang="tr-TR" sz="2000" b="0" i="1" u="none" strike="noStrike" baseline="0" dirty="0">
                <a:latin typeface="InterstateLight"/>
              </a:rPr>
              <a:t> hücre antikorları tanıyı destekler)</a:t>
            </a:r>
          </a:p>
          <a:p>
            <a:pPr marL="0" indent="0" algn="l">
              <a:buNone/>
            </a:pPr>
            <a:endParaRPr lang="tr-TR" sz="2800" b="0" i="0" u="none" strike="noStrike" baseline="0" dirty="0">
              <a:latin typeface="InterstateLight"/>
            </a:endParaRPr>
          </a:p>
          <a:p>
            <a:pPr marL="0" indent="0" algn="l">
              <a:buNone/>
            </a:pPr>
            <a:endParaRPr lang="tr-TR" dirty="0">
              <a:latin typeface="InterstateLight"/>
            </a:endParaRPr>
          </a:p>
          <a:p>
            <a:pPr marL="0" indent="0" algn="l">
              <a:buNone/>
            </a:pPr>
            <a:endParaRPr lang="tr-TR" sz="2800" b="0" i="0" u="none" strike="noStrike" baseline="0" dirty="0">
              <a:latin typeface="InterstateLight"/>
            </a:endParaRPr>
          </a:p>
          <a:p>
            <a:pPr algn="l">
              <a:buFont typeface="Wingdings" panose="05000000000000000000" pitchFamily="2" charset="2"/>
              <a:buChar char="v"/>
            </a:pPr>
            <a:r>
              <a:rPr lang="tr-TR" sz="2800" b="1" i="1" u="none" strike="noStrike" baseline="0" dirty="0" err="1">
                <a:solidFill>
                  <a:schemeClr val="accent3">
                    <a:lumMod val="50000"/>
                  </a:schemeClr>
                </a:solidFill>
                <a:latin typeface="InterstateLight"/>
              </a:rPr>
              <a:t>Pernisiyöz</a:t>
            </a:r>
            <a:r>
              <a:rPr lang="tr-TR" sz="2800" b="1" i="1" u="none" strike="noStrike" baseline="0" dirty="0">
                <a:solidFill>
                  <a:schemeClr val="accent3">
                    <a:lumMod val="50000"/>
                  </a:schemeClr>
                </a:solidFill>
                <a:latin typeface="InterstateLight"/>
              </a:rPr>
              <a:t> anemi tanısı konulan hastalarda diğer </a:t>
            </a:r>
            <a:r>
              <a:rPr lang="tr-TR" sz="2800" b="1" i="1" u="none" strike="noStrike" baseline="0" dirty="0" err="1">
                <a:solidFill>
                  <a:schemeClr val="accent3">
                    <a:lumMod val="50000"/>
                  </a:schemeClr>
                </a:solidFill>
                <a:latin typeface="InterstateLight"/>
              </a:rPr>
              <a:t>otoimmün</a:t>
            </a:r>
            <a:r>
              <a:rPr lang="tr-TR" sz="2800" b="1" i="1" u="none" strike="noStrike" baseline="0" dirty="0">
                <a:solidFill>
                  <a:schemeClr val="accent3">
                    <a:lumMod val="50000"/>
                  </a:schemeClr>
                </a:solidFill>
                <a:latin typeface="InterstateLight"/>
              </a:rPr>
              <a:t> hastalıklar da araştırılır!!!</a:t>
            </a:r>
            <a:endParaRPr lang="tr-TR" b="1" i="1" dirty="0">
              <a:solidFill>
                <a:schemeClr val="accent3">
                  <a:lumMod val="50000"/>
                </a:schemeClr>
              </a:solidFill>
            </a:endParaRPr>
          </a:p>
          <a:p>
            <a:endParaRPr lang="tr-TR" dirty="0"/>
          </a:p>
        </p:txBody>
      </p:sp>
    </p:spTree>
    <p:extLst>
      <p:ext uri="{BB962C8B-B14F-4D97-AF65-F5344CB8AC3E}">
        <p14:creationId xmlns:p14="http://schemas.microsoft.com/office/powerpoint/2010/main" val="139073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27B1F8-E6A4-4412-AC29-86B431132A28}"/>
              </a:ext>
            </a:extLst>
          </p:cNvPr>
          <p:cNvSpPr>
            <a:spLocks noGrp="1"/>
          </p:cNvSpPr>
          <p:nvPr>
            <p:ph type="title"/>
          </p:nvPr>
        </p:nvSpPr>
        <p:spPr/>
        <p:txBody>
          <a:bodyPr/>
          <a:lstStyle/>
          <a:p>
            <a:r>
              <a:rPr lang="tr-TR" dirty="0"/>
              <a:t>VİTAMİN B12 EKSİKLİĞİ</a:t>
            </a:r>
            <a:r>
              <a:rPr lang="tr-TR" sz="2400" i="1" dirty="0"/>
              <a:t>-Tedavi</a:t>
            </a:r>
            <a:endParaRPr lang="tr-TR" i="1" dirty="0"/>
          </a:p>
        </p:txBody>
      </p:sp>
      <p:sp>
        <p:nvSpPr>
          <p:cNvPr id="3" name="İçerik Yer Tutucusu 2">
            <a:extLst>
              <a:ext uri="{FF2B5EF4-FFF2-40B4-BE49-F238E27FC236}">
                <a16:creationId xmlns:a16="http://schemas.microsoft.com/office/drawing/2014/main" id="{A82E9C8E-87BB-4F4A-BF17-7A928A211817}"/>
              </a:ext>
            </a:extLst>
          </p:cNvPr>
          <p:cNvSpPr>
            <a:spLocks noGrp="1"/>
          </p:cNvSpPr>
          <p:nvPr>
            <p:ph idx="1"/>
          </p:nvPr>
        </p:nvSpPr>
        <p:spPr/>
        <p:txBody>
          <a:bodyPr>
            <a:normAutofit/>
          </a:bodyPr>
          <a:lstStyle/>
          <a:p>
            <a:pPr algn="l"/>
            <a:r>
              <a:rPr lang="tr-TR" sz="2000" i="1" dirty="0">
                <a:latin typeface="InterstateLight"/>
              </a:rPr>
              <a:t>D</a:t>
            </a:r>
            <a:r>
              <a:rPr lang="tr-TR" sz="2000" b="0" i="1" u="none" strike="noStrike" baseline="0" dirty="0">
                <a:latin typeface="InterstateLight"/>
              </a:rPr>
              <a:t>oku </a:t>
            </a:r>
            <a:r>
              <a:rPr lang="tr-TR" sz="2000" b="0" i="1" u="none" strike="noStrike" baseline="0" dirty="0" err="1">
                <a:latin typeface="InterstateLight"/>
              </a:rPr>
              <a:t>hipoksisi</a:t>
            </a:r>
            <a:r>
              <a:rPr lang="tr-TR" sz="2000" b="0" i="1" u="none" strike="noStrike" baseline="0" dirty="0">
                <a:latin typeface="InterstateLight"/>
              </a:rPr>
              <a:t> bulguları ve/veya kalp yetmezliğine neden olacak kadar ağır anemi varsa eritrosit süspansiyonu </a:t>
            </a:r>
            <a:r>
              <a:rPr lang="sv-SE" sz="2000" b="0" i="1" u="none" strike="noStrike" baseline="0" dirty="0">
                <a:latin typeface="InterstateLight"/>
              </a:rPr>
              <a:t>verilir. </a:t>
            </a:r>
            <a:endParaRPr lang="tr-TR" sz="2000" b="0" i="1" u="none" strike="noStrike" baseline="0" dirty="0">
              <a:latin typeface="InterstateLight"/>
            </a:endParaRPr>
          </a:p>
          <a:p>
            <a:pPr algn="l"/>
            <a:r>
              <a:rPr lang="tr-TR" sz="2000" b="0" i="1" u="none" strike="noStrike" baseline="0" dirty="0">
                <a:latin typeface="InterstateLight"/>
              </a:rPr>
              <a:t>ES;</a:t>
            </a:r>
            <a:r>
              <a:rPr lang="sv-SE" sz="2000" b="0" i="1" u="none" strike="noStrike" baseline="0" dirty="0">
                <a:latin typeface="InterstateLight"/>
              </a:rPr>
              <a:t> hacim yüklenmesi</a:t>
            </a:r>
            <a:r>
              <a:rPr lang="tr-TR" sz="2000" b="0" i="1" u="none" strike="noStrike" baseline="0" dirty="0">
                <a:latin typeface="InterstateLight"/>
              </a:rPr>
              <a:t> oluşturmayacak şekilde ve yavaş verilmeli</a:t>
            </a:r>
          </a:p>
          <a:p>
            <a:pPr algn="l"/>
            <a:endParaRPr lang="tr-TR" sz="1800" dirty="0">
              <a:latin typeface="InterstateLight"/>
            </a:endParaRPr>
          </a:p>
          <a:p>
            <a:pPr marL="0" indent="0" algn="l">
              <a:buNone/>
            </a:pPr>
            <a:endParaRPr lang="tr-TR" sz="1800" b="0" i="0" u="none" strike="noStrike" baseline="0" dirty="0">
              <a:latin typeface="InterstateLight"/>
            </a:endParaRPr>
          </a:p>
          <a:p>
            <a:pPr marL="0" indent="0">
              <a:buNone/>
            </a:pPr>
            <a:r>
              <a:rPr lang="tr-TR" sz="1800" dirty="0">
                <a:effectLst/>
                <a:latin typeface="Calibri" panose="020F0502020204030204" pitchFamily="34" charset="0"/>
                <a:ea typeface="Calibri" panose="020F0502020204030204" pitchFamily="34" charset="0"/>
                <a:cs typeface="Times New Roman" panose="02020603050405020304" pitchFamily="18" charset="0"/>
              </a:rPr>
              <a:t>         Tedavinin ilk 48 saatinde ağır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hipokalemi</a:t>
            </a:r>
            <a:r>
              <a:rPr lang="tr-TR" sz="1800" dirty="0">
                <a:effectLst/>
                <a:latin typeface="Calibri" panose="020F0502020204030204" pitchFamily="34" charset="0"/>
                <a:ea typeface="Calibri" panose="020F0502020204030204" pitchFamily="34" charset="0"/>
                <a:cs typeface="Times New Roman" panose="02020603050405020304" pitchFamily="18" charset="0"/>
              </a:rPr>
              <a:t> ve/veya yetişkinlerde ani ölüm görülebilir. </a:t>
            </a:r>
          </a:p>
          <a:p>
            <a:pPr marL="0" indent="0">
              <a:buNone/>
            </a:pPr>
            <a:r>
              <a:rPr lang="tr-TR" sz="18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tr-TR" sz="18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tr-TR" sz="1800" dirty="0">
                <a:latin typeface="Calibri" panose="020F0502020204030204" pitchFamily="34" charset="0"/>
                <a:ea typeface="Calibri" panose="020F0502020204030204" pitchFamily="34" charset="0"/>
                <a:cs typeface="Times New Roman" panose="02020603050405020304" pitchFamily="18" charset="0"/>
              </a:rPr>
              <a:t>                   A</a:t>
            </a:r>
            <a:r>
              <a:rPr lang="tr-TR" sz="1800" dirty="0">
                <a:effectLst/>
                <a:latin typeface="Calibri" panose="020F0502020204030204" pitchFamily="34" charset="0"/>
                <a:ea typeface="Calibri" panose="020F0502020204030204" pitchFamily="34" charset="0"/>
                <a:cs typeface="Times New Roman" panose="02020603050405020304" pitchFamily="18" charset="0"/>
              </a:rPr>
              <a:t>ğır eksikliklerde düşük dozla tedavi başlanmalı ve takip edilmeli</a:t>
            </a:r>
          </a:p>
          <a:p>
            <a:pPr marL="0" indent="0">
              <a:buNone/>
            </a:pPr>
            <a:endParaRPr lang="tr-TR"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tr-TR" sz="1800" b="0" i="0" u="none" strike="noStrike" baseline="0" dirty="0">
              <a:latin typeface="InterstateLight"/>
            </a:endParaRPr>
          </a:p>
        </p:txBody>
      </p:sp>
      <p:sp>
        <p:nvSpPr>
          <p:cNvPr id="4" name="Ok: Aşağı 3">
            <a:extLst>
              <a:ext uri="{FF2B5EF4-FFF2-40B4-BE49-F238E27FC236}">
                <a16:creationId xmlns:a16="http://schemas.microsoft.com/office/drawing/2014/main" id="{CED85FB5-2772-4580-A0CC-2D606D847B09}"/>
              </a:ext>
            </a:extLst>
          </p:cNvPr>
          <p:cNvSpPr/>
          <p:nvPr/>
        </p:nvSpPr>
        <p:spPr>
          <a:xfrm>
            <a:off x="4837043" y="4200939"/>
            <a:ext cx="477078" cy="423207"/>
          </a:xfrm>
          <a:prstGeom prst="down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44154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0EE19D8-2B4B-465F-AF1B-653CE7714AAA}"/>
              </a:ext>
            </a:extLst>
          </p:cNvPr>
          <p:cNvPicPr>
            <a:picLocks noChangeAspect="1"/>
          </p:cNvPicPr>
          <p:nvPr/>
        </p:nvPicPr>
        <p:blipFill>
          <a:blip r:embed="rId2"/>
          <a:stretch>
            <a:fillRect/>
          </a:stretch>
        </p:blipFill>
        <p:spPr>
          <a:xfrm>
            <a:off x="2315183" y="0"/>
            <a:ext cx="7587575" cy="6858000"/>
          </a:xfrm>
          <a:prstGeom prst="rect">
            <a:avLst/>
          </a:prstGeom>
        </p:spPr>
      </p:pic>
    </p:spTree>
    <p:extLst>
      <p:ext uri="{BB962C8B-B14F-4D97-AF65-F5344CB8AC3E}">
        <p14:creationId xmlns:p14="http://schemas.microsoft.com/office/powerpoint/2010/main" val="2173264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8A03FC-F617-437F-B1B9-0AA67B4CAA42}"/>
              </a:ext>
            </a:extLst>
          </p:cNvPr>
          <p:cNvSpPr>
            <a:spLocks noGrp="1"/>
          </p:cNvSpPr>
          <p:nvPr>
            <p:ph type="title"/>
          </p:nvPr>
        </p:nvSpPr>
        <p:spPr/>
        <p:txBody>
          <a:bodyPr/>
          <a:lstStyle/>
          <a:p>
            <a:r>
              <a:rPr lang="tr-TR" dirty="0"/>
              <a:t>SUNUM PLANI</a:t>
            </a:r>
          </a:p>
        </p:txBody>
      </p:sp>
      <p:sp>
        <p:nvSpPr>
          <p:cNvPr id="3" name="İçerik Yer Tutucusu 2">
            <a:extLst>
              <a:ext uri="{FF2B5EF4-FFF2-40B4-BE49-F238E27FC236}">
                <a16:creationId xmlns:a16="http://schemas.microsoft.com/office/drawing/2014/main" id="{F623D3F4-0BB1-4D58-9C4F-A06001DF4C87}"/>
              </a:ext>
            </a:extLst>
          </p:cNvPr>
          <p:cNvSpPr>
            <a:spLocks noGrp="1"/>
          </p:cNvSpPr>
          <p:nvPr>
            <p:ph idx="1"/>
          </p:nvPr>
        </p:nvSpPr>
        <p:spPr/>
        <p:txBody>
          <a:bodyPr/>
          <a:lstStyle/>
          <a:p>
            <a:r>
              <a:rPr lang="tr-TR" dirty="0"/>
              <a:t>D VİTAMİNİ</a:t>
            </a:r>
          </a:p>
          <a:p>
            <a:r>
              <a:rPr lang="tr-TR" dirty="0"/>
              <a:t>DEMİR </a:t>
            </a:r>
          </a:p>
          <a:p>
            <a:r>
              <a:rPr lang="tr-TR" dirty="0"/>
              <a:t>B12 VE FOLAT</a:t>
            </a:r>
          </a:p>
          <a:p>
            <a:r>
              <a:rPr lang="tr-TR" dirty="0"/>
              <a:t>ESANSİYEL YAĞLAR</a:t>
            </a:r>
          </a:p>
          <a:p>
            <a:r>
              <a:rPr lang="tr-TR" dirty="0"/>
              <a:t>ÇİNKO</a:t>
            </a:r>
          </a:p>
          <a:p>
            <a:r>
              <a:rPr lang="tr-TR" dirty="0"/>
              <a:t>İYOT</a:t>
            </a:r>
          </a:p>
          <a:p>
            <a:r>
              <a:rPr lang="tr-TR" dirty="0"/>
              <a:t>C VİTAMİNİ</a:t>
            </a:r>
          </a:p>
          <a:p>
            <a:endParaRPr lang="tr-TR" dirty="0"/>
          </a:p>
        </p:txBody>
      </p:sp>
    </p:spTree>
    <p:extLst>
      <p:ext uri="{BB962C8B-B14F-4D97-AF65-F5344CB8AC3E}">
        <p14:creationId xmlns:p14="http://schemas.microsoft.com/office/powerpoint/2010/main" val="4075310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83B67D-1463-4EAE-88C8-100E3FE31331}"/>
              </a:ext>
            </a:extLst>
          </p:cNvPr>
          <p:cNvSpPr>
            <a:spLocks noGrp="1"/>
          </p:cNvSpPr>
          <p:nvPr>
            <p:ph type="title"/>
          </p:nvPr>
        </p:nvSpPr>
        <p:spPr/>
        <p:txBody>
          <a:bodyPr/>
          <a:lstStyle/>
          <a:p>
            <a:r>
              <a:rPr lang="tr-TR" dirty="0"/>
              <a:t>VİTAMİN B12 EKSİKLİĞİ</a:t>
            </a:r>
            <a:r>
              <a:rPr lang="tr-TR" sz="2400" i="1" dirty="0"/>
              <a:t>-Tedavi</a:t>
            </a:r>
            <a:endParaRPr lang="tr-TR" dirty="0"/>
          </a:p>
        </p:txBody>
      </p:sp>
      <p:sp>
        <p:nvSpPr>
          <p:cNvPr id="3" name="İçerik Yer Tutucusu 2">
            <a:extLst>
              <a:ext uri="{FF2B5EF4-FFF2-40B4-BE49-F238E27FC236}">
                <a16:creationId xmlns:a16="http://schemas.microsoft.com/office/drawing/2014/main" id="{568CB7EC-6257-470E-AB69-9E6306E59A49}"/>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tr-TR" sz="2800" b="1" dirty="0">
                <a:effectLst/>
                <a:latin typeface="Calibri" panose="020F0502020204030204" pitchFamily="34" charset="0"/>
                <a:ea typeface="Calibri" panose="020F0502020204030204" pitchFamily="34" charset="0"/>
                <a:cs typeface="Times New Roman" panose="02020603050405020304" pitchFamily="18" charset="0"/>
              </a:rPr>
              <a:t>Tedavi süresi nedene göre belirlenir: </a:t>
            </a:r>
          </a:p>
          <a:p>
            <a:pPr marL="0" indent="0">
              <a:buNone/>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tr-TR" sz="2600" dirty="0">
                <a:effectLst/>
                <a:latin typeface="Calibri" panose="020F0502020204030204" pitchFamily="34" charset="0"/>
                <a:ea typeface="Calibri" panose="020F0502020204030204" pitchFamily="34" charset="0"/>
                <a:cs typeface="Times New Roman" panose="02020603050405020304" pitchFamily="18" charset="0"/>
              </a:rPr>
              <a:t>Diyetle yetersiz alımda; eksiklik bulguları düzeldikten sonra yaşa uygun günlük B12 vitamini alımı</a:t>
            </a:r>
            <a:r>
              <a:rPr lang="tr-TR" sz="26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tr-TR" sz="2600" i="1" dirty="0">
                <a:effectLst/>
                <a:latin typeface="Calibri" panose="020F0502020204030204" pitchFamily="34" charset="0"/>
                <a:ea typeface="Calibri" panose="020F0502020204030204" pitchFamily="34" charset="0"/>
                <a:cs typeface="Times New Roman" panose="02020603050405020304" pitchFamily="18" charset="0"/>
              </a:rPr>
              <a:t>diyetle veya </a:t>
            </a:r>
            <a:r>
              <a:rPr lang="tr-TR" sz="2600" i="1" dirty="0" err="1">
                <a:effectLst/>
                <a:latin typeface="Calibri" panose="020F0502020204030204" pitchFamily="34" charset="0"/>
                <a:ea typeface="Calibri" panose="020F0502020204030204" pitchFamily="34" charset="0"/>
                <a:cs typeface="Times New Roman" panose="02020603050405020304" pitchFamily="18" charset="0"/>
              </a:rPr>
              <a:t>multivitamin</a:t>
            </a:r>
            <a:r>
              <a:rPr lang="tr-TR" sz="2600" i="1" dirty="0">
                <a:effectLst/>
                <a:latin typeface="Calibri" panose="020F0502020204030204" pitchFamily="34" charset="0"/>
                <a:ea typeface="Calibri" panose="020F0502020204030204" pitchFamily="34" charset="0"/>
                <a:cs typeface="Times New Roman" panose="02020603050405020304" pitchFamily="18" charset="0"/>
              </a:rPr>
              <a:t> desteğiyle</a:t>
            </a:r>
          </a:p>
          <a:p>
            <a:pPr>
              <a:buFont typeface="Wingdings" panose="05000000000000000000" pitchFamily="2" charset="2"/>
              <a:buChar char="Ø"/>
            </a:pPr>
            <a:endParaRPr lang="tr-TR" sz="26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tr-TR" sz="2600" dirty="0" err="1">
                <a:effectLst/>
                <a:latin typeface="Calibri" panose="020F0502020204030204" pitchFamily="34" charset="0"/>
                <a:ea typeface="Calibri" panose="020F0502020204030204" pitchFamily="34" charset="0"/>
                <a:cs typeface="Times New Roman" panose="02020603050405020304" pitchFamily="18" charset="0"/>
              </a:rPr>
              <a:t>Kobalamin</a:t>
            </a:r>
            <a:r>
              <a:rPr lang="tr-TR" sz="2600" dirty="0">
                <a:effectLst/>
                <a:latin typeface="Calibri" panose="020F0502020204030204" pitchFamily="34" charset="0"/>
                <a:ea typeface="Calibri" panose="020F0502020204030204" pitchFamily="34" charset="0"/>
                <a:cs typeface="Times New Roman" panose="02020603050405020304" pitchFamily="18" charset="0"/>
              </a:rPr>
              <a:t> emilim bozukluğu varsa ve altta yatan nedenin tamamen tedavisi mümkünse(</a:t>
            </a:r>
            <a:r>
              <a:rPr lang="tr-TR" sz="2600" dirty="0" err="1">
                <a:effectLst/>
                <a:latin typeface="Calibri" panose="020F0502020204030204" pitchFamily="34" charset="0"/>
                <a:ea typeface="Calibri" panose="020F0502020204030204" pitchFamily="34" charset="0"/>
                <a:cs typeface="Times New Roman" panose="02020603050405020304" pitchFamily="18" charset="0"/>
              </a:rPr>
              <a:t>örn:parazitoz</a:t>
            </a:r>
            <a:r>
              <a:rPr lang="tr-TR" sz="2600" dirty="0">
                <a:effectLst/>
                <a:latin typeface="Calibri" panose="020F0502020204030204" pitchFamily="34" charset="0"/>
                <a:ea typeface="Calibri" panose="020F0502020204030204" pitchFamily="34" charset="0"/>
                <a:cs typeface="Times New Roman" panose="02020603050405020304" pitchFamily="18" charset="0"/>
              </a:rPr>
              <a:t>) tedavi ile bulgular düzeldikten sonra, yaşa uygun günlük B12 vitamini alımı sağlanır. </a:t>
            </a:r>
          </a:p>
          <a:p>
            <a:pPr>
              <a:buFont typeface="Wingdings" panose="05000000000000000000" pitchFamily="2" charset="2"/>
              <a:buChar char="Ø"/>
            </a:pPr>
            <a:endParaRPr lang="tr-TR" sz="2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tr-TR" sz="2600" dirty="0">
                <a:effectLst/>
                <a:latin typeface="Calibri" panose="020F0502020204030204" pitchFamily="34" charset="0"/>
                <a:ea typeface="Calibri" panose="020F0502020204030204" pitchFamily="34" charset="0"/>
                <a:cs typeface="Times New Roman" panose="02020603050405020304" pitchFamily="18" charset="0"/>
              </a:rPr>
              <a:t>Ancak, bu grupta altta yatan hastalığın tedavisi mümkün değilse veya hastada </a:t>
            </a:r>
            <a:r>
              <a:rPr lang="tr-TR" sz="2600" dirty="0" err="1">
                <a:effectLst/>
                <a:latin typeface="Calibri" panose="020F0502020204030204" pitchFamily="34" charset="0"/>
                <a:ea typeface="Calibri" panose="020F0502020204030204" pitchFamily="34" charset="0"/>
                <a:cs typeface="Times New Roman" panose="02020603050405020304" pitchFamily="18" charset="0"/>
              </a:rPr>
              <a:t>kobalamin</a:t>
            </a:r>
            <a:r>
              <a:rPr lang="tr-TR" sz="2600" dirty="0">
                <a:effectLst/>
                <a:latin typeface="Calibri" panose="020F0502020204030204" pitchFamily="34" charset="0"/>
                <a:ea typeface="Calibri" panose="020F0502020204030204" pitchFamily="34" charset="0"/>
                <a:cs typeface="Times New Roman" panose="02020603050405020304" pitchFamily="18" charset="0"/>
              </a:rPr>
              <a:t> metabolizma bozukluğu varsa ömür boyu B12 vitamini kullanımı önerilir.</a:t>
            </a:r>
          </a:p>
          <a:p>
            <a:endParaRPr lang="tr-TR" dirty="0"/>
          </a:p>
        </p:txBody>
      </p:sp>
    </p:spTree>
    <p:extLst>
      <p:ext uri="{BB962C8B-B14F-4D97-AF65-F5344CB8AC3E}">
        <p14:creationId xmlns:p14="http://schemas.microsoft.com/office/powerpoint/2010/main" val="281196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B35FBE4-472A-4A45-93E7-CEAB10F6352B}"/>
              </a:ext>
            </a:extLst>
          </p:cNvPr>
          <p:cNvPicPr>
            <a:picLocks noChangeAspect="1"/>
          </p:cNvPicPr>
          <p:nvPr/>
        </p:nvPicPr>
        <p:blipFill>
          <a:blip r:embed="rId2"/>
          <a:stretch>
            <a:fillRect/>
          </a:stretch>
        </p:blipFill>
        <p:spPr>
          <a:xfrm>
            <a:off x="2139157" y="1364974"/>
            <a:ext cx="7850174" cy="4094922"/>
          </a:xfrm>
          <a:prstGeom prst="rect">
            <a:avLst/>
          </a:prstGeom>
        </p:spPr>
      </p:pic>
    </p:spTree>
    <p:extLst>
      <p:ext uri="{BB962C8B-B14F-4D97-AF65-F5344CB8AC3E}">
        <p14:creationId xmlns:p14="http://schemas.microsoft.com/office/powerpoint/2010/main" val="193549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1CF281-2511-4AE1-9712-BBB73AAE662A}"/>
              </a:ext>
            </a:extLst>
          </p:cNvPr>
          <p:cNvSpPr>
            <a:spLocks noGrp="1"/>
          </p:cNvSpPr>
          <p:nvPr>
            <p:ph type="title"/>
          </p:nvPr>
        </p:nvSpPr>
        <p:spPr/>
        <p:txBody>
          <a:bodyPr/>
          <a:lstStyle/>
          <a:p>
            <a:r>
              <a:rPr lang="tr-TR" dirty="0"/>
              <a:t>VİTAMİN B12</a:t>
            </a:r>
          </a:p>
        </p:txBody>
      </p:sp>
      <p:sp>
        <p:nvSpPr>
          <p:cNvPr id="3" name="İçerik Yer Tutucusu 2">
            <a:extLst>
              <a:ext uri="{FF2B5EF4-FFF2-40B4-BE49-F238E27FC236}">
                <a16:creationId xmlns:a16="http://schemas.microsoft.com/office/drawing/2014/main" id="{F9064150-04B8-4A46-A45F-37D48000C594}"/>
              </a:ext>
            </a:extLst>
          </p:cNvPr>
          <p:cNvSpPr>
            <a:spLocks noGrp="1"/>
          </p:cNvSpPr>
          <p:nvPr>
            <p:ph idx="1"/>
          </p:nvPr>
        </p:nvSpPr>
        <p:spPr/>
        <p:txBody>
          <a:bodyPr/>
          <a:lstStyle/>
          <a:p>
            <a:r>
              <a:rPr lang="tr-TR" dirty="0"/>
              <a:t>B12 vitamini ülkemizde </a:t>
            </a:r>
            <a:r>
              <a:rPr lang="tr-TR" dirty="0" err="1"/>
              <a:t>siyanokobalamin</a:t>
            </a:r>
            <a:r>
              <a:rPr lang="tr-TR" dirty="0"/>
              <a:t> formunda 1000 mikrogramlık ampul veya </a:t>
            </a:r>
            <a:r>
              <a:rPr lang="tr-TR" dirty="0" err="1"/>
              <a:t>hidroksikobalamin</a:t>
            </a:r>
            <a:r>
              <a:rPr lang="tr-TR" dirty="0"/>
              <a:t> içeren B </a:t>
            </a:r>
            <a:r>
              <a:rPr lang="tr-TR" dirty="0" err="1"/>
              <a:t>komplex</a:t>
            </a:r>
            <a:r>
              <a:rPr lang="tr-TR" dirty="0"/>
              <a:t> ampulü şeklinde bulunmaktadır. Bu ilaç hem oral hem </a:t>
            </a:r>
            <a:r>
              <a:rPr lang="tr-TR" dirty="0" err="1"/>
              <a:t>parenteral</a:t>
            </a:r>
            <a:r>
              <a:rPr lang="tr-TR" dirty="0"/>
              <a:t> tedavide kullanılır.</a:t>
            </a:r>
          </a:p>
          <a:p>
            <a:endParaRPr lang="tr-TR" dirty="0"/>
          </a:p>
          <a:p>
            <a:r>
              <a:rPr lang="tr-TR" dirty="0" err="1"/>
              <a:t>Dodex</a:t>
            </a:r>
            <a:r>
              <a:rPr lang="tr-TR" dirty="0"/>
              <a:t> ampul 1 ml=1000mcg </a:t>
            </a:r>
            <a:r>
              <a:rPr lang="tr-TR" dirty="0" err="1"/>
              <a:t>siyanokobalamin</a:t>
            </a:r>
            <a:endParaRPr lang="tr-TR" dirty="0"/>
          </a:p>
          <a:p>
            <a:endParaRPr lang="tr-TR" dirty="0"/>
          </a:p>
        </p:txBody>
      </p:sp>
    </p:spTree>
    <p:extLst>
      <p:ext uri="{BB962C8B-B14F-4D97-AF65-F5344CB8AC3E}">
        <p14:creationId xmlns:p14="http://schemas.microsoft.com/office/powerpoint/2010/main" val="628553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AC9028B1-94E2-4457-AC3D-4EC169C95011}"/>
              </a:ext>
            </a:extLst>
          </p:cNvPr>
          <p:cNvGraphicFramePr>
            <a:graphicFrameLocks noGrp="1"/>
          </p:cNvGraphicFramePr>
          <p:nvPr>
            <p:extLst>
              <p:ext uri="{D42A27DB-BD31-4B8C-83A1-F6EECF244321}">
                <p14:modId xmlns:p14="http://schemas.microsoft.com/office/powerpoint/2010/main" val="2555906109"/>
              </p:ext>
            </p:extLst>
          </p:nvPr>
        </p:nvGraphicFramePr>
        <p:xfrm>
          <a:off x="2163417" y="540165"/>
          <a:ext cx="4453733" cy="3355974"/>
        </p:xfrm>
        <a:graphic>
          <a:graphicData uri="http://schemas.openxmlformats.org/drawingml/2006/table">
            <a:tbl>
              <a:tblPr/>
              <a:tblGrid>
                <a:gridCol w="4453733">
                  <a:extLst>
                    <a:ext uri="{9D8B030D-6E8A-4147-A177-3AD203B41FA5}">
                      <a16:colId xmlns:a16="http://schemas.microsoft.com/office/drawing/2014/main" val="1306354984"/>
                    </a:ext>
                  </a:extLst>
                </a:gridCol>
              </a:tblGrid>
              <a:tr h="32122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FFFFFF"/>
                          </a:solidFill>
                          <a:effectLst/>
                          <a:latin typeface="Times New Roman" pitchFamily="18" charset="0"/>
                          <a:cs typeface="Times New Roman" pitchFamily="18" charset="0"/>
                        </a:rPr>
                        <a:t>Piyasa ismi</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346206075"/>
                  </a:ext>
                </a:extLst>
              </a:tr>
              <a:tr h="89041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BENEXOL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30 TABLET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582110593"/>
                  </a:ext>
                </a:extLst>
              </a:tr>
              <a:tr h="1183944">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BEVIT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30-60 TABLET</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4230174677"/>
                  </a:ext>
                </a:extLst>
              </a:tr>
              <a:tr h="91586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APIKOBAL 50 TABLET</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681467713"/>
                  </a:ext>
                </a:extLst>
              </a:tr>
            </a:tbl>
          </a:graphicData>
        </a:graphic>
      </p:graphicFrame>
      <p:graphicFrame>
        <p:nvGraphicFramePr>
          <p:cNvPr id="4" name="Tablo 3">
            <a:extLst>
              <a:ext uri="{FF2B5EF4-FFF2-40B4-BE49-F238E27FC236}">
                <a16:creationId xmlns:a16="http://schemas.microsoft.com/office/drawing/2014/main" id="{B88E0E6C-8BE3-4B4D-AAEE-FF513BDF8860}"/>
              </a:ext>
            </a:extLst>
          </p:cNvPr>
          <p:cNvGraphicFramePr>
            <a:graphicFrameLocks noGrp="1"/>
          </p:cNvGraphicFramePr>
          <p:nvPr>
            <p:extLst>
              <p:ext uri="{D42A27DB-BD31-4B8C-83A1-F6EECF244321}">
                <p14:modId xmlns:p14="http://schemas.microsoft.com/office/powerpoint/2010/main" val="1541150236"/>
              </p:ext>
            </p:extLst>
          </p:nvPr>
        </p:nvGraphicFramePr>
        <p:xfrm>
          <a:off x="6617150" y="540165"/>
          <a:ext cx="2129284" cy="3355974"/>
        </p:xfrm>
        <a:graphic>
          <a:graphicData uri="http://schemas.openxmlformats.org/drawingml/2006/table">
            <a:tbl>
              <a:tblPr/>
              <a:tblGrid>
                <a:gridCol w="2129284">
                  <a:extLst>
                    <a:ext uri="{9D8B030D-6E8A-4147-A177-3AD203B41FA5}">
                      <a16:colId xmlns:a16="http://schemas.microsoft.com/office/drawing/2014/main" val="2043269451"/>
                    </a:ext>
                  </a:extLst>
                </a:gridCol>
              </a:tblGrid>
              <a:tr h="272338">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FFFFFF"/>
                          </a:solidFill>
                          <a:effectLst/>
                          <a:latin typeface="Times New Roman" pitchFamily="18" charset="0"/>
                          <a:cs typeface="Times New Roman" pitchFamily="18" charset="0"/>
                        </a:rPr>
                        <a:t>Etken Madde</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268619452"/>
                  </a:ext>
                </a:extLst>
              </a:tr>
              <a:tr h="68084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250 mg B1 vitamini, 250 mg B6 vitamini, 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266939877"/>
                  </a:ext>
                </a:extLst>
              </a:tr>
              <a:tr h="1161414">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250 mg </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Bı</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 250 mg B6 vitamini, 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 </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3247205798"/>
                  </a:ext>
                </a:extLst>
              </a:tr>
              <a:tr h="906132">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250 mg B1 vitamini, 250 mg B6 vitamini, 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012853263"/>
                  </a:ext>
                </a:extLst>
              </a:tr>
            </a:tbl>
          </a:graphicData>
        </a:graphic>
      </p:graphicFrame>
      <p:sp>
        <p:nvSpPr>
          <p:cNvPr id="6" name="Metin kutusu 5">
            <a:extLst>
              <a:ext uri="{FF2B5EF4-FFF2-40B4-BE49-F238E27FC236}">
                <a16:creationId xmlns:a16="http://schemas.microsoft.com/office/drawing/2014/main" id="{6CC7D0CA-9A12-4BBE-853A-15DBF8C48620}"/>
              </a:ext>
            </a:extLst>
          </p:cNvPr>
          <p:cNvSpPr txBox="1"/>
          <p:nvPr/>
        </p:nvSpPr>
        <p:spPr>
          <a:xfrm>
            <a:off x="1298713" y="5221357"/>
            <a:ext cx="8998226" cy="646331"/>
          </a:xfrm>
          <a:prstGeom prst="rect">
            <a:avLst/>
          </a:prstGeom>
          <a:noFill/>
        </p:spPr>
        <p:txBody>
          <a:bodyPr wrap="square" rtlCol="0">
            <a:spAutoFit/>
          </a:bodyPr>
          <a:lstStyle/>
          <a:p>
            <a:r>
              <a:rPr lang="tr-TR" i="1" dirty="0"/>
              <a:t>***İçeriklerinde yüksek dozda B6 bulunduğundan gebe ve emzirenlerde kullanılmamalıdır.</a:t>
            </a:r>
          </a:p>
          <a:p>
            <a:endParaRPr lang="tr-TR" dirty="0"/>
          </a:p>
        </p:txBody>
      </p:sp>
    </p:spTree>
    <p:extLst>
      <p:ext uri="{BB962C8B-B14F-4D97-AF65-F5344CB8AC3E}">
        <p14:creationId xmlns:p14="http://schemas.microsoft.com/office/powerpoint/2010/main" val="138618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55CB4AE1-0340-487C-8638-996E65154ED7}"/>
              </a:ext>
            </a:extLst>
          </p:cNvPr>
          <p:cNvGraphicFramePr>
            <a:graphicFrameLocks noGrp="1"/>
          </p:cNvGraphicFramePr>
          <p:nvPr>
            <p:extLst>
              <p:ext uri="{D42A27DB-BD31-4B8C-83A1-F6EECF244321}">
                <p14:modId xmlns:p14="http://schemas.microsoft.com/office/powerpoint/2010/main" val="1443973544"/>
              </p:ext>
            </p:extLst>
          </p:nvPr>
        </p:nvGraphicFramePr>
        <p:xfrm>
          <a:off x="1683027" y="1254012"/>
          <a:ext cx="4865066" cy="4611755"/>
        </p:xfrm>
        <a:graphic>
          <a:graphicData uri="http://schemas.openxmlformats.org/drawingml/2006/table">
            <a:tbl>
              <a:tblPr/>
              <a:tblGrid>
                <a:gridCol w="4865066">
                  <a:extLst>
                    <a:ext uri="{9D8B030D-6E8A-4147-A177-3AD203B41FA5}">
                      <a16:colId xmlns:a16="http://schemas.microsoft.com/office/drawing/2014/main" val="98409414"/>
                    </a:ext>
                  </a:extLst>
                </a:gridCol>
              </a:tblGrid>
              <a:tr h="44854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FFFFFF"/>
                          </a:solidFill>
                          <a:effectLst/>
                          <a:latin typeface="Times New Roman" pitchFamily="18" charset="0"/>
                          <a:cs typeface="Times New Roman" pitchFamily="18" charset="0"/>
                        </a:rPr>
                        <a:t>Piyasa ismi</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643330888"/>
                  </a:ext>
                </a:extLst>
              </a:tr>
              <a:tr h="651384">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DODEX 1 ML 1000 MCG 5 AMPUL</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3639105627"/>
                  </a:ext>
                </a:extLst>
              </a:tr>
              <a:tr h="78495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n-NO" sz="1800" b="0" i="0" u="none" strike="noStrike" cap="none" normalizeH="0" baseline="0" dirty="0">
                          <a:ln>
                            <a:noFill/>
                          </a:ln>
                          <a:solidFill>
                            <a:srgbClr val="000000"/>
                          </a:solidFill>
                          <a:effectLst/>
                          <a:latin typeface="Times New Roman" pitchFamily="18" charset="0"/>
                          <a:cs typeface="Times New Roman" pitchFamily="18" charset="0"/>
                        </a:rPr>
                        <a:t>VI-PLEX </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nn-NO" sz="1800" b="0" i="0" u="none" strike="noStrike" cap="none" normalizeH="0" baseline="0" dirty="0">
                          <a:ln>
                            <a:noFill/>
                          </a:ln>
                          <a:solidFill>
                            <a:srgbClr val="000000"/>
                          </a:solidFill>
                          <a:effectLst/>
                          <a:latin typeface="Times New Roman" pitchFamily="18" charset="0"/>
                          <a:cs typeface="Times New Roman" pitchFamily="18" charset="0"/>
                        </a:rPr>
                        <a:t>1000 MCG 5 AMPUL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544961585"/>
                  </a:ext>
                </a:extLst>
              </a:tr>
              <a:tr h="78495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pitchFamily="18" charset="0"/>
                          <a:cs typeface="Times New Roman" pitchFamily="18" charset="0"/>
                        </a:rPr>
                        <a:t>VITAKOBAL 1000 MCG 5 AMPUL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495356705"/>
                  </a:ext>
                </a:extLst>
              </a:tr>
              <a:tr h="1941913">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BEMIKS AMPUL 2ML 5 AMPUL</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2990318228"/>
                  </a:ext>
                </a:extLst>
              </a:tr>
            </a:tbl>
          </a:graphicData>
        </a:graphic>
      </p:graphicFrame>
      <p:graphicFrame>
        <p:nvGraphicFramePr>
          <p:cNvPr id="3" name="Tablo 2">
            <a:extLst>
              <a:ext uri="{FF2B5EF4-FFF2-40B4-BE49-F238E27FC236}">
                <a16:creationId xmlns:a16="http://schemas.microsoft.com/office/drawing/2014/main" id="{343484C6-D546-40AC-8425-179594A3640B}"/>
              </a:ext>
            </a:extLst>
          </p:cNvPr>
          <p:cNvGraphicFramePr>
            <a:graphicFrameLocks noGrp="1"/>
          </p:cNvGraphicFramePr>
          <p:nvPr>
            <p:extLst>
              <p:ext uri="{D42A27DB-BD31-4B8C-83A1-F6EECF244321}">
                <p14:modId xmlns:p14="http://schemas.microsoft.com/office/powerpoint/2010/main" val="991012815"/>
              </p:ext>
            </p:extLst>
          </p:nvPr>
        </p:nvGraphicFramePr>
        <p:xfrm>
          <a:off x="6548093" y="1254012"/>
          <a:ext cx="2953716" cy="4648150"/>
        </p:xfrm>
        <a:graphic>
          <a:graphicData uri="http://schemas.openxmlformats.org/drawingml/2006/table">
            <a:tbl>
              <a:tblPr/>
              <a:tblGrid>
                <a:gridCol w="2953716">
                  <a:extLst>
                    <a:ext uri="{9D8B030D-6E8A-4147-A177-3AD203B41FA5}">
                      <a16:colId xmlns:a16="http://schemas.microsoft.com/office/drawing/2014/main" val="3823160517"/>
                    </a:ext>
                  </a:extLst>
                </a:gridCol>
              </a:tblGrid>
              <a:tr h="450573">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FFFFFF"/>
                          </a:solidFill>
                          <a:effectLst/>
                          <a:latin typeface="Times New Roman" pitchFamily="18" charset="0"/>
                          <a:cs typeface="Times New Roman" pitchFamily="18" charset="0"/>
                        </a:rPr>
                        <a:t>Etken Madde</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3477478821"/>
                  </a:ext>
                </a:extLst>
              </a:tr>
              <a:tr h="634069">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 (</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siyanokobalamin</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3384227220"/>
                  </a:ext>
                </a:extLst>
              </a:tr>
              <a:tr h="773336">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siyanokobalamin</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3266536927"/>
                  </a:ext>
                </a:extLst>
              </a:tr>
              <a:tr h="772481">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1 mg B</a:t>
                      </a:r>
                      <a:r>
                        <a:rPr kumimoji="0" lang="tr-TR" sz="1800" b="0" i="0" u="none" strike="noStrike" cap="none" normalizeH="0" baseline="-25000" dirty="0">
                          <a:ln>
                            <a:noFill/>
                          </a:ln>
                          <a:solidFill>
                            <a:srgbClr val="000000"/>
                          </a:solidFill>
                          <a:effectLst/>
                          <a:latin typeface="Times New Roman" pitchFamily="18" charset="0"/>
                          <a:cs typeface="Times New Roman" pitchFamily="18" charset="0"/>
                        </a:rPr>
                        <a:t>12</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vitamini</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siyanokobalamin</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2855948093"/>
                  </a:ext>
                </a:extLst>
              </a:tr>
              <a:tr h="1992787">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25 mg B1 vitamini 2.734 mg B2 vitamini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5 mg B6 vitamini</a:t>
                      </a:r>
                      <a:br>
                        <a:rPr kumimoji="0" lang="tr-TR" sz="1800" b="0" i="0" u="none" strike="noStrike" cap="none" normalizeH="0" baseline="0" dirty="0">
                          <a:ln>
                            <a:noFill/>
                          </a:ln>
                          <a:solidFill>
                            <a:srgbClr val="000000"/>
                          </a:solidFill>
                          <a:effectLst/>
                          <a:latin typeface="Times New Roman" pitchFamily="18" charset="0"/>
                          <a:cs typeface="Times New Roman" pitchFamily="18" charset="0"/>
                        </a:rPr>
                      </a:b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15 </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mcg</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 B12 vitamini (</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hidroksikobalamin</a:t>
                      </a: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50 mg </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Niasinamid</a:t>
                      </a:r>
                      <a:br>
                        <a:rPr kumimoji="0" lang="tr-TR" sz="1800" b="0" i="0" u="none" strike="noStrike" cap="none" normalizeH="0" baseline="0" dirty="0">
                          <a:ln>
                            <a:noFill/>
                          </a:ln>
                          <a:solidFill>
                            <a:srgbClr val="000000"/>
                          </a:solidFill>
                          <a:effectLst/>
                          <a:latin typeface="Times New Roman" pitchFamily="18" charset="0"/>
                          <a:cs typeface="Times New Roman" pitchFamily="18" charset="0"/>
                        </a:rPr>
                      </a:br>
                      <a:r>
                        <a:rPr kumimoji="0" lang="tr-TR" sz="1800" b="0" i="0" u="none" strike="noStrike" cap="none" normalizeH="0" baseline="0" dirty="0">
                          <a:ln>
                            <a:noFill/>
                          </a:ln>
                          <a:solidFill>
                            <a:srgbClr val="000000"/>
                          </a:solidFill>
                          <a:effectLst/>
                          <a:latin typeface="Times New Roman" pitchFamily="18" charset="0"/>
                          <a:cs typeface="Times New Roman" pitchFamily="18" charset="0"/>
                        </a:rPr>
                        <a:t>1.72 mg D-</a:t>
                      </a:r>
                      <a:r>
                        <a:rPr kumimoji="0" lang="tr-TR" sz="1800" b="0" i="0" u="none" strike="noStrike" cap="none" normalizeH="0" baseline="0" dirty="0" err="1">
                          <a:ln>
                            <a:noFill/>
                          </a:ln>
                          <a:solidFill>
                            <a:srgbClr val="000000"/>
                          </a:solidFill>
                          <a:effectLst/>
                          <a:latin typeface="Times New Roman" pitchFamily="18" charset="0"/>
                          <a:cs typeface="Times New Roman" pitchFamily="18" charset="0"/>
                        </a:rPr>
                        <a:t>Pantenol</a:t>
                      </a:r>
                      <a:endParaRPr kumimoji="0" lang="tr-TR" sz="1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2907562337"/>
                  </a:ext>
                </a:extLst>
              </a:tr>
            </a:tbl>
          </a:graphicData>
        </a:graphic>
      </p:graphicFrame>
    </p:spTree>
    <p:extLst>
      <p:ext uri="{BB962C8B-B14F-4D97-AF65-F5344CB8AC3E}">
        <p14:creationId xmlns:p14="http://schemas.microsoft.com/office/powerpoint/2010/main" val="2373612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35364F8-0A11-409E-970A-9A15BA3928FD}"/>
              </a:ext>
            </a:extLst>
          </p:cNvPr>
          <p:cNvPicPr>
            <a:picLocks noChangeAspect="1"/>
          </p:cNvPicPr>
          <p:nvPr/>
        </p:nvPicPr>
        <p:blipFill>
          <a:blip r:embed="rId2"/>
          <a:stretch>
            <a:fillRect/>
          </a:stretch>
        </p:blipFill>
        <p:spPr>
          <a:xfrm>
            <a:off x="1917493" y="728869"/>
            <a:ext cx="8141681" cy="5261113"/>
          </a:xfrm>
          <a:prstGeom prst="rect">
            <a:avLst/>
          </a:prstGeom>
        </p:spPr>
      </p:pic>
    </p:spTree>
    <p:extLst>
      <p:ext uri="{BB962C8B-B14F-4D97-AF65-F5344CB8AC3E}">
        <p14:creationId xmlns:p14="http://schemas.microsoft.com/office/powerpoint/2010/main" val="98375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8AF33E-4317-43D1-8026-953F44FBE7DB}"/>
              </a:ext>
            </a:extLst>
          </p:cNvPr>
          <p:cNvSpPr>
            <a:spLocks noGrp="1"/>
          </p:cNvSpPr>
          <p:nvPr>
            <p:ph type="title"/>
          </p:nvPr>
        </p:nvSpPr>
        <p:spPr/>
        <p:txBody>
          <a:bodyPr/>
          <a:lstStyle/>
          <a:p>
            <a:r>
              <a:rPr lang="tr-TR" dirty="0"/>
              <a:t>FOLİK ASİT EKSİKLİĞİ</a:t>
            </a:r>
            <a:r>
              <a:rPr lang="tr-TR" sz="2800" i="1" dirty="0"/>
              <a:t>-Genel Bilgiler</a:t>
            </a:r>
            <a:endParaRPr lang="tr-TR" i="1" dirty="0"/>
          </a:p>
        </p:txBody>
      </p:sp>
      <p:sp>
        <p:nvSpPr>
          <p:cNvPr id="3" name="İçerik Yer Tutucusu 2">
            <a:extLst>
              <a:ext uri="{FF2B5EF4-FFF2-40B4-BE49-F238E27FC236}">
                <a16:creationId xmlns:a16="http://schemas.microsoft.com/office/drawing/2014/main" id="{6007D19E-593A-4CA7-84F9-BA0EA0701A88}"/>
              </a:ext>
            </a:extLst>
          </p:cNvPr>
          <p:cNvSpPr>
            <a:spLocks noGrp="1"/>
          </p:cNvSpPr>
          <p:nvPr>
            <p:ph idx="1"/>
          </p:nvPr>
        </p:nvSpPr>
        <p:spPr>
          <a:xfrm>
            <a:off x="838200" y="1825624"/>
            <a:ext cx="10515600" cy="4906479"/>
          </a:xfrm>
        </p:spPr>
        <p:txBody>
          <a:bodyPr>
            <a:normAutofit/>
          </a:bodyPr>
          <a:lstStyle/>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Baklagiller:  </a:t>
            </a:r>
            <a:r>
              <a:rPr lang="tr-TR" sz="1600" b="0" i="0" dirty="0">
                <a:solidFill>
                  <a:srgbClr val="333333"/>
                </a:solidFill>
                <a:effectLst/>
                <a:latin typeface="Source Sans Pro" panose="020B0503030403020204" pitchFamily="34" charset="0"/>
              </a:rPr>
              <a:t>fasulye, bezelye ve mercimek…</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Kuşkonmaz</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Yumurta</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Yeşil yapraklı sebzeler: </a:t>
            </a:r>
            <a:r>
              <a:rPr lang="tr-TR" sz="1600" b="0" i="0" dirty="0">
                <a:solidFill>
                  <a:srgbClr val="333333"/>
                </a:solidFill>
                <a:effectLst/>
                <a:latin typeface="Source Sans Pro" panose="020B0503030403020204" pitchFamily="34" charset="0"/>
              </a:rPr>
              <a:t>Ispanak, lahana ve roka gibi yeşil yapraklı sebzeler, </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Pancar</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Turunçgiller </a:t>
            </a:r>
            <a:r>
              <a:rPr lang="tr-TR" sz="1600" b="0" i="0" dirty="0">
                <a:solidFill>
                  <a:srgbClr val="333333"/>
                </a:solidFill>
                <a:effectLst/>
                <a:latin typeface="Source Sans Pro" panose="020B0503030403020204" pitchFamily="34" charset="0"/>
              </a:rPr>
              <a:t>Portakal, greyfurt, limon ve bergamot…</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Brüksel lahanası</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Brokoli</a:t>
            </a:r>
            <a:endParaRPr lang="tr-TR" sz="1600" b="0" i="0" dirty="0">
              <a:solidFill>
                <a:srgbClr val="333333"/>
              </a:solidFill>
              <a:effectLst/>
              <a:latin typeface="Source Sans Pro" panose="020B0503030403020204" pitchFamily="34" charset="0"/>
            </a:endParaRP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Fındık</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Dana karaciğeri </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Buğday tohumu </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Papaya</a:t>
            </a:r>
            <a:endParaRPr lang="tr-TR" sz="1600" b="0" i="0" dirty="0">
              <a:solidFill>
                <a:srgbClr val="333333"/>
              </a:solidFill>
              <a:effectLst/>
              <a:latin typeface="Source Sans Pro" panose="020B0503030403020204" pitchFamily="34" charset="0"/>
            </a:endParaRP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Muz</a:t>
            </a:r>
          </a:p>
          <a:p>
            <a:pPr algn="l">
              <a:buFont typeface="Arial" panose="020B0604020202020204" pitchFamily="34" charset="0"/>
              <a:buChar char="•"/>
            </a:pPr>
            <a:r>
              <a:rPr lang="tr-TR" sz="1600" b="1" i="0" dirty="0">
                <a:solidFill>
                  <a:srgbClr val="333333"/>
                </a:solidFill>
                <a:effectLst/>
                <a:latin typeface="Source Sans Pro" panose="020B0503030403020204" pitchFamily="34" charset="0"/>
              </a:rPr>
              <a:t>Avokado</a:t>
            </a:r>
            <a:endParaRPr lang="tr-TR" sz="2600" i="1" dirty="0"/>
          </a:p>
        </p:txBody>
      </p:sp>
    </p:spTree>
    <p:extLst>
      <p:ext uri="{BB962C8B-B14F-4D97-AF65-F5344CB8AC3E}">
        <p14:creationId xmlns:p14="http://schemas.microsoft.com/office/powerpoint/2010/main" val="1651164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37B801-B5D6-4B40-9CCF-90E37AC70A23}"/>
              </a:ext>
            </a:extLst>
          </p:cNvPr>
          <p:cNvSpPr>
            <a:spLocks noGrp="1"/>
          </p:cNvSpPr>
          <p:nvPr>
            <p:ph type="title"/>
          </p:nvPr>
        </p:nvSpPr>
        <p:spPr/>
        <p:txBody>
          <a:bodyPr/>
          <a:lstStyle/>
          <a:p>
            <a:r>
              <a:rPr lang="tr-TR" dirty="0"/>
              <a:t>FOLİK ASİT EKSİKLİĞİ</a:t>
            </a:r>
            <a:r>
              <a:rPr lang="tr-TR" sz="2800" i="1" dirty="0"/>
              <a:t>-Genel Bilgiler</a:t>
            </a:r>
            <a:endParaRPr lang="tr-TR" dirty="0"/>
          </a:p>
        </p:txBody>
      </p:sp>
      <p:sp>
        <p:nvSpPr>
          <p:cNvPr id="3" name="İçerik Yer Tutucusu 2">
            <a:extLst>
              <a:ext uri="{FF2B5EF4-FFF2-40B4-BE49-F238E27FC236}">
                <a16:creationId xmlns:a16="http://schemas.microsoft.com/office/drawing/2014/main" id="{B2642771-87B3-4E0E-AAC9-0BF8A36309F4}"/>
              </a:ext>
            </a:extLst>
          </p:cNvPr>
          <p:cNvSpPr>
            <a:spLocks noGrp="1"/>
          </p:cNvSpPr>
          <p:nvPr>
            <p:ph idx="1"/>
          </p:nvPr>
        </p:nvSpPr>
        <p:spPr>
          <a:xfrm>
            <a:off x="838200" y="1825625"/>
            <a:ext cx="10515600" cy="4667250"/>
          </a:xfrm>
        </p:spPr>
        <p:txBody>
          <a:bodyPr>
            <a:normAutofit/>
          </a:bodyPr>
          <a:lstStyle/>
          <a:p>
            <a:pPr marL="0" indent="0">
              <a:buNone/>
            </a:pPr>
            <a:endParaRPr lang="tr-TR" dirty="0"/>
          </a:p>
          <a:p>
            <a:pPr marL="0" indent="0">
              <a:buNone/>
            </a:pPr>
            <a:endParaRPr lang="tr-TR" dirty="0"/>
          </a:p>
          <a:p>
            <a:pPr marL="0" indent="0">
              <a:buNone/>
            </a:pPr>
            <a:r>
              <a:rPr lang="tr-TR" dirty="0"/>
              <a:t>Günlük </a:t>
            </a:r>
            <a:r>
              <a:rPr lang="tr-TR" dirty="0" err="1"/>
              <a:t>folat</a:t>
            </a:r>
            <a:r>
              <a:rPr lang="tr-TR" dirty="0"/>
              <a:t> ihtiyacı </a:t>
            </a:r>
            <a:r>
              <a:rPr lang="tr-TR" b="1" dirty="0"/>
              <a:t>0.5 </a:t>
            </a:r>
            <a:r>
              <a:rPr lang="el-GR" b="1" dirty="0"/>
              <a:t>μ</a:t>
            </a:r>
            <a:r>
              <a:rPr lang="tr-TR" b="1" dirty="0"/>
              <a:t>g’dir. </a:t>
            </a:r>
          </a:p>
          <a:p>
            <a:pPr marL="0" indent="0">
              <a:buNone/>
            </a:pPr>
            <a:r>
              <a:rPr lang="tr-TR" dirty="0"/>
              <a:t>Yiyeceklerle alınması gereken </a:t>
            </a:r>
            <a:r>
              <a:rPr lang="tr-TR" dirty="0" err="1"/>
              <a:t>folat</a:t>
            </a:r>
            <a:r>
              <a:rPr lang="tr-TR" dirty="0"/>
              <a:t> </a:t>
            </a:r>
            <a:r>
              <a:rPr lang="tr-TR" b="1" dirty="0"/>
              <a:t>400 </a:t>
            </a:r>
            <a:r>
              <a:rPr lang="el-GR" b="1" dirty="0"/>
              <a:t>μ</a:t>
            </a:r>
            <a:r>
              <a:rPr lang="tr-TR" b="1" dirty="0"/>
              <a:t>g</a:t>
            </a:r>
            <a:r>
              <a:rPr lang="tr-TR" dirty="0"/>
              <a:t>, </a:t>
            </a:r>
          </a:p>
          <a:p>
            <a:pPr marL="0" indent="0">
              <a:buNone/>
            </a:pPr>
            <a:r>
              <a:rPr lang="tr-TR" dirty="0"/>
              <a:t>Gebe ve emziren kadınlarda </a:t>
            </a:r>
            <a:r>
              <a:rPr lang="tr-TR" b="1" dirty="0"/>
              <a:t>600 </a:t>
            </a:r>
            <a:r>
              <a:rPr lang="el-GR" b="1" dirty="0"/>
              <a:t>μ</a:t>
            </a:r>
            <a:r>
              <a:rPr lang="tr-TR" b="1" dirty="0"/>
              <a:t>g’dir</a:t>
            </a:r>
            <a:r>
              <a:rPr lang="tr-TR" dirty="0"/>
              <a:t>. </a:t>
            </a:r>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p:txBody>
      </p:sp>
    </p:spTree>
    <p:extLst>
      <p:ext uri="{BB962C8B-B14F-4D97-AF65-F5344CB8AC3E}">
        <p14:creationId xmlns:p14="http://schemas.microsoft.com/office/powerpoint/2010/main" val="2231960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054ECB-FE3B-4DE7-B632-EA97F1429EBE}"/>
              </a:ext>
            </a:extLst>
          </p:cNvPr>
          <p:cNvSpPr>
            <a:spLocks noGrp="1"/>
          </p:cNvSpPr>
          <p:nvPr>
            <p:ph type="title"/>
          </p:nvPr>
        </p:nvSpPr>
        <p:spPr/>
        <p:txBody>
          <a:bodyPr/>
          <a:lstStyle/>
          <a:p>
            <a:r>
              <a:rPr lang="tr-TR" dirty="0"/>
              <a:t>FOLİK ASİT EKSİKLİĞİ</a:t>
            </a:r>
          </a:p>
        </p:txBody>
      </p:sp>
      <p:sp>
        <p:nvSpPr>
          <p:cNvPr id="3" name="İçerik Yer Tutucusu 2">
            <a:extLst>
              <a:ext uri="{FF2B5EF4-FFF2-40B4-BE49-F238E27FC236}">
                <a16:creationId xmlns:a16="http://schemas.microsoft.com/office/drawing/2014/main" id="{81C0E4FC-F32F-4288-8987-51550AAE9649}"/>
              </a:ext>
            </a:extLst>
          </p:cNvPr>
          <p:cNvSpPr>
            <a:spLocks noGrp="1"/>
          </p:cNvSpPr>
          <p:nvPr>
            <p:ph idx="1"/>
          </p:nvPr>
        </p:nvSpPr>
        <p:spPr>
          <a:xfrm>
            <a:off x="838200" y="1825625"/>
            <a:ext cx="10515600" cy="4813714"/>
          </a:xfrm>
        </p:spPr>
        <p:txBody>
          <a:bodyPr>
            <a:normAutofit/>
          </a:bodyPr>
          <a:lstStyle/>
          <a:p>
            <a:pPr marL="0" indent="0">
              <a:buNone/>
            </a:pPr>
            <a:endParaRPr lang="tr-TR" dirty="0"/>
          </a:p>
          <a:p>
            <a:pPr marL="0" indent="0">
              <a:buNone/>
            </a:pPr>
            <a:r>
              <a:rPr lang="tr-TR" dirty="0" err="1"/>
              <a:t>Folat</a:t>
            </a:r>
            <a:r>
              <a:rPr lang="tr-TR" dirty="0"/>
              <a:t> eksikliğinde serum </a:t>
            </a:r>
            <a:r>
              <a:rPr lang="tr-TR" dirty="0" err="1"/>
              <a:t>folat</a:t>
            </a:r>
            <a:r>
              <a:rPr lang="tr-TR" dirty="0"/>
              <a:t> düzeyi 2.5 </a:t>
            </a:r>
            <a:r>
              <a:rPr lang="el-GR" dirty="0"/>
              <a:t>μ</a:t>
            </a:r>
            <a:r>
              <a:rPr lang="tr-TR" dirty="0"/>
              <a:t>g/ L’nin altındadır. </a:t>
            </a:r>
          </a:p>
          <a:p>
            <a:pPr marL="0" indent="0">
              <a:buNone/>
            </a:pPr>
            <a:endParaRPr lang="tr-TR" dirty="0"/>
          </a:p>
          <a:p>
            <a:pPr marL="0" indent="0">
              <a:buNone/>
            </a:pPr>
            <a:r>
              <a:rPr lang="tr-TR" dirty="0" err="1"/>
              <a:t>Hemolizli</a:t>
            </a:r>
            <a:r>
              <a:rPr lang="tr-TR" dirty="0"/>
              <a:t> kan örneklerinde kırmızı küre </a:t>
            </a:r>
            <a:r>
              <a:rPr lang="tr-TR" dirty="0" err="1"/>
              <a:t>folatı</a:t>
            </a:r>
            <a:r>
              <a:rPr lang="tr-TR" dirty="0"/>
              <a:t> plazmaya geçtiği için kan </a:t>
            </a:r>
            <a:r>
              <a:rPr lang="tr-TR" dirty="0" err="1"/>
              <a:t>folat</a:t>
            </a:r>
            <a:r>
              <a:rPr lang="tr-TR" dirty="0"/>
              <a:t> düzeyi yüksek çıkar.</a:t>
            </a:r>
          </a:p>
        </p:txBody>
      </p:sp>
    </p:spTree>
    <p:extLst>
      <p:ext uri="{BB962C8B-B14F-4D97-AF65-F5344CB8AC3E}">
        <p14:creationId xmlns:p14="http://schemas.microsoft.com/office/powerpoint/2010/main" val="2973994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479D33-15D8-4F93-BD09-9B50C5DFBAC3}"/>
              </a:ext>
            </a:extLst>
          </p:cNvPr>
          <p:cNvSpPr>
            <a:spLocks noGrp="1"/>
          </p:cNvSpPr>
          <p:nvPr>
            <p:ph type="title"/>
          </p:nvPr>
        </p:nvSpPr>
        <p:spPr/>
        <p:txBody>
          <a:bodyPr/>
          <a:lstStyle/>
          <a:p>
            <a:r>
              <a:rPr lang="tr-TR" dirty="0"/>
              <a:t>FOLİK ASİT EKSİKLİĞİ</a:t>
            </a:r>
            <a:r>
              <a:rPr lang="tr-TR" sz="2800" i="1" dirty="0"/>
              <a:t>-Nedenleri</a:t>
            </a:r>
            <a:endParaRPr lang="tr-TR" i="1" dirty="0"/>
          </a:p>
        </p:txBody>
      </p:sp>
      <p:sp>
        <p:nvSpPr>
          <p:cNvPr id="3" name="İçerik Yer Tutucusu 2">
            <a:extLst>
              <a:ext uri="{FF2B5EF4-FFF2-40B4-BE49-F238E27FC236}">
                <a16:creationId xmlns:a16="http://schemas.microsoft.com/office/drawing/2014/main" id="{45B7F45C-E684-4CEC-9891-2B618DC312FF}"/>
              </a:ext>
            </a:extLst>
          </p:cNvPr>
          <p:cNvSpPr>
            <a:spLocks noGrp="1"/>
          </p:cNvSpPr>
          <p:nvPr>
            <p:ph idx="1"/>
          </p:nvPr>
        </p:nvSpPr>
        <p:spPr>
          <a:xfrm>
            <a:off x="838200" y="1825625"/>
            <a:ext cx="10515600" cy="4932984"/>
          </a:xfrm>
        </p:spPr>
        <p:txBody>
          <a:bodyPr>
            <a:normAutofit/>
          </a:bodyPr>
          <a:lstStyle/>
          <a:p>
            <a:pPr marL="0" indent="0" algn="l">
              <a:buNone/>
            </a:pPr>
            <a:r>
              <a:rPr lang="tr-TR" sz="1800" b="1" i="1" u="sng" strike="noStrike" baseline="0" dirty="0">
                <a:solidFill>
                  <a:srgbClr val="231F20"/>
                </a:solidFill>
                <a:latin typeface="BookmanOldStyle-Italic"/>
              </a:rPr>
              <a:t>I. Yetersiz alım</a:t>
            </a:r>
          </a:p>
          <a:p>
            <a:pPr marL="342900" indent="-342900" algn="l">
              <a:buAutoNum type="alphaUcParenR"/>
            </a:pPr>
            <a:r>
              <a:rPr lang="tr-TR" sz="1800" b="0" i="0" u="none" strike="noStrike" baseline="0" dirty="0" err="1">
                <a:solidFill>
                  <a:srgbClr val="231F20"/>
                </a:solidFill>
                <a:latin typeface="BookmanOldStyle"/>
              </a:rPr>
              <a:t>Prematürite</a:t>
            </a:r>
            <a:r>
              <a:rPr lang="tr-TR" sz="1800" dirty="0">
                <a:solidFill>
                  <a:srgbClr val="231F20"/>
                </a:solidFill>
                <a:latin typeface="BookmanOldStyle"/>
              </a:rPr>
              <a:t> </a:t>
            </a:r>
            <a:r>
              <a:rPr lang="tr-TR" sz="1800" b="0" i="0" u="none" strike="noStrike" baseline="0" dirty="0">
                <a:solidFill>
                  <a:srgbClr val="231F20"/>
                </a:solidFill>
                <a:latin typeface="BookmanOldStyle"/>
              </a:rPr>
              <a:t>B) PKU diyeti</a:t>
            </a:r>
            <a:r>
              <a:rPr lang="tr-TR" sz="1800" dirty="0">
                <a:solidFill>
                  <a:srgbClr val="231F20"/>
                </a:solidFill>
                <a:latin typeface="BookmanOldStyle"/>
              </a:rPr>
              <a:t> </a:t>
            </a:r>
            <a:r>
              <a:rPr lang="tr-TR" sz="1800" b="0" i="0" u="none" strike="noStrike" baseline="0" dirty="0">
                <a:solidFill>
                  <a:srgbClr val="231F20"/>
                </a:solidFill>
                <a:latin typeface="BookmanOldStyle"/>
              </a:rPr>
              <a:t>C) </a:t>
            </a:r>
            <a:r>
              <a:rPr lang="tr-TR" sz="1800" b="0" i="0" u="none" strike="noStrike" baseline="0" dirty="0" err="1">
                <a:solidFill>
                  <a:srgbClr val="231F20"/>
                </a:solidFill>
                <a:latin typeface="BookmanOldStyle"/>
              </a:rPr>
              <a:t>Malnutrisyon</a:t>
            </a:r>
            <a:r>
              <a:rPr lang="tr-TR" sz="1800" dirty="0">
                <a:solidFill>
                  <a:srgbClr val="231F20"/>
                </a:solidFill>
                <a:latin typeface="BookmanOldStyle"/>
              </a:rPr>
              <a:t> </a:t>
            </a:r>
            <a:r>
              <a:rPr lang="tr-TR" sz="1800" b="0" i="0" u="none" strike="noStrike" baseline="0" dirty="0">
                <a:solidFill>
                  <a:srgbClr val="231F20"/>
                </a:solidFill>
                <a:latin typeface="BookmanOldStyle"/>
              </a:rPr>
              <a:t>D) Keçi sütü ile beslenme E) Pişirme yöntemleri</a:t>
            </a:r>
          </a:p>
          <a:p>
            <a:pPr marL="342900" indent="-342900" algn="l">
              <a:buAutoNum type="alphaUcParenR"/>
            </a:pPr>
            <a:endParaRPr lang="tr-TR" sz="1800" b="0" i="0" u="none" strike="noStrike" baseline="0" dirty="0">
              <a:solidFill>
                <a:srgbClr val="231F20"/>
              </a:solidFill>
              <a:latin typeface="BookmanOldStyle"/>
            </a:endParaRPr>
          </a:p>
          <a:p>
            <a:pPr marL="0" indent="0" algn="l">
              <a:buNone/>
            </a:pPr>
            <a:r>
              <a:rPr lang="tr-TR" sz="1800" b="1" i="1" u="sng" strike="noStrike" baseline="0" dirty="0">
                <a:solidFill>
                  <a:srgbClr val="231F20"/>
                </a:solidFill>
                <a:latin typeface="BookmanOldStyle-Italic"/>
              </a:rPr>
              <a:t>II. </a:t>
            </a:r>
            <a:r>
              <a:rPr lang="tr-TR" sz="1800" b="1" i="1" u="sng" strike="noStrike" baseline="0" dirty="0" err="1">
                <a:solidFill>
                  <a:srgbClr val="231F20"/>
                </a:solidFill>
                <a:latin typeface="BookmanOldStyle-Italic"/>
              </a:rPr>
              <a:t>Absorpsiyon</a:t>
            </a:r>
            <a:r>
              <a:rPr lang="tr-TR" sz="1800" b="1" i="1" u="sng" strike="noStrike" baseline="0" dirty="0">
                <a:solidFill>
                  <a:srgbClr val="231F20"/>
                </a:solidFill>
                <a:latin typeface="BookmanOldStyle-Italic"/>
              </a:rPr>
              <a:t> </a:t>
            </a:r>
            <a:r>
              <a:rPr lang="tr-TR" sz="1800" b="1" i="1" u="sng" strike="noStrike" baseline="0" dirty="0" err="1">
                <a:solidFill>
                  <a:srgbClr val="231F20"/>
                </a:solidFill>
                <a:latin typeface="BookmanOldStyle-Italic"/>
              </a:rPr>
              <a:t>defektleri</a:t>
            </a:r>
            <a:endParaRPr lang="tr-TR" sz="1800" b="1" i="1" u="sng" strike="noStrike" baseline="0" dirty="0">
              <a:solidFill>
                <a:srgbClr val="231F20"/>
              </a:solidFill>
              <a:latin typeface="BookmanOldStyle-Italic"/>
            </a:endParaRPr>
          </a:p>
          <a:p>
            <a:pPr marL="342900" indent="-342900" algn="l">
              <a:buAutoNum type="alphaUcParenR"/>
            </a:pPr>
            <a:r>
              <a:rPr lang="tr-TR" sz="1800" b="0" i="0" u="none" strike="noStrike" baseline="0" dirty="0" err="1">
                <a:solidFill>
                  <a:srgbClr val="231F20"/>
                </a:solidFill>
                <a:latin typeface="BookmanOldStyle"/>
              </a:rPr>
              <a:t>Konjenital</a:t>
            </a:r>
            <a:r>
              <a:rPr lang="tr-TR" sz="1800" b="0" i="0" u="none" strike="noStrike" baseline="0" dirty="0">
                <a:solidFill>
                  <a:srgbClr val="231F20"/>
                </a:solidFill>
                <a:latin typeface="BookmanOldStyle"/>
              </a:rPr>
              <a:t>: </a:t>
            </a:r>
          </a:p>
          <a:p>
            <a:pPr marL="342900" indent="-342900" algn="l">
              <a:buAutoNum type="alphaUcParenR"/>
            </a:pPr>
            <a:r>
              <a:rPr lang="tr-TR" sz="1800" b="0" i="0" u="none" strike="noStrike" baseline="0" dirty="0">
                <a:solidFill>
                  <a:srgbClr val="231F20"/>
                </a:solidFill>
                <a:latin typeface="BookmanOldStyle"/>
              </a:rPr>
              <a:t>Kazanılmış (</a:t>
            </a:r>
            <a:r>
              <a:rPr lang="tr-TR" sz="1400" b="0" i="0" u="none" strike="noStrike" baseline="0" dirty="0">
                <a:solidFill>
                  <a:srgbClr val="231F20"/>
                </a:solidFill>
                <a:latin typeface="BookmanOldStyle"/>
              </a:rPr>
              <a:t>1. Tropikal </a:t>
            </a:r>
            <a:r>
              <a:rPr lang="tr-TR" sz="1400" b="0" i="0" u="none" strike="noStrike" baseline="0" dirty="0" err="1">
                <a:solidFill>
                  <a:srgbClr val="231F20"/>
                </a:solidFill>
                <a:latin typeface="BookmanOldStyle"/>
              </a:rPr>
              <a:t>sprue</a:t>
            </a:r>
            <a:r>
              <a:rPr lang="tr-TR" sz="1400" b="0" i="0" u="none" strike="noStrike" baseline="0" dirty="0">
                <a:solidFill>
                  <a:srgbClr val="231F20"/>
                </a:solidFill>
                <a:latin typeface="BookmanOldStyle"/>
              </a:rPr>
              <a:t> 2. </a:t>
            </a:r>
            <a:r>
              <a:rPr lang="tr-TR" sz="1400" b="0" i="0" u="none" strike="noStrike" baseline="0" dirty="0" err="1">
                <a:solidFill>
                  <a:srgbClr val="231F20"/>
                </a:solidFill>
                <a:latin typeface="BookmanOldStyle"/>
              </a:rPr>
              <a:t>Celiac</a:t>
            </a:r>
            <a:r>
              <a:rPr lang="tr-TR" sz="1400" b="0" i="0" u="none" strike="noStrike" baseline="0" dirty="0">
                <a:solidFill>
                  <a:srgbClr val="231F20"/>
                </a:solidFill>
                <a:latin typeface="BookmanOldStyle"/>
              </a:rPr>
              <a:t> hastalığı 3. </a:t>
            </a:r>
            <a:r>
              <a:rPr lang="tr-TR" sz="1400" b="0" i="0" u="none" strike="noStrike" baseline="0" dirty="0" err="1">
                <a:solidFill>
                  <a:srgbClr val="231F20"/>
                </a:solidFill>
                <a:latin typeface="BookmanOldStyle"/>
              </a:rPr>
              <a:t>İnflamatuar</a:t>
            </a:r>
            <a:r>
              <a:rPr lang="tr-TR" sz="1400" b="0" i="0" u="none" strike="noStrike" baseline="0" dirty="0">
                <a:solidFill>
                  <a:srgbClr val="231F20"/>
                </a:solidFill>
                <a:latin typeface="BookmanOldStyle"/>
              </a:rPr>
              <a:t> barsak hastalığı 4. Cerrahi rezeksiyon, </a:t>
            </a:r>
            <a:r>
              <a:rPr lang="tr-TR" sz="1400" b="0" i="0" u="none" strike="noStrike" baseline="0" dirty="0" err="1">
                <a:solidFill>
                  <a:srgbClr val="231F20"/>
                </a:solidFill>
                <a:latin typeface="BookmanOldStyle"/>
              </a:rPr>
              <a:t>divertikül</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gastrektomi</a:t>
            </a:r>
            <a:r>
              <a:rPr lang="tr-TR" sz="1400" dirty="0">
                <a:solidFill>
                  <a:srgbClr val="231F20"/>
                </a:solidFill>
                <a:latin typeface="BookmanOldStyle"/>
              </a:rPr>
              <a:t> </a:t>
            </a:r>
            <a:r>
              <a:rPr lang="tr-TR" sz="1400" b="0" i="0" u="none" strike="noStrike" baseline="0" dirty="0">
                <a:solidFill>
                  <a:srgbClr val="231F20"/>
                </a:solidFill>
                <a:latin typeface="BookmanOldStyle"/>
              </a:rPr>
              <a:t>5. Geniş spektrumlu </a:t>
            </a:r>
            <a:r>
              <a:rPr lang="tr-TR" sz="1400" b="0" i="0" u="none" strike="noStrike" baseline="0" dirty="0" err="1">
                <a:solidFill>
                  <a:srgbClr val="231F20"/>
                </a:solidFill>
                <a:latin typeface="BookmanOldStyle"/>
              </a:rPr>
              <a:t>antibiotikler</a:t>
            </a:r>
            <a:r>
              <a:rPr lang="tr-TR" sz="1400" b="0" i="0" u="none" strike="noStrike" baseline="0" dirty="0">
                <a:solidFill>
                  <a:srgbClr val="231F20"/>
                </a:solidFill>
                <a:latin typeface="BookmanOldStyle"/>
              </a:rPr>
              <a:t> 6. İlaçlar, toksinler (alkol kullanımı, </a:t>
            </a:r>
            <a:r>
              <a:rPr lang="tr-TR" sz="1400" b="0" i="0" u="none" strike="noStrike" baseline="0" dirty="0" err="1">
                <a:solidFill>
                  <a:srgbClr val="231F20"/>
                </a:solidFill>
                <a:latin typeface="BookmanOldStyle"/>
              </a:rPr>
              <a:t>sülfosalazin</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hidantoinler</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valproik</a:t>
            </a:r>
            <a:r>
              <a:rPr lang="tr-TR" sz="1400" b="0" i="0" u="none" strike="noStrike" baseline="0" dirty="0">
                <a:solidFill>
                  <a:srgbClr val="231F20"/>
                </a:solidFill>
                <a:latin typeface="BookmanOldStyle"/>
              </a:rPr>
              <a:t> asit, TMS, </a:t>
            </a:r>
            <a:r>
              <a:rPr lang="tr-TR" sz="1400" b="0" i="0" u="none" strike="noStrike" baseline="0" dirty="0" err="1">
                <a:solidFill>
                  <a:srgbClr val="231F20"/>
                </a:solidFill>
                <a:latin typeface="BookmanOldStyle"/>
              </a:rPr>
              <a:t>primetamin</a:t>
            </a:r>
            <a:r>
              <a:rPr lang="tr-TR" sz="1400" b="0" i="0" u="none" strike="noStrike" baseline="0" dirty="0">
                <a:solidFill>
                  <a:srgbClr val="231F20"/>
                </a:solidFill>
                <a:latin typeface="BookmanOldStyle"/>
              </a:rPr>
              <a:t>, oral </a:t>
            </a:r>
            <a:r>
              <a:rPr lang="tr-TR" sz="1400" b="0" i="0" u="none" strike="noStrike" baseline="0" dirty="0" err="1">
                <a:solidFill>
                  <a:srgbClr val="231F20"/>
                </a:solidFill>
                <a:latin typeface="BookmanOldStyle"/>
              </a:rPr>
              <a:t>kontraseptifler</a:t>
            </a:r>
            <a:r>
              <a:rPr lang="tr-TR" sz="1400" b="0" i="0" u="none" strike="noStrike" baseline="0" dirty="0">
                <a:solidFill>
                  <a:srgbClr val="231F20"/>
                </a:solidFill>
                <a:latin typeface="BookmanOldStyle"/>
              </a:rPr>
              <a:t>)</a:t>
            </a:r>
            <a:r>
              <a:rPr lang="tr-TR" sz="1400" dirty="0">
                <a:solidFill>
                  <a:srgbClr val="231F20"/>
                </a:solidFill>
                <a:latin typeface="BookmanOldStyle"/>
              </a:rPr>
              <a:t> </a:t>
            </a:r>
            <a:r>
              <a:rPr lang="tr-TR" sz="1400" b="0" i="0" u="none" strike="noStrike" baseline="0" dirty="0">
                <a:solidFill>
                  <a:srgbClr val="231F20"/>
                </a:solidFill>
                <a:latin typeface="BookmanOldStyle"/>
              </a:rPr>
              <a:t>7. KİT sonrası)</a:t>
            </a:r>
            <a:endParaRPr lang="tr-TR" sz="1800" b="0" i="0" u="none" strike="noStrike" baseline="0" dirty="0">
              <a:solidFill>
                <a:srgbClr val="231F20"/>
              </a:solidFill>
              <a:latin typeface="BookmanOldStyle"/>
            </a:endParaRPr>
          </a:p>
          <a:p>
            <a:pPr marL="342900" indent="-342900" algn="l">
              <a:buAutoNum type="alphaUcParenR"/>
            </a:pPr>
            <a:endParaRPr lang="tr-TR" sz="1800" b="0" i="0" u="none" strike="noStrike" baseline="0" dirty="0">
              <a:solidFill>
                <a:srgbClr val="231F20"/>
              </a:solidFill>
              <a:latin typeface="BookmanOldStyle"/>
            </a:endParaRPr>
          </a:p>
          <a:p>
            <a:pPr marL="0" indent="0" algn="l">
              <a:buNone/>
            </a:pPr>
            <a:r>
              <a:rPr lang="tr-TR" sz="1800" b="1" i="1" u="sng" strike="noStrike" baseline="0" dirty="0">
                <a:solidFill>
                  <a:srgbClr val="231F20"/>
                </a:solidFill>
                <a:latin typeface="BookmanOldStyle-Italic"/>
              </a:rPr>
              <a:t>III. İhtiyacın arttığı durumlar</a:t>
            </a:r>
          </a:p>
          <a:p>
            <a:pPr marL="0" indent="0" algn="l">
              <a:buNone/>
            </a:pPr>
            <a:r>
              <a:rPr lang="tr-TR" sz="1800" b="0" i="0" u="none" strike="noStrike" baseline="0" dirty="0">
                <a:solidFill>
                  <a:srgbClr val="231F20"/>
                </a:solidFill>
                <a:latin typeface="BookmanOldStyle"/>
              </a:rPr>
              <a:t>*Hızla gelişme(gebelik, </a:t>
            </a:r>
            <a:r>
              <a:rPr lang="tr-TR" sz="1800" b="0" i="0" u="none" strike="noStrike" baseline="0" dirty="0" err="1">
                <a:solidFill>
                  <a:srgbClr val="231F20"/>
                </a:solidFill>
                <a:latin typeface="BookmanOldStyle"/>
              </a:rPr>
              <a:t>prematurite</a:t>
            </a:r>
            <a:r>
              <a:rPr lang="tr-TR" sz="1800" b="0" i="0" u="none" strike="noStrike" baseline="0" dirty="0">
                <a:solidFill>
                  <a:srgbClr val="231F20"/>
                </a:solidFill>
                <a:latin typeface="BookmanOldStyle"/>
              </a:rPr>
              <a:t>) </a:t>
            </a:r>
          </a:p>
          <a:p>
            <a:pPr marL="0" indent="0" algn="l">
              <a:buNone/>
            </a:pPr>
            <a:r>
              <a:rPr lang="tr-TR" sz="1800" b="0" i="0" u="none" strike="noStrike" baseline="0" dirty="0">
                <a:solidFill>
                  <a:srgbClr val="231F20"/>
                </a:solidFill>
                <a:latin typeface="BookmanOldStyle"/>
              </a:rPr>
              <a:t>*Kronik </a:t>
            </a:r>
            <a:r>
              <a:rPr lang="tr-TR" sz="1800" b="0" i="0" u="none" strike="noStrike" baseline="0" dirty="0" err="1">
                <a:solidFill>
                  <a:srgbClr val="231F20"/>
                </a:solidFill>
                <a:latin typeface="BookmanOldStyle"/>
              </a:rPr>
              <a:t>hemolitik</a:t>
            </a:r>
            <a:r>
              <a:rPr lang="tr-TR" sz="1800" b="0" i="0" u="none" strike="noStrike" baseline="0" dirty="0">
                <a:solidFill>
                  <a:srgbClr val="231F20"/>
                </a:solidFill>
                <a:latin typeface="BookmanOldStyle"/>
              </a:rPr>
              <a:t> anemi  *</a:t>
            </a:r>
            <a:r>
              <a:rPr lang="tr-TR" sz="1800" b="0" i="0" u="none" strike="noStrike" baseline="0" dirty="0" err="1">
                <a:solidFill>
                  <a:srgbClr val="231F20"/>
                </a:solidFill>
                <a:latin typeface="BookmanOldStyle"/>
              </a:rPr>
              <a:t>Diseritropoetik</a:t>
            </a:r>
            <a:r>
              <a:rPr lang="tr-TR" sz="1800" b="0" i="0" u="none" strike="noStrike" baseline="0" dirty="0">
                <a:solidFill>
                  <a:srgbClr val="231F20"/>
                </a:solidFill>
                <a:latin typeface="BookmanOldStyle"/>
              </a:rPr>
              <a:t> anemi  </a:t>
            </a:r>
          </a:p>
          <a:p>
            <a:pPr marL="0" indent="0" algn="l">
              <a:buNone/>
            </a:pPr>
            <a:r>
              <a:rPr lang="tr-TR" sz="1800" b="0" i="0" u="none" strike="noStrike" baseline="0" dirty="0">
                <a:solidFill>
                  <a:srgbClr val="231F20"/>
                </a:solidFill>
                <a:latin typeface="BookmanOldStyle"/>
              </a:rPr>
              <a:t>*</a:t>
            </a:r>
            <a:r>
              <a:rPr lang="tr-TR" sz="1800" b="0" i="0" u="none" strike="noStrike" baseline="0" dirty="0" err="1">
                <a:solidFill>
                  <a:srgbClr val="231F20"/>
                </a:solidFill>
                <a:latin typeface="BookmanOldStyle"/>
              </a:rPr>
              <a:t>Malign</a:t>
            </a:r>
            <a:r>
              <a:rPr lang="tr-TR" sz="1800" b="0" i="0" u="none" strike="noStrike" baseline="0" dirty="0">
                <a:solidFill>
                  <a:srgbClr val="231F20"/>
                </a:solidFill>
                <a:latin typeface="BookmanOldStyle"/>
              </a:rPr>
              <a:t> hastalıklar, *</a:t>
            </a:r>
            <a:r>
              <a:rPr lang="tr-TR" sz="1800" b="0" i="0" u="none" strike="noStrike" baseline="0" dirty="0" err="1">
                <a:solidFill>
                  <a:srgbClr val="231F20"/>
                </a:solidFill>
                <a:latin typeface="BookmanOldStyle"/>
              </a:rPr>
              <a:t>myeloproliferatif</a:t>
            </a:r>
            <a:r>
              <a:rPr lang="tr-TR" sz="1800" b="0" i="0" u="none" strike="noStrike" baseline="0" dirty="0">
                <a:solidFill>
                  <a:srgbClr val="231F20"/>
                </a:solidFill>
                <a:latin typeface="BookmanOldStyle"/>
              </a:rPr>
              <a:t> hastalıklar </a:t>
            </a:r>
          </a:p>
          <a:p>
            <a:pPr marL="0" indent="0" algn="l">
              <a:buNone/>
            </a:pPr>
            <a:r>
              <a:rPr lang="tr-TR" sz="1800" b="0" i="0" u="none" strike="noStrike" baseline="0" dirty="0">
                <a:solidFill>
                  <a:srgbClr val="231F20"/>
                </a:solidFill>
                <a:latin typeface="BookmanOldStyle"/>
              </a:rPr>
              <a:t>*</a:t>
            </a:r>
            <a:r>
              <a:rPr lang="tr-TR" sz="1800" b="0" i="0" u="none" strike="noStrike" baseline="0" dirty="0" err="1">
                <a:solidFill>
                  <a:srgbClr val="231F20"/>
                </a:solidFill>
                <a:latin typeface="BookmanOldStyle"/>
              </a:rPr>
              <a:t>Hipermetabolik</a:t>
            </a:r>
            <a:r>
              <a:rPr lang="tr-TR" sz="1800" b="0" i="0" u="none" strike="noStrike" baseline="0" dirty="0">
                <a:solidFill>
                  <a:srgbClr val="231F20"/>
                </a:solidFill>
                <a:latin typeface="BookmanOldStyle"/>
              </a:rPr>
              <a:t> durumlar  *Siroz</a:t>
            </a:r>
            <a:r>
              <a:rPr lang="tr-TR" sz="1800" dirty="0">
                <a:solidFill>
                  <a:srgbClr val="231F20"/>
                </a:solidFill>
                <a:latin typeface="BookmanOldStyle"/>
              </a:rPr>
              <a:t>  *</a:t>
            </a:r>
            <a:r>
              <a:rPr lang="tr-TR" sz="1800" b="0" i="0" u="none" strike="noStrike" baseline="0" dirty="0">
                <a:solidFill>
                  <a:srgbClr val="231F20"/>
                </a:solidFill>
                <a:latin typeface="BookmanOldStyle"/>
              </a:rPr>
              <a:t>KİT</a:t>
            </a:r>
            <a:endParaRPr lang="tr-TR" dirty="0"/>
          </a:p>
        </p:txBody>
      </p:sp>
    </p:spTree>
    <p:extLst>
      <p:ext uri="{BB962C8B-B14F-4D97-AF65-F5344CB8AC3E}">
        <p14:creationId xmlns:p14="http://schemas.microsoft.com/office/powerpoint/2010/main" val="389253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B3D5A79-F08A-4696-B35C-4AA61453B142}"/>
              </a:ext>
            </a:extLst>
          </p:cNvPr>
          <p:cNvPicPr>
            <a:picLocks noChangeAspect="1"/>
          </p:cNvPicPr>
          <p:nvPr/>
        </p:nvPicPr>
        <p:blipFill>
          <a:blip r:embed="rId2"/>
          <a:stretch>
            <a:fillRect/>
          </a:stretch>
        </p:blipFill>
        <p:spPr>
          <a:xfrm>
            <a:off x="1407674" y="699052"/>
            <a:ext cx="9376651" cy="5274366"/>
          </a:xfrm>
          <a:prstGeom prst="rect">
            <a:avLst/>
          </a:prstGeom>
        </p:spPr>
      </p:pic>
    </p:spTree>
    <p:extLst>
      <p:ext uri="{BB962C8B-B14F-4D97-AF65-F5344CB8AC3E}">
        <p14:creationId xmlns:p14="http://schemas.microsoft.com/office/powerpoint/2010/main" val="2410564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13DFD0-9E68-477A-99DF-C4E0E457CC7C}"/>
              </a:ext>
            </a:extLst>
          </p:cNvPr>
          <p:cNvSpPr>
            <a:spLocks noGrp="1"/>
          </p:cNvSpPr>
          <p:nvPr>
            <p:ph type="title"/>
          </p:nvPr>
        </p:nvSpPr>
        <p:spPr/>
        <p:txBody>
          <a:bodyPr/>
          <a:lstStyle/>
          <a:p>
            <a:r>
              <a:rPr lang="tr-TR" dirty="0"/>
              <a:t>FOLİK ASİT EKSİKLİĞİ</a:t>
            </a:r>
            <a:r>
              <a:rPr lang="tr-TR" sz="2800" i="1" dirty="0"/>
              <a:t>-Nedenleri</a:t>
            </a:r>
            <a:endParaRPr lang="tr-TR" dirty="0"/>
          </a:p>
        </p:txBody>
      </p:sp>
      <p:sp>
        <p:nvSpPr>
          <p:cNvPr id="3" name="İçerik Yer Tutucusu 2">
            <a:extLst>
              <a:ext uri="{FF2B5EF4-FFF2-40B4-BE49-F238E27FC236}">
                <a16:creationId xmlns:a16="http://schemas.microsoft.com/office/drawing/2014/main" id="{690FA859-6145-42FD-AA9E-9D76806D9209}"/>
              </a:ext>
            </a:extLst>
          </p:cNvPr>
          <p:cNvSpPr>
            <a:spLocks noGrp="1"/>
          </p:cNvSpPr>
          <p:nvPr>
            <p:ph idx="1"/>
          </p:nvPr>
        </p:nvSpPr>
        <p:spPr>
          <a:xfrm>
            <a:off x="838200" y="1825625"/>
            <a:ext cx="10515600" cy="4667250"/>
          </a:xfrm>
        </p:spPr>
        <p:txBody>
          <a:bodyPr>
            <a:normAutofit/>
          </a:bodyPr>
          <a:lstStyle/>
          <a:p>
            <a:pPr marL="0" indent="0" algn="l">
              <a:buNone/>
            </a:pPr>
            <a:r>
              <a:rPr lang="tr-TR" sz="1800" b="1" i="1" u="sng" strike="noStrike" baseline="0" dirty="0">
                <a:solidFill>
                  <a:srgbClr val="231F20"/>
                </a:solidFill>
                <a:latin typeface="BookmanOldStyle-Italic"/>
              </a:rPr>
              <a:t>IV. </a:t>
            </a:r>
            <a:r>
              <a:rPr lang="tr-TR" sz="1800" b="1" i="1" u="sng" strike="noStrike" baseline="0" dirty="0" err="1">
                <a:solidFill>
                  <a:srgbClr val="231F20"/>
                </a:solidFill>
                <a:latin typeface="BookmanOldStyle-Italic"/>
              </a:rPr>
              <a:t>Folik</a:t>
            </a:r>
            <a:r>
              <a:rPr lang="tr-TR" sz="1800" b="1" i="1" u="sng" strike="noStrike" baseline="0" dirty="0">
                <a:solidFill>
                  <a:srgbClr val="231F20"/>
                </a:solidFill>
                <a:latin typeface="BookmanOldStyle-Italic"/>
              </a:rPr>
              <a:t> asit metabolizma bozuklukları</a:t>
            </a:r>
          </a:p>
          <a:p>
            <a:pPr marL="0" indent="0" algn="l">
              <a:buNone/>
            </a:pPr>
            <a:r>
              <a:rPr lang="tr-TR" sz="1800" b="0" i="0" u="none" strike="noStrike" baseline="0" dirty="0">
                <a:solidFill>
                  <a:srgbClr val="231F20"/>
                </a:solidFill>
                <a:latin typeface="BookmanOldStyle"/>
              </a:rPr>
              <a:t>A) </a:t>
            </a:r>
            <a:r>
              <a:rPr lang="tr-TR" sz="1800" b="0" i="0" u="none" strike="noStrike" baseline="0" dirty="0" err="1">
                <a:solidFill>
                  <a:srgbClr val="231F20"/>
                </a:solidFill>
                <a:latin typeface="BookmanOldStyle"/>
              </a:rPr>
              <a:t>Konjenital</a:t>
            </a:r>
            <a:endParaRPr lang="tr-TR" sz="1800" b="0" i="0" u="none" strike="noStrike" baseline="0" dirty="0">
              <a:solidFill>
                <a:srgbClr val="231F20"/>
              </a:solidFill>
              <a:latin typeface="BookmanOldStyle"/>
            </a:endParaRPr>
          </a:p>
          <a:p>
            <a:pPr marL="0" indent="0" algn="l">
              <a:buNone/>
            </a:pPr>
            <a:r>
              <a:rPr lang="tr-TR" sz="1400" b="0" i="0" u="none" strike="noStrike" baseline="0" dirty="0">
                <a:solidFill>
                  <a:srgbClr val="231F20"/>
                </a:solidFill>
                <a:latin typeface="BookmanOldStyle"/>
              </a:rPr>
              <a:t>1. MTHFR eksikliği – </a:t>
            </a:r>
            <a:r>
              <a:rPr lang="tr-TR" sz="1400" b="0" i="0" u="none" strike="noStrike" baseline="0" dirty="0" err="1">
                <a:solidFill>
                  <a:srgbClr val="231F20"/>
                </a:solidFill>
                <a:latin typeface="BookmanOldStyle"/>
              </a:rPr>
              <a:t>Homozigot</a:t>
            </a:r>
            <a:r>
              <a:rPr lang="tr-TR" sz="1400" b="0" i="0" u="none" strike="noStrike" baseline="0" dirty="0">
                <a:solidFill>
                  <a:srgbClr val="231F20"/>
                </a:solidFill>
                <a:latin typeface="BookmanOldStyle"/>
              </a:rPr>
              <a:t> eksiklikte gelişme geriliği, </a:t>
            </a:r>
            <a:r>
              <a:rPr lang="tr-TR" sz="1400" b="0" i="0" u="none" strike="noStrike" baseline="0" dirty="0" err="1">
                <a:solidFill>
                  <a:srgbClr val="231F20"/>
                </a:solidFill>
                <a:latin typeface="BookmanOldStyle"/>
              </a:rPr>
              <a:t>konvülsiyonlar</a:t>
            </a:r>
            <a:r>
              <a:rPr lang="tr-TR" sz="1400" b="0" i="0" u="none" strike="noStrike" baseline="0" dirty="0">
                <a:solidFill>
                  <a:srgbClr val="231F20"/>
                </a:solidFill>
                <a:latin typeface="BookmanOldStyle"/>
              </a:rPr>
              <a:t>, mikrosefali, </a:t>
            </a:r>
            <a:r>
              <a:rPr lang="tr-TR" sz="1400" b="0" i="0" u="none" strike="noStrike" baseline="0" dirty="0" err="1">
                <a:solidFill>
                  <a:srgbClr val="231F20"/>
                </a:solidFill>
                <a:latin typeface="BookmanOldStyle"/>
              </a:rPr>
              <a:t>myelopati</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tromboz</a:t>
            </a:r>
            <a:r>
              <a:rPr lang="tr-TR" sz="1400" b="0" i="0" u="none" strike="noStrike" baseline="0" dirty="0">
                <a:solidFill>
                  <a:srgbClr val="231F20"/>
                </a:solidFill>
                <a:latin typeface="BookmanOldStyle"/>
              </a:rPr>
              <a:t> görülebilir. Anemi görülmeyebilir.</a:t>
            </a:r>
          </a:p>
          <a:p>
            <a:pPr marL="0" indent="0" algn="l">
              <a:buNone/>
            </a:pPr>
            <a:r>
              <a:rPr lang="tr-TR" sz="1400" b="0" i="0" u="none" strike="noStrike" baseline="0" dirty="0">
                <a:solidFill>
                  <a:srgbClr val="231F20"/>
                </a:solidFill>
                <a:latin typeface="BookmanOldStyle"/>
              </a:rPr>
              <a:t>Semptomlar genellikle ilk yıllarda başlar, fakat hafif vakalarda yetişkinlik döneminde semptomlar görülebilir.</a:t>
            </a:r>
          </a:p>
          <a:p>
            <a:pPr marL="0" indent="0" algn="l">
              <a:buNone/>
            </a:pPr>
            <a:r>
              <a:rPr lang="tr-TR" sz="1400" b="0" i="0" u="none" strike="noStrike" baseline="0" dirty="0">
                <a:solidFill>
                  <a:srgbClr val="231F20"/>
                </a:solidFill>
                <a:latin typeface="BookmanOldStyle"/>
              </a:rPr>
              <a:t>2. </a:t>
            </a:r>
            <a:r>
              <a:rPr lang="tr-TR" sz="1400" b="0" i="0" u="none" strike="noStrike" baseline="0" dirty="0" err="1">
                <a:solidFill>
                  <a:srgbClr val="231F20"/>
                </a:solidFill>
                <a:latin typeface="BookmanOldStyle"/>
              </a:rPr>
              <a:t>Glutamat</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formiminotransferaz</a:t>
            </a:r>
            <a:r>
              <a:rPr lang="tr-TR" sz="1400" b="0" i="0" u="none" strike="noStrike" baseline="0" dirty="0">
                <a:solidFill>
                  <a:srgbClr val="231F20"/>
                </a:solidFill>
                <a:latin typeface="BookmanOldStyle"/>
              </a:rPr>
              <a:t> eksikliği</a:t>
            </a:r>
          </a:p>
          <a:p>
            <a:pPr marL="0" indent="0" algn="l">
              <a:buNone/>
            </a:pPr>
            <a:r>
              <a:rPr lang="tr-TR" sz="1400" b="0" i="0" u="none" strike="noStrike" baseline="0" dirty="0">
                <a:solidFill>
                  <a:srgbClr val="231F20"/>
                </a:solidFill>
                <a:latin typeface="BookmanOldStyle"/>
              </a:rPr>
              <a:t>3. </a:t>
            </a:r>
            <a:r>
              <a:rPr lang="tr-TR" sz="1400" b="0" i="0" u="none" strike="noStrike" baseline="0" dirty="0" err="1">
                <a:solidFill>
                  <a:srgbClr val="231F20"/>
                </a:solidFill>
                <a:latin typeface="BookmanOldStyle"/>
              </a:rPr>
              <a:t>Dihidrofolat</a:t>
            </a:r>
            <a:r>
              <a:rPr lang="tr-TR" sz="1400" b="0" i="0" u="none" strike="noStrike" baseline="0" dirty="0">
                <a:solidFill>
                  <a:srgbClr val="231F20"/>
                </a:solidFill>
                <a:latin typeface="BookmanOldStyle"/>
              </a:rPr>
              <a:t> </a:t>
            </a:r>
            <a:r>
              <a:rPr lang="tr-TR" sz="1400" b="0" i="0" u="none" strike="noStrike" baseline="0" dirty="0" err="1">
                <a:solidFill>
                  <a:srgbClr val="231F20"/>
                </a:solidFill>
                <a:latin typeface="BookmanOldStyle"/>
              </a:rPr>
              <a:t>redüktaz</a:t>
            </a:r>
            <a:r>
              <a:rPr lang="tr-TR" sz="1400" b="0" i="0" u="none" strike="noStrike" baseline="0" dirty="0">
                <a:solidFill>
                  <a:srgbClr val="231F20"/>
                </a:solidFill>
                <a:latin typeface="BookmanOldStyle"/>
              </a:rPr>
              <a:t> eksikliği</a:t>
            </a:r>
          </a:p>
          <a:p>
            <a:pPr marL="0" indent="0" algn="l">
              <a:buNone/>
            </a:pPr>
            <a:endParaRPr lang="tr-TR" sz="1400" b="0" i="0" u="none" strike="noStrike" baseline="0" dirty="0">
              <a:solidFill>
                <a:srgbClr val="231F20"/>
              </a:solidFill>
              <a:latin typeface="BookmanOldStyle"/>
            </a:endParaRPr>
          </a:p>
          <a:p>
            <a:pPr marL="0" indent="0" algn="l">
              <a:buNone/>
            </a:pPr>
            <a:r>
              <a:rPr lang="tr-TR" sz="1800" b="0" i="0" u="none" strike="noStrike" baseline="0" dirty="0">
                <a:solidFill>
                  <a:srgbClr val="231F20"/>
                </a:solidFill>
                <a:latin typeface="BookmanOldStyle"/>
              </a:rPr>
              <a:t>B) Kazanılmış</a:t>
            </a:r>
          </a:p>
          <a:p>
            <a:pPr marL="342900" indent="-342900" algn="l">
              <a:buAutoNum type="arabicPeriod"/>
            </a:pPr>
            <a:r>
              <a:rPr lang="tr-TR" sz="1400" b="0" i="0" u="none" strike="noStrike" baseline="0" dirty="0" err="1">
                <a:solidFill>
                  <a:srgbClr val="231F20"/>
                </a:solidFill>
                <a:latin typeface="BookmanOldStyle"/>
              </a:rPr>
              <a:t>Folat</a:t>
            </a:r>
            <a:r>
              <a:rPr lang="tr-TR" sz="1400" b="0" i="0" u="none" strike="noStrike" baseline="0" dirty="0">
                <a:solidFill>
                  <a:srgbClr val="231F20"/>
                </a:solidFill>
                <a:latin typeface="BookmanOldStyle"/>
              </a:rPr>
              <a:t> antagonistleri  2. Alkolizm  3. Karaciğer hastalığı 4. İlaçlar 5. Vitamin B12 eksikliği</a:t>
            </a:r>
          </a:p>
          <a:p>
            <a:pPr marL="0" indent="0" algn="l">
              <a:buNone/>
            </a:pPr>
            <a:endParaRPr lang="tr-TR" sz="1400" b="0" i="0" u="none" strike="noStrike" baseline="0" dirty="0">
              <a:solidFill>
                <a:srgbClr val="231F20"/>
              </a:solidFill>
              <a:latin typeface="BookmanOldStyle"/>
            </a:endParaRPr>
          </a:p>
          <a:p>
            <a:pPr marL="0" indent="0" algn="l">
              <a:buNone/>
            </a:pPr>
            <a:r>
              <a:rPr lang="tr-TR" sz="1800" b="1" i="1" u="sng" strike="noStrike" baseline="0" dirty="0">
                <a:solidFill>
                  <a:srgbClr val="231F20"/>
                </a:solidFill>
                <a:latin typeface="BookmanOldStyle-Italic"/>
              </a:rPr>
              <a:t>V. Atılımın artması </a:t>
            </a:r>
          </a:p>
          <a:p>
            <a:pPr marL="0" indent="0" algn="l">
              <a:buNone/>
            </a:pPr>
            <a:r>
              <a:rPr lang="tr-TR" sz="1800" strike="noStrike" baseline="0" dirty="0">
                <a:solidFill>
                  <a:srgbClr val="231F20"/>
                </a:solidFill>
                <a:latin typeface="BookmanOldStyle-Italic"/>
              </a:rPr>
              <a:t>kronik </a:t>
            </a:r>
            <a:r>
              <a:rPr lang="tr-TR" sz="1800" strike="noStrike" baseline="0" dirty="0" err="1">
                <a:solidFill>
                  <a:srgbClr val="231F20"/>
                </a:solidFill>
                <a:latin typeface="BookmanOldStyle-Italic"/>
              </a:rPr>
              <a:t>dializ</a:t>
            </a:r>
            <a:r>
              <a:rPr lang="tr-TR" sz="1800" strike="noStrike" baseline="0" dirty="0">
                <a:solidFill>
                  <a:srgbClr val="231F20"/>
                </a:solidFill>
                <a:latin typeface="BookmanOldStyle-Italic"/>
              </a:rPr>
              <a:t>, karaciğer hastalığı, kalp hastalığı</a:t>
            </a:r>
            <a:endParaRPr lang="tr-TR" dirty="0"/>
          </a:p>
        </p:txBody>
      </p:sp>
    </p:spTree>
    <p:extLst>
      <p:ext uri="{BB962C8B-B14F-4D97-AF65-F5344CB8AC3E}">
        <p14:creationId xmlns:p14="http://schemas.microsoft.com/office/powerpoint/2010/main" val="889468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484E42-A082-4F26-A04D-A79DE41C7E38}"/>
              </a:ext>
            </a:extLst>
          </p:cNvPr>
          <p:cNvSpPr>
            <a:spLocks noGrp="1"/>
          </p:cNvSpPr>
          <p:nvPr>
            <p:ph type="title"/>
          </p:nvPr>
        </p:nvSpPr>
        <p:spPr/>
        <p:txBody>
          <a:bodyPr/>
          <a:lstStyle/>
          <a:p>
            <a:r>
              <a:rPr lang="tr-TR" dirty="0"/>
              <a:t>FOLİK ASİT EKSİKLİĞİ</a:t>
            </a:r>
          </a:p>
        </p:txBody>
      </p:sp>
      <p:sp>
        <p:nvSpPr>
          <p:cNvPr id="3" name="İçerik Yer Tutucusu 2">
            <a:extLst>
              <a:ext uri="{FF2B5EF4-FFF2-40B4-BE49-F238E27FC236}">
                <a16:creationId xmlns:a16="http://schemas.microsoft.com/office/drawing/2014/main" id="{21AC3026-190E-436D-97E8-7C9CAACCD9EB}"/>
              </a:ext>
            </a:extLst>
          </p:cNvPr>
          <p:cNvSpPr>
            <a:spLocks noGrp="1"/>
          </p:cNvSpPr>
          <p:nvPr>
            <p:ph idx="1"/>
          </p:nvPr>
        </p:nvSpPr>
        <p:spPr/>
        <p:txBody>
          <a:bodyPr/>
          <a:lstStyle/>
          <a:p>
            <a:pPr marL="0" marR="0" indent="0" algn="just">
              <a:buNone/>
            </a:pPr>
            <a:r>
              <a:rPr lang="tr-TR" sz="1800" b="1" i="0" u="none" strike="noStrike" baseline="0" dirty="0">
                <a:solidFill>
                  <a:srgbClr val="000000"/>
                </a:solidFill>
                <a:latin typeface="Calibri" panose="020F0502020204030204" pitchFamily="34" charset="0"/>
              </a:rPr>
              <a:t>    SEMPTOMLAR</a:t>
            </a:r>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err="1">
                <a:solidFill>
                  <a:srgbClr val="000000"/>
                </a:solidFill>
                <a:latin typeface="Calibri" panose="020F0502020204030204" pitchFamily="34" charset="0"/>
              </a:rPr>
              <a:t>Fetuste</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Spina</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bifida</a:t>
            </a:r>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err="1">
                <a:solidFill>
                  <a:srgbClr val="000000"/>
                </a:solidFill>
                <a:latin typeface="Calibri" panose="020F0502020204030204" pitchFamily="34" charset="0"/>
              </a:rPr>
              <a:t>Megaloblastik</a:t>
            </a:r>
            <a:r>
              <a:rPr lang="tr-TR" sz="1800" b="0" i="0" u="none" strike="noStrike" baseline="0" dirty="0">
                <a:solidFill>
                  <a:srgbClr val="000000"/>
                </a:solidFill>
                <a:latin typeface="Calibri" panose="020F0502020204030204" pitchFamily="34" charset="0"/>
              </a:rPr>
              <a:t> anemi</a:t>
            </a:r>
          </a:p>
          <a:p>
            <a:pPr marR="0" algn="l"/>
            <a:r>
              <a:rPr lang="tr-TR" sz="1800" b="0" i="0" u="none" strike="noStrike" baseline="0" dirty="0">
                <a:solidFill>
                  <a:srgbClr val="000000"/>
                </a:solidFill>
                <a:latin typeface="Calibri" panose="020F0502020204030204" pitchFamily="34" charset="0"/>
              </a:rPr>
              <a:t>Çarpıntı, nefesin kesilmesi hissi</a:t>
            </a:r>
          </a:p>
          <a:p>
            <a:pPr marR="0" algn="l"/>
            <a:r>
              <a:rPr lang="tr-TR" sz="1800" b="0" i="0" u="none" strike="noStrike" baseline="0" dirty="0">
                <a:solidFill>
                  <a:srgbClr val="000000"/>
                </a:solidFill>
                <a:latin typeface="Calibri" panose="020F0502020204030204" pitchFamily="34" charset="0"/>
              </a:rPr>
              <a:t>Yorgunluk, </a:t>
            </a:r>
            <a:r>
              <a:rPr lang="tr-TR" sz="1800" b="0" i="0" u="none" strike="noStrike" baseline="0" dirty="0" err="1">
                <a:solidFill>
                  <a:srgbClr val="000000"/>
                </a:solidFill>
                <a:latin typeface="Calibri" panose="020F0502020204030204" pitchFamily="34" charset="0"/>
              </a:rPr>
              <a:t>irritabilite</a:t>
            </a:r>
            <a:r>
              <a:rPr lang="tr-TR" sz="1800" b="0" i="0" u="none" strike="noStrike" baseline="0" dirty="0">
                <a:solidFill>
                  <a:srgbClr val="000000"/>
                </a:solidFill>
                <a:latin typeface="Calibri" panose="020F0502020204030204" pitchFamily="34" charset="0"/>
              </a:rPr>
              <a:t>, </a:t>
            </a:r>
            <a:r>
              <a:rPr lang="tr-TR" sz="1800" b="0" i="0" u="none" strike="noStrike" baseline="0" dirty="0" err="1">
                <a:solidFill>
                  <a:srgbClr val="000000"/>
                </a:solidFill>
                <a:latin typeface="Calibri" panose="020F0502020204030204" pitchFamily="34" charset="0"/>
              </a:rPr>
              <a:t>başağrısı</a:t>
            </a:r>
            <a:endParaRPr lang="tr-TR" sz="1800" b="0" i="0" u="none" strike="noStrike" baseline="0" dirty="0">
              <a:solidFill>
                <a:srgbClr val="000000"/>
              </a:solidFill>
              <a:latin typeface="Calibri" panose="020F0502020204030204" pitchFamily="34" charset="0"/>
            </a:endParaRPr>
          </a:p>
          <a:p>
            <a:pPr marR="0" algn="l"/>
            <a:r>
              <a:rPr lang="tr-TR" sz="1800" b="0" i="0" u="none" strike="noStrike" baseline="0" dirty="0">
                <a:solidFill>
                  <a:srgbClr val="000000"/>
                </a:solidFill>
                <a:latin typeface="Calibri" panose="020F0502020204030204" pitchFamily="34" charset="0"/>
              </a:rPr>
              <a:t>İshal, kilo kaybı</a:t>
            </a:r>
          </a:p>
          <a:p>
            <a:pPr marR="0" algn="l"/>
            <a:r>
              <a:rPr lang="tr-TR" sz="1800" b="0" i="0" u="none" strike="noStrike" baseline="0" dirty="0">
                <a:solidFill>
                  <a:srgbClr val="000000"/>
                </a:solidFill>
                <a:latin typeface="Calibri" panose="020F0502020204030204" pitchFamily="34" charset="0"/>
              </a:rPr>
              <a:t>Kırmızı dil</a:t>
            </a:r>
          </a:p>
          <a:p>
            <a:pPr marL="0" indent="0">
              <a:buNone/>
            </a:pPr>
            <a:endParaRPr lang="tr-TR" dirty="0"/>
          </a:p>
        </p:txBody>
      </p:sp>
    </p:spTree>
    <p:extLst>
      <p:ext uri="{BB962C8B-B14F-4D97-AF65-F5344CB8AC3E}">
        <p14:creationId xmlns:p14="http://schemas.microsoft.com/office/powerpoint/2010/main" val="2447566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A7B4863-610B-45E3-9563-8B484C16BF51}"/>
              </a:ext>
            </a:extLst>
          </p:cNvPr>
          <p:cNvPicPr>
            <a:picLocks noChangeAspect="1"/>
          </p:cNvPicPr>
          <p:nvPr/>
        </p:nvPicPr>
        <p:blipFill>
          <a:blip r:embed="rId2"/>
          <a:stretch>
            <a:fillRect/>
          </a:stretch>
        </p:blipFill>
        <p:spPr>
          <a:xfrm>
            <a:off x="2676939" y="747383"/>
            <a:ext cx="6903967" cy="5414877"/>
          </a:xfrm>
          <a:prstGeom prst="rect">
            <a:avLst/>
          </a:prstGeom>
        </p:spPr>
      </p:pic>
    </p:spTree>
    <p:extLst>
      <p:ext uri="{BB962C8B-B14F-4D97-AF65-F5344CB8AC3E}">
        <p14:creationId xmlns:p14="http://schemas.microsoft.com/office/powerpoint/2010/main" val="1092706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CB05F-14C3-4F8F-8A5C-4D8650B78576}"/>
              </a:ext>
            </a:extLst>
          </p:cNvPr>
          <p:cNvSpPr>
            <a:spLocks noGrp="1"/>
          </p:cNvSpPr>
          <p:nvPr>
            <p:ph type="title"/>
          </p:nvPr>
        </p:nvSpPr>
        <p:spPr/>
        <p:txBody>
          <a:bodyPr/>
          <a:lstStyle/>
          <a:p>
            <a:r>
              <a:rPr lang="tr-TR" dirty="0"/>
              <a:t>FOLİK ASİT-</a:t>
            </a:r>
            <a:r>
              <a:rPr lang="tr-TR" sz="2800" i="1" dirty="0" err="1"/>
              <a:t>Proflaksi</a:t>
            </a:r>
            <a:endParaRPr lang="tr-TR" i="1" dirty="0"/>
          </a:p>
        </p:txBody>
      </p:sp>
      <p:sp>
        <p:nvSpPr>
          <p:cNvPr id="3" name="İçerik Yer Tutucusu 2">
            <a:extLst>
              <a:ext uri="{FF2B5EF4-FFF2-40B4-BE49-F238E27FC236}">
                <a16:creationId xmlns:a16="http://schemas.microsoft.com/office/drawing/2014/main" id="{3142A429-D045-48BB-9698-921F90CF6454}"/>
              </a:ext>
            </a:extLst>
          </p:cNvPr>
          <p:cNvSpPr>
            <a:spLocks noGrp="1"/>
          </p:cNvSpPr>
          <p:nvPr>
            <p:ph idx="1"/>
          </p:nvPr>
        </p:nvSpPr>
        <p:spPr>
          <a:xfrm>
            <a:off x="838200" y="1825625"/>
            <a:ext cx="10515600" cy="4813714"/>
          </a:xfrm>
        </p:spPr>
        <p:txBody>
          <a:bodyPr>
            <a:normAutofit fontScale="92500" lnSpcReduction="10000"/>
          </a:bodyPr>
          <a:lstStyle/>
          <a:p>
            <a:pPr marL="0" indent="0" algn="l">
              <a:buNone/>
            </a:pPr>
            <a:r>
              <a:rPr lang="tr-TR" sz="2000" b="0" i="1" dirty="0">
                <a:effectLst/>
                <a:latin typeface="Arial" panose="020B0604020202020204" pitchFamily="34" charset="0"/>
              </a:rPr>
              <a:t>WHO </a:t>
            </a:r>
            <a:r>
              <a:rPr lang="tr-TR" sz="2000" b="0" i="1" dirty="0" err="1">
                <a:effectLst/>
                <a:latin typeface="Arial" panose="020B0604020202020204" pitchFamily="34" charset="0"/>
              </a:rPr>
              <a:t>Klavuzuna</a:t>
            </a:r>
            <a:r>
              <a:rPr lang="tr-TR" sz="2000" b="0" i="1" dirty="0">
                <a:effectLst/>
                <a:latin typeface="Arial" panose="020B0604020202020204" pitchFamily="34" charset="0"/>
              </a:rPr>
              <a:t> göre;</a:t>
            </a:r>
          </a:p>
          <a:p>
            <a:pPr marL="0" indent="0" algn="l">
              <a:buNone/>
            </a:pPr>
            <a:endParaRPr lang="tr-TR" sz="1800" b="0" i="1" dirty="0">
              <a:effectLst/>
              <a:latin typeface="Arial" panose="020B0604020202020204" pitchFamily="34" charset="0"/>
            </a:endParaRPr>
          </a:p>
          <a:p>
            <a:r>
              <a:rPr lang="tr-TR" sz="1800" b="1" i="0" dirty="0">
                <a:effectLst/>
                <a:latin typeface="Arial" panose="020B0604020202020204" pitchFamily="34" charset="0"/>
              </a:rPr>
              <a:t>6-24 aylık bebeklere;</a:t>
            </a:r>
          </a:p>
          <a:p>
            <a:pPr marL="0" indent="0" algn="l">
              <a:buNone/>
            </a:pPr>
            <a:r>
              <a:rPr lang="tr-TR" sz="1600" b="0" i="1" dirty="0">
                <a:effectLst/>
                <a:latin typeface="Arial" panose="020B0604020202020204" pitchFamily="34" charset="0"/>
              </a:rPr>
              <a:t>Normal doğum ağırlığında ise 50micrg/gün, 6-12 ay</a:t>
            </a:r>
          </a:p>
          <a:p>
            <a:pPr marL="0" indent="0" algn="l">
              <a:buNone/>
            </a:pPr>
            <a:r>
              <a:rPr lang="tr-TR" sz="1600" b="0" i="1" dirty="0">
                <a:effectLst/>
                <a:latin typeface="Arial" panose="020B0604020202020204" pitchFamily="34" charset="0"/>
              </a:rPr>
              <a:t>Düşük doğum ağırlığında ise 50 </a:t>
            </a:r>
            <a:r>
              <a:rPr lang="tr-TR" sz="1600" i="1" dirty="0" err="1">
                <a:latin typeface="Arial" panose="020B0604020202020204" pitchFamily="34" charset="0"/>
              </a:rPr>
              <a:t>micr</a:t>
            </a:r>
            <a:r>
              <a:rPr lang="tr-TR" sz="1600" b="0" i="1" dirty="0" err="1">
                <a:effectLst/>
                <a:latin typeface="Arial" panose="020B0604020202020204" pitchFamily="34" charset="0"/>
              </a:rPr>
              <a:t>g</a:t>
            </a:r>
            <a:r>
              <a:rPr lang="tr-TR" sz="1600" b="0" i="1" dirty="0">
                <a:effectLst/>
                <a:latin typeface="Arial" panose="020B0604020202020204" pitchFamily="34" charset="0"/>
              </a:rPr>
              <a:t>/gün, 12-24 ay</a:t>
            </a:r>
          </a:p>
          <a:p>
            <a:pPr marL="0" indent="0" algn="l">
              <a:buNone/>
            </a:pPr>
            <a:endParaRPr lang="tr-TR" sz="1600" b="0" i="1" dirty="0">
              <a:effectLst/>
              <a:latin typeface="Arial" panose="020B0604020202020204" pitchFamily="34" charset="0"/>
            </a:endParaRPr>
          </a:p>
          <a:p>
            <a:pPr algn="l"/>
            <a:r>
              <a:rPr lang="tr-TR" sz="1800" b="1" i="0" dirty="0" err="1">
                <a:effectLst/>
                <a:latin typeface="Arial" panose="020B0604020202020204" pitchFamily="34" charset="0"/>
              </a:rPr>
              <a:t>Adolesan</a:t>
            </a:r>
            <a:r>
              <a:rPr lang="tr-TR" sz="1800" b="1" i="0" dirty="0">
                <a:effectLst/>
                <a:latin typeface="Arial" panose="020B0604020202020204" pitchFamily="34" charset="0"/>
              </a:rPr>
              <a:t> ve erişkinlerde 400 </a:t>
            </a:r>
            <a:r>
              <a:rPr lang="tr-TR" sz="1800" b="1" dirty="0" err="1">
                <a:latin typeface="Arial" panose="020B0604020202020204" pitchFamily="34" charset="0"/>
              </a:rPr>
              <a:t>micr</a:t>
            </a:r>
            <a:r>
              <a:rPr lang="tr-TR" sz="1800" b="1" i="0" dirty="0" err="1">
                <a:effectLst/>
                <a:latin typeface="Arial" panose="020B0604020202020204" pitchFamily="34" charset="0"/>
              </a:rPr>
              <a:t>g</a:t>
            </a:r>
            <a:r>
              <a:rPr lang="tr-TR" sz="1800" b="1" i="0" dirty="0">
                <a:effectLst/>
                <a:latin typeface="Arial" panose="020B0604020202020204" pitchFamily="34" charset="0"/>
              </a:rPr>
              <a:t>/gün</a:t>
            </a:r>
          </a:p>
          <a:p>
            <a:pPr algn="l"/>
            <a:endParaRPr lang="tr-TR" sz="1800" b="1" i="0" dirty="0">
              <a:effectLst/>
              <a:latin typeface="Arial" panose="020B0604020202020204" pitchFamily="34" charset="0"/>
            </a:endParaRPr>
          </a:p>
          <a:p>
            <a:pPr algn="l"/>
            <a:r>
              <a:rPr lang="tr-TR" sz="1800" b="1" i="0" dirty="0">
                <a:effectLst/>
                <a:latin typeface="Arial" panose="020B0604020202020204" pitchFamily="34" charset="0"/>
              </a:rPr>
              <a:t>Gebelik dönemi 600 </a:t>
            </a:r>
            <a:r>
              <a:rPr lang="tr-TR" sz="1800" b="1" dirty="0" err="1">
                <a:latin typeface="Arial" panose="020B0604020202020204" pitchFamily="34" charset="0"/>
              </a:rPr>
              <a:t>micr</a:t>
            </a:r>
            <a:r>
              <a:rPr lang="tr-TR" sz="1800" b="1" i="0" dirty="0" err="1">
                <a:effectLst/>
                <a:latin typeface="Arial" panose="020B0604020202020204" pitchFamily="34" charset="0"/>
              </a:rPr>
              <a:t>g</a:t>
            </a:r>
            <a:r>
              <a:rPr lang="tr-TR" sz="1800" b="1" i="0" dirty="0">
                <a:effectLst/>
                <a:latin typeface="Arial" panose="020B0604020202020204" pitchFamily="34" charset="0"/>
              </a:rPr>
              <a:t>/gün</a:t>
            </a:r>
          </a:p>
          <a:p>
            <a:pPr algn="l"/>
            <a:endParaRPr lang="tr-TR" sz="1800" b="1" i="0" dirty="0">
              <a:effectLst/>
              <a:latin typeface="Arial" panose="020B0604020202020204" pitchFamily="34" charset="0"/>
            </a:endParaRPr>
          </a:p>
          <a:p>
            <a:pPr algn="l"/>
            <a:r>
              <a:rPr lang="tr-TR" sz="1800" b="1" i="0" dirty="0" err="1">
                <a:effectLst/>
                <a:latin typeface="Arial" panose="020B0604020202020204" pitchFamily="34" charset="0"/>
              </a:rPr>
              <a:t>Laktasyon</a:t>
            </a:r>
            <a:r>
              <a:rPr lang="tr-TR" sz="1800" b="1" i="0" dirty="0">
                <a:effectLst/>
                <a:latin typeface="Arial" panose="020B0604020202020204" pitchFamily="34" charset="0"/>
              </a:rPr>
              <a:t> dönemi 500 </a:t>
            </a:r>
            <a:r>
              <a:rPr lang="tr-TR" sz="1800" b="1" dirty="0" err="1">
                <a:latin typeface="Arial" panose="020B0604020202020204" pitchFamily="34" charset="0"/>
              </a:rPr>
              <a:t>micr</a:t>
            </a:r>
            <a:r>
              <a:rPr lang="tr-TR" sz="1800" b="1" i="0" dirty="0" err="1">
                <a:effectLst/>
                <a:latin typeface="Arial" panose="020B0604020202020204" pitchFamily="34" charset="0"/>
              </a:rPr>
              <a:t>g</a:t>
            </a:r>
            <a:r>
              <a:rPr lang="tr-TR" sz="1800" b="1" i="0" dirty="0">
                <a:effectLst/>
                <a:latin typeface="Arial" panose="020B0604020202020204" pitchFamily="34" charset="0"/>
              </a:rPr>
              <a:t>/gün</a:t>
            </a:r>
          </a:p>
          <a:p>
            <a:pPr algn="l"/>
            <a:endParaRPr lang="tr-TR" sz="1800" b="1" dirty="0">
              <a:latin typeface="Arial" panose="020B0604020202020204" pitchFamily="34" charset="0"/>
            </a:endParaRPr>
          </a:p>
          <a:p>
            <a:pPr marL="0" indent="0" algn="l">
              <a:buNone/>
            </a:pPr>
            <a:endParaRPr lang="tr-TR" sz="1800" b="1" i="0" dirty="0">
              <a:effectLst/>
              <a:latin typeface="Arial" panose="020B0604020202020204" pitchFamily="34" charset="0"/>
            </a:endParaRPr>
          </a:p>
          <a:p>
            <a:pPr marL="0" indent="0">
              <a:buNone/>
            </a:pPr>
            <a:r>
              <a:rPr lang="tr-TR" sz="1600" dirty="0"/>
              <a:t>NTD açısından riskli(daha öncesinden </a:t>
            </a:r>
            <a:r>
              <a:rPr lang="tr-TR" sz="1600" dirty="0" err="1"/>
              <a:t>NTD’li</a:t>
            </a:r>
            <a:r>
              <a:rPr lang="tr-TR" sz="1600" dirty="0"/>
              <a:t> bebek doğurmuş olmak, </a:t>
            </a:r>
            <a:r>
              <a:rPr lang="tr-TR" sz="1600" dirty="0" err="1"/>
              <a:t>folat</a:t>
            </a:r>
            <a:r>
              <a:rPr lang="tr-TR" sz="1600" dirty="0"/>
              <a:t> antagonisti ilaç kullanmak..) kadınlara</a:t>
            </a:r>
            <a:r>
              <a:rPr lang="tr-TR" sz="1600" dirty="0">
                <a:sym typeface="Wingdings" panose="05000000000000000000" pitchFamily="2" charset="2"/>
              </a:rPr>
              <a:t></a:t>
            </a:r>
            <a:r>
              <a:rPr lang="tr-TR" sz="2000" b="1" dirty="0">
                <a:sym typeface="Wingdings" panose="05000000000000000000" pitchFamily="2" charset="2"/>
              </a:rPr>
              <a:t>4mg/gün</a:t>
            </a:r>
            <a:endParaRPr lang="tr-TR" sz="1600" b="1" dirty="0"/>
          </a:p>
          <a:p>
            <a:pPr marL="0" indent="0">
              <a:buNone/>
            </a:pPr>
            <a:endParaRPr lang="tr-TR" dirty="0"/>
          </a:p>
        </p:txBody>
      </p:sp>
    </p:spTree>
    <p:extLst>
      <p:ext uri="{BB962C8B-B14F-4D97-AF65-F5344CB8AC3E}">
        <p14:creationId xmlns:p14="http://schemas.microsoft.com/office/powerpoint/2010/main" val="1821335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ADF397-BD81-4361-8F84-2200569E9CA1}"/>
              </a:ext>
            </a:extLst>
          </p:cNvPr>
          <p:cNvSpPr>
            <a:spLocks noGrp="1"/>
          </p:cNvSpPr>
          <p:nvPr>
            <p:ph type="title"/>
          </p:nvPr>
        </p:nvSpPr>
        <p:spPr/>
        <p:txBody>
          <a:bodyPr/>
          <a:lstStyle/>
          <a:p>
            <a:r>
              <a:rPr lang="tr-TR" dirty="0"/>
              <a:t>FOLİK ASİT EKSİKLİĞİ</a:t>
            </a:r>
            <a:r>
              <a:rPr lang="tr-TR" sz="2800" i="1" dirty="0"/>
              <a:t>-Tedavi</a:t>
            </a:r>
            <a:endParaRPr lang="tr-TR" dirty="0"/>
          </a:p>
        </p:txBody>
      </p:sp>
      <p:sp>
        <p:nvSpPr>
          <p:cNvPr id="3" name="İçerik Yer Tutucusu 2">
            <a:extLst>
              <a:ext uri="{FF2B5EF4-FFF2-40B4-BE49-F238E27FC236}">
                <a16:creationId xmlns:a16="http://schemas.microsoft.com/office/drawing/2014/main" id="{3CF6E7EA-CA73-4001-807A-B441DC7F5ED3}"/>
              </a:ext>
            </a:extLst>
          </p:cNvPr>
          <p:cNvSpPr>
            <a:spLocks noGrp="1"/>
          </p:cNvSpPr>
          <p:nvPr>
            <p:ph idx="1"/>
          </p:nvPr>
        </p:nvSpPr>
        <p:spPr>
          <a:xfrm>
            <a:off x="838200" y="1825625"/>
            <a:ext cx="10515600" cy="4667250"/>
          </a:xfrm>
        </p:spPr>
        <p:txBody>
          <a:bodyPr/>
          <a:lstStyle/>
          <a:p>
            <a:pPr marL="0" indent="0">
              <a:buNone/>
            </a:pPr>
            <a:r>
              <a:rPr lang="tr-TR" b="1" i="1" dirty="0" err="1">
                <a:solidFill>
                  <a:schemeClr val="accent4">
                    <a:lumMod val="50000"/>
                  </a:schemeClr>
                </a:solidFill>
              </a:rPr>
              <a:t>Folik</a:t>
            </a:r>
            <a:r>
              <a:rPr lang="tr-TR" b="1" i="1" dirty="0">
                <a:solidFill>
                  <a:schemeClr val="accent4">
                    <a:lumMod val="50000"/>
                  </a:schemeClr>
                </a:solidFill>
              </a:rPr>
              <a:t> asit tedavisinden önce vitamin B12 eksikliği mutlaka ekarte edilmelidir, çünkü kontrol edilemeyen nörolojik bozukluklar görülür.</a:t>
            </a:r>
          </a:p>
          <a:p>
            <a:pPr marL="0" indent="0">
              <a:buNone/>
            </a:pPr>
            <a:endParaRPr lang="tr-TR" b="1" i="1" dirty="0">
              <a:solidFill>
                <a:schemeClr val="accent4">
                  <a:lumMod val="50000"/>
                </a:schemeClr>
              </a:solidFill>
            </a:endParaRPr>
          </a:p>
          <a:p>
            <a:pPr marL="0" indent="0">
              <a:buNone/>
            </a:pPr>
            <a:r>
              <a:rPr lang="tr-TR" dirty="0"/>
              <a:t>Oral sentetik </a:t>
            </a:r>
            <a:r>
              <a:rPr lang="tr-TR" dirty="0" err="1"/>
              <a:t>folik</a:t>
            </a:r>
            <a:r>
              <a:rPr lang="tr-TR" dirty="0"/>
              <a:t> asit genellikle 1 mg dozda yeterli olmaktadır.</a:t>
            </a:r>
          </a:p>
          <a:p>
            <a:pPr marL="0" indent="0">
              <a:buNone/>
            </a:pPr>
            <a:endParaRPr lang="tr-TR" dirty="0"/>
          </a:p>
          <a:p>
            <a:pPr>
              <a:buFont typeface="Wingdings" panose="05000000000000000000" pitchFamily="2" charset="2"/>
              <a:buChar char="ü"/>
            </a:pPr>
            <a:r>
              <a:rPr lang="tr-TR" sz="2000" i="1" dirty="0"/>
              <a:t>1-2 günde</a:t>
            </a:r>
            <a:r>
              <a:rPr lang="tr-TR" sz="2000" i="1" dirty="0">
                <a:sym typeface="Wingdings" panose="05000000000000000000" pitchFamily="2" charset="2"/>
              </a:rPr>
              <a:t></a:t>
            </a:r>
            <a:r>
              <a:rPr lang="tr-TR" sz="2000" i="1" dirty="0"/>
              <a:t> klinik düzelme başlar </a:t>
            </a:r>
          </a:p>
          <a:p>
            <a:pPr>
              <a:buFont typeface="Wingdings" panose="05000000000000000000" pitchFamily="2" charset="2"/>
              <a:buChar char="ü"/>
            </a:pPr>
            <a:r>
              <a:rPr lang="tr-TR" sz="2000" i="1" dirty="0" err="1"/>
              <a:t>Retikülosit</a:t>
            </a:r>
            <a:r>
              <a:rPr lang="tr-TR" sz="2000" i="1" dirty="0">
                <a:sym typeface="Wingdings" panose="05000000000000000000" pitchFamily="2" charset="2"/>
              </a:rPr>
              <a:t></a:t>
            </a:r>
            <a:r>
              <a:rPr lang="tr-TR" sz="2000" i="1" dirty="0"/>
              <a:t> 2-4 günde yükselir, 4-7 günde pik yapar.</a:t>
            </a:r>
          </a:p>
          <a:p>
            <a:pPr>
              <a:buFont typeface="Wingdings" panose="05000000000000000000" pitchFamily="2" charset="2"/>
              <a:buChar char="ü"/>
            </a:pPr>
            <a:endParaRPr lang="tr-TR" sz="2000" b="1" i="1" dirty="0">
              <a:solidFill>
                <a:schemeClr val="accent4">
                  <a:lumMod val="50000"/>
                </a:schemeClr>
              </a:solidFill>
            </a:endParaRPr>
          </a:p>
          <a:p>
            <a:pPr marL="0" indent="0">
              <a:buNone/>
            </a:pPr>
            <a:r>
              <a:rPr lang="tr-TR" sz="2400" dirty="0" err="1"/>
              <a:t>Dihidrofolat</a:t>
            </a:r>
            <a:r>
              <a:rPr lang="tr-TR" sz="2400" dirty="0"/>
              <a:t> </a:t>
            </a:r>
            <a:r>
              <a:rPr lang="tr-TR" sz="2400" dirty="0" err="1"/>
              <a:t>redüktaz</a:t>
            </a:r>
            <a:r>
              <a:rPr lang="tr-TR" sz="2400" dirty="0"/>
              <a:t> inhibitörlerinin (</a:t>
            </a:r>
            <a:r>
              <a:rPr lang="tr-TR" sz="2400" dirty="0" err="1"/>
              <a:t>methotrexate</a:t>
            </a:r>
            <a:r>
              <a:rPr lang="tr-TR" sz="2400" dirty="0"/>
              <a:t>, </a:t>
            </a:r>
            <a:r>
              <a:rPr lang="tr-TR" sz="2400" dirty="0" err="1"/>
              <a:t>pyrimethamin</a:t>
            </a:r>
            <a:r>
              <a:rPr lang="tr-TR" sz="2400" dirty="0"/>
              <a:t>) </a:t>
            </a:r>
            <a:r>
              <a:rPr lang="tr-TR" sz="2400" dirty="0" err="1"/>
              <a:t>toksik</a:t>
            </a:r>
            <a:r>
              <a:rPr lang="tr-TR" sz="2400" dirty="0"/>
              <a:t> etkilerini tedavi etmek için de </a:t>
            </a:r>
            <a:r>
              <a:rPr lang="tr-TR" sz="2400" b="1" dirty="0" err="1"/>
              <a:t>folinik</a:t>
            </a:r>
            <a:r>
              <a:rPr lang="tr-TR" sz="2400" b="1" dirty="0"/>
              <a:t> asit </a:t>
            </a:r>
            <a:r>
              <a:rPr lang="tr-TR" sz="2400" dirty="0"/>
              <a:t>kullanılır.</a:t>
            </a:r>
            <a:endParaRPr lang="tr-TR" sz="2400" b="1" i="1" dirty="0">
              <a:solidFill>
                <a:schemeClr val="accent4">
                  <a:lumMod val="50000"/>
                </a:schemeClr>
              </a:solidFill>
            </a:endParaRPr>
          </a:p>
        </p:txBody>
      </p:sp>
    </p:spTree>
    <p:extLst>
      <p:ext uri="{BB962C8B-B14F-4D97-AF65-F5344CB8AC3E}">
        <p14:creationId xmlns:p14="http://schemas.microsoft.com/office/powerpoint/2010/main" val="2798830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A173FF7-3B72-40C9-8F0E-E9AAC847A925}"/>
              </a:ext>
            </a:extLst>
          </p:cNvPr>
          <p:cNvSpPr>
            <a:spLocks noGrp="1"/>
          </p:cNvSpPr>
          <p:nvPr>
            <p:ph idx="1"/>
          </p:nvPr>
        </p:nvSpPr>
        <p:spPr>
          <a:xfrm>
            <a:off x="838200" y="1825625"/>
            <a:ext cx="10515600" cy="4787210"/>
          </a:xfrm>
        </p:spPr>
        <p:txBody>
          <a:bodyPr>
            <a:normAutofit/>
          </a:bodyPr>
          <a:lstStyle/>
          <a:p>
            <a:pPr>
              <a:buFont typeface="Courier New" panose="02070309020205020404" pitchFamily="49" charset="0"/>
              <a:buChar char="o"/>
            </a:pPr>
            <a:endParaRPr lang="tr-TR" sz="2000" i="1" dirty="0"/>
          </a:p>
          <a:p>
            <a:pPr>
              <a:buFont typeface="Courier New" panose="02070309020205020404" pitchFamily="49" charset="0"/>
              <a:buChar char="o"/>
            </a:pPr>
            <a:endParaRPr lang="tr-TR" sz="2000" i="1" dirty="0"/>
          </a:p>
          <a:p>
            <a:pPr>
              <a:buFont typeface="Courier New" panose="02070309020205020404" pitchFamily="49" charset="0"/>
              <a:buChar char="o"/>
            </a:pPr>
            <a:endParaRPr lang="tr-TR" sz="2000" i="1" dirty="0"/>
          </a:p>
          <a:p>
            <a:pPr>
              <a:buFont typeface="Courier New" panose="02070309020205020404" pitchFamily="49" charset="0"/>
              <a:buChar char="o"/>
            </a:pPr>
            <a:endParaRPr lang="tr-TR" sz="2000" i="1" dirty="0"/>
          </a:p>
          <a:p>
            <a:pPr marL="0" indent="0">
              <a:buNone/>
            </a:pPr>
            <a:endParaRPr lang="tr-TR" b="1" i="1" dirty="0">
              <a:solidFill>
                <a:schemeClr val="tx2">
                  <a:lumMod val="60000"/>
                  <a:lumOff val="40000"/>
                </a:schemeClr>
              </a:solidFill>
            </a:endParaRPr>
          </a:p>
          <a:p>
            <a:pPr marL="0" indent="0">
              <a:buNone/>
            </a:pPr>
            <a:endParaRPr lang="tr-TR" b="1" i="1" dirty="0">
              <a:solidFill>
                <a:schemeClr val="tx2">
                  <a:lumMod val="60000"/>
                  <a:lumOff val="40000"/>
                </a:schemeClr>
              </a:solidFill>
            </a:endParaRPr>
          </a:p>
          <a:p>
            <a:pPr marL="0" indent="0">
              <a:buNone/>
            </a:pPr>
            <a:endParaRPr lang="tr-TR" b="1" i="1" dirty="0">
              <a:solidFill>
                <a:schemeClr val="tx2">
                  <a:lumMod val="60000"/>
                  <a:lumOff val="40000"/>
                </a:schemeClr>
              </a:solidFill>
            </a:endParaRPr>
          </a:p>
          <a:p>
            <a:pPr marL="0" indent="0">
              <a:buNone/>
            </a:pPr>
            <a:endParaRPr lang="tr-TR" b="1" i="1" dirty="0">
              <a:solidFill>
                <a:schemeClr val="tx2">
                  <a:lumMod val="60000"/>
                  <a:lumOff val="40000"/>
                </a:schemeClr>
              </a:solidFill>
            </a:endParaRPr>
          </a:p>
          <a:p>
            <a:pPr marL="0" indent="0">
              <a:buNone/>
            </a:pPr>
            <a:endParaRPr lang="tr-TR" b="1" i="1" dirty="0">
              <a:solidFill>
                <a:schemeClr val="tx2">
                  <a:lumMod val="60000"/>
                  <a:lumOff val="40000"/>
                </a:schemeClr>
              </a:solidFill>
            </a:endParaRPr>
          </a:p>
          <a:p>
            <a:pPr marL="0" indent="0">
              <a:buNone/>
            </a:pPr>
            <a:endParaRPr lang="tr-TR" b="1" i="1" dirty="0">
              <a:solidFill>
                <a:schemeClr val="tx2">
                  <a:lumMod val="60000"/>
                  <a:lumOff val="40000"/>
                </a:schemeClr>
              </a:solidFill>
            </a:endParaRPr>
          </a:p>
        </p:txBody>
      </p:sp>
      <p:pic>
        <p:nvPicPr>
          <p:cNvPr id="4" name="Resim 3">
            <a:extLst>
              <a:ext uri="{FF2B5EF4-FFF2-40B4-BE49-F238E27FC236}">
                <a16:creationId xmlns:a16="http://schemas.microsoft.com/office/drawing/2014/main" id="{42D20343-D4F9-43D2-B37B-478EF30F1E03}"/>
              </a:ext>
            </a:extLst>
          </p:cNvPr>
          <p:cNvPicPr>
            <a:picLocks noChangeAspect="1"/>
          </p:cNvPicPr>
          <p:nvPr/>
        </p:nvPicPr>
        <p:blipFill>
          <a:blip r:embed="rId2"/>
          <a:stretch>
            <a:fillRect/>
          </a:stretch>
        </p:blipFill>
        <p:spPr>
          <a:xfrm>
            <a:off x="1486125" y="245165"/>
            <a:ext cx="8293979" cy="6226014"/>
          </a:xfrm>
          <a:prstGeom prst="rect">
            <a:avLst/>
          </a:prstGeom>
        </p:spPr>
      </p:pic>
    </p:spTree>
    <p:extLst>
      <p:ext uri="{BB962C8B-B14F-4D97-AF65-F5344CB8AC3E}">
        <p14:creationId xmlns:p14="http://schemas.microsoft.com/office/powerpoint/2010/main" val="2925321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0CFC84A-F74E-42FA-96F8-8C12A64EE5DA}"/>
              </a:ext>
            </a:extLst>
          </p:cNvPr>
          <p:cNvPicPr>
            <a:picLocks noChangeAspect="1"/>
          </p:cNvPicPr>
          <p:nvPr/>
        </p:nvPicPr>
        <p:blipFill>
          <a:blip r:embed="rId2"/>
          <a:stretch>
            <a:fillRect/>
          </a:stretch>
        </p:blipFill>
        <p:spPr>
          <a:xfrm>
            <a:off x="290928" y="527890"/>
            <a:ext cx="4954182" cy="4441675"/>
          </a:xfrm>
          <a:prstGeom prst="rect">
            <a:avLst/>
          </a:prstGeom>
        </p:spPr>
      </p:pic>
      <p:pic>
        <p:nvPicPr>
          <p:cNvPr id="5" name="Resim 4">
            <a:extLst>
              <a:ext uri="{FF2B5EF4-FFF2-40B4-BE49-F238E27FC236}">
                <a16:creationId xmlns:a16="http://schemas.microsoft.com/office/drawing/2014/main" id="{107943A6-A87A-431E-A537-B5DFC47166C2}"/>
              </a:ext>
            </a:extLst>
          </p:cNvPr>
          <p:cNvPicPr>
            <a:picLocks noChangeAspect="1"/>
          </p:cNvPicPr>
          <p:nvPr/>
        </p:nvPicPr>
        <p:blipFill>
          <a:blip r:embed="rId3"/>
          <a:stretch>
            <a:fillRect/>
          </a:stretch>
        </p:blipFill>
        <p:spPr>
          <a:xfrm>
            <a:off x="6175889" y="697936"/>
            <a:ext cx="4562857" cy="1647698"/>
          </a:xfrm>
          <a:prstGeom prst="rect">
            <a:avLst/>
          </a:prstGeom>
        </p:spPr>
      </p:pic>
      <p:pic>
        <p:nvPicPr>
          <p:cNvPr id="7" name="Resim 6">
            <a:extLst>
              <a:ext uri="{FF2B5EF4-FFF2-40B4-BE49-F238E27FC236}">
                <a16:creationId xmlns:a16="http://schemas.microsoft.com/office/drawing/2014/main" id="{EC9561D3-C924-4A39-89AE-9CD4A68E6ABB}"/>
              </a:ext>
            </a:extLst>
          </p:cNvPr>
          <p:cNvPicPr>
            <a:picLocks noChangeAspect="1"/>
          </p:cNvPicPr>
          <p:nvPr/>
        </p:nvPicPr>
        <p:blipFill>
          <a:blip r:embed="rId4"/>
          <a:stretch>
            <a:fillRect/>
          </a:stretch>
        </p:blipFill>
        <p:spPr>
          <a:xfrm>
            <a:off x="5976731" y="2902226"/>
            <a:ext cx="5357611" cy="2438400"/>
          </a:xfrm>
          <a:prstGeom prst="rect">
            <a:avLst/>
          </a:prstGeom>
        </p:spPr>
      </p:pic>
    </p:spTree>
    <p:extLst>
      <p:ext uri="{BB962C8B-B14F-4D97-AF65-F5344CB8AC3E}">
        <p14:creationId xmlns:p14="http://schemas.microsoft.com/office/powerpoint/2010/main" val="2233722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15BDF5D-7B5B-4B26-A848-E0EFEF806F80}"/>
              </a:ext>
            </a:extLst>
          </p:cNvPr>
          <p:cNvPicPr>
            <a:picLocks noChangeAspect="1"/>
          </p:cNvPicPr>
          <p:nvPr/>
        </p:nvPicPr>
        <p:blipFill>
          <a:blip r:embed="rId2"/>
          <a:stretch>
            <a:fillRect/>
          </a:stretch>
        </p:blipFill>
        <p:spPr>
          <a:xfrm>
            <a:off x="265045" y="98952"/>
            <a:ext cx="6288344" cy="4897118"/>
          </a:xfrm>
          <a:prstGeom prst="rect">
            <a:avLst/>
          </a:prstGeom>
        </p:spPr>
      </p:pic>
      <p:pic>
        <p:nvPicPr>
          <p:cNvPr id="2" name="Resim 1">
            <a:extLst>
              <a:ext uri="{FF2B5EF4-FFF2-40B4-BE49-F238E27FC236}">
                <a16:creationId xmlns:a16="http://schemas.microsoft.com/office/drawing/2014/main" id="{92A8F285-E887-4EEF-828D-DC9CD5ECEC5D}"/>
              </a:ext>
            </a:extLst>
          </p:cNvPr>
          <p:cNvPicPr>
            <a:picLocks noChangeAspect="1"/>
          </p:cNvPicPr>
          <p:nvPr/>
        </p:nvPicPr>
        <p:blipFill rotWithShape="1">
          <a:blip r:embed="rId3"/>
          <a:srcRect l="8115" t="57197" r="8406" b="23479"/>
          <a:stretch/>
        </p:blipFill>
        <p:spPr>
          <a:xfrm>
            <a:off x="4465983" y="5141843"/>
            <a:ext cx="7633252" cy="1325218"/>
          </a:xfrm>
          <a:prstGeom prst="rect">
            <a:avLst/>
          </a:prstGeom>
        </p:spPr>
      </p:pic>
    </p:spTree>
    <p:extLst>
      <p:ext uri="{BB962C8B-B14F-4D97-AF65-F5344CB8AC3E}">
        <p14:creationId xmlns:p14="http://schemas.microsoft.com/office/powerpoint/2010/main" val="1101935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320866C-D7CA-424F-BA0E-FE027B56078B}"/>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47576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014FE6-C814-4745-A366-2A33AD07DF96}"/>
              </a:ext>
            </a:extLst>
          </p:cNvPr>
          <p:cNvSpPr>
            <a:spLocks noGrp="1"/>
          </p:cNvSpPr>
          <p:nvPr>
            <p:ph type="title"/>
          </p:nvPr>
        </p:nvSpPr>
        <p:spPr/>
        <p:txBody>
          <a:bodyPr/>
          <a:lstStyle/>
          <a:p>
            <a:r>
              <a:rPr lang="tr-TR" dirty="0"/>
              <a:t>DEMİR EKSİKLİĞİ</a:t>
            </a:r>
            <a:r>
              <a:rPr lang="tr-TR" sz="2400" i="1" dirty="0"/>
              <a:t>-Giriş</a:t>
            </a:r>
            <a:endParaRPr lang="tr-TR" i="1" dirty="0"/>
          </a:p>
        </p:txBody>
      </p:sp>
      <p:sp>
        <p:nvSpPr>
          <p:cNvPr id="3" name="İçerik Yer Tutucusu 2">
            <a:extLst>
              <a:ext uri="{FF2B5EF4-FFF2-40B4-BE49-F238E27FC236}">
                <a16:creationId xmlns:a16="http://schemas.microsoft.com/office/drawing/2014/main" id="{915E1402-DF31-41C2-8F6E-21A7EF219A52}"/>
              </a:ext>
            </a:extLst>
          </p:cNvPr>
          <p:cNvSpPr>
            <a:spLocks noGrp="1"/>
          </p:cNvSpPr>
          <p:nvPr>
            <p:ph idx="1"/>
          </p:nvPr>
        </p:nvSpPr>
        <p:spPr>
          <a:xfrm>
            <a:off x="838200" y="1825625"/>
            <a:ext cx="10515600" cy="4667250"/>
          </a:xfrm>
        </p:spPr>
        <p:txBody>
          <a:bodyPr/>
          <a:lstStyle/>
          <a:p>
            <a:pPr marL="0" indent="0">
              <a:buNone/>
            </a:pPr>
            <a:r>
              <a:rPr lang="tr-TR" dirty="0"/>
              <a:t>DSÖ’nün tanımlamasına göre anemi: </a:t>
            </a:r>
          </a:p>
          <a:p>
            <a:pPr marL="0" indent="0">
              <a:buNone/>
            </a:pPr>
            <a:r>
              <a:rPr lang="tr-TR" dirty="0"/>
              <a:t>Hemoglobinin; </a:t>
            </a:r>
            <a:r>
              <a:rPr lang="tr-TR" sz="2000" i="1" dirty="0">
                <a:solidFill>
                  <a:srgbClr val="C00000"/>
                </a:solidFill>
              </a:rPr>
              <a:t>15 yaşın üstünde erkekte 13g/dl altında, </a:t>
            </a:r>
          </a:p>
          <a:p>
            <a:pPr marL="0" indent="0">
              <a:buNone/>
            </a:pPr>
            <a:r>
              <a:rPr lang="tr-TR" sz="2000" i="1" dirty="0">
                <a:solidFill>
                  <a:srgbClr val="C00000"/>
                </a:solidFill>
              </a:rPr>
              <a:t>                                      15 yaşın üstünde ve gebe olmayan kadında 12 g/dl </a:t>
            </a:r>
            <a:r>
              <a:rPr lang="tr-TR" sz="2000" i="1" dirty="0" err="1">
                <a:solidFill>
                  <a:srgbClr val="C00000"/>
                </a:solidFill>
              </a:rPr>
              <a:t>nin</a:t>
            </a:r>
            <a:r>
              <a:rPr lang="tr-TR" sz="2000" i="1" dirty="0">
                <a:solidFill>
                  <a:srgbClr val="C00000"/>
                </a:solidFill>
              </a:rPr>
              <a:t> altında, </a:t>
            </a:r>
          </a:p>
          <a:p>
            <a:pPr marL="0" indent="0">
              <a:buNone/>
            </a:pPr>
            <a:r>
              <a:rPr lang="tr-TR" sz="2000" i="1" dirty="0">
                <a:solidFill>
                  <a:srgbClr val="C00000"/>
                </a:solidFill>
              </a:rPr>
              <a:t>                                      gebelerde ise 11 g/dl’nin altında olarak tanımlanır. </a:t>
            </a:r>
          </a:p>
          <a:p>
            <a:pPr marL="0" indent="0">
              <a:buNone/>
            </a:pPr>
            <a:endParaRPr lang="tr-TR" sz="2000" i="1" dirty="0">
              <a:solidFill>
                <a:srgbClr val="C00000"/>
              </a:solidFill>
            </a:endParaRPr>
          </a:p>
          <a:p>
            <a:pPr marL="0" indent="0">
              <a:buNone/>
            </a:pPr>
            <a:endParaRPr lang="tr-TR" sz="2000" i="1" dirty="0"/>
          </a:p>
          <a:p>
            <a:pPr marL="0" indent="0">
              <a:buNone/>
            </a:pPr>
            <a:r>
              <a:rPr lang="tr-TR" b="1" dirty="0"/>
              <a:t>Demir </a:t>
            </a:r>
            <a:r>
              <a:rPr lang="tr-TR" b="1" dirty="0" err="1"/>
              <a:t>eksikliği:</a:t>
            </a:r>
            <a:r>
              <a:rPr lang="tr-TR" sz="2000" dirty="0" err="1"/>
              <a:t>Vücudun</a:t>
            </a:r>
            <a:r>
              <a:rPr lang="tr-TR" sz="2000" dirty="0"/>
              <a:t> toplam demirinin azalması. Anemi henüz yoktur</a:t>
            </a:r>
            <a:r>
              <a:rPr lang="tr-TR" sz="2400" dirty="0"/>
              <a:t>. </a:t>
            </a:r>
            <a:endParaRPr lang="tr-TR" dirty="0"/>
          </a:p>
          <a:p>
            <a:pPr marL="0" indent="0">
              <a:buNone/>
            </a:pPr>
            <a:endParaRPr lang="tr-TR" dirty="0"/>
          </a:p>
          <a:p>
            <a:pPr marL="0" indent="0">
              <a:buNone/>
            </a:pPr>
            <a:r>
              <a:rPr lang="tr-TR" b="1" dirty="0"/>
              <a:t>Demir eksikliği </a:t>
            </a:r>
            <a:r>
              <a:rPr lang="tr-TR" b="1" dirty="0" err="1"/>
              <a:t>anemisi:</a:t>
            </a:r>
            <a:r>
              <a:rPr lang="tr-TR" sz="2000" dirty="0" err="1"/>
              <a:t>Demir</a:t>
            </a:r>
            <a:r>
              <a:rPr lang="tr-TR" sz="2000" dirty="0"/>
              <a:t> eksikliğinin </a:t>
            </a:r>
            <a:r>
              <a:rPr lang="tr-TR" sz="2000" dirty="0" err="1"/>
              <a:t>eritropoezi</a:t>
            </a:r>
            <a:r>
              <a:rPr lang="tr-TR" sz="2000" dirty="0"/>
              <a:t> azaltması sonucu anemi gelişmiştir.</a:t>
            </a:r>
            <a:endParaRPr lang="tr-TR" dirty="0"/>
          </a:p>
        </p:txBody>
      </p:sp>
    </p:spTree>
    <p:extLst>
      <p:ext uri="{BB962C8B-B14F-4D97-AF65-F5344CB8AC3E}">
        <p14:creationId xmlns:p14="http://schemas.microsoft.com/office/powerpoint/2010/main" val="996001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8D7A5B-D321-4EF2-9951-A9A9D28E77D4}"/>
              </a:ext>
            </a:extLst>
          </p:cNvPr>
          <p:cNvSpPr>
            <a:spLocks noGrp="1"/>
          </p:cNvSpPr>
          <p:nvPr>
            <p:ph type="title"/>
          </p:nvPr>
        </p:nvSpPr>
        <p:spPr/>
        <p:txBody>
          <a:bodyPr/>
          <a:lstStyle/>
          <a:p>
            <a:r>
              <a:rPr lang="tr-TR" dirty="0"/>
              <a:t>D VİTAMİNİ</a:t>
            </a:r>
          </a:p>
        </p:txBody>
      </p:sp>
      <p:sp>
        <p:nvSpPr>
          <p:cNvPr id="3" name="İçerik Yer Tutucusu 2">
            <a:extLst>
              <a:ext uri="{FF2B5EF4-FFF2-40B4-BE49-F238E27FC236}">
                <a16:creationId xmlns:a16="http://schemas.microsoft.com/office/drawing/2014/main" id="{4F349B85-9882-4503-8AA9-AA549C59F784}"/>
              </a:ext>
            </a:extLst>
          </p:cNvPr>
          <p:cNvSpPr>
            <a:spLocks noGrp="1"/>
          </p:cNvSpPr>
          <p:nvPr>
            <p:ph idx="1"/>
          </p:nvPr>
        </p:nvSpPr>
        <p:spPr>
          <a:xfrm>
            <a:off x="838200" y="1497496"/>
            <a:ext cx="10515600" cy="5194852"/>
          </a:xfrm>
        </p:spPr>
        <p:txBody>
          <a:bodyPr>
            <a:normAutofit fontScale="92500" lnSpcReduction="10000"/>
          </a:bodyPr>
          <a:lstStyle/>
          <a:p>
            <a:pPr marL="0" indent="0">
              <a:buNone/>
            </a:pPr>
            <a:r>
              <a:rPr lang="tr-TR" sz="2400" dirty="0" err="1"/>
              <a:t>Sekosteroid</a:t>
            </a:r>
            <a:r>
              <a:rPr lang="tr-TR" sz="2400" dirty="0"/>
              <a:t> yapıda bir hormondur. </a:t>
            </a:r>
          </a:p>
          <a:p>
            <a:pPr marL="0" indent="0">
              <a:buNone/>
            </a:pPr>
            <a:endParaRPr lang="tr-TR" sz="2400" dirty="0"/>
          </a:p>
          <a:p>
            <a:pPr marL="0" indent="0">
              <a:buNone/>
            </a:pPr>
            <a:r>
              <a:rPr lang="tr-TR" sz="2400" dirty="0"/>
              <a:t>Değerlendirmek için serum 25 </a:t>
            </a:r>
            <a:r>
              <a:rPr lang="tr-TR" sz="2400" dirty="0" err="1"/>
              <a:t>hidroksi</a:t>
            </a:r>
            <a:r>
              <a:rPr lang="tr-TR" sz="2400" dirty="0"/>
              <a:t>(OH) vitamin D düzeyi ölçülür:</a:t>
            </a:r>
          </a:p>
          <a:p>
            <a:pPr marL="0" indent="0">
              <a:buNone/>
            </a:pPr>
            <a:endParaRPr lang="tr-TR" dirty="0"/>
          </a:p>
          <a:p>
            <a:pPr>
              <a:buFont typeface="Wingdings" panose="05000000000000000000" pitchFamily="2" charset="2"/>
              <a:buChar char="§"/>
            </a:pPr>
            <a:endParaRPr lang="tr-TR" sz="3200" i="1" dirty="0"/>
          </a:p>
          <a:p>
            <a:pPr>
              <a:buFont typeface="Wingdings" panose="05000000000000000000" pitchFamily="2" charset="2"/>
              <a:buChar char="§"/>
            </a:pPr>
            <a:r>
              <a:rPr lang="tr-TR" sz="3200" i="1" dirty="0"/>
              <a:t>&gt;30 </a:t>
            </a:r>
            <a:r>
              <a:rPr lang="tr-TR" sz="3200" i="1" dirty="0" err="1"/>
              <a:t>ng</a:t>
            </a:r>
            <a:r>
              <a:rPr lang="tr-TR" sz="3200" i="1" dirty="0"/>
              <a:t>/ml</a:t>
            </a:r>
            <a:r>
              <a:rPr lang="tr-TR" sz="3200" b="0" i="0" u="none" strike="noStrike" baseline="0" dirty="0">
                <a:latin typeface="TisaSansPro"/>
              </a:rPr>
              <a:t>(75 </a:t>
            </a:r>
            <a:r>
              <a:rPr lang="tr-TR" sz="3200" b="0" i="0" u="none" strike="noStrike" baseline="0" dirty="0" err="1">
                <a:latin typeface="TisaSansPro"/>
              </a:rPr>
              <a:t>nmol</a:t>
            </a:r>
            <a:r>
              <a:rPr lang="tr-TR" sz="3200" b="0" i="0" u="none" strike="noStrike" baseline="0" dirty="0">
                <a:latin typeface="TisaSansPro"/>
              </a:rPr>
              <a:t>/L</a:t>
            </a:r>
            <a:r>
              <a:rPr lang="tr-TR" sz="3200" dirty="0">
                <a:latin typeface="TisaSansPro"/>
              </a:rPr>
              <a:t>)  </a:t>
            </a:r>
            <a:r>
              <a:rPr lang="tr-TR" sz="3200" i="1" dirty="0"/>
              <a:t>     yeterli vitamin D düzeyi, </a:t>
            </a:r>
          </a:p>
          <a:p>
            <a:pPr>
              <a:buFont typeface="Wingdings" panose="05000000000000000000" pitchFamily="2" charset="2"/>
              <a:buChar char="§"/>
            </a:pPr>
            <a:r>
              <a:rPr lang="tr-TR" sz="3200" i="1" dirty="0"/>
              <a:t>20-30 </a:t>
            </a:r>
            <a:r>
              <a:rPr lang="tr-TR" sz="3200" i="1" dirty="0" err="1"/>
              <a:t>ng</a:t>
            </a:r>
            <a:r>
              <a:rPr lang="tr-TR" sz="3200" i="1" dirty="0"/>
              <a:t>/ml</a:t>
            </a:r>
            <a:r>
              <a:rPr lang="tr-TR" b="0" i="0" u="none" strike="noStrike" baseline="0" dirty="0">
                <a:latin typeface="TisaSansPro"/>
              </a:rPr>
              <a:t>(50-75 </a:t>
            </a:r>
            <a:r>
              <a:rPr lang="tr-TR" b="0" i="0" u="none" strike="noStrike" baseline="0" dirty="0" err="1">
                <a:latin typeface="TisaSansPro"/>
              </a:rPr>
              <a:t>nmol</a:t>
            </a:r>
            <a:r>
              <a:rPr lang="tr-TR" b="0" i="0" u="none" strike="noStrike" baseline="0" dirty="0">
                <a:latin typeface="TisaSansPro"/>
              </a:rPr>
              <a:t>/L)</a:t>
            </a:r>
            <a:r>
              <a:rPr lang="tr-TR" sz="4400" i="1" dirty="0"/>
              <a:t>   </a:t>
            </a:r>
            <a:r>
              <a:rPr lang="tr-TR" sz="3200" i="1" dirty="0"/>
              <a:t>vitamin D yetersizliği, </a:t>
            </a:r>
          </a:p>
          <a:p>
            <a:pPr>
              <a:buFont typeface="Wingdings" panose="05000000000000000000" pitchFamily="2" charset="2"/>
              <a:buChar char="§"/>
            </a:pPr>
            <a:r>
              <a:rPr lang="tr-TR" sz="3200" i="1" dirty="0"/>
              <a:t>&lt;20 </a:t>
            </a:r>
            <a:r>
              <a:rPr lang="tr-TR" sz="3200" i="1" dirty="0" err="1"/>
              <a:t>ng</a:t>
            </a:r>
            <a:r>
              <a:rPr lang="tr-TR" sz="3200" i="1" dirty="0"/>
              <a:t>/ml</a:t>
            </a:r>
            <a:r>
              <a:rPr lang="tr-TR" b="0" i="0" u="none" strike="noStrike" baseline="0" dirty="0">
                <a:latin typeface="TisaSansPro"/>
              </a:rPr>
              <a:t>(50 </a:t>
            </a:r>
            <a:r>
              <a:rPr lang="tr-TR" b="0" i="0" u="none" strike="noStrike" baseline="0" dirty="0" err="1">
                <a:latin typeface="TisaSansPro"/>
              </a:rPr>
              <a:t>nmol</a:t>
            </a:r>
            <a:r>
              <a:rPr lang="tr-TR" b="0" i="0" u="none" strike="noStrike" baseline="0" dirty="0">
                <a:latin typeface="TisaSansPro"/>
              </a:rPr>
              <a:t>/L)</a:t>
            </a:r>
            <a:r>
              <a:rPr lang="tr-TR" sz="4400" i="1" dirty="0"/>
              <a:t>       </a:t>
            </a:r>
            <a:r>
              <a:rPr lang="tr-TR" sz="3200" i="1" dirty="0"/>
              <a:t>vitamin D eksikliği,</a:t>
            </a:r>
          </a:p>
          <a:p>
            <a:pPr>
              <a:buFont typeface="Wingdings" panose="05000000000000000000" pitchFamily="2" charset="2"/>
              <a:buChar char="§"/>
            </a:pPr>
            <a:r>
              <a:rPr lang="tr-TR" sz="3200" i="1" dirty="0"/>
              <a:t>&lt;10 </a:t>
            </a:r>
            <a:r>
              <a:rPr lang="tr-TR" sz="3200" i="1" dirty="0" err="1"/>
              <a:t>ng</a:t>
            </a:r>
            <a:r>
              <a:rPr lang="tr-TR" sz="3200" i="1" dirty="0"/>
              <a:t>/ml                ciddi vitamin D eksikliği</a:t>
            </a:r>
          </a:p>
          <a:p>
            <a:pPr>
              <a:buFont typeface="Wingdings" panose="05000000000000000000" pitchFamily="2" charset="2"/>
              <a:buChar char="§"/>
            </a:pPr>
            <a:r>
              <a:rPr lang="tr-TR" sz="3200" i="1" dirty="0"/>
              <a:t>&gt;150 </a:t>
            </a:r>
            <a:r>
              <a:rPr lang="tr-TR" sz="3200" i="1" dirty="0" err="1"/>
              <a:t>ng</a:t>
            </a:r>
            <a:r>
              <a:rPr lang="tr-TR" sz="3200" i="1" dirty="0"/>
              <a:t>/ml </a:t>
            </a:r>
            <a:r>
              <a:rPr lang="tr-TR" sz="3200" i="1" dirty="0">
                <a:sym typeface="Wingdings" panose="05000000000000000000" pitchFamily="2" charset="2"/>
              </a:rPr>
              <a:t>          </a:t>
            </a:r>
            <a:r>
              <a:rPr lang="tr-TR" sz="3200" i="1" dirty="0" err="1">
                <a:sym typeface="Wingdings" panose="05000000000000000000" pitchFamily="2" charset="2"/>
              </a:rPr>
              <a:t>İntox</a:t>
            </a:r>
            <a:r>
              <a:rPr lang="tr-TR" sz="3200" i="1" dirty="0">
                <a:sym typeface="Wingdings" panose="05000000000000000000" pitchFamily="2" charset="2"/>
              </a:rPr>
              <a:t>.</a:t>
            </a:r>
            <a:endParaRPr lang="tr-TR" sz="3200" i="1" dirty="0"/>
          </a:p>
        </p:txBody>
      </p:sp>
    </p:spTree>
    <p:extLst>
      <p:ext uri="{BB962C8B-B14F-4D97-AF65-F5344CB8AC3E}">
        <p14:creationId xmlns:p14="http://schemas.microsoft.com/office/powerpoint/2010/main" val="533126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FC206C-25AE-4585-9688-E535149D9180}"/>
              </a:ext>
            </a:extLst>
          </p:cNvPr>
          <p:cNvSpPr>
            <a:spLocks noGrp="1"/>
          </p:cNvSpPr>
          <p:nvPr>
            <p:ph type="title"/>
          </p:nvPr>
        </p:nvSpPr>
        <p:spPr/>
        <p:txBody>
          <a:bodyPr/>
          <a:lstStyle/>
          <a:p>
            <a:r>
              <a:rPr lang="tr-TR" dirty="0"/>
              <a:t>DEMİR EKSİKLİĞİ ANEMİSİ-</a:t>
            </a:r>
            <a:r>
              <a:rPr lang="tr-TR" sz="2800" i="1" dirty="0"/>
              <a:t>Klinik Bulgular</a:t>
            </a:r>
            <a:endParaRPr lang="tr-TR" i="1" dirty="0"/>
          </a:p>
        </p:txBody>
      </p:sp>
      <p:sp>
        <p:nvSpPr>
          <p:cNvPr id="3" name="İçerik Yer Tutucusu 2">
            <a:extLst>
              <a:ext uri="{FF2B5EF4-FFF2-40B4-BE49-F238E27FC236}">
                <a16:creationId xmlns:a16="http://schemas.microsoft.com/office/drawing/2014/main" id="{4FA2DB00-7491-411A-8B1C-DB215C576D3A}"/>
              </a:ext>
            </a:extLst>
          </p:cNvPr>
          <p:cNvSpPr>
            <a:spLocks noGrp="1"/>
          </p:cNvSpPr>
          <p:nvPr>
            <p:ph idx="1"/>
          </p:nvPr>
        </p:nvSpPr>
        <p:spPr>
          <a:xfrm>
            <a:off x="838200" y="1825624"/>
            <a:ext cx="10515600" cy="5032376"/>
          </a:xfrm>
        </p:spPr>
        <p:txBody>
          <a:bodyPr>
            <a:normAutofit fontScale="92500" lnSpcReduction="10000"/>
          </a:bodyPr>
          <a:lstStyle/>
          <a:p>
            <a:pPr algn="l"/>
            <a:r>
              <a:rPr lang="tr-TR" sz="2000" b="1" i="0" u="none" strike="noStrike" baseline="0" dirty="0">
                <a:solidFill>
                  <a:srgbClr val="0070C0"/>
                </a:solidFill>
                <a:latin typeface="BookmanOldStyle"/>
              </a:rPr>
              <a:t>Halsizlik, huzursuzluk, yorgunluk, mavi </a:t>
            </a:r>
            <a:r>
              <a:rPr lang="tr-TR" sz="2000" b="1" i="0" u="none" strike="noStrike" baseline="0" dirty="0" err="1">
                <a:solidFill>
                  <a:srgbClr val="0070C0"/>
                </a:solidFill>
                <a:latin typeface="BookmanOldStyle"/>
              </a:rPr>
              <a:t>sklera</a:t>
            </a:r>
            <a:endParaRPr lang="tr-TR" sz="2000" b="1" i="0" u="none" strike="noStrike" baseline="0" dirty="0">
              <a:solidFill>
                <a:srgbClr val="0070C0"/>
              </a:solidFill>
              <a:latin typeface="BookmanOldStyle"/>
            </a:endParaRPr>
          </a:p>
          <a:p>
            <a:pPr algn="l"/>
            <a:r>
              <a:rPr lang="tr-TR" sz="2000" dirty="0">
                <a:solidFill>
                  <a:srgbClr val="231F20"/>
                </a:solidFill>
                <a:latin typeface="BookmanOldStyle"/>
              </a:rPr>
              <a:t>KVS; </a:t>
            </a:r>
            <a:r>
              <a:rPr lang="tr-TR" sz="2000" b="1" dirty="0">
                <a:solidFill>
                  <a:srgbClr val="C00000"/>
                </a:solidFill>
                <a:latin typeface="BookmanOldStyle"/>
              </a:rPr>
              <a:t>kardiyak </a:t>
            </a:r>
            <a:r>
              <a:rPr lang="tr-TR" sz="2000" b="1" dirty="0" err="1">
                <a:solidFill>
                  <a:srgbClr val="C00000"/>
                </a:solidFill>
                <a:latin typeface="BookmanOldStyle"/>
              </a:rPr>
              <a:t>output</a:t>
            </a:r>
            <a:r>
              <a:rPr lang="tr-TR" sz="2000" b="1" dirty="0">
                <a:solidFill>
                  <a:srgbClr val="C00000"/>
                </a:solidFill>
                <a:latin typeface="BookmanOldStyle"/>
              </a:rPr>
              <a:t> ve kalp hızı artışı, </a:t>
            </a:r>
          </a:p>
          <a:p>
            <a:pPr marL="0" indent="0" algn="l">
              <a:buNone/>
            </a:pPr>
            <a:r>
              <a:rPr lang="tr-TR" sz="2000" b="1" dirty="0">
                <a:solidFill>
                  <a:srgbClr val="C00000"/>
                </a:solidFill>
                <a:latin typeface="BookmanOldStyle"/>
              </a:rPr>
              <a:t>             kardiyak </a:t>
            </a:r>
            <a:r>
              <a:rPr lang="tr-TR" sz="2000" b="1" dirty="0" err="1">
                <a:solidFill>
                  <a:srgbClr val="C00000"/>
                </a:solidFill>
                <a:latin typeface="BookmanOldStyle"/>
              </a:rPr>
              <a:t>hipertrofi</a:t>
            </a:r>
            <a:r>
              <a:rPr lang="tr-TR" sz="2000" b="1" dirty="0">
                <a:solidFill>
                  <a:srgbClr val="C00000"/>
                </a:solidFill>
                <a:latin typeface="BookmanOldStyle"/>
              </a:rPr>
              <a:t>, </a:t>
            </a:r>
          </a:p>
          <a:p>
            <a:pPr marL="0" indent="0" algn="l">
              <a:buNone/>
            </a:pPr>
            <a:r>
              <a:rPr lang="tr-TR" sz="2000" b="1" dirty="0">
                <a:solidFill>
                  <a:srgbClr val="C00000"/>
                </a:solidFill>
                <a:latin typeface="BookmanOldStyle"/>
              </a:rPr>
              <a:t>             plazma hacminde artış,  </a:t>
            </a:r>
          </a:p>
          <a:p>
            <a:pPr marL="0" indent="0" algn="l">
              <a:buNone/>
            </a:pPr>
            <a:r>
              <a:rPr lang="tr-TR" sz="2000" b="1" dirty="0">
                <a:solidFill>
                  <a:srgbClr val="C00000"/>
                </a:solidFill>
                <a:latin typeface="BookmanOldStyle"/>
              </a:rPr>
              <a:t>             kalp yetmezliği</a:t>
            </a:r>
            <a:endParaRPr lang="tr-TR" sz="2000" b="1" i="0" u="none" strike="noStrike" baseline="0" dirty="0">
              <a:solidFill>
                <a:srgbClr val="C00000"/>
              </a:solidFill>
              <a:latin typeface="BookmanOldStyle"/>
            </a:endParaRPr>
          </a:p>
          <a:p>
            <a:pPr algn="l"/>
            <a:r>
              <a:rPr lang="tr-TR" sz="2000" b="1" dirty="0" err="1">
                <a:solidFill>
                  <a:schemeClr val="bg1">
                    <a:lumMod val="50000"/>
                  </a:schemeClr>
                </a:solidFill>
                <a:latin typeface="BookmanOldStyle"/>
              </a:rPr>
              <a:t>İ</a:t>
            </a:r>
            <a:r>
              <a:rPr lang="tr-TR" sz="2000" b="1" i="0" u="none" strike="noStrike" baseline="0" dirty="0" err="1">
                <a:solidFill>
                  <a:schemeClr val="bg1">
                    <a:lumMod val="50000"/>
                  </a:schemeClr>
                </a:solidFill>
                <a:latin typeface="BookmanOldStyle"/>
              </a:rPr>
              <a:t>nfantlarda</a:t>
            </a:r>
            <a:r>
              <a:rPr lang="tr-TR" sz="2000" b="1" i="0" u="none" strike="noStrike" baseline="0" dirty="0">
                <a:solidFill>
                  <a:schemeClr val="bg1">
                    <a:lumMod val="50000"/>
                  </a:schemeClr>
                </a:solidFill>
                <a:latin typeface="BookmanOldStyle"/>
              </a:rPr>
              <a:t> gelişme geriliği </a:t>
            </a:r>
            <a:endParaRPr lang="tr-TR" sz="2000" b="1" dirty="0">
              <a:solidFill>
                <a:schemeClr val="bg1">
                  <a:lumMod val="50000"/>
                </a:schemeClr>
              </a:solidFill>
              <a:latin typeface="BookmanOldStyle"/>
            </a:endParaRPr>
          </a:p>
          <a:p>
            <a:pPr algn="l"/>
            <a:r>
              <a:rPr lang="tr-TR" sz="2000" b="0" i="0" u="none" strike="noStrike" baseline="0" dirty="0" err="1">
                <a:solidFill>
                  <a:srgbClr val="231F20"/>
                </a:solidFill>
                <a:latin typeface="BookmanOldStyle"/>
              </a:rPr>
              <a:t>Nöromuskuler</a:t>
            </a:r>
            <a:r>
              <a:rPr lang="tr-TR" sz="2000" b="0" i="0" u="none" strike="noStrike" baseline="0" dirty="0">
                <a:solidFill>
                  <a:srgbClr val="231F20"/>
                </a:solidFill>
                <a:latin typeface="BookmanOldStyle"/>
              </a:rPr>
              <a:t> sistemde</a:t>
            </a:r>
            <a:r>
              <a:rPr lang="tr-TR" sz="2000" b="1" i="0" u="none" strike="noStrike" baseline="0" dirty="0">
                <a:solidFill>
                  <a:schemeClr val="accent6">
                    <a:lumMod val="75000"/>
                  </a:schemeClr>
                </a:solidFill>
                <a:latin typeface="BookmanOldStyle"/>
              </a:rPr>
              <a:t>; kas fonksiyonlarında bozukluk, </a:t>
            </a:r>
          </a:p>
          <a:p>
            <a:pPr marL="0" indent="0" algn="l">
              <a:buNone/>
            </a:pPr>
            <a:r>
              <a:rPr lang="tr-TR" sz="2000" b="1" i="0" u="none" strike="noStrike" baseline="0" dirty="0">
                <a:solidFill>
                  <a:schemeClr val="accent6">
                    <a:lumMod val="75000"/>
                  </a:schemeClr>
                </a:solidFill>
                <a:latin typeface="BookmanOldStyle"/>
              </a:rPr>
              <a:t>                                                 davranış bozuklukları, </a:t>
            </a:r>
          </a:p>
          <a:p>
            <a:pPr marL="0" indent="0" algn="l">
              <a:buNone/>
            </a:pPr>
            <a:r>
              <a:rPr lang="tr-TR" sz="2000" b="1" dirty="0">
                <a:solidFill>
                  <a:schemeClr val="accent6">
                    <a:lumMod val="75000"/>
                  </a:schemeClr>
                </a:solidFill>
                <a:latin typeface="BookmanOldStyle"/>
              </a:rPr>
              <a:t>                                                 </a:t>
            </a:r>
            <a:r>
              <a:rPr lang="tr-TR" sz="2000" b="1" i="0" u="none" strike="noStrike" baseline="0" dirty="0">
                <a:solidFill>
                  <a:schemeClr val="accent6">
                    <a:lumMod val="75000"/>
                  </a:schemeClr>
                </a:solidFill>
                <a:latin typeface="BookmanOldStyle"/>
              </a:rPr>
              <a:t>kognitif fonksiyonlarda bozukluk,  </a:t>
            </a:r>
          </a:p>
          <a:p>
            <a:pPr marL="0" indent="0" algn="l">
              <a:buNone/>
            </a:pPr>
            <a:r>
              <a:rPr lang="tr-TR" sz="2000" b="1" dirty="0">
                <a:solidFill>
                  <a:schemeClr val="accent6">
                    <a:lumMod val="75000"/>
                  </a:schemeClr>
                </a:solidFill>
                <a:latin typeface="BookmanOldStyle"/>
              </a:rPr>
              <a:t>                                                 </a:t>
            </a:r>
            <a:r>
              <a:rPr lang="tr-TR" sz="2000" b="1" i="0" u="none" strike="noStrike" baseline="0" dirty="0">
                <a:solidFill>
                  <a:schemeClr val="accent6">
                    <a:lumMod val="75000"/>
                  </a:schemeClr>
                </a:solidFill>
                <a:latin typeface="BookmanOldStyle"/>
              </a:rPr>
              <a:t>baş ağrısı, </a:t>
            </a:r>
            <a:endParaRPr lang="tr-TR" sz="2000" b="1" dirty="0">
              <a:solidFill>
                <a:schemeClr val="accent6">
                  <a:lumMod val="75000"/>
                </a:schemeClr>
              </a:solidFill>
              <a:latin typeface="BookmanOldStyle"/>
            </a:endParaRPr>
          </a:p>
          <a:p>
            <a:pPr marL="0" indent="0" algn="l">
              <a:buNone/>
            </a:pPr>
            <a:r>
              <a:rPr lang="tr-TR" sz="2000" b="1" i="0" u="none" strike="noStrike" baseline="0" dirty="0">
                <a:solidFill>
                  <a:schemeClr val="accent6">
                    <a:lumMod val="75000"/>
                  </a:schemeClr>
                </a:solidFill>
                <a:latin typeface="BookmanOldStyle"/>
              </a:rPr>
              <a:t>                                                 uyuşukluk, hissizlik,  </a:t>
            </a:r>
          </a:p>
          <a:p>
            <a:pPr marL="0" indent="0" algn="l">
              <a:buNone/>
            </a:pPr>
            <a:r>
              <a:rPr lang="tr-TR" sz="2000" b="1" dirty="0">
                <a:solidFill>
                  <a:schemeClr val="accent6">
                    <a:lumMod val="75000"/>
                  </a:schemeClr>
                </a:solidFill>
                <a:latin typeface="BookmanOldStyle"/>
              </a:rPr>
              <a:t>                                                 </a:t>
            </a:r>
            <a:r>
              <a:rPr lang="tr-TR" sz="2000" b="1" i="0" u="none" strike="noStrike" baseline="0" dirty="0" err="1">
                <a:solidFill>
                  <a:schemeClr val="accent6">
                    <a:lumMod val="75000"/>
                  </a:schemeClr>
                </a:solidFill>
                <a:latin typeface="BookmanOldStyle"/>
              </a:rPr>
              <a:t>iskemik</a:t>
            </a:r>
            <a:r>
              <a:rPr lang="tr-TR" sz="2000" b="1" dirty="0">
                <a:solidFill>
                  <a:schemeClr val="accent6">
                    <a:lumMod val="75000"/>
                  </a:schemeClr>
                </a:solidFill>
                <a:latin typeface="BookmanOldStyle"/>
              </a:rPr>
              <a:t> </a:t>
            </a:r>
            <a:r>
              <a:rPr lang="tr-TR" sz="2000" b="1" i="0" u="none" strike="noStrike" baseline="0" dirty="0">
                <a:solidFill>
                  <a:schemeClr val="accent6">
                    <a:lumMod val="75000"/>
                  </a:schemeClr>
                </a:solidFill>
                <a:latin typeface="BookmanOldStyle"/>
              </a:rPr>
              <a:t>inme,  </a:t>
            </a:r>
          </a:p>
          <a:p>
            <a:pPr marL="0" indent="0" algn="l">
              <a:buNone/>
            </a:pPr>
            <a:r>
              <a:rPr lang="tr-TR" sz="2000" b="1" i="0" u="none" strike="noStrike" baseline="0" dirty="0">
                <a:solidFill>
                  <a:schemeClr val="accent6">
                    <a:lumMod val="75000"/>
                  </a:schemeClr>
                </a:solidFill>
                <a:latin typeface="BookmanOldStyle"/>
              </a:rPr>
              <a:t>                                                 nörolojik sekeller, </a:t>
            </a:r>
          </a:p>
          <a:p>
            <a:pPr marL="0" indent="0" algn="l">
              <a:buNone/>
            </a:pPr>
            <a:r>
              <a:rPr lang="tr-TR" sz="2000" b="1" i="0" u="none" strike="noStrike" baseline="0" dirty="0">
                <a:solidFill>
                  <a:schemeClr val="accent6">
                    <a:lumMod val="75000"/>
                  </a:schemeClr>
                </a:solidFill>
                <a:latin typeface="BookmanOldStyle"/>
              </a:rPr>
              <a:t>                                                 </a:t>
            </a:r>
            <a:r>
              <a:rPr lang="tr-TR" sz="2000" b="1" i="0" u="none" strike="noStrike" baseline="0" dirty="0" err="1">
                <a:solidFill>
                  <a:schemeClr val="accent6">
                    <a:lumMod val="75000"/>
                  </a:schemeClr>
                </a:solidFill>
                <a:latin typeface="BookmanOldStyle"/>
              </a:rPr>
              <a:t>pseudotümör</a:t>
            </a:r>
            <a:r>
              <a:rPr lang="tr-TR" sz="2000" b="1" i="0" u="none" strike="noStrike" baseline="0" dirty="0">
                <a:solidFill>
                  <a:schemeClr val="accent6">
                    <a:lumMod val="75000"/>
                  </a:schemeClr>
                </a:solidFill>
                <a:latin typeface="BookmanOldStyle"/>
              </a:rPr>
              <a:t> </a:t>
            </a:r>
            <a:r>
              <a:rPr lang="tr-TR" sz="2000" b="1" i="0" u="none" strike="noStrike" baseline="0" dirty="0" err="1">
                <a:solidFill>
                  <a:schemeClr val="accent6">
                    <a:lumMod val="75000"/>
                  </a:schemeClr>
                </a:solidFill>
                <a:latin typeface="BookmanOldStyle"/>
              </a:rPr>
              <a:t>serebri</a:t>
            </a:r>
            <a:endParaRPr lang="tr-TR" sz="2000" b="1" i="0" u="none" strike="noStrike" baseline="0" dirty="0">
              <a:solidFill>
                <a:schemeClr val="accent6">
                  <a:lumMod val="75000"/>
                </a:schemeClr>
              </a:solidFill>
              <a:latin typeface="BookmanOldStyle"/>
            </a:endParaRPr>
          </a:p>
          <a:p>
            <a:pPr algn="l"/>
            <a:endParaRPr lang="tr-TR" i="1" dirty="0">
              <a:solidFill>
                <a:schemeClr val="accent4">
                  <a:lumMod val="50000"/>
                </a:schemeClr>
              </a:solidFill>
            </a:endParaRPr>
          </a:p>
        </p:txBody>
      </p:sp>
    </p:spTree>
    <p:extLst>
      <p:ext uri="{BB962C8B-B14F-4D97-AF65-F5344CB8AC3E}">
        <p14:creationId xmlns:p14="http://schemas.microsoft.com/office/powerpoint/2010/main" val="3224520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852408-A474-4F36-A9FE-9D6BE909BC04}"/>
              </a:ext>
            </a:extLst>
          </p:cNvPr>
          <p:cNvSpPr>
            <a:spLocks noGrp="1"/>
          </p:cNvSpPr>
          <p:nvPr>
            <p:ph type="title"/>
          </p:nvPr>
        </p:nvSpPr>
        <p:spPr/>
        <p:txBody>
          <a:bodyPr/>
          <a:lstStyle/>
          <a:p>
            <a:r>
              <a:rPr lang="tr-TR" dirty="0"/>
              <a:t>DEMİR EKSİKLİĞİ ANEMİSİ-</a:t>
            </a:r>
            <a:r>
              <a:rPr lang="tr-TR" sz="2800" i="1" dirty="0"/>
              <a:t>Klinik Bulgular</a:t>
            </a:r>
            <a:endParaRPr lang="tr-TR" dirty="0"/>
          </a:p>
        </p:txBody>
      </p:sp>
      <p:sp>
        <p:nvSpPr>
          <p:cNvPr id="3" name="İçerik Yer Tutucusu 2">
            <a:extLst>
              <a:ext uri="{FF2B5EF4-FFF2-40B4-BE49-F238E27FC236}">
                <a16:creationId xmlns:a16="http://schemas.microsoft.com/office/drawing/2014/main" id="{CE07D3C1-4337-45DD-85AE-C5DA043CB4DD}"/>
              </a:ext>
            </a:extLst>
          </p:cNvPr>
          <p:cNvSpPr>
            <a:spLocks noGrp="1"/>
          </p:cNvSpPr>
          <p:nvPr>
            <p:ph idx="1"/>
          </p:nvPr>
        </p:nvSpPr>
        <p:spPr>
          <a:xfrm>
            <a:off x="838200" y="1825625"/>
            <a:ext cx="10515600" cy="4919732"/>
          </a:xfrm>
        </p:spPr>
        <p:txBody>
          <a:bodyPr>
            <a:normAutofit fontScale="92500" lnSpcReduction="20000"/>
          </a:bodyPr>
          <a:lstStyle/>
          <a:p>
            <a:pPr algn="l"/>
            <a:r>
              <a:rPr lang="tr-TR" sz="2000" b="0" i="0" u="none" strike="noStrike" baseline="0" dirty="0" err="1">
                <a:solidFill>
                  <a:srgbClr val="231F20"/>
                </a:solidFill>
                <a:latin typeface="BookmanOldStyle"/>
              </a:rPr>
              <a:t>Epitel</a:t>
            </a:r>
            <a:r>
              <a:rPr lang="tr-TR" sz="2000" b="0" i="0" u="none" strike="noStrike" baseline="0" dirty="0">
                <a:solidFill>
                  <a:srgbClr val="231F20"/>
                </a:solidFill>
                <a:latin typeface="BookmanOldStyle"/>
              </a:rPr>
              <a:t> </a:t>
            </a:r>
            <a:r>
              <a:rPr lang="tr-TR" sz="2000" b="0" i="0" u="none" strike="noStrike" baseline="0" dirty="0" err="1">
                <a:solidFill>
                  <a:srgbClr val="231F20"/>
                </a:solidFill>
                <a:latin typeface="BookmanOldStyle"/>
              </a:rPr>
              <a:t>dokusunda;</a:t>
            </a:r>
            <a:r>
              <a:rPr lang="tr-TR" sz="2000" b="1" i="0" u="none" strike="noStrike" baseline="0" dirty="0" err="1">
                <a:solidFill>
                  <a:schemeClr val="accent4">
                    <a:lumMod val="75000"/>
                  </a:schemeClr>
                </a:solidFill>
                <a:latin typeface="BookmanOldStyle"/>
              </a:rPr>
              <a:t>dilde</a:t>
            </a:r>
            <a:r>
              <a:rPr lang="tr-TR" sz="2000" b="1" i="0" u="none" strike="noStrike" baseline="0"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papiller</a:t>
            </a:r>
            <a:r>
              <a:rPr lang="tr-TR" sz="2000" b="1" i="0" u="none" strike="noStrike" baseline="0"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atrofi</a:t>
            </a:r>
            <a:r>
              <a:rPr lang="tr-TR" sz="2000" b="1" i="0" u="none" strike="noStrike" baseline="0" dirty="0">
                <a:solidFill>
                  <a:schemeClr val="accent4">
                    <a:lumMod val="75000"/>
                  </a:schemeClr>
                </a:solidFill>
                <a:latin typeface="BookmanOldStyle"/>
              </a:rPr>
              <a:t>, </a:t>
            </a:r>
          </a:p>
          <a:p>
            <a:pPr marL="0" indent="0" algn="l">
              <a:buNone/>
            </a:pPr>
            <a:r>
              <a:rPr lang="tr-TR" sz="2000" b="1"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filiform</a:t>
            </a:r>
            <a:r>
              <a:rPr lang="tr-TR" sz="2000" b="1"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papilla</a:t>
            </a:r>
            <a:r>
              <a:rPr lang="tr-TR" sz="2000" b="1" i="0" u="none" strike="noStrike" baseline="0" dirty="0">
                <a:solidFill>
                  <a:schemeClr val="accent4">
                    <a:lumMod val="75000"/>
                  </a:schemeClr>
                </a:solidFill>
                <a:latin typeface="BookmanOldStyle"/>
              </a:rPr>
              <a:t> kaybı, </a:t>
            </a:r>
          </a:p>
          <a:p>
            <a:pPr marL="0" indent="0" algn="l">
              <a:buNone/>
            </a:pPr>
            <a:r>
              <a:rPr lang="tr-TR" sz="2000" b="1"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angular</a:t>
            </a:r>
            <a:r>
              <a:rPr lang="tr-TR" sz="2000" b="1" i="0" u="none" strike="noStrike" baseline="0"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stomatit</a:t>
            </a:r>
            <a:r>
              <a:rPr lang="tr-TR" sz="2000" b="1" i="0" u="none" strike="noStrike" baseline="0" dirty="0">
                <a:solidFill>
                  <a:schemeClr val="accent4">
                    <a:lumMod val="75000"/>
                  </a:schemeClr>
                </a:solidFill>
                <a:latin typeface="BookmanOldStyle"/>
              </a:rPr>
              <a:t>, </a:t>
            </a:r>
          </a:p>
          <a:p>
            <a:pPr marL="0" indent="0" algn="l">
              <a:buNone/>
            </a:pPr>
            <a:r>
              <a:rPr lang="tr-TR" sz="2000" b="1" dirty="0">
                <a:solidFill>
                  <a:schemeClr val="accent4">
                    <a:lumMod val="75000"/>
                  </a:schemeClr>
                </a:solidFill>
                <a:latin typeface="BookmanOldStyle"/>
              </a:rPr>
              <a:t>                                     </a:t>
            </a:r>
            <a:r>
              <a:rPr lang="tr-TR" sz="2000" b="1" i="0" u="none" strike="noStrike" baseline="0" dirty="0">
                <a:solidFill>
                  <a:schemeClr val="accent4">
                    <a:lumMod val="75000"/>
                  </a:schemeClr>
                </a:solidFill>
                <a:latin typeface="BookmanOldStyle"/>
              </a:rPr>
              <a:t>tırnaklarda düzleşme, </a:t>
            </a:r>
          </a:p>
          <a:p>
            <a:pPr marL="0" indent="0" algn="l">
              <a:buNone/>
            </a:pPr>
            <a:r>
              <a:rPr lang="tr-TR" sz="2000" b="1" dirty="0">
                <a:solidFill>
                  <a:schemeClr val="accent4">
                    <a:lumMod val="75000"/>
                  </a:schemeClr>
                </a:solidFill>
                <a:latin typeface="BookmanOldStyle"/>
              </a:rPr>
              <a:t>                                     </a:t>
            </a:r>
            <a:r>
              <a:rPr lang="tr-TR" sz="2000" b="1" i="0" u="none" strike="noStrike" baseline="0" dirty="0" err="1">
                <a:solidFill>
                  <a:schemeClr val="accent4">
                    <a:lumMod val="75000"/>
                  </a:schemeClr>
                </a:solidFill>
                <a:latin typeface="BookmanOldStyle"/>
              </a:rPr>
              <a:t>koilonişi</a:t>
            </a:r>
            <a:endParaRPr lang="tr-TR" sz="2000" b="1" i="0" u="none" strike="noStrike" baseline="0" dirty="0">
              <a:solidFill>
                <a:schemeClr val="accent4">
                  <a:lumMod val="75000"/>
                </a:schemeClr>
              </a:solidFill>
              <a:latin typeface="BookmanOldStyle"/>
            </a:endParaRPr>
          </a:p>
          <a:p>
            <a:pPr algn="l"/>
            <a:r>
              <a:rPr lang="tr-TR" sz="2000" dirty="0">
                <a:solidFill>
                  <a:srgbClr val="231F20"/>
                </a:solidFill>
                <a:latin typeface="BookmanOldStyle"/>
              </a:rPr>
              <a:t>GİS; </a:t>
            </a:r>
            <a:r>
              <a:rPr lang="tr-TR" sz="2000" b="1" dirty="0" err="1">
                <a:solidFill>
                  <a:schemeClr val="tx2">
                    <a:lumMod val="60000"/>
                    <a:lumOff val="40000"/>
                  </a:schemeClr>
                </a:solidFill>
                <a:latin typeface="BookmanOldStyle"/>
              </a:rPr>
              <a:t>d</a:t>
            </a:r>
            <a:r>
              <a:rPr lang="tr-TR" sz="2000" b="1" i="0" u="none" strike="noStrike" baseline="0" dirty="0" err="1">
                <a:solidFill>
                  <a:schemeClr val="tx2">
                    <a:lumMod val="60000"/>
                    <a:lumOff val="40000"/>
                  </a:schemeClr>
                </a:solidFill>
                <a:latin typeface="BookmanOldStyle"/>
              </a:rPr>
              <a:t>isfaji</a:t>
            </a:r>
            <a:r>
              <a:rPr lang="tr-TR" sz="2000" b="1" i="0" u="none" strike="noStrike" baseline="0" dirty="0">
                <a:solidFill>
                  <a:schemeClr val="tx2">
                    <a:lumMod val="60000"/>
                    <a:lumOff val="40000"/>
                  </a:schemeClr>
                </a:solidFill>
                <a:latin typeface="BookmanOldStyle"/>
              </a:rPr>
              <a:t>, </a:t>
            </a:r>
          </a:p>
          <a:p>
            <a:pPr marL="0" indent="0" algn="l">
              <a:buNone/>
            </a:pPr>
            <a:r>
              <a:rPr lang="tr-TR" sz="2000" b="1" dirty="0">
                <a:solidFill>
                  <a:schemeClr val="tx2">
                    <a:lumMod val="60000"/>
                    <a:lumOff val="40000"/>
                  </a:schemeClr>
                </a:solidFill>
                <a:latin typeface="BookmanOldStyle"/>
              </a:rPr>
              <a:t>            </a:t>
            </a:r>
            <a:r>
              <a:rPr lang="tr-TR" sz="2000" b="1" i="0" u="none" strike="noStrike" baseline="0" dirty="0" err="1">
                <a:solidFill>
                  <a:schemeClr val="tx2">
                    <a:lumMod val="60000"/>
                    <a:lumOff val="40000"/>
                  </a:schemeClr>
                </a:solidFill>
                <a:latin typeface="BookmanOldStyle"/>
              </a:rPr>
              <a:t>özefagial</a:t>
            </a:r>
            <a:r>
              <a:rPr lang="tr-TR" sz="2000" b="1" dirty="0">
                <a:solidFill>
                  <a:schemeClr val="tx2">
                    <a:lumMod val="60000"/>
                    <a:lumOff val="40000"/>
                  </a:schemeClr>
                </a:solidFill>
                <a:latin typeface="BookmanOldStyle"/>
              </a:rPr>
              <a:t> w</a:t>
            </a:r>
            <a:r>
              <a:rPr lang="tr-TR" sz="2000" b="1" i="0" u="none" strike="noStrike" baseline="0" dirty="0">
                <a:solidFill>
                  <a:schemeClr val="tx2">
                    <a:lumMod val="60000"/>
                    <a:lumOff val="40000"/>
                  </a:schemeClr>
                </a:solidFill>
                <a:latin typeface="BookmanOldStyle"/>
              </a:rPr>
              <a:t>ebler, </a:t>
            </a:r>
          </a:p>
          <a:p>
            <a:pPr marL="0" indent="0" algn="l">
              <a:buNone/>
            </a:pPr>
            <a:r>
              <a:rPr lang="tr-TR" sz="2000" b="1" dirty="0">
                <a:solidFill>
                  <a:schemeClr val="tx2">
                    <a:lumMod val="60000"/>
                    <a:lumOff val="40000"/>
                  </a:schemeClr>
                </a:solidFill>
                <a:latin typeface="BookmanOldStyle"/>
              </a:rPr>
              <a:t>            </a:t>
            </a:r>
            <a:r>
              <a:rPr lang="tr-TR" sz="2000" b="1" i="0" u="none" strike="noStrike" baseline="0" dirty="0">
                <a:solidFill>
                  <a:schemeClr val="tx2">
                    <a:lumMod val="60000"/>
                    <a:lumOff val="40000"/>
                  </a:schemeClr>
                </a:solidFill>
                <a:latin typeface="BookmanOldStyle"/>
              </a:rPr>
              <a:t>midede </a:t>
            </a:r>
            <a:r>
              <a:rPr lang="tr-TR" sz="2000" b="1" i="0" u="none" strike="noStrike" baseline="0" dirty="0" err="1">
                <a:solidFill>
                  <a:schemeClr val="tx2">
                    <a:lumMod val="60000"/>
                    <a:lumOff val="40000"/>
                  </a:schemeClr>
                </a:solidFill>
                <a:latin typeface="BookmanOldStyle"/>
              </a:rPr>
              <a:t>aklorhidri</a:t>
            </a:r>
            <a:r>
              <a:rPr lang="tr-TR" sz="2000" b="1" i="0" u="none" strike="noStrike" baseline="0" dirty="0">
                <a:solidFill>
                  <a:schemeClr val="tx2">
                    <a:lumMod val="60000"/>
                    <a:lumOff val="40000"/>
                  </a:schemeClr>
                </a:solidFill>
                <a:latin typeface="BookmanOldStyle"/>
              </a:rPr>
              <a:t>, </a:t>
            </a:r>
            <a:r>
              <a:rPr lang="tr-TR" sz="2000" b="1" i="0" u="none" strike="noStrike" baseline="0" dirty="0" err="1">
                <a:solidFill>
                  <a:schemeClr val="tx2">
                    <a:lumMod val="60000"/>
                    <a:lumOff val="40000"/>
                  </a:schemeClr>
                </a:solidFill>
                <a:latin typeface="BookmanOldStyle"/>
              </a:rPr>
              <a:t>atrofi</a:t>
            </a:r>
            <a:r>
              <a:rPr lang="tr-TR" sz="2000" b="1" i="0" u="none" strike="noStrike" baseline="0" dirty="0">
                <a:solidFill>
                  <a:schemeClr val="tx2">
                    <a:lumMod val="60000"/>
                    <a:lumOff val="40000"/>
                  </a:schemeClr>
                </a:solidFill>
                <a:latin typeface="BookmanOldStyle"/>
              </a:rPr>
              <a:t>,  </a:t>
            </a:r>
          </a:p>
          <a:p>
            <a:pPr algn="l"/>
            <a:r>
              <a:rPr lang="tr-TR" sz="2000" b="0" i="0" u="none" strike="noStrike" baseline="0" dirty="0" err="1">
                <a:solidFill>
                  <a:srgbClr val="231F20"/>
                </a:solidFill>
                <a:latin typeface="BookmanOldStyle"/>
              </a:rPr>
              <a:t>İmmün</a:t>
            </a:r>
            <a:r>
              <a:rPr lang="tr-TR" sz="2000" b="0" i="0" u="none" strike="noStrike" baseline="0" dirty="0">
                <a:solidFill>
                  <a:srgbClr val="231F20"/>
                </a:solidFill>
                <a:latin typeface="BookmanOldStyle"/>
              </a:rPr>
              <a:t> sistemde; </a:t>
            </a:r>
            <a:r>
              <a:rPr lang="tr-TR" sz="2000" b="1" i="0" u="none" strike="noStrike" baseline="0" dirty="0">
                <a:solidFill>
                  <a:srgbClr val="00B050"/>
                </a:solidFill>
                <a:latin typeface="BookmanOldStyle"/>
              </a:rPr>
              <a:t>T lenfositlerde azalma, </a:t>
            </a:r>
          </a:p>
          <a:p>
            <a:pPr marL="0" indent="0" algn="l">
              <a:buNone/>
            </a:pPr>
            <a:r>
              <a:rPr lang="tr-TR" sz="2000" b="1" dirty="0">
                <a:solidFill>
                  <a:srgbClr val="00B050"/>
                </a:solidFill>
                <a:latin typeface="BookmanOldStyle"/>
              </a:rPr>
              <a:t>                                    </a:t>
            </a:r>
            <a:r>
              <a:rPr lang="tr-TR" sz="2000" b="1" i="0" u="none" strike="noStrike" baseline="0" dirty="0">
                <a:solidFill>
                  <a:srgbClr val="00B050"/>
                </a:solidFill>
                <a:latin typeface="BookmanOldStyle"/>
              </a:rPr>
              <a:t>deri testlerine cevapta azalma, </a:t>
            </a:r>
          </a:p>
          <a:p>
            <a:pPr marL="0" indent="0" algn="l">
              <a:buNone/>
            </a:pPr>
            <a:r>
              <a:rPr lang="tr-TR" sz="2000" b="1" i="0" u="none" strike="noStrike" baseline="0" dirty="0">
                <a:solidFill>
                  <a:srgbClr val="00B050"/>
                </a:solidFill>
                <a:latin typeface="BookmanOldStyle"/>
              </a:rPr>
              <a:t>                                    bakteri öldürmede bozukluk, </a:t>
            </a:r>
          </a:p>
          <a:p>
            <a:pPr algn="l"/>
            <a:r>
              <a:rPr lang="tr-TR" sz="2000" b="1" dirty="0" err="1">
                <a:solidFill>
                  <a:schemeClr val="accent6">
                    <a:lumMod val="50000"/>
                  </a:schemeClr>
                </a:solidFill>
                <a:latin typeface="BookmanOldStyle"/>
              </a:rPr>
              <a:t>M</a:t>
            </a:r>
            <a:r>
              <a:rPr lang="tr-TR" sz="2000" b="1" i="0" u="none" strike="noStrike" baseline="0" dirty="0" err="1">
                <a:solidFill>
                  <a:schemeClr val="accent6">
                    <a:lumMod val="50000"/>
                  </a:schemeClr>
                </a:solidFill>
                <a:latin typeface="BookmanOldStyle"/>
              </a:rPr>
              <a:t>enstruasyonda</a:t>
            </a:r>
            <a:r>
              <a:rPr lang="tr-TR" sz="2000" b="1" i="0" u="none" strike="noStrike" baseline="0" dirty="0">
                <a:solidFill>
                  <a:schemeClr val="accent6">
                    <a:lumMod val="50000"/>
                  </a:schemeClr>
                </a:solidFill>
                <a:latin typeface="BookmanOldStyle"/>
              </a:rPr>
              <a:t> bozukluklar</a:t>
            </a:r>
          </a:p>
          <a:p>
            <a:pPr algn="l"/>
            <a:r>
              <a:rPr lang="tr-TR" sz="2000" dirty="0">
                <a:solidFill>
                  <a:srgbClr val="231F20"/>
                </a:solidFill>
                <a:latin typeface="BookmanOldStyle"/>
              </a:rPr>
              <a:t>İskelet sistemi; </a:t>
            </a:r>
            <a:r>
              <a:rPr lang="tr-TR" sz="2000" b="1" dirty="0">
                <a:solidFill>
                  <a:srgbClr val="FF0000"/>
                </a:solidFill>
                <a:latin typeface="BookmanOldStyle"/>
              </a:rPr>
              <a:t>fiziksel performansta bozulma, </a:t>
            </a:r>
          </a:p>
          <a:p>
            <a:pPr marL="0" indent="0" algn="l">
              <a:buNone/>
            </a:pPr>
            <a:r>
              <a:rPr lang="tr-TR" sz="2000" b="1" dirty="0">
                <a:solidFill>
                  <a:srgbClr val="FF0000"/>
                </a:solidFill>
                <a:latin typeface="BookmanOldStyle"/>
              </a:rPr>
              <a:t>                                kırık iyileşmesinde gecikme</a:t>
            </a:r>
            <a:endParaRPr lang="tr-TR" sz="2000" b="1" i="0" u="none" strike="noStrike" baseline="0" dirty="0">
              <a:solidFill>
                <a:srgbClr val="FF0000"/>
              </a:solidFill>
              <a:latin typeface="BookmanOldStyle"/>
            </a:endParaRPr>
          </a:p>
          <a:p>
            <a:pPr marL="0" indent="0">
              <a:buNone/>
            </a:pPr>
            <a:endParaRPr lang="tr-TR" dirty="0"/>
          </a:p>
        </p:txBody>
      </p:sp>
    </p:spTree>
    <p:extLst>
      <p:ext uri="{BB962C8B-B14F-4D97-AF65-F5344CB8AC3E}">
        <p14:creationId xmlns:p14="http://schemas.microsoft.com/office/powerpoint/2010/main" val="40531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DB2271A-E8A9-4076-87DA-6E62DE4BA9B0}"/>
              </a:ext>
            </a:extLst>
          </p:cNvPr>
          <p:cNvPicPr>
            <a:picLocks noChangeAspect="1"/>
          </p:cNvPicPr>
          <p:nvPr/>
        </p:nvPicPr>
        <p:blipFill rotWithShape="1">
          <a:blip r:embed="rId3"/>
          <a:srcRect l="16316" t="9665" r="49620" b="56572"/>
          <a:stretch/>
        </p:blipFill>
        <p:spPr>
          <a:xfrm>
            <a:off x="3090511" y="380736"/>
            <a:ext cx="2411323" cy="1792489"/>
          </a:xfrm>
          <a:prstGeom prst="rect">
            <a:avLst/>
          </a:prstGeom>
        </p:spPr>
      </p:pic>
      <p:pic>
        <p:nvPicPr>
          <p:cNvPr id="3" name="Resim 2">
            <a:extLst>
              <a:ext uri="{FF2B5EF4-FFF2-40B4-BE49-F238E27FC236}">
                <a16:creationId xmlns:a16="http://schemas.microsoft.com/office/drawing/2014/main" id="{0DFBF7EC-86E8-4540-9148-9F7985817A93}"/>
              </a:ext>
            </a:extLst>
          </p:cNvPr>
          <p:cNvPicPr>
            <a:picLocks noChangeAspect="1"/>
          </p:cNvPicPr>
          <p:nvPr/>
        </p:nvPicPr>
        <p:blipFill>
          <a:blip r:embed="rId4"/>
          <a:stretch>
            <a:fillRect/>
          </a:stretch>
        </p:blipFill>
        <p:spPr>
          <a:xfrm>
            <a:off x="5563463" y="3814276"/>
            <a:ext cx="5433392" cy="2537450"/>
          </a:xfrm>
          <a:prstGeom prst="rect">
            <a:avLst/>
          </a:prstGeom>
        </p:spPr>
      </p:pic>
      <p:pic>
        <p:nvPicPr>
          <p:cNvPr id="4" name="Resim 3">
            <a:extLst>
              <a:ext uri="{FF2B5EF4-FFF2-40B4-BE49-F238E27FC236}">
                <a16:creationId xmlns:a16="http://schemas.microsoft.com/office/drawing/2014/main" id="{5CE12286-7350-4B31-A594-AB33A0AC850F}"/>
              </a:ext>
            </a:extLst>
          </p:cNvPr>
          <p:cNvPicPr>
            <a:picLocks noChangeAspect="1"/>
          </p:cNvPicPr>
          <p:nvPr/>
        </p:nvPicPr>
        <p:blipFill>
          <a:blip r:embed="rId5"/>
          <a:stretch>
            <a:fillRect/>
          </a:stretch>
        </p:blipFill>
        <p:spPr>
          <a:xfrm>
            <a:off x="1054773" y="2501319"/>
            <a:ext cx="2316681" cy="3737172"/>
          </a:xfrm>
          <a:prstGeom prst="rect">
            <a:avLst/>
          </a:prstGeom>
        </p:spPr>
      </p:pic>
      <p:pic>
        <p:nvPicPr>
          <p:cNvPr id="5" name="Resim 4">
            <a:extLst>
              <a:ext uri="{FF2B5EF4-FFF2-40B4-BE49-F238E27FC236}">
                <a16:creationId xmlns:a16="http://schemas.microsoft.com/office/drawing/2014/main" id="{7FCC317B-C9C4-4EC4-B438-C07589E7E9A1}"/>
              </a:ext>
            </a:extLst>
          </p:cNvPr>
          <p:cNvPicPr>
            <a:picLocks noChangeAspect="1"/>
          </p:cNvPicPr>
          <p:nvPr/>
        </p:nvPicPr>
        <p:blipFill>
          <a:blip r:embed="rId6"/>
          <a:stretch>
            <a:fillRect/>
          </a:stretch>
        </p:blipFill>
        <p:spPr>
          <a:xfrm>
            <a:off x="7314163" y="380736"/>
            <a:ext cx="2493480" cy="3048264"/>
          </a:xfrm>
          <a:prstGeom prst="rect">
            <a:avLst/>
          </a:prstGeom>
        </p:spPr>
      </p:pic>
    </p:spTree>
    <p:extLst>
      <p:ext uri="{BB962C8B-B14F-4D97-AF65-F5344CB8AC3E}">
        <p14:creationId xmlns:p14="http://schemas.microsoft.com/office/powerpoint/2010/main" val="3447255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8B3E3E-D2CD-495C-ADC6-4E16CC1D27D6}"/>
              </a:ext>
            </a:extLst>
          </p:cNvPr>
          <p:cNvSpPr>
            <a:spLocks noGrp="1"/>
          </p:cNvSpPr>
          <p:nvPr>
            <p:ph type="title"/>
          </p:nvPr>
        </p:nvSpPr>
        <p:spPr/>
        <p:txBody>
          <a:bodyPr/>
          <a:lstStyle/>
          <a:p>
            <a:r>
              <a:rPr lang="tr-TR" dirty="0"/>
              <a:t>DEMİR EKSİKLİĞİ ANEMİSİ</a:t>
            </a:r>
            <a:r>
              <a:rPr lang="tr-TR" sz="2800" i="1" dirty="0"/>
              <a:t>-Laboratuvar Bulguları</a:t>
            </a:r>
            <a:endParaRPr lang="tr-TR" dirty="0"/>
          </a:p>
        </p:txBody>
      </p:sp>
      <p:sp>
        <p:nvSpPr>
          <p:cNvPr id="3" name="İçerik Yer Tutucusu 2">
            <a:extLst>
              <a:ext uri="{FF2B5EF4-FFF2-40B4-BE49-F238E27FC236}">
                <a16:creationId xmlns:a16="http://schemas.microsoft.com/office/drawing/2014/main" id="{0ADD6FF0-BECB-44A5-B330-F9884395F2A7}"/>
              </a:ext>
            </a:extLst>
          </p:cNvPr>
          <p:cNvSpPr>
            <a:spLocks noGrp="1"/>
          </p:cNvSpPr>
          <p:nvPr>
            <p:ph idx="1"/>
          </p:nvPr>
        </p:nvSpPr>
        <p:spPr>
          <a:xfrm>
            <a:off x="838199" y="1825624"/>
            <a:ext cx="10942983" cy="5032375"/>
          </a:xfrm>
        </p:spPr>
        <p:txBody>
          <a:bodyPr>
            <a:normAutofit lnSpcReduction="10000"/>
          </a:bodyPr>
          <a:lstStyle/>
          <a:p>
            <a:pPr algn="just">
              <a:buFont typeface="Arial" panose="020B0604020202020204" pitchFamily="34" charset="0"/>
              <a:buChar char="•"/>
            </a:pPr>
            <a:endParaRPr lang="tr-TR" sz="1500" b="0" i="0" dirty="0">
              <a:solidFill>
                <a:srgbClr val="333333"/>
              </a:solidFill>
              <a:effectLst/>
              <a:latin typeface="Helvetica Neue"/>
            </a:endParaRPr>
          </a:p>
          <a:p>
            <a:pPr algn="just">
              <a:buFont typeface="Arial" panose="020B0604020202020204" pitchFamily="34" charset="0"/>
              <a:buChar char="•"/>
            </a:pPr>
            <a:endParaRPr lang="tr-TR" sz="1500" b="0" i="0" dirty="0">
              <a:solidFill>
                <a:srgbClr val="333333"/>
              </a:solidFill>
              <a:effectLst/>
              <a:latin typeface="Helvetica Neue"/>
            </a:endParaRPr>
          </a:p>
          <a:p>
            <a:pPr marL="0" indent="0">
              <a:buNone/>
            </a:pPr>
            <a:endParaRPr lang="tr-TR" sz="1500" dirty="0"/>
          </a:p>
          <a:p>
            <a:pPr marL="0" indent="0">
              <a:buNone/>
            </a:pPr>
            <a:endParaRPr lang="tr-TR" sz="1500" dirty="0"/>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800" i="1" dirty="0">
              <a:solidFill>
                <a:srgbClr val="C00000"/>
              </a:solidFill>
            </a:endParaRPr>
          </a:p>
          <a:p>
            <a:pPr marL="0" indent="0">
              <a:buNone/>
            </a:pPr>
            <a:endParaRPr lang="tr-TR" sz="1400" i="1" dirty="0">
              <a:solidFill>
                <a:srgbClr val="C00000"/>
              </a:solidFill>
            </a:endParaRPr>
          </a:p>
          <a:p>
            <a:pPr marL="0" indent="0">
              <a:buNone/>
            </a:pPr>
            <a:endParaRPr lang="tr-TR" sz="1400" i="1" dirty="0">
              <a:solidFill>
                <a:srgbClr val="C00000"/>
              </a:solidFill>
            </a:endParaRPr>
          </a:p>
          <a:p>
            <a:pPr marL="0" indent="0">
              <a:buNone/>
            </a:pPr>
            <a:r>
              <a:rPr lang="tr-TR" sz="1400" i="1" dirty="0">
                <a:solidFill>
                  <a:srgbClr val="C00000"/>
                </a:solidFill>
              </a:rPr>
              <a:t>Serum </a:t>
            </a:r>
            <a:r>
              <a:rPr lang="tr-TR" sz="1400" i="1" dirty="0" err="1">
                <a:solidFill>
                  <a:srgbClr val="C00000"/>
                </a:solidFill>
              </a:rPr>
              <a:t>ferritini</a:t>
            </a:r>
            <a:r>
              <a:rPr lang="tr-TR" sz="1400" i="1" dirty="0">
                <a:solidFill>
                  <a:srgbClr val="C00000"/>
                </a:solidFill>
              </a:rPr>
              <a:t> demir eksikliğini gösteren en güçlü testtir!!!!</a:t>
            </a:r>
          </a:p>
          <a:p>
            <a:pPr marL="0" indent="0">
              <a:buNone/>
            </a:pPr>
            <a:r>
              <a:rPr lang="tr-TR" sz="1400" i="1" dirty="0"/>
              <a:t>Tanı için sınır değeri 12-15 mg/L olarak belirlenmiştir. Bu değer eşlik eden hastalık yoksa geçerlidir. Eğer eşlik eden kronik hastalık varsa sınır değer &lt;50mg/L</a:t>
            </a:r>
          </a:p>
          <a:p>
            <a:pPr marL="0" indent="0">
              <a:buNone/>
            </a:pPr>
            <a:endParaRPr lang="tr-TR" sz="1500" dirty="0"/>
          </a:p>
          <a:p>
            <a:pPr marL="0" indent="0">
              <a:buNone/>
            </a:pPr>
            <a:endParaRPr lang="tr-TR" dirty="0"/>
          </a:p>
          <a:p>
            <a:pPr marL="0" indent="0">
              <a:buNone/>
            </a:pPr>
            <a:endParaRPr lang="tr-TR" dirty="0"/>
          </a:p>
        </p:txBody>
      </p:sp>
      <p:pic>
        <p:nvPicPr>
          <p:cNvPr id="8" name="Resim 7">
            <a:extLst>
              <a:ext uri="{FF2B5EF4-FFF2-40B4-BE49-F238E27FC236}">
                <a16:creationId xmlns:a16="http://schemas.microsoft.com/office/drawing/2014/main" id="{B2D9E0FC-6D5F-464A-8F4D-5EF1594FB628}"/>
              </a:ext>
            </a:extLst>
          </p:cNvPr>
          <p:cNvPicPr>
            <a:picLocks noChangeAspect="1"/>
          </p:cNvPicPr>
          <p:nvPr/>
        </p:nvPicPr>
        <p:blipFill rotWithShape="1">
          <a:blip r:embed="rId2"/>
          <a:srcRect l="7681" t="22803" r="7247" b="10144"/>
          <a:stretch/>
        </p:blipFill>
        <p:spPr>
          <a:xfrm>
            <a:off x="2186610" y="1825624"/>
            <a:ext cx="6889488" cy="4072662"/>
          </a:xfrm>
          <a:prstGeom prst="rect">
            <a:avLst/>
          </a:prstGeom>
        </p:spPr>
      </p:pic>
    </p:spTree>
    <p:extLst>
      <p:ext uri="{BB962C8B-B14F-4D97-AF65-F5344CB8AC3E}">
        <p14:creationId xmlns:p14="http://schemas.microsoft.com/office/powerpoint/2010/main" val="30539142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FD310A5-079D-44EB-BF95-EE753E05B658}"/>
              </a:ext>
            </a:extLst>
          </p:cNvPr>
          <p:cNvPicPr>
            <a:picLocks noChangeAspect="1"/>
          </p:cNvPicPr>
          <p:nvPr/>
        </p:nvPicPr>
        <p:blipFill>
          <a:blip r:embed="rId2"/>
          <a:stretch>
            <a:fillRect/>
          </a:stretch>
        </p:blipFill>
        <p:spPr>
          <a:xfrm>
            <a:off x="1968650" y="335012"/>
            <a:ext cx="8254699" cy="6187976"/>
          </a:xfrm>
          <a:prstGeom prst="rect">
            <a:avLst/>
          </a:prstGeom>
        </p:spPr>
      </p:pic>
    </p:spTree>
    <p:extLst>
      <p:ext uri="{BB962C8B-B14F-4D97-AF65-F5344CB8AC3E}">
        <p14:creationId xmlns:p14="http://schemas.microsoft.com/office/powerpoint/2010/main" val="1477512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1B2228-2A61-46DC-84E7-11F792C2F0D9}"/>
              </a:ext>
            </a:extLst>
          </p:cNvPr>
          <p:cNvSpPr>
            <a:spLocks noGrp="1"/>
          </p:cNvSpPr>
          <p:nvPr>
            <p:ph type="title"/>
          </p:nvPr>
        </p:nvSpPr>
        <p:spPr/>
        <p:txBody>
          <a:bodyPr/>
          <a:lstStyle/>
          <a:p>
            <a:r>
              <a:rPr lang="tr-TR" dirty="0"/>
              <a:t>DEMİR EKSİKLİĞİ ANEMİSİ</a:t>
            </a:r>
            <a:r>
              <a:rPr lang="tr-TR" sz="2800" i="1" dirty="0"/>
              <a:t>-Sebepler</a:t>
            </a:r>
            <a:endParaRPr lang="tr-TR" i="1" dirty="0"/>
          </a:p>
        </p:txBody>
      </p:sp>
      <p:sp>
        <p:nvSpPr>
          <p:cNvPr id="3" name="İçerik Yer Tutucusu 2">
            <a:extLst>
              <a:ext uri="{FF2B5EF4-FFF2-40B4-BE49-F238E27FC236}">
                <a16:creationId xmlns:a16="http://schemas.microsoft.com/office/drawing/2014/main" id="{228EAC04-5926-4458-882C-E58B838EF5E1}"/>
              </a:ext>
            </a:extLst>
          </p:cNvPr>
          <p:cNvSpPr>
            <a:spLocks noGrp="1"/>
          </p:cNvSpPr>
          <p:nvPr>
            <p:ph idx="1"/>
          </p:nvPr>
        </p:nvSpPr>
        <p:spPr/>
        <p:txBody>
          <a:bodyPr/>
          <a:lstStyle/>
          <a:p>
            <a:pPr marL="0" indent="0" algn="l">
              <a:buNone/>
            </a:pPr>
            <a:r>
              <a:rPr lang="tr-TR" sz="1800" b="1" i="0" u="none" strike="noStrike" baseline="0" dirty="0">
                <a:solidFill>
                  <a:srgbClr val="231F20"/>
                </a:solidFill>
                <a:latin typeface="BookmanOldStyle-Bold"/>
              </a:rPr>
              <a:t>I) Negatif demir dengesi</a:t>
            </a:r>
          </a:p>
          <a:p>
            <a:pPr marL="0" indent="0" algn="l">
              <a:buNone/>
            </a:pPr>
            <a:endParaRPr lang="tr-TR" sz="1800" b="1" i="0" u="none" strike="noStrike" baseline="0" dirty="0">
              <a:solidFill>
                <a:srgbClr val="231F20"/>
              </a:solidFill>
              <a:latin typeface="BookmanOldStyle-Bold"/>
            </a:endParaRPr>
          </a:p>
          <a:p>
            <a:pPr marL="0" indent="0" algn="l">
              <a:buNone/>
            </a:pPr>
            <a:r>
              <a:rPr lang="tr-TR" sz="2400" b="0" i="1" u="none" strike="noStrike" baseline="0" dirty="0">
                <a:solidFill>
                  <a:srgbClr val="C00000"/>
                </a:solidFill>
                <a:latin typeface="BookmanOldStyle-Italic"/>
              </a:rPr>
              <a:t>1.Demir alımının azalması</a:t>
            </a:r>
          </a:p>
          <a:p>
            <a:pPr marL="0" indent="0" algn="l">
              <a:buNone/>
            </a:pPr>
            <a:endParaRPr lang="tr-TR" sz="1800" b="0" i="1" u="none" strike="noStrike" baseline="0" dirty="0">
              <a:solidFill>
                <a:srgbClr val="231F20"/>
              </a:solidFill>
              <a:latin typeface="BookmanOldStyle-Italic"/>
            </a:endParaRPr>
          </a:p>
          <a:p>
            <a:pPr algn="l">
              <a:buFont typeface="Wingdings" panose="05000000000000000000" pitchFamily="2" charset="2"/>
              <a:buChar char="ü"/>
            </a:pPr>
            <a:r>
              <a:rPr lang="tr-TR" sz="2400" b="0" i="0" u="sng" strike="noStrike" baseline="0" dirty="0">
                <a:solidFill>
                  <a:srgbClr val="231F20"/>
                </a:solidFill>
                <a:latin typeface="BookmanOldStyle"/>
              </a:rPr>
              <a:t>Diyetle yetersiz alım</a:t>
            </a:r>
          </a:p>
          <a:p>
            <a:pPr marL="0" indent="0" algn="l">
              <a:buNone/>
            </a:pPr>
            <a:endParaRPr lang="tr-TR" sz="2400" b="0" i="0" u="sng" strike="noStrike" baseline="0" dirty="0">
              <a:solidFill>
                <a:srgbClr val="231F20"/>
              </a:solidFill>
              <a:latin typeface="BookmanOldStyle"/>
            </a:endParaRPr>
          </a:p>
          <a:p>
            <a:pPr algn="l">
              <a:buFont typeface="Wingdings" panose="05000000000000000000" pitchFamily="2" charset="2"/>
              <a:buChar char="ü"/>
            </a:pPr>
            <a:r>
              <a:rPr lang="da-DK" sz="2400" b="0" i="0" u="sng" strike="noStrike" baseline="0" dirty="0">
                <a:solidFill>
                  <a:srgbClr val="231F20"/>
                </a:solidFill>
                <a:latin typeface="BookmanOldStyle"/>
              </a:rPr>
              <a:t>Absorpsiyon bozukluğu</a:t>
            </a:r>
            <a:r>
              <a:rPr lang="da-DK" sz="2000" b="0" i="0" u="none" strike="noStrike" baseline="0" dirty="0">
                <a:solidFill>
                  <a:srgbClr val="231F20"/>
                </a:solidFill>
                <a:latin typeface="BookmanOldStyle"/>
              </a:rPr>
              <a:t> </a:t>
            </a:r>
            <a:endParaRPr lang="tr-TR" sz="2000" b="0" i="0" u="none" strike="noStrike" baseline="0" dirty="0">
              <a:solidFill>
                <a:srgbClr val="231F20"/>
              </a:solidFill>
              <a:latin typeface="BookmanOldStyle"/>
            </a:endParaRPr>
          </a:p>
          <a:p>
            <a:pPr marL="0" indent="0" algn="l">
              <a:buNone/>
            </a:pPr>
            <a:endParaRPr lang="tr-TR" sz="2000" b="0" i="0" u="none" strike="noStrike" baseline="0" dirty="0">
              <a:solidFill>
                <a:srgbClr val="231F20"/>
              </a:solidFill>
              <a:latin typeface="BookmanOldStyle"/>
            </a:endParaRPr>
          </a:p>
          <a:p>
            <a:pPr marL="0" indent="0" algn="l">
              <a:buNone/>
            </a:pPr>
            <a:r>
              <a:rPr lang="da-DK" sz="1800" b="0" i="0" u="none" strike="noStrike" baseline="0" dirty="0">
                <a:solidFill>
                  <a:srgbClr val="231F20"/>
                </a:solidFill>
                <a:latin typeface="BookmanOldStyle"/>
              </a:rPr>
              <a:t>Aklorhidri, gastrik</a:t>
            </a:r>
            <a:r>
              <a:rPr lang="tr-TR" sz="1800" b="0" i="0" u="none" strike="noStrike" baseline="0" dirty="0">
                <a:solidFill>
                  <a:srgbClr val="231F20"/>
                </a:solidFill>
                <a:latin typeface="BookmanOldStyle"/>
              </a:rPr>
              <a:t> </a:t>
            </a:r>
            <a:r>
              <a:rPr lang="tr-TR" sz="1800" b="0" i="0" u="none" strike="noStrike" baseline="0" dirty="0" err="1">
                <a:solidFill>
                  <a:srgbClr val="231F20"/>
                </a:solidFill>
                <a:latin typeface="BookmanOldStyle"/>
              </a:rPr>
              <a:t>atrofi</a:t>
            </a:r>
            <a:r>
              <a:rPr lang="tr-TR" sz="1800" b="0" i="0" u="none" strike="noStrike" baseline="0" dirty="0">
                <a:solidFill>
                  <a:srgbClr val="231F20"/>
                </a:solidFill>
                <a:latin typeface="BookmanOldStyle"/>
              </a:rPr>
              <a:t>, </a:t>
            </a:r>
            <a:r>
              <a:rPr lang="tr-TR" sz="1800" b="0" i="0" u="none" strike="noStrike" baseline="0" dirty="0" err="1">
                <a:solidFill>
                  <a:srgbClr val="231F20"/>
                </a:solidFill>
                <a:latin typeface="BookmanOldStyle"/>
              </a:rPr>
              <a:t>gastrik</a:t>
            </a:r>
            <a:r>
              <a:rPr lang="tr-TR" sz="1800" b="0" i="0" u="none" strike="noStrike" baseline="0" dirty="0">
                <a:solidFill>
                  <a:srgbClr val="231F20"/>
                </a:solidFill>
                <a:latin typeface="BookmanOldStyle"/>
              </a:rPr>
              <a:t> cerrahi, </a:t>
            </a:r>
            <a:r>
              <a:rPr lang="tr-TR" sz="1800" b="0" i="0" u="none" strike="noStrike" baseline="0" dirty="0" err="1">
                <a:solidFill>
                  <a:srgbClr val="231F20"/>
                </a:solidFill>
                <a:latin typeface="BookmanOldStyle"/>
              </a:rPr>
              <a:t>celiac</a:t>
            </a:r>
            <a:r>
              <a:rPr lang="tr-TR" sz="1800" b="0" i="0" u="none" strike="noStrike" baseline="0" dirty="0">
                <a:solidFill>
                  <a:srgbClr val="231F20"/>
                </a:solidFill>
                <a:latin typeface="BookmanOldStyle"/>
              </a:rPr>
              <a:t> hastalığı, </a:t>
            </a:r>
            <a:r>
              <a:rPr lang="tr-TR" sz="1800" b="0" i="0" u="none" strike="noStrike" baseline="0" dirty="0" err="1">
                <a:solidFill>
                  <a:srgbClr val="231F20"/>
                </a:solidFill>
                <a:latin typeface="BookmanOldStyle"/>
              </a:rPr>
              <a:t>duodenal</a:t>
            </a:r>
            <a:r>
              <a:rPr lang="tr-TR" sz="1800" dirty="0">
                <a:solidFill>
                  <a:srgbClr val="231F20"/>
                </a:solidFill>
                <a:latin typeface="BookmanOldStyle"/>
              </a:rPr>
              <a:t> </a:t>
            </a:r>
            <a:r>
              <a:rPr lang="tr-TR" sz="1800" b="0" i="0" u="none" strike="noStrike" baseline="0" dirty="0">
                <a:solidFill>
                  <a:srgbClr val="231F20"/>
                </a:solidFill>
                <a:latin typeface="BookmanOldStyle"/>
              </a:rPr>
              <a:t>bypass, </a:t>
            </a:r>
            <a:r>
              <a:rPr lang="tr-TR" sz="1800" b="0" i="0" u="none" strike="noStrike" baseline="0" dirty="0" err="1">
                <a:solidFill>
                  <a:srgbClr val="231F20"/>
                </a:solidFill>
                <a:latin typeface="BookmanOldStyle"/>
              </a:rPr>
              <a:t>gastrik</a:t>
            </a:r>
            <a:r>
              <a:rPr lang="tr-TR" sz="1800" b="0" i="0" u="none" strike="noStrike" baseline="0" dirty="0">
                <a:solidFill>
                  <a:srgbClr val="231F20"/>
                </a:solidFill>
                <a:latin typeface="BookmanOldStyle"/>
              </a:rPr>
              <a:t> </a:t>
            </a:r>
            <a:r>
              <a:rPr lang="tr-TR" sz="1800" b="0" i="0" u="none" strike="noStrike" baseline="0" dirty="0" err="1">
                <a:solidFill>
                  <a:srgbClr val="231F20"/>
                </a:solidFill>
                <a:latin typeface="BookmanOldStyle"/>
              </a:rPr>
              <a:t>pH’ı</a:t>
            </a:r>
            <a:r>
              <a:rPr lang="tr-TR" sz="1800" b="0" i="0" u="none" strike="noStrike" baseline="0" dirty="0">
                <a:solidFill>
                  <a:srgbClr val="231F20"/>
                </a:solidFill>
                <a:latin typeface="BookmanOldStyle"/>
              </a:rPr>
              <a:t> arttıran ilaçlar, diğer metal iyonları.</a:t>
            </a:r>
          </a:p>
          <a:p>
            <a:pPr marL="0" indent="0" algn="l">
              <a:buNone/>
            </a:pPr>
            <a:endParaRPr lang="tr-TR" dirty="0"/>
          </a:p>
        </p:txBody>
      </p:sp>
    </p:spTree>
    <p:extLst>
      <p:ext uri="{BB962C8B-B14F-4D97-AF65-F5344CB8AC3E}">
        <p14:creationId xmlns:p14="http://schemas.microsoft.com/office/powerpoint/2010/main" val="98734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543EC1-491A-46EB-999B-BA9BDB5BD20F}"/>
              </a:ext>
            </a:extLst>
          </p:cNvPr>
          <p:cNvSpPr>
            <a:spLocks noGrp="1"/>
          </p:cNvSpPr>
          <p:nvPr>
            <p:ph type="title"/>
          </p:nvPr>
        </p:nvSpPr>
        <p:spPr/>
        <p:txBody>
          <a:bodyPr/>
          <a:lstStyle/>
          <a:p>
            <a:r>
              <a:rPr lang="tr-TR" dirty="0"/>
              <a:t>DEMİR EKSİKLİĞİ ANEMİSİ</a:t>
            </a:r>
            <a:r>
              <a:rPr lang="tr-TR" sz="2800" i="1" dirty="0"/>
              <a:t>-Sebepler</a:t>
            </a:r>
            <a:endParaRPr lang="tr-TR" dirty="0"/>
          </a:p>
        </p:txBody>
      </p:sp>
      <p:sp>
        <p:nvSpPr>
          <p:cNvPr id="3" name="İçerik Yer Tutucusu 2">
            <a:extLst>
              <a:ext uri="{FF2B5EF4-FFF2-40B4-BE49-F238E27FC236}">
                <a16:creationId xmlns:a16="http://schemas.microsoft.com/office/drawing/2014/main" id="{771ACBF0-E8A0-4555-A183-FA9DBF32830B}"/>
              </a:ext>
            </a:extLst>
          </p:cNvPr>
          <p:cNvSpPr>
            <a:spLocks noGrp="1"/>
          </p:cNvSpPr>
          <p:nvPr>
            <p:ph idx="1"/>
          </p:nvPr>
        </p:nvSpPr>
        <p:spPr>
          <a:xfrm>
            <a:off x="838200" y="1825624"/>
            <a:ext cx="10515600" cy="4906479"/>
          </a:xfrm>
        </p:spPr>
        <p:txBody>
          <a:bodyPr>
            <a:normAutofit/>
          </a:bodyPr>
          <a:lstStyle/>
          <a:p>
            <a:pPr marL="0" indent="0" algn="l">
              <a:buNone/>
            </a:pPr>
            <a:r>
              <a:rPr lang="tr-TR" sz="2400" b="0" i="1" u="none" strike="noStrike" baseline="0" dirty="0">
                <a:solidFill>
                  <a:srgbClr val="C00000"/>
                </a:solidFill>
                <a:latin typeface="BookmanOldStyle-Italic"/>
              </a:rPr>
              <a:t>2.Demir kaybının artması</a:t>
            </a:r>
          </a:p>
          <a:p>
            <a:pPr marL="0" indent="0" algn="l">
              <a:buNone/>
            </a:pPr>
            <a:endParaRPr lang="tr-TR" sz="2400" b="0" i="1" u="none" strike="noStrike" baseline="0" dirty="0">
              <a:solidFill>
                <a:srgbClr val="C00000"/>
              </a:solidFill>
              <a:latin typeface="BookmanOldStyle-Italic"/>
            </a:endParaRPr>
          </a:p>
          <a:p>
            <a:pPr algn="l">
              <a:buFont typeface="Wingdings" panose="05000000000000000000" pitchFamily="2" charset="2"/>
              <a:buChar char="ü"/>
            </a:pPr>
            <a:r>
              <a:rPr lang="tr-TR" sz="1800" b="0" i="0" u="none" strike="noStrike" baseline="0" dirty="0">
                <a:solidFill>
                  <a:srgbClr val="231F20"/>
                </a:solidFill>
                <a:latin typeface="BookmanOldStyle"/>
              </a:rPr>
              <a:t>GİSK</a:t>
            </a:r>
            <a:r>
              <a:rPr lang="it-IT" sz="1800" b="0" i="0" u="none" strike="noStrike" baseline="0" dirty="0">
                <a:solidFill>
                  <a:srgbClr val="231F20"/>
                </a:solidFill>
                <a:latin typeface="BookmanOldStyle"/>
              </a:rPr>
              <a:t>: </a:t>
            </a:r>
            <a:r>
              <a:rPr lang="it-IT" sz="1200" b="0" i="0" u="none" strike="noStrike" baseline="0" dirty="0">
                <a:solidFill>
                  <a:srgbClr val="231F20"/>
                </a:solidFill>
                <a:latin typeface="BookmanOldStyle"/>
              </a:rPr>
              <a:t>Barsak parazitleri,</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hemoroidler</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duodenal</a:t>
            </a:r>
            <a:r>
              <a:rPr lang="tr-TR" sz="1200" b="0" i="0" u="none" strike="noStrike" baseline="0" dirty="0">
                <a:solidFill>
                  <a:srgbClr val="231F20"/>
                </a:solidFill>
                <a:latin typeface="BookmanOldStyle"/>
              </a:rPr>
              <a:t> veya </a:t>
            </a:r>
            <a:r>
              <a:rPr lang="tr-TR" sz="1200" b="0" i="0" u="none" strike="noStrike" baseline="0" dirty="0" err="1">
                <a:solidFill>
                  <a:srgbClr val="231F20"/>
                </a:solidFill>
                <a:latin typeface="BookmanOldStyle"/>
              </a:rPr>
              <a:t>gastrik</a:t>
            </a:r>
            <a:r>
              <a:rPr lang="tr-TR" sz="1200" b="0" i="0" u="none" strike="noStrike" baseline="0" dirty="0">
                <a:solidFill>
                  <a:srgbClr val="231F20"/>
                </a:solidFill>
                <a:latin typeface="BookmanOldStyle"/>
              </a:rPr>
              <a:t> ülserler, </a:t>
            </a:r>
            <a:r>
              <a:rPr lang="de-DE" sz="1200" b="0" i="0" u="none" strike="noStrike" baseline="0" dirty="0" err="1">
                <a:solidFill>
                  <a:srgbClr val="231F20"/>
                </a:solidFill>
                <a:latin typeface="BookmanOldStyle"/>
              </a:rPr>
              <a:t>gastrit</a:t>
            </a:r>
            <a:r>
              <a:rPr lang="de-DE" sz="1200" b="0" i="0" u="none" strike="noStrike" baseline="0" dirty="0">
                <a:solidFill>
                  <a:srgbClr val="231F20"/>
                </a:solidFill>
                <a:latin typeface="BookmanOldStyle"/>
              </a:rPr>
              <a:t>, </a:t>
            </a:r>
            <a:r>
              <a:rPr lang="de-DE" sz="1200" b="0" i="0" u="none" strike="noStrike" baseline="0" dirty="0" err="1">
                <a:solidFill>
                  <a:srgbClr val="231F20"/>
                </a:solidFill>
                <a:latin typeface="BookmanOldStyle"/>
              </a:rPr>
              <a:t>aspirin</a:t>
            </a:r>
            <a:r>
              <a:rPr lang="de-DE" sz="1200" b="0" i="0" u="none" strike="noStrike" baseline="0" dirty="0">
                <a:solidFill>
                  <a:srgbClr val="231F20"/>
                </a:solidFill>
                <a:latin typeface="BookmanOldStyle"/>
              </a:rPr>
              <a:t> </a:t>
            </a:r>
            <a:r>
              <a:rPr lang="de-DE" sz="1200" b="0" i="0" u="none" strike="noStrike" baseline="0" dirty="0" err="1">
                <a:solidFill>
                  <a:srgbClr val="231F20"/>
                </a:solidFill>
                <a:latin typeface="BookmanOldStyle"/>
              </a:rPr>
              <a:t>kullanımı</a:t>
            </a:r>
            <a:r>
              <a:rPr lang="de-DE" sz="1200" b="0" i="0" u="none" strike="noStrike" baseline="0" dirty="0">
                <a:solidFill>
                  <a:srgbClr val="231F20"/>
                </a:solidFill>
                <a:latin typeface="BookmanOldStyle"/>
              </a:rPr>
              <a:t>, </a:t>
            </a:r>
            <a:r>
              <a:rPr lang="de-DE" sz="1200" b="0" i="0" u="none" strike="noStrike" baseline="0" dirty="0" err="1">
                <a:solidFill>
                  <a:srgbClr val="231F20"/>
                </a:solidFill>
                <a:latin typeface="BookmanOldStyle"/>
              </a:rPr>
              <a:t>hiatal</a:t>
            </a:r>
            <a:r>
              <a:rPr lang="de-DE" sz="1200" b="0" i="0" u="none" strike="noStrike" baseline="0" dirty="0">
                <a:solidFill>
                  <a:srgbClr val="231F20"/>
                </a:solidFill>
                <a:latin typeface="BookmanOldStyle"/>
              </a:rPr>
              <a:t> </a:t>
            </a:r>
            <a:r>
              <a:rPr lang="de-DE" sz="1200" b="0" i="0" u="none" strike="noStrike" baseline="0" dirty="0" err="1">
                <a:solidFill>
                  <a:srgbClr val="231F20"/>
                </a:solidFill>
                <a:latin typeface="BookmanOldStyle"/>
              </a:rPr>
              <a:t>herni</a:t>
            </a:r>
            <a:r>
              <a:rPr lang="de-DE" sz="1200" b="0" i="0" u="none" strike="noStrike" baseline="0" dirty="0">
                <a:solidFill>
                  <a:srgbClr val="231F20"/>
                </a:solidFill>
                <a:latin typeface="BookmanOldStyle"/>
              </a:rPr>
              <a:t>, </a:t>
            </a:r>
            <a:r>
              <a:rPr lang="de-DE" sz="1200" b="0" i="0" u="none" strike="noStrike" baseline="0" dirty="0" err="1">
                <a:solidFill>
                  <a:srgbClr val="231F20"/>
                </a:solidFill>
                <a:latin typeface="BookmanOldStyle"/>
              </a:rPr>
              <a:t>divertikülozis</a:t>
            </a:r>
            <a:r>
              <a:rPr lang="de-DE" sz="1200" b="0" i="0" u="none" strike="noStrike" baseline="0" dirty="0">
                <a:solidFill>
                  <a:srgbClr val="231F20"/>
                </a:solidFill>
                <a:latin typeface="BookmanOldStyle"/>
              </a:rPr>
              <a:t>,</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maligniteler</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inflamatuar</a:t>
            </a:r>
            <a:r>
              <a:rPr lang="tr-TR" sz="1200" b="0" i="0" u="none" strike="noStrike" baseline="0" dirty="0">
                <a:solidFill>
                  <a:srgbClr val="231F20"/>
                </a:solidFill>
                <a:latin typeface="BookmanOldStyle"/>
              </a:rPr>
              <a:t> barsak hastalıkları, varisler, </a:t>
            </a:r>
            <a:r>
              <a:rPr lang="tr-TR" sz="1200" b="0" i="0" u="none" strike="noStrike" baseline="0" dirty="0" err="1">
                <a:solidFill>
                  <a:srgbClr val="231F20"/>
                </a:solidFill>
                <a:latin typeface="BookmanOldStyle"/>
              </a:rPr>
              <a:t>anteriovenöz</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malformasyonlar</a:t>
            </a:r>
            <a:r>
              <a:rPr lang="tr-TR" sz="1200" b="0" i="0" u="none" strike="noStrike" baseline="0" dirty="0">
                <a:solidFill>
                  <a:srgbClr val="231F20"/>
                </a:solidFill>
                <a:latin typeface="BookmanOldStyle"/>
              </a:rPr>
              <a:t>, </a:t>
            </a:r>
            <a:r>
              <a:rPr lang="tr-TR" sz="1200" b="0" i="0" u="none" strike="noStrike" baseline="0" dirty="0" err="1">
                <a:solidFill>
                  <a:srgbClr val="231F20"/>
                </a:solidFill>
                <a:latin typeface="BookmanOldStyle"/>
              </a:rPr>
              <a:t>Meckel</a:t>
            </a:r>
            <a:r>
              <a:rPr lang="tr-TR" sz="1200" dirty="0">
                <a:solidFill>
                  <a:srgbClr val="231F20"/>
                </a:solidFill>
                <a:latin typeface="BookmanOldStyle"/>
              </a:rPr>
              <a:t> </a:t>
            </a:r>
            <a:r>
              <a:rPr lang="tr-TR" sz="1200" b="0" i="0" u="none" strike="noStrike" baseline="0" dirty="0" err="1">
                <a:solidFill>
                  <a:srgbClr val="231F20"/>
                </a:solidFill>
                <a:latin typeface="BookmanOldStyle"/>
              </a:rPr>
              <a:t>divertikülü</a:t>
            </a:r>
            <a:endParaRPr lang="tr-TR" sz="1200" b="0" i="0" u="none" strike="noStrike" baseline="0" dirty="0">
              <a:solidFill>
                <a:srgbClr val="231F20"/>
              </a:solidFill>
              <a:latin typeface="BookmanOldStyle"/>
            </a:endParaRPr>
          </a:p>
          <a:p>
            <a:pPr algn="l">
              <a:buFont typeface="Wingdings" panose="05000000000000000000" pitchFamily="2" charset="2"/>
              <a:buChar char="ü"/>
            </a:pPr>
            <a:r>
              <a:rPr lang="tr-TR" sz="1800" b="0" i="0" u="none" strike="noStrike" baseline="0" dirty="0">
                <a:solidFill>
                  <a:srgbClr val="231F20"/>
                </a:solidFill>
                <a:latin typeface="BookmanOldStyle"/>
              </a:rPr>
              <a:t>Aşırı </a:t>
            </a:r>
            <a:r>
              <a:rPr lang="tr-TR" sz="1800" b="0" i="0" u="none" strike="noStrike" baseline="0" dirty="0" err="1">
                <a:solidFill>
                  <a:srgbClr val="231F20"/>
                </a:solidFill>
                <a:latin typeface="BookmanOldStyle"/>
              </a:rPr>
              <a:t>menstruasyon</a:t>
            </a:r>
            <a:r>
              <a:rPr lang="tr-TR" sz="1800" b="0" i="0" u="none" strike="noStrike" baseline="0" dirty="0">
                <a:solidFill>
                  <a:srgbClr val="231F20"/>
                </a:solidFill>
                <a:latin typeface="BookmanOldStyle"/>
              </a:rPr>
              <a:t> kanamaları</a:t>
            </a:r>
          </a:p>
          <a:p>
            <a:pPr algn="l">
              <a:buFont typeface="Wingdings" panose="05000000000000000000" pitchFamily="2" charset="2"/>
              <a:buChar char="ü"/>
            </a:pPr>
            <a:r>
              <a:rPr lang="tr-TR" sz="1800" b="0" i="0" u="none" strike="noStrike" baseline="0" dirty="0">
                <a:solidFill>
                  <a:srgbClr val="231F20"/>
                </a:solidFill>
                <a:latin typeface="BookmanOldStyle"/>
              </a:rPr>
              <a:t>Kan </a:t>
            </a:r>
            <a:r>
              <a:rPr lang="tr-TR" sz="1800" b="0" i="0" u="none" strike="noStrike" baseline="0" dirty="0" err="1">
                <a:solidFill>
                  <a:srgbClr val="231F20"/>
                </a:solidFill>
                <a:latin typeface="BookmanOldStyle"/>
              </a:rPr>
              <a:t>donasyonu</a:t>
            </a:r>
            <a:endParaRPr lang="tr-TR" sz="1800" b="0" i="0" u="none" strike="noStrike" baseline="0" dirty="0">
              <a:solidFill>
                <a:srgbClr val="231F20"/>
              </a:solidFill>
              <a:latin typeface="BookmanOldStyle"/>
            </a:endParaRPr>
          </a:p>
          <a:p>
            <a:pPr>
              <a:buFont typeface="Wingdings" panose="05000000000000000000" pitchFamily="2" charset="2"/>
              <a:buChar char="ü"/>
            </a:pPr>
            <a:r>
              <a:rPr lang="tr-TR" sz="1800" b="0" i="0" u="none" strike="noStrike" baseline="0" dirty="0" err="1">
                <a:solidFill>
                  <a:srgbClr val="231F20"/>
                </a:solidFill>
                <a:latin typeface="BookmanOldStyle"/>
              </a:rPr>
              <a:t>Hemoglobinuri</a:t>
            </a:r>
            <a:endParaRPr lang="tr-TR" sz="1800" b="0" i="0" u="none" strike="noStrike" baseline="0" dirty="0">
              <a:solidFill>
                <a:srgbClr val="231F20"/>
              </a:solidFill>
              <a:latin typeface="BookmanOldStyle"/>
            </a:endParaRPr>
          </a:p>
          <a:p>
            <a:pPr algn="l">
              <a:buFont typeface="Wingdings" panose="05000000000000000000" pitchFamily="2" charset="2"/>
              <a:buChar char="ü"/>
            </a:pPr>
            <a:r>
              <a:rPr lang="tr-TR" sz="1800" b="0" i="0" u="none" strike="noStrike" baseline="0" dirty="0" err="1">
                <a:solidFill>
                  <a:srgbClr val="231F20"/>
                </a:solidFill>
                <a:latin typeface="BookmanOldStyle"/>
              </a:rPr>
              <a:t>Pulmoner</a:t>
            </a:r>
            <a:r>
              <a:rPr lang="tr-TR" sz="1800" b="0" i="0" u="none" strike="noStrike" baseline="0" dirty="0">
                <a:solidFill>
                  <a:srgbClr val="231F20"/>
                </a:solidFill>
                <a:latin typeface="BookmanOldStyle"/>
              </a:rPr>
              <a:t> </a:t>
            </a:r>
            <a:r>
              <a:rPr lang="tr-TR" sz="1800" b="0" i="0" u="none" strike="noStrike" baseline="0" dirty="0" err="1">
                <a:solidFill>
                  <a:srgbClr val="231F20"/>
                </a:solidFill>
                <a:latin typeface="BookmanOldStyle"/>
              </a:rPr>
              <a:t>hemosiderozis</a:t>
            </a:r>
            <a:endParaRPr lang="tr-TR" sz="1800" b="0" i="0" u="none" strike="noStrike" baseline="0" dirty="0">
              <a:solidFill>
                <a:srgbClr val="231F20"/>
              </a:solidFill>
              <a:latin typeface="BookmanOldStyle"/>
            </a:endParaRPr>
          </a:p>
          <a:p>
            <a:pPr algn="l">
              <a:buFont typeface="Wingdings" panose="05000000000000000000" pitchFamily="2" charset="2"/>
              <a:buChar char="ü"/>
            </a:pPr>
            <a:r>
              <a:rPr lang="tr-TR" sz="1800" b="0" i="0" u="none" strike="noStrike" baseline="0" dirty="0" err="1">
                <a:solidFill>
                  <a:srgbClr val="231F20"/>
                </a:solidFill>
                <a:latin typeface="BookmanOldStyle"/>
              </a:rPr>
              <a:t>Koagulopatiler</a:t>
            </a:r>
            <a:endParaRPr lang="tr-TR" sz="1800" b="0" i="0" u="none" strike="noStrike" baseline="0" dirty="0">
              <a:solidFill>
                <a:srgbClr val="231F20"/>
              </a:solidFill>
              <a:latin typeface="BookmanOldStyle"/>
            </a:endParaRPr>
          </a:p>
          <a:p>
            <a:pPr marL="0" indent="0" algn="l">
              <a:buNone/>
            </a:pPr>
            <a:endParaRPr lang="tr-TR" sz="1800" b="0" i="0" u="none" strike="noStrike" baseline="0" dirty="0">
              <a:solidFill>
                <a:srgbClr val="231F20"/>
              </a:solidFill>
              <a:latin typeface="BookmanOldStyle"/>
            </a:endParaRPr>
          </a:p>
          <a:p>
            <a:pPr marL="0" indent="0" algn="l">
              <a:buNone/>
            </a:pPr>
            <a:r>
              <a:rPr lang="tr-TR" sz="2400" b="0" i="1" u="none" strike="noStrike" baseline="0" dirty="0">
                <a:solidFill>
                  <a:srgbClr val="C00000"/>
                </a:solidFill>
                <a:latin typeface="BookmanOldStyle-Italic"/>
              </a:rPr>
              <a:t>3. İhtiyacın arttığı durumlar: </a:t>
            </a:r>
          </a:p>
          <a:p>
            <a:pPr algn="l">
              <a:buFont typeface="Wingdings" panose="05000000000000000000" pitchFamily="2" charset="2"/>
              <a:buChar char="ü"/>
            </a:pPr>
            <a:r>
              <a:rPr lang="tr-TR" sz="1800" b="0" i="1" u="none" strike="noStrike" baseline="0" dirty="0" err="1">
                <a:solidFill>
                  <a:srgbClr val="231F20"/>
                </a:solidFill>
                <a:latin typeface="BookmanOldStyle-Italic"/>
              </a:rPr>
              <a:t>İnfant</a:t>
            </a:r>
            <a:r>
              <a:rPr lang="tr-TR" sz="1800" b="0" i="1" u="none" strike="noStrike" baseline="0" dirty="0">
                <a:solidFill>
                  <a:srgbClr val="231F20"/>
                </a:solidFill>
                <a:latin typeface="BookmanOldStyle-Italic"/>
              </a:rPr>
              <a:t>, gebelik, </a:t>
            </a:r>
            <a:r>
              <a:rPr lang="tr-TR" sz="1800" b="0" i="1" u="none" strike="noStrike" baseline="0" dirty="0" err="1">
                <a:solidFill>
                  <a:srgbClr val="231F20"/>
                </a:solidFill>
                <a:latin typeface="BookmanOldStyle-Italic"/>
              </a:rPr>
              <a:t>laktasyon</a:t>
            </a:r>
            <a:endParaRPr lang="tr-TR" dirty="0"/>
          </a:p>
        </p:txBody>
      </p:sp>
    </p:spTree>
    <p:extLst>
      <p:ext uri="{BB962C8B-B14F-4D97-AF65-F5344CB8AC3E}">
        <p14:creationId xmlns:p14="http://schemas.microsoft.com/office/powerpoint/2010/main" val="3403428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90460B-0ACE-4EC8-A6A8-67DF13E9FF1C}"/>
              </a:ext>
            </a:extLst>
          </p:cNvPr>
          <p:cNvSpPr>
            <a:spLocks noGrp="1"/>
          </p:cNvSpPr>
          <p:nvPr>
            <p:ph type="title"/>
          </p:nvPr>
        </p:nvSpPr>
        <p:spPr/>
        <p:txBody>
          <a:bodyPr/>
          <a:lstStyle/>
          <a:p>
            <a:r>
              <a:rPr lang="tr-TR" dirty="0"/>
              <a:t>DEMİR EKSİKLİĞİ ANEMİSİ</a:t>
            </a:r>
            <a:r>
              <a:rPr lang="tr-TR" sz="2800" i="1" dirty="0"/>
              <a:t>-Sebepler</a:t>
            </a:r>
            <a:endParaRPr lang="tr-TR" dirty="0"/>
          </a:p>
        </p:txBody>
      </p:sp>
      <p:sp>
        <p:nvSpPr>
          <p:cNvPr id="3" name="İçerik Yer Tutucusu 2">
            <a:extLst>
              <a:ext uri="{FF2B5EF4-FFF2-40B4-BE49-F238E27FC236}">
                <a16:creationId xmlns:a16="http://schemas.microsoft.com/office/drawing/2014/main" id="{B55A0AC5-4AE8-49AE-8FF0-15A3D9DAF4E9}"/>
              </a:ext>
            </a:extLst>
          </p:cNvPr>
          <p:cNvSpPr>
            <a:spLocks noGrp="1"/>
          </p:cNvSpPr>
          <p:nvPr>
            <p:ph idx="1"/>
          </p:nvPr>
        </p:nvSpPr>
        <p:spPr/>
        <p:txBody>
          <a:bodyPr/>
          <a:lstStyle/>
          <a:p>
            <a:pPr marL="0" indent="0" algn="l">
              <a:buNone/>
            </a:pPr>
            <a:endParaRPr lang="tr-TR" sz="1800" b="1" i="0" u="none" strike="noStrike" baseline="0" dirty="0">
              <a:solidFill>
                <a:srgbClr val="231F20"/>
              </a:solidFill>
              <a:latin typeface="BookmanOldStyle-Bold"/>
            </a:endParaRPr>
          </a:p>
          <a:p>
            <a:pPr marL="0" indent="0" algn="l">
              <a:buNone/>
            </a:pPr>
            <a:r>
              <a:rPr lang="tr-TR" sz="1800" b="1" i="0" u="none" strike="noStrike" baseline="0" dirty="0">
                <a:solidFill>
                  <a:srgbClr val="231F20"/>
                </a:solidFill>
                <a:latin typeface="BookmanOldStyle-Bold"/>
              </a:rPr>
              <a:t>II) Eritrosit </a:t>
            </a:r>
            <a:r>
              <a:rPr lang="tr-TR" sz="1800" b="1" i="0" u="none" strike="noStrike" baseline="0" dirty="0" err="1">
                <a:solidFill>
                  <a:srgbClr val="231F20"/>
                </a:solidFill>
                <a:latin typeface="BookmanOldStyle-Bold"/>
              </a:rPr>
              <a:t>prekürsörlerin</a:t>
            </a:r>
            <a:r>
              <a:rPr lang="tr-TR" sz="1800" b="1" i="0" u="none" strike="noStrike" baseline="0" dirty="0">
                <a:solidFill>
                  <a:srgbClr val="231F20"/>
                </a:solidFill>
                <a:latin typeface="BookmanOldStyle-Bold"/>
              </a:rPr>
              <a:t> yetersiz demir alımı</a:t>
            </a:r>
          </a:p>
          <a:p>
            <a:pPr marL="0" indent="0" algn="l">
              <a:buNone/>
            </a:pPr>
            <a:endParaRPr lang="tr-TR" sz="1800" b="1" dirty="0">
              <a:solidFill>
                <a:srgbClr val="231F20"/>
              </a:solidFill>
              <a:latin typeface="BookmanOldStyle-Bold"/>
            </a:endParaRPr>
          </a:p>
          <a:p>
            <a:pPr marL="0" indent="0" algn="l">
              <a:buNone/>
            </a:pPr>
            <a:r>
              <a:rPr lang="tr-TR" sz="1800" b="0" i="1" u="none" strike="noStrike" baseline="0" dirty="0">
                <a:solidFill>
                  <a:srgbClr val="C00000"/>
                </a:solidFill>
                <a:latin typeface="BookmanOldStyle-Italic"/>
              </a:rPr>
              <a:t>1. </a:t>
            </a:r>
            <a:r>
              <a:rPr lang="tr-TR" sz="1800" b="0" i="1" u="none" strike="noStrike" baseline="0" dirty="0" err="1">
                <a:solidFill>
                  <a:srgbClr val="C00000"/>
                </a:solidFill>
                <a:latin typeface="BookmanOldStyle-Italic"/>
              </a:rPr>
              <a:t>Atransferrinemi</a:t>
            </a:r>
            <a:endParaRPr lang="tr-TR" sz="1800" b="0" i="1" u="none" strike="noStrike" baseline="0" dirty="0">
              <a:solidFill>
                <a:srgbClr val="C00000"/>
              </a:solidFill>
              <a:latin typeface="BookmanOldStyle-Italic"/>
            </a:endParaRPr>
          </a:p>
          <a:p>
            <a:pPr marL="0" indent="0" algn="l">
              <a:buNone/>
            </a:pPr>
            <a:r>
              <a:rPr lang="tr-TR" sz="1800" b="0" i="1" u="none" strike="noStrike" baseline="0" dirty="0">
                <a:solidFill>
                  <a:srgbClr val="C00000"/>
                </a:solidFill>
                <a:latin typeface="BookmanOldStyle-Italic"/>
              </a:rPr>
              <a:t>2. </a:t>
            </a:r>
            <a:r>
              <a:rPr lang="tr-TR" sz="1800" b="0" i="1" u="none" strike="noStrike" baseline="0" dirty="0" err="1">
                <a:solidFill>
                  <a:srgbClr val="C00000"/>
                </a:solidFill>
                <a:latin typeface="BookmanOldStyle-Italic"/>
              </a:rPr>
              <a:t>Antitransferrin</a:t>
            </a:r>
            <a:r>
              <a:rPr lang="tr-TR" sz="1800" b="0" i="1" u="none" strike="noStrike" baseline="0" dirty="0">
                <a:solidFill>
                  <a:srgbClr val="C00000"/>
                </a:solidFill>
                <a:latin typeface="BookmanOldStyle-Italic"/>
              </a:rPr>
              <a:t> reseptör antikorları</a:t>
            </a:r>
            <a:endParaRPr lang="tr-TR" dirty="0">
              <a:solidFill>
                <a:srgbClr val="C00000"/>
              </a:solidFill>
            </a:endParaRPr>
          </a:p>
        </p:txBody>
      </p:sp>
    </p:spTree>
    <p:extLst>
      <p:ext uri="{BB962C8B-B14F-4D97-AF65-F5344CB8AC3E}">
        <p14:creationId xmlns:p14="http://schemas.microsoft.com/office/powerpoint/2010/main" val="1029835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6356B4-2FD1-4205-AA95-05C7A5783771}"/>
              </a:ext>
            </a:extLst>
          </p:cNvPr>
          <p:cNvSpPr>
            <a:spLocks noGrp="1"/>
          </p:cNvSpPr>
          <p:nvPr>
            <p:ph type="title"/>
          </p:nvPr>
        </p:nvSpPr>
        <p:spPr/>
        <p:txBody>
          <a:bodyPr/>
          <a:lstStyle/>
          <a:p>
            <a:r>
              <a:rPr lang="tr-TR" dirty="0"/>
              <a:t>DEMİR EKSİKLİĞİ ANEMİSİ</a:t>
            </a:r>
            <a:r>
              <a:rPr lang="tr-TR" sz="2400" i="1" dirty="0"/>
              <a:t>-Dikkat Edilmesi Gerekenler</a:t>
            </a:r>
            <a:endParaRPr lang="tr-TR" i="1" dirty="0"/>
          </a:p>
        </p:txBody>
      </p:sp>
      <p:sp>
        <p:nvSpPr>
          <p:cNvPr id="3" name="İçerik Yer Tutucusu 2">
            <a:extLst>
              <a:ext uri="{FF2B5EF4-FFF2-40B4-BE49-F238E27FC236}">
                <a16:creationId xmlns:a16="http://schemas.microsoft.com/office/drawing/2014/main" id="{1D663067-29F9-4D0A-9C30-50FB691FFC0C}"/>
              </a:ext>
            </a:extLst>
          </p:cNvPr>
          <p:cNvSpPr>
            <a:spLocks noGrp="1"/>
          </p:cNvSpPr>
          <p:nvPr>
            <p:ph idx="1"/>
          </p:nvPr>
        </p:nvSpPr>
        <p:spPr/>
        <p:txBody>
          <a:bodyPr/>
          <a:lstStyle/>
          <a:p>
            <a:pPr marL="0" indent="0">
              <a:buNone/>
            </a:pPr>
            <a:r>
              <a:rPr lang="tr-TR" b="1" dirty="0">
                <a:solidFill>
                  <a:schemeClr val="bg1">
                    <a:lumMod val="65000"/>
                  </a:schemeClr>
                </a:solidFill>
              </a:rPr>
              <a:t>1.Anamnez:</a:t>
            </a:r>
          </a:p>
          <a:p>
            <a:pPr marL="0" indent="0">
              <a:buNone/>
            </a:pPr>
            <a:endParaRPr lang="tr-TR" dirty="0"/>
          </a:p>
          <a:p>
            <a:pPr marL="0" indent="0">
              <a:buNone/>
            </a:pPr>
            <a:r>
              <a:rPr lang="tr-TR" dirty="0"/>
              <a:t>• Diyet </a:t>
            </a:r>
          </a:p>
          <a:p>
            <a:pPr marL="0" indent="0">
              <a:buNone/>
            </a:pPr>
            <a:r>
              <a:rPr lang="tr-TR" dirty="0"/>
              <a:t>• </a:t>
            </a:r>
            <a:r>
              <a:rPr lang="tr-TR" dirty="0" err="1"/>
              <a:t>Pika</a:t>
            </a:r>
            <a:r>
              <a:rPr lang="tr-TR" dirty="0"/>
              <a:t> öyküsü(</a:t>
            </a:r>
            <a:r>
              <a:rPr lang="tr-TR" dirty="0" err="1"/>
              <a:t>Pagofaji</a:t>
            </a:r>
            <a:r>
              <a:rPr lang="tr-TR" dirty="0"/>
              <a:t>, </a:t>
            </a:r>
            <a:r>
              <a:rPr lang="tr-TR" dirty="0" err="1"/>
              <a:t>geofaji</a:t>
            </a:r>
            <a:r>
              <a:rPr lang="tr-TR" dirty="0"/>
              <a:t>..) </a:t>
            </a:r>
          </a:p>
          <a:p>
            <a:pPr marL="0" indent="0">
              <a:buNone/>
            </a:pPr>
            <a:r>
              <a:rPr lang="tr-TR" dirty="0"/>
              <a:t>• Aspirin ve NSAID kullanımı</a:t>
            </a:r>
          </a:p>
          <a:p>
            <a:pPr marL="0" indent="0">
              <a:buNone/>
            </a:pPr>
            <a:r>
              <a:rPr lang="tr-TR" dirty="0"/>
              <a:t>• Ailede DEA öyküsü: </a:t>
            </a:r>
            <a:r>
              <a:rPr lang="tr-TR" sz="1200" dirty="0"/>
              <a:t>kalıtsal demir emilim bozukluğu, </a:t>
            </a:r>
            <a:r>
              <a:rPr lang="tr-TR" sz="1200" dirty="0" err="1"/>
              <a:t>telanjiektazi</a:t>
            </a:r>
            <a:r>
              <a:rPr lang="tr-TR" sz="1200" dirty="0"/>
              <a:t>, </a:t>
            </a:r>
            <a:r>
              <a:rPr lang="tr-TR" sz="1200" dirty="0" err="1"/>
              <a:t>hemostaz</a:t>
            </a:r>
            <a:r>
              <a:rPr lang="tr-TR" sz="1200" dirty="0"/>
              <a:t> bozukluğu ve </a:t>
            </a:r>
            <a:r>
              <a:rPr lang="tr-TR" sz="1200" dirty="0" err="1"/>
              <a:t>talasemi</a:t>
            </a:r>
            <a:r>
              <a:rPr lang="tr-TR" sz="1200" dirty="0"/>
              <a:t> ayırıcı tanıda düşünülmelidir. </a:t>
            </a:r>
            <a:endParaRPr lang="tr-TR" dirty="0"/>
          </a:p>
          <a:p>
            <a:pPr marL="0" indent="0">
              <a:buNone/>
            </a:pPr>
            <a:r>
              <a:rPr lang="tr-TR" dirty="0"/>
              <a:t>• Kan bağışlama öyküsü </a:t>
            </a:r>
          </a:p>
        </p:txBody>
      </p:sp>
    </p:spTree>
    <p:extLst>
      <p:ext uri="{BB962C8B-B14F-4D97-AF65-F5344CB8AC3E}">
        <p14:creationId xmlns:p14="http://schemas.microsoft.com/office/powerpoint/2010/main" val="1877664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36C73A-483A-4CFF-80DF-1CC092374031}"/>
              </a:ext>
            </a:extLst>
          </p:cNvPr>
          <p:cNvSpPr>
            <a:spLocks noGrp="1"/>
          </p:cNvSpPr>
          <p:nvPr>
            <p:ph type="title"/>
          </p:nvPr>
        </p:nvSpPr>
        <p:spPr/>
        <p:txBody>
          <a:bodyPr/>
          <a:lstStyle/>
          <a:p>
            <a:r>
              <a:rPr lang="tr-TR" dirty="0"/>
              <a:t>DEMİR EKSİKLİĞİ ANEMİSİ</a:t>
            </a:r>
            <a:r>
              <a:rPr lang="tr-TR" sz="2400" i="1" dirty="0"/>
              <a:t>-Dikkat Edilmesi Gerekenler</a:t>
            </a:r>
            <a:endParaRPr lang="tr-TR" dirty="0"/>
          </a:p>
        </p:txBody>
      </p:sp>
      <p:sp>
        <p:nvSpPr>
          <p:cNvPr id="3" name="İçerik Yer Tutucusu 2">
            <a:extLst>
              <a:ext uri="{FF2B5EF4-FFF2-40B4-BE49-F238E27FC236}">
                <a16:creationId xmlns:a16="http://schemas.microsoft.com/office/drawing/2014/main" id="{53F2BFC9-7200-4A65-AD32-913B3EC52C0C}"/>
              </a:ext>
            </a:extLst>
          </p:cNvPr>
          <p:cNvSpPr>
            <a:spLocks noGrp="1"/>
          </p:cNvSpPr>
          <p:nvPr>
            <p:ph idx="1"/>
          </p:nvPr>
        </p:nvSpPr>
        <p:spPr/>
        <p:txBody>
          <a:bodyPr/>
          <a:lstStyle/>
          <a:p>
            <a:pPr marL="0" indent="0">
              <a:buNone/>
            </a:pPr>
            <a:r>
              <a:rPr lang="tr-TR" b="1" dirty="0">
                <a:solidFill>
                  <a:schemeClr val="bg1">
                    <a:lumMod val="65000"/>
                  </a:schemeClr>
                </a:solidFill>
              </a:rPr>
              <a:t>2.Muayene</a:t>
            </a:r>
          </a:p>
          <a:p>
            <a:pPr marL="0" indent="0">
              <a:buNone/>
            </a:pPr>
            <a:r>
              <a:rPr lang="tr-TR" dirty="0"/>
              <a:t> </a:t>
            </a:r>
          </a:p>
          <a:p>
            <a:pPr marL="0" indent="0">
              <a:buNone/>
            </a:pPr>
            <a:r>
              <a:rPr lang="tr-TR" dirty="0"/>
              <a:t>• Fizik muayenede karında kitle saptanması </a:t>
            </a:r>
          </a:p>
          <a:p>
            <a:pPr marL="0" indent="0">
              <a:buNone/>
            </a:pPr>
            <a:r>
              <a:rPr lang="tr-TR" dirty="0"/>
              <a:t>• Derinin muayenesi (</a:t>
            </a:r>
            <a:r>
              <a:rPr lang="tr-TR" dirty="0" err="1"/>
              <a:t>Peutz-Jeghers</a:t>
            </a:r>
            <a:r>
              <a:rPr lang="tr-TR" dirty="0"/>
              <a:t> </a:t>
            </a:r>
            <a:r>
              <a:rPr lang="tr-TR" dirty="0" err="1"/>
              <a:t>send</a:t>
            </a:r>
            <a:r>
              <a:rPr lang="tr-TR" dirty="0"/>
              <a:t>., </a:t>
            </a:r>
            <a:r>
              <a:rPr lang="tr-TR" dirty="0" err="1"/>
              <a:t>herediter</a:t>
            </a:r>
            <a:r>
              <a:rPr lang="tr-TR" dirty="0"/>
              <a:t> </a:t>
            </a:r>
            <a:r>
              <a:rPr lang="tr-TR" dirty="0" err="1"/>
              <a:t>telanjiektazi</a:t>
            </a:r>
            <a:r>
              <a:rPr lang="tr-TR" dirty="0"/>
              <a:t>) </a:t>
            </a:r>
          </a:p>
          <a:p>
            <a:pPr marL="0" indent="0">
              <a:buNone/>
            </a:pPr>
            <a:r>
              <a:rPr lang="tr-TR" dirty="0"/>
              <a:t>• İdrarda kan aranması: </a:t>
            </a:r>
            <a:r>
              <a:rPr lang="tr-TR" sz="1800" dirty="0"/>
              <a:t>DEA hastaların %1’inde idrar yolu tümörleri </a:t>
            </a:r>
            <a:endParaRPr lang="tr-TR" dirty="0"/>
          </a:p>
        </p:txBody>
      </p:sp>
    </p:spTree>
    <p:extLst>
      <p:ext uri="{BB962C8B-B14F-4D97-AF65-F5344CB8AC3E}">
        <p14:creationId xmlns:p14="http://schemas.microsoft.com/office/powerpoint/2010/main" val="118131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00603FA-234D-4894-9407-122586C0E1F8}"/>
              </a:ext>
            </a:extLst>
          </p:cNvPr>
          <p:cNvPicPr>
            <a:picLocks noChangeAspect="1"/>
          </p:cNvPicPr>
          <p:nvPr/>
        </p:nvPicPr>
        <p:blipFill rotWithShape="1">
          <a:blip r:embed="rId2"/>
          <a:srcRect l="29306" t="6491"/>
          <a:stretch/>
        </p:blipFill>
        <p:spPr>
          <a:xfrm>
            <a:off x="2623929" y="416806"/>
            <a:ext cx="6374295" cy="6321920"/>
          </a:xfrm>
          <a:prstGeom prst="rect">
            <a:avLst/>
          </a:prstGeom>
        </p:spPr>
      </p:pic>
    </p:spTree>
    <p:extLst>
      <p:ext uri="{BB962C8B-B14F-4D97-AF65-F5344CB8AC3E}">
        <p14:creationId xmlns:p14="http://schemas.microsoft.com/office/powerpoint/2010/main" val="2258424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42D47B-A6FC-493B-80C4-778AAF8C4E53}"/>
              </a:ext>
            </a:extLst>
          </p:cNvPr>
          <p:cNvSpPr>
            <a:spLocks noGrp="1"/>
          </p:cNvSpPr>
          <p:nvPr>
            <p:ph type="title"/>
          </p:nvPr>
        </p:nvSpPr>
        <p:spPr/>
        <p:txBody>
          <a:bodyPr/>
          <a:lstStyle/>
          <a:p>
            <a:r>
              <a:rPr lang="tr-TR" dirty="0"/>
              <a:t>DEMİR EKSİKLİĞİ ANEMİSİ</a:t>
            </a:r>
            <a:r>
              <a:rPr lang="tr-TR" sz="2400" i="1" dirty="0"/>
              <a:t>-Dikkat Edilmesi Gerekenler</a:t>
            </a:r>
            <a:endParaRPr lang="tr-TR" dirty="0"/>
          </a:p>
        </p:txBody>
      </p:sp>
      <p:sp>
        <p:nvSpPr>
          <p:cNvPr id="3" name="İçerik Yer Tutucusu 2">
            <a:extLst>
              <a:ext uri="{FF2B5EF4-FFF2-40B4-BE49-F238E27FC236}">
                <a16:creationId xmlns:a16="http://schemas.microsoft.com/office/drawing/2014/main" id="{5F8537EE-A111-4608-B63C-F86E024FE570}"/>
              </a:ext>
            </a:extLst>
          </p:cNvPr>
          <p:cNvSpPr>
            <a:spLocks noGrp="1"/>
          </p:cNvSpPr>
          <p:nvPr>
            <p:ph idx="1"/>
          </p:nvPr>
        </p:nvSpPr>
        <p:spPr>
          <a:xfrm>
            <a:off x="838200" y="1825625"/>
            <a:ext cx="10515600" cy="4667250"/>
          </a:xfrm>
        </p:spPr>
        <p:txBody>
          <a:bodyPr>
            <a:normAutofit lnSpcReduction="10000"/>
          </a:bodyPr>
          <a:lstStyle/>
          <a:p>
            <a:pPr marL="0" indent="0">
              <a:buNone/>
            </a:pPr>
            <a:r>
              <a:rPr lang="tr-TR" b="1" dirty="0">
                <a:solidFill>
                  <a:schemeClr val="bg1">
                    <a:lumMod val="65000"/>
                  </a:schemeClr>
                </a:solidFill>
              </a:rPr>
              <a:t>3.Üst ve Alt </a:t>
            </a:r>
            <a:r>
              <a:rPr lang="tr-TR" b="1" dirty="0" err="1">
                <a:solidFill>
                  <a:schemeClr val="bg1">
                    <a:lumMod val="65000"/>
                  </a:schemeClr>
                </a:solidFill>
              </a:rPr>
              <a:t>Gastrointestinal</a:t>
            </a:r>
            <a:r>
              <a:rPr lang="tr-TR" b="1" dirty="0">
                <a:solidFill>
                  <a:schemeClr val="bg1">
                    <a:lumMod val="65000"/>
                  </a:schemeClr>
                </a:solidFill>
              </a:rPr>
              <a:t> İncelemeler: </a:t>
            </a:r>
          </a:p>
          <a:p>
            <a:pPr marL="0" indent="0">
              <a:buNone/>
            </a:pPr>
            <a:endParaRPr lang="tr-TR" dirty="0"/>
          </a:p>
          <a:p>
            <a:r>
              <a:rPr lang="tr-TR" sz="2400" dirty="0"/>
              <a:t>Erkek ve menopoz sonrası kadınlarda aşikar bir GİS dışı kanama yoksa yapılmalı: </a:t>
            </a:r>
          </a:p>
          <a:p>
            <a:endParaRPr lang="tr-TR" sz="2400" dirty="0"/>
          </a:p>
          <a:p>
            <a:r>
              <a:rPr lang="tr-TR" sz="2400" dirty="0"/>
              <a:t>Bütün hastalarda </a:t>
            </a:r>
            <a:r>
              <a:rPr lang="tr-TR" sz="2400" dirty="0" err="1"/>
              <a:t>çölyak</a:t>
            </a:r>
            <a:r>
              <a:rPr lang="tr-TR" sz="2400" dirty="0"/>
              <a:t> hastalığı araştırması yapılmalı:</a:t>
            </a:r>
            <a:r>
              <a:rPr lang="tr-TR" sz="1400" i="1" dirty="0"/>
              <a:t> </a:t>
            </a:r>
            <a:r>
              <a:rPr lang="tr-TR" sz="1600" i="1" dirty="0" err="1"/>
              <a:t>serolojik</a:t>
            </a:r>
            <a:r>
              <a:rPr lang="tr-TR" sz="1600" i="1" dirty="0"/>
              <a:t> testler </a:t>
            </a:r>
            <a:r>
              <a:rPr lang="tr-TR" sz="1600" i="1" dirty="0" err="1"/>
              <a:t>endomysial</a:t>
            </a:r>
            <a:r>
              <a:rPr lang="tr-TR" sz="1600" i="1" dirty="0"/>
              <a:t> antikor (EMA) veya doku </a:t>
            </a:r>
            <a:r>
              <a:rPr lang="tr-TR" sz="1600" i="1" dirty="0" err="1"/>
              <a:t>transglutamaz</a:t>
            </a:r>
            <a:r>
              <a:rPr lang="tr-TR" sz="1600" i="1" dirty="0"/>
              <a:t> antikor (TTA) ,ince barsak biyopsisi. </a:t>
            </a:r>
          </a:p>
          <a:p>
            <a:endParaRPr lang="tr-TR" i="1" dirty="0"/>
          </a:p>
          <a:p>
            <a:r>
              <a:rPr lang="tr-TR" sz="2400" dirty="0" err="1"/>
              <a:t>Özofagogastroduodenoskopi</a:t>
            </a:r>
            <a:r>
              <a:rPr lang="tr-TR" sz="2400" dirty="0"/>
              <a:t> incelemesi sonucunda sadece mide kanseri veya </a:t>
            </a:r>
            <a:r>
              <a:rPr lang="tr-TR" sz="2400" dirty="0" err="1"/>
              <a:t>çölyak</a:t>
            </a:r>
            <a:r>
              <a:rPr lang="tr-TR" sz="2400" dirty="0"/>
              <a:t> hastalığı saptanması alt GİS incelemesini gereksiz kılar. </a:t>
            </a:r>
          </a:p>
          <a:p>
            <a:endParaRPr lang="tr-TR" sz="2400" dirty="0"/>
          </a:p>
          <a:p>
            <a:r>
              <a:rPr lang="tr-TR" sz="1800" dirty="0" err="1"/>
              <a:t>Kolonoskopi</a:t>
            </a:r>
            <a:r>
              <a:rPr lang="tr-TR" sz="1800" dirty="0"/>
              <a:t> veya çift kontrastlı baryum incelemesi sonuçları benzer. </a:t>
            </a:r>
            <a:endParaRPr lang="tr-TR" sz="2000" dirty="0"/>
          </a:p>
        </p:txBody>
      </p:sp>
    </p:spTree>
    <p:extLst>
      <p:ext uri="{BB962C8B-B14F-4D97-AF65-F5344CB8AC3E}">
        <p14:creationId xmlns:p14="http://schemas.microsoft.com/office/powerpoint/2010/main" val="3082740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5DAFF9-8457-4CEB-888A-3CE166F20754}"/>
              </a:ext>
            </a:extLst>
          </p:cNvPr>
          <p:cNvSpPr>
            <a:spLocks noGrp="1"/>
          </p:cNvSpPr>
          <p:nvPr>
            <p:ph type="title"/>
          </p:nvPr>
        </p:nvSpPr>
        <p:spPr/>
        <p:txBody>
          <a:bodyPr/>
          <a:lstStyle/>
          <a:p>
            <a:r>
              <a:rPr lang="tr-TR" dirty="0"/>
              <a:t>DEMİR EKSİKLİĞİ ANEMİSİ</a:t>
            </a:r>
            <a:r>
              <a:rPr lang="tr-TR" sz="2400" i="1" dirty="0"/>
              <a:t>-Dikkat Edilmesi Gerekenler</a:t>
            </a:r>
            <a:endParaRPr lang="tr-TR" dirty="0"/>
          </a:p>
        </p:txBody>
      </p:sp>
      <p:sp>
        <p:nvSpPr>
          <p:cNvPr id="3" name="İçerik Yer Tutucusu 2">
            <a:extLst>
              <a:ext uri="{FF2B5EF4-FFF2-40B4-BE49-F238E27FC236}">
                <a16:creationId xmlns:a16="http://schemas.microsoft.com/office/drawing/2014/main" id="{556BB05A-9812-498F-A31E-B12C55D5BB19}"/>
              </a:ext>
            </a:extLst>
          </p:cNvPr>
          <p:cNvSpPr>
            <a:spLocks noGrp="1"/>
          </p:cNvSpPr>
          <p:nvPr>
            <p:ph idx="1"/>
          </p:nvPr>
        </p:nvSpPr>
        <p:spPr>
          <a:xfrm>
            <a:off x="838200" y="1825625"/>
            <a:ext cx="10515600" cy="4667250"/>
          </a:xfrm>
        </p:spPr>
        <p:txBody>
          <a:bodyPr>
            <a:normAutofit/>
          </a:bodyPr>
          <a:lstStyle/>
          <a:p>
            <a:pPr marL="0" indent="0">
              <a:buNone/>
            </a:pPr>
            <a:r>
              <a:rPr lang="tr-TR" dirty="0"/>
              <a:t>• Kan transfüzyonuna bağımlı hastalarda:</a:t>
            </a:r>
          </a:p>
          <a:p>
            <a:pPr marL="0" indent="0">
              <a:buNone/>
            </a:pPr>
            <a:r>
              <a:rPr lang="tr-TR" sz="1600" i="1" dirty="0"/>
              <a:t>o</a:t>
            </a:r>
            <a:r>
              <a:rPr lang="tr-TR" sz="2000" dirty="0"/>
              <a:t> </a:t>
            </a:r>
            <a:r>
              <a:rPr lang="tr-TR" sz="1600" i="1" dirty="0" err="1"/>
              <a:t>Enteroskopi</a:t>
            </a:r>
            <a:r>
              <a:rPr lang="tr-TR" sz="1600" i="1" dirty="0"/>
              <a:t> gerekli. Bu sayede </a:t>
            </a:r>
            <a:r>
              <a:rPr lang="tr-TR" sz="1600" i="1" dirty="0" err="1"/>
              <a:t>anjiyodisplazi</a:t>
            </a:r>
            <a:r>
              <a:rPr lang="tr-TR" sz="1600" i="1" dirty="0"/>
              <a:t> saptanması ve tedavisi yapılabilir. </a:t>
            </a:r>
          </a:p>
          <a:p>
            <a:pPr marL="0" indent="0">
              <a:buNone/>
            </a:pPr>
            <a:r>
              <a:rPr lang="tr-TR" sz="1600" i="1" dirty="0"/>
              <a:t>o Video kapsül endoskopisinin tanıda %40-55 başarısı var. </a:t>
            </a:r>
          </a:p>
          <a:p>
            <a:pPr marL="0" indent="0">
              <a:buNone/>
            </a:pPr>
            <a:r>
              <a:rPr lang="tr-TR" sz="1600" i="1" dirty="0"/>
              <a:t>o Bu hastalarda </a:t>
            </a:r>
            <a:r>
              <a:rPr lang="tr-TR" sz="1600" i="1" dirty="0" err="1"/>
              <a:t>mezenterik</a:t>
            </a:r>
            <a:r>
              <a:rPr lang="tr-TR" sz="1600" i="1" dirty="0"/>
              <a:t> anjiyografi de yararlı olabilir.</a:t>
            </a:r>
          </a:p>
          <a:p>
            <a:pPr marL="0" indent="0">
              <a:buNone/>
            </a:pPr>
            <a:endParaRPr lang="tr-TR" sz="2000" i="1" dirty="0"/>
          </a:p>
          <a:p>
            <a:pPr marL="0" indent="0">
              <a:buNone/>
            </a:pPr>
            <a:r>
              <a:rPr lang="tr-TR" dirty="0"/>
              <a:t>• İnce barsak radyolojisi </a:t>
            </a:r>
            <a:r>
              <a:rPr lang="tr-TR" dirty="0" err="1"/>
              <a:t>Crohn</a:t>
            </a:r>
            <a:r>
              <a:rPr lang="tr-TR" dirty="0"/>
              <a:t> düşünülmedikçe gerekli değildir. </a:t>
            </a:r>
          </a:p>
          <a:p>
            <a:pPr marL="0" indent="0">
              <a:buNone/>
            </a:pPr>
            <a:r>
              <a:rPr lang="tr-TR" dirty="0"/>
              <a:t>• </a:t>
            </a:r>
            <a:r>
              <a:rPr lang="tr-TR" dirty="0" err="1"/>
              <a:t>Helicobacter</a:t>
            </a:r>
            <a:r>
              <a:rPr lang="tr-TR" dirty="0"/>
              <a:t> </a:t>
            </a:r>
            <a:r>
              <a:rPr lang="tr-TR" dirty="0" err="1"/>
              <a:t>Pylori</a:t>
            </a:r>
            <a:r>
              <a:rPr lang="tr-TR" dirty="0"/>
              <a:t> aranması ve tedavisi  </a:t>
            </a:r>
          </a:p>
          <a:p>
            <a:pPr marL="0" indent="0">
              <a:buNone/>
            </a:pPr>
            <a:r>
              <a:rPr lang="tr-TR" dirty="0"/>
              <a:t>• Dışkıda kan </a:t>
            </a:r>
            <a:r>
              <a:rPr lang="tr-TR" dirty="0" err="1"/>
              <a:t>aranması:Negatif</a:t>
            </a:r>
            <a:r>
              <a:rPr lang="tr-TR" dirty="0"/>
              <a:t> bulunması GİS kanamalarını dışlamaz </a:t>
            </a:r>
          </a:p>
          <a:p>
            <a:pPr marL="0" indent="0">
              <a:buNone/>
            </a:pPr>
            <a:r>
              <a:rPr lang="tr-TR" sz="1800" dirty="0"/>
              <a:t>-</a:t>
            </a:r>
            <a:r>
              <a:rPr lang="tr-TR" sz="1800" dirty="0" err="1"/>
              <a:t>Fekal</a:t>
            </a:r>
            <a:r>
              <a:rPr lang="tr-TR" sz="1800" dirty="0"/>
              <a:t> </a:t>
            </a:r>
            <a:r>
              <a:rPr lang="tr-TR" sz="1800" dirty="0" err="1"/>
              <a:t>transferrin</a:t>
            </a:r>
            <a:r>
              <a:rPr lang="tr-TR" sz="1800" dirty="0"/>
              <a:t> </a:t>
            </a:r>
          </a:p>
          <a:p>
            <a:pPr marL="0" indent="0">
              <a:buNone/>
            </a:pPr>
            <a:r>
              <a:rPr lang="tr-TR" sz="1800" dirty="0"/>
              <a:t>-Dışkıda insan hemoglobini (kolon </a:t>
            </a:r>
            <a:r>
              <a:rPr lang="tr-TR" sz="1800" dirty="0" err="1"/>
              <a:t>karsinomu</a:t>
            </a:r>
            <a:r>
              <a:rPr lang="tr-TR" sz="1800" dirty="0"/>
              <a:t> taranmasında önemli yeri vardır) </a:t>
            </a:r>
          </a:p>
          <a:p>
            <a:pPr marL="0" indent="0">
              <a:buNone/>
            </a:pPr>
            <a:endParaRPr lang="tr-TR" dirty="0"/>
          </a:p>
        </p:txBody>
      </p:sp>
    </p:spTree>
    <p:extLst>
      <p:ext uri="{BB962C8B-B14F-4D97-AF65-F5344CB8AC3E}">
        <p14:creationId xmlns:p14="http://schemas.microsoft.com/office/powerpoint/2010/main" val="3100141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EC3A8F-5145-46C5-98D8-01ED39CBED10}"/>
              </a:ext>
            </a:extLst>
          </p:cNvPr>
          <p:cNvSpPr>
            <a:spLocks noGrp="1"/>
          </p:cNvSpPr>
          <p:nvPr>
            <p:ph type="title"/>
          </p:nvPr>
        </p:nvSpPr>
        <p:spPr/>
        <p:txBody>
          <a:bodyPr/>
          <a:lstStyle/>
          <a:p>
            <a:r>
              <a:rPr lang="tr-TR" dirty="0"/>
              <a:t>DEMİR EKSİKLİĞİ ANEMİSİ-</a:t>
            </a:r>
            <a:r>
              <a:rPr lang="tr-TR" sz="2800" i="1" dirty="0"/>
              <a:t>Tedavi</a:t>
            </a:r>
            <a:endParaRPr lang="tr-TR" i="1" dirty="0"/>
          </a:p>
        </p:txBody>
      </p:sp>
      <p:sp>
        <p:nvSpPr>
          <p:cNvPr id="3" name="İçerik Yer Tutucusu 2">
            <a:extLst>
              <a:ext uri="{FF2B5EF4-FFF2-40B4-BE49-F238E27FC236}">
                <a16:creationId xmlns:a16="http://schemas.microsoft.com/office/drawing/2014/main" id="{1BBA73A7-791C-4C29-B643-B91F25192B97}"/>
              </a:ext>
            </a:extLst>
          </p:cNvPr>
          <p:cNvSpPr>
            <a:spLocks noGrp="1"/>
          </p:cNvSpPr>
          <p:nvPr>
            <p:ph idx="1"/>
          </p:nvPr>
        </p:nvSpPr>
        <p:spPr/>
        <p:txBody>
          <a:bodyPr/>
          <a:lstStyle/>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1. DEA nedeni belirlenmelidir.</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2. Tedavinin temel amaçları:</a:t>
            </a:r>
          </a:p>
          <a:p>
            <a:pPr marL="0" indent="0" algn="l">
              <a:buNone/>
            </a:pPr>
            <a:endParaRPr lang="tr-TR" sz="1800" b="0" i="0" u="none" strike="noStrike" baseline="0" dirty="0">
              <a:latin typeface="Times New Roman" panose="02020603050405020304" pitchFamily="18" charset="0"/>
            </a:endParaRPr>
          </a:p>
          <a:p>
            <a:pPr algn="l">
              <a:buFont typeface="Wingdings" panose="05000000000000000000" pitchFamily="2" charset="2"/>
              <a:buChar char="Ø"/>
            </a:pPr>
            <a:r>
              <a:rPr lang="tr-TR" sz="1600" b="0" i="1" u="none" strike="noStrike" baseline="0" dirty="0">
                <a:latin typeface="Times New Roman" panose="02020603050405020304" pitchFamily="18" charset="0"/>
              </a:rPr>
              <a:t>Hemoglobin düzeyini ve eritrosit indekslerini normalle</a:t>
            </a:r>
            <a:r>
              <a:rPr lang="tr-TR" sz="1600" i="1" dirty="0">
                <a:latin typeface="TimesNewRoman"/>
              </a:rPr>
              <a:t>ş</a:t>
            </a:r>
            <a:r>
              <a:rPr lang="tr-TR" sz="1600" b="0" i="1" u="none" strike="noStrike" baseline="0" dirty="0">
                <a:latin typeface="Times New Roman" panose="02020603050405020304" pitchFamily="18" charset="0"/>
              </a:rPr>
              <a:t>tirmek ve demir depolarını yerine koymaktır.</a:t>
            </a:r>
          </a:p>
          <a:p>
            <a:pPr algn="l">
              <a:buFont typeface="Wingdings" panose="05000000000000000000" pitchFamily="2" charset="2"/>
              <a:buChar char="Ø"/>
            </a:pPr>
            <a:r>
              <a:rPr lang="tr-TR" sz="1600" b="0" i="1" u="none" strike="noStrike" baseline="0" dirty="0">
                <a:latin typeface="Times New Roman" panose="02020603050405020304" pitchFamily="18" charset="0"/>
              </a:rPr>
              <a:t>Altta yatan hastalı</a:t>
            </a:r>
            <a:r>
              <a:rPr lang="tr-TR" sz="1600" b="0" i="1" u="none" strike="noStrike" baseline="0" dirty="0">
                <a:latin typeface="TimesNewRoman"/>
              </a:rPr>
              <a:t>ğ</a:t>
            </a:r>
            <a:r>
              <a:rPr lang="tr-TR" sz="1600" b="0" i="1" u="none" strike="noStrike" baseline="0" dirty="0">
                <a:latin typeface="Times New Roman" panose="02020603050405020304" pitchFamily="18" charset="0"/>
              </a:rPr>
              <a:t>a göre bireysel tedaviler uygulanmalıdır.</a:t>
            </a:r>
            <a:endParaRPr lang="tr-TR" sz="2400" i="1" dirty="0"/>
          </a:p>
        </p:txBody>
      </p:sp>
    </p:spTree>
    <p:extLst>
      <p:ext uri="{BB962C8B-B14F-4D97-AF65-F5344CB8AC3E}">
        <p14:creationId xmlns:p14="http://schemas.microsoft.com/office/powerpoint/2010/main" val="4226510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87E4DC-CC02-44D6-8FBB-33B9EE9498CD}"/>
              </a:ext>
            </a:extLst>
          </p:cNvPr>
          <p:cNvSpPr>
            <a:spLocks noGrp="1"/>
          </p:cNvSpPr>
          <p:nvPr>
            <p:ph type="title"/>
          </p:nvPr>
        </p:nvSpPr>
        <p:spPr/>
        <p:txBody>
          <a:bodyPr/>
          <a:lstStyle/>
          <a:p>
            <a:r>
              <a:rPr lang="tr-TR" dirty="0"/>
              <a:t> </a:t>
            </a:r>
            <a:br>
              <a:rPr lang="tr-TR" dirty="0"/>
            </a:br>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677165EF-E4F7-46D3-BF15-8CB3E8E29CB8}"/>
              </a:ext>
            </a:extLst>
          </p:cNvPr>
          <p:cNvSpPr>
            <a:spLocks noGrp="1"/>
          </p:cNvSpPr>
          <p:nvPr>
            <p:ph idx="1"/>
          </p:nvPr>
        </p:nvSpPr>
        <p:spPr>
          <a:xfrm>
            <a:off x="838200" y="1825624"/>
            <a:ext cx="10515600" cy="4879975"/>
          </a:xfrm>
        </p:spPr>
        <p:txBody>
          <a:bodyPr>
            <a:normAutofit/>
          </a:bodyPr>
          <a:lstStyle/>
          <a:p>
            <a:pPr marL="0" indent="0">
              <a:buNone/>
            </a:pPr>
            <a:endParaRPr lang="tr-TR" sz="2400" b="0" i="0" u="none" strike="noStrike" baseline="0" dirty="0">
              <a:latin typeface="Times New Roman" panose="02020603050405020304" pitchFamily="18" charset="0"/>
            </a:endParaRPr>
          </a:p>
          <a:p>
            <a:pPr marL="0" indent="0">
              <a:buNone/>
            </a:pPr>
            <a:r>
              <a:rPr lang="tr-TR" sz="2400" b="0" i="1" u="none" strike="noStrike" baseline="0" dirty="0">
                <a:solidFill>
                  <a:schemeClr val="bg2">
                    <a:lumMod val="25000"/>
                  </a:schemeClr>
                </a:solidFill>
                <a:latin typeface="Times New Roman" panose="02020603050405020304" pitchFamily="18" charset="0"/>
              </a:rPr>
              <a:t>Demir tedavisi eksiklik saptandı</a:t>
            </a:r>
            <a:r>
              <a:rPr lang="tr-TR" sz="2400" b="0" i="1" u="none" strike="noStrike" baseline="0" dirty="0">
                <a:solidFill>
                  <a:schemeClr val="bg2">
                    <a:lumMod val="25000"/>
                  </a:schemeClr>
                </a:solidFill>
                <a:latin typeface="TimesNewRoman"/>
              </a:rPr>
              <a:t>ğ</a:t>
            </a:r>
            <a:r>
              <a:rPr lang="tr-TR" sz="2400" b="0" i="1" u="none" strike="noStrike" baseline="0" dirty="0">
                <a:solidFill>
                  <a:schemeClr val="bg2">
                    <a:lumMod val="25000"/>
                  </a:schemeClr>
                </a:solidFill>
                <a:latin typeface="Times New Roman" panose="02020603050405020304" pitchFamily="18" charset="0"/>
              </a:rPr>
              <a:t>ında hemen ba</a:t>
            </a:r>
            <a:r>
              <a:rPr lang="tr-TR" sz="2400" b="0" i="1" u="none" strike="noStrike" baseline="0" dirty="0">
                <a:solidFill>
                  <a:schemeClr val="bg2">
                    <a:lumMod val="25000"/>
                  </a:schemeClr>
                </a:solidFill>
                <a:latin typeface="TimesNewRoman"/>
              </a:rPr>
              <a:t>ş</a:t>
            </a:r>
            <a:r>
              <a:rPr lang="tr-TR" sz="2400" b="0" i="1" u="none" strike="noStrike" baseline="0" dirty="0">
                <a:solidFill>
                  <a:schemeClr val="bg2">
                    <a:lumMod val="25000"/>
                  </a:schemeClr>
                </a:solidFill>
                <a:latin typeface="Times New Roman" panose="02020603050405020304" pitchFamily="18" charset="0"/>
              </a:rPr>
              <a:t>lanmalı ancak, altta yatan nedeni bulmak ve tedavi etmek esas olmalıdır.</a:t>
            </a:r>
          </a:p>
          <a:p>
            <a:pPr marL="0" indent="0">
              <a:buNone/>
            </a:pPr>
            <a:endParaRPr lang="tr-TR" sz="2400" b="0" i="1" u="none" strike="noStrike" baseline="0" dirty="0">
              <a:solidFill>
                <a:schemeClr val="bg2">
                  <a:lumMod val="25000"/>
                </a:schemeClr>
              </a:solidFill>
              <a:latin typeface="Times New Roman" panose="02020603050405020304" pitchFamily="18" charset="0"/>
            </a:endParaRPr>
          </a:p>
          <a:p>
            <a:pPr marL="0" indent="0" algn="l">
              <a:buNone/>
            </a:pPr>
            <a:r>
              <a:rPr lang="tr-TR" dirty="0"/>
              <a:t>I. Oral demir tedavisi: </a:t>
            </a:r>
          </a:p>
          <a:p>
            <a:pPr marL="0" indent="0" algn="l">
              <a:buNone/>
            </a:pPr>
            <a:r>
              <a:rPr lang="pt-BR" sz="2400" b="0" i="0" u="none" strike="noStrike" baseline="0" dirty="0">
                <a:solidFill>
                  <a:srgbClr val="231F20"/>
                </a:solidFill>
                <a:latin typeface="BookmanOldStyle"/>
              </a:rPr>
              <a:t>Ferröz demir (Fe+2) preparatları</a:t>
            </a:r>
            <a:r>
              <a:rPr lang="tr-TR" sz="2400" b="0" i="0" u="none" strike="noStrike" baseline="0" dirty="0">
                <a:solidFill>
                  <a:srgbClr val="231F20"/>
                </a:solidFill>
                <a:latin typeface="BookmanOldStyle"/>
              </a:rPr>
              <a:t> tercih edilmeli</a:t>
            </a:r>
            <a:r>
              <a:rPr lang="tr-TR" sz="2400" b="0" i="0" u="none" strike="noStrike" baseline="0" dirty="0">
                <a:solidFill>
                  <a:srgbClr val="231F20"/>
                </a:solidFill>
                <a:latin typeface="BookmanOldStyle"/>
                <a:sym typeface="Wingdings" panose="05000000000000000000" pitchFamily="2" charset="2"/>
              </a:rPr>
              <a:t>; </a:t>
            </a:r>
            <a:r>
              <a:rPr lang="tr-TR" sz="2400" b="0" i="0" u="none" strike="noStrike" baseline="0" dirty="0" err="1">
                <a:solidFill>
                  <a:srgbClr val="231F20"/>
                </a:solidFill>
                <a:latin typeface="BookmanOldStyle"/>
              </a:rPr>
              <a:t>ferrik</a:t>
            </a:r>
            <a:r>
              <a:rPr lang="tr-TR" sz="2400" b="0" i="0" u="none" strike="noStrike" baseline="0" dirty="0">
                <a:solidFill>
                  <a:srgbClr val="231F20"/>
                </a:solidFill>
                <a:latin typeface="BookmanOldStyle"/>
              </a:rPr>
              <a:t>(+3) formların emilimleri yeterli değildir. </a:t>
            </a:r>
          </a:p>
          <a:p>
            <a:pPr marL="0" indent="0">
              <a:buNone/>
            </a:pPr>
            <a:endParaRPr lang="tr-TR" dirty="0"/>
          </a:p>
          <a:p>
            <a:pPr algn="l"/>
            <a:r>
              <a:rPr lang="tr-TR" dirty="0"/>
              <a:t>II.  </a:t>
            </a:r>
            <a:r>
              <a:rPr lang="tr-TR" sz="2800" b="1" i="0" u="none" strike="noStrike" baseline="0" dirty="0">
                <a:solidFill>
                  <a:srgbClr val="00B050"/>
                </a:solidFill>
                <a:latin typeface="BookmanOldStyle"/>
              </a:rPr>
              <a:t>Erişkinde;</a:t>
            </a:r>
            <a:r>
              <a:rPr lang="tr-TR" b="1" dirty="0">
                <a:solidFill>
                  <a:srgbClr val="00B050"/>
                </a:solidFill>
                <a:latin typeface="BookmanOldStyle"/>
              </a:rPr>
              <a:t>180</a:t>
            </a:r>
            <a:r>
              <a:rPr lang="tr-TR" sz="2800" b="1" i="0" u="none" strike="noStrike" baseline="0" dirty="0">
                <a:solidFill>
                  <a:srgbClr val="00B050"/>
                </a:solidFill>
                <a:latin typeface="BookmanOldStyle"/>
              </a:rPr>
              <a:t> mg/gün* çocuklarda </a:t>
            </a:r>
            <a:r>
              <a:rPr lang="tr-TR" b="1" dirty="0">
                <a:solidFill>
                  <a:srgbClr val="00B050"/>
                </a:solidFill>
                <a:latin typeface="BookmanOldStyle"/>
              </a:rPr>
              <a:t>3</a:t>
            </a:r>
            <a:r>
              <a:rPr lang="tr-TR" sz="2800" b="1" i="0" u="none" strike="noStrike" baseline="0" dirty="0">
                <a:solidFill>
                  <a:srgbClr val="00B050"/>
                </a:solidFill>
                <a:latin typeface="BookmanOldStyle"/>
              </a:rPr>
              <a:t>-6 mg/kg/gün 2-3 dozda</a:t>
            </a:r>
          </a:p>
          <a:p>
            <a:pPr marL="0" indent="0" algn="l">
              <a:buNone/>
            </a:pPr>
            <a:r>
              <a:rPr lang="tr-TR" sz="2000" b="0" i="0" u="none" strike="noStrike" baseline="0" dirty="0">
                <a:solidFill>
                  <a:srgbClr val="231F20"/>
                </a:solidFill>
                <a:latin typeface="BookmanOldStyle"/>
              </a:rPr>
              <a:t>                          Tedaviye en az 3-6 ay devam edilmelidir.</a:t>
            </a:r>
          </a:p>
          <a:p>
            <a:pPr marL="0" indent="0">
              <a:buNone/>
            </a:pPr>
            <a:r>
              <a:rPr lang="tr-TR" sz="2400" dirty="0">
                <a:solidFill>
                  <a:srgbClr val="00B050"/>
                </a:solidFill>
                <a:latin typeface="BookmanOldStyle"/>
              </a:rPr>
              <a:t>*</a:t>
            </a:r>
            <a:r>
              <a:rPr lang="tr-TR" sz="1800" dirty="0">
                <a:solidFill>
                  <a:schemeClr val="accent6">
                    <a:lumMod val="75000"/>
                  </a:schemeClr>
                </a:solidFill>
                <a:latin typeface="BookmanOldStyle"/>
              </a:rPr>
              <a:t>(</a:t>
            </a:r>
            <a:r>
              <a:rPr lang="tr-TR" sz="1200" i="0" u="none" strike="noStrike" baseline="0" dirty="0">
                <a:solidFill>
                  <a:schemeClr val="accent6">
                    <a:lumMod val="75000"/>
                  </a:schemeClr>
                </a:solidFill>
                <a:latin typeface="Times New Roman" panose="02020603050405020304" pitchFamily="18" charset="0"/>
              </a:rPr>
              <a:t>Tedavi</a:t>
            </a:r>
            <a:r>
              <a:rPr lang="tr-TR" sz="1200" dirty="0">
                <a:solidFill>
                  <a:schemeClr val="accent6">
                    <a:lumMod val="75000"/>
                  </a:schemeClr>
                </a:solidFill>
                <a:latin typeface="Times New Roman" panose="02020603050405020304" pitchFamily="18" charset="0"/>
              </a:rPr>
              <a:t> </a:t>
            </a:r>
            <a:r>
              <a:rPr lang="tr-TR" sz="1200" i="0" u="none" strike="noStrike" baseline="0" dirty="0">
                <a:solidFill>
                  <a:schemeClr val="accent6">
                    <a:lumMod val="75000"/>
                  </a:schemeClr>
                </a:solidFill>
                <a:latin typeface="Times New Roman" panose="02020603050405020304" pitchFamily="18" charset="0"/>
              </a:rPr>
              <a:t>edici dozlar bulguların </a:t>
            </a:r>
            <a:r>
              <a:rPr lang="tr-TR" sz="1200" i="0" u="none" strike="noStrike" baseline="0" dirty="0" err="1">
                <a:solidFill>
                  <a:schemeClr val="accent6">
                    <a:lumMod val="75000"/>
                  </a:schemeClr>
                </a:solidFill>
                <a:latin typeface="TimesNewRoman"/>
              </a:rPr>
              <a:t>s</a:t>
            </a:r>
            <a:r>
              <a:rPr lang="tr-TR" sz="1200" i="0" u="none" strike="noStrike" baseline="0" dirty="0" err="1">
                <a:solidFill>
                  <a:schemeClr val="accent6">
                    <a:lumMod val="75000"/>
                  </a:schemeClr>
                </a:solidFill>
                <a:latin typeface="Times New Roman" panose="02020603050405020304" pitchFamily="18" charset="0"/>
              </a:rPr>
              <a:t>iddetine</a:t>
            </a:r>
            <a:r>
              <a:rPr lang="tr-TR" sz="1200" i="0" u="none" strike="noStrike" baseline="0" dirty="0">
                <a:solidFill>
                  <a:schemeClr val="accent6">
                    <a:lumMod val="75000"/>
                  </a:schemeClr>
                </a:solidFill>
                <a:latin typeface="Times New Roman" panose="02020603050405020304" pitchFamily="18" charset="0"/>
              </a:rPr>
              <a:t>, </a:t>
            </a:r>
            <a:r>
              <a:rPr lang="tr-TR" sz="1200" i="0" u="none" strike="noStrike" baseline="0" dirty="0" err="1">
                <a:solidFill>
                  <a:schemeClr val="accent6">
                    <a:lumMod val="75000"/>
                  </a:schemeClr>
                </a:solidFill>
                <a:latin typeface="Times New Roman" panose="02020603050405020304" pitchFamily="18" charset="0"/>
              </a:rPr>
              <a:t>ferritin</a:t>
            </a:r>
            <a:r>
              <a:rPr lang="tr-TR" sz="1200" i="0" u="none" strike="noStrike" baseline="0" dirty="0">
                <a:solidFill>
                  <a:schemeClr val="accent6">
                    <a:lumMod val="75000"/>
                  </a:schemeClr>
                </a:solidFill>
                <a:latin typeface="Times New Roman" panose="02020603050405020304" pitchFamily="18" charset="0"/>
              </a:rPr>
              <a:t> düzeyine, hastanın ya</a:t>
            </a:r>
            <a:r>
              <a:rPr lang="tr-TR" sz="1200" i="0" u="none" strike="noStrike" baseline="0" dirty="0">
                <a:solidFill>
                  <a:schemeClr val="accent6">
                    <a:lumMod val="75000"/>
                  </a:schemeClr>
                </a:solidFill>
                <a:latin typeface="TimesNewRoman"/>
              </a:rPr>
              <a:t>s</a:t>
            </a:r>
            <a:r>
              <a:rPr lang="tr-TR" sz="1200" i="0" u="none" strike="noStrike" baseline="0" dirty="0">
                <a:solidFill>
                  <a:schemeClr val="accent6">
                    <a:lumMod val="75000"/>
                  </a:schemeClr>
                </a:solidFill>
                <a:latin typeface="Times New Roman" panose="02020603050405020304" pitchFamily="18" charset="0"/>
              </a:rPr>
              <a:t>ına ve </a:t>
            </a:r>
            <a:r>
              <a:rPr lang="tr-TR" sz="1200" i="0" u="none" strike="noStrike" baseline="0" dirty="0" err="1">
                <a:solidFill>
                  <a:schemeClr val="accent6">
                    <a:lumMod val="75000"/>
                  </a:schemeClr>
                </a:solidFill>
                <a:latin typeface="Times New Roman" panose="02020603050405020304" pitchFamily="18" charset="0"/>
              </a:rPr>
              <a:t>gastrointestinal</a:t>
            </a:r>
            <a:r>
              <a:rPr lang="tr-TR" sz="1200" i="0" u="none" strike="noStrike" baseline="0" dirty="0">
                <a:solidFill>
                  <a:schemeClr val="accent6">
                    <a:lumMod val="75000"/>
                  </a:schemeClr>
                </a:solidFill>
                <a:latin typeface="Times New Roman" panose="02020603050405020304" pitchFamily="18" charset="0"/>
              </a:rPr>
              <a:t> yan etkilere ba</a:t>
            </a:r>
            <a:r>
              <a:rPr lang="tr-TR" sz="1200" i="0" u="none" strike="noStrike" baseline="0" dirty="0">
                <a:solidFill>
                  <a:schemeClr val="accent6">
                    <a:lumMod val="75000"/>
                  </a:schemeClr>
                </a:solidFill>
                <a:latin typeface="TimesNewRoman"/>
              </a:rPr>
              <a:t>ğ</a:t>
            </a:r>
            <a:r>
              <a:rPr lang="tr-TR" sz="1200" i="0" u="none" strike="noStrike" baseline="0" dirty="0">
                <a:solidFill>
                  <a:schemeClr val="accent6">
                    <a:lumMod val="75000"/>
                  </a:schemeClr>
                </a:solidFill>
                <a:latin typeface="Times New Roman" panose="02020603050405020304" pitchFamily="18" charset="0"/>
              </a:rPr>
              <a:t>lı olarak 100-200 mg arasında </a:t>
            </a:r>
            <a:r>
              <a:rPr lang="tr-TR" sz="1200" i="0" u="none" strike="noStrike" baseline="0" dirty="0" err="1">
                <a:solidFill>
                  <a:schemeClr val="accent6">
                    <a:lumMod val="75000"/>
                  </a:schemeClr>
                </a:solidFill>
                <a:latin typeface="Times New Roman" panose="02020603050405020304" pitchFamily="18" charset="0"/>
              </a:rPr>
              <a:t>de</a:t>
            </a:r>
            <a:r>
              <a:rPr lang="tr-TR" sz="1200" i="0" u="none" strike="noStrike" baseline="0" dirty="0" err="1">
                <a:solidFill>
                  <a:schemeClr val="accent6">
                    <a:lumMod val="75000"/>
                  </a:schemeClr>
                </a:solidFill>
                <a:latin typeface="TimesNewRoman"/>
              </a:rPr>
              <a:t>ğ</a:t>
            </a:r>
            <a:r>
              <a:rPr lang="tr-TR" sz="1200" i="0" u="none" strike="noStrike" baseline="0" dirty="0" err="1">
                <a:solidFill>
                  <a:schemeClr val="accent6">
                    <a:lumMod val="75000"/>
                  </a:schemeClr>
                </a:solidFill>
                <a:latin typeface="Times New Roman" panose="02020603050405020304" pitchFamily="18" charset="0"/>
              </a:rPr>
              <a:t>i</a:t>
            </a:r>
            <a:r>
              <a:rPr lang="tr-TR" sz="1200" i="0" u="none" strike="noStrike" baseline="0" dirty="0" err="1">
                <a:solidFill>
                  <a:schemeClr val="accent6">
                    <a:lumMod val="75000"/>
                  </a:schemeClr>
                </a:solidFill>
                <a:latin typeface="TimesNewRoman"/>
              </a:rPr>
              <a:t>s</a:t>
            </a:r>
            <a:r>
              <a:rPr lang="tr-TR" sz="1200" i="0" u="none" strike="noStrike" baseline="0" dirty="0" err="1">
                <a:solidFill>
                  <a:schemeClr val="accent6">
                    <a:lumMod val="75000"/>
                  </a:schemeClr>
                </a:solidFill>
                <a:latin typeface="Times New Roman" panose="02020603050405020304" pitchFamily="18" charset="0"/>
              </a:rPr>
              <a:t>ebilir</a:t>
            </a:r>
            <a:r>
              <a:rPr lang="tr-TR" sz="1200" i="0" u="none" strike="noStrike" baseline="0" dirty="0">
                <a:solidFill>
                  <a:schemeClr val="accent6">
                    <a:lumMod val="75000"/>
                  </a:schemeClr>
                </a:solidFill>
                <a:latin typeface="Times New Roman" panose="02020603050405020304" pitchFamily="18" charset="0"/>
              </a:rPr>
              <a:t>.)</a:t>
            </a:r>
          </a:p>
          <a:p>
            <a:pPr marL="0" indent="0" algn="l">
              <a:buNone/>
            </a:pPr>
            <a:endParaRPr lang="tr-TR" sz="3200" dirty="0">
              <a:solidFill>
                <a:srgbClr val="231F20"/>
              </a:solidFill>
              <a:latin typeface="BookmanOldStyle"/>
            </a:endParaRPr>
          </a:p>
        </p:txBody>
      </p:sp>
    </p:spTree>
    <p:extLst>
      <p:ext uri="{BB962C8B-B14F-4D97-AF65-F5344CB8AC3E}">
        <p14:creationId xmlns:p14="http://schemas.microsoft.com/office/powerpoint/2010/main" val="3613610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C16253E-7589-45C8-AFE9-DC8BBF7494D0}"/>
              </a:ext>
            </a:extLst>
          </p:cNvPr>
          <p:cNvPicPr>
            <a:picLocks noChangeAspect="1"/>
          </p:cNvPicPr>
          <p:nvPr/>
        </p:nvPicPr>
        <p:blipFill rotWithShape="1">
          <a:blip r:embed="rId2"/>
          <a:srcRect l="16088" t="28904" r="24148" b="10725"/>
          <a:stretch/>
        </p:blipFill>
        <p:spPr>
          <a:xfrm>
            <a:off x="2749827" y="1007165"/>
            <a:ext cx="5877340" cy="4452731"/>
          </a:xfrm>
          <a:prstGeom prst="rect">
            <a:avLst/>
          </a:prstGeom>
        </p:spPr>
      </p:pic>
    </p:spTree>
    <p:extLst>
      <p:ext uri="{BB962C8B-B14F-4D97-AF65-F5344CB8AC3E}">
        <p14:creationId xmlns:p14="http://schemas.microsoft.com/office/powerpoint/2010/main" val="2818878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CFD969-BEE2-4DD2-8E35-B6BFCCF606DA}"/>
              </a:ext>
            </a:extLst>
          </p:cNvPr>
          <p:cNvSpPr>
            <a:spLocks noGrp="1"/>
          </p:cNvSpPr>
          <p:nvPr>
            <p:ph type="title"/>
          </p:nvPr>
        </p:nvSpPr>
        <p:spPr/>
        <p:txBody>
          <a:bodyPr/>
          <a:lstStyle/>
          <a:p>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226F4B0C-D32B-475D-BDFF-F4D31950EC6C}"/>
              </a:ext>
            </a:extLst>
          </p:cNvPr>
          <p:cNvSpPr>
            <a:spLocks noGrp="1"/>
          </p:cNvSpPr>
          <p:nvPr>
            <p:ph idx="1"/>
          </p:nvPr>
        </p:nvSpPr>
        <p:spPr/>
        <p:txBody>
          <a:bodyPr/>
          <a:lstStyle/>
          <a:p>
            <a:pPr marL="0" indent="0">
              <a:buNone/>
            </a:pPr>
            <a:r>
              <a:rPr lang="tr-TR" dirty="0"/>
              <a:t>III. Demire tahammülsüzlük çok sıktır; </a:t>
            </a:r>
          </a:p>
          <a:p>
            <a:pPr>
              <a:buFont typeface="Wingdings" panose="05000000000000000000" pitchFamily="2" charset="2"/>
              <a:buChar char="§"/>
            </a:pPr>
            <a:r>
              <a:rPr lang="tr-TR" sz="2000" i="1" dirty="0"/>
              <a:t>Oral preparat </a:t>
            </a:r>
            <a:r>
              <a:rPr lang="tr-TR" sz="2000" i="1" dirty="0" err="1"/>
              <a:t>y.e</a:t>
            </a:r>
            <a:r>
              <a:rPr lang="tr-TR" sz="2000" i="1" dirty="0"/>
              <a:t>.; </a:t>
            </a:r>
            <a:r>
              <a:rPr lang="tr-TR" sz="2000" b="1" i="1" dirty="0">
                <a:solidFill>
                  <a:schemeClr val="accent2">
                    <a:lumMod val="60000"/>
                    <a:lumOff val="40000"/>
                  </a:schemeClr>
                </a:solidFill>
              </a:rPr>
              <a:t>bulantı, kusma, hazımsızlık, kabızlık, ishal veya koyu renk dışkı</a:t>
            </a:r>
            <a:endParaRPr lang="tr-TR" sz="2000" b="1" i="1" dirty="0"/>
          </a:p>
          <a:p>
            <a:pPr>
              <a:buFont typeface="Wingdings" panose="05000000000000000000" pitchFamily="2" charset="2"/>
              <a:buChar char="§"/>
            </a:pPr>
            <a:endParaRPr lang="tr-TR" sz="2000" i="1" dirty="0"/>
          </a:p>
          <a:p>
            <a:pPr>
              <a:buFont typeface="Wingdings" panose="05000000000000000000" pitchFamily="2" charset="2"/>
              <a:buChar char="§"/>
            </a:pPr>
            <a:r>
              <a:rPr lang="tr-TR" sz="2000" i="1" dirty="0"/>
              <a:t>Bu yan etkileri azaltmak için uygulamalar: </a:t>
            </a:r>
          </a:p>
          <a:p>
            <a:pPr marL="0" indent="0">
              <a:buNone/>
            </a:pPr>
            <a:r>
              <a:rPr lang="tr-TR" sz="1800" b="1" i="1" dirty="0"/>
              <a:t>   *demir preparatını düşük dozla başlamak </a:t>
            </a:r>
          </a:p>
          <a:p>
            <a:pPr marL="0" indent="0">
              <a:buNone/>
            </a:pPr>
            <a:r>
              <a:rPr lang="tr-TR" sz="1800" b="1" i="1" dirty="0"/>
              <a:t>   *4-5 gün içinde giderek dozu artırmak; </a:t>
            </a:r>
          </a:p>
          <a:p>
            <a:pPr marL="0" indent="0">
              <a:buNone/>
            </a:pPr>
            <a:r>
              <a:rPr lang="tr-TR" sz="1800" b="1" i="1" dirty="0"/>
              <a:t>  *bölünmüş dozlarda veya en düşük dozda veya gıdalarla vermektir. </a:t>
            </a:r>
          </a:p>
          <a:p>
            <a:pPr marL="0" indent="0">
              <a:buNone/>
            </a:pPr>
            <a:endParaRPr lang="tr-TR" sz="2000" i="1" dirty="0"/>
          </a:p>
          <a:p>
            <a:pPr>
              <a:buFont typeface="Wingdings" panose="05000000000000000000" pitchFamily="2" charset="2"/>
              <a:buChar char="§"/>
            </a:pPr>
            <a:r>
              <a:rPr lang="tr-TR" sz="2000" i="1" dirty="0"/>
              <a:t>Devamlı salınım yapan demir preparatları daha az GİS yan etki yapsa da, bunların emiliminin kötü olması daha az etkili olmalarına yol açabilir. </a:t>
            </a:r>
          </a:p>
          <a:p>
            <a:pPr marL="0" indent="0">
              <a:buNone/>
            </a:pPr>
            <a:endParaRPr lang="tr-TR" dirty="0"/>
          </a:p>
        </p:txBody>
      </p:sp>
    </p:spTree>
    <p:extLst>
      <p:ext uri="{BB962C8B-B14F-4D97-AF65-F5344CB8AC3E}">
        <p14:creationId xmlns:p14="http://schemas.microsoft.com/office/powerpoint/2010/main" val="130190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B3BA24-20FD-4BE5-9E63-EE316A525F77}"/>
              </a:ext>
            </a:extLst>
          </p:cNvPr>
          <p:cNvSpPr>
            <a:spLocks noGrp="1"/>
          </p:cNvSpPr>
          <p:nvPr>
            <p:ph type="title"/>
          </p:nvPr>
        </p:nvSpPr>
        <p:spPr/>
        <p:txBody>
          <a:bodyPr/>
          <a:lstStyle/>
          <a:p>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B602943B-894A-4268-8DA8-07209D9E2B85}"/>
              </a:ext>
            </a:extLst>
          </p:cNvPr>
          <p:cNvSpPr>
            <a:spLocks noGrp="1"/>
          </p:cNvSpPr>
          <p:nvPr>
            <p:ph idx="1"/>
          </p:nvPr>
        </p:nvSpPr>
        <p:spPr/>
        <p:txBody>
          <a:bodyPr/>
          <a:lstStyle/>
          <a:p>
            <a:pPr marL="0" indent="0" algn="l">
              <a:buNone/>
            </a:pPr>
            <a:r>
              <a:rPr lang="tr-TR" sz="1800" b="0" i="0" u="none" strike="noStrike" baseline="0" dirty="0">
                <a:latin typeface="Times New Roman" panose="02020603050405020304" pitchFamily="18" charset="0"/>
              </a:rPr>
              <a:t>IV. Demir emilimi </a:t>
            </a:r>
            <a:r>
              <a:rPr lang="tr-TR" sz="1800" dirty="0">
                <a:latin typeface="Times New Roman" panose="02020603050405020304" pitchFamily="18" charset="0"/>
              </a:rPr>
              <a:t>ç</a:t>
            </a:r>
            <a:r>
              <a:rPr lang="tr-TR" sz="1800" b="0" i="0" u="none" strike="noStrike" baseline="0" dirty="0">
                <a:latin typeface="Times New Roman" panose="02020603050405020304" pitchFamily="18" charset="0"/>
              </a:rPr>
              <a:t>e</a:t>
            </a:r>
            <a:r>
              <a:rPr lang="tr-TR" sz="1800" dirty="0">
                <a:latin typeface="TimesNewRoman"/>
              </a:rPr>
              <a:t>ş</a:t>
            </a:r>
            <a:r>
              <a:rPr lang="tr-TR" sz="1800" b="0" i="0" u="none" strike="noStrike" baseline="0" dirty="0">
                <a:latin typeface="Times New Roman" panose="02020603050405020304" pitchFamily="18" charset="0"/>
              </a:rPr>
              <a:t>itli ilaçlarla azalabilir</a:t>
            </a:r>
            <a:r>
              <a:rPr lang="tr-TR" sz="1800" b="0" i="0" u="none" strike="noStrike" baseline="0" dirty="0">
                <a:latin typeface="Times New Roman" panose="02020603050405020304" pitchFamily="18" charset="0"/>
                <a:sym typeface="Wingdings" panose="05000000000000000000" pitchFamily="2" charset="2"/>
              </a:rPr>
              <a:t></a:t>
            </a:r>
            <a:r>
              <a:rPr lang="tr-TR" sz="1800" b="0" i="0" u="none" strike="noStrike" baseline="0" dirty="0">
                <a:latin typeface="Times New Roman" panose="02020603050405020304" pitchFamily="18" charset="0"/>
              </a:rPr>
              <a:t> </a:t>
            </a:r>
            <a:r>
              <a:rPr lang="tr-TR" sz="1800" dirty="0">
                <a:latin typeface="Times New Roman" panose="02020603050405020304" pitchFamily="18" charset="0"/>
              </a:rPr>
              <a:t>H</a:t>
            </a:r>
            <a:r>
              <a:rPr lang="tr-TR" sz="1800" b="0" i="0" u="none" strike="noStrike" baseline="0" dirty="0">
                <a:latin typeface="Times New Roman" panose="02020603050405020304" pitchFamily="18" charset="0"/>
              </a:rPr>
              <a:t>er iki ilaç arasında </a:t>
            </a:r>
            <a:r>
              <a:rPr lang="tr-TR" sz="1800" b="0" i="0" u="sng" strike="noStrike" baseline="0" dirty="0">
                <a:latin typeface="Times New Roman" panose="02020603050405020304" pitchFamily="18" charset="0"/>
              </a:rPr>
              <a:t>en az iki saat </a:t>
            </a:r>
            <a:r>
              <a:rPr lang="tr-TR" sz="1800" b="0" i="0" u="none" strike="noStrike" baseline="0" dirty="0">
                <a:latin typeface="Times New Roman" panose="02020603050405020304" pitchFamily="18" charset="0"/>
              </a:rPr>
              <a:t>bo</a:t>
            </a:r>
            <a:r>
              <a:rPr lang="tr-TR" sz="1800" dirty="0">
                <a:latin typeface="TimesNewRoman"/>
              </a:rPr>
              <a:t>ş</a:t>
            </a:r>
            <a:r>
              <a:rPr lang="tr-TR" sz="1800" b="0" i="0" u="none" strike="noStrike" baseline="0" dirty="0">
                <a:latin typeface="Times New Roman" panose="02020603050405020304" pitchFamily="18" charset="0"/>
              </a:rPr>
              <a:t>luk bırakılmalı.</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V. </a:t>
            </a:r>
            <a:r>
              <a:rPr lang="tr-TR" sz="1800" dirty="0">
                <a:latin typeface="TimesNewRoman"/>
              </a:rPr>
              <a:t>İ</a:t>
            </a:r>
            <a:r>
              <a:rPr lang="tr-TR" sz="1800" b="0" i="0" u="none" strike="noStrike" baseline="0" dirty="0">
                <a:latin typeface="Times New Roman" panose="02020603050405020304" pitchFamily="18" charset="0"/>
              </a:rPr>
              <a:t>laçlardaki demirin emilimi mide bo</a:t>
            </a:r>
            <a:r>
              <a:rPr lang="tr-TR" sz="1800" b="0" i="0" u="none" strike="noStrike" baseline="0" dirty="0">
                <a:latin typeface="TimesNewRoman"/>
              </a:rPr>
              <a:t>ş</a:t>
            </a:r>
            <a:r>
              <a:rPr lang="tr-TR" sz="1800" b="0" i="0" u="none" strike="noStrike" baseline="0" dirty="0">
                <a:latin typeface="Times New Roman" panose="02020603050405020304" pitchFamily="18" charset="0"/>
              </a:rPr>
              <a:t>ken alındı</a:t>
            </a:r>
            <a:r>
              <a:rPr lang="tr-TR" sz="1800" b="0" i="0" u="none" strike="noStrike" baseline="0" dirty="0">
                <a:latin typeface="TimesNewRoman"/>
              </a:rPr>
              <a:t>ğ</a:t>
            </a:r>
            <a:r>
              <a:rPr lang="tr-TR" sz="1800" b="0" i="0" u="none" strike="noStrike" baseline="0" dirty="0">
                <a:latin typeface="Times New Roman" panose="02020603050405020304" pitchFamily="18" charset="0"/>
              </a:rPr>
              <a:t>ında artar (yemekten 1,5-2 saat sonra)</a:t>
            </a:r>
          </a:p>
          <a:p>
            <a:pPr marL="0" indent="0" algn="l">
              <a:buNone/>
            </a:pPr>
            <a:endParaRPr lang="tr-TR" sz="1800" b="0" i="0" u="none" strike="noStrike" baseline="0" dirty="0">
              <a:latin typeface="Times New Roman" panose="02020603050405020304" pitchFamily="18" charset="0"/>
            </a:endParaRPr>
          </a:p>
          <a:p>
            <a:pPr marL="0" indent="0">
              <a:buNone/>
            </a:pPr>
            <a:r>
              <a:rPr lang="tr-TR" sz="1800" b="0" i="0" u="none" strike="noStrike" baseline="0" dirty="0" err="1">
                <a:latin typeface="Times New Roman" panose="02020603050405020304" pitchFamily="18" charset="0"/>
              </a:rPr>
              <a:t>VI.Asitli</a:t>
            </a:r>
            <a:r>
              <a:rPr lang="tr-TR" sz="1800" b="0" i="0" u="none" strike="noStrike" baseline="0" dirty="0">
                <a:latin typeface="Times New Roman" panose="02020603050405020304" pitchFamily="18" charset="0"/>
              </a:rPr>
              <a:t> meyve suları veya C vitamini emilimi artırırken, di</a:t>
            </a:r>
            <a:r>
              <a:rPr lang="tr-TR" sz="1800" b="0" i="0" u="none" strike="noStrike" baseline="0" dirty="0">
                <a:latin typeface="TimesNewRoman"/>
              </a:rPr>
              <a:t>ğ</a:t>
            </a:r>
            <a:r>
              <a:rPr lang="tr-TR" sz="1800" b="0" i="0" u="none" strike="noStrike" baseline="0" dirty="0">
                <a:latin typeface="Times New Roman" panose="02020603050405020304" pitchFamily="18" charset="0"/>
              </a:rPr>
              <a:t>er </a:t>
            </a:r>
            <a:r>
              <a:rPr lang="tr-TR" sz="1800" b="0" i="0" u="none" strike="noStrike" baseline="0" dirty="0" err="1">
                <a:latin typeface="Times New Roman" panose="02020603050405020304" pitchFamily="18" charset="0"/>
              </a:rPr>
              <a:t>multivitaminler</a:t>
            </a:r>
            <a:r>
              <a:rPr lang="tr-TR" sz="1800" b="0" i="0" u="none" strike="noStrike" baseline="0" dirty="0">
                <a:latin typeface="Times New Roman" panose="02020603050405020304" pitchFamily="18" charset="0"/>
              </a:rPr>
              <a:t>, kalsiyum ve antiasitler emilimi azaltırlar.</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VII. </a:t>
            </a:r>
            <a:r>
              <a:rPr lang="tr-TR" sz="1800" b="0" i="0" u="none" strike="noStrike" baseline="0" dirty="0" err="1">
                <a:latin typeface="Times New Roman" panose="02020603050405020304" pitchFamily="18" charset="0"/>
              </a:rPr>
              <a:t>DEA’de</a:t>
            </a:r>
            <a:r>
              <a:rPr lang="tr-TR" sz="1800" b="0" i="0" u="none" strike="noStrike" baseline="0" dirty="0">
                <a:latin typeface="Times New Roman" panose="02020603050405020304" pitchFamily="18" charset="0"/>
              </a:rPr>
              <a:t> oral demir tedavisi ile hemoglobin 2-4 hafta içinde 1-2 g/dl artar. Bu nedenle tedavinin ba</a:t>
            </a:r>
            <a:r>
              <a:rPr lang="tr-TR" sz="1800" b="0" i="0" u="none" strike="noStrike" baseline="0" dirty="0">
                <a:latin typeface="TimesNewRoman"/>
              </a:rPr>
              <a:t>ş</a:t>
            </a:r>
            <a:r>
              <a:rPr lang="tr-TR" sz="1800" b="0" i="0" u="none" strike="noStrike" baseline="0" dirty="0">
                <a:latin typeface="Times New Roman" panose="02020603050405020304" pitchFamily="18" charset="0"/>
              </a:rPr>
              <a:t>lanmasından 2-4 hafta sonra CBC bakılmalı.</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VIII. Uygun demir dozları verilmiş</a:t>
            </a:r>
            <a:r>
              <a:rPr lang="tr-TR" sz="1800" b="0" i="0" u="none" strike="noStrike" baseline="0" dirty="0">
                <a:latin typeface="TimesNewRoman"/>
              </a:rPr>
              <a:t> </a:t>
            </a:r>
            <a:r>
              <a:rPr lang="tr-TR" sz="1800" b="0" i="0" u="none" strike="noStrike" baseline="0" dirty="0">
                <a:latin typeface="Times New Roman" panose="02020603050405020304" pitchFamily="18" charset="0"/>
              </a:rPr>
              <a:t>ve altta yatan neden düzeltilmi</a:t>
            </a:r>
            <a:r>
              <a:rPr lang="tr-TR" sz="1800" b="0" i="0" u="none" strike="noStrike" baseline="0" dirty="0">
                <a:latin typeface="TimesNewRoman"/>
              </a:rPr>
              <a:t>ş </a:t>
            </a:r>
            <a:r>
              <a:rPr lang="tr-TR" sz="1800" b="0" i="0" u="none" strike="noStrike" baseline="0" dirty="0">
                <a:latin typeface="Times New Roman" panose="02020603050405020304" pitchFamily="18" charset="0"/>
              </a:rPr>
              <a:t>ise anemi 2-4 ay içinde düzelecektir.</a:t>
            </a:r>
            <a:endParaRPr lang="tr-TR" dirty="0"/>
          </a:p>
        </p:txBody>
      </p:sp>
    </p:spTree>
    <p:extLst>
      <p:ext uri="{BB962C8B-B14F-4D97-AF65-F5344CB8AC3E}">
        <p14:creationId xmlns:p14="http://schemas.microsoft.com/office/powerpoint/2010/main" val="1967657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57B4AD-2A93-4461-A0A7-746E3654DFCF}"/>
              </a:ext>
            </a:extLst>
          </p:cNvPr>
          <p:cNvSpPr>
            <a:spLocks noGrp="1"/>
          </p:cNvSpPr>
          <p:nvPr>
            <p:ph type="title"/>
          </p:nvPr>
        </p:nvSpPr>
        <p:spPr/>
        <p:txBody>
          <a:bodyPr/>
          <a:lstStyle/>
          <a:p>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07E4207E-343A-4B96-839A-A60D0BAAA111}"/>
              </a:ext>
            </a:extLst>
          </p:cNvPr>
          <p:cNvSpPr>
            <a:spLocks noGrp="1"/>
          </p:cNvSpPr>
          <p:nvPr>
            <p:ph idx="1"/>
          </p:nvPr>
        </p:nvSpPr>
        <p:spPr/>
        <p:txBody>
          <a:bodyPr/>
          <a:lstStyle/>
          <a:p>
            <a:pPr marL="0" indent="0" algn="l">
              <a:buNone/>
            </a:pPr>
            <a:r>
              <a:rPr lang="tr-TR" sz="1800" b="0" i="0" u="none" strike="noStrike" baseline="0" dirty="0">
                <a:latin typeface="Times New Roman" panose="02020603050405020304" pitchFamily="18" charset="0"/>
              </a:rPr>
              <a:t>IX. Hemoglobin normalleştikten sonra demir depolarını doldurmak için 3 ay daha demir tedavisine devam edilmelidir. Daha sonraki izlemeler aneminin a</a:t>
            </a:r>
            <a:r>
              <a:rPr lang="tr-TR" sz="1800" b="0" i="0" u="none" strike="noStrike" baseline="0" dirty="0">
                <a:latin typeface="TimesNewRoman"/>
              </a:rPr>
              <a:t>ğ</a:t>
            </a:r>
            <a:r>
              <a:rPr lang="tr-TR" sz="1800" b="0" i="0" u="none" strike="noStrike" baseline="0" dirty="0">
                <a:latin typeface="Times New Roman" panose="02020603050405020304" pitchFamily="18" charset="0"/>
              </a:rPr>
              <a:t>ırlık derecesine, altta yatan nedene ve hastanın klinik durumuna göre (doku </a:t>
            </a:r>
            <a:r>
              <a:rPr lang="tr-TR" sz="1800" b="0" i="0" u="none" strike="noStrike" baseline="0" dirty="0" err="1">
                <a:latin typeface="Times New Roman" panose="02020603050405020304" pitchFamily="18" charset="0"/>
              </a:rPr>
              <a:t>hipoksisi</a:t>
            </a:r>
            <a:r>
              <a:rPr lang="tr-TR" sz="1800" b="0" i="0" u="none" strike="noStrike" baseline="0" dirty="0">
                <a:latin typeface="Times New Roman" panose="02020603050405020304" pitchFamily="18" charset="0"/>
              </a:rPr>
              <a:t> ve kalp yetersizli</a:t>
            </a:r>
            <a:r>
              <a:rPr lang="tr-TR" sz="1800" b="0" i="0" u="none" strike="noStrike" baseline="0" dirty="0">
                <a:latin typeface="TimesNewRoman"/>
              </a:rPr>
              <a:t>ğ</a:t>
            </a:r>
            <a:r>
              <a:rPr lang="tr-TR" sz="1800" b="0" i="0" u="none" strike="noStrike" baseline="0" dirty="0">
                <a:latin typeface="Times New Roman" panose="02020603050405020304" pitchFamily="18" charset="0"/>
              </a:rPr>
              <a:t>i bulgularının varlı</a:t>
            </a:r>
            <a:r>
              <a:rPr lang="tr-TR" sz="1800" b="0" i="0" u="none" strike="noStrike" baseline="0" dirty="0">
                <a:latin typeface="TimesNewRoman"/>
              </a:rPr>
              <a:t>ğ</a:t>
            </a:r>
            <a:r>
              <a:rPr lang="tr-TR" sz="1800" b="0" i="0" u="none" strike="noStrike" baseline="0" dirty="0">
                <a:latin typeface="Times New Roman" panose="02020603050405020304" pitchFamily="18" charset="0"/>
              </a:rPr>
              <a:t>ı) de</a:t>
            </a:r>
            <a:r>
              <a:rPr lang="tr-TR" sz="1800" b="0" i="0" u="none" strike="noStrike" baseline="0" dirty="0">
                <a:latin typeface="TimesNewRoman"/>
              </a:rPr>
              <a:t>ğ</a:t>
            </a:r>
            <a:r>
              <a:rPr lang="tr-TR" sz="1800" b="0" i="0" u="none" strike="noStrike" baseline="0" dirty="0">
                <a:latin typeface="Times New Roman" panose="02020603050405020304" pitchFamily="18" charset="0"/>
              </a:rPr>
              <a:t>i</a:t>
            </a:r>
            <a:r>
              <a:rPr lang="tr-TR" sz="1800" dirty="0">
                <a:latin typeface="TimesNewRoman"/>
              </a:rPr>
              <a:t>ş</a:t>
            </a:r>
            <a:r>
              <a:rPr lang="tr-TR" sz="1800" b="0" i="0" u="none" strike="noStrike" baseline="0" dirty="0">
                <a:latin typeface="Times New Roman" panose="02020603050405020304" pitchFamily="18" charset="0"/>
              </a:rPr>
              <a:t>ir.</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X. E</a:t>
            </a:r>
            <a:r>
              <a:rPr lang="tr-TR" sz="1800" b="0" i="0" u="none" strike="noStrike" baseline="0" dirty="0">
                <a:latin typeface="TimesNewRoman"/>
              </a:rPr>
              <a:t>ğ</a:t>
            </a:r>
            <a:r>
              <a:rPr lang="tr-TR" sz="1800" b="0" i="0" u="none" strike="noStrike" baseline="0" dirty="0">
                <a:latin typeface="Times New Roman" panose="02020603050405020304" pitchFamily="18" charset="0"/>
              </a:rPr>
              <a:t>er hastanın klinik durumu gerektiriyorsa kan transfüzyonunun yapılması düşünülebilir.</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XI. Oral demir tedavisi daha güvenli ve ucuz oldu</a:t>
            </a:r>
            <a:r>
              <a:rPr lang="tr-TR" sz="1800" b="0" i="0" u="none" strike="noStrike" baseline="0" dirty="0">
                <a:latin typeface="TimesNewRoman"/>
              </a:rPr>
              <a:t>ğ</a:t>
            </a:r>
            <a:r>
              <a:rPr lang="tr-TR" sz="1800" b="0" i="0" u="none" strike="noStrike" baseline="0" dirty="0">
                <a:latin typeface="Times New Roman" panose="02020603050405020304" pitchFamily="18" charset="0"/>
              </a:rPr>
              <a:t>u için </a:t>
            </a:r>
            <a:r>
              <a:rPr lang="tr-TR" sz="1800" b="0" i="0" u="none" strike="noStrike" baseline="0" dirty="0" err="1">
                <a:latin typeface="Times New Roman" panose="02020603050405020304" pitchFamily="18" charset="0"/>
              </a:rPr>
              <a:t>intravenöz</a:t>
            </a:r>
            <a:r>
              <a:rPr lang="tr-TR" sz="1800" b="0" i="0" u="none" strike="noStrike" baseline="0" dirty="0">
                <a:latin typeface="Times New Roman" panose="02020603050405020304" pitchFamily="18" charset="0"/>
              </a:rPr>
              <a:t> demir tedavisine tercih edilmelidir.</a:t>
            </a:r>
          </a:p>
          <a:p>
            <a:pPr marL="0" indent="0" algn="l">
              <a:buNone/>
            </a:pPr>
            <a:endParaRPr lang="tr-TR" sz="1800" b="0" i="0" u="none" strike="noStrike" baseline="0" dirty="0">
              <a:latin typeface="Times New Roman" panose="02020603050405020304" pitchFamily="18" charset="0"/>
            </a:endParaRPr>
          </a:p>
          <a:p>
            <a:pPr marL="0" indent="0">
              <a:buNone/>
            </a:pPr>
            <a:r>
              <a:rPr lang="tr-TR" sz="1800" b="0" i="0" u="none" strike="noStrike" baseline="0" dirty="0">
                <a:latin typeface="Times New Roman" panose="02020603050405020304" pitchFamily="18" charset="0"/>
              </a:rPr>
              <a:t>XII. </a:t>
            </a:r>
            <a:r>
              <a:rPr lang="tr-TR" sz="1800" b="0" i="0" u="none" strike="noStrike" baseline="0" dirty="0" err="1">
                <a:latin typeface="Times New Roman" panose="02020603050405020304" pitchFamily="18" charset="0"/>
              </a:rPr>
              <a:t>Parenteral</a:t>
            </a:r>
            <a:r>
              <a:rPr lang="tr-TR" sz="1800" b="0" i="0" u="none" strike="noStrike" baseline="0" dirty="0">
                <a:latin typeface="Times New Roman" panose="02020603050405020304" pitchFamily="18" charset="0"/>
              </a:rPr>
              <a:t> tedavi; </a:t>
            </a:r>
            <a:r>
              <a:rPr lang="tr-TR" sz="1800" b="0" i="0" u="none" strike="noStrike" baseline="0" dirty="0" err="1">
                <a:latin typeface="Times New Roman" panose="02020603050405020304" pitchFamily="18" charset="0"/>
              </a:rPr>
              <a:t>intramusküler</a:t>
            </a:r>
            <a:r>
              <a:rPr lang="tr-TR" sz="1800" b="0" i="0" u="none" strike="noStrike" baseline="0" dirty="0">
                <a:latin typeface="Times New Roman" panose="02020603050405020304" pitchFamily="18" charset="0"/>
              </a:rPr>
              <a:t> (uygulama a</a:t>
            </a:r>
            <a:r>
              <a:rPr lang="tr-TR" sz="1800" b="0" i="0" u="none" strike="noStrike" baseline="0" dirty="0">
                <a:latin typeface="TimesNewRoman"/>
              </a:rPr>
              <a:t>ğ</a:t>
            </a:r>
            <a:r>
              <a:rPr lang="tr-TR" sz="1800" b="0" i="0" u="none" strike="noStrike" baseline="0" dirty="0">
                <a:latin typeface="Times New Roman" panose="02020603050405020304" pitchFamily="18" charset="0"/>
              </a:rPr>
              <a:t>rılı olabilir) yada </a:t>
            </a:r>
            <a:r>
              <a:rPr lang="tr-TR" sz="1800" b="0" i="0" u="none" strike="noStrike" baseline="0" dirty="0" err="1">
                <a:latin typeface="Times New Roman" panose="02020603050405020304" pitchFamily="18" charset="0"/>
              </a:rPr>
              <a:t>intravenöz</a:t>
            </a:r>
            <a:r>
              <a:rPr lang="tr-TR" sz="1800" b="0" i="0" u="none" strike="noStrike" baseline="0" dirty="0">
                <a:latin typeface="Times New Roman" panose="02020603050405020304" pitchFamily="18" charset="0"/>
              </a:rPr>
              <a:t> (demir </a:t>
            </a:r>
            <a:r>
              <a:rPr lang="tr-TR" sz="1800" b="0" i="0" u="none" strike="noStrike" baseline="0" dirty="0" err="1">
                <a:latin typeface="Times New Roman" panose="02020603050405020304" pitchFamily="18" charset="0"/>
              </a:rPr>
              <a:t>sükroz</a:t>
            </a:r>
            <a:r>
              <a:rPr lang="tr-TR" sz="1800" b="0" i="0" u="none" strike="noStrike" baseline="0" dirty="0">
                <a:latin typeface="Times New Roman" panose="02020603050405020304" pitchFamily="18" charset="0"/>
              </a:rPr>
              <a:t>, demir </a:t>
            </a:r>
            <a:r>
              <a:rPr lang="tr-TR" sz="1800" b="0" i="0" u="none" strike="noStrike" baseline="0" dirty="0" err="1">
                <a:latin typeface="Times New Roman" panose="02020603050405020304" pitchFamily="18" charset="0"/>
              </a:rPr>
              <a:t>glukonat</a:t>
            </a:r>
            <a:r>
              <a:rPr lang="tr-TR" sz="1800" b="0" i="0" u="none" strike="noStrike" baseline="0" dirty="0">
                <a:latin typeface="Times New Roman" panose="02020603050405020304" pitchFamily="18" charset="0"/>
              </a:rPr>
              <a:t>, demir </a:t>
            </a:r>
            <a:r>
              <a:rPr lang="tr-TR" sz="1800" b="0" i="0" u="none" strike="noStrike" baseline="0" dirty="0" err="1">
                <a:latin typeface="Times New Roman" panose="02020603050405020304" pitchFamily="18" charset="0"/>
              </a:rPr>
              <a:t>dekstran</a:t>
            </a:r>
            <a:r>
              <a:rPr lang="tr-TR" sz="1800" b="0" i="0" u="none" strike="noStrike" baseline="0" dirty="0">
                <a:latin typeface="Times New Roman" panose="02020603050405020304" pitchFamily="18" charset="0"/>
              </a:rPr>
              <a:t>) yolla yapılabilir. Her iki uygulamanın da </a:t>
            </a:r>
            <a:r>
              <a:rPr lang="tr-TR" sz="1800" b="0" i="0" u="none" strike="noStrike" baseline="0" dirty="0" err="1">
                <a:latin typeface="Times New Roman" panose="02020603050405020304" pitchFamily="18" charset="0"/>
              </a:rPr>
              <a:t>allerjik</a:t>
            </a:r>
            <a:r>
              <a:rPr lang="tr-TR" sz="1800" b="0" i="0" u="none" strike="noStrike" baseline="0" dirty="0">
                <a:latin typeface="Times New Roman" panose="02020603050405020304" pitchFamily="18" charset="0"/>
              </a:rPr>
              <a:t> yan etkileri olabilece</a:t>
            </a:r>
            <a:r>
              <a:rPr lang="tr-TR" sz="1800" b="0" i="0" u="none" strike="noStrike" baseline="0" dirty="0">
                <a:latin typeface="TimesNewRoman"/>
              </a:rPr>
              <a:t>ğ</a:t>
            </a:r>
            <a:r>
              <a:rPr lang="tr-TR" sz="1800" b="0" i="0" u="none" strike="noStrike" baseline="0" dirty="0">
                <a:latin typeface="Times New Roman" panose="02020603050405020304" pitchFamily="18" charset="0"/>
              </a:rPr>
              <a:t>i akılda tutulmalıdır.</a:t>
            </a:r>
          </a:p>
          <a:p>
            <a:pPr marL="0" indent="0" algn="l">
              <a:buNone/>
            </a:pPr>
            <a:endParaRPr lang="tr-TR" dirty="0"/>
          </a:p>
        </p:txBody>
      </p:sp>
    </p:spTree>
    <p:extLst>
      <p:ext uri="{BB962C8B-B14F-4D97-AF65-F5344CB8AC3E}">
        <p14:creationId xmlns:p14="http://schemas.microsoft.com/office/powerpoint/2010/main" val="16144375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2EE810-BD98-4AD5-96F3-EE9567C153A4}"/>
              </a:ext>
            </a:extLst>
          </p:cNvPr>
          <p:cNvSpPr>
            <a:spLocks noGrp="1"/>
          </p:cNvSpPr>
          <p:nvPr>
            <p:ph type="title"/>
          </p:nvPr>
        </p:nvSpPr>
        <p:spPr>
          <a:xfrm>
            <a:off x="838200" y="365125"/>
            <a:ext cx="10515600" cy="1325563"/>
          </a:xfrm>
        </p:spPr>
        <p:txBody>
          <a:bodyPr/>
          <a:lstStyle/>
          <a:p>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D5C1FE5D-54B1-4936-AA1C-673BE065E38F}"/>
              </a:ext>
            </a:extLst>
          </p:cNvPr>
          <p:cNvSpPr>
            <a:spLocks noGrp="1"/>
          </p:cNvSpPr>
          <p:nvPr>
            <p:ph idx="1"/>
          </p:nvPr>
        </p:nvSpPr>
        <p:spPr/>
        <p:txBody>
          <a:bodyPr/>
          <a:lstStyle/>
          <a:p>
            <a:pPr marL="0" indent="0" algn="l">
              <a:buNone/>
            </a:pPr>
            <a:r>
              <a:rPr lang="tr-TR" sz="1800" b="0" i="1" u="none" strike="noStrike" baseline="0" dirty="0">
                <a:latin typeface="Times New Roman" panose="02020603050405020304" pitchFamily="18" charset="0"/>
              </a:rPr>
              <a:t>    </a:t>
            </a:r>
            <a:r>
              <a:rPr lang="tr-TR" sz="1800" b="0" i="1" u="none" strike="noStrike" baseline="0" dirty="0" err="1">
                <a:latin typeface="Times New Roman" panose="02020603050405020304" pitchFamily="18" charset="0"/>
              </a:rPr>
              <a:t>Parenteral</a:t>
            </a:r>
            <a:r>
              <a:rPr lang="tr-TR" sz="1800" b="0" i="1" u="none" strike="noStrike" baseline="0" dirty="0">
                <a:latin typeface="Times New Roman" panose="02020603050405020304" pitchFamily="18" charset="0"/>
              </a:rPr>
              <a:t> demir tedavisi:</a:t>
            </a:r>
          </a:p>
          <a:p>
            <a:pPr marL="0" indent="0" algn="l">
              <a:buNone/>
            </a:pPr>
            <a:endParaRPr lang="tr-TR" sz="1800" b="0" i="0" u="none" strike="noStrike" baseline="0" dirty="0">
              <a:latin typeface="Times New Roman" panose="02020603050405020304" pitchFamily="18" charset="0"/>
            </a:endParaRPr>
          </a:p>
          <a:p>
            <a:pPr marL="0" indent="0" algn="l">
              <a:buNone/>
            </a:pPr>
            <a:endParaRPr lang="tr-TR" sz="1800" b="0" i="0" u="none" strike="noStrike" baseline="0" dirty="0">
              <a:latin typeface="Times New Roman" panose="02020603050405020304" pitchFamily="18" charset="0"/>
            </a:endParaRPr>
          </a:p>
          <a:p>
            <a:pPr algn="l">
              <a:buFont typeface="Wingdings" panose="05000000000000000000" pitchFamily="2" charset="2"/>
              <a:buChar char="ü"/>
            </a:pPr>
            <a:r>
              <a:rPr lang="tr-TR" sz="1600" b="0" i="0" u="none" strike="noStrike" baseline="0" dirty="0">
                <a:latin typeface="Times New Roman" panose="02020603050405020304" pitchFamily="18" charset="0"/>
              </a:rPr>
              <a:t>Hastanın oral demir tedavisine uyumu ya da tahammülü yoksa</a:t>
            </a:r>
          </a:p>
          <a:p>
            <a:pPr algn="l">
              <a:buFont typeface="Wingdings" panose="05000000000000000000" pitchFamily="2" charset="2"/>
              <a:buChar char="ü"/>
            </a:pPr>
            <a:r>
              <a:rPr lang="tr-TR" sz="1600" b="0" i="0" u="none" strike="noStrike" baseline="0" dirty="0">
                <a:latin typeface="Times New Roman" panose="02020603050405020304" pitchFamily="18" charset="0"/>
              </a:rPr>
              <a:t>Aneminin a</a:t>
            </a:r>
            <a:r>
              <a:rPr lang="tr-TR" sz="1600" b="0" i="0" u="none" strike="noStrike" baseline="0" dirty="0">
                <a:latin typeface="TimesNewRoman"/>
              </a:rPr>
              <a:t>ğ</a:t>
            </a:r>
            <a:r>
              <a:rPr lang="tr-TR" sz="1600" b="0" i="0" u="none" strike="noStrike" baseline="0" dirty="0">
                <a:latin typeface="Times New Roman" panose="02020603050405020304" pitchFamily="18" charset="0"/>
              </a:rPr>
              <a:t>ır olması</a:t>
            </a:r>
          </a:p>
          <a:p>
            <a:pPr algn="l">
              <a:buFont typeface="Wingdings" panose="05000000000000000000" pitchFamily="2" charset="2"/>
              <a:buChar char="ü"/>
            </a:pPr>
            <a:r>
              <a:rPr lang="tr-TR" sz="1600" b="0" i="0" u="none" strike="noStrike" baseline="0" dirty="0">
                <a:latin typeface="Times New Roman" panose="02020603050405020304" pitchFamily="18" charset="0"/>
              </a:rPr>
              <a:t>Kan kaybının devam etmesi</a:t>
            </a:r>
          </a:p>
          <a:p>
            <a:pPr algn="l">
              <a:buFont typeface="Wingdings" panose="05000000000000000000" pitchFamily="2" charset="2"/>
              <a:buChar char="ü"/>
            </a:pPr>
            <a:r>
              <a:rPr lang="tr-TR" sz="1600" b="0" i="0" u="none" strike="noStrike" baseline="0" dirty="0" err="1">
                <a:latin typeface="Times New Roman" panose="02020603050405020304" pitchFamily="18" charset="0"/>
              </a:rPr>
              <a:t>Gastrointestinal</a:t>
            </a:r>
            <a:r>
              <a:rPr lang="tr-TR" sz="1600" b="0" i="0" u="none" strike="noStrike" baseline="0" dirty="0">
                <a:latin typeface="Times New Roman" panose="02020603050405020304" pitchFamily="18" charset="0"/>
              </a:rPr>
              <a:t> hastalı</a:t>
            </a:r>
            <a:r>
              <a:rPr lang="tr-TR" sz="1600" b="0" i="0" u="none" strike="noStrike" baseline="0" dirty="0">
                <a:latin typeface="TimesNewRoman"/>
              </a:rPr>
              <a:t>ğ</a:t>
            </a:r>
            <a:r>
              <a:rPr lang="tr-TR" sz="1600" b="0" i="0" u="none" strike="noStrike" baseline="0" dirty="0">
                <a:latin typeface="Times New Roman" panose="02020603050405020304" pitchFamily="18" charset="0"/>
              </a:rPr>
              <a:t>ın alevlenmesi (</a:t>
            </a:r>
            <a:r>
              <a:rPr lang="tr-TR" sz="1600" b="0" i="0" u="none" strike="noStrike" baseline="0" dirty="0" err="1">
                <a:latin typeface="Times New Roman" panose="02020603050405020304" pitchFamily="18" charset="0"/>
              </a:rPr>
              <a:t>ülseratif</a:t>
            </a:r>
            <a:r>
              <a:rPr lang="tr-TR" sz="1600" b="0" i="0" u="none" strike="noStrike" baseline="0" dirty="0">
                <a:latin typeface="Times New Roman" panose="02020603050405020304" pitchFamily="18" charset="0"/>
              </a:rPr>
              <a:t> kolit)</a:t>
            </a:r>
          </a:p>
          <a:p>
            <a:pPr algn="l">
              <a:buFont typeface="Wingdings" panose="05000000000000000000" pitchFamily="2" charset="2"/>
              <a:buChar char="ü"/>
            </a:pPr>
            <a:r>
              <a:rPr lang="tr-TR" sz="1600" b="0" i="0" u="none" strike="noStrike" baseline="0" dirty="0">
                <a:latin typeface="Times New Roman" panose="02020603050405020304" pitchFamily="18" charset="0"/>
              </a:rPr>
              <a:t>Demir emilim bozuklu</a:t>
            </a:r>
            <a:r>
              <a:rPr lang="tr-TR" sz="1600" b="0" i="0" u="none" strike="noStrike" baseline="0" dirty="0">
                <a:latin typeface="TimesNewRoman"/>
              </a:rPr>
              <a:t>ğ</a:t>
            </a:r>
            <a:r>
              <a:rPr lang="tr-TR" sz="1600" b="0" i="0" u="none" strike="noStrike" baseline="0" dirty="0">
                <a:latin typeface="Times New Roman" panose="02020603050405020304" pitchFamily="18" charset="0"/>
              </a:rPr>
              <a:t>unun olması</a:t>
            </a:r>
          </a:p>
          <a:p>
            <a:pPr algn="l">
              <a:buFont typeface="Wingdings" panose="05000000000000000000" pitchFamily="2" charset="2"/>
              <a:buChar char="ü"/>
            </a:pPr>
            <a:r>
              <a:rPr lang="tr-TR" sz="1600" b="0" i="0" u="none" strike="noStrike" baseline="0" dirty="0">
                <a:latin typeface="Times New Roman" panose="02020603050405020304" pitchFamily="18" charset="0"/>
              </a:rPr>
              <a:t>Hemodiyaliz hastaları</a:t>
            </a:r>
          </a:p>
          <a:p>
            <a:pPr algn="l">
              <a:buFont typeface="Wingdings" panose="05000000000000000000" pitchFamily="2" charset="2"/>
              <a:buChar char="ü"/>
            </a:pPr>
            <a:r>
              <a:rPr lang="tr-TR" sz="1600" dirty="0">
                <a:latin typeface="TimesNewRoman"/>
              </a:rPr>
              <a:t>İş</a:t>
            </a:r>
            <a:r>
              <a:rPr lang="tr-TR" sz="1600" b="0" i="0" u="none" strike="noStrike" baseline="0" dirty="0">
                <a:latin typeface="Times New Roman" panose="02020603050405020304" pitchFamily="18" charset="0"/>
              </a:rPr>
              <a:t>levsel demir eksikli</a:t>
            </a:r>
            <a:r>
              <a:rPr lang="tr-TR" sz="1600" b="0" i="0" u="none" strike="noStrike" baseline="0" dirty="0">
                <a:latin typeface="TimesNewRoman"/>
              </a:rPr>
              <a:t>ğ</a:t>
            </a:r>
            <a:r>
              <a:rPr lang="tr-TR" sz="1600" b="0" i="0" u="none" strike="noStrike" baseline="0" dirty="0">
                <a:latin typeface="Times New Roman" panose="02020603050405020304" pitchFamily="18" charset="0"/>
              </a:rPr>
              <a:t>i (</a:t>
            </a:r>
            <a:r>
              <a:rPr lang="tr-TR" sz="1600" b="0" i="0" u="none" strike="noStrike" baseline="0" dirty="0" err="1">
                <a:latin typeface="Times New Roman" panose="02020603050405020304" pitchFamily="18" charset="0"/>
              </a:rPr>
              <a:t>eritropoetin</a:t>
            </a:r>
            <a:r>
              <a:rPr lang="tr-TR" sz="1600" b="0" i="0" u="none" strike="noStrike" baseline="0" dirty="0">
                <a:latin typeface="Times New Roman" panose="02020603050405020304" pitchFamily="18" charset="0"/>
              </a:rPr>
              <a:t> tedavisinde olan böbrek hastası, kanser hastası, </a:t>
            </a:r>
            <a:r>
              <a:rPr lang="tr-TR" sz="1600" b="0" i="0" u="none" strike="noStrike" baseline="0" dirty="0" err="1">
                <a:latin typeface="Times New Roman" panose="02020603050405020304" pitchFamily="18" charset="0"/>
              </a:rPr>
              <a:t>otolog</a:t>
            </a:r>
            <a:r>
              <a:rPr lang="tr-TR" sz="1600" b="0" i="0" u="none" strike="noStrike" baseline="0" dirty="0">
                <a:latin typeface="Times New Roman" panose="02020603050405020304" pitchFamily="18" charset="0"/>
              </a:rPr>
              <a:t> kan transfüzyonu adayı)</a:t>
            </a:r>
            <a:endParaRPr lang="tr-TR" sz="2400" dirty="0"/>
          </a:p>
        </p:txBody>
      </p:sp>
    </p:spTree>
    <p:extLst>
      <p:ext uri="{BB962C8B-B14F-4D97-AF65-F5344CB8AC3E}">
        <p14:creationId xmlns:p14="http://schemas.microsoft.com/office/powerpoint/2010/main" val="3221534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6E3F48-5EAE-41A0-8EE2-5443CA2EB80D}"/>
              </a:ext>
            </a:extLst>
          </p:cNvPr>
          <p:cNvSpPr>
            <a:spLocks noGrp="1"/>
          </p:cNvSpPr>
          <p:nvPr>
            <p:ph type="title"/>
          </p:nvPr>
        </p:nvSpPr>
        <p:spPr/>
        <p:txBody>
          <a:bodyPr/>
          <a:lstStyle/>
          <a:p>
            <a:r>
              <a:rPr lang="tr-TR" dirty="0"/>
              <a:t>DEMİR EKSİKLİĞİ ANEMİSİ-</a:t>
            </a:r>
            <a:r>
              <a:rPr lang="tr-TR" sz="2800" i="1" dirty="0"/>
              <a:t>Tedavi</a:t>
            </a:r>
            <a:endParaRPr lang="tr-TR" dirty="0"/>
          </a:p>
        </p:txBody>
      </p:sp>
      <p:sp>
        <p:nvSpPr>
          <p:cNvPr id="3" name="İçerik Yer Tutucusu 2">
            <a:extLst>
              <a:ext uri="{FF2B5EF4-FFF2-40B4-BE49-F238E27FC236}">
                <a16:creationId xmlns:a16="http://schemas.microsoft.com/office/drawing/2014/main" id="{0F17BF21-5FC4-48B8-97E6-370E39D2490B}"/>
              </a:ext>
            </a:extLst>
          </p:cNvPr>
          <p:cNvSpPr>
            <a:spLocks noGrp="1"/>
          </p:cNvSpPr>
          <p:nvPr>
            <p:ph idx="1"/>
          </p:nvPr>
        </p:nvSpPr>
        <p:spPr>
          <a:xfrm>
            <a:off x="838200" y="1825625"/>
            <a:ext cx="10515600" cy="4800462"/>
          </a:xfrm>
        </p:spPr>
        <p:txBody>
          <a:bodyPr>
            <a:normAutofit/>
          </a:bodyPr>
          <a:lstStyle/>
          <a:p>
            <a:pPr marL="0" indent="0" algn="l">
              <a:buNone/>
            </a:pPr>
            <a:r>
              <a:rPr lang="tr-TR" sz="2000" b="1" i="1" dirty="0"/>
              <a:t>Verilecek toplam demir dozu (mg)= ağırlık (kg) x Normal-hasta hemoglobin farkı x 2,4 + 500 </a:t>
            </a:r>
          </a:p>
          <a:p>
            <a:pPr marL="0" indent="0" algn="l">
              <a:buNone/>
            </a:pPr>
            <a:endParaRPr lang="tr-TR" sz="2000" b="1" i="1" dirty="0"/>
          </a:p>
          <a:p>
            <a:pPr marL="0" indent="0" algn="l">
              <a:buNone/>
            </a:pPr>
            <a:endParaRPr lang="tr-TR" sz="2000" b="1" i="1" dirty="0"/>
          </a:p>
          <a:p>
            <a:pPr marL="0" indent="0" algn="l">
              <a:buNone/>
            </a:pPr>
            <a:r>
              <a:rPr lang="tr-TR" dirty="0"/>
              <a:t>• Toplam doz günlere bölünerek ya da bir defada verilebilir.</a:t>
            </a:r>
          </a:p>
          <a:p>
            <a:pPr marL="0" indent="0" algn="l">
              <a:buNone/>
            </a:pPr>
            <a:r>
              <a:rPr lang="tr-TR" dirty="0"/>
              <a:t> </a:t>
            </a:r>
          </a:p>
          <a:p>
            <a:pPr marL="0" indent="0" algn="l">
              <a:buNone/>
            </a:pPr>
            <a:r>
              <a:rPr lang="tr-TR" dirty="0"/>
              <a:t>• </a:t>
            </a:r>
            <a:r>
              <a:rPr lang="tr-TR" dirty="0" err="1"/>
              <a:t>Parenteral</a:t>
            </a:r>
            <a:r>
              <a:rPr lang="tr-TR" dirty="0"/>
              <a:t> demir tedavisinin sistemik yan etkileri:</a:t>
            </a:r>
          </a:p>
          <a:p>
            <a:pPr marL="0" indent="0" algn="l">
              <a:buNone/>
            </a:pPr>
            <a:r>
              <a:rPr lang="tr-TR" dirty="0"/>
              <a:t> </a:t>
            </a:r>
          </a:p>
          <a:p>
            <a:pPr marL="0" indent="0" algn="l">
              <a:buNone/>
            </a:pPr>
            <a:r>
              <a:rPr lang="tr-TR" i="1" u="sng" dirty="0"/>
              <a:t>Erken dönemde; </a:t>
            </a:r>
            <a:r>
              <a:rPr lang="tr-TR" sz="2400" i="1" dirty="0">
                <a:solidFill>
                  <a:schemeClr val="accent6">
                    <a:lumMod val="50000"/>
                  </a:schemeClr>
                </a:solidFill>
              </a:rPr>
              <a:t>hipotansiyon, kas krampları, </a:t>
            </a:r>
            <a:r>
              <a:rPr lang="tr-TR" sz="2400" i="1" dirty="0" err="1">
                <a:solidFill>
                  <a:schemeClr val="accent6">
                    <a:lumMod val="50000"/>
                  </a:schemeClr>
                </a:solidFill>
              </a:rPr>
              <a:t>diyare</a:t>
            </a:r>
            <a:r>
              <a:rPr lang="tr-TR" sz="2400" i="1" dirty="0">
                <a:solidFill>
                  <a:schemeClr val="accent6">
                    <a:lumMod val="50000"/>
                  </a:schemeClr>
                </a:solidFill>
              </a:rPr>
              <a:t>, ürtiker, ateş, bulantı, kusma, hipertansiyon, göğüs ağrısı, anafilaksi</a:t>
            </a:r>
            <a:endParaRPr lang="tr-TR" dirty="0">
              <a:solidFill>
                <a:schemeClr val="accent6">
                  <a:lumMod val="50000"/>
                </a:schemeClr>
              </a:solidFill>
            </a:endParaRPr>
          </a:p>
          <a:p>
            <a:pPr marL="0" indent="0" algn="l">
              <a:buNone/>
            </a:pPr>
            <a:r>
              <a:rPr lang="tr-TR" i="1" u="sng" dirty="0"/>
              <a:t>Geç dönemde; </a:t>
            </a:r>
            <a:r>
              <a:rPr lang="tr-TR" sz="2400" dirty="0" err="1">
                <a:solidFill>
                  <a:schemeClr val="accent6">
                    <a:lumMod val="50000"/>
                  </a:schemeClr>
                </a:solidFill>
              </a:rPr>
              <a:t>lenfadenopati</a:t>
            </a:r>
            <a:r>
              <a:rPr lang="tr-TR" sz="2400" dirty="0">
                <a:solidFill>
                  <a:schemeClr val="accent6">
                    <a:lumMod val="50000"/>
                  </a:schemeClr>
                </a:solidFill>
              </a:rPr>
              <a:t>, </a:t>
            </a:r>
            <a:r>
              <a:rPr lang="tr-TR" sz="2400" dirty="0" err="1">
                <a:solidFill>
                  <a:schemeClr val="accent6">
                    <a:lumMod val="50000"/>
                  </a:schemeClr>
                </a:solidFill>
              </a:rPr>
              <a:t>miyalji</a:t>
            </a:r>
            <a:r>
              <a:rPr lang="tr-TR" sz="2400" dirty="0">
                <a:solidFill>
                  <a:schemeClr val="accent6">
                    <a:lumMod val="50000"/>
                  </a:schemeClr>
                </a:solidFill>
              </a:rPr>
              <a:t>, </a:t>
            </a:r>
            <a:r>
              <a:rPr lang="tr-TR" sz="2400" dirty="0" err="1">
                <a:solidFill>
                  <a:schemeClr val="accent6">
                    <a:lumMod val="50000"/>
                  </a:schemeClr>
                </a:solidFill>
              </a:rPr>
              <a:t>artralji</a:t>
            </a:r>
            <a:r>
              <a:rPr lang="tr-TR" sz="2400" dirty="0">
                <a:solidFill>
                  <a:schemeClr val="accent6">
                    <a:lumMod val="50000"/>
                  </a:schemeClr>
                </a:solidFill>
              </a:rPr>
              <a:t> ve ateş</a:t>
            </a:r>
            <a:endParaRPr lang="tr-TR" dirty="0">
              <a:solidFill>
                <a:schemeClr val="accent6">
                  <a:lumMod val="50000"/>
                </a:schemeClr>
              </a:solidFill>
            </a:endParaRPr>
          </a:p>
        </p:txBody>
      </p:sp>
    </p:spTree>
    <p:extLst>
      <p:ext uri="{BB962C8B-B14F-4D97-AF65-F5344CB8AC3E}">
        <p14:creationId xmlns:p14="http://schemas.microsoft.com/office/powerpoint/2010/main" val="371014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3553-EAE2-44B7-85D5-9EB5E2458DA1}"/>
              </a:ext>
            </a:extLst>
          </p:cNvPr>
          <p:cNvSpPr>
            <a:spLocks noGrp="1"/>
          </p:cNvSpPr>
          <p:nvPr>
            <p:ph type="title"/>
          </p:nvPr>
        </p:nvSpPr>
        <p:spPr/>
        <p:txBody>
          <a:bodyPr/>
          <a:lstStyle/>
          <a:p>
            <a:r>
              <a:rPr lang="tr-TR" dirty="0"/>
              <a:t>D VİTAMİNİ-</a:t>
            </a:r>
            <a:r>
              <a:rPr lang="tr-TR" sz="2400" i="1" dirty="0"/>
              <a:t>Genel Bilgiler</a:t>
            </a:r>
            <a:endParaRPr lang="tr-TR" i="1" dirty="0"/>
          </a:p>
        </p:txBody>
      </p:sp>
      <p:sp>
        <p:nvSpPr>
          <p:cNvPr id="3" name="İçerik Yer Tutucusu 2">
            <a:extLst>
              <a:ext uri="{FF2B5EF4-FFF2-40B4-BE49-F238E27FC236}">
                <a16:creationId xmlns:a16="http://schemas.microsoft.com/office/drawing/2014/main" id="{0FA135A4-A2A6-461F-9174-3CD143A1E73E}"/>
              </a:ext>
            </a:extLst>
          </p:cNvPr>
          <p:cNvSpPr>
            <a:spLocks noGrp="1"/>
          </p:cNvSpPr>
          <p:nvPr>
            <p:ph idx="1"/>
          </p:nvPr>
        </p:nvSpPr>
        <p:spPr>
          <a:xfrm>
            <a:off x="838200" y="1484243"/>
            <a:ext cx="10515600" cy="5008632"/>
          </a:xfrm>
        </p:spPr>
        <p:txBody>
          <a:bodyPr>
            <a:normAutofit/>
          </a:bodyPr>
          <a:lstStyle/>
          <a:p>
            <a:pPr>
              <a:buFont typeface="Wingdings" panose="05000000000000000000" pitchFamily="2" charset="2"/>
              <a:buChar char="Ø"/>
            </a:pPr>
            <a:r>
              <a:rPr lang="tr-TR" dirty="0"/>
              <a:t>%10- 20 gıdalar ile</a:t>
            </a:r>
            <a:r>
              <a:rPr lang="tr-TR" dirty="0">
                <a:sym typeface="Wingdings" panose="05000000000000000000" pitchFamily="2" charset="2"/>
              </a:rPr>
              <a:t> </a:t>
            </a:r>
            <a:r>
              <a:rPr lang="tr-TR" sz="1600" dirty="0"/>
              <a:t>Vitamin D içeren besin sayısının az olması nedeniyle</a:t>
            </a:r>
            <a:endParaRPr lang="tr-TR" sz="2000" dirty="0"/>
          </a:p>
          <a:p>
            <a:pPr marL="0" indent="0">
              <a:buNone/>
            </a:pPr>
            <a:endParaRPr lang="tr-TR" dirty="0"/>
          </a:p>
          <a:p>
            <a:pPr>
              <a:buFont typeface="Wingdings" panose="05000000000000000000" pitchFamily="2" charset="2"/>
              <a:buChar char="Ø"/>
            </a:pPr>
            <a:r>
              <a:rPr lang="tr-TR" dirty="0"/>
              <a:t>%80-90 UVB ışınları etkisiyle ciltte sentezlenir. </a:t>
            </a:r>
          </a:p>
          <a:p>
            <a:pPr marL="0" indent="0">
              <a:buNone/>
            </a:pPr>
            <a:endParaRPr lang="tr-TR" dirty="0"/>
          </a:p>
          <a:p>
            <a:pPr marL="0" indent="0">
              <a:buNone/>
            </a:pPr>
            <a:endParaRPr lang="tr-TR" dirty="0"/>
          </a:p>
          <a:p>
            <a:pPr marL="0" indent="0">
              <a:buNone/>
            </a:pPr>
            <a:r>
              <a:rPr lang="tr-TR" dirty="0"/>
              <a:t>Sentez için cilde direkt güneş ışını teması gereklidir. </a:t>
            </a:r>
          </a:p>
          <a:p>
            <a:pPr marL="0" indent="0">
              <a:buNone/>
            </a:pPr>
            <a:endParaRPr lang="tr-TR" dirty="0"/>
          </a:p>
          <a:p>
            <a:pPr marL="0" indent="0">
              <a:buNone/>
            </a:pPr>
            <a:endParaRPr lang="tr-TR" dirty="0"/>
          </a:p>
          <a:p>
            <a:pPr marL="0" indent="0">
              <a:buNone/>
            </a:pPr>
            <a:r>
              <a:rPr lang="tr-TR" sz="1800" i="1" dirty="0">
                <a:solidFill>
                  <a:schemeClr val="accent2">
                    <a:lumMod val="75000"/>
                  </a:schemeClr>
                </a:solidFill>
              </a:rPr>
              <a:t>Faktör düzeyi 15 veya üzerindeki güneş koruyucu kremlerin kullanılması güneş ışınlarının deriye ulaşmasını engellemektedir. Cam ve tül arkasından güneşlenme de vitamin D sentezini engeller.</a:t>
            </a:r>
          </a:p>
        </p:txBody>
      </p:sp>
      <p:sp>
        <p:nvSpPr>
          <p:cNvPr id="4" name="Ok: Aşağı 3">
            <a:extLst>
              <a:ext uri="{FF2B5EF4-FFF2-40B4-BE49-F238E27FC236}">
                <a16:creationId xmlns:a16="http://schemas.microsoft.com/office/drawing/2014/main" id="{595135AA-D70C-4049-93ED-93868C927D48}"/>
              </a:ext>
            </a:extLst>
          </p:cNvPr>
          <p:cNvSpPr/>
          <p:nvPr/>
        </p:nvSpPr>
        <p:spPr>
          <a:xfrm>
            <a:off x="3949148" y="3011556"/>
            <a:ext cx="622852" cy="83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EF0EA775-4D2D-4EB3-8269-A179CB3BF7B4}"/>
              </a:ext>
            </a:extLst>
          </p:cNvPr>
          <p:cNvPicPr>
            <a:picLocks noChangeAspect="1"/>
          </p:cNvPicPr>
          <p:nvPr/>
        </p:nvPicPr>
        <p:blipFill>
          <a:blip r:embed="rId2"/>
          <a:stretch>
            <a:fillRect/>
          </a:stretch>
        </p:blipFill>
        <p:spPr>
          <a:xfrm>
            <a:off x="9186338" y="76396"/>
            <a:ext cx="1356219" cy="776287"/>
          </a:xfrm>
          <a:prstGeom prst="rect">
            <a:avLst/>
          </a:prstGeom>
        </p:spPr>
      </p:pic>
      <p:pic>
        <p:nvPicPr>
          <p:cNvPr id="7" name="Resim 6">
            <a:extLst>
              <a:ext uri="{FF2B5EF4-FFF2-40B4-BE49-F238E27FC236}">
                <a16:creationId xmlns:a16="http://schemas.microsoft.com/office/drawing/2014/main" id="{27E36206-20D7-4062-A3EA-A5030A005195}"/>
              </a:ext>
            </a:extLst>
          </p:cNvPr>
          <p:cNvPicPr>
            <a:picLocks noChangeAspect="1"/>
          </p:cNvPicPr>
          <p:nvPr/>
        </p:nvPicPr>
        <p:blipFill>
          <a:blip r:embed="rId3"/>
          <a:stretch>
            <a:fillRect/>
          </a:stretch>
        </p:blipFill>
        <p:spPr>
          <a:xfrm>
            <a:off x="10951213" y="68347"/>
            <a:ext cx="1240787" cy="813956"/>
          </a:xfrm>
          <a:prstGeom prst="rect">
            <a:avLst/>
          </a:prstGeom>
        </p:spPr>
      </p:pic>
      <p:pic>
        <p:nvPicPr>
          <p:cNvPr id="8" name="Resim 7">
            <a:extLst>
              <a:ext uri="{FF2B5EF4-FFF2-40B4-BE49-F238E27FC236}">
                <a16:creationId xmlns:a16="http://schemas.microsoft.com/office/drawing/2014/main" id="{ED8A6FF2-A015-4C4C-84B4-7FE879D76EC8}"/>
              </a:ext>
            </a:extLst>
          </p:cNvPr>
          <p:cNvPicPr>
            <a:picLocks noChangeAspect="1"/>
          </p:cNvPicPr>
          <p:nvPr/>
        </p:nvPicPr>
        <p:blipFill>
          <a:blip r:embed="rId4"/>
          <a:stretch>
            <a:fillRect/>
          </a:stretch>
        </p:blipFill>
        <p:spPr>
          <a:xfrm>
            <a:off x="10095232" y="1027906"/>
            <a:ext cx="1476374" cy="776287"/>
          </a:xfrm>
          <a:prstGeom prst="rect">
            <a:avLst/>
          </a:prstGeom>
        </p:spPr>
      </p:pic>
    </p:spTree>
    <p:extLst>
      <p:ext uri="{BB962C8B-B14F-4D97-AF65-F5344CB8AC3E}">
        <p14:creationId xmlns:p14="http://schemas.microsoft.com/office/powerpoint/2010/main" val="2932960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FD005E-FA9C-45CE-B2E8-E629BE1F8D3D}"/>
              </a:ext>
            </a:extLst>
          </p:cNvPr>
          <p:cNvSpPr>
            <a:spLocks noGrp="1"/>
          </p:cNvSpPr>
          <p:nvPr>
            <p:ph type="title"/>
          </p:nvPr>
        </p:nvSpPr>
        <p:spPr/>
        <p:txBody>
          <a:bodyPr/>
          <a:lstStyle/>
          <a:p>
            <a:r>
              <a:rPr lang="tr-TR" dirty="0"/>
              <a:t>DEMİR EKSİKLİĞİ ANEMİSİ-</a:t>
            </a:r>
            <a:r>
              <a:rPr lang="tr-TR" sz="2800" i="1" dirty="0"/>
              <a:t>Özel Durumlar</a:t>
            </a:r>
            <a:endParaRPr lang="tr-TR" dirty="0"/>
          </a:p>
        </p:txBody>
      </p:sp>
      <p:sp>
        <p:nvSpPr>
          <p:cNvPr id="3" name="İçerik Yer Tutucusu 2">
            <a:extLst>
              <a:ext uri="{FF2B5EF4-FFF2-40B4-BE49-F238E27FC236}">
                <a16:creationId xmlns:a16="http://schemas.microsoft.com/office/drawing/2014/main" id="{6D3AD44E-5513-4176-9964-420A90024AAB}"/>
              </a:ext>
            </a:extLst>
          </p:cNvPr>
          <p:cNvSpPr>
            <a:spLocks noGrp="1"/>
          </p:cNvSpPr>
          <p:nvPr>
            <p:ph idx="1"/>
          </p:nvPr>
        </p:nvSpPr>
        <p:spPr>
          <a:xfrm>
            <a:off x="838200" y="1825624"/>
            <a:ext cx="10515600" cy="4866723"/>
          </a:xfrm>
        </p:spPr>
        <p:txBody>
          <a:bodyPr/>
          <a:lstStyle/>
          <a:p>
            <a:pPr marL="0" indent="0" algn="l">
              <a:buNone/>
            </a:pPr>
            <a:r>
              <a:rPr lang="tr-TR" sz="1800" b="1" i="0" u="none" strike="noStrike" baseline="0" dirty="0">
                <a:latin typeface="Times New Roman" panose="02020603050405020304" pitchFamily="18" charset="0"/>
              </a:rPr>
              <a:t>Gebelikte demir eksikli</a:t>
            </a:r>
            <a:r>
              <a:rPr lang="tr-TR" sz="1800" b="0" i="0" u="none" strike="noStrike" baseline="0" dirty="0">
                <a:latin typeface="TimesNewRoman"/>
              </a:rPr>
              <a:t>ğ</a:t>
            </a:r>
            <a:r>
              <a:rPr lang="tr-TR" sz="1800" b="1" i="0" u="none" strike="noStrike" baseline="0" dirty="0">
                <a:latin typeface="Times New Roman" panose="02020603050405020304" pitchFamily="18" charset="0"/>
              </a:rPr>
              <a:t>i</a:t>
            </a:r>
          </a:p>
          <a:p>
            <a:pPr marL="0" indent="0" algn="l">
              <a:buNone/>
            </a:pPr>
            <a:endParaRPr lang="tr-TR" sz="1800" b="1"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I. Gebelik, do</a:t>
            </a:r>
            <a:r>
              <a:rPr lang="tr-TR" sz="1800" b="0" i="0" u="none" strike="noStrike" baseline="0" dirty="0">
                <a:latin typeface="TimesNewRoman"/>
              </a:rPr>
              <a:t>ğ</a:t>
            </a:r>
            <a:r>
              <a:rPr lang="tr-TR" sz="1800" b="0" i="0" u="none" strike="noStrike" baseline="0" dirty="0">
                <a:latin typeface="Times New Roman" panose="02020603050405020304" pitchFamily="18" charset="0"/>
              </a:rPr>
              <a:t>um ve emzirme dönemlerinde demir ihtiyacında artma vardır. </a:t>
            </a:r>
          </a:p>
          <a:p>
            <a:pPr marL="0" indent="0" algn="l">
              <a:buNone/>
            </a:pPr>
            <a:r>
              <a:rPr lang="tr-TR" sz="1800" b="0" i="0" u="none" strike="noStrike" baseline="0" dirty="0">
                <a:solidFill>
                  <a:srgbClr val="C00000"/>
                </a:solidFill>
                <a:latin typeface="Times New Roman" panose="02020603050405020304" pitchFamily="18" charset="0"/>
              </a:rPr>
              <a:t>Anemisi olmayan gebelere günde 15-30 mg </a:t>
            </a:r>
            <a:r>
              <a:rPr lang="tr-TR" sz="1800" b="0" i="0" u="none" strike="noStrike" baseline="0" dirty="0" err="1">
                <a:solidFill>
                  <a:srgbClr val="C00000"/>
                </a:solidFill>
                <a:latin typeface="Times New Roman" panose="02020603050405020304" pitchFamily="18" charset="0"/>
              </a:rPr>
              <a:t>elementer</a:t>
            </a:r>
            <a:r>
              <a:rPr lang="tr-TR" sz="1800" b="0" i="0" u="none" strike="noStrike" baseline="0" dirty="0">
                <a:solidFill>
                  <a:srgbClr val="C00000"/>
                </a:solidFill>
                <a:latin typeface="Times New Roman" panose="02020603050405020304" pitchFamily="18" charset="0"/>
              </a:rPr>
              <a:t> demir verilebilir. </a:t>
            </a:r>
          </a:p>
          <a:p>
            <a:pPr marL="0" indent="0" algn="l">
              <a:buNone/>
            </a:pPr>
            <a:r>
              <a:rPr lang="tr-TR" sz="1800" dirty="0">
                <a:solidFill>
                  <a:srgbClr val="C00000"/>
                </a:solidFill>
                <a:latin typeface="Times New Roman" panose="02020603050405020304" pitchFamily="18" charset="0"/>
              </a:rPr>
              <a:t>Anemisi olan gebeler gebe olmayanlar gibi tedavi edilir.</a:t>
            </a:r>
          </a:p>
          <a:p>
            <a:pPr marL="0" indent="0" algn="l">
              <a:buNone/>
            </a:pPr>
            <a:endParaRPr lang="tr-TR" sz="1800" b="0" i="0" u="none" strike="noStrike" baseline="0" dirty="0">
              <a:latin typeface="Times New Roman" panose="02020603050405020304" pitchFamily="18" charset="0"/>
            </a:endParaRPr>
          </a:p>
          <a:p>
            <a:pPr marL="0" indent="0" algn="l">
              <a:buNone/>
            </a:pPr>
            <a:r>
              <a:rPr lang="sv-SE" sz="1800" b="0" i="0" u="none" strike="noStrike" baseline="0" dirty="0">
                <a:latin typeface="Times New Roman" panose="02020603050405020304" pitchFamily="18" charset="0"/>
              </a:rPr>
              <a:t>II. Gebelikte aneminin tanımlanması:</a:t>
            </a:r>
          </a:p>
          <a:p>
            <a:pPr marL="0" indent="0" algn="l">
              <a:buNone/>
            </a:pPr>
            <a:r>
              <a:rPr lang="tr-TR" sz="1800" b="0" i="0" u="none" strike="noStrike" baseline="0" dirty="0">
                <a:latin typeface="Symbol" panose="05050102010706020507" pitchFamily="18" charset="2"/>
              </a:rPr>
              <a:t>· </a:t>
            </a:r>
            <a:r>
              <a:rPr lang="tr-TR" sz="1800" b="0" i="0" u="none" strike="noStrike" baseline="0" dirty="0">
                <a:latin typeface="Times New Roman" panose="02020603050405020304" pitchFamily="18" charset="0"/>
              </a:rPr>
              <a:t>1. </a:t>
            </a:r>
            <a:r>
              <a:rPr lang="tr-TR" sz="1800" b="0" i="0" u="none" strike="noStrike" baseline="0" dirty="0" err="1">
                <a:latin typeface="Times New Roman" panose="02020603050405020304" pitchFamily="18" charset="0"/>
              </a:rPr>
              <a:t>trimester</a:t>
            </a:r>
            <a:r>
              <a:rPr lang="tr-TR" sz="1800" b="0" i="0" u="none" strike="noStrike" baseline="0" dirty="0">
                <a:latin typeface="Times New Roman" panose="02020603050405020304" pitchFamily="18" charset="0"/>
              </a:rPr>
              <a:t>- hemoglobin &lt; 11g/dl</a:t>
            </a:r>
          </a:p>
          <a:p>
            <a:pPr marL="0" indent="0" algn="l">
              <a:buNone/>
            </a:pPr>
            <a:r>
              <a:rPr lang="tr-TR" sz="1800" b="0" i="0" u="none" strike="noStrike" baseline="0" dirty="0">
                <a:latin typeface="Symbol" panose="05050102010706020507" pitchFamily="18" charset="2"/>
              </a:rPr>
              <a:t>· </a:t>
            </a:r>
            <a:r>
              <a:rPr lang="tr-TR" sz="1800" b="0" i="0" u="none" strike="noStrike" baseline="0" dirty="0">
                <a:latin typeface="Times New Roman" panose="02020603050405020304" pitchFamily="18" charset="0"/>
              </a:rPr>
              <a:t>2. </a:t>
            </a:r>
            <a:r>
              <a:rPr lang="tr-TR" sz="1800" b="0" i="0" u="none" strike="noStrike" baseline="0" dirty="0" err="1">
                <a:latin typeface="Times New Roman" panose="02020603050405020304" pitchFamily="18" charset="0"/>
              </a:rPr>
              <a:t>trimester</a:t>
            </a:r>
            <a:r>
              <a:rPr lang="tr-TR" sz="1800" b="0" i="0" u="none" strike="noStrike" baseline="0" dirty="0">
                <a:latin typeface="Times New Roman" panose="02020603050405020304" pitchFamily="18" charset="0"/>
              </a:rPr>
              <a:t>- hemoglobin &lt; 10,4 g/dl</a:t>
            </a:r>
          </a:p>
          <a:p>
            <a:pPr marL="0" indent="0" algn="l">
              <a:buNone/>
            </a:pPr>
            <a:r>
              <a:rPr lang="tr-TR" sz="1800" b="0" i="0" u="none" strike="noStrike" baseline="0" dirty="0">
                <a:latin typeface="Symbol" panose="05050102010706020507" pitchFamily="18" charset="2"/>
              </a:rPr>
              <a:t>· </a:t>
            </a:r>
            <a:r>
              <a:rPr lang="tr-TR" sz="1800" b="0" i="0" u="none" strike="noStrike" baseline="0" dirty="0">
                <a:latin typeface="Times New Roman" panose="02020603050405020304" pitchFamily="18" charset="0"/>
              </a:rPr>
              <a:t>3. </a:t>
            </a:r>
            <a:r>
              <a:rPr lang="tr-TR" sz="1800" b="0" i="0" u="none" strike="noStrike" baseline="0" dirty="0" err="1">
                <a:latin typeface="Times New Roman" panose="02020603050405020304" pitchFamily="18" charset="0"/>
              </a:rPr>
              <a:t>trimester</a:t>
            </a:r>
            <a:r>
              <a:rPr lang="tr-TR" sz="1800" b="0" i="0" u="none" strike="noStrike" baseline="0" dirty="0">
                <a:latin typeface="Times New Roman" panose="02020603050405020304" pitchFamily="18" charset="0"/>
              </a:rPr>
              <a:t>- hemoglobin &lt; 11g/dl</a:t>
            </a:r>
          </a:p>
          <a:p>
            <a:pPr marL="0" indent="0" algn="l">
              <a:buNone/>
            </a:pPr>
            <a:endParaRPr lang="tr-TR" sz="1800" b="0" i="0" u="none" strike="noStrike" baseline="0" dirty="0">
              <a:latin typeface="Times New Roman" panose="02020603050405020304" pitchFamily="18" charset="0"/>
            </a:endParaRPr>
          </a:p>
          <a:p>
            <a:pPr marL="0" indent="0" algn="l">
              <a:buNone/>
            </a:pPr>
            <a:r>
              <a:rPr lang="tr-TR" sz="1800" b="0" i="0" u="none" strike="noStrike" baseline="0" dirty="0">
                <a:latin typeface="Times New Roman" panose="02020603050405020304" pitchFamily="18" charset="0"/>
              </a:rPr>
              <a:t>III. E</a:t>
            </a:r>
            <a:r>
              <a:rPr lang="tr-TR" sz="1800" b="0" i="0" u="none" strike="noStrike" baseline="0" dirty="0">
                <a:latin typeface="TimesNewRoman"/>
              </a:rPr>
              <a:t>ğ</a:t>
            </a:r>
            <a:r>
              <a:rPr lang="tr-TR" sz="1800" b="0" i="0" u="none" strike="noStrike" baseline="0" dirty="0">
                <a:latin typeface="Times New Roman" panose="02020603050405020304" pitchFamily="18" charset="0"/>
              </a:rPr>
              <a:t>er gerekliyse ikinci ve üçüncü </a:t>
            </a:r>
            <a:r>
              <a:rPr lang="tr-TR" sz="1800" b="0" i="0" u="none" strike="noStrike" baseline="0" dirty="0" err="1">
                <a:latin typeface="Times New Roman" panose="02020603050405020304" pitchFamily="18" charset="0"/>
              </a:rPr>
              <a:t>trimesterde</a:t>
            </a:r>
            <a:r>
              <a:rPr lang="tr-TR" sz="1800" b="0" i="0" u="none" strike="noStrike" baseline="0" dirty="0">
                <a:latin typeface="Times New Roman" panose="02020603050405020304" pitchFamily="18" charset="0"/>
              </a:rPr>
              <a:t> </a:t>
            </a:r>
            <a:r>
              <a:rPr lang="tr-TR" sz="1800" b="0" i="0" u="none" strike="noStrike" baseline="0" dirty="0" err="1">
                <a:latin typeface="Times New Roman" panose="02020603050405020304" pitchFamily="18" charset="0"/>
              </a:rPr>
              <a:t>intravenöz</a:t>
            </a:r>
            <a:r>
              <a:rPr lang="tr-TR" sz="1800" b="0" i="0" u="none" strike="noStrike" baseline="0" dirty="0">
                <a:latin typeface="Times New Roman" panose="02020603050405020304" pitchFamily="18" charset="0"/>
              </a:rPr>
              <a:t> demir güvenle verilebilir.</a:t>
            </a:r>
            <a:endParaRPr lang="tr-TR" dirty="0"/>
          </a:p>
        </p:txBody>
      </p:sp>
    </p:spTree>
    <p:extLst>
      <p:ext uri="{BB962C8B-B14F-4D97-AF65-F5344CB8AC3E}">
        <p14:creationId xmlns:p14="http://schemas.microsoft.com/office/powerpoint/2010/main" val="1750604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571D2A-7DA1-49AC-B7A9-067A65779A9C}"/>
              </a:ext>
            </a:extLst>
          </p:cNvPr>
          <p:cNvSpPr>
            <a:spLocks noGrp="1"/>
          </p:cNvSpPr>
          <p:nvPr>
            <p:ph type="title"/>
          </p:nvPr>
        </p:nvSpPr>
        <p:spPr/>
        <p:txBody>
          <a:bodyPr/>
          <a:lstStyle/>
          <a:p>
            <a:r>
              <a:rPr lang="tr-TR" dirty="0"/>
              <a:t>DEMİR EKSİKLİĞİ</a:t>
            </a:r>
            <a:r>
              <a:rPr lang="tr-TR" sz="2800" i="1" dirty="0"/>
              <a:t>-Kimlere </a:t>
            </a:r>
            <a:r>
              <a:rPr lang="tr-TR" sz="2800" i="1" dirty="0" err="1"/>
              <a:t>Proflaksi</a:t>
            </a:r>
            <a:r>
              <a:rPr lang="tr-TR" sz="2800" i="1" dirty="0"/>
              <a:t>?</a:t>
            </a:r>
            <a:endParaRPr lang="tr-TR" i="1" dirty="0"/>
          </a:p>
        </p:txBody>
      </p:sp>
      <p:sp>
        <p:nvSpPr>
          <p:cNvPr id="3" name="İçerik Yer Tutucusu 2">
            <a:extLst>
              <a:ext uri="{FF2B5EF4-FFF2-40B4-BE49-F238E27FC236}">
                <a16:creationId xmlns:a16="http://schemas.microsoft.com/office/drawing/2014/main" id="{C63EC6BB-7A68-4B34-8FF1-3386D3C09FA4}"/>
              </a:ext>
            </a:extLst>
          </p:cNvPr>
          <p:cNvSpPr>
            <a:spLocks noGrp="1"/>
          </p:cNvSpPr>
          <p:nvPr>
            <p:ph idx="1"/>
          </p:nvPr>
        </p:nvSpPr>
        <p:spPr/>
        <p:txBody>
          <a:bodyPr/>
          <a:lstStyle/>
          <a:p>
            <a:r>
              <a:rPr lang="tr-TR" dirty="0"/>
              <a:t>Gebeler</a:t>
            </a:r>
          </a:p>
          <a:p>
            <a:r>
              <a:rPr lang="tr-TR" dirty="0" err="1"/>
              <a:t>Adölesanlar</a:t>
            </a:r>
            <a:endParaRPr lang="tr-TR" dirty="0"/>
          </a:p>
          <a:p>
            <a:r>
              <a:rPr lang="tr-TR" dirty="0" err="1"/>
              <a:t>İnfantlar</a:t>
            </a:r>
            <a:endParaRPr lang="tr-TR" dirty="0"/>
          </a:p>
          <a:p>
            <a:r>
              <a:rPr lang="tr-TR" dirty="0" err="1"/>
              <a:t>Menorajili</a:t>
            </a:r>
            <a:r>
              <a:rPr lang="tr-TR" dirty="0"/>
              <a:t> kadınlar</a:t>
            </a:r>
          </a:p>
          <a:p>
            <a:r>
              <a:rPr lang="tr-TR" dirty="0"/>
              <a:t>Düzenli kan </a:t>
            </a:r>
            <a:r>
              <a:rPr lang="tr-TR" dirty="0" err="1"/>
              <a:t>donörleri</a:t>
            </a:r>
            <a:endParaRPr lang="tr-TR" dirty="0"/>
          </a:p>
        </p:txBody>
      </p:sp>
    </p:spTree>
    <p:extLst>
      <p:ext uri="{BB962C8B-B14F-4D97-AF65-F5344CB8AC3E}">
        <p14:creationId xmlns:p14="http://schemas.microsoft.com/office/powerpoint/2010/main" val="6940517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DC55A2-8E63-4F2F-8CC2-2019D818F1F7}"/>
              </a:ext>
            </a:extLst>
          </p:cNvPr>
          <p:cNvSpPr>
            <a:spLocks noGrp="1"/>
          </p:cNvSpPr>
          <p:nvPr>
            <p:ph type="title"/>
          </p:nvPr>
        </p:nvSpPr>
        <p:spPr/>
        <p:txBody>
          <a:bodyPr/>
          <a:lstStyle/>
          <a:p>
            <a:r>
              <a:rPr lang="tr-TR" dirty="0"/>
              <a:t>DEMİR EKSİKLİĞİ-</a:t>
            </a:r>
            <a:r>
              <a:rPr lang="tr-TR" sz="2800" i="1" dirty="0"/>
              <a:t>Pediatrik Yaklaşım</a:t>
            </a:r>
            <a:endParaRPr lang="tr-TR" i="1" dirty="0"/>
          </a:p>
        </p:txBody>
      </p:sp>
      <p:sp>
        <p:nvSpPr>
          <p:cNvPr id="3" name="İçerik Yer Tutucusu 2">
            <a:extLst>
              <a:ext uri="{FF2B5EF4-FFF2-40B4-BE49-F238E27FC236}">
                <a16:creationId xmlns:a16="http://schemas.microsoft.com/office/drawing/2014/main" id="{DBD3AA18-A964-4131-ADB9-3ED4DAC2B15C}"/>
              </a:ext>
            </a:extLst>
          </p:cNvPr>
          <p:cNvSpPr>
            <a:spLocks noGrp="1"/>
          </p:cNvSpPr>
          <p:nvPr>
            <p:ph idx="1"/>
          </p:nvPr>
        </p:nvSpPr>
        <p:spPr>
          <a:xfrm>
            <a:off x="838200" y="1865380"/>
            <a:ext cx="10515600" cy="4992619"/>
          </a:xfrm>
        </p:spPr>
        <p:txBody>
          <a:bodyPr>
            <a:normAutofit/>
          </a:bodyPr>
          <a:lstStyle/>
          <a:p>
            <a:pPr marL="0" indent="0">
              <a:buNone/>
            </a:pPr>
            <a:r>
              <a:rPr lang="tr-TR" sz="1800" b="0" i="0" u="none" strike="noStrike" baseline="0" dirty="0">
                <a:solidFill>
                  <a:srgbClr val="000000"/>
                </a:solidFill>
                <a:latin typeface="Calibri" panose="020F0502020204030204" pitchFamily="34" charset="0"/>
              </a:rPr>
              <a:t>Bebekler anemi yönünden değerlendirilmelidir. FM’de:</a:t>
            </a:r>
            <a:r>
              <a:rPr lang="tr-TR" sz="1800" b="0" i="0" u="none" strike="noStrike" baseline="0" dirty="0">
                <a:solidFill>
                  <a:srgbClr val="000000"/>
                </a:solidFill>
                <a:latin typeface="Courier New" panose="02070309020205020404" pitchFamily="49" charset="0"/>
              </a:rPr>
              <a:t> </a:t>
            </a:r>
          </a:p>
          <a:p>
            <a:pPr marL="0" indent="0">
              <a:buNone/>
            </a:pPr>
            <a:endParaRPr lang="tr-TR" sz="1800" b="0" i="0" u="none" strike="noStrike" baseline="0" dirty="0">
              <a:solidFill>
                <a:srgbClr val="000000"/>
              </a:solidFill>
              <a:latin typeface="Courier New" panose="02070309020205020404" pitchFamily="49" charset="0"/>
            </a:endParaRPr>
          </a:p>
          <a:p>
            <a:r>
              <a:rPr lang="tr-TR" sz="2000" b="0" i="0" u="none" strike="noStrike" baseline="0" dirty="0">
                <a:solidFill>
                  <a:srgbClr val="000000"/>
                </a:solidFill>
                <a:latin typeface="Calibri" panose="020F0502020204030204" pitchFamily="34" charset="0"/>
              </a:rPr>
              <a:t>Solukluk en iyi gözler, tırnak yatakları, avuç içi ve kulak kepçesine bakarak anlaşılır. </a:t>
            </a:r>
          </a:p>
          <a:p>
            <a:endParaRPr lang="tr-TR" sz="2000" b="0" i="0" u="none" strike="noStrike" baseline="0" dirty="0">
              <a:solidFill>
                <a:srgbClr val="000000"/>
              </a:solidFill>
              <a:latin typeface="Calibri" panose="020F0502020204030204" pitchFamily="34" charset="0"/>
            </a:endParaRPr>
          </a:p>
          <a:p>
            <a:r>
              <a:rPr lang="tr-TR" sz="2000" dirty="0">
                <a:solidFill>
                  <a:srgbClr val="000000"/>
                </a:solidFill>
                <a:latin typeface="Calibri" panose="020F0502020204030204" pitchFamily="34" charset="0"/>
              </a:rPr>
              <a:t>Y</a:t>
            </a:r>
            <a:r>
              <a:rPr lang="tr-TR" sz="2000" b="0" i="0" u="none" strike="noStrike" baseline="0" dirty="0">
                <a:solidFill>
                  <a:srgbClr val="000000"/>
                </a:solidFill>
                <a:latin typeface="Calibri" panose="020F0502020204030204" pitchFamily="34" charset="0"/>
              </a:rPr>
              <a:t>üksek nabız, ağır anemi varsa kalp yetmezliği?</a:t>
            </a:r>
          </a:p>
          <a:p>
            <a:endParaRPr lang="tr-TR" sz="2000" b="0" i="0" u="none" strike="noStrike" baseline="0" dirty="0">
              <a:latin typeface="Calibri" panose="020F0502020204030204" pitchFamily="34" charset="0"/>
            </a:endParaRPr>
          </a:p>
          <a:p>
            <a:r>
              <a:rPr lang="tr-TR" sz="2000" dirty="0">
                <a:latin typeface="Calibri" panose="020F0502020204030204" pitchFamily="34" charset="0"/>
              </a:rPr>
              <a:t>A</a:t>
            </a:r>
            <a:r>
              <a:rPr lang="tr-TR" sz="2000" b="0" i="0" u="none" strike="noStrike" baseline="0" dirty="0">
                <a:latin typeface="Calibri" panose="020F0502020204030204" pitchFamily="34" charset="0"/>
              </a:rPr>
              <a:t>nemiye bağlı üfürüm</a:t>
            </a:r>
          </a:p>
          <a:p>
            <a:endParaRPr lang="tr-TR" sz="2000" b="0" i="0" u="none" strike="noStrike" baseline="0" dirty="0">
              <a:latin typeface="Calibri" panose="020F0502020204030204" pitchFamily="34" charset="0"/>
            </a:endParaRPr>
          </a:p>
          <a:p>
            <a:r>
              <a:rPr lang="tr-TR" sz="2000" b="0" i="0" u="none" strike="noStrike" baseline="0" dirty="0">
                <a:latin typeface="Calibri" panose="020F0502020204030204" pitchFamily="34" charset="0"/>
              </a:rPr>
              <a:t>Demir eksikliği anemisi ve vitamin B12 eksikliğinde dil ağrılı, kızarık, dil üzerindeki yapılar düzleşmiş, dudak kenarlarında çatlama, tırnaklarda çizgilenme ve içe doğru çökme olabilir. </a:t>
            </a:r>
          </a:p>
          <a:p>
            <a:endParaRPr lang="tr-TR" sz="2000" b="0" i="0" u="none" strike="noStrike" baseline="0" dirty="0">
              <a:latin typeface="Calibri" panose="020F0502020204030204" pitchFamily="34" charset="0"/>
            </a:endParaRPr>
          </a:p>
          <a:p>
            <a:r>
              <a:rPr lang="tr-TR" sz="2000" b="0" i="0" u="none" strike="noStrike" baseline="0" dirty="0">
                <a:latin typeface="Calibri" panose="020F0502020204030204" pitchFamily="34" charset="0"/>
              </a:rPr>
              <a:t>Büyüme ve gelişme geriliği, yaşa göre motor fonksiyonlarda ve zekâda gerilik, yutma güçlüğü, halsizlik, huzursuzluk gibi bulgular değerlendirilir. </a:t>
            </a:r>
          </a:p>
          <a:p>
            <a:endParaRPr lang="tr-TR" sz="1800" b="0" i="0" u="none" strike="noStrike" baseline="0" dirty="0">
              <a:latin typeface="Calibri" panose="020F0502020204030204" pitchFamily="34" charset="0"/>
            </a:endParaRPr>
          </a:p>
          <a:p>
            <a:pPr marL="0" indent="0">
              <a:buNone/>
            </a:pPr>
            <a:endParaRPr lang="tr-TR" dirty="0"/>
          </a:p>
        </p:txBody>
      </p:sp>
    </p:spTree>
    <p:extLst>
      <p:ext uri="{BB962C8B-B14F-4D97-AF65-F5344CB8AC3E}">
        <p14:creationId xmlns:p14="http://schemas.microsoft.com/office/powerpoint/2010/main" val="2932874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2A79EE-D578-4A76-A1EA-52047A249F47}"/>
              </a:ext>
            </a:extLst>
          </p:cNvPr>
          <p:cNvSpPr>
            <a:spLocks noGrp="1"/>
          </p:cNvSpPr>
          <p:nvPr>
            <p:ph type="title"/>
          </p:nvPr>
        </p:nvSpPr>
        <p:spPr/>
        <p:txBody>
          <a:bodyPr/>
          <a:lstStyle/>
          <a:p>
            <a:r>
              <a:rPr lang="tr-TR" dirty="0"/>
              <a:t>DEMİR EKSİKLİĞİ-</a:t>
            </a:r>
            <a:r>
              <a:rPr lang="tr-TR" sz="2800" i="1" dirty="0"/>
              <a:t>Pediatrik Yaklaşım</a:t>
            </a:r>
            <a:endParaRPr lang="tr-TR" dirty="0"/>
          </a:p>
        </p:txBody>
      </p:sp>
      <p:sp>
        <p:nvSpPr>
          <p:cNvPr id="3" name="İçerik Yer Tutucusu 2">
            <a:extLst>
              <a:ext uri="{FF2B5EF4-FFF2-40B4-BE49-F238E27FC236}">
                <a16:creationId xmlns:a16="http://schemas.microsoft.com/office/drawing/2014/main" id="{6F9248A0-81B2-4383-82CF-E9A27DE58315}"/>
              </a:ext>
            </a:extLst>
          </p:cNvPr>
          <p:cNvSpPr>
            <a:spLocks noGrp="1"/>
          </p:cNvSpPr>
          <p:nvPr>
            <p:ph idx="1"/>
          </p:nvPr>
        </p:nvSpPr>
        <p:spPr>
          <a:xfrm>
            <a:off x="838200" y="1825624"/>
            <a:ext cx="10515600" cy="5032375"/>
          </a:xfrm>
        </p:spPr>
        <p:txBody>
          <a:bodyPr>
            <a:normAutofit lnSpcReduction="10000"/>
          </a:bodyPr>
          <a:lstStyle/>
          <a:p>
            <a:r>
              <a:rPr lang="tr-TR" sz="2400" b="0" i="0" u="none" strike="noStrike" baseline="0" dirty="0">
                <a:latin typeface="Calibri" panose="020F0502020204030204" pitchFamily="34" charset="0"/>
              </a:rPr>
              <a:t>Eritrosit yıkımı olan </a:t>
            </a:r>
            <a:r>
              <a:rPr lang="tr-TR" sz="2400" b="0" i="0" u="none" strike="noStrike" baseline="0" dirty="0" err="1">
                <a:latin typeface="Calibri" panose="020F0502020204030204" pitchFamily="34" charset="0"/>
              </a:rPr>
              <a:t>çocuklarda</a:t>
            </a:r>
            <a:r>
              <a:rPr lang="tr-TR" sz="2400" b="0" i="0" u="none" strike="noStrike" baseline="0" dirty="0" err="1">
                <a:latin typeface="Calibri" panose="020F0502020204030204" pitchFamily="34" charset="0"/>
                <a:sym typeface="Wingdings" panose="05000000000000000000" pitchFamily="2" charset="2"/>
              </a:rPr>
              <a:t></a:t>
            </a:r>
            <a:r>
              <a:rPr lang="tr-TR" sz="2400" b="0" i="0" u="none" strike="noStrike" baseline="0" dirty="0" err="1">
                <a:latin typeface="Calibri" panose="020F0502020204030204" pitchFamily="34" charset="0"/>
              </a:rPr>
              <a:t>sarılık</a:t>
            </a:r>
            <a:r>
              <a:rPr lang="tr-TR" sz="2400" b="0" i="0" u="none" strike="noStrike" baseline="0" dirty="0">
                <a:latin typeface="Calibri" panose="020F0502020204030204" pitchFamily="34" charset="0"/>
              </a:rPr>
              <a:t> ve KC ve/veya dalak büyüklüğü </a:t>
            </a:r>
          </a:p>
          <a:p>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Enfeksiyon bulguları araştırılır. </a:t>
            </a:r>
          </a:p>
          <a:p>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Deride renk değişikliği, koyu lekeler, morluklar, kırmızı benekler </a:t>
            </a:r>
          </a:p>
          <a:p>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Kemik ve eklemlerde ağrı (lösemi). </a:t>
            </a:r>
          </a:p>
          <a:p>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Kronik kalıtsal </a:t>
            </a:r>
            <a:r>
              <a:rPr lang="tr-TR" sz="2400" b="0" i="0" u="none" strike="noStrike" baseline="0" dirty="0" err="1">
                <a:latin typeface="Calibri" panose="020F0502020204030204" pitchFamily="34" charset="0"/>
              </a:rPr>
              <a:t>hemolitik</a:t>
            </a:r>
            <a:r>
              <a:rPr lang="tr-TR" sz="2400" b="0" i="0" u="none" strike="noStrike" baseline="0" dirty="0">
                <a:latin typeface="Calibri" panose="020F0502020204030204" pitchFamily="34" charset="0"/>
              </a:rPr>
              <a:t> anemilerde; kemiklerde genişleme ve kemik değişiklikleri </a:t>
            </a:r>
          </a:p>
          <a:p>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Bazı kalıtsal kemik iliği yetmezliklerinde başparmak anomalisi, kemiklerde, kalpte, böbreklerde, deride, tırnaklarda anormal bulgular </a:t>
            </a:r>
          </a:p>
          <a:p>
            <a:pPr marL="0" indent="0">
              <a:buNone/>
            </a:pPr>
            <a:endParaRPr lang="tr-TR" dirty="0"/>
          </a:p>
        </p:txBody>
      </p:sp>
    </p:spTree>
    <p:extLst>
      <p:ext uri="{BB962C8B-B14F-4D97-AF65-F5344CB8AC3E}">
        <p14:creationId xmlns:p14="http://schemas.microsoft.com/office/powerpoint/2010/main" val="19426127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7760E6-C552-4E98-A0A5-FE5EB0945FA5}"/>
              </a:ext>
            </a:extLst>
          </p:cNvPr>
          <p:cNvSpPr>
            <a:spLocks noGrp="1"/>
          </p:cNvSpPr>
          <p:nvPr>
            <p:ph type="title"/>
          </p:nvPr>
        </p:nvSpPr>
        <p:spPr/>
        <p:txBody>
          <a:bodyPr/>
          <a:lstStyle/>
          <a:p>
            <a:r>
              <a:rPr lang="tr-TR" dirty="0"/>
              <a:t>DEMİR EKSİKLİĞİ</a:t>
            </a:r>
            <a:r>
              <a:rPr lang="tr-TR" sz="2800" dirty="0"/>
              <a:t>-</a:t>
            </a:r>
            <a:r>
              <a:rPr lang="tr-TR" sz="2800" i="1" dirty="0"/>
              <a:t>Pediatrik Yaklaşım</a:t>
            </a:r>
            <a:endParaRPr lang="tr-TR" dirty="0"/>
          </a:p>
        </p:txBody>
      </p:sp>
      <p:sp>
        <p:nvSpPr>
          <p:cNvPr id="3" name="İçerik Yer Tutucusu 2">
            <a:extLst>
              <a:ext uri="{FF2B5EF4-FFF2-40B4-BE49-F238E27FC236}">
                <a16:creationId xmlns:a16="http://schemas.microsoft.com/office/drawing/2014/main" id="{A9B8E380-0D3E-4CB1-A4F6-506ADD192B20}"/>
              </a:ext>
            </a:extLst>
          </p:cNvPr>
          <p:cNvSpPr>
            <a:spLocks noGrp="1"/>
          </p:cNvSpPr>
          <p:nvPr>
            <p:ph idx="1"/>
          </p:nvPr>
        </p:nvSpPr>
        <p:spPr/>
        <p:txBody>
          <a:bodyPr/>
          <a:lstStyle/>
          <a:p>
            <a:pPr algn="l"/>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Anemi bulgusu olmayan 4-12 ay arası her bebeğe destek amaçlı (10 mg/gün dozla = +3 </a:t>
            </a:r>
            <a:r>
              <a:rPr lang="tr-TR" sz="1800" b="0" i="0" u="none" strike="noStrike" baseline="0" dirty="0" err="1">
                <a:solidFill>
                  <a:srgbClr val="000000"/>
                </a:solidFill>
                <a:latin typeface="Calibri" panose="020F0502020204030204" pitchFamily="34" charset="0"/>
              </a:rPr>
              <a:t>değerlikli</a:t>
            </a:r>
            <a:r>
              <a:rPr lang="tr-TR" sz="1800" b="0" i="0" u="none" strike="noStrike" baseline="0" dirty="0">
                <a:solidFill>
                  <a:srgbClr val="000000"/>
                </a:solidFill>
                <a:latin typeface="Calibri" panose="020F0502020204030204" pitchFamily="34" charset="0"/>
              </a:rPr>
              <a:t> demir için 4 damla/gün ve günde bir kez, +2 </a:t>
            </a:r>
            <a:r>
              <a:rPr lang="tr-TR" sz="1800" b="0" i="0" u="none" strike="noStrike" baseline="0" dirty="0" err="1">
                <a:solidFill>
                  <a:srgbClr val="000000"/>
                </a:solidFill>
                <a:latin typeface="Calibri" panose="020F0502020204030204" pitchFamily="34" charset="0"/>
              </a:rPr>
              <a:t>değerlikli</a:t>
            </a:r>
            <a:r>
              <a:rPr lang="tr-TR" sz="1800" b="0" i="0" u="none" strike="noStrike" baseline="0" dirty="0">
                <a:solidFill>
                  <a:srgbClr val="000000"/>
                </a:solidFill>
                <a:latin typeface="Calibri" panose="020F0502020204030204" pitchFamily="34" charset="0"/>
              </a:rPr>
              <a:t> demir için 9 damla/gün ve günde 1 kez) demir preparatı başlanmalıdır.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err="1">
                <a:solidFill>
                  <a:srgbClr val="000000"/>
                </a:solidFill>
                <a:latin typeface="Calibri" panose="020F0502020204030204" pitchFamily="34" charset="0"/>
              </a:rPr>
              <a:t>Prematür</a:t>
            </a:r>
            <a:r>
              <a:rPr lang="tr-TR" sz="1800" b="0" i="0" u="none" strike="noStrike" baseline="0" dirty="0">
                <a:solidFill>
                  <a:srgbClr val="000000"/>
                </a:solidFill>
                <a:latin typeface="Calibri" panose="020F0502020204030204" pitchFamily="34" charset="0"/>
              </a:rPr>
              <a:t> veya 2500 gr.’</a:t>
            </a:r>
            <a:r>
              <a:rPr lang="tr-TR" sz="1800" b="0" i="0" u="none" strike="noStrike" baseline="0" dirty="0" err="1">
                <a:solidFill>
                  <a:srgbClr val="000000"/>
                </a:solidFill>
                <a:latin typeface="Calibri" panose="020F0502020204030204" pitchFamily="34" charset="0"/>
              </a:rPr>
              <a:t>ın</a:t>
            </a:r>
            <a:r>
              <a:rPr lang="tr-TR" sz="1800" b="0" i="0" u="none" strike="noStrike" baseline="0" dirty="0">
                <a:solidFill>
                  <a:srgbClr val="000000"/>
                </a:solidFill>
                <a:latin typeface="Calibri" panose="020F0502020204030204" pitchFamily="34" charset="0"/>
              </a:rPr>
              <a:t> altında ağırlıkla doğmuş bebeklere, 2. ayında daha önce başlanmamışsa (2 mg/kg/gün) demir preparatı başlanmalıdır.</a:t>
            </a:r>
          </a:p>
          <a:p>
            <a:pPr marL="0" indent="0">
              <a:buNone/>
            </a:pPr>
            <a:r>
              <a:rPr lang="tr-TR" sz="1800" b="0" i="0" u="none" strike="noStrike" baseline="0" dirty="0">
                <a:solidFill>
                  <a:srgbClr val="000000"/>
                </a:solidFill>
                <a:latin typeface="Calibri" panose="020F0502020204030204" pitchFamily="34" charset="0"/>
              </a:rPr>
              <a:t> </a:t>
            </a:r>
          </a:p>
          <a:p>
            <a:pPr>
              <a:buFont typeface="Wingdings" panose="05000000000000000000" pitchFamily="2" charset="2"/>
              <a:buChar char="ü"/>
            </a:pPr>
            <a:r>
              <a:rPr lang="tr-TR" sz="1800" b="0" i="0" u="none" strike="noStrike" baseline="0" dirty="0">
                <a:solidFill>
                  <a:srgbClr val="000000"/>
                </a:solidFill>
                <a:latin typeface="Arial" panose="020B0604020202020204" pitchFamily="34" charset="0"/>
              </a:rPr>
              <a:t> </a:t>
            </a:r>
            <a:r>
              <a:rPr lang="tr-TR" sz="1800" b="0" i="0" u="none" strike="noStrike" baseline="0" dirty="0" err="1">
                <a:solidFill>
                  <a:srgbClr val="000000"/>
                </a:solidFill>
                <a:latin typeface="Calibri" panose="020F0502020204030204" pitchFamily="34" charset="0"/>
              </a:rPr>
              <a:t>Proflaktik</a:t>
            </a:r>
            <a:r>
              <a:rPr lang="tr-TR" sz="1800" b="0" i="0" u="none" strike="noStrike" baseline="0" dirty="0">
                <a:solidFill>
                  <a:srgbClr val="000000"/>
                </a:solidFill>
                <a:latin typeface="Calibri" panose="020F0502020204030204" pitchFamily="34" charset="0"/>
              </a:rPr>
              <a:t> demir uygulanan bebekleri ilaç başlandıktan sonra 9. ayda takip edilmesi (hemoglobin, </a:t>
            </a:r>
            <a:r>
              <a:rPr lang="tr-TR" sz="1800" b="0" i="0" u="none" strike="noStrike" baseline="0" dirty="0" err="1">
                <a:solidFill>
                  <a:srgbClr val="000000"/>
                </a:solidFill>
                <a:latin typeface="Calibri" panose="020F0502020204030204" pitchFamily="34" charset="0"/>
              </a:rPr>
              <a:t>hemotokrit</a:t>
            </a:r>
            <a:r>
              <a:rPr lang="tr-TR" sz="1800" b="0" i="0" u="none" strike="noStrike" baseline="0" dirty="0">
                <a:solidFill>
                  <a:srgbClr val="000000"/>
                </a:solidFill>
                <a:latin typeface="Calibri" panose="020F0502020204030204" pitchFamily="34" charset="0"/>
              </a:rPr>
              <a:t> bakılması), anemisi varsa sevk edilmesinin yoksa </a:t>
            </a:r>
            <a:r>
              <a:rPr lang="tr-TR" sz="1800" b="0" i="0" u="none" strike="noStrike" baseline="0" dirty="0" err="1">
                <a:solidFill>
                  <a:srgbClr val="000000"/>
                </a:solidFill>
                <a:latin typeface="Calibri" panose="020F0502020204030204" pitchFamily="34" charset="0"/>
              </a:rPr>
              <a:t>proflaksinin</a:t>
            </a:r>
            <a:r>
              <a:rPr lang="tr-TR" sz="1800" b="0" i="0" u="none" strike="noStrike" baseline="0" dirty="0">
                <a:solidFill>
                  <a:srgbClr val="000000"/>
                </a:solidFill>
                <a:latin typeface="Calibri" panose="020F0502020204030204" pitchFamily="34" charset="0"/>
              </a:rPr>
              <a:t> devamının sağlanması gereklidir.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4-24 ay arası, anemi tespit edilen her bebeğe (3 mg/kg/gün 3 ay süre ile) demir preparatı verilerek tedavisi sağlanmalıdır. </a:t>
            </a:r>
          </a:p>
          <a:p>
            <a:pPr marL="0" indent="0">
              <a:buNone/>
            </a:pPr>
            <a:endParaRPr lang="tr-TR" dirty="0"/>
          </a:p>
        </p:txBody>
      </p:sp>
    </p:spTree>
    <p:extLst>
      <p:ext uri="{BB962C8B-B14F-4D97-AF65-F5344CB8AC3E}">
        <p14:creationId xmlns:p14="http://schemas.microsoft.com/office/powerpoint/2010/main" val="1950189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D2692A-3806-4490-8EA9-B503678FC8A1}"/>
              </a:ext>
            </a:extLst>
          </p:cNvPr>
          <p:cNvSpPr>
            <a:spLocks noGrp="1"/>
          </p:cNvSpPr>
          <p:nvPr>
            <p:ph type="title"/>
          </p:nvPr>
        </p:nvSpPr>
        <p:spPr/>
        <p:txBody>
          <a:bodyPr/>
          <a:lstStyle/>
          <a:p>
            <a:r>
              <a:rPr lang="tr-TR" dirty="0"/>
              <a:t>DEMİR EKSİKLİĞİ</a:t>
            </a:r>
            <a:r>
              <a:rPr lang="tr-TR" sz="2800" dirty="0"/>
              <a:t>-</a:t>
            </a:r>
            <a:r>
              <a:rPr lang="tr-TR" sz="2800" i="1" dirty="0"/>
              <a:t>Pediatrik Yaklaşım</a:t>
            </a:r>
            <a:endParaRPr lang="tr-TR" dirty="0"/>
          </a:p>
        </p:txBody>
      </p:sp>
      <p:sp>
        <p:nvSpPr>
          <p:cNvPr id="3" name="İçerik Yer Tutucusu 2">
            <a:extLst>
              <a:ext uri="{FF2B5EF4-FFF2-40B4-BE49-F238E27FC236}">
                <a16:creationId xmlns:a16="http://schemas.microsoft.com/office/drawing/2014/main" id="{73D79700-4B0F-471E-86D0-5B90FB9B7B25}"/>
              </a:ext>
            </a:extLst>
          </p:cNvPr>
          <p:cNvSpPr>
            <a:spLocks noGrp="1"/>
          </p:cNvSpPr>
          <p:nvPr>
            <p:ph idx="1"/>
          </p:nvPr>
        </p:nvSpPr>
        <p:spPr>
          <a:xfrm>
            <a:off x="838200" y="1825625"/>
            <a:ext cx="10515600" cy="4932984"/>
          </a:xfrm>
        </p:spPr>
        <p:txBody>
          <a:bodyPr>
            <a:normAutofit/>
          </a:bodyPr>
          <a:lstStyle/>
          <a:p>
            <a:pPr algn="l"/>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Anemi tedavisi verilen bebekleri ilaç başlandıktan 1 ay sonra takip edilmesi, anemisi varsa sevk edilmesinin yoksa tedavisinin devamının sağlanması gereklidir.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err="1">
                <a:solidFill>
                  <a:srgbClr val="000000"/>
                </a:solidFill>
                <a:latin typeface="Calibri" panose="020F0502020204030204" pitchFamily="34" charset="0"/>
              </a:rPr>
              <a:t>Hb</a:t>
            </a:r>
            <a:r>
              <a:rPr lang="tr-TR" sz="1800" b="0" i="0" u="none" strike="noStrike" baseline="0" dirty="0">
                <a:solidFill>
                  <a:srgbClr val="000000"/>
                </a:solidFill>
                <a:latin typeface="Calibri" panose="020F0502020204030204" pitchFamily="34" charset="0"/>
              </a:rPr>
              <a:t> değeri 7gr’dan, </a:t>
            </a:r>
            <a:r>
              <a:rPr lang="tr-TR" sz="1800" b="0" i="0" u="none" strike="noStrike" baseline="0" dirty="0" err="1">
                <a:solidFill>
                  <a:srgbClr val="000000"/>
                </a:solidFill>
                <a:latin typeface="Calibri" panose="020F0502020204030204" pitchFamily="34" charset="0"/>
              </a:rPr>
              <a:t>Htc</a:t>
            </a:r>
            <a:r>
              <a:rPr lang="tr-TR" sz="1800" b="0" i="0" u="none" strike="noStrike" baseline="0" dirty="0">
                <a:solidFill>
                  <a:srgbClr val="000000"/>
                </a:solidFill>
                <a:latin typeface="Calibri" panose="020F0502020204030204" pitchFamily="34" charset="0"/>
              </a:rPr>
              <a:t> değeri %21’den düşük tespit edilen her küçük bebek ve çocuk hastaneye acil sevk edilmelidir.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İlaçlar tercihen çocuk aç iken, öğün aralarında verilir. Süt ve süt içeren gıdalarla birlikte verilmez, en az yarım saat geçmiş olmalıdır. C vitamini içeren içecek ve yiyecekler demir emilimini artırır.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Demir ilaçlarının düzenli ve yeterli süreyle kullanılması çok önemlidir.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marL="0" indent="0">
              <a:buNone/>
            </a:pPr>
            <a:endParaRPr lang="tr-TR" dirty="0"/>
          </a:p>
        </p:txBody>
      </p:sp>
    </p:spTree>
    <p:extLst>
      <p:ext uri="{BB962C8B-B14F-4D97-AF65-F5344CB8AC3E}">
        <p14:creationId xmlns:p14="http://schemas.microsoft.com/office/powerpoint/2010/main" val="1815187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41F4F7-5A2C-4CA1-B4AD-BCA85433EF98}"/>
              </a:ext>
            </a:extLst>
          </p:cNvPr>
          <p:cNvSpPr>
            <a:spLocks noGrp="1"/>
          </p:cNvSpPr>
          <p:nvPr>
            <p:ph type="title"/>
          </p:nvPr>
        </p:nvSpPr>
        <p:spPr/>
        <p:txBody>
          <a:bodyPr/>
          <a:lstStyle/>
          <a:p>
            <a:r>
              <a:rPr lang="tr-TR" dirty="0"/>
              <a:t>DEMİR EKSİKLİĞİ</a:t>
            </a:r>
            <a:r>
              <a:rPr lang="tr-TR" sz="4400" dirty="0"/>
              <a:t>-</a:t>
            </a:r>
            <a:r>
              <a:rPr lang="tr-TR" sz="2800" i="1" dirty="0"/>
              <a:t>Pediatrik Yaklaşım</a:t>
            </a:r>
            <a:endParaRPr lang="tr-TR" dirty="0"/>
          </a:p>
        </p:txBody>
      </p:sp>
      <p:sp>
        <p:nvSpPr>
          <p:cNvPr id="3" name="İçerik Yer Tutucusu 2">
            <a:extLst>
              <a:ext uri="{FF2B5EF4-FFF2-40B4-BE49-F238E27FC236}">
                <a16:creationId xmlns:a16="http://schemas.microsoft.com/office/drawing/2014/main" id="{7322C560-D00F-4CED-9F32-050D9A86E7E0}"/>
              </a:ext>
            </a:extLst>
          </p:cNvPr>
          <p:cNvSpPr>
            <a:spLocks noGrp="1"/>
          </p:cNvSpPr>
          <p:nvPr>
            <p:ph idx="1"/>
          </p:nvPr>
        </p:nvSpPr>
        <p:spPr>
          <a:xfrm>
            <a:off x="838200" y="1825624"/>
            <a:ext cx="10515600" cy="4866723"/>
          </a:xfrm>
        </p:spPr>
        <p:txBody>
          <a:bodyPr>
            <a:normAutofit/>
          </a:bodyPr>
          <a:lstStyle/>
          <a:p>
            <a:pPr marL="0" indent="0" algn="l">
              <a:buNone/>
            </a:pPr>
            <a:endParaRPr lang="tr-TR" sz="1800" b="0" i="0" u="none" strike="noStrike" baseline="0" dirty="0">
              <a:solidFill>
                <a:srgbClr val="000000"/>
              </a:solidFill>
              <a:latin typeface="Calibri" panose="020F0502020204030204" pitchFamily="34" charset="0"/>
            </a:endParaRPr>
          </a:p>
          <a:p>
            <a:pPr marL="0" indent="0" algn="l">
              <a:buNone/>
            </a:pPr>
            <a:endParaRPr lang="tr-TR" sz="180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Birlikte mutlaka aileye ve hastaya dengeli ve demirden zengin beslenme hakkında bilgi verilir. Çocukların beslenmesine altıncı aydan sonra demir içeriği fazla olan kırmızı et ve yumurta gibi ek gıdaların eklenmesiyle demir eksikliği anemisinin gelişmesi önlenebilir. Çocuklara günde 500 ml’den fazla inek sütü verilmemelidir. </a:t>
            </a:r>
          </a:p>
          <a:p>
            <a:pPr marL="0" indent="0" algn="l">
              <a:buNone/>
            </a:pPr>
            <a:endParaRPr lang="tr-TR" sz="18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Demir içeren ilaçların tadı çok tatlı olmadığından bazı çocuklarda ilaç alımına karşı direnç görülebilir. Bu çocuklarda ilacın portakal suyu ile birlikte verilmesi hem tadı hem de emilimi artırması açısından yararlı olur. </a:t>
            </a:r>
          </a:p>
          <a:p>
            <a:pPr marL="0" indent="0">
              <a:buNone/>
            </a:pPr>
            <a:endParaRPr lang="tr-TR" sz="1800" dirty="0">
              <a:solidFill>
                <a:srgbClr val="000000"/>
              </a:solidFill>
              <a:latin typeface="Calibri" panose="020F0502020204030204" pitchFamily="34" charset="0"/>
            </a:endParaRPr>
          </a:p>
          <a:p>
            <a:pPr>
              <a:buFont typeface="Wingdings" panose="05000000000000000000" pitchFamily="2" charset="2"/>
              <a:buChar char="ü"/>
            </a:pPr>
            <a:r>
              <a:rPr lang="tr-TR" sz="1800" b="0" i="0" u="none" strike="noStrike" baseline="0" dirty="0">
                <a:solidFill>
                  <a:srgbClr val="000000"/>
                </a:solidFill>
                <a:latin typeface="Calibri" panose="020F0502020204030204" pitchFamily="34" charset="0"/>
              </a:rPr>
              <a:t>İlaç kullanımı ile birlikte bazı çocuklarda kabızlık veya ishal, karın ağrısı ve midede yanma hissi gelişebilir. Karın ağrısı varsa ilaç açken akşam saatlerinde verilebilir. Midede yanma ilacın tok karnına, yemekten en az yarım saat sonra alınması ile kontrol altına alınabilir. </a:t>
            </a:r>
          </a:p>
          <a:p>
            <a:pPr>
              <a:buFont typeface="Wingdings" panose="05000000000000000000" pitchFamily="2" charset="2"/>
              <a:buChar char="ü"/>
            </a:pPr>
            <a:endParaRPr lang="tr-TR" sz="1800" b="0" i="0" u="none" strike="noStrike" baseline="0" dirty="0">
              <a:solidFill>
                <a:srgbClr val="000000"/>
              </a:solidFill>
              <a:latin typeface="Calibri" panose="020F0502020204030204" pitchFamily="34" charset="0"/>
            </a:endParaRPr>
          </a:p>
          <a:p>
            <a:pPr marL="0" indent="0">
              <a:buNone/>
            </a:pPr>
            <a:endParaRPr lang="tr-TR" dirty="0"/>
          </a:p>
        </p:txBody>
      </p:sp>
    </p:spTree>
    <p:extLst>
      <p:ext uri="{BB962C8B-B14F-4D97-AF65-F5344CB8AC3E}">
        <p14:creationId xmlns:p14="http://schemas.microsoft.com/office/powerpoint/2010/main" val="5242775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CF710F-E539-48B9-AA0A-DF4D4D58F915}"/>
              </a:ext>
            </a:extLst>
          </p:cNvPr>
          <p:cNvSpPr>
            <a:spLocks noGrp="1"/>
          </p:cNvSpPr>
          <p:nvPr>
            <p:ph type="title"/>
          </p:nvPr>
        </p:nvSpPr>
        <p:spPr/>
        <p:txBody>
          <a:bodyPr/>
          <a:lstStyle/>
          <a:p>
            <a:r>
              <a:rPr lang="tr-TR" dirty="0"/>
              <a:t>DEMİR EKSİKLİĞİ</a:t>
            </a:r>
            <a:r>
              <a:rPr lang="tr-TR" sz="6600" dirty="0"/>
              <a:t>-</a:t>
            </a:r>
            <a:r>
              <a:rPr lang="tr-TR" sz="2800" i="1" dirty="0"/>
              <a:t>Pediatrik Yaklaşım</a:t>
            </a:r>
            <a:endParaRPr lang="tr-TR" dirty="0"/>
          </a:p>
        </p:txBody>
      </p:sp>
      <p:sp>
        <p:nvSpPr>
          <p:cNvPr id="3" name="İçerik Yer Tutucusu 2">
            <a:extLst>
              <a:ext uri="{FF2B5EF4-FFF2-40B4-BE49-F238E27FC236}">
                <a16:creationId xmlns:a16="http://schemas.microsoft.com/office/drawing/2014/main" id="{A5F56E4D-8032-43A5-8521-6CE7037D1ED2}"/>
              </a:ext>
            </a:extLst>
          </p:cNvPr>
          <p:cNvSpPr>
            <a:spLocks noGrp="1"/>
          </p:cNvSpPr>
          <p:nvPr>
            <p:ph idx="1"/>
          </p:nvPr>
        </p:nvSpPr>
        <p:spPr/>
        <p:txBody>
          <a:bodyPr>
            <a:normAutofit/>
          </a:bodyPr>
          <a:lstStyle/>
          <a:p>
            <a:pPr>
              <a:buFont typeface="Wingdings" panose="05000000000000000000" pitchFamily="2" charset="2"/>
              <a:buChar char="ü"/>
            </a:pPr>
            <a:r>
              <a:rPr lang="tr-TR" sz="2000" b="0" i="0" u="none" strike="noStrike" baseline="0" dirty="0">
                <a:solidFill>
                  <a:srgbClr val="000000"/>
                </a:solidFill>
                <a:latin typeface="Calibri" panose="020F0502020204030204" pitchFamily="34" charset="0"/>
              </a:rPr>
              <a:t>Oral demir ilaçlarının yan etkileri (bulantı, kusma, </a:t>
            </a:r>
            <a:r>
              <a:rPr lang="tr-TR" sz="2000" b="0" i="0" u="none" strike="noStrike" baseline="0" dirty="0" err="1">
                <a:solidFill>
                  <a:srgbClr val="000000"/>
                </a:solidFill>
                <a:latin typeface="Calibri" panose="020F0502020204030204" pitchFamily="34" charset="0"/>
              </a:rPr>
              <a:t>dispepsi</a:t>
            </a:r>
            <a:r>
              <a:rPr lang="tr-TR" sz="2000" b="0" i="0" u="none" strike="noStrike" baseline="0" dirty="0">
                <a:solidFill>
                  <a:srgbClr val="000000"/>
                </a:solidFill>
                <a:latin typeface="Calibri" panose="020F0502020204030204" pitchFamily="34" charset="0"/>
              </a:rPr>
              <a:t>, </a:t>
            </a:r>
            <a:r>
              <a:rPr lang="tr-TR" sz="2000" b="0" i="0" u="none" strike="noStrike" baseline="0" dirty="0" err="1">
                <a:solidFill>
                  <a:srgbClr val="000000"/>
                </a:solidFill>
                <a:latin typeface="Calibri" panose="020F0502020204030204" pitchFamily="34" charset="0"/>
              </a:rPr>
              <a:t>konstipasyon</a:t>
            </a:r>
            <a:r>
              <a:rPr lang="tr-TR" sz="2000" b="0" i="0" u="none" strike="noStrike" baseline="0" dirty="0">
                <a:solidFill>
                  <a:srgbClr val="000000"/>
                </a:solidFill>
                <a:latin typeface="Calibri" panose="020F0502020204030204" pitchFamily="34" charset="0"/>
              </a:rPr>
              <a:t>, ishal, gaz, dışkının siyah renkli olması, dişlerin siyaha boyanması) konusunda hasta/ailesi bilgilendirilir. Dişlerin siyaha boyanmasını en aza indirmek için, damla veya şurup formunun dilin arkasına doğru, dişlerle temas etmeyecek şekilde verilmesi; ilacın meyve suyu veya su ile seyreltilerek verilmesi; ilacın bir pipet ile verilmesi önerilir. </a:t>
            </a:r>
          </a:p>
          <a:p>
            <a:pPr>
              <a:buFont typeface="Wingdings" panose="05000000000000000000" pitchFamily="2" charset="2"/>
              <a:buChar char="ü"/>
            </a:pPr>
            <a:endParaRPr lang="tr-TR" sz="20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endParaRPr lang="tr-TR" sz="2000" b="0" i="0" u="none" strike="noStrike" baseline="0" dirty="0">
              <a:solidFill>
                <a:srgbClr val="000000"/>
              </a:solidFill>
              <a:latin typeface="Calibri" panose="020F0502020204030204" pitchFamily="34" charset="0"/>
            </a:endParaRPr>
          </a:p>
          <a:p>
            <a:pPr>
              <a:buFont typeface="Wingdings" panose="05000000000000000000" pitchFamily="2" charset="2"/>
              <a:buChar char="ü"/>
            </a:pPr>
            <a:r>
              <a:rPr lang="tr-TR" sz="2000" b="0" i="0" u="none" strike="noStrike" baseline="0" dirty="0">
                <a:solidFill>
                  <a:srgbClr val="000000"/>
                </a:solidFill>
                <a:latin typeface="Calibri" panose="020F0502020204030204" pitchFamily="34" charset="0"/>
              </a:rPr>
              <a:t>Ayrıca çocuklarda demir eksikliği anemisi için 5 yaş izlemi(16. İzlem) ve </a:t>
            </a:r>
            <a:r>
              <a:rPr lang="tr-TR" sz="2000" b="0" i="0" u="none" strike="noStrike" baseline="0" dirty="0" err="1">
                <a:solidFill>
                  <a:srgbClr val="000000"/>
                </a:solidFill>
                <a:latin typeface="Calibri" panose="020F0502020204030204" pitchFamily="34" charset="0"/>
              </a:rPr>
              <a:t>adolesan</a:t>
            </a:r>
            <a:r>
              <a:rPr lang="tr-TR" sz="2000" b="0" i="0" u="none" strike="noStrike" baseline="0" dirty="0">
                <a:solidFill>
                  <a:srgbClr val="000000"/>
                </a:solidFill>
                <a:latin typeface="Calibri" panose="020F0502020204030204" pitchFamily="34" charset="0"/>
              </a:rPr>
              <a:t> dönemlerinde(10-14 yaş arasında, 15-18 yaş arasında ve 19-21 yaş arasında) birer kez olmak üzere hemoglobin, </a:t>
            </a:r>
            <a:r>
              <a:rPr lang="tr-TR" sz="2000" b="0" i="0" u="none" strike="noStrike" baseline="0" dirty="0" err="1">
                <a:solidFill>
                  <a:srgbClr val="000000"/>
                </a:solidFill>
                <a:latin typeface="Calibri" panose="020F0502020204030204" pitchFamily="34" charset="0"/>
              </a:rPr>
              <a:t>hemotokrit</a:t>
            </a:r>
            <a:r>
              <a:rPr lang="tr-TR" sz="2000" b="0" i="0" u="none" strike="noStrike" baseline="0" dirty="0">
                <a:solidFill>
                  <a:srgbClr val="000000"/>
                </a:solidFill>
                <a:latin typeface="Calibri" panose="020F0502020204030204" pitchFamily="34" charset="0"/>
              </a:rPr>
              <a:t> bakılması gereklidir. </a:t>
            </a:r>
          </a:p>
          <a:p>
            <a:pPr marL="0" indent="0">
              <a:buNone/>
            </a:pPr>
            <a:endParaRPr lang="tr-TR" dirty="0"/>
          </a:p>
        </p:txBody>
      </p:sp>
    </p:spTree>
    <p:extLst>
      <p:ext uri="{BB962C8B-B14F-4D97-AF65-F5344CB8AC3E}">
        <p14:creationId xmlns:p14="http://schemas.microsoft.com/office/powerpoint/2010/main" val="2759656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44A9B71-7CBC-43F7-B16A-A6F3B8AA11A9}"/>
              </a:ext>
            </a:extLst>
          </p:cNvPr>
          <p:cNvSpPr>
            <a:spLocks noGrp="1"/>
          </p:cNvSpPr>
          <p:nvPr>
            <p:ph idx="1"/>
          </p:nvPr>
        </p:nvSpPr>
        <p:spPr>
          <a:xfrm>
            <a:off x="838200" y="410817"/>
            <a:ext cx="10515600" cy="5738192"/>
          </a:xfrm>
        </p:spPr>
        <p:txBody>
          <a:bodyPr>
            <a:normAutofit lnSpcReduction="10000"/>
          </a:bodyPr>
          <a:lstStyle/>
          <a:p>
            <a:pPr marL="0" indent="0">
              <a:buNone/>
            </a:pPr>
            <a:r>
              <a:rPr lang="tr-TR" dirty="0">
                <a:solidFill>
                  <a:srgbClr val="FF0000"/>
                </a:solidFill>
              </a:rPr>
              <a:t>FERROSANOL</a:t>
            </a:r>
            <a:r>
              <a:rPr lang="tr-TR" dirty="0">
                <a:solidFill>
                  <a:srgbClr val="FF0000"/>
                </a:solidFill>
                <a:sym typeface="Wingdings" panose="05000000000000000000" pitchFamily="2" charset="2"/>
              </a:rPr>
              <a:t>  (+2)</a:t>
            </a:r>
            <a:endParaRPr lang="tr-TR" dirty="0">
              <a:solidFill>
                <a:srgbClr val="FF0000"/>
              </a:solidFill>
            </a:endParaRPr>
          </a:p>
          <a:p>
            <a:pPr marL="0" indent="0">
              <a:buNone/>
            </a:pPr>
            <a:r>
              <a:rPr lang="tr-TR" dirty="0">
                <a:solidFill>
                  <a:srgbClr val="FF0000"/>
                </a:solidFill>
              </a:rPr>
              <a:t>1 damla=1mg      1 ölçek=20 mg      1 draje=40mg      1kapsül=100mg</a:t>
            </a:r>
          </a:p>
          <a:p>
            <a:pPr marL="0" indent="0">
              <a:buNone/>
            </a:pPr>
            <a:endParaRPr lang="tr-TR" dirty="0">
              <a:solidFill>
                <a:srgbClr val="FF0000"/>
              </a:solidFill>
            </a:endParaRPr>
          </a:p>
          <a:p>
            <a:pPr marL="0" indent="0">
              <a:buNone/>
            </a:pPr>
            <a:r>
              <a:rPr lang="tr-TR" dirty="0">
                <a:solidFill>
                  <a:srgbClr val="0070C0"/>
                </a:solidFill>
              </a:rPr>
              <a:t>FERİFER:  (+3)</a:t>
            </a:r>
          </a:p>
          <a:p>
            <a:pPr marL="0" indent="0">
              <a:buNone/>
            </a:pPr>
            <a:r>
              <a:rPr lang="tr-TR" dirty="0">
                <a:solidFill>
                  <a:srgbClr val="0070C0"/>
                </a:solidFill>
              </a:rPr>
              <a:t>1 ölçek=40mg/100mg     1 kaşık=40mg</a:t>
            </a:r>
          </a:p>
          <a:p>
            <a:pPr marL="0" indent="0">
              <a:buNone/>
            </a:pPr>
            <a:endParaRPr lang="tr-TR" dirty="0">
              <a:solidFill>
                <a:srgbClr val="0070C0"/>
              </a:solidFill>
            </a:endParaRPr>
          </a:p>
          <a:p>
            <a:pPr marL="0" indent="0">
              <a:buNone/>
            </a:pPr>
            <a:r>
              <a:rPr lang="tr-TR" dirty="0">
                <a:solidFill>
                  <a:srgbClr val="0070C0"/>
                </a:solidFill>
              </a:rPr>
              <a:t>SANTAFER(+3)      1 ölçek=50mg      1 tablet=100mg</a:t>
            </a:r>
          </a:p>
          <a:p>
            <a:pPr marL="0" indent="0">
              <a:buNone/>
            </a:pPr>
            <a:endParaRPr lang="tr-TR" dirty="0">
              <a:solidFill>
                <a:srgbClr val="0070C0"/>
              </a:solidFill>
            </a:endParaRPr>
          </a:p>
          <a:p>
            <a:pPr marL="0" indent="0">
              <a:buNone/>
            </a:pPr>
            <a:r>
              <a:rPr lang="tr-TR" dirty="0">
                <a:solidFill>
                  <a:srgbClr val="0070C0"/>
                </a:solidFill>
              </a:rPr>
              <a:t>MALTOFER(+3)        1ölçek=100mg</a:t>
            </a:r>
          </a:p>
          <a:p>
            <a:pPr marL="0" indent="0">
              <a:buNone/>
            </a:pPr>
            <a:endParaRPr lang="tr-TR" dirty="0">
              <a:solidFill>
                <a:srgbClr val="0070C0"/>
              </a:solidFill>
            </a:endParaRPr>
          </a:p>
          <a:p>
            <a:pPr marL="0" indent="0">
              <a:buNone/>
            </a:pPr>
            <a:r>
              <a:rPr lang="tr-TR" dirty="0">
                <a:solidFill>
                  <a:srgbClr val="0070C0"/>
                </a:solidFill>
              </a:rPr>
              <a:t>FERRUM(+3)</a:t>
            </a:r>
          </a:p>
          <a:p>
            <a:pPr marL="0" indent="0">
              <a:buNone/>
            </a:pPr>
            <a:r>
              <a:rPr lang="tr-TR" dirty="0">
                <a:solidFill>
                  <a:srgbClr val="0070C0"/>
                </a:solidFill>
              </a:rPr>
              <a:t>1 damla=1mg    1ölçek=50mg     </a:t>
            </a:r>
            <a:r>
              <a:rPr lang="tr-TR" dirty="0" err="1">
                <a:solidFill>
                  <a:srgbClr val="0070C0"/>
                </a:solidFill>
              </a:rPr>
              <a:t>ferrum</a:t>
            </a:r>
            <a:r>
              <a:rPr lang="tr-TR" dirty="0">
                <a:solidFill>
                  <a:srgbClr val="0070C0"/>
                </a:solidFill>
              </a:rPr>
              <a:t> fort=100mg </a:t>
            </a:r>
            <a:r>
              <a:rPr lang="tr-TR" dirty="0" err="1">
                <a:solidFill>
                  <a:srgbClr val="0070C0"/>
                </a:solidFill>
              </a:rPr>
              <a:t>demir+folat</a:t>
            </a:r>
            <a:endParaRPr lang="tr-TR" dirty="0">
              <a:solidFill>
                <a:srgbClr val="0070C0"/>
              </a:solidFill>
            </a:endParaRPr>
          </a:p>
          <a:p>
            <a:pPr marL="0" indent="0">
              <a:buNone/>
            </a:pPr>
            <a:endParaRPr lang="tr-TR" dirty="0"/>
          </a:p>
        </p:txBody>
      </p:sp>
    </p:spTree>
    <p:extLst>
      <p:ext uri="{BB962C8B-B14F-4D97-AF65-F5344CB8AC3E}">
        <p14:creationId xmlns:p14="http://schemas.microsoft.com/office/powerpoint/2010/main" val="130543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57CA6E1-A195-4E47-BD1D-EE0698AB6144}"/>
              </a:ext>
            </a:extLst>
          </p:cNvPr>
          <p:cNvPicPr>
            <a:picLocks noChangeAspect="1"/>
          </p:cNvPicPr>
          <p:nvPr/>
        </p:nvPicPr>
        <p:blipFill>
          <a:blip r:embed="rId2"/>
          <a:stretch>
            <a:fillRect/>
          </a:stretch>
        </p:blipFill>
        <p:spPr>
          <a:xfrm>
            <a:off x="3657600" y="64007"/>
            <a:ext cx="4876800" cy="6729985"/>
          </a:xfrm>
          <a:prstGeom prst="rect">
            <a:avLst/>
          </a:prstGeom>
        </p:spPr>
      </p:pic>
    </p:spTree>
    <p:extLst>
      <p:ext uri="{BB962C8B-B14F-4D97-AF65-F5344CB8AC3E}">
        <p14:creationId xmlns:p14="http://schemas.microsoft.com/office/powerpoint/2010/main" val="64240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53D4A5-F3EA-47D3-9224-0AA9D1F636F8}"/>
              </a:ext>
            </a:extLst>
          </p:cNvPr>
          <p:cNvSpPr>
            <a:spLocks noGrp="1"/>
          </p:cNvSpPr>
          <p:nvPr>
            <p:ph type="title"/>
          </p:nvPr>
        </p:nvSpPr>
        <p:spPr/>
        <p:txBody>
          <a:bodyPr/>
          <a:lstStyle/>
          <a:p>
            <a:r>
              <a:rPr lang="tr-TR" dirty="0"/>
              <a:t>D VİTAMİNİ-</a:t>
            </a:r>
            <a:r>
              <a:rPr lang="tr-TR" sz="2400" i="1" dirty="0"/>
              <a:t>Genel Bilgiler</a:t>
            </a:r>
          </a:p>
        </p:txBody>
      </p:sp>
      <p:sp>
        <p:nvSpPr>
          <p:cNvPr id="3" name="İçerik Yer Tutucusu 2">
            <a:extLst>
              <a:ext uri="{FF2B5EF4-FFF2-40B4-BE49-F238E27FC236}">
                <a16:creationId xmlns:a16="http://schemas.microsoft.com/office/drawing/2014/main" id="{5FEAE48B-BDF3-4E3B-892B-14E64C61BED3}"/>
              </a:ext>
            </a:extLst>
          </p:cNvPr>
          <p:cNvSpPr>
            <a:spLocks noGrp="1"/>
          </p:cNvSpPr>
          <p:nvPr>
            <p:ph idx="1"/>
          </p:nvPr>
        </p:nvSpPr>
        <p:spPr>
          <a:xfrm>
            <a:off x="357809" y="1825625"/>
            <a:ext cx="11423373" cy="4840218"/>
          </a:xfrm>
        </p:spPr>
        <p:txBody>
          <a:bodyPr>
            <a:normAutofit/>
          </a:bodyPr>
          <a:lstStyle/>
          <a:p>
            <a:pPr marL="0" indent="0">
              <a:buNone/>
            </a:pPr>
            <a:r>
              <a:rPr lang="tr-TR" dirty="0">
                <a:solidFill>
                  <a:srgbClr val="FFC000"/>
                </a:solidFill>
              </a:rPr>
              <a:t>Güneş ışınlarının dünya yüzeyine ulaştığı açı=</a:t>
            </a:r>
            <a:r>
              <a:rPr lang="tr-TR" dirty="0" err="1">
                <a:solidFill>
                  <a:srgbClr val="FFC000"/>
                </a:solidFill>
              </a:rPr>
              <a:t>Zenith</a:t>
            </a:r>
            <a:r>
              <a:rPr lang="tr-TR" dirty="0">
                <a:solidFill>
                  <a:srgbClr val="FFC000"/>
                </a:solidFill>
              </a:rPr>
              <a:t> </a:t>
            </a:r>
            <a:r>
              <a:rPr lang="tr-TR" dirty="0" err="1">
                <a:solidFill>
                  <a:srgbClr val="FFC000"/>
                </a:solidFill>
              </a:rPr>
              <a:t>açısı</a:t>
            </a:r>
            <a:r>
              <a:rPr lang="tr-TR" dirty="0" err="1">
                <a:solidFill>
                  <a:srgbClr val="FFC000"/>
                </a:solidFill>
                <a:sym typeface="Wingdings" panose="05000000000000000000" pitchFamily="2" charset="2"/>
              </a:rPr>
              <a:t></a:t>
            </a:r>
            <a:r>
              <a:rPr lang="tr-TR" dirty="0" err="1">
                <a:solidFill>
                  <a:srgbClr val="FFC000"/>
                </a:solidFill>
              </a:rPr>
              <a:t>D</a:t>
            </a:r>
            <a:r>
              <a:rPr lang="tr-TR" dirty="0">
                <a:solidFill>
                  <a:srgbClr val="FFC000"/>
                </a:solidFill>
              </a:rPr>
              <a:t> vitamini sentezi</a:t>
            </a:r>
          </a:p>
          <a:p>
            <a:pPr marL="0" indent="0">
              <a:buNone/>
            </a:pPr>
            <a:endParaRPr lang="tr-TR" dirty="0">
              <a:solidFill>
                <a:srgbClr val="FFC000"/>
              </a:solidFill>
            </a:endParaRPr>
          </a:p>
          <a:p>
            <a:pPr marL="0" indent="0">
              <a:buNone/>
            </a:pPr>
            <a:r>
              <a:rPr lang="tr-TR" dirty="0"/>
              <a:t>Ülkemiz için vitamin D sentezi:</a:t>
            </a:r>
          </a:p>
          <a:p>
            <a:pPr>
              <a:buFont typeface="Courier New" panose="02070309020205020404" pitchFamily="49" charset="0"/>
              <a:buChar char="o"/>
            </a:pPr>
            <a:r>
              <a:rPr lang="tr-TR" sz="2200" dirty="0"/>
              <a:t>Mayıs-Kasım ayları arasında </a:t>
            </a:r>
          </a:p>
          <a:p>
            <a:pPr>
              <a:buFont typeface="Courier New" panose="02070309020205020404" pitchFamily="49" charset="0"/>
              <a:buChar char="o"/>
            </a:pPr>
            <a:r>
              <a:rPr lang="tr-TR" sz="2200" dirty="0"/>
              <a:t>Uygun ışın açısı saat 10.00-15.00</a:t>
            </a:r>
          </a:p>
          <a:p>
            <a:pPr>
              <a:buFont typeface="Courier New" panose="02070309020205020404" pitchFamily="49" charset="0"/>
              <a:buChar char="o"/>
            </a:pPr>
            <a:endParaRPr lang="tr-TR" sz="2200" dirty="0"/>
          </a:p>
          <a:p>
            <a:pPr>
              <a:buFont typeface="Courier New" panose="02070309020205020404" pitchFamily="49" charset="0"/>
              <a:buChar char="o"/>
            </a:pPr>
            <a:endParaRPr lang="tr-TR" sz="2200" dirty="0"/>
          </a:p>
          <a:p>
            <a:pPr>
              <a:buFont typeface="Courier New" panose="02070309020205020404" pitchFamily="49" charset="0"/>
              <a:buChar char="o"/>
            </a:pPr>
            <a:endParaRPr lang="tr-TR" sz="2200" dirty="0"/>
          </a:p>
          <a:p>
            <a:pPr marL="0" indent="0">
              <a:buNone/>
            </a:pPr>
            <a:r>
              <a:rPr lang="tr-TR" sz="1600" i="1" dirty="0"/>
              <a:t>Yazın uygun saatlerde tüm vücudun güneş ışığı ile minimal </a:t>
            </a:r>
            <a:r>
              <a:rPr lang="tr-TR" sz="1600" i="1" dirty="0" err="1"/>
              <a:t>eritem</a:t>
            </a:r>
            <a:r>
              <a:rPr lang="tr-TR" sz="1600" i="1" dirty="0"/>
              <a:t> dozu (MED) oluşturacak (ciltte hafif pembelik) şekilde karşılaşması (~1 MED) durumunda, deride, oral alınan yaklaşık 20.000 IU vitamin D dozuna eşdeğer düzeyde vitamin D sentezi gerçekleşir. </a:t>
            </a:r>
          </a:p>
          <a:p>
            <a:pPr marL="0" indent="0">
              <a:buNone/>
            </a:pPr>
            <a:endParaRPr lang="tr-TR" sz="2200" dirty="0"/>
          </a:p>
          <a:p>
            <a:pPr marL="0" indent="0">
              <a:buNone/>
            </a:pPr>
            <a:endParaRPr lang="tr-TR" dirty="0"/>
          </a:p>
        </p:txBody>
      </p:sp>
    </p:spTree>
    <p:extLst>
      <p:ext uri="{BB962C8B-B14F-4D97-AF65-F5344CB8AC3E}">
        <p14:creationId xmlns:p14="http://schemas.microsoft.com/office/powerpoint/2010/main" val="1796095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9113F74-5556-469D-A910-F44CF0304ED9}"/>
              </a:ext>
            </a:extLst>
          </p:cNvPr>
          <p:cNvPicPr>
            <a:picLocks noChangeAspect="1"/>
          </p:cNvPicPr>
          <p:nvPr/>
        </p:nvPicPr>
        <p:blipFill>
          <a:blip r:embed="rId2"/>
          <a:stretch>
            <a:fillRect/>
          </a:stretch>
        </p:blipFill>
        <p:spPr>
          <a:xfrm>
            <a:off x="3193774" y="289857"/>
            <a:ext cx="5698435" cy="6163614"/>
          </a:xfrm>
          <a:prstGeom prst="rect">
            <a:avLst/>
          </a:prstGeom>
        </p:spPr>
      </p:pic>
    </p:spTree>
    <p:extLst>
      <p:ext uri="{BB962C8B-B14F-4D97-AF65-F5344CB8AC3E}">
        <p14:creationId xmlns:p14="http://schemas.microsoft.com/office/powerpoint/2010/main" val="3536566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09B39C7-E462-4BD3-9DEC-77B7BC4E6088}"/>
              </a:ext>
            </a:extLst>
          </p:cNvPr>
          <p:cNvPicPr>
            <a:picLocks noChangeAspect="1"/>
          </p:cNvPicPr>
          <p:nvPr/>
        </p:nvPicPr>
        <p:blipFill>
          <a:blip r:embed="rId2"/>
          <a:stretch>
            <a:fillRect/>
          </a:stretch>
        </p:blipFill>
        <p:spPr>
          <a:xfrm>
            <a:off x="3657599" y="107301"/>
            <a:ext cx="4770783" cy="6498975"/>
          </a:xfrm>
          <a:prstGeom prst="rect">
            <a:avLst/>
          </a:prstGeom>
        </p:spPr>
      </p:pic>
    </p:spTree>
    <p:extLst>
      <p:ext uri="{BB962C8B-B14F-4D97-AF65-F5344CB8AC3E}">
        <p14:creationId xmlns:p14="http://schemas.microsoft.com/office/powerpoint/2010/main" val="718491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9B34BCD-4EBD-4A02-AFA0-23A7FE031671}"/>
              </a:ext>
            </a:extLst>
          </p:cNvPr>
          <p:cNvPicPr>
            <a:picLocks noChangeAspect="1"/>
          </p:cNvPicPr>
          <p:nvPr/>
        </p:nvPicPr>
        <p:blipFill>
          <a:blip r:embed="rId2"/>
          <a:stretch>
            <a:fillRect/>
          </a:stretch>
        </p:blipFill>
        <p:spPr>
          <a:xfrm>
            <a:off x="6263804" y="2260441"/>
            <a:ext cx="4308532" cy="3483755"/>
          </a:xfrm>
          <a:prstGeom prst="rect">
            <a:avLst/>
          </a:prstGeom>
        </p:spPr>
      </p:pic>
      <p:pic>
        <p:nvPicPr>
          <p:cNvPr id="3" name="Resim 2">
            <a:extLst>
              <a:ext uri="{FF2B5EF4-FFF2-40B4-BE49-F238E27FC236}">
                <a16:creationId xmlns:a16="http://schemas.microsoft.com/office/drawing/2014/main" id="{31615EBD-B0B5-44F1-96F8-E1E3BD72BA1D}"/>
              </a:ext>
            </a:extLst>
          </p:cNvPr>
          <p:cNvPicPr>
            <a:picLocks noChangeAspect="1"/>
          </p:cNvPicPr>
          <p:nvPr/>
        </p:nvPicPr>
        <p:blipFill>
          <a:blip r:embed="rId3"/>
          <a:stretch>
            <a:fillRect/>
          </a:stretch>
        </p:blipFill>
        <p:spPr>
          <a:xfrm>
            <a:off x="873068" y="427588"/>
            <a:ext cx="4308532" cy="2832860"/>
          </a:xfrm>
          <a:prstGeom prst="rect">
            <a:avLst/>
          </a:prstGeom>
        </p:spPr>
      </p:pic>
    </p:spTree>
    <p:extLst>
      <p:ext uri="{BB962C8B-B14F-4D97-AF65-F5344CB8AC3E}">
        <p14:creationId xmlns:p14="http://schemas.microsoft.com/office/powerpoint/2010/main" val="1461938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C1949-0E35-42DF-BD18-908F498A0E75}"/>
              </a:ext>
            </a:extLst>
          </p:cNvPr>
          <p:cNvSpPr>
            <a:spLocks noGrp="1"/>
          </p:cNvSpPr>
          <p:nvPr>
            <p:ph type="title"/>
          </p:nvPr>
        </p:nvSpPr>
        <p:spPr/>
        <p:txBody>
          <a:bodyPr/>
          <a:lstStyle/>
          <a:p>
            <a:r>
              <a:rPr lang="tr-TR" dirty="0"/>
              <a:t>ESANSİYEL YAĞ ASİTLERİ</a:t>
            </a:r>
          </a:p>
        </p:txBody>
      </p:sp>
      <p:sp>
        <p:nvSpPr>
          <p:cNvPr id="3" name="İçerik Yer Tutucusu 2">
            <a:extLst>
              <a:ext uri="{FF2B5EF4-FFF2-40B4-BE49-F238E27FC236}">
                <a16:creationId xmlns:a16="http://schemas.microsoft.com/office/drawing/2014/main" id="{2BC58B98-5D06-49E4-82FA-A9E7326E112B}"/>
              </a:ext>
            </a:extLst>
          </p:cNvPr>
          <p:cNvSpPr>
            <a:spLocks noGrp="1"/>
          </p:cNvSpPr>
          <p:nvPr>
            <p:ph idx="1"/>
          </p:nvPr>
        </p:nvSpPr>
        <p:spPr/>
        <p:txBody>
          <a:bodyPr/>
          <a:lstStyle/>
          <a:p>
            <a:pPr algn="l"/>
            <a:r>
              <a:rPr lang="tr-TR" sz="1800" b="0" i="0" u="none" strike="noStrike" baseline="0" dirty="0" err="1">
                <a:solidFill>
                  <a:srgbClr val="231F20"/>
                </a:solidFill>
                <a:latin typeface="Frutiger-Light"/>
              </a:rPr>
              <a:t>Esansiyel</a:t>
            </a:r>
            <a:r>
              <a:rPr lang="tr-TR" sz="1800" b="0" i="0" u="none" strike="noStrike" baseline="0" dirty="0">
                <a:solidFill>
                  <a:srgbClr val="231F20"/>
                </a:solidFill>
                <a:latin typeface="Frutiger-Light"/>
              </a:rPr>
              <a:t> yağ asitleri insan ve diğer memelilerde yaşam için mutlak gerekli olan ve vücutta sentezlenemediğinden diyetle alınmas</a:t>
            </a:r>
            <a:r>
              <a:rPr lang="tr-TR" sz="1800" dirty="0">
                <a:solidFill>
                  <a:srgbClr val="231F20"/>
                </a:solidFill>
                <a:latin typeface="Frutiger-Light"/>
              </a:rPr>
              <a:t>ı </a:t>
            </a:r>
            <a:r>
              <a:rPr lang="tr-TR" sz="1800" b="0" i="0" u="none" strike="noStrike" baseline="0" dirty="0">
                <a:solidFill>
                  <a:srgbClr val="231F20"/>
                </a:solidFill>
                <a:latin typeface="Frutiger-Light"/>
              </a:rPr>
              <a:t>gereken yağ asitleridir. </a:t>
            </a:r>
          </a:p>
          <a:p>
            <a:pPr algn="l"/>
            <a:endParaRPr lang="tr-TR" sz="1800" b="0" i="0" u="none" strike="noStrike" baseline="0" dirty="0">
              <a:solidFill>
                <a:srgbClr val="231F20"/>
              </a:solidFill>
              <a:latin typeface="Frutiger-Light"/>
            </a:endParaRPr>
          </a:p>
          <a:p>
            <a:pPr algn="l"/>
            <a:r>
              <a:rPr lang="tr-TR" sz="1800" b="0" i="0" u="none" strike="noStrike" baseline="0" dirty="0">
                <a:solidFill>
                  <a:srgbClr val="231F20"/>
                </a:solidFill>
                <a:latin typeface="Frutiger-Light"/>
              </a:rPr>
              <a:t>Vücutta doğal olarak iki tipi bulunur:</a:t>
            </a:r>
          </a:p>
          <a:p>
            <a:pPr algn="l"/>
            <a:endParaRPr lang="tr-TR" sz="1800" b="0" i="0" u="none" strike="noStrike" baseline="0" dirty="0">
              <a:solidFill>
                <a:srgbClr val="231F20"/>
              </a:solidFill>
              <a:latin typeface="Frutiger-Light"/>
            </a:endParaRPr>
          </a:p>
          <a:p>
            <a:pPr algn="l">
              <a:buFont typeface="Wingdings" panose="05000000000000000000" pitchFamily="2" charset="2"/>
              <a:buChar char="Ø"/>
            </a:pPr>
            <a:r>
              <a:rPr lang="tr-TR" sz="2000" b="0" i="0" u="none" strike="noStrike" baseline="0" dirty="0">
                <a:solidFill>
                  <a:srgbClr val="231F20"/>
                </a:solidFill>
                <a:latin typeface="Frutiger-Light"/>
              </a:rPr>
              <a:t>Omega-6 (</a:t>
            </a:r>
            <a:r>
              <a:rPr lang="el-GR" sz="2000" dirty="0">
                <a:solidFill>
                  <a:srgbClr val="231F20"/>
                </a:solidFill>
                <a:latin typeface="Frutiger-Light"/>
                <a:cs typeface="Calibri Light" panose="020F0302020204030204" pitchFamily="34" charset="0"/>
              </a:rPr>
              <a:t>Ѡ</a:t>
            </a:r>
            <a:r>
              <a:rPr lang="el-GR" sz="2000" b="0" i="0" u="none" strike="noStrike" baseline="0" dirty="0">
                <a:solidFill>
                  <a:srgbClr val="231F20"/>
                </a:solidFill>
                <a:latin typeface="Frutiger-Light"/>
              </a:rPr>
              <a:t>-6) </a:t>
            </a:r>
            <a:r>
              <a:rPr lang="tr-TR" sz="2000" b="0" i="0" u="none" strike="noStrike" baseline="0" dirty="0">
                <a:solidFill>
                  <a:srgbClr val="231F20"/>
                </a:solidFill>
                <a:latin typeface="Frutiger-Light"/>
              </a:rPr>
              <a:t>serisi </a:t>
            </a:r>
            <a:r>
              <a:rPr lang="tr-TR" sz="2000" b="0" i="0" u="none" strike="noStrike" baseline="0" dirty="0" err="1">
                <a:solidFill>
                  <a:srgbClr val="231F20"/>
                </a:solidFill>
                <a:latin typeface="Frutiger-Light"/>
              </a:rPr>
              <a:t>cis-linoleik</a:t>
            </a:r>
            <a:r>
              <a:rPr lang="tr-TR" sz="2000" b="0" i="0" u="none" strike="noStrike" baseline="0" dirty="0">
                <a:solidFill>
                  <a:srgbClr val="231F20"/>
                </a:solidFill>
                <a:latin typeface="Frutiger-Light"/>
              </a:rPr>
              <a:t> asitten,</a:t>
            </a:r>
          </a:p>
          <a:p>
            <a:pPr algn="l">
              <a:buFont typeface="Wingdings" panose="05000000000000000000" pitchFamily="2" charset="2"/>
              <a:buChar char="Ø"/>
            </a:pPr>
            <a:r>
              <a:rPr lang="tr-TR" sz="2000" dirty="0">
                <a:solidFill>
                  <a:srgbClr val="231F20"/>
                </a:solidFill>
                <a:latin typeface="Frutiger-Light"/>
              </a:rPr>
              <a:t>O</a:t>
            </a:r>
            <a:r>
              <a:rPr lang="tr-TR" sz="2000" b="0" i="0" u="none" strike="noStrike" baseline="0" dirty="0">
                <a:solidFill>
                  <a:srgbClr val="231F20"/>
                </a:solidFill>
                <a:latin typeface="Frutiger-Light"/>
              </a:rPr>
              <a:t>mega-3 (</a:t>
            </a:r>
            <a:r>
              <a:rPr lang="az-Cyrl-AZ" sz="2000" b="0" i="0" u="none" strike="noStrike" baseline="0" dirty="0">
                <a:solidFill>
                  <a:srgbClr val="231F20"/>
                </a:solidFill>
                <a:latin typeface="Calibri Light" panose="020F0302020204030204" pitchFamily="34" charset="0"/>
                <a:cs typeface="Calibri Light" panose="020F0302020204030204" pitchFamily="34" charset="0"/>
              </a:rPr>
              <a:t>Ѡ</a:t>
            </a:r>
            <a:r>
              <a:rPr lang="el-GR" sz="2000" b="0" i="0" u="none" strike="noStrike" baseline="0" dirty="0">
                <a:solidFill>
                  <a:srgbClr val="231F20"/>
                </a:solidFill>
                <a:latin typeface="Frutiger-Light"/>
              </a:rPr>
              <a:t>-3) </a:t>
            </a:r>
            <a:r>
              <a:rPr lang="tr-TR" sz="2000" b="0" i="0" u="none" strike="noStrike" baseline="0" dirty="0">
                <a:solidFill>
                  <a:srgbClr val="231F20"/>
                </a:solidFill>
                <a:latin typeface="Frutiger-Light"/>
              </a:rPr>
              <a:t>serisi </a:t>
            </a:r>
            <a:r>
              <a:rPr lang="el-GR" sz="2000" dirty="0">
                <a:solidFill>
                  <a:srgbClr val="231F20"/>
                </a:solidFill>
                <a:latin typeface="Frutiger-Light"/>
                <a:cs typeface="Calibri Light" panose="020F0302020204030204" pitchFamily="34" charset="0"/>
              </a:rPr>
              <a:t>α</a:t>
            </a:r>
            <a:r>
              <a:rPr lang="el-GR" sz="2000" b="0" i="0" u="none" strike="noStrike" baseline="0" dirty="0">
                <a:solidFill>
                  <a:srgbClr val="231F20"/>
                </a:solidFill>
                <a:latin typeface="Frutiger-Light"/>
              </a:rPr>
              <a:t>-</a:t>
            </a:r>
            <a:r>
              <a:rPr lang="tr-TR" sz="2000" b="0" i="0" u="none" strike="noStrike" baseline="0" dirty="0" err="1">
                <a:solidFill>
                  <a:srgbClr val="231F20"/>
                </a:solidFill>
                <a:latin typeface="Frutiger-Light"/>
              </a:rPr>
              <a:t>linolenik</a:t>
            </a:r>
            <a:r>
              <a:rPr lang="tr-TR" sz="2000" dirty="0">
                <a:solidFill>
                  <a:srgbClr val="231F20"/>
                </a:solidFill>
                <a:latin typeface="Frutiger-Light"/>
              </a:rPr>
              <a:t> </a:t>
            </a:r>
            <a:r>
              <a:rPr lang="tr-TR" sz="2000" b="0" i="0" u="none" strike="noStrike" baseline="0" dirty="0">
                <a:solidFill>
                  <a:srgbClr val="231F20"/>
                </a:solidFill>
                <a:latin typeface="Frutiger-Light"/>
              </a:rPr>
              <a:t>asitten kaynaklanır.</a:t>
            </a:r>
            <a:endParaRPr lang="tr-TR" sz="3200" dirty="0"/>
          </a:p>
        </p:txBody>
      </p:sp>
    </p:spTree>
    <p:extLst>
      <p:ext uri="{BB962C8B-B14F-4D97-AF65-F5344CB8AC3E}">
        <p14:creationId xmlns:p14="http://schemas.microsoft.com/office/powerpoint/2010/main" val="35807805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E042888-5AFF-4E85-859C-403C9EBFE3CE}"/>
              </a:ext>
            </a:extLst>
          </p:cNvPr>
          <p:cNvPicPr>
            <a:picLocks noChangeAspect="1"/>
          </p:cNvPicPr>
          <p:nvPr/>
        </p:nvPicPr>
        <p:blipFill>
          <a:blip r:embed="rId2"/>
          <a:stretch>
            <a:fillRect/>
          </a:stretch>
        </p:blipFill>
        <p:spPr>
          <a:xfrm>
            <a:off x="1762125" y="1000125"/>
            <a:ext cx="8667750" cy="4857750"/>
          </a:xfrm>
          <a:prstGeom prst="rect">
            <a:avLst/>
          </a:prstGeom>
        </p:spPr>
      </p:pic>
    </p:spTree>
    <p:extLst>
      <p:ext uri="{BB962C8B-B14F-4D97-AF65-F5344CB8AC3E}">
        <p14:creationId xmlns:p14="http://schemas.microsoft.com/office/powerpoint/2010/main" val="3588639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636E592-2FE0-4716-87A2-E8DB341484A7}"/>
              </a:ext>
            </a:extLst>
          </p:cNvPr>
          <p:cNvPicPr>
            <a:picLocks noChangeAspect="1"/>
          </p:cNvPicPr>
          <p:nvPr/>
        </p:nvPicPr>
        <p:blipFill>
          <a:blip r:embed="rId2"/>
          <a:stretch>
            <a:fillRect/>
          </a:stretch>
        </p:blipFill>
        <p:spPr>
          <a:xfrm>
            <a:off x="1219200" y="766762"/>
            <a:ext cx="9753600" cy="5324475"/>
          </a:xfrm>
          <a:prstGeom prst="rect">
            <a:avLst/>
          </a:prstGeom>
        </p:spPr>
      </p:pic>
    </p:spTree>
    <p:extLst>
      <p:ext uri="{BB962C8B-B14F-4D97-AF65-F5344CB8AC3E}">
        <p14:creationId xmlns:p14="http://schemas.microsoft.com/office/powerpoint/2010/main" val="196126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EE61412-A58F-4521-92D3-D0FCE7AFD8AC}"/>
              </a:ext>
            </a:extLst>
          </p:cNvPr>
          <p:cNvPicPr>
            <a:picLocks noChangeAspect="1"/>
          </p:cNvPicPr>
          <p:nvPr/>
        </p:nvPicPr>
        <p:blipFill>
          <a:blip r:embed="rId2"/>
          <a:stretch>
            <a:fillRect/>
          </a:stretch>
        </p:blipFill>
        <p:spPr>
          <a:xfrm>
            <a:off x="2703443" y="241363"/>
            <a:ext cx="6665844" cy="6263210"/>
          </a:xfrm>
          <a:prstGeom prst="rect">
            <a:avLst/>
          </a:prstGeom>
        </p:spPr>
      </p:pic>
    </p:spTree>
    <p:extLst>
      <p:ext uri="{BB962C8B-B14F-4D97-AF65-F5344CB8AC3E}">
        <p14:creationId xmlns:p14="http://schemas.microsoft.com/office/powerpoint/2010/main" val="225305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1A9AA6D-C62D-463B-BA7E-91CEF609AEDC}"/>
              </a:ext>
            </a:extLst>
          </p:cNvPr>
          <p:cNvPicPr>
            <a:picLocks noChangeAspect="1"/>
          </p:cNvPicPr>
          <p:nvPr/>
        </p:nvPicPr>
        <p:blipFill>
          <a:blip r:embed="rId2"/>
          <a:stretch>
            <a:fillRect/>
          </a:stretch>
        </p:blipFill>
        <p:spPr>
          <a:xfrm>
            <a:off x="3379304" y="159262"/>
            <a:ext cx="5367131" cy="6459726"/>
          </a:xfrm>
          <a:prstGeom prst="rect">
            <a:avLst/>
          </a:prstGeom>
        </p:spPr>
      </p:pic>
    </p:spTree>
    <p:extLst>
      <p:ext uri="{BB962C8B-B14F-4D97-AF65-F5344CB8AC3E}">
        <p14:creationId xmlns:p14="http://schemas.microsoft.com/office/powerpoint/2010/main" val="2894287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BB98B75-A9C5-4CB8-A65B-D9577ADB85BF}"/>
              </a:ext>
            </a:extLst>
          </p:cNvPr>
          <p:cNvPicPr>
            <a:picLocks noChangeAspect="1"/>
          </p:cNvPicPr>
          <p:nvPr/>
        </p:nvPicPr>
        <p:blipFill>
          <a:blip r:embed="rId2"/>
          <a:stretch>
            <a:fillRect/>
          </a:stretch>
        </p:blipFill>
        <p:spPr>
          <a:xfrm>
            <a:off x="4028661" y="502424"/>
            <a:ext cx="4147930" cy="5871912"/>
          </a:xfrm>
          <a:prstGeom prst="rect">
            <a:avLst/>
          </a:prstGeom>
        </p:spPr>
      </p:pic>
    </p:spTree>
    <p:extLst>
      <p:ext uri="{BB962C8B-B14F-4D97-AF65-F5344CB8AC3E}">
        <p14:creationId xmlns:p14="http://schemas.microsoft.com/office/powerpoint/2010/main" val="9639020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AFD0D6-CC57-4414-84F4-6FF09C652329}"/>
              </a:ext>
            </a:extLst>
          </p:cNvPr>
          <p:cNvSpPr>
            <a:spLocks noGrp="1"/>
          </p:cNvSpPr>
          <p:nvPr>
            <p:ph type="title"/>
          </p:nvPr>
        </p:nvSpPr>
        <p:spPr/>
        <p:txBody>
          <a:bodyPr/>
          <a:lstStyle/>
          <a:p>
            <a:r>
              <a:rPr lang="tr-TR" dirty="0"/>
              <a:t>İYOT EKSİKLİĞİ</a:t>
            </a:r>
          </a:p>
        </p:txBody>
      </p:sp>
      <p:pic>
        <p:nvPicPr>
          <p:cNvPr id="5" name="İçerik Yer Tutucusu 4">
            <a:extLst>
              <a:ext uri="{FF2B5EF4-FFF2-40B4-BE49-F238E27FC236}">
                <a16:creationId xmlns:a16="http://schemas.microsoft.com/office/drawing/2014/main" id="{12164D4E-78BA-4A2F-800D-C3C00D7F53DC}"/>
              </a:ext>
            </a:extLst>
          </p:cNvPr>
          <p:cNvPicPr>
            <a:picLocks noGrp="1" noChangeAspect="1"/>
          </p:cNvPicPr>
          <p:nvPr>
            <p:ph idx="1"/>
          </p:nvPr>
        </p:nvPicPr>
        <p:blipFill>
          <a:blip r:embed="rId2"/>
          <a:stretch>
            <a:fillRect/>
          </a:stretch>
        </p:blipFill>
        <p:spPr>
          <a:xfrm>
            <a:off x="1201005" y="2460153"/>
            <a:ext cx="9563011" cy="2522664"/>
          </a:xfrm>
        </p:spPr>
      </p:pic>
    </p:spTree>
    <p:extLst>
      <p:ext uri="{BB962C8B-B14F-4D97-AF65-F5344CB8AC3E}">
        <p14:creationId xmlns:p14="http://schemas.microsoft.com/office/powerpoint/2010/main" val="95543134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9327</TotalTime>
  <Words>5020</Words>
  <Application>Microsoft Office PowerPoint</Application>
  <PresentationFormat>Geniş ekran</PresentationFormat>
  <Paragraphs>813</Paragraphs>
  <Slides>120</Slides>
  <Notes>1</Notes>
  <HiddenSlides>0</HiddenSlides>
  <MMClips>0</MMClips>
  <ScaleCrop>false</ScaleCrop>
  <HeadingPairs>
    <vt:vector size="6" baseType="variant">
      <vt:variant>
        <vt:lpstr>Kullanılan Yazı Tipleri</vt:lpstr>
      </vt:variant>
      <vt:variant>
        <vt:i4>19</vt:i4>
      </vt:variant>
      <vt:variant>
        <vt:lpstr>Tema</vt:lpstr>
      </vt:variant>
      <vt:variant>
        <vt:i4>1</vt:i4>
      </vt:variant>
      <vt:variant>
        <vt:lpstr>Slayt Başlıkları</vt:lpstr>
      </vt:variant>
      <vt:variant>
        <vt:i4>120</vt:i4>
      </vt:variant>
    </vt:vector>
  </HeadingPairs>
  <TitlesOfParts>
    <vt:vector size="140" baseType="lpstr">
      <vt:lpstr>Arial</vt:lpstr>
      <vt:lpstr>ArialMT</vt:lpstr>
      <vt:lpstr>BookmanOldStyle</vt:lpstr>
      <vt:lpstr>BookmanOldStyle-Bold</vt:lpstr>
      <vt:lpstr>BookmanOldStyle-Italic</vt:lpstr>
      <vt:lpstr>Calibri</vt:lpstr>
      <vt:lpstr>Calibri Light</vt:lpstr>
      <vt:lpstr>Courier New</vt:lpstr>
      <vt:lpstr>Frutiger-Light</vt:lpstr>
      <vt:lpstr>Helvetica Neue</vt:lpstr>
      <vt:lpstr>InterstateLight</vt:lpstr>
      <vt:lpstr>Source Sans Pro</vt:lpstr>
      <vt:lpstr>Symbol</vt:lpstr>
      <vt:lpstr>Times New Roman</vt:lpstr>
      <vt:lpstr>TimesNewRoman</vt:lpstr>
      <vt:lpstr>TimesNewRomanPS-BoldMT</vt:lpstr>
      <vt:lpstr>TimesNewRomanPSMT</vt:lpstr>
      <vt:lpstr>TisaSansPro</vt:lpstr>
      <vt:lpstr>Wingdings</vt:lpstr>
      <vt:lpstr>Office Teması</vt:lpstr>
      <vt:lpstr>NUTRİSYONEL EKSİKLİKLER VE TEDAVİSİ</vt:lpstr>
      <vt:lpstr>AMAÇ</vt:lpstr>
      <vt:lpstr>HEDEFLER</vt:lpstr>
      <vt:lpstr>SUNUM PLANI</vt:lpstr>
      <vt:lpstr>PowerPoint Sunusu</vt:lpstr>
      <vt:lpstr>D VİTAMİNİ</vt:lpstr>
      <vt:lpstr>PowerPoint Sunusu</vt:lpstr>
      <vt:lpstr>D VİTAMİNİ-Genel Bilgiler</vt:lpstr>
      <vt:lpstr>D VİTAMİNİ-Genel Bilgiler</vt:lpstr>
      <vt:lpstr>PowerPoint Sunusu</vt:lpstr>
      <vt:lpstr>D VİTAMİNİ-Klinik Bulgular</vt:lpstr>
      <vt:lpstr>D VİTAMİNİ-Laboratuvar Bulguları</vt:lpstr>
      <vt:lpstr>PowerPoint Sunusu</vt:lpstr>
      <vt:lpstr>D VİTAMİNİ-Laboratuvar Bulguları</vt:lpstr>
      <vt:lpstr>VİTAMİN D-Eksikliğinin Önlenmesi ve Tedavi</vt:lpstr>
      <vt:lpstr>VİTAMİN D-Eksikliğinin Önlenmesi ve Tedavi</vt:lpstr>
      <vt:lpstr>VİTAMİN D-Eksikliğinin Önlenmesi ve Tedavi</vt:lpstr>
      <vt:lpstr>VİTAMİN D-Eksikliğinin Önlenmesi ve Tedavi</vt:lpstr>
      <vt:lpstr>VİTAMİN D-Eksikliğinin Önlenmesi ve Tedavi</vt:lpstr>
      <vt:lpstr>VİTAMİN D-Pediatrik Yaklaşım</vt:lpstr>
      <vt:lpstr>D VİTAMİNİ</vt:lpstr>
      <vt:lpstr>VİTAMİN D-Pediatrik Yaklaşım</vt:lpstr>
      <vt:lpstr>VİTAMİN D-Pediatrik Yaklaşım</vt:lpstr>
      <vt:lpstr>PowerPoint Sunusu</vt:lpstr>
      <vt:lpstr>PowerPoint Sunusu</vt:lpstr>
      <vt:lpstr>PowerPoint Sunusu</vt:lpstr>
      <vt:lpstr>B12 EKSİKLİĞİ-Tanı</vt:lpstr>
      <vt:lpstr>PowerPoint Sunusu</vt:lpstr>
      <vt:lpstr>B12 EKSİKLİĞİ-Belirti ve Bulgular</vt:lpstr>
      <vt:lpstr>VİTAMİN B12 EKSİKLİĞİ-Belirti ve Bulgular</vt:lpstr>
      <vt:lpstr>VİTAMİN B12 EKSİKLİĞİ-Belirti ve Bulgular</vt:lpstr>
      <vt:lpstr>B12 EKSİKLİĞİ-Laboratuvar</vt:lpstr>
      <vt:lpstr>B12 EKSİKLİĞİ-Laboratuvar</vt:lpstr>
      <vt:lpstr>PowerPoint Sunusu</vt:lpstr>
      <vt:lpstr>PowerPoint Sunusu</vt:lpstr>
      <vt:lpstr>VİTAMİN B12 EKSİKLİĞİ-Laboratuvar</vt:lpstr>
      <vt:lpstr>VİTAMİN B12 EKSİKLİĞİ-Laboratuvar</vt:lpstr>
      <vt:lpstr>VİTAMİN B12 EKSİKLİĞİ-Tedavi</vt:lpstr>
      <vt:lpstr>PowerPoint Sunusu</vt:lpstr>
      <vt:lpstr>VİTAMİN B12 EKSİKLİĞİ-Tedavi</vt:lpstr>
      <vt:lpstr>PowerPoint Sunusu</vt:lpstr>
      <vt:lpstr>VİTAMİN B12</vt:lpstr>
      <vt:lpstr>PowerPoint Sunusu</vt:lpstr>
      <vt:lpstr>PowerPoint Sunusu</vt:lpstr>
      <vt:lpstr>PowerPoint Sunusu</vt:lpstr>
      <vt:lpstr>FOLİK ASİT EKSİKLİĞİ-Genel Bilgiler</vt:lpstr>
      <vt:lpstr>FOLİK ASİT EKSİKLİĞİ-Genel Bilgiler</vt:lpstr>
      <vt:lpstr>FOLİK ASİT EKSİKLİĞİ</vt:lpstr>
      <vt:lpstr>FOLİK ASİT EKSİKLİĞİ-Nedenleri</vt:lpstr>
      <vt:lpstr>FOLİK ASİT EKSİKLİĞİ-Nedenleri</vt:lpstr>
      <vt:lpstr>FOLİK ASİT EKSİKLİĞİ</vt:lpstr>
      <vt:lpstr>PowerPoint Sunusu</vt:lpstr>
      <vt:lpstr>FOLİK ASİT-Proflaksi</vt:lpstr>
      <vt:lpstr>FOLİK ASİT EKSİKLİĞİ-Tedavi</vt:lpstr>
      <vt:lpstr>PowerPoint Sunusu</vt:lpstr>
      <vt:lpstr>PowerPoint Sunusu</vt:lpstr>
      <vt:lpstr>PowerPoint Sunusu</vt:lpstr>
      <vt:lpstr>PowerPoint Sunusu</vt:lpstr>
      <vt:lpstr>DEMİR EKSİKLİĞİ-Giriş</vt:lpstr>
      <vt:lpstr>DEMİR EKSİKLİĞİ ANEMİSİ-Klinik Bulgular</vt:lpstr>
      <vt:lpstr>DEMİR EKSİKLİĞİ ANEMİSİ-Klinik Bulgular</vt:lpstr>
      <vt:lpstr>PowerPoint Sunusu</vt:lpstr>
      <vt:lpstr>DEMİR EKSİKLİĞİ ANEMİSİ-Laboratuvar Bulguları</vt:lpstr>
      <vt:lpstr>PowerPoint Sunusu</vt:lpstr>
      <vt:lpstr>DEMİR EKSİKLİĞİ ANEMİSİ-Sebepler</vt:lpstr>
      <vt:lpstr>DEMİR EKSİKLİĞİ ANEMİSİ-Sebepler</vt:lpstr>
      <vt:lpstr>DEMİR EKSİKLİĞİ ANEMİSİ-Sebepler</vt:lpstr>
      <vt:lpstr>DEMİR EKSİKLİĞİ ANEMİSİ-Dikkat Edilmesi Gerekenler</vt:lpstr>
      <vt:lpstr>DEMİR EKSİKLİĞİ ANEMİSİ-Dikkat Edilmesi Gerekenler</vt:lpstr>
      <vt:lpstr>DEMİR EKSİKLİĞİ ANEMİSİ-Dikkat Edilmesi Gerekenler</vt:lpstr>
      <vt:lpstr>DEMİR EKSİKLİĞİ ANEMİSİ-Dikkat Edilmesi Gerekenler</vt:lpstr>
      <vt:lpstr>DEMİR EKSİKLİĞİ ANEMİSİ-Tedavi</vt:lpstr>
      <vt:lpstr>  DEMİR EKSİKLİĞİ ANEMİSİ-Tedavi</vt:lpstr>
      <vt:lpstr>PowerPoint Sunusu</vt:lpstr>
      <vt:lpstr>DEMİR EKSİKLİĞİ ANEMİSİ-Tedavi</vt:lpstr>
      <vt:lpstr>DEMİR EKSİKLİĞİ ANEMİSİ-Tedavi</vt:lpstr>
      <vt:lpstr>DEMİR EKSİKLİĞİ ANEMİSİ-Tedavi</vt:lpstr>
      <vt:lpstr>DEMİR EKSİKLİĞİ ANEMİSİ-Tedavi</vt:lpstr>
      <vt:lpstr>DEMİR EKSİKLİĞİ ANEMİSİ-Tedavi</vt:lpstr>
      <vt:lpstr>DEMİR EKSİKLİĞİ ANEMİSİ-Özel Durumlar</vt:lpstr>
      <vt:lpstr>DEMİR EKSİKLİĞİ-Kimlere Proflaksi?</vt:lpstr>
      <vt:lpstr>DEMİR EKSİKLİĞİ-Pediatrik Yaklaşım</vt:lpstr>
      <vt:lpstr>DEMİR EKSİKLİĞİ-Pediatrik Yaklaşım</vt:lpstr>
      <vt:lpstr>DEMİR EKSİKLİĞİ-Pediatrik Yaklaşım</vt:lpstr>
      <vt:lpstr>DEMİR EKSİKLİĞİ-Pediatrik Yaklaşım</vt:lpstr>
      <vt:lpstr>DEMİR EKSİKLİĞİ-Pediatrik Yaklaşım</vt:lpstr>
      <vt:lpstr>DEMİR EKSİKLİĞİ-Pediatrik Yaklaşım</vt:lpstr>
      <vt:lpstr>PowerPoint Sunusu</vt:lpstr>
      <vt:lpstr>PowerPoint Sunusu</vt:lpstr>
      <vt:lpstr>PowerPoint Sunusu</vt:lpstr>
      <vt:lpstr>PowerPoint Sunusu</vt:lpstr>
      <vt:lpstr>PowerPoint Sunusu</vt:lpstr>
      <vt:lpstr>ESANSİYEL YAĞ ASİTLERİ</vt:lpstr>
      <vt:lpstr>PowerPoint Sunusu</vt:lpstr>
      <vt:lpstr>PowerPoint Sunusu</vt:lpstr>
      <vt:lpstr>PowerPoint Sunusu</vt:lpstr>
      <vt:lpstr>PowerPoint Sunusu</vt:lpstr>
      <vt:lpstr>PowerPoint Sunusu</vt:lpstr>
      <vt:lpstr>İYOT EKSİKLİĞİ</vt:lpstr>
      <vt:lpstr>İYOT EKSİKLİĞİ</vt:lpstr>
      <vt:lpstr>İYOT EKSİKLİĞİ</vt:lpstr>
      <vt:lpstr>PowerPoint Sunusu</vt:lpstr>
      <vt:lpstr>PowerPoint Sunusu</vt:lpstr>
      <vt:lpstr>PowerPoint Sunusu</vt:lpstr>
      <vt:lpstr>ÇİNKO EKSİKLİĞİ</vt:lpstr>
      <vt:lpstr>ÇİNKO EKSİKLİĞİ</vt:lpstr>
      <vt:lpstr>PowerPoint Sunusu</vt:lpstr>
      <vt:lpstr>ÇİNKO EKSİKLİĞİ</vt:lpstr>
      <vt:lpstr>ÇİNKO EKSİKLİĞİ</vt:lpstr>
      <vt:lpstr>ÇİNKO EKSİKLİĞİ</vt:lpstr>
      <vt:lpstr>PowerPoint Sunusu</vt:lpstr>
      <vt:lpstr>VİTAMİN C</vt:lpstr>
      <vt:lpstr>VİTAMİN C</vt:lpstr>
      <vt:lpstr>VİTAMİN C</vt:lpstr>
      <vt:lpstr>PowerPoint Sunusu</vt:lpstr>
      <vt:lpstr>VİTAMİN C</vt:lpstr>
      <vt:lpstr>VİTAMİN C</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lenovo</dc:creator>
  <cp:lastModifiedBy>lenovo</cp:lastModifiedBy>
  <cp:revision>221</cp:revision>
  <dcterms:created xsi:type="dcterms:W3CDTF">2020-12-01T07:42:00Z</dcterms:created>
  <dcterms:modified xsi:type="dcterms:W3CDTF">2020-12-08T11:24:03Z</dcterms:modified>
</cp:coreProperties>
</file>