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9" r:id="rId3"/>
    <p:sldId id="321" r:id="rId4"/>
    <p:sldId id="320" r:id="rId5"/>
    <p:sldId id="322" r:id="rId6"/>
    <p:sldId id="323" r:id="rId7"/>
    <p:sldId id="318" r:id="rId8"/>
    <p:sldId id="256" r:id="rId9"/>
    <p:sldId id="263" r:id="rId10"/>
    <p:sldId id="258" r:id="rId11"/>
    <p:sldId id="259" r:id="rId12"/>
    <p:sldId id="324" r:id="rId13"/>
    <p:sldId id="350" r:id="rId14"/>
    <p:sldId id="261" r:id="rId15"/>
    <p:sldId id="262" r:id="rId16"/>
    <p:sldId id="257" r:id="rId17"/>
    <p:sldId id="349" r:id="rId18"/>
    <p:sldId id="264" r:id="rId19"/>
    <p:sldId id="268" r:id="rId20"/>
    <p:sldId id="266" r:id="rId21"/>
    <p:sldId id="267" r:id="rId22"/>
    <p:sldId id="269" r:id="rId23"/>
    <p:sldId id="270" r:id="rId24"/>
    <p:sldId id="271" r:id="rId25"/>
    <p:sldId id="345" r:id="rId26"/>
    <p:sldId id="272" r:id="rId27"/>
    <p:sldId id="273" r:id="rId28"/>
    <p:sldId id="274" r:id="rId29"/>
    <p:sldId id="275" r:id="rId30"/>
    <p:sldId id="347" r:id="rId31"/>
    <p:sldId id="276" r:id="rId32"/>
    <p:sldId id="348" r:id="rId33"/>
    <p:sldId id="277" r:id="rId34"/>
    <p:sldId id="343" r:id="rId35"/>
    <p:sldId id="278" r:id="rId36"/>
    <p:sldId id="285" r:id="rId37"/>
    <p:sldId id="284" r:id="rId38"/>
    <p:sldId id="279" r:id="rId39"/>
    <p:sldId id="280" r:id="rId40"/>
    <p:sldId id="288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289" r:id="rId51"/>
    <p:sldId id="290" r:id="rId52"/>
    <p:sldId id="351" r:id="rId53"/>
    <p:sldId id="293" r:id="rId54"/>
    <p:sldId id="329" r:id="rId55"/>
    <p:sldId id="294" r:id="rId56"/>
    <p:sldId id="352" r:id="rId57"/>
    <p:sldId id="295" r:id="rId58"/>
    <p:sldId id="330" r:id="rId59"/>
    <p:sldId id="301" r:id="rId60"/>
    <p:sldId id="302" r:id="rId61"/>
    <p:sldId id="303" r:id="rId62"/>
    <p:sldId id="296" r:id="rId63"/>
    <p:sldId id="297" r:id="rId64"/>
    <p:sldId id="298" r:id="rId65"/>
    <p:sldId id="299" r:id="rId66"/>
    <p:sldId id="304" r:id="rId67"/>
    <p:sldId id="306" r:id="rId68"/>
    <p:sldId id="340" r:id="rId69"/>
    <p:sldId id="311" r:id="rId70"/>
    <p:sldId id="341" r:id="rId71"/>
    <p:sldId id="308" r:id="rId72"/>
    <p:sldId id="342" r:id="rId73"/>
    <p:sldId id="309" r:id="rId74"/>
    <p:sldId id="312" r:id="rId75"/>
    <p:sldId id="327" r:id="rId76"/>
    <p:sldId id="346" r:id="rId77"/>
    <p:sldId id="313" r:id="rId78"/>
    <p:sldId id="314" r:id="rId79"/>
    <p:sldId id="315" r:id="rId80"/>
    <p:sldId id="344" r:id="rId81"/>
    <p:sldId id="305" r:id="rId82"/>
    <p:sldId id="360" r:id="rId83"/>
    <p:sldId id="357" r:id="rId84"/>
    <p:sldId id="358" r:id="rId85"/>
    <p:sldId id="359" r:id="rId86"/>
    <p:sldId id="353" r:id="rId87"/>
    <p:sldId id="354" r:id="rId88"/>
    <p:sldId id="355" r:id="rId89"/>
    <p:sldId id="356" r:id="rId90"/>
    <p:sldId id="300" r:id="rId9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slide" Target="slides/slide75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slide" Target="slides/slide86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slide" Target="slides/slide89.xml" /><Relationship Id="rId95" Type="http://schemas.openxmlformats.org/officeDocument/2006/relationships/tableStyles" Target="tableStyles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viewProps" Target="viewProps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5B796E-CF2C-5C4F-808E-1B71FC019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A7485FF-962A-734F-805A-88A150429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F58BAA-7BFC-E540-A150-01948BBC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97A-E195-4D4C-A8F2-2D2D1FF540D9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A2B457-DDE6-E442-AF51-85D8A1FE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5996528-AA36-BB46-84A5-8412D992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5BE-6191-A444-9FE7-7260C03A5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19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6190F3-AFF5-F148-AF2F-D9B95DD1B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69FB08B-9C3F-DA4F-BA54-047CE6D46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4770DB-8DC2-B94F-A3A4-A5908602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97A-E195-4D4C-A8F2-2D2D1FF540D9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651864-84AF-2B45-8537-D5A9DF3B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7D6FD5-A885-8D47-BEFE-CF32E29B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5BE-6191-A444-9FE7-7260C03A5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50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694605F-DAF6-CF40-8AFF-FFCFFA89D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443A322-B3BA-4E4D-A28B-554308982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0BBEF9A-8129-8248-997C-2C49012E0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97A-E195-4D4C-A8F2-2D2D1FF540D9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9D9AE7-A30C-9842-B2F8-C60427790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B44879-E96C-9740-8552-3AED65AF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5BE-6191-A444-9FE7-7260C03A5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23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1B5A92-4BD3-A34F-A06B-F4C4B571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58BFD4-454D-F14C-B8FF-663E3257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9A40D3-F0B4-A844-B5C2-7F8D2BF4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97A-E195-4D4C-A8F2-2D2D1FF540D9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3AF648-9C70-874E-BFA2-3032C54F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663100-1C5B-3E4D-8EA6-D26B096B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5BE-6191-A444-9FE7-7260C03A5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28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94D1E9-A49A-BB41-8597-F19AABBE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2C718ED-06D6-6A41-B645-361EA0909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16C482-479B-704C-8A1D-58BFEAC1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97A-E195-4D4C-A8F2-2D2D1FF540D9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7E68A3-FFB2-204A-A918-AE3934DC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206146-349B-D64D-B7B6-EF94DD53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5BE-6191-A444-9FE7-7260C03A5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20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285F2A-2093-AE46-9A8D-A02B39E9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5A11FC-602B-A547-9889-757C795A6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0E721EA-1C10-8E42-AEBA-5ADD786F6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8987BA5-3E4D-E74B-A683-7DDFA4C6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97A-E195-4D4C-A8F2-2D2D1FF540D9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CF2D876-5C57-8646-B3A3-BEEC66B8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B94C2B3-BFFE-914B-9C7C-639F5DA5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5BE-6191-A444-9FE7-7260C03A5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75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7A8AF8-7C05-6E4E-B371-9FF8E50A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6D2F72-B04A-F241-8975-580C45B7D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18DF399-6B69-C44E-B296-2FDCB6FD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3FB3D3A-CCB8-EA44-BDC5-3E053B5AA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4E24652-165B-484C-8200-91EB23E19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F5BB2C9-63A9-7B46-A57A-5422076F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97A-E195-4D4C-A8F2-2D2D1FF540D9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DCEB876-545C-574C-9CCD-B3F8A432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EAC9615-9490-974A-A001-01B2F303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5BE-6191-A444-9FE7-7260C03A5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9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3A5DFD-13BE-7944-9123-A42CDB9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9E35333-0456-B043-A3B6-C9B6188B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97A-E195-4D4C-A8F2-2D2D1FF540D9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7E41F11-957C-FC49-A3CD-93A94483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C31D11D-948A-204E-8110-631B09FF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5BE-6191-A444-9FE7-7260C03A5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17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3F49CB9-A37F-624D-9B98-4D05504A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97A-E195-4D4C-A8F2-2D2D1FF540D9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8AF8BA7-DAA4-8C46-AB4A-5A0915182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C725ED4-CB16-5744-967A-E8400832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5BE-6191-A444-9FE7-7260C03A5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35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AF2AFE-8BE8-D540-BB49-9E635F6A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36F49E-E44C-AF47-8889-6BBF763A9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6DEC99F-40BE-B241-9FAB-18456517F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9926982-76D5-CC41-B591-AC86BA90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97A-E195-4D4C-A8F2-2D2D1FF540D9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9B0A56C-267D-DE43-99AB-EE799E2B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8547F87-7332-AB43-9041-06898F50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5BE-6191-A444-9FE7-7260C03A5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88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EE9188-6D3E-F946-B561-9C173796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9E6B755-4E65-5642-ABF7-E85500B501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536FE18-048F-1546-855D-51F3D210D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2CD5D2D-D992-754D-8AC2-E0AF8C4B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97A-E195-4D4C-A8F2-2D2D1FF540D9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408D5CA-B8B0-0640-8AA9-CD859258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8661F9D-ACE8-8E4D-8416-46A26F69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5BE-6191-A444-9FE7-7260C03A5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013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99D8015-3A27-C34D-BD7B-5799C464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CEB9915-E243-9149-A9A4-A36A32C1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DECC7C-9248-2542-86BA-4B5E86A8D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A997A-E195-4D4C-A8F2-2D2D1FF540D9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3F2D44B-9266-6C48-BE83-61FB62EF7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32F6BE-E7E6-3F40-9DF8-D6672D599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DD5BE-6191-A444-9FE7-7260C03A5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78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F1C6F0-A5A1-4F49-9086-52F7350E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PREEKLAMPSİ VE EKLAMPSİ </a:t>
            </a:r>
            <a:br>
              <a:rPr lang="tr-TR"/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488652-8E47-F345-818A-7D11D5341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pPr algn="r"/>
            <a:r>
              <a:rPr lang="tr-TR">
                <a:solidFill>
                  <a:schemeClr val="tx1"/>
                </a:solidFill>
              </a:rPr>
              <a:t>Dr.Rıfat BEKAR </a:t>
            </a:r>
          </a:p>
          <a:p>
            <a:pPr algn="r"/>
            <a:r>
              <a:rPr lang="tr-TR">
                <a:solidFill>
                  <a:schemeClr val="tx1"/>
                </a:solidFill>
              </a:rPr>
              <a:t>K.T.Ü Aile Hekimliği A.B.D.</a:t>
            </a:r>
          </a:p>
          <a:p>
            <a:pPr algn="r"/>
            <a:r>
              <a:rPr lang="tr-TR">
                <a:solidFill>
                  <a:schemeClr val="tx1"/>
                </a:solidFill>
              </a:rPr>
              <a:t>19.10.2021</a:t>
            </a:r>
          </a:p>
        </p:txBody>
      </p:sp>
    </p:spTree>
    <p:extLst>
      <p:ext uri="{BB962C8B-B14F-4D97-AF65-F5344CB8AC3E}">
        <p14:creationId xmlns:p14="http://schemas.microsoft.com/office/powerpoint/2010/main" val="131710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14076-65DE-0E45-BE20-D708964A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88" y="386701"/>
            <a:ext cx="10515600" cy="1325563"/>
          </a:xfrm>
        </p:spPr>
        <p:txBody>
          <a:bodyPr/>
          <a:lstStyle/>
          <a:p>
            <a:pPr algn="ctr"/>
            <a:r>
              <a:rPr lang="tr-TR" b="1"/>
              <a:t>Preeklampsi tanı kriterleri 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201705-D0DD-E34C-97A4-4995E0B99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776" y="18148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113302FA-63C5-4A40-B969-3BDF45700E68}"/>
              </a:ext>
            </a:extLst>
          </p:cNvPr>
          <p:cNvSpPr/>
          <p:nvPr/>
        </p:nvSpPr>
        <p:spPr>
          <a:xfrm>
            <a:off x="43153" y="1712264"/>
            <a:ext cx="4822284" cy="43513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r-TR" sz="2800"/>
              <a:t>        HİPERTANSİYON </a:t>
            </a:r>
          </a:p>
          <a:p>
            <a:pPr marL="0" indent="0">
              <a:buNone/>
            </a:pPr>
            <a:r>
              <a:rPr lang="tr-TR" sz="2800"/>
              <a:t>                 +</a:t>
            </a:r>
          </a:p>
          <a:p>
            <a:pPr marL="0" indent="0">
              <a:buNone/>
            </a:pPr>
            <a:r>
              <a:rPr lang="tr-TR" sz="2800"/>
              <a:t>        Proteinüri </a:t>
            </a:r>
          </a:p>
          <a:p>
            <a:pPr marL="0" indent="0">
              <a:buNone/>
            </a:pPr>
            <a:r>
              <a:rPr lang="tr-TR" sz="2800"/>
              <a:t>              veya </a:t>
            </a:r>
          </a:p>
          <a:p>
            <a:pPr marL="0" indent="0">
              <a:buNone/>
            </a:pPr>
            <a:r>
              <a:rPr lang="tr-TR" sz="2800"/>
              <a:t>        Trombositopeni           </a:t>
            </a:r>
          </a:p>
          <a:p>
            <a:pPr marL="0" indent="0">
              <a:buNone/>
            </a:pPr>
            <a:r>
              <a:rPr lang="tr-TR" sz="2800"/>
              <a:t>        Böbrek yetmezliği</a:t>
            </a:r>
          </a:p>
          <a:p>
            <a:pPr marL="0" indent="0">
              <a:buNone/>
            </a:pPr>
            <a:r>
              <a:rPr lang="tr-TR" sz="2800"/>
              <a:t>        Karaciğer tutulumu </a:t>
            </a:r>
          </a:p>
          <a:p>
            <a:pPr marL="0" indent="0">
              <a:buNone/>
            </a:pPr>
            <a:r>
              <a:rPr lang="tr-TR" sz="2800"/>
              <a:t>        Serebral tutumulumlar</a:t>
            </a:r>
          </a:p>
          <a:p>
            <a:pPr marL="0" indent="0">
              <a:buNone/>
            </a:pPr>
            <a:r>
              <a:rPr lang="tr-TR" sz="2800"/>
              <a:t>        Akciğer ödemi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333F537-94F4-FE4C-A154-831BFECAA708}"/>
              </a:ext>
            </a:extLst>
          </p:cNvPr>
          <p:cNvSpPr txBox="1"/>
          <p:nvPr/>
        </p:nvSpPr>
        <p:spPr>
          <a:xfrm>
            <a:off x="4940954" y="1928026"/>
            <a:ext cx="75408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/>
              <a:t>Proteinüri   </a:t>
            </a:r>
            <a:r>
              <a:rPr lang="tr-TR" sz="2800" u="sng"/>
              <a:t>&gt;</a:t>
            </a:r>
            <a:r>
              <a:rPr lang="tr-TR" sz="2800"/>
              <a:t>  300 mg/24 saat veya</a:t>
            </a:r>
          </a:p>
          <a:p>
            <a:pPr algn="l"/>
            <a:r>
              <a:rPr lang="tr-TR" sz="2800"/>
              <a:t>      Protein:Kreatinin oranı  </a:t>
            </a:r>
            <a:r>
              <a:rPr lang="tr-TR" sz="2800" u="sng"/>
              <a:t>&gt;</a:t>
            </a:r>
            <a:r>
              <a:rPr lang="tr-TR" sz="2800"/>
              <a:t>  0.3 veya</a:t>
            </a:r>
          </a:p>
          <a:p>
            <a:pPr algn="l"/>
            <a:r>
              <a:rPr lang="tr-TR" sz="2800"/>
              <a:t>      1+  dipstik </a:t>
            </a:r>
          </a:p>
          <a:p>
            <a:pPr algn="l"/>
            <a:endParaRPr lang="tr-TR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/>
              <a:t>Trombosit &lt; 100.000 / </a:t>
            </a:r>
            <a:r>
              <a:rPr lang="tr-TR" sz="2800" b="0" i="0">
                <a:solidFill>
                  <a:srgbClr val="111111"/>
                </a:solidFill>
                <a:effectLst/>
                <a:latin typeface="-apple-system"/>
              </a:rPr>
              <a:t>µL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>
                <a:solidFill>
                  <a:srgbClr val="111111"/>
                </a:solidFill>
                <a:latin typeface="-apple-system"/>
              </a:rPr>
              <a:t>Serum kreatinin &gt; 1.1 mg/dL, önceki </a:t>
            </a:r>
          </a:p>
          <a:p>
            <a:r>
              <a:rPr lang="tr-TR" sz="2800">
                <a:solidFill>
                  <a:srgbClr val="111111"/>
                </a:solidFill>
                <a:latin typeface="-apple-system"/>
              </a:rPr>
              <a:t>d</a:t>
            </a:r>
            <a:r>
              <a:rPr lang="tr-TR" sz="2800" b="0" i="0">
                <a:solidFill>
                  <a:srgbClr val="111111"/>
                </a:solidFill>
                <a:effectLst/>
                <a:latin typeface="-apple-system"/>
              </a:rPr>
              <a:t>eğerin iki katı artış (böbrek hst.olmayanlarda)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>
                <a:solidFill>
                  <a:srgbClr val="111111"/>
                </a:solidFill>
                <a:latin typeface="-apple-system"/>
              </a:rPr>
              <a:t>Serum transaminaz düzeylerinde iki k</a:t>
            </a:r>
            <a:r>
              <a:rPr lang="tr-TR" sz="2800" b="0" i="0">
                <a:solidFill>
                  <a:srgbClr val="111111"/>
                </a:solidFill>
                <a:effectLst/>
                <a:latin typeface="-apple-system"/>
              </a:rPr>
              <a:t>at artış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>
                <a:solidFill>
                  <a:srgbClr val="111111"/>
                </a:solidFill>
                <a:latin typeface="-apple-system"/>
              </a:rPr>
              <a:t>Baş ağrısı , görme bulanıklığı , konvülziyonlar  </a:t>
            </a:r>
            <a:endParaRPr lang="tr-TR" sz="2800" b="0" i="0">
              <a:solidFill>
                <a:srgbClr val="111111"/>
              </a:solidFill>
              <a:effectLst/>
              <a:latin typeface="-apple-system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tr-TR" sz="2800" u="sng"/>
          </a:p>
          <a:p>
            <a:pPr marL="457200" indent="-457200" algn="l">
              <a:buFont typeface="Wingdings" pitchFamily="2" charset="2"/>
              <a:buChar char="Ø"/>
            </a:pPr>
            <a:endParaRPr lang="tr-TR" sz="2800" u="sng"/>
          </a:p>
        </p:txBody>
      </p:sp>
    </p:spTree>
    <p:extLst>
      <p:ext uri="{BB962C8B-B14F-4D97-AF65-F5344CB8AC3E}">
        <p14:creationId xmlns:p14="http://schemas.microsoft.com/office/powerpoint/2010/main" val="64870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170E22-98E5-F94A-9351-C227EB8C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Gestasyonel Hipertansiyon Hastalıkların </a:t>
            </a:r>
            <a:br>
              <a:rPr lang="tr-TR" b="1"/>
            </a:br>
            <a:r>
              <a:rPr lang="tr-TR" b="1"/>
              <a:t>Ağırlığını Gösteren Belirteçler : 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06CAFC7B-F8F7-3C41-BCFD-A17F81285883}"/>
              </a:ext>
            </a:extLst>
          </p:cNvPr>
          <p:cNvSpPr/>
          <p:nvPr/>
        </p:nvSpPr>
        <p:spPr>
          <a:xfrm>
            <a:off x="120108" y="1814837"/>
            <a:ext cx="5899656" cy="4291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4350" indent="-514350">
              <a:buFont typeface="+mj-lt"/>
              <a:buAutoNum type="arabicPeriod"/>
            </a:pPr>
            <a:r>
              <a:rPr lang="tr-TR" sz="2800"/>
              <a:t>Diastolik KB </a:t>
            </a:r>
            <a:r>
              <a:rPr lang="tr-TR" sz="2800" u="sng"/>
              <a:t>&gt;</a:t>
            </a:r>
            <a:r>
              <a:rPr lang="tr-TR" sz="2800"/>
              <a:t> 110 mmHg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Sistolik KB </a:t>
            </a:r>
            <a:r>
              <a:rPr lang="tr-TR" sz="2800" u="sng"/>
              <a:t>&gt;</a:t>
            </a:r>
            <a:r>
              <a:rPr lang="tr-TR" sz="2800"/>
              <a:t> 160 mm Hg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Baş ağrısı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Görme bozukluları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Epigastrik ağrı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Oligüri</a:t>
            </a:r>
          </a:p>
          <a:p>
            <a:pPr marL="514350" indent="-514350">
              <a:buFont typeface="+mj-lt"/>
              <a:buAutoNum type="arabicPeriod"/>
            </a:pPr>
            <a:endParaRPr lang="tr-TR" sz="2800"/>
          </a:p>
          <a:p>
            <a:pPr marL="514350" indent="-514350">
              <a:buFont typeface="+mj-lt"/>
              <a:buAutoNum type="arabicPeriod"/>
            </a:pPr>
            <a:endParaRPr lang="tr-TR" sz="2800"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7D3956F8-D93B-6043-9B36-B1CCFA132E01}"/>
              </a:ext>
            </a:extLst>
          </p:cNvPr>
          <p:cNvSpPr/>
          <p:nvPr/>
        </p:nvSpPr>
        <p:spPr>
          <a:xfrm>
            <a:off x="6096000" y="1782473"/>
            <a:ext cx="5975892" cy="42804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r-TR" sz="2800"/>
              <a:t>7. Konvülziyon (eklampsi)</a:t>
            </a:r>
          </a:p>
          <a:p>
            <a:r>
              <a:rPr lang="tr-TR" sz="2800"/>
              <a:t>8. Trombositopeni (&lt;100.000/</a:t>
            </a:r>
            <a:r>
              <a:rPr lang="tr-TR" sz="2800" b="0" i="0">
                <a:solidFill>
                  <a:srgbClr val="111111"/>
                </a:solidFill>
                <a:effectLst/>
                <a:latin typeface="-apple-system"/>
              </a:rPr>
              <a:t>µL)</a:t>
            </a:r>
            <a:endParaRPr lang="tr-TR" sz="2800"/>
          </a:p>
          <a:p>
            <a:r>
              <a:rPr lang="tr-TR" sz="2800"/>
              <a:t>9. Serum transaminaz belirgin yüksek</a:t>
            </a:r>
          </a:p>
          <a:p>
            <a:r>
              <a:rPr lang="tr-TR" sz="2800"/>
              <a:t>10. Akciğer ödemi bariz </a:t>
            </a:r>
          </a:p>
          <a:p>
            <a:r>
              <a:rPr lang="tr-TR" sz="2800"/>
              <a:t>11. Gebelik yaşı yüksek  </a:t>
            </a:r>
          </a:p>
        </p:txBody>
      </p:sp>
    </p:spTree>
    <p:extLst>
      <p:ext uri="{BB962C8B-B14F-4D97-AF65-F5344CB8AC3E}">
        <p14:creationId xmlns:p14="http://schemas.microsoft.com/office/powerpoint/2010/main" val="397184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FCB70C-11C8-A944-AE8F-CC9486A6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61" y="106210"/>
            <a:ext cx="10515600" cy="994177"/>
          </a:xfrm>
        </p:spPr>
        <p:txBody>
          <a:bodyPr/>
          <a:lstStyle/>
          <a:p>
            <a:pPr algn="ctr"/>
            <a:r>
              <a:rPr lang="tr-TR" b="1"/>
              <a:t>Hafif / ağır preeklampsi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DAC10A-7A8E-624B-9729-B54FD090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20" y="1199914"/>
            <a:ext cx="11846780" cy="5219009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0000"/>
                </a:solidFill>
              </a:rPr>
              <a:t>Hafif preeklampsi</a:t>
            </a:r>
            <a:r>
              <a:rPr lang="tr-TR"/>
              <a:t> : </a:t>
            </a:r>
          </a:p>
          <a:p>
            <a:pPr marL="0" indent="0">
              <a:buNone/>
            </a:pPr>
            <a:endParaRPr lang="tr-TR"/>
          </a:p>
          <a:p>
            <a:endParaRPr lang="tr-TR"/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  <a:p>
            <a:r>
              <a:rPr lang="tr-TR" b="1">
                <a:solidFill>
                  <a:srgbClr val="FF0000"/>
                </a:solidFill>
              </a:rPr>
              <a:t>Ağır preeklampsi </a:t>
            </a:r>
            <a:r>
              <a:rPr lang="tr-TR"/>
              <a:t>: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  <a:p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025B54D0-0E3B-354C-86E7-8B8C8F631252}"/>
              </a:ext>
            </a:extLst>
          </p:cNvPr>
          <p:cNvSpPr/>
          <p:nvPr/>
        </p:nvSpPr>
        <p:spPr>
          <a:xfrm>
            <a:off x="107881" y="1672158"/>
            <a:ext cx="11717322" cy="181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r-TR" sz="2800"/>
              <a:t>24 saatlik idrarda </a:t>
            </a:r>
            <a:r>
              <a:rPr lang="tr-TR" sz="2800" u="sng"/>
              <a:t>0.3 gr’dan yüksek proteinürisi</a:t>
            </a:r>
            <a:r>
              <a:rPr lang="tr-TR" sz="2800"/>
              <a:t> olan gebe kadında </a:t>
            </a:r>
          </a:p>
          <a:p>
            <a:pPr marL="0" indent="0">
              <a:buNone/>
            </a:pPr>
            <a:r>
              <a:rPr lang="tr-TR" sz="2800" u="sng"/>
              <a:t>140/90 mm Hg </a:t>
            </a:r>
            <a:r>
              <a:rPr lang="tr-TR" sz="2800"/>
              <a:t>veya daha yüksek kan basıncı değerinin ölçülmesidir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B8770E0B-1C95-9741-A093-7EB1B43F642A}"/>
              </a:ext>
            </a:extLst>
          </p:cNvPr>
          <p:cNvSpPr/>
          <p:nvPr/>
        </p:nvSpPr>
        <p:spPr>
          <a:xfrm>
            <a:off x="107880" y="4196574"/>
            <a:ext cx="11717323" cy="181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r-TR" sz="2800" u="sng">
                <a:solidFill>
                  <a:schemeClr val="tx1"/>
                </a:solidFill>
              </a:rPr>
              <a:t>End organ hasarı</a:t>
            </a:r>
            <a:r>
              <a:rPr lang="tr-TR" sz="2800"/>
              <a:t> ile komplike olan </a:t>
            </a:r>
            <a:r>
              <a:rPr lang="tr-TR" sz="2800" u="sng"/>
              <a:t>160 mm Hg </a:t>
            </a:r>
            <a:r>
              <a:rPr lang="tr-TR" sz="2800"/>
              <a:t>‘den yüksek sistolik veya </a:t>
            </a:r>
          </a:p>
          <a:p>
            <a:pPr marL="0" indent="0">
              <a:buNone/>
            </a:pPr>
            <a:r>
              <a:rPr lang="tr-TR" sz="2800" u="sng"/>
              <a:t>110 mmHg’</a:t>
            </a:r>
            <a:r>
              <a:rPr lang="tr-TR" sz="2800"/>
              <a:t>den yüksek diastolik kan basıncı ve </a:t>
            </a:r>
            <a:r>
              <a:rPr lang="tr-TR" sz="2800" u="sng"/>
              <a:t>belirgin proteinüri ( &gt;5 gr/gün)</a:t>
            </a:r>
          </a:p>
        </p:txBody>
      </p:sp>
    </p:spTree>
    <p:extLst>
      <p:ext uri="{BB962C8B-B14F-4D97-AF65-F5344CB8AC3E}">
        <p14:creationId xmlns:p14="http://schemas.microsoft.com/office/powerpoint/2010/main" val="111468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B8CE7F-2A64-CC4A-92E9-5AFA3272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/>
              <a:t>Hafif / ağır preeklampsi 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EC3C87-F3C9-7548-BF77-BB1E83A3E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96" y="1825625"/>
            <a:ext cx="11825204" cy="4351338"/>
          </a:xfrm>
        </p:spPr>
        <p:txBody>
          <a:bodyPr>
            <a:normAutofit/>
          </a:bodyPr>
          <a:lstStyle/>
          <a:p>
            <a:r>
              <a:rPr lang="tr-TR" sz="2800"/>
              <a:t>Ağır olmayan ve ağır gestasyonel hipertansiyon arasındaki ayrımını yapmak </a:t>
            </a:r>
          </a:p>
          <a:p>
            <a:pPr marL="0" indent="0">
              <a:buNone/>
            </a:pPr>
            <a:r>
              <a:rPr lang="tr-TR" sz="2800"/>
              <a:t>yanıltıcı olabilir , çünkü hafif hastalık olarak görünenlerin bazıları hızla ağır </a:t>
            </a:r>
          </a:p>
          <a:p>
            <a:pPr marL="0" indent="0">
              <a:buNone/>
            </a:pPr>
            <a:r>
              <a:rPr lang="tr-TR" sz="2800"/>
              <a:t>hastalığa ilerleyebilir .</a:t>
            </a:r>
          </a:p>
          <a:p>
            <a:r>
              <a:rPr lang="tr-TR"/>
              <a:t>Hafif preeklampsi tedavisi, komplikasyonların gelişimini değerlendirmek </a:t>
            </a:r>
          </a:p>
          <a:p>
            <a:pPr marL="0" indent="0">
              <a:buNone/>
            </a:pPr>
            <a:r>
              <a:rPr lang="tr-TR"/>
              <a:t>için </a:t>
            </a:r>
            <a:r>
              <a:rPr lang="tr-TR" u="sng"/>
              <a:t>yatak istirahati</a:t>
            </a:r>
            <a:r>
              <a:rPr lang="tr-TR"/>
              <a:t> ve izlemi içerir. Doğum, fetal olgunluk oluşana, ağır </a:t>
            </a:r>
          </a:p>
          <a:p>
            <a:pPr marL="0" indent="0">
              <a:buNone/>
            </a:pPr>
            <a:r>
              <a:rPr lang="tr-TR"/>
              <a:t>preeklampsi gelişimi veya diğer komplikasyonlar ortaya çıkıncaya kadar dikkatle </a:t>
            </a:r>
          </a:p>
          <a:p>
            <a:pPr marL="0" indent="0">
              <a:buNone/>
            </a:pPr>
            <a:r>
              <a:rPr lang="tr-TR"/>
              <a:t>geciktirilir. </a:t>
            </a:r>
          </a:p>
          <a:p>
            <a:r>
              <a:rPr lang="tr-TR"/>
              <a:t>Çoğu durumda ağır preeklampsinin tedavisi doğumdur.</a:t>
            </a:r>
            <a:endParaRPr lang="tr-TR" sz="2800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72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44DD53-EBB8-9945-B75A-41A4AE8C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88" y="140245"/>
            <a:ext cx="10515600" cy="1251421"/>
          </a:xfrm>
        </p:spPr>
        <p:txBody>
          <a:bodyPr>
            <a:normAutofit/>
          </a:bodyPr>
          <a:lstStyle/>
          <a:p>
            <a:pPr algn="ctr"/>
            <a:r>
              <a:rPr lang="tr-TR" b="1"/>
              <a:t>Kronik hipertansiyon zemininde preeklampsi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3F9217-B7A9-CA47-AEB1-525A916D8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/>
              <a:t> 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22B3EE7C-3B0B-4342-8F31-F1925EDA0675}"/>
              </a:ext>
            </a:extLst>
          </p:cNvPr>
          <p:cNvSpPr/>
          <p:nvPr/>
        </p:nvSpPr>
        <p:spPr>
          <a:xfrm>
            <a:off x="1079530" y="1575063"/>
            <a:ext cx="10054516" cy="21144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b="1"/>
              <a:t>Kronik hipertansiyon</a:t>
            </a:r>
            <a:r>
              <a:rPr lang="tr-TR" sz="2800"/>
              <a:t> : </a:t>
            </a:r>
          </a:p>
          <a:p>
            <a:r>
              <a:rPr lang="tr-TR" sz="2800"/>
              <a:t>Gebelik öncesi ya da 20.Gebelik haftasından önce kan basıncı 140/90 mmHg olarak tespit edilen kadınlardır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0B1BF901-40F1-834E-8843-B0B2121A7649}"/>
              </a:ext>
            </a:extLst>
          </p:cNvPr>
          <p:cNvSpPr/>
          <p:nvPr/>
        </p:nvSpPr>
        <p:spPr>
          <a:xfrm>
            <a:off x="1079530" y="3975695"/>
            <a:ext cx="10130033" cy="21581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b="1"/>
              <a:t>Kronik hipertansiyon zemininde gelişen</a:t>
            </a:r>
            <a:endParaRPr lang="tr-TR" sz="6000" b="1"/>
          </a:p>
          <a:p>
            <a:r>
              <a:rPr lang="tr-TR" sz="2800" b="1"/>
              <a:t>( </a:t>
            </a:r>
            <a:r>
              <a:rPr lang="tr-TR" sz="2800" b="1">
                <a:solidFill>
                  <a:srgbClr val="FF0000"/>
                </a:solidFill>
              </a:rPr>
              <a:t>süperempoze</a:t>
            </a:r>
            <a:r>
              <a:rPr lang="tr-TR" sz="2800" b="1"/>
              <a:t> ) preeklampsi : </a:t>
            </a:r>
          </a:p>
          <a:p>
            <a:r>
              <a:rPr lang="tr-TR" sz="2800"/>
              <a:t>Kronik hipertansiyonu belgelenen gebe kadında Yeni başlangıçlı ya da artış gösteren hipertansiyona yeni başlangıçlı proteinüri veya diğer preeklampsi bulguları eklenmesidir  </a:t>
            </a:r>
          </a:p>
        </p:txBody>
      </p:sp>
    </p:spTree>
    <p:extLst>
      <p:ext uri="{BB962C8B-B14F-4D97-AF65-F5344CB8AC3E}">
        <p14:creationId xmlns:p14="http://schemas.microsoft.com/office/powerpoint/2010/main" val="3947683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E47DBA-FD99-394A-904C-C1F8C769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46" y="-161822"/>
            <a:ext cx="12427900" cy="2362597"/>
          </a:xfrm>
        </p:spPr>
        <p:txBody>
          <a:bodyPr>
            <a:normAutofit/>
          </a:bodyPr>
          <a:lstStyle/>
          <a:p>
            <a:pPr algn="ctr"/>
            <a:r>
              <a:rPr lang="tr-TR" sz="3600" b="1"/>
              <a:t>Kronik hipertansiyon zemininde gelişen  preeklampsi : </a:t>
            </a:r>
            <a:endParaRPr lang="tr-TR" sz="36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AB44DB-3DE2-EC4C-8086-65542FCDF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/>
              <a:t>Nedenine bakılmaksızın bütün kronik hipertansif hastalıklar </a:t>
            </a:r>
          </a:p>
          <a:p>
            <a:pPr marL="0" indent="0">
              <a:buNone/>
            </a:pPr>
            <a:r>
              <a:rPr lang="tr-TR" sz="3200"/>
              <a:t>süperempoze preeklampsi gelişimi için uygun bir zemin </a:t>
            </a:r>
          </a:p>
          <a:p>
            <a:pPr marL="0" indent="0">
              <a:buNone/>
            </a:pPr>
            <a:r>
              <a:rPr lang="tr-TR" sz="3200"/>
              <a:t>oluşturur.</a:t>
            </a:r>
          </a:p>
          <a:p>
            <a:r>
              <a:rPr lang="tr-TR" sz="3200"/>
              <a:t>Süperempoze preeklampsi,  genellikle saf preeklampsiyi göre </a:t>
            </a:r>
          </a:p>
          <a:p>
            <a:pPr marL="0" indent="0">
              <a:buNone/>
            </a:pPr>
            <a:r>
              <a:rPr lang="tr-TR" sz="3200" u="sng"/>
              <a:t>Gebeliğin daha erken dönemlerinde</a:t>
            </a:r>
            <a:r>
              <a:rPr lang="tr-TR" sz="3200"/>
              <a:t> gelişir ve daha ağır olma </a:t>
            </a:r>
          </a:p>
          <a:p>
            <a:pPr marL="0" indent="0">
              <a:buNone/>
            </a:pPr>
            <a:r>
              <a:rPr lang="tr-TR" sz="3200"/>
              <a:t>eğilimindedir ve sıklıkla </a:t>
            </a:r>
            <a:r>
              <a:rPr lang="tr-TR" sz="3200" u="sng"/>
              <a:t>fetal büyüme kısıtlılığı </a:t>
            </a:r>
            <a:r>
              <a:rPr lang="tr-TR" sz="3200"/>
              <a:t>eşlik </a:t>
            </a:r>
          </a:p>
          <a:p>
            <a:pPr marL="0" indent="0">
              <a:buNone/>
            </a:pPr>
            <a:r>
              <a:rPr lang="tr-TR" sz="3200"/>
              <a:t>etmektedir. 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96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81CFB3-EDF7-9845-8B4A-99B69AC4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/>
              <a:t>Delta Hipertansiyonu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969430-C589-6B42-8842-80ECF146A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07" y="1941859"/>
            <a:ext cx="12136621" cy="4256680"/>
          </a:xfrm>
        </p:spPr>
        <p:txBody>
          <a:bodyPr/>
          <a:lstStyle/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r>
              <a:rPr lang="tr-TR"/>
              <a:t>Delta hipertansiyonu kan basıncı normal bile olsa (&lt; 140/90 mmHg) </a:t>
            </a:r>
          </a:p>
          <a:p>
            <a:pPr marL="0" indent="0">
              <a:buNone/>
            </a:pPr>
            <a:r>
              <a:rPr lang="tr-TR"/>
              <a:t>preeklampsiyi gösterebilir .</a:t>
            </a:r>
          </a:p>
          <a:p>
            <a:endParaRPr lang="tr-TR"/>
          </a:p>
          <a:p>
            <a:pPr marL="0" indent="0">
              <a:buNone/>
            </a:pPr>
            <a:r>
              <a:rPr lang="tr-TR" sz="2000"/>
              <a:t>(Williams Obstetrik 25. Baskı ; MacDonald- Wallis , 2012 ; Vollaard ,2007)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B53A3AEF-D52C-4648-84C2-78C36DA326D1}"/>
              </a:ext>
            </a:extLst>
          </p:cNvPr>
          <p:cNvSpPr/>
          <p:nvPr/>
        </p:nvSpPr>
        <p:spPr>
          <a:xfrm>
            <a:off x="356006" y="1510335"/>
            <a:ext cx="11479987" cy="19186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/>
              <a:t>Gebeliğin ilerleyen dönemlerinde </a:t>
            </a:r>
            <a:r>
              <a:rPr lang="tr-TR" sz="2800" u="sng"/>
              <a:t>ortalama kan basıncında ani yükselmelere</a:t>
            </a:r>
            <a:r>
              <a:rPr lang="tr-TR" sz="2800"/>
              <a:t> </a:t>
            </a:r>
            <a:r>
              <a:rPr lang="tr-TR" sz="2800" b="1">
                <a:solidFill>
                  <a:srgbClr val="FF0000"/>
                </a:solidFill>
              </a:rPr>
              <a:t>delta hipertansiyonu</a:t>
            </a:r>
            <a:r>
              <a:rPr lang="tr-TR" sz="2800"/>
              <a:t> denir. </a:t>
            </a:r>
          </a:p>
        </p:txBody>
      </p:sp>
    </p:spTree>
    <p:extLst>
      <p:ext uri="{BB962C8B-B14F-4D97-AF65-F5344CB8AC3E}">
        <p14:creationId xmlns:p14="http://schemas.microsoft.com/office/powerpoint/2010/main" val="15046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C0A7C8-CEB6-5B44-B0DA-C8960E28D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744" y="5922671"/>
            <a:ext cx="9804951" cy="679650"/>
          </a:xfrm>
        </p:spPr>
        <p:txBody>
          <a:bodyPr>
            <a:normAutofit fontScale="92500" lnSpcReduction="10000"/>
          </a:bodyPr>
          <a:lstStyle/>
          <a:p>
            <a:r>
              <a:rPr lang="tr-TR"/>
              <a:t>Hasta B termde  , kan basıncı göreceli olarak daha yüksektir ve 75. persantildedir , ancak halen normotansiftir . Bu ani artış « delta hipertansiyonu» olarak adlandırılır. 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7DC9B797-8735-CC4E-BA5D-CAF22A15C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06" y="147896"/>
            <a:ext cx="7240145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67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D8F112-334D-6148-B6CD-805DC9FC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117"/>
          </a:xfrm>
        </p:spPr>
        <p:txBody>
          <a:bodyPr/>
          <a:lstStyle/>
          <a:p>
            <a:pPr algn="ctr"/>
            <a:r>
              <a:rPr lang="tr-TR" b="1"/>
              <a:t>PREEKLAMPSİ İÇİN RİSK FAKTÖRLERİ 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D55F312D-8948-D642-916A-4E49268D801F}"/>
              </a:ext>
            </a:extLst>
          </p:cNvPr>
          <p:cNvSpPr/>
          <p:nvPr/>
        </p:nvSpPr>
        <p:spPr>
          <a:xfrm>
            <a:off x="838199" y="1693733"/>
            <a:ext cx="5010393" cy="45633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/>
              <a:t>SLE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/>
              <a:t>Nulliparite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/>
              <a:t>Yaş &gt;35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/>
              <a:t>Ölü doğum öyküsü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/>
              <a:t>Kronik böbrek hastalığı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/>
              <a:t>Yardımla üreme teknikleri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/>
              <a:t>VKi&gt;30 </a:t>
            </a:r>
          </a:p>
          <a:p>
            <a:endParaRPr lang="tr-TR"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5DB7CD49-2D4A-AD4B-9AE1-5F164B5C85ED}"/>
              </a:ext>
            </a:extLst>
          </p:cNvPr>
          <p:cNvSpPr/>
          <p:nvPr/>
        </p:nvSpPr>
        <p:spPr>
          <a:xfrm>
            <a:off x="6343408" y="1693733"/>
            <a:ext cx="4908588" cy="45633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/>
              <a:t>Çoğul gebelik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/>
              <a:t>Dekolman öyküsü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/>
              <a:t>Diyabet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/>
              <a:t>Preeklampsi öyküsü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/>
              <a:t>Kronik Hipertansiyon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/>
              <a:t>AFA</a:t>
            </a:r>
          </a:p>
        </p:txBody>
      </p:sp>
    </p:spTree>
    <p:extLst>
      <p:ext uri="{BB962C8B-B14F-4D97-AF65-F5344CB8AC3E}">
        <p14:creationId xmlns:p14="http://schemas.microsoft.com/office/powerpoint/2010/main" val="55581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289EEC-0646-BA44-8BC1-AD009BC8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43"/>
          </a:xfrm>
        </p:spPr>
        <p:txBody>
          <a:bodyPr/>
          <a:lstStyle/>
          <a:p>
            <a:pPr algn="ctr"/>
            <a:r>
              <a:rPr lang="tr-TR" b="1"/>
              <a:t>ETİYOPATOGENEZ</a:t>
            </a:r>
            <a:r>
              <a:rPr lang="tr-TR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CE02AD-8EFF-B144-88F4-ABBC306B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22" y="1570362"/>
            <a:ext cx="11458409" cy="4774509"/>
          </a:xfrm>
        </p:spPr>
        <p:txBody>
          <a:bodyPr/>
          <a:lstStyle/>
          <a:p>
            <a:r>
              <a:rPr lang="tr-TR"/>
              <a:t>Preeklampsi gelişmesi için sadece </a:t>
            </a:r>
            <a:r>
              <a:rPr lang="tr-TR">
                <a:solidFill>
                  <a:srgbClr val="FF0000"/>
                </a:solidFill>
              </a:rPr>
              <a:t>koryonvillus</a:t>
            </a:r>
            <a:r>
              <a:rPr lang="tr-TR"/>
              <a:t> gereklidir.</a:t>
            </a:r>
          </a:p>
          <a:p>
            <a:pPr marL="0" indent="0">
              <a:buNone/>
            </a:pPr>
            <a:r>
              <a:rPr lang="tr-TR"/>
              <a:t>Fetüs veya intrauterin yerleşime gerek yoktur. </a:t>
            </a:r>
          </a:p>
          <a:p>
            <a:pPr marL="0" indent="0">
              <a:buNone/>
            </a:pPr>
            <a:r>
              <a:rPr lang="tr-TR"/>
              <a:t>Abdominal yerleşimli gebelikte de preeklampsi gelişebilir*</a:t>
            </a:r>
          </a:p>
          <a:p>
            <a:endParaRPr lang="tr-TR"/>
          </a:p>
          <a:p>
            <a:r>
              <a:rPr lang="tr-TR"/>
              <a:t>Tetikleyen etiyolojiden bağımsız olarak, preeklampsi sendromuna yol açan</a:t>
            </a:r>
          </a:p>
          <a:p>
            <a:pPr marL="0" indent="0">
              <a:buNone/>
            </a:pPr>
            <a:r>
              <a:rPr lang="tr-TR"/>
              <a:t>olaylar zinciri , </a:t>
            </a:r>
            <a:r>
              <a:rPr lang="tr-TR">
                <a:solidFill>
                  <a:srgbClr val="FF0000"/>
                </a:solidFill>
              </a:rPr>
              <a:t>vasküler endotel hasarı</a:t>
            </a:r>
            <a:r>
              <a:rPr lang="tr-TR"/>
              <a:t>  sonucu </a:t>
            </a:r>
            <a:r>
              <a:rPr lang="tr-TR">
                <a:solidFill>
                  <a:srgbClr val="FF0000"/>
                </a:solidFill>
              </a:rPr>
              <a:t>vazospazm ,  </a:t>
            </a:r>
            <a:r>
              <a:rPr lang="tr-TR"/>
              <a:t>plazmanın  </a:t>
            </a:r>
          </a:p>
          <a:p>
            <a:pPr marL="0" indent="0">
              <a:buNone/>
            </a:pPr>
            <a:r>
              <a:rPr lang="tr-TR">
                <a:solidFill>
                  <a:srgbClr val="FF0000"/>
                </a:solidFill>
              </a:rPr>
              <a:t>iskemik ve trombotik sekel</a:t>
            </a:r>
            <a:r>
              <a:rPr lang="tr-TR"/>
              <a:t>e neden olan anormallikleriyle nitelenir.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/>
              <a:t>*</a:t>
            </a:r>
            <a:r>
              <a:rPr lang="tr-TR" sz="1400"/>
              <a:t>Williams Obstetrik 25,baskı Worley, 2008</a:t>
            </a:r>
          </a:p>
        </p:txBody>
      </p:sp>
    </p:spTree>
    <p:extLst>
      <p:ext uri="{BB962C8B-B14F-4D97-AF65-F5344CB8AC3E}">
        <p14:creationId xmlns:p14="http://schemas.microsoft.com/office/powerpoint/2010/main" val="96573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122A85-2FD5-4F48-83C4-42207439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26DB0D-FCD2-8344-AC76-988BF5563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Gebelik hipertansiyonunu sınıflayabilmek </a:t>
            </a:r>
          </a:p>
          <a:p>
            <a:r>
              <a:rPr lang="tr-TR"/>
              <a:t>Preeklampsi tanısını koyabilmek </a:t>
            </a:r>
          </a:p>
          <a:p>
            <a:r>
              <a:rPr lang="tr-TR"/>
              <a:t>Ağır preeklampsiyi tanımak</a:t>
            </a:r>
          </a:p>
          <a:p>
            <a:r>
              <a:rPr lang="tr-TR"/>
              <a:t>Gebelik hipertansiyon tedavi yaklaşımını öğrenmek </a:t>
            </a:r>
          </a:p>
          <a:p>
            <a:r>
              <a:rPr lang="tr-TR"/>
              <a:t>Eklamptik nöbetin tedavi ve proflaksisini öğrenmek </a:t>
            </a:r>
          </a:p>
        </p:txBody>
      </p:sp>
    </p:spTree>
    <p:extLst>
      <p:ext uri="{BB962C8B-B14F-4D97-AF65-F5344CB8AC3E}">
        <p14:creationId xmlns:p14="http://schemas.microsoft.com/office/powerpoint/2010/main" val="355043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F0C707-FAD1-DB42-BE1A-13842005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905"/>
          </a:xfrm>
        </p:spPr>
        <p:txBody>
          <a:bodyPr/>
          <a:lstStyle/>
          <a:p>
            <a:pPr algn="ctr"/>
            <a:r>
              <a:rPr lang="tr-TR" b="1"/>
              <a:t>PREEKLAMPSİ ETİYOLOJİ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31964F8E-AE55-6145-8AFA-E97DB8FD9E83}"/>
              </a:ext>
            </a:extLst>
          </p:cNvPr>
          <p:cNvSpPr/>
          <p:nvPr/>
        </p:nvSpPr>
        <p:spPr>
          <a:xfrm>
            <a:off x="1704520" y="1825625"/>
            <a:ext cx="8479453" cy="43343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tr-TR" sz="4000" b="1"/>
              <a:t>Anormal trofoblastik invazyon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4000" b="1"/>
              <a:t>İmmünolojik faktörler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4000" b="1"/>
              <a:t>Endotel hücre aktivasyonu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4000" b="1"/>
              <a:t>Genetik faktörler</a:t>
            </a:r>
          </a:p>
          <a:p>
            <a:pPr marL="514350" indent="-514350">
              <a:buFont typeface="+mj-lt"/>
              <a:buAutoNum type="arabicPeriod"/>
            </a:pPr>
            <a:endParaRPr lang="tr-TR" sz="2800"/>
          </a:p>
          <a:p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3214550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50D27F-38C6-484D-ACBE-81F968FD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94"/>
            <a:ext cx="10515600" cy="724474"/>
          </a:xfrm>
        </p:spPr>
        <p:txBody>
          <a:bodyPr>
            <a:normAutofit/>
          </a:bodyPr>
          <a:lstStyle/>
          <a:p>
            <a:pPr algn="ctr"/>
            <a:r>
              <a:rPr lang="tr-TR" sz="3200" b="1"/>
              <a:t>Anormal trofoblastik invazyon</a:t>
            </a:r>
            <a:endParaRPr lang="tr-TR" sz="3200"/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E062F51F-FE51-E54F-B79B-018CEF3ABD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12" y="916990"/>
            <a:ext cx="6364982" cy="4088693"/>
          </a:xfr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44ADEC8-9DE6-F344-BB31-E748E2B00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17" y="5361689"/>
            <a:ext cx="12233713" cy="1251421"/>
          </a:xfrm>
        </p:spPr>
        <p:txBody>
          <a:bodyPr>
            <a:normAutofit/>
          </a:bodyPr>
          <a:lstStyle/>
          <a:p>
            <a:r>
              <a:rPr lang="tr-TR" sz="2000"/>
              <a:t>Preeklampside , </a:t>
            </a:r>
            <a:r>
              <a:rPr lang="tr-TR" sz="2000">
                <a:solidFill>
                  <a:srgbClr val="FF0000"/>
                </a:solidFill>
              </a:rPr>
              <a:t>spiral arteriol duvarının</a:t>
            </a:r>
            <a:r>
              <a:rPr lang="tr-TR" sz="2000"/>
              <a:t> : </a:t>
            </a:r>
            <a:r>
              <a:rPr lang="tr-TR" sz="2000">
                <a:solidFill>
                  <a:srgbClr val="FF0000"/>
                </a:solidFill>
              </a:rPr>
              <a:t>ekstravillöz trofoblastlar tarafından inkomplet invazyonu </a:t>
            </a:r>
            <a:r>
              <a:rPr lang="tr-TR" sz="2000"/>
              <a:t>implantasyonun </a:t>
            </a:r>
          </a:p>
          <a:p>
            <a:pPr marL="0" indent="0">
              <a:buNone/>
            </a:pPr>
            <a:r>
              <a:rPr lang="tr-TR" sz="2000"/>
              <a:t>bozuk olmasına yol açar . Bu, yüksek dirençli küçük çaplı bir damar oluşumu ile sonuçlanır . </a:t>
            </a:r>
          </a:p>
          <a:p>
            <a:r>
              <a:rPr lang="tr-TR" sz="2000"/>
              <a:t>Erken başlangıçlı preeklampsi olan kadınlarda daha yaygındır                      </a:t>
            </a:r>
            <a:r>
              <a:rPr lang="tr-TR" sz="1200"/>
              <a:t>Williams Obstetrik 25.Baskı(Khodzhaeva,2016) </a:t>
            </a:r>
          </a:p>
        </p:txBody>
      </p:sp>
    </p:spTree>
    <p:extLst>
      <p:ext uri="{BB962C8B-B14F-4D97-AF65-F5344CB8AC3E}">
        <p14:creationId xmlns:p14="http://schemas.microsoft.com/office/powerpoint/2010/main" val="2501737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3005AC-E557-E148-B0DD-5547F08D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49"/>
            <a:ext cx="10515600" cy="1175905"/>
          </a:xfrm>
        </p:spPr>
        <p:txBody>
          <a:bodyPr/>
          <a:lstStyle/>
          <a:p>
            <a:pPr algn="ctr"/>
            <a:r>
              <a:rPr lang="tr-TR" b="1"/>
              <a:t>İmmünolojik faktörler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290235-F263-C14D-9436-18B5094A8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39" y="1793261"/>
            <a:ext cx="10663361" cy="4351338"/>
          </a:xfrm>
        </p:spPr>
        <p:txBody>
          <a:bodyPr>
            <a:normAutofit fontScale="92500" lnSpcReduction="20000"/>
          </a:bodyPr>
          <a:lstStyle/>
          <a:p>
            <a:r>
              <a:rPr lang="tr-TR" u="sng"/>
              <a:t>Paternal kaynaklı plasental ve fetal antijenlere karş</a:t>
            </a:r>
            <a:r>
              <a:rPr lang="tr-TR"/>
              <a:t>ı </a:t>
            </a:r>
            <a:r>
              <a:rPr lang="tr-TR" u="sng"/>
              <a:t>maternal immün </a:t>
            </a:r>
          </a:p>
          <a:p>
            <a:pPr marL="0" indent="0">
              <a:buNone/>
            </a:pPr>
            <a:endParaRPr lang="tr-TR" u="sng"/>
          </a:p>
          <a:p>
            <a:pPr marL="0" indent="0">
              <a:buNone/>
            </a:pPr>
            <a:r>
              <a:rPr lang="tr-TR" u="sng"/>
              <a:t>toleransın ortadan kalkması</a:t>
            </a:r>
            <a:r>
              <a:rPr lang="tr-TR"/>
              <a:t> preeklampsi açısından öne sürülen başka 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/>
              <a:t>bir teoridir</a:t>
            </a:r>
          </a:p>
          <a:p>
            <a:endParaRPr lang="tr-TR"/>
          </a:p>
          <a:p>
            <a:r>
              <a:rPr lang="tr-TR"/>
              <a:t>Bu nedenle oluşan değişiklikler preeklampsi sendromunun 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/>
              <a:t>1. evresinde hatalı plasental vaskülarizasyona katkıda bulunabilir. </a:t>
            </a:r>
          </a:p>
        </p:txBody>
      </p:sp>
    </p:spTree>
    <p:extLst>
      <p:ext uri="{BB962C8B-B14F-4D97-AF65-F5344CB8AC3E}">
        <p14:creationId xmlns:p14="http://schemas.microsoft.com/office/powerpoint/2010/main" val="3040192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405468-5BAD-8146-8C02-242F826F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0176"/>
          </a:xfrm>
        </p:spPr>
        <p:txBody>
          <a:bodyPr/>
          <a:lstStyle/>
          <a:p>
            <a:pPr algn="ctr"/>
            <a:r>
              <a:rPr lang="tr-TR" b="1"/>
              <a:t>Endotel hücre aktivasyonu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85C3F5-7EC9-C343-9DBA-2F414B31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27" y="1825625"/>
            <a:ext cx="12255290" cy="4351338"/>
          </a:xfrm>
        </p:spPr>
        <p:txBody>
          <a:bodyPr/>
          <a:lstStyle/>
          <a:p>
            <a:r>
              <a:rPr lang="tr-TR"/>
              <a:t>Maternal dolaşımda bulunan </a:t>
            </a:r>
            <a:r>
              <a:rPr lang="tr-TR" u="sng"/>
              <a:t>lökositlerin aşırı aktivasyonu</a:t>
            </a:r>
            <a:r>
              <a:rPr lang="tr-TR"/>
              <a:t> nedeniyle</a:t>
            </a:r>
          </a:p>
          <a:p>
            <a:pPr marL="0" indent="0">
              <a:buNone/>
            </a:pPr>
            <a:r>
              <a:rPr lang="tr-TR"/>
              <a:t>Endotel hücre fonksiyon bozukluğu ortaya çıkabilir</a:t>
            </a:r>
          </a:p>
          <a:p>
            <a:r>
              <a:rPr lang="tr-TR"/>
              <a:t>Özetle , tümör nekrozis faktör ,alfa  ve interlökin gibi sitokinler , preeklampsi ile </a:t>
            </a:r>
          </a:p>
          <a:p>
            <a:pPr marL="0" indent="0">
              <a:buNone/>
            </a:pPr>
            <a:r>
              <a:rPr lang="tr-TR"/>
              <a:t>ilişkili sistemik </a:t>
            </a:r>
            <a:r>
              <a:rPr lang="tr-TR" u="sng"/>
              <a:t>oksidatif stres</a:t>
            </a:r>
            <a:r>
              <a:rPr lang="tr-TR"/>
              <a:t>e katkıda bulunabilir </a:t>
            </a:r>
          </a:p>
          <a:p>
            <a:pPr marL="0" indent="0">
              <a:buNone/>
            </a:pPr>
            <a:r>
              <a:rPr lang="tr-TR"/>
              <a:t>Oksidatif stresin diğer sonuçları : </a:t>
            </a:r>
          </a:p>
          <a:p>
            <a:r>
              <a:rPr lang="tr-TR"/>
              <a:t>Plasental aterozisde görülen lipid yüklü </a:t>
            </a:r>
            <a:r>
              <a:rPr lang="tr-TR" u="sng"/>
              <a:t>makrofaj köpük hücreleri</a:t>
            </a:r>
            <a:r>
              <a:rPr lang="tr-TR"/>
              <a:t> </a:t>
            </a:r>
          </a:p>
          <a:p>
            <a:r>
              <a:rPr lang="tr-TR"/>
              <a:t>Sistemik mikrovasküler koagülasyonun aktivasyonuyla </a:t>
            </a:r>
            <a:r>
              <a:rPr lang="tr-TR" u="sng"/>
              <a:t>trombositopeni</a:t>
            </a:r>
          </a:p>
          <a:p>
            <a:r>
              <a:rPr lang="tr-TR"/>
              <a:t>Artmış kapiller geçirgenlik sonucu </a:t>
            </a:r>
            <a:r>
              <a:rPr lang="tr-TR" u="sng"/>
              <a:t>ödem ve proteinüri 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386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0D136E-30F1-7D4C-8566-98DA7E6E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/>
              <a:t>Genetik faktörler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2B4D2C-926A-9142-ACB2-EC6DEBCF2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591" y="2141537"/>
            <a:ext cx="12084119" cy="4351338"/>
          </a:xfrm>
        </p:spPr>
        <p:txBody>
          <a:bodyPr/>
          <a:lstStyle/>
          <a:p>
            <a:r>
              <a:rPr lang="tr-TR"/>
              <a:t>Preeklampsi multifaktöriyel , </a:t>
            </a:r>
            <a:r>
              <a:rPr lang="tr-TR" u="sng"/>
              <a:t>poligenik</a:t>
            </a:r>
            <a:r>
              <a:rPr lang="tr-TR"/>
              <a:t> bir hastalıktır </a:t>
            </a:r>
          </a:p>
          <a:p>
            <a:endParaRPr lang="tr-TR"/>
          </a:p>
          <a:p>
            <a:r>
              <a:rPr lang="tr-TR"/>
              <a:t>Gestasyonel hipertansiyon ve preeklampsi </a:t>
            </a:r>
            <a:r>
              <a:rPr lang="tr-TR" u="sng"/>
              <a:t>genetikle ilişkilidir </a:t>
            </a:r>
          </a:p>
          <a:p>
            <a:endParaRPr lang="tr-TR"/>
          </a:p>
          <a:p>
            <a:r>
              <a:rPr lang="tr-TR" u="sng"/>
              <a:t>Preeklamptik annelerin kızlarında % 20 – 40 </a:t>
            </a:r>
            <a:r>
              <a:rPr lang="tr-TR"/>
              <a:t> ,  kız kardeşlerinde % 11 – 37 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/>
              <a:t>preeklampsi riski vardır </a:t>
            </a:r>
          </a:p>
          <a:p>
            <a:endParaRPr lang="tr-TR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847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224A10E1-F617-7443-99E4-CE872F340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8" y="0"/>
            <a:ext cx="5577452" cy="6760907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4CD1B2D4-6679-EA48-AC59-8379AE7CD396}"/>
              </a:ext>
            </a:extLst>
          </p:cNvPr>
          <p:cNvSpPr/>
          <p:nvPr/>
        </p:nvSpPr>
        <p:spPr>
          <a:xfrm>
            <a:off x="3903205" y="-1"/>
            <a:ext cx="2512124" cy="1064183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00"/>
              <a:t>Preeklampside trofoblastlar 2Antianjiojenik peptidi aşırı üretir : </a:t>
            </a:r>
          </a:p>
          <a:p>
            <a:pPr algn="ctr"/>
            <a:endParaRPr lang="tr-TR" sz="1000">
              <a:solidFill>
                <a:srgbClr val="FF0000"/>
              </a:solidFill>
            </a:endParaRPr>
          </a:p>
          <a:p>
            <a:pPr algn="ctr"/>
            <a:r>
              <a:rPr lang="tr-TR" sz="1000">
                <a:solidFill>
                  <a:srgbClr val="FF0000"/>
                </a:solidFill>
              </a:rPr>
              <a:t>fms-benzeri tirozin kinaz1 ( sFlt-1)</a:t>
            </a:r>
            <a:r>
              <a:rPr lang="tr-TR" sz="1000"/>
              <a:t>  ve </a:t>
            </a:r>
          </a:p>
          <a:p>
            <a:pPr algn="ctr"/>
            <a:r>
              <a:rPr lang="tr-TR" sz="1000">
                <a:solidFill>
                  <a:srgbClr val="FF0000"/>
                </a:solidFill>
              </a:rPr>
              <a:t>soluble Endoglin (sEng)</a:t>
            </a:r>
            <a:endParaRPr lang="tr-TR" sz="1000"/>
          </a:p>
        </p:txBody>
      </p:sp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C7DFB682-FFC4-DE4B-8B1A-E628977CC79C}"/>
              </a:ext>
            </a:extLst>
          </p:cNvPr>
          <p:cNvSpPr/>
          <p:nvPr/>
        </p:nvSpPr>
        <p:spPr>
          <a:xfrm>
            <a:off x="6684237" y="121473"/>
            <a:ext cx="2672861" cy="8386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/>
              <a:t>VASOSPAZM</a:t>
            </a:r>
          </a:p>
        </p:txBody>
      </p:sp>
      <p:sp>
        <p:nvSpPr>
          <p:cNvPr id="5" name="Açıklama Balonu: Aşağı Ok 4">
            <a:extLst>
              <a:ext uri="{FF2B5EF4-FFF2-40B4-BE49-F238E27FC236}">
                <a16:creationId xmlns:a16="http://schemas.microsoft.com/office/drawing/2014/main" id="{F8F341FF-FD90-DB4A-AAEA-2ECDCF055AD3}"/>
              </a:ext>
            </a:extLst>
          </p:cNvPr>
          <p:cNvSpPr/>
          <p:nvPr/>
        </p:nvSpPr>
        <p:spPr>
          <a:xfrm>
            <a:off x="7346485" y="1375700"/>
            <a:ext cx="1828800" cy="166137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/>
              <a:t>Uterus ve diğer dokulara giden kan akımı azalır</a:t>
            </a:r>
          </a:p>
        </p:txBody>
      </p:sp>
      <p:sp>
        <p:nvSpPr>
          <p:cNvPr id="7" name="Ok: Sol 6">
            <a:extLst>
              <a:ext uri="{FF2B5EF4-FFF2-40B4-BE49-F238E27FC236}">
                <a16:creationId xmlns:a16="http://schemas.microsoft.com/office/drawing/2014/main" id="{8805EA69-C35D-4942-97D2-518F273F1CEA}"/>
              </a:ext>
            </a:extLst>
          </p:cNvPr>
          <p:cNvSpPr/>
          <p:nvPr/>
        </p:nvSpPr>
        <p:spPr>
          <a:xfrm flipV="1">
            <a:off x="6415329" y="1649176"/>
            <a:ext cx="844854" cy="409948"/>
          </a:xfrm>
          <a:prstGeom prst="leftArrow">
            <a:avLst>
              <a:gd name="adj1" fmla="val 77422"/>
              <a:gd name="adj2" fmla="val 220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635934C2-63F1-074A-BDE8-E4381B953D9D}"/>
              </a:ext>
            </a:extLst>
          </p:cNvPr>
          <p:cNvSpPr/>
          <p:nvPr/>
        </p:nvSpPr>
        <p:spPr>
          <a:xfrm>
            <a:off x="3677601" y="1184596"/>
            <a:ext cx="2300021" cy="12514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/>
              <a:t>FETAL BÜYÜME GERİLİĞİ</a:t>
            </a:r>
          </a:p>
          <a:p>
            <a:pPr algn="ctr"/>
            <a:r>
              <a:rPr lang="tr-TR" sz="1400"/>
              <a:t>FETAL HİPOKSİ</a:t>
            </a:r>
          </a:p>
          <a:p>
            <a:pPr algn="ctr"/>
            <a:r>
              <a:rPr lang="tr-TR" sz="1400"/>
              <a:t>FETAL ÖLÜM</a:t>
            </a:r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id="{736882C4-D41A-A748-A87A-B6F43203C3BB}"/>
              </a:ext>
            </a:extLst>
          </p:cNvPr>
          <p:cNvSpPr/>
          <p:nvPr/>
        </p:nvSpPr>
        <p:spPr>
          <a:xfrm>
            <a:off x="6486742" y="3128118"/>
            <a:ext cx="3829779" cy="1428991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/>
              <a:t>Anjiyotensin sistemi etkilenerek :</a:t>
            </a:r>
          </a:p>
          <a:p>
            <a:pPr algn="ctr"/>
            <a:r>
              <a:rPr lang="tr-TR"/>
              <a:t>KAN BASINCI ARTIŞI</a:t>
            </a:r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A36E655F-4A3F-7B49-BD3B-E330CE1D2EA2}"/>
              </a:ext>
            </a:extLst>
          </p:cNvPr>
          <p:cNvSpPr/>
          <p:nvPr/>
        </p:nvSpPr>
        <p:spPr>
          <a:xfrm>
            <a:off x="9679522" y="121474"/>
            <a:ext cx="2176608" cy="838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/>
              <a:t>ENDOTEL HÜCRE HASARI</a:t>
            </a:r>
          </a:p>
        </p:txBody>
      </p:sp>
      <p:sp>
        <p:nvSpPr>
          <p:cNvPr id="13" name="Ok: Sol 12">
            <a:extLst>
              <a:ext uri="{FF2B5EF4-FFF2-40B4-BE49-F238E27FC236}">
                <a16:creationId xmlns:a16="http://schemas.microsoft.com/office/drawing/2014/main" id="{7B6E1ED4-39A3-2A46-B18F-2B7B856FBA1D}"/>
              </a:ext>
            </a:extLst>
          </p:cNvPr>
          <p:cNvSpPr/>
          <p:nvPr/>
        </p:nvSpPr>
        <p:spPr>
          <a:xfrm flipV="1">
            <a:off x="9189169" y="335832"/>
            <a:ext cx="490353" cy="409948"/>
          </a:xfrm>
          <a:prstGeom prst="leftArrow">
            <a:avLst>
              <a:gd name="adj1" fmla="val 77422"/>
              <a:gd name="adj2" fmla="val 220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Aşağı 13">
            <a:extLst>
              <a:ext uri="{FF2B5EF4-FFF2-40B4-BE49-F238E27FC236}">
                <a16:creationId xmlns:a16="http://schemas.microsoft.com/office/drawing/2014/main" id="{AD9BD32A-3FC9-0C4C-8FC3-5C7B4907532F}"/>
              </a:ext>
            </a:extLst>
          </p:cNvPr>
          <p:cNvSpPr/>
          <p:nvPr/>
        </p:nvSpPr>
        <p:spPr>
          <a:xfrm>
            <a:off x="10330115" y="1064183"/>
            <a:ext cx="916156" cy="711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: Yuvarlatılmış Köşeler 14">
            <a:extLst>
              <a:ext uri="{FF2B5EF4-FFF2-40B4-BE49-F238E27FC236}">
                <a16:creationId xmlns:a16="http://schemas.microsoft.com/office/drawing/2014/main" id="{1BB2DC10-B0F6-644C-99FB-15A352B75B10}"/>
              </a:ext>
            </a:extLst>
          </p:cNvPr>
          <p:cNvSpPr/>
          <p:nvPr/>
        </p:nvSpPr>
        <p:spPr>
          <a:xfrm>
            <a:off x="9612991" y="2029136"/>
            <a:ext cx="1828800" cy="8386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/>
              <a:t>KOAGULASYON</a:t>
            </a:r>
          </a:p>
        </p:txBody>
      </p:sp>
    </p:spTree>
    <p:extLst>
      <p:ext uri="{BB962C8B-B14F-4D97-AF65-F5344CB8AC3E}">
        <p14:creationId xmlns:p14="http://schemas.microsoft.com/office/powerpoint/2010/main" val="3416608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432A12-3A5E-F64E-A0C3-FDF0CA2D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/>
              <a:t>Patogenez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56509657-B5EA-7F4F-952F-427ED65F5AD8}"/>
              </a:ext>
            </a:extLst>
          </p:cNvPr>
          <p:cNvSpPr/>
          <p:nvPr/>
        </p:nvSpPr>
        <p:spPr>
          <a:xfrm>
            <a:off x="838200" y="1575063"/>
            <a:ext cx="9486019" cy="40994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tr-TR" sz="2800"/>
              <a:t>Vazospazm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Endotel hücre hasarı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Artmış pressör yanıt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Anjiojenik ve antianjiojenik proteinler</a:t>
            </a:r>
          </a:p>
          <a:p>
            <a:pPr marL="514350" indent="-514350">
              <a:buFont typeface="+mj-lt"/>
              <a:buAutoNum type="arabicPeriod"/>
            </a:pP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2934411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D3BF49-B501-A848-893B-44ADDC0F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83" y="127788"/>
            <a:ext cx="10515600" cy="940236"/>
          </a:xfrm>
        </p:spPr>
        <p:txBody>
          <a:bodyPr/>
          <a:lstStyle/>
          <a:p>
            <a:pPr algn="ctr"/>
            <a:r>
              <a:rPr lang="tr-TR" b="1"/>
              <a:t>Patogenez ( devam 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589415-91DA-534D-B93E-B9D0B68B7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71" y="1151283"/>
            <a:ext cx="12168986" cy="55789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/>
              <a:t>1- </a:t>
            </a:r>
            <a:r>
              <a:rPr lang="tr-TR">
                <a:solidFill>
                  <a:srgbClr val="0070C0"/>
                </a:solidFill>
              </a:rPr>
              <a:t>Vazospazm</a:t>
            </a:r>
            <a:r>
              <a:rPr lang="tr-TR"/>
              <a:t> : Sistemik endotel aktivasyonu vasospazma,  drencin artmasına  </a:t>
            </a:r>
          </a:p>
          <a:p>
            <a:pPr marL="0" indent="0">
              <a:buNone/>
            </a:pPr>
            <a:r>
              <a:rPr lang="tr-TR"/>
              <a:t>ve sonra da hipertansiyona neden olur </a:t>
            </a:r>
          </a:p>
          <a:p>
            <a:pPr marL="0" indent="0">
              <a:buNone/>
            </a:pPr>
            <a:r>
              <a:rPr lang="tr-TR"/>
              <a:t>2- </a:t>
            </a:r>
            <a:r>
              <a:rPr lang="tr-TR">
                <a:solidFill>
                  <a:srgbClr val="0070C0"/>
                </a:solidFill>
              </a:rPr>
              <a:t>Endotel hücre hasarı</a:t>
            </a:r>
            <a:r>
              <a:rPr lang="tr-TR"/>
              <a:t> :Hasar görmüş ya da aktive endotel hücreleri daha az </a:t>
            </a:r>
          </a:p>
          <a:p>
            <a:pPr marL="0" indent="0">
              <a:buNone/>
            </a:pPr>
            <a:r>
              <a:rPr lang="tr-TR"/>
              <a:t>nitrik oksit üretir ve pıhtılaşmayı tetikleyen ve vazopresörlere duyarlılığı arttıran </a:t>
            </a:r>
          </a:p>
          <a:p>
            <a:pPr marL="0" indent="0">
              <a:buNone/>
            </a:pPr>
            <a:r>
              <a:rPr lang="tr-TR"/>
              <a:t>maddeler salgılarlar </a:t>
            </a:r>
          </a:p>
          <a:p>
            <a:pPr marL="0" indent="0">
              <a:buNone/>
            </a:pPr>
            <a:r>
              <a:rPr lang="tr-TR"/>
              <a:t>3- </a:t>
            </a:r>
            <a:r>
              <a:rPr lang="tr-TR">
                <a:solidFill>
                  <a:srgbClr val="0070C0"/>
                </a:solidFill>
              </a:rPr>
              <a:t>Artmış pressör yanıtı</a:t>
            </a:r>
            <a:r>
              <a:rPr lang="tr-TR"/>
              <a:t> : Preterm preeklampsi gelişen kadınlarda </a:t>
            </a:r>
            <a:r>
              <a:rPr lang="tr-TR">
                <a:solidFill>
                  <a:srgbClr val="FF0000"/>
                </a:solidFill>
              </a:rPr>
              <a:t>anjiyotensin II </a:t>
            </a:r>
          </a:p>
          <a:p>
            <a:pPr marL="0" indent="0">
              <a:buNone/>
            </a:pPr>
            <a:r>
              <a:rPr lang="tr-TR">
                <a:solidFill>
                  <a:srgbClr val="FF0000"/>
                </a:solidFill>
              </a:rPr>
              <a:t>düzeyleri </a:t>
            </a:r>
            <a:r>
              <a:rPr lang="tr-TR"/>
              <a:t>paradoksal olarak düşüktür</a:t>
            </a:r>
          </a:p>
          <a:p>
            <a:pPr marL="0" indent="0">
              <a:buNone/>
            </a:pPr>
            <a:r>
              <a:rPr lang="tr-TR"/>
              <a:t>Anjiyotensin II infüzyonuna duyarlılığın artışı ve nihayetinde vazokonstriksiyon gelişir </a:t>
            </a:r>
          </a:p>
          <a:p>
            <a:pPr marL="0" indent="0">
              <a:buNone/>
            </a:pPr>
            <a:r>
              <a:rPr lang="tr-TR"/>
              <a:t>4- </a:t>
            </a:r>
            <a:r>
              <a:rPr lang="tr-TR">
                <a:solidFill>
                  <a:srgbClr val="0070C0"/>
                </a:solidFill>
              </a:rPr>
              <a:t>Anjiojenik ve antianjiojenik proteinler</a:t>
            </a:r>
            <a:r>
              <a:rPr lang="tr-TR"/>
              <a:t> : Preeklampsi öncesi kadınların </a:t>
            </a:r>
          </a:p>
          <a:p>
            <a:pPr marL="0" indent="0">
              <a:buNone/>
            </a:pPr>
            <a:r>
              <a:rPr lang="tr-TR"/>
              <a:t>trofoblastik dokuları,  maternal dolaşıma en az iki Antianjiojenik peptidi aşırı üretir : </a:t>
            </a:r>
          </a:p>
          <a:p>
            <a:pPr marL="0" indent="0">
              <a:buNone/>
            </a:pPr>
            <a:r>
              <a:rPr lang="tr-TR">
                <a:solidFill>
                  <a:srgbClr val="FF0000"/>
                </a:solidFill>
              </a:rPr>
              <a:t>fms-benzeri tirozin kinaz1 ( sFlt-1)</a:t>
            </a:r>
            <a:r>
              <a:rPr lang="tr-TR"/>
              <a:t>  ve </a:t>
            </a:r>
            <a:r>
              <a:rPr lang="tr-TR">
                <a:solidFill>
                  <a:srgbClr val="FF0000"/>
                </a:solidFill>
              </a:rPr>
              <a:t>soluble Endoglin (sEng)</a:t>
            </a:r>
            <a:endParaRPr lang="tr-TR"/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1463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1BE344-A2C5-BC47-A98E-136F9881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12" y="1"/>
            <a:ext cx="10515600" cy="1165116"/>
          </a:xfrm>
        </p:spPr>
        <p:txBody>
          <a:bodyPr/>
          <a:lstStyle/>
          <a:p>
            <a:pPr algn="ctr"/>
            <a:r>
              <a:rPr lang="tr-TR" b="1"/>
              <a:t>PATOFİZYOLOJİ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B34D25-E656-7146-95D9-2A4FC6F73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A467DF0F-C294-0D40-9955-0E315D71F314}"/>
              </a:ext>
            </a:extLst>
          </p:cNvPr>
          <p:cNvSpPr/>
          <p:nvPr/>
        </p:nvSpPr>
        <p:spPr>
          <a:xfrm>
            <a:off x="194187" y="798319"/>
            <a:ext cx="11543274" cy="56961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4350" indent="-514350">
              <a:buFont typeface="+mj-lt"/>
              <a:buAutoNum type="arabicPeriod"/>
            </a:pPr>
            <a:r>
              <a:rPr lang="tr-TR" sz="2400">
                <a:solidFill>
                  <a:srgbClr val="FF0000"/>
                </a:solidFill>
              </a:rPr>
              <a:t>Diyastolik disfonksiyon </a:t>
            </a:r>
            <a:r>
              <a:rPr lang="tr-TR" sz="2400"/>
              <a:t>( %40-45)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/>
              <a:t>Hemokonsantrasyon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>
                <a:solidFill>
                  <a:srgbClr val="FF0000"/>
                </a:solidFill>
              </a:rPr>
              <a:t>Maternal</a:t>
            </a:r>
            <a:r>
              <a:rPr lang="tr-TR" sz="2400"/>
              <a:t> </a:t>
            </a:r>
            <a:r>
              <a:rPr lang="tr-TR" sz="2400">
                <a:solidFill>
                  <a:srgbClr val="FF0000"/>
                </a:solidFill>
              </a:rPr>
              <a:t>trombositopeni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>
                <a:solidFill>
                  <a:srgbClr val="FF0000"/>
                </a:solidFill>
              </a:rPr>
              <a:t>Hemoliz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>
                <a:solidFill>
                  <a:srgbClr val="FF0000"/>
                </a:solidFill>
              </a:rPr>
              <a:t>İntravasküler koagülasyon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/>
              <a:t>Atrital natriüretik peptidin ( ANP ) normal gebelikten daha fazla artar ( artan kan hacmine cevap olarak 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/>
              <a:t>Hücre dışı sıvı hacmi artar , plazma osmotik basıncı düşmüştür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>
                <a:solidFill>
                  <a:srgbClr val="FF0000"/>
                </a:solidFill>
              </a:rPr>
              <a:t>Glomerüler filtrasyon ve Böbrek perfüzyonu azalır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/>
              <a:t>İdrar sodyum konsantrasyonu artar , sodyumun fraksiyonel atılımı düşüktür  (sodyum içeren kristalloid sıvı tedavisi hızlı yapılırsa akciğer ödemi riski var)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/>
              <a:t>Plazma ürik asit artar </a:t>
            </a:r>
          </a:p>
          <a:p>
            <a:r>
              <a:rPr lang="tr-TR" sz="240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tr-TR" sz="2400"/>
          </a:p>
          <a:p>
            <a:pPr marL="514350" indent="-514350">
              <a:buFont typeface="+mj-lt"/>
              <a:buAutoNum type="arabicPeriod"/>
            </a:pPr>
            <a:endParaRPr lang="tr-TR" sz="2400"/>
          </a:p>
          <a:p>
            <a:pPr marL="514350" indent="-514350">
              <a:buFont typeface="+mj-lt"/>
              <a:buAutoNum type="arabicPeriod"/>
            </a:pPr>
            <a:endParaRPr lang="tr-TR" sz="2400"/>
          </a:p>
          <a:p>
            <a:pPr marL="514350" indent="-514350">
              <a:buFont typeface="+mj-lt"/>
              <a:buAutoNum type="arabicPeriod"/>
            </a:pP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792969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0EE170-8D17-4545-9319-0E7751F20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4965"/>
          </a:xfrm>
        </p:spPr>
        <p:txBody>
          <a:bodyPr/>
          <a:lstStyle/>
          <a:p>
            <a:pPr algn="ctr"/>
            <a:r>
              <a:rPr lang="tr-TR"/>
              <a:t>PATOFIZYOLOJİ  ( devam 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EA64E8-DBDD-8A40-B56E-A10D39A7F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B418575E-C079-C043-BE32-E5978CE259E6}"/>
              </a:ext>
            </a:extLst>
          </p:cNvPr>
          <p:cNvSpPr/>
          <p:nvPr/>
        </p:nvSpPr>
        <p:spPr>
          <a:xfrm>
            <a:off x="733590" y="1650580"/>
            <a:ext cx="10906778" cy="45263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r-TR" sz="2800"/>
              <a:t>11. Proteinüri</a:t>
            </a:r>
          </a:p>
          <a:p>
            <a:r>
              <a:rPr lang="tr-TR" sz="2800"/>
              <a:t>12. Glomerüler ~ %20 genişlemiştir ,  böbrekte endotel hücreleri şişmiştir , Akut tubuler nekroz (kanama ile tetiklenir)</a:t>
            </a:r>
          </a:p>
          <a:p>
            <a:r>
              <a:rPr lang="tr-TR" sz="2800"/>
              <a:t>13. Karaciğer tutulum 3 şekilde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/>
              <a:t>karaciğer periferinde periportal kanama alanları ( karakteristik olan 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/>
              <a:t>Serum AST ve ALT artışı ( ağır preeklampsi belirteci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/>
              <a:t>Karaciğer hematomu ( HELLP sendromu sık) </a:t>
            </a:r>
          </a:p>
          <a:p>
            <a:r>
              <a:rPr lang="tr-TR" sz="2800"/>
              <a:t>14. HELLP sendromu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/>
          </a:p>
          <a:p>
            <a:endParaRPr lang="tr-TR" sz="2800"/>
          </a:p>
          <a:p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351330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9AB3C6-ECFE-CE4C-BC55-BEDCCE51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05" y="149364"/>
            <a:ext cx="10515600" cy="1134422"/>
          </a:xfrm>
        </p:spPr>
        <p:txBody>
          <a:bodyPr/>
          <a:lstStyle/>
          <a:p>
            <a:pPr algn="ctr"/>
            <a:r>
              <a:rPr lang="tr-TR"/>
              <a:t>Sunum Planı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5310C2-5411-5E45-91BC-228D11A08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27" y="1283786"/>
            <a:ext cx="10515600" cy="5232231"/>
          </a:xfrm>
        </p:spPr>
        <p:txBody>
          <a:bodyPr>
            <a:normAutofit fontScale="92500" lnSpcReduction="20000"/>
          </a:bodyPr>
          <a:lstStyle/>
          <a:p>
            <a:r>
              <a:rPr lang="tr-TR"/>
              <a:t>Tanım </a:t>
            </a:r>
          </a:p>
          <a:p>
            <a:r>
              <a:rPr lang="tr-TR"/>
              <a:t> Sınıflama </a:t>
            </a:r>
          </a:p>
          <a:p>
            <a:r>
              <a:rPr lang="tr-TR"/>
              <a:t> Tanı kriterleri</a:t>
            </a:r>
          </a:p>
          <a:p>
            <a:r>
              <a:rPr lang="tr-TR"/>
              <a:t>Ağır preeklampsi</a:t>
            </a:r>
          </a:p>
          <a:p>
            <a:r>
              <a:rPr lang="tr-TR"/>
              <a:t>Risk faktörleri </a:t>
            </a:r>
          </a:p>
          <a:p>
            <a:r>
              <a:rPr lang="tr-TR"/>
              <a:t> Etiyopatogenez/Etiyoloji/Patogenez/Patofizyoloji </a:t>
            </a:r>
          </a:p>
          <a:p>
            <a:r>
              <a:rPr lang="tr-TR"/>
              <a:t>Öngörme/ Önleme</a:t>
            </a:r>
          </a:p>
          <a:p>
            <a:r>
              <a:rPr lang="tr-TR"/>
              <a:t>Erken tanı </a:t>
            </a:r>
          </a:p>
          <a:p>
            <a:r>
              <a:rPr lang="tr-TR"/>
              <a:t>Hastaneye yatış kriterleri</a:t>
            </a:r>
          </a:p>
          <a:p>
            <a:r>
              <a:rPr lang="tr-TR"/>
              <a:t>Eklampsi  </a:t>
            </a:r>
          </a:p>
          <a:p>
            <a:r>
              <a:rPr lang="tr-TR"/>
              <a:t>Tedavi ve profilaksisi</a:t>
            </a:r>
          </a:p>
          <a:p>
            <a:r>
              <a:rPr lang="tr-TR"/>
              <a:t>Uzun dönem sonuçlar </a:t>
            </a:r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153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283553-E175-7643-ABE9-FA2815CFA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4790"/>
            <a:ext cx="9144000" cy="916988"/>
          </a:xfrm>
        </p:spPr>
        <p:txBody>
          <a:bodyPr/>
          <a:lstStyle/>
          <a:p>
            <a:r>
              <a:rPr lang="tr-TR"/>
              <a:t>Preeklampsi sendromunun indüklediği glomerül değişiklikleri : </a:t>
            </a:r>
          </a:p>
          <a:p>
            <a:r>
              <a:rPr lang="tr-TR"/>
              <a:t>«Glomerüler kapiller endotelyozis» </a:t>
            </a:r>
            <a:r>
              <a:rPr lang="tr-TR" sz="1200"/>
              <a:t>Williams Obstetrik 25. Baskı</a:t>
            </a:r>
            <a:r>
              <a:rPr lang="tr-TR"/>
              <a:t> 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2F6B02D5-D609-B84B-8D30-4568A7CAB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6978"/>
            <a:ext cx="8128000" cy="53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24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842CB2-A5F9-D640-8143-7F321E2A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4177"/>
          </a:xfrm>
        </p:spPr>
        <p:txBody>
          <a:bodyPr/>
          <a:lstStyle/>
          <a:p>
            <a:pPr algn="ctr"/>
            <a:r>
              <a:rPr lang="tr-TR"/>
              <a:t>PATOFİZYOLOJİ (devam)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D9BF44-09D2-EE4B-B20A-A121C8B30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83C46E80-B36E-D548-B4DC-DB490BAAE0F2}"/>
              </a:ext>
            </a:extLst>
          </p:cNvPr>
          <p:cNvSpPr/>
          <p:nvPr/>
        </p:nvSpPr>
        <p:spPr>
          <a:xfrm>
            <a:off x="485466" y="1359302"/>
            <a:ext cx="11403030" cy="48176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r-TR" sz="2800"/>
              <a:t>15. Beyin : İntrakranial kanama , subkortikal ve kortikal peteşial kanama </a:t>
            </a:r>
          </a:p>
          <a:p>
            <a:endParaRPr lang="tr-TR" sz="2800"/>
          </a:p>
          <a:p>
            <a:r>
              <a:rPr lang="tr-TR" sz="2800"/>
              <a:t>Nörolojik belirtiler: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/>
              <a:t>Baş ağrısı ve skotom ( baş ağrısı analjeziğe yanıtsız ama Magnezyum sülfat infüzyonu ile düzelmesi tipiktir 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/>
              <a:t>Konvülziyonlar ( eklampsi için tanı koydurucu 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/>
              <a:t>Körlük ( eklampsi de % 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/>
              <a:t>Yaygın beyin ödemi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/>
              <a:t>Bilişsel işlevlerde azalma ( 5-10 yıl sonra) 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2640067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523DE8-FD65-E846-8876-DFB50F9DF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5063" y="5800766"/>
            <a:ext cx="9092936" cy="1057234"/>
          </a:xfrm>
        </p:spPr>
        <p:txBody>
          <a:bodyPr/>
          <a:lstStyle/>
          <a:p>
            <a:r>
              <a:rPr lang="tr-TR"/>
              <a:t>Eklampsili kadınlara serebral kanama ve peteşilerin yerleşimi </a:t>
            </a:r>
          </a:p>
          <a:p>
            <a:r>
              <a:rPr lang="tr-TR" sz="1600"/>
              <a:t>( Williams Obstetrik 25. baskı)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9EF2F962-B408-674E-883E-94779B4BC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5" y="190950"/>
            <a:ext cx="776633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30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B34E86-5156-6341-A9F8-44EF3930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905"/>
          </a:xfrm>
        </p:spPr>
        <p:txBody>
          <a:bodyPr/>
          <a:lstStyle/>
          <a:p>
            <a:pPr algn="ctr"/>
            <a:r>
              <a:rPr lang="tr-TR"/>
              <a:t>PATOFİZYOLOJİ (devam)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CA617804-CCB2-BD4A-AAFF-67A8375DC71C}"/>
              </a:ext>
            </a:extLst>
          </p:cNvPr>
          <p:cNvSpPr/>
          <p:nvPr/>
        </p:nvSpPr>
        <p:spPr>
          <a:xfrm>
            <a:off x="881352" y="1690689"/>
            <a:ext cx="10726651" cy="43513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tr-TR" sz="4000"/>
              <a:t>16. Bozulmuş uteroplasental perfüzyon : preeklampsi ile ilişkili perinatal </a:t>
            </a:r>
          </a:p>
          <a:p>
            <a:pPr marL="0" indent="0">
              <a:buNone/>
            </a:pPr>
            <a:r>
              <a:rPr lang="tr-TR" sz="4000"/>
              <a:t>mortalite ve morbiditenin temel sorumlusudur. </a:t>
            </a: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1646494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0348C7-EBD5-FF49-AF58-35CB335D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06" y="0"/>
            <a:ext cx="10515600" cy="1325563"/>
          </a:xfrm>
        </p:spPr>
        <p:txBody>
          <a:bodyPr/>
          <a:lstStyle/>
          <a:p>
            <a:r>
              <a:rPr lang="tr-TR" b="1"/>
              <a:t>Preeklampsi Öngörüsü İçin Risk Faktörleri</a:t>
            </a:r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D7EC6591-DEA5-A345-BF3B-B7DCDAB01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5" y="1325563"/>
            <a:ext cx="11022641" cy="386214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A51358F-0E51-764F-B5DF-B8C5AD8A53E9}"/>
              </a:ext>
            </a:extLst>
          </p:cNvPr>
          <p:cNvSpPr txBox="1"/>
          <p:nvPr/>
        </p:nvSpPr>
        <p:spPr>
          <a:xfrm>
            <a:off x="478669" y="5275386"/>
            <a:ext cx="11543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/>
              <a:t>Majör risk faktörlerinden en az bir, minor risk faktörlerinden en az 2 tanesinin varlığında bir kontrendikasyon yoksa :  </a:t>
            </a:r>
          </a:p>
          <a:p>
            <a:pPr algn="l"/>
            <a:r>
              <a:rPr lang="tr-TR" sz="2800"/>
              <a:t>12-35. gebelik haftalarında 80 mg/gün </a:t>
            </a:r>
            <a:r>
              <a:rPr lang="tr-TR" sz="2800" b="1">
                <a:solidFill>
                  <a:srgbClr val="FF0000"/>
                </a:solidFill>
              </a:rPr>
              <a:t>Aspirin</a:t>
            </a:r>
            <a:r>
              <a:rPr lang="tr-TR" sz="2800"/>
              <a:t> tedavisi önerilir.</a:t>
            </a:r>
          </a:p>
        </p:txBody>
      </p:sp>
    </p:spTree>
    <p:extLst>
      <p:ext uri="{BB962C8B-B14F-4D97-AF65-F5344CB8AC3E}">
        <p14:creationId xmlns:p14="http://schemas.microsoft.com/office/powerpoint/2010/main" val="3550524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EF6C80-E249-E14A-8AF5-591C4225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355"/>
          </a:xfrm>
        </p:spPr>
        <p:txBody>
          <a:bodyPr/>
          <a:lstStyle/>
          <a:p>
            <a:pPr algn="ctr"/>
            <a:r>
              <a:rPr lang="tr-TR" b="1"/>
              <a:t>PREEKLAMPSİ ÖNGÖRME TESTLERİ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E265C7-6C2B-8342-AC41-25552292E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7" y="1424030"/>
            <a:ext cx="12427900" cy="4774509"/>
          </a:xfrm>
        </p:spPr>
        <p:txBody>
          <a:bodyPr>
            <a:normAutofit/>
          </a:bodyPr>
          <a:lstStyle/>
          <a:p>
            <a:r>
              <a:rPr lang="tr-TR"/>
              <a:t>Günümüzde preeklampsi için güvenilir , geçerli ve ekonomik tarama testi yoktur</a:t>
            </a:r>
          </a:p>
          <a:p>
            <a:r>
              <a:rPr lang="tr-TR"/>
              <a:t>Ancak gelecek vaadeden , henüz yeterince değerlendirilmeyen bazı </a:t>
            </a:r>
          </a:p>
          <a:p>
            <a:pPr marL="0" indent="0">
              <a:buNone/>
            </a:pPr>
            <a:r>
              <a:rPr lang="tr-TR"/>
              <a:t>testlerin kombinasyonları vardır , örnek olarak: </a:t>
            </a:r>
          </a:p>
          <a:p>
            <a:pPr marL="0" indent="0">
              <a:buNone/>
            </a:pPr>
            <a:r>
              <a:rPr lang="tr-TR">
                <a:solidFill>
                  <a:srgbClr val="7030A0"/>
                </a:solidFill>
              </a:rPr>
              <a:t>Plasental perfüzyon / Vasküler direnç testlerinden</a:t>
            </a:r>
            <a:endParaRPr lang="tr-TR"/>
          </a:p>
          <a:p>
            <a:r>
              <a:rPr lang="tr-TR">
                <a:solidFill>
                  <a:srgbClr val="FF0000"/>
                </a:solidFill>
              </a:rPr>
              <a:t>Uterin arter doppler velosimetrisi </a:t>
            </a:r>
            <a:r>
              <a:rPr lang="tr-TR"/>
              <a:t>: spiral arterlerdeki hatalı trofoblastik</a:t>
            </a:r>
          </a:p>
          <a:p>
            <a:pPr marL="0" indent="0">
              <a:buNone/>
            </a:pPr>
            <a:r>
              <a:rPr lang="tr-TR"/>
              <a:t>invazyonu yansıtmaktadır . "</a:t>
            </a:r>
            <a:r>
              <a:rPr lang="tr-TR" u="sng"/>
              <a:t>Diastolik çentik</a:t>
            </a:r>
            <a:r>
              <a:rPr lang="tr-TR"/>
              <a:t>"  </a:t>
            </a:r>
            <a:r>
              <a:rPr lang="tr-TR" u="sng"/>
              <a:t>artmış akım direnci</a:t>
            </a:r>
            <a:r>
              <a:rPr lang="tr-TR"/>
              <a:t>ni gösterir,</a:t>
            </a:r>
          </a:p>
          <a:p>
            <a:pPr marL="0" indent="0">
              <a:buNone/>
            </a:pPr>
            <a:r>
              <a:rPr lang="tr-TR"/>
              <a:t>Preeklampside değil , </a:t>
            </a:r>
            <a:r>
              <a:rPr lang="tr-TR" u="sng"/>
              <a:t>fetal büyüme kısıtlılığı öngörüsü</a:t>
            </a:r>
            <a:r>
              <a:rPr lang="tr-TR"/>
              <a:t>nde değeri vardır</a:t>
            </a:r>
          </a:p>
          <a:p>
            <a:pPr marL="0" indent="0">
              <a:buNone/>
            </a:pPr>
            <a:r>
              <a:rPr lang="tr-TR" sz="1900"/>
              <a:t> (Amerikan Obstetrik ve Jinekoloji Derneği , 2015 ) </a:t>
            </a:r>
          </a:p>
        </p:txBody>
      </p:sp>
    </p:spTree>
    <p:extLst>
      <p:ext uri="{BB962C8B-B14F-4D97-AF65-F5344CB8AC3E}">
        <p14:creationId xmlns:p14="http://schemas.microsoft.com/office/powerpoint/2010/main" val="3303356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7B513A-B0F7-554B-8B22-429409AEEA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2016" y="-35602"/>
            <a:ext cx="10515600" cy="863089"/>
          </a:xfrm>
        </p:spPr>
        <p:txBody>
          <a:bodyPr>
            <a:normAutofit/>
          </a:bodyPr>
          <a:lstStyle/>
          <a:p>
            <a:r>
              <a:rPr lang="tr-TR" sz="3200" b="1"/>
              <a:t>PREEKLAMPSİ SENDROMU GELİŞİMİNİN ÖNGÖRÜ TESTLERİ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27D83FD4-2CF8-7D49-BF73-9E3D19B7D12A}"/>
              </a:ext>
            </a:extLst>
          </p:cNvPr>
          <p:cNvSpPr/>
          <p:nvPr/>
        </p:nvSpPr>
        <p:spPr>
          <a:xfrm>
            <a:off x="280491" y="905201"/>
            <a:ext cx="3721897" cy="10680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/>
              <a:t>Plasental perfüzyon / Vasküler direnç testleri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22EB73C8-4136-E84C-A22D-26772AAB7D37}"/>
              </a:ext>
            </a:extLst>
          </p:cNvPr>
          <p:cNvSpPr/>
          <p:nvPr/>
        </p:nvSpPr>
        <p:spPr>
          <a:xfrm>
            <a:off x="291279" y="1980816"/>
            <a:ext cx="3721897" cy="10680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/>
              <a:t>Fetal-plasental ünitenin endokrin fonksiyonu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9694DF67-C0E3-584A-97FA-E24BDD058E73}"/>
              </a:ext>
            </a:extLst>
          </p:cNvPr>
          <p:cNvSpPr/>
          <p:nvPr/>
        </p:nvSpPr>
        <p:spPr>
          <a:xfrm>
            <a:off x="291279" y="3031658"/>
            <a:ext cx="3721897" cy="10680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/>
              <a:t>Böbrek fonksiyon testleri  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D5A6DD2B-2D0B-D148-9D7E-08BAACCBD59E}"/>
              </a:ext>
            </a:extLst>
          </p:cNvPr>
          <p:cNvSpPr/>
          <p:nvPr/>
        </p:nvSpPr>
        <p:spPr>
          <a:xfrm>
            <a:off x="291279" y="4093489"/>
            <a:ext cx="3721897" cy="20339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/>
              <a:t>Endotel fonksiyon bozukluğu ve oksidatif stres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1E1C9C5E-B5FA-6948-BCE3-B40ED2FCBBD9}"/>
              </a:ext>
            </a:extLst>
          </p:cNvPr>
          <p:cNvSpPr/>
          <p:nvPr/>
        </p:nvSpPr>
        <p:spPr>
          <a:xfrm>
            <a:off x="291279" y="6138236"/>
            <a:ext cx="3721897" cy="6151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/>
              <a:t>Diğerleri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1C51FDEE-F10E-5649-87BD-776661D77E75}"/>
              </a:ext>
            </a:extLst>
          </p:cNvPr>
          <p:cNvSpPr/>
          <p:nvPr/>
        </p:nvSpPr>
        <p:spPr>
          <a:xfrm>
            <a:off x="4002388" y="912594"/>
            <a:ext cx="8189612" cy="10584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>
                <a:solidFill>
                  <a:srgbClr val="FF0000"/>
                </a:solidFill>
              </a:rPr>
              <a:t>Roll-over test </a:t>
            </a:r>
            <a:r>
              <a:rPr lang="tr-TR" sz="2000"/>
              <a:t> ,</a:t>
            </a:r>
            <a:r>
              <a:rPr lang="tr-TR" sz="2000">
                <a:solidFill>
                  <a:srgbClr val="FF0000"/>
                </a:solidFill>
              </a:rPr>
              <a:t>İzometrik egzersiz testi,  Anjiotensin II infüzyon testi</a:t>
            </a:r>
            <a:r>
              <a:rPr lang="tr-TR" sz="2000"/>
              <a:t> </a:t>
            </a:r>
          </a:p>
          <a:p>
            <a:r>
              <a:rPr lang="tr-TR" sz="2000">
                <a:solidFill>
                  <a:srgbClr val="FF0000"/>
                </a:solidFill>
              </a:rPr>
              <a:t>Uterin arter doppler velosimetrisi</a:t>
            </a:r>
            <a:r>
              <a:rPr lang="tr-TR" sz="2000"/>
              <a:t> 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E60C75DB-808C-A040-AD68-D979ABEC0702}"/>
              </a:ext>
            </a:extLst>
          </p:cNvPr>
          <p:cNvSpPr/>
          <p:nvPr/>
        </p:nvSpPr>
        <p:spPr>
          <a:xfrm>
            <a:off x="4002387" y="1971028"/>
            <a:ext cx="8178821" cy="10854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>
                <a:solidFill>
                  <a:srgbClr val="FF0000"/>
                </a:solidFill>
              </a:rPr>
              <a:t>HCG , AFP , Östriol , PAPP-A , İnhibin A ...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77A88F86-D8D8-D841-87C5-C92CF6FF3FD4}"/>
              </a:ext>
            </a:extLst>
          </p:cNvPr>
          <p:cNvSpPr/>
          <p:nvPr/>
        </p:nvSpPr>
        <p:spPr>
          <a:xfrm>
            <a:off x="4013177" y="3042445"/>
            <a:ext cx="8178822" cy="10680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>
                <a:solidFill>
                  <a:srgbClr val="FF0000"/>
                </a:solidFill>
              </a:rPr>
              <a:t>Serum ürik asit , Mikroalbuminüri , İzole Gestasyonel Proteinüri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A20EBC80-56D0-9145-ABEA-2581B2F3B1CF}"/>
              </a:ext>
            </a:extLst>
          </p:cNvPr>
          <p:cNvSpPr/>
          <p:nvPr/>
        </p:nvSpPr>
        <p:spPr>
          <a:xfrm>
            <a:off x="4013176" y="4093489"/>
            <a:ext cx="8178823" cy="20339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>
                <a:solidFill>
                  <a:srgbClr val="FF0000"/>
                </a:solidFill>
              </a:rPr>
              <a:t>Trombosit sayısı ve aktivasyonu , C-reaktif protein , antifosfolipid antikorları,  </a:t>
            </a:r>
          </a:p>
          <a:p>
            <a:r>
              <a:rPr lang="tr-TR" sz="2000">
                <a:solidFill>
                  <a:srgbClr val="FF0000"/>
                </a:solidFill>
              </a:rPr>
              <a:t>fms-benzeri tirozin kinaz reseptörtl-l (sFlt-1),  endoglin 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760E46FB-C1DD-E14E-991A-3BA0DDD5C6A5}"/>
              </a:ext>
            </a:extLst>
          </p:cNvPr>
          <p:cNvSpPr/>
          <p:nvPr/>
        </p:nvSpPr>
        <p:spPr>
          <a:xfrm>
            <a:off x="4002388" y="6138236"/>
            <a:ext cx="8189612" cy="6151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sz="1600" b="1">
              <a:solidFill>
                <a:srgbClr val="FF0000"/>
              </a:solidFill>
            </a:endParaRPr>
          </a:p>
          <a:p>
            <a:r>
              <a:rPr lang="tr-TR" sz="1600" b="1">
                <a:solidFill>
                  <a:srgbClr val="FF0000"/>
                </a:solidFill>
              </a:rPr>
              <a:t>Antitrombin III , Atrial natriüretiknpeptit , </a:t>
            </a:r>
            <a:r>
              <a:rPr lang="el-GR" sz="1600" b="1" i="0">
                <a:solidFill>
                  <a:srgbClr val="FF0000"/>
                </a:solidFill>
                <a:effectLst/>
                <a:latin typeface="PT Sans" panose="02000000000000000000" pitchFamily="2" charset="0"/>
              </a:rPr>
              <a:t>β</a:t>
            </a:r>
            <a:r>
              <a:rPr lang="tr-TR" sz="1600" b="1" i="0">
                <a:solidFill>
                  <a:srgbClr val="FF0000"/>
                </a:solidFill>
                <a:effectLst/>
                <a:latin typeface="PT Sans" panose="02000000000000000000" pitchFamily="2" charset="0"/>
              </a:rPr>
              <a:t>2 – mikroglobulin, </a:t>
            </a:r>
          </a:p>
          <a:p>
            <a:pPr algn="ctr"/>
            <a:endParaRPr lang="tr-T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28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55E6F6-BDE3-C94D-9E03-895E78CAD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084"/>
          </a:xfrm>
        </p:spPr>
        <p:txBody>
          <a:bodyPr/>
          <a:lstStyle/>
          <a:p>
            <a:pPr algn="ctr"/>
            <a:r>
              <a:rPr lang="tr-TR"/>
              <a:t>Preeklampsi Önleme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BA8D31-DECC-014C-A6D9-445D4F0C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4" y="1253330"/>
            <a:ext cx="11618791" cy="5370567"/>
          </a:xfrm>
        </p:spPr>
        <p:txBody>
          <a:bodyPr>
            <a:normAutofit/>
          </a:bodyPr>
          <a:lstStyle/>
          <a:p>
            <a:r>
              <a:rPr lang="tr-TR"/>
              <a:t>Tuzsuz diyetin preeklampsiyi önlemede etkisiz olduğu gösterilmiştir</a:t>
            </a:r>
          </a:p>
          <a:p>
            <a:r>
              <a:rPr lang="tr-TR"/>
              <a:t>Gebelikte </a:t>
            </a:r>
            <a:r>
              <a:rPr lang="tr-TR">
                <a:solidFill>
                  <a:srgbClr val="FF0000"/>
                </a:solidFill>
              </a:rPr>
              <a:t>düzenli egzersiz</a:t>
            </a:r>
            <a:r>
              <a:rPr lang="tr-TR"/>
              <a:t> preeklampsiyi önleme de düşük risk ile ilişkilidir</a:t>
            </a:r>
          </a:p>
          <a:p>
            <a:r>
              <a:rPr lang="tr-TR">
                <a:solidFill>
                  <a:srgbClr val="FF0000"/>
                </a:solidFill>
              </a:rPr>
              <a:t>Yatak istirahati</a:t>
            </a:r>
            <a:r>
              <a:rPr lang="tr-TR"/>
              <a:t> preeklampsi gelişimi açısından anlamlı düzeyde </a:t>
            </a:r>
          </a:p>
          <a:p>
            <a:pPr marL="0" indent="0">
              <a:buNone/>
            </a:pPr>
            <a:r>
              <a:rPr lang="tr-TR"/>
              <a:t>Düşük risk ile ilişkilidir (0.27) </a:t>
            </a:r>
          </a:p>
          <a:p>
            <a:r>
              <a:rPr lang="tr-TR"/>
              <a:t>Antihipertansif ve Antioksidan ilaçların preeklampsiyi önlemek açısından </a:t>
            </a:r>
          </a:p>
          <a:p>
            <a:pPr marL="0" indent="0">
              <a:buNone/>
            </a:pPr>
            <a:r>
              <a:rPr lang="tr-TR"/>
              <a:t>etkinliği kanıtlanmamıştır. </a:t>
            </a:r>
          </a:p>
          <a:p>
            <a:r>
              <a:rPr lang="tr-TR"/>
              <a:t>İlk hayvan çalışmaları </a:t>
            </a:r>
            <a:r>
              <a:rPr lang="tr-TR">
                <a:solidFill>
                  <a:srgbClr val="FF0000"/>
                </a:solidFill>
              </a:rPr>
              <a:t>Statinlerin </a:t>
            </a:r>
            <a:r>
              <a:rPr lang="tr-TR"/>
              <a:t>gebeliğin</a:t>
            </a:r>
            <a:r>
              <a:rPr lang="tr-TR">
                <a:solidFill>
                  <a:srgbClr val="FF0000"/>
                </a:solidFill>
              </a:rPr>
              <a:t> </a:t>
            </a:r>
            <a:r>
              <a:rPr lang="tr-TR"/>
              <a:t>hipertansif</a:t>
            </a:r>
            <a:r>
              <a:rPr lang="tr-TR">
                <a:solidFill>
                  <a:srgbClr val="FF0000"/>
                </a:solidFill>
              </a:rPr>
              <a:t> </a:t>
            </a:r>
            <a:r>
              <a:rPr lang="tr-TR"/>
              <a:t>hastalıklarını</a:t>
            </a:r>
          </a:p>
          <a:p>
            <a:pPr marL="0" indent="0">
              <a:buNone/>
            </a:pPr>
            <a:r>
              <a:rPr lang="tr-TR"/>
              <a:t>önleyebildiğini göstermektedir.  Maternal-Fetal Tıp Birimleri Ağı (MFMU) ağı bu </a:t>
            </a:r>
          </a:p>
          <a:p>
            <a:pPr marL="0" indent="0">
              <a:buNone/>
            </a:pPr>
            <a:r>
              <a:rPr lang="tr-TR"/>
              <a:t>amaçla pravastatini test etmek için bir randomize kontrollü çalışma </a:t>
            </a:r>
          </a:p>
          <a:p>
            <a:pPr marL="0" indent="0">
              <a:buNone/>
            </a:pPr>
            <a:r>
              <a:rPr lang="tr-TR"/>
              <a:t>planlamaktadır.</a:t>
            </a:r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857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5E3890-75F9-4843-9F8D-277AE2D0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1" y="259465"/>
            <a:ext cx="10515600" cy="843143"/>
          </a:xfrm>
        </p:spPr>
        <p:txBody>
          <a:bodyPr/>
          <a:lstStyle/>
          <a:p>
            <a:pPr algn="ctr"/>
            <a:r>
              <a:rPr lang="tr-TR"/>
              <a:t>Preeklampsi  Önleme ( devam )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655408-B6F3-7C4B-8297-3281B9E39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31" y="1391665"/>
            <a:ext cx="11856130" cy="5048833"/>
          </a:xfrm>
        </p:spPr>
        <p:txBody>
          <a:bodyPr/>
          <a:lstStyle/>
          <a:p>
            <a:r>
              <a:rPr lang="tr-TR"/>
              <a:t>Amerikan Obstetrik ve Jinekoloji Derneği (2016b) ,</a:t>
            </a:r>
          </a:p>
          <a:p>
            <a:pPr marL="0" indent="0">
              <a:buNone/>
            </a:pPr>
            <a:r>
              <a:rPr lang="tr-TR"/>
              <a:t>Yüksek riskli kadınlarda preeklampsiyi önlemeye yardım etmek için</a:t>
            </a:r>
          </a:p>
          <a:p>
            <a:pPr marL="0" indent="0">
              <a:buNone/>
            </a:pPr>
            <a:r>
              <a:rPr lang="tr-TR"/>
              <a:t>12. ve  18. gebelik haftaları arasında </a:t>
            </a:r>
            <a:r>
              <a:rPr lang="tr-TR">
                <a:solidFill>
                  <a:srgbClr val="FF0000"/>
                </a:solidFill>
              </a:rPr>
              <a:t>aspirin</a:t>
            </a:r>
            <a:r>
              <a:rPr lang="tr-TR"/>
              <a:t> başlanmasını öneren bir </a:t>
            </a:r>
          </a:p>
          <a:p>
            <a:pPr marL="0" indent="0">
              <a:buNone/>
            </a:pPr>
            <a:r>
              <a:rPr lang="tr-TR"/>
              <a:t>Klinik Öneri yayınlamıştır. ( bu grup : Preeklampsi öyküsü ,ikizler,  kronik </a:t>
            </a:r>
          </a:p>
          <a:p>
            <a:pPr marL="0" indent="0">
              <a:buNone/>
            </a:pPr>
            <a:r>
              <a:rPr lang="tr-TR"/>
              <a:t>hipertansiyon, aşikar diyabet , böbrek hastalığı , otoimmün hastalıkları</a:t>
            </a:r>
          </a:p>
          <a:p>
            <a:pPr marL="0" indent="0">
              <a:buNone/>
            </a:pPr>
            <a:r>
              <a:rPr lang="tr-TR"/>
              <a:t>İçermektedir. </a:t>
            </a:r>
          </a:p>
          <a:p>
            <a:r>
              <a:rPr lang="tr-TR"/>
              <a:t>Ağır preeklampsi öyküsü olan gebelere düşük doz aspirin ile birlikte </a:t>
            </a:r>
          </a:p>
          <a:p>
            <a:pPr marL="0" indent="0">
              <a:buNone/>
            </a:pPr>
            <a:r>
              <a:rPr lang="tr-TR">
                <a:solidFill>
                  <a:srgbClr val="FF0000"/>
                </a:solidFill>
              </a:rPr>
              <a:t>düşük molekül ağırlıklı heparin </a:t>
            </a:r>
            <a:r>
              <a:rPr lang="tr-TR"/>
              <a:t>verilenlerde gebelik sonuçlarının daha </a:t>
            </a:r>
          </a:p>
          <a:p>
            <a:pPr marL="0" indent="0">
              <a:buNone/>
            </a:pPr>
            <a:r>
              <a:rPr lang="tr-TR"/>
              <a:t>iyi olduğu’nu bildirmişlerdir</a:t>
            </a:r>
          </a:p>
        </p:txBody>
      </p:sp>
    </p:spTree>
    <p:extLst>
      <p:ext uri="{BB962C8B-B14F-4D97-AF65-F5344CB8AC3E}">
        <p14:creationId xmlns:p14="http://schemas.microsoft.com/office/powerpoint/2010/main" val="3925562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F94F9C-2BDA-1440-8B81-E4A8A190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PREEKLAMPSİ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D22221-94CD-8B4B-8831-426002FDD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89" y="1825625"/>
            <a:ext cx="11728111" cy="4351338"/>
          </a:xfrm>
        </p:spPr>
        <p:txBody>
          <a:bodyPr/>
          <a:lstStyle/>
          <a:p>
            <a:r>
              <a:rPr lang="tr-TR"/>
              <a:t>Preeklampsinin  tanısı her zaman net olarak konulamaz .</a:t>
            </a:r>
          </a:p>
          <a:p>
            <a:pPr marL="0" indent="0">
              <a:buNone/>
            </a:pPr>
            <a:r>
              <a:rPr lang="tr-TR"/>
              <a:t>Bu nedenle çalışma grubu ( 2013 ) preeklampsiden kuşkulanıldığında </a:t>
            </a:r>
          </a:p>
          <a:p>
            <a:pPr marL="0" indent="0">
              <a:buNone/>
            </a:pPr>
            <a:r>
              <a:rPr lang="tr-TR"/>
              <a:t>Prenatal muayenelerin sıklaştırılmasını önermektedir </a:t>
            </a:r>
          </a:p>
          <a:p>
            <a:r>
              <a:rPr lang="tr-TR"/>
              <a:t>Preeklampsiyle komplike  gebede yönetimin temel amaçları : </a:t>
            </a:r>
          </a:p>
          <a:p>
            <a:pPr marL="0" indent="0">
              <a:buNone/>
            </a:pPr>
            <a:r>
              <a:rPr lang="tr-TR"/>
              <a:t>1- Anne ve fetus açısından olabilecek en az travma ile gebeliğin sonlandırılması </a:t>
            </a:r>
          </a:p>
          <a:p>
            <a:pPr marL="0" indent="0">
              <a:buNone/>
            </a:pPr>
            <a:r>
              <a:rPr lang="tr-TR"/>
              <a:t>2- Sağlıklı gelişim gösterecek bir yenidoğanın doğumu </a:t>
            </a:r>
          </a:p>
          <a:p>
            <a:pPr marL="0" indent="0">
              <a:buNone/>
            </a:pPr>
            <a:r>
              <a:rPr lang="tr-TR"/>
              <a:t>3- Annenin sağlığını yeniden kazanması 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26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9E7688-FDE2-CE47-B8A9-82CF28B40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 fontScale="92500"/>
          </a:bodyPr>
          <a:lstStyle/>
          <a:p>
            <a:r>
              <a:rPr lang="tr-TR">
                <a:latin typeface="Segoe Print" panose="02000600000000000000" pitchFamily="2" charset="0"/>
                <a:ea typeface="Harrington" panose="02000000000000000000" pitchFamily="2" charset="0"/>
              </a:rPr>
              <a:t>Eklamptik konvülziyon bazen sağlıklı gözüken kadınlarda </a:t>
            </a:r>
          </a:p>
          <a:p>
            <a:pPr marL="0" indent="0">
              <a:buNone/>
            </a:pPr>
            <a:r>
              <a:rPr lang="tr-TR">
                <a:latin typeface="Segoe Print" panose="02000600000000000000" pitchFamily="2" charset="0"/>
                <a:ea typeface="Harrington" panose="02000000000000000000" pitchFamily="2" charset="0"/>
              </a:rPr>
              <a:t>"açık gökyüzündeki yıldırım gibi" uyarı vermeden ortaya </a:t>
            </a:r>
          </a:p>
          <a:p>
            <a:pPr marL="0" indent="0">
              <a:buNone/>
            </a:pPr>
            <a:r>
              <a:rPr lang="tr-TR">
                <a:latin typeface="Segoe Print" panose="02000600000000000000" pitchFamily="2" charset="0"/>
                <a:ea typeface="Harrington" panose="02000000000000000000" pitchFamily="2" charset="0"/>
              </a:rPr>
              <a:t>çıkar. Bununla beraber, olguların çoğunda gebelik toksemisini </a:t>
            </a:r>
          </a:p>
          <a:p>
            <a:pPr marL="0" indent="0">
              <a:buNone/>
            </a:pPr>
            <a:r>
              <a:rPr lang="tr-TR">
                <a:latin typeface="Segoe Print" panose="02000600000000000000" pitchFamily="2" charset="0"/>
                <a:ea typeface="Harrington" panose="02000000000000000000" pitchFamily="2" charset="0"/>
              </a:rPr>
              <a:t>gösteren, en sık ödem , başağrısı, epigastrik ağrı ve görme </a:t>
            </a:r>
          </a:p>
          <a:p>
            <a:pPr marL="0" indent="0">
              <a:buNone/>
            </a:pPr>
            <a:r>
              <a:rPr lang="tr-TR">
                <a:latin typeface="Segoe Print" panose="02000600000000000000" pitchFamily="2" charset="0"/>
                <a:ea typeface="Harrington" panose="02000000000000000000" pitchFamily="2" charset="0"/>
              </a:rPr>
              <a:t>bozuklukları olmak üzere kısa veya uzun süreli prodromal </a:t>
            </a:r>
          </a:p>
          <a:p>
            <a:pPr marL="0" indent="0">
              <a:buNone/>
            </a:pPr>
            <a:r>
              <a:rPr lang="tr-TR">
                <a:latin typeface="Segoe Print" panose="02000600000000000000" pitchFamily="2" charset="0"/>
                <a:ea typeface="Harrington" panose="02000000000000000000" pitchFamily="2" charset="0"/>
              </a:rPr>
              <a:t>semptomlar öncülük eder.</a:t>
            </a:r>
          </a:p>
          <a:p>
            <a:pPr marL="0" indent="0">
              <a:buNone/>
            </a:pPr>
            <a:endParaRPr lang="tr-TR"/>
          </a:p>
          <a:p>
            <a:pPr marL="0" indent="0" algn="ctr">
              <a:buNone/>
            </a:pPr>
            <a:r>
              <a:rPr lang="tr-TR">
                <a:latin typeface="Aparajita" panose="020B0502040504020204" pitchFamily="34" charset="0"/>
              </a:rPr>
              <a:t> -J. Whitridge Williams (1903)</a:t>
            </a:r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7C1F265F-E00A-964F-9B53-3A39F42A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58" y="202544"/>
            <a:ext cx="1508897" cy="1919622"/>
          </a:xfrm>
          <a:prstGeom prst="rect">
            <a:avLst/>
          </a:prstGeom>
        </p:spPr>
      </p:pic>
      <p:pic>
        <p:nvPicPr>
          <p:cNvPr id="7" name="Resim 7">
            <a:extLst>
              <a:ext uri="{FF2B5EF4-FFF2-40B4-BE49-F238E27FC236}">
                <a16:creationId xmlns:a16="http://schemas.microsoft.com/office/drawing/2014/main" id="{9AB65BA0-CFF5-8741-AADB-5F10265CD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314" y="298091"/>
            <a:ext cx="1256383" cy="17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29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3D2BB3-8170-7347-A50F-48236FD7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388"/>
          </a:xfrm>
        </p:spPr>
        <p:txBody>
          <a:bodyPr/>
          <a:lstStyle/>
          <a:p>
            <a:pPr algn="ctr"/>
            <a:r>
              <a:rPr lang="tr-TR"/>
              <a:t>Preeklampsinin Erken Tanı ve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C23F98-90E6-2949-B4E9-28BB5A3F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98" y="1491194"/>
            <a:ext cx="11176480" cy="5001680"/>
          </a:xfrm>
        </p:spPr>
        <p:txBody>
          <a:bodyPr>
            <a:normAutofit fontScale="92500"/>
          </a:bodyPr>
          <a:lstStyle/>
          <a:p>
            <a:r>
              <a:rPr lang="tr-TR" sz="3200"/>
              <a:t>Günün büyük kısmında fiziksel aktivite kısıtlaması yaralı olabilir ancak </a:t>
            </a:r>
          </a:p>
          <a:p>
            <a:pPr marL="0" indent="0">
              <a:buNone/>
            </a:pPr>
            <a:r>
              <a:rPr lang="tr-TR" sz="3200"/>
              <a:t>mutlak yatak istirahati gerekli değildir. </a:t>
            </a:r>
          </a:p>
          <a:p>
            <a:r>
              <a:rPr lang="tr-TR" sz="3200"/>
              <a:t>Diyet </a:t>
            </a:r>
            <a:r>
              <a:rPr lang="tr-TR" sz="3200" u="sng"/>
              <a:t>yeterli protein</a:t>
            </a:r>
            <a:r>
              <a:rPr lang="tr-TR" sz="3200"/>
              <a:t> ve kaloriyi içermelidir,  sodyum ve sıvı alımı</a:t>
            </a:r>
          </a:p>
          <a:p>
            <a:pPr marL="0" indent="0">
              <a:buNone/>
            </a:pPr>
            <a:r>
              <a:rPr lang="tr-TR" sz="3200"/>
              <a:t>kısıtlanmamalı veya arttırılmamalıdır </a:t>
            </a:r>
          </a:p>
          <a:p>
            <a:r>
              <a:rPr lang="tr-TR" sz="3200"/>
              <a:t>Özetle, değerlendirmenin amacı, preeklampsinin veya sendromun </a:t>
            </a:r>
          </a:p>
          <a:p>
            <a:pPr marL="0" indent="0">
              <a:buNone/>
            </a:pPr>
            <a:r>
              <a:rPr lang="tr-TR" sz="3200"/>
              <a:t>kötüleşmesinin erken dönemde belirlenmesi ve doğum zamanlaması </a:t>
            </a:r>
          </a:p>
          <a:p>
            <a:pPr marL="0" indent="0">
              <a:buNone/>
            </a:pPr>
            <a:r>
              <a:rPr lang="tr-TR" sz="3200"/>
              <a:t>için bir yönetim planının geliştirilmesidir. Neyse ki, birçok olgu hafif ve </a:t>
            </a:r>
          </a:p>
          <a:p>
            <a:pPr marL="0" indent="0">
              <a:buNone/>
            </a:pPr>
            <a:r>
              <a:rPr lang="tr-TR" sz="3200"/>
              <a:t>terme yakındır.</a:t>
            </a:r>
          </a:p>
          <a:p>
            <a:pPr marL="0" indent="0">
              <a:buNone/>
            </a:pPr>
            <a:endParaRPr lang="tr-TR" sz="3200"/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079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A37E1C-DDE1-0E44-B187-C64485B25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78" y="18255"/>
            <a:ext cx="10515600" cy="1325563"/>
          </a:xfrm>
        </p:spPr>
        <p:txBody>
          <a:bodyPr/>
          <a:lstStyle/>
          <a:p>
            <a:pPr algn="ctr"/>
            <a:r>
              <a:rPr lang="tr-TR" b="1"/>
              <a:t>Preeklampside Hasta Yönetimi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1D1B52-A00C-D14C-A160-CED4656E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29" y="1343818"/>
            <a:ext cx="11845342" cy="5534299"/>
          </a:xfrm>
        </p:spPr>
        <p:txBody>
          <a:bodyPr>
            <a:normAutofit/>
          </a:bodyPr>
          <a:lstStyle/>
          <a:p>
            <a:r>
              <a:rPr lang="tr-TR"/>
              <a:t>Gebelikte hipertansiyon saptanan hastada 4-6 saat ara ile yapılan ölçümlerde </a:t>
            </a:r>
          </a:p>
          <a:p>
            <a:pPr marL="0" indent="0">
              <a:buNone/>
            </a:pPr>
            <a:r>
              <a:rPr lang="tr-TR"/>
              <a:t>tansiyon değerlerinin yüksekliği söz konusu ise hipertansif hastalığın tipini </a:t>
            </a:r>
          </a:p>
          <a:p>
            <a:pPr marL="0" indent="0">
              <a:buNone/>
            </a:pPr>
            <a:r>
              <a:rPr lang="tr-TR"/>
              <a:t>belirlemek için gebe </a:t>
            </a:r>
            <a:r>
              <a:rPr lang="tr-TR" u="sng"/>
              <a:t>hospitalize</a:t>
            </a:r>
            <a:r>
              <a:rPr lang="tr-TR"/>
              <a:t> edilir.</a:t>
            </a:r>
          </a:p>
          <a:p>
            <a:r>
              <a:rPr lang="tr-TR"/>
              <a:t>Gebe ve fetüs açısından etkilenmenin </a:t>
            </a:r>
            <a:r>
              <a:rPr lang="tr-TR" u="sng"/>
              <a:t>şiddeti değerlendirilir. </a:t>
            </a:r>
          </a:p>
          <a:p>
            <a:r>
              <a:rPr lang="tr-TR" u="sng"/>
              <a:t>Doğumun zamanlaması</a:t>
            </a:r>
            <a:r>
              <a:rPr lang="tr-TR"/>
              <a:t> anne ve fetüs açısından saptanan risk durumuna göre </a:t>
            </a:r>
          </a:p>
          <a:p>
            <a:pPr marL="0" indent="0">
              <a:buNone/>
            </a:pPr>
            <a:r>
              <a:rPr lang="tr-TR"/>
              <a:t>kararlaştırılır.</a:t>
            </a:r>
          </a:p>
          <a:p>
            <a:r>
              <a:rPr lang="tr-TR"/>
              <a:t>Preeklampsi tanısı konulan ve fetal iyilik hali testleri normal sınırlar içerisinde </a:t>
            </a:r>
          </a:p>
          <a:p>
            <a:pPr marL="0" indent="0">
              <a:buNone/>
            </a:pPr>
            <a:r>
              <a:rPr lang="tr-TR"/>
              <a:t>olan gebeler yakın takip ile </a:t>
            </a:r>
            <a:r>
              <a:rPr lang="tr-TR" u="sng"/>
              <a:t>37. gebelik haftasına dek izlenebilir.</a:t>
            </a:r>
          </a:p>
          <a:p>
            <a:r>
              <a:rPr lang="tr-TR"/>
              <a:t>Yakın takibe alınabilecek ve iyi koopere, şiddetli kriteri olmayan preeklampsili </a:t>
            </a:r>
          </a:p>
          <a:p>
            <a:pPr marL="0" indent="0">
              <a:buNone/>
            </a:pPr>
            <a:r>
              <a:rPr lang="tr-TR"/>
              <a:t>hastalar ayaktan takip edilebilirler.</a:t>
            </a:r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13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E64972-4E1B-6348-B7F3-1422B88F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1" y="140796"/>
            <a:ext cx="10515600" cy="1080481"/>
          </a:xfrm>
        </p:spPr>
        <p:txBody>
          <a:bodyPr/>
          <a:lstStyle/>
          <a:p>
            <a:pPr algn="ctr"/>
            <a:r>
              <a:rPr lang="tr-TR" b="1"/>
              <a:t>Stabil hastalarda;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4FF232-FE53-D649-A424-73B2CCEE1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82" y="5415630"/>
            <a:ext cx="11127250" cy="1301574"/>
          </a:xfrm>
        </p:spPr>
        <p:txBody>
          <a:bodyPr>
            <a:normAutofit/>
          </a:bodyPr>
          <a:lstStyle/>
          <a:p>
            <a:endParaRPr lang="tr-TR" sz="3200"/>
          </a:p>
          <a:p>
            <a:endParaRPr lang="tr-TR" sz="3200"/>
          </a:p>
          <a:p>
            <a:endParaRPr lang="tr-TR" sz="3200"/>
          </a:p>
          <a:p>
            <a:endParaRPr lang="tr-TR" sz="3200"/>
          </a:p>
          <a:p>
            <a:endParaRPr lang="tr-TR" sz="3200"/>
          </a:p>
          <a:p>
            <a:endParaRPr lang="tr-TR" sz="3200"/>
          </a:p>
          <a:p>
            <a:endParaRPr lang="tr-TR" sz="3200"/>
          </a:p>
          <a:p>
            <a:endParaRPr lang="tr-TR" sz="3200"/>
          </a:p>
          <a:p>
            <a:endParaRPr lang="tr-TR" sz="3200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17EC7F81-4D1F-D94C-8A57-670B0B566A1D}"/>
              </a:ext>
            </a:extLst>
          </p:cNvPr>
          <p:cNvSpPr/>
          <p:nvPr/>
        </p:nvSpPr>
        <p:spPr>
          <a:xfrm>
            <a:off x="1183421" y="1349560"/>
            <a:ext cx="8569030" cy="39052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/>
              <a:t>Kan basıncı ölçümü</a:t>
            </a:r>
            <a:r>
              <a:rPr lang="tr-TR" sz="2800"/>
              <a:t> ..................4-6 saatte bir </a:t>
            </a:r>
          </a:p>
          <a:p>
            <a:endParaRPr lang="tr-TR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/>
              <a:t>Bazal laboratuvar tetkikleri</a:t>
            </a:r>
            <a:r>
              <a:rPr lang="tr-TR" sz="2800"/>
              <a:t> .....haftada bir </a:t>
            </a:r>
          </a:p>
          <a:p>
            <a:endParaRPr lang="tr-TR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/>
              <a:t>Fetal iyilik hali testleri </a:t>
            </a:r>
            <a:r>
              <a:rPr lang="tr-TR" sz="2800"/>
              <a:t>.............haftada bir</a:t>
            </a:r>
          </a:p>
          <a:p>
            <a:endParaRPr lang="tr-TR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/>
              <a:t>USG </a:t>
            </a:r>
            <a:r>
              <a:rPr lang="tr-TR" sz="2800"/>
              <a:t>.........................................2-3 haftada bir</a:t>
            </a:r>
          </a:p>
        </p:txBody>
      </p:sp>
    </p:spTree>
    <p:extLst>
      <p:ext uri="{BB962C8B-B14F-4D97-AF65-F5344CB8AC3E}">
        <p14:creationId xmlns:p14="http://schemas.microsoft.com/office/powerpoint/2010/main" val="3028927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A5078D03-87E4-7443-9680-8B9B415F7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12" y="0"/>
            <a:ext cx="7314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65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8A211C-8D84-1941-9309-D0B2D67C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64" y="-38197"/>
            <a:ext cx="11967284" cy="1356257"/>
          </a:xfrm>
        </p:spPr>
        <p:txBody>
          <a:bodyPr>
            <a:normAutofit/>
          </a:bodyPr>
          <a:lstStyle/>
          <a:p>
            <a:r>
              <a:rPr lang="tr-TR" sz="3200" b="1"/>
              <a:t>ŞİDDETLİ PREEKLAMPSİ VEYA EKLAMPSİ İLE GELEN HASTA YÖNETİMİ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44BE6C-7558-314F-84F4-17120300F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049" y="1123402"/>
            <a:ext cx="11510911" cy="57345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/>
              <a:t>1. Hastanın genel durumu hızlı bir şekilde değerlendirilir. </a:t>
            </a:r>
            <a:r>
              <a:rPr lang="tr-TR" sz="2400">
                <a:solidFill>
                  <a:srgbClr val="FF0000"/>
                </a:solidFill>
              </a:rPr>
              <a:t>Kan basıncı,nabız ve solunum sayısı </a:t>
            </a:r>
            <a:r>
              <a:rPr lang="tr-TR" sz="2400"/>
              <a:t>alınırken aynı zamanda yakınlarından , geçmiş ve şimdiki </a:t>
            </a:r>
            <a:r>
              <a:rPr lang="tr-TR" sz="2400">
                <a:solidFill>
                  <a:srgbClr val="FF0000"/>
                </a:solidFill>
              </a:rPr>
              <a:t>hastalıklarının öyküsü</a:t>
            </a:r>
            <a:r>
              <a:rPr lang="tr-TR" sz="2400"/>
              <a:t> alınır.</a:t>
            </a:r>
            <a:br>
              <a:rPr lang="tr-TR"/>
            </a:br>
            <a:endParaRPr lang="tr-TR"/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br>
              <a:rPr lang="tr-TR"/>
            </a:br>
            <a:endParaRPr lang="tr-TR"/>
          </a:p>
          <a:p>
            <a:pPr marL="0" indent="0">
              <a:buNone/>
            </a:pPr>
            <a:r>
              <a:rPr lang="tr-TR" sz="2400"/>
              <a:t>2. Eğer nefes almıyorsa veya yüzeyel nefes alıyorsa;</a:t>
            </a:r>
            <a:br>
              <a:rPr lang="tr-TR" sz="2400"/>
            </a:br>
            <a:endParaRPr lang="tr-TR" sz="2400"/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br>
              <a:rPr lang="tr-TR"/>
            </a:br>
            <a:endParaRPr lang="tr-TR"/>
          </a:p>
          <a:p>
            <a:pPr marL="0" indent="0">
              <a:buNone/>
            </a:pPr>
            <a:r>
              <a:rPr lang="tr-TR" sz="2400"/>
              <a:t>3. Eğer nefes alıyorsa maske veya nasal kanül yardımı ile </a:t>
            </a:r>
            <a:r>
              <a:rPr lang="tr-TR" sz="2400" b="1">
                <a:solidFill>
                  <a:srgbClr val="FF0000"/>
                </a:solidFill>
              </a:rPr>
              <a:t>dakikada  4-6 litre oksijen</a:t>
            </a:r>
            <a:r>
              <a:rPr lang="tr-TR" sz="2400"/>
              <a:t> verilir.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DD661719-FAE9-E84A-80A4-69A56056037F}"/>
              </a:ext>
            </a:extLst>
          </p:cNvPr>
          <p:cNvSpPr/>
          <p:nvPr/>
        </p:nvSpPr>
        <p:spPr>
          <a:xfrm>
            <a:off x="1424028" y="1815770"/>
            <a:ext cx="7940048" cy="1790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r-TR" sz="2400"/>
              <a:t>• Havayolu ve nefes alışı kontrol edilir.</a:t>
            </a:r>
            <a:br>
              <a:rPr lang="tr-TR" sz="2400"/>
            </a:br>
            <a:r>
              <a:rPr lang="tr-TR" sz="2400"/>
              <a:t>• Mümkünse </a:t>
            </a:r>
            <a:r>
              <a:rPr lang="tr-TR" sz="2400" u="sng"/>
              <a:t>sol yan tarafına yatırılır.</a:t>
            </a:r>
            <a:br>
              <a:rPr lang="tr-TR" sz="2400"/>
            </a:br>
            <a:r>
              <a:rPr lang="tr-TR" sz="2400"/>
              <a:t>• Ateşi ve ense sertliği kontrol edilir.</a:t>
            </a:r>
            <a:br>
              <a:rPr lang="tr-TR" sz="2400"/>
            </a:br>
            <a:r>
              <a:rPr lang="tr-TR" sz="2400"/>
              <a:t>• </a:t>
            </a:r>
            <a:r>
              <a:rPr lang="tr-TR" sz="2400" u="sng"/>
              <a:t>Sessiz-sakin bir odaya</a:t>
            </a:r>
            <a:r>
              <a:rPr lang="tr-TR" sz="2400"/>
              <a:t> alınır.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4C7DF902-37DA-AB4B-9A42-5DAEF73D90CA}"/>
              </a:ext>
            </a:extLst>
          </p:cNvPr>
          <p:cNvSpPr/>
          <p:nvPr/>
        </p:nvSpPr>
        <p:spPr>
          <a:xfrm>
            <a:off x="1316146" y="4678070"/>
            <a:ext cx="7940049" cy="13562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r-TR" sz="2400"/>
              <a:t>• </a:t>
            </a:r>
            <a:r>
              <a:rPr lang="tr-TR" sz="2400" u="sng"/>
              <a:t>Havayolu açılır</a:t>
            </a:r>
            <a:r>
              <a:rPr lang="tr-TR" sz="2400"/>
              <a:t> ve eğer gerekliyse entübe edilir.</a:t>
            </a:r>
            <a:br>
              <a:rPr lang="tr-TR" sz="2400"/>
            </a:br>
            <a:r>
              <a:rPr lang="tr-TR" sz="2400"/>
              <a:t>• Ambu ve maske kullanarak ventilasyona yardımcı olunur.</a:t>
            </a:r>
            <a:br>
              <a:rPr lang="tr-TR" sz="2400"/>
            </a:br>
            <a:r>
              <a:rPr lang="tr-TR" sz="2400"/>
              <a:t>• </a:t>
            </a:r>
            <a:r>
              <a:rPr lang="tr-TR" sz="2400" u="sng"/>
              <a:t>Dakikada 4-6 litre oksijen</a:t>
            </a:r>
            <a:r>
              <a:rPr lang="tr-TR" sz="2400"/>
              <a:t> verilir.</a:t>
            </a:r>
          </a:p>
        </p:txBody>
      </p:sp>
    </p:spTree>
    <p:extLst>
      <p:ext uri="{BB962C8B-B14F-4D97-AF65-F5344CB8AC3E}">
        <p14:creationId xmlns:p14="http://schemas.microsoft.com/office/powerpoint/2010/main" val="1348652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A07B37-7DD6-734C-ADFC-3EF98912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10" y="95231"/>
            <a:ext cx="12233714" cy="1005155"/>
          </a:xfrm>
        </p:spPr>
        <p:txBody>
          <a:bodyPr>
            <a:normAutofit/>
          </a:bodyPr>
          <a:lstStyle/>
          <a:p>
            <a:r>
              <a:rPr lang="tr-TR" sz="3200" b="1"/>
              <a:t>ŞİDDETLİ PREEKLAMPSİ VEYA EKLAMPSİ İLE GELEN HASTA YÖNETİMİ</a:t>
            </a:r>
            <a:endParaRPr lang="tr-TR" sz="32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8FDF5B-1DA5-9C4D-A4F2-7B0B995E7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23" y="1531912"/>
            <a:ext cx="11521699" cy="5124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/>
              <a:t>4. Hastaya </a:t>
            </a:r>
            <a:r>
              <a:rPr lang="tr-TR" b="1">
                <a:solidFill>
                  <a:srgbClr val="FF0000"/>
                </a:solidFill>
              </a:rPr>
              <a:t>idrar sondası</a:t>
            </a:r>
            <a:r>
              <a:rPr lang="tr-TR"/>
              <a:t> takılır.</a:t>
            </a:r>
            <a:br>
              <a:rPr lang="tr-TR"/>
            </a:br>
            <a:endParaRPr lang="tr-TR"/>
          </a:p>
          <a:p>
            <a:pPr marL="0" indent="0">
              <a:buNone/>
            </a:pPr>
            <a:r>
              <a:rPr lang="tr-TR"/>
              <a:t>5. Eğer konvülsiyon geçiriyor ise;</a:t>
            </a:r>
            <a:br>
              <a:rPr lang="tr-TR"/>
            </a:br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/>
              <a:t>6. </a:t>
            </a:r>
            <a:r>
              <a:rPr lang="tr-TR" b="1">
                <a:solidFill>
                  <a:srgbClr val="FF0000"/>
                </a:solidFill>
              </a:rPr>
              <a:t>Magnezyum sülfat</a:t>
            </a:r>
            <a:r>
              <a:rPr lang="tr-TR"/>
              <a:t> verilir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A025085D-58B8-AA44-95A4-410C61409A14}"/>
              </a:ext>
            </a:extLst>
          </p:cNvPr>
          <p:cNvSpPr/>
          <p:nvPr/>
        </p:nvSpPr>
        <p:spPr>
          <a:xfrm>
            <a:off x="322922" y="3160916"/>
            <a:ext cx="11760476" cy="24596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yaralanmaya karşı korunur , dilini ısırıp ısırmadığı kontrol edilir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Yan yatırılır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Airway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Ağız-boğaz aspirasyonu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686733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7685F6-302B-4742-B98B-E781378C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830"/>
            <a:ext cx="11255268" cy="769193"/>
          </a:xfrm>
        </p:spPr>
        <p:txBody>
          <a:bodyPr>
            <a:normAutofit/>
          </a:bodyPr>
          <a:lstStyle/>
          <a:p>
            <a:r>
              <a:rPr lang="tr-TR" sz="3200" b="1"/>
              <a:t>ŞİDDETLİ PREEKLAMPSİ VEYA EKLAMPSİ İLE GELEN HASTA YÖNETİMİ</a:t>
            </a:r>
            <a:endParaRPr lang="tr-TR" sz="32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B93990-78BA-1A4B-8C11-E02D9D30E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159" y="1253331"/>
            <a:ext cx="11694309" cy="5305838"/>
          </a:xfrm>
        </p:spPr>
        <p:txBody>
          <a:bodyPr>
            <a:normAutofit/>
          </a:bodyPr>
          <a:lstStyle/>
          <a:p>
            <a:r>
              <a:rPr lang="tr-TR"/>
              <a:t>7. </a:t>
            </a:r>
            <a:r>
              <a:rPr lang="tr-TR" b="1"/>
              <a:t>Kan basıncı takibi :</a:t>
            </a:r>
            <a:r>
              <a:rPr lang="tr-TR"/>
              <a:t> </a:t>
            </a:r>
          </a:p>
          <a:p>
            <a:pPr marL="0" indent="0">
              <a:buNone/>
            </a:pPr>
            <a:r>
              <a:rPr lang="tr-TR"/>
              <a:t>Onbeş dakika ara ile 2 kez ölçülen sistolik kan basıncı 160 </a:t>
            </a:r>
            <a:br>
              <a:rPr lang="tr-TR"/>
            </a:br>
            <a:r>
              <a:rPr lang="tr-TR"/>
              <a:t>mmHg ve üstünde ve/veya diastolik kan basıncı 110 mmHg ve üstünde ise </a:t>
            </a:r>
            <a:r>
              <a:rPr lang="tr-TR" b="1">
                <a:solidFill>
                  <a:srgbClr val="FF0000"/>
                </a:solidFill>
              </a:rPr>
              <a:t>antihipertansif ilaç</a:t>
            </a:r>
            <a:r>
              <a:rPr lang="tr-TR"/>
              <a:t> verilir. hedef  kan basıncı sistolik 140-150 mmHg, diastolik  90-100 mmHg olmalıdır. </a:t>
            </a:r>
          </a:p>
          <a:p>
            <a:r>
              <a:rPr lang="tr-TR"/>
              <a:t>8. Sıvılar;</a:t>
            </a:r>
            <a:br>
              <a:rPr lang="tr-TR"/>
            </a:br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8D6844EF-0C68-9641-8915-6F6393540651}"/>
              </a:ext>
            </a:extLst>
          </p:cNvPr>
          <p:cNvSpPr/>
          <p:nvPr/>
        </p:nvSpPr>
        <p:spPr>
          <a:xfrm>
            <a:off x="399159" y="4142634"/>
            <a:ext cx="11187269" cy="19202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r-TR" sz="2400"/>
              <a:t>• IV infüzyona başlanır.</a:t>
            </a:r>
            <a:br>
              <a:rPr lang="tr-TR" sz="2400"/>
            </a:br>
            <a:r>
              <a:rPr lang="tr-TR" sz="2400"/>
              <a:t>• Aldığı-çıkardığı izlemi yapılır ve kaydedilir. (Saatlik sıvı replasmanı 80 ml’yi geçmemelidir).</a:t>
            </a:r>
            <a:br>
              <a:rPr lang="tr-TR" sz="2400"/>
            </a:br>
            <a:r>
              <a:rPr lang="tr-TR" sz="2400"/>
              <a:t>• Mümkünse CVP kateterizasyonu yapılır </a:t>
            </a:r>
          </a:p>
        </p:txBody>
      </p:sp>
    </p:spTree>
    <p:extLst>
      <p:ext uri="{BB962C8B-B14F-4D97-AF65-F5344CB8AC3E}">
        <p14:creationId xmlns:p14="http://schemas.microsoft.com/office/powerpoint/2010/main" val="2013579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BF3274-A513-DF4C-A279-0B9B4B56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74" y="-927777"/>
            <a:ext cx="11987026" cy="2858848"/>
          </a:xfrm>
        </p:spPr>
        <p:txBody>
          <a:bodyPr>
            <a:normAutofit/>
          </a:bodyPr>
          <a:lstStyle/>
          <a:p>
            <a:r>
              <a:rPr lang="tr-TR" sz="3200" b="1"/>
              <a:t>ŞİDDETLİ PREEKLAMPSİ VEYA EKLAMPSİ İLE GELEN HASTA YÖNETİMİ</a:t>
            </a:r>
            <a:endParaRPr lang="tr-TR" sz="32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775D8C-5F7D-3A4B-BF1D-D6B9CE9F1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Eğer idrar çıkışı saatte 30 ml’den az ise:</a:t>
            </a:r>
            <a:br>
              <a:rPr lang="tr-TR"/>
            </a:br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BE505FAF-8C60-DB47-81D1-D0EC5DB44C97}"/>
              </a:ext>
            </a:extLst>
          </p:cNvPr>
          <p:cNvSpPr/>
          <p:nvPr/>
        </p:nvSpPr>
        <p:spPr>
          <a:xfrm>
            <a:off x="838200" y="2516218"/>
            <a:ext cx="10963990" cy="28588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Magnezyum sülfat yükleme ve infüzyon tedavisi başlanır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idrar çıkışı düzelmiyorsa iv infüzyon tedavisi kesilir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15 dakikada bir vital bulgular ve derin tendon refleksleri izlenir.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Fetal kalp atımı izlenir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CVP’ye göre sıvı tedavisi ayarlanır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Pulmoner ödem gelişimi açısından izlenir (nefes darlığı vb.)</a:t>
            </a:r>
          </a:p>
        </p:txBody>
      </p:sp>
    </p:spTree>
    <p:extLst>
      <p:ext uri="{BB962C8B-B14F-4D97-AF65-F5344CB8AC3E}">
        <p14:creationId xmlns:p14="http://schemas.microsoft.com/office/powerpoint/2010/main" val="1570833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AC863F-700C-0C49-A202-7D7474CA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72" y="399161"/>
            <a:ext cx="11803628" cy="1291528"/>
          </a:xfrm>
        </p:spPr>
        <p:txBody>
          <a:bodyPr>
            <a:normAutofit/>
          </a:bodyPr>
          <a:lstStyle/>
          <a:p>
            <a:r>
              <a:rPr lang="tr-TR" sz="3200" b="1"/>
              <a:t>ŞİDDETLİ PREEKLAMPSİ VEYA EKLAMPSİ İLE GELEN HASTA YÖNETİMİ</a:t>
            </a:r>
            <a:endParaRPr lang="tr-TR" sz="32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7EE186-E414-4A45-8DDA-A69C6F4FF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/>
              <a:t>9. Hasta asla yalnız bırakılmamalıdır. Konvülsiyonun ardından </a:t>
            </a:r>
            <a:br>
              <a:rPr lang="tr-TR"/>
            </a:br>
            <a:endParaRPr lang="tr-TR"/>
          </a:p>
          <a:p>
            <a:pPr marL="0" indent="0">
              <a:buNone/>
            </a:pPr>
            <a:r>
              <a:rPr lang="tr-TR"/>
              <a:t>sekresyonların aspirasyonu anne ve fetüsün ölümüne neden olabilir. 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/>
              <a:t>10. Mümkün olan en kısa sürede </a:t>
            </a:r>
            <a:r>
              <a:rPr lang="tr-TR" b="1">
                <a:solidFill>
                  <a:srgbClr val="FF0000"/>
                </a:solidFill>
              </a:rPr>
              <a:t>doğum</a:t>
            </a:r>
            <a:r>
              <a:rPr lang="tr-TR"/>
              <a:t>un gerçekleşmesi için gerekli</a:t>
            </a:r>
            <a:br>
              <a:rPr lang="tr-TR"/>
            </a:br>
            <a:endParaRPr lang="tr-TR"/>
          </a:p>
          <a:p>
            <a:pPr marL="0" indent="0">
              <a:buNone/>
            </a:pPr>
            <a:r>
              <a:rPr lang="tr-TR"/>
              <a:t>tedbirler alınır.</a:t>
            </a:r>
          </a:p>
        </p:txBody>
      </p:sp>
    </p:spTree>
    <p:extLst>
      <p:ext uri="{BB962C8B-B14F-4D97-AF65-F5344CB8AC3E}">
        <p14:creationId xmlns:p14="http://schemas.microsoft.com/office/powerpoint/2010/main" val="21077527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2D7974-5449-884F-9347-9E30C6C5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27" y="195042"/>
            <a:ext cx="12190561" cy="1410198"/>
          </a:xfrm>
        </p:spPr>
        <p:txBody>
          <a:bodyPr>
            <a:normAutofit/>
          </a:bodyPr>
          <a:lstStyle/>
          <a:p>
            <a:r>
              <a:rPr lang="tr-TR" sz="3200" b="1"/>
              <a:t>ŞİDDETLİ PREEKLAMPSİ VEYA EKLAMPSİ İLE GELEN HASTA YÖNETİMİ</a:t>
            </a:r>
            <a:endParaRPr lang="tr-TR" sz="32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B85E3A-B7BD-6943-AB90-E63E0D2F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3" y="1605240"/>
            <a:ext cx="12094908" cy="5252759"/>
          </a:xfrm>
        </p:spPr>
        <p:txBody>
          <a:bodyPr>
            <a:normAutofit/>
          </a:bodyPr>
          <a:lstStyle/>
          <a:p>
            <a:r>
              <a:rPr lang="tr-TR" sz="3200"/>
              <a:t>Magnezyum Sülfat’ın bulunmadığı durumlarda antikonvülzif olarak </a:t>
            </a:r>
            <a:r>
              <a:rPr lang="tr-TR" sz="3200" b="1">
                <a:solidFill>
                  <a:srgbClr val="FF0000"/>
                </a:solidFill>
              </a:rPr>
              <a:t>DİAZEPAM</a:t>
            </a:r>
            <a:r>
              <a:rPr lang="tr-TR" sz="3200"/>
              <a:t> ikinci seçenek ilaçtır. Solunum deprese ise kullanılmaz.</a:t>
            </a:r>
          </a:p>
          <a:p>
            <a:pPr marL="0" indent="0">
              <a:buNone/>
            </a:pPr>
            <a:r>
              <a:rPr lang="tr-TR" sz="4000" b="1"/>
              <a:t>DİAZEPAM KULLANIM ŞEMASI</a:t>
            </a:r>
            <a:r>
              <a:rPr lang="tr-TR"/>
              <a:t> : </a:t>
            </a:r>
            <a:br>
              <a:rPr lang="tr-TR"/>
            </a:br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F9DF49DB-2248-C143-91B8-F44F79A78A5D}"/>
              </a:ext>
            </a:extLst>
          </p:cNvPr>
          <p:cNvSpPr/>
          <p:nvPr/>
        </p:nvSpPr>
        <p:spPr>
          <a:xfrm>
            <a:off x="600862" y="3700321"/>
            <a:ext cx="10515600" cy="24273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r-TR" sz="2000"/>
              <a:t>• </a:t>
            </a:r>
            <a:r>
              <a:rPr lang="tr-TR" sz="2000" b="1"/>
              <a:t>yükleme dozu : </a:t>
            </a:r>
            <a:r>
              <a:rPr lang="tr-TR" sz="2000"/>
              <a:t>10 mg Diazepam IV yoldan yavaşça 2 dakikada verilir.</a:t>
            </a:r>
            <a:br>
              <a:rPr lang="tr-TR" sz="2000"/>
            </a:br>
            <a:r>
              <a:rPr lang="tr-TR" sz="2000"/>
              <a:t>Eğer konvülsiyon tekrarlarsa yükleme dozu yeniden verilir. </a:t>
            </a:r>
            <a:br>
              <a:rPr lang="tr-TR" sz="2000"/>
            </a:br>
            <a:r>
              <a:rPr lang="tr-TR" sz="2000"/>
              <a:t>İdame dozu:</a:t>
            </a:r>
            <a:br>
              <a:rPr lang="tr-TR" sz="2000"/>
            </a:br>
            <a:r>
              <a:rPr lang="tr-TR" sz="2000"/>
              <a:t>• 40 mg Diazepam’ın 500 ml IV sıvı (normal salin veya Ringer Laktat) içinde 12 saatte verilmesi hastayı uyanık ama sakin tutar.</a:t>
            </a:r>
            <a:br>
              <a:rPr lang="tr-TR" sz="2000"/>
            </a:br>
            <a:r>
              <a:rPr lang="tr-TR" sz="2000"/>
              <a:t>• 24 saat içinde 100 mg’dan fazla verilmemelidir.</a:t>
            </a:r>
          </a:p>
        </p:txBody>
      </p:sp>
    </p:spTree>
    <p:extLst>
      <p:ext uri="{BB962C8B-B14F-4D97-AF65-F5344CB8AC3E}">
        <p14:creationId xmlns:p14="http://schemas.microsoft.com/office/powerpoint/2010/main" val="83168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FA2DE3-89F1-C040-9A04-783233D5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DDA658-AC9E-CB46-9064-0D341D34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49" y="1825625"/>
            <a:ext cx="11726673" cy="4351338"/>
          </a:xfrm>
        </p:spPr>
        <p:txBody>
          <a:bodyPr>
            <a:normAutofit lnSpcReduction="10000"/>
          </a:bodyPr>
          <a:lstStyle/>
          <a:p>
            <a:r>
              <a:rPr lang="tr-TR"/>
              <a:t>Preeklampsi, perinatal morbidite ve mortalitenin en yaygın nedenlerinden </a:t>
            </a:r>
          </a:p>
          <a:p>
            <a:pPr marL="0" indent="0">
              <a:buNone/>
            </a:pPr>
            <a:r>
              <a:rPr lang="tr-TR"/>
              <a:t>biridir. </a:t>
            </a:r>
          </a:p>
          <a:p>
            <a:r>
              <a:rPr lang="tr-TR"/>
              <a:t>Preeklampsinin etyolojisi bilinmemektedir. Bununla birlikte ,plasental </a:t>
            </a:r>
          </a:p>
          <a:p>
            <a:pPr marL="0" indent="0">
              <a:buNone/>
            </a:pPr>
            <a:r>
              <a:rPr lang="tr-TR"/>
              <a:t>disfonksiyon, maternal organlara zarar veren ve plasental infarktüse, fetal </a:t>
            </a:r>
          </a:p>
          <a:p>
            <a:pPr marL="0" indent="0">
              <a:buNone/>
            </a:pPr>
            <a:r>
              <a:rPr lang="tr-TR"/>
              <a:t>gelişim geriliği ve ölüme neden olan sistematik vazospazmı, iskemi ve </a:t>
            </a:r>
          </a:p>
          <a:p>
            <a:pPr marL="0" indent="0">
              <a:buNone/>
            </a:pPr>
            <a:r>
              <a:rPr lang="tr-TR"/>
              <a:t>trombozu başlatabilir. </a:t>
            </a:r>
          </a:p>
          <a:p>
            <a:r>
              <a:rPr lang="tr-TR"/>
              <a:t>Preeklampsi tüm gebeliklerin %5-10'unu komplike eder.</a:t>
            </a:r>
          </a:p>
          <a:p>
            <a:r>
              <a:rPr lang="tr-TR"/>
              <a:t>Üreme çağrının her iki ucunda da bulunur ancak en çok 20 yaşından daha </a:t>
            </a:r>
          </a:p>
          <a:p>
            <a:pPr marL="0" indent="0">
              <a:buNone/>
            </a:pPr>
            <a:r>
              <a:rPr lang="tr-TR"/>
              <a:t>genç kadınlarda görülür. </a:t>
            </a:r>
          </a:p>
          <a:p>
            <a:endParaRPr lang="tr-TR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4319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1EEA6B-1DB3-1145-B5AE-1CEE8587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55" y="1"/>
            <a:ext cx="10515600" cy="1175904"/>
          </a:xfrm>
        </p:spPr>
        <p:txBody>
          <a:bodyPr/>
          <a:lstStyle/>
          <a:p>
            <a:pPr algn="ctr"/>
            <a:r>
              <a:rPr lang="tr-TR" b="1"/>
              <a:t>Doğumun zamanlaması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345BD9-34EE-B247-8B65-1767639C3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5904"/>
            <a:ext cx="12341595" cy="5447993"/>
          </a:xfrm>
        </p:spPr>
        <p:txBody>
          <a:bodyPr>
            <a:normAutofit fontScale="92500"/>
          </a:bodyPr>
          <a:lstStyle/>
          <a:p>
            <a:r>
              <a:rPr lang="tr-TR"/>
              <a:t>Preeklampsi için tek tedavi gebeliğin sonlandırılmasıdır. </a:t>
            </a:r>
          </a:p>
          <a:p>
            <a:r>
              <a:rPr lang="tr-TR"/>
              <a:t>Başağrısı , görme bozuklukları veya epigastrik ağrı , konvülziyonların </a:t>
            </a:r>
          </a:p>
          <a:p>
            <a:pPr marL="0" indent="0">
              <a:buNone/>
            </a:pPr>
            <a:r>
              <a:rPr lang="tr-TR"/>
              <a:t>başlamasının çok yakın olduğunu gösterir </a:t>
            </a:r>
          </a:p>
          <a:p>
            <a:r>
              <a:rPr lang="tr-TR"/>
              <a:t>Oligüri bir diğer olumsuz bulgudur. </a:t>
            </a:r>
          </a:p>
          <a:p>
            <a:r>
              <a:rPr lang="tr-TR"/>
              <a:t>Ağır preeklampside antikonvülzanlar , antihipertansif tedavi ardından Doğum </a:t>
            </a:r>
          </a:p>
          <a:p>
            <a:pPr marL="0" indent="0">
              <a:buNone/>
            </a:pPr>
            <a:r>
              <a:rPr lang="tr-TR"/>
              <a:t>planlanır </a:t>
            </a:r>
          </a:p>
          <a:p>
            <a:r>
              <a:rPr lang="tr-TR"/>
              <a:t>756 hafif preeklamtik kadını içeren bir randomize kontrollü çalışmada </a:t>
            </a:r>
          </a:p>
          <a:p>
            <a:pPr marL="0" indent="0">
              <a:buNone/>
            </a:pPr>
            <a:r>
              <a:rPr lang="tr-TR"/>
              <a:t>37. Gebelik haftasından sonra doğum desteklemektedir * </a:t>
            </a:r>
          </a:p>
          <a:p>
            <a:r>
              <a:rPr lang="tr-TR"/>
              <a:t>Fetüs immatür olduğunda fetal iyilik halini değerlendirmede sık nonstres test</a:t>
            </a:r>
          </a:p>
          <a:p>
            <a:pPr marL="0" indent="0">
              <a:buNone/>
            </a:pPr>
            <a:r>
              <a:rPr lang="tr-TR"/>
              <a:t>veya biyofizik profili önerilmektedir ( Amerikan Obstetrik ve Jinekoloji Derneği 2016a)</a:t>
            </a:r>
          </a:p>
          <a:p>
            <a:pPr marL="0" indent="0">
              <a:buNone/>
            </a:pPr>
            <a:r>
              <a:rPr lang="tr-TR"/>
              <a:t>*</a:t>
            </a:r>
            <a:r>
              <a:rPr lang="tr-TR" sz="1900"/>
              <a:t>Koopmans C.M., Lancet 2009.</a:t>
            </a:r>
          </a:p>
        </p:txBody>
      </p:sp>
    </p:spTree>
    <p:extLst>
      <p:ext uri="{BB962C8B-B14F-4D97-AF65-F5344CB8AC3E}">
        <p14:creationId xmlns:p14="http://schemas.microsoft.com/office/powerpoint/2010/main" val="137285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B4E4C3-8190-AA42-827D-DB36A488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53" y="312855"/>
            <a:ext cx="11375377" cy="1518079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/>
              <a:t>Hafif ve orta derecede hipertansiyonu olan kadınların:</a:t>
            </a:r>
            <a:br>
              <a:rPr lang="tr-TR" b="1"/>
            </a:br>
            <a:r>
              <a:rPr lang="tr-TR" b="1"/>
              <a:t>Hastanede izlem ile ayaktan izlemin karşılaştırılması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775128-AD22-9949-93EB-E0F6FE329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23" y="2019811"/>
            <a:ext cx="11910071" cy="4351338"/>
          </a:xfrm>
        </p:spPr>
        <p:txBody>
          <a:bodyPr>
            <a:normAutofit lnSpcReduction="10000"/>
          </a:bodyPr>
          <a:lstStyle/>
          <a:p>
            <a:r>
              <a:rPr lang="tr-TR"/>
              <a:t>Hafif ve orta derecede hipertansiyonu olan kadınların çoğu ayaktan izlenebilir, </a:t>
            </a:r>
          </a:p>
          <a:p>
            <a:pPr marL="0" indent="0">
              <a:buNone/>
            </a:pPr>
            <a:r>
              <a:rPr lang="tr-TR"/>
              <a:t>ayaktan izlem hasta kötüleşmediği ve fetal riskten kuşkulanmadığı sürece </a:t>
            </a:r>
          </a:p>
          <a:p>
            <a:pPr marL="0" indent="0">
              <a:buNone/>
            </a:pPr>
            <a:r>
              <a:rPr lang="tr-TR"/>
              <a:t>sürdürülebilir </a:t>
            </a:r>
          </a:p>
          <a:p>
            <a:r>
              <a:rPr lang="tr-TR"/>
              <a:t>Günün büyük kısmında sedanter yaşam önerilir.</a:t>
            </a:r>
          </a:p>
          <a:p>
            <a:r>
              <a:rPr lang="tr-TR"/>
              <a:t>Tam yatak istirahati önerilmemektedir ,tromboemboliye yatkınlık oluşturur. </a:t>
            </a:r>
          </a:p>
          <a:p>
            <a:r>
              <a:rPr lang="tr-TR"/>
              <a:t>Evde kan basıncı takibi  ve idrarda protein takibi veya hemşire viziti ile </a:t>
            </a:r>
          </a:p>
          <a:p>
            <a:pPr marL="0" indent="0">
              <a:buNone/>
            </a:pPr>
            <a:r>
              <a:rPr lang="tr-TR"/>
              <a:t> sık değerlendirme yararlı olabilir </a:t>
            </a:r>
          </a:p>
          <a:p>
            <a:r>
              <a:rPr lang="tr-TR"/>
              <a:t>Başarının anahtarı : yakın izlem , dikkatli bir hasta ve iyi bir destektir. </a:t>
            </a:r>
          </a:p>
          <a:p>
            <a:pPr marL="0" indent="0">
              <a:buNone/>
            </a:pPr>
            <a:r>
              <a:rPr lang="tr-TR"/>
              <a:t> </a:t>
            </a:r>
            <a:endParaRPr lang="tr-TR" sz="1900"/>
          </a:p>
        </p:txBody>
      </p:sp>
    </p:spTree>
    <p:extLst>
      <p:ext uri="{BB962C8B-B14F-4D97-AF65-F5344CB8AC3E}">
        <p14:creationId xmlns:p14="http://schemas.microsoft.com/office/powerpoint/2010/main" val="27548480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FD9E3DD-EAB3-4F41-B68B-03FD7CF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80398" y="118670"/>
            <a:ext cx="3511602" cy="3100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/>
              <a:t>34. Gebelik </a:t>
            </a:r>
          </a:p>
          <a:p>
            <a:pPr marL="0" indent="0">
              <a:buNone/>
            </a:pPr>
            <a:r>
              <a:rPr lang="tr-TR" b="1"/>
              <a:t>haftasından önce </a:t>
            </a:r>
          </a:p>
          <a:p>
            <a:pPr marL="0" indent="0">
              <a:buNone/>
            </a:pPr>
            <a:r>
              <a:rPr lang="tr-TR" b="1"/>
              <a:t>Ağır preeklampsinin</a:t>
            </a:r>
          </a:p>
          <a:p>
            <a:pPr marL="0" indent="0">
              <a:buNone/>
            </a:pPr>
            <a:r>
              <a:rPr lang="tr-TR" b="1"/>
              <a:t>Klinik yönetim </a:t>
            </a:r>
          </a:p>
          <a:p>
            <a:pPr marL="0" indent="0">
              <a:buNone/>
            </a:pPr>
            <a:r>
              <a:rPr lang="tr-TR" b="1"/>
              <a:t>Algoritması : </a:t>
            </a:r>
          </a:p>
          <a:p>
            <a:pPr marL="0" indent="0">
              <a:buNone/>
            </a:pPr>
            <a:endParaRPr lang="tr-TR"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19E1ADAA-78F3-A54A-814C-0F00007F32A6}"/>
              </a:ext>
            </a:extLst>
          </p:cNvPr>
          <p:cNvSpPr/>
          <p:nvPr/>
        </p:nvSpPr>
        <p:spPr>
          <a:xfrm>
            <a:off x="1875582" y="100331"/>
            <a:ext cx="6501383" cy="13523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b="1">
                <a:effectLst/>
              </a:rPr>
              <a:t>Ağır preeklampsi</a:t>
            </a:r>
            <a:br>
              <a:rPr lang="tr-TR" sz="1600"/>
            </a:br>
            <a:r>
              <a:rPr lang="tr-TR" sz="1600">
                <a:effectLst/>
              </a:rPr>
              <a:t>• Doğumhaneye yönlendir</a:t>
            </a:r>
            <a:br>
              <a:rPr lang="tr-TR" sz="1600"/>
            </a:br>
            <a:r>
              <a:rPr lang="tr-TR" sz="1600">
                <a:effectLst/>
              </a:rPr>
              <a:t>• Maternal Fetal değerlendirme yap</a:t>
            </a:r>
            <a:br>
              <a:rPr lang="tr-TR" sz="1600"/>
            </a:br>
            <a:r>
              <a:rPr lang="tr-TR" sz="1600">
                <a:effectLst/>
              </a:rPr>
              <a:t>• MgSO4 düşün </a:t>
            </a:r>
            <a:br>
              <a:rPr lang="tr-TR" sz="1600"/>
            </a:br>
            <a:r>
              <a:rPr lang="tr-TR" sz="1600">
                <a:effectLst/>
              </a:rPr>
              <a:t>• Tehlikeli hipertansiyonu tedavi et </a:t>
            </a:r>
            <a:br>
              <a:rPr lang="tr-TR" sz="1600"/>
            </a:br>
            <a:endParaRPr lang="tr-TR" sz="1600"/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8BC87956-6CBB-704C-B337-B21C49395219}"/>
              </a:ext>
            </a:extLst>
          </p:cNvPr>
          <p:cNvSpPr/>
          <p:nvPr/>
        </p:nvSpPr>
        <p:spPr>
          <a:xfrm>
            <a:off x="1875582" y="1730253"/>
            <a:ext cx="6501383" cy="19400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b="1">
                <a:effectLst/>
              </a:rPr>
              <a:t>Konservatif yönetim için kondrendikasyonlar </a:t>
            </a:r>
            <a:br>
              <a:rPr lang="tr-TR" sz="1600"/>
            </a:br>
            <a:r>
              <a:rPr lang="tr-TR" sz="1600">
                <a:effectLst/>
              </a:rPr>
              <a:t>• Ağır hipertansiyon belirti ve bulgularının persiste etmesi </a:t>
            </a:r>
            <a:br>
              <a:rPr lang="tr-TR" sz="1600"/>
            </a:br>
            <a:r>
              <a:rPr lang="tr-TR" sz="1600">
                <a:effectLst/>
              </a:rPr>
              <a:t>• Eklampsi, pulmoner ödem , HELLP sendromu</a:t>
            </a:r>
            <a:br>
              <a:rPr lang="tr-TR" sz="1600"/>
            </a:br>
            <a:r>
              <a:rPr lang="tr-TR" sz="1600">
                <a:effectLst/>
              </a:rPr>
              <a:t>• Ciddi böbrek fonksiyon bozukluğu , koagülopati </a:t>
            </a:r>
            <a:br>
              <a:rPr lang="tr-TR" sz="1600"/>
            </a:br>
            <a:r>
              <a:rPr lang="tr-TR" sz="1600">
                <a:effectLst/>
              </a:rPr>
              <a:t>• Dekolman</a:t>
            </a:r>
            <a:br>
              <a:rPr lang="tr-TR" sz="1600"/>
            </a:br>
            <a:r>
              <a:rPr lang="tr-TR" sz="1600">
                <a:effectLst/>
              </a:rPr>
              <a:t>• Viabilite öncesi fetüs</a:t>
            </a:r>
            <a:br>
              <a:rPr lang="tr-TR" sz="1600"/>
            </a:br>
            <a:r>
              <a:rPr lang="tr-TR" sz="1600">
                <a:effectLst/>
              </a:rPr>
              <a:t>• Fetal iyilik halinde bozulma </a:t>
            </a:r>
            <a:br>
              <a:rPr lang="tr-TR"/>
            </a:br>
            <a:endParaRPr lang="tr-TR"/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2F554D9D-91F1-0343-9E2F-D97D1CAE5850}"/>
              </a:ext>
            </a:extLst>
          </p:cNvPr>
          <p:cNvSpPr/>
          <p:nvPr/>
        </p:nvSpPr>
        <p:spPr>
          <a:xfrm>
            <a:off x="5082139" y="4275025"/>
            <a:ext cx="6891679" cy="96357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b="1">
                <a:effectLst/>
              </a:rPr>
              <a:t>24-48 saat gözlem</a:t>
            </a:r>
            <a:br>
              <a:rPr lang="tr-TR" sz="1600"/>
            </a:br>
            <a:r>
              <a:rPr lang="tr-TR" sz="1600">
                <a:effectLst/>
              </a:rPr>
              <a:t>• Akciğer gelişimi için kortikosteroid</a:t>
            </a:r>
            <a:br>
              <a:rPr lang="tr-TR" sz="1600"/>
            </a:br>
            <a:r>
              <a:rPr lang="tr-TR" sz="1600">
                <a:effectLst/>
              </a:rPr>
              <a:t>• Sık takip : vital bulgular , idrar çıkışı </a:t>
            </a:r>
            <a:br>
              <a:rPr lang="tr-TR" sz="1600"/>
            </a:br>
            <a:r>
              <a:rPr lang="tr-TR" sz="1600">
                <a:effectLst/>
              </a:rPr>
              <a:t>• HELLP sendromu açısından günlük laboratuvar tetkikleri </a:t>
            </a:r>
            <a:endParaRPr lang="tr-TR" sz="160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D6C0EA37-7B8B-4648-9CCC-AE3D44F23395}"/>
              </a:ext>
            </a:extLst>
          </p:cNvPr>
          <p:cNvSpPr/>
          <p:nvPr/>
        </p:nvSpPr>
        <p:spPr>
          <a:xfrm>
            <a:off x="5126272" y="5561709"/>
            <a:ext cx="6891679" cy="1167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b="1">
                <a:effectLst/>
              </a:rPr>
              <a:t>Hastanede yatırarak yönetim </a:t>
            </a:r>
            <a:br>
              <a:rPr lang="tr-TR" sz="1600"/>
            </a:br>
            <a:r>
              <a:rPr lang="tr-TR" sz="1600">
                <a:effectLst/>
              </a:rPr>
              <a:t>• Annenin günlük olarak değerlendirilmesi </a:t>
            </a:r>
            <a:br>
              <a:rPr lang="tr-TR" sz="1600"/>
            </a:br>
            <a:r>
              <a:rPr lang="tr-TR" sz="1600">
                <a:effectLst/>
              </a:rPr>
              <a:t>• Böbrek fonksiyonları ve HELLP sendromu için seri laboratuvar tetkikleri </a:t>
            </a:r>
            <a:br>
              <a:rPr lang="tr-TR" sz="1600"/>
            </a:br>
            <a:r>
              <a:rPr lang="tr-TR" sz="1600">
                <a:effectLst/>
              </a:rPr>
              <a:t>• Günlük fetal değerlendirme , büyüme ve amniyon mayiinin takibi </a:t>
            </a:r>
            <a:endParaRPr lang="tr-TR" sz="1600"/>
          </a:p>
        </p:txBody>
      </p:sp>
      <p:sp>
        <p:nvSpPr>
          <p:cNvPr id="11" name="Ok: Aşağı 10">
            <a:extLst>
              <a:ext uri="{FF2B5EF4-FFF2-40B4-BE49-F238E27FC236}">
                <a16:creationId xmlns:a16="http://schemas.microsoft.com/office/drawing/2014/main" id="{CDB274C2-6F8E-0948-B798-3DC8E764A509}"/>
              </a:ext>
            </a:extLst>
          </p:cNvPr>
          <p:cNvSpPr/>
          <p:nvPr/>
        </p:nvSpPr>
        <p:spPr>
          <a:xfrm>
            <a:off x="3285887" y="1452655"/>
            <a:ext cx="225717" cy="266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Açıklama Balonu: Aşağı Ok 13">
            <a:extLst>
              <a:ext uri="{FF2B5EF4-FFF2-40B4-BE49-F238E27FC236}">
                <a16:creationId xmlns:a16="http://schemas.microsoft.com/office/drawing/2014/main" id="{B45B675D-1C0E-4341-8DF6-F0BE89306272}"/>
              </a:ext>
            </a:extLst>
          </p:cNvPr>
          <p:cNvSpPr/>
          <p:nvPr/>
        </p:nvSpPr>
        <p:spPr>
          <a:xfrm>
            <a:off x="2136748" y="3747568"/>
            <a:ext cx="915119" cy="520279"/>
          </a:xfrm>
          <a:prstGeom prst="downArrowCallout">
            <a:avLst>
              <a:gd name="adj1" fmla="val 25000"/>
              <a:gd name="adj2" fmla="val 25000"/>
              <a:gd name="adj3" fmla="val 20871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/>
              <a:t>Varsa</a:t>
            </a:r>
          </a:p>
        </p:txBody>
      </p:sp>
      <p:sp>
        <p:nvSpPr>
          <p:cNvPr id="17" name="Dikdörtgen: Yuvarlatılmış Köşeler 16">
            <a:extLst>
              <a:ext uri="{FF2B5EF4-FFF2-40B4-BE49-F238E27FC236}">
                <a16:creationId xmlns:a16="http://schemas.microsoft.com/office/drawing/2014/main" id="{F3E13996-A28D-6D4A-A8F4-5E4F30A761C9}"/>
              </a:ext>
            </a:extLst>
          </p:cNvPr>
          <p:cNvSpPr/>
          <p:nvPr/>
        </p:nvSpPr>
        <p:spPr>
          <a:xfrm>
            <a:off x="758725" y="4378217"/>
            <a:ext cx="1378023" cy="22535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/>
              <a:t>DOĞUM</a:t>
            </a:r>
          </a:p>
        </p:txBody>
      </p:sp>
      <p:sp>
        <p:nvSpPr>
          <p:cNvPr id="19" name="Açıklama Balonu: Aşağı Ok 18">
            <a:extLst>
              <a:ext uri="{FF2B5EF4-FFF2-40B4-BE49-F238E27FC236}">
                <a16:creationId xmlns:a16="http://schemas.microsoft.com/office/drawing/2014/main" id="{DA417883-CC5E-5844-97C1-0A9F116EFC48}"/>
              </a:ext>
            </a:extLst>
          </p:cNvPr>
          <p:cNvSpPr/>
          <p:nvPr/>
        </p:nvSpPr>
        <p:spPr>
          <a:xfrm>
            <a:off x="7051199" y="3754746"/>
            <a:ext cx="915119" cy="520279"/>
          </a:xfrm>
          <a:prstGeom prst="downArrowCallout">
            <a:avLst>
              <a:gd name="adj1" fmla="val 25000"/>
              <a:gd name="adj2" fmla="val 25000"/>
              <a:gd name="adj3" fmla="val 20871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/>
              <a:t>Yok</a:t>
            </a:r>
          </a:p>
        </p:txBody>
      </p:sp>
      <p:sp>
        <p:nvSpPr>
          <p:cNvPr id="21" name="Ok: Aşağı 20">
            <a:extLst>
              <a:ext uri="{FF2B5EF4-FFF2-40B4-BE49-F238E27FC236}">
                <a16:creationId xmlns:a16="http://schemas.microsoft.com/office/drawing/2014/main" id="{6452BF4C-BE57-1943-8C56-968768E82DB5}"/>
              </a:ext>
            </a:extLst>
          </p:cNvPr>
          <p:cNvSpPr/>
          <p:nvPr/>
        </p:nvSpPr>
        <p:spPr>
          <a:xfrm>
            <a:off x="7395899" y="5266958"/>
            <a:ext cx="225717" cy="266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Açıklama Balonu: Sol Ok 21">
            <a:extLst>
              <a:ext uri="{FF2B5EF4-FFF2-40B4-BE49-F238E27FC236}">
                <a16:creationId xmlns:a16="http://schemas.microsoft.com/office/drawing/2014/main" id="{4C39D3D7-2686-494D-A3BB-0B18E608A04F}"/>
              </a:ext>
            </a:extLst>
          </p:cNvPr>
          <p:cNvSpPr/>
          <p:nvPr/>
        </p:nvSpPr>
        <p:spPr>
          <a:xfrm>
            <a:off x="2366871" y="4443424"/>
            <a:ext cx="2289465" cy="79517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45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/>
              <a:t>Kondrendikasyon</a:t>
            </a:r>
          </a:p>
          <a:p>
            <a:pPr algn="ctr"/>
            <a:r>
              <a:rPr lang="tr-TR"/>
              <a:t>gelişirse</a:t>
            </a:r>
          </a:p>
        </p:txBody>
      </p:sp>
      <p:sp>
        <p:nvSpPr>
          <p:cNvPr id="26" name="Açıklama Balonu: Sol Ok 25">
            <a:extLst>
              <a:ext uri="{FF2B5EF4-FFF2-40B4-BE49-F238E27FC236}">
                <a16:creationId xmlns:a16="http://schemas.microsoft.com/office/drawing/2014/main" id="{E155B2B6-3998-314C-B398-6A224B0D83E8}"/>
              </a:ext>
            </a:extLst>
          </p:cNvPr>
          <p:cNvSpPr/>
          <p:nvPr/>
        </p:nvSpPr>
        <p:spPr>
          <a:xfrm>
            <a:off x="2366870" y="5561709"/>
            <a:ext cx="2289465" cy="79517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45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/>
              <a:t>Kondrendikasyon</a:t>
            </a:r>
          </a:p>
          <a:p>
            <a:pPr algn="ctr"/>
            <a:r>
              <a:rPr lang="tr-TR"/>
              <a:t>gelişirse</a:t>
            </a:r>
          </a:p>
        </p:txBody>
      </p:sp>
    </p:spTree>
    <p:extLst>
      <p:ext uri="{BB962C8B-B14F-4D97-AF65-F5344CB8AC3E}">
        <p14:creationId xmlns:p14="http://schemas.microsoft.com/office/powerpoint/2010/main" val="1825553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BFB619-FDE2-C54C-9686-7480CCB4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35" y="237339"/>
            <a:ext cx="10515600" cy="103565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/>
              <a:t>İzlem yönetimi uygulanan kadınlarda</a:t>
            </a:r>
            <a:br>
              <a:rPr lang="tr-TR" b="1"/>
            </a:br>
            <a:r>
              <a:rPr lang="tr-TR" b="1"/>
              <a:t> &lt;34 Gebelik haftasında Doğum Endikasyonu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6B5B2C-4848-3046-8F48-FB1206B3E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04" y="1488758"/>
            <a:ext cx="5181600" cy="49733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/>
              <a:t>Akciğer gelişimi için kortikosteroid </a:t>
            </a:r>
          </a:p>
          <a:p>
            <a:pPr marL="0" indent="0">
              <a:buNone/>
            </a:pPr>
            <a:r>
              <a:rPr lang="tr-TR" b="1"/>
              <a:t>tedavisi ve Maternal stabilizasyon </a:t>
            </a:r>
          </a:p>
          <a:p>
            <a:pPr marL="0" indent="0">
              <a:buNone/>
            </a:pPr>
            <a:r>
              <a:rPr lang="tr-TR" b="1"/>
              <a:t>sonrası Doğum: </a:t>
            </a:r>
          </a:p>
          <a:p>
            <a:r>
              <a:rPr lang="tr-TR"/>
              <a:t>Kontrol altına alınamayan ağır hipertansiyon </a:t>
            </a:r>
          </a:p>
          <a:p>
            <a:r>
              <a:rPr lang="tr-TR"/>
              <a:t>Eklampsi</a:t>
            </a:r>
          </a:p>
          <a:p>
            <a:r>
              <a:rPr lang="tr-TR"/>
              <a:t>Akciğer ödemi</a:t>
            </a:r>
          </a:p>
          <a:p>
            <a:r>
              <a:rPr lang="tr-TR"/>
              <a:t>Plasenta dekolmanı</a:t>
            </a:r>
          </a:p>
          <a:p>
            <a:r>
              <a:rPr lang="tr-TR"/>
              <a:t>DIC</a:t>
            </a:r>
          </a:p>
          <a:p>
            <a:r>
              <a:rPr lang="tr-TR"/>
              <a:t>Güven vermeyen fetal durum </a:t>
            </a:r>
          </a:p>
          <a:p>
            <a:r>
              <a:rPr lang="tr-TR"/>
              <a:t>Fetal ölüm  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9508A92-ABA4-E54A-B064-DBEA31B54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8759"/>
            <a:ext cx="5640778" cy="52753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/>
              <a:t>Akciğer gelişimi için kortikosteroid </a:t>
            </a:r>
          </a:p>
          <a:p>
            <a:pPr marL="0" indent="0">
              <a:buNone/>
            </a:pPr>
            <a:r>
              <a:rPr lang="tr-TR" b="1"/>
              <a:t>tedavisi-Mümkünse Doğumun 48 st </a:t>
            </a:r>
          </a:p>
          <a:p>
            <a:pPr marL="0" indent="0">
              <a:buNone/>
            </a:pPr>
            <a:r>
              <a:rPr lang="tr-TR" b="1"/>
              <a:t>Geciktirilmesi: </a:t>
            </a:r>
          </a:p>
          <a:p>
            <a:r>
              <a:rPr lang="tr-TR"/>
              <a:t>Erken membran rüptürü</a:t>
            </a:r>
          </a:p>
          <a:p>
            <a:r>
              <a:rPr lang="tr-TR"/>
              <a:t>Trombositopeni( 100,000/</a:t>
            </a:r>
            <a:r>
              <a:rPr lang="tr-TR" b="0" i="0">
                <a:solidFill>
                  <a:srgbClr val="111111"/>
                </a:solidFill>
                <a:effectLst/>
                <a:latin typeface="-apple-system"/>
              </a:rPr>
              <a:t>µL</a:t>
            </a:r>
          </a:p>
          <a:p>
            <a:r>
              <a:rPr lang="tr-TR"/>
              <a:t>Normal limitin iki katına </a:t>
            </a:r>
          </a:p>
          <a:p>
            <a:pPr marL="0" indent="0">
              <a:buNone/>
            </a:pPr>
            <a:r>
              <a:rPr lang="tr-TR"/>
              <a:t>Yükselmiş karaciğer transaminazları</a:t>
            </a:r>
          </a:p>
          <a:p>
            <a:r>
              <a:rPr lang="tr-TR"/>
              <a:t>Fetal büyüme kısıtlılığı</a:t>
            </a:r>
          </a:p>
          <a:p>
            <a:r>
              <a:rPr lang="tr-TR"/>
              <a:t>Oligohidramniyos </a:t>
            </a:r>
          </a:p>
          <a:p>
            <a:r>
              <a:rPr lang="tr-TR"/>
              <a:t>Umblikal arterde ters akım </a:t>
            </a:r>
          </a:p>
          <a:p>
            <a:r>
              <a:rPr lang="tr-TR"/>
              <a:t>Böbrek fonksiyonlarında kötüleşme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6251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3ED81E-0446-1941-84AC-54874DEA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872"/>
          </a:xfrm>
        </p:spPr>
        <p:txBody>
          <a:bodyPr/>
          <a:lstStyle/>
          <a:p>
            <a:pPr algn="ctr"/>
            <a:r>
              <a:rPr lang="tr-TR" b="1"/>
              <a:t>EKLAMPSİ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45CA6C-7F2B-F74A-90B2-42A697B90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79" y="1629004"/>
            <a:ext cx="12158197" cy="4623476"/>
          </a:xfrm>
        </p:spPr>
        <p:txBody>
          <a:bodyPr/>
          <a:lstStyle/>
          <a:p>
            <a:r>
              <a:rPr lang="tr-TR"/>
              <a:t> Preeklampside görülen bir diğer ciddi komplikasyon </a:t>
            </a:r>
            <a:r>
              <a:rPr lang="tr-TR">
                <a:solidFill>
                  <a:srgbClr val="FF0000"/>
                </a:solidFill>
              </a:rPr>
              <a:t>nöbet</a:t>
            </a:r>
            <a:r>
              <a:rPr lang="tr-TR"/>
              <a:t> veya </a:t>
            </a:r>
            <a:r>
              <a:rPr lang="tr-TR">
                <a:solidFill>
                  <a:srgbClr val="FF0000"/>
                </a:solidFill>
              </a:rPr>
              <a:t>koma</a:t>
            </a:r>
            <a:r>
              <a:rPr lang="tr-TR"/>
              <a:t> </a:t>
            </a:r>
          </a:p>
          <a:p>
            <a:pPr marL="0" indent="0">
              <a:buNone/>
            </a:pPr>
            <a:r>
              <a:rPr lang="tr-TR"/>
              <a:t>gelişmesidir. Buna eklampsi adı verilir. </a:t>
            </a:r>
          </a:p>
          <a:p>
            <a:r>
              <a:rPr lang="tr-TR"/>
              <a:t>Eklampsi gebeliklerin yaklaşık %0,2'sinde gelişmekte ve 1000 gebelikten biri </a:t>
            </a:r>
          </a:p>
          <a:p>
            <a:pPr marL="0" indent="0">
              <a:buNone/>
            </a:pPr>
            <a:r>
              <a:rPr lang="tr-TR"/>
              <a:t>sonlanmaktadır. </a:t>
            </a:r>
          </a:p>
          <a:p>
            <a:r>
              <a:rPr lang="tr-TR"/>
              <a:t>Eklampsideki nöbetlerin ve zihinsel durum değişikliklerinin </a:t>
            </a:r>
            <a:r>
              <a:rPr lang="tr-TR">
                <a:solidFill>
                  <a:srgbClr val="FF0000"/>
                </a:solidFill>
              </a:rPr>
              <a:t>hipertansif </a:t>
            </a:r>
          </a:p>
          <a:p>
            <a:pPr marL="0" indent="0">
              <a:buNone/>
            </a:pPr>
            <a:r>
              <a:rPr lang="tr-TR">
                <a:solidFill>
                  <a:srgbClr val="FF0000"/>
                </a:solidFill>
              </a:rPr>
              <a:t>ensefalopati</a:t>
            </a:r>
            <a:r>
              <a:rPr lang="tr-TR"/>
              <a:t> sonucu olduğu düşünülmektedir. </a:t>
            </a:r>
          </a:p>
          <a:p>
            <a:r>
              <a:rPr lang="tr-TR"/>
              <a:t>Perinatal mortalite oranı %2,0 ila %8,6’dı *</a:t>
            </a:r>
          </a:p>
          <a:p>
            <a:r>
              <a:rPr lang="tr-TR"/>
              <a:t>Maternal mortalite oranı % 2'den az olup ana nedeni intrakraniyal kanamadır.</a:t>
            </a:r>
          </a:p>
          <a:p>
            <a:pPr marL="0" indent="0">
              <a:buNone/>
            </a:pPr>
            <a:r>
              <a:rPr lang="tr-TR" sz="1600"/>
              <a:t>*(Sibai ve ark., 1981).</a:t>
            </a:r>
            <a:r>
              <a:rPr lang="tr-T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82740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1D0E78-F5B5-1A49-B9B5-791FD248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713687"/>
          </a:xfrm>
        </p:spPr>
        <p:txBody>
          <a:bodyPr/>
          <a:lstStyle/>
          <a:p>
            <a:pPr algn="ctr"/>
            <a:r>
              <a:rPr lang="tr-TR" b="1"/>
              <a:t>EKLAMPSİ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2120D6-FA00-4241-A044-A52F2E86D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73" y="1251420"/>
            <a:ext cx="11920858" cy="5447995"/>
          </a:xfrm>
        </p:spPr>
        <p:txBody>
          <a:bodyPr>
            <a:normAutofit/>
          </a:bodyPr>
          <a:lstStyle/>
          <a:p>
            <a:r>
              <a:rPr lang="tr-TR" sz="3200"/>
              <a:t>Yaygın tonik klonik konvülziyonların eşlik ettiği preeklampsi, </a:t>
            </a:r>
          </a:p>
          <a:p>
            <a:pPr marL="0" indent="0">
              <a:buNone/>
            </a:pPr>
            <a:r>
              <a:rPr lang="tr-TR" sz="3200"/>
              <a:t>hem fetus hem de annede ciddi düzeyde risk artışına neden olur. </a:t>
            </a:r>
          </a:p>
          <a:p>
            <a:endParaRPr lang="tr-TR" sz="3200"/>
          </a:p>
          <a:p>
            <a:r>
              <a:rPr lang="tr-TR" sz="3200"/>
              <a:t>Hemen hemen istisnasız olarak -fark edilmediği zamanlar </a:t>
            </a:r>
          </a:p>
          <a:p>
            <a:pPr marL="0" indent="0">
              <a:buNone/>
            </a:pPr>
            <a:r>
              <a:rPr lang="tr-TR" sz="3200"/>
              <a:t>hariç- </a:t>
            </a:r>
            <a:r>
              <a:rPr lang="tr-TR" sz="3200" u="sng"/>
              <a:t>preeklampsi</a:t>
            </a:r>
            <a:r>
              <a:rPr lang="tr-TR" sz="3200"/>
              <a:t> eklamptik konvülziyonların </a:t>
            </a:r>
            <a:r>
              <a:rPr lang="tr-TR" sz="3200" u="sng"/>
              <a:t>başlangıcından </a:t>
            </a:r>
          </a:p>
          <a:p>
            <a:pPr marL="0" indent="0">
              <a:buNone/>
            </a:pPr>
            <a:r>
              <a:rPr lang="tr-TR" sz="3200" u="sng"/>
              <a:t>önce gelişir.</a:t>
            </a:r>
          </a:p>
          <a:p>
            <a:endParaRPr lang="tr-TR" sz="3200"/>
          </a:p>
          <a:p>
            <a:r>
              <a:rPr lang="tr-TR" sz="3200"/>
              <a:t>Eklampsi, çoğunlukla </a:t>
            </a:r>
            <a:r>
              <a:rPr lang="tr-TR" sz="3200" u="sng"/>
              <a:t>son trimesterde</a:t>
            </a:r>
            <a:r>
              <a:rPr lang="tr-TR" sz="3200"/>
              <a:t> görülür ve terme </a:t>
            </a:r>
          </a:p>
          <a:p>
            <a:pPr marL="0" indent="0">
              <a:buNone/>
            </a:pPr>
            <a:r>
              <a:rPr lang="tr-TR" sz="3200"/>
              <a:t>yaklaştıkça sıklığı artar.</a:t>
            </a:r>
          </a:p>
          <a:p>
            <a:pPr marL="0" indent="0">
              <a:buNone/>
            </a:pPr>
            <a:endParaRPr lang="tr-TR" sz="3600"/>
          </a:p>
          <a:p>
            <a:pPr marL="0" indent="0">
              <a:buNone/>
            </a:pPr>
            <a:endParaRPr lang="tr-TR" sz="3600"/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1222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28810A-45F4-0047-9FAD-FB28ADD3F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tr-TR" b="1"/>
              <a:t>EKLAMPSİ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24A849-ED6C-A14A-8677-29CDB8370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33" y="1480407"/>
            <a:ext cx="10515600" cy="5531864"/>
          </a:xfrm>
        </p:spPr>
        <p:txBody>
          <a:bodyPr>
            <a:normAutofit/>
          </a:bodyPr>
          <a:lstStyle/>
          <a:p>
            <a:r>
              <a:rPr lang="tr-TR" sz="3200"/>
              <a:t>Son yıllarda, postpartum eklampsi insidansı azalmıştır </a:t>
            </a:r>
          </a:p>
          <a:p>
            <a:r>
              <a:rPr lang="tr-TR" sz="3200"/>
              <a:t>Bu, muhtemelen prenatal bakımın artması, antepartum </a:t>
            </a:r>
          </a:p>
          <a:p>
            <a:pPr marL="0" indent="0">
              <a:buNone/>
            </a:pPr>
            <a:r>
              <a:rPr lang="tr-TR" sz="3200"/>
              <a:t>preeklampsinin erken tespiti ve magnezyum sülfat tedavisinin </a:t>
            </a:r>
          </a:p>
          <a:p>
            <a:pPr marL="0" indent="0">
              <a:buNone/>
            </a:pPr>
            <a:r>
              <a:rPr lang="tr-TR" sz="3200"/>
              <a:t>proflaktik kullanılmasıyla ilişkilidir </a:t>
            </a:r>
          </a:p>
          <a:p>
            <a:r>
              <a:rPr lang="tr-TR" sz="3200"/>
              <a:t>Daha da önemlisi, konvülziyonları postpartum 48. saatten </a:t>
            </a:r>
          </a:p>
          <a:p>
            <a:pPr marL="0" indent="0">
              <a:buNone/>
            </a:pPr>
            <a:r>
              <a:rPr lang="tr-TR" sz="3200"/>
              <a:t>sonra başlayan veya fokal nörolojik defisiti olan, komanın </a:t>
            </a:r>
          </a:p>
          <a:p>
            <a:pPr marL="0" indent="0">
              <a:buNone/>
            </a:pPr>
            <a:r>
              <a:rPr lang="tr-TR" sz="3200"/>
              <a:t>uzadığı ya da atipik eklampsili kadınlarda diğer tanılar </a:t>
            </a:r>
          </a:p>
          <a:p>
            <a:pPr marL="0" indent="0">
              <a:buNone/>
            </a:pPr>
            <a:r>
              <a:rPr lang="tr-TR" sz="3200"/>
              <a:t>düşünülmelidir.</a:t>
            </a:r>
          </a:p>
          <a:p>
            <a:pPr marL="0" indent="0">
              <a:buNone/>
            </a:pPr>
            <a:endParaRPr lang="tr-TR" sz="2800"/>
          </a:p>
          <a:p>
            <a:pPr marL="0" indent="0">
              <a:buNone/>
            </a:pPr>
            <a:endParaRPr lang="tr-TR" sz="2800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7760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0172AC-95B9-2A48-B33F-90547B4C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63"/>
            <a:ext cx="10515600" cy="853931"/>
          </a:xfrm>
        </p:spPr>
        <p:txBody>
          <a:bodyPr/>
          <a:lstStyle/>
          <a:p>
            <a:pPr algn="ctr"/>
            <a:r>
              <a:rPr lang="tr-TR" b="1"/>
              <a:t>Eklampside Klinik Bulgular :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D7BD1B-5456-E24D-AF0E-D3375F44C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058" y="1175904"/>
            <a:ext cx="4330742" cy="4444700"/>
          </a:xfrm>
        </p:spPr>
        <p:txBody>
          <a:bodyPr>
            <a:normAutofit/>
          </a:bodyPr>
          <a:lstStyle/>
          <a:p>
            <a:endParaRPr lang="tr-TR"/>
          </a:p>
          <a:p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4E6342F2-07CB-384F-B26C-DEE84A6D4BF6}"/>
              </a:ext>
            </a:extLst>
          </p:cNvPr>
          <p:cNvSpPr/>
          <p:nvPr/>
        </p:nvSpPr>
        <p:spPr>
          <a:xfrm>
            <a:off x="302067" y="1197480"/>
            <a:ext cx="5793933" cy="52861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Solunum yolu kapanabilir.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Kasılma ve gevşeme dönüşümlü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Koma ( kortikal dönemde ) 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bilinç değişikliği(beyin ödemi sonucu)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Statüs epileptikus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Ölüm (en sık serebral kanama) 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Solunum hızı artar , Hiperkarbi , Laktik asidemi,  siyanoz olabilir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Yüksek ateş (serebrovasküler kanama) 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FEC227B2-FA0A-0D44-A3C1-A30DF816B5C6}"/>
              </a:ext>
            </a:extLst>
          </p:cNvPr>
          <p:cNvSpPr/>
          <p:nvPr/>
        </p:nvSpPr>
        <p:spPr>
          <a:xfrm>
            <a:off x="6246314" y="1237396"/>
            <a:ext cx="5793933" cy="52861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Proteinüri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Periferik ödem / Yüz ödemi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Nöbet sonrası fetal bradikardi </a:t>
            </a:r>
          </a:p>
          <a:p>
            <a:r>
              <a:rPr lang="tr-TR" sz="2400"/>
              <a:t>( 2 – 10 dk arası sürer ; 10 dk üzeri  ablasyo plasenta veya çıkım </a:t>
            </a:r>
          </a:p>
          <a:p>
            <a:r>
              <a:rPr lang="tr-TR" sz="2400"/>
              <a:t>bradikardisi gibi diğer nedenler olabilir 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Akciğer ödemi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Körlük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Psikoz  ( en fazla 2 hafta )  </a:t>
            </a:r>
          </a:p>
        </p:txBody>
      </p:sp>
    </p:spTree>
    <p:extLst>
      <p:ext uri="{BB962C8B-B14F-4D97-AF65-F5344CB8AC3E}">
        <p14:creationId xmlns:p14="http://schemas.microsoft.com/office/powerpoint/2010/main" val="36143964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47D572-9AD7-0842-A1D9-1A7507677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15" y="-132692"/>
            <a:ext cx="11105674" cy="1316148"/>
          </a:xfrm>
        </p:spPr>
        <p:txBody>
          <a:bodyPr>
            <a:normAutofit/>
          </a:bodyPr>
          <a:lstStyle/>
          <a:p>
            <a:r>
              <a:rPr lang="tr-TR" sz="4000" b="1"/>
              <a:t>Eklampsi ile İlişkili Maternal Komplikasyonlar</a:t>
            </a:r>
            <a:endParaRPr lang="tr-TR" sz="40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64977E-77DF-354D-AE6C-C92E63DC8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1235" y="4865437"/>
            <a:ext cx="5642181" cy="927777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tr-TR" sz="2800"/>
          </a:p>
          <a:p>
            <a:pPr marL="514350" indent="-514350">
              <a:buFont typeface="+mj-lt"/>
              <a:buAutoNum type="arabicPeriod"/>
            </a:pPr>
            <a:endParaRPr lang="tr-TR"/>
          </a:p>
          <a:p>
            <a:pPr marL="514350" indent="-514350">
              <a:buFont typeface="+mj-lt"/>
              <a:buAutoNum type="arabicPeriod"/>
            </a:pPr>
            <a:endParaRPr lang="tr-TR" sz="2800"/>
          </a:p>
          <a:p>
            <a:pPr marL="514350" indent="-514350">
              <a:buFont typeface="+mj-lt"/>
              <a:buAutoNum type="arabicPeriod"/>
            </a:pPr>
            <a:endParaRPr lang="tr-TR"/>
          </a:p>
          <a:p>
            <a:pPr marL="514350" indent="-514350">
              <a:buFont typeface="+mj-lt"/>
              <a:buAutoNum type="arabicPeriod"/>
            </a:pPr>
            <a:endParaRPr lang="tr-TR" sz="2800"/>
          </a:p>
          <a:p>
            <a:pPr marL="0" indent="0">
              <a:buNone/>
            </a:pPr>
            <a:endParaRPr lang="tr-TR" sz="2800"/>
          </a:p>
          <a:p>
            <a:pPr marL="0" indent="0">
              <a:buNone/>
            </a:pPr>
            <a:endParaRPr lang="tr-TR" sz="2800"/>
          </a:p>
          <a:p>
            <a:pPr marL="0" indent="0">
              <a:buNone/>
            </a:pPr>
            <a:r>
              <a:rPr lang="tr-TR" sz="2600"/>
              <a:t>(Andersgaard, 2006; Knight, 2007). 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4FEE77B3-E196-DA4D-8251-E69AAA0E561A}"/>
              </a:ext>
            </a:extLst>
          </p:cNvPr>
          <p:cNvSpPr/>
          <p:nvPr/>
        </p:nvSpPr>
        <p:spPr>
          <a:xfrm>
            <a:off x="2261403" y="1035657"/>
            <a:ext cx="5031358" cy="49193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tr-TR" sz="2800"/>
              <a:t>Ablasyo plasenta  ( en sık )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Nörolojik defisit 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Aspirasyon pnömonisi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Akciğer ödemi  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Kardiyopulmoner arrest  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Akut böbrek yetmezliği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HELLP sendromu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Pulmoner emboli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İnme 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/>
              <a:t>Ölüm </a:t>
            </a:r>
          </a:p>
        </p:txBody>
      </p:sp>
    </p:spTree>
    <p:extLst>
      <p:ext uri="{BB962C8B-B14F-4D97-AF65-F5344CB8AC3E}">
        <p14:creationId xmlns:p14="http://schemas.microsoft.com/office/powerpoint/2010/main" val="34951442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488C7D-4487-F646-8B52-24216B4A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/>
              <a:t>Eklampsi nöbeti sonrası fetal kalp trasesi bradikardiyi göstermektedir 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01BFC0D6-5111-5843-848C-0BE11884D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70" y="1825625"/>
            <a:ext cx="7513459" cy="4351338"/>
          </a:xfr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7B25291-9A04-ED4F-B2D9-09F6D848C53E}"/>
              </a:ext>
            </a:extLst>
          </p:cNvPr>
          <p:cNvSpPr txBox="1"/>
          <p:nvPr/>
        </p:nvSpPr>
        <p:spPr>
          <a:xfrm flipH="1">
            <a:off x="6872025" y="6311900"/>
            <a:ext cx="432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/>
              <a:t>Williams Obstetrik 25. Baskı </a:t>
            </a:r>
          </a:p>
        </p:txBody>
      </p:sp>
    </p:spTree>
    <p:extLst>
      <p:ext uri="{BB962C8B-B14F-4D97-AF65-F5344CB8AC3E}">
        <p14:creationId xmlns:p14="http://schemas.microsoft.com/office/powerpoint/2010/main" val="409652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66209E-E189-4148-802A-2D92B2A9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838EFF-510D-8248-855F-6EAC6FE32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07" y="195508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tr-TR"/>
              <a:t>Tipik olarak kronik hipertansiyon öyküsü olmayan gebe kadınlarda ,</a:t>
            </a:r>
          </a:p>
          <a:p>
            <a:pPr marL="0" indent="0">
              <a:buNone/>
            </a:pPr>
            <a:r>
              <a:rPr lang="tr-TR" u="sng"/>
              <a:t>Hipertansiyon</a:t>
            </a:r>
            <a:r>
              <a:rPr lang="tr-TR"/>
              <a:t> ve </a:t>
            </a:r>
            <a:r>
              <a:rPr lang="tr-TR" u="sng"/>
              <a:t>proteinüri</a:t>
            </a:r>
            <a:r>
              <a:rPr lang="tr-TR"/>
              <a:t> görüldüğünde preeklampsiden şüphelenilir. </a:t>
            </a:r>
          </a:p>
          <a:p>
            <a:r>
              <a:rPr lang="tr-TR"/>
              <a:t>Proteinüri preeklampsi tanısında objektif bir belirteçtir ve preeklampsi </a:t>
            </a:r>
          </a:p>
          <a:p>
            <a:pPr marL="0" indent="0">
              <a:buNone/>
            </a:pPr>
            <a:r>
              <a:rPr lang="tr-TR"/>
              <a:t>sendromunu niteleyen </a:t>
            </a:r>
            <a:r>
              <a:rPr lang="tr-TR" u="sng"/>
              <a:t>yaygın endotel kaçağı</a:t>
            </a:r>
            <a:r>
              <a:rPr lang="tr-TR"/>
              <a:t>nı göstermektedir</a:t>
            </a:r>
          </a:p>
          <a:p>
            <a:r>
              <a:rPr lang="tr-TR"/>
              <a:t> Proteinüri olmadan preeklampsi, HELLP Sendromu veya eklampsi</a:t>
            </a:r>
          </a:p>
          <a:p>
            <a:pPr marL="0" indent="0">
              <a:buNone/>
            </a:pPr>
            <a:r>
              <a:rPr lang="tr-TR"/>
              <a:t>gelişebileceği akılda tutulmalıdır.</a:t>
            </a:r>
          </a:p>
          <a:p>
            <a:r>
              <a:rPr lang="tr-TR"/>
              <a:t>Ödem artık güvenli bir bulgu olarak kabul edilmemektedir  ve </a:t>
            </a:r>
          </a:p>
          <a:p>
            <a:pPr marL="0" indent="0">
              <a:buNone/>
            </a:pPr>
            <a:r>
              <a:rPr lang="tr-TR"/>
              <a:t>hipertansif belirtiler olmadan sıklıkla 20. Gebelik haftasından sonra </a:t>
            </a:r>
          </a:p>
          <a:p>
            <a:pPr marL="0" indent="0">
              <a:buNone/>
            </a:pPr>
            <a:r>
              <a:rPr lang="tr-TR"/>
              <a:t>görülür.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7052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D73EF9-6DB3-6C45-964B-03BB42F4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5507"/>
          </a:xfrm>
        </p:spPr>
        <p:txBody>
          <a:bodyPr/>
          <a:lstStyle/>
          <a:p>
            <a:pPr algn="ctr"/>
            <a:r>
              <a:rPr lang="tr-TR" b="1"/>
              <a:t>Eklampsi yönetimi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058140-13B6-3C43-A71F-A3B451FD8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956" y="1208268"/>
            <a:ext cx="11985588" cy="53616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A554945A-8A21-F840-B606-B28BB04790A7}"/>
              </a:ext>
            </a:extLst>
          </p:cNvPr>
          <p:cNvSpPr/>
          <p:nvPr/>
        </p:nvSpPr>
        <p:spPr>
          <a:xfrm>
            <a:off x="1014082" y="1650580"/>
            <a:ext cx="10863624" cy="43476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r-TR" sz="3600" b="1"/>
              <a:t>1. Magnezyum sülfat   </a:t>
            </a:r>
          </a:p>
          <a:p>
            <a:pPr marL="0" indent="0">
              <a:buNone/>
            </a:pPr>
            <a:r>
              <a:rPr lang="tr-TR" sz="3600" b="1"/>
              <a:t>2. Antihipertansif</a:t>
            </a:r>
          </a:p>
          <a:p>
            <a:pPr marL="0" indent="0">
              <a:buNone/>
            </a:pPr>
            <a:r>
              <a:rPr lang="tr-TR" sz="3600" b="1"/>
              <a:t>3. İntravenöz sıvı kısıtlaması  / </a:t>
            </a:r>
            <a:r>
              <a:rPr lang="tr-TR" sz="3600"/>
              <a:t>diüretiklerden kaçın </a:t>
            </a:r>
            <a:r>
              <a:rPr lang="tr-TR" sz="3600" b="1"/>
              <a:t> </a:t>
            </a:r>
          </a:p>
          <a:p>
            <a:pPr marL="0" indent="0">
              <a:buNone/>
            </a:pPr>
            <a:r>
              <a:rPr lang="tr-TR" sz="3600" b="1"/>
              <a:t>4. Doğum </a:t>
            </a:r>
          </a:p>
        </p:txBody>
      </p:sp>
    </p:spTree>
    <p:extLst>
      <p:ext uri="{BB962C8B-B14F-4D97-AF65-F5344CB8AC3E}">
        <p14:creationId xmlns:p14="http://schemas.microsoft.com/office/powerpoint/2010/main" val="20160542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909425-38E1-044E-B8D3-65D03B00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89" y="204973"/>
            <a:ext cx="11449455" cy="1057236"/>
          </a:xfrm>
        </p:spPr>
        <p:txBody>
          <a:bodyPr/>
          <a:lstStyle/>
          <a:p>
            <a:r>
              <a:rPr lang="tr-TR" b="1"/>
              <a:t>Konvülziyonların Kontrolü için </a:t>
            </a:r>
            <a:r>
              <a:rPr lang="tr-TR" b="1">
                <a:solidFill>
                  <a:srgbClr val="FF0000"/>
                </a:solidFill>
              </a:rPr>
              <a:t>Magnezyum Sülfat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F7E5E9-E863-694E-9182-DE1417933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89" y="1825625"/>
            <a:ext cx="11141311" cy="4351338"/>
          </a:xfrm>
        </p:spPr>
        <p:txBody>
          <a:bodyPr/>
          <a:lstStyle/>
          <a:p>
            <a:r>
              <a:rPr lang="tr-TR"/>
              <a:t>Parenteral olarak ( sürekli infüzyon veya aralıklı intramuskuler uygulanır )</a:t>
            </a:r>
          </a:p>
          <a:p>
            <a:r>
              <a:rPr lang="tr-TR"/>
              <a:t>Santral sinir sistemi depresyonu yapmaz</a:t>
            </a:r>
          </a:p>
          <a:p>
            <a:r>
              <a:rPr lang="tr-TR"/>
              <a:t>Ağır preeklampside doz şeması , eklampsideki gibidir</a:t>
            </a:r>
          </a:p>
          <a:p>
            <a:r>
              <a:rPr lang="tr-TR"/>
              <a:t>Doğum eylemi , doğum sırasında postpartum 24 saatte konvülziyon </a:t>
            </a:r>
          </a:p>
          <a:p>
            <a:pPr marL="0" indent="0">
              <a:buNone/>
            </a:pPr>
            <a:r>
              <a:rPr lang="tr-TR"/>
              <a:t>olasılığı fazla oldu için , preeklamptik ve eklamptik kadınlara  magnezyum </a:t>
            </a:r>
          </a:p>
          <a:p>
            <a:pPr marL="0" indent="0">
              <a:buNone/>
            </a:pPr>
            <a:r>
              <a:rPr lang="tr-TR"/>
              <a:t>sülfat verilir</a:t>
            </a:r>
          </a:p>
          <a:p>
            <a:r>
              <a:rPr lang="tr-TR"/>
              <a:t>Magnezyum sülfat hipertansiyonu tedavi etmek için kullanılmaz </a:t>
            </a:r>
          </a:p>
          <a:p>
            <a:pPr marL="0" indent="0">
              <a:buNone/>
            </a:pPr>
            <a:endParaRPr lang="tr-TR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5719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A0DC667C-012B-234D-94E6-ED2B9DE3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2" y="156513"/>
            <a:ext cx="12373960" cy="717324"/>
          </a:xfrm>
        </p:spPr>
        <p:txBody>
          <a:bodyPr>
            <a:normAutofit/>
          </a:bodyPr>
          <a:lstStyle/>
          <a:p>
            <a:pPr algn="ctr"/>
            <a:r>
              <a:rPr lang="tr-TR" sz="3200" b="1"/>
              <a:t>Şiddetli Preeklampsi ve Eklampside Magnezyum Sülfatın Doz Şeması 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7C48C49-DA59-514B-82CE-78AC56C38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33" y="873838"/>
            <a:ext cx="11737461" cy="442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>
                <a:solidFill>
                  <a:schemeClr val="accent1"/>
                </a:solidFill>
              </a:rPr>
              <a:t>Sürekli İV infüzyon : </a:t>
            </a:r>
          </a:p>
          <a:p>
            <a:pPr marL="0" indent="0">
              <a:buNone/>
            </a:pPr>
            <a:endParaRPr lang="tr-TR"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441C5F07-1A14-4A4A-9549-C8DE2A4C5D64}"/>
              </a:ext>
            </a:extLst>
          </p:cNvPr>
          <p:cNvSpPr/>
          <p:nvPr/>
        </p:nvSpPr>
        <p:spPr>
          <a:xfrm>
            <a:off x="0" y="1316150"/>
            <a:ext cx="11584988" cy="27410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r-TR" sz="2400"/>
              <a:t>1 . </a:t>
            </a:r>
            <a:r>
              <a:rPr lang="tr-TR" sz="2400">
                <a:solidFill>
                  <a:srgbClr val="FF0000"/>
                </a:solidFill>
              </a:rPr>
              <a:t>Yükleme dozu</a:t>
            </a:r>
            <a:r>
              <a:rPr lang="tr-TR" sz="2400"/>
              <a:t>:  100 ml IV sıvı içerisinde 4-6 gr  15-20 dak.da verin</a:t>
            </a:r>
          </a:p>
          <a:p>
            <a:pPr marL="0" indent="0">
              <a:buNone/>
            </a:pPr>
            <a:r>
              <a:rPr lang="tr-TR" sz="2400"/>
              <a:t>2. </a:t>
            </a:r>
            <a:r>
              <a:rPr lang="tr-TR" sz="2400">
                <a:solidFill>
                  <a:srgbClr val="FF0000"/>
                </a:solidFill>
              </a:rPr>
              <a:t>İdame : </a:t>
            </a:r>
            <a:r>
              <a:rPr lang="tr-TR" sz="2400"/>
              <a:t>  100 mL İV sıvıda 2 g/st ‘ten başlayın. </a:t>
            </a:r>
          </a:p>
          <a:p>
            <a:pPr marL="0" indent="0">
              <a:buNone/>
            </a:pPr>
            <a:r>
              <a:rPr lang="tr-TR" sz="2400"/>
              <a:t>3. </a:t>
            </a:r>
            <a:r>
              <a:rPr lang="tr-TR" sz="2400">
                <a:solidFill>
                  <a:srgbClr val="FF0000"/>
                </a:solidFill>
              </a:rPr>
              <a:t>Magnezyum toksisitesini gözlemi: </a:t>
            </a:r>
            <a:r>
              <a:rPr lang="tr-TR" sz="2400"/>
              <a:t>Derin tendon reflekslerini aralıklı izleyin </a:t>
            </a:r>
          </a:p>
          <a:p>
            <a:pPr marL="0" indent="0">
              <a:buNone/>
            </a:pPr>
            <a:r>
              <a:rPr lang="tr-TR" sz="2400"/>
              <a:t>*Serum kreatinin </a:t>
            </a:r>
            <a:r>
              <a:rPr lang="tr-TR" sz="2400" u="sng"/>
              <a:t>&gt;</a:t>
            </a:r>
            <a:r>
              <a:rPr lang="tr-TR" sz="2400"/>
              <a:t>1 mg/dL ise serum magnezyum düzeylerini ölçün. </a:t>
            </a:r>
          </a:p>
          <a:p>
            <a:pPr marL="0" indent="0">
              <a:buNone/>
            </a:pPr>
            <a:r>
              <a:rPr lang="tr-TR" sz="2400"/>
              <a:t>*Doğumdan 24 saat sonra magnezyum sülfat kesilir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E02166B-CA44-AB42-B017-07A020588F2C}"/>
              </a:ext>
            </a:extLst>
          </p:cNvPr>
          <p:cNvSpPr txBox="1"/>
          <p:nvPr/>
        </p:nvSpPr>
        <p:spPr>
          <a:xfrm>
            <a:off x="151033" y="4057186"/>
            <a:ext cx="743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 b="1">
                <a:solidFill>
                  <a:schemeClr val="accent1"/>
                </a:solidFill>
              </a:rPr>
              <a:t>Aralıklı İntramuskuler enjeksiyonlar :</a:t>
            </a:r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4EA43FF7-262D-E54E-A52D-0D6A02268F5A}"/>
              </a:ext>
            </a:extLst>
          </p:cNvPr>
          <p:cNvSpPr/>
          <p:nvPr/>
        </p:nvSpPr>
        <p:spPr>
          <a:xfrm>
            <a:off x="75517" y="4580406"/>
            <a:ext cx="12201350" cy="2377923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tr-TR" sz="2400">
                <a:solidFill>
                  <a:srgbClr val="FF0000"/>
                </a:solidFill>
              </a:rPr>
              <a:t>IV infüzyon dozu : </a:t>
            </a:r>
            <a:r>
              <a:rPr lang="tr-TR" sz="2400"/>
              <a:t>4 gr Magnezyum sülfatı %20 ‘lik solüsyon içinde IV olarak hızı &lt; 1gr/ dak.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>
                <a:solidFill>
                  <a:srgbClr val="FF0000"/>
                </a:solidFill>
              </a:rPr>
              <a:t>IM dozu: </a:t>
            </a:r>
            <a:r>
              <a:rPr lang="tr-TR" sz="2400">
                <a:solidFill>
                  <a:schemeClr val="tx1"/>
                </a:solidFill>
              </a:rPr>
              <a:t>%50 Magnezyum sülfat 10 gr alınıp yarısı (5gr) IM her iki kalçaya  derin enjeksiyon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>
                <a:solidFill>
                  <a:srgbClr val="FF0000"/>
                </a:solidFill>
              </a:rPr>
              <a:t>15 dak. sonra </a:t>
            </a:r>
            <a:r>
              <a:rPr lang="tr-TR" sz="2400"/>
              <a:t> </a:t>
            </a:r>
            <a:r>
              <a:rPr lang="tr-TR" sz="2400">
                <a:solidFill>
                  <a:srgbClr val="FF0000"/>
                </a:solidFill>
              </a:rPr>
              <a:t>konvülziyonlar devam ediyorsa : </a:t>
            </a:r>
            <a:r>
              <a:rPr lang="tr-TR" sz="2400">
                <a:solidFill>
                  <a:schemeClr val="tx1"/>
                </a:solidFill>
              </a:rPr>
              <a:t>%20 lik solüsyondan 2gr daha &lt;1gr/dak hızda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>
                <a:solidFill>
                  <a:srgbClr val="FF0000"/>
                </a:solidFill>
              </a:rPr>
              <a:t>İdame : </a:t>
            </a:r>
            <a:r>
              <a:rPr lang="tr-TR" sz="2400">
                <a:solidFill>
                  <a:schemeClr val="tx1"/>
                </a:solidFill>
              </a:rPr>
              <a:t>4 saate bir %50 solüsyondan 5 gr IM kalçadan derin olarak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>
                <a:solidFill>
                  <a:schemeClr val="tx1"/>
                </a:solidFill>
              </a:rPr>
              <a:t>Sonlandırma : Patellar refleks mevcut , solunum depresyonu yok ,idrar çıkışı 4 saatte 100 ml fazlaysa ;  doğumdan 24 saat sonra magnezyum sülfat kesilir </a:t>
            </a:r>
            <a:endParaRPr lang="tr-T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988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0D0AE1-66E3-C142-A5B1-04CCED77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1" y="0"/>
            <a:ext cx="10515600" cy="1325563"/>
          </a:xfrm>
        </p:spPr>
        <p:txBody>
          <a:bodyPr/>
          <a:lstStyle/>
          <a:p>
            <a:r>
              <a:rPr lang="tr-TR"/>
              <a:t>Magnezyum sülfat farmakoloji ve toksikolojisi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FDB6CF-0A0B-1E4D-BE8A-ED9FACD1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1" y="1553487"/>
            <a:ext cx="11471031" cy="5304513"/>
          </a:xfrm>
        </p:spPr>
        <p:txBody>
          <a:bodyPr>
            <a:normAutofit fontScale="55000" lnSpcReduction="20000"/>
          </a:bodyPr>
          <a:lstStyle/>
          <a:p>
            <a:r>
              <a:rPr lang="tr-TR" sz="5100"/>
              <a:t>Magnezyum antikonvülzan ve nöroprotektifdir, myometriyal kontraktiliteyi </a:t>
            </a:r>
          </a:p>
          <a:p>
            <a:pPr marL="0" indent="0">
              <a:buNone/>
            </a:pPr>
            <a:r>
              <a:rPr lang="tr-TR" sz="5100"/>
              <a:t>baskılar , standart dozda doğumda kan kaybını arttırmaz </a:t>
            </a:r>
          </a:p>
          <a:p>
            <a:r>
              <a:rPr lang="tr-TR" sz="5100"/>
              <a:t>Hemen hemen tamamı </a:t>
            </a:r>
            <a:r>
              <a:rPr lang="tr-TR" sz="5100">
                <a:solidFill>
                  <a:srgbClr val="FF0000"/>
                </a:solidFill>
              </a:rPr>
              <a:t>böbreklerden</a:t>
            </a:r>
            <a:r>
              <a:rPr lang="tr-TR" sz="5100"/>
              <a:t> </a:t>
            </a:r>
            <a:r>
              <a:rPr lang="tr-TR" sz="5100">
                <a:solidFill>
                  <a:srgbClr val="FF0000"/>
                </a:solidFill>
              </a:rPr>
              <a:t>atılır</a:t>
            </a:r>
            <a:r>
              <a:rPr lang="tr-TR" sz="5100"/>
              <a:t> </a:t>
            </a:r>
          </a:p>
          <a:p>
            <a:r>
              <a:rPr lang="tr-TR" sz="5100"/>
              <a:t>Glomerüler filtrasyon hızı serum </a:t>
            </a:r>
            <a:r>
              <a:rPr lang="tr-TR" sz="5100">
                <a:solidFill>
                  <a:srgbClr val="FF0000"/>
                </a:solidFill>
              </a:rPr>
              <a:t>kreatinin</a:t>
            </a:r>
            <a:r>
              <a:rPr lang="tr-TR" sz="5100"/>
              <a:t>le takip edilir (dozu ayarlamak için) </a:t>
            </a:r>
          </a:p>
          <a:p>
            <a:r>
              <a:rPr lang="tr-TR" sz="5100"/>
              <a:t>Obez hastalarda ( VKI &gt; 30 kg/ m2) : infüzyon dozunu 3gr / st. ‘ e çıkarılır</a:t>
            </a:r>
          </a:p>
          <a:p>
            <a:r>
              <a:rPr lang="tr-TR" sz="5100">
                <a:solidFill>
                  <a:srgbClr val="FF0000"/>
                </a:solidFill>
              </a:rPr>
              <a:t>Magnezyum toksik dozu 10 meq/L</a:t>
            </a:r>
            <a:r>
              <a:rPr lang="tr-TR" sz="5100"/>
              <a:t> (~12 mg/ dL):  </a:t>
            </a:r>
            <a:r>
              <a:rPr lang="tr-TR" sz="5100">
                <a:solidFill>
                  <a:srgbClr val="FF0000"/>
                </a:solidFill>
              </a:rPr>
              <a:t>Patella refleksi kaybolur</a:t>
            </a:r>
            <a:r>
              <a:rPr lang="tr-TR" sz="5100"/>
              <a:t> ,</a:t>
            </a:r>
          </a:p>
          <a:p>
            <a:pPr marL="0" indent="0">
              <a:buNone/>
            </a:pPr>
            <a:r>
              <a:rPr lang="tr-TR" sz="5100">
                <a:solidFill>
                  <a:srgbClr val="FF0000"/>
                </a:solidFill>
              </a:rPr>
              <a:t>Solunum zayıflar</a:t>
            </a:r>
            <a:r>
              <a:rPr lang="tr-TR" sz="5100"/>
              <a:t> . 12 meq/L üzerinde solunum felci görülür </a:t>
            </a:r>
          </a:p>
          <a:p>
            <a:r>
              <a:rPr lang="tr-TR" sz="5100"/>
              <a:t>Toksikasyon tedavisi : 1 gr </a:t>
            </a:r>
            <a:r>
              <a:rPr lang="tr-TR" sz="5100">
                <a:solidFill>
                  <a:srgbClr val="FF0000"/>
                </a:solidFill>
              </a:rPr>
              <a:t>kalsiyum glukonat</a:t>
            </a:r>
            <a:r>
              <a:rPr lang="tr-TR" sz="5100"/>
              <a:t> veya </a:t>
            </a:r>
            <a:r>
              <a:rPr lang="tr-TR" sz="5100">
                <a:solidFill>
                  <a:srgbClr val="FF0000"/>
                </a:solidFill>
              </a:rPr>
              <a:t>kalsiyum klorid </a:t>
            </a:r>
            <a:r>
              <a:rPr lang="tr-TR" sz="5100"/>
              <a:t>: </a:t>
            </a:r>
          </a:p>
          <a:p>
            <a:pPr marL="0" indent="0">
              <a:buNone/>
            </a:pPr>
            <a:r>
              <a:rPr lang="tr-TR" sz="5100"/>
              <a:t>Hafif ve orta derece solunum depresyonunu düzeltir </a:t>
            </a:r>
          </a:p>
          <a:p>
            <a:r>
              <a:rPr lang="tr-TR" sz="5100"/>
              <a:t>Geçici bulantı , yüz kızarması ve kardiyovasküler  yan etkiler yalnızca 15 </a:t>
            </a:r>
          </a:p>
          <a:p>
            <a:pPr marL="0" indent="0">
              <a:buNone/>
            </a:pPr>
            <a:r>
              <a:rPr lang="tr-TR" sz="5100"/>
              <a:t>dakika devam eder</a:t>
            </a:r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62913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55C89A-3668-F645-A18C-D61D3480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Magnezyum sülfat fetal ve neonatal etkileri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548886-FAA4-1E4E-8634-D851AEEF1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/>
              <a:t>Fetal kalp hızını düşürür, ama normal sınırın altına indirmez</a:t>
            </a:r>
          </a:p>
          <a:p>
            <a:pPr marL="514350" indent="-514350">
              <a:buFont typeface="+mj-lt"/>
              <a:buAutoNum type="arabicPeriod"/>
            </a:pPr>
            <a:r>
              <a:rPr lang="tr-TR"/>
              <a:t>Yenidoğan hipotoni ( %6) ve 1. 5. APGAR skorlarında düşüş </a:t>
            </a:r>
          </a:p>
          <a:p>
            <a:pPr marL="514350" indent="-514350">
              <a:buFont typeface="+mj-lt"/>
              <a:buAutoNum type="arabicPeriod"/>
            </a:pPr>
            <a:r>
              <a:rPr lang="tr-TR"/>
              <a:t>Neonatal Osteopeni </a:t>
            </a:r>
          </a:p>
        </p:txBody>
      </p:sp>
    </p:spTree>
    <p:extLst>
      <p:ext uri="{BB962C8B-B14F-4D97-AF65-F5344CB8AC3E}">
        <p14:creationId xmlns:p14="http://schemas.microsoft.com/office/powerpoint/2010/main" val="15794719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74AA0D-3666-5943-A498-A33E1B4C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8414"/>
          </a:xfrm>
        </p:spPr>
        <p:txBody>
          <a:bodyPr/>
          <a:lstStyle/>
          <a:p>
            <a:pPr algn="ctr"/>
            <a:r>
              <a:rPr lang="tr-TR"/>
              <a:t>Şiddetli hipertansiyonun yönetimi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919A6D-9337-9143-9F87-B6B089A29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03" y="1804049"/>
            <a:ext cx="11715885" cy="4688826"/>
          </a:xfrm>
        </p:spPr>
        <p:txBody>
          <a:bodyPr>
            <a:normAutofit fontScale="92500" lnSpcReduction="20000"/>
          </a:bodyPr>
          <a:lstStyle/>
          <a:p>
            <a:r>
              <a:rPr lang="tr-TR"/>
              <a:t>Ciddi hipertansiyon :</a:t>
            </a:r>
          </a:p>
          <a:p>
            <a:pPr marL="0" indent="0">
              <a:buNone/>
            </a:pPr>
            <a:r>
              <a:rPr lang="tr-TR"/>
              <a:t> </a:t>
            </a:r>
            <a:r>
              <a:rPr lang="tr-TR">
                <a:solidFill>
                  <a:srgbClr val="FF0000"/>
                </a:solidFill>
              </a:rPr>
              <a:t>serebrovasküler kanama</a:t>
            </a:r>
            <a:r>
              <a:rPr lang="tr-TR"/>
              <a:t> ve </a:t>
            </a:r>
            <a:r>
              <a:rPr lang="tr-TR">
                <a:solidFill>
                  <a:srgbClr val="FF0000"/>
                </a:solidFill>
              </a:rPr>
              <a:t>hipertansif ensefalopati</a:t>
            </a:r>
            <a:r>
              <a:rPr lang="tr-TR"/>
              <a:t>ye neden olabilir ve </a:t>
            </a:r>
          </a:p>
          <a:p>
            <a:pPr marL="0" indent="0">
              <a:buNone/>
            </a:pPr>
            <a:r>
              <a:rPr lang="tr-TR"/>
              <a:t>preeklamptik kadınlarda </a:t>
            </a:r>
            <a:r>
              <a:rPr lang="tr-TR">
                <a:solidFill>
                  <a:srgbClr val="FF0000"/>
                </a:solidFill>
              </a:rPr>
              <a:t>eklamptik konvülziyonları</a:t>
            </a:r>
            <a:r>
              <a:rPr lang="tr-TR"/>
              <a:t> tetikleyebilir. </a:t>
            </a:r>
          </a:p>
          <a:p>
            <a:pPr marL="0" indent="0">
              <a:buNone/>
            </a:pPr>
            <a:r>
              <a:rPr lang="tr-TR"/>
              <a:t>Diğer komplikasyonlar , artmış hipertansif art yüke bağlı </a:t>
            </a:r>
          </a:p>
          <a:p>
            <a:pPr marL="0" indent="0">
              <a:buNone/>
            </a:pPr>
            <a:r>
              <a:rPr lang="tr-TR">
                <a:solidFill>
                  <a:srgbClr val="FF0000"/>
                </a:solidFill>
              </a:rPr>
              <a:t>konjestif kalp yetmezliği </a:t>
            </a:r>
            <a:r>
              <a:rPr lang="tr-TR"/>
              <a:t>ve </a:t>
            </a:r>
            <a:r>
              <a:rPr lang="tr-TR">
                <a:solidFill>
                  <a:srgbClr val="FF0000"/>
                </a:solidFill>
              </a:rPr>
              <a:t>plasenta dekolmanı</a:t>
            </a:r>
            <a:r>
              <a:rPr lang="tr-TR"/>
              <a:t>dır. </a:t>
            </a:r>
          </a:p>
          <a:p>
            <a:r>
              <a:rPr lang="tr-TR"/>
              <a:t>Şiddetli antihipertansif tedavide hedef : sistolik 160 mm Hg diastolik 110 </a:t>
            </a:r>
          </a:p>
          <a:p>
            <a:pPr marL="0" indent="0">
              <a:buNone/>
            </a:pPr>
            <a:r>
              <a:rPr lang="tr-TR"/>
              <a:t>mmHg nin altına düşürmeyi önerilmektedir *</a:t>
            </a:r>
          </a:p>
          <a:p>
            <a:r>
              <a:rPr lang="tr-TR"/>
              <a:t>Sistolik hipertansiyon (&gt;160mmHg ) hemorajik inmeyle daha fazla ilişkilidir.</a:t>
            </a:r>
          </a:p>
          <a:p>
            <a:r>
              <a:rPr lang="tr-TR"/>
              <a:t>Preeklampsiyi ilişkili inmelerin en az yarısını kronik hipertansiyonu olan kadınlar </a:t>
            </a:r>
          </a:p>
          <a:p>
            <a:pPr marL="0" indent="0">
              <a:buNone/>
            </a:pPr>
            <a:r>
              <a:rPr lang="tr-TR"/>
              <a:t>oluşturmaktadır.</a:t>
            </a:r>
          </a:p>
          <a:p>
            <a:pPr marL="0" indent="0">
              <a:buNone/>
            </a:pPr>
            <a:r>
              <a:rPr lang="tr-TR"/>
              <a:t>*2013 Çalışma grubu  </a:t>
            </a:r>
          </a:p>
        </p:txBody>
      </p:sp>
    </p:spTree>
    <p:extLst>
      <p:ext uri="{BB962C8B-B14F-4D97-AF65-F5344CB8AC3E}">
        <p14:creationId xmlns:p14="http://schemas.microsoft.com/office/powerpoint/2010/main" val="14936211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54F86F-F7AD-5844-AE3A-B749B637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Şiddetli hipertansiyonun yönetimi ( devam)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8E7520-040D-7A48-8516-783662FFD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84" y="1901141"/>
            <a:ext cx="10515600" cy="4351338"/>
          </a:xfrm>
        </p:spPr>
        <p:txBody>
          <a:bodyPr/>
          <a:lstStyle/>
          <a:p>
            <a:r>
              <a:rPr lang="tr-TR"/>
              <a:t>Gebelikle ilişkili tehlikeli bir şekilde yükselmiş kan basıncını düşürmek </a:t>
            </a:r>
          </a:p>
          <a:p>
            <a:pPr marL="0" indent="0">
              <a:buNone/>
            </a:pPr>
            <a:r>
              <a:rPr lang="tr-TR"/>
              <a:t>için en sık kullanılan üç ilaç : </a:t>
            </a:r>
            <a:r>
              <a:rPr lang="tr-TR">
                <a:solidFill>
                  <a:srgbClr val="FF0000"/>
                </a:solidFill>
              </a:rPr>
              <a:t>Hidralazin</a:t>
            </a:r>
            <a:r>
              <a:rPr lang="tr-TR"/>
              <a:t> , </a:t>
            </a:r>
            <a:r>
              <a:rPr lang="tr-TR">
                <a:solidFill>
                  <a:srgbClr val="FF0000"/>
                </a:solidFill>
              </a:rPr>
              <a:t>Labetalol</a:t>
            </a:r>
            <a:r>
              <a:rPr lang="tr-TR"/>
              <a:t> , </a:t>
            </a:r>
            <a:r>
              <a:rPr lang="tr-TR">
                <a:solidFill>
                  <a:srgbClr val="FF0000"/>
                </a:solidFill>
              </a:rPr>
              <a:t>Nifedipin</a:t>
            </a:r>
            <a:r>
              <a:rPr lang="tr-TR"/>
              <a:t>dir.</a:t>
            </a:r>
          </a:p>
          <a:p>
            <a:r>
              <a:rPr lang="tr-TR"/>
              <a:t>Bu üç ilaç da Amerkan Obstetrik ve Jinekoloji Derneği tarafından </a:t>
            </a:r>
          </a:p>
          <a:p>
            <a:pPr marL="0" indent="0">
              <a:buNone/>
            </a:pPr>
            <a:r>
              <a:rPr lang="tr-TR"/>
              <a:t>kullanımı önerilmektedir.  </a:t>
            </a:r>
          </a:p>
        </p:txBody>
      </p:sp>
    </p:spTree>
    <p:extLst>
      <p:ext uri="{BB962C8B-B14F-4D97-AF65-F5344CB8AC3E}">
        <p14:creationId xmlns:p14="http://schemas.microsoft.com/office/powerpoint/2010/main" val="17938487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F2C5BA-8E28-4F47-8480-937F87DC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95" y="127787"/>
            <a:ext cx="10515600" cy="821567"/>
          </a:xfrm>
        </p:spPr>
        <p:txBody>
          <a:bodyPr/>
          <a:lstStyle/>
          <a:p>
            <a:pPr algn="ctr"/>
            <a:r>
              <a:rPr lang="tr-TR" b="1"/>
              <a:t>Hidralazin</a:t>
            </a:r>
            <a:r>
              <a:rPr lang="tr-TR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782F8E-8273-4649-BD49-CCBB30F76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" y="744379"/>
            <a:ext cx="12158197" cy="5780859"/>
          </a:xfrm>
        </p:spPr>
        <p:txBody>
          <a:bodyPr>
            <a:normAutofit fontScale="92500" lnSpcReduction="20000"/>
          </a:bodyPr>
          <a:lstStyle/>
          <a:p>
            <a:endParaRPr lang="tr-TR"/>
          </a:p>
          <a:p>
            <a:r>
              <a:rPr lang="tr-TR"/>
              <a:t>Hidralazin, intravenöz olarak 5 mg'lık bir başlangıç dozu ile uygulanır </a:t>
            </a:r>
          </a:p>
          <a:p>
            <a:pPr marL="0" indent="0">
              <a:buNone/>
            </a:pPr>
            <a:r>
              <a:rPr lang="tr-TR"/>
              <a:t>Yanıt yoksa 10 mg’lık doz. ikinci dozdan sonra şiddetli hipertansiyon devam </a:t>
            </a:r>
          </a:p>
          <a:p>
            <a:pPr marL="0" indent="0">
              <a:buNone/>
            </a:pPr>
            <a:r>
              <a:rPr lang="tr-TR"/>
              <a:t>ediyorsa labetalol tedavisi önerilir*.</a:t>
            </a:r>
          </a:p>
          <a:p>
            <a:r>
              <a:rPr lang="tr-TR"/>
              <a:t>Antepartum veya intrapartum hedef yanıt sistolik kan basıncını 160 mm Hg'nin </a:t>
            </a:r>
          </a:p>
          <a:p>
            <a:pPr marL="0" indent="0">
              <a:buNone/>
            </a:pPr>
            <a:r>
              <a:rPr lang="tr-TR"/>
              <a:t>altına, diyastolik kan basıncını 90 ila 110 mm Hg'a düşürmektir. Düşük diyastolik </a:t>
            </a:r>
          </a:p>
          <a:p>
            <a:pPr marL="0" indent="0">
              <a:buNone/>
            </a:pPr>
            <a:r>
              <a:rPr lang="tr-TR"/>
              <a:t>basınçlar plasental perfüzyonu bozabilir </a:t>
            </a:r>
          </a:p>
          <a:p>
            <a:r>
              <a:rPr lang="tr-TR"/>
              <a:t>Hidralazinin serebral kanamayı önlemede oldukça etkili olduğu kanıtlanmıştır. </a:t>
            </a:r>
          </a:p>
          <a:p>
            <a:r>
              <a:rPr lang="tr-TR"/>
              <a:t>Yüksek başlangıç dozu ( 10mg üzeri ) Uteroplasental yetersizlikle ilişkili fetal </a:t>
            </a:r>
          </a:p>
          <a:p>
            <a:pPr marL="0" indent="0">
              <a:buNone/>
            </a:pPr>
            <a:r>
              <a:rPr lang="tr-TR"/>
              <a:t>kalp hızı deselerasyonları ortaya çıkabilir. Bazı olgularda, azalmış uterin </a:t>
            </a:r>
          </a:p>
          <a:p>
            <a:pPr marL="0" indent="0">
              <a:buNone/>
            </a:pPr>
            <a:r>
              <a:rPr lang="tr-TR"/>
              <a:t>perfüzyona fetal yanıt plasenta dekolmanı ile karıştırılabilir, gereksiz ve riskli acil </a:t>
            </a:r>
          </a:p>
          <a:p>
            <a:pPr marL="0" indent="0">
              <a:buNone/>
            </a:pPr>
            <a:r>
              <a:rPr lang="tr-TR"/>
              <a:t>sezaryene neden olabilir.</a:t>
            </a:r>
          </a:p>
          <a:p>
            <a:pPr marL="0" indent="0">
              <a:buNone/>
            </a:pPr>
            <a:r>
              <a:rPr lang="tr-TR" sz="1800"/>
              <a:t> </a:t>
            </a:r>
          </a:p>
          <a:p>
            <a:pPr marL="0" indent="0">
              <a:buNone/>
            </a:pPr>
            <a:r>
              <a:rPr lang="tr-TR" sz="1800"/>
              <a:t>*Amerikan Obstetrik ve Jinekoloji Derneği (2017a), </a:t>
            </a:r>
          </a:p>
        </p:txBody>
      </p:sp>
    </p:spTree>
    <p:extLst>
      <p:ext uri="{BB962C8B-B14F-4D97-AF65-F5344CB8AC3E}">
        <p14:creationId xmlns:p14="http://schemas.microsoft.com/office/powerpoint/2010/main" val="1390847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3FBF6D-745E-804A-B51D-859233F1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2898"/>
          </a:xfrm>
        </p:spPr>
        <p:txBody>
          <a:bodyPr>
            <a:normAutofit fontScale="90000"/>
          </a:bodyPr>
          <a:lstStyle/>
          <a:p>
            <a:r>
              <a:rPr lang="tr-TR"/>
              <a:t>HİDRALAZİN KULLANILAN YÖNETİM ALGORİTMASI</a:t>
            </a:r>
          </a:p>
        </p:txBody>
      </p:sp>
      <p:pic>
        <p:nvPicPr>
          <p:cNvPr id="3" name="Resim 3">
            <a:extLst>
              <a:ext uri="{FF2B5EF4-FFF2-40B4-BE49-F238E27FC236}">
                <a16:creationId xmlns:a16="http://schemas.microsoft.com/office/drawing/2014/main" id="{BDE6FBF4-F7CB-D94E-BA76-0AE79DAFE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56" y="852260"/>
            <a:ext cx="9601415" cy="58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476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7A6E2B-632F-FF4D-BB24-253DA7E5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3294"/>
          </a:xfrm>
        </p:spPr>
        <p:txBody>
          <a:bodyPr/>
          <a:lstStyle/>
          <a:p>
            <a:pPr algn="ctr"/>
            <a:r>
              <a:rPr lang="tr-TR" b="1"/>
              <a:t>Labetolol</a:t>
            </a:r>
            <a:r>
              <a:rPr lang="tr-TR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2D91EC-2F8D-814F-B5B0-26C1DCDA6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941" y="1078812"/>
            <a:ext cx="12082680" cy="5854704"/>
          </a:xfrm>
        </p:spPr>
        <p:txBody>
          <a:bodyPr>
            <a:normAutofit/>
          </a:bodyPr>
          <a:lstStyle/>
          <a:p>
            <a:r>
              <a:rPr lang="tr-TR"/>
              <a:t>İntravenöz kullanılan bir </a:t>
            </a:r>
            <a:r>
              <a:rPr lang="el-GR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α</a:t>
            </a:r>
            <a:r>
              <a:rPr lang="tr-TR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tr-TR"/>
              <a:t> ve nonselektif </a:t>
            </a:r>
            <a:r>
              <a:rPr lang="el-GR" b="1" i="0">
                <a:solidFill>
                  <a:srgbClr val="7E264D"/>
                </a:solidFill>
                <a:effectLst/>
                <a:latin typeface="Rubik Regular"/>
              </a:rPr>
              <a:t>β</a:t>
            </a:r>
            <a:r>
              <a:rPr lang="tr-TR"/>
              <a:t>-blokeri antihipertansif ilaçtır.</a:t>
            </a:r>
          </a:p>
          <a:p>
            <a:r>
              <a:rPr lang="tr-TR"/>
              <a:t>Daha az yan etkisi nedeniyle bazıları tarafından hidralazine tercih edilir. </a:t>
            </a:r>
          </a:p>
          <a:p>
            <a:r>
              <a:rPr lang="tr-TR">
                <a:solidFill>
                  <a:srgbClr val="FF0000"/>
                </a:solidFill>
              </a:rPr>
              <a:t>Başlangıç doz 20 mg IV bolus </a:t>
            </a:r>
            <a:r>
              <a:rPr lang="tr-TR"/>
              <a:t>: 10 dk ➡️ </a:t>
            </a:r>
            <a:r>
              <a:rPr lang="tr-TR">
                <a:solidFill>
                  <a:srgbClr val="FF0000"/>
                </a:solidFill>
              </a:rPr>
              <a:t>40 mg </a:t>
            </a:r>
            <a:r>
              <a:rPr lang="tr-TR"/>
              <a:t>: 10 dk ➡️</a:t>
            </a:r>
            <a:r>
              <a:rPr lang="tr-TR">
                <a:solidFill>
                  <a:srgbClr val="FF0000"/>
                </a:solidFill>
              </a:rPr>
              <a:t>80  mg </a:t>
            </a:r>
            <a:endParaRPr lang="tr-TR"/>
          </a:p>
          <a:p>
            <a:r>
              <a:rPr lang="tr-TR"/>
              <a:t>Hipertansiyon devam ederse hidralazin verilir. </a:t>
            </a:r>
          </a:p>
          <a:p>
            <a:r>
              <a:rPr lang="tr-TR">
                <a:solidFill>
                  <a:srgbClr val="FF0000"/>
                </a:solidFill>
              </a:rPr>
              <a:t>Maksimum doz 220 mg</a:t>
            </a:r>
            <a:r>
              <a:rPr lang="tr-TR"/>
              <a:t> </a:t>
            </a:r>
          </a:p>
          <a:p>
            <a:r>
              <a:rPr lang="tr-TR"/>
              <a:t>(Hidralazin anlamlı şekilde daha fazla maternal taşikardiye ve çarpıntıya neden </a:t>
            </a:r>
          </a:p>
          <a:p>
            <a:pPr marL="0" indent="0">
              <a:buNone/>
            </a:pPr>
            <a:r>
              <a:rPr lang="tr-TR"/>
              <a:t>olurken) labetalol daha sık </a:t>
            </a:r>
            <a:r>
              <a:rPr lang="tr-TR">
                <a:solidFill>
                  <a:srgbClr val="FF0000"/>
                </a:solidFill>
              </a:rPr>
              <a:t>maternal hipotansiyon ve bradikardi</a:t>
            </a:r>
            <a:r>
              <a:rPr lang="tr-TR"/>
              <a:t>ye yol açar.    </a:t>
            </a:r>
          </a:p>
          <a:p>
            <a:r>
              <a:rPr lang="tr-TR"/>
              <a:t>Her iki ilaç da </a:t>
            </a:r>
            <a:r>
              <a:rPr lang="tr-TR">
                <a:solidFill>
                  <a:srgbClr val="FF0000"/>
                </a:solidFill>
              </a:rPr>
              <a:t>fetal kalp atımı akselerasyonlarının sıklığını azaltır</a:t>
            </a:r>
            <a:r>
              <a:rPr lang="tr-TR"/>
              <a:t> . *</a:t>
            </a:r>
          </a:p>
          <a:p>
            <a:r>
              <a:rPr lang="tr-TR"/>
              <a:t>labetalol astımı olan kadınlara verilmez.</a:t>
            </a:r>
          </a:p>
          <a:p>
            <a:pPr marL="0" indent="0">
              <a:buNone/>
            </a:pPr>
            <a:endParaRPr lang="tr-TR" sz="1400"/>
          </a:p>
          <a:p>
            <a:pPr marL="0" indent="0">
              <a:buNone/>
            </a:pPr>
            <a:r>
              <a:rPr lang="tr-TR" sz="1400"/>
              <a:t> *Williams Obstetrik 25. Baskı (Cahil, 2013)</a:t>
            </a:r>
          </a:p>
        </p:txBody>
      </p:sp>
    </p:spTree>
    <p:extLst>
      <p:ext uri="{BB962C8B-B14F-4D97-AF65-F5344CB8AC3E}">
        <p14:creationId xmlns:p14="http://schemas.microsoft.com/office/powerpoint/2010/main" val="296984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DA14F9-A2C1-954B-B7A5-D6617DF3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E96148-4A2E-5948-9B61-8C795437A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12" y="1825625"/>
            <a:ext cx="10515600" cy="4351338"/>
          </a:xfrm>
        </p:spPr>
        <p:txBody>
          <a:bodyPr>
            <a:normAutofit/>
          </a:bodyPr>
          <a:lstStyle/>
          <a:p>
            <a:endParaRPr lang="tr-TR"/>
          </a:p>
          <a:p>
            <a:r>
              <a:rPr lang="tr-TR"/>
              <a:t>Hipertansif hastalıklardan preeklampsi sendromu en tehlikelisidir,</a:t>
            </a:r>
          </a:p>
          <a:p>
            <a:pPr marL="0" indent="0">
              <a:buNone/>
            </a:pPr>
            <a:r>
              <a:rPr lang="tr-TR"/>
              <a:t>Tek başına veya kronik hipertansiyon zemininde süperempoze olabilir</a:t>
            </a:r>
          </a:p>
          <a:p>
            <a:endParaRPr lang="tr-TR"/>
          </a:p>
          <a:p>
            <a:r>
              <a:rPr lang="tr-TR"/>
              <a:t>Gebelikten önce hipertansiyonu olduğu belgelenen gebelerde </a:t>
            </a:r>
          </a:p>
          <a:p>
            <a:pPr marL="0" indent="0">
              <a:buNone/>
            </a:pPr>
            <a:r>
              <a:rPr lang="tr-TR"/>
              <a:t>preeklampsi gelişebilir. </a:t>
            </a:r>
            <a:r>
              <a:rPr lang="tr-TR" u="sng"/>
              <a:t>Kronik hipertansiyon zemininde gelişen </a:t>
            </a:r>
          </a:p>
          <a:p>
            <a:pPr marL="0" indent="0">
              <a:buNone/>
            </a:pPr>
            <a:r>
              <a:rPr lang="tr-TR" u="sng"/>
              <a:t>preeklampsi</a:t>
            </a:r>
            <a:r>
              <a:rPr lang="tr-TR"/>
              <a:t>, gebelikte hipertansif hastalığın %15 ila 30'undan </a:t>
            </a:r>
          </a:p>
          <a:p>
            <a:pPr marL="0" indent="0">
              <a:buNone/>
            </a:pPr>
            <a:r>
              <a:rPr lang="tr-TR"/>
              <a:t>sorumludur. </a:t>
            </a:r>
          </a:p>
          <a:p>
            <a:endParaRPr lang="tr-TR"/>
          </a:p>
          <a:p>
            <a:pPr marL="0" indent="0">
              <a:buNone/>
            </a:pPr>
            <a:endParaRPr lang="tr-TR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1325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27F6CE-CBBB-5E43-9994-6AC9D19C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1787"/>
          </a:xfrm>
        </p:spPr>
        <p:txBody>
          <a:bodyPr>
            <a:normAutofit fontScale="90000"/>
          </a:bodyPr>
          <a:lstStyle/>
          <a:p>
            <a:r>
              <a:rPr lang="tr-TR"/>
              <a:t>LABETALOL KULLANILAN YÖNETİM ALGORİTMASI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6E7FB98D-74A5-EE40-AC8E-380396B4A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85" y="938566"/>
            <a:ext cx="9320925" cy="567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206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55D1F9-2EC6-ED46-913F-C3CB6A723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3931"/>
          </a:xfrm>
        </p:spPr>
        <p:txBody>
          <a:bodyPr/>
          <a:lstStyle/>
          <a:p>
            <a:pPr algn="ctr"/>
            <a:r>
              <a:rPr lang="tr-TR" b="1"/>
              <a:t>Nifedipin</a:t>
            </a:r>
            <a:r>
              <a:rPr lang="tr-TR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91109B-F2A1-4848-A665-0345F4D45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96" y="1326936"/>
            <a:ext cx="11715884" cy="5165939"/>
          </a:xfrm>
        </p:spPr>
        <p:txBody>
          <a:bodyPr>
            <a:normAutofit/>
          </a:bodyPr>
          <a:lstStyle/>
          <a:p>
            <a:r>
              <a:rPr lang="tr-TR"/>
              <a:t> Oral yolla verilen </a:t>
            </a:r>
            <a:r>
              <a:rPr lang="tr-TR">
                <a:solidFill>
                  <a:srgbClr val="FF0000"/>
                </a:solidFill>
              </a:rPr>
              <a:t>kalsiyum kanal blokeri</a:t>
            </a:r>
            <a:r>
              <a:rPr lang="tr-TR"/>
              <a:t> ilaç ( Sublingual kullanımı önerilmemekte)</a:t>
            </a:r>
          </a:p>
          <a:p>
            <a:r>
              <a:rPr lang="tr-TR">
                <a:solidFill>
                  <a:srgbClr val="FF0000"/>
                </a:solidFill>
              </a:rPr>
              <a:t>Başlangıç dozu 10 mg </a:t>
            </a:r>
            <a:r>
              <a:rPr lang="tr-TR"/>
              <a:t>, 20-30 dakikada bir 10-20 mg *</a:t>
            </a:r>
          </a:p>
          <a:p>
            <a:r>
              <a:rPr lang="tr-TR"/>
              <a:t>Yeterli gelmiyorsa labetalol ile devam edebilir. </a:t>
            </a:r>
          </a:p>
          <a:p>
            <a:r>
              <a:rPr lang="tr-TR"/>
              <a:t>nifedipin magnezyumla ilişkili etkileri artırmaz **</a:t>
            </a:r>
          </a:p>
          <a:p>
            <a:pPr marL="0" indent="0">
              <a:buNone/>
            </a:pPr>
            <a:endParaRPr lang="tr-TR" sz="1900"/>
          </a:p>
          <a:p>
            <a:pPr marL="0" indent="0">
              <a:buNone/>
            </a:pPr>
            <a:endParaRPr lang="tr-TR" sz="1900"/>
          </a:p>
          <a:p>
            <a:pPr marL="0" indent="0">
              <a:buNone/>
            </a:pPr>
            <a:endParaRPr lang="tr-TR" sz="1900"/>
          </a:p>
          <a:p>
            <a:pPr marL="0" indent="0">
              <a:buNone/>
            </a:pPr>
            <a:endParaRPr lang="tr-TR" sz="1900"/>
          </a:p>
          <a:p>
            <a:pPr marL="0" indent="0">
              <a:buNone/>
            </a:pPr>
            <a:r>
              <a:rPr lang="tr-TR" sz="1900"/>
              <a:t>*Amerikan Obstetrik ve Jinekoloji Derneği (2017a), NHBPEP Çalışma Grubu (2000) ve ingiliz Kraliyet Obstetrik </a:t>
            </a:r>
          </a:p>
          <a:p>
            <a:pPr marL="0" indent="0">
              <a:buNone/>
            </a:pPr>
            <a:r>
              <a:rPr lang="tr-TR" sz="1900"/>
              <a:t>ve Jinekoloji Derneği (2006) tarafından önerilmektedir.</a:t>
            </a:r>
          </a:p>
          <a:p>
            <a:pPr marL="0" indent="0">
              <a:buNone/>
            </a:pPr>
            <a:r>
              <a:rPr lang="tr-TR" sz="1900"/>
              <a:t>** Williams Obstetrik 25. Baskı </a:t>
            </a:r>
            <a:r>
              <a:rPr lang="tr-TR" sz="2000"/>
              <a:t>(Magee, 2015).</a:t>
            </a:r>
            <a:endParaRPr lang="tr-TR" sz="1900"/>
          </a:p>
        </p:txBody>
      </p:sp>
    </p:spTree>
    <p:extLst>
      <p:ext uri="{BB962C8B-B14F-4D97-AF65-F5344CB8AC3E}">
        <p14:creationId xmlns:p14="http://schemas.microsoft.com/office/powerpoint/2010/main" val="16345863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C68E6C-E922-2143-B7E4-D13D189C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764"/>
            <a:ext cx="10515600" cy="1069693"/>
          </a:xfrm>
        </p:spPr>
        <p:txBody>
          <a:bodyPr>
            <a:normAutofit fontScale="90000"/>
          </a:bodyPr>
          <a:lstStyle/>
          <a:p>
            <a:r>
              <a:rPr lang="tr-TR"/>
              <a:t>NİFEDİPİN KULLANILAN YÖNETİM ALGORİTMASI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9D4A7002-2EEF-324C-92B1-B9B8E682D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16" y="970929"/>
            <a:ext cx="9493534" cy="55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620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829E4F-DF21-D348-ADDE-3017B56D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83" y="221707"/>
            <a:ext cx="10515600" cy="918660"/>
          </a:xfrm>
        </p:spPr>
        <p:txBody>
          <a:bodyPr/>
          <a:lstStyle/>
          <a:p>
            <a:pPr algn="ctr"/>
            <a:r>
              <a:rPr lang="tr-TR"/>
              <a:t>SIVI TEDAVİSİ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F8EFD8-9693-6142-9AF8-AF48F91C3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83" y="1841594"/>
            <a:ext cx="10515600" cy="5580624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0000"/>
                </a:solidFill>
              </a:rPr>
              <a:t>Laktatlı ringer</a:t>
            </a:r>
            <a:r>
              <a:rPr lang="tr-TR"/>
              <a:t> solüsyonu, kusma, diare ,aşırı terleme ya da aşırı kan </a:t>
            </a:r>
          </a:p>
          <a:p>
            <a:pPr marL="0" indent="0">
              <a:buNone/>
            </a:pPr>
            <a:r>
              <a:rPr lang="tr-TR"/>
              <a:t>kaybına bağlı anormal bir sıvı kaybı olmadıkça satte 60 – 125 mL hızla </a:t>
            </a:r>
          </a:p>
          <a:p>
            <a:pPr marL="0" indent="0">
              <a:buNone/>
            </a:pPr>
            <a:r>
              <a:rPr lang="tr-TR"/>
              <a:t>verilir. </a:t>
            </a:r>
          </a:p>
          <a:p>
            <a:r>
              <a:rPr lang="tr-TR"/>
              <a:t>Preeklamptik kadında boşluklar arasında uygunsuz bir dağılım </a:t>
            </a:r>
          </a:p>
          <a:p>
            <a:pPr marL="0" indent="0">
              <a:buNone/>
            </a:pPr>
            <a:r>
              <a:rPr lang="tr-TR"/>
              <a:t>olduğu için </a:t>
            </a:r>
            <a:r>
              <a:rPr lang="tr-TR">
                <a:solidFill>
                  <a:srgbClr val="FF0000"/>
                </a:solidFill>
              </a:rPr>
              <a:t>kontrollü ve kısıtlı sıvı tedavisi tercih edilir ; </a:t>
            </a:r>
            <a:r>
              <a:rPr lang="tr-TR"/>
              <a:t>akciğer ödemi </a:t>
            </a:r>
          </a:p>
          <a:p>
            <a:pPr marL="0" indent="0">
              <a:buNone/>
            </a:pPr>
            <a:r>
              <a:rPr lang="tr-TR"/>
              <a:t>beyin ödemi riski nedeniyle .</a:t>
            </a:r>
            <a:r>
              <a:rPr lang="tr-TR">
                <a:solidFill>
                  <a:srgbClr val="FF0000"/>
                </a:solidFill>
              </a:rPr>
              <a:t> </a:t>
            </a:r>
            <a:r>
              <a:rPr lang="tr-TR"/>
              <a:t> 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9668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AFDEE1-05DA-0349-93BB-D996556EE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657" y="0"/>
            <a:ext cx="10515600" cy="1089599"/>
          </a:xfrm>
        </p:spPr>
        <p:txBody>
          <a:bodyPr/>
          <a:lstStyle/>
          <a:p>
            <a:pPr algn="ctr"/>
            <a:r>
              <a:rPr lang="tr-TR"/>
              <a:t>AKCİĞER ÖDEMİ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697634-5066-EA49-B67F-A9FD75ECB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55" y="927778"/>
            <a:ext cx="12050316" cy="5814789"/>
          </a:xfrm>
        </p:spPr>
        <p:txBody>
          <a:bodyPr>
            <a:normAutofit/>
          </a:bodyPr>
          <a:lstStyle/>
          <a:p>
            <a:r>
              <a:rPr lang="tr-TR"/>
              <a:t>Ağır preeklampside akciğer ödemi çoğunlukla postpartum dönem gelişir.</a:t>
            </a:r>
          </a:p>
          <a:p>
            <a:r>
              <a:rPr lang="tr-TR"/>
              <a:t>aspirasyon pnömonisi (konvülziyon , aşırı sedasyon nedenli ) dışlanmalıdır </a:t>
            </a:r>
          </a:p>
          <a:p>
            <a:r>
              <a:rPr lang="tr-TR"/>
              <a:t>Ağır eklampsi sendromunda akciğer ödeminin en sık üç nedeni : </a:t>
            </a:r>
          </a:p>
          <a:p>
            <a:pPr marL="514350" indent="-514350">
              <a:buFont typeface="+mj-lt"/>
              <a:buAutoNum type="arabicPeriod"/>
            </a:pPr>
            <a:r>
              <a:rPr lang="tr-TR"/>
              <a:t>Pulmoner kapiller permeabilite ödemi </a:t>
            </a:r>
          </a:p>
          <a:p>
            <a:pPr marL="514350" indent="-514350">
              <a:buFont typeface="+mj-lt"/>
              <a:buAutoNum type="arabicPeriod"/>
            </a:pPr>
            <a:r>
              <a:rPr lang="tr-TR"/>
              <a:t>Kardiyojenik ödem </a:t>
            </a:r>
          </a:p>
          <a:p>
            <a:pPr marL="514350" indent="-514350">
              <a:buFont typeface="+mj-lt"/>
              <a:buAutoNum type="arabicPeriod"/>
            </a:pPr>
            <a:r>
              <a:rPr lang="tr-TR"/>
              <a:t>İkisinin kombinasyonu</a:t>
            </a:r>
          </a:p>
          <a:p>
            <a:r>
              <a:rPr lang="tr-TR"/>
              <a:t> Akciğer ödemi olgularının çoğunun nedeni oligüri  için yapılan yoğun tedavidir</a:t>
            </a:r>
          </a:p>
          <a:p>
            <a:r>
              <a:rPr lang="tr-TR"/>
              <a:t>Rutin invazif hemodinamik monitorizasyon :  kalp hastalığı , böbrek hastalığı , </a:t>
            </a:r>
          </a:p>
          <a:p>
            <a:pPr marL="0" indent="0">
              <a:buNone/>
            </a:pPr>
            <a:r>
              <a:rPr lang="tr-TR"/>
              <a:t>Ya da dirençli hipertansiyon , Oligüri ve akciğer ödeminin eşlik ettiği ağır </a:t>
            </a:r>
          </a:p>
          <a:p>
            <a:pPr marL="0" indent="0">
              <a:buNone/>
            </a:pPr>
            <a:r>
              <a:rPr lang="tr-TR"/>
              <a:t>preeklampsiyikadınlarda kullanılması uygundur ( Çalışma Grubu , 2013 ) </a:t>
            </a:r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24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6BD8A6-D1D0-184C-8D7E-772D5E5B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373"/>
            <a:ext cx="10515600" cy="1037329"/>
          </a:xfrm>
        </p:spPr>
        <p:txBody>
          <a:bodyPr/>
          <a:lstStyle/>
          <a:p>
            <a:pPr algn="ctr"/>
            <a:r>
              <a:rPr lang="tr-TR" b="1"/>
              <a:t>HELLP SENDROMU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E3E4BC-DC92-7543-91C9-B83F8420A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99702"/>
            <a:ext cx="12524993" cy="5316315"/>
          </a:xfrm>
        </p:spPr>
        <p:txBody>
          <a:bodyPr>
            <a:normAutofit/>
          </a:bodyPr>
          <a:lstStyle/>
          <a:p>
            <a:r>
              <a:rPr lang="tr-TR"/>
              <a:t>Preeklampsi, tanı konmamışsa, bir hemoliz sendromuna, yükselmiş </a:t>
            </a:r>
          </a:p>
          <a:p>
            <a:pPr marL="0" indent="0">
              <a:buNone/>
            </a:pPr>
            <a:r>
              <a:rPr lang="tr-TR"/>
              <a:t>karaciğer enzimlerine ve trombosit düşüklüğüne yol açabilir (HELLP sendromu). </a:t>
            </a:r>
          </a:p>
          <a:p>
            <a:r>
              <a:rPr lang="tr-TR"/>
              <a:t>HELLP sendromu preeklamptik semptomlu hastaların %5 ila 10'unda görülür. </a:t>
            </a:r>
          </a:p>
          <a:p>
            <a:r>
              <a:rPr lang="tr-TR"/>
              <a:t>Bu tür hastalarda genellikle sağ üst kadran ve epigastrium ağrısı ve </a:t>
            </a:r>
          </a:p>
          <a:p>
            <a:pPr marL="0" indent="0">
              <a:buNone/>
            </a:pPr>
            <a:r>
              <a:rPr lang="tr-TR"/>
              <a:t>mikroanjiyopatik hemolitik anemi ile uyumlu periferik kan yayması bulunur. </a:t>
            </a:r>
          </a:p>
          <a:p>
            <a:r>
              <a:rPr lang="tr-TR"/>
              <a:t>Trombosit sayısında azalma; transaminaz (aspartat aminotransferaz, alanin </a:t>
            </a:r>
          </a:p>
          <a:p>
            <a:pPr marL="0" indent="0">
              <a:buNone/>
            </a:pPr>
            <a:r>
              <a:rPr lang="tr-TR"/>
              <a:t>aminotransferaz) ve laktik asit dehidrogenaz enzimlerinde artışlar olabilir. </a:t>
            </a:r>
          </a:p>
          <a:p>
            <a:r>
              <a:rPr lang="tr-TR"/>
              <a:t>Yaşamı tehdit eden acil bir durumdur, bebeğin derhal doğurtulmasını gerektirir.</a:t>
            </a:r>
          </a:p>
          <a:p>
            <a:endParaRPr lang="tr-TR"/>
          </a:p>
          <a:p>
            <a:endParaRPr lang="tr-TR"/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028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B05AAEDC-4927-AE4C-A901-743A12C5DDE1}"/>
              </a:ext>
            </a:extLst>
          </p:cNvPr>
          <p:cNvSpPr/>
          <p:nvPr/>
        </p:nvSpPr>
        <p:spPr>
          <a:xfrm>
            <a:off x="733591" y="1407850"/>
            <a:ext cx="3818990" cy="16937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0" b="1"/>
              <a:t>H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C2776CC1-1506-8543-B5E2-5F910B39FB70}"/>
              </a:ext>
            </a:extLst>
          </p:cNvPr>
          <p:cNvSpPr/>
          <p:nvPr/>
        </p:nvSpPr>
        <p:spPr>
          <a:xfrm>
            <a:off x="733591" y="3194646"/>
            <a:ext cx="3818990" cy="16937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0" b="1"/>
              <a:t>EL</a:t>
            </a:r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68471406-D5BD-4B40-8C83-26D88DD6FDC4}"/>
              </a:ext>
            </a:extLst>
          </p:cNvPr>
          <p:cNvSpPr/>
          <p:nvPr/>
        </p:nvSpPr>
        <p:spPr>
          <a:xfrm>
            <a:off x="733591" y="4981442"/>
            <a:ext cx="3818990" cy="16937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0" b="1"/>
              <a:t>PL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333347C-1633-BB45-A40B-9557A5EB88E6}"/>
              </a:ext>
            </a:extLst>
          </p:cNvPr>
          <p:cNvSpPr txBox="1"/>
          <p:nvPr/>
        </p:nvSpPr>
        <p:spPr>
          <a:xfrm>
            <a:off x="2702421" y="75517"/>
            <a:ext cx="7799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6000" b="1"/>
              <a:t>HELLP SENDROMU</a:t>
            </a:r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7896A43D-3B81-0B4E-9BBF-BEB30FC18F99}"/>
              </a:ext>
            </a:extLst>
          </p:cNvPr>
          <p:cNvSpPr/>
          <p:nvPr/>
        </p:nvSpPr>
        <p:spPr>
          <a:xfrm>
            <a:off x="4552582" y="1407850"/>
            <a:ext cx="6634686" cy="16937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/>
              <a:t>H</a:t>
            </a:r>
            <a:r>
              <a:rPr lang="tr-TR" sz="4000"/>
              <a:t>emolysis</a:t>
            </a:r>
          </a:p>
        </p:txBody>
      </p:sp>
      <p:sp>
        <p:nvSpPr>
          <p:cNvPr id="12" name="Dikdörtgen: Yuvarlatılmış Köşeler 11">
            <a:extLst>
              <a:ext uri="{FF2B5EF4-FFF2-40B4-BE49-F238E27FC236}">
                <a16:creationId xmlns:a16="http://schemas.microsoft.com/office/drawing/2014/main" id="{30ACF143-4C91-744C-80C5-C67103816ABA}"/>
              </a:ext>
            </a:extLst>
          </p:cNvPr>
          <p:cNvSpPr/>
          <p:nvPr/>
        </p:nvSpPr>
        <p:spPr>
          <a:xfrm>
            <a:off x="4552581" y="3194646"/>
            <a:ext cx="6634686" cy="16937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/>
              <a:t>E</a:t>
            </a:r>
            <a:r>
              <a:rPr lang="tr-TR" sz="4000"/>
              <a:t>levated</a:t>
            </a:r>
            <a:r>
              <a:rPr lang="tr-TR" sz="4000" b="1"/>
              <a:t> L</a:t>
            </a:r>
            <a:r>
              <a:rPr lang="tr-TR" sz="4000"/>
              <a:t>iver</a:t>
            </a:r>
            <a:r>
              <a:rPr lang="tr-TR" sz="4000" b="1"/>
              <a:t> </a:t>
            </a:r>
            <a:r>
              <a:rPr lang="tr-TR" sz="4000"/>
              <a:t>Enyzmes</a:t>
            </a:r>
          </a:p>
        </p:txBody>
      </p:sp>
      <p:sp>
        <p:nvSpPr>
          <p:cNvPr id="14" name="Dikdörtgen: Yuvarlatılmış Köşeler 13">
            <a:extLst>
              <a:ext uri="{FF2B5EF4-FFF2-40B4-BE49-F238E27FC236}">
                <a16:creationId xmlns:a16="http://schemas.microsoft.com/office/drawing/2014/main" id="{CEB76FB9-3393-104D-B18C-BB1845BE8125}"/>
              </a:ext>
            </a:extLst>
          </p:cNvPr>
          <p:cNvSpPr/>
          <p:nvPr/>
        </p:nvSpPr>
        <p:spPr>
          <a:xfrm>
            <a:off x="4552581" y="4972810"/>
            <a:ext cx="6634686" cy="16937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/>
              <a:t>L</a:t>
            </a:r>
            <a:r>
              <a:rPr lang="tr-TR" sz="4000"/>
              <a:t>ow </a:t>
            </a:r>
            <a:r>
              <a:rPr lang="tr-TR" sz="4000" b="1"/>
              <a:t>P</a:t>
            </a:r>
            <a:r>
              <a:rPr lang="tr-TR" sz="4000"/>
              <a:t>lateles</a:t>
            </a:r>
          </a:p>
        </p:txBody>
      </p:sp>
    </p:spTree>
    <p:extLst>
      <p:ext uri="{BB962C8B-B14F-4D97-AF65-F5344CB8AC3E}">
        <p14:creationId xmlns:p14="http://schemas.microsoft.com/office/powerpoint/2010/main" val="37186838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BCD977-4010-174B-9723-45291486A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448"/>
          </a:xfrm>
        </p:spPr>
        <p:txBody>
          <a:bodyPr/>
          <a:lstStyle/>
          <a:p>
            <a:pPr algn="ctr"/>
            <a:r>
              <a:rPr lang="tr-TR" b="1"/>
              <a:t>Nöroproflaksi</a:t>
            </a:r>
            <a:r>
              <a:rPr lang="tr-TR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41B46C-D897-5B49-954A-CD5D33B2E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88" y="1693733"/>
            <a:ext cx="10515600" cy="4601899"/>
          </a:xfrm>
        </p:spPr>
        <p:txBody>
          <a:bodyPr/>
          <a:lstStyle/>
          <a:p>
            <a:r>
              <a:rPr lang="tr-TR"/>
              <a:t>Tüm çalışmalarda </a:t>
            </a:r>
            <a:r>
              <a:rPr lang="tr-TR">
                <a:solidFill>
                  <a:srgbClr val="FF0000"/>
                </a:solidFill>
              </a:rPr>
              <a:t>magnezyum sülfat</a:t>
            </a:r>
            <a:r>
              <a:rPr lang="tr-TR"/>
              <a:t>ın eklampsiyi önlemede </a:t>
            </a:r>
          </a:p>
          <a:p>
            <a:pPr marL="0" indent="0">
              <a:buNone/>
            </a:pPr>
            <a:r>
              <a:rPr lang="tr-TR"/>
              <a:t>karşılaştırıldığı ilaçlardan daha iyi olduğu bildirilmiştir.</a:t>
            </a:r>
          </a:p>
          <a:p>
            <a:r>
              <a:rPr lang="tr-TR"/>
              <a:t>2013 Çalışma Grubu </a:t>
            </a:r>
            <a:r>
              <a:rPr lang="tr-TR">
                <a:solidFill>
                  <a:srgbClr val="FF0000"/>
                </a:solidFill>
              </a:rPr>
              <a:t>eklampsi</a:t>
            </a:r>
            <a:r>
              <a:rPr lang="tr-TR"/>
              <a:t> ve </a:t>
            </a:r>
            <a:r>
              <a:rPr lang="tr-TR">
                <a:solidFill>
                  <a:srgbClr val="FF0000"/>
                </a:solidFill>
              </a:rPr>
              <a:t>ağır eklampsili</a:t>
            </a:r>
            <a:r>
              <a:rPr lang="tr-TR"/>
              <a:t> kadınlara magnezyum </a:t>
            </a:r>
          </a:p>
          <a:p>
            <a:pPr marL="0" indent="0">
              <a:buNone/>
            </a:pPr>
            <a:r>
              <a:rPr lang="tr-TR"/>
              <a:t>sülfat profilaksisi verilmesini önermektedir. 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9160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CA88AE-6541-0A44-86B3-31212482C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2" y="129458"/>
            <a:ext cx="11068598" cy="100739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/>
              <a:t>Magnezyum Sülfat Proflaksisi endikasyonları</a:t>
            </a:r>
            <a:br>
              <a:rPr lang="tr-TR" b="1"/>
            </a:br>
            <a:r>
              <a:rPr lang="tr-TR" sz="2700"/>
              <a:t>( Parkland Hastanesi Ağır Gestasyonel Hipertansiyon veya Preeklampsi Kriterlerine göre )</a:t>
            </a:r>
            <a:endParaRPr lang="tr-TR" sz="2700" b="1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581F2A-B128-7A44-939F-ECE8F4171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14" y="1190793"/>
            <a:ext cx="10663361" cy="919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u="sng">
                <a:solidFill>
                  <a:schemeClr val="accent1"/>
                </a:solidFill>
              </a:rPr>
              <a:t>Yeni başlayan proteinürik hipertansiyonu</a:t>
            </a:r>
            <a:r>
              <a:rPr lang="tr-TR" sz="2800" b="1">
                <a:solidFill>
                  <a:schemeClr val="accent1"/>
                </a:solidFill>
              </a:rPr>
              <a:t> olan bir kadında aşağıdaki kriterlerden </a:t>
            </a:r>
            <a:r>
              <a:rPr lang="tr-TR" sz="2800" b="1" u="sng">
                <a:solidFill>
                  <a:schemeClr val="accent1"/>
                </a:solidFill>
              </a:rPr>
              <a:t>en az birinin</a:t>
            </a:r>
            <a:r>
              <a:rPr lang="tr-TR" sz="2800" b="1">
                <a:solidFill>
                  <a:schemeClr val="accent1"/>
                </a:solidFill>
              </a:rPr>
              <a:t> olması gerekir:</a:t>
            </a:r>
            <a:endParaRPr lang="tr-TR" b="1">
              <a:solidFill>
                <a:schemeClr val="accent1"/>
              </a:solidFill>
            </a:endParaRP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10ECEDA0-E2E6-EC4B-8D5A-1C6B1894CD1F}"/>
              </a:ext>
            </a:extLst>
          </p:cNvPr>
          <p:cNvSpPr/>
          <p:nvPr/>
        </p:nvSpPr>
        <p:spPr>
          <a:xfrm>
            <a:off x="690439" y="2144246"/>
            <a:ext cx="11068598" cy="34819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 Sistolik KB </a:t>
            </a:r>
            <a:r>
              <a:rPr lang="tr-TR" sz="2400" u="sng"/>
              <a:t>&gt;</a:t>
            </a:r>
            <a:r>
              <a:rPr lang="tr-TR" sz="2400"/>
              <a:t> 160 veya diastolik KB </a:t>
            </a:r>
            <a:r>
              <a:rPr lang="tr-TR" sz="2400" u="sng"/>
              <a:t>&gt;</a:t>
            </a:r>
            <a:r>
              <a:rPr lang="tr-TR" sz="2400"/>
              <a:t> 110 mmhg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Sondayla alınan idrar örneğindeki dipstik ölçümünde proteinüri </a:t>
            </a:r>
            <a:r>
              <a:rPr lang="tr-TR" sz="2400" u="sng"/>
              <a:t>&gt;</a:t>
            </a:r>
            <a:r>
              <a:rPr lang="tr-TR" sz="2400"/>
              <a:t> 2 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Serum kreatinin &gt; 1.1 mg/dl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 Trombosit sayısı &lt;  100.000 /</a:t>
            </a:r>
            <a:r>
              <a:rPr lang="tr-TR" sz="2400" b="0" i="0">
                <a:solidFill>
                  <a:srgbClr val="111111"/>
                </a:solidFill>
                <a:effectLst/>
                <a:latin typeface="-apple-system"/>
              </a:rPr>
              <a:t>µL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Aspartat transaminazın (AST) normalin iki kat üst sınırının üzerinde olması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Persistan baş ağrısı veya skotom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Persistan epigastrik veya sağ üst kadran ağrısı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A02149A-C235-0E42-838F-38A1D38F5BCF}"/>
              </a:ext>
            </a:extLst>
          </p:cNvPr>
          <p:cNvSpPr txBox="1"/>
          <p:nvPr/>
        </p:nvSpPr>
        <p:spPr>
          <a:xfrm>
            <a:off x="927776" y="5847154"/>
            <a:ext cx="1042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Ulusal Yüksek Kan Basıncı Eğitim Programı Çalışma Grubu (2000), Amerikan Obstetrik ve Jinekoloji Derneği (2012b) ile Alexander (2006) tarafından bildirilen kriterler temel alınmıştır.</a:t>
            </a:r>
          </a:p>
        </p:txBody>
      </p:sp>
    </p:spTree>
    <p:extLst>
      <p:ext uri="{BB962C8B-B14F-4D97-AF65-F5344CB8AC3E}">
        <p14:creationId xmlns:p14="http://schemas.microsoft.com/office/powerpoint/2010/main" val="31656116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89E3EF-3EFE-844E-A3D3-F060DC43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33" y="0"/>
            <a:ext cx="10515600" cy="1068023"/>
          </a:xfrm>
        </p:spPr>
        <p:txBody>
          <a:bodyPr/>
          <a:lstStyle/>
          <a:p>
            <a:pPr algn="ctr"/>
            <a:r>
              <a:rPr lang="tr-TR"/>
              <a:t>GEBE İZLEMİNDE PREEKLAMPSİ İPUÇLARI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126DBF-419A-EB4E-83D9-A91EBD585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39" y="1189126"/>
            <a:ext cx="11900721" cy="4841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/>
              <a:t> </a:t>
            </a:r>
          </a:p>
          <a:p>
            <a:r>
              <a:rPr lang="tr-TR"/>
              <a:t>Öykü alma : </a:t>
            </a:r>
          </a:p>
          <a:p>
            <a:pPr marL="0" indent="0">
              <a:buNone/>
            </a:pPr>
            <a:r>
              <a:rPr lang="tr-TR"/>
              <a:t>Preeklampsi , eklampsi , venöz tromboemboli öyküsü , bebek ölümü , </a:t>
            </a:r>
          </a:p>
          <a:p>
            <a:pPr marL="0" indent="0">
              <a:buNone/>
            </a:pPr>
            <a:r>
              <a:rPr lang="tr-TR"/>
              <a:t>otoimmün hastalık</a:t>
            </a:r>
          </a:p>
          <a:p>
            <a:r>
              <a:rPr lang="tr-TR"/>
              <a:t>Fizik muayene </a:t>
            </a:r>
          </a:p>
          <a:p>
            <a:pPr marL="0" indent="0">
              <a:buNone/>
            </a:pPr>
            <a:r>
              <a:rPr lang="tr-TR"/>
              <a:t>Kan basıncı ölçümü , ödem kontrolü , «preeklampsi risk faktörleri» nin </a:t>
            </a:r>
          </a:p>
          <a:p>
            <a:pPr marL="0" indent="0">
              <a:buNone/>
            </a:pPr>
            <a:r>
              <a:rPr lang="tr-TR"/>
              <a:t>değerlendirilmesi </a:t>
            </a:r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05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BC4ACBB6-8250-444D-9594-04909F975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80" y="321974"/>
            <a:ext cx="10949930" cy="111284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>
                <a:effectLst/>
              </a:rPr>
              <a:t>Gebeliğin Hipertansif Hastalıkları </a:t>
            </a:r>
            <a:br>
              <a:rPr lang="tr-TR" sz="4000" b="1">
                <a:effectLst/>
              </a:rPr>
            </a:br>
            <a:r>
              <a:rPr lang="tr-TR" b="1">
                <a:effectLst/>
              </a:rPr>
              <a:t>s</a:t>
            </a:r>
            <a:r>
              <a:rPr lang="tr-TR" b="1"/>
              <a:t>ınıflama </a:t>
            </a:r>
            <a:br>
              <a:rPr lang="tr-TR"/>
            </a:br>
            <a:endParaRPr lang="tr-TR" sz="3100"/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66A059E0-EEBF-1B43-B7DC-4DD1042D1C54}"/>
              </a:ext>
            </a:extLst>
          </p:cNvPr>
          <p:cNvSpPr/>
          <p:nvPr/>
        </p:nvSpPr>
        <p:spPr>
          <a:xfrm>
            <a:off x="485465" y="1814837"/>
            <a:ext cx="11025445" cy="400238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>
                <a:effectLst/>
              </a:rPr>
              <a:t>1. Preeklampsi ve eklampsi sendromu </a:t>
            </a:r>
            <a:br>
              <a:rPr lang="tr-TR" sz="3200"/>
            </a:br>
            <a:r>
              <a:rPr lang="tr-TR" sz="3200">
                <a:effectLst/>
              </a:rPr>
              <a:t>2. </a:t>
            </a:r>
            <a:r>
              <a:rPr lang="tr-TR" sz="3200"/>
              <a:t>K</a:t>
            </a:r>
            <a:r>
              <a:rPr lang="tr-TR" sz="3200">
                <a:effectLst/>
              </a:rPr>
              <a:t>ronik hipertansiyon </a:t>
            </a:r>
            <a:br>
              <a:rPr lang="tr-TR" sz="3200"/>
            </a:br>
            <a:r>
              <a:rPr lang="tr-TR" sz="3200">
                <a:effectLst/>
              </a:rPr>
              <a:t>3. Kronik hipertansiyon zemininde süperempoze preeklampsi  </a:t>
            </a:r>
            <a:br>
              <a:rPr lang="tr-TR" sz="3200"/>
            </a:br>
            <a:r>
              <a:rPr lang="tr-TR" sz="3200">
                <a:effectLst/>
              </a:rPr>
              <a:t>4. Gestasyonel hipertansiyon </a:t>
            </a:r>
            <a:endParaRPr lang="tr-TR" sz="320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0D28DFF-9C79-A345-89F5-FC8BF1D79546}"/>
              </a:ext>
            </a:extLst>
          </p:cNvPr>
          <p:cNvSpPr txBox="1"/>
          <p:nvPr/>
        </p:nvSpPr>
        <p:spPr>
          <a:xfrm>
            <a:off x="4584946" y="6486535"/>
            <a:ext cx="6807296" cy="37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800">
                <a:effectLst/>
              </a:rPr>
              <a:t>( Amerikan Obstetrik ve Jinekoloji Derneği Çalışma Grubu 2013 )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05227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5A4C2D-64F2-C541-8224-471619832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02" y="0"/>
            <a:ext cx="10515600" cy="1325563"/>
          </a:xfrm>
        </p:spPr>
        <p:txBody>
          <a:bodyPr/>
          <a:lstStyle/>
          <a:p>
            <a:pPr algn="ctr"/>
            <a:r>
              <a:rPr lang="tr-TR"/>
              <a:t>GEBE İZLEMİ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549587-7FCE-184B-8258-FB8DC84A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04" y="1111174"/>
            <a:ext cx="10814395" cy="5458784"/>
          </a:xfrm>
        </p:spPr>
        <p:txBody>
          <a:bodyPr>
            <a:normAutofit lnSpcReduction="10000"/>
          </a:bodyPr>
          <a:lstStyle/>
          <a:p>
            <a:r>
              <a:rPr lang="tr-TR"/>
              <a:t>Kan basıncı (sistolik 140 mmHg ve/veya diastolik 90 mmHg ve üzeri </a:t>
            </a:r>
          </a:p>
          <a:p>
            <a:pPr marL="0" indent="0">
              <a:buNone/>
            </a:pPr>
            <a:r>
              <a:rPr lang="tr-TR"/>
              <a:t>değerler gebelikte yüksek tansiyon olarak kabul edilir ve kadın doğum </a:t>
            </a:r>
          </a:p>
          <a:p>
            <a:pPr marL="0" indent="0">
              <a:buNone/>
            </a:pPr>
            <a:r>
              <a:rPr lang="tr-TR"/>
              <a:t>uzmanına sevk gerektirir.</a:t>
            </a:r>
          </a:p>
          <a:p>
            <a:r>
              <a:rPr lang="tr-TR"/>
              <a:t>Sistolik 160 mmHg ve/veya diastolik 110 mmHg ve üzeri değerlerde ise </a:t>
            </a:r>
          </a:p>
          <a:p>
            <a:pPr marL="0" indent="0">
              <a:buNone/>
            </a:pPr>
            <a:r>
              <a:rPr lang="tr-TR"/>
              <a:t>15 dakika sonra ölçümü tekrarlayınız, hala yüksek ise tedavi başlayarak </a:t>
            </a:r>
          </a:p>
          <a:p>
            <a:pPr marL="0" indent="0">
              <a:buNone/>
            </a:pPr>
            <a:r>
              <a:rPr lang="tr-TR"/>
              <a:t>gerekirse 112 ile sevk ediniz. </a:t>
            </a:r>
          </a:p>
          <a:p>
            <a:r>
              <a:rPr lang="tr-TR"/>
              <a:t>Yaygın ödem kontrolünü yapınız. (Gebeliğin son aylarında ayaklarda </a:t>
            </a:r>
          </a:p>
          <a:p>
            <a:pPr marL="0" indent="0">
              <a:buNone/>
            </a:pPr>
            <a:r>
              <a:rPr lang="tr-TR"/>
              <a:t>hidrostatik basınca bağlı olarak ödem ortaya çıkabilir.</a:t>
            </a:r>
          </a:p>
          <a:p>
            <a:pPr marL="0" indent="0">
              <a:buNone/>
            </a:pPr>
            <a:r>
              <a:rPr lang="tr-TR"/>
              <a:t>Vücudun üst kısmında (eller, göz kapakları) ödem gözlenmesi </a:t>
            </a:r>
          </a:p>
          <a:p>
            <a:pPr marL="0" indent="0">
              <a:buNone/>
            </a:pPr>
            <a:r>
              <a:rPr lang="tr-TR"/>
              <a:t>preeklampsinin ilk belirtisi olabilir.)</a:t>
            </a:r>
          </a:p>
          <a:p>
            <a:r>
              <a:rPr lang="tr-TR"/>
              <a:t>Tam İdrar Tahlili : Proteinüri preeklampsi şüphesi uyandırır </a:t>
            </a:r>
          </a:p>
        </p:txBody>
      </p:sp>
    </p:spTree>
    <p:extLst>
      <p:ext uri="{BB962C8B-B14F-4D97-AF65-F5344CB8AC3E}">
        <p14:creationId xmlns:p14="http://schemas.microsoft.com/office/powerpoint/2010/main" val="29961803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9E8C68-5E87-5D48-9FBC-21491A6D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091"/>
            <a:ext cx="10515600" cy="886295"/>
          </a:xfrm>
        </p:spPr>
        <p:txBody>
          <a:bodyPr/>
          <a:lstStyle/>
          <a:p>
            <a:r>
              <a:rPr lang="tr-TR"/>
              <a:t>PREEKLAMPSİ UZUN DÖNEM SONUÇLARI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73A83656-462D-F946-9DEF-14A1601254E1}"/>
              </a:ext>
            </a:extLst>
          </p:cNvPr>
          <p:cNvSpPr/>
          <p:nvPr/>
        </p:nvSpPr>
        <p:spPr>
          <a:xfrm>
            <a:off x="838200" y="1445607"/>
            <a:ext cx="4933438" cy="49193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/>
              <a:t>Kardiyovasküler</a:t>
            </a:r>
            <a:r>
              <a:rPr lang="tr-TR" sz="2400"/>
              <a:t> :</a:t>
            </a:r>
          </a:p>
          <a:p>
            <a:r>
              <a:rPr lang="tr-TR" sz="2400"/>
              <a:t>Kronik hipertansiyon </a:t>
            </a:r>
          </a:p>
          <a:p>
            <a:r>
              <a:rPr lang="tr-TR" sz="2400"/>
              <a:t>İskemik kalp hastalığı </a:t>
            </a:r>
          </a:p>
          <a:p>
            <a:r>
              <a:rPr lang="tr-TR" sz="2400"/>
              <a:t>Ateroskleroz </a:t>
            </a:r>
          </a:p>
          <a:p>
            <a:r>
              <a:rPr lang="tr-TR" sz="2400"/>
              <a:t>Koroner arter kalsifikasyonu </a:t>
            </a:r>
          </a:p>
          <a:p>
            <a:r>
              <a:rPr lang="tr-TR" sz="2400"/>
              <a:t>Kardiyomiyopati </a:t>
            </a:r>
          </a:p>
          <a:p>
            <a:r>
              <a:rPr lang="tr-TR" sz="2400"/>
              <a:t>Tromboemboli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/>
              <a:t>Nörovasküler : </a:t>
            </a:r>
          </a:p>
          <a:p>
            <a:r>
              <a:rPr lang="tr-TR" sz="2400"/>
              <a:t>İnme </a:t>
            </a:r>
          </a:p>
          <a:p>
            <a:r>
              <a:rPr lang="tr-TR" sz="2400"/>
              <a:t>Retina dekolmanı </a:t>
            </a:r>
          </a:p>
          <a:p>
            <a:r>
              <a:rPr lang="tr-TR" sz="2400"/>
              <a:t>Diyabetik retinopati </a:t>
            </a:r>
          </a:p>
          <a:p>
            <a:pPr algn="ctr"/>
            <a:endParaRPr lang="tr-TR" sz="2400"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F6625FF0-E6A7-2340-B5A9-8886B05C9F52}"/>
              </a:ext>
            </a:extLst>
          </p:cNvPr>
          <p:cNvSpPr/>
          <p:nvPr/>
        </p:nvSpPr>
        <p:spPr>
          <a:xfrm>
            <a:off x="6096000" y="1445607"/>
            <a:ext cx="5257800" cy="49193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/>
              <a:t>Metabolik : </a:t>
            </a:r>
          </a:p>
          <a:p>
            <a:r>
              <a:rPr lang="tr-TR" sz="2400"/>
              <a:t>Tip 2 diyabet </a:t>
            </a:r>
          </a:p>
          <a:p>
            <a:r>
              <a:rPr lang="tr-TR" sz="2400"/>
              <a:t>Metabolik sendrom </a:t>
            </a:r>
          </a:p>
          <a:p>
            <a:r>
              <a:rPr lang="tr-TR" sz="2400"/>
              <a:t>Dislipidemi </a:t>
            </a:r>
          </a:p>
          <a:p>
            <a:r>
              <a:rPr lang="tr-TR" sz="2400"/>
              <a:t>Obezite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/>
              <a:t>Böbrek</a:t>
            </a:r>
            <a:r>
              <a:rPr lang="tr-TR" sz="2400"/>
              <a:t> :</a:t>
            </a:r>
          </a:p>
          <a:p>
            <a:r>
              <a:rPr lang="tr-TR" sz="2400"/>
              <a:t>Glomerül fonksiyon bozukluğu Proteinüri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/>
              <a:t>Merkezi sinir sistemi :</a:t>
            </a:r>
            <a:r>
              <a:rPr lang="tr-TR" sz="2400"/>
              <a:t> </a:t>
            </a:r>
          </a:p>
          <a:p>
            <a:r>
              <a:rPr lang="tr-TR" sz="2400"/>
              <a:t>Beyaz madde lezyonları </a:t>
            </a:r>
          </a:p>
          <a:p>
            <a:r>
              <a:rPr lang="tr-TR" sz="2400"/>
              <a:t>Bilişsel bozukluklar </a:t>
            </a:r>
          </a:p>
          <a:p>
            <a:r>
              <a:rPr lang="tr-TR" sz="2400"/>
              <a:t>Retinopati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CDF4A47-ADF3-6A43-ADE8-320DCEA37B46}"/>
              </a:ext>
            </a:extLst>
          </p:cNvPr>
          <p:cNvSpPr txBox="1"/>
          <p:nvPr/>
        </p:nvSpPr>
        <p:spPr>
          <a:xfrm>
            <a:off x="9125337" y="6525538"/>
            <a:ext cx="445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Williams Obstetrik 25. Baskı</a:t>
            </a:r>
          </a:p>
        </p:txBody>
      </p:sp>
    </p:spTree>
    <p:extLst>
      <p:ext uri="{BB962C8B-B14F-4D97-AF65-F5344CB8AC3E}">
        <p14:creationId xmlns:p14="http://schemas.microsoft.com/office/powerpoint/2010/main" val="17240366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0F83A3-5AFD-F944-A976-ECF2F4FD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95" y="5413960"/>
            <a:ext cx="10706514" cy="864719"/>
          </a:xfrm>
        </p:spPr>
        <p:txBody>
          <a:bodyPr>
            <a:normAutofit fontScale="90000"/>
          </a:bodyPr>
          <a:lstStyle/>
          <a:p>
            <a:r>
              <a:rPr lang="tr-TR" sz="2000" b="0" i="0">
                <a:solidFill>
                  <a:srgbClr val="1C1D1E"/>
                </a:solidFill>
                <a:effectLst/>
                <a:latin typeface="Open Sans" panose="02000000000000000000" pitchFamily="2" charset="0"/>
              </a:rPr>
              <a:t>Bu çalışmada evre 1 hipertansiyonu olan kadınlarda, aspirin tedavisi 16. gebelik haftasında veya öncesinde başlandığında, diğer risk faktörlerine ek olarak, aspirinin koruyucu etkisi erken doğum açısından anlamlıydı (aOR 0.141, %95 CI 0.025– 0.782; </a:t>
            </a:r>
            <a:r>
              <a:rPr lang="tr-TR" sz="2000" b="0" i="1">
                <a:solidFill>
                  <a:srgbClr val="1C1D1E"/>
                </a:solidFill>
                <a:effectLst/>
                <a:latin typeface="Open Sans" panose="02000000000000000000" pitchFamily="2" charset="0"/>
              </a:rPr>
              <a:t>p</a:t>
            </a:r>
            <a:r>
              <a:rPr lang="tr-TR" sz="2000" b="0" i="0">
                <a:solidFill>
                  <a:srgbClr val="1C1D1E"/>
                </a:solidFill>
                <a:effectLst/>
                <a:latin typeface="Open Sans" panose="02000000000000000000" pitchFamily="2" charset="0"/>
              </a:rPr>
              <a:t>  = .025).</a:t>
            </a:r>
            <a:r>
              <a:rPr lang="tr-TR" sz="1000" b="1" i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Journal of Clinical Hypertension</a:t>
            </a:r>
            <a:r>
              <a:rPr lang="tr-TR" sz="1000" b="1" i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 </a:t>
            </a:r>
            <a:br>
              <a:rPr lang="tr-TR" sz="1000" b="1" i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</a:br>
            <a:endParaRPr lang="tr-TR" sz="2000"/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7025973B-CAF0-994B-9DCD-C96E6F1F4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6" y="282926"/>
            <a:ext cx="8739180" cy="4351338"/>
          </a:xfrm>
        </p:spPr>
      </p:pic>
    </p:spTree>
    <p:extLst>
      <p:ext uri="{BB962C8B-B14F-4D97-AF65-F5344CB8AC3E}">
        <p14:creationId xmlns:p14="http://schemas.microsoft.com/office/powerpoint/2010/main" val="22592537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BA028F-22FE-B547-8D22-B9363F9CC7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VAKA SORULARI </a:t>
            </a:r>
          </a:p>
        </p:txBody>
      </p:sp>
    </p:spTree>
    <p:extLst>
      <p:ext uri="{BB962C8B-B14F-4D97-AF65-F5344CB8AC3E}">
        <p14:creationId xmlns:p14="http://schemas.microsoft.com/office/powerpoint/2010/main" val="21232942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10EDB7-2934-1D41-8B6E-41892BFB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VAKA 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09C74E-8E72-E746-AE52-2B8886540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/>
              <a:t>32 yaş , 28 haftalık gebe kadın , daha önce hipertansiyon öyküsü yok </a:t>
            </a:r>
          </a:p>
          <a:p>
            <a:pPr marL="0" indent="0">
              <a:buNone/>
            </a:pPr>
            <a:r>
              <a:rPr lang="tr-TR"/>
              <a:t>TA : 145 / 95 mm Hg </a:t>
            </a:r>
          </a:p>
          <a:p>
            <a:pPr marL="0" indent="0">
              <a:buNone/>
            </a:pPr>
            <a:r>
              <a:rPr lang="tr-TR"/>
              <a:t>Ödem yok </a:t>
            </a:r>
          </a:p>
          <a:p>
            <a:pPr marL="0" indent="0">
              <a:buNone/>
            </a:pPr>
            <a:r>
              <a:rPr lang="tr-TR"/>
              <a:t>İdrarda proteinüri var </a:t>
            </a:r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35030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8BE3DC-B07D-6444-9142-24BC012AB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Preeklampsi</a:t>
            </a:r>
          </a:p>
        </p:txBody>
      </p:sp>
    </p:spTree>
    <p:extLst>
      <p:ext uri="{BB962C8B-B14F-4D97-AF65-F5344CB8AC3E}">
        <p14:creationId xmlns:p14="http://schemas.microsoft.com/office/powerpoint/2010/main" val="26619394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4CFAD6-E355-1A4C-A8D5-8DD5CD01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VAKA 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C8097C-9A67-2E4D-8628-25DE220A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/>
              <a:t>Daha öncesine ait hipertansiyon öyküsü olan hasta acil servise başvurduğunda hipertansiyon, proteinüri, trombositopeni ve transaminazlarda yükseklik saptanmış.</a:t>
            </a:r>
          </a:p>
        </p:txBody>
      </p:sp>
    </p:spTree>
    <p:extLst>
      <p:ext uri="{BB962C8B-B14F-4D97-AF65-F5344CB8AC3E}">
        <p14:creationId xmlns:p14="http://schemas.microsoft.com/office/powerpoint/2010/main" val="7971596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0B0C86-818F-AD43-BF2E-DF63AB20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Hasta da süperimpoze preeklamsi + HELLP sendromu düşünümüş.</a:t>
            </a:r>
          </a:p>
          <a:p>
            <a:r>
              <a:rPr lang="tr-TR"/>
              <a:t> MgS04 başlanan hasta gebeliğin terminasyonu ya da doğum açısından Kadın-Doğum ABD tarafından değerlendirilmiş. </a:t>
            </a:r>
          </a:p>
          <a:p>
            <a:r>
              <a:rPr lang="tr-TR"/>
              <a:t>Yapılan Jinekolojik USG de makat prezentasyonu saptanan hasta sezeryan ile doğurtulmuş.</a:t>
            </a:r>
          </a:p>
          <a:p>
            <a:r>
              <a:rPr lang="tr-TR"/>
              <a:t>1550 gr, APGAR (7-9), kız bebek dünyaya gelmiş.</a:t>
            </a:r>
          </a:p>
        </p:txBody>
      </p:sp>
    </p:spTree>
    <p:extLst>
      <p:ext uri="{BB962C8B-B14F-4D97-AF65-F5344CB8AC3E}">
        <p14:creationId xmlns:p14="http://schemas.microsoft.com/office/powerpoint/2010/main" val="726938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4A36D0-C6BD-5E4C-846A-AA48DB28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VAKA 3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99F3A3-B1BE-4F40-9817-6798E12EE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35 yaş 26 haftalık gebe </a:t>
            </a:r>
          </a:p>
          <a:p>
            <a:r>
              <a:rPr lang="tr-TR"/>
              <a:t>ikinci trimesterden önce normotansiftir . </a:t>
            </a:r>
          </a:p>
          <a:p>
            <a:r>
              <a:rPr lang="tr-TR"/>
              <a:t>İlk kez gebelikte TA : 140/90 mmHg ölçülmüştür . </a:t>
            </a:r>
          </a:p>
          <a:p>
            <a:r>
              <a:rPr lang="tr-TR"/>
              <a:t>Proteinüri yok</a:t>
            </a:r>
          </a:p>
        </p:txBody>
      </p:sp>
    </p:spTree>
    <p:extLst>
      <p:ext uri="{BB962C8B-B14F-4D97-AF65-F5344CB8AC3E}">
        <p14:creationId xmlns:p14="http://schemas.microsoft.com/office/powerpoint/2010/main" val="24052917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8919B4-FE0A-0740-BF0D-1047E9138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/>
              <a:t>Gestasyonel Hipertansiyon </a:t>
            </a:r>
          </a:p>
        </p:txBody>
      </p:sp>
    </p:spTree>
    <p:extLst>
      <p:ext uri="{BB962C8B-B14F-4D97-AF65-F5344CB8AC3E}">
        <p14:creationId xmlns:p14="http://schemas.microsoft.com/office/powerpoint/2010/main" val="406108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2392F3-2216-3D47-89F4-3AB6FDF2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05" y="365125"/>
            <a:ext cx="10515600" cy="1325563"/>
          </a:xfrm>
        </p:spPr>
        <p:txBody>
          <a:bodyPr/>
          <a:lstStyle/>
          <a:p>
            <a:pPr algn="ctr"/>
            <a:r>
              <a:rPr lang="tr-TR" b="1"/>
              <a:t>Gestasyonel Hipertansiyon</a:t>
            </a:r>
            <a:r>
              <a:rPr lang="tr-TR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26112E-B3DA-654F-A29D-73B0CD47E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40" y="1531911"/>
            <a:ext cx="10515600" cy="4742145"/>
          </a:xfrm>
        </p:spPr>
        <p:txBody>
          <a:bodyPr/>
          <a:lstStyle/>
          <a:p>
            <a:endParaRPr lang="tr-TR"/>
          </a:p>
          <a:p>
            <a:pPr marL="0" indent="0">
              <a:buNone/>
            </a:pPr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r>
              <a:rPr lang="tr-TR"/>
              <a:t>Bu kadınların yaklaşık yarısında preeklampsi sendromu gelişir.</a:t>
            </a:r>
          </a:p>
          <a:p>
            <a:r>
              <a:rPr lang="tr-TR"/>
              <a:t>Eklampsi sendromunun %10 ‘u ise aşikar proteinüri saptanmadan </a:t>
            </a:r>
          </a:p>
          <a:p>
            <a:pPr marL="0" indent="0">
              <a:buNone/>
            </a:pPr>
            <a:r>
              <a:rPr lang="tr-TR"/>
              <a:t>önce gelişir.*</a:t>
            </a:r>
          </a:p>
          <a:p>
            <a:pPr marL="0" indent="0">
              <a:buNone/>
            </a:pPr>
            <a:r>
              <a:rPr lang="tr-TR" sz="1400"/>
              <a:t>                                                                                                                                                       *Williams Obstetrik 25. Baskı  (Chesley 1985)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F4D303AF-609A-354E-9CE0-AF9CC2773691}"/>
              </a:ext>
            </a:extLst>
          </p:cNvPr>
          <p:cNvSpPr/>
          <p:nvPr/>
        </p:nvSpPr>
        <p:spPr>
          <a:xfrm>
            <a:off x="967656" y="1499547"/>
            <a:ext cx="10429295" cy="190787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/>
              <a:t>Önceden normotansif olan bir kadında gebeliğin 20.haftasından sonra 140/90 mm Hg veya üzeri kan basıncının olduğu fakat </a:t>
            </a:r>
            <a:r>
              <a:rPr lang="tr-TR" sz="2800">
                <a:solidFill>
                  <a:srgbClr val="FF0000"/>
                </a:solidFill>
              </a:rPr>
              <a:t>proteinürisinin saptanmadığı </a:t>
            </a:r>
            <a:r>
              <a:rPr lang="tr-TR" sz="2800"/>
              <a:t>durumdur.</a:t>
            </a:r>
          </a:p>
        </p:txBody>
      </p:sp>
    </p:spTree>
    <p:extLst>
      <p:ext uri="{BB962C8B-B14F-4D97-AF65-F5344CB8AC3E}">
        <p14:creationId xmlns:p14="http://schemas.microsoft.com/office/powerpoint/2010/main" val="37842507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B5A916-9852-984E-8FBD-0C1563EED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7329"/>
          </a:xfrm>
        </p:spPr>
        <p:txBody>
          <a:bodyPr/>
          <a:lstStyle/>
          <a:p>
            <a:pPr algn="ctr"/>
            <a:r>
              <a:rPr lang="tr-TR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4DDE75-6A37-6C4E-8BCE-B41CF2FC7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/>
              <a:t>Williams Obstetrik 25. Baskı </a:t>
            </a:r>
          </a:p>
          <a:p>
            <a:pPr marL="514350" indent="-514350">
              <a:buFont typeface="+mj-lt"/>
              <a:buAutoNum type="arabicPeriod"/>
            </a:pPr>
            <a:r>
              <a:rPr lang="tr-TR"/>
              <a:t>Maternal Fetal Tip Derneği </a:t>
            </a:r>
          </a:p>
          <a:p>
            <a:pPr marL="514350" indent="-514350">
              <a:buFont typeface="+mj-lt"/>
              <a:buAutoNum type="arabicPeriod"/>
            </a:pPr>
            <a:r>
              <a:rPr lang="tr-TR"/>
              <a:t>HSGM Acil obstetrik bakım rehberi 2018</a:t>
            </a:r>
          </a:p>
          <a:p>
            <a:pPr marL="514350" indent="-514350">
              <a:buFont typeface="+mj-lt"/>
              <a:buAutoNum type="arabicPeriod"/>
            </a:pPr>
            <a:r>
              <a:rPr lang="tr-TR"/>
              <a:t>HSGM Doğum öncesi bakım bakm yönetim rehberi 2018 </a:t>
            </a:r>
          </a:p>
        </p:txBody>
      </p:sp>
    </p:spTree>
    <p:extLst>
      <p:ext uri="{BB962C8B-B14F-4D97-AF65-F5344CB8AC3E}">
        <p14:creationId xmlns:p14="http://schemas.microsoft.com/office/powerpoint/2010/main" val="1253341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90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90</vt:i4>
      </vt:variant>
    </vt:vector>
  </HeadingPairs>
  <TitlesOfParts>
    <vt:vector size="91" baseType="lpstr">
      <vt:lpstr>Office Teması</vt:lpstr>
      <vt:lpstr>PREEKLAMPSİ VE EKLAMPSİ  </vt:lpstr>
      <vt:lpstr>AMAÇ</vt:lpstr>
      <vt:lpstr>Sunum Planı </vt:lpstr>
      <vt:lpstr>PowerPoint Sunusu</vt:lpstr>
      <vt:lpstr>GİRİŞ</vt:lpstr>
      <vt:lpstr>GİRİŞ</vt:lpstr>
      <vt:lpstr>GİRİŞ</vt:lpstr>
      <vt:lpstr>Gebeliğin Hipertansif Hastalıkları  sınıflama  </vt:lpstr>
      <vt:lpstr>Gestasyonel Hipertansiyon </vt:lpstr>
      <vt:lpstr>Preeklampsi tanı kriterleri  </vt:lpstr>
      <vt:lpstr>Gestasyonel Hipertansiyon Hastalıkların  Ağırlığını Gösteren Belirteçler : </vt:lpstr>
      <vt:lpstr>Hafif / ağır preeklampsi </vt:lpstr>
      <vt:lpstr>Hafif / ağır preeklampsi </vt:lpstr>
      <vt:lpstr>Kronik hipertansiyon zemininde preeklampsi </vt:lpstr>
      <vt:lpstr>Kronik hipertansiyon zemininde gelişen  preeklampsi : </vt:lpstr>
      <vt:lpstr>Delta Hipertansiyonu </vt:lpstr>
      <vt:lpstr>PowerPoint Sunusu</vt:lpstr>
      <vt:lpstr>PREEKLAMPSİ İÇİN RİSK FAKTÖRLERİ </vt:lpstr>
      <vt:lpstr>ETİYOPATOGENEZ </vt:lpstr>
      <vt:lpstr>PREEKLAMPSİ ETİYOLOJİ</vt:lpstr>
      <vt:lpstr>Anormal trofoblastik invazyon</vt:lpstr>
      <vt:lpstr>İmmünolojik faktörler </vt:lpstr>
      <vt:lpstr>Endotel hücre aktivasyonu </vt:lpstr>
      <vt:lpstr>Genetik faktörler </vt:lpstr>
      <vt:lpstr>PowerPoint Sunusu</vt:lpstr>
      <vt:lpstr>Patogenez</vt:lpstr>
      <vt:lpstr>Patogenez ( devam )</vt:lpstr>
      <vt:lpstr>PATOFİZYOLOJİ</vt:lpstr>
      <vt:lpstr>PATOFIZYOLOJİ  ( devam )</vt:lpstr>
      <vt:lpstr>PowerPoint Sunusu</vt:lpstr>
      <vt:lpstr>PATOFİZYOLOJİ (devam) </vt:lpstr>
      <vt:lpstr>PowerPoint Sunusu</vt:lpstr>
      <vt:lpstr>PATOFİZYOLOJİ (devam)</vt:lpstr>
      <vt:lpstr>Preeklampsi Öngörüsü İçin Risk Faktörleri</vt:lpstr>
      <vt:lpstr>PREEKLAMPSİ ÖNGÖRME TESTLERİ </vt:lpstr>
      <vt:lpstr>PREEKLAMPSİ SENDROMU GELİŞİMİNİN ÖNGÖRÜ TESTLERİ</vt:lpstr>
      <vt:lpstr>Preeklampsi Önleme</vt:lpstr>
      <vt:lpstr>Preeklampsi  Önleme ( devam ) </vt:lpstr>
      <vt:lpstr>PREEKLAMPSİ </vt:lpstr>
      <vt:lpstr>Preeklampsinin Erken Tanı ve tedavisi</vt:lpstr>
      <vt:lpstr>Preeklampside Hasta Yönetimi</vt:lpstr>
      <vt:lpstr>Stabil hastalarda;</vt:lpstr>
      <vt:lpstr>PowerPoint Sunusu</vt:lpstr>
      <vt:lpstr>ŞİDDETLİ PREEKLAMPSİ VEYA EKLAMPSİ İLE GELEN HASTA YÖNETİMİ</vt:lpstr>
      <vt:lpstr>ŞİDDETLİ PREEKLAMPSİ VEYA EKLAMPSİ İLE GELEN HASTA YÖNETİMİ</vt:lpstr>
      <vt:lpstr>ŞİDDETLİ PREEKLAMPSİ VEYA EKLAMPSİ İLE GELEN HASTA YÖNETİMİ</vt:lpstr>
      <vt:lpstr>ŞİDDETLİ PREEKLAMPSİ VEYA EKLAMPSİ İLE GELEN HASTA YÖNETİMİ</vt:lpstr>
      <vt:lpstr>ŞİDDETLİ PREEKLAMPSİ VEYA EKLAMPSİ İLE GELEN HASTA YÖNETİMİ</vt:lpstr>
      <vt:lpstr>ŞİDDETLİ PREEKLAMPSİ VEYA EKLAMPSİ İLE GELEN HASTA YÖNETİMİ</vt:lpstr>
      <vt:lpstr>Doğumun zamanlaması</vt:lpstr>
      <vt:lpstr>Hafif ve orta derecede hipertansiyonu olan kadınların: Hastanede izlem ile ayaktan izlemin karşılaştırılması</vt:lpstr>
      <vt:lpstr>PowerPoint Sunusu</vt:lpstr>
      <vt:lpstr>İzlem yönetimi uygulanan kadınlarda  &lt;34 Gebelik haftasında Doğum Endikasyonu </vt:lpstr>
      <vt:lpstr>EKLAMPSİ</vt:lpstr>
      <vt:lpstr>EKLAMPSİ</vt:lpstr>
      <vt:lpstr>EKLAMPSİ</vt:lpstr>
      <vt:lpstr>Eklampside Klinik Bulgular : </vt:lpstr>
      <vt:lpstr>Eklampsi ile İlişkili Maternal Komplikasyonlar</vt:lpstr>
      <vt:lpstr>Eklampsi nöbeti sonrası fetal kalp trasesi bradikardiyi göstermektedir </vt:lpstr>
      <vt:lpstr>Eklampsi yönetimi </vt:lpstr>
      <vt:lpstr>Konvülziyonların Kontrolü için Magnezyum Sülfat </vt:lpstr>
      <vt:lpstr>Şiddetli Preeklampsi ve Eklampside Magnezyum Sülfatın Doz Şeması </vt:lpstr>
      <vt:lpstr>Magnezyum sülfat farmakoloji ve toksikolojisi</vt:lpstr>
      <vt:lpstr>Magnezyum sülfat fetal ve neonatal etkileri </vt:lpstr>
      <vt:lpstr>Şiddetli hipertansiyonun yönetimi </vt:lpstr>
      <vt:lpstr>Şiddetli hipertansiyonun yönetimi ( devam)</vt:lpstr>
      <vt:lpstr>Hidralazin </vt:lpstr>
      <vt:lpstr>HİDRALAZİN KULLANILAN YÖNETİM ALGORİTMASI</vt:lpstr>
      <vt:lpstr>Labetolol </vt:lpstr>
      <vt:lpstr>LABETALOL KULLANILAN YÖNETİM ALGORİTMASI</vt:lpstr>
      <vt:lpstr>Nifedipin </vt:lpstr>
      <vt:lpstr>NİFEDİPİN KULLANILAN YÖNETİM ALGORİTMASI</vt:lpstr>
      <vt:lpstr>SIVI TEDAVİSİ</vt:lpstr>
      <vt:lpstr>AKCİĞER ÖDEMİ</vt:lpstr>
      <vt:lpstr>HELLP SENDROMU </vt:lpstr>
      <vt:lpstr>PowerPoint Sunusu</vt:lpstr>
      <vt:lpstr>Nöroproflaksi </vt:lpstr>
      <vt:lpstr>Magnezyum Sülfat Proflaksisi endikasyonları ( Parkland Hastanesi Ağır Gestasyonel Hipertansiyon veya Preeklampsi Kriterlerine göre )</vt:lpstr>
      <vt:lpstr>GEBE İZLEMİNDE PREEKLAMPSİ İPUÇLARI</vt:lpstr>
      <vt:lpstr>GEBE İZLEMİ</vt:lpstr>
      <vt:lpstr>PREEKLAMPSİ UZUN DÖNEM SONUÇLARI</vt:lpstr>
      <vt:lpstr>Bu çalışmada evre 1 hipertansiyonu olan kadınlarda, aspirin tedavisi 16. gebelik haftasında veya öncesinde başlandığında, diğer risk faktörlerine ek olarak, aspirinin koruyucu etkisi erken doğum açısından anlamlıydı (aOR 0.141, %95 CI 0.025– 0.782; p  = .025). Journal of Clinical Hypertension  </vt:lpstr>
      <vt:lpstr>VAKA SORULARI </vt:lpstr>
      <vt:lpstr>VAKA 1</vt:lpstr>
      <vt:lpstr>PowerPoint Sunusu</vt:lpstr>
      <vt:lpstr>VAKA 2</vt:lpstr>
      <vt:lpstr>PowerPoint Sunusu</vt:lpstr>
      <vt:lpstr>VAKA 3</vt:lpstr>
      <vt:lpstr>PowerPoint Sunusu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GEBELİĞİN HİPERTANSİF HASTALIKLARI sınıflama  ( Amerikan Obstetrik ve Jinekoloji Derneği Çalışma Grubu 2013 )</dc:title>
  <dc:creator>tabletexceltr@hotmail.com</dc:creator>
  <cp:lastModifiedBy>tabletexceltr@hotmail.com</cp:lastModifiedBy>
  <cp:revision>21</cp:revision>
  <dcterms:created xsi:type="dcterms:W3CDTF">2021-10-09T20:15:35Z</dcterms:created>
  <dcterms:modified xsi:type="dcterms:W3CDTF">2021-10-23T10:23:04Z</dcterms:modified>
</cp:coreProperties>
</file>