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5" r:id="rId6"/>
    <p:sldId id="261" r:id="rId7"/>
    <p:sldId id="258" r:id="rId8"/>
    <p:sldId id="264" r:id="rId9"/>
    <p:sldId id="263" r:id="rId10"/>
    <p:sldId id="262" r:id="rId11"/>
    <p:sldId id="268" r:id="rId12"/>
    <p:sldId id="269" r:id="rId13"/>
    <p:sldId id="267" r:id="rId14"/>
    <p:sldId id="272" r:id="rId15"/>
    <p:sldId id="270" r:id="rId16"/>
    <p:sldId id="276" r:id="rId17"/>
    <p:sldId id="288" r:id="rId18"/>
    <p:sldId id="275" r:id="rId19"/>
    <p:sldId id="274" r:id="rId20"/>
    <p:sldId id="273" r:id="rId21"/>
    <p:sldId id="277" r:id="rId22"/>
    <p:sldId id="278" r:id="rId23"/>
    <p:sldId id="281" r:id="rId24"/>
    <p:sldId id="283" r:id="rId25"/>
    <p:sldId id="282" r:id="rId26"/>
    <p:sldId id="279" r:id="rId27"/>
    <p:sldId id="286" r:id="rId28"/>
    <p:sldId id="285" r:id="rId29"/>
    <p:sldId id="284" r:id="rId30"/>
    <p:sldId id="287" r:id="rId3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E46B5CA-C479-44DC-AAFD-9E330A0C2587}" type="datetimeFigureOut">
              <a:rPr lang="tr-TR" smtClean="0"/>
              <a:pPr/>
              <a:t>29.10.2019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96ADF97E-F257-43E3-80D6-80E60339BD19}"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E46B5CA-C479-44DC-AAFD-9E330A0C2587}" type="datetimeFigureOut">
              <a:rPr lang="tr-TR" smtClean="0"/>
              <a:pPr/>
              <a:t>29.10.2019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96ADF97E-F257-43E3-80D6-80E60339BD19}"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E46B5CA-C479-44DC-AAFD-9E330A0C2587}" type="datetimeFigureOut">
              <a:rPr lang="tr-TR" smtClean="0"/>
              <a:pPr/>
              <a:t>29.10.2019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96ADF97E-F257-43E3-80D6-80E60339BD19}"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E46B5CA-C479-44DC-AAFD-9E330A0C2587}" type="datetimeFigureOut">
              <a:rPr lang="tr-TR" smtClean="0"/>
              <a:pPr/>
              <a:t>29.10.2019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96ADF97E-F257-43E3-80D6-80E60339BD19}"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E46B5CA-C479-44DC-AAFD-9E330A0C2587}" type="datetimeFigureOut">
              <a:rPr lang="tr-TR" smtClean="0"/>
              <a:pPr/>
              <a:t>29.10.2019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96ADF97E-F257-43E3-80D6-80E60339BD19}"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E46B5CA-C479-44DC-AAFD-9E330A0C2587}" type="datetimeFigureOut">
              <a:rPr lang="tr-TR" smtClean="0"/>
              <a:pPr/>
              <a:t>29.10.2019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96ADF97E-F257-43E3-80D6-80E60339BD19}"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E46B5CA-C479-44DC-AAFD-9E330A0C2587}" type="datetimeFigureOut">
              <a:rPr lang="tr-TR" smtClean="0"/>
              <a:pPr/>
              <a:t>29.10.2019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96ADF97E-F257-43E3-80D6-80E60339BD19}"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E46B5CA-C479-44DC-AAFD-9E330A0C2587}" type="datetimeFigureOut">
              <a:rPr lang="tr-TR" smtClean="0"/>
              <a:pPr/>
              <a:t>29.10.2019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96ADF97E-F257-43E3-80D6-80E60339BD19}"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E46B5CA-C479-44DC-AAFD-9E330A0C2587}" type="datetimeFigureOut">
              <a:rPr lang="tr-TR" smtClean="0"/>
              <a:pPr/>
              <a:t>29.10.2019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96ADF97E-F257-43E3-80D6-80E60339BD19}"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E46B5CA-C479-44DC-AAFD-9E330A0C2587}" type="datetimeFigureOut">
              <a:rPr lang="tr-TR" smtClean="0"/>
              <a:pPr/>
              <a:t>29.10.2019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96ADF97E-F257-43E3-80D6-80E60339BD19}"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E46B5CA-C479-44DC-AAFD-9E330A0C2587}" type="datetimeFigureOut">
              <a:rPr lang="tr-TR" smtClean="0"/>
              <a:pPr/>
              <a:t>29.10.2019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96ADF97E-F257-43E3-80D6-80E60339BD19}"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46B5CA-C479-44DC-AAFD-9E330A0C2587}" type="datetimeFigureOut">
              <a:rPr lang="tr-TR" smtClean="0"/>
              <a:pPr/>
              <a:t>29.10.2019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ADF97E-F257-43E3-80D6-80E60339BD19}"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3568" y="980728"/>
            <a:ext cx="7772400" cy="2088232"/>
          </a:xfrm>
          <a:solidFill>
            <a:schemeClr val="tx2"/>
          </a:solidFill>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a:bodyPr>
          <a:lstStyle/>
          <a:p>
            <a:r>
              <a:rPr lang="tr-TR" sz="8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HİPERTANSİYON</a:t>
            </a:r>
            <a:endParaRPr lang="tr-TR" sz="8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3" name="2 Alt Başlık"/>
          <p:cNvSpPr>
            <a:spLocks noGrp="1"/>
          </p:cNvSpPr>
          <p:nvPr>
            <p:ph type="subTitle" idx="1"/>
          </p:nvPr>
        </p:nvSpPr>
        <p:spPr>
          <a:xfrm>
            <a:off x="1259632" y="3284984"/>
            <a:ext cx="6400800" cy="1008112"/>
          </a:xfrm>
        </p:spPr>
        <p:txBody>
          <a:bodyPr>
            <a:normAutofit/>
          </a:bodyPr>
          <a:lstStyle/>
          <a:p>
            <a:r>
              <a:rPr lang="tr-TR" dirty="0" smtClean="0">
                <a:solidFill>
                  <a:schemeClr val="tx2"/>
                </a:solidFill>
              </a:rPr>
              <a:t>HAZIRLAYAN: İNT. DR. GİZEM YILDIZ </a:t>
            </a:r>
          </a:p>
          <a:p>
            <a:endParaRPr lang="tr-TR" dirty="0" smtClean="0">
              <a:solidFill>
                <a:schemeClr val="tx2"/>
              </a:solidFill>
            </a:endParaRPr>
          </a:p>
        </p:txBody>
      </p:sp>
      <p:pic>
        <p:nvPicPr>
          <p:cNvPr id="3074" name="Picture 2"/>
          <p:cNvPicPr>
            <a:picLocks noChangeAspect="1" noChangeArrowheads="1"/>
          </p:cNvPicPr>
          <p:nvPr/>
        </p:nvPicPr>
        <p:blipFill>
          <a:blip r:embed="rId2" cstate="print"/>
          <a:srcRect/>
          <a:stretch>
            <a:fillRect/>
          </a:stretch>
        </p:blipFill>
        <p:spPr bwMode="auto">
          <a:xfrm>
            <a:off x="3563888" y="3933056"/>
            <a:ext cx="1876425" cy="20002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solidFill>
                  <a:srgbClr val="FF0000"/>
                </a:solidFill>
              </a:rPr>
              <a:t>Sekonder</a:t>
            </a:r>
            <a:r>
              <a:rPr lang="tr-TR" dirty="0" smtClean="0">
                <a:solidFill>
                  <a:srgbClr val="FF0000"/>
                </a:solidFill>
              </a:rPr>
              <a:t> hipertansiyon</a:t>
            </a:r>
            <a:endParaRPr lang="tr-TR" dirty="0">
              <a:solidFill>
                <a:srgbClr val="FF0000"/>
              </a:solidFill>
            </a:endParaRPr>
          </a:p>
        </p:txBody>
      </p:sp>
      <p:sp>
        <p:nvSpPr>
          <p:cNvPr id="5" name="4 İçerik Yer Tutucusu"/>
          <p:cNvSpPr>
            <a:spLocks noGrp="1"/>
          </p:cNvSpPr>
          <p:nvPr>
            <p:ph idx="1"/>
          </p:nvPr>
        </p:nvSpPr>
        <p:spPr>
          <a:xfrm>
            <a:off x="457200" y="1268760"/>
            <a:ext cx="8229600" cy="4857403"/>
          </a:xfrm>
        </p:spPr>
        <p:txBody>
          <a:bodyPr>
            <a:normAutofit lnSpcReduction="10000"/>
          </a:bodyPr>
          <a:lstStyle/>
          <a:p>
            <a:r>
              <a:rPr lang="tr-TR" dirty="0" smtClean="0"/>
              <a:t>Hipertansiyon, bilinen bir etiyolojik nedene bağlı ise </a:t>
            </a:r>
            <a:r>
              <a:rPr lang="tr-TR" dirty="0" err="1" smtClean="0"/>
              <a:t>sekonder</a:t>
            </a:r>
            <a:r>
              <a:rPr lang="tr-TR" dirty="0" smtClean="0"/>
              <a:t> hipertansiyon olarak kabul edilmektedir.</a:t>
            </a:r>
          </a:p>
          <a:p>
            <a:r>
              <a:rPr lang="tr-TR" dirty="0" err="1" smtClean="0"/>
              <a:t>Sekonder</a:t>
            </a:r>
            <a:r>
              <a:rPr lang="tr-TR" dirty="0" smtClean="0"/>
              <a:t> hipertansiyon tüm hipertansiyon olgularının yaklaşık %10’unu oluşturur.</a:t>
            </a:r>
          </a:p>
          <a:p>
            <a:r>
              <a:rPr lang="tr-TR" dirty="0" smtClean="0"/>
              <a:t>Hipertansiyon hastalarının hepsinin </a:t>
            </a:r>
            <a:r>
              <a:rPr lang="tr-TR" dirty="0" err="1" smtClean="0"/>
              <a:t>sekonder</a:t>
            </a:r>
            <a:r>
              <a:rPr lang="tr-TR" dirty="0" smtClean="0"/>
              <a:t> hipertansiyon açısından değerlendirmesi hem zaman hem de maliyet açısından uygun olmayacağından klinik ipuçlarıyla kimlerin araştırılacağına karar verilmesi daha uygundur.</a:t>
            </a:r>
            <a:endParaRPr lang="tr-T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404664"/>
            <a:ext cx="8229600" cy="1143000"/>
          </a:xfrm>
        </p:spPr>
        <p:txBody>
          <a:bodyPr>
            <a:noAutofit/>
          </a:bodyPr>
          <a:lstStyle/>
          <a:p>
            <a:r>
              <a:rPr lang="tr-TR" sz="3600" dirty="0" smtClean="0">
                <a:solidFill>
                  <a:srgbClr val="FF0000"/>
                </a:solidFill>
              </a:rPr>
              <a:t>Kimlerde </a:t>
            </a:r>
            <a:r>
              <a:rPr lang="tr-TR" sz="3600" dirty="0" err="1" smtClean="0">
                <a:solidFill>
                  <a:srgbClr val="FF0000"/>
                </a:solidFill>
              </a:rPr>
              <a:t>sekonder</a:t>
            </a:r>
            <a:r>
              <a:rPr lang="tr-TR" sz="3600" dirty="0" smtClean="0">
                <a:solidFill>
                  <a:srgbClr val="FF0000"/>
                </a:solidFill>
              </a:rPr>
              <a:t> hipertansiyon araştırılmalıdır?</a:t>
            </a:r>
            <a:endParaRPr lang="tr-TR" sz="3600" dirty="0">
              <a:solidFill>
                <a:srgbClr val="FF0000"/>
              </a:solidFill>
            </a:endParaRPr>
          </a:p>
        </p:txBody>
      </p:sp>
      <p:sp>
        <p:nvSpPr>
          <p:cNvPr id="3" name="2 İçerik Yer Tutucusu"/>
          <p:cNvSpPr>
            <a:spLocks noGrp="1"/>
          </p:cNvSpPr>
          <p:nvPr>
            <p:ph idx="1"/>
          </p:nvPr>
        </p:nvSpPr>
        <p:spPr>
          <a:xfrm>
            <a:off x="539552" y="1772816"/>
            <a:ext cx="8229600" cy="4525963"/>
          </a:xfrm>
        </p:spPr>
        <p:txBody>
          <a:bodyPr>
            <a:normAutofit fontScale="55000" lnSpcReduction="20000"/>
          </a:bodyPr>
          <a:lstStyle/>
          <a:p>
            <a:pPr marL="514350" indent="-514350">
              <a:buAutoNum type="arabicParenR"/>
            </a:pPr>
            <a:r>
              <a:rPr lang="tr-TR" sz="4500" dirty="0" smtClean="0"/>
              <a:t>Öyküde </a:t>
            </a:r>
            <a:r>
              <a:rPr lang="tr-TR" sz="4500" dirty="0" err="1" smtClean="0"/>
              <a:t>sekonder</a:t>
            </a:r>
            <a:r>
              <a:rPr lang="tr-TR" sz="4500" dirty="0" smtClean="0"/>
              <a:t> hipertansiyonu düşündürecek durumlar:</a:t>
            </a:r>
          </a:p>
          <a:p>
            <a:pPr marL="514350" indent="-514350">
              <a:buAutoNum type="arabicParenR"/>
            </a:pPr>
            <a:endParaRPr lang="tr-TR" dirty="0" smtClean="0"/>
          </a:p>
          <a:p>
            <a:pPr marL="514350" indent="-514350">
              <a:buNone/>
            </a:pPr>
            <a:r>
              <a:rPr lang="tr-TR" sz="3600" dirty="0" smtClean="0"/>
              <a:t>         </a:t>
            </a:r>
            <a:r>
              <a:rPr lang="tr-TR" sz="4500" dirty="0" smtClean="0"/>
              <a:t>a. Ailede böbrek hastalığı öyküsü</a:t>
            </a:r>
          </a:p>
          <a:p>
            <a:pPr marL="514350" indent="-514350">
              <a:buNone/>
            </a:pPr>
            <a:r>
              <a:rPr lang="tr-TR" sz="4500" dirty="0" smtClean="0"/>
              <a:t>       b. İlaç kullanımı: </a:t>
            </a:r>
            <a:r>
              <a:rPr lang="tr-TR" sz="4500" dirty="0" err="1" smtClean="0"/>
              <a:t>nonsteroid</a:t>
            </a:r>
            <a:r>
              <a:rPr lang="tr-TR" sz="4500" dirty="0" smtClean="0"/>
              <a:t> </a:t>
            </a:r>
            <a:r>
              <a:rPr lang="tr-TR" sz="4500" dirty="0" err="1" smtClean="0"/>
              <a:t>antienflamatuvarlar</a:t>
            </a:r>
            <a:r>
              <a:rPr lang="tr-TR" sz="4500" dirty="0" smtClean="0"/>
              <a:t>, </a:t>
            </a:r>
            <a:r>
              <a:rPr lang="tr-TR" sz="4500" dirty="0" err="1" smtClean="0"/>
              <a:t>dekonjestanlar</a:t>
            </a:r>
            <a:r>
              <a:rPr lang="tr-TR" sz="4500" dirty="0" smtClean="0"/>
              <a:t>, oral </a:t>
            </a:r>
            <a:r>
              <a:rPr lang="tr-TR" sz="4500" dirty="0" err="1" smtClean="0"/>
              <a:t>kontraseptifler</a:t>
            </a:r>
            <a:r>
              <a:rPr lang="tr-TR" sz="4500" dirty="0" smtClean="0"/>
              <a:t>, meyan kökü şurubu, </a:t>
            </a:r>
            <a:r>
              <a:rPr lang="tr-TR" sz="4500" dirty="0" err="1" smtClean="0"/>
              <a:t>karbenoksolon</a:t>
            </a:r>
            <a:r>
              <a:rPr lang="tr-TR" sz="4500" dirty="0" smtClean="0"/>
              <a:t>, kokain, amfetamin, </a:t>
            </a:r>
            <a:r>
              <a:rPr lang="tr-TR" sz="4500" dirty="0" err="1" smtClean="0"/>
              <a:t>glukokortikoidler</a:t>
            </a:r>
            <a:r>
              <a:rPr lang="tr-TR" sz="4500" dirty="0" smtClean="0"/>
              <a:t>, </a:t>
            </a:r>
            <a:r>
              <a:rPr lang="tr-TR" sz="4500" dirty="0" err="1" smtClean="0"/>
              <a:t>eritropoetin</a:t>
            </a:r>
            <a:r>
              <a:rPr lang="tr-TR" sz="4500" dirty="0" smtClean="0"/>
              <a:t>, </a:t>
            </a:r>
            <a:r>
              <a:rPr lang="tr-TR" sz="4500" dirty="0" err="1" smtClean="0"/>
              <a:t>siklosporin</a:t>
            </a:r>
            <a:endParaRPr lang="tr-TR" sz="4500" dirty="0" smtClean="0"/>
          </a:p>
          <a:p>
            <a:pPr marL="514350" indent="-514350">
              <a:buNone/>
            </a:pPr>
            <a:r>
              <a:rPr lang="tr-TR" sz="4500" dirty="0" smtClean="0"/>
              <a:t>       c. Kas güçsüzlüğü gibi </a:t>
            </a:r>
            <a:r>
              <a:rPr lang="tr-TR" sz="4500" dirty="0" err="1" smtClean="0"/>
              <a:t>hiperaldosteronizm</a:t>
            </a:r>
            <a:r>
              <a:rPr lang="tr-TR" sz="4500" dirty="0" smtClean="0"/>
              <a:t> belirtileri</a:t>
            </a:r>
          </a:p>
          <a:p>
            <a:pPr marL="514350" indent="-514350">
              <a:buNone/>
            </a:pPr>
            <a:r>
              <a:rPr lang="tr-TR" sz="4500" dirty="0" smtClean="0"/>
              <a:t>       d. Horlama; uyku </a:t>
            </a:r>
            <a:r>
              <a:rPr lang="tr-TR" sz="4500" dirty="0" err="1" smtClean="0"/>
              <a:t>apnesi</a:t>
            </a:r>
            <a:r>
              <a:rPr lang="tr-TR" sz="4500" dirty="0" smtClean="0"/>
              <a:t> (partnere danışılması)</a:t>
            </a:r>
          </a:p>
          <a:p>
            <a:pPr marL="514350" indent="-514350">
              <a:buNone/>
            </a:pPr>
            <a:r>
              <a:rPr lang="tr-TR" sz="4500" dirty="0" smtClean="0"/>
              <a:t>       e. Terleme epizotları, baş ağrısı, </a:t>
            </a:r>
            <a:r>
              <a:rPr lang="tr-TR" sz="4500" dirty="0" err="1" smtClean="0"/>
              <a:t>anksiyete</a:t>
            </a:r>
            <a:r>
              <a:rPr lang="tr-TR" sz="4500" dirty="0" smtClean="0"/>
              <a:t>, çarpıntı gibi </a:t>
            </a:r>
            <a:r>
              <a:rPr lang="tr-TR" sz="4500" dirty="0" err="1" smtClean="0"/>
              <a:t>feokromositoma</a:t>
            </a:r>
            <a:r>
              <a:rPr lang="tr-TR" sz="4500" dirty="0" smtClean="0"/>
              <a:t> belirtileri.</a:t>
            </a:r>
          </a:p>
          <a:p>
            <a:pPr marL="514350" indent="-514350">
              <a:buNone/>
            </a:pPr>
            <a:r>
              <a:rPr lang="tr-TR" sz="4500" dirty="0" smtClean="0"/>
              <a:t> </a:t>
            </a:r>
            <a:endParaRPr lang="tr-TR" sz="45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7544" y="836712"/>
            <a:ext cx="8229600" cy="5433467"/>
          </a:xfrm>
        </p:spPr>
        <p:txBody>
          <a:bodyPr/>
          <a:lstStyle/>
          <a:p>
            <a:r>
              <a:rPr lang="tr-TR" dirty="0" smtClean="0"/>
              <a:t>2) Dirençli hipertansiyonu olan hastalar: Biri </a:t>
            </a:r>
            <a:r>
              <a:rPr lang="tr-TR" dirty="0" err="1" smtClean="0"/>
              <a:t>diüretik</a:t>
            </a:r>
            <a:r>
              <a:rPr lang="tr-TR" dirty="0" smtClean="0"/>
              <a:t> olmak üzere üç farklı sınıfta </a:t>
            </a:r>
            <a:r>
              <a:rPr lang="tr-TR" dirty="0" err="1" smtClean="0"/>
              <a:t>antihipertansif</a:t>
            </a:r>
            <a:r>
              <a:rPr lang="tr-TR" dirty="0" smtClean="0"/>
              <a:t> ilacı yeterli dozda kullanmasına rağmen kan basıncı kontrol altına alınamayan hastalar</a:t>
            </a:r>
          </a:p>
          <a:p>
            <a:r>
              <a:rPr lang="tr-TR" dirty="0" smtClean="0"/>
              <a:t>3) </a:t>
            </a:r>
            <a:r>
              <a:rPr lang="tr-TR" dirty="0" err="1" smtClean="0"/>
              <a:t>Antihipertansif</a:t>
            </a:r>
            <a:r>
              <a:rPr lang="tr-TR" dirty="0" smtClean="0"/>
              <a:t> tedavi altındayken kan basıncı kontrolü aniden bozulan hastalar </a:t>
            </a:r>
          </a:p>
          <a:p>
            <a:r>
              <a:rPr lang="tr-TR" dirty="0" smtClean="0"/>
              <a:t>4) Otuz yaşından önce hipertansiyon tanısı alan hastalar</a:t>
            </a:r>
            <a:endParaRPr lang="tr-T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7544" y="764704"/>
            <a:ext cx="8229600" cy="5505475"/>
          </a:xfrm>
        </p:spPr>
        <p:txBody>
          <a:bodyPr/>
          <a:lstStyle/>
          <a:p>
            <a:pPr>
              <a:buNone/>
            </a:pPr>
            <a:r>
              <a:rPr lang="tr-TR" dirty="0" smtClean="0"/>
              <a:t>  5) Kan basıncı düzeyine göre beklenenden daha ağır hedef organ hasarı gelişmiş hastalar</a:t>
            </a:r>
          </a:p>
          <a:p>
            <a:pPr>
              <a:buNone/>
            </a:pPr>
            <a:r>
              <a:rPr lang="tr-TR" dirty="0" smtClean="0"/>
              <a:t>  6) </a:t>
            </a:r>
            <a:r>
              <a:rPr lang="tr-TR" dirty="0" err="1" smtClean="0"/>
              <a:t>Anjiyotensin</a:t>
            </a:r>
            <a:r>
              <a:rPr lang="tr-TR" dirty="0" smtClean="0"/>
              <a:t> dönüştürücü enzim (ACE) inhibitörleri veya </a:t>
            </a:r>
            <a:r>
              <a:rPr lang="tr-TR" dirty="0" err="1" smtClean="0"/>
              <a:t>anjiyotensin</a:t>
            </a:r>
            <a:r>
              <a:rPr lang="tr-TR" dirty="0" smtClean="0"/>
              <a:t> reseptör </a:t>
            </a:r>
            <a:r>
              <a:rPr lang="tr-TR" dirty="0" err="1" smtClean="0"/>
              <a:t>blokerleri</a:t>
            </a:r>
            <a:r>
              <a:rPr lang="tr-TR" dirty="0" smtClean="0"/>
              <a:t> (ARB) kullanımı sonrası </a:t>
            </a:r>
            <a:r>
              <a:rPr lang="tr-TR" dirty="0" err="1" smtClean="0"/>
              <a:t>kreatinin</a:t>
            </a:r>
            <a:r>
              <a:rPr lang="tr-TR" dirty="0" smtClean="0"/>
              <a:t> düzeylerinde ciddi yükselme (&gt;%30) olan hastalar </a:t>
            </a:r>
          </a:p>
          <a:p>
            <a:pPr>
              <a:buNone/>
            </a:pPr>
            <a:r>
              <a:rPr lang="tr-TR" dirty="0" smtClean="0"/>
              <a:t>  7) Rutin </a:t>
            </a:r>
            <a:r>
              <a:rPr lang="tr-TR" dirty="0" err="1" smtClean="0"/>
              <a:t>laboratuvar</a:t>
            </a:r>
            <a:r>
              <a:rPr lang="tr-TR" dirty="0" smtClean="0"/>
              <a:t> incelemelerinde </a:t>
            </a:r>
            <a:r>
              <a:rPr lang="tr-TR" dirty="0" err="1" smtClean="0"/>
              <a:t>hipokalemi</a:t>
            </a:r>
            <a:r>
              <a:rPr lang="tr-TR" dirty="0" smtClean="0"/>
              <a:t> saptanan hastalar</a:t>
            </a:r>
            <a:endParaRPr lang="tr-T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rgbClr val="FF0000"/>
                </a:solidFill>
              </a:rPr>
              <a:t>TEDAVİ</a:t>
            </a:r>
            <a:endParaRPr lang="tr-TR" dirty="0">
              <a:solidFill>
                <a:srgbClr val="FF0000"/>
              </a:solidFill>
            </a:endParaRPr>
          </a:p>
        </p:txBody>
      </p:sp>
      <p:sp>
        <p:nvSpPr>
          <p:cNvPr id="3" name="2 İçerik Yer Tutucusu"/>
          <p:cNvSpPr>
            <a:spLocks noGrp="1"/>
          </p:cNvSpPr>
          <p:nvPr>
            <p:ph idx="1"/>
          </p:nvPr>
        </p:nvSpPr>
        <p:spPr>
          <a:xfrm>
            <a:off x="611560" y="1340768"/>
            <a:ext cx="8229600" cy="4669979"/>
          </a:xfrm>
        </p:spPr>
        <p:txBody>
          <a:bodyPr>
            <a:normAutofit lnSpcReduction="10000"/>
          </a:bodyPr>
          <a:lstStyle/>
          <a:p>
            <a:pPr>
              <a:buNone/>
            </a:pPr>
            <a:r>
              <a:rPr lang="tr-TR" dirty="0" smtClean="0">
                <a:solidFill>
                  <a:srgbClr val="002060"/>
                </a:solidFill>
              </a:rPr>
              <a:t>    </a:t>
            </a:r>
            <a:r>
              <a:rPr lang="tr-TR" sz="3600" b="1" dirty="0" smtClean="0">
                <a:solidFill>
                  <a:srgbClr val="002060"/>
                </a:solidFill>
              </a:rPr>
              <a:t>Yaşam tarzı değişiklikleri </a:t>
            </a:r>
          </a:p>
          <a:p>
            <a:r>
              <a:rPr lang="tr-TR" dirty="0" smtClean="0"/>
              <a:t>Toplum sağlığı açısından erişkin bireyin kan basıncı hangi evrede olursa olsun uygun yaşam tarzı değişiklikleri önerilmelidir. </a:t>
            </a:r>
          </a:p>
          <a:p>
            <a:r>
              <a:rPr lang="tr-TR" dirty="0" smtClean="0"/>
              <a:t>Eğer bireyin kan basıncı artmış ise (</a:t>
            </a:r>
            <a:r>
              <a:rPr lang="tr-TR" dirty="0" err="1" smtClean="0"/>
              <a:t>sistolik</a:t>
            </a:r>
            <a:r>
              <a:rPr lang="tr-TR" dirty="0" smtClean="0"/>
              <a:t> 120–139 </a:t>
            </a:r>
            <a:r>
              <a:rPr lang="tr-TR" dirty="0" err="1" smtClean="0"/>
              <a:t>mmHg</a:t>
            </a:r>
            <a:r>
              <a:rPr lang="tr-TR" dirty="0" smtClean="0"/>
              <a:t>, </a:t>
            </a:r>
            <a:r>
              <a:rPr lang="tr-TR" dirty="0" err="1" smtClean="0"/>
              <a:t>diyastolik</a:t>
            </a:r>
            <a:r>
              <a:rPr lang="tr-TR" dirty="0" smtClean="0"/>
              <a:t> 80–89 </a:t>
            </a:r>
            <a:r>
              <a:rPr lang="tr-TR" dirty="0" err="1" smtClean="0"/>
              <a:t>mmHg</a:t>
            </a:r>
            <a:r>
              <a:rPr lang="tr-TR" dirty="0" smtClean="0"/>
              <a:t>) bu öneriler ısrarla vurgulanmalıdır.</a:t>
            </a:r>
          </a:p>
          <a:p>
            <a:r>
              <a:rPr lang="tr-TR" dirty="0" smtClean="0"/>
              <a:t>Hasta </a:t>
            </a:r>
            <a:r>
              <a:rPr lang="tr-TR" dirty="0" err="1" smtClean="0"/>
              <a:t>hipertansif</a:t>
            </a:r>
            <a:r>
              <a:rPr lang="tr-TR" dirty="0" smtClean="0"/>
              <a:t> ise yaşam tarzı değişikliği önerileri mutlaka uygulanmalıdır. </a:t>
            </a:r>
            <a:endParaRPr lang="tr-T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7544" y="692696"/>
            <a:ext cx="8229600" cy="5361459"/>
          </a:xfrm>
        </p:spPr>
        <p:txBody>
          <a:bodyPr/>
          <a:lstStyle/>
          <a:p>
            <a:r>
              <a:rPr lang="tr-TR" dirty="0" smtClean="0"/>
              <a:t>İdeal vücut ağırlığı: </a:t>
            </a:r>
          </a:p>
          <a:p>
            <a:pPr>
              <a:buNone/>
            </a:pPr>
            <a:r>
              <a:rPr lang="tr-TR" dirty="0"/>
              <a:t> </a:t>
            </a:r>
            <a:r>
              <a:rPr lang="tr-TR" dirty="0" smtClean="0"/>
              <a:t>      Sağlık Bakanlığı verilerine göre ülkemizde erişkin nüfusun %64.9’unun normal vücut ağırlığının üzerinde olduğu (%34.6 fazla kilolu, %30.3 </a:t>
            </a:r>
            <a:r>
              <a:rPr lang="tr-TR" dirty="0" err="1" smtClean="0"/>
              <a:t>obez</a:t>
            </a:r>
            <a:r>
              <a:rPr lang="tr-TR" dirty="0" smtClean="0"/>
              <a:t>) bildirilmektedir.</a:t>
            </a:r>
          </a:p>
          <a:p>
            <a:pPr>
              <a:buNone/>
            </a:pPr>
            <a:r>
              <a:rPr lang="tr-TR" dirty="0"/>
              <a:t> </a:t>
            </a:r>
            <a:r>
              <a:rPr lang="tr-TR" dirty="0" smtClean="0"/>
              <a:t>       Hasta fazla kilolu ise uygun kiloya inmesi önerilmeli veya en azından kilo vermesi (ağırlığının en az %5–10’u kadar kilo kaybı) teşvik edilmelidir.</a:t>
            </a:r>
            <a:endParaRPr lang="tr-T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7544" y="548680"/>
            <a:ext cx="8229600" cy="5760640"/>
          </a:xfrm>
        </p:spPr>
        <p:txBody>
          <a:bodyPr>
            <a:normAutofit/>
          </a:bodyPr>
          <a:lstStyle/>
          <a:p>
            <a:r>
              <a:rPr lang="tr-TR" dirty="0" smtClean="0"/>
              <a:t>Tuz kısıtlaması:</a:t>
            </a:r>
          </a:p>
          <a:p>
            <a:pPr>
              <a:buNone/>
            </a:pPr>
            <a:r>
              <a:rPr lang="tr-TR" dirty="0"/>
              <a:t> </a:t>
            </a:r>
            <a:r>
              <a:rPr lang="tr-TR" dirty="0" smtClean="0"/>
              <a:t>      Günlük sodyum alımı 2–2.4 g (5–6 g tuz) ile sınırlandırılmalıdır.</a:t>
            </a:r>
          </a:p>
          <a:p>
            <a:pPr>
              <a:buNone/>
            </a:pPr>
            <a:r>
              <a:rPr lang="tr-TR" dirty="0"/>
              <a:t> </a:t>
            </a:r>
            <a:r>
              <a:rPr lang="tr-TR" dirty="0" smtClean="0"/>
              <a:t>      Türkiye’de genel popülasyonda yapılan SALTURK çalışmaları günlük tuz tüketiminin oldukça yüksek olduğunu (yaklaşık 15 g/gün) ve bunun hipertansiyon ile ilişkisini göstermiştir</a:t>
            </a:r>
            <a:r>
              <a:rPr lang="tr-TR" dirty="0" smtClean="0"/>
              <a:t>.</a:t>
            </a:r>
            <a:endParaRPr lang="tr-TR" dirty="0" smtClean="0"/>
          </a:p>
          <a:p>
            <a:pPr>
              <a:buNone/>
            </a:pPr>
            <a:endParaRPr lang="tr-TR" dirty="0"/>
          </a:p>
        </p:txBody>
      </p:sp>
      <p:pic>
        <p:nvPicPr>
          <p:cNvPr id="2051" name="Picture 3"/>
          <p:cNvPicPr>
            <a:picLocks noChangeAspect="1" noChangeArrowheads="1"/>
          </p:cNvPicPr>
          <p:nvPr/>
        </p:nvPicPr>
        <p:blipFill>
          <a:blip r:embed="rId2" cstate="print"/>
          <a:srcRect/>
          <a:stretch>
            <a:fillRect/>
          </a:stretch>
        </p:blipFill>
        <p:spPr bwMode="auto">
          <a:xfrm>
            <a:off x="3707904" y="4293096"/>
            <a:ext cx="3888432" cy="23192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7544" y="548680"/>
            <a:ext cx="8229600" cy="4525963"/>
          </a:xfrm>
        </p:spPr>
        <p:txBody>
          <a:bodyPr/>
          <a:lstStyle/>
          <a:p>
            <a:r>
              <a:rPr lang="tr-TR" dirty="0" smtClean="0"/>
              <a:t>Sağlıklı beslenme:</a:t>
            </a:r>
          </a:p>
          <a:p>
            <a:pPr>
              <a:buNone/>
            </a:pPr>
            <a:r>
              <a:rPr lang="tr-TR" dirty="0" smtClean="0"/>
              <a:t>        Hipertansiyon hastalarının beslenmesinde ağırlıklı olarak sebze ve meyve, az yağlı besinler, tam tahıl, sebze kaynaklı protein ve haftada en az iki kez balık yer almalıdır. </a:t>
            </a:r>
          </a:p>
          <a:p>
            <a:pPr>
              <a:buNone/>
            </a:pPr>
            <a:r>
              <a:rPr lang="tr-TR" dirty="0" smtClean="0"/>
              <a:t>        Çabuk tüketilen, işlenmiş ve aşırı yağ, rafine şeker ve tuz içeren yiyeceklerin tüketiminden kaçınılmalıdır.</a:t>
            </a:r>
          </a:p>
          <a:p>
            <a:endParaRPr lang="tr-TR" dirty="0"/>
          </a:p>
        </p:txBody>
      </p:sp>
      <p:pic>
        <p:nvPicPr>
          <p:cNvPr id="4" name="Picture 2"/>
          <p:cNvPicPr>
            <a:picLocks noChangeAspect="1" noChangeArrowheads="1"/>
          </p:cNvPicPr>
          <p:nvPr/>
        </p:nvPicPr>
        <p:blipFill>
          <a:blip r:embed="rId2" cstate="print"/>
          <a:srcRect/>
          <a:stretch>
            <a:fillRect/>
          </a:stretch>
        </p:blipFill>
        <p:spPr bwMode="auto">
          <a:xfrm>
            <a:off x="4572000" y="4653136"/>
            <a:ext cx="2456916" cy="187220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20688"/>
            <a:ext cx="8229600" cy="5505475"/>
          </a:xfrm>
        </p:spPr>
        <p:txBody>
          <a:bodyPr>
            <a:normAutofit/>
          </a:bodyPr>
          <a:lstStyle/>
          <a:p>
            <a:r>
              <a:rPr lang="tr-TR" dirty="0" smtClean="0"/>
              <a:t>Sigaranın bırakılması:</a:t>
            </a:r>
          </a:p>
          <a:p>
            <a:pPr>
              <a:buNone/>
            </a:pPr>
            <a:r>
              <a:rPr lang="tr-TR" dirty="0" smtClean="0"/>
              <a:t>        Sigara bırakma </a:t>
            </a:r>
            <a:r>
              <a:rPr lang="tr-TR" dirty="0" err="1" smtClean="0"/>
              <a:t>kardiyovasküler</a:t>
            </a:r>
            <a:r>
              <a:rPr lang="tr-TR" dirty="0" smtClean="0"/>
              <a:t> riski azaltmada en etkili önlemlerden biridir.</a:t>
            </a:r>
          </a:p>
          <a:p>
            <a:pPr>
              <a:buNone/>
            </a:pPr>
            <a:endParaRPr lang="tr-TR" dirty="0" smtClean="0"/>
          </a:p>
          <a:p>
            <a:r>
              <a:rPr lang="tr-TR" dirty="0" smtClean="0"/>
              <a:t>Alkol kısıtlaması:</a:t>
            </a:r>
          </a:p>
          <a:p>
            <a:pPr>
              <a:buNone/>
            </a:pPr>
            <a:r>
              <a:rPr lang="tr-TR" dirty="0"/>
              <a:t> </a:t>
            </a:r>
            <a:r>
              <a:rPr lang="tr-TR" dirty="0" smtClean="0"/>
              <a:t>      Eğer kullanıyorlarsa erkekler için en fazla  20–30 g/gün etanol, kadınlar için en fazla    10–20 g/gün etanol ile sınırlanmalı ve daha fazla miktarda alkol tüketmemeleri öğütlenmelidir.</a:t>
            </a:r>
            <a:endParaRPr lang="tr-T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04664"/>
            <a:ext cx="8229600" cy="5721499"/>
          </a:xfrm>
        </p:spPr>
        <p:txBody>
          <a:bodyPr/>
          <a:lstStyle/>
          <a:p>
            <a:r>
              <a:rPr lang="tr-TR" dirty="0" smtClean="0"/>
              <a:t>Hareketli yaşam:</a:t>
            </a:r>
          </a:p>
          <a:p>
            <a:pPr>
              <a:buNone/>
            </a:pPr>
            <a:r>
              <a:rPr lang="tr-TR" dirty="0"/>
              <a:t> </a:t>
            </a:r>
            <a:r>
              <a:rPr lang="tr-TR" dirty="0" smtClean="0"/>
              <a:t>     Hastalara yaşına ve fiziksel durumuna uygun şekilde düzenli fiziksel aktivite/egzersiz yapması salık verilmelidir. Genel olarak haftada en az beş kez 30 dakikadan az olmayan aktivite önerilmektedir.</a:t>
            </a:r>
          </a:p>
          <a:p>
            <a:pPr>
              <a:buNone/>
            </a:pPr>
            <a:endParaRPr lang="tr-TR" dirty="0" smtClean="0"/>
          </a:p>
          <a:p>
            <a:pPr>
              <a:buNone/>
            </a:pPr>
            <a:r>
              <a:rPr lang="tr-TR" dirty="0" smtClean="0"/>
              <a:t> • Stres yönetimi: </a:t>
            </a:r>
          </a:p>
          <a:p>
            <a:pPr>
              <a:buNone/>
            </a:pPr>
            <a:r>
              <a:rPr lang="tr-TR" dirty="0"/>
              <a:t> </a:t>
            </a:r>
            <a:r>
              <a:rPr lang="tr-TR" dirty="0" smtClean="0"/>
              <a:t>      Davranışların düzenlenmesi ve gevşeme teknikleri hakkında önerilerde bulunulmalıdır.</a:t>
            </a:r>
            <a:endParaRPr lang="tr-T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836712"/>
            <a:ext cx="8229600" cy="5289451"/>
          </a:xfrm>
        </p:spPr>
        <p:txBody>
          <a:bodyPr>
            <a:normAutofit/>
          </a:bodyPr>
          <a:lstStyle/>
          <a:p>
            <a:r>
              <a:rPr lang="tr-TR" dirty="0" smtClean="0"/>
              <a:t>Hipertansiyon en sık görülen kronik hastalıklardan biridir ve küresel bir halk sağlığı sorunudur. </a:t>
            </a:r>
          </a:p>
          <a:p>
            <a:r>
              <a:rPr lang="tr-TR" dirty="0" smtClean="0"/>
              <a:t>K</a:t>
            </a:r>
            <a:r>
              <a:rPr lang="tr-TR" dirty="0" smtClean="0"/>
              <a:t>alp </a:t>
            </a:r>
            <a:r>
              <a:rPr lang="tr-TR" dirty="0" smtClean="0"/>
              <a:t>hastalıkları, inme, böbrek hastalığı, erken ölüm ve yeti yitimi gibi durumlarla ilişkili olup, sağlık ve ekonomi alanında önemli bir yük oluşturmaktadır. </a:t>
            </a:r>
          </a:p>
          <a:p>
            <a:r>
              <a:rPr lang="tr-TR" dirty="0" smtClean="0"/>
              <a:t>Bununla birlikte, </a:t>
            </a:r>
            <a:r>
              <a:rPr lang="tr-TR" dirty="0" smtClean="0"/>
              <a:t>önlenebilir </a:t>
            </a:r>
            <a:r>
              <a:rPr lang="tr-TR" dirty="0" smtClean="0"/>
              <a:t>ve tedavi edilebilir bir hastalıktır.</a:t>
            </a:r>
            <a:endParaRPr lang="tr-T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48680"/>
            <a:ext cx="8229600" cy="5577483"/>
          </a:xfrm>
        </p:spPr>
        <p:txBody>
          <a:bodyPr>
            <a:normAutofit fontScale="92500" lnSpcReduction="20000"/>
          </a:bodyPr>
          <a:lstStyle/>
          <a:p>
            <a:pPr>
              <a:buNone/>
            </a:pPr>
            <a:r>
              <a:rPr lang="tr-TR" sz="4700" dirty="0" smtClean="0">
                <a:solidFill>
                  <a:srgbClr val="FF0000"/>
                </a:solidFill>
              </a:rPr>
              <a:t>   </a:t>
            </a:r>
            <a:r>
              <a:rPr lang="tr-TR" sz="4700" b="1" dirty="0" smtClean="0">
                <a:solidFill>
                  <a:srgbClr val="002060"/>
                </a:solidFill>
              </a:rPr>
              <a:t>İlaç tedavisi </a:t>
            </a:r>
            <a:endParaRPr lang="tr-TR" b="1" dirty="0" smtClean="0">
              <a:solidFill>
                <a:srgbClr val="002060"/>
              </a:solidFill>
            </a:endParaRPr>
          </a:p>
          <a:p>
            <a:r>
              <a:rPr lang="tr-TR" dirty="0" err="1" smtClean="0"/>
              <a:t>Antihipertansif</a:t>
            </a:r>
            <a:r>
              <a:rPr lang="tr-TR" dirty="0" smtClean="0"/>
              <a:t> ilaç tedavisine başlamak için kan basıncı değeri ile birlikte risk faktörleri ve eşlik eden hastalıklar dikkate alınmalıdır. </a:t>
            </a:r>
          </a:p>
          <a:p>
            <a:r>
              <a:rPr lang="tr-TR" dirty="0" smtClean="0"/>
              <a:t>Genel toplumda tedaviye başlamak için eşik klinik </a:t>
            </a:r>
            <a:r>
              <a:rPr lang="tr-TR" dirty="0" err="1" smtClean="0"/>
              <a:t>sistolik</a:t>
            </a:r>
            <a:r>
              <a:rPr lang="tr-TR" dirty="0" smtClean="0"/>
              <a:t> kan basıncı değeri ≥140 </a:t>
            </a:r>
            <a:r>
              <a:rPr lang="tr-TR" dirty="0" err="1" smtClean="0"/>
              <a:t>mmHg</a:t>
            </a:r>
            <a:r>
              <a:rPr lang="tr-TR" dirty="0" smtClean="0"/>
              <a:t> veya </a:t>
            </a:r>
            <a:r>
              <a:rPr lang="tr-TR" dirty="0" err="1" smtClean="0"/>
              <a:t>diyastolik</a:t>
            </a:r>
            <a:r>
              <a:rPr lang="tr-TR" dirty="0" smtClean="0"/>
              <a:t> kan basıncı değeri ≥90 </a:t>
            </a:r>
            <a:r>
              <a:rPr lang="tr-TR" dirty="0" err="1" smtClean="0"/>
              <a:t>mmHg</a:t>
            </a:r>
            <a:r>
              <a:rPr lang="tr-TR" dirty="0" smtClean="0"/>
              <a:t> iken,</a:t>
            </a:r>
          </a:p>
          <a:p>
            <a:r>
              <a:rPr lang="tr-TR" dirty="0" smtClean="0"/>
              <a:t> </a:t>
            </a:r>
            <a:r>
              <a:rPr lang="tr-TR" dirty="0" smtClean="0">
                <a:solidFill>
                  <a:srgbClr val="0070C0"/>
                </a:solidFill>
              </a:rPr>
              <a:t>Yaşı ≥80 olanlarda eşik klinik </a:t>
            </a:r>
            <a:r>
              <a:rPr lang="tr-TR" dirty="0" err="1" smtClean="0">
                <a:solidFill>
                  <a:srgbClr val="0070C0"/>
                </a:solidFill>
              </a:rPr>
              <a:t>sistolik</a:t>
            </a:r>
            <a:r>
              <a:rPr lang="tr-TR" dirty="0" smtClean="0">
                <a:solidFill>
                  <a:srgbClr val="0070C0"/>
                </a:solidFill>
              </a:rPr>
              <a:t> kan basıncı ≥150 </a:t>
            </a:r>
            <a:r>
              <a:rPr lang="tr-TR" dirty="0" err="1" smtClean="0">
                <a:solidFill>
                  <a:srgbClr val="0070C0"/>
                </a:solidFill>
              </a:rPr>
              <a:t>mmHg’dir</a:t>
            </a:r>
            <a:r>
              <a:rPr lang="tr-TR" dirty="0" smtClean="0">
                <a:solidFill>
                  <a:srgbClr val="0070C0"/>
                </a:solidFill>
              </a:rPr>
              <a:t> . Yaşı ≥80 olan olgular için önerilen eşik kan basıncı değeri kesin karar verdirici nitelikte olup, diyabet, kronik böbrek hastalığı, koroner arter hastalığı ve yüksek risk varlığında dahi geçerlidir.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64704"/>
            <a:ext cx="8229600" cy="5361459"/>
          </a:xfrm>
        </p:spPr>
        <p:txBody>
          <a:bodyPr>
            <a:normAutofit fontScale="92500" lnSpcReduction="20000"/>
          </a:bodyPr>
          <a:lstStyle/>
          <a:p>
            <a:r>
              <a:rPr lang="tr-TR" dirty="0" smtClean="0"/>
              <a:t>Evre 1 hipertansiyonda ilaç tedavisine </a:t>
            </a:r>
            <a:r>
              <a:rPr lang="tr-TR" dirty="0" err="1" smtClean="0"/>
              <a:t>diyabetes</a:t>
            </a:r>
            <a:r>
              <a:rPr lang="tr-TR" dirty="0" smtClean="0"/>
              <a:t> </a:t>
            </a:r>
            <a:r>
              <a:rPr lang="tr-TR" dirty="0" err="1" smtClean="0"/>
              <a:t>mellitus</a:t>
            </a:r>
            <a:r>
              <a:rPr lang="tr-TR" dirty="0" smtClean="0"/>
              <a:t>, kronik böbrek hastalığı, koroner arter hastalığı, </a:t>
            </a:r>
            <a:r>
              <a:rPr lang="tr-TR" dirty="0" err="1" smtClean="0"/>
              <a:t>serebrovasküler</a:t>
            </a:r>
            <a:r>
              <a:rPr lang="tr-TR" dirty="0" smtClean="0"/>
              <a:t> hastalık veya hedef organ hasarı varlığında hemen başlanır. </a:t>
            </a:r>
          </a:p>
          <a:p>
            <a:r>
              <a:rPr lang="tr-TR" dirty="0" smtClean="0"/>
              <a:t>Bu hastalıkların olmadığı durumlarda yaşam tarzı değişiklikleri önerilir. Üç ay sonra kan basıncı hâlâ Evre 1’de ise ilaç tedavisine başlanır. </a:t>
            </a:r>
          </a:p>
          <a:p>
            <a:r>
              <a:rPr lang="tr-TR" dirty="0" smtClean="0"/>
              <a:t>Ancak hastanın günlük yaşam kalitesini etkileyen hipertansiyonla ilişkili semptomları varsa </a:t>
            </a:r>
            <a:r>
              <a:rPr lang="tr-TR" dirty="0" err="1" smtClean="0"/>
              <a:t>antihipertansif</a:t>
            </a:r>
            <a:r>
              <a:rPr lang="tr-TR" dirty="0" smtClean="0"/>
              <a:t> ilaç tedavisine daha erken başlanabilir. </a:t>
            </a:r>
          </a:p>
          <a:p>
            <a:r>
              <a:rPr lang="tr-TR" dirty="0" smtClean="0"/>
              <a:t>Evre 2 ve üzeri hipertansiyonda ilaç tedavisine hemen başlanmalıdır </a:t>
            </a:r>
          </a:p>
          <a:p>
            <a:endParaRPr lang="tr-T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Grp="1" noChangeAspect="1" noChangeArrowheads="1"/>
          </p:cNvPicPr>
          <p:nvPr>
            <p:ph idx="1"/>
          </p:nvPr>
        </p:nvPicPr>
        <p:blipFill>
          <a:blip r:embed="rId2" cstate="print"/>
          <a:srcRect/>
          <a:stretch>
            <a:fillRect/>
          </a:stretch>
        </p:blipFill>
        <p:spPr bwMode="auto">
          <a:xfrm>
            <a:off x="597692" y="714022"/>
            <a:ext cx="8135199" cy="516324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p:cNvPicPr>
            <a:picLocks noChangeAspect="1" noChangeArrowheads="1"/>
          </p:cNvPicPr>
          <p:nvPr/>
        </p:nvPicPr>
        <p:blipFill>
          <a:blip r:embed="rId2" cstate="print"/>
          <a:srcRect/>
          <a:stretch>
            <a:fillRect/>
          </a:stretch>
        </p:blipFill>
        <p:spPr bwMode="auto">
          <a:xfrm>
            <a:off x="683568" y="332656"/>
            <a:ext cx="7704856" cy="2664296"/>
          </a:xfrm>
          <a:prstGeom prst="rect">
            <a:avLst/>
          </a:prstGeom>
          <a:noFill/>
          <a:ln w="9525">
            <a:noFill/>
            <a:miter lim="800000"/>
            <a:headEnd/>
            <a:tailEnd/>
          </a:ln>
        </p:spPr>
      </p:pic>
      <p:pic>
        <p:nvPicPr>
          <p:cNvPr id="10243" name="Picture 3"/>
          <p:cNvPicPr>
            <a:picLocks noGrp="1" noChangeAspect="1" noChangeArrowheads="1"/>
          </p:cNvPicPr>
          <p:nvPr>
            <p:ph idx="1"/>
          </p:nvPr>
        </p:nvPicPr>
        <p:blipFill>
          <a:blip r:embed="rId3" cstate="print"/>
          <a:srcRect/>
          <a:stretch>
            <a:fillRect/>
          </a:stretch>
        </p:blipFill>
        <p:spPr bwMode="auto">
          <a:xfrm>
            <a:off x="2123728" y="3140968"/>
            <a:ext cx="4896544" cy="349634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20688"/>
            <a:ext cx="8229600" cy="5505475"/>
          </a:xfrm>
        </p:spPr>
        <p:txBody>
          <a:bodyPr>
            <a:normAutofit lnSpcReduction="10000"/>
          </a:bodyPr>
          <a:lstStyle/>
          <a:p>
            <a:pPr>
              <a:buNone/>
            </a:pPr>
            <a:r>
              <a:rPr lang="tr-TR" dirty="0" smtClean="0">
                <a:solidFill>
                  <a:srgbClr val="FF0000"/>
                </a:solidFill>
              </a:rPr>
              <a:t>    İlaç Seçimi </a:t>
            </a:r>
          </a:p>
          <a:p>
            <a:r>
              <a:rPr lang="tr-TR" dirty="0" smtClean="0"/>
              <a:t>Ek bir hastalığı olmayan </a:t>
            </a:r>
            <a:r>
              <a:rPr lang="tr-TR" dirty="0" err="1" smtClean="0"/>
              <a:t>hipertansif</a:t>
            </a:r>
            <a:r>
              <a:rPr lang="tr-TR" dirty="0" smtClean="0"/>
              <a:t> bireylerde ilaç tedavisine dört grup ilaçtan [</a:t>
            </a:r>
            <a:r>
              <a:rPr lang="tr-TR" dirty="0" err="1" smtClean="0"/>
              <a:t>diüretikler</a:t>
            </a:r>
            <a:r>
              <a:rPr lang="tr-TR" dirty="0" smtClean="0"/>
              <a:t>, kalsiyum kanal </a:t>
            </a:r>
            <a:r>
              <a:rPr lang="tr-TR" dirty="0" err="1" smtClean="0"/>
              <a:t>blokerleri</a:t>
            </a:r>
            <a:r>
              <a:rPr lang="tr-TR" dirty="0" smtClean="0"/>
              <a:t> (KKB), ACE inhibitörleri ve </a:t>
            </a:r>
            <a:r>
              <a:rPr lang="tr-TR" dirty="0" err="1" smtClean="0"/>
              <a:t>ARBler</a:t>
            </a:r>
            <a:r>
              <a:rPr lang="tr-TR" dirty="0" smtClean="0"/>
              <a:t>] herhangi biri veya kombinasyonu (ACE inhibitörü ve ARB kombinasyonu hariç) şeklinde başlanabilir. </a:t>
            </a:r>
          </a:p>
          <a:p>
            <a:r>
              <a:rPr lang="tr-TR" dirty="0" smtClean="0"/>
              <a:t> Beta-</a:t>
            </a:r>
            <a:r>
              <a:rPr lang="tr-TR" dirty="0" err="1" smtClean="0"/>
              <a:t>blokerler</a:t>
            </a:r>
            <a:r>
              <a:rPr lang="tr-TR" dirty="0" smtClean="0"/>
              <a:t>; </a:t>
            </a:r>
            <a:r>
              <a:rPr lang="tr-TR" dirty="0" err="1" smtClean="0"/>
              <a:t>atriyal</a:t>
            </a:r>
            <a:r>
              <a:rPr lang="tr-TR" dirty="0" smtClean="0"/>
              <a:t> </a:t>
            </a:r>
            <a:r>
              <a:rPr lang="tr-TR" dirty="0" err="1" smtClean="0"/>
              <a:t>fibrilasyon</a:t>
            </a:r>
            <a:r>
              <a:rPr lang="tr-TR" dirty="0" smtClean="0"/>
              <a:t>, kalp yetersizliği veya koroner arter hastalığı </a:t>
            </a:r>
            <a:r>
              <a:rPr lang="tr-TR" dirty="0" err="1" smtClean="0"/>
              <a:t>gibihastalıklarda</a:t>
            </a:r>
            <a:r>
              <a:rPr lang="tr-TR" dirty="0" smtClean="0"/>
              <a:t> hipertansiyon tedavisi için ilk seçenek olarak kullanılabilir.</a:t>
            </a:r>
            <a:endParaRPr lang="tr-T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39552" y="548680"/>
            <a:ext cx="8229600" cy="6048672"/>
          </a:xfrm>
        </p:spPr>
        <p:txBody>
          <a:bodyPr>
            <a:normAutofit fontScale="92500" lnSpcReduction="10000"/>
          </a:bodyPr>
          <a:lstStyle/>
          <a:p>
            <a:r>
              <a:rPr lang="tr-TR" dirty="0" err="1" smtClean="0"/>
              <a:t>Antihipertansif</a:t>
            </a:r>
            <a:r>
              <a:rPr lang="tr-TR" dirty="0" smtClean="0"/>
              <a:t> tedaviye tek ilaçla veya kombinasyon ile başlanabilir. Tek ilaçla başlanması durumunda kan basıncı hedef düzeye gelmezse kombinasyon tedavisine geçilir. </a:t>
            </a:r>
          </a:p>
          <a:p>
            <a:r>
              <a:rPr lang="tr-TR" dirty="0" smtClean="0"/>
              <a:t>Kombinasyon tedavisinde ilk basamakta </a:t>
            </a:r>
            <a:r>
              <a:rPr lang="tr-TR" dirty="0" smtClean="0">
                <a:solidFill>
                  <a:srgbClr val="FF0000"/>
                </a:solidFill>
              </a:rPr>
              <a:t>ACE inhibitörleri/ARB+KKB </a:t>
            </a:r>
            <a:r>
              <a:rPr lang="tr-TR" dirty="0" smtClean="0"/>
              <a:t>veya </a:t>
            </a:r>
            <a:r>
              <a:rPr lang="tr-TR" dirty="0" smtClean="0">
                <a:solidFill>
                  <a:srgbClr val="FF0000"/>
                </a:solidFill>
              </a:rPr>
              <a:t>ACE inhibitörleri/ARB+</a:t>
            </a:r>
            <a:r>
              <a:rPr lang="tr-TR" dirty="0" err="1" smtClean="0">
                <a:solidFill>
                  <a:srgbClr val="FF0000"/>
                </a:solidFill>
              </a:rPr>
              <a:t>diüretik</a:t>
            </a:r>
            <a:r>
              <a:rPr lang="tr-TR" dirty="0" smtClean="0">
                <a:solidFill>
                  <a:srgbClr val="FF0000"/>
                </a:solidFill>
              </a:rPr>
              <a:t> </a:t>
            </a:r>
            <a:r>
              <a:rPr lang="tr-TR" dirty="0" smtClean="0"/>
              <a:t>tercih edilmesi önerilir. </a:t>
            </a:r>
          </a:p>
          <a:p>
            <a:r>
              <a:rPr lang="tr-TR" dirty="0" smtClean="0"/>
              <a:t>Eğer bu kombinasyon ile kan basıncı kontrol altına alınamazsa </a:t>
            </a:r>
            <a:r>
              <a:rPr lang="tr-TR" dirty="0" smtClean="0">
                <a:solidFill>
                  <a:srgbClr val="FF0000"/>
                </a:solidFill>
              </a:rPr>
              <a:t>ACE inhibitörleri/ARB+KKB+</a:t>
            </a:r>
            <a:r>
              <a:rPr lang="tr-TR" dirty="0" err="1" smtClean="0">
                <a:solidFill>
                  <a:srgbClr val="FF0000"/>
                </a:solidFill>
              </a:rPr>
              <a:t>diüretik</a:t>
            </a:r>
            <a:r>
              <a:rPr lang="tr-TR" dirty="0" smtClean="0"/>
              <a:t> kombinasyonuna geçilir. </a:t>
            </a:r>
          </a:p>
          <a:p>
            <a:r>
              <a:rPr lang="tr-TR" dirty="0" smtClean="0"/>
              <a:t>Üçlü kombinasyonla da kan basıncı kontrol altında değilse tedaviye </a:t>
            </a:r>
            <a:r>
              <a:rPr lang="tr-TR" dirty="0" err="1" smtClean="0">
                <a:solidFill>
                  <a:srgbClr val="FF0000"/>
                </a:solidFill>
              </a:rPr>
              <a:t>mineralokortikoid</a:t>
            </a:r>
            <a:r>
              <a:rPr lang="tr-TR" dirty="0" smtClean="0">
                <a:solidFill>
                  <a:srgbClr val="FF0000"/>
                </a:solidFill>
              </a:rPr>
              <a:t> reseptör antagonistinin</a:t>
            </a:r>
            <a:r>
              <a:rPr lang="tr-TR" dirty="0" smtClean="0"/>
              <a:t> eklenmesi düşünülmelidir. </a:t>
            </a:r>
          </a:p>
          <a:p>
            <a:pPr>
              <a:buNone/>
            </a:pPr>
            <a:endParaRPr lang="tr-T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836712"/>
            <a:ext cx="8229600" cy="5289451"/>
          </a:xfrm>
        </p:spPr>
        <p:txBody>
          <a:bodyPr>
            <a:normAutofit/>
          </a:bodyPr>
          <a:lstStyle/>
          <a:p>
            <a:r>
              <a:rPr lang="tr-TR" dirty="0" err="1" smtClean="0"/>
              <a:t>Monoterapi</a:t>
            </a:r>
            <a:r>
              <a:rPr lang="tr-TR" dirty="0" smtClean="0"/>
              <a:t> ile kan basıncı hedef değerlerine ulaşma oranının düşük olması nedeniyle kan basıncı ≥150/90 </a:t>
            </a:r>
            <a:r>
              <a:rPr lang="tr-TR" dirty="0" err="1" smtClean="0"/>
              <a:t>mmHg</a:t>
            </a:r>
            <a:r>
              <a:rPr lang="tr-TR" dirty="0" smtClean="0"/>
              <a:t> olanlarda ilk basamakta tedaviye kombinasyon tedavisi ile başlanması önerilir.</a:t>
            </a:r>
          </a:p>
          <a:p>
            <a:r>
              <a:rPr lang="tr-TR" dirty="0" smtClean="0"/>
              <a:t> Hasta uyumu açısından tek tablette kombinasyon tedavisi tercih edilmesi önerilir. Tedavide birden fazla tablet kullanılıyorsa, en az birinin akşam saatlerinden sonra verilmesi önerilir.</a:t>
            </a:r>
          </a:p>
          <a:p>
            <a:endParaRPr lang="tr-T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p:cNvPicPr>
            <a:picLocks noGrp="1" noChangeAspect="1" noChangeArrowheads="1"/>
          </p:cNvPicPr>
          <p:nvPr>
            <p:ph idx="1"/>
          </p:nvPr>
        </p:nvPicPr>
        <p:blipFill>
          <a:blip r:embed="rId2" cstate="print"/>
          <a:srcRect/>
          <a:stretch>
            <a:fillRect/>
          </a:stretch>
        </p:blipFill>
        <p:spPr bwMode="auto">
          <a:xfrm>
            <a:off x="611559" y="1"/>
            <a:ext cx="8140095"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100" dirty="0" err="1" smtClean="0">
                <a:solidFill>
                  <a:srgbClr val="FF0000"/>
                </a:solidFill>
              </a:rPr>
              <a:t>Antihipertansif</a:t>
            </a:r>
            <a:r>
              <a:rPr lang="tr-TR" sz="3100" dirty="0" smtClean="0">
                <a:solidFill>
                  <a:srgbClr val="FF0000"/>
                </a:solidFill>
              </a:rPr>
              <a:t> ilaç kullanan hastaların takibi</a:t>
            </a:r>
            <a:endParaRPr lang="tr-TR" sz="3100" dirty="0">
              <a:solidFill>
                <a:srgbClr val="FF0000"/>
              </a:solidFill>
            </a:endParaRPr>
          </a:p>
        </p:txBody>
      </p:sp>
      <p:sp>
        <p:nvSpPr>
          <p:cNvPr id="3" name="2 İçerik Yer Tutucusu"/>
          <p:cNvSpPr>
            <a:spLocks noGrp="1"/>
          </p:cNvSpPr>
          <p:nvPr>
            <p:ph idx="1"/>
          </p:nvPr>
        </p:nvSpPr>
        <p:spPr/>
        <p:txBody>
          <a:bodyPr>
            <a:normAutofit fontScale="85000" lnSpcReduction="20000"/>
          </a:bodyPr>
          <a:lstStyle/>
          <a:p>
            <a:r>
              <a:rPr lang="tr-TR" dirty="0" smtClean="0"/>
              <a:t>Bir </a:t>
            </a:r>
            <a:r>
              <a:rPr lang="tr-TR" dirty="0" err="1" smtClean="0"/>
              <a:t>antihipertansif</a:t>
            </a:r>
            <a:r>
              <a:rPr lang="tr-TR" dirty="0" smtClean="0"/>
              <a:t> ilaçtan beklenen etkinin önemli miktarı üç–dört hafta içinde çıkar. Bu nedenle </a:t>
            </a:r>
            <a:r>
              <a:rPr lang="tr-TR" dirty="0" err="1" smtClean="0"/>
              <a:t>antihipertansif</a:t>
            </a:r>
            <a:r>
              <a:rPr lang="tr-TR" dirty="0" smtClean="0"/>
              <a:t> ilaç tedavisi başlanan veya tedavi rejiminde değişiklik yapılan hastalarda kan basıncı kontrolünün sağlanıp sağlanmadığı üç–dört hafta sonraki kontrolde değerlendirilmelidir.</a:t>
            </a:r>
          </a:p>
          <a:p>
            <a:r>
              <a:rPr lang="tr-TR" dirty="0" smtClean="0"/>
              <a:t> İlaç bu süre içerisinde hiç etki göstermezse, başka bir </a:t>
            </a:r>
            <a:r>
              <a:rPr lang="tr-TR" dirty="0" err="1" smtClean="0"/>
              <a:t>antihipertansif</a:t>
            </a:r>
            <a:r>
              <a:rPr lang="tr-TR" dirty="0" smtClean="0"/>
              <a:t> gruba veya kombinasyon tedavisine geçilmesi önerilir. </a:t>
            </a:r>
          </a:p>
          <a:p>
            <a:r>
              <a:rPr lang="tr-TR" dirty="0" smtClean="0"/>
              <a:t>Hastalar, olanakları varsa ev kan basıncı ölçümlerini yaparak kontrole çağrılmalıdır. Kontrolde ilaç</a:t>
            </a:r>
            <a:r>
              <a:rPr lang="nb-NO" dirty="0" smtClean="0"/>
              <a:t>ların yan etkileri de mutlaka değerlendirilmelidir.</a:t>
            </a:r>
            <a:endParaRPr lang="tr-TR"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rgbClr val="FF0000"/>
                </a:solidFill>
              </a:rPr>
              <a:t>KAYNAKLAR</a:t>
            </a:r>
            <a:endParaRPr lang="tr-TR" dirty="0">
              <a:solidFill>
                <a:srgbClr val="FF0000"/>
              </a:solidFill>
            </a:endParaRPr>
          </a:p>
        </p:txBody>
      </p:sp>
      <p:sp>
        <p:nvSpPr>
          <p:cNvPr id="3" name="2 İçerik Yer Tutucusu"/>
          <p:cNvSpPr>
            <a:spLocks noGrp="1"/>
          </p:cNvSpPr>
          <p:nvPr>
            <p:ph idx="1"/>
          </p:nvPr>
        </p:nvSpPr>
        <p:spPr>
          <a:xfrm>
            <a:off x="457200" y="1340768"/>
            <a:ext cx="8229600" cy="4785395"/>
          </a:xfrm>
        </p:spPr>
        <p:txBody>
          <a:bodyPr>
            <a:normAutofit fontScale="92500" lnSpcReduction="20000"/>
          </a:bodyPr>
          <a:lstStyle/>
          <a:p>
            <a:r>
              <a:rPr lang="tr-TR" dirty="0" smtClean="0"/>
              <a:t>Türk Hipertansiyon Uzlaşı Raporu 2019.</a:t>
            </a:r>
          </a:p>
          <a:p>
            <a:r>
              <a:rPr lang="tr-TR" dirty="0" smtClean="0"/>
              <a:t>Türk Hipertansiyon </a:t>
            </a:r>
            <a:r>
              <a:rPr lang="tr-TR" dirty="0"/>
              <a:t>U</a:t>
            </a:r>
            <a:r>
              <a:rPr lang="tr-TR" dirty="0" smtClean="0"/>
              <a:t>zlaşı </a:t>
            </a:r>
            <a:r>
              <a:rPr lang="tr-TR" dirty="0"/>
              <a:t>R</a:t>
            </a:r>
            <a:r>
              <a:rPr lang="tr-TR" dirty="0" smtClean="0"/>
              <a:t>aporu 2015. </a:t>
            </a:r>
          </a:p>
          <a:p>
            <a:r>
              <a:rPr lang="tr-TR" dirty="0" smtClean="0"/>
              <a:t>Türk Hipertansiyon ve Böbrek Hastalıkları Derneği. Kan basıncı ölçümü.</a:t>
            </a:r>
          </a:p>
          <a:p>
            <a:r>
              <a:rPr lang="en-US" dirty="0" smtClean="0"/>
              <a:t>Kidney Disease: Improving Global Outcomes (KDIGO) Blood Pressure Work Group. KDIGO clinical practice guideline for the management of blood pressure in chronic kidney disease.</a:t>
            </a:r>
            <a:endParaRPr lang="tr-TR" dirty="0" smtClean="0"/>
          </a:p>
          <a:p>
            <a:r>
              <a:rPr lang="tr-TR" dirty="0" smtClean="0"/>
              <a:t>T.C. Sağlık Bakanlığı Sağlık Araştırmaları Genel Müdürlüğü. Sağlık İstatistikleri Yıllığı 2016. Ankara, 2017</a:t>
            </a:r>
            <a:endParaRPr lang="tr-T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39552" y="548680"/>
            <a:ext cx="8229600" cy="3240360"/>
          </a:xfrm>
        </p:spPr>
        <p:txBody>
          <a:bodyPr/>
          <a:lstStyle/>
          <a:p>
            <a:r>
              <a:rPr lang="tr-TR" dirty="0" smtClean="0"/>
              <a:t>Türk hipertansiyon uzlaşı raporu 2019’a göre </a:t>
            </a:r>
            <a:r>
              <a:rPr lang="tr-TR" dirty="0" err="1" smtClean="0"/>
              <a:t>sistolik</a:t>
            </a:r>
            <a:r>
              <a:rPr lang="tr-TR" dirty="0" smtClean="0"/>
              <a:t> kan basıncının ≥140 </a:t>
            </a:r>
            <a:r>
              <a:rPr lang="tr-TR" dirty="0" err="1" smtClean="0"/>
              <a:t>mmHg</a:t>
            </a:r>
            <a:r>
              <a:rPr lang="tr-TR" dirty="0" smtClean="0"/>
              <a:t> ve/veya </a:t>
            </a:r>
            <a:r>
              <a:rPr lang="tr-TR" dirty="0" err="1" smtClean="0"/>
              <a:t>diyastolik</a:t>
            </a:r>
            <a:r>
              <a:rPr lang="tr-TR" dirty="0" smtClean="0"/>
              <a:t> kan basıncının ≥90 </a:t>
            </a:r>
            <a:r>
              <a:rPr lang="tr-TR" dirty="0" err="1" smtClean="0"/>
              <a:t>mmHg</a:t>
            </a:r>
            <a:r>
              <a:rPr lang="tr-TR" dirty="0" smtClean="0"/>
              <a:t> olması hipertansiyon olarak tanımlanır. </a:t>
            </a:r>
          </a:p>
          <a:p>
            <a:r>
              <a:rPr lang="tr-TR" dirty="0" err="1" smtClean="0"/>
              <a:t>Sistolik</a:t>
            </a:r>
            <a:r>
              <a:rPr lang="tr-TR" dirty="0" smtClean="0"/>
              <a:t> kan basıncı özellikle önemlidir ve çoğu hastada tanıda esastır.</a:t>
            </a:r>
          </a:p>
          <a:p>
            <a:endParaRPr lang="tr-TR" dirty="0"/>
          </a:p>
        </p:txBody>
      </p:sp>
      <p:pic>
        <p:nvPicPr>
          <p:cNvPr id="1028" name="Picture 4"/>
          <p:cNvPicPr>
            <a:picLocks noChangeAspect="1" noChangeArrowheads="1"/>
          </p:cNvPicPr>
          <p:nvPr/>
        </p:nvPicPr>
        <p:blipFill>
          <a:blip r:embed="rId2" cstate="print"/>
          <a:srcRect/>
          <a:stretch>
            <a:fillRect/>
          </a:stretch>
        </p:blipFill>
        <p:spPr bwMode="auto">
          <a:xfrm>
            <a:off x="1619672" y="3645024"/>
            <a:ext cx="5832648" cy="266429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835696" y="3861048"/>
            <a:ext cx="5554960" cy="1800201"/>
          </a:xfrm>
        </p:spPr>
        <p:txBody>
          <a:bodyPr>
            <a:normAutofit fontScale="92500" lnSpcReduction="10000"/>
          </a:bodyPr>
          <a:lstStyle/>
          <a:p>
            <a:pPr>
              <a:buNone/>
            </a:pPr>
            <a:r>
              <a:rPr lang="tr-TR" sz="6600" dirty="0" smtClean="0"/>
              <a:t>           TEŞEKKÜRLER..</a:t>
            </a:r>
            <a:endParaRPr lang="tr-TR" sz="6600" dirty="0"/>
          </a:p>
        </p:txBody>
      </p:sp>
      <p:pic>
        <p:nvPicPr>
          <p:cNvPr id="1026" name="Picture 2"/>
          <p:cNvPicPr>
            <a:picLocks noChangeAspect="1" noChangeArrowheads="1"/>
          </p:cNvPicPr>
          <p:nvPr/>
        </p:nvPicPr>
        <p:blipFill>
          <a:blip r:embed="rId2" cstate="print"/>
          <a:srcRect/>
          <a:stretch>
            <a:fillRect/>
          </a:stretch>
        </p:blipFill>
        <p:spPr bwMode="auto">
          <a:xfrm>
            <a:off x="2123728" y="1196752"/>
            <a:ext cx="4824536" cy="295469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7544" y="1196752"/>
            <a:ext cx="8229600" cy="604664"/>
          </a:xfrm>
        </p:spPr>
        <p:txBody>
          <a:bodyPr/>
          <a:lstStyle/>
          <a:p>
            <a:pPr>
              <a:buNone/>
            </a:pPr>
            <a:r>
              <a:rPr lang="tr-TR" dirty="0" smtClean="0"/>
              <a:t>        Ölçüm yöntemine göre hipertansiyon</a:t>
            </a:r>
            <a:endParaRPr lang="tr-TR" dirty="0"/>
          </a:p>
        </p:txBody>
      </p:sp>
      <p:pic>
        <p:nvPicPr>
          <p:cNvPr id="2050" name="Picture 2"/>
          <p:cNvPicPr>
            <a:picLocks noChangeAspect="1" noChangeArrowheads="1"/>
          </p:cNvPicPr>
          <p:nvPr/>
        </p:nvPicPr>
        <p:blipFill>
          <a:blip r:embed="rId2" cstate="print"/>
          <a:srcRect/>
          <a:stretch>
            <a:fillRect/>
          </a:stretch>
        </p:blipFill>
        <p:spPr bwMode="auto">
          <a:xfrm>
            <a:off x="1115616" y="2060848"/>
            <a:ext cx="6926333" cy="359336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994122"/>
          </a:xfrm>
        </p:spPr>
        <p:txBody>
          <a:bodyPr>
            <a:normAutofit fontScale="90000"/>
          </a:bodyPr>
          <a:lstStyle/>
          <a:p>
            <a:r>
              <a:rPr lang="tr-TR" dirty="0" smtClean="0"/>
              <a:t/>
            </a:r>
            <a:br>
              <a:rPr lang="tr-TR" dirty="0" smtClean="0"/>
            </a:br>
            <a:r>
              <a:rPr lang="tr-TR" dirty="0" smtClean="0">
                <a:solidFill>
                  <a:srgbClr val="FF0000"/>
                </a:solidFill>
              </a:rPr>
              <a:t>Standart Kan </a:t>
            </a:r>
            <a:r>
              <a:rPr lang="tr-TR" dirty="0">
                <a:solidFill>
                  <a:srgbClr val="FF0000"/>
                </a:solidFill>
              </a:rPr>
              <a:t>B</a:t>
            </a:r>
            <a:r>
              <a:rPr lang="tr-TR" dirty="0" smtClean="0">
                <a:solidFill>
                  <a:srgbClr val="FF0000"/>
                </a:solidFill>
              </a:rPr>
              <a:t>asıncı </a:t>
            </a:r>
            <a:r>
              <a:rPr lang="tr-TR" dirty="0">
                <a:solidFill>
                  <a:srgbClr val="FF0000"/>
                </a:solidFill>
              </a:rPr>
              <a:t>Ö</a:t>
            </a:r>
            <a:r>
              <a:rPr lang="tr-TR" dirty="0" smtClean="0">
                <a:solidFill>
                  <a:srgbClr val="FF0000"/>
                </a:solidFill>
              </a:rPr>
              <a:t>lçümü </a:t>
            </a:r>
            <a:r>
              <a:rPr lang="tr-TR" dirty="0" smtClean="0"/>
              <a:t/>
            </a:r>
            <a:br>
              <a:rPr lang="tr-TR" dirty="0" smtClean="0"/>
            </a:br>
            <a:endParaRPr lang="tr-TR" dirty="0"/>
          </a:p>
        </p:txBody>
      </p:sp>
      <p:sp>
        <p:nvSpPr>
          <p:cNvPr id="3" name="2 İçerik Yer Tutucusu"/>
          <p:cNvSpPr>
            <a:spLocks noGrp="1"/>
          </p:cNvSpPr>
          <p:nvPr>
            <p:ph idx="1"/>
          </p:nvPr>
        </p:nvSpPr>
        <p:spPr>
          <a:xfrm>
            <a:off x="457200" y="1196752"/>
            <a:ext cx="8229600" cy="4929411"/>
          </a:xfrm>
        </p:spPr>
        <p:txBody>
          <a:bodyPr>
            <a:normAutofit fontScale="85000" lnSpcReduction="20000"/>
          </a:bodyPr>
          <a:lstStyle/>
          <a:p>
            <a:r>
              <a:rPr lang="tr-TR" dirty="0" smtClean="0"/>
              <a:t>İlk muayenede uygun manşon ile </a:t>
            </a:r>
            <a:r>
              <a:rPr lang="tr-TR" dirty="0" err="1" smtClean="0"/>
              <a:t>oskültatuvar</a:t>
            </a:r>
            <a:r>
              <a:rPr lang="tr-TR" dirty="0" smtClean="0"/>
              <a:t> veya otomatik (dijital göstergeli) tansiyon ölçüm aletleri kullanılarak hastanın iki kolundan da ölçüm yapılmalıdır. Kan basıncı ölçümleri arasında fark varsa ölçümler tekrarlanmalıdır.</a:t>
            </a:r>
          </a:p>
          <a:p>
            <a:r>
              <a:rPr lang="tr-TR" dirty="0" smtClean="0"/>
              <a:t>Tekrarlanan ölçümlerde </a:t>
            </a:r>
            <a:r>
              <a:rPr lang="tr-TR" dirty="0" err="1" smtClean="0"/>
              <a:t>sistolik</a:t>
            </a:r>
            <a:r>
              <a:rPr lang="tr-TR" dirty="0" smtClean="0"/>
              <a:t> kan basıncı farkı &gt;15 </a:t>
            </a:r>
            <a:r>
              <a:rPr lang="tr-TR" dirty="0" err="1" smtClean="0"/>
              <a:t>mmHg</a:t>
            </a:r>
            <a:r>
              <a:rPr lang="tr-TR" dirty="0" smtClean="0"/>
              <a:t> ise neden araştırılmalıdır.</a:t>
            </a:r>
          </a:p>
          <a:p>
            <a:r>
              <a:rPr lang="tr-TR" dirty="0"/>
              <a:t>H</a:t>
            </a:r>
            <a:r>
              <a:rPr lang="tr-TR" dirty="0" smtClean="0"/>
              <a:t>er durumda, sonraki ölçümler kan basıncının yüksek olduğu koldan yapılmalıdır. </a:t>
            </a:r>
          </a:p>
          <a:p>
            <a:r>
              <a:rPr lang="tr-TR" dirty="0" smtClean="0"/>
              <a:t>Ölçüm öncesi hastanın oturur durumda en az beş dakika dinlenmesine izin verilmeli, avuç açık, kolu kalp seviyesinde ve bir seferde en az iki ölçüm yapılarak (en az iki dakika ara ile) ortalaması kaydedilmelidir.</a:t>
            </a:r>
            <a:endParaRPr lang="tr-T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idx="1"/>
          </p:nvPr>
        </p:nvPicPr>
        <p:blipFill>
          <a:blip r:embed="rId2" cstate="print"/>
          <a:srcRect/>
          <a:stretch>
            <a:fillRect/>
          </a:stretch>
        </p:blipFill>
        <p:spPr bwMode="auto">
          <a:xfrm>
            <a:off x="467544" y="188640"/>
            <a:ext cx="8136904" cy="648072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Grp="1" noChangeAspect="1" noChangeArrowheads="1"/>
          </p:cNvPicPr>
          <p:nvPr>
            <p:ph idx="1"/>
          </p:nvPr>
        </p:nvPicPr>
        <p:blipFill>
          <a:blip r:embed="rId2" cstate="print"/>
          <a:srcRect/>
          <a:stretch>
            <a:fillRect/>
          </a:stretch>
        </p:blipFill>
        <p:spPr bwMode="auto">
          <a:xfrm>
            <a:off x="755577" y="692696"/>
            <a:ext cx="7488832" cy="532859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solidFill>
                  <a:srgbClr val="FF0000"/>
                </a:solidFill>
              </a:rPr>
              <a:t>Laboratuvar</a:t>
            </a:r>
            <a:r>
              <a:rPr lang="tr-TR" dirty="0" smtClean="0">
                <a:solidFill>
                  <a:srgbClr val="FF0000"/>
                </a:solidFill>
              </a:rPr>
              <a:t> İncelemeleri</a:t>
            </a:r>
            <a:endParaRPr lang="tr-TR" dirty="0">
              <a:solidFill>
                <a:srgbClr val="FF0000"/>
              </a:solidFill>
            </a:endParaRPr>
          </a:p>
        </p:txBody>
      </p:sp>
      <p:sp>
        <p:nvSpPr>
          <p:cNvPr id="3" name="2 İçerik Yer Tutucusu"/>
          <p:cNvSpPr>
            <a:spLocks noGrp="1"/>
          </p:cNvSpPr>
          <p:nvPr>
            <p:ph idx="1"/>
          </p:nvPr>
        </p:nvSpPr>
        <p:spPr/>
        <p:txBody>
          <a:bodyPr>
            <a:normAutofit/>
          </a:bodyPr>
          <a:lstStyle/>
          <a:p>
            <a:r>
              <a:rPr lang="tr-TR" dirty="0" err="1" smtClean="0"/>
              <a:t>Kardiyovasküler</a:t>
            </a:r>
            <a:r>
              <a:rPr lang="tr-TR" dirty="0" smtClean="0"/>
              <a:t> riski, hedef organ hasarını ve </a:t>
            </a:r>
            <a:r>
              <a:rPr lang="tr-TR" dirty="0" err="1" smtClean="0"/>
              <a:t>sekonder</a:t>
            </a:r>
            <a:r>
              <a:rPr lang="tr-TR" dirty="0" smtClean="0"/>
              <a:t> hipertansiyonu araştırmak ve değerlendirmek amacıyla her hastada, bazı temel </a:t>
            </a:r>
            <a:r>
              <a:rPr lang="tr-TR" dirty="0" err="1" smtClean="0"/>
              <a:t>laboratuvar</a:t>
            </a:r>
            <a:r>
              <a:rPr lang="tr-TR" dirty="0" smtClean="0"/>
              <a:t> incelemelerinin yapılması gereklidir.</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Grp="1" noChangeAspect="1" noChangeArrowheads="1"/>
          </p:cNvPicPr>
          <p:nvPr>
            <p:ph idx="1"/>
          </p:nvPr>
        </p:nvPicPr>
        <p:blipFill>
          <a:blip r:embed="rId2" cstate="print"/>
          <a:srcRect/>
          <a:stretch>
            <a:fillRect/>
          </a:stretch>
        </p:blipFill>
        <p:spPr bwMode="auto">
          <a:xfrm>
            <a:off x="1331641" y="404664"/>
            <a:ext cx="6192688" cy="604867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160</TotalTime>
  <Words>1246</Words>
  <Application>Microsoft Office PowerPoint</Application>
  <PresentationFormat>Ekran Gösterisi (4:3)</PresentationFormat>
  <Paragraphs>86</Paragraphs>
  <Slides>30</Slides>
  <Notes>0</Notes>
  <HiddenSlides>0</HiddenSlides>
  <MMClips>0</MMClips>
  <ScaleCrop>false</ScaleCrop>
  <HeadingPairs>
    <vt:vector size="4" baseType="variant">
      <vt:variant>
        <vt:lpstr>Tema</vt:lpstr>
      </vt:variant>
      <vt:variant>
        <vt:i4>1</vt:i4>
      </vt:variant>
      <vt:variant>
        <vt:lpstr>Slayt Başlıkları</vt:lpstr>
      </vt:variant>
      <vt:variant>
        <vt:i4>30</vt:i4>
      </vt:variant>
    </vt:vector>
  </HeadingPairs>
  <TitlesOfParts>
    <vt:vector size="31" baseType="lpstr">
      <vt:lpstr>Ofis Teması</vt:lpstr>
      <vt:lpstr>HİPERTANSİYON</vt:lpstr>
      <vt:lpstr>Slayt 2</vt:lpstr>
      <vt:lpstr>Slayt 3</vt:lpstr>
      <vt:lpstr>Slayt 4</vt:lpstr>
      <vt:lpstr> Standart Kan Basıncı Ölçümü  </vt:lpstr>
      <vt:lpstr>Slayt 6</vt:lpstr>
      <vt:lpstr>Slayt 7</vt:lpstr>
      <vt:lpstr>Laboratuvar İncelemeleri</vt:lpstr>
      <vt:lpstr>Slayt 9</vt:lpstr>
      <vt:lpstr>Sekonder hipertansiyon</vt:lpstr>
      <vt:lpstr>Kimlerde sekonder hipertansiyon araştırılmalıdır?</vt:lpstr>
      <vt:lpstr>Slayt 12</vt:lpstr>
      <vt:lpstr>Slayt 13</vt:lpstr>
      <vt:lpstr>TEDAVİ</vt:lpstr>
      <vt:lpstr>Slayt 15</vt:lpstr>
      <vt:lpstr>Slayt 16</vt:lpstr>
      <vt:lpstr>Slayt 17</vt:lpstr>
      <vt:lpstr>Slayt 18</vt:lpstr>
      <vt:lpstr>Slayt 19</vt:lpstr>
      <vt:lpstr>Slayt 20</vt:lpstr>
      <vt:lpstr>Slayt 21</vt:lpstr>
      <vt:lpstr>Slayt 22</vt:lpstr>
      <vt:lpstr>Slayt 23</vt:lpstr>
      <vt:lpstr>Slayt 24</vt:lpstr>
      <vt:lpstr>Slayt 25</vt:lpstr>
      <vt:lpstr>Slayt 26</vt:lpstr>
      <vt:lpstr>Slayt 27</vt:lpstr>
      <vt:lpstr>Antihipertansif ilaç kullanan hastaların takibi</vt:lpstr>
      <vt:lpstr>KAYNAKLAR</vt:lpstr>
      <vt:lpstr>Slayt 30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Asus</dc:creator>
  <cp:lastModifiedBy>Asus</cp:lastModifiedBy>
  <cp:revision>21</cp:revision>
  <dcterms:created xsi:type="dcterms:W3CDTF">2019-10-19T09:38:15Z</dcterms:created>
  <dcterms:modified xsi:type="dcterms:W3CDTF">2019-10-29T16:19:26Z</dcterms:modified>
</cp:coreProperties>
</file>