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6" r:id="rId3"/>
    <p:sldId id="258" r:id="rId4"/>
    <p:sldId id="259" r:id="rId5"/>
    <p:sldId id="260" r:id="rId6"/>
    <p:sldId id="264" r:id="rId7"/>
    <p:sldId id="261" r:id="rId8"/>
    <p:sldId id="262" r:id="rId9"/>
    <p:sldId id="267" r:id="rId10"/>
    <p:sldId id="263" r:id="rId11"/>
    <p:sldId id="271" r:id="rId12"/>
    <p:sldId id="265" r:id="rId13"/>
    <p:sldId id="266" r:id="rId14"/>
    <p:sldId id="268" r:id="rId15"/>
    <p:sldId id="269" r:id="rId16"/>
    <p:sldId id="275" r:id="rId17"/>
    <p:sldId id="276" r:id="rId18"/>
    <p:sldId id="284" r:id="rId19"/>
    <p:sldId id="272" r:id="rId20"/>
    <p:sldId id="273" r:id="rId21"/>
    <p:sldId id="274" r:id="rId22"/>
    <p:sldId id="277" r:id="rId23"/>
    <p:sldId id="278" r:id="rId24"/>
    <p:sldId id="280" r:id="rId25"/>
    <p:sldId id="28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5" d="100"/>
          <a:sy n="115" d="100"/>
        </p:scale>
        <p:origin x="-396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12948-153A-4C37-824A-16840226C0DF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BD7AD-FFC3-421E-9F64-8BCBD0BDC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0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En derin etki </a:t>
            </a:r>
            <a:r>
              <a:rPr lang="tr-TR" dirty="0" err="1"/>
              <a:t>prediyabet</a:t>
            </a:r>
            <a:r>
              <a:rPr lang="tr-TR" dirty="0"/>
              <a:t> tanımlama yeteneğiydi (sırasıyla% 53 ve% 33).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BD7AD-FFC3-421E-9F64-8BCBD0BDC53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05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85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66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87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80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13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27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14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00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08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19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904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2BF586-3656-467D-9AD3-E1700CC1AAB4}" type="datetimeFigureOut">
              <a:rPr lang="tr-TR" smtClean="0"/>
              <a:t>08.02.2018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7C448F-397B-41CE-A434-A79EBF3B557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50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78CA4AFE-C029-4F8B-AD98-DF33C98EEE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712" y="601261"/>
            <a:ext cx="8529657" cy="4392769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40199483-01FD-4ADC-BDA4-ABAEDEE20CDF}"/>
              </a:ext>
            </a:extLst>
          </p:cNvPr>
          <p:cNvSpPr txBox="1"/>
          <p:nvPr/>
        </p:nvSpPr>
        <p:spPr>
          <a:xfrm>
            <a:off x="5190978" y="5219114"/>
            <a:ext cx="5008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/>
              <a:t>Araş</a:t>
            </a:r>
            <a:r>
              <a:rPr lang="tr-TR" dirty="0"/>
              <a:t>. Gör. </a:t>
            </a:r>
            <a:r>
              <a:rPr lang="tr-TR" dirty="0" err="1"/>
              <a:t>Dr</a:t>
            </a:r>
            <a:r>
              <a:rPr lang="tr-TR" dirty="0"/>
              <a:t> Abdullah Kaan </a:t>
            </a:r>
            <a:r>
              <a:rPr lang="tr-TR" dirty="0" smtClean="0"/>
              <a:t>KURT</a:t>
            </a:r>
          </a:p>
          <a:p>
            <a:pPr algn="ctr"/>
            <a:r>
              <a:rPr lang="tr-TR" dirty="0" smtClean="0"/>
              <a:t>KTÜ Tıp Fakültesi Aile Hekimliği Anabilim Dalı</a:t>
            </a:r>
            <a:endParaRPr lang="tr-TR" dirty="0"/>
          </a:p>
          <a:p>
            <a:pPr algn="ctr"/>
            <a:r>
              <a:rPr lang="tr-TR" dirty="0"/>
              <a:t>06/02/2018</a:t>
            </a:r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3" name="Slayt Önizlemesi 2">
                <a:extLst>
                  <a:ext uri="{FF2B5EF4-FFF2-40B4-BE49-F238E27FC236}">
                    <a16:creationId xmlns:a16="http://schemas.microsoft.com/office/drawing/2014/main" id="{2326EC82-F0FD-4D8B-9E59-C2B2AA6C1CD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14518188"/>
                  </p:ext>
                </p:extLst>
              </p:nvPr>
            </p:nvGraphicFramePr>
            <p:xfrm>
              <a:off x="-2845855" y="702664"/>
              <a:ext cx="3048000" cy="1714500"/>
            </p:xfrm>
            <a:graphic>
              <a:graphicData uri="http://schemas.microsoft.com/office/powerpoint/2016/slidezoom">
                <pslz:sldZm>
                  <pslz:sldZmObj sldId="257" cId="640169924">
                    <pslz:zmPr id="{1EEADC92-E9E9-4FF8-BAD5-77541669A691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ayt Önizlemesi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xmlns="" xmlns:pslz="http://schemas.microsoft.com/office/powerpoint/2016/slidezoom" id="{2326EC82-F0FD-4D8B-9E59-C2B2AA6C1CD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845855" y="702664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016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E9C7F68-A0FB-4B46-9D7E-80A1F9CC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A019BFD-34A1-40FB-9227-EFB274A1F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Demografik veriler 2 çalışma kolunda benzerdi (Tablo 1).</a:t>
            </a:r>
          </a:p>
          <a:p>
            <a:pPr lvl="1">
              <a:lnSpc>
                <a:spcPct val="200000"/>
              </a:lnSpc>
            </a:pPr>
            <a:r>
              <a:rPr lang="tr-TR" dirty="0"/>
              <a:t>Çoğunluk </a:t>
            </a:r>
            <a:r>
              <a:rPr lang="tr-TR" dirty="0" err="1"/>
              <a:t>Kafkasdı</a:t>
            </a:r>
            <a:r>
              <a:rPr lang="tr-TR" dirty="0"/>
              <a:t> (% 87) </a:t>
            </a:r>
          </a:p>
          <a:p>
            <a:pPr lvl="1">
              <a:lnSpc>
                <a:spcPct val="200000"/>
              </a:lnSpc>
            </a:pPr>
            <a:r>
              <a:rPr lang="tr-TR" dirty="0"/>
              <a:t>Kadınlar (% 55),erkeklerden daha fazla idi.</a:t>
            </a:r>
          </a:p>
          <a:p>
            <a:pPr lvl="1">
              <a:lnSpc>
                <a:spcPct val="200000"/>
              </a:lnSpc>
            </a:pPr>
            <a:r>
              <a:rPr lang="tr-TR" dirty="0"/>
              <a:t>Yaş 45-91 yıl arasında idi(ortalama 63). </a:t>
            </a:r>
          </a:p>
          <a:p>
            <a:pPr lvl="1">
              <a:lnSpc>
                <a:spcPct val="200000"/>
              </a:lnSpc>
            </a:pPr>
            <a:r>
              <a:rPr lang="tr-TR" dirty="0"/>
              <a:t>Ortalama  boy 1.69 m, kilo 86.5 kg ve BMI 31.0 kg / m2 idi.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8004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4" descr="metin, makbuz içeren bir resim&#10;&#10;Yüksek güvenilirlikle oluşturulmuş açıklama">
            <a:extLst>
              <a:ext uri="{FF2B5EF4-FFF2-40B4-BE49-F238E27FC236}">
                <a16:creationId xmlns:a16="http://schemas.microsoft.com/office/drawing/2014/main" xmlns="" id="{6C87292C-E244-4A27-AAA6-9CCF8F149D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082" y="643466"/>
            <a:ext cx="696383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7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36E7CAA-0076-4C4D-B01A-CB3B0BD1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xmlns="" id="{8883FA8E-BB73-445A-AC24-1AEA5BE1A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Aktif tarama kolunda</a:t>
            </a:r>
          </a:p>
          <a:p>
            <a:pPr lvl="1"/>
            <a:r>
              <a:rPr lang="tr-TR" dirty="0"/>
              <a:t>Hastaların % 37’sinin (n = 60) HbA1c değeri ≤ 5.6 idi.</a:t>
            </a:r>
          </a:p>
          <a:p>
            <a:pPr lvl="1"/>
            <a:r>
              <a:rPr lang="tr-TR" dirty="0"/>
              <a:t>Hastaların % 53’nün (n = 88) HbA1c değeri </a:t>
            </a:r>
            <a:r>
              <a:rPr lang="tr-TR" dirty="0" err="1"/>
              <a:t>prediyabet</a:t>
            </a:r>
            <a:r>
              <a:rPr lang="tr-TR" dirty="0"/>
              <a:t> aralıkta  ( 5.7 - 6.4) idi</a:t>
            </a:r>
          </a:p>
          <a:p>
            <a:pPr lvl="1"/>
            <a:r>
              <a:rPr lang="tr-TR" dirty="0"/>
              <a:t>Hastaların % 10’da (n = 16) HbA1c ≥  6.5 bulunmuştur.</a:t>
            </a:r>
          </a:p>
          <a:p>
            <a:r>
              <a:rPr lang="tr-TR" dirty="0"/>
              <a:t> </a:t>
            </a:r>
            <a:r>
              <a:rPr lang="tr-TR" dirty="0" err="1"/>
              <a:t>Öglisemi</a:t>
            </a:r>
            <a:r>
              <a:rPr lang="tr-TR" dirty="0"/>
              <a:t>, </a:t>
            </a:r>
            <a:r>
              <a:rPr lang="tr-TR" dirty="0" err="1"/>
              <a:t>prediyabet</a:t>
            </a:r>
            <a:r>
              <a:rPr lang="tr-TR" dirty="0"/>
              <a:t> ve diyabetli hastalar için ortalama HbA1c değerleri sırasıyla 5.34,  5.93 ve  6.68 idi.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0597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4CBA0EA-1E09-4D26-927D-114098E1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16852F7-0E48-4A47-9060-DB058B43B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Standart çalışma kolu 73 (% 22) hasta tarandı.</a:t>
            </a:r>
          </a:p>
          <a:p>
            <a:r>
              <a:rPr lang="tr-TR" dirty="0"/>
              <a:t>Taramada en yaygın olarak kan glikozu (n = 70,% 96) kullanıldı. Sadece 4 kişi HbA1c testiyle tarandı; Bunlardan 1 tanesinde ise HbA1c ve kan şekeri kullanılmış.</a:t>
            </a:r>
          </a:p>
          <a:p>
            <a:endParaRPr lang="tr-TR" dirty="0"/>
          </a:p>
          <a:p>
            <a:pPr lvl="1"/>
            <a:r>
              <a:rPr lang="tr-TR" dirty="0"/>
              <a:t>Hastaların % 33’ü (n = 24) </a:t>
            </a:r>
            <a:r>
              <a:rPr lang="tr-TR" dirty="0" err="1"/>
              <a:t>prediyabetik</a:t>
            </a:r>
            <a:r>
              <a:rPr lang="tr-TR" dirty="0"/>
              <a:t> </a:t>
            </a:r>
            <a:r>
              <a:rPr lang="tr-TR" dirty="0" err="1"/>
              <a:t>glisemik</a:t>
            </a:r>
            <a:r>
              <a:rPr lang="tr-TR" dirty="0"/>
              <a:t> aralıkta, </a:t>
            </a:r>
          </a:p>
          <a:p>
            <a:pPr lvl="1"/>
            <a:r>
              <a:rPr lang="tr-TR" dirty="0"/>
              <a:t>Hastaların %8’i (n = 6) diyabetik </a:t>
            </a:r>
            <a:r>
              <a:rPr lang="tr-TR" dirty="0" err="1"/>
              <a:t>glisemik</a:t>
            </a:r>
            <a:r>
              <a:rPr lang="tr-TR" dirty="0"/>
              <a:t> aralıkta,</a:t>
            </a:r>
          </a:p>
          <a:p>
            <a:pPr lvl="1"/>
            <a:r>
              <a:rPr lang="tr-TR" dirty="0"/>
              <a:t>Hastaların Çoğu ise </a:t>
            </a:r>
            <a:r>
              <a:rPr lang="tr-TR" dirty="0" err="1"/>
              <a:t>öglisemik</a:t>
            </a:r>
            <a:r>
              <a:rPr lang="tr-TR" dirty="0"/>
              <a:t> aralıkta (n = 43, 59%) saptandı.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363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EC62D40-D278-488F-BEA1-5124ADA0A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E122B62-CD9E-4423-82A1-CB4704F41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Glisemik</a:t>
            </a:r>
            <a:r>
              <a:rPr lang="tr-TR" dirty="0"/>
              <a:t> sonuçlar aktif ve standart uygulama kolları arasında karşılaştırıldı. </a:t>
            </a:r>
          </a:p>
          <a:p>
            <a:r>
              <a:rPr lang="tr-TR" dirty="0"/>
              <a:t>Analiz sonucu, </a:t>
            </a:r>
            <a:r>
              <a:rPr lang="tr-TR" dirty="0" err="1"/>
              <a:t>glisemik</a:t>
            </a:r>
            <a:r>
              <a:rPr lang="tr-TR" dirty="0"/>
              <a:t> sonuçların yöntemlere (aktif </a:t>
            </a:r>
            <a:r>
              <a:rPr lang="tr-TR" dirty="0" err="1"/>
              <a:t>vs</a:t>
            </a:r>
            <a:r>
              <a:rPr lang="tr-TR" dirty="0"/>
              <a:t> standart) göre istatistiksel olarak birbirinden farklı olduğunu gösterdi.(P = 0.005).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898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DD01FE4-89D4-4741-B702-FF85AD1D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C60B148C-ACD4-48C8-949C-F98B1974AE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6270" y="1737360"/>
            <a:ext cx="557946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820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455E1BA-2D15-4392-9116-38C16076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E4231E0-2105-4131-AA82-7FEFC74D8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çalışma 45 yaş ve üzeri bireylerin sistematik olarak taranmasında POC Hba1c’nin standart pratik taramaya göre daha etkin olduğunu göstermiştir(P = 0.005).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1863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595CE88-FB25-4049-AE7B-9D4FB2658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979B093-EA7A-4EB3-8AAD-A350B40ED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Sonuçlar, </a:t>
            </a:r>
          </a:p>
          <a:p>
            <a:pPr lvl="1"/>
            <a:r>
              <a:rPr lang="tr-TR" dirty="0"/>
              <a:t>Etkin tarama kolu, hastaların% 63'ünün (n = 104) kronik </a:t>
            </a:r>
            <a:r>
              <a:rPr lang="tr-TR" dirty="0" err="1"/>
              <a:t>hiperglisemilerinden</a:t>
            </a:r>
            <a:r>
              <a:rPr lang="tr-TR" dirty="0"/>
              <a:t>  habersiz olduğunu göstermiştir.</a:t>
            </a:r>
          </a:p>
          <a:p>
            <a:pPr lvl="1"/>
            <a:r>
              <a:rPr lang="tr-TR" dirty="0"/>
              <a:t>Standart pratikte bu, % 41 (n = 30) olarak bulunmuştur.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1882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690200D-3244-4EB7-813B-24FA25C07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27837DF-C4DF-4C2E-B5C8-3B49DEFC3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Tarama kolları arasındaki </a:t>
            </a:r>
            <a:r>
              <a:rPr lang="tr-TR" dirty="0" err="1"/>
              <a:t>hiperglisemi</a:t>
            </a:r>
            <a:r>
              <a:rPr lang="tr-TR" dirty="0"/>
              <a:t> tespitindeki % 22'lik fark testin yararını en iyi şekilde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314027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0597372-F297-44A0-9B40-F38E7379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678021C-0F37-4EA9-A8FE-06A07EAEB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HbA1c  açlık veya rastgele glikoz ile karşılaştırıldığında 3 ay boyunca süren </a:t>
            </a:r>
            <a:r>
              <a:rPr lang="tr-TR" dirty="0" err="1"/>
              <a:t>hiperglisemiyi</a:t>
            </a:r>
            <a:r>
              <a:rPr lang="tr-TR" dirty="0"/>
              <a:t> daha doğru yansıtır.</a:t>
            </a:r>
          </a:p>
          <a:p>
            <a:r>
              <a:rPr lang="tr-TR" dirty="0"/>
              <a:t>Glikozun tek başına kullanılması </a:t>
            </a:r>
            <a:r>
              <a:rPr lang="tr-TR" dirty="0" err="1"/>
              <a:t>glisemi</a:t>
            </a:r>
            <a:r>
              <a:rPr lang="tr-TR" dirty="0"/>
              <a:t> eğrisi tamamen yukarıya doğru kayana, </a:t>
            </a:r>
            <a:r>
              <a:rPr lang="tr-TR" dirty="0" err="1"/>
              <a:t>diyagnostik</a:t>
            </a:r>
            <a:r>
              <a:rPr lang="tr-TR" dirty="0"/>
              <a:t> eşiği geçene ve günlük yaşamı etkileyen rahatsız edici semptomlar ortaya çıkıncaya kadar tanıyı  gözden kaçırabilir.</a:t>
            </a:r>
          </a:p>
        </p:txBody>
      </p:sp>
    </p:spTree>
    <p:extLst>
      <p:ext uri="{BB962C8B-B14F-4D97-AF65-F5344CB8AC3E}">
        <p14:creationId xmlns:p14="http://schemas.microsoft.com/office/powerpoint/2010/main" val="342366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B4045B8-3C1A-4F80-A8E3-8D8F6B880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dirty="0"/>
              <a:t>Sistematik Diyabet Taramasında Kullanılan Hasta Başı Hba1c Testi </a:t>
            </a:r>
            <a:r>
              <a:rPr lang="tr-TR" sz="4400" dirty="0" err="1"/>
              <a:t>Prediyabetin</a:t>
            </a:r>
            <a:r>
              <a:rPr lang="tr-TR" sz="4400" dirty="0"/>
              <a:t> </a:t>
            </a:r>
            <a:r>
              <a:rPr lang="tr-TR" sz="4400" dirty="0" err="1"/>
              <a:t>Teşisini</a:t>
            </a:r>
            <a:r>
              <a:rPr lang="tr-TR" sz="4400" dirty="0"/>
              <a:t> Kolaylaştırır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F3ECD35B-2261-4FF6-AAC2-2D271D2DC2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860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6CB632A-75E0-4B61-AB2F-BF1A9B9E2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EAE6AFA-9A91-4EEE-BB93-BFEF5BA86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çalışmanın farklılığını oluşturan hastalığın erken döneminde bireyleri etkili bir şekilde tespit etmesi nedeniyle, HbA1c üstün bir tarama yöntemi olabilir.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837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7F6DE7A-29B8-40C1-ACC7-60AC9D52D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1401FE3-CF65-417F-8082-257824B04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Kronik </a:t>
            </a:r>
            <a:r>
              <a:rPr lang="tr-TR" dirty="0" err="1"/>
              <a:t>hiperglisemiyi</a:t>
            </a:r>
            <a:r>
              <a:rPr lang="tr-TR" dirty="0"/>
              <a:t> erkenden belirleme ve tedavi etme HbA1c taramalarıyla mümkündür. </a:t>
            </a:r>
          </a:p>
          <a:p>
            <a:r>
              <a:rPr lang="tr-TR" dirty="0"/>
              <a:t>POC cihazları bu işi kolaylaştırır ve daha fazla kişiye ulaşıma olanak tanır.</a:t>
            </a:r>
          </a:p>
          <a:p>
            <a:r>
              <a:rPr lang="tr-TR" dirty="0"/>
              <a:t>Ayrıca, POC HbA1c cihazları, acil değerlendirme, hasta eğitimi ve erken yönetime izin vererek hasta bakımını iyileştirir.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393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30F9FFD-592D-4E3C-9CCF-8164B55A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273D1B9-0E51-4EAE-861F-E1B2EF0B2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Amerikan Diyabet Derneği  ≥45 yaşındaki yetişkinleri veya en az bir risk faktörü olan gençleri taramayı önerir. </a:t>
            </a:r>
          </a:p>
          <a:p>
            <a:r>
              <a:rPr lang="tr-TR" dirty="0"/>
              <a:t>Birleşik Devletler Koruyucu Hizmetler Görev Gücü (USPSTF) ise, 40-70 yaş arasındaki aşırı kilolu ya da </a:t>
            </a:r>
            <a:r>
              <a:rPr lang="tr-TR" dirty="0" err="1"/>
              <a:t>obez</a:t>
            </a:r>
            <a:r>
              <a:rPr lang="tr-TR" dirty="0"/>
              <a:t> hastalara odaklanmaktadır. </a:t>
            </a:r>
          </a:p>
        </p:txBody>
      </p:sp>
    </p:spTree>
    <p:extLst>
      <p:ext uri="{BB962C8B-B14F-4D97-AF65-F5344CB8AC3E}">
        <p14:creationId xmlns:p14="http://schemas.microsoft.com/office/powerpoint/2010/main" val="2113534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B68B67D-2D44-403A-A051-1FE6AFA9F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7DBF962-3789-4357-B3F9-76F210204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USPSTF önerilerini uygulayan post-hoc analiz taraması hasta sayısını164’den 104’e  düşürdü, benzer sonuçlar ile:</a:t>
            </a:r>
          </a:p>
          <a:p>
            <a:pPr lvl="1"/>
            <a:r>
              <a:rPr lang="tr-TR" dirty="0"/>
              <a:t> ortalama HbA1c  5.78,</a:t>
            </a:r>
          </a:p>
          <a:p>
            <a:pPr lvl="1"/>
            <a:r>
              <a:rPr lang="tr-TR" dirty="0"/>
              <a:t>Hastaların % 10’nun HbA1c’si ≥% 6.5 </a:t>
            </a:r>
          </a:p>
          <a:p>
            <a:pPr lvl="1"/>
            <a:r>
              <a:rPr lang="tr-TR" dirty="0"/>
              <a:t>Hastaların % 50’sinin HbA1c’si % 5.7 -% 6.4 arasında değişmekle birlikte</a:t>
            </a:r>
          </a:p>
          <a:p>
            <a:pPr lvl="1"/>
            <a:r>
              <a:rPr lang="tr-TR" dirty="0"/>
              <a:t> ortalama HbA1c, ADA kriterlerine göre ≥% 6.5 daha yüksek bulundu. (Tablo 1)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6405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DD9594F-AE9A-48B7-98A2-6EC15FC8E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9C72B6A-028F-4882-B755-E1DD053E6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Sonuç olarak kullanılan kılavuz ilkeleri ne olursa olsun, sistematik olarak tarama yapılması standart tarama uygulamalarına göre daha etkilidir.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7885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B38BB8D-CB5E-4607-AD74-660B3AC4B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55223D1-D001-4699-9011-0FFC9C3D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6000" b="1" dirty="0"/>
          </a:p>
          <a:p>
            <a:endParaRPr lang="tr-TR" sz="6000" b="1" dirty="0"/>
          </a:p>
          <a:p>
            <a:endParaRPr lang="tr-TR" sz="6000" b="1" dirty="0"/>
          </a:p>
          <a:p>
            <a:pPr marL="871400" lvl="5" indent="0">
              <a:buNone/>
            </a:pPr>
            <a:r>
              <a:rPr lang="tr-TR" sz="5400" b="1" dirty="0"/>
              <a:t>					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341996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3ACD0D04-B93F-49E9-9654-F612FB830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570" y="1930444"/>
            <a:ext cx="3135109" cy="3442759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xmlns="" id="{4FD44440-ED80-4214-9EE4-AB638010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GİRİŞ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6CA40ED-4401-4CB5-9A51-18BB218E3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r>
              <a:rPr lang="tr-TR" dirty="0"/>
              <a:t>Milyonlarca Amerikalı bilinçsiz olarak kronik </a:t>
            </a:r>
            <a:r>
              <a:rPr lang="tr-TR" dirty="0" err="1"/>
              <a:t>hiperglisemi</a:t>
            </a:r>
            <a:r>
              <a:rPr lang="tr-TR" dirty="0"/>
              <a:t> ile yaşamaktadır.</a:t>
            </a:r>
          </a:p>
          <a:p>
            <a:endParaRPr lang="tr-TR" dirty="0"/>
          </a:p>
          <a:p>
            <a:r>
              <a:rPr lang="tr-TR" dirty="0"/>
              <a:t>Güvenilir ve kullanışlı bir tarama testi ile erken teşhis, tedavi ve sağlık sorunlarında iyileşme sağlanabilir.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956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527211B-307A-426F-8B59-900526BA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DA10A5E-6DD6-49D7-A5E6-56189CE57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kimya paneli aracılığıyla ölçülen açlık kan şekeri, hasta başı HbA1c (POC) testlerinin aksine, daha elverişsiz ve değişkendir. </a:t>
            </a:r>
          </a:p>
          <a:p>
            <a:r>
              <a:rPr lang="tr-TR" dirty="0"/>
              <a:t>Aynı zamanda tanı koyulmasında gecikmelere de  neden olabilir.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7CC6881-C70D-40DB-B895-88D7181AD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678" y="3868844"/>
            <a:ext cx="2000250" cy="200025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7594824-96FF-42EB-9F24-371774A40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574" y="3712255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6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c hba1c cihazı ile ilgili görsel sonucu">
            <a:extLst>
              <a:ext uri="{FF2B5EF4-FFF2-40B4-BE49-F238E27FC236}">
                <a16:creationId xmlns:a16="http://schemas.microsoft.com/office/drawing/2014/main" xmlns="" id="{0E81243E-0C3A-4F09-91A9-B471CC5CF5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8" r="4345" b="5"/>
          <a:stretch/>
        </p:blipFill>
        <p:spPr bwMode="auto">
          <a:xfrm>
            <a:off x="8020570" y="1916318"/>
            <a:ext cx="3135109" cy="347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xmlns="" id="{FC97406F-87F4-4E8E-924A-2E24CE6A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tr-TR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105BD31-85CD-4BCC-92F0-5C10984E0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r>
              <a:rPr lang="tr-TR" dirty="0"/>
              <a:t>Bu çalışmada bir aile hekimliği kliniğine başvuran 45 yaş ve üzeri yetişkinlerin standart uygulamalar ve sistematik olarak sunulan POC HbA1c testi kullanılarak </a:t>
            </a:r>
            <a:r>
              <a:rPr lang="tr-TR" dirty="0" err="1"/>
              <a:t>diabet</a:t>
            </a:r>
            <a:r>
              <a:rPr lang="tr-TR" dirty="0"/>
              <a:t> sıklığı ve bilinmeyen kronik </a:t>
            </a:r>
            <a:r>
              <a:rPr lang="tr-TR" dirty="0" err="1"/>
              <a:t>hipergilisemi</a:t>
            </a:r>
            <a:r>
              <a:rPr lang="tr-TR" dirty="0"/>
              <a:t> durumunu belirlenmesi karşılaştırıldı.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553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3124C0D-62DB-4683-967E-8166FB013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METHOD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E2188F7-63DA-4E4D-8FED-B00221DD9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Nisan 2013 ile Mart 2014 tarihleri arasında</a:t>
            </a:r>
          </a:p>
          <a:p>
            <a:pPr lvl="1"/>
            <a:r>
              <a:rPr lang="tr-TR" dirty="0"/>
              <a:t>Salı günleri aktif tarama kolu için</a:t>
            </a:r>
          </a:p>
          <a:p>
            <a:pPr lvl="1"/>
            <a:r>
              <a:rPr lang="tr-TR" dirty="0"/>
              <a:t>Çarşamba günü standart uygulama kolu için hastalar </a:t>
            </a:r>
            <a:r>
              <a:rPr lang="tr-TR" dirty="0" err="1"/>
              <a:t>klinisyenler</a:t>
            </a:r>
            <a:r>
              <a:rPr lang="tr-TR" dirty="0"/>
              <a:t> tarafından değerlendirildi.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73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C165037-48D3-4521-9D46-5C79074C1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METHOD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B7F6D47-38BF-4E77-9192-5921C0BBC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Gebeler,</a:t>
            </a:r>
          </a:p>
          <a:p>
            <a:r>
              <a:rPr lang="tr-TR" dirty="0"/>
              <a:t>tip 1 veya tip 2 Diyabet hastaları, </a:t>
            </a:r>
          </a:p>
          <a:p>
            <a:pPr marL="0" indent="0">
              <a:buNone/>
            </a:pPr>
            <a:r>
              <a:rPr lang="tr-TR" dirty="0"/>
              <a:t>  Son 12 ay içinde Hba1c testi yapılanlar,</a:t>
            </a:r>
          </a:p>
          <a:p>
            <a:r>
              <a:rPr lang="tr-TR" dirty="0"/>
              <a:t>Son 3 ay içinde steroid kullananlar çalışmadan dışlandı.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E2F2D87A-1796-439E-B05C-AF4CD2433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044" y="4214373"/>
            <a:ext cx="2981325" cy="153352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40E4A66B-1D38-4471-8E00-00A1FCD67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187" y="4166748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0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70FC6FC-A3D9-456F-91B7-3724D165D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METHOD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B8B9BC3-004A-4976-8D16-1807EDD6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 özellikleri tanımlayıcı istatistiklerle incelendi.</a:t>
            </a:r>
          </a:p>
          <a:p>
            <a:r>
              <a:rPr lang="tr-TR" dirty="0"/>
              <a:t>Orantısal farklılıklar </a:t>
            </a:r>
            <a:r>
              <a:rPr lang="tr-TR" dirty="0" err="1"/>
              <a:t>Pearson</a:t>
            </a:r>
            <a:r>
              <a:rPr lang="tr-TR" dirty="0"/>
              <a:t> χ2 bağımsızlık analizi kullanılarak değerlendirildi.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58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3352056-BE83-47C9-B936-3D5D6634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39D59BC-CA9C-4EFF-86F5-683B6FFBF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Standart muayenede 709 hasta değerlendirildi; hariç tutma kriterlerine göre 324'ü nihai analizde yer aldı.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Aktif tarama kolu 689 hastayı değerlendirdi. Hariç tutma kriterleri  390 kişiyi dışladı, 117 kişiye lojistik nedenle ulaşılamadı; 182 kişiye  katılım teklif edildi , 17'si kabul etmedi  ve 164 kişi  tarandı.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071368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1103</TotalTime>
  <Words>795</Words>
  <Application>Microsoft Office PowerPoint</Application>
  <PresentationFormat>Özel</PresentationFormat>
  <Paragraphs>87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Geçmişe bakış</vt:lpstr>
      <vt:lpstr>PowerPoint Sunusu</vt:lpstr>
      <vt:lpstr>Sistematik Diyabet Taramasında Kullanılan Hasta Başı Hba1c Testi Prediyabetin Teşisini Kolaylaştırır </vt:lpstr>
      <vt:lpstr>GİRİŞ </vt:lpstr>
      <vt:lpstr>GİRİŞ</vt:lpstr>
      <vt:lpstr>GİRİŞ</vt:lpstr>
      <vt:lpstr>METHOD</vt:lpstr>
      <vt:lpstr>METHOD</vt:lpstr>
      <vt:lpstr>METHOD</vt:lpstr>
      <vt:lpstr>BULGULAR</vt:lpstr>
      <vt:lpstr>BULGULAR</vt:lpstr>
      <vt:lpstr>PowerPoint Sunusu</vt:lpstr>
      <vt:lpstr>BULGULAR</vt:lpstr>
      <vt:lpstr>BULGULAR</vt:lpstr>
      <vt:lpstr>BULGULAR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Sistematik Diabet Taramasında Kullanılan Hasta Başı Hba1c Testi Prediyabetin Teşisini Kolaylaştırır</dc:title>
  <dc:creator>lenovo</dc:creator>
  <cp:lastModifiedBy>Win7</cp:lastModifiedBy>
  <cp:revision>79</cp:revision>
  <dcterms:created xsi:type="dcterms:W3CDTF">2018-02-03T16:42:34Z</dcterms:created>
  <dcterms:modified xsi:type="dcterms:W3CDTF">2018-02-08T06:08:42Z</dcterms:modified>
</cp:coreProperties>
</file>