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9" r:id="rId5"/>
    <p:sldId id="269" r:id="rId6"/>
    <p:sldId id="274" r:id="rId7"/>
    <p:sldId id="275" r:id="rId8"/>
    <p:sldId id="270" r:id="rId9"/>
    <p:sldId id="262" r:id="rId10"/>
    <p:sldId id="263" r:id="rId11"/>
    <p:sldId id="281" r:id="rId12"/>
    <p:sldId id="279" r:id="rId13"/>
    <p:sldId id="272" r:id="rId14"/>
    <p:sldId id="278" r:id="rId15"/>
    <p:sldId id="280" r:id="rId16"/>
    <p:sldId id="265" r:id="rId17"/>
    <p:sldId id="277" r:id="rId18"/>
    <p:sldId id="273" r:id="rId19"/>
    <p:sldId id="271" r:id="rId20"/>
    <p:sldId id="282" r:id="rId21"/>
    <p:sldId id="264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324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102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CJL54lw-2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0121" y="563525"/>
            <a:ext cx="11844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</a:t>
            </a:r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www.youtube.com/watch?v=2CJL54lw-2g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  </a:t>
            </a:r>
          </a:p>
          <a:p>
            <a:r>
              <a:rPr lang="tr-TR" dirty="0"/>
              <a:t> </a:t>
            </a:r>
            <a:r>
              <a:rPr lang="tr-TR" dirty="0" smtClean="0"/>
              <a:t>   https</a:t>
            </a:r>
            <a:r>
              <a:rPr lang="tr-TR" dirty="0"/>
              <a:t>://www.youtube.com/watch?v=2IOLjbakSQs</a:t>
            </a:r>
          </a:p>
        </p:txBody>
      </p:sp>
    </p:spTree>
    <p:extLst>
      <p:ext uri="{BB962C8B-B14F-4D97-AF65-F5344CB8AC3E}">
        <p14:creationId xmlns:p14="http://schemas.microsoft.com/office/powerpoint/2010/main" val="3468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76176" y="1535142"/>
            <a:ext cx="85804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​</a:t>
            </a:r>
            <a:endParaRPr lang="tr-TR" sz="2400" dirty="0"/>
          </a:p>
          <a:p>
            <a:r>
              <a:rPr lang="tr-TR" sz="2400" dirty="0"/>
              <a:t>​ </a:t>
            </a:r>
            <a:r>
              <a:rPr lang="tr-TR" sz="2400" dirty="0" smtClean="0"/>
              <a:t>Kelimeleri</a:t>
            </a:r>
            <a:r>
              <a:rPr lang="tr-TR" sz="2400" dirty="0"/>
              <a:t>, </a:t>
            </a:r>
            <a:r>
              <a:rPr lang="tr-TR" sz="2400" dirty="0" smtClean="0"/>
              <a:t>harfleri öğrenmede </a:t>
            </a:r>
            <a:r>
              <a:rPr lang="tr-TR" sz="2400" dirty="0"/>
              <a:t>güçlük</a:t>
            </a:r>
          </a:p>
          <a:p>
            <a:r>
              <a:rPr lang="tr-TR" sz="2400" dirty="0" smtClean="0"/>
              <a:t> 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Harflerin </a:t>
            </a:r>
            <a:r>
              <a:rPr lang="tr-TR" sz="2400" dirty="0"/>
              <a:t>ya da sayıların yönünü ters yazma,</a:t>
            </a:r>
          </a:p>
          <a:p>
            <a:r>
              <a:rPr lang="tr-TR" sz="2400" dirty="0"/>
              <a:t> 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smtClean="0"/>
              <a:t>Kelimeleri </a:t>
            </a:r>
            <a:r>
              <a:rPr lang="tr-TR" sz="2400" dirty="0"/>
              <a:t>tersten okuyup yazma </a:t>
            </a:r>
            <a:endParaRPr lang="tr-TR" sz="2400" dirty="0" smtClean="0"/>
          </a:p>
          <a:p>
            <a:r>
              <a:rPr lang="tr-TR" sz="2400" dirty="0" smtClean="0"/>
              <a:t>​ 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Yazı </a:t>
            </a:r>
            <a:r>
              <a:rPr lang="tr-TR" sz="2400" dirty="0"/>
              <a:t>yazarken çok çabuk yorulma,</a:t>
            </a:r>
          </a:p>
          <a:p>
            <a:r>
              <a:rPr lang="tr-TR" sz="2400" dirty="0" smtClean="0"/>
              <a:t>​ 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Talimatları </a:t>
            </a:r>
            <a:r>
              <a:rPr lang="tr-TR" sz="2400" dirty="0"/>
              <a:t>takip etmede güçlük,</a:t>
            </a:r>
          </a:p>
          <a:p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850605" y="606056"/>
            <a:ext cx="6556560" cy="935665"/>
          </a:xfrm>
        </p:spPr>
        <p:txBody>
          <a:bodyPr>
            <a:normAutofit/>
          </a:bodyPr>
          <a:lstStyle/>
          <a:p>
            <a:r>
              <a:rPr lang="tr-TR" sz="3600" b="1" u="sng" dirty="0" smtClean="0"/>
              <a:t>İLKÖĞRETİM DÖNEMİ</a:t>
            </a:r>
            <a:endParaRPr lang="tr-TR" sz="36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96" y="600075"/>
            <a:ext cx="2892777" cy="22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51543" y="1944914"/>
            <a:ext cx="84763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Organize olamama,</a:t>
            </a:r>
          </a:p>
          <a:p>
            <a:r>
              <a:rPr lang="tr-TR" sz="2400" dirty="0"/>
              <a:t> </a:t>
            </a:r>
            <a:endParaRPr lang="tr-TR" sz="2400" dirty="0" smtClean="0"/>
          </a:p>
          <a:p>
            <a:r>
              <a:rPr lang="tr-TR" sz="2400" dirty="0" smtClean="0"/>
              <a:t>Okula </a:t>
            </a:r>
            <a:r>
              <a:rPr lang="tr-TR" sz="2400" dirty="0"/>
              <a:t>gitmede isteksizlik,</a:t>
            </a:r>
          </a:p>
          <a:p>
            <a:endParaRPr lang="tr-TR" sz="2400" dirty="0" smtClean="0"/>
          </a:p>
          <a:p>
            <a:r>
              <a:rPr lang="tr-TR" sz="2400" dirty="0" smtClean="0"/>
              <a:t>Saat </a:t>
            </a:r>
            <a:r>
              <a:rPr lang="tr-TR" sz="2400" dirty="0"/>
              <a:t>ve zamanla ilgili kavramları öğrenmede zorlanma,</a:t>
            </a:r>
          </a:p>
          <a:p>
            <a:endParaRPr lang="tr-TR" sz="2400" dirty="0" smtClean="0"/>
          </a:p>
          <a:p>
            <a:r>
              <a:rPr lang="tr-TR" sz="2400" dirty="0" smtClean="0"/>
              <a:t>Sağ-sol </a:t>
            </a:r>
            <a:r>
              <a:rPr lang="tr-TR" sz="2400" dirty="0"/>
              <a:t>ayrımı, yer-yön kavramında güçlük yaşama,</a:t>
            </a:r>
          </a:p>
          <a:p>
            <a:r>
              <a:rPr lang="tr-TR" sz="2400" dirty="0" smtClean="0"/>
              <a:t>​</a:t>
            </a:r>
          </a:p>
          <a:p>
            <a:r>
              <a:rPr lang="tr-TR" sz="2400" dirty="0" smtClean="0"/>
              <a:t>Top </a:t>
            </a:r>
            <a:r>
              <a:rPr lang="tr-TR" sz="2400" dirty="0"/>
              <a:t>oynama, ip atlama gibi beden koordinasyonu gerektiren oyunlarda zorlanma</a:t>
            </a: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81012" y="476396"/>
            <a:ext cx="8534400" cy="1555604"/>
          </a:xfrm>
        </p:spPr>
        <p:txBody>
          <a:bodyPr/>
          <a:lstStyle/>
          <a:p>
            <a:r>
              <a:rPr lang="tr-TR" b="1" u="sng" dirty="0" err="1" smtClean="0"/>
              <a:t>İlköğretİM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dönemİ</a:t>
            </a:r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7482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53143" y="1349829"/>
            <a:ext cx="849085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u="sng" dirty="0" smtClean="0"/>
              <a:t>BÜYÜK ÇOCUKLARDA VE YETİŞKİNLERDE</a:t>
            </a:r>
            <a:endParaRPr lang="tr-TR" sz="3600" b="1" u="sng" dirty="0"/>
          </a:p>
          <a:p>
            <a:endParaRPr lang="tr-TR" sz="3600" u="sng" dirty="0"/>
          </a:p>
          <a:p>
            <a:r>
              <a:rPr lang="tr-TR" sz="2400" dirty="0"/>
              <a:t>Okuma sorunu</a:t>
            </a:r>
          </a:p>
          <a:p>
            <a:r>
              <a:rPr lang="tr-TR" sz="2400" dirty="0"/>
              <a:t>Matematik problemlerini tamamlayamama</a:t>
            </a:r>
          </a:p>
          <a:p>
            <a:r>
              <a:rPr lang="tr-TR" sz="2400" dirty="0"/>
              <a:t>Ezberleme sorunu</a:t>
            </a:r>
          </a:p>
          <a:p>
            <a:r>
              <a:rPr lang="tr-TR" sz="2400" dirty="0"/>
              <a:t>Zaman yönetimi sorunu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28" y="3991429"/>
            <a:ext cx="2975101" cy="223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5357" y="271130"/>
            <a:ext cx="10058400" cy="1057940"/>
          </a:xfrm>
        </p:spPr>
        <p:txBody>
          <a:bodyPr/>
          <a:lstStyle/>
          <a:p>
            <a:r>
              <a:rPr lang="tr-TR" dirty="0" smtClean="0"/>
              <a:t>Özgül </a:t>
            </a:r>
            <a:r>
              <a:rPr lang="tr-TR" dirty="0" err="1" smtClean="0"/>
              <a:t>öğrenİm</a:t>
            </a:r>
            <a:r>
              <a:rPr lang="tr-TR" dirty="0" smtClean="0"/>
              <a:t> bozukluğu </a:t>
            </a:r>
            <a:r>
              <a:rPr lang="tr-TR" dirty="0" err="1" smtClean="0"/>
              <a:t>tanI</a:t>
            </a:r>
            <a:r>
              <a:rPr lang="tr-TR" dirty="0" smtClean="0"/>
              <a:t> </a:t>
            </a:r>
            <a:r>
              <a:rPr lang="tr-TR" dirty="0" err="1" smtClean="0"/>
              <a:t>krİterlerİ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1801" y="1977657"/>
            <a:ext cx="8970151" cy="42506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Bireysel olarak uygulanan standart doğru okuma ya da kavrama testleri ile ölçüldüğü üzere, kişinin kronolojik yaşı, ölçülen zeka düzeyi ve yaşına uygun olarak aldığı eğitim göz önünde bulundurulduğunda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b="1" i="1" dirty="0" smtClean="0">
                <a:solidFill>
                  <a:schemeClr val="tx1"/>
                </a:solidFill>
              </a:rPr>
              <a:t>okuma </a:t>
            </a:r>
            <a:r>
              <a:rPr lang="tr-TR" b="1" i="1" dirty="0">
                <a:solidFill>
                  <a:schemeClr val="tx1"/>
                </a:solidFill>
              </a:rPr>
              <a:t>başarısı </a:t>
            </a:r>
            <a:r>
              <a:rPr lang="tr-TR" dirty="0">
                <a:solidFill>
                  <a:schemeClr val="tx1"/>
                </a:solidFill>
              </a:rPr>
              <a:t>beklenenin önemli ölçüde </a:t>
            </a:r>
            <a:r>
              <a:rPr lang="tr-TR" dirty="0" smtClean="0">
                <a:solidFill>
                  <a:schemeClr val="tx1"/>
                </a:solidFill>
              </a:rPr>
              <a:t>altında </a:t>
            </a:r>
            <a:r>
              <a:rPr lang="tr-TR" dirty="0" err="1" smtClean="0">
                <a:solidFill>
                  <a:schemeClr val="tx1"/>
                </a:solidFill>
              </a:rPr>
              <a:t>ise:</a:t>
            </a:r>
            <a:r>
              <a:rPr lang="tr-TR" b="1" i="1" dirty="0" err="1" smtClean="0">
                <a:solidFill>
                  <a:schemeClr val="tx1"/>
                </a:solidFill>
              </a:rPr>
              <a:t>DİSLEKSİ</a:t>
            </a:r>
            <a:endParaRPr lang="tr-TR" b="1" i="1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b="1" i="1" dirty="0" smtClean="0">
                <a:solidFill>
                  <a:schemeClr val="tx1"/>
                </a:solidFill>
              </a:rPr>
              <a:t>matematiksel </a:t>
            </a:r>
            <a:r>
              <a:rPr lang="tr-TR" b="1" i="1" dirty="0">
                <a:solidFill>
                  <a:schemeClr val="tx1"/>
                </a:solidFill>
              </a:rPr>
              <a:t>becerileri</a:t>
            </a:r>
            <a:r>
              <a:rPr lang="tr-TR" dirty="0">
                <a:solidFill>
                  <a:schemeClr val="tx1"/>
                </a:solidFill>
              </a:rPr>
              <a:t> beklenenin önemli ölçüde altında </a:t>
            </a:r>
            <a:r>
              <a:rPr lang="tr-TR" dirty="0" err="1" smtClean="0">
                <a:solidFill>
                  <a:schemeClr val="tx1"/>
                </a:solidFill>
              </a:rPr>
              <a:t>ise</a:t>
            </a:r>
            <a:r>
              <a:rPr lang="tr-TR" b="1" i="1" dirty="0" err="1" smtClean="0">
                <a:solidFill>
                  <a:schemeClr val="tx1"/>
                </a:solidFill>
              </a:rPr>
              <a:t>:DİSKALKULİ</a:t>
            </a:r>
            <a:endParaRPr lang="tr-TR" b="1" i="1" dirty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b="1" i="1" dirty="0" smtClean="0">
                <a:solidFill>
                  <a:schemeClr val="tx1"/>
                </a:solidFill>
              </a:rPr>
              <a:t>yazma </a:t>
            </a:r>
            <a:r>
              <a:rPr lang="tr-TR" b="1" i="1" dirty="0">
                <a:solidFill>
                  <a:schemeClr val="tx1"/>
                </a:solidFill>
              </a:rPr>
              <a:t>becerileri </a:t>
            </a:r>
            <a:r>
              <a:rPr lang="tr-TR" dirty="0">
                <a:solidFill>
                  <a:schemeClr val="tx1"/>
                </a:solidFill>
              </a:rPr>
              <a:t>beklenenin önemli ölçüde </a:t>
            </a:r>
            <a:r>
              <a:rPr lang="tr-TR" dirty="0" err="1">
                <a:solidFill>
                  <a:schemeClr val="tx1"/>
                </a:solidFill>
              </a:rPr>
              <a:t>altındadır</a:t>
            </a:r>
            <a:r>
              <a:rPr lang="tr-TR" dirty="0" err="1" smtClean="0">
                <a:solidFill>
                  <a:schemeClr val="tx1"/>
                </a:solidFill>
              </a:rPr>
              <a:t>.:</a:t>
            </a:r>
            <a:r>
              <a:rPr lang="tr-TR" b="1" i="1" dirty="0" err="1">
                <a:solidFill>
                  <a:schemeClr val="tx1"/>
                </a:solidFill>
              </a:rPr>
              <a:t>DİSGRAFİ</a:t>
            </a:r>
            <a:endParaRPr lang="tr-TR" b="1" i="1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3771" y="812800"/>
            <a:ext cx="8360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Eşzamanlı bozukluklar: </a:t>
            </a:r>
            <a:endParaRPr lang="tr-TR" sz="36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 smtClean="0"/>
              <a:t>Disleksili</a:t>
            </a:r>
            <a:r>
              <a:rPr lang="tr-TR" sz="2400" dirty="0" smtClean="0"/>
              <a:t> </a:t>
            </a:r>
            <a:r>
              <a:rPr lang="tr-TR" sz="2400" dirty="0"/>
              <a:t>ergenlerde dünyevi düşünceler ve intihar girişimleri, aynı yaştaki diğer </a:t>
            </a:r>
            <a:r>
              <a:rPr lang="tr-TR" sz="2400" dirty="0" smtClean="0"/>
              <a:t>insanlardan </a:t>
            </a:r>
            <a:r>
              <a:rPr lang="tr-TR" sz="2400" dirty="0"/>
              <a:t>üç kat daha yaygındır.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Depresif </a:t>
            </a:r>
            <a:r>
              <a:rPr lang="tr-TR" sz="2400" dirty="0"/>
              <a:t>bozuklukların oranı iki kat daha fazladır ve </a:t>
            </a:r>
            <a:r>
              <a:rPr lang="tr-TR" sz="2400" dirty="0" err="1"/>
              <a:t>anksiyete</a:t>
            </a:r>
            <a:r>
              <a:rPr lang="tr-TR" sz="2400" dirty="0"/>
              <a:t> bozuklukları üç </a:t>
            </a:r>
            <a:r>
              <a:rPr lang="tr-TR" sz="2400" dirty="0" smtClean="0"/>
              <a:t>kat daha yaygındır.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65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9257" y="1813894"/>
            <a:ext cx="757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Duyma </a:t>
            </a:r>
            <a:r>
              <a:rPr lang="tr-TR" dirty="0"/>
              <a:t>/ görme bozuklukları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86979" y="2505279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Zihinsel gerilik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86978" y="3281011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Otizm spektrum bozuklukları</a:t>
            </a: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684211" y="696686"/>
            <a:ext cx="8534401" cy="653143"/>
          </a:xfrm>
        </p:spPr>
        <p:txBody>
          <a:bodyPr/>
          <a:lstStyle/>
          <a:p>
            <a:pPr algn="ctr"/>
            <a:r>
              <a:rPr lang="tr-TR" dirty="0" smtClean="0"/>
              <a:t>AYIRICI TANI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684213" y="3991429"/>
            <a:ext cx="8534400" cy="2002971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   Dikkat eksikliği </a:t>
            </a:r>
            <a:r>
              <a:rPr lang="tr-TR" dirty="0" err="1" smtClean="0">
                <a:solidFill>
                  <a:schemeClr val="tx1"/>
                </a:solidFill>
              </a:rPr>
              <a:t>hiperaktivite</a:t>
            </a:r>
            <a:r>
              <a:rPr lang="tr-TR" dirty="0" smtClean="0">
                <a:solidFill>
                  <a:schemeClr val="tx1"/>
                </a:solidFill>
              </a:rPr>
              <a:t> bozukluğu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9550" y="2228045"/>
            <a:ext cx="9916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ÖÖG yaşam boyu süren bir bozukluktur, </a:t>
            </a:r>
            <a:r>
              <a:rPr lang="tr-TR" sz="2400" dirty="0" err="1"/>
              <a:t>psiko</a:t>
            </a:r>
            <a:r>
              <a:rPr lang="tr-TR" sz="2400" dirty="0"/>
              <a:t>-eğitsel bir yaklaşımla ele</a:t>
            </a:r>
          </a:p>
          <a:p>
            <a:r>
              <a:rPr lang="tr-TR" sz="2400" dirty="0"/>
              <a:t>alınmazsa kendiliğinden düzelmez. Sadece </a:t>
            </a:r>
            <a:r>
              <a:rPr lang="tr-TR" sz="2400" dirty="0" err="1"/>
              <a:t>ÖÖG’ye</a:t>
            </a:r>
            <a:r>
              <a:rPr lang="tr-TR" sz="2400" dirty="0"/>
              <a:t> özgü </a:t>
            </a:r>
            <a:r>
              <a:rPr lang="tr-TR" sz="2400" b="1" i="1" dirty="0"/>
              <a:t>ilaç tedavisi ya da özel bir</a:t>
            </a:r>
          </a:p>
          <a:p>
            <a:r>
              <a:rPr lang="tr-TR" sz="2400" b="1" i="1" dirty="0"/>
              <a:t>diyeti yoktur. </a:t>
            </a:r>
            <a:r>
              <a:rPr lang="tr-TR" sz="2400" dirty="0"/>
              <a:t>Yaş ilerledikçe bireyler güçlüklerinin farkında olup </a:t>
            </a:r>
            <a:r>
              <a:rPr lang="tr-TR" sz="2400" b="1" i="1" dirty="0"/>
              <a:t>kendilerine öğrenme</a:t>
            </a:r>
          </a:p>
          <a:p>
            <a:r>
              <a:rPr lang="tr-TR" sz="2400" b="1" i="1" dirty="0"/>
              <a:t>stratejileri geliştirir</a:t>
            </a:r>
            <a:r>
              <a:rPr lang="tr-TR" sz="2400" dirty="0"/>
              <a:t> ve yaşamlarını kolaylaştırabilirler.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3944" y="469124"/>
            <a:ext cx="8945226" cy="1507067"/>
          </a:xfrm>
        </p:spPr>
        <p:txBody>
          <a:bodyPr/>
          <a:lstStyle/>
          <a:p>
            <a:r>
              <a:rPr lang="tr-TR" dirty="0" smtClean="0"/>
              <a:t>ÖÖG TEDAVİ EDİLEBİLİR Mİ?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40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30416" y="2731956"/>
            <a:ext cx="8152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Dikkat </a:t>
            </a:r>
            <a:r>
              <a:rPr lang="tr-TR" sz="2400" dirty="0"/>
              <a:t>eksikliği, hareketlilik, depresyon, kaygı bozuklukları veya diğer psikiyatrik bozukluklarla birlikte seyredebilir. Bu durumda </a:t>
            </a:r>
            <a:r>
              <a:rPr lang="tr-TR" sz="2400" b="1" i="1" dirty="0"/>
              <a:t>diğer psikiyatrik bozukluklara yönelik ilaç tedavileri</a:t>
            </a:r>
            <a:r>
              <a:rPr lang="tr-TR" sz="2400" dirty="0"/>
              <a:t> uygulanmalıdır. Özel öğrenme güçlüğü olan </a:t>
            </a:r>
            <a:r>
              <a:rPr lang="tr-TR" sz="2400" dirty="0" smtClean="0"/>
              <a:t>çocukların </a:t>
            </a:r>
            <a:r>
              <a:rPr lang="tr-TR" sz="2400" dirty="0"/>
              <a:t>sorun olan alanlara yönelik birebir özel eğitim alması gereklidir.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30416" y="638628"/>
            <a:ext cx="8534400" cy="1507067"/>
          </a:xfrm>
        </p:spPr>
        <p:txBody>
          <a:bodyPr/>
          <a:lstStyle/>
          <a:p>
            <a:r>
              <a:rPr lang="tr-TR" dirty="0" err="1" smtClean="0"/>
              <a:t>tedavİ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4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0242" y="414670"/>
            <a:ext cx="700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Thomas </a:t>
            </a:r>
            <a:r>
              <a:rPr lang="tr-TR" dirty="0"/>
              <a:t>Edison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40242" y="915804"/>
            <a:ext cx="498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                                                  Pablo </a:t>
            </a:r>
            <a:r>
              <a:rPr lang="tr-TR" dirty="0"/>
              <a:t>Picasso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40242" y="1416938"/>
            <a:ext cx="547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                                                  Leonardo </a:t>
            </a:r>
            <a:r>
              <a:rPr lang="tr-TR" dirty="0"/>
              <a:t>Da Vinci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40242" y="1918072"/>
            <a:ext cx="4774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                                                  </a:t>
            </a:r>
            <a:r>
              <a:rPr lang="tr-TR" dirty="0" err="1"/>
              <a:t>Graham</a:t>
            </a:r>
            <a:r>
              <a:rPr lang="tr-TR" dirty="0"/>
              <a:t> </a:t>
            </a:r>
            <a:r>
              <a:rPr lang="tr-TR" dirty="0" err="1" smtClean="0"/>
              <a:t>Bell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Mozart</a:t>
            </a:r>
            <a:r>
              <a:rPr lang="tr-TR" dirty="0"/>
              <a:t>, 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40242" y="2419206"/>
            <a:ext cx="51892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                                              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Agatha </a:t>
            </a:r>
            <a:r>
              <a:rPr lang="tr-TR" dirty="0" err="1" smtClean="0"/>
              <a:t>Christie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371" y="3402419"/>
            <a:ext cx="5765629" cy="302695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87" y="128995"/>
            <a:ext cx="3011471" cy="215320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2" y="3606140"/>
            <a:ext cx="1827763" cy="272435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55" y="30022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079206"/>
          </a:xfrm>
        </p:spPr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009553"/>
            <a:ext cx="10671360" cy="378164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Öğrenme güçlüğü olan bir çocuğun zekası normal ya da normalin üstündedir. Öğrenme güçlüğüne, </a:t>
            </a:r>
            <a:r>
              <a:rPr lang="tr-TR" sz="2400" b="1" i="1" dirty="0">
                <a:solidFill>
                  <a:schemeClr val="tx1"/>
                </a:solidFill>
              </a:rPr>
              <a:t>herhangi bir motor ya da zihinsel yetersizlik eşlik </a:t>
            </a:r>
            <a:r>
              <a:rPr lang="tr-TR" sz="2400" b="1" i="1" dirty="0" smtClean="0">
                <a:solidFill>
                  <a:schemeClr val="tx1"/>
                </a:solidFill>
              </a:rPr>
              <a:t>etmez.</a:t>
            </a:r>
          </a:p>
          <a:p>
            <a:r>
              <a:rPr lang="tr-TR" sz="2400" dirty="0">
                <a:solidFill>
                  <a:schemeClr val="tx1"/>
                </a:solidFill>
              </a:rPr>
              <a:t>Özgül Öğrenme Güçlüğü  </a:t>
            </a:r>
            <a:r>
              <a:rPr lang="tr-TR" sz="2400" dirty="0" smtClean="0">
                <a:solidFill>
                  <a:schemeClr val="tx1"/>
                </a:solidFill>
              </a:rPr>
              <a:t>belirtileri </a:t>
            </a:r>
            <a:r>
              <a:rPr lang="tr-TR" sz="2400" dirty="0">
                <a:solidFill>
                  <a:schemeClr val="tx1"/>
                </a:solidFill>
              </a:rPr>
              <a:t>gösteren her çocuk aynı özellikleri </a:t>
            </a:r>
            <a:r>
              <a:rPr lang="tr-TR" sz="2400" dirty="0" err="1">
                <a:solidFill>
                  <a:schemeClr val="tx1"/>
                </a:solidFill>
              </a:rPr>
              <a:t>taşımaz.Bu</a:t>
            </a:r>
            <a:r>
              <a:rPr lang="tr-TR" sz="2400" dirty="0">
                <a:solidFill>
                  <a:schemeClr val="tx1"/>
                </a:solidFill>
              </a:rPr>
              <a:t> özelliklerinin belirlenmesi ve tanı alması için bir </a:t>
            </a:r>
            <a:r>
              <a:rPr lang="tr-TR" sz="2400" b="1" i="1" dirty="0">
                <a:solidFill>
                  <a:schemeClr val="tx1"/>
                </a:solidFill>
              </a:rPr>
              <a:t>psikolog ve psikiyatrist</a:t>
            </a:r>
            <a:r>
              <a:rPr lang="tr-TR" sz="2400" dirty="0">
                <a:solidFill>
                  <a:schemeClr val="tx1"/>
                </a:solidFill>
              </a:rPr>
              <a:t> tarafından yapılan ayrıntılı bir </a:t>
            </a:r>
            <a:r>
              <a:rPr lang="tr-TR" sz="2400" dirty="0" err="1">
                <a:solidFill>
                  <a:schemeClr val="tx1"/>
                </a:solidFill>
              </a:rPr>
              <a:t>psiko</a:t>
            </a:r>
            <a:r>
              <a:rPr lang="tr-TR" sz="2400" dirty="0">
                <a:solidFill>
                  <a:schemeClr val="tx1"/>
                </a:solidFill>
              </a:rPr>
              <a:t>-eğitsel değerlendirmeye ihtiyaç vardır</a:t>
            </a:r>
            <a:r>
              <a:rPr lang="tr-TR" sz="2400" dirty="0" smtClean="0"/>
              <a:t>.  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5142593"/>
            <a:ext cx="29749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83673" y="574159"/>
            <a:ext cx="8001000" cy="1871330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/>
              <a:t>   DİSLEKSİ (Özgül </a:t>
            </a:r>
            <a:r>
              <a:rPr lang="tr-TR" sz="5400" dirty="0"/>
              <a:t>öğrenme </a:t>
            </a:r>
            <a:r>
              <a:rPr lang="tr-TR" sz="5400" dirty="0" smtClean="0"/>
              <a:t>güçlüğü) 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4051005"/>
            <a:ext cx="6400800" cy="1740195"/>
          </a:xfrm>
        </p:spPr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İnt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  <a:r>
              <a:rPr lang="tr-TR" dirty="0" err="1" smtClean="0">
                <a:solidFill>
                  <a:schemeClr val="tx1"/>
                </a:solidFill>
              </a:rPr>
              <a:t>Dr</a:t>
            </a:r>
            <a:r>
              <a:rPr lang="tr-TR" dirty="0" smtClean="0">
                <a:solidFill>
                  <a:schemeClr val="tx1"/>
                </a:solidFill>
              </a:rPr>
              <a:t> Gökçe KIRLI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Aile Hekimliği Stajı </a:t>
            </a:r>
            <a:r>
              <a:rPr lang="tr-TR" dirty="0" err="1" smtClean="0">
                <a:solidFill>
                  <a:schemeClr val="tx1"/>
                </a:solidFill>
              </a:rPr>
              <a:t>Disleksi</a:t>
            </a:r>
            <a:r>
              <a:rPr lang="tr-TR" dirty="0" smtClean="0">
                <a:solidFill>
                  <a:schemeClr val="tx1"/>
                </a:solidFill>
              </a:rPr>
              <a:t> Sunumu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07.12.2017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51" y="3188277"/>
            <a:ext cx="3506972" cy="33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8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smtClean="0">
                <a:solidFill>
                  <a:schemeClr val="tx1"/>
                </a:solidFill>
              </a:rPr>
              <a:t>ÖZET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41828" y="1637100"/>
            <a:ext cx="83892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Özgül öğrenme güçlüğü olan çocukların sorun olan alanlara yönelik </a:t>
            </a:r>
            <a:r>
              <a:rPr lang="tr-TR" sz="2400" b="1" i="1" dirty="0" smtClean="0"/>
              <a:t>birebir özel eğitim </a:t>
            </a:r>
            <a:r>
              <a:rPr lang="tr-TR" sz="2400" dirty="0" smtClean="0"/>
              <a:t>alması gereklidir. 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/>
              <a:t>Çevremizde özgül öğrenme güçlüğü olan çocuklar konusunda ne kadar </a:t>
            </a:r>
            <a:r>
              <a:rPr lang="tr-TR" sz="2400" b="1" i="1" dirty="0" err="1"/>
              <a:t>alert</a:t>
            </a:r>
            <a:r>
              <a:rPr lang="tr-TR" sz="2400" dirty="0"/>
              <a:t> olursak doğru yönlendirmeyle o çocukların hayatlarına çok büyük katkılar </a:t>
            </a:r>
            <a:r>
              <a:rPr lang="tr-TR" sz="2400" dirty="0" smtClean="0"/>
              <a:t>sağlayabiliriz.</a:t>
            </a:r>
          </a:p>
          <a:p>
            <a:endParaRPr lang="tr-TR" sz="2400" dirty="0"/>
          </a:p>
          <a:p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209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711843"/>
            <a:ext cx="8534400" cy="3498110"/>
          </a:xfrm>
        </p:spPr>
        <p:txBody>
          <a:bodyPr>
            <a:normAutofit fontScale="90000"/>
          </a:bodyPr>
          <a:lstStyle/>
          <a:p>
            <a:r>
              <a:rPr lang="de-DE" sz="2400" dirty="0"/>
              <a:t>FNG &amp; </a:t>
            </a:r>
            <a:r>
              <a:rPr lang="de-DE" sz="2400" dirty="0" err="1"/>
              <a:t>Bilim</a:t>
            </a:r>
            <a:r>
              <a:rPr lang="de-DE" sz="2400" dirty="0"/>
              <a:t> </a:t>
            </a:r>
            <a:r>
              <a:rPr lang="de-DE" sz="2400" dirty="0" err="1"/>
              <a:t>Tıp</a:t>
            </a:r>
            <a:r>
              <a:rPr lang="de-DE" sz="2400" dirty="0"/>
              <a:t> </a:t>
            </a:r>
            <a:r>
              <a:rPr lang="de-DE" sz="2400" dirty="0" err="1"/>
              <a:t>Dergisi</a:t>
            </a:r>
            <a:r>
              <a:rPr lang="de-DE" sz="2400" dirty="0"/>
              <a:t> </a:t>
            </a:r>
            <a:r>
              <a:rPr lang="de-DE" sz="2400" dirty="0" smtClean="0"/>
              <a:t>2016</a:t>
            </a:r>
            <a:r>
              <a:rPr lang="tr-TR" sz="1600" dirty="0"/>
              <a:t>(İnönü Üniversitesi Turgut Özal Tıp Merkezi Çocuk Psikiyatrisi Anabilim Dalı, Malatya, </a:t>
            </a:r>
            <a:r>
              <a:rPr lang="tr-TR" sz="1600" dirty="0" smtClean="0"/>
              <a:t>Türkiye)</a:t>
            </a:r>
            <a:br>
              <a:rPr lang="tr-TR" sz="1600" dirty="0" smtClean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2400" dirty="0"/>
              <a:t>http://disleksi.com.tr</a:t>
            </a:r>
            <a:r>
              <a:rPr lang="tr-TR" sz="2400" dirty="0" smtClean="0"/>
              <a:t>/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HTTP://WWW.MEDİKALAKADEMİ.COM.TR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http://www.turkpsIkIyatrI.ORG 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http</a:t>
            </a:r>
            <a:r>
              <a:rPr lang="tr-TR" sz="2400" dirty="0"/>
              <a:t>://</a:t>
            </a:r>
            <a:r>
              <a:rPr lang="tr-TR" sz="2400" dirty="0" smtClean="0"/>
              <a:t>disleksidernegi.org</a:t>
            </a:r>
            <a:endParaRPr lang="tr-TR" sz="1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26042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KAYNAKLAR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91412" y="5350933"/>
            <a:ext cx="8534400" cy="1507067"/>
          </a:xfrm>
        </p:spPr>
        <p:txBody>
          <a:bodyPr/>
          <a:lstStyle/>
          <a:p>
            <a:r>
              <a:rPr lang="tr-TR" dirty="0" smtClean="0"/>
              <a:t>TEŞEKKÜRLER</a:t>
            </a:r>
            <a:r>
              <a:rPr lang="tr-TR" dirty="0" smtClean="0">
                <a:latin typeface="Arial Rounded MT Bold" panose="020F0704030504030204" pitchFamily="34" charset="0"/>
              </a:rPr>
              <a:t> </a:t>
            </a:r>
            <a:r>
              <a:rPr lang="tr-TR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 </a:t>
            </a:r>
            <a:endParaRPr lang="tr-TR" dirty="0">
              <a:latin typeface="Arial Rounded MT Bold" panose="020F07040305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4" y="566056"/>
            <a:ext cx="4731657" cy="47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733108"/>
            <a:ext cx="8534400" cy="426129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DİSLEKSİ (ÖZGÜL ÖĞRENME GÜÇLÜĞÜ) KONUSUNDA BİLGİ DÜZEYİ VE FARKINDALIĞIMIZI ARTTIRMAK VE HEKİM OLARAK DOĞRU YÖNLENDİRMELER YAPABİLECEK DÜZEYE ULAŞMAK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47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>
                <a:solidFill>
                  <a:schemeClr val="tx1"/>
                </a:solidFill>
                <a:latin typeface="+mj-lt"/>
              </a:rPr>
              <a:t>AMAÇ</a:t>
            </a:r>
            <a:endParaRPr lang="tr-TR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7126" y="2096978"/>
            <a:ext cx="8534400" cy="452153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Dİsleksİ</a:t>
            </a:r>
            <a:r>
              <a:rPr lang="tr-TR" dirty="0" smtClean="0"/>
              <a:t> ve özgül öğrenme güçlüğünü(</a:t>
            </a:r>
            <a:r>
              <a:rPr lang="tr-TR" dirty="0" err="1" smtClean="0"/>
              <a:t>öög</a:t>
            </a:r>
            <a:r>
              <a:rPr lang="tr-TR" dirty="0" smtClean="0"/>
              <a:t>) </a:t>
            </a:r>
            <a:r>
              <a:rPr lang="tr-TR" dirty="0" err="1" smtClean="0"/>
              <a:t>tanImak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öög</a:t>
            </a:r>
            <a:r>
              <a:rPr lang="tr-TR" dirty="0" smtClean="0"/>
              <a:t> </a:t>
            </a:r>
            <a:r>
              <a:rPr lang="tr-TR" dirty="0" err="1" smtClean="0"/>
              <a:t>tanI</a:t>
            </a:r>
            <a:r>
              <a:rPr lang="tr-TR" dirty="0" smtClean="0"/>
              <a:t> </a:t>
            </a:r>
            <a:r>
              <a:rPr lang="tr-TR" dirty="0" err="1" smtClean="0"/>
              <a:t>krİterlerİnİ</a:t>
            </a:r>
            <a:r>
              <a:rPr lang="tr-TR" dirty="0" smtClean="0"/>
              <a:t> </a:t>
            </a:r>
            <a:r>
              <a:rPr lang="tr-TR" dirty="0" err="1" smtClean="0"/>
              <a:t>sayabİlmek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öög</a:t>
            </a:r>
            <a:r>
              <a:rPr lang="tr-TR" dirty="0" smtClean="0"/>
              <a:t> </a:t>
            </a:r>
            <a:r>
              <a:rPr lang="tr-TR" dirty="0" err="1" smtClean="0"/>
              <a:t>tedavİsİ</a:t>
            </a:r>
            <a:r>
              <a:rPr lang="tr-TR" dirty="0" smtClean="0"/>
              <a:t> HAKKINDA BİLGİ SAHİBİ OLMAK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520996"/>
            <a:ext cx="8534400" cy="1435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>
                <a:solidFill>
                  <a:schemeClr val="tx1"/>
                </a:solidFill>
                <a:latin typeface="+mj-lt"/>
              </a:rPr>
              <a:t>ÖĞRENİM HEDEFLERİ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57" y="557213"/>
            <a:ext cx="3237259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4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43485" y="2892055"/>
            <a:ext cx="8187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Özgül öğrenme güçlüğü (ÖÖG), bireylerin standart testlerde, okuma, yazma</a:t>
            </a:r>
          </a:p>
          <a:p>
            <a:r>
              <a:rPr lang="tr-TR" sz="2400" dirty="0"/>
              <a:t>ya da matematik alanında yaş, zekâ ve eğitim düzeylerine göre beklenenin önemli</a:t>
            </a:r>
          </a:p>
          <a:p>
            <a:r>
              <a:rPr lang="tr-TR" sz="2400" dirty="0"/>
              <a:t>ölçüde altında olmasıdır. </a:t>
            </a:r>
            <a:endParaRPr lang="tr-TR" sz="2400" dirty="0" smtClean="0"/>
          </a:p>
        </p:txBody>
      </p:sp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988828" y="685799"/>
            <a:ext cx="7696384" cy="1334387"/>
          </a:xfrm>
        </p:spPr>
        <p:txBody>
          <a:bodyPr>
            <a:normAutofit fontScale="90000"/>
          </a:bodyPr>
          <a:lstStyle/>
          <a:p>
            <a:r>
              <a:rPr lang="tr-TR" dirty="0"/>
              <a:t>DİSLEKSİ (Özgül öğrenme güçlüğü) </a:t>
            </a:r>
            <a:r>
              <a:rPr lang="tr-TR" dirty="0" smtClean="0"/>
              <a:t>nedir?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6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44279" y="1329070"/>
            <a:ext cx="8399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Özgül öğrenme güçlüğü ya da öğrenme bozukluğu terimi,</a:t>
            </a:r>
          </a:p>
          <a:p>
            <a:r>
              <a:rPr lang="tr-TR" sz="2400" dirty="0"/>
              <a:t>“</a:t>
            </a:r>
            <a:r>
              <a:rPr lang="tr-TR" sz="2400" dirty="0" err="1"/>
              <a:t>disleksi</a:t>
            </a:r>
            <a:r>
              <a:rPr lang="tr-TR" sz="2400" dirty="0"/>
              <a:t>” (okuma alanında güçlük), </a:t>
            </a:r>
            <a:endParaRPr lang="tr-TR" sz="2400" dirty="0" smtClean="0"/>
          </a:p>
          <a:p>
            <a:r>
              <a:rPr lang="tr-TR" sz="2400" dirty="0" smtClean="0"/>
              <a:t>“</a:t>
            </a:r>
            <a:r>
              <a:rPr lang="tr-TR" sz="2400" dirty="0" err="1"/>
              <a:t>disgrafi</a:t>
            </a:r>
            <a:r>
              <a:rPr lang="tr-TR" sz="2400" dirty="0"/>
              <a:t>” (yazı alanında güçlük) </a:t>
            </a:r>
            <a:r>
              <a:rPr lang="tr-TR" sz="2400" dirty="0" smtClean="0"/>
              <a:t>ve </a:t>
            </a:r>
          </a:p>
          <a:p>
            <a:r>
              <a:rPr lang="tr-TR" sz="2400" dirty="0" smtClean="0"/>
              <a:t>“</a:t>
            </a:r>
            <a:r>
              <a:rPr lang="tr-TR" sz="2400" dirty="0" err="1" smtClean="0"/>
              <a:t>diskalkuli</a:t>
            </a:r>
            <a:r>
              <a:rPr lang="tr-TR" sz="2400" dirty="0" smtClean="0"/>
              <a:t>”(</a:t>
            </a:r>
            <a:r>
              <a:rPr lang="tr-TR" sz="2400" dirty="0"/>
              <a:t>matematik alanında güçlük) olarak da bilinen terimlerin hepsini içinde</a:t>
            </a:r>
          </a:p>
          <a:p>
            <a:r>
              <a:rPr lang="tr-TR" sz="2400" dirty="0"/>
              <a:t>barındırmaktadır.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24" y="4245645"/>
            <a:ext cx="42862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8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72732" y="978794"/>
            <a:ext cx="6941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Kesinlikle </a:t>
            </a:r>
            <a:r>
              <a:rPr lang="tr-TR" sz="2400" b="1" i="1" dirty="0"/>
              <a:t>zekâ geriliği değildir. </a:t>
            </a:r>
            <a:r>
              <a:rPr lang="tr-TR" sz="2400" dirty="0"/>
              <a:t>ÖÖG tanısının konması için bireyin zekâ düzeyinin</a:t>
            </a:r>
          </a:p>
          <a:p>
            <a:r>
              <a:rPr lang="tr-TR" sz="2400" dirty="0"/>
              <a:t>normal sınırlarda (ya da üzerinde) olması beklenmektedir.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73" y="2990893"/>
            <a:ext cx="8042252" cy="335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7442" y="945065"/>
            <a:ext cx="8346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ETİYOLOJİ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sz="2400" dirty="0" smtClean="0"/>
              <a:t>Nedenleri </a:t>
            </a:r>
            <a:r>
              <a:rPr lang="tr-TR" sz="2400" dirty="0"/>
              <a:t>henüz tam olarak bilinmemekle birlikte,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93" y="4224271"/>
            <a:ext cx="2779336" cy="205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97442" y="241312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/>
              <a:t>g</a:t>
            </a:r>
            <a:r>
              <a:rPr lang="tr-TR" sz="2400" dirty="0" smtClean="0"/>
              <a:t>elişimin </a:t>
            </a:r>
            <a:r>
              <a:rPr lang="tr-TR" sz="2400" dirty="0"/>
              <a:t>erken bir döneminde beyin fonksiyonlarını engelleyici bir etki yapan herhangi bir sürecin (genetik etkenler, </a:t>
            </a:r>
            <a:r>
              <a:rPr lang="tr-TR" sz="2400" dirty="0" err="1"/>
              <a:t>konjenital</a:t>
            </a:r>
            <a:r>
              <a:rPr lang="tr-TR" sz="2400" dirty="0"/>
              <a:t> faktörler, </a:t>
            </a:r>
            <a:r>
              <a:rPr lang="tr-TR" sz="2400" dirty="0" smtClean="0"/>
              <a:t>prenatal </a:t>
            </a:r>
            <a:r>
              <a:rPr lang="tr-TR" sz="2400" dirty="0"/>
              <a:t>hasar</a:t>
            </a:r>
            <a:r>
              <a:rPr lang="tr-TR" sz="2400" dirty="0" smtClean="0"/>
              <a:t>, </a:t>
            </a:r>
            <a:r>
              <a:rPr lang="tr-TR" sz="2400" dirty="0"/>
              <a:t>beyin hasarı gibi</a:t>
            </a:r>
            <a:r>
              <a:rPr lang="tr-TR" sz="2400" dirty="0" smtClean="0"/>
              <a:t>) </a:t>
            </a:r>
            <a:r>
              <a:rPr lang="tr-TR" sz="2400" dirty="0"/>
              <a:t>öğrenme güçlüklerine neden olabileceği ileri sürülmektedir.</a:t>
            </a:r>
          </a:p>
        </p:txBody>
      </p:sp>
    </p:spTree>
    <p:extLst>
      <p:ext uri="{BB962C8B-B14F-4D97-AF65-F5344CB8AC3E}">
        <p14:creationId xmlns:p14="http://schemas.microsoft.com/office/powerpoint/2010/main" val="11819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20996" y="2113516"/>
            <a:ext cx="868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u="sng" dirty="0"/>
              <a:t>OKUL </a:t>
            </a:r>
            <a:r>
              <a:rPr lang="tr-TR" sz="3600" b="1" u="sng" dirty="0" smtClean="0"/>
              <a:t>ÖNCESİ</a:t>
            </a:r>
            <a:endParaRPr lang="tr-TR" sz="3600" dirty="0"/>
          </a:p>
          <a:p>
            <a:r>
              <a:rPr lang="tr-TR" sz="2400" dirty="0"/>
              <a:t>​ </a:t>
            </a:r>
            <a:endParaRPr lang="tr-TR" sz="2400" dirty="0" smtClean="0"/>
          </a:p>
          <a:p>
            <a:r>
              <a:rPr lang="tr-TR" sz="2400" dirty="0" smtClean="0"/>
              <a:t>Konuşmada gecikme</a:t>
            </a:r>
          </a:p>
          <a:p>
            <a:r>
              <a:rPr lang="tr-TR" sz="2400" dirty="0" smtClean="0"/>
              <a:t>Sesleri</a:t>
            </a:r>
            <a:r>
              <a:rPr lang="tr-TR" sz="2400" dirty="0"/>
              <a:t>, kelimeleri, harfleri hatırlamada güçlük, </a:t>
            </a:r>
          </a:p>
          <a:p>
            <a:r>
              <a:rPr lang="tr-TR" sz="2400" dirty="0" smtClean="0"/>
              <a:t>Okunuşu </a:t>
            </a:r>
            <a:r>
              <a:rPr lang="tr-TR" sz="2400" dirty="0"/>
              <a:t>benzer olan kelimeleri karıştırma,</a:t>
            </a:r>
          </a:p>
          <a:p>
            <a:r>
              <a:rPr lang="tr-TR" sz="2400" dirty="0" smtClean="0"/>
              <a:t>​Zayıf </a:t>
            </a:r>
            <a:r>
              <a:rPr lang="tr-TR" sz="2400" dirty="0"/>
              <a:t>hafıza,</a:t>
            </a:r>
          </a:p>
          <a:p>
            <a:r>
              <a:rPr lang="tr-TR" sz="2400" dirty="0" smtClean="0"/>
              <a:t>Bazı </a:t>
            </a:r>
            <a:r>
              <a:rPr lang="tr-TR" sz="2400" dirty="0"/>
              <a:t>aktivitelerde yavaş tepki verme ( harf kelime oyunları gibi ). </a:t>
            </a: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58370" y="425695"/>
            <a:ext cx="8534400" cy="1507067"/>
          </a:xfrm>
        </p:spPr>
        <p:txBody>
          <a:bodyPr/>
          <a:lstStyle/>
          <a:p>
            <a:pPr algn="ctr"/>
            <a:r>
              <a:rPr lang="tr-TR" dirty="0" smtClean="0"/>
              <a:t>  </a:t>
            </a:r>
            <a:r>
              <a:rPr lang="tr-TR" dirty="0" err="1" smtClean="0"/>
              <a:t>dİsleksİ</a:t>
            </a:r>
            <a:r>
              <a:rPr lang="tr-TR" b="1" dirty="0" smtClean="0"/>
              <a:t> </a:t>
            </a:r>
            <a:r>
              <a:rPr lang="tr-TR" dirty="0" err="1" smtClean="0"/>
              <a:t>belİrtİlerİ</a:t>
            </a:r>
            <a:r>
              <a:rPr lang="tr-TR" b="1" dirty="0" smtClean="0"/>
              <a:t> </a:t>
            </a:r>
            <a:r>
              <a:rPr lang="tr-TR" dirty="0" err="1" smtClean="0"/>
              <a:t>nelerdİr</a:t>
            </a:r>
            <a:r>
              <a:rPr lang="tr-TR" b="1" dirty="0" smtClean="0"/>
              <a:t>?</a:t>
            </a:r>
            <a:endParaRPr lang="tr-T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5" y="4951023"/>
            <a:ext cx="3371917" cy="17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226</TotalTime>
  <Words>642</Words>
  <Application>Microsoft Office PowerPoint</Application>
  <PresentationFormat>Özel</PresentationFormat>
  <Paragraphs>113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Dilim</vt:lpstr>
      <vt:lpstr>PowerPoint Sunusu</vt:lpstr>
      <vt:lpstr>   DİSLEKSİ (Özgül öğrenme güçlüğü) </vt:lpstr>
      <vt:lpstr>DİSLEKSİ (ÖZGÜL ÖĞRENME GÜÇLÜĞÜ) KONUSUNDA BİLGİ DÜZEYİ VE FARKINDALIĞIMIZI ARTTIRMAK VE HEKİM OLARAK DOĞRU YÖNLENDİRMELER YAPABİLECEK DÜZEYE ULAŞMAK</vt:lpstr>
      <vt:lpstr>Dİsleksİ ve özgül öğrenme güçlüğünü(öög) tanImak  öög tanI krİterlerİnİ sayabİlmek  öög tedavİsİ HAKKINDA BİLGİ SAHİBİ OLMAK  </vt:lpstr>
      <vt:lpstr>DİSLEKSİ (Özgül öğrenme güçlüğü) nedir?</vt:lpstr>
      <vt:lpstr>PowerPoint Sunusu</vt:lpstr>
      <vt:lpstr>PowerPoint Sunusu</vt:lpstr>
      <vt:lpstr>PowerPoint Sunusu</vt:lpstr>
      <vt:lpstr>  dİsleksİ belİrtİlerİ nelerdİr?</vt:lpstr>
      <vt:lpstr>İLKÖĞRETİM DÖNEMİ</vt:lpstr>
      <vt:lpstr>İlköğretİM dönemİ</vt:lpstr>
      <vt:lpstr>PowerPoint Sunusu</vt:lpstr>
      <vt:lpstr>Özgül öğrenİm bozukluğu tanI krİterlerİ</vt:lpstr>
      <vt:lpstr>PowerPoint Sunusu</vt:lpstr>
      <vt:lpstr>AYIRICI TANI</vt:lpstr>
      <vt:lpstr>ÖÖG TEDAVİ EDİLEBİLİR Mİ?</vt:lpstr>
      <vt:lpstr>tedavİ</vt:lpstr>
      <vt:lpstr>PowerPoint Sunusu</vt:lpstr>
      <vt:lpstr>ÖZET</vt:lpstr>
      <vt:lpstr>PowerPoint Sunusu</vt:lpstr>
      <vt:lpstr>FNG &amp; Bilim Tıp Dergisi 2016(İnönü Üniversitesi Turgut Özal Tıp Merkezi Çocuk Psikiyatrisi Anabilim Dalı, Malatya, Türkiye)   http://disleksi.com.tr/  HTTP://WWW.MEDİKALAKADEMİ.COM.TR  http://www.turkpsIkIyatrI.ORG   http://disleksidernegi.org</vt:lpstr>
      <vt:lpstr>TEŞEKKÜRLER 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DİSLEKSİ</dc:title>
  <dc:creator>ders</dc:creator>
  <cp:lastModifiedBy>Win7</cp:lastModifiedBy>
  <cp:revision>25</cp:revision>
  <dcterms:created xsi:type="dcterms:W3CDTF">2017-12-04T11:55:38Z</dcterms:created>
  <dcterms:modified xsi:type="dcterms:W3CDTF">2017-12-07T09:33:13Z</dcterms:modified>
</cp:coreProperties>
</file>