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61"/>
  </p:notesMasterIdLst>
  <p:sldIdLst>
    <p:sldId id="256" r:id="rId2"/>
    <p:sldId id="257" r:id="rId3"/>
    <p:sldId id="258" r:id="rId4"/>
    <p:sldId id="259" r:id="rId5"/>
    <p:sldId id="260" r:id="rId6"/>
    <p:sldId id="307" r:id="rId7"/>
    <p:sldId id="261" r:id="rId8"/>
    <p:sldId id="264" r:id="rId9"/>
    <p:sldId id="262" r:id="rId10"/>
    <p:sldId id="263" r:id="rId11"/>
    <p:sldId id="265" r:id="rId12"/>
    <p:sldId id="266" r:id="rId13"/>
    <p:sldId id="268" r:id="rId14"/>
    <p:sldId id="267" r:id="rId15"/>
    <p:sldId id="269" r:id="rId16"/>
    <p:sldId id="270" r:id="rId17"/>
    <p:sldId id="271" r:id="rId18"/>
    <p:sldId id="272" r:id="rId19"/>
    <p:sldId id="273" r:id="rId20"/>
    <p:sldId id="274" r:id="rId21"/>
    <p:sldId id="275" r:id="rId22"/>
    <p:sldId id="276" r:id="rId23"/>
    <p:sldId id="277" r:id="rId24"/>
    <p:sldId id="278" r:id="rId25"/>
    <p:sldId id="281" r:id="rId26"/>
    <p:sldId id="279" r:id="rId27"/>
    <p:sldId id="280" r:id="rId28"/>
    <p:sldId id="282" r:id="rId29"/>
    <p:sldId id="283" r:id="rId30"/>
    <p:sldId id="285" r:id="rId31"/>
    <p:sldId id="287" r:id="rId32"/>
    <p:sldId id="288" r:id="rId33"/>
    <p:sldId id="289" r:id="rId34"/>
    <p:sldId id="290" r:id="rId35"/>
    <p:sldId id="291" r:id="rId36"/>
    <p:sldId id="292" r:id="rId37"/>
    <p:sldId id="309" r:id="rId38"/>
    <p:sldId id="311" r:id="rId39"/>
    <p:sldId id="293" r:id="rId40"/>
    <p:sldId id="312" r:id="rId41"/>
    <p:sldId id="294" r:id="rId42"/>
    <p:sldId id="295" r:id="rId43"/>
    <p:sldId id="296" r:id="rId44"/>
    <p:sldId id="297" r:id="rId45"/>
    <p:sldId id="313" r:id="rId46"/>
    <p:sldId id="298" r:id="rId47"/>
    <p:sldId id="299" r:id="rId48"/>
    <p:sldId id="300" r:id="rId49"/>
    <p:sldId id="301" r:id="rId50"/>
    <p:sldId id="302" r:id="rId51"/>
    <p:sldId id="303" r:id="rId52"/>
    <p:sldId id="304" r:id="rId53"/>
    <p:sldId id="305" r:id="rId54"/>
    <p:sldId id="306" r:id="rId55"/>
    <p:sldId id="310" r:id="rId56"/>
    <p:sldId id="314" r:id="rId57"/>
    <p:sldId id="315" r:id="rId58"/>
    <p:sldId id="316" r:id="rId59"/>
    <p:sldId id="317"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7" d="100"/>
          <a:sy n="117" d="100"/>
        </p:scale>
        <p:origin x="-318"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BC775-3437-470E-8212-44002E9EBC64}" type="datetimeFigureOut">
              <a:rPr lang="tr-TR" smtClean="0"/>
              <a:t>14.07.2021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86F32-2426-4FA6-9A0C-D7F2DF739852}" type="slidenum">
              <a:rPr lang="tr-TR" smtClean="0"/>
              <a:t>‹#›</a:t>
            </a:fld>
            <a:endParaRPr lang="tr-TR"/>
          </a:p>
        </p:txBody>
      </p:sp>
    </p:spTree>
    <p:extLst>
      <p:ext uri="{BB962C8B-B14F-4D97-AF65-F5344CB8AC3E}">
        <p14:creationId xmlns:p14="http://schemas.microsoft.com/office/powerpoint/2010/main" val="71926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6786F32-2426-4FA6-9A0C-D7F2DF739852}" type="slidenum">
              <a:rPr lang="tr-TR" smtClean="0"/>
              <a:t>9</a:t>
            </a:fld>
            <a:endParaRPr lang="tr-TR"/>
          </a:p>
        </p:txBody>
      </p:sp>
    </p:spTree>
    <p:extLst>
      <p:ext uri="{BB962C8B-B14F-4D97-AF65-F5344CB8AC3E}">
        <p14:creationId xmlns:p14="http://schemas.microsoft.com/office/powerpoint/2010/main" val="3501620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6786F32-2426-4FA6-9A0C-D7F2DF739852}" type="slidenum">
              <a:rPr lang="tr-TR" smtClean="0"/>
              <a:t>15</a:t>
            </a:fld>
            <a:endParaRPr lang="tr-TR"/>
          </a:p>
        </p:txBody>
      </p:sp>
    </p:spTree>
    <p:extLst>
      <p:ext uri="{BB962C8B-B14F-4D97-AF65-F5344CB8AC3E}">
        <p14:creationId xmlns:p14="http://schemas.microsoft.com/office/powerpoint/2010/main" val="366338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6786F32-2426-4FA6-9A0C-D7F2DF739852}" type="slidenum">
              <a:rPr lang="tr-TR" smtClean="0"/>
              <a:t>27</a:t>
            </a:fld>
            <a:endParaRPr lang="tr-TR"/>
          </a:p>
        </p:txBody>
      </p:sp>
    </p:spTree>
    <p:extLst>
      <p:ext uri="{BB962C8B-B14F-4D97-AF65-F5344CB8AC3E}">
        <p14:creationId xmlns:p14="http://schemas.microsoft.com/office/powerpoint/2010/main" val="246017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2D56D8-672E-433A-A7E6-E507070166E9}" type="datetimeFigureOut">
              <a:rPr lang="tr-TR" smtClean="0"/>
              <a:t>14.07.2021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1D3EAE0-3797-4B98-B757-2F2AFB90CFC6}" type="slidenum">
              <a:rPr lang="tr-TR" smtClean="0"/>
              <a:t>‹#›</a:t>
            </a:fld>
            <a:endParaRPr lang="tr-TR"/>
          </a:p>
        </p:txBody>
      </p:sp>
    </p:spTree>
    <p:extLst>
      <p:ext uri="{BB962C8B-B14F-4D97-AF65-F5344CB8AC3E}">
        <p14:creationId xmlns:p14="http://schemas.microsoft.com/office/powerpoint/2010/main" val="5069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2D56D8-672E-433A-A7E6-E507070166E9}" type="datetimeFigureOut">
              <a:rPr lang="tr-TR" smtClean="0"/>
              <a:t>14.07.2021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1D3EAE0-3797-4B98-B757-2F2AFB90CFC6}" type="slidenum">
              <a:rPr lang="tr-TR" smtClean="0"/>
              <a:t>‹#›</a:t>
            </a:fld>
            <a:endParaRPr lang="tr-TR"/>
          </a:p>
        </p:txBody>
      </p:sp>
    </p:spTree>
    <p:extLst>
      <p:ext uri="{BB962C8B-B14F-4D97-AF65-F5344CB8AC3E}">
        <p14:creationId xmlns:p14="http://schemas.microsoft.com/office/powerpoint/2010/main" val="137092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2D56D8-672E-433A-A7E6-E507070166E9}" type="datetimeFigureOut">
              <a:rPr lang="tr-TR" smtClean="0"/>
              <a:t>14.07.2021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1D3EAE0-3797-4B98-B757-2F2AFB90CFC6}"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22124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D2D56D8-672E-433A-A7E6-E507070166E9}" type="datetimeFigureOut">
              <a:rPr lang="tr-TR" smtClean="0"/>
              <a:t>14.07.2021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D3EAE0-3797-4B98-B757-2F2AFB90CFC6}" type="slidenum">
              <a:rPr lang="tr-TR" smtClean="0"/>
              <a:t>‹#›</a:t>
            </a:fld>
            <a:endParaRPr lang="tr-TR"/>
          </a:p>
        </p:txBody>
      </p:sp>
    </p:spTree>
    <p:extLst>
      <p:ext uri="{BB962C8B-B14F-4D97-AF65-F5344CB8AC3E}">
        <p14:creationId xmlns:p14="http://schemas.microsoft.com/office/powerpoint/2010/main" val="3080020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D2D56D8-672E-433A-A7E6-E507070166E9}" type="datetimeFigureOut">
              <a:rPr lang="tr-TR" smtClean="0"/>
              <a:t>14.07.2021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D3EAE0-3797-4B98-B757-2F2AFB90CFC6}"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26655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D2D56D8-672E-433A-A7E6-E507070166E9}" type="datetimeFigureOut">
              <a:rPr lang="tr-TR" smtClean="0"/>
              <a:t>14.07.2021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D3EAE0-3797-4B98-B757-2F2AFB90CFC6}" type="slidenum">
              <a:rPr lang="tr-TR" smtClean="0"/>
              <a:t>‹#›</a:t>
            </a:fld>
            <a:endParaRPr lang="tr-TR"/>
          </a:p>
        </p:txBody>
      </p:sp>
    </p:spTree>
    <p:extLst>
      <p:ext uri="{BB962C8B-B14F-4D97-AF65-F5344CB8AC3E}">
        <p14:creationId xmlns:p14="http://schemas.microsoft.com/office/powerpoint/2010/main" val="2079006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2D56D8-672E-433A-A7E6-E507070166E9}" type="datetimeFigureOut">
              <a:rPr lang="tr-TR" smtClean="0"/>
              <a:t>14.07.2021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D3EAE0-3797-4B98-B757-2F2AFB90CFC6}" type="slidenum">
              <a:rPr lang="tr-TR" smtClean="0"/>
              <a:t>‹#›</a:t>
            </a:fld>
            <a:endParaRPr lang="tr-TR"/>
          </a:p>
        </p:txBody>
      </p:sp>
    </p:spTree>
    <p:extLst>
      <p:ext uri="{BB962C8B-B14F-4D97-AF65-F5344CB8AC3E}">
        <p14:creationId xmlns:p14="http://schemas.microsoft.com/office/powerpoint/2010/main" val="1479563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2D56D8-672E-433A-A7E6-E507070166E9}" type="datetimeFigureOut">
              <a:rPr lang="tr-TR" smtClean="0"/>
              <a:t>14.07.2021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D3EAE0-3797-4B98-B757-2F2AFB90CFC6}" type="slidenum">
              <a:rPr lang="tr-TR" smtClean="0"/>
              <a:t>‹#›</a:t>
            </a:fld>
            <a:endParaRPr lang="tr-TR"/>
          </a:p>
        </p:txBody>
      </p:sp>
    </p:spTree>
    <p:extLst>
      <p:ext uri="{BB962C8B-B14F-4D97-AF65-F5344CB8AC3E}">
        <p14:creationId xmlns:p14="http://schemas.microsoft.com/office/powerpoint/2010/main" val="138509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2D56D8-672E-433A-A7E6-E507070166E9}" type="datetimeFigureOut">
              <a:rPr lang="tr-TR" smtClean="0"/>
              <a:t>14.07.2021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D3EAE0-3797-4B98-B757-2F2AFB90CFC6}" type="slidenum">
              <a:rPr lang="tr-TR" smtClean="0"/>
              <a:t>‹#›</a:t>
            </a:fld>
            <a:endParaRPr lang="tr-TR"/>
          </a:p>
        </p:txBody>
      </p:sp>
    </p:spTree>
    <p:extLst>
      <p:ext uri="{BB962C8B-B14F-4D97-AF65-F5344CB8AC3E}">
        <p14:creationId xmlns:p14="http://schemas.microsoft.com/office/powerpoint/2010/main" val="155322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2D56D8-672E-433A-A7E6-E507070166E9}" type="datetimeFigureOut">
              <a:rPr lang="tr-TR" smtClean="0"/>
              <a:t>14.07.2021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1D3EAE0-3797-4B98-B757-2F2AFB90CFC6}" type="slidenum">
              <a:rPr lang="tr-TR" smtClean="0"/>
              <a:t>‹#›</a:t>
            </a:fld>
            <a:endParaRPr lang="tr-TR"/>
          </a:p>
        </p:txBody>
      </p:sp>
    </p:spTree>
    <p:extLst>
      <p:ext uri="{BB962C8B-B14F-4D97-AF65-F5344CB8AC3E}">
        <p14:creationId xmlns:p14="http://schemas.microsoft.com/office/powerpoint/2010/main" val="282225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2D56D8-672E-433A-A7E6-E507070166E9}" type="datetimeFigureOut">
              <a:rPr lang="tr-TR" smtClean="0"/>
              <a:t>14.07.2021</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1D3EAE0-3797-4B98-B757-2F2AFB90CFC6}" type="slidenum">
              <a:rPr lang="tr-TR" smtClean="0"/>
              <a:t>‹#›</a:t>
            </a:fld>
            <a:endParaRPr lang="tr-TR"/>
          </a:p>
        </p:txBody>
      </p:sp>
    </p:spTree>
    <p:extLst>
      <p:ext uri="{BB962C8B-B14F-4D97-AF65-F5344CB8AC3E}">
        <p14:creationId xmlns:p14="http://schemas.microsoft.com/office/powerpoint/2010/main" val="1017023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2D56D8-672E-433A-A7E6-E507070166E9}" type="datetimeFigureOut">
              <a:rPr lang="tr-TR" smtClean="0"/>
              <a:t>14.07.2021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1D3EAE0-3797-4B98-B757-2F2AFB90CFC6}" type="slidenum">
              <a:rPr lang="tr-TR" smtClean="0"/>
              <a:t>‹#›</a:t>
            </a:fld>
            <a:endParaRPr lang="tr-TR"/>
          </a:p>
        </p:txBody>
      </p:sp>
    </p:spTree>
    <p:extLst>
      <p:ext uri="{BB962C8B-B14F-4D97-AF65-F5344CB8AC3E}">
        <p14:creationId xmlns:p14="http://schemas.microsoft.com/office/powerpoint/2010/main" val="135763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2D56D8-672E-433A-A7E6-E507070166E9}" type="datetimeFigureOut">
              <a:rPr lang="tr-TR" smtClean="0"/>
              <a:t>14.07.2021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1D3EAE0-3797-4B98-B757-2F2AFB90CFC6}" type="slidenum">
              <a:rPr lang="tr-TR" smtClean="0"/>
              <a:t>‹#›</a:t>
            </a:fld>
            <a:endParaRPr lang="tr-TR"/>
          </a:p>
        </p:txBody>
      </p:sp>
    </p:spTree>
    <p:extLst>
      <p:ext uri="{BB962C8B-B14F-4D97-AF65-F5344CB8AC3E}">
        <p14:creationId xmlns:p14="http://schemas.microsoft.com/office/powerpoint/2010/main" val="99814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D56D8-672E-433A-A7E6-E507070166E9}" type="datetimeFigureOut">
              <a:rPr lang="tr-TR" smtClean="0"/>
              <a:t>14.07.2021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1D3EAE0-3797-4B98-B757-2F2AFB90CFC6}" type="slidenum">
              <a:rPr lang="tr-TR" smtClean="0"/>
              <a:t>‹#›</a:t>
            </a:fld>
            <a:endParaRPr lang="tr-TR"/>
          </a:p>
        </p:txBody>
      </p:sp>
    </p:spTree>
    <p:extLst>
      <p:ext uri="{BB962C8B-B14F-4D97-AF65-F5344CB8AC3E}">
        <p14:creationId xmlns:p14="http://schemas.microsoft.com/office/powerpoint/2010/main" val="43761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2D56D8-672E-433A-A7E6-E507070166E9}" type="datetimeFigureOut">
              <a:rPr lang="tr-TR" smtClean="0"/>
              <a:t>14.07.2021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1D3EAE0-3797-4B98-B757-2F2AFB90CFC6}" type="slidenum">
              <a:rPr lang="tr-TR" smtClean="0"/>
              <a:t>‹#›</a:t>
            </a:fld>
            <a:endParaRPr lang="tr-TR"/>
          </a:p>
        </p:txBody>
      </p:sp>
    </p:spTree>
    <p:extLst>
      <p:ext uri="{BB962C8B-B14F-4D97-AF65-F5344CB8AC3E}">
        <p14:creationId xmlns:p14="http://schemas.microsoft.com/office/powerpoint/2010/main" val="2763394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2D56D8-672E-433A-A7E6-E507070166E9}" type="datetimeFigureOut">
              <a:rPr lang="tr-TR" smtClean="0"/>
              <a:t>14.07.2021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D3EAE0-3797-4B98-B757-2F2AFB90CFC6}" type="slidenum">
              <a:rPr lang="tr-TR" smtClean="0"/>
              <a:t>‹#›</a:t>
            </a:fld>
            <a:endParaRPr lang="tr-TR"/>
          </a:p>
        </p:txBody>
      </p:sp>
    </p:spTree>
    <p:extLst>
      <p:ext uri="{BB962C8B-B14F-4D97-AF65-F5344CB8AC3E}">
        <p14:creationId xmlns:p14="http://schemas.microsoft.com/office/powerpoint/2010/main" val="300022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2D56D8-672E-433A-A7E6-E507070166E9}" type="datetimeFigureOut">
              <a:rPr lang="tr-TR" smtClean="0"/>
              <a:t>14.07.2021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1D3EAE0-3797-4B98-B757-2F2AFB90CFC6}" type="slidenum">
              <a:rPr lang="tr-TR" smtClean="0"/>
              <a:t>‹#›</a:t>
            </a:fld>
            <a:endParaRPr lang="tr-TR"/>
          </a:p>
        </p:txBody>
      </p:sp>
    </p:spTree>
    <p:extLst>
      <p:ext uri="{BB962C8B-B14F-4D97-AF65-F5344CB8AC3E}">
        <p14:creationId xmlns:p14="http://schemas.microsoft.com/office/powerpoint/2010/main" val="166611629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uptodate.com/contents/olanzapine-drug-information?search=Approach+to+hypertension+in+primary+care&amp;topicRef=3852&amp;source=see_link" TargetMode="External"/><Relationship Id="rId3" Type="http://schemas.openxmlformats.org/officeDocument/2006/relationships/hyperlink" Target="https://www.uptodate.com/contents/pseudoephedrine-drug-information?search=Approach+to+hypertension+in+primary+care&amp;topicRef=3852&amp;source=see_link" TargetMode="External"/><Relationship Id="rId7" Type="http://schemas.openxmlformats.org/officeDocument/2006/relationships/hyperlink" Target="https://www.uptodate.com/contents/clozapine-drug-information?search=Approach+to+hypertension+in+primary+care&amp;topicRef=3852&amp;source=see_link" TargetMode="External"/><Relationship Id="rId2" Type="http://schemas.openxmlformats.org/officeDocument/2006/relationships/hyperlink" Target="https://www.uptodate.com/contents/phenylephrine-drug-information?search=Approach+to+hypertension+in+primary+care&amp;topicRef=3852&amp;source=see_link" TargetMode="External"/><Relationship Id="rId1" Type="http://schemas.openxmlformats.org/officeDocument/2006/relationships/slideLayout" Target="../slideLayouts/slideLayout2.xml"/><Relationship Id="rId6" Type="http://schemas.openxmlformats.org/officeDocument/2006/relationships/hyperlink" Target="https://www.uptodate.com/contents/methylphenidate-drug-information?search=Approach+to+hypertension+in+primary+care&amp;topicRef=3852&amp;source=see_link" TargetMode="External"/><Relationship Id="rId11" Type="http://schemas.openxmlformats.org/officeDocument/2006/relationships/hyperlink" Target="https://www.uptodate.com/contents/sorafenib-drug-information?search=Approach+to+hypertension+in+primary+care&amp;topicRef=3852&amp;source=see_link" TargetMode="External"/><Relationship Id="rId5" Type="http://schemas.openxmlformats.org/officeDocument/2006/relationships/hyperlink" Target="https://www.uptodate.com/contents/tacrolimus-drug-information?search=Approach+to+hypertension+in+primary+care&amp;topicRef=3852&amp;source=see_link" TargetMode="External"/><Relationship Id="rId10" Type="http://schemas.openxmlformats.org/officeDocument/2006/relationships/hyperlink" Target="https://www.uptodate.com/contents/sunitinib-drug-information?search=Approach+to+hypertension+in+primary+care&amp;topicRef=3852&amp;source=see_link" TargetMode="External"/><Relationship Id="rId4" Type="http://schemas.openxmlformats.org/officeDocument/2006/relationships/hyperlink" Target="https://www.uptodate.com/contents/cyclosporine-ciclosporin-drug-information?search=Approach+to+hypertension+in+primary+care&amp;topicRef=3852&amp;source=see_link" TargetMode="External"/><Relationship Id="rId9" Type="http://schemas.openxmlformats.org/officeDocument/2006/relationships/hyperlink" Target="https://www.uptodate.com/contents/bevacizumab-including-biosimilars-of-bevacizumab-drug-information?search=Approach+to+hypertension+in+primary+care&amp;topicRef=3852&amp;source=see_lin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uptodate.com/contents/calculator-cardiovascular-risk-assessment-in-adults-10-year-acc-aha-2013?search=Approach+to+hypertension+in+primary+care&amp;topicRef=3852&amp;source=see_li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uptodate.com/contents/amlodipine-drug-information?search=Approach+to+hypertension+in+primary+care&amp;topicRef=3852&amp;source=see_link"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uptodate.com/contents/hydrochlorothiazide-drug-information?search=Approach+to+hypertension+in+primary+care&amp;topicRef=3852&amp;source=see_lin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uptodate.com/contents/verapamil-drug-information?search=Approach+to+hypertension+in+primary+care&amp;topicRef=3852&amp;source=see_link" TargetMode="External"/><Relationship Id="rId2" Type="http://schemas.openxmlformats.org/officeDocument/2006/relationships/hyperlink" Target="https://www.uptodate.com/contents/chlorthalidone-drug-information?search=Approach+to+hypertension+in+primary+care&amp;topicRef=3852&amp;source=see_link" TargetMode="External"/><Relationship Id="rId1" Type="http://schemas.openxmlformats.org/officeDocument/2006/relationships/slideLayout" Target="../slideLayouts/slideLayout2.xml"/><Relationship Id="rId4" Type="http://schemas.openxmlformats.org/officeDocument/2006/relationships/hyperlink" Target="https://www.uptodate.com/contents/diltiazem-drug-information?search=Approach+to+hypertension+in+primary+care&amp;topicRef=3852&amp;source=see_link"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uptodate.com/contents/eplerenone-drug-information?search=Approach+to+hypertension+in+primary+care&amp;topicRef=3852&amp;source=see_link" TargetMode="External"/><Relationship Id="rId2" Type="http://schemas.openxmlformats.org/officeDocument/2006/relationships/hyperlink" Target="https://www.uptodate.com/contents/spironolactone-drug-information?search=Approach+to+hypertension+in+primary+care&amp;topicRef=3852&amp;source=see_link"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uptodate.com/contents/propranolol-drug-information?search=Approach+to+hypertension+in+primary+care&amp;topicRef=3852&amp;source=see_link" TargetMode="External"/><Relationship Id="rId2" Type="http://schemas.openxmlformats.org/officeDocument/2006/relationships/hyperlink" Target="https://www.uptodate.com/contents/overview-of-hypertension-in-adults/abstract/64,65" TargetMode="External"/><Relationship Id="rId1" Type="http://schemas.openxmlformats.org/officeDocument/2006/relationships/slideLayout" Target="../slideLayouts/slideLayout2.xml"/><Relationship Id="rId4" Type="http://schemas.openxmlformats.org/officeDocument/2006/relationships/hyperlink" Target="https://www.uptodate.com/contents/clonidine-drug-information?search=Approach+to+hypertension+in+primary+care&amp;topicRef=3852&amp;source=see_link"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www.uptodate.com/contents/overview-of-hypertension-in-adults/abstract/9" TargetMode="External"/><Relationship Id="rId13" Type="http://schemas.openxmlformats.org/officeDocument/2006/relationships/hyperlink" Target="https://www.uptodate.com/contents/overview-of-hypertension-in-adults/abstract/14" TargetMode="External"/><Relationship Id="rId3" Type="http://schemas.openxmlformats.org/officeDocument/2006/relationships/hyperlink" Target="https://www.uptodate.com/contents/overview-of-hypertension-in-adults/abstract/2" TargetMode="External"/><Relationship Id="rId7" Type="http://schemas.openxmlformats.org/officeDocument/2006/relationships/hyperlink" Target="https://www.uptodate.com/contents/overview-of-hypertension-in-adults/abstract/8" TargetMode="External"/><Relationship Id="rId12" Type="http://schemas.openxmlformats.org/officeDocument/2006/relationships/hyperlink" Target="https://www.uptodate.com/contents/overview-of-hypertension-in-adults/abstract/13" TargetMode="External"/><Relationship Id="rId17" Type="http://schemas.openxmlformats.org/officeDocument/2006/relationships/hyperlink" Target="https://www.uptodate.com/contents/overview-of-hypertension-in-adults/abstract/18" TargetMode="External"/><Relationship Id="rId2" Type="http://schemas.openxmlformats.org/officeDocument/2006/relationships/hyperlink" Target="https://www.uptodate.com/contents/overview-of-hypertension-in-adults/abstract/1" TargetMode="External"/><Relationship Id="rId16" Type="http://schemas.openxmlformats.org/officeDocument/2006/relationships/hyperlink" Target="https://www.uptodate.com/contents/overview-of-hypertension-in-adults/abstract/17" TargetMode="External"/><Relationship Id="rId1" Type="http://schemas.openxmlformats.org/officeDocument/2006/relationships/slideLayout" Target="../slideLayouts/slideLayout2.xml"/><Relationship Id="rId6" Type="http://schemas.openxmlformats.org/officeDocument/2006/relationships/hyperlink" Target="https://www.uptodate.com/contents/overview-of-hypertension-in-adults/abstract/6" TargetMode="External"/><Relationship Id="rId11" Type="http://schemas.openxmlformats.org/officeDocument/2006/relationships/hyperlink" Target="https://www.uptodate.com/contents/overview-of-hypertension-in-adults/abstract/12" TargetMode="External"/><Relationship Id="rId5" Type="http://schemas.openxmlformats.org/officeDocument/2006/relationships/hyperlink" Target="https://www.uptodate.com/contents/overview-of-hypertension-in-adults/abstract/5" TargetMode="External"/><Relationship Id="rId15" Type="http://schemas.openxmlformats.org/officeDocument/2006/relationships/hyperlink" Target="https://www.uptodate.com/contents/overview-of-hypertension-in-adults/abstract/16" TargetMode="External"/><Relationship Id="rId10" Type="http://schemas.openxmlformats.org/officeDocument/2006/relationships/hyperlink" Target="https://www.uptodate.com/contents/overview-of-hypertension-in-adults/abstract/11" TargetMode="External"/><Relationship Id="rId4" Type="http://schemas.openxmlformats.org/officeDocument/2006/relationships/hyperlink" Target="https://www.uptodate.com/contents/overview-of-hypertension-in-adults/abstract/4" TargetMode="External"/><Relationship Id="rId9" Type="http://schemas.openxmlformats.org/officeDocument/2006/relationships/hyperlink" Target="https://www.uptodate.com/contents/overview-of-hypertension-in-adults/abstract/10" TargetMode="External"/><Relationship Id="rId14" Type="http://schemas.openxmlformats.org/officeDocument/2006/relationships/hyperlink" Target="https://www.uptodate.com/contents/overview-of-hypertension-in-adults/abstract/15"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www.uptodate.com/contents/overview-of-hypertension-in-adults/abstract/25" TargetMode="External"/><Relationship Id="rId13" Type="http://schemas.openxmlformats.org/officeDocument/2006/relationships/hyperlink" Target="https://www.uptodate.com/contents/overview-of-hypertension-in-adults/abstract/30" TargetMode="External"/><Relationship Id="rId18" Type="http://schemas.openxmlformats.org/officeDocument/2006/relationships/hyperlink" Target="https://www.uptodate.com/contents/overview-of-hypertension-in-adults/abstract/35" TargetMode="External"/><Relationship Id="rId3" Type="http://schemas.openxmlformats.org/officeDocument/2006/relationships/hyperlink" Target="https://www.uptodate.com/contents/overview-of-hypertension-in-adults/abstract/20" TargetMode="External"/><Relationship Id="rId21" Type="http://schemas.openxmlformats.org/officeDocument/2006/relationships/hyperlink" Target="https://www.uptodate.com/contents/overview-of-hypertension-in-adults/abstract/38" TargetMode="External"/><Relationship Id="rId7" Type="http://schemas.openxmlformats.org/officeDocument/2006/relationships/hyperlink" Target="https://www.uptodate.com/contents/overview-of-hypertension-in-adults/abstract/24" TargetMode="External"/><Relationship Id="rId12" Type="http://schemas.openxmlformats.org/officeDocument/2006/relationships/hyperlink" Target="https://www.uptodate.com/contents/overview-of-hypertension-in-adults/abstract/29" TargetMode="External"/><Relationship Id="rId17" Type="http://schemas.openxmlformats.org/officeDocument/2006/relationships/hyperlink" Target="https://www.uptodate.com/contents/overview-of-hypertension-in-adults/abstract/34" TargetMode="External"/><Relationship Id="rId2" Type="http://schemas.openxmlformats.org/officeDocument/2006/relationships/hyperlink" Target="https://www.uptodate.com/contents/overview-of-hypertension-in-adults/abstract/19" TargetMode="External"/><Relationship Id="rId16" Type="http://schemas.openxmlformats.org/officeDocument/2006/relationships/hyperlink" Target="https://www.uptodate.com/contents/overview-of-hypertension-in-adults/abstract/33" TargetMode="External"/><Relationship Id="rId20" Type="http://schemas.openxmlformats.org/officeDocument/2006/relationships/hyperlink" Target="https://www.uptodate.com/contents/overview-of-hypertension-in-adults/abstract/37" TargetMode="External"/><Relationship Id="rId1" Type="http://schemas.openxmlformats.org/officeDocument/2006/relationships/slideLayout" Target="../slideLayouts/slideLayout2.xml"/><Relationship Id="rId6" Type="http://schemas.openxmlformats.org/officeDocument/2006/relationships/hyperlink" Target="https://www.uptodate.com/contents/overview-of-hypertension-in-adults/abstract/23" TargetMode="External"/><Relationship Id="rId11" Type="http://schemas.openxmlformats.org/officeDocument/2006/relationships/hyperlink" Target="https://www.uptodate.com/contents/overview-of-hypertension-in-adults/abstract/28" TargetMode="External"/><Relationship Id="rId5" Type="http://schemas.openxmlformats.org/officeDocument/2006/relationships/hyperlink" Target="https://www.uptodate.com/contents/overview-of-hypertension-in-adults/abstract/22" TargetMode="External"/><Relationship Id="rId15" Type="http://schemas.openxmlformats.org/officeDocument/2006/relationships/hyperlink" Target="https://www.uptodate.com/contents/overview-of-hypertension-in-adults/abstract/32" TargetMode="External"/><Relationship Id="rId23" Type="http://schemas.openxmlformats.org/officeDocument/2006/relationships/hyperlink" Target="https://www.uptodate.com/contents/overview-of-hypertension-in-adults/abstract/40" TargetMode="External"/><Relationship Id="rId10" Type="http://schemas.openxmlformats.org/officeDocument/2006/relationships/hyperlink" Target="https://www.uptodate.com/contents/overview-of-hypertension-in-adults/abstract/27" TargetMode="External"/><Relationship Id="rId19" Type="http://schemas.openxmlformats.org/officeDocument/2006/relationships/hyperlink" Target="https://www.uptodate.com/contents/overview-of-hypertension-in-adults/abstract/36" TargetMode="External"/><Relationship Id="rId4" Type="http://schemas.openxmlformats.org/officeDocument/2006/relationships/hyperlink" Target="https://www.uptodate.com/contents/overview-of-hypertension-in-adults/abstract/21" TargetMode="External"/><Relationship Id="rId9" Type="http://schemas.openxmlformats.org/officeDocument/2006/relationships/hyperlink" Target="https://www.uptodate.com/contents/overview-of-hypertension-in-adults/abstract/26" TargetMode="External"/><Relationship Id="rId14" Type="http://schemas.openxmlformats.org/officeDocument/2006/relationships/hyperlink" Target="https://www.uptodate.com/contents/overview-of-hypertension-in-adults/abstract/31" TargetMode="External"/><Relationship Id="rId22" Type="http://schemas.openxmlformats.org/officeDocument/2006/relationships/hyperlink" Target="https://www.uptodate.com/contents/overview-of-hypertension-in-adults/abstract/39"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www.uptodate.com/contents/overview-of-hypertension-in-adults/abstract/47" TargetMode="External"/><Relationship Id="rId13" Type="http://schemas.openxmlformats.org/officeDocument/2006/relationships/hyperlink" Target="https://www.uptodate.com/contents/overview-of-hypertension-in-adults/abstract/52" TargetMode="External"/><Relationship Id="rId18" Type="http://schemas.openxmlformats.org/officeDocument/2006/relationships/hyperlink" Target="https://www.uptodate.com/contents/overview-of-hypertension-in-adults/abstract/57" TargetMode="External"/><Relationship Id="rId26" Type="http://schemas.openxmlformats.org/officeDocument/2006/relationships/hyperlink" Target="https://www.uptodate.com/contents/overview-of-hypertension-in-adults/abstract/65" TargetMode="External"/><Relationship Id="rId3" Type="http://schemas.openxmlformats.org/officeDocument/2006/relationships/hyperlink" Target="https://www.uptodate.com/contents/overview-of-hypertension-in-adults/abstract/42" TargetMode="External"/><Relationship Id="rId21" Type="http://schemas.openxmlformats.org/officeDocument/2006/relationships/hyperlink" Target="https://www.uptodate.com/contents/overview-of-hypertension-in-adults/abstract/60" TargetMode="External"/><Relationship Id="rId7" Type="http://schemas.openxmlformats.org/officeDocument/2006/relationships/hyperlink" Target="https://www.uptodate.com/contents/overview-of-hypertension-in-adults/abstract/46" TargetMode="External"/><Relationship Id="rId12" Type="http://schemas.openxmlformats.org/officeDocument/2006/relationships/hyperlink" Target="https://www.uptodate.com/contents/overview-of-hypertension-in-adults/abstract/51" TargetMode="External"/><Relationship Id="rId17" Type="http://schemas.openxmlformats.org/officeDocument/2006/relationships/hyperlink" Target="https://www.uptodate.com/contents/overview-of-hypertension-in-adults/abstract/56" TargetMode="External"/><Relationship Id="rId25" Type="http://schemas.openxmlformats.org/officeDocument/2006/relationships/hyperlink" Target="https://www.uptodate.com/contents/overview-of-hypertension-in-adults/abstract/64" TargetMode="External"/><Relationship Id="rId2" Type="http://schemas.openxmlformats.org/officeDocument/2006/relationships/hyperlink" Target="https://www.uptodate.com/contents/overview-of-hypertension-in-adults/abstract/41" TargetMode="External"/><Relationship Id="rId16" Type="http://schemas.openxmlformats.org/officeDocument/2006/relationships/hyperlink" Target="https://www.uptodate.com/contents/overview-of-hypertension-in-adults/abstract/55" TargetMode="External"/><Relationship Id="rId20" Type="http://schemas.openxmlformats.org/officeDocument/2006/relationships/hyperlink" Target="https://www.uptodate.com/contents/overview-of-hypertension-in-adults/abstract/59" TargetMode="External"/><Relationship Id="rId1" Type="http://schemas.openxmlformats.org/officeDocument/2006/relationships/slideLayout" Target="../slideLayouts/slideLayout2.xml"/><Relationship Id="rId6" Type="http://schemas.openxmlformats.org/officeDocument/2006/relationships/hyperlink" Target="https://www.uptodate.com/contents/overview-of-hypertension-in-adults/abstract/45" TargetMode="External"/><Relationship Id="rId11" Type="http://schemas.openxmlformats.org/officeDocument/2006/relationships/hyperlink" Target="https://www.uptodate.com/contents/overview-of-hypertension-in-adults/abstract/50" TargetMode="External"/><Relationship Id="rId24" Type="http://schemas.openxmlformats.org/officeDocument/2006/relationships/hyperlink" Target="https://www.uptodate.com/contents/overview-of-hypertension-in-adults/abstract/63" TargetMode="External"/><Relationship Id="rId5" Type="http://schemas.openxmlformats.org/officeDocument/2006/relationships/hyperlink" Target="https://www.uptodate.com/contents/overview-of-hypertension-in-adults/abstract/44" TargetMode="External"/><Relationship Id="rId15" Type="http://schemas.openxmlformats.org/officeDocument/2006/relationships/hyperlink" Target="https://www.uptodate.com/contents/overview-of-hypertension-in-adults/abstract/54" TargetMode="External"/><Relationship Id="rId23" Type="http://schemas.openxmlformats.org/officeDocument/2006/relationships/hyperlink" Target="https://www.uptodate.com/contents/overview-of-hypertension-in-adults/abstract/62" TargetMode="External"/><Relationship Id="rId10" Type="http://schemas.openxmlformats.org/officeDocument/2006/relationships/hyperlink" Target="https://www.uptodate.com/contents/overview-of-hypertension-in-adults/abstract/49" TargetMode="External"/><Relationship Id="rId19" Type="http://schemas.openxmlformats.org/officeDocument/2006/relationships/hyperlink" Target="https://www.uptodate.com/contents/overview-of-hypertension-in-adults/abstract/58" TargetMode="External"/><Relationship Id="rId4" Type="http://schemas.openxmlformats.org/officeDocument/2006/relationships/hyperlink" Target="https://www.uptodate.com/contents/overview-of-hypertension-in-adults/abstract/43" TargetMode="External"/><Relationship Id="rId9" Type="http://schemas.openxmlformats.org/officeDocument/2006/relationships/hyperlink" Target="https://www.uptodate.com/contents/overview-of-hypertension-in-adults/abstract/48" TargetMode="External"/><Relationship Id="rId14" Type="http://schemas.openxmlformats.org/officeDocument/2006/relationships/hyperlink" Target="https://www.uptodate.com/contents/overview-of-hypertension-in-adults/abstract/53" TargetMode="External"/><Relationship Id="rId22" Type="http://schemas.openxmlformats.org/officeDocument/2006/relationships/hyperlink" Target="https://www.uptodate.com/contents/overview-of-hypertension-in-adults/abstract/61" TargetMode="External"/><Relationship Id="rId27" Type="http://schemas.openxmlformats.org/officeDocument/2006/relationships/hyperlink" Target="https://www.uptodate.com/contents/overview-of-hypertension-in-adults/abstract/66"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001D647-0C40-4A85-BC97-EA697E65A704}"/>
              </a:ext>
            </a:extLst>
          </p:cNvPr>
          <p:cNvSpPr>
            <a:spLocks noGrp="1"/>
          </p:cNvSpPr>
          <p:nvPr>
            <p:ph type="ctrTitle"/>
          </p:nvPr>
        </p:nvSpPr>
        <p:spPr/>
        <p:txBody>
          <a:bodyPr>
            <a:normAutofit fontScale="90000"/>
          </a:bodyPr>
          <a:lstStyle/>
          <a:p>
            <a:r>
              <a:rPr lang="tr-TR" dirty="0"/>
              <a:t>HİPERTANSİYONA YAKLAŞIM</a:t>
            </a:r>
            <a:br>
              <a:rPr lang="tr-TR" dirty="0"/>
            </a:br>
            <a:endParaRPr lang="tr-TR" dirty="0"/>
          </a:p>
        </p:txBody>
      </p:sp>
      <p:sp>
        <p:nvSpPr>
          <p:cNvPr id="3" name="Alt Başlık 2">
            <a:extLst>
              <a:ext uri="{FF2B5EF4-FFF2-40B4-BE49-F238E27FC236}">
                <a16:creationId xmlns:a16="http://schemas.microsoft.com/office/drawing/2014/main" xmlns="" id="{C9F83B09-BED9-484C-AB8B-C96FC7B28597}"/>
              </a:ext>
            </a:extLst>
          </p:cNvPr>
          <p:cNvSpPr>
            <a:spLocks noGrp="1"/>
          </p:cNvSpPr>
          <p:nvPr>
            <p:ph type="subTitle" idx="1"/>
          </p:nvPr>
        </p:nvSpPr>
        <p:spPr>
          <a:xfrm>
            <a:off x="8409482" y="5261548"/>
            <a:ext cx="2938072" cy="959370"/>
          </a:xfrm>
        </p:spPr>
        <p:txBody>
          <a:bodyPr>
            <a:normAutofit/>
          </a:bodyPr>
          <a:lstStyle/>
          <a:p>
            <a:r>
              <a:rPr lang="tr-TR" sz="2200" b="1" dirty="0"/>
              <a:t>DR.  AYSEL AKAR</a:t>
            </a:r>
          </a:p>
        </p:txBody>
      </p:sp>
    </p:spTree>
    <p:extLst>
      <p:ext uri="{BB962C8B-B14F-4D97-AF65-F5344CB8AC3E}">
        <p14:creationId xmlns:p14="http://schemas.microsoft.com/office/powerpoint/2010/main" val="264926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EB5EEF6-C196-4730-9862-74AE30FA457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B6B312A0-8240-440A-AEC2-F84FD709E1EC}"/>
              </a:ext>
            </a:extLst>
          </p:cNvPr>
          <p:cNvSpPr>
            <a:spLocks noGrp="1"/>
          </p:cNvSpPr>
          <p:nvPr>
            <p:ph idx="1"/>
          </p:nvPr>
        </p:nvSpPr>
        <p:spPr>
          <a:xfrm>
            <a:off x="2589212" y="2133600"/>
            <a:ext cx="5055772" cy="3777622"/>
          </a:xfrm>
        </p:spPr>
        <p:txBody>
          <a:bodyPr>
            <a:normAutofit fontScale="92500" lnSpcReduction="10000"/>
          </a:bodyPr>
          <a:lstStyle/>
          <a:p>
            <a:pPr algn="l"/>
            <a:r>
              <a:rPr lang="tr-TR" b="0" i="0" dirty="0">
                <a:solidFill>
                  <a:srgbClr val="232323"/>
                </a:solidFill>
                <a:effectLst/>
                <a:latin typeface="Noto Sans"/>
              </a:rPr>
              <a:t>Birden fazla kan basıncı ölçümü alınmasına ek olarak, en azından ilk ziyarette kan basıncı her iki koldan da ölçülmeli</a:t>
            </a:r>
          </a:p>
          <a:p>
            <a:pPr algn="l"/>
            <a:r>
              <a:rPr lang="tr-TR" b="0" i="0" dirty="0">
                <a:solidFill>
                  <a:srgbClr val="232323"/>
                </a:solidFill>
                <a:effectLst/>
                <a:latin typeface="Noto Sans"/>
              </a:rPr>
              <a:t>Yaşlı bireylerde veya potansiyel </a:t>
            </a:r>
            <a:r>
              <a:rPr lang="tr-TR" b="0" i="0" dirty="0" err="1">
                <a:solidFill>
                  <a:srgbClr val="232323"/>
                </a:solidFill>
                <a:effectLst/>
                <a:latin typeface="Noto Sans"/>
              </a:rPr>
              <a:t>ortostatik</a:t>
            </a:r>
            <a:r>
              <a:rPr lang="tr-TR" b="0" i="0" dirty="0">
                <a:solidFill>
                  <a:srgbClr val="232323"/>
                </a:solidFill>
                <a:effectLst/>
                <a:latin typeface="Noto Sans"/>
              </a:rPr>
              <a:t> semptomları olanlarda, </a:t>
            </a:r>
            <a:r>
              <a:rPr lang="tr-TR" b="0" i="0" dirty="0" err="1">
                <a:solidFill>
                  <a:srgbClr val="232323"/>
                </a:solidFill>
                <a:effectLst/>
                <a:latin typeface="Noto Sans"/>
              </a:rPr>
              <a:t>postüral</a:t>
            </a:r>
            <a:r>
              <a:rPr lang="tr-TR" b="0" i="0" dirty="0">
                <a:solidFill>
                  <a:srgbClr val="232323"/>
                </a:solidFill>
                <a:effectLst/>
                <a:latin typeface="Noto Sans"/>
              </a:rPr>
              <a:t> ölçümler de yapılmalı</a:t>
            </a:r>
          </a:p>
          <a:p>
            <a:pPr algn="l"/>
            <a:r>
              <a:rPr lang="tr-TR" b="0" i="0" dirty="0">
                <a:solidFill>
                  <a:srgbClr val="232323"/>
                </a:solidFill>
                <a:effectLst/>
                <a:latin typeface="Noto Sans"/>
              </a:rPr>
              <a:t>Sol ve sağ kollardaki sistolik kan basıncı ölçümleri arasında 15 </a:t>
            </a:r>
            <a:r>
              <a:rPr lang="tr-TR" b="0" i="0" dirty="0" err="1">
                <a:solidFill>
                  <a:srgbClr val="232323"/>
                </a:solidFill>
                <a:effectLst/>
                <a:latin typeface="Noto Sans"/>
              </a:rPr>
              <a:t>mmHg'den</a:t>
            </a:r>
            <a:r>
              <a:rPr lang="tr-TR" b="0" i="0" dirty="0">
                <a:solidFill>
                  <a:srgbClr val="232323"/>
                </a:solidFill>
                <a:effectLst/>
                <a:latin typeface="Noto Sans"/>
              </a:rPr>
              <a:t> fazla bir tutarsızlık, </a:t>
            </a:r>
            <a:r>
              <a:rPr lang="tr-TR" b="0" i="0" dirty="0" err="1">
                <a:solidFill>
                  <a:srgbClr val="232323"/>
                </a:solidFill>
                <a:effectLst/>
                <a:latin typeface="Noto Sans"/>
              </a:rPr>
              <a:t>subklavyen</a:t>
            </a:r>
            <a:r>
              <a:rPr lang="tr-TR" b="0" i="0" dirty="0">
                <a:solidFill>
                  <a:srgbClr val="232323"/>
                </a:solidFill>
                <a:effectLst/>
                <a:latin typeface="Noto Sans"/>
              </a:rPr>
              <a:t> </a:t>
            </a:r>
            <a:r>
              <a:rPr lang="tr-TR" b="0" i="0" dirty="0" err="1">
                <a:solidFill>
                  <a:srgbClr val="232323"/>
                </a:solidFill>
                <a:effectLst/>
                <a:latin typeface="Noto Sans"/>
              </a:rPr>
              <a:t>stenozu</a:t>
            </a:r>
            <a:r>
              <a:rPr lang="tr-TR" b="0" i="0" dirty="0">
                <a:solidFill>
                  <a:srgbClr val="232323"/>
                </a:solidFill>
                <a:effectLst/>
                <a:latin typeface="Noto Sans"/>
              </a:rPr>
              <a:t> ve dolayısıyla </a:t>
            </a:r>
            <a:r>
              <a:rPr lang="tr-TR" b="0" i="0" dirty="0" err="1">
                <a:solidFill>
                  <a:srgbClr val="232323"/>
                </a:solidFill>
                <a:effectLst/>
                <a:latin typeface="Noto Sans"/>
              </a:rPr>
              <a:t>periferik</a:t>
            </a:r>
            <a:r>
              <a:rPr lang="tr-TR" b="0" i="0" dirty="0">
                <a:solidFill>
                  <a:srgbClr val="232323"/>
                </a:solidFill>
                <a:effectLst/>
                <a:latin typeface="Noto Sans"/>
              </a:rPr>
              <a:t> arter hastalığını gösterebilir. </a:t>
            </a:r>
          </a:p>
          <a:p>
            <a:pPr algn="l"/>
            <a:r>
              <a:rPr lang="tr-TR" b="0" i="0" dirty="0">
                <a:solidFill>
                  <a:srgbClr val="232323"/>
                </a:solidFill>
                <a:effectLst/>
                <a:latin typeface="Noto Sans"/>
              </a:rPr>
              <a:t>İki kol arasında önemli bir kan basıncı farkı varsa, sonraki ziyaretlerde ölçüm için ikisinden daha yüksek olanı kullanılmalıdır. </a:t>
            </a:r>
          </a:p>
          <a:p>
            <a:endParaRPr lang="tr-TR" dirty="0"/>
          </a:p>
        </p:txBody>
      </p:sp>
      <p:pic>
        <p:nvPicPr>
          <p:cNvPr id="27650" name="Picture 2" descr="TANSİYONU DOĞRU ÖLÇMEK – Tekin Akpolat">
            <a:extLst>
              <a:ext uri="{FF2B5EF4-FFF2-40B4-BE49-F238E27FC236}">
                <a16:creationId xmlns:a16="http://schemas.microsoft.com/office/drawing/2014/main" xmlns="" id="{83732AA0-1940-4F98-8105-E0FFBEAD9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984" y="1905000"/>
            <a:ext cx="3342806" cy="4276017"/>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298609E9-3D74-4B7B-8123-FA81D5A9D598}"/>
              </a:ext>
            </a:extLst>
          </p:cNvPr>
          <p:cNvSpPr txBox="1"/>
          <p:nvPr/>
        </p:nvSpPr>
        <p:spPr>
          <a:xfrm>
            <a:off x="7644985" y="6181017"/>
            <a:ext cx="4547016" cy="169277"/>
          </a:xfrm>
          <a:prstGeom prst="rect">
            <a:avLst/>
          </a:prstGeom>
          <a:noFill/>
        </p:spPr>
        <p:txBody>
          <a:bodyPr wrap="square">
            <a:spAutoFit/>
          </a:bodyPr>
          <a:lstStyle/>
          <a:p>
            <a:r>
              <a:rPr lang="tr-TR" sz="500" dirty="0">
                <a:latin typeface="Noto Sans"/>
              </a:rPr>
              <a:t>http://tekinakpolat.com/tansiyonu-dogru-olcmek/</a:t>
            </a:r>
          </a:p>
        </p:txBody>
      </p:sp>
    </p:spTree>
    <p:extLst>
      <p:ext uri="{BB962C8B-B14F-4D97-AF65-F5344CB8AC3E}">
        <p14:creationId xmlns:p14="http://schemas.microsoft.com/office/powerpoint/2010/main" val="3570826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D8352EF-53A6-4FC4-924E-09CD00E6568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B44417EE-5BC3-4364-A61A-9F2EBEB6FFEA}"/>
              </a:ext>
            </a:extLst>
          </p:cNvPr>
          <p:cNvSpPr>
            <a:spLocks noGrp="1"/>
          </p:cNvSpPr>
          <p:nvPr>
            <p:ph idx="1"/>
          </p:nvPr>
        </p:nvSpPr>
        <p:spPr/>
        <p:txBody>
          <a:bodyPr/>
          <a:lstStyle/>
          <a:p>
            <a:r>
              <a:rPr lang="tr-TR" b="0" i="0" dirty="0">
                <a:solidFill>
                  <a:srgbClr val="232323"/>
                </a:solidFill>
                <a:effectLst/>
                <a:latin typeface="Noto Sans"/>
              </a:rPr>
              <a:t>Sırtüstü pozisyondan yardımsız dik pozisyona geçerken sistolik basıncın 20 </a:t>
            </a:r>
            <a:r>
              <a:rPr lang="tr-TR" b="0" i="0" dirty="0" err="1">
                <a:solidFill>
                  <a:srgbClr val="232323"/>
                </a:solidFill>
                <a:effectLst/>
                <a:latin typeface="Noto Sans"/>
              </a:rPr>
              <a:t>mmHg</a:t>
            </a:r>
            <a:r>
              <a:rPr lang="tr-TR" b="0" i="0" dirty="0">
                <a:solidFill>
                  <a:srgbClr val="232323"/>
                </a:solidFill>
                <a:effectLst/>
                <a:latin typeface="Noto Sans"/>
              </a:rPr>
              <a:t> veya daha fazla düşmesi olarak tanımlanan </a:t>
            </a:r>
            <a:r>
              <a:rPr lang="tr-TR" b="0" i="0" dirty="0" err="1">
                <a:solidFill>
                  <a:srgbClr val="232323"/>
                </a:solidFill>
                <a:effectLst/>
                <a:latin typeface="Noto Sans"/>
              </a:rPr>
              <a:t>postural</a:t>
            </a:r>
            <a:r>
              <a:rPr lang="tr-TR" b="0" i="0" dirty="0">
                <a:solidFill>
                  <a:srgbClr val="232323"/>
                </a:solidFill>
                <a:effectLst/>
                <a:latin typeface="Noto Sans"/>
              </a:rPr>
              <a:t> hipotansiyon, 65 yaş üstü hastalarda, ayakta dururken baş dönmesi veya güçsüzlük yaşayanlarda veya diyabet veya Parkinson hastalığı olanlarda takip edilmelidir.</a:t>
            </a:r>
            <a:endParaRPr lang="tr-TR" dirty="0"/>
          </a:p>
        </p:txBody>
      </p:sp>
    </p:spTree>
    <p:extLst>
      <p:ext uri="{BB962C8B-B14F-4D97-AF65-F5344CB8AC3E}">
        <p14:creationId xmlns:p14="http://schemas.microsoft.com/office/powerpoint/2010/main" val="2819805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960A0AE-56BF-45FB-9907-2B958C1AB2C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66036CBB-9EFE-48BB-A4C3-8989FBF99A22}"/>
              </a:ext>
            </a:extLst>
          </p:cNvPr>
          <p:cNvSpPr>
            <a:spLocks noGrp="1"/>
          </p:cNvSpPr>
          <p:nvPr>
            <p:ph idx="1"/>
          </p:nvPr>
        </p:nvSpPr>
        <p:spPr>
          <a:xfrm>
            <a:off x="2589212" y="2133600"/>
            <a:ext cx="3886539" cy="3777622"/>
          </a:xfrm>
        </p:spPr>
        <p:txBody>
          <a:bodyPr/>
          <a:lstStyle/>
          <a:p>
            <a:r>
              <a:rPr lang="tr-TR" b="1" i="0" dirty="0" err="1">
                <a:solidFill>
                  <a:srgbClr val="232323"/>
                </a:solidFill>
                <a:effectLst/>
                <a:latin typeface="Noto Sans"/>
              </a:rPr>
              <a:t>Ambulatuvar</a:t>
            </a:r>
            <a:r>
              <a:rPr lang="tr-TR" b="1" i="0" dirty="0">
                <a:solidFill>
                  <a:srgbClr val="232323"/>
                </a:solidFill>
                <a:effectLst/>
                <a:latin typeface="Noto Sans"/>
              </a:rPr>
              <a:t> kan basıncı izleme </a:t>
            </a:r>
            <a:endParaRPr lang="tr-TR" b="0" i="0" dirty="0">
              <a:solidFill>
                <a:srgbClr val="232323"/>
              </a:solidFill>
              <a:effectLst/>
              <a:latin typeface="Noto Sans"/>
            </a:endParaRPr>
          </a:p>
          <a:p>
            <a:pPr marL="0" indent="0">
              <a:buNone/>
            </a:pPr>
            <a:endParaRPr lang="tr-TR" dirty="0">
              <a:solidFill>
                <a:srgbClr val="232323"/>
              </a:solidFill>
              <a:latin typeface="Noto Sans"/>
            </a:endParaRPr>
          </a:p>
          <a:p>
            <a:pPr marL="0" indent="0">
              <a:buNone/>
            </a:pPr>
            <a:r>
              <a:rPr lang="tr-TR" b="0" i="0" dirty="0">
                <a:solidFill>
                  <a:srgbClr val="232323"/>
                </a:solidFill>
                <a:effectLst/>
                <a:latin typeface="Noto Sans"/>
              </a:rPr>
              <a:t>  Yirmi dört saatlik ABPM, hipertansiyon ve beyaz önlük hipertansiyonu tanısını doğrulamak için tercih edilen yöntemdir, ancak rutin klinik uygulamada kullanılabilirliği sınırlıdır.</a:t>
            </a:r>
            <a:endParaRPr lang="tr-TR" dirty="0"/>
          </a:p>
        </p:txBody>
      </p:sp>
      <p:pic>
        <p:nvPicPr>
          <p:cNvPr id="2050" name="Picture 2" descr="Tansiyon Holter (24 saatlik Ambulatuar kan basıncı ölçümü) / TANISAL  İŞLEMLER / Doç. Dr. Sabri Seyis / Kardiyoloji Uzmanı Mersin">
            <a:extLst>
              <a:ext uri="{FF2B5EF4-FFF2-40B4-BE49-F238E27FC236}">
                <a16:creationId xmlns:a16="http://schemas.microsoft.com/office/drawing/2014/main" xmlns="" id="{5AC79263-D0C2-4BC5-8695-A0F15C863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768" y="2133600"/>
            <a:ext cx="3297836" cy="3297836"/>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A3E88D7F-9C38-45E2-A898-80AF2A6E3701}"/>
              </a:ext>
            </a:extLst>
          </p:cNvPr>
          <p:cNvSpPr txBox="1"/>
          <p:nvPr/>
        </p:nvSpPr>
        <p:spPr>
          <a:xfrm>
            <a:off x="7048767" y="5678156"/>
            <a:ext cx="3770381" cy="169277"/>
          </a:xfrm>
          <a:prstGeom prst="rect">
            <a:avLst/>
          </a:prstGeom>
          <a:noFill/>
        </p:spPr>
        <p:txBody>
          <a:bodyPr wrap="square">
            <a:spAutoFit/>
          </a:bodyPr>
          <a:lstStyle/>
          <a:p>
            <a:r>
              <a:rPr lang="tr-TR" sz="500" dirty="0">
                <a:latin typeface="Noto Sans"/>
              </a:rPr>
              <a:t>http://www.sabriseyis.com/tr/tanisal-islemler/26/tansiyon-holter-24-saatlik-ambulatuar-kan-basinci-olcumu</a:t>
            </a:r>
          </a:p>
        </p:txBody>
      </p:sp>
    </p:spTree>
    <p:extLst>
      <p:ext uri="{BB962C8B-B14F-4D97-AF65-F5344CB8AC3E}">
        <p14:creationId xmlns:p14="http://schemas.microsoft.com/office/powerpoint/2010/main" val="1699050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73DEA0A-19C0-4710-8262-533AB7546D5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B99A31C5-E1FD-4240-A4AE-729337A641BC}"/>
              </a:ext>
            </a:extLst>
          </p:cNvPr>
          <p:cNvSpPr>
            <a:spLocks noGrp="1"/>
          </p:cNvSpPr>
          <p:nvPr>
            <p:ph idx="1"/>
          </p:nvPr>
        </p:nvSpPr>
        <p:spPr/>
        <p:txBody>
          <a:bodyPr/>
          <a:lstStyle/>
          <a:p>
            <a:r>
              <a:rPr lang="tr-TR" b="1" i="0" dirty="0">
                <a:solidFill>
                  <a:srgbClr val="232323"/>
                </a:solidFill>
                <a:effectLst/>
                <a:latin typeface="Noto Sans"/>
              </a:rPr>
              <a:t>Evde kan basıncı izleme </a:t>
            </a:r>
            <a:r>
              <a:rPr lang="tr-TR" b="0" i="0" dirty="0">
                <a:solidFill>
                  <a:srgbClr val="232323"/>
                </a:solidFill>
                <a:effectLst/>
                <a:latin typeface="Noto Sans"/>
              </a:rPr>
              <a:t> —  Doğru evde kan basıncı ölçümleri elde etmek için uygun eğitim ve ekipman çok önemlidir. Hastalara, </a:t>
            </a:r>
            <a:r>
              <a:rPr lang="tr-TR" b="0" i="0" dirty="0" err="1">
                <a:solidFill>
                  <a:srgbClr val="232323"/>
                </a:solidFill>
                <a:effectLst/>
                <a:latin typeface="Noto Sans"/>
              </a:rPr>
              <a:t>brakiyal</a:t>
            </a:r>
            <a:r>
              <a:rPr lang="tr-TR" b="0" i="0" dirty="0">
                <a:solidFill>
                  <a:srgbClr val="232323"/>
                </a:solidFill>
                <a:effectLst/>
                <a:latin typeface="Noto Sans"/>
              </a:rPr>
              <a:t> arterdeki (üst kol) kan basıncını ölçen doğrulanmış, otomatik bir </a:t>
            </a:r>
            <a:r>
              <a:rPr lang="tr-TR" b="0" i="0" dirty="0" err="1">
                <a:solidFill>
                  <a:srgbClr val="232323"/>
                </a:solidFill>
                <a:effectLst/>
                <a:latin typeface="Noto Sans"/>
              </a:rPr>
              <a:t>osilometrik</a:t>
            </a:r>
            <a:r>
              <a:rPr lang="tr-TR" b="0" i="0" dirty="0">
                <a:solidFill>
                  <a:srgbClr val="232323"/>
                </a:solidFill>
                <a:effectLst/>
                <a:latin typeface="Noto Sans"/>
              </a:rPr>
              <a:t> cihaz kullanmaları ve ölçümleri sessiz bir odada, oturma pozisyonunda, sırt ve kol desteklenmiş ve bacaklar çaprazlanmamış olarak beş dakika dinlendikten sonra yapmaları talimatı verilmelidir. . Her ay bir hafta boyunca hem sabah hem de akşam ölçümleri alınarak en az 12 ila 14 ölçüm yapılmalıdır </a:t>
            </a:r>
            <a:endParaRPr lang="tr-TR" dirty="0"/>
          </a:p>
        </p:txBody>
      </p:sp>
    </p:spTree>
    <p:extLst>
      <p:ext uri="{BB962C8B-B14F-4D97-AF65-F5344CB8AC3E}">
        <p14:creationId xmlns:p14="http://schemas.microsoft.com/office/powerpoint/2010/main" val="1079930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BCDFBFF-171C-4174-8078-F563F7B9B85C}"/>
              </a:ext>
            </a:extLst>
          </p:cNvPr>
          <p:cNvSpPr>
            <a:spLocks noGrp="1"/>
          </p:cNvSpPr>
          <p:nvPr>
            <p:ph type="title"/>
          </p:nvPr>
        </p:nvSpPr>
        <p:spPr/>
        <p:txBody>
          <a:bodyPr/>
          <a:lstStyle/>
          <a:p>
            <a:endParaRPr lang="tr-TR" dirty="0"/>
          </a:p>
        </p:txBody>
      </p:sp>
      <p:pic>
        <p:nvPicPr>
          <p:cNvPr id="4" name="Picture 2">
            <a:extLst>
              <a:ext uri="{FF2B5EF4-FFF2-40B4-BE49-F238E27FC236}">
                <a16:creationId xmlns:a16="http://schemas.microsoft.com/office/drawing/2014/main" xmlns="" id="{40FC6BDC-CA40-4D5C-93F3-4C83EA4F878C}"/>
              </a:ext>
            </a:extLst>
          </p:cNvPr>
          <p:cNvPicPr>
            <a:picLocks noGrp="1" noChangeAspect="1"/>
          </p:cNvPicPr>
          <p:nvPr>
            <p:ph idx="1"/>
          </p:nvPr>
        </p:nvPicPr>
        <p:blipFill rotWithShape="1">
          <a:blip r:embed="rId2"/>
          <a:srcRect b="63152"/>
          <a:stretch/>
        </p:blipFill>
        <p:spPr>
          <a:xfrm>
            <a:off x="838199" y="365124"/>
            <a:ext cx="4510265" cy="5496029"/>
          </a:xfrm>
          <a:prstGeom prst="rect">
            <a:avLst/>
          </a:prstGeom>
        </p:spPr>
      </p:pic>
      <p:pic>
        <p:nvPicPr>
          <p:cNvPr id="5" name="Picture 2">
            <a:extLst>
              <a:ext uri="{FF2B5EF4-FFF2-40B4-BE49-F238E27FC236}">
                <a16:creationId xmlns:a16="http://schemas.microsoft.com/office/drawing/2014/main" xmlns="" id="{4E2881EF-0D48-40CF-A82B-DE5ED2C28697}"/>
              </a:ext>
            </a:extLst>
          </p:cNvPr>
          <p:cNvPicPr>
            <a:picLocks noChangeAspect="1"/>
          </p:cNvPicPr>
          <p:nvPr/>
        </p:nvPicPr>
        <p:blipFill rotWithShape="1">
          <a:blip r:embed="rId2"/>
          <a:srcRect t="34178"/>
          <a:stretch/>
        </p:blipFill>
        <p:spPr>
          <a:xfrm>
            <a:off x="6096000" y="365125"/>
            <a:ext cx="4510265" cy="6127750"/>
          </a:xfrm>
          <a:prstGeom prst="rect">
            <a:avLst/>
          </a:prstGeom>
        </p:spPr>
      </p:pic>
    </p:spTree>
    <p:extLst>
      <p:ext uri="{BB962C8B-B14F-4D97-AF65-F5344CB8AC3E}">
        <p14:creationId xmlns:p14="http://schemas.microsoft.com/office/powerpoint/2010/main" val="156305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3A18D91-B0EF-4174-BB3E-A9F09E0883B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E5DB545E-8B44-499C-9F82-0F83946FC95C}"/>
              </a:ext>
            </a:extLst>
          </p:cNvPr>
          <p:cNvSpPr>
            <a:spLocks noGrp="1"/>
          </p:cNvSpPr>
          <p:nvPr>
            <p:ph idx="1"/>
          </p:nvPr>
        </p:nvSpPr>
        <p:spPr/>
        <p:txBody>
          <a:bodyPr/>
          <a:lstStyle/>
          <a:p>
            <a:r>
              <a:rPr lang="tr-TR" b="0" i="0" dirty="0">
                <a:solidFill>
                  <a:srgbClr val="232323"/>
                </a:solidFill>
                <a:effectLst/>
                <a:latin typeface="Noto Sans"/>
              </a:rPr>
              <a:t>Kan basıncı, çok çeşitli koşullarda organ </a:t>
            </a:r>
            <a:r>
              <a:rPr lang="tr-TR" b="0" i="0" dirty="0" err="1">
                <a:solidFill>
                  <a:srgbClr val="232323"/>
                </a:solidFill>
                <a:effectLst/>
                <a:latin typeface="Noto Sans"/>
              </a:rPr>
              <a:t>perfüzyonunu</a:t>
            </a:r>
            <a:r>
              <a:rPr lang="tr-TR" b="0" i="0" dirty="0">
                <a:solidFill>
                  <a:srgbClr val="232323"/>
                </a:solidFill>
                <a:effectLst/>
                <a:latin typeface="Noto Sans"/>
              </a:rPr>
              <a:t> sürdürmek için ortamdaki değişikliklere tepki verir. </a:t>
            </a:r>
          </a:p>
          <a:p>
            <a:endParaRPr lang="tr-TR" b="0" i="0" dirty="0">
              <a:solidFill>
                <a:srgbClr val="232323"/>
              </a:solidFill>
              <a:effectLst/>
              <a:latin typeface="Noto Sans"/>
            </a:endParaRPr>
          </a:p>
          <a:p>
            <a:r>
              <a:rPr lang="tr-TR" b="0" i="0" dirty="0">
                <a:solidFill>
                  <a:srgbClr val="232323"/>
                </a:solidFill>
                <a:effectLst/>
                <a:latin typeface="Noto Sans"/>
              </a:rPr>
              <a:t>Kan basıncını belirleyen birincil faktörler:</a:t>
            </a:r>
          </a:p>
          <a:p>
            <a:r>
              <a:rPr lang="tr-TR" b="0" i="0" dirty="0">
                <a:solidFill>
                  <a:srgbClr val="232323"/>
                </a:solidFill>
                <a:effectLst/>
                <a:latin typeface="Noto Sans"/>
              </a:rPr>
              <a:t> </a:t>
            </a:r>
            <a:r>
              <a:rPr lang="tr-TR" dirty="0">
                <a:solidFill>
                  <a:srgbClr val="232323"/>
                </a:solidFill>
                <a:latin typeface="Noto Sans"/>
              </a:rPr>
              <a:t>S</a:t>
            </a:r>
            <a:r>
              <a:rPr lang="tr-TR" b="0" i="0" dirty="0">
                <a:solidFill>
                  <a:srgbClr val="232323"/>
                </a:solidFill>
                <a:effectLst/>
                <a:latin typeface="Noto Sans"/>
              </a:rPr>
              <a:t>empatik sinir sistemi,</a:t>
            </a:r>
          </a:p>
          <a:p>
            <a:r>
              <a:rPr lang="tr-TR" b="0" i="0" dirty="0">
                <a:solidFill>
                  <a:srgbClr val="232323"/>
                </a:solidFill>
                <a:effectLst/>
                <a:latin typeface="Noto Sans"/>
              </a:rPr>
              <a:t> </a:t>
            </a:r>
            <a:r>
              <a:rPr lang="tr-TR" dirty="0">
                <a:solidFill>
                  <a:srgbClr val="232323"/>
                </a:solidFill>
                <a:latin typeface="Noto Sans"/>
              </a:rPr>
              <a:t>R</a:t>
            </a:r>
            <a:r>
              <a:rPr lang="tr-TR" b="0" i="0" dirty="0">
                <a:solidFill>
                  <a:srgbClr val="232323"/>
                </a:solidFill>
                <a:effectLst/>
                <a:latin typeface="Noto Sans"/>
              </a:rPr>
              <a:t>enin-</a:t>
            </a:r>
            <a:r>
              <a:rPr lang="tr-TR" b="0" i="0" dirty="0" err="1">
                <a:solidFill>
                  <a:srgbClr val="232323"/>
                </a:solidFill>
                <a:effectLst/>
                <a:latin typeface="Noto Sans"/>
              </a:rPr>
              <a:t>anjiyotensin</a:t>
            </a:r>
            <a:r>
              <a:rPr lang="tr-TR" b="0" i="0" dirty="0">
                <a:solidFill>
                  <a:srgbClr val="232323"/>
                </a:solidFill>
                <a:effectLst/>
                <a:latin typeface="Noto Sans"/>
              </a:rPr>
              <a:t>-</a:t>
            </a:r>
            <a:r>
              <a:rPr lang="tr-TR" b="0" i="0" dirty="0" err="1">
                <a:solidFill>
                  <a:srgbClr val="232323"/>
                </a:solidFill>
                <a:effectLst/>
                <a:latin typeface="Noto Sans"/>
              </a:rPr>
              <a:t>aldosteron</a:t>
            </a:r>
            <a:r>
              <a:rPr lang="tr-TR" b="0" i="0" dirty="0">
                <a:solidFill>
                  <a:srgbClr val="232323"/>
                </a:solidFill>
                <a:effectLst/>
                <a:latin typeface="Noto Sans"/>
              </a:rPr>
              <a:t> sistemi </a:t>
            </a:r>
            <a:endParaRPr lang="tr-TR" dirty="0">
              <a:solidFill>
                <a:srgbClr val="232323"/>
              </a:solidFill>
              <a:latin typeface="Noto Sans"/>
            </a:endParaRPr>
          </a:p>
          <a:p>
            <a:r>
              <a:rPr lang="tr-TR" b="0" i="0" dirty="0">
                <a:solidFill>
                  <a:srgbClr val="232323"/>
                </a:solidFill>
                <a:effectLst/>
                <a:latin typeface="Noto Sans"/>
              </a:rPr>
              <a:t> </a:t>
            </a:r>
            <a:r>
              <a:rPr lang="tr-TR" dirty="0">
                <a:solidFill>
                  <a:srgbClr val="232323"/>
                </a:solidFill>
                <a:latin typeface="Noto Sans"/>
              </a:rPr>
              <a:t>P</a:t>
            </a:r>
            <a:r>
              <a:rPr lang="tr-TR" b="0" i="0" dirty="0">
                <a:solidFill>
                  <a:srgbClr val="232323"/>
                </a:solidFill>
                <a:effectLst/>
                <a:latin typeface="Noto Sans"/>
              </a:rPr>
              <a:t>lazma hacmidir (büyük ölçüde böbrekler aracılığıyla).</a:t>
            </a:r>
            <a:endParaRPr lang="tr-TR" dirty="0"/>
          </a:p>
        </p:txBody>
      </p:sp>
    </p:spTree>
    <p:extLst>
      <p:ext uri="{BB962C8B-B14F-4D97-AF65-F5344CB8AC3E}">
        <p14:creationId xmlns:p14="http://schemas.microsoft.com/office/powerpoint/2010/main" val="3104003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3844A5F-609A-47D5-8BEF-0142B4E3D9E8}"/>
              </a:ext>
            </a:extLst>
          </p:cNvPr>
          <p:cNvSpPr>
            <a:spLocks noGrp="1"/>
          </p:cNvSpPr>
          <p:nvPr>
            <p:ph type="title"/>
          </p:nvPr>
        </p:nvSpPr>
        <p:spPr/>
        <p:txBody>
          <a:bodyPr/>
          <a:lstStyle/>
          <a:p>
            <a:r>
              <a:rPr lang="tr-TR" b="1" i="0" dirty="0" err="1">
                <a:solidFill>
                  <a:srgbClr val="232323"/>
                </a:solidFill>
                <a:effectLst/>
                <a:latin typeface="Noto Sans"/>
              </a:rPr>
              <a:t>Primer</a:t>
            </a:r>
            <a:r>
              <a:rPr lang="tr-TR" b="1" i="0" dirty="0">
                <a:solidFill>
                  <a:srgbClr val="232323"/>
                </a:solidFill>
                <a:effectLst/>
                <a:latin typeface="Noto Sans"/>
              </a:rPr>
              <a:t> (temel) hipertansiyon için risk faktörleri </a:t>
            </a:r>
            <a:r>
              <a:rPr lang="tr-TR" b="0" i="0" dirty="0">
                <a:solidFill>
                  <a:srgbClr val="232323"/>
                </a:solidFill>
                <a:effectLst/>
                <a:latin typeface="Noto Sans"/>
              </a:rPr>
              <a:t> </a:t>
            </a:r>
            <a:endParaRPr lang="tr-TR" dirty="0"/>
          </a:p>
        </p:txBody>
      </p:sp>
      <p:sp>
        <p:nvSpPr>
          <p:cNvPr id="3" name="İçerik Yer Tutucusu 2">
            <a:extLst>
              <a:ext uri="{FF2B5EF4-FFF2-40B4-BE49-F238E27FC236}">
                <a16:creationId xmlns:a16="http://schemas.microsoft.com/office/drawing/2014/main" xmlns="" id="{C50791CD-077D-466A-91E1-1C6CEEFDC809}"/>
              </a:ext>
            </a:extLst>
          </p:cNvPr>
          <p:cNvSpPr>
            <a:spLocks noGrp="1"/>
          </p:cNvSpPr>
          <p:nvPr>
            <p:ph idx="1"/>
          </p:nvPr>
        </p:nvSpPr>
        <p:spPr/>
        <p:txBody>
          <a:bodyPr/>
          <a:lstStyle/>
          <a:p>
            <a:r>
              <a:rPr lang="tr-TR" dirty="0"/>
              <a:t>Yaş		</a:t>
            </a:r>
          </a:p>
          <a:p>
            <a:r>
              <a:rPr lang="tr-TR" dirty="0" err="1"/>
              <a:t>Obezite</a:t>
            </a:r>
            <a:endParaRPr lang="tr-TR" dirty="0"/>
          </a:p>
          <a:p>
            <a:r>
              <a:rPr lang="tr-TR" dirty="0"/>
              <a:t>Aile öyküsü</a:t>
            </a:r>
          </a:p>
          <a:p>
            <a:r>
              <a:rPr lang="tr-TR" dirty="0"/>
              <a:t>Irk</a:t>
            </a:r>
          </a:p>
          <a:p>
            <a:r>
              <a:rPr lang="tr-TR" dirty="0"/>
              <a:t>Azalmış </a:t>
            </a:r>
            <a:r>
              <a:rPr lang="tr-TR" dirty="0" err="1"/>
              <a:t>nefron</a:t>
            </a:r>
            <a:r>
              <a:rPr lang="tr-TR" dirty="0"/>
              <a:t> sayısı</a:t>
            </a:r>
          </a:p>
          <a:p>
            <a:r>
              <a:rPr lang="tr-TR" dirty="0"/>
              <a:t>Yüksek sodyum diyeti</a:t>
            </a:r>
          </a:p>
          <a:p>
            <a:r>
              <a:rPr lang="tr-TR" dirty="0"/>
              <a:t>Aşırı alkol tüketimi</a:t>
            </a:r>
          </a:p>
          <a:p>
            <a:r>
              <a:rPr lang="tr-TR" dirty="0"/>
              <a:t>Fiziksel hareketsizlik</a:t>
            </a:r>
          </a:p>
        </p:txBody>
      </p:sp>
      <p:pic>
        <p:nvPicPr>
          <p:cNvPr id="3074" name="Picture 2" descr="Obezite nedir? Kimlere morbid obez denebilir? Tedavisi mümkün mü?">
            <a:extLst>
              <a:ext uri="{FF2B5EF4-FFF2-40B4-BE49-F238E27FC236}">
                <a16:creationId xmlns:a16="http://schemas.microsoft.com/office/drawing/2014/main" xmlns="" id="{14A3E247-60D4-4971-81D0-30AEDF46D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0479" y="2133600"/>
            <a:ext cx="3662597" cy="2230177"/>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30D4F2D0-E246-4224-AD81-10E0A07C2FFB}"/>
              </a:ext>
            </a:extLst>
          </p:cNvPr>
          <p:cNvSpPr txBox="1"/>
          <p:nvPr/>
        </p:nvSpPr>
        <p:spPr>
          <a:xfrm>
            <a:off x="7000407" y="4592377"/>
            <a:ext cx="4768120" cy="169277"/>
          </a:xfrm>
          <a:prstGeom prst="rect">
            <a:avLst/>
          </a:prstGeom>
          <a:noFill/>
        </p:spPr>
        <p:txBody>
          <a:bodyPr wrap="square">
            <a:spAutoFit/>
          </a:bodyPr>
          <a:lstStyle/>
          <a:p>
            <a:r>
              <a:rPr lang="tr-TR" sz="500" dirty="0">
                <a:latin typeface="Noto Sans"/>
              </a:rPr>
              <a:t>https://www.medikalakademi.com.tr/obezite-nedir-kimlere-morbid-obez-denebilir-tedavisi-mumkun-mu/</a:t>
            </a:r>
          </a:p>
        </p:txBody>
      </p:sp>
    </p:spTree>
    <p:extLst>
      <p:ext uri="{BB962C8B-B14F-4D97-AF65-F5344CB8AC3E}">
        <p14:creationId xmlns:p14="http://schemas.microsoft.com/office/powerpoint/2010/main" val="1606761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A1865D1-CE32-4ED7-A2A9-3EE068D1C7EE}"/>
              </a:ext>
            </a:extLst>
          </p:cNvPr>
          <p:cNvSpPr>
            <a:spLocks noGrp="1"/>
          </p:cNvSpPr>
          <p:nvPr>
            <p:ph type="title"/>
          </p:nvPr>
        </p:nvSpPr>
        <p:spPr/>
        <p:txBody>
          <a:bodyPr/>
          <a:lstStyle/>
          <a:p>
            <a:r>
              <a:rPr lang="tr-TR" b="1" i="0" dirty="0">
                <a:solidFill>
                  <a:srgbClr val="232323"/>
                </a:solidFill>
                <a:effectLst/>
                <a:latin typeface="Noto Sans"/>
              </a:rPr>
              <a:t>HİPERTANSİYONUN İKİNCİL VEYA KATKIDA BULUNAN NEDENLERİ</a:t>
            </a:r>
            <a:endParaRPr lang="tr-TR" dirty="0"/>
          </a:p>
        </p:txBody>
      </p:sp>
      <p:sp>
        <p:nvSpPr>
          <p:cNvPr id="3" name="İçerik Yer Tutucusu 2">
            <a:extLst>
              <a:ext uri="{FF2B5EF4-FFF2-40B4-BE49-F238E27FC236}">
                <a16:creationId xmlns:a16="http://schemas.microsoft.com/office/drawing/2014/main" xmlns="" id="{CF8C70E2-0373-469A-A856-42B7C4481363}"/>
              </a:ext>
            </a:extLst>
          </p:cNvPr>
          <p:cNvSpPr>
            <a:spLocks noGrp="1"/>
          </p:cNvSpPr>
          <p:nvPr>
            <p:ph idx="1"/>
          </p:nvPr>
        </p:nvSpPr>
        <p:spPr/>
        <p:txBody>
          <a:bodyPr>
            <a:normAutofit fontScale="62500" lnSpcReduction="20000"/>
          </a:bodyPr>
          <a:lstStyle/>
          <a:p>
            <a:r>
              <a:rPr lang="tr-TR" b="0" i="0" dirty="0">
                <a:solidFill>
                  <a:srgbClr val="232323"/>
                </a:solidFill>
                <a:effectLst/>
                <a:latin typeface="Noto Sans"/>
              </a:rPr>
              <a:t>Reçeteli veya reçetesiz satılan ilaçlar</a:t>
            </a:r>
          </a:p>
          <a:p>
            <a:r>
              <a:rPr lang="tr-TR" b="0" i="0" dirty="0">
                <a:solidFill>
                  <a:srgbClr val="232323"/>
                </a:solidFill>
                <a:effectLst/>
                <a:latin typeface="Noto Sans"/>
              </a:rPr>
              <a:t>Oral </a:t>
            </a:r>
            <a:r>
              <a:rPr lang="tr-TR" b="0" i="0" dirty="0" err="1">
                <a:solidFill>
                  <a:srgbClr val="232323"/>
                </a:solidFill>
                <a:effectLst/>
                <a:latin typeface="Noto Sans"/>
              </a:rPr>
              <a:t>kontraseptifler</a:t>
            </a:r>
            <a:r>
              <a:rPr lang="tr-TR" b="0" i="0" dirty="0">
                <a:solidFill>
                  <a:srgbClr val="232323"/>
                </a:solidFill>
                <a:effectLst/>
                <a:latin typeface="Noto Sans"/>
              </a:rPr>
              <a:t>, özellikle yüksek dozlarda östrojen içerenler</a:t>
            </a:r>
          </a:p>
          <a:p>
            <a:r>
              <a:rPr lang="tr-TR" b="0" i="0" dirty="0" err="1">
                <a:solidFill>
                  <a:srgbClr val="232323"/>
                </a:solidFill>
                <a:effectLst/>
                <a:latin typeface="Noto Sans"/>
              </a:rPr>
              <a:t>teroid</a:t>
            </a:r>
            <a:r>
              <a:rPr lang="tr-TR" b="0" i="0" dirty="0">
                <a:solidFill>
                  <a:srgbClr val="232323"/>
                </a:solidFill>
                <a:effectLst/>
                <a:latin typeface="Noto Sans"/>
              </a:rPr>
              <a:t> olmayan </a:t>
            </a:r>
            <a:r>
              <a:rPr lang="tr-TR" b="0" i="0" dirty="0" err="1">
                <a:solidFill>
                  <a:srgbClr val="232323"/>
                </a:solidFill>
                <a:effectLst/>
                <a:latin typeface="Noto Sans"/>
              </a:rPr>
              <a:t>antiinflamatuar</a:t>
            </a:r>
            <a:r>
              <a:rPr lang="tr-TR" b="0" i="0" dirty="0">
                <a:solidFill>
                  <a:srgbClr val="232323"/>
                </a:solidFill>
                <a:effectLst/>
                <a:latin typeface="Noto Sans"/>
              </a:rPr>
              <a:t> ajanlar (</a:t>
            </a:r>
            <a:r>
              <a:rPr lang="tr-TR" b="0" i="0" dirty="0" err="1">
                <a:solidFill>
                  <a:srgbClr val="232323"/>
                </a:solidFill>
                <a:effectLst/>
                <a:latin typeface="Noto Sans"/>
              </a:rPr>
              <a:t>NSAID'ler</a:t>
            </a:r>
            <a:r>
              <a:rPr lang="tr-TR" b="0" i="0" dirty="0">
                <a:solidFill>
                  <a:srgbClr val="232323"/>
                </a:solidFill>
                <a:effectLst/>
                <a:latin typeface="Noto Sans"/>
              </a:rPr>
              <a:t>)</a:t>
            </a:r>
          </a:p>
          <a:p>
            <a:pPr algn="l"/>
            <a:r>
              <a:rPr lang="tr-TR" b="0" i="0" dirty="0" err="1">
                <a:solidFill>
                  <a:srgbClr val="232323"/>
                </a:solidFill>
                <a:effectLst/>
                <a:latin typeface="Noto Sans"/>
              </a:rPr>
              <a:t>Trisiklik</a:t>
            </a:r>
            <a:r>
              <a:rPr lang="tr-TR" b="0" i="0" dirty="0">
                <a:solidFill>
                  <a:srgbClr val="232323"/>
                </a:solidFill>
                <a:effectLst/>
                <a:latin typeface="Noto Sans"/>
              </a:rPr>
              <a:t> </a:t>
            </a:r>
            <a:r>
              <a:rPr lang="tr-TR" b="0" i="0" dirty="0" err="1">
                <a:solidFill>
                  <a:srgbClr val="232323"/>
                </a:solidFill>
                <a:effectLst/>
                <a:latin typeface="Noto Sans"/>
              </a:rPr>
              <a:t>antidepresanlar</a:t>
            </a:r>
            <a:r>
              <a:rPr lang="tr-TR" b="0" i="0" dirty="0">
                <a:solidFill>
                  <a:srgbClr val="232323"/>
                </a:solidFill>
                <a:effectLst/>
                <a:latin typeface="Noto Sans"/>
              </a:rPr>
              <a:t>, seçici </a:t>
            </a:r>
            <a:r>
              <a:rPr lang="tr-TR" b="0" i="0" dirty="0" err="1">
                <a:solidFill>
                  <a:srgbClr val="232323"/>
                </a:solidFill>
                <a:effectLst/>
                <a:latin typeface="Noto Sans"/>
              </a:rPr>
              <a:t>serotonin</a:t>
            </a:r>
            <a:r>
              <a:rPr lang="tr-TR" b="0" i="0" dirty="0">
                <a:solidFill>
                  <a:srgbClr val="232323"/>
                </a:solidFill>
                <a:effectLst/>
                <a:latin typeface="Noto Sans"/>
              </a:rPr>
              <a:t> geri alım inhibitörleri ve </a:t>
            </a:r>
            <a:r>
              <a:rPr lang="tr-TR" b="0" i="0" dirty="0" err="1">
                <a:solidFill>
                  <a:srgbClr val="232323"/>
                </a:solidFill>
                <a:effectLst/>
                <a:latin typeface="Noto Sans"/>
              </a:rPr>
              <a:t>monoamin</a:t>
            </a:r>
            <a:r>
              <a:rPr lang="tr-TR" b="0" i="0" dirty="0">
                <a:solidFill>
                  <a:srgbClr val="232323"/>
                </a:solidFill>
                <a:effectLst/>
                <a:latin typeface="Noto Sans"/>
              </a:rPr>
              <a:t> </a:t>
            </a:r>
            <a:r>
              <a:rPr lang="tr-TR" b="0" i="0" dirty="0" err="1">
                <a:solidFill>
                  <a:srgbClr val="232323"/>
                </a:solidFill>
                <a:effectLst/>
                <a:latin typeface="Noto Sans"/>
              </a:rPr>
              <a:t>oksidaz</a:t>
            </a:r>
            <a:r>
              <a:rPr lang="tr-TR" b="0" i="0" dirty="0">
                <a:solidFill>
                  <a:srgbClr val="232323"/>
                </a:solidFill>
                <a:effectLst/>
                <a:latin typeface="Noto Sans"/>
              </a:rPr>
              <a:t> inhibitörleri dahil </a:t>
            </a:r>
            <a:r>
              <a:rPr lang="tr-TR" b="0" i="0" dirty="0" err="1">
                <a:solidFill>
                  <a:srgbClr val="232323"/>
                </a:solidFill>
                <a:effectLst/>
                <a:latin typeface="Noto Sans"/>
              </a:rPr>
              <a:t>antidepresanlar</a:t>
            </a:r>
            <a:endParaRPr lang="tr-TR" b="0" i="0" dirty="0">
              <a:solidFill>
                <a:srgbClr val="232323"/>
              </a:solidFill>
              <a:effectLst/>
              <a:latin typeface="Noto Sans"/>
            </a:endParaRP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Hem </a:t>
            </a:r>
            <a:r>
              <a:rPr lang="tr-TR" b="0" i="0" dirty="0" err="1">
                <a:solidFill>
                  <a:srgbClr val="232323"/>
                </a:solidFill>
                <a:effectLst/>
                <a:latin typeface="Noto Sans"/>
              </a:rPr>
              <a:t>glukokortikoidler</a:t>
            </a:r>
            <a:r>
              <a:rPr lang="tr-TR" b="0" i="0" dirty="0">
                <a:solidFill>
                  <a:srgbClr val="232323"/>
                </a:solidFill>
                <a:effectLst/>
                <a:latin typeface="Noto Sans"/>
              </a:rPr>
              <a:t> hem de </a:t>
            </a:r>
            <a:r>
              <a:rPr lang="tr-TR" b="0" i="0" dirty="0" err="1">
                <a:solidFill>
                  <a:srgbClr val="232323"/>
                </a:solidFill>
                <a:effectLst/>
                <a:latin typeface="Noto Sans"/>
              </a:rPr>
              <a:t>mineralokortikoidler</a:t>
            </a:r>
            <a:r>
              <a:rPr lang="tr-TR" b="0" i="0" dirty="0">
                <a:solidFill>
                  <a:srgbClr val="232323"/>
                </a:solidFill>
                <a:effectLst/>
                <a:latin typeface="Noto Sans"/>
              </a:rPr>
              <a:t> dahil </a:t>
            </a:r>
            <a:r>
              <a:rPr lang="tr-TR" b="0" i="0" dirty="0" err="1">
                <a:solidFill>
                  <a:srgbClr val="232323"/>
                </a:solidFill>
                <a:effectLst/>
                <a:latin typeface="Noto Sans"/>
              </a:rPr>
              <a:t>kortikosteroidler</a:t>
            </a:r>
            <a:endParaRPr lang="tr-TR" b="0" i="0" dirty="0">
              <a:solidFill>
                <a:srgbClr val="232323"/>
              </a:solidFill>
              <a:effectLst/>
              <a:latin typeface="Noto Sans"/>
            </a:endParaRPr>
          </a:p>
          <a:p>
            <a:pPr algn="l"/>
            <a:r>
              <a:rPr lang="tr-TR" b="0" i="0" dirty="0">
                <a:solidFill>
                  <a:srgbClr val="232323"/>
                </a:solidFill>
                <a:effectLst/>
                <a:latin typeface="Times New Roman" panose="02020603050405020304" pitchFamily="18" charset="0"/>
              </a:rPr>
              <a:t>•</a:t>
            </a:r>
            <a:r>
              <a:rPr lang="tr-TR" b="0" i="0" u="sng" dirty="0" err="1">
                <a:solidFill>
                  <a:srgbClr val="005B92"/>
                </a:solidFill>
                <a:effectLst/>
                <a:latin typeface="Noto Sans"/>
                <a:hlinkClick r:id="rId2"/>
              </a:rPr>
              <a:t>Fenilefrin</a:t>
            </a:r>
            <a:r>
              <a:rPr lang="tr-TR" b="0" i="0" dirty="0">
                <a:solidFill>
                  <a:srgbClr val="232323"/>
                </a:solidFill>
                <a:effectLst/>
                <a:latin typeface="Noto Sans"/>
              </a:rPr>
              <a:t> ve </a:t>
            </a:r>
            <a:r>
              <a:rPr lang="tr-TR" b="0" i="0" u="sng" dirty="0" err="1">
                <a:solidFill>
                  <a:srgbClr val="005B92"/>
                </a:solidFill>
                <a:effectLst/>
                <a:latin typeface="Noto Sans"/>
                <a:hlinkClick r:id="rId3"/>
              </a:rPr>
              <a:t>psödoefedrin</a:t>
            </a:r>
            <a:r>
              <a:rPr lang="tr-TR" b="0" i="0" dirty="0">
                <a:solidFill>
                  <a:srgbClr val="232323"/>
                </a:solidFill>
                <a:effectLst/>
                <a:latin typeface="Noto Sans"/>
              </a:rPr>
              <a:t> gibi </a:t>
            </a:r>
            <a:r>
              <a:rPr lang="tr-TR" b="0" i="0" u="sng" dirty="0" err="1">
                <a:solidFill>
                  <a:srgbClr val="005B92"/>
                </a:solidFill>
                <a:effectLst/>
                <a:latin typeface="Noto Sans"/>
                <a:hlinkClick r:id="rId3"/>
              </a:rPr>
              <a:t>dekonjestanlar</a:t>
            </a:r>
            <a:endParaRPr lang="tr-TR" b="0" i="0" dirty="0">
              <a:solidFill>
                <a:srgbClr val="232323"/>
              </a:solidFill>
              <a:effectLst/>
              <a:latin typeface="Noto Sans"/>
            </a:endParaRP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Bazı zayıflama ilaçları</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Sodyum içeren </a:t>
            </a:r>
            <a:r>
              <a:rPr lang="tr-TR" b="0" i="0" dirty="0" err="1">
                <a:solidFill>
                  <a:srgbClr val="232323"/>
                </a:solidFill>
                <a:effectLst/>
                <a:latin typeface="Noto Sans"/>
              </a:rPr>
              <a:t>antasitler</a:t>
            </a:r>
            <a:endParaRPr lang="tr-TR" b="0" i="0" dirty="0">
              <a:solidFill>
                <a:srgbClr val="232323"/>
              </a:solidFill>
              <a:effectLst/>
              <a:latin typeface="Noto Sans"/>
            </a:endParaRP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a:rPr>
              <a:t>eritropoietin</a:t>
            </a:r>
            <a:endParaRPr lang="tr-TR" b="0" i="0" dirty="0">
              <a:solidFill>
                <a:srgbClr val="232323"/>
              </a:solidFill>
              <a:effectLst/>
              <a:latin typeface="Noto Sans"/>
            </a:endParaRPr>
          </a:p>
          <a:p>
            <a:pPr algn="l"/>
            <a:r>
              <a:rPr lang="tr-TR" b="0" i="0" dirty="0">
                <a:solidFill>
                  <a:srgbClr val="232323"/>
                </a:solidFill>
                <a:effectLst/>
                <a:latin typeface="Times New Roman" panose="02020603050405020304" pitchFamily="18" charset="0"/>
              </a:rPr>
              <a:t>•</a:t>
            </a:r>
            <a:r>
              <a:rPr lang="tr-TR" b="0" i="0" u="sng" dirty="0" err="1">
                <a:solidFill>
                  <a:srgbClr val="005B92"/>
                </a:solidFill>
                <a:effectLst/>
                <a:latin typeface="Noto Sans"/>
                <a:hlinkClick r:id="rId4"/>
              </a:rPr>
              <a:t>Siklosporin</a:t>
            </a:r>
            <a:r>
              <a:rPr lang="tr-TR" b="0" i="0" dirty="0">
                <a:solidFill>
                  <a:srgbClr val="232323"/>
                </a:solidFill>
                <a:effectLst/>
                <a:latin typeface="Noto Sans"/>
              </a:rPr>
              <a:t> veya </a:t>
            </a:r>
            <a:r>
              <a:rPr lang="tr-TR" b="0" i="0" u="sng" dirty="0" err="1">
                <a:solidFill>
                  <a:srgbClr val="005B92"/>
                </a:solidFill>
                <a:effectLst/>
                <a:latin typeface="Noto Sans"/>
                <a:hlinkClick r:id="rId5"/>
              </a:rPr>
              <a:t>takrolimus</a:t>
            </a:r>
            <a:endParaRPr lang="tr-TR" b="0" i="0" dirty="0">
              <a:solidFill>
                <a:srgbClr val="232323"/>
              </a:solidFill>
              <a:effectLst/>
              <a:latin typeface="Noto Sans"/>
            </a:endParaRPr>
          </a:p>
          <a:p>
            <a:pPr algn="l"/>
            <a:r>
              <a:rPr lang="tr-TR" b="0" i="0" dirty="0">
                <a:solidFill>
                  <a:srgbClr val="232323"/>
                </a:solidFill>
                <a:effectLst/>
                <a:latin typeface="Times New Roman" panose="02020603050405020304" pitchFamily="18" charset="0"/>
              </a:rPr>
              <a:t>•</a:t>
            </a:r>
            <a:r>
              <a:rPr lang="tr-TR" b="0" i="0" u="sng" dirty="0" err="1">
                <a:solidFill>
                  <a:srgbClr val="005B92"/>
                </a:solidFill>
                <a:effectLst/>
                <a:latin typeface="Noto Sans"/>
                <a:hlinkClick r:id="rId6"/>
              </a:rPr>
              <a:t>Metilfenidat</a:t>
            </a:r>
            <a:r>
              <a:rPr lang="tr-TR" b="0" i="0" dirty="0">
                <a:solidFill>
                  <a:srgbClr val="232323"/>
                </a:solidFill>
                <a:effectLst/>
                <a:latin typeface="Noto Sans"/>
              </a:rPr>
              <a:t> ve amfetaminler dahil uyarıcılar</a:t>
            </a:r>
          </a:p>
          <a:p>
            <a:pPr algn="l"/>
            <a:r>
              <a:rPr lang="tr-TR" b="0" i="0" dirty="0">
                <a:solidFill>
                  <a:srgbClr val="232323"/>
                </a:solidFill>
                <a:effectLst/>
                <a:latin typeface="Times New Roman" panose="02020603050405020304" pitchFamily="18" charset="0"/>
              </a:rPr>
              <a:t>•</a:t>
            </a:r>
            <a:r>
              <a:rPr lang="tr-TR" b="0" i="0" u="sng" dirty="0" err="1">
                <a:solidFill>
                  <a:srgbClr val="005B92"/>
                </a:solidFill>
                <a:effectLst/>
                <a:latin typeface="Noto Sans"/>
                <a:hlinkClick r:id="rId7"/>
              </a:rPr>
              <a:t>Klozapin</a:t>
            </a:r>
            <a:r>
              <a:rPr lang="tr-TR" b="0" i="0" dirty="0">
                <a:solidFill>
                  <a:srgbClr val="232323"/>
                </a:solidFill>
                <a:effectLst/>
                <a:latin typeface="Noto Sans"/>
              </a:rPr>
              <a:t> ve </a:t>
            </a:r>
            <a:r>
              <a:rPr lang="tr-TR" b="0" i="0" u="sng" dirty="0" err="1">
                <a:solidFill>
                  <a:srgbClr val="005B92"/>
                </a:solidFill>
                <a:effectLst/>
                <a:latin typeface="Noto Sans"/>
                <a:hlinkClick r:id="rId8"/>
              </a:rPr>
              <a:t>olanzapin</a:t>
            </a:r>
            <a:r>
              <a:rPr lang="tr-TR" b="0" i="0" dirty="0">
                <a:solidFill>
                  <a:srgbClr val="232323"/>
                </a:solidFill>
                <a:effectLst/>
                <a:latin typeface="Noto Sans"/>
              </a:rPr>
              <a:t> dahil </a:t>
            </a:r>
            <a:r>
              <a:rPr lang="tr-TR" b="0" i="0" dirty="0" err="1">
                <a:solidFill>
                  <a:srgbClr val="232323"/>
                </a:solidFill>
                <a:effectLst/>
                <a:latin typeface="Noto Sans"/>
              </a:rPr>
              <a:t>atipik</a:t>
            </a:r>
            <a:r>
              <a:rPr lang="tr-TR" b="0" i="0" dirty="0">
                <a:solidFill>
                  <a:srgbClr val="232323"/>
                </a:solidFill>
                <a:effectLst/>
                <a:latin typeface="Noto Sans"/>
              </a:rPr>
              <a:t> </a:t>
            </a:r>
            <a:r>
              <a:rPr lang="tr-TR" b="0" i="0" dirty="0" err="1">
                <a:solidFill>
                  <a:srgbClr val="232323"/>
                </a:solidFill>
                <a:effectLst/>
                <a:latin typeface="Noto Sans"/>
              </a:rPr>
              <a:t>antipsikotikler</a:t>
            </a:r>
            <a:endParaRPr lang="tr-TR" b="0" i="0" dirty="0">
              <a:solidFill>
                <a:srgbClr val="232323"/>
              </a:solidFill>
              <a:effectLst/>
              <a:latin typeface="Noto Sans"/>
            </a:endParaRPr>
          </a:p>
          <a:p>
            <a:pPr algn="l"/>
            <a:r>
              <a:rPr lang="tr-TR" b="0" i="0" dirty="0">
                <a:solidFill>
                  <a:srgbClr val="232323"/>
                </a:solidFill>
                <a:effectLst/>
                <a:latin typeface="Times New Roman" panose="02020603050405020304" pitchFamily="18" charset="0"/>
              </a:rPr>
              <a:t>•</a:t>
            </a:r>
            <a:r>
              <a:rPr lang="tr-TR" b="0" i="0" u="sng" dirty="0" err="1">
                <a:solidFill>
                  <a:srgbClr val="005B92"/>
                </a:solidFill>
                <a:effectLst/>
                <a:latin typeface="Noto Sans"/>
                <a:hlinkClick r:id="rId9"/>
              </a:rPr>
              <a:t>Bevacizumab</a:t>
            </a:r>
            <a:r>
              <a:rPr lang="tr-TR" b="0" i="0" dirty="0">
                <a:solidFill>
                  <a:srgbClr val="232323"/>
                </a:solidFill>
                <a:effectLst/>
                <a:latin typeface="Noto Sans"/>
              </a:rPr>
              <a:t> gibi </a:t>
            </a:r>
            <a:r>
              <a:rPr lang="tr-TR" b="0" i="0" dirty="0" err="1">
                <a:solidFill>
                  <a:srgbClr val="232323"/>
                </a:solidFill>
                <a:effectLst/>
                <a:latin typeface="Noto Sans"/>
              </a:rPr>
              <a:t>anjiyogenez</a:t>
            </a:r>
            <a:r>
              <a:rPr lang="tr-TR" b="0" i="0" dirty="0">
                <a:solidFill>
                  <a:srgbClr val="232323"/>
                </a:solidFill>
                <a:effectLst/>
                <a:latin typeface="Noto Sans"/>
              </a:rPr>
              <a:t> inhibitörleri</a:t>
            </a:r>
          </a:p>
          <a:p>
            <a:pPr algn="l"/>
            <a:r>
              <a:rPr lang="tr-TR" b="0" i="0" dirty="0">
                <a:solidFill>
                  <a:srgbClr val="232323"/>
                </a:solidFill>
                <a:effectLst/>
                <a:latin typeface="Times New Roman" panose="02020603050405020304" pitchFamily="18" charset="0"/>
              </a:rPr>
              <a:t>•</a:t>
            </a:r>
            <a:r>
              <a:rPr lang="tr-TR" b="0" i="0" u="sng" dirty="0" err="1">
                <a:solidFill>
                  <a:srgbClr val="005B92"/>
                </a:solidFill>
                <a:effectLst/>
                <a:latin typeface="Noto Sans"/>
                <a:hlinkClick r:id="rId10"/>
              </a:rPr>
              <a:t>Sunitinib</a:t>
            </a:r>
            <a:r>
              <a:rPr lang="tr-TR" b="0" i="0" dirty="0">
                <a:solidFill>
                  <a:srgbClr val="232323"/>
                </a:solidFill>
                <a:effectLst/>
                <a:latin typeface="Noto Sans"/>
              </a:rPr>
              <a:t> ve </a:t>
            </a:r>
            <a:r>
              <a:rPr lang="tr-TR" b="0" i="0" u="sng" dirty="0" err="1">
                <a:solidFill>
                  <a:srgbClr val="005B92"/>
                </a:solidFill>
                <a:effectLst/>
                <a:latin typeface="Noto Sans"/>
                <a:hlinkClick r:id="rId11"/>
              </a:rPr>
              <a:t>sorafenib</a:t>
            </a:r>
            <a:r>
              <a:rPr lang="tr-TR" b="0" i="0" dirty="0">
                <a:solidFill>
                  <a:srgbClr val="232323"/>
                </a:solidFill>
                <a:effectLst/>
                <a:latin typeface="Noto Sans"/>
              </a:rPr>
              <a:t> gibi </a:t>
            </a:r>
            <a:r>
              <a:rPr lang="tr-TR" b="0" i="0" dirty="0" err="1">
                <a:solidFill>
                  <a:srgbClr val="232323"/>
                </a:solidFill>
                <a:effectLst/>
                <a:latin typeface="Noto Sans"/>
              </a:rPr>
              <a:t>tirozin</a:t>
            </a:r>
            <a:r>
              <a:rPr lang="tr-TR" b="0" i="0" dirty="0">
                <a:solidFill>
                  <a:srgbClr val="232323"/>
                </a:solidFill>
                <a:effectLst/>
                <a:latin typeface="Noto Sans"/>
              </a:rPr>
              <a:t> </a:t>
            </a:r>
            <a:r>
              <a:rPr lang="tr-TR" b="0" i="0" dirty="0" err="1">
                <a:solidFill>
                  <a:srgbClr val="232323"/>
                </a:solidFill>
                <a:effectLst/>
                <a:latin typeface="Noto Sans"/>
              </a:rPr>
              <a:t>kinaz</a:t>
            </a:r>
            <a:r>
              <a:rPr lang="tr-TR" b="0" i="0" dirty="0">
                <a:solidFill>
                  <a:srgbClr val="232323"/>
                </a:solidFill>
                <a:effectLst/>
                <a:latin typeface="Noto Sans"/>
              </a:rPr>
              <a:t> inhibitörleri</a:t>
            </a:r>
          </a:p>
          <a:p>
            <a:endParaRPr lang="tr-TR" dirty="0"/>
          </a:p>
        </p:txBody>
      </p:sp>
    </p:spTree>
    <p:extLst>
      <p:ext uri="{BB962C8B-B14F-4D97-AF65-F5344CB8AC3E}">
        <p14:creationId xmlns:p14="http://schemas.microsoft.com/office/powerpoint/2010/main" val="1885597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097F365-2192-4D85-9A65-3A6E071A98F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E495EC1-AA59-45CF-9062-75B3E8DCC1E9}"/>
              </a:ext>
            </a:extLst>
          </p:cNvPr>
          <p:cNvSpPr>
            <a:spLocks noGrp="1"/>
          </p:cNvSpPr>
          <p:nvPr>
            <p:ph idx="1"/>
          </p:nvPr>
        </p:nvSpPr>
        <p:spPr>
          <a:xfrm>
            <a:off x="2589212" y="2133600"/>
            <a:ext cx="3991470" cy="3777622"/>
          </a:xfrm>
        </p:spPr>
        <p:txBody>
          <a:bodyPr>
            <a:normAutofit lnSpcReduction="10000"/>
          </a:bodyPr>
          <a:lstStyle/>
          <a:p>
            <a:r>
              <a:rPr lang="tr-TR" b="0" i="0" dirty="0">
                <a:solidFill>
                  <a:srgbClr val="232323"/>
                </a:solidFill>
                <a:effectLst/>
                <a:latin typeface="Noto Sans"/>
              </a:rPr>
              <a:t>Yasadışı uyuşturucu kullanımı</a:t>
            </a:r>
          </a:p>
          <a:p>
            <a:r>
              <a:rPr lang="tr-TR" b="0" i="0" dirty="0">
                <a:solidFill>
                  <a:srgbClr val="232323"/>
                </a:solidFill>
                <a:effectLst/>
                <a:latin typeface="Noto Sans"/>
              </a:rPr>
              <a:t>Birincil böbrek hastalığı </a:t>
            </a:r>
          </a:p>
          <a:p>
            <a:r>
              <a:rPr lang="tr-TR" b="0" i="0" dirty="0" err="1">
                <a:solidFill>
                  <a:srgbClr val="232323"/>
                </a:solidFill>
                <a:effectLst/>
                <a:latin typeface="Noto Sans"/>
              </a:rPr>
              <a:t>Primer</a:t>
            </a:r>
            <a:r>
              <a:rPr lang="tr-TR" b="0" i="0" dirty="0">
                <a:solidFill>
                  <a:srgbClr val="232323"/>
                </a:solidFill>
                <a:effectLst/>
                <a:latin typeface="Noto Sans"/>
              </a:rPr>
              <a:t> </a:t>
            </a:r>
            <a:r>
              <a:rPr lang="tr-TR" b="0" i="0" dirty="0" err="1">
                <a:solidFill>
                  <a:srgbClr val="232323"/>
                </a:solidFill>
                <a:effectLst/>
                <a:latin typeface="Noto Sans"/>
              </a:rPr>
              <a:t>aldosteronizm</a:t>
            </a:r>
            <a:endParaRPr lang="tr-TR" b="0" i="0" dirty="0">
              <a:solidFill>
                <a:srgbClr val="232323"/>
              </a:solidFill>
              <a:effectLst/>
              <a:latin typeface="Noto Sans"/>
            </a:endParaRPr>
          </a:p>
          <a:p>
            <a:r>
              <a:rPr lang="tr-TR" b="0" i="0" dirty="0" err="1">
                <a:solidFill>
                  <a:srgbClr val="232323"/>
                </a:solidFill>
                <a:effectLst/>
                <a:latin typeface="Noto Sans"/>
              </a:rPr>
              <a:t>Renovasküler</a:t>
            </a:r>
            <a:r>
              <a:rPr lang="tr-TR" b="0" i="0" dirty="0">
                <a:solidFill>
                  <a:srgbClr val="232323"/>
                </a:solidFill>
                <a:effectLst/>
                <a:latin typeface="Noto Sans"/>
              </a:rPr>
              <a:t> hipertansiyon </a:t>
            </a:r>
          </a:p>
          <a:p>
            <a:r>
              <a:rPr lang="tr-TR" b="0" i="0" dirty="0" err="1">
                <a:solidFill>
                  <a:srgbClr val="232323"/>
                </a:solidFill>
                <a:effectLst/>
                <a:latin typeface="Noto Sans"/>
              </a:rPr>
              <a:t>Obstrüktif</a:t>
            </a:r>
            <a:r>
              <a:rPr lang="tr-TR" b="0" i="0" dirty="0">
                <a:solidFill>
                  <a:srgbClr val="232323"/>
                </a:solidFill>
                <a:effectLst/>
                <a:latin typeface="Noto Sans"/>
              </a:rPr>
              <a:t> uyku </a:t>
            </a:r>
            <a:r>
              <a:rPr lang="tr-TR" b="0" i="0" dirty="0" err="1">
                <a:solidFill>
                  <a:srgbClr val="232323"/>
                </a:solidFill>
                <a:effectLst/>
                <a:latin typeface="Noto Sans"/>
              </a:rPr>
              <a:t>apnesi</a:t>
            </a:r>
            <a:r>
              <a:rPr lang="tr-TR" b="0" i="0" dirty="0">
                <a:solidFill>
                  <a:srgbClr val="232323"/>
                </a:solidFill>
                <a:effectLst/>
                <a:latin typeface="Noto Sans"/>
              </a:rPr>
              <a:t> </a:t>
            </a:r>
          </a:p>
          <a:p>
            <a:r>
              <a:rPr lang="tr-TR" b="0" i="0" dirty="0" err="1">
                <a:solidFill>
                  <a:srgbClr val="232323"/>
                </a:solidFill>
                <a:effectLst/>
                <a:latin typeface="Noto Sans"/>
              </a:rPr>
              <a:t>Feokromositoma</a:t>
            </a:r>
            <a:endParaRPr lang="tr-TR" b="0" i="0" dirty="0">
              <a:solidFill>
                <a:srgbClr val="232323"/>
              </a:solidFill>
              <a:effectLst/>
              <a:latin typeface="Noto Sans"/>
            </a:endParaRPr>
          </a:p>
          <a:p>
            <a:r>
              <a:rPr lang="tr-TR" b="0" i="0" dirty="0" err="1">
                <a:solidFill>
                  <a:srgbClr val="232323"/>
                </a:solidFill>
                <a:effectLst/>
                <a:latin typeface="Noto Sans"/>
              </a:rPr>
              <a:t>Cushing</a:t>
            </a:r>
            <a:r>
              <a:rPr lang="tr-TR" b="0" i="0" dirty="0">
                <a:solidFill>
                  <a:srgbClr val="232323"/>
                </a:solidFill>
                <a:effectLst/>
                <a:latin typeface="Noto Sans"/>
              </a:rPr>
              <a:t> sendromu</a:t>
            </a:r>
          </a:p>
          <a:p>
            <a:r>
              <a:rPr lang="tr-TR" b="0" i="0" dirty="0" err="1">
                <a:solidFill>
                  <a:srgbClr val="232323"/>
                </a:solidFill>
                <a:effectLst/>
                <a:latin typeface="Noto Sans"/>
              </a:rPr>
              <a:t>Hipotiroidizm</a:t>
            </a:r>
            <a:r>
              <a:rPr lang="tr-TR" b="0" i="0" dirty="0">
                <a:solidFill>
                  <a:srgbClr val="232323"/>
                </a:solidFill>
                <a:effectLst/>
                <a:latin typeface="Noto Sans"/>
              </a:rPr>
              <a:t>, </a:t>
            </a:r>
            <a:r>
              <a:rPr lang="tr-TR" b="0" i="0" dirty="0" err="1">
                <a:solidFill>
                  <a:srgbClr val="232323"/>
                </a:solidFill>
                <a:effectLst/>
                <a:latin typeface="Noto Sans"/>
              </a:rPr>
              <a:t>hipertiroidizm</a:t>
            </a:r>
            <a:r>
              <a:rPr lang="tr-TR" b="0" i="0" dirty="0">
                <a:solidFill>
                  <a:srgbClr val="232323"/>
                </a:solidFill>
                <a:effectLst/>
                <a:latin typeface="Noto Sans"/>
              </a:rPr>
              <a:t> ve </a:t>
            </a:r>
            <a:r>
              <a:rPr lang="tr-TR" b="0" i="0" dirty="0" err="1">
                <a:solidFill>
                  <a:srgbClr val="232323"/>
                </a:solidFill>
                <a:effectLst/>
                <a:latin typeface="Noto Sans"/>
              </a:rPr>
              <a:t>hiperparatiroidizm</a:t>
            </a:r>
            <a:r>
              <a:rPr lang="tr-TR" b="0" i="0" dirty="0">
                <a:solidFill>
                  <a:srgbClr val="232323"/>
                </a:solidFill>
                <a:effectLst/>
                <a:latin typeface="Noto Sans"/>
              </a:rPr>
              <a:t> </a:t>
            </a:r>
          </a:p>
          <a:p>
            <a:r>
              <a:rPr lang="tr-TR" b="0" i="0" dirty="0">
                <a:solidFill>
                  <a:srgbClr val="232323"/>
                </a:solidFill>
                <a:effectLst/>
                <a:latin typeface="Noto Sans"/>
              </a:rPr>
              <a:t>Aort </a:t>
            </a:r>
            <a:r>
              <a:rPr lang="tr-TR" b="0" i="0" dirty="0" err="1">
                <a:solidFill>
                  <a:srgbClr val="232323"/>
                </a:solidFill>
                <a:effectLst/>
                <a:latin typeface="Noto Sans"/>
              </a:rPr>
              <a:t>koarktasyonu</a:t>
            </a:r>
            <a:r>
              <a:rPr lang="tr-TR" b="0" i="0" dirty="0">
                <a:solidFill>
                  <a:srgbClr val="232323"/>
                </a:solidFill>
                <a:effectLst/>
                <a:latin typeface="Noto Sans"/>
              </a:rPr>
              <a:t> </a:t>
            </a:r>
            <a:endParaRPr lang="tr-TR" dirty="0"/>
          </a:p>
        </p:txBody>
      </p:sp>
      <p:pic>
        <p:nvPicPr>
          <p:cNvPr id="4098" name="Picture 2" descr="Cushing sendromu nedir? Nedenleri, belirtileri ve tedavisi">
            <a:extLst>
              <a:ext uri="{FF2B5EF4-FFF2-40B4-BE49-F238E27FC236}">
                <a16:creationId xmlns:a16="http://schemas.microsoft.com/office/drawing/2014/main" xmlns="" id="{91F28BE8-7707-417E-BDDC-00BD3F98A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249" y="2493648"/>
            <a:ext cx="3702571" cy="305752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2833BB54-A646-4AA5-8D0B-E10D14B5F207}"/>
              </a:ext>
            </a:extLst>
          </p:cNvPr>
          <p:cNvSpPr txBox="1"/>
          <p:nvPr/>
        </p:nvSpPr>
        <p:spPr>
          <a:xfrm>
            <a:off x="7120328" y="5816655"/>
            <a:ext cx="4868054" cy="169277"/>
          </a:xfrm>
          <a:prstGeom prst="rect">
            <a:avLst/>
          </a:prstGeom>
          <a:noFill/>
        </p:spPr>
        <p:txBody>
          <a:bodyPr wrap="square">
            <a:spAutoFit/>
          </a:bodyPr>
          <a:lstStyle/>
          <a:p>
            <a:r>
              <a:rPr lang="tr-TR" sz="500" dirty="0">
                <a:latin typeface="Noto Sans"/>
              </a:rPr>
              <a:t>https://www.medikalakademi.com.tr/cushing-hastaligi-nedir-belirtileri-ve-tedavisi/</a:t>
            </a:r>
          </a:p>
        </p:txBody>
      </p:sp>
    </p:spTree>
    <p:extLst>
      <p:ext uri="{BB962C8B-B14F-4D97-AF65-F5344CB8AC3E}">
        <p14:creationId xmlns:p14="http://schemas.microsoft.com/office/powerpoint/2010/main" val="3846414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12147F1-57C9-42D9-B4B3-8BCBCAA1B3D7}"/>
              </a:ext>
            </a:extLst>
          </p:cNvPr>
          <p:cNvSpPr>
            <a:spLocks noGrp="1"/>
          </p:cNvSpPr>
          <p:nvPr>
            <p:ph type="title"/>
          </p:nvPr>
        </p:nvSpPr>
        <p:spPr/>
        <p:txBody>
          <a:bodyPr/>
          <a:lstStyle/>
          <a:p>
            <a:r>
              <a:rPr lang="tr-TR" b="1" i="0" dirty="0">
                <a:solidFill>
                  <a:srgbClr val="232323"/>
                </a:solidFill>
                <a:effectLst/>
                <a:latin typeface="Noto Sans"/>
              </a:rPr>
              <a:t>HİPERTANSİYON KOMPLİKASYONLARI</a:t>
            </a:r>
            <a:endParaRPr lang="tr-TR" dirty="0"/>
          </a:p>
        </p:txBody>
      </p:sp>
      <p:sp>
        <p:nvSpPr>
          <p:cNvPr id="3" name="İçerik Yer Tutucusu 2">
            <a:extLst>
              <a:ext uri="{FF2B5EF4-FFF2-40B4-BE49-F238E27FC236}">
                <a16:creationId xmlns:a16="http://schemas.microsoft.com/office/drawing/2014/main" xmlns="" id="{8F21C9B5-1858-40C5-A484-66657CEC7319}"/>
              </a:ext>
            </a:extLst>
          </p:cNvPr>
          <p:cNvSpPr>
            <a:spLocks noGrp="1"/>
          </p:cNvSpPr>
          <p:nvPr>
            <p:ph idx="1"/>
          </p:nvPr>
        </p:nvSpPr>
        <p:spPr>
          <a:xfrm>
            <a:off x="2589212" y="2133600"/>
            <a:ext cx="3901529" cy="3777622"/>
          </a:xfrm>
        </p:spPr>
        <p:txBody>
          <a:bodyPr/>
          <a:lstStyle/>
          <a:p>
            <a:r>
              <a:rPr lang="tr-TR" b="0" i="0" dirty="0">
                <a:solidFill>
                  <a:srgbClr val="232323"/>
                </a:solidFill>
                <a:effectLst/>
                <a:latin typeface="Noto Sans"/>
              </a:rPr>
              <a:t>Sol </a:t>
            </a:r>
            <a:r>
              <a:rPr lang="tr-TR" b="0" i="0" dirty="0" err="1">
                <a:solidFill>
                  <a:srgbClr val="232323"/>
                </a:solidFill>
                <a:effectLst/>
                <a:latin typeface="Noto Sans"/>
              </a:rPr>
              <a:t>ventrikül</a:t>
            </a:r>
            <a:r>
              <a:rPr lang="tr-TR" b="0" i="0" dirty="0">
                <a:solidFill>
                  <a:srgbClr val="232323"/>
                </a:solidFill>
                <a:effectLst/>
                <a:latin typeface="Noto Sans"/>
              </a:rPr>
              <a:t> </a:t>
            </a:r>
            <a:r>
              <a:rPr lang="tr-TR" b="0" i="0" dirty="0" err="1">
                <a:solidFill>
                  <a:srgbClr val="232323"/>
                </a:solidFill>
                <a:effectLst/>
                <a:latin typeface="Noto Sans"/>
              </a:rPr>
              <a:t>hipertrofisi</a:t>
            </a:r>
            <a:endParaRPr lang="tr-TR" b="0" i="0" dirty="0">
              <a:solidFill>
                <a:srgbClr val="232323"/>
              </a:solidFill>
              <a:effectLst/>
              <a:latin typeface="Noto Sans"/>
            </a:endParaRPr>
          </a:p>
          <a:p>
            <a:r>
              <a:rPr lang="tr-TR" b="0" i="0" dirty="0">
                <a:solidFill>
                  <a:srgbClr val="232323"/>
                </a:solidFill>
                <a:effectLst/>
                <a:latin typeface="Noto Sans"/>
              </a:rPr>
              <a:t>Kalp yetmezliği</a:t>
            </a:r>
          </a:p>
          <a:p>
            <a:r>
              <a:rPr lang="tr-TR" b="0" i="0" dirty="0" err="1">
                <a:solidFill>
                  <a:srgbClr val="232323"/>
                </a:solidFill>
                <a:effectLst/>
                <a:latin typeface="Noto Sans"/>
              </a:rPr>
              <a:t>İskemik</a:t>
            </a:r>
            <a:r>
              <a:rPr lang="tr-TR" b="0" i="0" dirty="0">
                <a:solidFill>
                  <a:srgbClr val="232323"/>
                </a:solidFill>
                <a:effectLst/>
                <a:latin typeface="Noto Sans"/>
              </a:rPr>
              <a:t> inme</a:t>
            </a:r>
          </a:p>
          <a:p>
            <a:r>
              <a:rPr lang="tr-TR" b="0" i="0" dirty="0" err="1">
                <a:solidFill>
                  <a:srgbClr val="232323"/>
                </a:solidFill>
                <a:effectLst/>
                <a:latin typeface="Noto Sans"/>
              </a:rPr>
              <a:t>İntraserebral</a:t>
            </a:r>
            <a:r>
              <a:rPr lang="tr-TR" b="0" i="0" dirty="0">
                <a:solidFill>
                  <a:srgbClr val="232323"/>
                </a:solidFill>
                <a:effectLst/>
                <a:latin typeface="Noto Sans"/>
              </a:rPr>
              <a:t> kanama</a:t>
            </a:r>
          </a:p>
          <a:p>
            <a:r>
              <a:rPr lang="tr-TR" b="0" i="0" dirty="0" err="1">
                <a:solidFill>
                  <a:srgbClr val="232323"/>
                </a:solidFill>
                <a:effectLst/>
                <a:latin typeface="Noto Sans"/>
              </a:rPr>
              <a:t>Miyokard</a:t>
            </a:r>
            <a:r>
              <a:rPr lang="tr-TR" b="0" i="0" dirty="0">
                <a:solidFill>
                  <a:srgbClr val="232323"/>
                </a:solidFill>
                <a:effectLst/>
                <a:latin typeface="Noto Sans"/>
              </a:rPr>
              <a:t> enfarktüsü ve koroner müdahaleler dahil </a:t>
            </a:r>
            <a:r>
              <a:rPr lang="tr-TR" b="0" i="0" dirty="0" err="1">
                <a:solidFill>
                  <a:srgbClr val="232323"/>
                </a:solidFill>
                <a:effectLst/>
                <a:latin typeface="Noto Sans"/>
              </a:rPr>
              <a:t>iskemik</a:t>
            </a:r>
            <a:r>
              <a:rPr lang="tr-TR" b="0" i="0" dirty="0">
                <a:solidFill>
                  <a:srgbClr val="232323"/>
                </a:solidFill>
                <a:effectLst/>
                <a:latin typeface="Noto Sans"/>
              </a:rPr>
              <a:t> kalp hastalığı</a:t>
            </a:r>
          </a:p>
          <a:p>
            <a:r>
              <a:rPr lang="tr-TR" b="0" i="0" dirty="0">
                <a:solidFill>
                  <a:srgbClr val="232323"/>
                </a:solidFill>
                <a:effectLst/>
                <a:latin typeface="Noto Sans"/>
              </a:rPr>
              <a:t>Kronik böbrek hastalığı ve son dönem böbrek hastalığı</a:t>
            </a:r>
            <a:endParaRPr lang="tr-TR" dirty="0"/>
          </a:p>
        </p:txBody>
      </p:sp>
      <p:pic>
        <p:nvPicPr>
          <p:cNvPr id="5122" name="Picture 2" descr="İnferior Miyokard İnfarktüsü | Acil Çalışanları">
            <a:extLst>
              <a:ext uri="{FF2B5EF4-FFF2-40B4-BE49-F238E27FC236}">
                <a16:creationId xmlns:a16="http://schemas.microsoft.com/office/drawing/2014/main" xmlns="" id="{7ACF16DD-EBB0-4C41-8EC9-158A53378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0466" y="2099911"/>
            <a:ext cx="4174451" cy="3191617"/>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4020560C-714B-4F05-B216-175C57F8346C}"/>
              </a:ext>
            </a:extLst>
          </p:cNvPr>
          <p:cNvSpPr txBox="1"/>
          <p:nvPr/>
        </p:nvSpPr>
        <p:spPr>
          <a:xfrm>
            <a:off x="6910466" y="5291528"/>
            <a:ext cx="4748132" cy="169277"/>
          </a:xfrm>
          <a:prstGeom prst="rect">
            <a:avLst/>
          </a:prstGeom>
          <a:noFill/>
        </p:spPr>
        <p:txBody>
          <a:bodyPr wrap="square">
            <a:spAutoFit/>
          </a:bodyPr>
          <a:lstStyle/>
          <a:p>
            <a:r>
              <a:rPr lang="tr-TR" sz="500" dirty="0">
                <a:latin typeface="Noto Sans"/>
              </a:rPr>
              <a:t>https://www.acilcalisanlari.com/inferior-miyokard-infarktusu.html</a:t>
            </a:r>
          </a:p>
        </p:txBody>
      </p:sp>
    </p:spTree>
    <p:extLst>
      <p:ext uri="{BB962C8B-B14F-4D97-AF65-F5344CB8AC3E}">
        <p14:creationId xmlns:p14="http://schemas.microsoft.com/office/powerpoint/2010/main" val="2229259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76906A0-CB0B-4305-8F2B-120F933D6E8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250DB4EE-68F9-4102-82D9-C47A4AE2FBE2}"/>
              </a:ext>
            </a:extLst>
          </p:cNvPr>
          <p:cNvSpPr>
            <a:spLocks noGrp="1"/>
          </p:cNvSpPr>
          <p:nvPr>
            <p:ph idx="1"/>
          </p:nvPr>
        </p:nvSpPr>
        <p:spPr>
          <a:xfrm>
            <a:off x="2589212" y="2133600"/>
            <a:ext cx="3506788" cy="3777622"/>
          </a:xfrm>
        </p:spPr>
        <p:txBody>
          <a:bodyPr>
            <a:normAutofit fontScale="92500" lnSpcReduction="10000"/>
          </a:bodyPr>
          <a:lstStyle/>
          <a:p>
            <a:r>
              <a:rPr lang="tr-TR" b="0" i="0" dirty="0">
                <a:solidFill>
                  <a:srgbClr val="232323"/>
                </a:solidFill>
                <a:effectLst/>
                <a:latin typeface="Noto Sans"/>
              </a:rPr>
              <a:t>İzole sistolik hipertansiyon: </a:t>
            </a:r>
            <a:r>
              <a:rPr lang="tr-TR" dirty="0">
                <a:solidFill>
                  <a:srgbClr val="232323"/>
                </a:solidFill>
                <a:latin typeface="Noto Sans"/>
              </a:rPr>
              <a:t>S</a:t>
            </a:r>
            <a:r>
              <a:rPr lang="tr-TR" b="0" i="0" dirty="0">
                <a:solidFill>
                  <a:srgbClr val="232323"/>
                </a:solidFill>
                <a:effectLst/>
                <a:latin typeface="Noto Sans"/>
              </a:rPr>
              <a:t>istolik ≥130 </a:t>
            </a:r>
            <a:r>
              <a:rPr lang="tr-TR" b="0" i="0" dirty="0" err="1">
                <a:solidFill>
                  <a:srgbClr val="232323"/>
                </a:solidFill>
                <a:effectLst/>
                <a:latin typeface="Noto Sans"/>
              </a:rPr>
              <a:t>mmHg</a:t>
            </a:r>
            <a:r>
              <a:rPr lang="tr-TR" b="0" i="0" dirty="0">
                <a:solidFill>
                  <a:srgbClr val="232323"/>
                </a:solidFill>
                <a:effectLst/>
                <a:latin typeface="Noto Sans"/>
              </a:rPr>
              <a:t> ve &lt;80 </a:t>
            </a:r>
            <a:r>
              <a:rPr lang="tr-TR" b="0" i="0" dirty="0" err="1">
                <a:solidFill>
                  <a:srgbClr val="232323"/>
                </a:solidFill>
                <a:effectLst/>
                <a:latin typeface="Noto Sans"/>
              </a:rPr>
              <a:t>mmHg</a:t>
            </a:r>
            <a:r>
              <a:rPr lang="tr-TR" b="0" i="0" dirty="0">
                <a:solidFill>
                  <a:srgbClr val="232323"/>
                </a:solidFill>
                <a:effectLst/>
                <a:latin typeface="Noto Sans"/>
              </a:rPr>
              <a:t> </a:t>
            </a:r>
            <a:r>
              <a:rPr lang="tr-TR" b="0" i="0" dirty="0" err="1">
                <a:solidFill>
                  <a:srgbClr val="232323"/>
                </a:solidFill>
                <a:effectLst/>
                <a:latin typeface="Noto Sans"/>
              </a:rPr>
              <a:t>diyastolik</a:t>
            </a:r>
            <a:r>
              <a:rPr lang="tr-TR" b="0" i="0" dirty="0">
                <a:solidFill>
                  <a:srgbClr val="232323"/>
                </a:solidFill>
                <a:effectLst/>
                <a:latin typeface="Noto Sans"/>
              </a:rPr>
              <a:t> kan basıncı,</a:t>
            </a:r>
          </a:p>
          <a:p>
            <a:endParaRPr lang="tr-TR" b="0" i="0" dirty="0">
              <a:solidFill>
                <a:srgbClr val="232323"/>
              </a:solidFill>
              <a:effectLst/>
              <a:latin typeface="Noto Sans"/>
            </a:endParaRPr>
          </a:p>
          <a:p>
            <a:r>
              <a:rPr lang="tr-TR" b="0" i="0" dirty="0">
                <a:solidFill>
                  <a:srgbClr val="232323"/>
                </a:solidFill>
                <a:effectLst/>
                <a:latin typeface="Noto Sans"/>
              </a:rPr>
              <a:t> </a:t>
            </a:r>
            <a:r>
              <a:rPr lang="tr-TR" dirty="0">
                <a:solidFill>
                  <a:srgbClr val="232323"/>
                </a:solidFill>
                <a:latin typeface="Noto Sans"/>
              </a:rPr>
              <a:t>İ</a:t>
            </a:r>
            <a:r>
              <a:rPr lang="tr-TR" b="0" i="0" dirty="0">
                <a:solidFill>
                  <a:srgbClr val="232323"/>
                </a:solidFill>
                <a:effectLst/>
                <a:latin typeface="Noto Sans"/>
              </a:rPr>
              <a:t>zole </a:t>
            </a:r>
            <a:r>
              <a:rPr lang="tr-TR" b="0" i="0" dirty="0" err="1">
                <a:solidFill>
                  <a:srgbClr val="232323"/>
                </a:solidFill>
                <a:effectLst/>
                <a:latin typeface="Noto Sans"/>
              </a:rPr>
              <a:t>diyastolik</a:t>
            </a:r>
            <a:r>
              <a:rPr lang="tr-TR" b="0" i="0" dirty="0">
                <a:solidFill>
                  <a:srgbClr val="232323"/>
                </a:solidFill>
                <a:effectLst/>
                <a:latin typeface="Noto Sans"/>
              </a:rPr>
              <a:t> hipertansiyon</a:t>
            </a:r>
            <a:r>
              <a:rPr lang="tr-TR" dirty="0">
                <a:solidFill>
                  <a:srgbClr val="232323"/>
                </a:solidFill>
                <a:latin typeface="Noto Sans"/>
              </a:rPr>
              <a:t>: </a:t>
            </a:r>
            <a:r>
              <a:rPr lang="tr-TR" b="0" i="0" dirty="0">
                <a:solidFill>
                  <a:srgbClr val="232323"/>
                </a:solidFill>
                <a:effectLst/>
                <a:latin typeface="Noto Sans"/>
              </a:rPr>
              <a:t>&lt;130 </a:t>
            </a:r>
            <a:r>
              <a:rPr lang="tr-TR" b="0" i="0" dirty="0" err="1">
                <a:solidFill>
                  <a:srgbClr val="232323"/>
                </a:solidFill>
                <a:effectLst/>
                <a:latin typeface="Noto Sans"/>
              </a:rPr>
              <a:t>mmHg</a:t>
            </a:r>
            <a:r>
              <a:rPr lang="tr-TR" b="0" i="0" dirty="0">
                <a:solidFill>
                  <a:srgbClr val="232323"/>
                </a:solidFill>
                <a:effectLst/>
                <a:latin typeface="Noto Sans"/>
              </a:rPr>
              <a:t> sistolik ve ≥80 </a:t>
            </a:r>
            <a:r>
              <a:rPr lang="tr-TR" b="0" i="0" dirty="0" err="1">
                <a:solidFill>
                  <a:srgbClr val="232323"/>
                </a:solidFill>
                <a:effectLst/>
                <a:latin typeface="Noto Sans"/>
              </a:rPr>
              <a:t>mmHg</a:t>
            </a:r>
            <a:r>
              <a:rPr lang="tr-TR" b="0" i="0" dirty="0">
                <a:solidFill>
                  <a:srgbClr val="232323"/>
                </a:solidFill>
                <a:effectLst/>
                <a:latin typeface="Noto Sans"/>
              </a:rPr>
              <a:t> </a:t>
            </a:r>
            <a:r>
              <a:rPr lang="tr-TR" b="0" i="0" dirty="0" err="1">
                <a:solidFill>
                  <a:srgbClr val="232323"/>
                </a:solidFill>
                <a:effectLst/>
                <a:latin typeface="Noto Sans"/>
              </a:rPr>
              <a:t>diyastolik</a:t>
            </a:r>
            <a:r>
              <a:rPr lang="tr-TR" b="0" i="0" dirty="0">
                <a:solidFill>
                  <a:srgbClr val="232323"/>
                </a:solidFill>
                <a:effectLst/>
                <a:latin typeface="Noto Sans"/>
              </a:rPr>
              <a:t> kan basıncı </a:t>
            </a:r>
          </a:p>
          <a:p>
            <a:endParaRPr lang="tr-TR" dirty="0">
              <a:solidFill>
                <a:srgbClr val="232323"/>
              </a:solidFill>
              <a:latin typeface="Noto Sans"/>
            </a:endParaRPr>
          </a:p>
          <a:p>
            <a:r>
              <a:rPr lang="tr-TR" dirty="0">
                <a:solidFill>
                  <a:srgbClr val="232323"/>
                </a:solidFill>
                <a:latin typeface="Noto Sans"/>
              </a:rPr>
              <a:t>S</a:t>
            </a:r>
            <a:r>
              <a:rPr lang="tr-TR" b="0" i="0" dirty="0">
                <a:solidFill>
                  <a:srgbClr val="232323"/>
                </a:solidFill>
                <a:effectLst/>
                <a:latin typeface="Noto Sans"/>
              </a:rPr>
              <a:t>istolik/</a:t>
            </a:r>
            <a:r>
              <a:rPr lang="tr-TR" b="0" i="0" dirty="0" err="1">
                <a:solidFill>
                  <a:srgbClr val="232323"/>
                </a:solidFill>
                <a:effectLst/>
                <a:latin typeface="Noto Sans"/>
              </a:rPr>
              <a:t>diyastolik</a:t>
            </a:r>
            <a:r>
              <a:rPr lang="tr-TR" b="0" i="0" dirty="0">
                <a:solidFill>
                  <a:srgbClr val="232323"/>
                </a:solidFill>
                <a:effectLst/>
                <a:latin typeface="Noto Sans"/>
              </a:rPr>
              <a:t> </a:t>
            </a:r>
            <a:r>
              <a:rPr lang="tr-TR" b="0" i="0" dirty="0" err="1">
                <a:solidFill>
                  <a:srgbClr val="232323"/>
                </a:solidFill>
                <a:effectLst/>
                <a:latin typeface="Noto Sans"/>
              </a:rPr>
              <a:t>mikst</a:t>
            </a:r>
            <a:r>
              <a:rPr lang="tr-TR" b="0" i="0" dirty="0">
                <a:solidFill>
                  <a:srgbClr val="232323"/>
                </a:solidFill>
                <a:effectLst/>
                <a:latin typeface="Noto Sans"/>
              </a:rPr>
              <a:t> hipertansiyon :</a:t>
            </a:r>
          </a:p>
          <a:p>
            <a:pPr marL="0" indent="0">
              <a:buNone/>
            </a:pPr>
            <a:r>
              <a:rPr lang="tr-TR" b="0" i="0" dirty="0">
                <a:solidFill>
                  <a:srgbClr val="232323"/>
                </a:solidFill>
                <a:effectLst/>
                <a:latin typeface="Noto Sans"/>
              </a:rPr>
              <a:t>     Kan basıncı sistolik ≥130 </a:t>
            </a:r>
            <a:r>
              <a:rPr lang="tr-TR" b="0" i="0" dirty="0" err="1">
                <a:solidFill>
                  <a:srgbClr val="232323"/>
                </a:solidFill>
                <a:effectLst/>
                <a:latin typeface="Noto Sans"/>
              </a:rPr>
              <a:t>mmHg</a:t>
            </a:r>
            <a:r>
              <a:rPr lang="tr-TR" b="0" i="0" dirty="0">
                <a:solidFill>
                  <a:srgbClr val="232323"/>
                </a:solidFill>
                <a:effectLst/>
                <a:latin typeface="Noto Sans"/>
              </a:rPr>
              <a:t> ve </a:t>
            </a:r>
            <a:r>
              <a:rPr lang="tr-TR" b="0" i="0" dirty="0" err="1">
                <a:solidFill>
                  <a:srgbClr val="232323"/>
                </a:solidFill>
                <a:effectLst/>
                <a:latin typeface="Noto Sans"/>
              </a:rPr>
              <a:t>diyastolik</a:t>
            </a:r>
            <a:r>
              <a:rPr lang="tr-TR" b="0" i="0" dirty="0">
                <a:solidFill>
                  <a:srgbClr val="232323"/>
                </a:solidFill>
                <a:effectLst/>
                <a:latin typeface="Noto Sans"/>
              </a:rPr>
              <a:t> ≥80 </a:t>
            </a:r>
            <a:r>
              <a:rPr lang="tr-TR" b="0" i="0" dirty="0" err="1">
                <a:solidFill>
                  <a:srgbClr val="232323"/>
                </a:solidFill>
                <a:effectLst/>
                <a:latin typeface="Noto Sans"/>
              </a:rPr>
              <a:t>mmHg</a:t>
            </a:r>
            <a:r>
              <a:rPr lang="tr-TR" b="0" i="0" dirty="0">
                <a:solidFill>
                  <a:srgbClr val="232323"/>
                </a:solidFill>
                <a:effectLst/>
                <a:latin typeface="Noto Sans"/>
              </a:rPr>
              <a:t> olan hastalarda</a:t>
            </a:r>
            <a:endParaRPr lang="tr-TR" dirty="0"/>
          </a:p>
        </p:txBody>
      </p:sp>
      <p:pic>
        <p:nvPicPr>
          <p:cNvPr id="1028" name="Picture 4" descr="Hipertansiyon tanısı nasıl konur? Hipertansiyon değerleri nelerdir? -  Sağlık son dakika haberler">
            <a:extLst>
              <a:ext uri="{FF2B5EF4-FFF2-40B4-BE49-F238E27FC236}">
                <a16:creationId xmlns:a16="http://schemas.microsoft.com/office/drawing/2014/main" xmlns="" id="{E0D1F5C2-32F8-4101-8B23-011F3A7DA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769" y="2533580"/>
            <a:ext cx="3506788" cy="2977661"/>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DF3F90B2-3F18-401F-B7B6-0C35E1A33D2A}"/>
              </a:ext>
            </a:extLst>
          </p:cNvPr>
          <p:cNvSpPr txBox="1"/>
          <p:nvPr/>
        </p:nvSpPr>
        <p:spPr>
          <a:xfrm>
            <a:off x="6910465" y="5511241"/>
            <a:ext cx="5118329" cy="169277"/>
          </a:xfrm>
          <a:prstGeom prst="rect">
            <a:avLst/>
          </a:prstGeom>
          <a:noFill/>
        </p:spPr>
        <p:txBody>
          <a:bodyPr wrap="square">
            <a:spAutoFit/>
          </a:bodyPr>
          <a:lstStyle/>
          <a:p>
            <a:r>
              <a:rPr lang="tr-TR" sz="500" dirty="0">
                <a:latin typeface="Noto Sans"/>
              </a:rPr>
              <a:t>https://hisarhospital.com/basit-ama-bilinmeli-kan-basinci-nasil-olculur/</a:t>
            </a:r>
          </a:p>
        </p:txBody>
      </p:sp>
    </p:spTree>
    <p:extLst>
      <p:ext uri="{BB962C8B-B14F-4D97-AF65-F5344CB8AC3E}">
        <p14:creationId xmlns:p14="http://schemas.microsoft.com/office/powerpoint/2010/main" val="1792111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5BF8B25-E287-4957-B821-BB3A89BB87E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E4245479-A875-4F5F-8062-A181C5E4825F}"/>
              </a:ext>
            </a:extLst>
          </p:cNvPr>
          <p:cNvSpPr>
            <a:spLocks noGrp="1"/>
          </p:cNvSpPr>
          <p:nvPr>
            <p:ph idx="1"/>
          </p:nvPr>
        </p:nvSpPr>
        <p:spPr>
          <a:xfrm>
            <a:off x="2589212" y="2133600"/>
            <a:ext cx="4246303" cy="3777622"/>
          </a:xfrm>
        </p:spPr>
        <p:txBody>
          <a:bodyPr/>
          <a:lstStyle/>
          <a:p>
            <a:r>
              <a:rPr lang="tr-TR" dirty="0">
                <a:solidFill>
                  <a:srgbClr val="232323"/>
                </a:solidFill>
                <a:latin typeface="Noto Sans"/>
              </a:rPr>
              <a:t>K</a:t>
            </a:r>
            <a:r>
              <a:rPr lang="tr-TR" b="0" i="0" dirty="0">
                <a:solidFill>
                  <a:srgbClr val="232323"/>
                </a:solidFill>
                <a:effectLst/>
                <a:latin typeface="Noto Sans"/>
              </a:rPr>
              <a:t>an basıncı &gt;115 </a:t>
            </a:r>
            <a:r>
              <a:rPr lang="tr-TR" b="0" i="0" dirty="0" err="1">
                <a:solidFill>
                  <a:srgbClr val="232323"/>
                </a:solidFill>
                <a:effectLst/>
                <a:latin typeface="Noto Sans"/>
              </a:rPr>
              <a:t>mmHg</a:t>
            </a:r>
            <a:r>
              <a:rPr lang="tr-TR" b="0" i="0" dirty="0">
                <a:solidFill>
                  <a:srgbClr val="232323"/>
                </a:solidFill>
                <a:effectLst/>
                <a:latin typeface="Noto Sans"/>
              </a:rPr>
              <a:t> sistolik veya &gt;75 </a:t>
            </a:r>
            <a:r>
              <a:rPr lang="tr-TR" b="0" i="0" dirty="0" err="1">
                <a:solidFill>
                  <a:srgbClr val="232323"/>
                </a:solidFill>
                <a:effectLst/>
                <a:latin typeface="Noto Sans"/>
              </a:rPr>
              <a:t>mmHg</a:t>
            </a:r>
            <a:r>
              <a:rPr lang="tr-TR" b="0" i="0" dirty="0">
                <a:solidFill>
                  <a:srgbClr val="232323"/>
                </a:solidFill>
                <a:effectLst/>
                <a:latin typeface="Noto Sans"/>
              </a:rPr>
              <a:t> </a:t>
            </a:r>
            <a:r>
              <a:rPr lang="tr-TR" b="0" i="0" dirty="0" err="1">
                <a:solidFill>
                  <a:srgbClr val="232323"/>
                </a:solidFill>
                <a:effectLst/>
                <a:latin typeface="Noto Sans"/>
              </a:rPr>
              <a:t>diyastolik</a:t>
            </a:r>
            <a:r>
              <a:rPr lang="tr-TR" b="0" i="0" dirty="0">
                <a:solidFill>
                  <a:srgbClr val="232323"/>
                </a:solidFill>
                <a:effectLst/>
                <a:latin typeface="Noto Sans"/>
              </a:rPr>
              <a:t> olan tüm yaş gruplarında risk artmaya başlamıştır.</a:t>
            </a:r>
          </a:p>
          <a:p>
            <a:endParaRPr lang="tr-TR" b="0" i="0" dirty="0">
              <a:solidFill>
                <a:srgbClr val="232323"/>
              </a:solidFill>
              <a:effectLst/>
              <a:latin typeface="Noto Sans"/>
            </a:endParaRPr>
          </a:p>
          <a:p>
            <a:r>
              <a:rPr lang="tr-TR" b="0" i="0" dirty="0">
                <a:solidFill>
                  <a:srgbClr val="232323"/>
                </a:solidFill>
                <a:effectLst/>
                <a:latin typeface="Noto Sans"/>
              </a:rPr>
              <a:t>Her 20 </a:t>
            </a:r>
            <a:r>
              <a:rPr lang="tr-TR" b="0" i="0" dirty="0" err="1">
                <a:solidFill>
                  <a:srgbClr val="232323"/>
                </a:solidFill>
                <a:effectLst/>
                <a:latin typeface="Noto Sans"/>
              </a:rPr>
              <a:t>mmHg</a:t>
            </a:r>
            <a:r>
              <a:rPr lang="tr-TR" b="0" i="0" dirty="0">
                <a:solidFill>
                  <a:srgbClr val="232323"/>
                </a:solidFill>
                <a:effectLst/>
                <a:latin typeface="Noto Sans"/>
              </a:rPr>
              <a:t> daha yüksek sistolik ve 10 </a:t>
            </a:r>
            <a:r>
              <a:rPr lang="tr-TR" b="0" i="0" dirty="0" err="1">
                <a:solidFill>
                  <a:srgbClr val="232323"/>
                </a:solidFill>
                <a:effectLst/>
                <a:latin typeface="Noto Sans"/>
              </a:rPr>
              <a:t>mmHg</a:t>
            </a:r>
            <a:r>
              <a:rPr lang="tr-TR" b="0" i="0" dirty="0">
                <a:solidFill>
                  <a:srgbClr val="232323"/>
                </a:solidFill>
                <a:effectLst/>
                <a:latin typeface="Noto Sans"/>
              </a:rPr>
              <a:t> daha yüksek </a:t>
            </a:r>
            <a:r>
              <a:rPr lang="tr-TR" b="0" i="0" dirty="0" err="1">
                <a:solidFill>
                  <a:srgbClr val="232323"/>
                </a:solidFill>
                <a:effectLst/>
                <a:latin typeface="Noto Sans"/>
              </a:rPr>
              <a:t>diyastolik</a:t>
            </a:r>
            <a:r>
              <a:rPr lang="tr-TR" b="0" i="0" dirty="0">
                <a:solidFill>
                  <a:srgbClr val="232323"/>
                </a:solidFill>
                <a:effectLst/>
                <a:latin typeface="Noto Sans"/>
              </a:rPr>
              <a:t> kan basıncı için, kalp hastalığı veya felçten ölüm riski iki katına çıkar.</a:t>
            </a:r>
            <a:endParaRPr lang="tr-TR" dirty="0"/>
          </a:p>
        </p:txBody>
      </p:sp>
      <p:pic>
        <p:nvPicPr>
          <p:cNvPr id="6146" name="Picture 2" descr="İnme ( Felç ) - İNME (FELÇ) - DoktorTakvimi.com">
            <a:extLst>
              <a:ext uri="{FF2B5EF4-FFF2-40B4-BE49-F238E27FC236}">
                <a16:creationId xmlns:a16="http://schemas.microsoft.com/office/drawing/2014/main" xmlns="" id="{74E4D435-57D8-4677-90ED-EF175E163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515" y="2382772"/>
            <a:ext cx="3777522" cy="3279277"/>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3F0BCCC3-8F3A-47D4-83A7-E49ADF9F87A9}"/>
              </a:ext>
            </a:extLst>
          </p:cNvPr>
          <p:cNvSpPr txBox="1"/>
          <p:nvPr/>
        </p:nvSpPr>
        <p:spPr>
          <a:xfrm>
            <a:off x="6835515" y="5803499"/>
            <a:ext cx="6093500" cy="169277"/>
          </a:xfrm>
          <a:prstGeom prst="rect">
            <a:avLst/>
          </a:prstGeom>
          <a:noFill/>
        </p:spPr>
        <p:txBody>
          <a:bodyPr wrap="square">
            <a:spAutoFit/>
          </a:bodyPr>
          <a:lstStyle/>
          <a:p>
            <a:r>
              <a:rPr lang="tr-TR" sz="500" dirty="0">
                <a:latin typeface="Noto Sans"/>
              </a:rPr>
              <a:t>https://www.doktortakvimi.com/blog/inme-felc</a:t>
            </a:r>
          </a:p>
        </p:txBody>
      </p:sp>
    </p:spTree>
    <p:extLst>
      <p:ext uri="{BB962C8B-B14F-4D97-AF65-F5344CB8AC3E}">
        <p14:creationId xmlns:p14="http://schemas.microsoft.com/office/powerpoint/2010/main" val="2435548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7865196-E0CB-4150-B44A-524E703FF944}"/>
              </a:ext>
            </a:extLst>
          </p:cNvPr>
          <p:cNvSpPr>
            <a:spLocks noGrp="1"/>
          </p:cNvSpPr>
          <p:nvPr>
            <p:ph type="title"/>
          </p:nvPr>
        </p:nvSpPr>
        <p:spPr/>
        <p:txBody>
          <a:bodyPr/>
          <a:lstStyle/>
          <a:p>
            <a:r>
              <a:rPr lang="tr-TR" dirty="0"/>
              <a:t>Hipertansiyon tespit</a:t>
            </a:r>
          </a:p>
        </p:txBody>
      </p:sp>
      <p:sp>
        <p:nvSpPr>
          <p:cNvPr id="3" name="İçerik Yer Tutucusu 2">
            <a:extLst>
              <a:ext uri="{FF2B5EF4-FFF2-40B4-BE49-F238E27FC236}">
                <a16:creationId xmlns:a16="http://schemas.microsoft.com/office/drawing/2014/main" xmlns="" id="{8D662A74-E2F0-4EFE-91B9-24B929803EF7}"/>
              </a:ext>
            </a:extLst>
          </p:cNvPr>
          <p:cNvSpPr>
            <a:spLocks noGrp="1"/>
          </p:cNvSpPr>
          <p:nvPr>
            <p:ph idx="1"/>
          </p:nvPr>
        </p:nvSpPr>
        <p:spPr/>
        <p:txBody>
          <a:bodyPr/>
          <a:lstStyle/>
          <a:p>
            <a:pPr algn="l"/>
            <a:r>
              <a:rPr lang="tr-TR" b="0" i="0" dirty="0">
                <a:solidFill>
                  <a:srgbClr val="232323"/>
                </a:solidFill>
                <a:effectLst/>
                <a:latin typeface="Noto Sans"/>
              </a:rPr>
              <a:t>Normal kan basıncına sahip yetişkinler, her yıl kan basınçlarını yeniden değerlendirmelidir.</a:t>
            </a:r>
          </a:p>
          <a:p>
            <a:pPr algn="l"/>
            <a:endParaRPr lang="tr-TR" b="0" i="0" dirty="0">
              <a:solidFill>
                <a:srgbClr val="232323"/>
              </a:solidFill>
              <a:effectLst/>
              <a:latin typeface="Noto Sans"/>
            </a:endParaRPr>
          </a:p>
          <a:p>
            <a:pPr algn="l"/>
            <a:r>
              <a:rPr lang="tr-TR" b="0" i="0" dirty="0">
                <a:solidFill>
                  <a:srgbClr val="232323"/>
                </a:solidFill>
                <a:effectLst/>
                <a:latin typeface="Noto Sans"/>
              </a:rPr>
              <a:t>Hipertansiyon için risk faktörleri (</a:t>
            </a:r>
            <a:r>
              <a:rPr lang="tr-TR" b="0" i="0" dirty="0" err="1">
                <a:solidFill>
                  <a:srgbClr val="232323"/>
                </a:solidFill>
                <a:effectLst/>
                <a:latin typeface="Noto Sans"/>
              </a:rPr>
              <a:t>örn</a:t>
            </a:r>
            <a:r>
              <a:rPr lang="tr-TR" b="0" i="0" dirty="0">
                <a:solidFill>
                  <a:srgbClr val="232323"/>
                </a:solidFill>
                <a:effectLst/>
                <a:latin typeface="Noto Sans"/>
              </a:rPr>
              <a:t>. </a:t>
            </a:r>
            <a:r>
              <a:rPr lang="tr-TR" b="0" i="0" dirty="0" err="1">
                <a:solidFill>
                  <a:srgbClr val="232323"/>
                </a:solidFill>
                <a:effectLst/>
                <a:latin typeface="Noto Sans"/>
              </a:rPr>
              <a:t>obezite</a:t>
            </a:r>
            <a:r>
              <a:rPr lang="tr-TR" b="0" i="0" dirty="0">
                <a:solidFill>
                  <a:srgbClr val="232323"/>
                </a:solidFill>
                <a:effectLst/>
                <a:latin typeface="Noto Sans"/>
              </a:rPr>
              <a:t>) varsa veya önceden ölçülen sistolik kan basıncı 120 ila 129 arasındaysa, yetişkinler en az altı ayda bir değerlendirilmelidir.</a:t>
            </a:r>
          </a:p>
          <a:p>
            <a:endParaRPr lang="tr-TR" b="0" i="0" dirty="0">
              <a:solidFill>
                <a:srgbClr val="232323"/>
              </a:solidFill>
              <a:effectLst/>
              <a:latin typeface="Noto Sans"/>
            </a:endParaRPr>
          </a:p>
          <a:p>
            <a:r>
              <a:rPr lang="tr-TR" b="0" i="0" dirty="0">
                <a:solidFill>
                  <a:srgbClr val="232323"/>
                </a:solidFill>
                <a:effectLst/>
                <a:latin typeface="Noto Sans"/>
              </a:rPr>
              <a:t>Uygun teknikle ve ofiste </a:t>
            </a:r>
            <a:r>
              <a:rPr lang="tr-TR" b="0" i="0" dirty="0" err="1">
                <a:solidFill>
                  <a:srgbClr val="232323"/>
                </a:solidFill>
                <a:effectLst/>
                <a:latin typeface="Noto Sans"/>
              </a:rPr>
              <a:t>validasyonu</a:t>
            </a:r>
            <a:r>
              <a:rPr lang="tr-TR" b="0" i="0" dirty="0">
                <a:solidFill>
                  <a:srgbClr val="232323"/>
                </a:solidFill>
                <a:effectLst/>
                <a:latin typeface="Noto Sans"/>
              </a:rPr>
              <a:t> yapılmış bir cihazla ölçüldüğünde ortalama ev kan basıncının ≥130 </a:t>
            </a:r>
            <a:r>
              <a:rPr lang="tr-TR" b="0" i="0" dirty="0" err="1">
                <a:solidFill>
                  <a:srgbClr val="232323"/>
                </a:solidFill>
                <a:effectLst/>
                <a:latin typeface="Noto Sans"/>
              </a:rPr>
              <a:t>mmHg</a:t>
            </a:r>
            <a:r>
              <a:rPr lang="tr-TR" b="0" i="0" dirty="0">
                <a:solidFill>
                  <a:srgbClr val="232323"/>
                </a:solidFill>
                <a:effectLst/>
                <a:latin typeface="Noto Sans"/>
              </a:rPr>
              <a:t> sistolik veya ≥80 </a:t>
            </a:r>
            <a:r>
              <a:rPr lang="tr-TR" b="0" i="0" dirty="0" err="1">
                <a:solidFill>
                  <a:srgbClr val="232323"/>
                </a:solidFill>
                <a:effectLst/>
                <a:latin typeface="Noto Sans"/>
              </a:rPr>
              <a:t>mmHg</a:t>
            </a:r>
            <a:r>
              <a:rPr lang="tr-TR" b="0" i="0" dirty="0">
                <a:solidFill>
                  <a:srgbClr val="232323"/>
                </a:solidFill>
                <a:effectLst/>
                <a:latin typeface="Noto Sans"/>
              </a:rPr>
              <a:t> </a:t>
            </a:r>
            <a:r>
              <a:rPr lang="tr-TR" b="0" i="0" dirty="0" err="1">
                <a:solidFill>
                  <a:srgbClr val="232323"/>
                </a:solidFill>
                <a:effectLst/>
                <a:latin typeface="Noto Sans"/>
              </a:rPr>
              <a:t>diyastolik</a:t>
            </a:r>
            <a:r>
              <a:rPr lang="tr-TR" b="0" i="0" dirty="0">
                <a:solidFill>
                  <a:srgbClr val="232323"/>
                </a:solidFill>
                <a:effectLst/>
                <a:latin typeface="Noto Sans"/>
              </a:rPr>
              <a:t> olması durumunda hipertansiyon tanısı konur.</a:t>
            </a:r>
            <a:endParaRPr lang="tr-TR" dirty="0"/>
          </a:p>
        </p:txBody>
      </p:sp>
    </p:spTree>
    <p:extLst>
      <p:ext uri="{BB962C8B-B14F-4D97-AF65-F5344CB8AC3E}">
        <p14:creationId xmlns:p14="http://schemas.microsoft.com/office/powerpoint/2010/main" val="1065589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6E7D318-4EC8-4F37-B7F6-24E9F488D246}"/>
              </a:ext>
            </a:extLst>
          </p:cNvPr>
          <p:cNvSpPr>
            <a:spLocks noGrp="1"/>
          </p:cNvSpPr>
          <p:nvPr>
            <p:ph type="title"/>
          </p:nvPr>
        </p:nvSpPr>
        <p:spPr/>
        <p:txBody>
          <a:bodyPr/>
          <a:lstStyle/>
          <a:p>
            <a:r>
              <a:rPr lang="tr-TR" b="0" i="0" dirty="0">
                <a:solidFill>
                  <a:srgbClr val="232323"/>
                </a:solidFill>
                <a:effectLst/>
                <a:latin typeface="Noto Sans"/>
              </a:rPr>
              <a:t>ABPM</a:t>
            </a:r>
            <a:endParaRPr lang="tr-TR" dirty="0"/>
          </a:p>
        </p:txBody>
      </p:sp>
      <p:sp>
        <p:nvSpPr>
          <p:cNvPr id="3" name="İçerik Yer Tutucusu 2">
            <a:extLst>
              <a:ext uri="{FF2B5EF4-FFF2-40B4-BE49-F238E27FC236}">
                <a16:creationId xmlns:a16="http://schemas.microsoft.com/office/drawing/2014/main" xmlns="" id="{4ACA0CFC-3A56-4CD3-8199-BB8764881C1D}"/>
              </a:ext>
            </a:extLst>
          </p:cNvPr>
          <p:cNvSpPr>
            <a:spLocks noGrp="1"/>
          </p:cNvSpPr>
          <p:nvPr>
            <p:ph idx="1"/>
          </p:nvPr>
        </p:nvSpPr>
        <p:spPr>
          <a:xfrm>
            <a:off x="2589212" y="2133600"/>
            <a:ext cx="3841568" cy="3777622"/>
          </a:xfrm>
        </p:spPr>
        <p:txBody>
          <a:bodyPr>
            <a:normAutofit fontScale="92500"/>
          </a:bodyPr>
          <a:lstStyle/>
          <a:p>
            <a:r>
              <a:rPr lang="tr-TR" dirty="0">
                <a:solidFill>
                  <a:srgbClr val="232323"/>
                </a:solidFill>
                <a:latin typeface="Noto Sans"/>
              </a:rPr>
              <a:t>Ö</a:t>
            </a:r>
            <a:r>
              <a:rPr lang="tr-TR" b="0" i="0" dirty="0">
                <a:solidFill>
                  <a:srgbClr val="232323"/>
                </a:solidFill>
                <a:effectLst/>
                <a:latin typeface="Noto Sans"/>
              </a:rPr>
              <a:t>zellikle evde yeterli kan basıncı elde edilemiyorsa, evde yapılan ölçümlerin geçerliliği hakkında şüphe varsa veya ofis ve ev ölçümleri arasında büyük bir tutarsızlık varsa, </a:t>
            </a:r>
            <a:r>
              <a:rPr lang="tr-TR" b="0" i="0" dirty="0" err="1">
                <a:solidFill>
                  <a:srgbClr val="232323"/>
                </a:solidFill>
                <a:effectLst/>
                <a:latin typeface="Noto Sans"/>
              </a:rPr>
              <a:t>ABPM'nin</a:t>
            </a:r>
            <a:r>
              <a:rPr lang="tr-TR" b="0" i="0" dirty="0">
                <a:solidFill>
                  <a:srgbClr val="232323"/>
                </a:solidFill>
                <a:effectLst/>
                <a:latin typeface="Noto Sans"/>
              </a:rPr>
              <a:t> hazır olduğu ortamlarda evde kan basıncı izlemesine bir alternatiftir. </a:t>
            </a:r>
          </a:p>
          <a:p>
            <a:endParaRPr lang="tr-TR" b="0" i="0" dirty="0">
              <a:solidFill>
                <a:srgbClr val="232323"/>
              </a:solidFill>
              <a:effectLst/>
              <a:latin typeface="Noto Sans"/>
            </a:endParaRPr>
          </a:p>
          <a:p>
            <a:r>
              <a:rPr lang="tr-TR" b="0" i="0" dirty="0">
                <a:solidFill>
                  <a:srgbClr val="232323"/>
                </a:solidFill>
                <a:effectLst/>
                <a:latin typeface="Noto Sans"/>
              </a:rPr>
              <a:t>ABPM kullanırken, ortalama gündüz kan basıncı ≥130 </a:t>
            </a:r>
            <a:r>
              <a:rPr lang="tr-TR" b="0" i="0" dirty="0" err="1">
                <a:solidFill>
                  <a:srgbClr val="232323"/>
                </a:solidFill>
                <a:effectLst/>
                <a:latin typeface="Noto Sans"/>
              </a:rPr>
              <a:t>mmHg</a:t>
            </a:r>
            <a:r>
              <a:rPr lang="tr-TR" b="0" i="0" dirty="0">
                <a:solidFill>
                  <a:srgbClr val="232323"/>
                </a:solidFill>
                <a:effectLst/>
                <a:latin typeface="Noto Sans"/>
              </a:rPr>
              <a:t> sistolik veya ≥80 </a:t>
            </a:r>
            <a:r>
              <a:rPr lang="tr-TR" b="0" i="0" dirty="0" err="1">
                <a:solidFill>
                  <a:srgbClr val="232323"/>
                </a:solidFill>
                <a:effectLst/>
                <a:latin typeface="Noto Sans"/>
              </a:rPr>
              <a:t>mmHg</a:t>
            </a:r>
            <a:r>
              <a:rPr lang="tr-TR" b="0" i="0" dirty="0">
                <a:solidFill>
                  <a:srgbClr val="232323"/>
                </a:solidFill>
                <a:effectLst/>
                <a:latin typeface="Noto Sans"/>
              </a:rPr>
              <a:t> </a:t>
            </a:r>
            <a:r>
              <a:rPr lang="tr-TR" b="0" i="0" dirty="0" err="1">
                <a:solidFill>
                  <a:srgbClr val="232323"/>
                </a:solidFill>
                <a:effectLst/>
                <a:latin typeface="Noto Sans"/>
              </a:rPr>
              <a:t>diyastolik</a:t>
            </a:r>
            <a:r>
              <a:rPr lang="tr-TR" b="0" i="0" dirty="0">
                <a:solidFill>
                  <a:srgbClr val="232323"/>
                </a:solidFill>
                <a:effectLst/>
                <a:latin typeface="Noto Sans"/>
              </a:rPr>
              <a:t> ise hipertansiyon tanısı konur.</a:t>
            </a:r>
            <a:endParaRPr lang="tr-TR" dirty="0"/>
          </a:p>
        </p:txBody>
      </p:sp>
      <p:pic>
        <p:nvPicPr>
          <p:cNvPr id="7170" name="Picture 2" descr="24-Hour Ambulatory Blood Pressure Monitoring (ABPM) – Heartwest">
            <a:extLst>
              <a:ext uri="{FF2B5EF4-FFF2-40B4-BE49-F238E27FC236}">
                <a16:creationId xmlns:a16="http://schemas.microsoft.com/office/drawing/2014/main" xmlns="" id="{F6388A6F-59D2-425C-879E-6957B93D4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602" y="2133600"/>
            <a:ext cx="4272197"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18CE9213-7524-42DA-9565-E7B215A4A772}"/>
              </a:ext>
            </a:extLst>
          </p:cNvPr>
          <p:cNvSpPr txBox="1"/>
          <p:nvPr/>
        </p:nvSpPr>
        <p:spPr>
          <a:xfrm>
            <a:off x="6700602" y="4800600"/>
            <a:ext cx="6093500" cy="169277"/>
          </a:xfrm>
          <a:prstGeom prst="rect">
            <a:avLst/>
          </a:prstGeom>
          <a:noFill/>
        </p:spPr>
        <p:txBody>
          <a:bodyPr wrap="square">
            <a:spAutoFit/>
          </a:bodyPr>
          <a:lstStyle/>
          <a:p>
            <a:r>
              <a:rPr lang="tr-TR" sz="500" dirty="0">
                <a:latin typeface="Noto Sans"/>
              </a:rPr>
              <a:t>http://heartwest.com.au/24-hour-ambulatory-blood-pressure-monitoring-abpm/</a:t>
            </a:r>
          </a:p>
        </p:txBody>
      </p:sp>
    </p:spTree>
    <p:extLst>
      <p:ext uri="{BB962C8B-B14F-4D97-AF65-F5344CB8AC3E}">
        <p14:creationId xmlns:p14="http://schemas.microsoft.com/office/powerpoint/2010/main" val="1414814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F5ABD24A-BE32-42CA-8884-EF9DCB0892F7}"/>
              </a:ext>
            </a:extLst>
          </p:cNvPr>
          <p:cNvSpPr>
            <a:spLocks noGrp="1"/>
          </p:cNvSpPr>
          <p:nvPr>
            <p:ph idx="1"/>
          </p:nvPr>
        </p:nvSpPr>
        <p:spPr>
          <a:xfrm>
            <a:off x="2589212" y="659567"/>
            <a:ext cx="3946499" cy="5251655"/>
          </a:xfrm>
        </p:spPr>
        <p:txBody>
          <a:bodyPr>
            <a:normAutofit lnSpcReduction="10000"/>
          </a:bodyPr>
          <a:lstStyle/>
          <a:p>
            <a:r>
              <a:rPr lang="tr-TR" b="0" i="0" dirty="0">
                <a:solidFill>
                  <a:srgbClr val="232323"/>
                </a:solidFill>
                <a:effectLst/>
                <a:latin typeface="Noto Sans"/>
              </a:rPr>
              <a:t>Ofis kan basıncının sistolik ≥130 </a:t>
            </a:r>
            <a:r>
              <a:rPr lang="tr-TR" b="0" i="0" dirty="0" err="1">
                <a:solidFill>
                  <a:srgbClr val="232323"/>
                </a:solidFill>
                <a:effectLst/>
                <a:latin typeface="Noto Sans"/>
              </a:rPr>
              <a:t>mmHg</a:t>
            </a:r>
            <a:r>
              <a:rPr lang="tr-TR" b="0" i="0" dirty="0">
                <a:solidFill>
                  <a:srgbClr val="232323"/>
                </a:solidFill>
                <a:effectLst/>
                <a:latin typeface="Noto Sans"/>
              </a:rPr>
              <a:t> veya </a:t>
            </a:r>
            <a:r>
              <a:rPr lang="tr-TR" b="0" i="0" dirty="0" err="1">
                <a:solidFill>
                  <a:srgbClr val="232323"/>
                </a:solidFill>
                <a:effectLst/>
                <a:latin typeface="Noto Sans"/>
              </a:rPr>
              <a:t>diyastolik</a:t>
            </a:r>
            <a:r>
              <a:rPr lang="tr-TR" b="0" i="0" dirty="0">
                <a:solidFill>
                  <a:srgbClr val="232323"/>
                </a:solidFill>
                <a:effectLst/>
                <a:latin typeface="Noto Sans"/>
              </a:rPr>
              <a:t> ≥80 </a:t>
            </a:r>
            <a:r>
              <a:rPr lang="tr-TR" b="0" i="0" dirty="0" err="1">
                <a:solidFill>
                  <a:srgbClr val="232323"/>
                </a:solidFill>
                <a:effectLst/>
                <a:latin typeface="Noto Sans"/>
              </a:rPr>
              <a:t>mmHg</a:t>
            </a:r>
            <a:r>
              <a:rPr lang="tr-TR" b="0" i="0" dirty="0">
                <a:solidFill>
                  <a:srgbClr val="232323"/>
                </a:solidFill>
                <a:effectLst/>
                <a:latin typeface="Noto Sans"/>
              </a:rPr>
              <a:t> olduğu, ancak ofis dışı kan basıncının (ortalama gündüz veya ortalama ev) sistolik &lt;130 </a:t>
            </a:r>
            <a:r>
              <a:rPr lang="tr-TR" b="0" i="0" dirty="0" err="1">
                <a:solidFill>
                  <a:srgbClr val="232323"/>
                </a:solidFill>
                <a:effectLst/>
                <a:latin typeface="Noto Sans"/>
              </a:rPr>
              <a:t>mmHg</a:t>
            </a:r>
            <a:r>
              <a:rPr lang="tr-TR" b="0" i="0" dirty="0">
                <a:solidFill>
                  <a:srgbClr val="232323"/>
                </a:solidFill>
                <a:effectLst/>
                <a:latin typeface="Noto Sans"/>
              </a:rPr>
              <a:t> ve </a:t>
            </a:r>
            <a:r>
              <a:rPr lang="tr-TR" b="0" i="0" dirty="0" err="1">
                <a:solidFill>
                  <a:srgbClr val="232323"/>
                </a:solidFill>
                <a:effectLst/>
                <a:latin typeface="Noto Sans"/>
              </a:rPr>
              <a:t>diyastolik</a:t>
            </a:r>
            <a:r>
              <a:rPr lang="tr-TR" b="0" i="0" dirty="0">
                <a:solidFill>
                  <a:srgbClr val="232323"/>
                </a:solidFill>
                <a:effectLst/>
                <a:latin typeface="Noto Sans"/>
              </a:rPr>
              <a:t> &lt;80 </a:t>
            </a:r>
            <a:r>
              <a:rPr lang="tr-TR" b="0" i="0" dirty="0" err="1">
                <a:solidFill>
                  <a:srgbClr val="232323"/>
                </a:solidFill>
                <a:effectLst/>
                <a:latin typeface="Noto Sans"/>
              </a:rPr>
              <a:t>mmHg</a:t>
            </a:r>
            <a:r>
              <a:rPr lang="tr-TR" b="0" i="0" dirty="0">
                <a:solidFill>
                  <a:srgbClr val="232323"/>
                </a:solidFill>
                <a:effectLst/>
                <a:latin typeface="Noto Sans"/>
              </a:rPr>
              <a:t> olduğu saptanan hastalarda daha çok </a:t>
            </a:r>
            <a:r>
              <a:rPr lang="tr-TR" b="1" i="0" dirty="0">
                <a:solidFill>
                  <a:srgbClr val="232323"/>
                </a:solidFill>
                <a:effectLst/>
                <a:latin typeface="Noto Sans"/>
              </a:rPr>
              <a:t>beyaz önlük</a:t>
            </a:r>
            <a:r>
              <a:rPr lang="tr-TR" b="0" i="0" dirty="0">
                <a:solidFill>
                  <a:srgbClr val="232323"/>
                </a:solidFill>
                <a:effectLst/>
                <a:latin typeface="Noto Sans"/>
              </a:rPr>
              <a:t> hipertansiyonu vardır. </a:t>
            </a:r>
          </a:p>
          <a:p>
            <a:endParaRPr lang="tr-TR" b="0" i="0" dirty="0">
              <a:solidFill>
                <a:srgbClr val="232323"/>
              </a:solidFill>
              <a:effectLst/>
              <a:latin typeface="Noto Sans"/>
            </a:endParaRPr>
          </a:p>
          <a:p>
            <a:r>
              <a:rPr lang="tr-TR" b="0" i="0" dirty="0">
                <a:solidFill>
                  <a:srgbClr val="232323"/>
                </a:solidFill>
                <a:effectLst/>
                <a:latin typeface="Noto Sans"/>
              </a:rPr>
              <a:t>Beyaz önlük hipertansiyonunu düşündüren ev okumaları olan hastalarda, ABPM ile doğrulamayı öneriyoruz ,bu hastalar zamanla hipertansiyon geliştirebileceğinden, ofis dışında kan basıncı izlemesi ile en az yılda bir kez yeniden değerlendirilmelidir.</a:t>
            </a:r>
            <a:endParaRPr lang="tr-TR" dirty="0"/>
          </a:p>
        </p:txBody>
      </p:sp>
      <p:pic>
        <p:nvPicPr>
          <p:cNvPr id="8194" name="Picture 2" descr="İç Hastalıklar - Beyaz Önlük Hipertansiyonu Nedir? - DoktorTakvimi.com">
            <a:extLst>
              <a:ext uri="{FF2B5EF4-FFF2-40B4-BE49-F238E27FC236}">
                <a16:creationId xmlns:a16="http://schemas.microsoft.com/office/drawing/2014/main" xmlns="" id="{5B3F401F-4802-40C6-AEE5-685466599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080" y="1815918"/>
            <a:ext cx="4588362" cy="2261407"/>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xmlns="" id="{E33346FB-62AD-4079-898A-B7C9F1952355}"/>
              </a:ext>
            </a:extLst>
          </p:cNvPr>
          <p:cNvSpPr txBox="1"/>
          <p:nvPr/>
        </p:nvSpPr>
        <p:spPr>
          <a:xfrm>
            <a:off x="6674370" y="4308796"/>
            <a:ext cx="6093500" cy="169277"/>
          </a:xfrm>
          <a:prstGeom prst="rect">
            <a:avLst/>
          </a:prstGeom>
          <a:noFill/>
        </p:spPr>
        <p:txBody>
          <a:bodyPr wrap="square">
            <a:spAutoFit/>
          </a:bodyPr>
          <a:lstStyle/>
          <a:p>
            <a:r>
              <a:rPr lang="tr-TR" sz="500" dirty="0">
                <a:latin typeface="Noto Sans"/>
              </a:rPr>
              <a:t>https://www.doktortakvimi.com/blog/beyaz-onluk-hipertansiyonu-nedir</a:t>
            </a:r>
          </a:p>
        </p:txBody>
      </p:sp>
    </p:spTree>
    <p:extLst>
      <p:ext uri="{BB962C8B-B14F-4D97-AF65-F5344CB8AC3E}">
        <p14:creationId xmlns:p14="http://schemas.microsoft.com/office/powerpoint/2010/main" val="285560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096A532-82B5-4204-B64C-CF38B8957E7A}"/>
              </a:ext>
            </a:extLst>
          </p:cNvPr>
          <p:cNvSpPr>
            <a:spLocks noGrp="1"/>
          </p:cNvSpPr>
          <p:nvPr>
            <p:ph type="title"/>
          </p:nvPr>
        </p:nvSpPr>
        <p:spPr/>
        <p:txBody>
          <a:bodyPr/>
          <a:lstStyle/>
          <a:p>
            <a:r>
              <a:rPr lang="tr-TR" b="1" i="0" dirty="0">
                <a:solidFill>
                  <a:srgbClr val="232323"/>
                </a:solidFill>
                <a:effectLst/>
                <a:latin typeface="Noto Sans"/>
              </a:rPr>
              <a:t>DEĞERLENDİRME</a:t>
            </a:r>
            <a:endParaRPr lang="tr-TR" dirty="0"/>
          </a:p>
        </p:txBody>
      </p:sp>
      <p:sp>
        <p:nvSpPr>
          <p:cNvPr id="3" name="İçerik Yer Tutucusu 2">
            <a:extLst>
              <a:ext uri="{FF2B5EF4-FFF2-40B4-BE49-F238E27FC236}">
                <a16:creationId xmlns:a16="http://schemas.microsoft.com/office/drawing/2014/main" xmlns="" id="{3FA0AC54-9A84-45CA-8874-6F3ABEC1E3F6}"/>
              </a:ext>
            </a:extLst>
          </p:cNvPr>
          <p:cNvSpPr>
            <a:spLocks noGrp="1"/>
          </p:cNvSpPr>
          <p:nvPr>
            <p:ph idx="1"/>
          </p:nvPr>
        </p:nvSpPr>
        <p:spPr/>
        <p:txBody>
          <a:bodyPr>
            <a:normAutofit/>
          </a:bodyPr>
          <a:lstStyle/>
          <a:p>
            <a:pPr algn="l"/>
            <a:r>
              <a:rPr lang="tr-TR" b="0" i="0" dirty="0">
                <a:solidFill>
                  <a:srgbClr val="232323"/>
                </a:solidFill>
                <a:effectLst/>
                <a:latin typeface="Noto Sans"/>
              </a:rPr>
              <a:t>Ofis ölçümlerine dayanarak hipertansiyondan şüphelenildiğinde veya ofis dışındaki kan basıncı ölçümlerine göre doğrulandığında, aşağıdakileri belirlemek için bir değerlendirme yapılmalıdır.</a:t>
            </a:r>
          </a:p>
          <a:p>
            <a:pPr marL="0" indent="0" algn="l">
              <a:buNone/>
            </a:pPr>
            <a:endParaRPr lang="tr-TR" b="0" i="0" dirty="0">
              <a:solidFill>
                <a:srgbClr val="232323"/>
              </a:solidFill>
              <a:effectLst/>
              <a:latin typeface="Times New Roman" panose="02020603050405020304" pitchFamily="18" charset="0"/>
            </a:endParaRP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Varsa hedef organ hasarının boyutu</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Yerleşik </a:t>
            </a:r>
            <a:r>
              <a:rPr lang="tr-TR" b="0" i="0" dirty="0" err="1">
                <a:solidFill>
                  <a:srgbClr val="232323"/>
                </a:solidFill>
                <a:effectLst/>
                <a:latin typeface="Noto Sans"/>
              </a:rPr>
              <a:t>kardiyovasküler</a:t>
            </a:r>
            <a:r>
              <a:rPr lang="tr-TR" b="0" i="0" dirty="0">
                <a:solidFill>
                  <a:srgbClr val="232323"/>
                </a:solidFill>
                <a:effectLst/>
                <a:latin typeface="Noto Sans"/>
              </a:rPr>
              <a:t> veya böbrek hastalığının varlığı</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Diğer </a:t>
            </a:r>
            <a:r>
              <a:rPr lang="tr-TR" b="0" i="0" dirty="0" err="1">
                <a:solidFill>
                  <a:srgbClr val="232323"/>
                </a:solidFill>
                <a:effectLst/>
                <a:latin typeface="Noto Sans"/>
              </a:rPr>
              <a:t>kardiyovasküler</a:t>
            </a:r>
            <a:r>
              <a:rPr lang="tr-TR" b="0" i="0" dirty="0">
                <a:solidFill>
                  <a:srgbClr val="232323"/>
                </a:solidFill>
                <a:effectLst/>
                <a:latin typeface="Noto Sans"/>
              </a:rPr>
              <a:t> risk faktörlerinin varlığı veya yokluğu </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Hipertansiyona potansiyel olarak katkıda bulunabilecek yaşam tarzı faktörleri </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Potansiyel engelleyici maddeler (örneğin, </a:t>
            </a:r>
            <a:r>
              <a:rPr lang="tr-TR" b="0" i="0" dirty="0" err="1">
                <a:solidFill>
                  <a:srgbClr val="232323"/>
                </a:solidFill>
                <a:effectLst/>
                <a:latin typeface="Noto Sans"/>
              </a:rPr>
              <a:t>nonsteroid</a:t>
            </a:r>
            <a:r>
              <a:rPr lang="tr-TR" b="0" i="0" dirty="0">
                <a:solidFill>
                  <a:srgbClr val="232323"/>
                </a:solidFill>
                <a:effectLst/>
                <a:latin typeface="Noto Sans"/>
              </a:rPr>
              <a:t> </a:t>
            </a:r>
            <a:r>
              <a:rPr lang="tr-TR" b="0" i="0" dirty="0" err="1">
                <a:solidFill>
                  <a:srgbClr val="232323"/>
                </a:solidFill>
                <a:effectLst/>
                <a:latin typeface="Noto Sans"/>
              </a:rPr>
              <a:t>antiinflamatuar</a:t>
            </a:r>
            <a:r>
              <a:rPr lang="tr-TR" b="0" i="0" dirty="0">
                <a:solidFill>
                  <a:srgbClr val="232323"/>
                </a:solidFill>
                <a:effectLst/>
                <a:latin typeface="Noto Sans"/>
              </a:rPr>
              <a:t> ilaçların [</a:t>
            </a:r>
            <a:r>
              <a:rPr lang="tr-TR" b="0" i="0" dirty="0" err="1">
                <a:solidFill>
                  <a:srgbClr val="232323"/>
                </a:solidFill>
                <a:effectLst/>
                <a:latin typeface="Noto Sans"/>
              </a:rPr>
              <a:t>NSAID'ler</a:t>
            </a:r>
            <a:r>
              <a:rPr lang="tr-TR" b="0" i="0" dirty="0">
                <a:solidFill>
                  <a:srgbClr val="232323"/>
                </a:solidFill>
                <a:effectLst/>
                <a:latin typeface="Noto Sans"/>
              </a:rPr>
              <a:t>], östrojen içeren oral </a:t>
            </a:r>
            <a:r>
              <a:rPr lang="tr-TR" b="0" i="0" dirty="0" err="1">
                <a:solidFill>
                  <a:srgbClr val="232323"/>
                </a:solidFill>
                <a:effectLst/>
                <a:latin typeface="Noto Sans"/>
              </a:rPr>
              <a:t>kontraseptiflerin</a:t>
            </a:r>
            <a:r>
              <a:rPr lang="tr-TR" b="0" i="0" dirty="0">
                <a:solidFill>
                  <a:srgbClr val="232323"/>
                </a:solidFill>
                <a:effectLst/>
                <a:latin typeface="Noto Sans"/>
              </a:rPr>
              <a:t> kronik kullanımı)</a:t>
            </a:r>
            <a:endParaRPr lang="tr-TR" dirty="0"/>
          </a:p>
        </p:txBody>
      </p:sp>
    </p:spTree>
    <p:extLst>
      <p:ext uri="{BB962C8B-B14F-4D97-AF65-F5344CB8AC3E}">
        <p14:creationId xmlns:p14="http://schemas.microsoft.com/office/powerpoint/2010/main" val="1678051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F12C2C8-253E-495D-812B-ABBEB48C003C}"/>
              </a:ext>
            </a:extLst>
          </p:cNvPr>
          <p:cNvSpPr>
            <a:spLocks noGrp="1"/>
          </p:cNvSpPr>
          <p:nvPr>
            <p:ph type="title"/>
          </p:nvPr>
        </p:nvSpPr>
        <p:spPr/>
        <p:txBody>
          <a:bodyPr/>
          <a:lstStyle/>
          <a:p>
            <a:r>
              <a:rPr lang="tr-TR" b="1" i="0" dirty="0">
                <a:solidFill>
                  <a:srgbClr val="232323"/>
                </a:solidFill>
                <a:effectLst/>
                <a:latin typeface="Noto Sans"/>
              </a:rPr>
              <a:t>Geçmiş </a:t>
            </a:r>
            <a:r>
              <a:rPr lang="tr-TR" b="0" i="0" dirty="0">
                <a:solidFill>
                  <a:srgbClr val="232323"/>
                </a:solidFill>
                <a:effectLst/>
                <a:latin typeface="Noto Sans"/>
              </a:rPr>
              <a:t> -  </a:t>
            </a:r>
            <a:r>
              <a:rPr lang="tr-TR" b="1" i="0" dirty="0">
                <a:solidFill>
                  <a:srgbClr val="232323"/>
                </a:solidFill>
                <a:effectLst/>
                <a:latin typeface="Noto Sans"/>
              </a:rPr>
              <a:t>Öykü</a:t>
            </a:r>
            <a:r>
              <a:rPr lang="tr-TR" b="0" i="0" dirty="0">
                <a:solidFill>
                  <a:srgbClr val="232323"/>
                </a:solidFill>
                <a:effectLst/>
                <a:latin typeface="Noto Sans"/>
              </a:rPr>
              <a:t> </a:t>
            </a:r>
            <a:endParaRPr lang="tr-TR" dirty="0"/>
          </a:p>
        </p:txBody>
      </p:sp>
      <p:sp>
        <p:nvSpPr>
          <p:cNvPr id="3" name="İçerik Yer Tutucusu 2">
            <a:extLst>
              <a:ext uri="{FF2B5EF4-FFF2-40B4-BE49-F238E27FC236}">
                <a16:creationId xmlns:a16="http://schemas.microsoft.com/office/drawing/2014/main" xmlns="" id="{DF8D7A79-9F12-4909-AE3C-31DE115D1CE7}"/>
              </a:ext>
            </a:extLst>
          </p:cNvPr>
          <p:cNvSpPr>
            <a:spLocks noGrp="1"/>
          </p:cNvSpPr>
          <p:nvPr>
            <p:ph idx="1"/>
          </p:nvPr>
        </p:nvSpPr>
        <p:spPr/>
        <p:txBody>
          <a:bodyPr/>
          <a:lstStyle/>
          <a:p>
            <a:r>
              <a:rPr lang="tr-TR" dirty="0">
                <a:solidFill>
                  <a:srgbClr val="232323"/>
                </a:solidFill>
                <a:latin typeface="Noto Sans"/>
              </a:rPr>
              <a:t>H</a:t>
            </a:r>
            <a:r>
              <a:rPr lang="tr-TR" b="0" i="0" dirty="0">
                <a:solidFill>
                  <a:srgbClr val="232323"/>
                </a:solidFill>
                <a:effectLst/>
                <a:latin typeface="Noto Sans"/>
              </a:rPr>
              <a:t>ızlandırıcı veya ağırlaştırıcı faktörlerin (reçeteli ilaçlar, reçetesiz </a:t>
            </a:r>
            <a:r>
              <a:rPr lang="tr-TR" b="0" i="0" dirty="0" err="1">
                <a:solidFill>
                  <a:srgbClr val="232323"/>
                </a:solidFill>
                <a:effectLst/>
                <a:latin typeface="Noto Sans"/>
              </a:rPr>
              <a:t>NSAID'ler</a:t>
            </a:r>
            <a:r>
              <a:rPr lang="tr-TR" b="0" i="0" dirty="0">
                <a:solidFill>
                  <a:srgbClr val="232323"/>
                </a:solidFill>
                <a:effectLst/>
                <a:latin typeface="Noto Sans"/>
              </a:rPr>
              <a:t> ve alkol tüketimi dahil), </a:t>
            </a:r>
          </a:p>
          <a:p>
            <a:r>
              <a:rPr lang="tr-TR" b="0" i="0" dirty="0">
                <a:solidFill>
                  <a:srgbClr val="232323"/>
                </a:solidFill>
                <a:effectLst/>
                <a:latin typeface="Noto Sans"/>
              </a:rPr>
              <a:t>hipertansiyonun süresini,</a:t>
            </a:r>
          </a:p>
          <a:p>
            <a:r>
              <a:rPr lang="tr-TR" b="0" i="0" dirty="0">
                <a:solidFill>
                  <a:srgbClr val="232323"/>
                </a:solidFill>
                <a:effectLst/>
                <a:latin typeface="Noto Sans"/>
              </a:rPr>
              <a:t> önceki tedavi girişimleri, </a:t>
            </a:r>
          </a:p>
          <a:p>
            <a:r>
              <a:rPr lang="tr-TR" b="0" i="0" dirty="0">
                <a:solidFill>
                  <a:srgbClr val="232323"/>
                </a:solidFill>
                <a:effectLst/>
                <a:latin typeface="Noto Sans"/>
              </a:rPr>
              <a:t>hedef organ hasarının kapsamını belirlemeye yardımcı olan gerçekleri araştırmalıdır</a:t>
            </a:r>
            <a:r>
              <a:rPr lang="tr-TR" dirty="0">
                <a:solidFill>
                  <a:srgbClr val="232323"/>
                </a:solidFill>
                <a:latin typeface="Noto Sans"/>
              </a:rPr>
              <a:t> </a:t>
            </a:r>
            <a:r>
              <a:rPr lang="tr-TR" b="0" i="0" dirty="0">
                <a:solidFill>
                  <a:srgbClr val="232323"/>
                </a:solidFill>
                <a:effectLst/>
                <a:latin typeface="Noto Sans"/>
              </a:rPr>
              <a:t>ve </a:t>
            </a:r>
            <a:r>
              <a:rPr lang="tr-TR" b="0" i="0" dirty="0" err="1">
                <a:solidFill>
                  <a:srgbClr val="232323"/>
                </a:solidFill>
                <a:effectLst/>
                <a:latin typeface="Noto Sans"/>
              </a:rPr>
              <a:t>kardiyovasküler</a:t>
            </a:r>
            <a:r>
              <a:rPr lang="tr-TR" b="0" i="0" dirty="0">
                <a:solidFill>
                  <a:srgbClr val="232323"/>
                </a:solidFill>
                <a:effectLst/>
                <a:latin typeface="Noto Sans"/>
              </a:rPr>
              <a:t> hastalık için bilinen diğer risk faktörlerinin varlığı</a:t>
            </a:r>
            <a:endParaRPr lang="tr-TR" dirty="0"/>
          </a:p>
        </p:txBody>
      </p:sp>
    </p:spTree>
    <p:extLst>
      <p:ext uri="{BB962C8B-B14F-4D97-AF65-F5344CB8AC3E}">
        <p14:creationId xmlns:p14="http://schemas.microsoft.com/office/powerpoint/2010/main" val="2439068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660A0E0-ED66-44A3-AB38-13B0CBD02852}"/>
              </a:ext>
            </a:extLst>
          </p:cNvPr>
          <p:cNvSpPr>
            <a:spLocks noGrp="1"/>
          </p:cNvSpPr>
          <p:nvPr>
            <p:ph type="title"/>
          </p:nvPr>
        </p:nvSpPr>
        <p:spPr/>
        <p:txBody>
          <a:bodyPr/>
          <a:lstStyle/>
          <a:p>
            <a:endParaRPr lang="tr-TR"/>
          </a:p>
        </p:txBody>
      </p:sp>
      <p:pic>
        <p:nvPicPr>
          <p:cNvPr id="4" name="Picture 2">
            <a:extLst>
              <a:ext uri="{FF2B5EF4-FFF2-40B4-BE49-F238E27FC236}">
                <a16:creationId xmlns:a16="http://schemas.microsoft.com/office/drawing/2014/main" xmlns="" id="{B3C46246-E2F4-4CE0-9C82-3191A3389E0F}"/>
              </a:ext>
            </a:extLst>
          </p:cNvPr>
          <p:cNvPicPr>
            <a:picLocks noGrp="1" noChangeAspect="1"/>
          </p:cNvPicPr>
          <p:nvPr>
            <p:ph idx="1"/>
          </p:nvPr>
        </p:nvPicPr>
        <p:blipFill rotWithShape="1">
          <a:blip r:embed="rId2"/>
          <a:stretch/>
        </p:blipFill>
        <p:spPr>
          <a:xfrm>
            <a:off x="5734427" y="810100"/>
            <a:ext cx="4428904" cy="5080174"/>
          </a:xfrm>
          <a:prstGeom prst="rect">
            <a:avLst/>
          </a:prstGeom>
        </p:spPr>
      </p:pic>
      <p:pic>
        <p:nvPicPr>
          <p:cNvPr id="5" name="Picture 2">
            <a:extLst>
              <a:ext uri="{FF2B5EF4-FFF2-40B4-BE49-F238E27FC236}">
                <a16:creationId xmlns:a16="http://schemas.microsoft.com/office/drawing/2014/main" xmlns="" id="{A68AC015-742C-49CC-BD84-A443E3960E16}"/>
              </a:ext>
            </a:extLst>
          </p:cNvPr>
          <p:cNvPicPr>
            <a:picLocks noChangeAspect="1"/>
          </p:cNvPicPr>
          <p:nvPr/>
        </p:nvPicPr>
        <p:blipFill rotWithShape="1">
          <a:blip r:embed="rId2"/>
          <a:srcRect b="53133"/>
          <a:stretch/>
        </p:blipFill>
        <p:spPr>
          <a:xfrm>
            <a:off x="838199" y="758342"/>
            <a:ext cx="3853721" cy="5057843"/>
          </a:xfrm>
          <a:prstGeom prst="rect">
            <a:avLst/>
          </a:prstGeom>
        </p:spPr>
      </p:pic>
    </p:spTree>
    <p:extLst>
      <p:ext uri="{BB962C8B-B14F-4D97-AF65-F5344CB8AC3E}">
        <p14:creationId xmlns:p14="http://schemas.microsoft.com/office/powerpoint/2010/main" val="2462319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0CD21DE-3DB2-4CB8-9B1B-3008A8086EF4}"/>
              </a:ext>
            </a:extLst>
          </p:cNvPr>
          <p:cNvSpPr>
            <a:spLocks noGrp="1"/>
          </p:cNvSpPr>
          <p:nvPr>
            <p:ph type="title"/>
          </p:nvPr>
        </p:nvSpPr>
        <p:spPr>
          <a:xfrm>
            <a:off x="4023360" y="624110"/>
            <a:ext cx="7481252" cy="1280890"/>
          </a:xfrm>
        </p:spPr>
        <p:txBody>
          <a:bodyPr/>
          <a:lstStyle/>
          <a:p>
            <a:r>
              <a:rPr lang="tr-TR" b="1" i="0" dirty="0">
                <a:solidFill>
                  <a:srgbClr val="232323"/>
                </a:solidFill>
                <a:effectLst/>
                <a:latin typeface="Noto Sans"/>
              </a:rPr>
              <a:t>Fizik muayene </a:t>
            </a:r>
            <a:r>
              <a:rPr lang="tr-TR" b="0" i="0" dirty="0">
                <a:solidFill>
                  <a:srgbClr val="232323"/>
                </a:solidFill>
                <a:effectLst/>
                <a:latin typeface="Noto Sans"/>
              </a:rPr>
              <a:t> </a:t>
            </a:r>
            <a:endParaRPr lang="tr-TR" dirty="0"/>
          </a:p>
        </p:txBody>
      </p:sp>
      <p:sp>
        <p:nvSpPr>
          <p:cNvPr id="3" name="İçerik Yer Tutucusu 2">
            <a:extLst>
              <a:ext uri="{FF2B5EF4-FFF2-40B4-BE49-F238E27FC236}">
                <a16:creationId xmlns:a16="http://schemas.microsoft.com/office/drawing/2014/main" xmlns="" id="{8FEF07DE-C306-4672-8E4E-374309F849DE}"/>
              </a:ext>
            </a:extLst>
          </p:cNvPr>
          <p:cNvSpPr>
            <a:spLocks noGrp="1"/>
          </p:cNvSpPr>
          <p:nvPr>
            <p:ph idx="1"/>
          </p:nvPr>
        </p:nvSpPr>
        <p:spPr>
          <a:xfrm>
            <a:off x="1955409" y="1547446"/>
            <a:ext cx="4140592" cy="4363776"/>
          </a:xfrm>
        </p:spPr>
        <p:txBody>
          <a:bodyPr/>
          <a:lstStyle/>
          <a:p>
            <a:r>
              <a:rPr lang="tr-TR" sz="2100" b="1" i="0" u="sng" dirty="0">
                <a:solidFill>
                  <a:srgbClr val="232323"/>
                </a:solidFill>
                <a:effectLst/>
                <a:latin typeface="Noto Sans"/>
              </a:rPr>
              <a:t>Fizik muayenenin</a:t>
            </a:r>
            <a:r>
              <a:rPr lang="tr-TR" sz="2100" b="0" i="0" u="sng" dirty="0">
                <a:solidFill>
                  <a:srgbClr val="232323"/>
                </a:solidFill>
                <a:effectLst/>
                <a:latin typeface="Noto Sans"/>
              </a:rPr>
              <a:t> ana hedefleri;</a:t>
            </a:r>
          </a:p>
          <a:p>
            <a:r>
              <a:rPr lang="tr-TR" b="0" i="0" dirty="0">
                <a:solidFill>
                  <a:srgbClr val="232323"/>
                </a:solidFill>
                <a:effectLst/>
                <a:latin typeface="Noto Sans"/>
              </a:rPr>
              <a:t> son organ hasarı belirtilerini,</a:t>
            </a:r>
          </a:p>
          <a:p>
            <a:r>
              <a:rPr lang="tr-TR" b="0" i="0" dirty="0">
                <a:solidFill>
                  <a:srgbClr val="232323"/>
                </a:solidFill>
                <a:effectLst/>
                <a:latin typeface="Noto Sans"/>
              </a:rPr>
              <a:t> yerleşik </a:t>
            </a:r>
            <a:r>
              <a:rPr lang="tr-TR" b="0" i="0" dirty="0" err="1">
                <a:solidFill>
                  <a:srgbClr val="232323"/>
                </a:solidFill>
                <a:effectLst/>
                <a:latin typeface="Noto Sans"/>
              </a:rPr>
              <a:t>kardiyovasküler</a:t>
            </a:r>
            <a:r>
              <a:rPr lang="tr-TR" b="0" i="0" dirty="0">
                <a:solidFill>
                  <a:srgbClr val="232323"/>
                </a:solidFill>
                <a:effectLst/>
                <a:latin typeface="Noto Sans"/>
              </a:rPr>
              <a:t> hastalığı  </a:t>
            </a:r>
          </a:p>
          <a:p>
            <a:r>
              <a:rPr lang="tr-TR" b="0" i="0" dirty="0" err="1">
                <a:solidFill>
                  <a:srgbClr val="232323"/>
                </a:solidFill>
                <a:effectLst/>
                <a:latin typeface="Noto Sans"/>
              </a:rPr>
              <a:t>sekonder</a:t>
            </a:r>
            <a:r>
              <a:rPr lang="tr-TR" b="0" i="0" dirty="0">
                <a:solidFill>
                  <a:srgbClr val="232323"/>
                </a:solidFill>
                <a:effectLst/>
                <a:latin typeface="Noto Sans"/>
              </a:rPr>
              <a:t> hipertansiyonun potansiyel nedenlerine ilişkin kanıtları değerlendirmektir.</a:t>
            </a:r>
          </a:p>
          <a:p>
            <a:pPr marL="0" indent="0">
              <a:buNone/>
            </a:pPr>
            <a:endParaRPr lang="tr-TR" dirty="0">
              <a:solidFill>
                <a:srgbClr val="232323"/>
              </a:solidFill>
              <a:latin typeface="Noto Sans"/>
            </a:endParaRPr>
          </a:p>
          <a:p>
            <a:pPr marL="0" indent="0">
              <a:buNone/>
            </a:pPr>
            <a:r>
              <a:rPr lang="tr-TR" b="0" i="0" dirty="0">
                <a:solidFill>
                  <a:srgbClr val="232323"/>
                </a:solidFill>
                <a:effectLst/>
                <a:latin typeface="Noto Sans"/>
              </a:rPr>
              <a:t> Fizik muayene, </a:t>
            </a:r>
            <a:r>
              <a:rPr lang="tr-TR" b="0" i="0" dirty="0" err="1">
                <a:solidFill>
                  <a:srgbClr val="232323"/>
                </a:solidFill>
                <a:effectLst/>
                <a:latin typeface="Noto Sans"/>
              </a:rPr>
              <a:t>hipertansif</a:t>
            </a:r>
            <a:r>
              <a:rPr lang="tr-TR" b="0" i="0" dirty="0">
                <a:solidFill>
                  <a:srgbClr val="232323"/>
                </a:solidFill>
                <a:effectLst/>
                <a:latin typeface="Noto Sans"/>
              </a:rPr>
              <a:t> </a:t>
            </a:r>
            <a:r>
              <a:rPr lang="tr-TR" b="0" i="0" dirty="0" err="1">
                <a:solidFill>
                  <a:srgbClr val="232323"/>
                </a:solidFill>
                <a:effectLst/>
                <a:latin typeface="Noto Sans"/>
              </a:rPr>
              <a:t>retinopatiyi</a:t>
            </a:r>
            <a:r>
              <a:rPr lang="tr-TR" b="0" i="0" dirty="0">
                <a:solidFill>
                  <a:srgbClr val="232323"/>
                </a:solidFill>
                <a:effectLst/>
                <a:latin typeface="Noto Sans"/>
              </a:rPr>
              <a:t> değerlendirmek için yeterince kullanılmayan ancak önemli </a:t>
            </a:r>
            <a:r>
              <a:rPr lang="tr-TR" b="0" i="0" dirty="0" err="1">
                <a:solidFill>
                  <a:srgbClr val="232323"/>
                </a:solidFill>
                <a:effectLst/>
                <a:latin typeface="Noto Sans"/>
              </a:rPr>
              <a:t>fundoskopik</a:t>
            </a:r>
            <a:r>
              <a:rPr lang="tr-TR" b="0" i="0" dirty="0">
                <a:solidFill>
                  <a:srgbClr val="232323"/>
                </a:solidFill>
                <a:effectLst/>
                <a:latin typeface="Noto Sans"/>
              </a:rPr>
              <a:t> muayeneyi içermelidir.</a:t>
            </a:r>
            <a:endParaRPr lang="tr-TR" dirty="0"/>
          </a:p>
        </p:txBody>
      </p:sp>
      <p:pic>
        <p:nvPicPr>
          <p:cNvPr id="9218" name="Picture 2" descr="Eyesi Slit Lamp Fundoscopy Module Available – Haag-Streit Simulation">
            <a:extLst>
              <a:ext uri="{FF2B5EF4-FFF2-40B4-BE49-F238E27FC236}">
                <a16:creationId xmlns:a16="http://schemas.microsoft.com/office/drawing/2014/main" xmlns="" id="{9CDB64A9-8671-499C-A817-AB7646F5B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320" y="2133600"/>
            <a:ext cx="4471154" cy="297535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73AECEA2-C891-4849-B736-D636774B9865}"/>
              </a:ext>
            </a:extLst>
          </p:cNvPr>
          <p:cNvSpPr txBox="1"/>
          <p:nvPr/>
        </p:nvSpPr>
        <p:spPr>
          <a:xfrm>
            <a:off x="6300320" y="5229828"/>
            <a:ext cx="6093500" cy="169277"/>
          </a:xfrm>
          <a:prstGeom prst="rect">
            <a:avLst/>
          </a:prstGeom>
          <a:noFill/>
        </p:spPr>
        <p:txBody>
          <a:bodyPr wrap="square">
            <a:spAutoFit/>
          </a:bodyPr>
          <a:lstStyle/>
          <a:p>
            <a:r>
              <a:rPr lang="tr-TR" sz="500" dirty="0">
                <a:latin typeface="Noto Sans"/>
              </a:rPr>
              <a:t>https://www.vrmagic.com/news/eyesi-slit-lamp-fundoscopy-module-available</a:t>
            </a:r>
          </a:p>
        </p:txBody>
      </p:sp>
    </p:spTree>
    <p:extLst>
      <p:ext uri="{BB962C8B-B14F-4D97-AF65-F5344CB8AC3E}">
        <p14:creationId xmlns:p14="http://schemas.microsoft.com/office/powerpoint/2010/main" val="1315258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85EB2A6-1D14-4270-8AA3-A1E72C7D9C39}"/>
              </a:ext>
            </a:extLst>
          </p:cNvPr>
          <p:cNvSpPr>
            <a:spLocks noGrp="1"/>
          </p:cNvSpPr>
          <p:nvPr>
            <p:ph type="title"/>
          </p:nvPr>
        </p:nvSpPr>
        <p:spPr/>
        <p:txBody>
          <a:bodyPr/>
          <a:lstStyle/>
          <a:p>
            <a:endParaRPr lang="tr-TR"/>
          </a:p>
        </p:txBody>
      </p:sp>
      <p:pic>
        <p:nvPicPr>
          <p:cNvPr id="4" name="Picture 2">
            <a:extLst>
              <a:ext uri="{FF2B5EF4-FFF2-40B4-BE49-F238E27FC236}">
                <a16:creationId xmlns:a16="http://schemas.microsoft.com/office/drawing/2014/main" xmlns="" id="{0B7905B2-DCDD-4557-9EE2-5F3A80CCE534}"/>
              </a:ext>
            </a:extLst>
          </p:cNvPr>
          <p:cNvPicPr>
            <a:picLocks noGrp="1" noChangeAspect="1"/>
          </p:cNvPicPr>
          <p:nvPr>
            <p:ph idx="1"/>
          </p:nvPr>
        </p:nvPicPr>
        <p:blipFill rotWithShape="1">
          <a:blip r:embed="rId2"/>
          <a:srcRect b="53419"/>
          <a:stretch/>
        </p:blipFill>
        <p:spPr>
          <a:xfrm>
            <a:off x="838200" y="614598"/>
            <a:ext cx="4031420" cy="5231566"/>
          </a:xfrm>
          <a:prstGeom prst="rect">
            <a:avLst/>
          </a:prstGeom>
        </p:spPr>
      </p:pic>
      <p:pic>
        <p:nvPicPr>
          <p:cNvPr id="5" name="Picture 2">
            <a:extLst>
              <a:ext uri="{FF2B5EF4-FFF2-40B4-BE49-F238E27FC236}">
                <a16:creationId xmlns:a16="http://schemas.microsoft.com/office/drawing/2014/main" xmlns="" id="{FDF58CFF-227C-425B-9BB8-C07094F8818D}"/>
              </a:ext>
            </a:extLst>
          </p:cNvPr>
          <p:cNvPicPr>
            <a:picLocks noChangeAspect="1"/>
          </p:cNvPicPr>
          <p:nvPr/>
        </p:nvPicPr>
        <p:blipFill rotWithShape="1">
          <a:blip r:embed="rId2"/>
          <a:srcRect t="46867"/>
          <a:stretch/>
        </p:blipFill>
        <p:spPr>
          <a:xfrm>
            <a:off x="5876144" y="734518"/>
            <a:ext cx="3753575" cy="5456420"/>
          </a:xfrm>
          <a:prstGeom prst="rect">
            <a:avLst/>
          </a:prstGeom>
        </p:spPr>
      </p:pic>
    </p:spTree>
    <p:extLst>
      <p:ext uri="{BB962C8B-B14F-4D97-AF65-F5344CB8AC3E}">
        <p14:creationId xmlns:p14="http://schemas.microsoft.com/office/powerpoint/2010/main" val="4147159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C705662-A03A-44FB-9C23-68E8EC03FE9E}"/>
              </a:ext>
            </a:extLst>
          </p:cNvPr>
          <p:cNvSpPr>
            <a:spLocks noGrp="1"/>
          </p:cNvSpPr>
          <p:nvPr>
            <p:ph type="title"/>
          </p:nvPr>
        </p:nvSpPr>
        <p:spPr/>
        <p:txBody>
          <a:bodyPr/>
          <a:lstStyle/>
          <a:p>
            <a:r>
              <a:rPr lang="tr-TR" b="1" i="0" dirty="0">
                <a:solidFill>
                  <a:srgbClr val="232323"/>
                </a:solidFill>
                <a:effectLst/>
                <a:latin typeface="Noto Sans"/>
              </a:rPr>
              <a:t>Laboratuvar testleri </a:t>
            </a:r>
            <a:r>
              <a:rPr lang="tr-TR" b="0" i="0" dirty="0">
                <a:solidFill>
                  <a:srgbClr val="232323"/>
                </a:solidFill>
                <a:effectLst/>
                <a:latin typeface="Noto Sans"/>
              </a:rPr>
              <a:t> </a:t>
            </a:r>
            <a:endParaRPr lang="tr-TR" dirty="0"/>
          </a:p>
        </p:txBody>
      </p:sp>
      <p:sp>
        <p:nvSpPr>
          <p:cNvPr id="3" name="İçerik Yer Tutucusu 2">
            <a:extLst>
              <a:ext uri="{FF2B5EF4-FFF2-40B4-BE49-F238E27FC236}">
                <a16:creationId xmlns:a16="http://schemas.microsoft.com/office/drawing/2014/main" xmlns="" id="{2EB785DB-E8F2-4E2A-A2FF-7FDB8356E0C4}"/>
              </a:ext>
            </a:extLst>
          </p:cNvPr>
          <p:cNvSpPr>
            <a:spLocks noGrp="1"/>
          </p:cNvSpPr>
          <p:nvPr>
            <p:ph idx="1"/>
          </p:nvPr>
        </p:nvSpPr>
        <p:spPr>
          <a:xfrm>
            <a:off x="2589212" y="1364105"/>
            <a:ext cx="8608440" cy="4547117"/>
          </a:xfrm>
        </p:spPr>
        <p:txBody>
          <a:bodyPr>
            <a:normAutofit/>
          </a:bodyPr>
          <a:lstStyle/>
          <a:p>
            <a:r>
              <a:rPr lang="tr-TR" b="0" i="0" dirty="0">
                <a:solidFill>
                  <a:srgbClr val="232323"/>
                </a:solidFill>
                <a:effectLst/>
                <a:latin typeface="Noto Sans"/>
              </a:rPr>
              <a:t>Yeni teşhis edilmiş hipertansiyonu olan tüm hastalarda aşağıdaki testler yapılmalıdır .</a:t>
            </a:r>
          </a:p>
          <a:p>
            <a:pPr>
              <a:buSzPct val="200000"/>
              <a:buFont typeface="Arial" panose="020B0604020202020204" pitchFamily="34" charset="0"/>
              <a:buChar char="•"/>
            </a:pPr>
            <a:r>
              <a:rPr lang="tr-TR" b="0" i="0" dirty="0">
                <a:solidFill>
                  <a:srgbClr val="232323"/>
                </a:solidFill>
                <a:effectLst/>
                <a:latin typeface="Noto Sans"/>
              </a:rPr>
              <a:t>Elektrolitler (kalsiyum dahil) ve serum </a:t>
            </a:r>
            <a:r>
              <a:rPr lang="tr-TR" b="0" i="0" dirty="0" err="1">
                <a:solidFill>
                  <a:srgbClr val="232323"/>
                </a:solidFill>
                <a:effectLst/>
                <a:latin typeface="Noto Sans"/>
              </a:rPr>
              <a:t>kreatinin</a:t>
            </a:r>
            <a:r>
              <a:rPr lang="tr-TR" b="0" i="0" dirty="0">
                <a:solidFill>
                  <a:srgbClr val="232323"/>
                </a:solidFill>
                <a:effectLst/>
                <a:latin typeface="Noto Sans"/>
              </a:rPr>
              <a:t> (tahmini </a:t>
            </a:r>
            <a:r>
              <a:rPr lang="tr-TR" b="0" i="0" dirty="0" err="1">
                <a:solidFill>
                  <a:srgbClr val="232323"/>
                </a:solidFill>
                <a:effectLst/>
                <a:latin typeface="Noto Sans"/>
              </a:rPr>
              <a:t>glomerüler</a:t>
            </a:r>
            <a:r>
              <a:rPr lang="tr-TR" b="0" i="0" dirty="0">
                <a:solidFill>
                  <a:srgbClr val="232323"/>
                </a:solidFill>
                <a:effectLst/>
                <a:latin typeface="Noto Sans"/>
              </a:rPr>
              <a:t> </a:t>
            </a:r>
            <a:r>
              <a:rPr lang="tr-TR" b="0" i="0" dirty="0" err="1">
                <a:solidFill>
                  <a:srgbClr val="232323"/>
                </a:solidFill>
                <a:effectLst/>
                <a:latin typeface="Noto Sans"/>
              </a:rPr>
              <a:t>filtrasyon</a:t>
            </a:r>
            <a:r>
              <a:rPr lang="tr-TR" b="0" i="0" dirty="0">
                <a:solidFill>
                  <a:srgbClr val="232323"/>
                </a:solidFill>
                <a:effectLst/>
                <a:latin typeface="Noto Sans"/>
              </a:rPr>
              <a:t> hızını hesaplamak için)</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Açlık glikozu</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idrar tahlili</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Tam kan sayımı</a:t>
            </a:r>
          </a:p>
          <a:p>
            <a:pPr marL="0" indent="0" algn="l">
              <a:buNone/>
            </a:pPr>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a:rPr>
              <a:t>Tiroid</a:t>
            </a:r>
            <a:r>
              <a:rPr lang="tr-TR" b="0" i="0" dirty="0">
                <a:solidFill>
                  <a:srgbClr val="232323"/>
                </a:solidFill>
                <a:effectLst/>
                <a:latin typeface="Noto Sans"/>
              </a:rPr>
              <a:t> uyarıcı hormon</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Lipit profili</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Elektrokardiyogram</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10 yıllık </a:t>
            </a:r>
            <a:r>
              <a:rPr lang="tr-TR" b="0" i="0" dirty="0" err="1">
                <a:solidFill>
                  <a:srgbClr val="232323"/>
                </a:solidFill>
                <a:effectLst/>
                <a:latin typeface="Noto Sans"/>
              </a:rPr>
              <a:t>aterosklerotik</a:t>
            </a:r>
            <a:endParaRPr lang="tr-TR" b="0" i="0" dirty="0">
              <a:solidFill>
                <a:srgbClr val="232323"/>
              </a:solidFill>
              <a:effectLst/>
              <a:latin typeface="Noto Sans"/>
            </a:endParaRPr>
          </a:p>
          <a:p>
            <a:pPr marL="0" indent="0" algn="l">
              <a:buNone/>
            </a:pPr>
            <a:r>
              <a:rPr lang="tr-TR" b="0" i="0" dirty="0">
                <a:solidFill>
                  <a:srgbClr val="232323"/>
                </a:solidFill>
                <a:effectLst/>
                <a:latin typeface="Noto Sans"/>
              </a:rPr>
              <a:t> </a:t>
            </a:r>
            <a:r>
              <a:rPr lang="tr-TR" b="0" i="0" dirty="0" err="1">
                <a:solidFill>
                  <a:srgbClr val="232323"/>
                </a:solidFill>
                <a:effectLst/>
                <a:latin typeface="Noto Sans"/>
              </a:rPr>
              <a:t>kardiyovasküler</a:t>
            </a:r>
            <a:r>
              <a:rPr lang="tr-TR" b="0" i="0" dirty="0">
                <a:solidFill>
                  <a:srgbClr val="232323"/>
                </a:solidFill>
                <a:effectLst/>
                <a:latin typeface="Noto Sans"/>
              </a:rPr>
              <a:t> hastalık riskini</a:t>
            </a:r>
            <a:r>
              <a:rPr lang="tr-TR" i="0" dirty="0">
                <a:solidFill>
                  <a:schemeClr val="tx1">
                    <a:lumMod val="95000"/>
                    <a:lumOff val="5000"/>
                  </a:schemeClr>
                </a:solidFill>
                <a:effectLst/>
                <a:latin typeface="Noto Sans"/>
              </a:rPr>
              <a:t> </a:t>
            </a:r>
            <a:r>
              <a:rPr lang="tr-TR" i="0" u="sng" dirty="0">
                <a:solidFill>
                  <a:schemeClr val="tx1">
                    <a:lumMod val="95000"/>
                    <a:lumOff val="5000"/>
                  </a:schemeClr>
                </a:solidFill>
                <a:effectLst/>
                <a:latin typeface="Noto Sans"/>
                <a:hlinkClick r:id="rId2">
                  <a:extLst>
                    <a:ext uri="{A12FA001-AC4F-418D-AE19-62706E023703}">
                      <ahyp:hlinkClr xmlns:ahyp="http://schemas.microsoft.com/office/drawing/2018/hyperlinkcolor" xmlns="" val="tx"/>
                    </a:ext>
                  </a:extLst>
                </a:hlinkClick>
              </a:rPr>
              <a:t>hesaplayın</a:t>
            </a:r>
            <a:endParaRPr lang="tr-TR" i="0" dirty="0">
              <a:solidFill>
                <a:schemeClr val="tx1">
                  <a:lumMod val="95000"/>
                  <a:lumOff val="5000"/>
                </a:schemeClr>
              </a:solidFill>
              <a:effectLst/>
              <a:latin typeface="Noto Sans"/>
            </a:endParaRPr>
          </a:p>
          <a:p>
            <a:endParaRPr lang="tr-TR" dirty="0"/>
          </a:p>
        </p:txBody>
      </p:sp>
      <p:pic>
        <p:nvPicPr>
          <p:cNvPr id="10242" name="Picture 2" descr="Laboratuvar Testleri - Kuantum Fizik Tedavi Rehabilitasyon Merkezi">
            <a:extLst>
              <a:ext uri="{FF2B5EF4-FFF2-40B4-BE49-F238E27FC236}">
                <a16:creationId xmlns:a16="http://schemas.microsoft.com/office/drawing/2014/main" xmlns="" id="{6B191718-2F91-4463-835F-BAC7ABC3D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038" y="2742982"/>
            <a:ext cx="4267459" cy="2330257"/>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AAF57709-06BF-4115-B3D6-735A69A04D0E}"/>
              </a:ext>
            </a:extLst>
          </p:cNvPr>
          <p:cNvSpPr txBox="1"/>
          <p:nvPr/>
        </p:nvSpPr>
        <p:spPr>
          <a:xfrm>
            <a:off x="6417038" y="5276786"/>
            <a:ext cx="6093500" cy="169277"/>
          </a:xfrm>
          <a:prstGeom prst="rect">
            <a:avLst/>
          </a:prstGeom>
          <a:noFill/>
        </p:spPr>
        <p:txBody>
          <a:bodyPr wrap="square">
            <a:spAutoFit/>
          </a:bodyPr>
          <a:lstStyle/>
          <a:p>
            <a:r>
              <a:rPr lang="tr-TR" sz="500" dirty="0">
                <a:latin typeface="Noto Sans"/>
              </a:rPr>
              <a:t>https://www.kuantumtedavi.com/teshis/laboratuvar-testleri/</a:t>
            </a:r>
          </a:p>
        </p:txBody>
      </p:sp>
    </p:spTree>
    <p:extLst>
      <p:ext uri="{BB962C8B-B14F-4D97-AF65-F5344CB8AC3E}">
        <p14:creationId xmlns:p14="http://schemas.microsoft.com/office/powerpoint/2010/main" val="1490527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02DA0DC-041F-4684-94E9-0523AF27225D}"/>
              </a:ext>
            </a:extLst>
          </p:cNvPr>
          <p:cNvSpPr>
            <a:spLocks noGrp="1"/>
          </p:cNvSpPr>
          <p:nvPr>
            <p:ph type="title"/>
          </p:nvPr>
        </p:nvSpPr>
        <p:spPr/>
        <p:txBody>
          <a:bodyPr/>
          <a:lstStyle/>
          <a:p>
            <a:endParaRPr lang="tr-TR"/>
          </a:p>
        </p:txBody>
      </p:sp>
      <p:pic>
        <p:nvPicPr>
          <p:cNvPr id="4" name="Picture 2">
            <a:extLst>
              <a:ext uri="{FF2B5EF4-FFF2-40B4-BE49-F238E27FC236}">
                <a16:creationId xmlns:a16="http://schemas.microsoft.com/office/drawing/2014/main" xmlns="" id="{3BA2640E-8595-4DF7-B50A-4BEEAACC3B7E}"/>
              </a:ext>
            </a:extLst>
          </p:cNvPr>
          <p:cNvPicPr>
            <a:picLocks noGrp="1" noChangeAspect="1"/>
          </p:cNvPicPr>
          <p:nvPr>
            <p:ph idx="1"/>
          </p:nvPr>
        </p:nvPicPr>
        <p:blipFill>
          <a:blip r:embed="rId2"/>
          <a:stretch>
            <a:fillRect/>
          </a:stretch>
        </p:blipFill>
        <p:spPr>
          <a:xfrm>
            <a:off x="1633929" y="269842"/>
            <a:ext cx="8664314" cy="6318316"/>
          </a:xfrm>
          <a:prstGeom prst="rect">
            <a:avLst/>
          </a:prstGeom>
        </p:spPr>
      </p:pic>
    </p:spTree>
    <p:extLst>
      <p:ext uri="{BB962C8B-B14F-4D97-AF65-F5344CB8AC3E}">
        <p14:creationId xmlns:p14="http://schemas.microsoft.com/office/powerpoint/2010/main" val="1031497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E874A7C-04C2-4225-96C7-5386308FD446}"/>
              </a:ext>
            </a:extLst>
          </p:cNvPr>
          <p:cNvSpPr>
            <a:spLocks noGrp="1"/>
          </p:cNvSpPr>
          <p:nvPr>
            <p:ph type="title"/>
          </p:nvPr>
        </p:nvSpPr>
        <p:spPr/>
        <p:txBody>
          <a:bodyPr/>
          <a:lstStyle/>
          <a:p>
            <a:r>
              <a:rPr lang="tr-TR" b="1" i="0" dirty="0">
                <a:solidFill>
                  <a:srgbClr val="232323"/>
                </a:solidFill>
                <a:effectLst/>
                <a:latin typeface="Noto Sans"/>
              </a:rPr>
              <a:t>Ek testler </a:t>
            </a:r>
            <a:endParaRPr lang="tr-TR" dirty="0"/>
          </a:p>
        </p:txBody>
      </p:sp>
      <p:sp>
        <p:nvSpPr>
          <p:cNvPr id="3" name="İçerik Yer Tutucusu 2">
            <a:extLst>
              <a:ext uri="{FF2B5EF4-FFF2-40B4-BE49-F238E27FC236}">
                <a16:creationId xmlns:a16="http://schemas.microsoft.com/office/drawing/2014/main" xmlns="" id="{A531B1CE-3EC2-4294-83EF-341E1B3EFFA0}"/>
              </a:ext>
            </a:extLst>
          </p:cNvPr>
          <p:cNvSpPr>
            <a:spLocks noGrp="1"/>
          </p:cNvSpPr>
          <p:nvPr>
            <p:ph idx="1"/>
          </p:nvPr>
        </p:nvSpPr>
        <p:spPr>
          <a:xfrm>
            <a:off x="2589212" y="2133600"/>
            <a:ext cx="4126381" cy="3777622"/>
          </a:xfrm>
        </p:spPr>
        <p:txBody>
          <a:bodyPr>
            <a:normAutofit fontScale="92500" lnSpcReduction="10000"/>
          </a:bodyPr>
          <a:lstStyle/>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İdrar albümini/</a:t>
            </a:r>
            <a:r>
              <a:rPr lang="tr-TR" b="0" i="0" dirty="0" err="1">
                <a:solidFill>
                  <a:srgbClr val="232323"/>
                </a:solidFill>
                <a:effectLst/>
                <a:latin typeface="Noto Sans"/>
              </a:rPr>
              <a:t>kreatinin</a:t>
            </a:r>
            <a:r>
              <a:rPr lang="tr-TR" b="0" i="0" dirty="0">
                <a:solidFill>
                  <a:srgbClr val="232323"/>
                </a:solidFill>
                <a:effectLst/>
                <a:latin typeface="Noto Sans"/>
              </a:rPr>
              <a:t> oranı: Artmış </a:t>
            </a:r>
            <a:r>
              <a:rPr lang="tr-TR" b="0" i="0" dirty="0" err="1">
                <a:solidFill>
                  <a:srgbClr val="232323"/>
                </a:solidFill>
                <a:effectLst/>
                <a:latin typeface="Noto Sans"/>
              </a:rPr>
              <a:t>albüminüri</a:t>
            </a:r>
            <a:r>
              <a:rPr lang="tr-TR" b="0" i="0" dirty="0">
                <a:solidFill>
                  <a:srgbClr val="232323"/>
                </a:solidFill>
                <a:effectLst/>
                <a:latin typeface="Noto Sans"/>
              </a:rPr>
              <a:t>, </a:t>
            </a:r>
            <a:r>
              <a:rPr lang="tr-TR" b="0" i="0" dirty="0" err="1">
                <a:solidFill>
                  <a:srgbClr val="232323"/>
                </a:solidFill>
                <a:effectLst/>
                <a:latin typeface="Noto Sans"/>
              </a:rPr>
              <a:t>kardiyovasküler</a:t>
            </a:r>
            <a:r>
              <a:rPr lang="tr-TR" b="0" i="0" dirty="0">
                <a:solidFill>
                  <a:srgbClr val="232323"/>
                </a:solidFill>
                <a:effectLst/>
                <a:latin typeface="Noto Sans"/>
              </a:rPr>
              <a:t> hastalık için bağımsız bir risk faktörü olarak kabul edilmektedir; diyabet veya kronik böbrek hastalığı olan tüm hastalarda yapılmalıdır </a:t>
            </a:r>
          </a:p>
          <a:p>
            <a:pPr marL="0" indent="0" algn="l">
              <a:buNone/>
            </a:pPr>
            <a:endParaRPr lang="tr-TR" dirty="0">
              <a:solidFill>
                <a:srgbClr val="232323"/>
              </a:solidFill>
              <a:latin typeface="Noto Sans"/>
            </a:endParaRP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Ekokardiyografi, sol </a:t>
            </a:r>
            <a:r>
              <a:rPr lang="tr-TR" b="0" i="0" dirty="0" err="1">
                <a:solidFill>
                  <a:srgbClr val="232323"/>
                </a:solidFill>
                <a:effectLst/>
                <a:latin typeface="Noto Sans"/>
              </a:rPr>
              <a:t>ventrikül</a:t>
            </a:r>
            <a:r>
              <a:rPr lang="tr-TR" b="0" i="0" dirty="0">
                <a:solidFill>
                  <a:srgbClr val="232323"/>
                </a:solidFill>
                <a:effectLst/>
                <a:latin typeface="Noto Sans"/>
              </a:rPr>
              <a:t> </a:t>
            </a:r>
            <a:r>
              <a:rPr lang="tr-TR" b="0" i="0" dirty="0" err="1">
                <a:solidFill>
                  <a:srgbClr val="232323"/>
                </a:solidFill>
                <a:effectLst/>
                <a:latin typeface="Noto Sans"/>
              </a:rPr>
              <a:t>hipertrofisinin</a:t>
            </a:r>
            <a:r>
              <a:rPr lang="tr-TR" b="0" i="0" dirty="0">
                <a:solidFill>
                  <a:srgbClr val="232323"/>
                </a:solidFill>
                <a:effectLst/>
                <a:latin typeface="Noto Sans"/>
              </a:rPr>
              <a:t> (LVH) varlığını belirlemede elektrokardiyogramdan daha hassas bir araçtır, ancak kullanımı masraf ve LVH tanısı konduğunda sonuca dayalı tedavi farklılıklarını tanımlayan klinik çalışmaların eksikliği nedeniyle sınırlıdır</a:t>
            </a:r>
            <a:endParaRPr lang="tr-TR" dirty="0"/>
          </a:p>
        </p:txBody>
      </p:sp>
      <p:pic>
        <p:nvPicPr>
          <p:cNvPr id="11266" name="Picture 2" descr="Eko Nasıl Çekilir? Nasıl Yapılır? Bebeklerde Ekogardiyografi">
            <a:extLst>
              <a:ext uri="{FF2B5EF4-FFF2-40B4-BE49-F238E27FC236}">
                <a16:creationId xmlns:a16="http://schemas.microsoft.com/office/drawing/2014/main" xmlns="" id="{A832F2C0-03FD-42D0-A0F4-412EF727F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78" y="2565990"/>
            <a:ext cx="3931346" cy="237984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51E45540-3C82-46EA-8D1F-EFCEFE275472}"/>
              </a:ext>
            </a:extLst>
          </p:cNvPr>
          <p:cNvSpPr txBox="1"/>
          <p:nvPr/>
        </p:nvSpPr>
        <p:spPr>
          <a:xfrm>
            <a:off x="7174578" y="5103746"/>
            <a:ext cx="6093500" cy="169277"/>
          </a:xfrm>
          <a:prstGeom prst="rect">
            <a:avLst/>
          </a:prstGeom>
          <a:noFill/>
        </p:spPr>
        <p:txBody>
          <a:bodyPr wrap="square">
            <a:spAutoFit/>
          </a:bodyPr>
          <a:lstStyle/>
          <a:p>
            <a:r>
              <a:rPr lang="tr-TR" sz="500" dirty="0">
                <a:latin typeface="Noto Sans"/>
              </a:rPr>
              <a:t>http://www.gazetevatan.com/eko-nasil-cekilir-nasil-yapilir-bebeklerde-ekogardiyografi-1303812-saglik/</a:t>
            </a:r>
          </a:p>
        </p:txBody>
      </p:sp>
    </p:spTree>
    <p:extLst>
      <p:ext uri="{BB962C8B-B14F-4D97-AF65-F5344CB8AC3E}">
        <p14:creationId xmlns:p14="http://schemas.microsoft.com/office/powerpoint/2010/main" val="2849519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E285EE9-CE4C-47F0-B54B-A5843CF348E2}"/>
              </a:ext>
            </a:extLst>
          </p:cNvPr>
          <p:cNvSpPr>
            <a:spLocks noGrp="1"/>
          </p:cNvSpPr>
          <p:nvPr>
            <p:ph type="title"/>
          </p:nvPr>
        </p:nvSpPr>
        <p:spPr/>
        <p:txBody>
          <a:bodyPr/>
          <a:lstStyle/>
          <a:p>
            <a:r>
              <a:rPr lang="tr-TR" b="1" i="0" dirty="0">
                <a:solidFill>
                  <a:srgbClr val="232323"/>
                </a:solidFill>
                <a:effectLst/>
                <a:latin typeface="Noto Sans"/>
              </a:rPr>
              <a:t>TEDAVİ</a:t>
            </a:r>
            <a:endParaRPr lang="tr-TR" dirty="0"/>
          </a:p>
        </p:txBody>
      </p:sp>
      <p:pic>
        <p:nvPicPr>
          <p:cNvPr id="4" name="Picture 2">
            <a:extLst>
              <a:ext uri="{FF2B5EF4-FFF2-40B4-BE49-F238E27FC236}">
                <a16:creationId xmlns:a16="http://schemas.microsoft.com/office/drawing/2014/main" xmlns="" id="{309B757F-360E-4432-AB42-DAD2ACD3AB29}"/>
              </a:ext>
            </a:extLst>
          </p:cNvPr>
          <p:cNvPicPr>
            <a:picLocks noGrp="1" noChangeAspect="1"/>
          </p:cNvPicPr>
          <p:nvPr>
            <p:ph idx="1"/>
          </p:nvPr>
        </p:nvPicPr>
        <p:blipFill rotWithShape="1">
          <a:blip r:embed="rId2"/>
          <a:stretch/>
        </p:blipFill>
        <p:spPr>
          <a:xfrm>
            <a:off x="6733329" y="1490326"/>
            <a:ext cx="4516441" cy="4403800"/>
          </a:xfrm>
          <a:prstGeom prst="rect">
            <a:avLst/>
          </a:prstGeom>
        </p:spPr>
      </p:pic>
      <p:pic>
        <p:nvPicPr>
          <p:cNvPr id="5" name="Picture 2">
            <a:extLst>
              <a:ext uri="{FF2B5EF4-FFF2-40B4-BE49-F238E27FC236}">
                <a16:creationId xmlns:a16="http://schemas.microsoft.com/office/drawing/2014/main" xmlns="" id="{8A51FD2D-BFA9-408A-A526-48C86D334823}"/>
              </a:ext>
            </a:extLst>
          </p:cNvPr>
          <p:cNvPicPr>
            <a:picLocks noChangeAspect="1"/>
          </p:cNvPicPr>
          <p:nvPr/>
        </p:nvPicPr>
        <p:blipFill rotWithShape="1">
          <a:blip r:embed="rId2"/>
          <a:srcRect t="72" b="47966"/>
          <a:stretch/>
        </p:blipFill>
        <p:spPr>
          <a:xfrm>
            <a:off x="572410" y="1334125"/>
            <a:ext cx="6160919" cy="4716203"/>
          </a:xfrm>
          <a:prstGeom prst="rect">
            <a:avLst/>
          </a:prstGeom>
        </p:spPr>
      </p:pic>
    </p:spTree>
    <p:extLst>
      <p:ext uri="{BB962C8B-B14F-4D97-AF65-F5344CB8AC3E}">
        <p14:creationId xmlns:p14="http://schemas.microsoft.com/office/powerpoint/2010/main" val="936162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7F2433A-ED3E-4BD4-BEC9-A24AACBF4533}"/>
              </a:ext>
            </a:extLst>
          </p:cNvPr>
          <p:cNvSpPr>
            <a:spLocks noGrp="1"/>
          </p:cNvSpPr>
          <p:nvPr>
            <p:ph type="title"/>
          </p:nvPr>
        </p:nvSpPr>
        <p:spPr/>
        <p:txBody>
          <a:bodyPr/>
          <a:lstStyle/>
          <a:p>
            <a:r>
              <a:rPr lang="tr-TR" dirty="0"/>
              <a:t>FARMAKOLOJİK OLMAYAN TEDAVİ</a:t>
            </a:r>
          </a:p>
        </p:txBody>
      </p:sp>
      <p:sp>
        <p:nvSpPr>
          <p:cNvPr id="3" name="İçerik Yer Tutucusu 2">
            <a:extLst>
              <a:ext uri="{FF2B5EF4-FFF2-40B4-BE49-F238E27FC236}">
                <a16:creationId xmlns:a16="http://schemas.microsoft.com/office/drawing/2014/main" xmlns="" id="{A30AB7B6-FB4A-408E-ACEA-D9D02C3AD181}"/>
              </a:ext>
            </a:extLst>
          </p:cNvPr>
          <p:cNvSpPr>
            <a:spLocks noGrp="1"/>
          </p:cNvSpPr>
          <p:nvPr>
            <p:ph idx="1"/>
          </p:nvPr>
        </p:nvSpPr>
        <p:spPr>
          <a:xfrm>
            <a:off x="2589213" y="2133600"/>
            <a:ext cx="4546106" cy="3777622"/>
          </a:xfrm>
        </p:spPr>
        <p:txBody>
          <a:bodyPr/>
          <a:lstStyle/>
          <a:p>
            <a:r>
              <a:rPr lang="tr-TR" b="0" i="0" dirty="0">
                <a:solidFill>
                  <a:srgbClr val="232323"/>
                </a:solidFill>
                <a:effectLst/>
                <a:latin typeface="Noto Sans"/>
              </a:rPr>
              <a:t>Diyet tuzu kısıtlaması : </a:t>
            </a:r>
          </a:p>
          <a:p>
            <a:pPr marL="0" indent="0">
              <a:buNone/>
            </a:pPr>
            <a:r>
              <a:rPr lang="tr-TR" dirty="0" err="1">
                <a:solidFill>
                  <a:srgbClr val="232323"/>
                </a:solidFill>
                <a:latin typeface="Noto Sans"/>
              </a:rPr>
              <a:t>H</a:t>
            </a:r>
            <a:r>
              <a:rPr lang="tr-TR" b="0" i="0" dirty="0" err="1">
                <a:solidFill>
                  <a:srgbClr val="232323"/>
                </a:solidFill>
                <a:effectLst/>
                <a:latin typeface="Noto Sans"/>
              </a:rPr>
              <a:t>ipertansif</a:t>
            </a:r>
            <a:r>
              <a:rPr lang="tr-TR" b="0" i="0" dirty="0">
                <a:solidFill>
                  <a:srgbClr val="232323"/>
                </a:solidFill>
                <a:effectLst/>
                <a:latin typeface="Noto Sans"/>
              </a:rPr>
              <a:t> ve </a:t>
            </a:r>
            <a:r>
              <a:rPr lang="tr-TR" b="0" i="0" dirty="0" err="1">
                <a:solidFill>
                  <a:srgbClr val="232323"/>
                </a:solidFill>
                <a:effectLst/>
                <a:latin typeface="Noto Sans"/>
              </a:rPr>
              <a:t>normotansif</a:t>
            </a:r>
            <a:r>
              <a:rPr lang="tr-TR" b="0" i="0" dirty="0">
                <a:solidFill>
                  <a:srgbClr val="232323"/>
                </a:solidFill>
                <a:effectLst/>
                <a:latin typeface="Noto Sans"/>
              </a:rPr>
              <a:t> bireylerde kan basıncında sırasıyla 4,8/2,5 ve 1,9/1,1 </a:t>
            </a:r>
            <a:r>
              <a:rPr lang="tr-TR" b="0" i="0" dirty="0" err="1">
                <a:solidFill>
                  <a:srgbClr val="232323"/>
                </a:solidFill>
                <a:effectLst/>
                <a:latin typeface="Noto Sans"/>
              </a:rPr>
              <a:t>mmHg'lik</a:t>
            </a:r>
            <a:r>
              <a:rPr lang="tr-TR" b="0" i="0" dirty="0">
                <a:solidFill>
                  <a:srgbClr val="232323"/>
                </a:solidFill>
                <a:effectLst/>
                <a:latin typeface="Noto Sans"/>
              </a:rPr>
              <a:t> bir düşüştür.</a:t>
            </a:r>
          </a:p>
          <a:p>
            <a:endParaRPr lang="tr-TR" b="0" i="0" dirty="0">
              <a:solidFill>
                <a:srgbClr val="232323"/>
              </a:solidFill>
              <a:effectLst/>
              <a:latin typeface="Noto Sans"/>
            </a:endParaRPr>
          </a:p>
          <a:p>
            <a:r>
              <a:rPr lang="tr-TR" b="0" i="0" dirty="0">
                <a:solidFill>
                  <a:srgbClr val="232323"/>
                </a:solidFill>
                <a:effectLst/>
                <a:latin typeface="Noto Sans"/>
              </a:rPr>
              <a:t> Potasyum takviyesi</a:t>
            </a:r>
            <a:r>
              <a:rPr lang="tr-TR" dirty="0">
                <a:solidFill>
                  <a:srgbClr val="232323"/>
                </a:solidFill>
                <a:latin typeface="Noto Sans"/>
              </a:rPr>
              <a:t>:</a:t>
            </a:r>
          </a:p>
          <a:p>
            <a:pPr marL="0" indent="0">
              <a:buNone/>
            </a:pPr>
            <a:r>
              <a:rPr lang="tr-TR" dirty="0">
                <a:solidFill>
                  <a:srgbClr val="232323"/>
                </a:solidFill>
                <a:latin typeface="Noto Sans"/>
              </a:rPr>
              <a:t>T</a:t>
            </a:r>
            <a:r>
              <a:rPr lang="tr-TR" b="0" i="0" dirty="0">
                <a:solidFill>
                  <a:srgbClr val="232323"/>
                </a:solidFill>
                <a:effectLst/>
                <a:latin typeface="Noto Sans"/>
              </a:rPr>
              <a:t>ercihen diyet değişikliği ile, kronik böbrek hastalığı veya potasyum atılımını azaltan ilaçların kullanımı ile </a:t>
            </a:r>
            <a:r>
              <a:rPr lang="tr-TR" b="0" i="0" dirty="0" err="1">
                <a:solidFill>
                  <a:srgbClr val="232323"/>
                </a:solidFill>
                <a:effectLst/>
                <a:latin typeface="Noto Sans"/>
              </a:rPr>
              <a:t>kontrendike</a:t>
            </a:r>
            <a:r>
              <a:rPr lang="tr-TR" b="0" i="0" dirty="0">
                <a:solidFill>
                  <a:srgbClr val="232323"/>
                </a:solidFill>
                <a:effectLst/>
                <a:latin typeface="Noto Sans"/>
              </a:rPr>
              <a:t> olmadıkça</a:t>
            </a:r>
            <a:endParaRPr lang="tr-TR" dirty="0"/>
          </a:p>
        </p:txBody>
      </p:sp>
      <p:pic>
        <p:nvPicPr>
          <p:cNvPr id="12290" name="Picture 2" descr="Tuz Tüketiminin Tansiyona Etkisi | eToplum.com">
            <a:extLst>
              <a:ext uri="{FF2B5EF4-FFF2-40B4-BE49-F238E27FC236}">
                <a16:creationId xmlns:a16="http://schemas.microsoft.com/office/drawing/2014/main" xmlns="" id="{BAA8F16B-E2A4-415B-AA62-4F5AA4D61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923" y="2482565"/>
            <a:ext cx="3785740" cy="189287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39AAD10A-18E3-4FCF-8B3C-88516D0349C4}"/>
              </a:ext>
            </a:extLst>
          </p:cNvPr>
          <p:cNvSpPr txBox="1"/>
          <p:nvPr/>
        </p:nvSpPr>
        <p:spPr>
          <a:xfrm>
            <a:off x="7396923" y="4620314"/>
            <a:ext cx="4388369" cy="169277"/>
          </a:xfrm>
          <a:prstGeom prst="rect">
            <a:avLst/>
          </a:prstGeom>
          <a:noFill/>
        </p:spPr>
        <p:txBody>
          <a:bodyPr wrap="square">
            <a:spAutoFit/>
          </a:bodyPr>
          <a:lstStyle/>
          <a:p>
            <a:r>
              <a:rPr lang="tr-TR" sz="500" dirty="0">
                <a:latin typeface="Noto Sans"/>
              </a:rPr>
              <a:t>https://www.etoplum.com/tuz-tuketiminin-tansiyona-etkisi.html</a:t>
            </a:r>
          </a:p>
        </p:txBody>
      </p:sp>
    </p:spTree>
    <p:extLst>
      <p:ext uri="{BB962C8B-B14F-4D97-AF65-F5344CB8AC3E}">
        <p14:creationId xmlns:p14="http://schemas.microsoft.com/office/powerpoint/2010/main" val="34853682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9573B1F-16A0-49C3-BAFE-A9FE3C0A9BA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2383D207-3A0B-4014-AA2F-30B5F7E1B168}"/>
              </a:ext>
            </a:extLst>
          </p:cNvPr>
          <p:cNvSpPr>
            <a:spLocks noGrp="1"/>
          </p:cNvSpPr>
          <p:nvPr>
            <p:ph idx="1"/>
          </p:nvPr>
        </p:nvSpPr>
        <p:spPr/>
        <p:txBody>
          <a:bodyPr/>
          <a:lstStyle/>
          <a:p>
            <a:r>
              <a:rPr lang="tr-TR" b="0" i="0" dirty="0">
                <a:solidFill>
                  <a:srgbClr val="232323"/>
                </a:solidFill>
                <a:effectLst/>
                <a:latin typeface="Noto Sans"/>
              </a:rPr>
              <a:t>Kilo kaybı:</a:t>
            </a:r>
          </a:p>
          <a:p>
            <a:pPr marL="0" indent="0">
              <a:buNone/>
            </a:pPr>
            <a:r>
              <a:rPr lang="tr-TR" b="0" i="0" dirty="0">
                <a:solidFill>
                  <a:srgbClr val="232323"/>
                </a:solidFill>
                <a:effectLst/>
                <a:latin typeface="Noto Sans"/>
              </a:rPr>
              <a:t>Kan basıncındaki düşüş genellikle her 1 kg kilo için 0,5 ila 2 </a:t>
            </a:r>
            <a:r>
              <a:rPr lang="tr-TR" b="0" i="0" dirty="0" err="1">
                <a:solidFill>
                  <a:srgbClr val="232323"/>
                </a:solidFill>
                <a:effectLst/>
                <a:latin typeface="Noto Sans"/>
              </a:rPr>
              <a:t>mmHg</a:t>
            </a:r>
            <a:r>
              <a:rPr lang="tr-TR" b="0" i="0" dirty="0">
                <a:solidFill>
                  <a:srgbClr val="232323"/>
                </a:solidFill>
                <a:effectLst/>
                <a:latin typeface="Noto Sans"/>
              </a:rPr>
              <a:t> arasında değişir. </a:t>
            </a:r>
            <a:endParaRPr lang="tr-TR" dirty="0"/>
          </a:p>
        </p:txBody>
      </p:sp>
    </p:spTree>
    <p:extLst>
      <p:ext uri="{BB962C8B-B14F-4D97-AF65-F5344CB8AC3E}">
        <p14:creationId xmlns:p14="http://schemas.microsoft.com/office/powerpoint/2010/main" val="19892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6DF24B6-F2B9-44A1-BBD1-FC232D054A82}"/>
              </a:ext>
            </a:extLst>
          </p:cNvPr>
          <p:cNvSpPr>
            <a:spLocks noGrp="1"/>
          </p:cNvSpPr>
          <p:nvPr>
            <p:ph idx="1"/>
          </p:nvPr>
        </p:nvSpPr>
        <p:spPr>
          <a:xfrm>
            <a:off x="1719783" y="679554"/>
            <a:ext cx="3556755" cy="5691266"/>
          </a:xfrm>
        </p:spPr>
        <p:txBody>
          <a:bodyPr>
            <a:normAutofit/>
          </a:bodyPr>
          <a:lstStyle/>
          <a:p>
            <a:r>
              <a:rPr lang="tr-TR" b="0" i="0" dirty="0">
                <a:solidFill>
                  <a:srgbClr val="232323"/>
                </a:solidFill>
                <a:effectLst/>
                <a:latin typeface="Noto Sans"/>
              </a:rPr>
              <a:t>DASH Diyeti : </a:t>
            </a:r>
          </a:p>
          <a:p>
            <a:pPr>
              <a:buFont typeface="Arial" panose="020B0604020202020204" pitchFamily="34" charset="0"/>
              <a:buChar char="•"/>
            </a:pPr>
            <a:r>
              <a:rPr lang="tr-TR" b="0" i="0" dirty="0">
                <a:solidFill>
                  <a:srgbClr val="232323"/>
                </a:solidFill>
                <a:effectLst/>
                <a:latin typeface="Noto Sans"/>
              </a:rPr>
              <a:t>Hipertansiyonu Durdurmak için Diyet Yaklaşımları (DASH) diyet modeli sebze, meyve, az yağlı süt ürünleri, kepekli tahıllar, kümes hayvanları, balık ve kuruyemişlerde yüksek ve tatlılarda, şekerli içeceklerde ve kırmızı etlerde düşüktür. </a:t>
            </a:r>
          </a:p>
          <a:p>
            <a:r>
              <a:rPr lang="tr-TR" dirty="0">
                <a:solidFill>
                  <a:srgbClr val="232323"/>
                </a:solidFill>
                <a:latin typeface="Noto Sans"/>
              </a:rPr>
              <a:t>P</a:t>
            </a:r>
            <a:r>
              <a:rPr lang="tr-TR" b="0" i="0" dirty="0">
                <a:solidFill>
                  <a:srgbClr val="232323"/>
                </a:solidFill>
                <a:effectLst/>
                <a:latin typeface="Noto Sans"/>
              </a:rPr>
              <a:t>otasyum, magnezyum, kalsiyum, protein ve lif açısından zengindir, ancak doymuş yağ, toplam yağ ve kolesterol açısından düşüktür. </a:t>
            </a:r>
          </a:p>
        </p:txBody>
      </p:sp>
      <p:pic>
        <p:nvPicPr>
          <p:cNvPr id="13314" name="Picture 2" descr="DASH Diyeti Nedir? Nasıl Uygulanır?">
            <a:extLst>
              <a:ext uri="{FF2B5EF4-FFF2-40B4-BE49-F238E27FC236}">
                <a16:creationId xmlns:a16="http://schemas.microsoft.com/office/drawing/2014/main" xmlns="" id="{0F36C3FC-7809-44AA-8FC2-F6620B4145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6871" y="1588958"/>
            <a:ext cx="5057020" cy="316292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xmlns="" id="{D98D39B8-FF74-4395-A049-B0209AD33392}"/>
              </a:ext>
            </a:extLst>
          </p:cNvPr>
          <p:cNvSpPr txBox="1"/>
          <p:nvPr/>
        </p:nvSpPr>
        <p:spPr>
          <a:xfrm>
            <a:off x="6095999" y="5066675"/>
            <a:ext cx="4663189" cy="169277"/>
          </a:xfrm>
          <a:prstGeom prst="rect">
            <a:avLst/>
          </a:prstGeom>
          <a:noFill/>
        </p:spPr>
        <p:txBody>
          <a:bodyPr wrap="square">
            <a:spAutoFit/>
          </a:bodyPr>
          <a:lstStyle/>
          <a:p>
            <a:r>
              <a:rPr lang="tr-TR" sz="500" dirty="0">
                <a:latin typeface="Noto Sans"/>
              </a:rPr>
              <a:t>https://www.birbes.com/dash-diyeti-nedir-nasil-uygulanir-hipertansiyon-uzerine-etkileri-nelerdir-6576/</a:t>
            </a:r>
          </a:p>
        </p:txBody>
      </p:sp>
    </p:spTree>
    <p:extLst>
      <p:ext uri="{BB962C8B-B14F-4D97-AF65-F5344CB8AC3E}">
        <p14:creationId xmlns:p14="http://schemas.microsoft.com/office/powerpoint/2010/main" val="2684469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243C35C-5709-43AB-8434-05D61633E496}"/>
              </a:ext>
            </a:extLst>
          </p:cNvPr>
          <p:cNvSpPr>
            <a:spLocks noGrp="1"/>
          </p:cNvSpPr>
          <p:nvPr>
            <p:ph idx="1"/>
          </p:nvPr>
        </p:nvSpPr>
        <p:spPr>
          <a:xfrm>
            <a:off x="1603949" y="464695"/>
            <a:ext cx="5777548" cy="5446527"/>
          </a:xfrm>
        </p:spPr>
        <p:txBody>
          <a:bodyPr/>
          <a:lstStyle/>
          <a:p>
            <a:endParaRPr lang="tr-TR" b="0" i="0" dirty="0">
              <a:solidFill>
                <a:srgbClr val="232323"/>
              </a:solidFill>
              <a:effectLst/>
              <a:latin typeface="Noto Sans"/>
            </a:endParaRPr>
          </a:p>
          <a:p>
            <a:endParaRPr lang="tr-TR" dirty="0">
              <a:solidFill>
                <a:srgbClr val="232323"/>
              </a:solidFill>
              <a:latin typeface="Noto Sans"/>
            </a:endParaRPr>
          </a:p>
          <a:p>
            <a:r>
              <a:rPr lang="tr-TR" b="0" i="0" dirty="0">
                <a:solidFill>
                  <a:srgbClr val="232323"/>
                </a:solidFill>
                <a:effectLst/>
                <a:latin typeface="Noto Sans"/>
              </a:rPr>
              <a:t>Egzersiz :Aerobik, dinamik direnç ve </a:t>
            </a:r>
            <a:r>
              <a:rPr lang="tr-TR" b="0" i="0" dirty="0" err="1">
                <a:solidFill>
                  <a:srgbClr val="232323"/>
                </a:solidFill>
                <a:effectLst/>
                <a:latin typeface="Noto Sans"/>
              </a:rPr>
              <a:t>izometrik</a:t>
            </a:r>
            <a:r>
              <a:rPr lang="tr-TR" b="0" i="0" dirty="0">
                <a:solidFill>
                  <a:srgbClr val="232323"/>
                </a:solidFill>
                <a:effectLst/>
                <a:latin typeface="Noto Sans"/>
              </a:rPr>
              <a:t> direnç egzersizi, kilo kaybından bağımsız olarak sistolik ve </a:t>
            </a:r>
            <a:r>
              <a:rPr lang="tr-TR" b="0" i="0" dirty="0" err="1">
                <a:solidFill>
                  <a:srgbClr val="232323"/>
                </a:solidFill>
                <a:effectLst/>
                <a:latin typeface="Noto Sans"/>
              </a:rPr>
              <a:t>diyastolik</a:t>
            </a:r>
            <a:r>
              <a:rPr lang="tr-TR" b="0" i="0" dirty="0">
                <a:solidFill>
                  <a:srgbClr val="232323"/>
                </a:solidFill>
                <a:effectLst/>
                <a:latin typeface="Noto Sans"/>
              </a:rPr>
              <a:t> basıncı sırasıyla ortalama 4 ila 6 </a:t>
            </a:r>
            <a:r>
              <a:rPr lang="tr-TR" b="0" i="0" dirty="0" err="1">
                <a:solidFill>
                  <a:srgbClr val="232323"/>
                </a:solidFill>
                <a:effectLst/>
                <a:latin typeface="Noto Sans"/>
              </a:rPr>
              <a:t>mmHg</a:t>
            </a:r>
            <a:r>
              <a:rPr lang="tr-TR" b="0" i="0" dirty="0">
                <a:solidFill>
                  <a:srgbClr val="232323"/>
                </a:solidFill>
                <a:effectLst/>
                <a:latin typeface="Noto Sans"/>
              </a:rPr>
              <a:t> ve 3 </a:t>
            </a:r>
            <a:r>
              <a:rPr lang="tr-TR" b="0" i="0" dirty="0" err="1">
                <a:solidFill>
                  <a:srgbClr val="232323"/>
                </a:solidFill>
                <a:effectLst/>
                <a:latin typeface="Noto Sans"/>
              </a:rPr>
              <a:t>mmHg</a:t>
            </a:r>
            <a:r>
              <a:rPr lang="tr-TR" b="0" i="0" dirty="0">
                <a:solidFill>
                  <a:srgbClr val="232323"/>
                </a:solidFill>
                <a:effectLst/>
                <a:latin typeface="Noto Sans"/>
              </a:rPr>
              <a:t> azaltabilir. </a:t>
            </a:r>
          </a:p>
          <a:p>
            <a:r>
              <a:rPr lang="tr-TR" b="0" i="0" dirty="0">
                <a:solidFill>
                  <a:srgbClr val="232323"/>
                </a:solidFill>
                <a:effectLst/>
                <a:latin typeface="Noto Sans"/>
              </a:rPr>
              <a:t>Kan basıncında bir azalma olduğunu gösteren çoğu çalışma, 12 haftalık bir süre boyunca yaklaşık 40 dakika süren, haftada en az üç ila dört seans orta yoğunlukta aerobik egzersiz yapmıştır.</a:t>
            </a:r>
          </a:p>
          <a:p>
            <a:endParaRPr lang="tr-TR" b="0" i="0" dirty="0">
              <a:solidFill>
                <a:srgbClr val="232323"/>
              </a:solidFill>
              <a:effectLst/>
              <a:latin typeface="Noto Sans"/>
            </a:endParaRPr>
          </a:p>
          <a:p>
            <a:r>
              <a:rPr lang="tr-TR" b="0" i="0" dirty="0">
                <a:solidFill>
                  <a:srgbClr val="232323"/>
                </a:solidFill>
                <a:effectLst/>
                <a:latin typeface="Noto Sans"/>
              </a:rPr>
              <a:t>Sınırlı alkol alımı</a:t>
            </a:r>
            <a:endParaRPr lang="tr-TR" dirty="0"/>
          </a:p>
        </p:txBody>
      </p:sp>
      <p:pic>
        <p:nvPicPr>
          <p:cNvPr id="14338" name="Picture 2" descr="Aslında Hafif Egzersiz Bile Faydalı | 365 Gün">
            <a:extLst>
              <a:ext uri="{FF2B5EF4-FFF2-40B4-BE49-F238E27FC236}">
                <a16:creationId xmlns:a16="http://schemas.microsoft.com/office/drawing/2014/main" xmlns="" id="{4CA8A42F-8946-448E-8147-C1243155D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496" y="2184193"/>
            <a:ext cx="4123116" cy="276880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xmlns="" id="{02C2D879-0F4F-4AF0-9DBC-CB8A23283CCB}"/>
              </a:ext>
            </a:extLst>
          </p:cNvPr>
          <p:cNvSpPr txBox="1"/>
          <p:nvPr/>
        </p:nvSpPr>
        <p:spPr>
          <a:xfrm>
            <a:off x="7381496" y="5108945"/>
            <a:ext cx="6093500" cy="169277"/>
          </a:xfrm>
          <a:prstGeom prst="rect">
            <a:avLst/>
          </a:prstGeom>
          <a:noFill/>
        </p:spPr>
        <p:txBody>
          <a:bodyPr wrap="square">
            <a:spAutoFit/>
          </a:bodyPr>
          <a:lstStyle/>
          <a:p>
            <a:r>
              <a:rPr lang="tr-TR" sz="500" dirty="0">
                <a:latin typeface="Noto Sans"/>
              </a:rPr>
              <a:t>https://www.365gun.com/kolay-egzersiz/aslinda-hafif-egzersiz-bile-faydali</a:t>
            </a:r>
          </a:p>
        </p:txBody>
      </p:sp>
    </p:spTree>
    <p:extLst>
      <p:ext uri="{BB962C8B-B14F-4D97-AF65-F5344CB8AC3E}">
        <p14:creationId xmlns:p14="http://schemas.microsoft.com/office/powerpoint/2010/main" val="1158633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7CC7BAA-C1C5-44B8-8A56-579F26808712}"/>
              </a:ext>
            </a:extLst>
          </p:cNvPr>
          <p:cNvSpPr>
            <a:spLocks noGrp="1"/>
          </p:cNvSpPr>
          <p:nvPr>
            <p:ph type="title"/>
          </p:nvPr>
        </p:nvSpPr>
        <p:spPr/>
        <p:txBody>
          <a:bodyPr/>
          <a:lstStyle/>
          <a:p>
            <a:r>
              <a:rPr lang="tr-TR" b="1" i="0" dirty="0">
                <a:solidFill>
                  <a:srgbClr val="232323"/>
                </a:solidFill>
                <a:effectLst/>
                <a:latin typeface="Noto Sans"/>
              </a:rPr>
              <a:t>Farmakolojik tedavi</a:t>
            </a:r>
            <a:endParaRPr lang="tr-TR" dirty="0"/>
          </a:p>
        </p:txBody>
      </p:sp>
      <p:sp>
        <p:nvSpPr>
          <p:cNvPr id="3" name="İçerik Yer Tutucusu 2">
            <a:extLst>
              <a:ext uri="{FF2B5EF4-FFF2-40B4-BE49-F238E27FC236}">
                <a16:creationId xmlns:a16="http://schemas.microsoft.com/office/drawing/2014/main" xmlns="" id="{C83435C5-140B-4F11-9030-60DAD6E0CB02}"/>
              </a:ext>
            </a:extLst>
          </p:cNvPr>
          <p:cNvSpPr>
            <a:spLocks noGrp="1"/>
          </p:cNvSpPr>
          <p:nvPr>
            <p:ph idx="1"/>
          </p:nvPr>
        </p:nvSpPr>
        <p:spPr>
          <a:xfrm>
            <a:off x="2589212" y="2133600"/>
            <a:ext cx="3961490" cy="3777622"/>
          </a:xfrm>
        </p:spPr>
        <p:txBody>
          <a:bodyPr>
            <a:normAutofit/>
          </a:bodyPr>
          <a:lstStyle/>
          <a:p>
            <a:pPr algn="l"/>
            <a:r>
              <a:rPr lang="tr-TR" b="0" i="0" dirty="0">
                <a:solidFill>
                  <a:srgbClr val="232323"/>
                </a:solidFill>
                <a:effectLst/>
                <a:latin typeface="Noto Sans"/>
              </a:rPr>
              <a:t>Ofis dışında gündüz kan basıncı ≥135 </a:t>
            </a:r>
            <a:r>
              <a:rPr lang="tr-TR" b="0" i="0" dirty="0" err="1">
                <a:solidFill>
                  <a:srgbClr val="232323"/>
                </a:solidFill>
                <a:effectLst/>
                <a:latin typeface="Noto Sans"/>
              </a:rPr>
              <a:t>mmHg</a:t>
            </a:r>
            <a:r>
              <a:rPr lang="tr-TR" b="0" i="0" dirty="0">
                <a:solidFill>
                  <a:srgbClr val="232323"/>
                </a:solidFill>
                <a:effectLst/>
                <a:latin typeface="Noto Sans"/>
              </a:rPr>
              <a:t> sistolik veya ≥85 </a:t>
            </a:r>
            <a:r>
              <a:rPr lang="tr-TR" b="0" i="0" dirty="0" err="1">
                <a:solidFill>
                  <a:srgbClr val="232323"/>
                </a:solidFill>
                <a:effectLst/>
                <a:latin typeface="Noto Sans"/>
              </a:rPr>
              <a:t>mmHg</a:t>
            </a:r>
            <a:r>
              <a:rPr lang="tr-TR" b="0" i="0" dirty="0">
                <a:solidFill>
                  <a:srgbClr val="232323"/>
                </a:solidFill>
                <a:effectLst/>
                <a:latin typeface="Noto Sans"/>
              </a:rPr>
              <a:t> </a:t>
            </a:r>
            <a:r>
              <a:rPr lang="tr-TR" b="0" i="0" dirty="0" err="1">
                <a:solidFill>
                  <a:srgbClr val="232323"/>
                </a:solidFill>
                <a:effectLst/>
                <a:latin typeface="Noto Sans"/>
              </a:rPr>
              <a:t>diyastolik</a:t>
            </a:r>
            <a:r>
              <a:rPr lang="tr-TR" b="0" i="0" dirty="0">
                <a:solidFill>
                  <a:srgbClr val="232323"/>
                </a:solidFill>
                <a:effectLst/>
                <a:latin typeface="Noto Sans"/>
              </a:rPr>
              <a:t> (veya ofis dışında ölçümler mevcut değilse ortalama ofis kan basıncı ≥140 </a:t>
            </a:r>
            <a:r>
              <a:rPr lang="tr-TR" b="0" i="0" dirty="0" err="1">
                <a:solidFill>
                  <a:srgbClr val="232323"/>
                </a:solidFill>
                <a:effectLst/>
                <a:latin typeface="Noto Sans"/>
              </a:rPr>
              <a:t>mmHg</a:t>
            </a:r>
            <a:r>
              <a:rPr lang="tr-TR" b="0" i="0" dirty="0">
                <a:solidFill>
                  <a:srgbClr val="232323"/>
                </a:solidFill>
                <a:effectLst/>
                <a:latin typeface="Noto Sans"/>
              </a:rPr>
              <a:t> sistolik veya ≥90 </a:t>
            </a:r>
            <a:r>
              <a:rPr lang="tr-TR" b="0" i="0" dirty="0" err="1">
                <a:solidFill>
                  <a:srgbClr val="232323"/>
                </a:solidFill>
                <a:effectLst/>
                <a:latin typeface="Noto Sans"/>
              </a:rPr>
              <a:t>mmHg</a:t>
            </a:r>
            <a:r>
              <a:rPr lang="tr-TR" b="0" i="0" dirty="0">
                <a:solidFill>
                  <a:srgbClr val="232323"/>
                </a:solidFill>
                <a:effectLst/>
                <a:latin typeface="Noto Sans"/>
              </a:rPr>
              <a:t> </a:t>
            </a:r>
            <a:r>
              <a:rPr lang="tr-TR" b="0" i="0" dirty="0" err="1">
                <a:solidFill>
                  <a:srgbClr val="232323"/>
                </a:solidFill>
                <a:effectLst/>
                <a:latin typeface="Noto Sans"/>
              </a:rPr>
              <a:t>diyastolik</a:t>
            </a:r>
            <a:r>
              <a:rPr lang="tr-TR" b="0" i="0" dirty="0">
                <a:solidFill>
                  <a:srgbClr val="232323"/>
                </a:solidFill>
                <a:effectLst/>
                <a:latin typeface="Noto Sans"/>
              </a:rPr>
              <a:t>) olan hastalar</a:t>
            </a:r>
          </a:p>
          <a:p>
            <a:endParaRPr lang="tr-TR" dirty="0"/>
          </a:p>
        </p:txBody>
      </p:sp>
      <p:pic>
        <p:nvPicPr>
          <p:cNvPr id="15362" name="Picture 2" descr="Tedavide İlaç Düzeyi İzleme (TİDİ) | Özel Toksilab Tıbbi Tahlil Laboratuvarı">
            <a:extLst>
              <a:ext uri="{FF2B5EF4-FFF2-40B4-BE49-F238E27FC236}">
                <a16:creationId xmlns:a16="http://schemas.microsoft.com/office/drawing/2014/main" xmlns="" id="{63F00F95-386E-41DD-9C71-2215649A6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567" y="2188539"/>
            <a:ext cx="4082321" cy="2480922"/>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11359458-A5DF-4798-BC8D-E3895D88F47B}"/>
              </a:ext>
            </a:extLst>
          </p:cNvPr>
          <p:cNvSpPr txBox="1"/>
          <p:nvPr/>
        </p:nvSpPr>
        <p:spPr>
          <a:xfrm>
            <a:off x="6910465" y="4953000"/>
            <a:ext cx="4463319" cy="169277"/>
          </a:xfrm>
          <a:prstGeom prst="rect">
            <a:avLst/>
          </a:prstGeom>
          <a:noFill/>
        </p:spPr>
        <p:txBody>
          <a:bodyPr wrap="square">
            <a:spAutoFit/>
          </a:bodyPr>
          <a:lstStyle/>
          <a:p>
            <a:r>
              <a:rPr lang="tr-TR" sz="500" dirty="0">
                <a:latin typeface="Noto Sans"/>
              </a:rPr>
              <a:t>http://toksilab.com/tidi.html</a:t>
            </a:r>
          </a:p>
        </p:txBody>
      </p:sp>
    </p:spTree>
    <p:extLst>
      <p:ext uri="{BB962C8B-B14F-4D97-AF65-F5344CB8AC3E}">
        <p14:creationId xmlns:p14="http://schemas.microsoft.com/office/powerpoint/2010/main" val="314141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1689F0E-BF9D-4BC3-91C1-BFDF1F5C131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7F5B45F7-C347-4A14-A09B-B2EFE9BC9C2A}"/>
              </a:ext>
            </a:extLst>
          </p:cNvPr>
          <p:cNvSpPr>
            <a:spLocks noGrp="1"/>
          </p:cNvSpPr>
          <p:nvPr>
            <p:ph idx="1"/>
          </p:nvPr>
        </p:nvSpPr>
        <p:spPr/>
        <p:txBody>
          <a:bodyPr>
            <a:normAutofit/>
          </a:bodyPr>
          <a:lstStyle/>
          <a:p>
            <a:pPr algn="l"/>
            <a:r>
              <a:rPr lang="tr-TR" b="0" i="0" dirty="0">
                <a:solidFill>
                  <a:srgbClr val="232323"/>
                </a:solidFill>
                <a:effectLst/>
                <a:latin typeface="Noto Sans"/>
              </a:rPr>
              <a:t>Ofis dışında kan basıncı (ortalama evde veya gündüz ayaktan) ≥130 </a:t>
            </a:r>
            <a:r>
              <a:rPr lang="tr-TR" b="0" i="0" dirty="0" err="1">
                <a:solidFill>
                  <a:srgbClr val="232323"/>
                </a:solidFill>
                <a:effectLst/>
                <a:latin typeface="Noto Sans"/>
              </a:rPr>
              <a:t>mmHg</a:t>
            </a:r>
            <a:r>
              <a:rPr lang="tr-TR" b="0" i="0" dirty="0">
                <a:solidFill>
                  <a:srgbClr val="232323"/>
                </a:solidFill>
                <a:effectLst/>
                <a:latin typeface="Noto Sans"/>
              </a:rPr>
              <a:t> sistolik veya ≥80 </a:t>
            </a:r>
            <a:r>
              <a:rPr lang="tr-TR" b="0" i="0" dirty="0" err="1">
                <a:solidFill>
                  <a:srgbClr val="232323"/>
                </a:solidFill>
                <a:effectLst/>
                <a:latin typeface="Noto Sans"/>
              </a:rPr>
              <a:t>mmHg</a:t>
            </a:r>
            <a:r>
              <a:rPr lang="tr-TR" b="0" i="0" dirty="0">
                <a:solidFill>
                  <a:srgbClr val="232323"/>
                </a:solidFill>
                <a:effectLst/>
                <a:latin typeface="Noto Sans"/>
              </a:rPr>
              <a:t> </a:t>
            </a:r>
            <a:r>
              <a:rPr lang="tr-TR" b="0" i="0" dirty="0" err="1">
                <a:solidFill>
                  <a:srgbClr val="232323"/>
                </a:solidFill>
                <a:effectLst/>
                <a:latin typeface="Noto Sans"/>
              </a:rPr>
              <a:t>diyastolik</a:t>
            </a:r>
            <a:r>
              <a:rPr lang="tr-TR" b="0" i="0" dirty="0">
                <a:solidFill>
                  <a:srgbClr val="232323"/>
                </a:solidFill>
                <a:effectLst/>
                <a:latin typeface="Noto Sans"/>
              </a:rPr>
              <a:t> (veya ofis dışında ölçümler mevcut değilse, uygun şekilde ölçülen ofis okumalarının ortalaması ≥130 </a:t>
            </a:r>
            <a:r>
              <a:rPr lang="tr-TR" b="0" i="0" dirty="0" err="1">
                <a:solidFill>
                  <a:srgbClr val="232323"/>
                </a:solidFill>
                <a:effectLst/>
                <a:latin typeface="Noto Sans"/>
              </a:rPr>
              <a:t>mmHg</a:t>
            </a:r>
            <a:r>
              <a:rPr lang="tr-TR" b="0" i="0" dirty="0">
                <a:solidFill>
                  <a:srgbClr val="232323"/>
                </a:solidFill>
                <a:effectLst/>
                <a:latin typeface="Noto Sans"/>
              </a:rPr>
              <a:t> sistolik) olan hastalar veya ≥80 </a:t>
            </a:r>
            <a:r>
              <a:rPr lang="tr-TR" b="0" i="0" dirty="0" err="1">
                <a:solidFill>
                  <a:srgbClr val="232323"/>
                </a:solidFill>
                <a:effectLst/>
                <a:latin typeface="Noto Sans"/>
              </a:rPr>
              <a:t>mmHg</a:t>
            </a:r>
            <a:r>
              <a:rPr lang="tr-TR" b="0" i="0" dirty="0">
                <a:solidFill>
                  <a:srgbClr val="232323"/>
                </a:solidFill>
                <a:effectLst/>
                <a:latin typeface="Noto Sans"/>
              </a:rPr>
              <a:t> </a:t>
            </a:r>
            <a:r>
              <a:rPr lang="tr-TR" b="0" i="0" dirty="0" err="1">
                <a:solidFill>
                  <a:srgbClr val="232323"/>
                </a:solidFill>
                <a:effectLst/>
                <a:latin typeface="Noto Sans"/>
              </a:rPr>
              <a:t>diyastolik</a:t>
            </a:r>
            <a:r>
              <a:rPr lang="tr-TR" b="0" i="0" dirty="0">
                <a:solidFill>
                  <a:srgbClr val="232323"/>
                </a:solidFill>
                <a:effectLst/>
                <a:latin typeface="Noto Sans"/>
              </a:rPr>
              <a:t>) aşağıdaki özelliklerden bir veya daha fazlasına sahip olanlar:</a:t>
            </a:r>
          </a:p>
          <a:p>
            <a:pPr marL="0" indent="0" algn="l">
              <a:buNone/>
            </a:pPr>
            <a:endParaRPr lang="tr-TR" dirty="0"/>
          </a:p>
        </p:txBody>
      </p:sp>
    </p:spTree>
    <p:extLst>
      <p:ext uri="{BB962C8B-B14F-4D97-AF65-F5344CB8AC3E}">
        <p14:creationId xmlns:p14="http://schemas.microsoft.com/office/powerpoint/2010/main" val="920036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5C99A03-E467-45B6-9596-D21CE320459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7F0C667-D6EC-4315-A918-F7CB2696129E}"/>
              </a:ext>
            </a:extLst>
          </p:cNvPr>
          <p:cNvSpPr>
            <a:spLocks noGrp="1"/>
          </p:cNvSpPr>
          <p:nvPr>
            <p:ph idx="1"/>
          </p:nvPr>
        </p:nvSpPr>
        <p:spPr>
          <a:xfrm>
            <a:off x="2589212" y="2133600"/>
            <a:ext cx="5175693" cy="3777622"/>
          </a:xfrm>
        </p:spPr>
        <p:txBody>
          <a:bodyPr/>
          <a:lstStyle/>
          <a:p>
            <a:r>
              <a:rPr lang="tr-TR" b="0" i="0" dirty="0">
                <a:solidFill>
                  <a:srgbClr val="232323"/>
                </a:solidFill>
                <a:effectLst/>
                <a:latin typeface="Noto Sans"/>
              </a:rPr>
              <a:t>Yerleşik klinik </a:t>
            </a:r>
            <a:r>
              <a:rPr lang="tr-TR" b="0" i="0" dirty="0" err="1">
                <a:solidFill>
                  <a:srgbClr val="232323"/>
                </a:solidFill>
                <a:effectLst/>
                <a:latin typeface="Noto Sans"/>
              </a:rPr>
              <a:t>kardiyovasküler</a:t>
            </a:r>
            <a:r>
              <a:rPr lang="tr-TR" b="0" i="0" dirty="0">
                <a:solidFill>
                  <a:srgbClr val="232323"/>
                </a:solidFill>
                <a:effectLst/>
                <a:latin typeface="Noto Sans"/>
              </a:rPr>
              <a:t> hastalık (örneğin, kronik koroner sendrom [stabil </a:t>
            </a:r>
            <a:r>
              <a:rPr lang="tr-TR" b="0" i="0" dirty="0" err="1">
                <a:solidFill>
                  <a:srgbClr val="232323"/>
                </a:solidFill>
                <a:effectLst/>
                <a:latin typeface="Noto Sans"/>
              </a:rPr>
              <a:t>iskemik</a:t>
            </a:r>
            <a:r>
              <a:rPr lang="tr-TR" b="0" i="0" dirty="0">
                <a:solidFill>
                  <a:srgbClr val="232323"/>
                </a:solidFill>
                <a:effectLst/>
                <a:latin typeface="Noto Sans"/>
              </a:rPr>
              <a:t> kalp hastalığı], kalp yetmezliği, </a:t>
            </a:r>
            <a:r>
              <a:rPr lang="tr-TR" b="0" i="0" dirty="0" err="1">
                <a:solidFill>
                  <a:srgbClr val="232323"/>
                </a:solidFill>
                <a:effectLst/>
                <a:latin typeface="Noto Sans"/>
              </a:rPr>
              <a:t>karotis</a:t>
            </a:r>
            <a:r>
              <a:rPr lang="tr-TR" b="0" i="0" dirty="0">
                <a:solidFill>
                  <a:srgbClr val="232323"/>
                </a:solidFill>
                <a:effectLst/>
                <a:latin typeface="Noto Sans"/>
              </a:rPr>
              <a:t> hastalığı, önceki inme veya </a:t>
            </a:r>
            <a:r>
              <a:rPr lang="tr-TR" b="0" i="0" dirty="0" err="1">
                <a:solidFill>
                  <a:srgbClr val="232323"/>
                </a:solidFill>
                <a:effectLst/>
                <a:latin typeface="Noto Sans"/>
              </a:rPr>
              <a:t>periferik</a:t>
            </a:r>
            <a:r>
              <a:rPr lang="tr-TR" b="0" i="0" dirty="0">
                <a:solidFill>
                  <a:srgbClr val="232323"/>
                </a:solidFill>
                <a:effectLst/>
                <a:latin typeface="Noto Sans"/>
              </a:rPr>
              <a:t> arter hastalığı)</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Tip 2 şeker hastalığı</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Kronik böbrek hastalığı</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65 yaş ve üstü</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Tahmini 10 yıllık </a:t>
            </a:r>
            <a:r>
              <a:rPr lang="tr-TR" b="0" i="0" dirty="0" err="1">
                <a:solidFill>
                  <a:srgbClr val="232323"/>
                </a:solidFill>
                <a:effectLst/>
                <a:latin typeface="Noto Sans"/>
              </a:rPr>
              <a:t>aterosklerotik</a:t>
            </a:r>
            <a:r>
              <a:rPr lang="tr-TR" b="0" i="0" dirty="0">
                <a:solidFill>
                  <a:srgbClr val="232323"/>
                </a:solidFill>
                <a:effectLst/>
                <a:latin typeface="Noto Sans"/>
              </a:rPr>
              <a:t> </a:t>
            </a:r>
            <a:r>
              <a:rPr lang="tr-TR" b="0" i="0" dirty="0" err="1">
                <a:solidFill>
                  <a:srgbClr val="232323"/>
                </a:solidFill>
                <a:effectLst/>
                <a:latin typeface="Noto Sans"/>
              </a:rPr>
              <a:t>kardiyovasküler</a:t>
            </a:r>
            <a:r>
              <a:rPr lang="tr-TR" b="0" i="0" dirty="0">
                <a:solidFill>
                  <a:srgbClr val="232323"/>
                </a:solidFill>
                <a:effectLst/>
                <a:latin typeface="Noto Sans"/>
              </a:rPr>
              <a:t> hastalık riski en az yüzde 10 </a:t>
            </a:r>
          </a:p>
          <a:p>
            <a:endParaRPr lang="tr-TR" dirty="0"/>
          </a:p>
        </p:txBody>
      </p:sp>
      <p:pic>
        <p:nvPicPr>
          <p:cNvPr id="16386" name="Picture 2" descr="Tip 2 Diyabet ile baş etmenin 7 kuralı nedir? - Sağlık">
            <a:extLst>
              <a:ext uri="{FF2B5EF4-FFF2-40B4-BE49-F238E27FC236}">
                <a16:creationId xmlns:a16="http://schemas.microsoft.com/office/drawing/2014/main" xmlns="" id="{329A3C5A-7FB5-4C26-AB98-71EE607FB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88" y="2943069"/>
            <a:ext cx="2895600" cy="158115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5165DF88-8FC7-4ECF-9802-E9D80EFA8439}"/>
              </a:ext>
            </a:extLst>
          </p:cNvPr>
          <p:cNvSpPr txBox="1"/>
          <p:nvPr/>
        </p:nvSpPr>
        <p:spPr>
          <a:xfrm>
            <a:off x="8154988" y="4845279"/>
            <a:ext cx="3175531" cy="169277"/>
          </a:xfrm>
          <a:prstGeom prst="rect">
            <a:avLst/>
          </a:prstGeom>
          <a:noFill/>
        </p:spPr>
        <p:txBody>
          <a:bodyPr wrap="square">
            <a:spAutoFit/>
          </a:bodyPr>
          <a:lstStyle/>
          <a:p>
            <a:r>
              <a:rPr lang="tr-TR" sz="500" dirty="0">
                <a:latin typeface="Noto Sans"/>
              </a:rPr>
              <a:t>https://indigodergisi.com/2018/11/tip-2-diyabet-kontrolu/</a:t>
            </a:r>
          </a:p>
        </p:txBody>
      </p:sp>
    </p:spTree>
    <p:extLst>
      <p:ext uri="{BB962C8B-B14F-4D97-AF65-F5344CB8AC3E}">
        <p14:creationId xmlns:p14="http://schemas.microsoft.com/office/powerpoint/2010/main" val="2141977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DCF6E2D-E95D-48CD-85FE-4CD243A39B2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09121BE7-2178-4C18-AE91-D7BFD006811A}"/>
              </a:ext>
            </a:extLst>
          </p:cNvPr>
          <p:cNvSpPr>
            <a:spLocks noGrp="1"/>
          </p:cNvSpPr>
          <p:nvPr>
            <p:ph idx="1"/>
          </p:nvPr>
        </p:nvSpPr>
        <p:spPr>
          <a:xfrm>
            <a:off x="2589213" y="2133600"/>
            <a:ext cx="4681018" cy="3777622"/>
          </a:xfrm>
        </p:spPr>
        <p:txBody>
          <a:bodyPr/>
          <a:lstStyle/>
          <a:p>
            <a:r>
              <a:rPr lang="tr-TR" b="0" i="0" dirty="0">
                <a:solidFill>
                  <a:srgbClr val="232323"/>
                </a:solidFill>
                <a:effectLst/>
                <a:latin typeface="Noto Sans"/>
              </a:rPr>
              <a:t>Bununla birlikte,</a:t>
            </a:r>
          </a:p>
          <a:p>
            <a:pPr marL="0" indent="0">
              <a:buNone/>
            </a:pPr>
            <a:endParaRPr lang="tr-TR" b="0" i="0" dirty="0">
              <a:solidFill>
                <a:srgbClr val="232323"/>
              </a:solidFill>
              <a:effectLst/>
              <a:latin typeface="Noto Sans"/>
            </a:endParaRPr>
          </a:p>
          <a:p>
            <a:r>
              <a:rPr lang="tr-TR" b="0" i="0" dirty="0">
                <a:solidFill>
                  <a:srgbClr val="232323"/>
                </a:solidFill>
                <a:effectLst/>
                <a:latin typeface="Noto Sans"/>
              </a:rPr>
              <a:t>Evre 1 hipertansiyonu (130 ila 139 </a:t>
            </a:r>
            <a:r>
              <a:rPr lang="tr-TR" b="0" i="0" dirty="0" err="1">
                <a:solidFill>
                  <a:srgbClr val="232323"/>
                </a:solidFill>
                <a:effectLst/>
                <a:latin typeface="Noto Sans"/>
              </a:rPr>
              <a:t>mmHg</a:t>
            </a:r>
            <a:r>
              <a:rPr lang="tr-TR" b="0" i="0" dirty="0">
                <a:solidFill>
                  <a:srgbClr val="232323"/>
                </a:solidFill>
                <a:effectLst/>
                <a:latin typeface="Noto Sans"/>
              </a:rPr>
              <a:t> sistolik ve 80 ila 89 </a:t>
            </a:r>
            <a:r>
              <a:rPr lang="tr-TR" b="0" i="0" dirty="0" err="1">
                <a:solidFill>
                  <a:srgbClr val="232323"/>
                </a:solidFill>
                <a:effectLst/>
                <a:latin typeface="Noto Sans"/>
              </a:rPr>
              <a:t>mmHg</a:t>
            </a:r>
            <a:r>
              <a:rPr lang="tr-TR" b="0" i="0" dirty="0">
                <a:solidFill>
                  <a:srgbClr val="232323"/>
                </a:solidFill>
                <a:effectLst/>
                <a:latin typeface="Noto Sans"/>
              </a:rPr>
              <a:t> </a:t>
            </a:r>
            <a:r>
              <a:rPr lang="tr-TR" b="0" i="0" dirty="0" err="1">
                <a:solidFill>
                  <a:srgbClr val="232323"/>
                </a:solidFill>
                <a:effectLst/>
                <a:latin typeface="Noto Sans"/>
              </a:rPr>
              <a:t>diyastolik</a:t>
            </a:r>
            <a:r>
              <a:rPr lang="tr-TR" b="0" i="0" dirty="0">
                <a:solidFill>
                  <a:srgbClr val="232323"/>
                </a:solidFill>
                <a:effectLst/>
                <a:latin typeface="Noto Sans"/>
              </a:rPr>
              <a:t>) olan ve</a:t>
            </a:r>
          </a:p>
          <a:p>
            <a:r>
              <a:rPr lang="tr-TR" b="0" i="0" dirty="0">
                <a:solidFill>
                  <a:srgbClr val="232323"/>
                </a:solidFill>
                <a:effectLst/>
                <a:latin typeface="Noto Sans"/>
              </a:rPr>
              <a:t> 75 yaşın üzerinde olan veya</a:t>
            </a:r>
          </a:p>
          <a:p>
            <a:r>
              <a:rPr lang="tr-TR" b="0" i="0" dirty="0">
                <a:solidFill>
                  <a:srgbClr val="232323"/>
                </a:solidFill>
                <a:effectLst/>
                <a:latin typeface="Noto Sans"/>
              </a:rPr>
              <a:t> </a:t>
            </a:r>
            <a:r>
              <a:rPr lang="tr-TR" dirty="0">
                <a:solidFill>
                  <a:srgbClr val="232323"/>
                </a:solidFill>
                <a:latin typeface="Noto Sans"/>
              </a:rPr>
              <a:t>T</a:t>
            </a:r>
            <a:r>
              <a:rPr lang="tr-TR" b="0" i="0" dirty="0">
                <a:solidFill>
                  <a:srgbClr val="232323"/>
                </a:solidFill>
                <a:effectLst/>
                <a:latin typeface="Noto Sans"/>
              </a:rPr>
              <a:t>ahmini 10- yılda en az yüzde 10 </a:t>
            </a:r>
            <a:r>
              <a:rPr lang="tr-TR" b="0" i="0" dirty="0" err="1">
                <a:solidFill>
                  <a:srgbClr val="232323"/>
                </a:solidFill>
                <a:effectLst/>
                <a:latin typeface="Noto Sans"/>
              </a:rPr>
              <a:t>aterosklerotik</a:t>
            </a:r>
            <a:r>
              <a:rPr lang="tr-TR" b="0" i="0" dirty="0">
                <a:solidFill>
                  <a:srgbClr val="232323"/>
                </a:solidFill>
                <a:effectLst/>
                <a:latin typeface="Noto Sans"/>
              </a:rPr>
              <a:t> </a:t>
            </a:r>
            <a:r>
              <a:rPr lang="tr-TR" b="0" i="0" dirty="0" err="1">
                <a:solidFill>
                  <a:srgbClr val="232323"/>
                </a:solidFill>
                <a:effectLst/>
                <a:latin typeface="Noto Sans"/>
              </a:rPr>
              <a:t>kardiyovasküler</a:t>
            </a:r>
            <a:r>
              <a:rPr lang="tr-TR" b="0" i="0" dirty="0">
                <a:solidFill>
                  <a:srgbClr val="232323"/>
                </a:solidFill>
                <a:effectLst/>
                <a:latin typeface="Noto Sans"/>
              </a:rPr>
              <a:t> hastalık riski (ancak klinik </a:t>
            </a:r>
            <a:r>
              <a:rPr lang="tr-TR" b="0" i="0" dirty="0" err="1">
                <a:solidFill>
                  <a:srgbClr val="232323"/>
                </a:solidFill>
                <a:effectLst/>
                <a:latin typeface="Noto Sans"/>
              </a:rPr>
              <a:t>kardiyovasküler</a:t>
            </a:r>
            <a:r>
              <a:rPr lang="tr-TR" b="0" i="0" dirty="0">
                <a:solidFill>
                  <a:srgbClr val="232323"/>
                </a:solidFill>
                <a:effectLst/>
                <a:latin typeface="Noto Sans"/>
              </a:rPr>
              <a:t> hastalık, diyabet veya kronik böbrek hastalığı yok). </a:t>
            </a:r>
          </a:p>
        </p:txBody>
      </p:sp>
      <p:pic>
        <p:nvPicPr>
          <p:cNvPr id="17410" name="Picture 2" descr="Aterosklerotik Kalp Hastalığı Nedir? | Tokat Gazetesi">
            <a:extLst>
              <a:ext uri="{FF2B5EF4-FFF2-40B4-BE49-F238E27FC236}">
                <a16:creationId xmlns:a16="http://schemas.microsoft.com/office/drawing/2014/main" xmlns="" id="{7B9363AF-1486-43CF-8E21-788143EA7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905" y="2721502"/>
            <a:ext cx="3353346" cy="2231499"/>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A9E0D068-D096-4A48-80A3-5A8AF8EED048}"/>
              </a:ext>
            </a:extLst>
          </p:cNvPr>
          <p:cNvSpPr txBox="1"/>
          <p:nvPr/>
        </p:nvSpPr>
        <p:spPr>
          <a:xfrm>
            <a:off x="7729836" y="5186597"/>
            <a:ext cx="3353347" cy="169277"/>
          </a:xfrm>
          <a:prstGeom prst="rect">
            <a:avLst/>
          </a:prstGeom>
          <a:noFill/>
        </p:spPr>
        <p:txBody>
          <a:bodyPr wrap="square">
            <a:spAutoFit/>
          </a:bodyPr>
          <a:lstStyle/>
          <a:p>
            <a:r>
              <a:rPr lang="tr-TR" sz="500" dirty="0">
                <a:latin typeface="Noto Sans"/>
              </a:rPr>
              <a:t>https://www.tokatgazetesi.com/aterosklerotik-kalp-hastaligi-nedir/</a:t>
            </a:r>
          </a:p>
        </p:txBody>
      </p:sp>
    </p:spTree>
    <p:extLst>
      <p:ext uri="{BB962C8B-B14F-4D97-AF65-F5344CB8AC3E}">
        <p14:creationId xmlns:p14="http://schemas.microsoft.com/office/powerpoint/2010/main" val="1542758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9623A26-118C-4624-8484-9C9A634B51E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0CAE62EC-2573-40D3-86D0-3E0751DD81D3}"/>
              </a:ext>
            </a:extLst>
          </p:cNvPr>
          <p:cNvSpPr>
            <a:spLocks noGrp="1"/>
          </p:cNvSpPr>
          <p:nvPr>
            <p:ph idx="1"/>
          </p:nvPr>
        </p:nvSpPr>
        <p:spPr/>
        <p:txBody>
          <a:bodyPr/>
          <a:lstStyle/>
          <a:p>
            <a:r>
              <a:rPr lang="tr-TR" b="0" i="0" dirty="0">
                <a:solidFill>
                  <a:srgbClr val="232323"/>
                </a:solidFill>
                <a:effectLst/>
                <a:latin typeface="Noto Sans"/>
              </a:rPr>
              <a:t>Bireysel bir hastayı değerlendirirken, hipertansiyon tanısı koymak karmaşıktır ve hem ofis içinde hem de dışında uygun teknik kullanılarak tekrarlanan kan basıncı ölçümlerinin entegrasyonunu gerektirir.</a:t>
            </a:r>
            <a:endParaRPr lang="tr-TR" dirty="0"/>
          </a:p>
        </p:txBody>
      </p:sp>
    </p:spTree>
    <p:extLst>
      <p:ext uri="{BB962C8B-B14F-4D97-AF65-F5344CB8AC3E}">
        <p14:creationId xmlns:p14="http://schemas.microsoft.com/office/powerpoint/2010/main" val="23349729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DE75D7D-2952-494C-B0D7-08E1D7E9F3A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BC535FC0-D03B-4C98-B2C0-990C2B25F261}"/>
              </a:ext>
            </a:extLst>
          </p:cNvPr>
          <p:cNvSpPr>
            <a:spLocks noGrp="1"/>
          </p:cNvSpPr>
          <p:nvPr>
            <p:ph idx="1"/>
          </p:nvPr>
        </p:nvSpPr>
        <p:spPr>
          <a:xfrm>
            <a:off x="2589212" y="1905000"/>
            <a:ext cx="4441175" cy="4006222"/>
          </a:xfrm>
        </p:spPr>
        <p:txBody>
          <a:bodyPr>
            <a:normAutofit fontScale="92500" lnSpcReduction="10000"/>
          </a:bodyPr>
          <a:lstStyle/>
          <a:p>
            <a:r>
              <a:rPr lang="tr-TR" b="0" i="0" dirty="0">
                <a:solidFill>
                  <a:srgbClr val="232323"/>
                </a:solidFill>
                <a:effectLst/>
                <a:latin typeface="Noto Sans"/>
              </a:rPr>
              <a:t>Bu spesifik hasta popülasyonları için, ortak karar verme ile bireyselleştirilmiş bir yaklaşım öneriyoruz </a:t>
            </a:r>
            <a:r>
              <a:rPr lang="tr-TR" dirty="0">
                <a:solidFill>
                  <a:srgbClr val="232323"/>
                </a:solidFill>
                <a:latin typeface="Noto Sans"/>
              </a:rPr>
              <a:t>.</a:t>
            </a:r>
          </a:p>
          <a:p>
            <a:pPr marL="0" indent="0">
              <a:buNone/>
            </a:pPr>
            <a:endParaRPr lang="tr-TR" b="0" i="0" dirty="0">
              <a:solidFill>
                <a:srgbClr val="232323"/>
              </a:solidFill>
              <a:effectLst/>
              <a:latin typeface="Noto Sans"/>
            </a:endParaRPr>
          </a:p>
          <a:p>
            <a:r>
              <a:rPr lang="tr-TR" dirty="0">
                <a:solidFill>
                  <a:srgbClr val="232323"/>
                </a:solidFill>
                <a:latin typeface="Noto Sans"/>
              </a:rPr>
              <a:t>T</a:t>
            </a:r>
            <a:r>
              <a:rPr lang="tr-TR" b="0" i="0" dirty="0">
                <a:solidFill>
                  <a:srgbClr val="232323"/>
                </a:solidFill>
                <a:effectLst/>
                <a:latin typeface="Noto Sans"/>
              </a:rPr>
              <a:t>ekrarlayan düşmeler, </a:t>
            </a:r>
          </a:p>
          <a:p>
            <a:pPr>
              <a:buFont typeface="Wingdings" panose="05000000000000000000" pitchFamily="2" charset="2"/>
              <a:buChar char="v"/>
            </a:pPr>
            <a:r>
              <a:rPr lang="tr-TR" b="0" i="0" dirty="0" err="1">
                <a:solidFill>
                  <a:srgbClr val="232323"/>
                </a:solidFill>
                <a:effectLst/>
                <a:latin typeface="Noto Sans"/>
              </a:rPr>
              <a:t>demans</a:t>
            </a:r>
            <a:r>
              <a:rPr lang="tr-TR" b="0" i="0" dirty="0">
                <a:solidFill>
                  <a:srgbClr val="232323"/>
                </a:solidFill>
                <a:effectLst/>
                <a:latin typeface="Noto Sans"/>
              </a:rPr>
              <a:t>, </a:t>
            </a:r>
          </a:p>
          <a:p>
            <a:pPr>
              <a:buFont typeface="Wingdings" panose="05000000000000000000" pitchFamily="2" charset="2"/>
              <a:buChar char="v"/>
            </a:pPr>
            <a:r>
              <a:rPr lang="tr-TR" b="0" i="0" dirty="0">
                <a:solidFill>
                  <a:srgbClr val="232323"/>
                </a:solidFill>
                <a:effectLst/>
                <a:latin typeface="Noto Sans"/>
              </a:rPr>
              <a:t>çoklu </a:t>
            </a:r>
            <a:r>
              <a:rPr lang="tr-TR" b="0" i="0" dirty="0" err="1">
                <a:solidFill>
                  <a:srgbClr val="232323"/>
                </a:solidFill>
                <a:effectLst/>
                <a:latin typeface="Noto Sans"/>
              </a:rPr>
              <a:t>komorbiditeler</a:t>
            </a:r>
            <a:r>
              <a:rPr lang="tr-TR" b="0" i="0" dirty="0">
                <a:solidFill>
                  <a:srgbClr val="232323"/>
                </a:solidFill>
                <a:effectLst/>
                <a:latin typeface="Noto Sans"/>
              </a:rPr>
              <a:t>,</a:t>
            </a:r>
          </a:p>
          <a:p>
            <a:pPr>
              <a:buFont typeface="Wingdings" panose="05000000000000000000" pitchFamily="2" charset="2"/>
              <a:buChar char="v"/>
            </a:pPr>
            <a:r>
              <a:rPr lang="tr-TR" b="0" i="0" dirty="0">
                <a:solidFill>
                  <a:srgbClr val="232323"/>
                </a:solidFill>
                <a:effectLst/>
                <a:latin typeface="Noto Sans"/>
              </a:rPr>
              <a:t> </a:t>
            </a:r>
            <a:r>
              <a:rPr lang="tr-TR" b="0" i="0" dirty="0" err="1">
                <a:solidFill>
                  <a:srgbClr val="232323"/>
                </a:solidFill>
                <a:effectLst/>
                <a:latin typeface="Noto Sans"/>
              </a:rPr>
              <a:t>ortostatik</a:t>
            </a:r>
            <a:r>
              <a:rPr lang="tr-TR" b="0" i="0" dirty="0">
                <a:solidFill>
                  <a:srgbClr val="232323"/>
                </a:solidFill>
                <a:effectLst/>
                <a:latin typeface="Noto Sans"/>
              </a:rPr>
              <a:t> hipotansiyon, </a:t>
            </a:r>
          </a:p>
          <a:p>
            <a:pPr>
              <a:buFont typeface="Wingdings" panose="05000000000000000000" pitchFamily="2" charset="2"/>
              <a:buChar char="v"/>
            </a:pPr>
            <a:r>
              <a:rPr lang="tr-TR" b="0" i="0" dirty="0">
                <a:solidFill>
                  <a:srgbClr val="232323"/>
                </a:solidFill>
                <a:effectLst/>
                <a:latin typeface="Noto Sans"/>
              </a:rPr>
              <a:t>bakımevinde kalma veya </a:t>
            </a:r>
          </a:p>
          <a:p>
            <a:pPr>
              <a:buFont typeface="Wingdings" panose="05000000000000000000" pitchFamily="2" charset="2"/>
              <a:buChar char="v"/>
            </a:pPr>
            <a:r>
              <a:rPr lang="tr-TR" b="0" i="0" dirty="0">
                <a:solidFill>
                  <a:srgbClr val="232323"/>
                </a:solidFill>
                <a:effectLst/>
                <a:latin typeface="Noto Sans"/>
              </a:rPr>
              <a:t>sınırlı yaşam beklentisi olanlar arasında </a:t>
            </a:r>
          </a:p>
          <a:p>
            <a:pPr marL="0" indent="0">
              <a:buNone/>
            </a:pPr>
            <a:r>
              <a:rPr lang="tr-TR" b="0" i="0" dirty="0" err="1">
                <a:solidFill>
                  <a:srgbClr val="232323"/>
                </a:solidFill>
                <a:effectLst/>
                <a:latin typeface="Noto Sans"/>
              </a:rPr>
              <a:t>antihipertansif</a:t>
            </a:r>
            <a:r>
              <a:rPr lang="tr-TR" b="0" i="0" dirty="0">
                <a:solidFill>
                  <a:srgbClr val="232323"/>
                </a:solidFill>
                <a:effectLst/>
                <a:latin typeface="Noto Sans"/>
              </a:rPr>
              <a:t> tedaviyi kesmeyi düşünüyoruz.</a:t>
            </a:r>
            <a:endParaRPr lang="tr-TR" dirty="0"/>
          </a:p>
          <a:p>
            <a:endParaRPr lang="tr-TR" dirty="0"/>
          </a:p>
        </p:txBody>
      </p:sp>
      <p:pic>
        <p:nvPicPr>
          <p:cNvPr id="18434" name="Picture 2" descr="Yaşlı Bakımevi Fiyatları (ÖZELLER) Temmuz 2021">
            <a:extLst>
              <a:ext uri="{FF2B5EF4-FFF2-40B4-BE49-F238E27FC236}">
                <a16:creationId xmlns:a16="http://schemas.microsoft.com/office/drawing/2014/main" xmlns="" id="{E529EDF4-4019-426E-9AED-79B666BA5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4744" y="2133599"/>
            <a:ext cx="3281446" cy="2318479"/>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4D099439-EAA4-4B52-8953-83FB3F51B5ED}"/>
              </a:ext>
            </a:extLst>
          </p:cNvPr>
          <p:cNvSpPr txBox="1"/>
          <p:nvPr/>
        </p:nvSpPr>
        <p:spPr>
          <a:xfrm>
            <a:off x="7294744" y="4680677"/>
            <a:ext cx="2914572" cy="169277"/>
          </a:xfrm>
          <a:prstGeom prst="rect">
            <a:avLst/>
          </a:prstGeom>
          <a:noFill/>
        </p:spPr>
        <p:txBody>
          <a:bodyPr wrap="square">
            <a:spAutoFit/>
          </a:bodyPr>
          <a:lstStyle/>
          <a:p>
            <a:r>
              <a:rPr lang="tr-TR" sz="500" dirty="0">
                <a:latin typeface="Noto Sans"/>
              </a:rPr>
              <a:t>https://www.devletdestekli.com/yasli-bakimevi-fiyatlari/</a:t>
            </a:r>
          </a:p>
        </p:txBody>
      </p:sp>
    </p:spTree>
    <p:extLst>
      <p:ext uri="{BB962C8B-B14F-4D97-AF65-F5344CB8AC3E}">
        <p14:creationId xmlns:p14="http://schemas.microsoft.com/office/powerpoint/2010/main" val="7045340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10A1592-5075-4BA6-A309-B64452B7652D}"/>
              </a:ext>
            </a:extLst>
          </p:cNvPr>
          <p:cNvSpPr>
            <a:spLocks noGrp="1"/>
          </p:cNvSpPr>
          <p:nvPr>
            <p:ph type="title"/>
          </p:nvPr>
        </p:nvSpPr>
        <p:spPr/>
        <p:txBody>
          <a:bodyPr>
            <a:normAutofit fontScale="90000"/>
          </a:bodyPr>
          <a:lstStyle/>
          <a:p>
            <a:r>
              <a:rPr lang="tr-TR" b="0" i="0" dirty="0">
                <a:solidFill>
                  <a:srgbClr val="232323"/>
                </a:solidFill>
                <a:effectLst/>
                <a:latin typeface="Noto Sans"/>
              </a:rPr>
              <a:t/>
            </a:r>
            <a:br>
              <a:rPr lang="tr-TR" b="0" i="0" dirty="0">
                <a:solidFill>
                  <a:srgbClr val="232323"/>
                </a:solidFill>
                <a:effectLst/>
                <a:latin typeface="Noto Sans"/>
              </a:rPr>
            </a:br>
            <a:r>
              <a:rPr lang="tr-TR" b="0" i="0" dirty="0">
                <a:solidFill>
                  <a:srgbClr val="232323"/>
                </a:solidFill>
                <a:effectLst/>
                <a:latin typeface="Noto Sans"/>
              </a:rPr>
              <a:t>Komorbiditelere dayalı belirli bir ilaç için spesifik </a:t>
            </a:r>
            <a:r>
              <a:rPr lang="tr-TR" b="0" i="0" dirty="0" err="1">
                <a:solidFill>
                  <a:srgbClr val="232323"/>
                </a:solidFill>
                <a:effectLst/>
                <a:latin typeface="Noto Sans"/>
              </a:rPr>
              <a:t>endikasyonlar</a:t>
            </a:r>
            <a:r>
              <a:rPr lang="tr-TR" b="0" i="0" dirty="0">
                <a:solidFill>
                  <a:srgbClr val="232323"/>
                </a:solidFill>
                <a:effectLst/>
                <a:latin typeface="Noto Sans"/>
              </a:rPr>
              <a:t> yoksa, </a:t>
            </a:r>
            <a:br>
              <a:rPr lang="tr-TR" b="0" i="0" dirty="0">
                <a:solidFill>
                  <a:srgbClr val="232323"/>
                </a:solidFill>
                <a:effectLst/>
                <a:latin typeface="Noto Sans"/>
              </a:rPr>
            </a:br>
            <a:r>
              <a:rPr lang="tr-TR" b="0" i="0" dirty="0">
                <a:solidFill>
                  <a:srgbClr val="232323"/>
                </a:solidFill>
                <a:effectLst/>
                <a:latin typeface="Noto Sans"/>
              </a:rPr>
              <a:t/>
            </a:r>
            <a:br>
              <a:rPr lang="tr-TR" b="0" i="0" dirty="0">
                <a:solidFill>
                  <a:srgbClr val="232323"/>
                </a:solidFill>
                <a:effectLst/>
                <a:latin typeface="Noto Sans"/>
              </a:rPr>
            </a:br>
            <a:r>
              <a:rPr lang="tr-TR" b="0" i="0" dirty="0">
                <a:solidFill>
                  <a:srgbClr val="232323"/>
                </a:solidFill>
                <a:effectLst/>
                <a:latin typeface="Noto Sans"/>
              </a:rPr>
              <a:t/>
            </a:r>
            <a:br>
              <a:rPr lang="tr-TR" b="0" i="0" dirty="0">
                <a:solidFill>
                  <a:srgbClr val="232323"/>
                </a:solidFill>
                <a:effectLst/>
                <a:latin typeface="Noto Sans"/>
              </a:rPr>
            </a:br>
            <a:endParaRPr lang="tr-TR" dirty="0"/>
          </a:p>
        </p:txBody>
      </p:sp>
      <p:sp>
        <p:nvSpPr>
          <p:cNvPr id="3" name="İçerik Yer Tutucusu 2">
            <a:extLst>
              <a:ext uri="{FF2B5EF4-FFF2-40B4-BE49-F238E27FC236}">
                <a16:creationId xmlns:a16="http://schemas.microsoft.com/office/drawing/2014/main" xmlns="" id="{B831484E-7F3C-4D6F-AE52-11D8B3B846CF}"/>
              </a:ext>
            </a:extLst>
          </p:cNvPr>
          <p:cNvSpPr>
            <a:spLocks noGrp="1"/>
          </p:cNvSpPr>
          <p:nvPr>
            <p:ph idx="1"/>
          </p:nvPr>
        </p:nvSpPr>
        <p:spPr>
          <a:xfrm>
            <a:off x="2589212" y="2133600"/>
            <a:ext cx="4681018" cy="3777622"/>
          </a:xfrm>
        </p:spPr>
        <p:txBody>
          <a:bodyPr/>
          <a:lstStyle/>
          <a:p>
            <a:endParaRPr lang="tr-TR" b="0" i="0" dirty="0">
              <a:solidFill>
                <a:srgbClr val="232323"/>
              </a:solidFill>
              <a:effectLst/>
              <a:latin typeface="Noto Sans"/>
            </a:endParaRPr>
          </a:p>
          <a:p>
            <a:r>
              <a:rPr lang="tr-TR" b="0" i="0" dirty="0" err="1">
                <a:solidFill>
                  <a:srgbClr val="232323"/>
                </a:solidFill>
                <a:effectLst/>
                <a:latin typeface="Noto Sans"/>
              </a:rPr>
              <a:t>Tiyazid</a:t>
            </a:r>
            <a:r>
              <a:rPr lang="tr-TR" b="0" i="0" dirty="0">
                <a:solidFill>
                  <a:srgbClr val="232323"/>
                </a:solidFill>
                <a:effectLst/>
                <a:latin typeface="Noto Sans"/>
              </a:rPr>
              <a:t> benzeri veya </a:t>
            </a:r>
            <a:r>
              <a:rPr lang="tr-TR" b="0" i="0" dirty="0" err="1">
                <a:solidFill>
                  <a:srgbClr val="232323"/>
                </a:solidFill>
                <a:effectLst/>
                <a:latin typeface="Noto Sans"/>
              </a:rPr>
              <a:t>tiyazid</a:t>
            </a:r>
            <a:r>
              <a:rPr lang="tr-TR" b="0" i="0" dirty="0">
                <a:solidFill>
                  <a:srgbClr val="232323"/>
                </a:solidFill>
                <a:effectLst/>
                <a:latin typeface="Noto Sans"/>
              </a:rPr>
              <a:t> tipi </a:t>
            </a:r>
            <a:r>
              <a:rPr lang="tr-TR" b="0" i="0" dirty="0" err="1">
                <a:solidFill>
                  <a:srgbClr val="232323"/>
                </a:solidFill>
                <a:effectLst/>
                <a:latin typeface="Noto Sans"/>
              </a:rPr>
              <a:t>diüretikler</a:t>
            </a:r>
            <a:endParaRPr lang="tr-TR" b="0" i="0" dirty="0">
              <a:solidFill>
                <a:srgbClr val="232323"/>
              </a:solidFill>
              <a:effectLst/>
              <a:latin typeface="Noto Sans"/>
            </a:endParaRP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Uzun etkili kalsiyum kanal </a:t>
            </a:r>
            <a:r>
              <a:rPr lang="tr-TR" b="0" i="0" dirty="0" err="1">
                <a:solidFill>
                  <a:srgbClr val="232323"/>
                </a:solidFill>
                <a:effectLst/>
                <a:latin typeface="Noto Sans"/>
              </a:rPr>
              <a:t>blokerleri</a:t>
            </a:r>
            <a:r>
              <a:rPr lang="tr-TR" b="0" i="0" dirty="0">
                <a:solidFill>
                  <a:srgbClr val="232323"/>
                </a:solidFill>
                <a:effectLst/>
                <a:latin typeface="Noto Sans"/>
              </a:rPr>
              <a:t> (çoğunlukla </a:t>
            </a:r>
            <a:r>
              <a:rPr lang="tr-TR" b="0" i="0" u="sng" dirty="0" err="1">
                <a:solidFill>
                  <a:srgbClr val="005B92"/>
                </a:solidFill>
                <a:effectLst/>
                <a:latin typeface="Noto Sans"/>
                <a:hlinkClick r:id="rId2"/>
              </a:rPr>
              <a:t>amlodipin</a:t>
            </a:r>
            <a:r>
              <a:rPr lang="tr-TR" b="0" i="0" dirty="0">
                <a:solidFill>
                  <a:srgbClr val="232323"/>
                </a:solidFill>
                <a:effectLst/>
                <a:latin typeface="Noto Sans"/>
              </a:rPr>
              <a:t> gibi bir </a:t>
            </a:r>
            <a:r>
              <a:rPr lang="tr-TR" b="0" i="0" dirty="0" err="1">
                <a:solidFill>
                  <a:srgbClr val="232323"/>
                </a:solidFill>
                <a:effectLst/>
                <a:latin typeface="Noto Sans"/>
              </a:rPr>
              <a:t>dihidropiridin</a:t>
            </a:r>
            <a:r>
              <a:rPr lang="tr-TR" b="0" i="0" dirty="0">
                <a:solidFill>
                  <a:srgbClr val="232323"/>
                </a:solidFill>
                <a:effectLst/>
                <a:latin typeface="Noto Sans"/>
              </a:rPr>
              <a:t> )</a:t>
            </a:r>
          </a:p>
          <a:p>
            <a:pPr marL="0" indent="0" algn="l">
              <a:buNone/>
            </a:pPr>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a:rPr>
              <a:t>Anjiyotensin</a:t>
            </a:r>
            <a:r>
              <a:rPr lang="tr-TR" b="0" i="0" dirty="0">
                <a:solidFill>
                  <a:srgbClr val="232323"/>
                </a:solidFill>
                <a:effectLst/>
                <a:latin typeface="Noto Sans"/>
              </a:rPr>
              <a:t> dönüştürücü enzim (ACE) inhibitörleri</a:t>
            </a:r>
          </a:p>
          <a:p>
            <a:pPr marL="0" indent="0" algn="l">
              <a:buNone/>
            </a:pPr>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a:rPr>
              <a:t>Anjiyotensin</a:t>
            </a:r>
            <a:r>
              <a:rPr lang="tr-TR" b="0" i="0" dirty="0">
                <a:solidFill>
                  <a:srgbClr val="232323"/>
                </a:solidFill>
                <a:effectLst/>
                <a:latin typeface="Noto Sans"/>
              </a:rPr>
              <a:t> II reseptör </a:t>
            </a:r>
            <a:r>
              <a:rPr lang="tr-TR" b="0" i="0" dirty="0" err="1">
                <a:solidFill>
                  <a:srgbClr val="232323"/>
                </a:solidFill>
                <a:effectLst/>
                <a:latin typeface="Noto Sans"/>
              </a:rPr>
              <a:t>blokerleri</a:t>
            </a:r>
            <a:r>
              <a:rPr lang="tr-TR" b="0" i="0" dirty="0">
                <a:solidFill>
                  <a:srgbClr val="232323"/>
                </a:solidFill>
                <a:effectLst/>
                <a:latin typeface="Noto Sans"/>
              </a:rPr>
              <a:t> (</a:t>
            </a:r>
            <a:r>
              <a:rPr lang="tr-TR" b="0" i="0" dirty="0" err="1">
                <a:solidFill>
                  <a:srgbClr val="232323"/>
                </a:solidFill>
                <a:effectLst/>
                <a:latin typeface="Noto Sans"/>
              </a:rPr>
              <a:t>ARB'ler</a:t>
            </a:r>
            <a:r>
              <a:rPr lang="tr-TR" b="0" i="0" dirty="0">
                <a:solidFill>
                  <a:srgbClr val="232323"/>
                </a:solidFill>
                <a:effectLst/>
                <a:latin typeface="Noto Sans"/>
              </a:rPr>
              <a:t>)</a:t>
            </a:r>
          </a:p>
          <a:p>
            <a:endParaRPr lang="tr-TR" dirty="0"/>
          </a:p>
        </p:txBody>
      </p:sp>
      <p:pic>
        <p:nvPicPr>
          <p:cNvPr id="19458" name="Picture 2" descr="NORVASC 10 mg Tablet Prospektüsü">
            <a:extLst>
              <a:ext uri="{FF2B5EF4-FFF2-40B4-BE49-F238E27FC236}">
                <a16:creationId xmlns:a16="http://schemas.microsoft.com/office/drawing/2014/main" xmlns="" id="{EB375587-B913-41ED-9E06-7D5123F95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466" y="1856282"/>
            <a:ext cx="24193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Gensenta İlaç San. ve Tic. A. Ş. &amp;gt; Ürünler &amp;gt; Kardiyovasküler Ajanlar &amp;gt; ACE  Inhibitörleri">
            <a:extLst>
              <a:ext uri="{FF2B5EF4-FFF2-40B4-BE49-F238E27FC236}">
                <a16:creationId xmlns:a16="http://schemas.microsoft.com/office/drawing/2014/main" xmlns="" id="{9D320D1B-10DA-4035-921A-934C25C87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2238" y="4108604"/>
            <a:ext cx="1866900"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xmlns="" id="{372587EF-70FD-4FBB-82B7-DC021415AADB}"/>
              </a:ext>
            </a:extLst>
          </p:cNvPr>
          <p:cNvSpPr txBox="1"/>
          <p:nvPr/>
        </p:nvSpPr>
        <p:spPr>
          <a:xfrm>
            <a:off x="7719466" y="3602252"/>
            <a:ext cx="6093500" cy="169277"/>
          </a:xfrm>
          <a:prstGeom prst="rect">
            <a:avLst/>
          </a:prstGeom>
          <a:noFill/>
        </p:spPr>
        <p:txBody>
          <a:bodyPr wrap="square">
            <a:spAutoFit/>
          </a:bodyPr>
          <a:lstStyle/>
          <a:p>
            <a:r>
              <a:rPr lang="tr-TR" sz="500" dirty="0">
                <a:latin typeface="Noto Sans"/>
              </a:rPr>
              <a:t>https://prospektus.co/ilac/norvasc-10-mg-30-tablet/</a:t>
            </a:r>
          </a:p>
        </p:txBody>
      </p:sp>
      <p:sp>
        <p:nvSpPr>
          <p:cNvPr id="9" name="Metin kutusu 8">
            <a:extLst>
              <a:ext uri="{FF2B5EF4-FFF2-40B4-BE49-F238E27FC236}">
                <a16:creationId xmlns:a16="http://schemas.microsoft.com/office/drawing/2014/main" xmlns="" id="{D287E127-CCF3-4B3A-A39A-FEB7E39574B5}"/>
              </a:ext>
            </a:extLst>
          </p:cNvPr>
          <p:cNvSpPr txBox="1"/>
          <p:nvPr/>
        </p:nvSpPr>
        <p:spPr>
          <a:xfrm>
            <a:off x="7603761" y="5860468"/>
            <a:ext cx="6093500" cy="169277"/>
          </a:xfrm>
          <a:prstGeom prst="rect">
            <a:avLst/>
          </a:prstGeom>
          <a:noFill/>
        </p:spPr>
        <p:txBody>
          <a:bodyPr wrap="square">
            <a:spAutoFit/>
          </a:bodyPr>
          <a:lstStyle/>
          <a:p>
            <a:r>
              <a:rPr lang="tr-TR" sz="500" dirty="0">
                <a:latin typeface="Noto Sans"/>
              </a:rPr>
              <a:t>https://rehberilac.com/kapril-25-mg-48-tablet/</a:t>
            </a:r>
          </a:p>
        </p:txBody>
      </p:sp>
    </p:spTree>
    <p:extLst>
      <p:ext uri="{BB962C8B-B14F-4D97-AF65-F5344CB8AC3E}">
        <p14:creationId xmlns:p14="http://schemas.microsoft.com/office/powerpoint/2010/main" val="21195712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1E97A32-6416-4AE3-ACD5-D960858EFA17}"/>
              </a:ext>
            </a:extLst>
          </p:cNvPr>
          <p:cNvSpPr>
            <a:spLocks noGrp="1"/>
          </p:cNvSpPr>
          <p:nvPr>
            <p:ph type="title"/>
          </p:nvPr>
        </p:nvSpPr>
        <p:spPr>
          <a:xfrm>
            <a:off x="2592926" y="436098"/>
            <a:ext cx="8690118" cy="878352"/>
          </a:xfrm>
        </p:spPr>
        <p:txBody>
          <a:bodyPr>
            <a:normAutofit fontScale="90000"/>
          </a:bodyPr>
          <a:lstStyle/>
          <a:p>
            <a:r>
              <a:rPr lang="tr-TR" b="0" i="0" dirty="0">
                <a:solidFill>
                  <a:srgbClr val="232323"/>
                </a:solidFill>
                <a:effectLst/>
                <a:latin typeface="Noto Sans"/>
              </a:rPr>
              <a:t>Başlangıç ​​tedavisinin seçiminde ek hususlar:</a:t>
            </a:r>
            <a:br>
              <a:rPr lang="tr-TR" b="0" i="0" dirty="0">
                <a:solidFill>
                  <a:srgbClr val="232323"/>
                </a:solidFill>
                <a:effectLst/>
                <a:latin typeface="Noto Sans"/>
              </a:rPr>
            </a:br>
            <a:endParaRPr lang="tr-TR" dirty="0"/>
          </a:p>
        </p:txBody>
      </p:sp>
      <p:sp>
        <p:nvSpPr>
          <p:cNvPr id="3" name="İçerik Yer Tutucusu 2">
            <a:extLst>
              <a:ext uri="{FF2B5EF4-FFF2-40B4-BE49-F238E27FC236}">
                <a16:creationId xmlns:a16="http://schemas.microsoft.com/office/drawing/2014/main" xmlns="" id="{EDCE62AB-F03B-450C-B93E-F018E0AACE6F}"/>
              </a:ext>
            </a:extLst>
          </p:cNvPr>
          <p:cNvSpPr>
            <a:spLocks noGrp="1"/>
          </p:cNvSpPr>
          <p:nvPr>
            <p:ph idx="1"/>
          </p:nvPr>
        </p:nvSpPr>
        <p:spPr>
          <a:xfrm>
            <a:off x="2589212" y="1252025"/>
            <a:ext cx="4740978" cy="4659197"/>
          </a:xfrm>
        </p:spPr>
        <p:txBody>
          <a:bodyPr>
            <a:normAutofit fontScale="92500" lnSpcReduction="10000"/>
          </a:bodyPr>
          <a:lstStyle/>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Siyah hastalarda başlangıç ​​</a:t>
            </a:r>
            <a:r>
              <a:rPr lang="tr-TR" b="0" i="0" dirty="0" err="1">
                <a:solidFill>
                  <a:srgbClr val="232323"/>
                </a:solidFill>
                <a:effectLst/>
                <a:latin typeface="Noto Sans"/>
              </a:rPr>
              <a:t>monoterapisi</a:t>
            </a:r>
            <a:r>
              <a:rPr lang="tr-TR" b="0" i="0" dirty="0">
                <a:solidFill>
                  <a:srgbClr val="232323"/>
                </a:solidFill>
                <a:effectLst/>
                <a:latin typeface="Noto Sans"/>
              </a:rPr>
              <a:t> olarak: </a:t>
            </a:r>
            <a:r>
              <a:rPr lang="tr-TR" b="0" i="0" dirty="0" err="1">
                <a:solidFill>
                  <a:srgbClr val="232323"/>
                </a:solidFill>
                <a:effectLst/>
                <a:latin typeface="Noto Sans"/>
              </a:rPr>
              <a:t>tiyazid</a:t>
            </a:r>
            <a:r>
              <a:rPr lang="tr-TR" b="0" i="0" dirty="0">
                <a:solidFill>
                  <a:srgbClr val="232323"/>
                </a:solidFill>
                <a:effectLst/>
                <a:latin typeface="Noto Sans"/>
              </a:rPr>
              <a:t> benzeri bir </a:t>
            </a:r>
            <a:r>
              <a:rPr lang="tr-TR" b="0" i="0" dirty="0" err="1">
                <a:solidFill>
                  <a:srgbClr val="232323"/>
                </a:solidFill>
                <a:effectLst/>
                <a:latin typeface="Noto Sans"/>
              </a:rPr>
              <a:t>diüretik</a:t>
            </a:r>
            <a:r>
              <a:rPr lang="tr-TR" b="0" i="0" dirty="0">
                <a:solidFill>
                  <a:srgbClr val="232323"/>
                </a:solidFill>
                <a:effectLst/>
                <a:latin typeface="Noto Sans"/>
              </a:rPr>
              <a:t> veya uzun etkili </a:t>
            </a:r>
            <a:r>
              <a:rPr lang="tr-TR" b="0" i="0" dirty="0" err="1">
                <a:solidFill>
                  <a:srgbClr val="232323"/>
                </a:solidFill>
                <a:effectLst/>
                <a:latin typeface="Noto Sans"/>
              </a:rPr>
              <a:t>dihidropiridin</a:t>
            </a:r>
            <a:r>
              <a:rPr lang="tr-TR" b="0" i="0" dirty="0">
                <a:solidFill>
                  <a:srgbClr val="232323"/>
                </a:solidFill>
                <a:effectLst/>
                <a:latin typeface="Noto Sans"/>
              </a:rPr>
              <a:t> kalsiyum kanal </a:t>
            </a:r>
            <a:r>
              <a:rPr lang="tr-TR" b="0" i="0" dirty="0" err="1">
                <a:solidFill>
                  <a:srgbClr val="232323"/>
                </a:solidFill>
                <a:effectLst/>
                <a:latin typeface="Noto Sans"/>
              </a:rPr>
              <a:t>blokeri</a:t>
            </a:r>
            <a:r>
              <a:rPr lang="tr-TR" b="0" i="0" dirty="0">
                <a:solidFill>
                  <a:srgbClr val="232323"/>
                </a:solidFill>
                <a:effectLst/>
                <a:latin typeface="Noto Sans"/>
              </a:rPr>
              <a:t> kullanılmalıdır.</a:t>
            </a:r>
          </a:p>
          <a:p>
            <a:pPr marL="0" indent="0" algn="l">
              <a:buNone/>
            </a:pPr>
            <a:endParaRPr lang="tr-TR" b="0" i="0" dirty="0">
              <a:solidFill>
                <a:srgbClr val="232323"/>
              </a:solidFill>
              <a:effectLst/>
              <a:latin typeface="Times New Roman" panose="02020603050405020304" pitchFamily="18" charset="0"/>
            </a:endParaRP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Diyabetik </a:t>
            </a:r>
            <a:r>
              <a:rPr lang="tr-TR" b="0" i="0" dirty="0" err="1">
                <a:solidFill>
                  <a:srgbClr val="232323"/>
                </a:solidFill>
                <a:effectLst/>
                <a:latin typeface="Noto Sans"/>
              </a:rPr>
              <a:t>nefropatisi</a:t>
            </a:r>
            <a:r>
              <a:rPr lang="tr-TR" b="0" i="0" dirty="0">
                <a:solidFill>
                  <a:srgbClr val="232323"/>
                </a:solidFill>
                <a:effectLst/>
                <a:latin typeface="Noto Sans"/>
              </a:rPr>
              <a:t> veya diyabetik olmayan kronik böbrek hastalığı olan hastalarda, özellikle </a:t>
            </a:r>
            <a:r>
              <a:rPr lang="tr-TR" b="0" i="0" dirty="0" err="1">
                <a:solidFill>
                  <a:srgbClr val="232323"/>
                </a:solidFill>
                <a:effectLst/>
                <a:latin typeface="Noto Sans"/>
              </a:rPr>
              <a:t>proteinüri</a:t>
            </a:r>
            <a:r>
              <a:rPr lang="tr-TR" b="0" i="0" dirty="0">
                <a:solidFill>
                  <a:srgbClr val="232323"/>
                </a:solidFill>
                <a:effectLst/>
                <a:latin typeface="Noto Sans"/>
              </a:rPr>
              <a:t> ile komplike olduğunda, başlangıç ​​</a:t>
            </a:r>
            <a:r>
              <a:rPr lang="tr-TR" b="0" i="0" dirty="0" err="1">
                <a:solidFill>
                  <a:srgbClr val="232323"/>
                </a:solidFill>
                <a:effectLst/>
                <a:latin typeface="Noto Sans"/>
              </a:rPr>
              <a:t>monoterapisi</a:t>
            </a:r>
            <a:r>
              <a:rPr lang="tr-TR" b="0" i="0" dirty="0">
                <a:solidFill>
                  <a:srgbClr val="232323"/>
                </a:solidFill>
                <a:effectLst/>
                <a:latin typeface="Noto Sans"/>
              </a:rPr>
              <a:t> için bir ACE inhibitörü </a:t>
            </a:r>
            <a:r>
              <a:rPr lang="tr-TR" b="1" i="0" dirty="0">
                <a:solidFill>
                  <a:srgbClr val="232323"/>
                </a:solidFill>
                <a:effectLst/>
                <a:latin typeface="Noto Sans"/>
              </a:rPr>
              <a:t>veya</a:t>
            </a:r>
            <a:r>
              <a:rPr lang="tr-TR" b="0" i="0" dirty="0">
                <a:solidFill>
                  <a:srgbClr val="232323"/>
                </a:solidFill>
                <a:effectLst/>
                <a:latin typeface="Noto Sans"/>
              </a:rPr>
              <a:t> bir ARB kullanılmalıdır. </a:t>
            </a:r>
          </a:p>
          <a:p>
            <a:pPr marL="0" indent="0" algn="l">
              <a:buNone/>
            </a:pPr>
            <a:endParaRPr lang="tr-TR" b="0" i="0" dirty="0">
              <a:solidFill>
                <a:srgbClr val="232323"/>
              </a:solidFill>
              <a:effectLst/>
              <a:latin typeface="Times New Roman" panose="02020603050405020304" pitchFamily="18" charset="0"/>
            </a:endParaRP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Beta </a:t>
            </a:r>
            <a:r>
              <a:rPr lang="tr-TR" b="0" i="0" dirty="0" err="1">
                <a:solidFill>
                  <a:srgbClr val="232323"/>
                </a:solidFill>
                <a:effectLst/>
                <a:latin typeface="Noto Sans"/>
              </a:rPr>
              <a:t>blokerler</a:t>
            </a:r>
            <a:r>
              <a:rPr lang="tr-TR" b="0" i="0" dirty="0">
                <a:solidFill>
                  <a:srgbClr val="232323"/>
                </a:solidFill>
                <a:effectLst/>
                <a:latin typeface="Noto Sans"/>
              </a:rPr>
              <a:t>, </a:t>
            </a:r>
            <a:r>
              <a:rPr lang="tr-TR" b="0" i="0" dirty="0" err="1">
                <a:solidFill>
                  <a:srgbClr val="232323"/>
                </a:solidFill>
                <a:effectLst/>
                <a:latin typeface="Noto Sans"/>
              </a:rPr>
              <a:t>iskemik</a:t>
            </a:r>
            <a:r>
              <a:rPr lang="tr-TR" b="0" i="0" dirty="0">
                <a:solidFill>
                  <a:srgbClr val="232323"/>
                </a:solidFill>
                <a:effectLst/>
                <a:latin typeface="Noto Sans"/>
              </a:rPr>
              <a:t> kalp hastalığı veya azalmış </a:t>
            </a:r>
            <a:r>
              <a:rPr lang="tr-TR" b="0" i="0" dirty="0" err="1">
                <a:solidFill>
                  <a:srgbClr val="232323"/>
                </a:solidFill>
                <a:effectLst/>
                <a:latin typeface="Noto Sans"/>
              </a:rPr>
              <a:t>ejeksiyon</a:t>
            </a:r>
            <a:r>
              <a:rPr lang="tr-TR" b="0" i="0" dirty="0">
                <a:solidFill>
                  <a:srgbClr val="232323"/>
                </a:solidFill>
                <a:effectLst/>
                <a:latin typeface="Noto Sans"/>
              </a:rPr>
              <a:t> fraksiyonu ile kalp yetmezliği gibi kullanımları için spesifik (zorlayıcı) bir </a:t>
            </a:r>
            <a:r>
              <a:rPr lang="tr-TR" b="0" i="0" dirty="0" err="1">
                <a:solidFill>
                  <a:srgbClr val="232323"/>
                </a:solidFill>
                <a:effectLst/>
                <a:latin typeface="Noto Sans"/>
              </a:rPr>
              <a:t>endikasyon</a:t>
            </a:r>
            <a:r>
              <a:rPr lang="tr-TR" b="0" i="0" dirty="0">
                <a:solidFill>
                  <a:srgbClr val="232323"/>
                </a:solidFill>
                <a:effectLst/>
                <a:latin typeface="Noto Sans"/>
              </a:rPr>
              <a:t> olmadığında artık başlangıç ​​</a:t>
            </a:r>
            <a:r>
              <a:rPr lang="tr-TR" b="0" i="0" dirty="0" err="1">
                <a:solidFill>
                  <a:srgbClr val="232323"/>
                </a:solidFill>
                <a:effectLst/>
                <a:latin typeface="Noto Sans"/>
              </a:rPr>
              <a:t>monoterapisi</a:t>
            </a:r>
            <a:r>
              <a:rPr lang="tr-TR" b="0" i="0" dirty="0">
                <a:solidFill>
                  <a:srgbClr val="232323"/>
                </a:solidFill>
                <a:effectLst/>
                <a:latin typeface="Noto Sans"/>
              </a:rPr>
              <a:t> olarak önerilmemektedir.</a:t>
            </a:r>
            <a:endParaRPr lang="tr-TR" dirty="0"/>
          </a:p>
        </p:txBody>
      </p:sp>
      <p:pic>
        <p:nvPicPr>
          <p:cNvPr id="20482" name="Picture 2" descr="Gensenta İlaç San. ve Tic. A. Ş. &amp;gt; Ürünler &amp;gt; Kardiyovasküler Ajanlar &amp;gt; ACE  Inhibitörleri">
            <a:extLst>
              <a:ext uri="{FF2B5EF4-FFF2-40B4-BE49-F238E27FC236}">
                <a16:creationId xmlns:a16="http://schemas.microsoft.com/office/drawing/2014/main" xmlns="" id="{BC4BB842-30B7-4019-864F-8B958E4A9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5848" y="1620185"/>
            <a:ext cx="2512414" cy="225604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laçla Hemanjiom Tedavisi: Propranolol İçerikli Dideral Önerilir">
            <a:extLst>
              <a:ext uri="{FF2B5EF4-FFF2-40B4-BE49-F238E27FC236}">
                <a16:creationId xmlns:a16="http://schemas.microsoft.com/office/drawing/2014/main" xmlns="" id="{4D22BF38-B228-4B66-AC8C-E0E18D31D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848" y="4339597"/>
            <a:ext cx="2905125" cy="1571625"/>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xmlns="" id="{F033B2DD-AC8B-40CD-8A4E-356B219E2218}"/>
              </a:ext>
            </a:extLst>
          </p:cNvPr>
          <p:cNvSpPr txBox="1"/>
          <p:nvPr/>
        </p:nvSpPr>
        <p:spPr>
          <a:xfrm>
            <a:off x="7755848" y="3710391"/>
            <a:ext cx="4054057" cy="169277"/>
          </a:xfrm>
          <a:prstGeom prst="rect">
            <a:avLst/>
          </a:prstGeom>
          <a:noFill/>
        </p:spPr>
        <p:txBody>
          <a:bodyPr wrap="square">
            <a:spAutoFit/>
          </a:bodyPr>
          <a:lstStyle/>
          <a:p>
            <a:r>
              <a:rPr lang="tr-TR" sz="500" dirty="0">
                <a:latin typeface="Noto Sans"/>
              </a:rPr>
              <a:t>https://rehberilac.com/kapril-25-mg-48-tablet/</a:t>
            </a:r>
          </a:p>
        </p:txBody>
      </p:sp>
      <p:sp>
        <p:nvSpPr>
          <p:cNvPr id="9" name="Metin kutusu 8">
            <a:extLst>
              <a:ext uri="{FF2B5EF4-FFF2-40B4-BE49-F238E27FC236}">
                <a16:creationId xmlns:a16="http://schemas.microsoft.com/office/drawing/2014/main" xmlns="" id="{F0B13E65-E61E-4A04-A454-A0107FBFBC7A}"/>
              </a:ext>
            </a:extLst>
          </p:cNvPr>
          <p:cNvSpPr txBox="1"/>
          <p:nvPr/>
        </p:nvSpPr>
        <p:spPr>
          <a:xfrm>
            <a:off x="7614223" y="5947450"/>
            <a:ext cx="6093500" cy="169277"/>
          </a:xfrm>
          <a:prstGeom prst="rect">
            <a:avLst/>
          </a:prstGeom>
          <a:noFill/>
        </p:spPr>
        <p:txBody>
          <a:bodyPr wrap="square">
            <a:spAutoFit/>
          </a:bodyPr>
          <a:lstStyle/>
          <a:p>
            <a:r>
              <a:rPr lang="tr-TR" sz="500" dirty="0">
                <a:latin typeface="Noto Sans"/>
              </a:rPr>
              <a:t>https://www.ilactr.com/ilac/dideral.html</a:t>
            </a:r>
          </a:p>
        </p:txBody>
      </p:sp>
    </p:spTree>
    <p:extLst>
      <p:ext uri="{BB962C8B-B14F-4D97-AF65-F5344CB8AC3E}">
        <p14:creationId xmlns:p14="http://schemas.microsoft.com/office/powerpoint/2010/main" val="270412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0FC431E-2676-4DDC-B115-A9D075F214AB}"/>
              </a:ext>
            </a:extLst>
          </p:cNvPr>
          <p:cNvSpPr>
            <a:spLocks noGrp="1"/>
          </p:cNvSpPr>
          <p:nvPr>
            <p:ph type="title"/>
          </p:nvPr>
        </p:nvSpPr>
        <p:spPr/>
        <p:txBody>
          <a:bodyPr/>
          <a:lstStyle/>
          <a:p>
            <a:r>
              <a:rPr lang="tr-TR" b="1" i="0" dirty="0">
                <a:solidFill>
                  <a:srgbClr val="232323"/>
                </a:solidFill>
                <a:effectLst/>
                <a:latin typeface="Noto Sans"/>
              </a:rPr>
              <a:t>Kombinasyon tedavisi </a:t>
            </a:r>
            <a:r>
              <a:rPr lang="tr-TR" b="0" i="0" dirty="0">
                <a:solidFill>
                  <a:srgbClr val="232323"/>
                </a:solidFill>
                <a:effectLst/>
                <a:latin typeface="Noto Sans"/>
              </a:rPr>
              <a:t> </a:t>
            </a:r>
            <a:endParaRPr lang="tr-TR" dirty="0"/>
          </a:p>
        </p:txBody>
      </p:sp>
      <p:sp>
        <p:nvSpPr>
          <p:cNvPr id="3" name="İçerik Yer Tutucusu 2">
            <a:extLst>
              <a:ext uri="{FF2B5EF4-FFF2-40B4-BE49-F238E27FC236}">
                <a16:creationId xmlns:a16="http://schemas.microsoft.com/office/drawing/2014/main" xmlns="" id="{1E86147A-9DFA-43A5-BA3C-0F03ED0AADFC}"/>
              </a:ext>
            </a:extLst>
          </p:cNvPr>
          <p:cNvSpPr>
            <a:spLocks noGrp="1"/>
          </p:cNvSpPr>
          <p:nvPr>
            <p:ph idx="1"/>
          </p:nvPr>
        </p:nvSpPr>
        <p:spPr>
          <a:xfrm>
            <a:off x="1918741" y="1719390"/>
            <a:ext cx="6235908" cy="4691922"/>
          </a:xfrm>
        </p:spPr>
        <p:txBody>
          <a:bodyPr>
            <a:normAutofit lnSpcReduction="10000"/>
          </a:bodyPr>
          <a:lstStyle/>
          <a:p>
            <a:r>
              <a:rPr lang="tr-TR" b="0" i="0" dirty="0">
                <a:solidFill>
                  <a:srgbClr val="232323"/>
                </a:solidFill>
                <a:effectLst/>
                <a:latin typeface="Noto Sans"/>
              </a:rPr>
              <a:t>Tek ajan tedavisi, başlangıç ​​sistolik kan basıncı hedeflerinin 15 </a:t>
            </a:r>
            <a:r>
              <a:rPr lang="tr-TR" b="0" i="0" dirty="0" err="1">
                <a:solidFill>
                  <a:srgbClr val="232323"/>
                </a:solidFill>
                <a:effectLst/>
                <a:latin typeface="Noto Sans"/>
              </a:rPr>
              <a:t>mmHg</a:t>
            </a:r>
            <a:r>
              <a:rPr lang="tr-TR" b="0" i="0" dirty="0">
                <a:solidFill>
                  <a:srgbClr val="232323"/>
                </a:solidFill>
                <a:effectLst/>
                <a:latin typeface="Noto Sans"/>
              </a:rPr>
              <a:t> veya üzerinde olan çoğu hastada kan basıncını yeterince kontrol etmeyecektir. Farklı sınıflardan ilaçlarla kombinasyon tedavisi, tek bir ajanın dozunu iki katına çıkarmaktan önemli ölçüde daha fazla kan basıncı düşürücü etkiye sahiptir ve genellikle daha yüksek doz </a:t>
            </a:r>
            <a:r>
              <a:rPr lang="tr-TR" b="0" i="0" dirty="0" err="1">
                <a:solidFill>
                  <a:srgbClr val="232323"/>
                </a:solidFill>
                <a:effectLst/>
                <a:latin typeface="Noto Sans"/>
              </a:rPr>
              <a:t>monoterapi</a:t>
            </a:r>
            <a:r>
              <a:rPr lang="tr-TR" b="0" i="0" dirty="0">
                <a:solidFill>
                  <a:srgbClr val="232323"/>
                </a:solidFill>
                <a:effectLst/>
                <a:latin typeface="Noto Sans"/>
              </a:rPr>
              <a:t> ile görülen yan etkilerde azalma olur .</a:t>
            </a:r>
          </a:p>
          <a:p>
            <a:r>
              <a:rPr lang="tr-TR" b="0" i="0" dirty="0">
                <a:solidFill>
                  <a:srgbClr val="232323"/>
                </a:solidFill>
                <a:effectLst/>
                <a:latin typeface="Noto Sans"/>
              </a:rPr>
              <a:t> Kan basıncını kontrol etmek için birden fazla ajana ihtiyaç duyulduğunda, uzun etkili bir </a:t>
            </a:r>
            <a:r>
              <a:rPr lang="tr-TR" b="0" i="0" dirty="0" err="1">
                <a:solidFill>
                  <a:srgbClr val="232323"/>
                </a:solidFill>
                <a:effectLst/>
                <a:latin typeface="Noto Sans"/>
              </a:rPr>
              <a:t>dihidropiridin</a:t>
            </a:r>
            <a:r>
              <a:rPr lang="tr-TR" b="0" i="0" dirty="0">
                <a:solidFill>
                  <a:srgbClr val="232323"/>
                </a:solidFill>
                <a:effectLst/>
                <a:latin typeface="Noto Sans"/>
              </a:rPr>
              <a:t> kalsiyum kanal </a:t>
            </a:r>
            <a:r>
              <a:rPr lang="tr-TR" b="0" i="0" dirty="0" err="1">
                <a:solidFill>
                  <a:srgbClr val="232323"/>
                </a:solidFill>
                <a:effectLst/>
                <a:latin typeface="Noto Sans"/>
              </a:rPr>
              <a:t>blokörü</a:t>
            </a:r>
            <a:r>
              <a:rPr lang="tr-TR" b="0" i="0" dirty="0">
                <a:solidFill>
                  <a:srgbClr val="232323"/>
                </a:solidFill>
                <a:effectLst/>
                <a:latin typeface="Noto Sans"/>
              </a:rPr>
              <a:t> ile birlikte uzun etkili bir ACE inhibitörü veya ARB ile tedaviyi öneriyoruz. </a:t>
            </a:r>
          </a:p>
          <a:p>
            <a:r>
              <a:rPr lang="tr-TR" b="0" i="0" dirty="0">
                <a:solidFill>
                  <a:srgbClr val="232323"/>
                </a:solidFill>
                <a:effectLst/>
                <a:latin typeface="Noto Sans"/>
              </a:rPr>
              <a:t>Bir ACE inhibitörü veya </a:t>
            </a:r>
            <a:r>
              <a:rPr lang="tr-TR" b="0" i="0" dirty="0" err="1">
                <a:solidFill>
                  <a:srgbClr val="232323"/>
                </a:solidFill>
                <a:effectLst/>
                <a:latin typeface="Noto Sans"/>
              </a:rPr>
              <a:t>ARB'nin</a:t>
            </a:r>
            <a:r>
              <a:rPr lang="tr-TR" b="0" i="0" dirty="0">
                <a:solidFill>
                  <a:srgbClr val="232323"/>
                </a:solidFill>
                <a:effectLst/>
                <a:latin typeface="Noto Sans"/>
              </a:rPr>
              <a:t> bir </a:t>
            </a:r>
            <a:r>
              <a:rPr lang="tr-TR" b="0" i="0" dirty="0" err="1">
                <a:solidFill>
                  <a:srgbClr val="232323"/>
                </a:solidFill>
                <a:effectLst/>
                <a:latin typeface="Noto Sans"/>
              </a:rPr>
              <a:t>tiyazid</a:t>
            </a:r>
            <a:r>
              <a:rPr lang="tr-TR" b="0" i="0" dirty="0">
                <a:solidFill>
                  <a:srgbClr val="232323"/>
                </a:solidFill>
                <a:effectLst/>
                <a:latin typeface="Noto Sans"/>
              </a:rPr>
              <a:t> </a:t>
            </a:r>
            <a:r>
              <a:rPr lang="tr-TR" b="0" i="0" dirty="0" err="1">
                <a:solidFill>
                  <a:srgbClr val="232323"/>
                </a:solidFill>
                <a:effectLst/>
                <a:latin typeface="Noto Sans"/>
              </a:rPr>
              <a:t>diüretik</a:t>
            </a:r>
            <a:r>
              <a:rPr lang="tr-TR" b="0" i="0" dirty="0">
                <a:solidFill>
                  <a:srgbClr val="232323"/>
                </a:solidFill>
                <a:effectLst/>
                <a:latin typeface="Noto Sans"/>
              </a:rPr>
              <a:t> ile kombinasyonu da kullanılabilir, ancak </a:t>
            </a:r>
            <a:r>
              <a:rPr lang="tr-TR" b="0" i="0" u="sng" dirty="0" err="1">
                <a:solidFill>
                  <a:srgbClr val="005B92"/>
                </a:solidFill>
                <a:effectLst/>
                <a:latin typeface="Noto Sans"/>
                <a:hlinkClick r:id="rId2"/>
              </a:rPr>
              <a:t>hidroklorotiyazid</a:t>
            </a:r>
            <a:r>
              <a:rPr lang="tr-TR" b="0" i="0" dirty="0">
                <a:solidFill>
                  <a:srgbClr val="232323"/>
                </a:solidFill>
                <a:effectLst/>
                <a:latin typeface="Noto Sans"/>
              </a:rPr>
              <a:t> kullanıldığında daha az faydalı olabilir. </a:t>
            </a:r>
            <a:endParaRPr lang="tr-TR" dirty="0"/>
          </a:p>
        </p:txBody>
      </p:sp>
      <p:pic>
        <p:nvPicPr>
          <p:cNvPr id="21506" name="Picture 2" descr="Diyabet ve böbrek hastaları için en iyi ve güvenli anti-hipertansif tedavi  hangisi?">
            <a:extLst>
              <a:ext uri="{FF2B5EF4-FFF2-40B4-BE49-F238E27FC236}">
                <a16:creationId xmlns:a16="http://schemas.microsoft.com/office/drawing/2014/main" xmlns="" id="{F6FEA028-9B8E-45C1-BB33-B123458CE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3891" y="2784461"/>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68929A4B-CC6D-4E38-8288-63B6D603C67A}"/>
              </a:ext>
            </a:extLst>
          </p:cNvPr>
          <p:cNvSpPr txBox="1"/>
          <p:nvPr/>
        </p:nvSpPr>
        <p:spPr>
          <a:xfrm rot="10800000" flipV="1">
            <a:off x="8593891" y="4795865"/>
            <a:ext cx="2827129" cy="169277"/>
          </a:xfrm>
          <a:prstGeom prst="rect">
            <a:avLst/>
          </a:prstGeom>
          <a:noFill/>
        </p:spPr>
        <p:txBody>
          <a:bodyPr wrap="square">
            <a:spAutoFit/>
          </a:bodyPr>
          <a:lstStyle/>
          <a:p>
            <a:r>
              <a:rPr lang="tr-TR" sz="500" dirty="0">
                <a:latin typeface="Noto Sans"/>
              </a:rPr>
              <a:t>https://www.medikalakademi.com.tr/hipertansiyon-nedir-nedenleri-belirtileri-teshis-tedavi/</a:t>
            </a:r>
          </a:p>
        </p:txBody>
      </p:sp>
    </p:spTree>
    <p:extLst>
      <p:ext uri="{BB962C8B-B14F-4D97-AF65-F5344CB8AC3E}">
        <p14:creationId xmlns:p14="http://schemas.microsoft.com/office/powerpoint/2010/main" val="28137586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DD4C2B1-947B-4DAC-ACF4-F53EF1BF316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FADB0C4-BC06-4B6C-A680-C60E3CF6B182}"/>
              </a:ext>
            </a:extLst>
          </p:cNvPr>
          <p:cNvSpPr>
            <a:spLocks noGrp="1"/>
          </p:cNvSpPr>
          <p:nvPr>
            <p:ph idx="1"/>
          </p:nvPr>
        </p:nvSpPr>
        <p:spPr/>
        <p:txBody>
          <a:bodyPr>
            <a:normAutofit/>
          </a:bodyPr>
          <a:lstStyle/>
          <a:p>
            <a:r>
              <a:rPr lang="tr-TR" b="0" i="0" dirty="0">
                <a:solidFill>
                  <a:srgbClr val="232323"/>
                </a:solidFill>
                <a:effectLst/>
                <a:latin typeface="Noto Sans"/>
              </a:rPr>
              <a:t>Kan basıncı, hedef kan basıncının 20 </a:t>
            </a:r>
            <a:r>
              <a:rPr lang="tr-TR" b="0" i="0" dirty="0" err="1">
                <a:solidFill>
                  <a:srgbClr val="232323"/>
                </a:solidFill>
                <a:effectLst/>
                <a:latin typeface="Noto Sans"/>
              </a:rPr>
              <a:t>mmHg</a:t>
            </a:r>
            <a:r>
              <a:rPr lang="tr-TR" b="0" i="0" dirty="0">
                <a:solidFill>
                  <a:srgbClr val="232323"/>
                </a:solidFill>
                <a:effectLst/>
                <a:latin typeface="Noto Sans"/>
              </a:rPr>
              <a:t> sistolik veya 10 </a:t>
            </a:r>
            <a:r>
              <a:rPr lang="tr-TR" b="0" i="0" dirty="0" err="1">
                <a:solidFill>
                  <a:srgbClr val="232323"/>
                </a:solidFill>
                <a:effectLst/>
                <a:latin typeface="Noto Sans"/>
              </a:rPr>
              <a:t>mmHg</a:t>
            </a:r>
            <a:r>
              <a:rPr lang="tr-TR" b="0" i="0" dirty="0">
                <a:solidFill>
                  <a:srgbClr val="232323"/>
                </a:solidFill>
                <a:effectLst/>
                <a:latin typeface="Noto Sans"/>
              </a:rPr>
              <a:t> </a:t>
            </a:r>
            <a:r>
              <a:rPr lang="tr-TR" b="0" i="0" dirty="0" err="1">
                <a:solidFill>
                  <a:srgbClr val="232323"/>
                </a:solidFill>
                <a:effectLst/>
                <a:latin typeface="Noto Sans"/>
              </a:rPr>
              <a:t>diyastolik</a:t>
            </a:r>
            <a:r>
              <a:rPr lang="tr-TR" b="0" i="0" dirty="0">
                <a:solidFill>
                  <a:srgbClr val="232323"/>
                </a:solidFill>
                <a:effectLst/>
                <a:latin typeface="Noto Sans"/>
              </a:rPr>
              <a:t> üzerinde olan herhangi bir hastada, farklı sınıflardan iki birinci basamak ajan ile başlangıç ​​kombinasyon </a:t>
            </a:r>
            <a:r>
              <a:rPr lang="tr-TR" b="0" i="0" dirty="0" err="1">
                <a:solidFill>
                  <a:srgbClr val="232323"/>
                </a:solidFill>
                <a:effectLst/>
                <a:latin typeface="Noto Sans"/>
              </a:rPr>
              <a:t>antihipertansif</a:t>
            </a:r>
            <a:r>
              <a:rPr lang="tr-TR" b="0" i="0" dirty="0">
                <a:solidFill>
                  <a:srgbClr val="232323"/>
                </a:solidFill>
                <a:effectLst/>
                <a:latin typeface="Noto Sans"/>
              </a:rPr>
              <a:t> tedavisi önerilir </a:t>
            </a:r>
          </a:p>
          <a:p>
            <a:pPr algn="l"/>
            <a:r>
              <a:rPr lang="tr-TR" b="0" i="0" dirty="0">
                <a:solidFill>
                  <a:srgbClr val="232323"/>
                </a:solidFill>
                <a:effectLst/>
                <a:latin typeface="Noto Sans"/>
              </a:rPr>
              <a:t>İki </a:t>
            </a:r>
            <a:r>
              <a:rPr lang="tr-TR" b="0" i="0" dirty="0" err="1">
                <a:solidFill>
                  <a:srgbClr val="232323"/>
                </a:solidFill>
                <a:effectLst/>
                <a:latin typeface="Noto Sans"/>
              </a:rPr>
              <a:t>antihipertansif</a:t>
            </a:r>
            <a:r>
              <a:rPr lang="tr-TR" b="0" i="0" dirty="0">
                <a:solidFill>
                  <a:srgbClr val="232323"/>
                </a:solidFill>
                <a:effectLst/>
                <a:latin typeface="Noto Sans"/>
              </a:rPr>
              <a:t> ilacın kullanılmasına rağmen kan basıncı kontrolsüz kalırsa, hem uzun etkili bir </a:t>
            </a:r>
            <a:r>
              <a:rPr lang="tr-TR" b="0" i="0" dirty="0" err="1">
                <a:solidFill>
                  <a:srgbClr val="232323"/>
                </a:solidFill>
                <a:effectLst/>
                <a:latin typeface="Noto Sans"/>
              </a:rPr>
              <a:t>dihidropiridin</a:t>
            </a:r>
            <a:r>
              <a:rPr lang="tr-TR" b="0" i="0" dirty="0">
                <a:solidFill>
                  <a:srgbClr val="232323"/>
                </a:solidFill>
                <a:effectLst/>
                <a:latin typeface="Noto Sans"/>
              </a:rPr>
              <a:t> kalsiyum kanal </a:t>
            </a:r>
            <a:r>
              <a:rPr lang="tr-TR" b="0" i="0" dirty="0" err="1">
                <a:solidFill>
                  <a:srgbClr val="232323"/>
                </a:solidFill>
                <a:effectLst/>
                <a:latin typeface="Noto Sans"/>
              </a:rPr>
              <a:t>blokörü</a:t>
            </a:r>
            <a:r>
              <a:rPr lang="tr-TR" b="0" i="0" dirty="0">
                <a:solidFill>
                  <a:srgbClr val="232323"/>
                </a:solidFill>
                <a:effectLst/>
                <a:latin typeface="Noto Sans"/>
              </a:rPr>
              <a:t> hem de </a:t>
            </a:r>
            <a:r>
              <a:rPr lang="tr-TR" b="0" i="0" dirty="0" err="1">
                <a:solidFill>
                  <a:srgbClr val="232323"/>
                </a:solidFill>
                <a:effectLst/>
                <a:latin typeface="Noto Sans"/>
              </a:rPr>
              <a:t>tiyazid</a:t>
            </a:r>
            <a:r>
              <a:rPr lang="tr-TR" b="0" i="0" dirty="0">
                <a:solidFill>
                  <a:srgbClr val="232323"/>
                </a:solidFill>
                <a:effectLst/>
                <a:latin typeface="Noto Sans"/>
              </a:rPr>
              <a:t> benzeri bir </a:t>
            </a:r>
            <a:r>
              <a:rPr lang="tr-TR" b="0" i="0" dirty="0" err="1">
                <a:solidFill>
                  <a:srgbClr val="232323"/>
                </a:solidFill>
                <a:effectLst/>
                <a:latin typeface="Noto Sans"/>
              </a:rPr>
              <a:t>diüretik</a:t>
            </a:r>
            <a:r>
              <a:rPr lang="tr-TR" b="0" i="0" dirty="0">
                <a:solidFill>
                  <a:srgbClr val="232323"/>
                </a:solidFill>
                <a:effectLst/>
                <a:latin typeface="Noto Sans"/>
              </a:rPr>
              <a:t> ile birlikte ACE inhibitörü veya ARB ile tedaviyi öneririz. ( </a:t>
            </a:r>
            <a:r>
              <a:rPr lang="tr-TR" b="0" i="0" u="sng" dirty="0" err="1">
                <a:solidFill>
                  <a:srgbClr val="005B92"/>
                </a:solidFill>
                <a:effectLst/>
                <a:latin typeface="Noto Sans"/>
                <a:hlinkClick r:id="rId2"/>
              </a:rPr>
              <a:t>klortalidon</a:t>
            </a:r>
            <a:r>
              <a:rPr lang="tr-TR" b="0" i="0" dirty="0">
                <a:solidFill>
                  <a:srgbClr val="232323"/>
                </a:solidFill>
                <a:effectLst/>
                <a:latin typeface="Noto Sans"/>
              </a:rPr>
              <a:t> tercih edilir). </a:t>
            </a:r>
          </a:p>
          <a:p>
            <a:pPr algn="l"/>
            <a:r>
              <a:rPr lang="tr-TR" b="0" i="0" dirty="0">
                <a:solidFill>
                  <a:srgbClr val="232323"/>
                </a:solidFill>
                <a:effectLst/>
                <a:latin typeface="Noto Sans"/>
              </a:rPr>
              <a:t>Bacak şişmesi nedeniyle uzun etkili bir </a:t>
            </a:r>
            <a:r>
              <a:rPr lang="tr-TR" b="0" i="0" dirty="0" err="1">
                <a:solidFill>
                  <a:srgbClr val="232323"/>
                </a:solidFill>
                <a:effectLst/>
                <a:latin typeface="Noto Sans"/>
              </a:rPr>
              <a:t>dihidropiridin</a:t>
            </a:r>
            <a:r>
              <a:rPr lang="tr-TR" b="0" i="0" dirty="0">
                <a:solidFill>
                  <a:srgbClr val="232323"/>
                </a:solidFill>
                <a:effectLst/>
                <a:latin typeface="Noto Sans"/>
              </a:rPr>
              <a:t> kalsiyum kanal </a:t>
            </a:r>
            <a:r>
              <a:rPr lang="tr-TR" b="0" i="0" dirty="0" err="1">
                <a:solidFill>
                  <a:srgbClr val="232323"/>
                </a:solidFill>
                <a:effectLst/>
                <a:latin typeface="Noto Sans"/>
              </a:rPr>
              <a:t>blokeri</a:t>
            </a:r>
            <a:r>
              <a:rPr lang="tr-TR" b="0" i="0" dirty="0">
                <a:solidFill>
                  <a:srgbClr val="232323"/>
                </a:solidFill>
                <a:effectLst/>
                <a:latin typeface="Noto Sans"/>
              </a:rPr>
              <a:t> </a:t>
            </a:r>
            <a:r>
              <a:rPr lang="tr-TR" b="0" i="0" dirty="0" err="1">
                <a:solidFill>
                  <a:srgbClr val="232323"/>
                </a:solidFill>
                <a:effectLst/>
                <a:latin typeface="Noto Sans"/>
              </a:rPr>
              <a:t>tolere</a:t>
            </a:r>
            <a:r>
              <a:rPr lang="tr-TR" b="0" i="0" dirty="0">
                <a:solidFill>
                  <a:srgbClr val="232323"/>
                </a:solidFill>
                <a:effectLst/>
                <a:latin typeface="Noto Sans"/>
              </a:rPr>
              <a:t> edilmiyorsa, bunun yerine </a:t>
            </a:r>
            <a:r>
              <a:rPr lang="tr-TR" b="0" i="0" dirty="0" err="1">
                <a:solidFill>
                  <a:srgbClr val="232323"/>
                </a:solidFill>
                <a:effectLst/>
                <a:latin typeface="Noto Sans"/>
              </a:rPr>
              <a:t>dihidropiridin</a:t>
            </a:r>
            <a:r>
              <a:rPr lang="tr-TR" b="0" i="0" dirty="0">
                <a:solidFill>
                  <a:srgbClr val="232323"/>
                </a:solidFill>
                <a:effectLst/>
                <a:latin typeface="Noto Sans"/>
              </a:rPr>
              <a:t> olmayan bir kalsiyum kanal </a:t>
            </a:r>
            <a:r>
              <a:rPr lang="tr-TR" b="0" i="0" dirty="0" err="1">
                <a:solidFill>
                  <a:srgbClr val="232323"/>
                </a:solidFill>
                <a:effectLst/>
                <a:latin typeface="Noto Sans"/>
              </a:rPr>
              <a:t>blokörü</a:t>
            </a:r>
            <a:r>
              <a:rPr lang="tr-TR" b="0" i="0" dirty="0">
                <a:solidFill>
                  <a:srgbClr val="232323"/>
                </a:solidFill>
                <a:effectLst/>
                <a:latin typeface="Noto Sans"/>
              </a:rPr>
              <a:t> (yani </a:t>
            </a:r>
            <a:r>
              <a:rPr lang="tr-TR" b="0" i="0" u="sng" dirty="0" err="1">
                <a:solidFill>
                  <a:srgbClr val="005B92"/>
                </a:solidFill>
                <a:effectLst/>
                <a:latin typeface="Noto Sans"/>
                <a:hlinkClick r:id="rId3"/>
              </a:rPr>
              <a:t>verapamil</a:t>
            </a:r>
            <a:r>
              <a:rPr lang="tr-TR" b="0" i="0" dirty="0">
                <a:solidFill>
                  <a:srgbClr val="232323"/>
                </a:solidFill>
                <a:effectLst/>
                <a:latin typeface="Noto Sans"/>
              </a:rPr>
              <a:t> veya </a:t>
            </a:r>
            <a:r>
              <a:rPr lang="tr-TR" b="0" i="0" u="sng" dirty="0" err="1">
                <a:solidFill>
                  <a:srgbClr val="005B92"/>
                </a:solidFill>
                <a:effectLst/>
                <a:latin typeface="Noto Sans"/>
                <a:hlinkClick r:id="rId4"/>
              </a:rPr>
              <a:t>diltiazem</a:t>
            </a:r>
            <a:r>
              <a:rPr lang="tr-TR" b="0" i="0" dirty="0">
                <a:solidFill>
                  <a:srgbClr val="232323"/>
                </a:solidFill>
                <a:effectLst/>
                <a:latin typeface="Noto Sans"/>
              </a:rPr>
              <a:t> ) kullanılabilir.</a:t>
            </a:r>
          </a:p>
          <a:p>
            <a:pPr marL="0" indent="0" algn="l">
              <a:buNone/>
            </a:pPr>
            <a:endParaRPr lang="tr-TR" dirty="0"/>
          </a:p>
        </p:txBody>
      </p:sp>
    </p:spTree>
    <p:extLst>
      <p:ext uri="{BB962C8B-B14F-4D97-AF65-F5344CB8AC3E}">
        <p14:creationId xmlns:p14="http://schemas.microsoft.com/office/powerpoint/2010/main" val="35424613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69A2324-40D9-4D02-9631-7220231C59D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7FA10CB4-4D46-443F-ACF3-431EF9B6C8F3}"/>
              </a:ext>
            </a:extLst>
          </p:cNvPr>
          <p:cNvSpPr>
            <a:spLocks noGrp="1"/>
          </p:cNvSpPr>
          <p:nvPr>
            <p:ph idx="1"/>
          </p:nvPr>
        </p:nvSpPr>
        <p:spPr/>
        <p:txBody>
          <a:bodyPr>
            <a:normAutofit/>
          </a:bodyPr>
          <a:lstStyle/>
          <a:p>
            <a:pPr algn="l"/>
            <a:r>
              <a:rPr lang="tr-TR" b="0" i="0" dirty="0">
                <a:solidFill>
                  <a:srgbClr val="232323"/>
                </a:solidFill>
                <a:effectLst/>
                <a:latin typeface="Noto Sans"/>
              </a:rPr>
              <a:t>Tiyazid benzeri bir </a:t>
            </a:r>
            <a:r>
              <a:rPr lang="tr-TR" b="0" i="0" dirty="0" err="1">
                <a:solidFill>
                  <a:srgbClr val="232323"/>
                </a:solidFill>
                <a:effectLst/>
                <a:latin typeface="Noto Sans"/>
              </a:rPr>
              <a:t>diüretik</a:t>
            </a:r>
            <a:r>
              <a:rPr lang="tr-TR" b="0" i="0" dirty="0">
                <a:solidFill>
                  <a:srgbClr val="232323"/>
                </a:solidFill>
                <a:effectLst/>
                <a:latin typeface="Noto Sans"/>
              </a:rPr>
              <a:t> </a:t>
            </a:r>
            <a:r>
              <a:rPr lang="tr-TR" b="0" i="0" dirty="0" err="1">
                <a:solidFill>
                  <a:srgbClr val="232323"/>
                </a:solidFill>
                <a:effectLst/>
                <a:latin typeface="Noto Sans"/>
              </a:rPr>
              <a:t>tolere</a:t>
            </a:r>
            <a:r>
              <a:rPr lang="tr-TR" b="0" i="0" dirty="0">
                <a:solidFill>
                  <a:srgbClr val="232323"/>
                </a:solidFill>
                <a:effectLst/>
                <a:latin typeface="Noto Sans"/>
              </a:rPr>
              <a:t> edilmiyorsa veya </a:t>
            </a:r>
            <a:r>
              <a:rPr lang="tr-TR" b="0" i="0" dirty="0" err="1">
                <a:solidFill>
                  <a:srgbClr val="232323"/>
                </a:solidFill>
                <a:effectLst/>
                <a:latin typeface="Noto Sans"/>
              </a:rPr>
              <a:t>kontrendike</a:t>
            </a:r>
            <a:r>
              <a:rPr lang="tr-TR" b="0" i="0" dirty="0">
                <a:solidFill>
                  <a:srgbClr val="232323"/>
                </a:solidFill>
                <a:effectLst/>
                <a:latin typeface="Noto Sans"/>
              </a:rPr>
              <a:t> ise, bir </a:t>
            </a:r>
            <a:r>
              <a:rPr lang="tr-TR" b="0" i="0" dirty="0" err="1">
                <a:solidFill>
                  <a:srgbClr val="232323"/>
                </a:solidFill>
                <a:effectLst/>
                <a:latin typeface="Noto Sans"/>
              </a:rPr>
              <a:t>mineralokortikoid</a:t>
            </a:r>
            <a:r>
              <a:rPr lang="tr-TR" b="0" i="0" dirty="0">
                <a:solidFill>
                  <a:srgbClr val="232323"/>
                </a:solidFill>
                <a:effectLst/>
                <a:latin typeface="Noto Sans"/>
              </a:rPr>
              <a:t> reseptör antagonisti (yani, </a:t>
            </a:r>
            <a:r>
              <a:rPr lang="tr-TR" b="0" i="0" u="sng" dirty="0" err="1">
                <a:solidFill>
                  <a:srgbClr val="005B92"/>
                </a:solidFill>
                <a:effectLst/>
                <a:latin typeface="Noto Sans"/>
                <a:hlinkClick r:id="rId2"/>
              </a:rPr>
              <a:t>spironolakton</a:t>
            </a:r>
            <a:r>
              <a:rPr lang="tr-TR" b="0" i="0" dirty="0">
                <a:solidFill>
                  <a:srgbClr val="232323"/>
                </a:solidFill>
                <a:effectLst/>
                <a:latin typeface="Noto Sans"/>
              </a:rPr>
              <a:t> veya </a:t>
            </a:r>
            <a:r>
              <a:rPr lang="tr-TR" b="0" i="0" u="sng" dirty="0" err="1">
                <a:solidFill>
                  <a:srgbClr val="005B92"/>
                </a:solidFill>
                <a:effectLst/>
                <a:latin typeface="Noto Sans"/>
                <a:hlinkClick r:id="rId3"/>
              </a:rPr>
              <a:t>eplerenon</a:t>
            </a:r>
            <a:r>
              <a:rPr lang="tr-TR" b="0" i="0" dirty="0">
                <a:solidFill>
                  <a:srgbClr val="232323"/>
                </a:solidFill>
                <a:effectLst/>
                <a:latin typeface="Noto Sans"/>
              </a:rPr>
              <a:t> ) kullanılabilir.</a:t>
            </a:r>
          </a:p>
          <a:p>
            <a:pPr algn="l"/>
            <a:r>
              <a:rPr lang="tr-TR" b="0" i="0" dirty="0">
                <a:solidFill>
                  <a:srgbClr val="232323"/>
                </a:solidFill>
                <a:effectLst/>
                <a:latin typeface="Noto Sans"/>
              </a:rPr>
              <a:t>Yukarıdaki ilaç sınıfları </a:t>
            </a:r>
            <a:r>
              <a:rPr lang="tr-TR" b="0" i="0" dirty="0" err="1">
                <a:solidFill>
                  <a:srgbClr val="232323"/>
                </a:solidFill>
                <a:effectLst/>
                <a:latin typeface="Noto Sans"/>
              </a:rPr>
              <a:t>intolerans</a:t>
            </a:r>
            <a:r>
              <a:rPr lang="tr-TR" b="0" i="0" dirty="0">
                <a:solidFill>
                  <a:srgbClr val="232323"/>
                </a:solidFill>
                <a:effectLst/>
                <a:latin typeface="Noto Sans"/>
              </a:rPr>
              <a:t> veya </a:t>
            </a:r>
            <a:r>
              <a:rPr lang="tr-TR" b="0" i="0" dirty="0" err="1">
                <a:solidFill>
                  <a:srgbClr val="232323"/>
                </a:solidFill>
                <a:effectLst/>
                <a:latin typeface="Noto Sans"/>
              </a:rPr>
              <a:t>kontrendikasyon</a:t>
            </a:r>
            <a:r>
              <a:rPr lang="tr-TR" b="0" i="0" dirty="0">
                <a:solidFill>
                  <a:srgbClr val="232323"/>
                </a:solidFill>
                <a:effectLst/>
                <a:latin typeface="Noto Sans"/>
              </a:rPr>
              <a:t> nedeniyle kullanılamıyorsa, bir beta </a:t>
            </a:r>
            <a:r>
              <a:rPr lang="tr-TR" b="0" i="0" dirty="0" err="1">
                <a:solidFill>
                  <a:srgbClr val="232323"/>
                </a:solidFill>
                <a:effectLst/>
                <a:latin typeface="Noto Sans"/>
              </a:rPr>
              <a:t>bloker</a:t>
            </a:r>
            <a:r>
              <a:rPr lang="tr-TR" b="0" i="0" dirty="0">
                <a:solidFill>
                  <a:srgbClr val="232323"/>
                </a:solidFill>
                <a:effectLst/>
                <a:latin typeface="Noto Sans"/>
              </a:rPr>
              <a:t>, alfa </a:t>
            </a:r>
            <a:r>
              <a:rPr lang="tr-TR" b="0" i="0" dirty="0" err="1">
                <a:solidFill>
                  <a:srgbClr val="232323"/>
                </a:solidFill>
                <a:effectLst/>
                <a:latin typeface="Noto Sans"/>
              </a:rPr>
              <a:t>bloker</a:t>
            </a:r>
            <a:r>
              <a:rPr lang="tr-TR" b="0" i="0" dirty="0">
                <a:solidFill>
                  <a:srgbClr val="232323"/>
                </a:solidFill>
                <a:effectLst/>
                <a:latin typeface="Noto Sans"/>
              </a:rPr>
              <a:t> veya direkt </a:t>
            </a:r>
            <a:r>
              <a:rPr lang="tr-TR" b="0" i="0" dirty="0" err="1">
                <a:solidFill>
                  <a:srgbClr val="232323"/>
                </a:solidFill>
                <a:effectLst/>
                <a:latin typeface="Noto Sans"/>
              </a:rPr>
              <a:t>arteriyel</a:t>
            </a:r>
            <a:r>
              <a:rPr lang="tr-TR" b="0" i="0" dirty="0">
                <a:solidFill>
                  <a:srgbClr val="232323"/>
                </a:solidFill>
                <a:effectLst/>
                <a:latin typeface="Noto Sans"/>
              </a:rPr>
              <a:t> </a:t>
            </a:r>
            <a:r>
              <a:rPr lang="tr-TR" b="0" i="0" dirty="0" err="1">
                <a:solidFill>
                  <a:srgbClr val="232323"/>
                </a:solidFill>
                <a:effectLst/>
                <a:latin typeface="Noto Sans"/>
              </a:rPr>
              <a:t>vazodilatörler</a:t>
            </a:r>
            <a:r>
              <a:rPr lang="tr-TR" b="0" i="0" dirty="0">
                <a:solidFill>
                  <a:srgbClr val="232323"/>
                </a:solidFill>
                <a:effectLst/>
                <a:latin typeface="Noto Sans"/>
              </a:rPr>
              <a:t> başka seçenekler sunar. Genel olarak, beta </a:t>
            </a:r>
            <a:r>
              <a:rPr lang="tr-TR" b="0" i="0" dirty="0" err="1">
                <a:solidFill>
                  <a:srgbClr val="232323"/>
                </a:solidFill>
                <a:effectLst/>
                <a:latin typeface="Noto Sans"/>
              </a:rPr>
              <a:t>blokerlerin</a:t>
            </a:r>
            <a:r>
              <a:rPr lang="tr-TR" b="0" i="0" dirty="0">
                <a:solidFill>
                  <a:srgbClr val="232323"/>
                </a:solidFill>
                <a:effectLst/>
                <a:latin typeface="Noto Sans"/>
              </a:rPr>
              <a:t> ve </a:t>
            </a:r>
            <a:r>
              <a:rPr lang="tr-TR" b="0" i="0" dirty="0" err="1">
                <a:solidFill>
                  <a:srgbClr val="232323"/>
                </a:solidFill>
                <a:effectLst/>
                <a:latin typeface="Noto Sans"/>
              </a:rPr>
              <a:t>dihidropiridin</a:t>
            </a:r>
            <a:r>
              <a:rPr lang="tr-TR" b="0" i="0" dirty="0">
                <a:solidFill>
                  <a:srgbClr val="232323"/>
                </a:solidFill>
                <a:effectLst/>
                <a:latin typeface="Noto Sans"/>
              </a:rPr>
              <a:t> olmayan kalsiyum kanal </a:t>
            </a:r>
            <a:r>
              <a:rPr lang="tr-TR" b="0" i="0" dirty="0" err="1">
                <a:solidFill>
                  <a:srgbClr val="232323"/>
                </a:solidFill>
                <a:effectLst/>
                <a:latin typeface="Noto Sans"/>
              </a:rPr>
              <a:t>blokerlerinin</a:t>
            </a:r>
            <a:r>
              <a:rPr lang="tr-TR" b="0" i="0" dirty="0">
                <a:solidFill>
                  <a:srgbClr val="232323"/>
                </a:solidFill>
                <a:effectLst/>
                <a:latin typeface="Noto Sans"/>
              </a:rPr>
              <a:t> birlikte kullanımından kaçınılmalıdır. </a:t>
            </a:r>
          </a:p>
          <a:p>
            <a:pPr algn="l"/>
            <a:r>
              <a:rPr lang="tr-TR" b="0" i="0" dirty="0">
                <a:solidFill>
                  <a:srgbClr val="232323"/>
                </a:solidFill>
                <a:effectLst/>
                <a:latin typeface="Noto Sans"/>
              </a:rPr>
              <a:t>Makul dozlarda alınan ve bir </a:t>
            </a:r>
            <a:r>
              <a:rPr lang="tr-TR" b="0" i="0" dirty="0" err="1">
                <a:solidFill>
                  <a:srgbClr val="232323"/>
                </a:solidFill>
                <a:effectLst/>
                <a:latin typeface="Noto Sans"/>
              </a:rPr>
              <a:t>diüretik</a:t>
            </a:r>
            <a:r>
              <a:rPr lang="tr-TR" b="0" i="0" dirty="0">
                <a:solidFill>
                  <a:srgbClr val="232323"/>
                </a:solidFill>
                <a:effectLst/>
                <a:latin typeface="Noto Sans"/>
              </a:rPr>
              <a:t> içeren üç </a:t>
            </a:r>
            <a:r>
              <a:rPr lang="tr-TR" b="0" i="0" dirty="0" err="1">
                <a:solidFill>
                  <a:srgbClr val="232323"/>
                </a:solidFill>
                <a:effectLst/>
                <a:latin typeface="Noto Sans"/>
              </a:rPr>
              <a:t>antihipertansif</a:t>
            </a:r>
            <a:r>
              <a:rPr lang="tr-TR" b="0" i="0" dirty="0">
                <a:solidFill>
                  <a:srgbClr val="232323"/>
                </a:solidFill>
                <a:effectLst/>
                <a:latin typeface="Noto Sans"/>
              </a:rPr>
              <a:t> ilacın kombinasyonu ile kontrol edilmeyen hastalarda ilaca dirençli hipertansiyon olduğu kabul edilir (olasılık olarak uyumsuzluk ve beyaz önlük etkisi ortadan kaldırıldığında). Hastalar üzerindeki hap yükünü azaltmak ve ilaca uyumu artırmak için mümkün olan her durumda sabit doz, tek hap kombinasyon ilaçları kullanılmalıdır. </a:t>
            </a:r>
            <a:endParaRPr lang="tr-TR" dirty="0"/>
          </a:p>
          <a:p>
            <a:endParaRPr lang="tr-TR" dirty="0"/>
          </a:p>
        </p:txBody>
      </p:sp>
    </p:spTree>
    <p:extLst>
      <p:ext uri="{BB962C8B-B14F-4D97-AF65-F5344CB8AC3E}">
        <p14:creationId xmlns:p14="http://schemas.microsoft.com/office/powerpoint/2010/main" val="13465164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82DAF81-F7C1-4697-8758-61CF7C5259A7}"/>
              </a:ext>
            </a:extLst>
          </p:cNvPr>
          <p:cNvSpPr>
            <a:spLocks noGrp="1"/>
          </p:cNvSpPr>
          <p:nvPr>
            <p:ph type="title"/>
          </p:nvPr>
        </p:nvSpPr>
        <p:spPr/>
        <p:txBody>
          <a:bodyPr/>
          <a:lstStyle/>
          <a:p>
            <a:r>
              <a:rPr lang="tr-TR" b="1" i="0" dirty="0">
                <a:solidFill>
                  <a:srgbClr val="232323"/>
                </a:solidFill>
                <a:effectLst/>
                <a:latin typeface="Noto Sans"/>
              </a:rPr>
              <a:t>Kan basıncı hedefleri (hedefler) </a:t>
            </a:r>
            <a:r>
              <a:rPr lang="tr-TR" b="0" i="0" dirty="0">
                <a:solidFill>
                  <a:srgbClr val="232323"/>
                </a:solidFill>
                <a:effectLst/>
                <a:latin typeface="Noto Sans"/>
              </a:rPr>
              <a:t> </a:t>
            </a:r>
            <a:endParaRPr lang="tr-TR" dirty="0"/>
          </a:p>
        </p:txBody>
      </p:sp>
      <p:sp>
        <p:nvSpPr>
          <p:cNvPr id="3" name="İçerik Yer Tutucusu 2">
            <a:extLst>
              <a:ext uri="{FF2B5EF4-FFF2-40B4-BE49-F238E27FC236}">
                <a16:creationId xmlns:a16="http://schemas.microsoft.com/office/drawing/2014/main" xmlns="" id="{E4F95C4D-9344-4F69-A8C0-CCB4447C9B0B}"/>
              </a:ext>
            </a:extLst>
          </p:cNvPr>
          <p:cNvSpPr>
            <a:spLocks noGrp="1"/>
          </p:cNvSpPr>
          <p:nvPr>
            <p:ph idx="1"/>
          </p:nvPr>
        </p:nvSpPr>
        <p:spPr/>
        <p:txBody>
          <a:bodyPr/>
          <a:lstStyle/>
          <a:p>
            <a:r>
              <a:rPr lang="tr-TR" b="0" i="0" dirty="0" err="1">
                <a:solidFill>
                  <a:srgbClr val="232323"/>
                </a:solidFill>
                <a:effectLst/>
                <a:latin typeface="Noto Sans"/>
              </a:rPr>
              <a:t>Antihipertansif</a:t>
            </a:r>
            <a:r>
              <a:rPr lang="tr-TR" b="0" i="0" dirty="0">
                <a:solidFill>
                  <a:srgbClr val="232323"/>
                </a:solidFill>
                <a:effectLst/>
                <a:latin typeface="Noto Sans"/>
              </a:rPr>
              <a:t> tedavinin hedefi, </a:t>
            </a:r>
            <a:r>
              <a:rPr lang="tr-TR" b="0" i="0" dirty="0" err="1">
                <a:solidFill>
                  <a:srgbClr val="232323"/>
                </a:solidFill>
                <a:effectLst/>
                <a:latin typeface="Noto Sans"/>
              </a:rPr>
              <a:t>kardiyovasküler</a:t>
            </a:r>
            <a:r>
              <a:rPr lang="tr-TR" b="0" i="0" dirty="0">
                <a:solidFill>
                  <a:srgbClr val="232323"/>
                </a:solidFill>
                <a:effectLst/>
                <a:latin typeface="Noto Sans"/>
              </a:rPr>
              <a:t> olaylarda azalmadır. </a:t>
            </a:r>
          </a:p>
          <a:p>
            <a:r>
              <a:rPr lang="tr-TR" b="0" i="0" dirty="0">
                <a:solidFill>
                  <a:srgbClr val="232323"/>
                </a:solidFill>
                <a:effectLst/>
                <a:latin typeface="Noto Sans"/>
              </a:rPr>
              <a:t>Mutlak </a:t>
            </a:r>
            <a:r>
              <a:rPr lang="tr-TR" b="0" i="0" dirty="0" err="1">
                <a:solidFill>
                  <a:srgbClr val="232323"/>
                </a:solidFill>
                <a:effectLst/>
                <a:latin typeface="Noto Sans"/>
              </a:rPr>
              <a:t>kardiyovasküler</a:t>
            </a:r>
            <a:r>
              <a:rPr lang="tr-TR" b="0" i="0" dirty="0">
                <a:solidFill>
                  <a:srgbClr val="232323"/>
                </a:solidFill>
                <a:effectLst/>
                <a:latin typeface="Noto Sans"/>
              </a:rPr>
              <a:t> risk ne kadar yüksekse, hastanın daha agresif bir kan basıncı hedefinden yararlanma olasılığı o kadar yüksektir. Bununla birlikte, kan basıncının daha yoğun bir şekilde düşürülmesiyle </a:t>
            </a:r>
            <a:r>
              <a:rPr lang="tr-TR" b="0" i="0" dirty="0" err="1">
                <a:solidFill>
                  <a:srgbClr val="232323"/>
                </a:solidFill>
                <a:effectLst/>
                <a:latin typeface="Noto Sans"/>
              </a:rPr>
              <a:t>kardiyovasküler</a:t>
            </a:r>
            <a:r>
              <a:rPr lang="tr-TR" b="0" i="0" dirty="0">
                <a:solidFill>
                  <a:srgbClr val="232323"/>
                </a:solidFill>
                <a:effectLst/>
                <a:latin typeface="Noto Sans"/>
              </a:rPr>
              <a:t> olaylar genellikle azalmakla birlikte, daha fazla ilaç eklendikçe yan etki, maliyet ve hasta rahatsızlığı riski artar.</a:t>
            </a:r>
            <a:endParaRPr lang="tr-TR" dirty="0"/>
          </a:p>
        </p:txBody>
      </p:sp>
    </p:spTree>
    <p:extLst>
      <p:ext uri="{BB962C8B-B14F-4D97-AF65-F5344CB8AC3E}">
        <p14:creationId xmlns:p14="http://schemas.microsoft.com/office/powerpoint/2010/main" val="19876216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E925409-C1DA-4BB3-9C86-08840187E658}"/>
              </a:ext>
            </a:extLst>
          </p:cNvPr>
          <p:cNvSpPr>
            <a:spLocks noGrp="1"/>
          </p:cNvSpPr>
          <p:nvPr>
            <p:ph idx="1"/>
          </p:nvPr>
        </p:nvSpPr>
        <p:spPr>
          <a:xfrm>
            <a:off x="1918742" y="720726"/>
            <a:ext cx="5606322" cy="5416547"/>
          </a:xfrm>
        </p:spPr>
        <p:txBody>
          <a:bodyPr>
            <a:normAutofit/>
          </a:bodyPr>
          <a:lstStyle/>
          <a:p>
            <a:pPr algn="l"/>
            <a:r>
              <a:rPr lang="tr-TR" b="0" i="0" dirty="0">
                <a:solidFill>
                  <a:srgbClr val="232323"/>
                </a:solidFill>
                <a:effectLst/>
                <a:latin typeface="Noto Sans"/>
              </a:rPr>
              <a:t>Aşağıdaki durumlarda &lt;135 </a:t>
            </a:r>
            <a:r>
              <a:rPr lang="tr-TR" b="0" i="0" dirty="0" err="1">
                <a:solidFill>
                  <a:srgbClr val="232323"/>
                </a:solidFill>
                <a:effectLst/>
                <a:latin typeface="Noto Sans"/>
              </a:rPr>
              <a:t>mmHg</a:t>
            </a:r>
            <a:r>
              <a:rPr lang="tr-TR" b="0" i="0" dirty="0">
                <a:solidFill>
                  <a:srgbClr val="232323"/>
                </a:solidFill>
                <a:effectLst/>
                <a:latin typeface="Noto Sans"/>
              </a:rPr>
              <a:t> sistolik ve &lt;85 </a:t>
            </a:r>
            <a:r>
              <a:rPr lang="tr-TR" b="0" i="0" dirty="0" err="1">
                <a:solidFill>
                  <a:srgbClr val="232323"/>
                </a:solidFill>
                <a:effectLst/>
                <a:latin typeface="Noto Sans"/>
              </a:rPr>
              <a:t>mmHg</a:t>
            </a:r>
            <a:r>
              <a:rPr lang="tr-TR" b="0" i="0" dirty="0">
                <a:solidFill>
                  <a:srgbClr val="232323"/>
                </a:solidFill>
                <a:effectLst/>
                <a:latin typeface="Noto Sans"/>
              </a:rPr>
              <a:t> </a:t>
            </a:r>
            <a:r>
              <a:rPr lang="tr-TR" b="0" i="0" dirty="0" err="1">
                <a:solidFill>
                  <a:srgbClr val="232323"/>
                </a:solidFill>
                <a:effectLst/>
                <a:latin typeface="Noto Sans"/>
              </a:rPr>
              <a:t>diyastolik</a:t>
            </a:r>
            <a:r>
              <a:rPr lang="tr-TR" b="0" i="0" dirty="0">
                <a:solidFill>
                  <a:srgbClr val="232323"/>
                </a:solidFill>
                <a:effectLst/>
                <a:latin typeface="Noto Sans"/>
              </a:rPr>
              <a:t> (ofis dışı ölçüm kullanılarak) veya &lt;140 </a:t>
            </a:r>
            <a:r>
              <a:rPr lang="tr-TR" b="0" i="0" dirty="0" err="1">
                <a:solidFill>
                  <a:srgbClr val="232323"/>
                </a:solidFill>
                <a:effectLst/>
                <a:latin typeface="Noto Sans"/>
              </a:rPr>
              <a:t>mmHg</a:t>
            </a:r>
            <a:r>
              <a:rPr lang="tr-TR" b="0" i="0" dirty="0">
                <a:solidFill>
                  <a:srgbClr val="232323"/>
                </a:solidFill>
                <a:effectLst/>
                <a:latin typeface="Noto Sans"/>
              </a:rPr>
              <a:t> sistolik ve &lt;90 </a:t>
            </a:r>
            <a:r>
              <a:rPr lang="tr-TR" b="0" i="0" dirty="0" err="1">
                <a:solidFill>
                  <a:srgbClr val="232323"/>
                </a:solidFill>
                <a:effectLst/>
                <a:latin typeface="Noto Sans"/>
              </a:rPr>
              <a:t>mmHg</a:t>
            </a:r>
            <a:r>
              <a:rPr lang="tr-TR" b="0" i="0" dirty="0">
                <a:solidFill>
                  <a:srgbClr val="232323"/>
                </a:solidFill>
                <a:effectLst/>
                <a:latin typeface="Noto Sans"/>
              </a:rPr>
              <a:t> </a:t>
            </a:r>
            <a:r>
              <a:rPr lang="tr-TR" b="0" i="0" dirty="0" err="1">
                <a:solidFill>
                  <a:srgbClr val="232323"/>
                </a:solidFill>
                <a:effectLst/>
                <a:latin typeface="Noto Sans"/>
              </a:rPr>
              <a:t>diyastolik</a:t>
            </a:r>
            <a:r>
              <a:rPr lang="tr-TR" b="0" i="0" dirty="0">
                <a:solidFill>
                  <a:srgbClr val="232323"/>
                </a:solidFill>
                <a:effectLst/>
                <a:latin typeface="Noto Sans"/>
              </a:rPr>
              <a:t> (uygun şekilde ölçülen ofis okumalarının ortalaması kullanılarak) daha az agresif bir hedef kan basıncı öneriyoruz. </a:t>
            </a:r>
          </a:p>
          <a:p>
            <a:pPr marL="0" indent="0" algn="l">
              <a:buNone/>
            </a:pPr>
            <a:endParaRPr lang="tr-TR" dirty="0">
              <a:solidFill>
                <a:srgbClr val="232323"/>
              </a:solidFill>
              <a:latin typeface="Noto Sans"/>
            </a:endParaRPr>
          </a:p>
          <a:p>
            <a:pPr marL="0" indent="0" algn="l">
              <a:buNone/>
            </a:pPr>
            <a:r>
              <a:rPr lang="tr-TR" b="0" i="0" dirty="0">
                <a:solidFill>
                  <a:srgbClr val="232323"/>
                </a:solidFill>
                <a:effectLst/>
                <a:latin typeface="Noto Sans"/>
              </a:rPr>
              <a:t>Hipertansif hasta grupları:</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Kararsız kan basıncı veya </a:t>
            </a:r>
            <a:r>
              <a:rPr lang="tr-TR" b="0" i="0" dirty="0" err="1">
                <a:solidFill>
                  <a:srgbClr val="232323"/>
                </a:solidFill>
                <a:effectLst/>
                <a:latin typeface="Noto Sans"/>
              </a:rPr>
              <a:t>postural</a:t>
            </a:r>
            <a:r>
              <a:rPr lang="tr-TR" b="0" i="0" dirty="0">
                <a:solidFill>
                  <a:srgbClr val="232323"/>
                </a:solidFill>
                <a:effectLst/>
                <a:latin typeface="Noto Sans"/>
              </a:rPr>
              <a:t> hipotansiyonu olan hastalar</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Çoklu </a:t>
            </a:r>
            <a:r>
              <a:rPr lang="tr-TR" b="0" i="0" dirty="0" err="1">
                <a:solidFill>
                  <a:srgbClr val="232323"/>
                </a:solidFill>
                <a:effectLst/>
                <a:latin typeface="Noto Sans"/>
              </a:rPr>
              <a:t>antihipertansif</a:t>
            </a:r>
            <a:r>
              <a:rPr lang="tr-TR" b="0" i="0" dirty="0">
                <a:solidFill>
                  <a:srgbClr val="232323"/>
                </a:solidFill>
                <a:effectLst/>
                <a:latin typeface="Noto Sans"/>
              </a:rPr>
              <a:t> ilaçların yan etkisi olan hastalar</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Yüksek </a:t>
            </a:r>
            <a:r>
              <a:rPr lang="tr-TR" b="0" i="0" dirty="0" err="1">
                <a:solidFill>
                  <a:srgbClr val="232323"/>
                </a:solidFill>
                <a:effectLst/>
                <a:latin typeface="Noto Sans"/>
              </a:rPr>
              <a:t>komorbidite</a:t>
            </a:r>
            <a:r>
              <a:rPr lang="tr-TR" b="0" i="0" dirty="0">
                <a:solidFill>
                  <a:srgbClr val="232323"/>
                </a:solidFill>
                <a:effectLst/>
                <a:latin typeface="Noto Sans"/>
              </a:rPr>
              <a:t> yükü veya </a:t>
            </a:r>
            <a:r>
              <a:rPr lang="tr-TR" b="0" i="0" dirty="0" err="1">
                <a:solidFill>
                  <a:srgbClr val="232323"/>
                </a:solidFill>
                <a:effectLst/>
                <a:latin typeface="Noto Sans"/>
              </a:rPr>
              <a:t>diyastolik</a:t>
            </a:r>
            <a:r>
              <a:rPr lang="tr-TR" b="0" i="0" dirty="0">
                <a:solidFill>
                  <a:srgbClr val="232323"/>
                </a:solidFill>
                <a:effectLst/>
                <a:latin typeface="Noto Sans"/>
              </a:rPr>
              <a:t> kan basıncı &lt;55 </a:t>
            </a:r>
            <a:r>
              <a:rPr lang="tr-TR" b="0" i="0" dirty="0" err="1">
                <a:solidFill>
                  <a:srgbClr val="232323"/>
                </a:solidFill>
                <a:effectLst/>
                <a:latin typeface="Noto Sans"/>
              </a:rPr>
              <a:t>mmHg</a:t>
            </a:r>
            <a:r>
              <a:rPr lang="tr-TR" b="0" i="0" dirty="0">
                <a:solidFill>
                  <a:srgbClr val="232323"/>
                </a:solidFill>
                <a:effectLst/>
                <a:latin typeface="Noto Sans"/>
              </a:rPr>
              <a:t> olan 75 yaş ve üstü hastalar</a:t>
            </a:r>
          </a:p>
          <a:p>
            <a:endParaRPr lang="tr-TR" dirty="0"/>
          </a:p>
        </p:txBody>
      </p:sp>
      <p:pic>
        <p:nvPicPr>
          <p:cNvPr id="22530" name="Picture 2" descr="Postural Hipotansiyon - Nedir, Nedenleri, Belirtileri ve Tedavi Yöntemleri">
            <a:extLst>
              <a:ext uri="{FF2B5EF4-FFF2-40B4-BE49-F238E27FC236}">
                <a16:creationId xmlns:a16="http://schemas.microsoft.com/office/drawing/2014/main" xmlns="" id="{83CE5168-A8E7-4A5B-9D4C-512EF38AE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822" y="1848866"/>
            <a:ext cx="3140953" cy="218348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xmlns="" id="{57EB6007-2DCF-4CCA-B444-D518238A0683}"/>
              </a:ext>
            </a:extLst>
          </p:cNvPr>
          <p:cNvSpPr txBox="1"/>
          <p:nvPr/>
        </p:nvSpPr>
        <p:spPr>
          <a:xfrm>
            <a:off x="7962821" y="4167266"/>
            <a:ext cx="4445285" cy="169277"/>
          </a:xfrm>
          <a:prstGeom prst="rect">
            <a:avLst/>
          </a:prstGeom>
          <a:noFill/>
        </p:spPr>
        <p:txBody>
          <a:bodyPr wrap="square">
            <a:spAutoFit/>
          </a:bodyPr>
          <a:lstStyle/>
          <a:p>
            <a:r>
              <a:rPr lang="tr-TR" sz="500" dirty="0">
                <a:latin typeface="Noto Sans"/>
              </a:rPr>
              <a:t>https://kalpritmi.com/postural-hipotansiyon.html</a:t>
            </a:r>
          </a:p>
        </p:txBody>
      </p:sp>
    </p:spTree>
    <p:extLst>
      <p:ext uri="{BB962C8B-B14F-4D97-AF65-F5344CB8AC3E}">
        <p14:creationId xmlns:p14="http://schemas.microsoft.com/office/powerpoint/2010/main" val="2817888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61776CA-2AF5-45C0-8D99-809C0E0BDF1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C5C9FCDD-95B9-443B-B562-459976EB522B}"/>
              </a:ext>
            </a:extLst>
          </p:cNvPr>
          <p:cNvSpPr>
            <a:spLocks noGrp="1"/>
          </p:cNvSpPr>
          <p:nvPr>
            <p:ph idx="1"/>
          </p:nvPr>
        </p:nvSpPr>
        <p:spPr>
          <a:xfrm>
            <a:off x="2589212" y="2133600"/>
            <a:ext cx="5250644" cy="3777622"/>
          </a:xfrm>
        </p:spPr>
        <p:txBody>
          <a:bodyPr/>
          <a:lstStyle/>
          <a:p>
            <a:r>
              <a:rPr lang="tr-TR" b="0" i="0" dirty="0">
                <a:solidFill>
                  <a:srgbClr val="232323"/>
                </a:solidFill>
                <a:effectLst/>
                <a:latin typeface="Noto Sans"/>
              </a:rPr>
              <a:t>Şiddetli kırılganlığı,</a:t>
            </a:r>
          </a:p>
          <a:p>
            <a:r>
              <a:rPr lang="tr-TR" b="0" i="0" dirty="0">
                <a:solidFill>
                  <a:srgbClr val="232323"/>
                </a:solidFill>
                <a:effectLst/>
                <a:latin typeface="Noto Sans"/>
              </a:rPr>
              <a:t> </a:t>
            </a:r>
            <a:r>
              <a:rPr lang="tr-TR" b="0" i="0" dirty="0" err="1">
                <a:solidFill>
                  <a:srgbClr val="232323"/>
                </a:solidFill>
                <a:effectLst/>
                <a:latin typeface="Noto Sans"/>
              </a:rPr>
              <a:t>demansı</a:t>
            </a:r>
            <a:r>
              <a:rPr lang="tr-TR" b="0" i="0" dirty="0">
                <a:solidFill>
                  <a:srgbClr val="232323"/>
                </a:solidFill>
                <a:effectLst/>
                <a:latin typeface="Noto Sans"/>
              </a:rPr>
              <a:t> ve/veya sınırlı bir yaşam beklentisi olan yaşlı erişkinlerde veya </a:t>
            </a:r>
          </a:p>
          <a:p>
            <a:r>
              <a:rPr lang="tr-TR" b="0" i="0" dirty="0">
                <a:solidFill>
                  <a:srgbClr val="232323"/>
                </a:solidFill>
                <a:effectLst/>
                <a:latin typeface="Noto Sans"/>
              </a:rPr>
              <a:t>ayakta tedavi edilmeyen veya kurumsallaşmış (örneğin, vasıflı bir bakım tesisinde ikamet eden) hastalarda, </a:t>
            </a:r>
          </a:p>
          <a:p>
            <a:pPr marL="0" indent="0">
              <a:buNone/>
            </a:pPr>
            <a:endParaRPr lang="tr-TR" dirty="0">
              <a:solidFill>
                <a:srgbClr val="232323"/>
              </a:solidFill>
              <a:latin typeface="Noto Sans"/>
            </a:endParaRPr>
          </a:p>
          <a:p>
            <a:pPr marL="0" indent="0">
              <a:buNone/>
            </a:pPr>
            <a:r>
              <a:rPr lang="tr-TR" b="0" i="0" dirty="0">
                <a:solidFill>
                  <a:srgbClr val="232323"/>
                </a:solidFill>
                <a:effectLst/>
                <a:latin typeface="Noto Sans"/>
              </a:rPr>
              <a:t>hedefleri bireyselleştirir ve karar vermeyi hastayla paylaşırız</a:t>
            </a:r>
            <a:r>
              <a:rPr lang="tr-TR" dirty="0">
                <a:solidFill>
                  <a:srgbClr val="232323"/>
                </a:solidFill>
                <a:latin typeface="Noto Sans"/>
              </a:rPr>
              <a:t>.</a:t>
            </a:r>
            <a:endParaRPr lang="tr-TR" dirty="0"/>
          </a:p>
        </p:txBody>
      </p:sp>
      <p:pic>
        <p:nvPicPr>
          <p:cNvPr id="23554" name="Picture 2" descr="Demans nedir? Demansın nedenleri, belirtileri ve tedavi yöntemleri - Sağlık  Haberleri">
            <a:extLst>
              <a:ext uri="{FF2B5EF4-FFF2-40B4-BE49-F238E27FC236}">
                <a16:creationId xmlns:a16="http://schemas.microsoft.com/office/drawing/2014/main" xmlns="" id="{F27127AE-2567-47E0-80FA-242F4CA6A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650" y="2479361"/>
            <a:ext cx="2962275" cy="154305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60C5D719-4B88-46E8-94B2-AFA4B8B199AA}"/>
              </a:ext>
            </a:extLst>
          </p:cNvPr>
          <p:cNvSpPr txBox="1"/>
          <p:nvPr/>
        </p:nvSpPr>
        <p:spPr>
          <a:xfrm>
            <a:off x="8121650" y="4135107"/>
            <a:ext cx="3186384" cy="169277"/>
          </a:xfrm>
          <a:prstGeom prst="rect">
            <a:avLst/>
          </a:prstGeom>
          <a:noFill/>
        </p:spPr>
        <p:txBody>
          <a:bodyPr wrap="square">
            <a:spAutoFit/>
          </a:bodyPr>
          <a:lstStyle/>
          <a:p>
            <a:r>
              <a:rPr lang="tr-TR" sz="500" dirty="0">
                <a:latin typeface="Noto Sans"/>
              </a:rPr>
              <a:t>https://www.sabah.com.tr/saglik/2019/12/09/demans-nedir-neden-olur-demans-hastaliginin-tedavisi-var-midir</a:t>
            </a:r>
          </a:p>
        </p:txBody>
      </p:sp>
    </p:spTree>
    <p:extLst>
      <p:ext uri="{BB962C8B-B14F-4D97-AF65-F5344CB8AC3E}">
        <p14:creationId xmlns:p14="http://schemas.microsoft.com/office/powerpoint/2010/main" val="5901110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FDD5DC2-1547-4C7B-952A-B9721607B7BE}"/>
              </a:ext>
            </a:extLst>
          </p:cNvPr>
          <p:cNvSpPr>
            <a:spLocks noGrp="1"/>
          </p:cNvSpPr>
          <p:nvPr>
            <p:ph type="title"/>
          </p:nvPr>
        </p:nvSpPr>
        <p:spPr/>
        <p:txBody>
          <a:bodyPr/>
          <a:lstStyle/>
          <a:p>
            <a:r>
              <a:rPr lang="tr-TR" b="1" i="0" dirty="0">
                <a:solidFill>
                  <a:srgbClr val="232323"/>
                </a:solidFill>
                <a:effectLst/>
                <a:latin typeface="Noto Sans"/>
              </a:rPr>
              <a:t>Dirençli hipertansiyon </a:t>
            </a:r>
            <a:r>
              <a:rPr lang="tr-TR" b="0" i="0" dirty="0">
                <a:solidFill>
                  <a:srgbClr val="232323"/>
                </a:solidFill>
                <a:effectLst/>
                <a:latin typeface="Noto Sans"/>
              </a:rPr>
              <a:t> </a:t>
            </a:r>
            <a:endParaRPr lang="tr-TR" dirty="0"/>
          </a:p>
        </p:txBody>
      </p:sp>
      <p:sp>
        <p:nvSpPr>
          <p:cNvPr id="3" name="İçerik Yer Tutucusu 2">
            <a:extLst>
              <a:ext uri="{FF2B5EF4-FFF2-40B4-BE49-F238E27FC236}">
                <a16:creationId xmlns:a16="http://schemas.microsoft.com/office/drawing/2014/main" xmlns="" id="{59FDF9F0-1D6D-4547-A003-DA8610DA139E}"/>
              </a:ext>
            </a:extLst>
          </p:cNvPr>
          <p:cNvSpPr>
            <a:spLocks noGrp="1"/>
          </p:cNvSpPr>
          <p:nvPr>
            <p:ph idx="1"/>
          </p:nvPr>
        </p:nvSpPr>
        <p:spPr/>
        <p:txBody>
          <a:bodyPr/>
          <a:lstStyle/>
          <a:p>
            <a:r>
              <a:rPr lang="tr-TR" b="0" i="0" dirty="0">
                <a:solidFill>
                  <a:srgbClr val="232323"/>
                </a:solidFill>
                <a:effectLst/>
                <a:latin typeface="Noto Sans"/>
              </a:rPr>
              <a:t>Dirençli hipertansiyon, tüm ilaçların uygun </a:t>
            </a:r>
            <a:r>
              <a:rPr lang="tr-TR" b="0" i="0" dirty="0" err="1">
                <a:solidFill>
                  <a:srgbClr val="232323"/>
                </a:solidFill>
                <a:effectLst/>
                <a:latin typeface="Noto Sans"/>
              </a:rPr>
              <a:t>antihipertansif</a:t>
            </a:r>
            <a:r>
              <a:rPr lang="tr-TR" b="0" i="0" dirty="0">
                <a:solidFill>
                  <a:srgbClr val="232323"/>
                </a:solidFill>
                <a:effectLst/>
                <a:latin typeface="Noto Sans"/>
              </a:rPr>
              <a:t> dozlarda reçete edildiği ve beyaz önlük etkisi geçtikten sonra, farklı sınıflardaki (bir </a:t>
            </a:r>
            <a:r>
              <a:rPr lang="tr-TR" b="0" i="0" dirty="0" err="1">
                <a:solidFill>
                  <a:srgbClr val="232323"/>
                </a:solidFill>
                <a:effectLst/>
                <a:latin typeface="Noto Sans"/>
              </a:rPr>
              <a:t>diüretik</a:t>
            </a:r>
            <a:r>
              <a:rPr lang="tr-TR" b="0" i="0" dirty="0">
                <a:solidFill>
                  <a:srgbClr val="232323"/>
                </a:solidFill>
                <a:effectLst/>
                <a:latin typeface="Noto Sans"/>
              </a:rPr>
              <a:t> dahil) üç </a:t>
            </a:r>
            <a:r>
              <a:rPr lang="tr-TR" b="0" i="0" dirty="0" err="1">
                <a:solidFill>
                  <a:srgbClr val="232323"/>
                </a:solidFill>
                <a:effectLst/>
                <a:latin typeface="Noto Sans"/>
              </a:rPr>
              <a:t>antihipertansif</a:t>
            </a:r>
            <a:r>
              <a:rPr lang="tr-TR" b="0" i="0" dirty="0">
                <a:solidFill>
                  <a:srgbClr val="232323"/>
                </a:solidFill>
                <a:effectLst/>
                <a:latin typeface="Noto Sans"/>
              </a:rPr>
              <a:t> ilacın uygun rejimine bağlı kalınmasına rağmen hedefe göre kontrol edilmeyen kan basıncı olarak tanımlanır. </a:t>
            </a:r>
          </a:p>
          <a:p>
            <a:r>
              <a:rPr lang="tr-TR" b="0" i="0" dirty="0">
                <a:solidFill>
                  <a:srgbClr val="232323"/>
                </a:solidFill>
                <a:effectLst/>
                <a:latin typeface="Noto Sans"/>
              </a:rPr>
              <a:t>Kontrolü sağlamak için en az dört ilaç gerektiren kan basıncı, kontrollü dirençli hipertansiyon olarak kabul edilir</a:t>
            </a:r>
            <a:endParaRPr lang="tr-TR" dirty="0"/>
          </a:p>
        </p:txBody>
      </p:sp>
    </p:spTree>
    <p:extLst>
      <p:ext uri="{BB962C8B-B14F-4D97-AF65-F5344CB8AC3E}">
        <p14:creationId xmlns:p14="http://schemas.microsoft.com/office/powerpoint/2010/main" val="2418612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709A187-42A5-47F2-8B83-5CFD3F8FEB9F}"/>
              </a:ext>
            </a:extLst>
          </p:cNvPr>
          <p:cNvSpPr>
            <a:spLocks noGrp="1"/>
          </p:cNvSpPr>
          <p:nvPr>
            <p:ph type="title"/>
          </p:nvPr>
        </p:nvSpPr>
        <p:spPr/>
        <p:txBody>
          <a:bodyPr/>
          <a:lstStyle/>
          <a:p>
            <a:endParaRPr lang="tr-TR" dirty="0"/>
          </a:p>
        </p:txBody>
      </p:sp>
      <p:pic>
        <p:nvPicPr>
          <p:cNvPr id="4" name="Picture 2">
            <a:extLst>
              <a:ext uri="{FF2B5EF4-FFF2-40B4-BE49-F238E27FC236}">
                <a16:creationId xmlns:a16="http://schemas.microsoft.com/office/drawing/2014/main" xmlns="" id="{BC098EF7-E01C-4771-95A2-5F8610E17A97}"/>
              </a:ext>
            </a:extLst>
          </p:cNvPr>
          <p:cNvPicPr>
            <a:picLocks noGrp="1" noChangeAspect="1"/>
          </p:cNvPicPr>
          <p:nvPr>
            <p:ph idx="1"/>
          </p:nvPr>
        </p:nvPicPr>
        <p:blipFill rotWithShape="1">
          <a:blip r:embed="rId2"/>
          <a:srcRect b="60457"/>
          <a:stretch/>
        </p:blipFill>
        <p:spPr>
          <a:xfrm>
            <a:off x="1301984" y="435484"/>
            <a:ext cx="9086200" cy="6241504"/>
          </a:xfrm>
          <a:prstGeom prst="rect">
            <a:avLst/>
          </a:prstGeom>
        </p:spPr>
      </p:pic>
    </p:spTree>
    <p:extLst>
      <p:ext uri="{BB962C8B-B14F-4D97-AF65-F5344CB8AC3E}">
        <p14:creationId xmlns:p14="http://schemas.microsoft.com/office/powerpoint/2010/main" val="18515076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159BF0A-42D1-49A8-8606-D72425B68902}"/>
              </a:ext>
            </a:extLst>
          </p:cNvPr>
          <p:cNvSpPr>
            <a:spLocks noGrp="1"/>
          </p:cNvSpPr>
          <p:nvPr>
            <p:ph type="title"/>
          </p:nvPr>
        </p:nvSpPr>
        <p:spPr/>
        <p:txBody>
          <a:bodyPr>
            <a:normAutofit fontScale="90000"/>
          </a:bodyPr>
          <a:lstStyle/>
          <a:p>
            <a:r>
              <a:rPr lang="tr-TR" b="0" i="0" dirty="0">
                <a:solidFill>
                  <a:srgbClr val="232323"/>
                </a:solidFill>
                <a:effectLst/>
                <a:latin typeface="Noto Sans"/>
              </a:rPr>
              <a:t>Dirençli hipertansiyona sahip gibi görünen birçok hastada gerçek dirençten çok yalancı direnç vardır.</a:t>
            </a:r>
            <a:br>
              <a:rPr lang="tr-TR" b="0" i="0" dirty="0">
                <a:solidFill>
                  <a:srgbClr val="232323"/>
                </a:solidFill>
                <a:effectLst/>
                <a:latin typeface="Noto Sans"/>
              </a:rPr>
            </a:br>
            <a:endParaRPr lang="tr-TR" dirty="0"/>
          </a:p>
        </p:txBody>
      </p:sp>
      <p:sp>
        <p:nvSpPr>
          <p:cNvPr id="3" name="İçerik Yer Tutucusu 2">
            <a:extLst>
              <a:ext uri="{FF2B5EF4-FFF2-40B4-BE49-F238E27FC236}">
                <a16:creationId xmlns:a16="http://schemas.microsoft.com/office/drawing/2014/main" xmlns="" id="{270D03A7-5BE6-4504-A7E5-3C95863E8B4D}"/>
              </a:ext>
            </a:extLst>
          </p:cNvPr>
          <p:cNvSpPr>
            <a:spLocks noGrp="1"/>
          </p:cNvSpPr>
          <p:nvPr>
            <p:ph idx="1"/>
          </p:nvPr>
        </p:nvSpPr>
        <p:spPr/>
        <p:txBody>
          <a:bodyPr>
            <a:normAutofit/>
          </a:bodyPr>
          <a:lstStyle/>
          <a:p>
            <a:pPr algn="l"/>
            <a:r>
              <a:rPr lang="tr-TR" b="0" i="0" dirty="0">
                <a:solidFill>
                  <a:srgbClr val="232323"/>
                </a:solidFill>
                <a:effectLst/>
                <a:latin typeface="Noto Sans"/>
              </a:rPr>
              <a:t>Yanlış kan basıncı ölçümü (örneğin, uygun olmayan şekilde küçük bir kan basıncı manşonunun kullanılması, hastanın ölçümleri almadan önce sessizce dinlenmesine izin verilmemesi)</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Tansiyon ilaçlarına zayıf uyum</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Kan basıncını düşürmek için yaşam tarzına ve diyet yaklaşımlarına zayıf bağlılık</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Yetersiz dozlar, uygun olmayan ilaç kombinasyonu veya bir </a:t>
            </a:r>
            <a:r>
              <a:rPr lang="tr-TR" b="0" i="0" dirty="0" err="1">
                <a:solidFill>
                  <a:srgbClr val="232323"/>
                </a:solidFill>
                <a:effectLst/>
                <a:latin typeface="Noto Sans"/>
              </a:rPr>
              <a:t>diüretiğin</a:t>
            </a:r>
            <a:r>
              <a:rPr lang="tr-TR" b="0" i="0" dirty="0">
                <a:solidFill>
                  <a:srgbClr val="232323"/>
                </a:solidFill>
                <a:effectLst/>
                <a:latin typeface="Noto Sans"/>
              </a:rPr>
              <a:t> </a:t>
            </a:r>
            <a:r>
              <a:rPr lang="tr-TR" b="0" i="0" dirty="0" err="1">
                <a:solidFill>
                  <a:srgbClr val="232323"/>
                </a:solidFill>
                <a:effectLst/>
                <a:latin typeface="Noto Sans"/>
              </a:rPr>
              <a:t>antihipertansif</a:t>
            </a:r>
            <a:r>
              <a:rPr lang="tr-TR" b="0" i="0" dirty="0">
                <a:solidFill>
                  <a:srgbClr val="232323"/>
                </a:solidFill>
                <a:effectLst/>
                <a:latin typeface="Noto Sans"/>
              </a:rPr>
              <a:t> rejimden çıkarılması nedeniyle yetersiz </a:t>
            </a:r>
            <a:r>
              <a:rPr lang="tr-TR" b="0" i="0" dirty="0" err="1">
                <a:solidFill>
                  <a:srgbClr val="232323"/>
                </a:solidFill>
                <a:effectLst/>
                <a:latin typeface="Noto Sans"/>
              </a:rPr>
              <a:t>antihipertansif</a:t>
            </a:r>
            <a:r>
              <a:rPr lang="tr-TR" b="0" i="0" dirty="0">
                <a:solidFill>
                  <a:srgbClr val="232323"/>
                </a:solidFill>
                <a:effectLst/>
                <a:latin typeface="Noto Sans"/>
              </a:rPr>
              <a:t> tedavi</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Beyaz önlük hipertansiyonu</a:t>
            </a:r>
          </a:p>
          <a:p>
            <a:endParaRPr lang="tr-TR" dirty="0"/>
          </a:p>
        </p:txBody>
      </p:sp>
    </p:spTree>
    <p:extLst>
      <p:ext uri="{BB962C8B-B14F-4D97-AF65-F5344CB8AC3E}">
        <p14:creationId xmlns:p14="http://schemas.microsoft.com/office/powerpoint/2010/main" val="41062605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49F36D6-13A5-4678-82CB-6733A7805DAF}"/>
              </a:ext>
            </a:extLst>
          </p:cNvPr>
          <p:cNvSpPr>
            <a:spLocks noGrp="1"/>
          </p:cNvSpPr>
          <p:nvPr>
            <p:ph type="title"/>
          </p:nvPr>
        </p:nvSpPr>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0" lang="tr-TR" sz="2800" b="0" i="0" u="none" strike="noStrike" kern="1200" cap="none" spc="0" normalizeH="0" baseline="0" noProof="0" dirty="0">
                <a:ln>
                  <a:noFill/>
                </a:ln>
                <a:solidFill>
                  <a:srgbClr val="232323"/>
                </a:solidFill>
                <a:effectLst/>
                <a:uLnTx/>
                <a:uFillTx/>
                <a:latin typeface="Noto Sans"/>
                <a:ea typeface="+mn-ea"/>
                <a:cs typeface="+mn-cs"/>
              </a:rPr>
              <a:t/>
            </a:r>
            <a:br>
              <a:rPr kumimoji="0" lang="tr-TR" sz="2800" b="0" i="0" u="none" strike="noStrike" kern="1200" cap="none" spc="0" normalizeH="0" baseline="0" noProof="0" dirty="0">
                <a:ln>
                  <a:noFill/>
                </a:ln>
                <a:solidFill>
                  <a:srgbClr val="232323"/>
                </a:solidFill>
                <a:effectLst/>
                <a:uLnTx/>
                <a:uFillTx/>
                <a:latin typeface="Noto Sans"/>
                <a:ea typeface="+mn-ea"/>
                <a:cs typeface="+mn-cs"/>
              </a:rPr>
            </a:br>
            <a:r>
              <a:rPr kumimoji="0" lang="tr-TR" sz="2800" b="0" i="0" u="none" strike="noStrike" kern="1200" cap="none" spc="0" normalizeH="0" baseline="0" noProof="0" dirty="0">
                <a:ln>
                  <a:noFill/>
                </a:ln>
                <a:solidFill>
                  <a:srgbClr val="232323"/>
                </a:solidFill>
                <a:effectLst/>
                <a:uLnTx/>
                <a:uFillTx/>
                <a:latin typeface="Noto Sans"/>
                <a:ea typeface="+mn-ea"/>
                <a:cs typeface="+mn-cs"/>
              </a:rPr>
              <a:t>Aşağıdaki sorunlardan biri veya daha fazlası gerçek dirençli hipertansiyona katkıda bulunabilir :</a:t>
            </a:r>
            <a:br>
              <a:rPr kumimoji="0" lang="tr-TR" sz="2800" b="0" i="0" u="none" strike="noStrike" kern="1200" cap="none" spc="0" normalizeH="0" baseline="0" noProof="0" dirty="0">
                <a:ln>
                  <a:noFill/>
                </a:ln>
                <a:solidFill>
                  <a:srgbClr val="232323"/>
                </a:solidFill>
                <a:effectLst/>
                <a:uLnTx/>
                <a:uFillTx/>
                <a:latin typeface="Noto Sans"/>
                <a:ea typeface="+mn-ea"/>
                <a:cs typeface="+mn-cs"/>
              </a:rPr>
            </a:br>
            <a:endParaRPr lang="tr-TR" dirty="0"/>
          </a:p>
        </p:txBody>
      </p:sp>
      <p:sp>
        <p:nvSpPr>
          <p:cNvPr id="3" name="İçerik Yer Tutucusu 2">
            <a:extLst>
              <a:ext uri="{FF2B5EF4-FFF2-40B4-BE49-F238E27FC236}">
                <a16:creationId xmlns:a16="http://schemas.microsoft.com/office/drawing/2014/main" xmlns="" id="{22D9A401-3CD0-4C5C-B2F3-5EA0E5082783}"/>
              </a:ext>
            </a:extLst>
          </p:cNvPr>
          <p:cNvSpPr>
            <a:spLocks noGrp="1"/>
          </p:cNvSpPr>
          <p:nvPr>
            <p:ph idx="1"/>
          </p:nvPr>
        </p:nvSpPr>
        <p:spPr>
          <a:xfrm>
            <a:off x="2589212" y="2133600"/>
            <a:ext cx="4516126" cy="3777622"/>
          </a:xfrm>
        </p:spPr>
        <p:txBody>
          <a:bodyPr/>
          <a:lstStyle/>
          <a:p>
            <a:pPr algn="l"/>
            <a:r>
              <a:rPr lang="tr-TR" b="0" i="0" dirty="0">
                <a:solidFill>
                  <a:srgbClr val="232323"/>
                </a:solidFill>
                <a:effectLst/>
                <a:latin typeface="Noto Sans"/>
              </a:rPr>
              <a:t>Hücre dışı hacim genişlemesi</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Artan sempatik aktivasyon</a:t>
            </a:r>
          </a:p>
          <a:p>
            <a:pPr marL="0" indent="0" algn="l">
              <a:buNone/>
            </a:pPr>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a:rPr>
              <a:t>Steroid</a:t>
            </a:r>
            <a:r>
              <a:rPr lang="tr-TR" b="0" i="0" dirty="0">
                <a:solidFill>
                  <a:srgbClr val="232323"/>
                </a:solidFill>
                <a:effectLst/>
                <a:latin typeface="Noto Sans"/>
              </a:rPr>
              <a:t> olmayan </a:t>
            </a:r>
            <a:r>
              <a:rPr lang="tr-TR" b="0" i="0" dirty="0" err="1">
                <a:solidFill>
                  <a:srgbClr val="232323"/>
                </a:solidFill>
                <a:effectLst/>
                <a:latin typeface="Noto Sans"/>
              </a:rPr>
              <a:t>antiinflamatuar</a:t>
            </a:r>
            <a:r>
              <a:rPr lang="tr-TR" b="0" i="0" dirty="0">
                <a:solidFill>
                  <a:srgbClr val="232323"/>
                </a:solidFill>
                <a:effectLst/>
                <a:latin typeface="Noto Sans"/>
              </a:rPr>
              <a:t> ilaçlar (</a:t>
            </a:r>
            <a:r>
              <a:rPr lang="tr-TR" b="0" i="0" dirty="0" err="1">
                <a:solidFill>
                  <a:srgbClr val="232323"/>
                </a:solidFill>
                <a:effectLst/>
                <a:latin typeface="Noto Sans"/>
              </a:rPr>
              <a:t>NSAID'ler</a:t>
            </a:r>
            <a:r>
              <a:rPr lang="tr-TR" b="0" i="0" dirty="0">
                <a:solidFill>
                  <a:srgbClr val="232323"/>
                </a:solidFill>
                <a:effectLst/>
                <a:latin typeface="Noto Sans"/>
              </a:rPr>
              <a:t>) veya uyarıcılar gibi kan basıncını yükseltebilecek maddelerin yutulması</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Hipertansiyonun ikincil veya katkıda bulunan nedenleri</a:t>
            </a:r>
          </a:p>
          <a:p>
            <a:endParaRPr lang="tr-TR" dirty="0"/>
          </a:p>
        </p:txBody>
      </p:sp>
      <p:pic>
        <p:nvPicPr>
          <p:cNvPr id="24578" name="Picture 2" descr="Dirençli hipertansiyona dikkat - Son Dakika Haberleri">
            <a:extLst>
              <a:ext uri="{FF2B5EF4-FFF2-40B4-BE49-F238E27FC236}">
                <a16:creationId xmlns:a16="http://schemas.microsoft.com/office/drawing/2014/main" xmlns="" id="{8BBA5BB7-87C8-4363-A1C7-40A3EBED5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009" y="2133600"/>
            <a:ext cx="3672223" cy="2037413"/>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B67A66AE-7CD5-4C9F-A8DC-8AEE02FA3178}"/>
              </a:ext>
            </a:extLst>
          </p:cNvPr>
          <p:cNvSpPr txBox="1"/>
          <p:nvPr/>
        </p:nvSpPr>
        <p:spPr>
          <a:xfrm>
            <a:off x="7341386" y="4230336"/>
            <a:ext cx="3799846" cy="169277"/>
          </a:xfrm>
          <a:prstGeom prst="rect">
            <a:avLst/>
          </a:prstGeom>
          <a:noFill/>
        </p:spPr>
        <p:txBody>
          <a:bodyPr wrap="square">
            <a:spAutoFit/>
          </a:bodyPr>
          <a:lstStyle/>
          <a:p>
            <a:r>
              <a:rPr lang="tr-TR" sz="500" dirty="0">
                <a:latin typeface="Noto Sans"/>
              </a:rPr>
              <a:t>https://www.trthaber.com/haber/saglik/acaba-sizde-de-yuksek-tansiyon-var-mi-2283.html</a:t>
            </a:r>
          </a:p>
        </p:txBody>
      </p:sp>
    </p:spTree>
    <p:extLst>
      <p:ext uri="{BB962C8B-B14F-4D97-AF65-F5344CB8AC3E}">
        <p14:creationId xmlns:p14="http://schemas.microsoft.com/office/powerpoint/2010/main" val="33964541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9D00F99-9E7E-45F2-9F74-65FE37B8636C}"/>
              </a:ext>
            </a:extLst>
          </p:cNvPr>
          <p:cNvSpPr>
            <a:spLocks noGrp="1"/>
          </p:cNvSpPr>
          <p:nvPr>
            <p:ph type="title"/>
          </p:nvPr>
        </p:nvSpPr>
        <p:spPr/>
        <p:txBody>
          <a:bodyPr/>
          <a:lstStyle/>
          <a:p>
            <a:r>
              <a:rPr lang="tr-TR" b="1" i="0" dirty="0">
                <a:solidFill>
                  <a:srgbClr val="232323"/>
                </a:solidFill>
                <a:effectLst/>
                <a:latin typeface="Noto Sans"/>
              </a:rPr>
              <a:t>Hipertansif </a:t>
            </a:r>
            <a:r>
              <a:rPr lang="tr-TR" b="1" i="0" dirty="0" err="1">
                <a:solidFill>
                  <a:srgbClr val="232323"/>
                </a:solidFill>
                <a:effectLst/>
                <a:latin typeface="Noto Sans"/>
              </a:rPr>
              <a:t>aciliyet</a:t>
            </a:r>
            <a:r>
              <a:rPr lang="tr-TR" b="1" i="0" dirty="0">
                <a:solidFill>
                  <a:srgbClr val="232323"/>
                </a:solidFill>
                <a:effectLst/>
                <a:latin typeface="Noto Sans"/>
              </a:rPr>
              <a:t> ve acil durum </a:t>
            </a:r>
            <a:r>
              <a:rPr lang="tr-TR" b="0" i="0" dirty="0">
                <a:solidFill>
                  <a:srgbClr val="232323"/>
                </a:solidFill>
                <a:effectLst/>
                <a:latin typeface="Noto Sans"/>
              </a:rPr>
              <a:t> </a:t>
            </a:r>
            <a:endParaRPr lang="tr-TR" dirty="0"/>
          </a:p>
        </p:txBody>
      </p:sp>
      <p:sp>
        <p:nvSpPr>
          <p:cNvPr id="3" name="İçerik Yer Tutucusu 2">
            <a:extLst>
              <a:ext uri="{FF2B5EF4-FFF2-40B4-BE49-F238E27FC236}">
                <a16:creationId xmlns:a16="http://schemas.microsoft.com/office/drawing/2014/main" xmlns="" id="{B4BC4E79-8A3D-4447-B43A-D8970F01C399}"/>
              </a:ext>
            </a:extLst>
          </p:cNvPr>
          <p:cNvSpPr>
            <a:spLocks noGrp="1"/>
          </p:cNvSpPr>
          <p:nvPr>
            <p:ph idx="1"/>
          </p:nvPr>
        </p:nvSpPr>
        <p:spPr>
          <a:xfrm>
            <a:off x="2589212" y="1477108"/>
            <a:ext cx="8915400" cy="4434114"/>
          </a:xfrm>
        </p:spPr>
        <p:txBody>
          <a:bodyPr>
            <a:normAutofit/>
          </a:bodyPr>
          <a:lstStyle/>
          <a:p>
            <a:pPr algn="l"/>
            <a:r>
              <a:rPr lang="tr-TR" b="0" i="0" dirty="0">
                <a:solidFill>
                  <a:srgbClr val="232323"/>
                </a:solidFill>
                <a:effectLst/>
                <a:latin typeface="Noto Sans"/>
              </a:rPr>
              <a:t> Akut uç organ hasarı kanıtı olan şiddetli hipertansiyon (genellikle 120 </a:t>
            </a:r>
            <a:r>
              <a:rPr lang="tr-TR" b="0" i="0" dirty="0" err="1">
                <a:solidFill>
                  <a:srgbClr val="232323"/>
                </a:solidFill>
                <a:effectLst/>
                <a:latin typeface="Noto Sans"/>
              </a:rPr>
              <a:t>mmHg'nin</a:t>
            </a:r>
            <a:r>
              <a:rPr lang="tr-TR" b="0" i="0" dirty="0">
                <a:solidFill>
                  <a:srgbClr val="232323"/>
                </a:solidFill>
                <a:effectLst/>
                <a:latin typeface="Noto Sans"/>
              </a:rPr>
              <a:t> üzerinde </a:t>
            </a:r>
            <a:r>
              <a:rPr lang="tr-TR" b="0" i="0" dirty="0" err="1">
                <a:solidFill>
                  <a:srgbClr val="232323"/>
                </a:solidFill>
                <a:effectLst/>
                <a:latin typeface="Noto Sans"/>
              </a:rPr>
              <a:t>diyastolik</a:t>
            </a:r>
            <a:r>
              <a:rPr lang="tr-TR" b="0" i="0" dirty="0">
                <a:solidFill>
                  <a:srgbClr val="232323"/>
                </a:solidFill>
                <a:effectLst/>
                <a:latin typeface="Noto Sans"/>
              </a:rPr>
              <a:t> kan basıncı), </a:t>
            </a:r>
            <a:r>
              <a:rPr lang="tr-TR" b="0" i="0" dirty="0" err="1">
                <a:solidFill>
                  <a:srgbClr val="232323"/>
                </a:solidFill>
                <a:effectLst/>
                <a:latin typeface="Noto Sans"/>
              </a:rPr>
              <a:t>hipertansif</a:t>
            </a:r>
            <a:r>
              <a:rPr lang="tr-TR" b="0" i="0" dirty="0">
                <a:solidFill>
                  <a:srgbClr val="232323"/>
                </a:solidFill>
                <a:effectLst/>
                <a:latin typeface="Noto Sans"/>
              </a:rPr>
              <a:t> acil olarak tanımlanır .</a:t>
            </a:r>
          </a:p>
          <a:p>
            <a:pPr algn="l"/>
            <a:r>
              <a:rPr lang="tr-TR" b="0" i="0" dirty="0">
                <a:solidFill>
                  <a:srgbClr val="232323"/>
                </a:solidFill>
                <a:effectLst/>
                <a:latin typeface="Noto Sans"/>
              </a:rPr>
              <a:t> Hipertansif acil durumlar yaşamı tehdit edici olabilir ve genellikle gözetimli bir ortamda </a:t>
            </a:r>
            <a:r>
              <a:rPr lang="tr-TR" b="0" i="0" dirty="0" err="1">
                <a:solidFill>
                  <a:srgbClr val="232323"/>
                </a:solidFill>
                <a:effectLst/>
                <a:latin typeface="Noto Sans"/>
              </a:rPr>
              <a:t>parenteral</a:t>
            </a:r>
            <a:r>
              <a:rPr lang="tr-TR" b="0" i="0" dirty="0">
                <a:solidFill>
                  <a:srgbClr val="232323"/>
                </a:solidFill>
                <a:effectLst/>
                <a:latin typeface="Noto Sans"/>
              </a:rPr>
              <a:t> ilaçlarla acil tedavi gerektirir. </a:t>
            </a:r>
          </a:p>
          <a:p>
            <a:pPr algn="l"/>
            <a:r>
              <a:rPr lang="tr-TR" b="0" i="0" dirty="0">
                <a:solidFill>
                  <a:srgbClr val="232323"/>
                </a:solidFill>
                <a:effectLst/>
                <a:latin typeface="Noto Sans"/>
              </a:rPr>
              <a:t>Akut son organ hasarı yaşamayan </a:t>
            </a:r>
            <a:r>
              <a:rPr lang="tr-TR" b="0" i="0" dirty="0" err="1">
                <a:solidFill>
                  <a:srgbClr val="232323"/>
                </a:solidFill>
                <a:effectLst/>
                <a:latin typeface="Noto Sans"/>
              </a:rPr>
              <a:t>asemptomatik</a:t>
            </a:r>
            <a:r>
              <a:rPr lang="tr-TR" b="0" i="0" dirty="0">
                <a:solidFill>
                  <a:srgbClr val="232323"/>
                </a:solidFill>
                <a:effectLst/>
                <a:latin typeface="Noto Sans"/>
              </a:rPr>
              <a:t> hastalarda şiddetli hipertansiyon (genellikle 120 </a:t>
            </a:r>
            <a:r>
              <a:rPr lang="tr-TR" b="0" i="0" dirty="0" err="1">
                <a:solidFill>
                  <a:srgbClr val="232323"/>
                </a:solidFill>
                <a:effectLst/>
                <a:latin typeface="Noto Sans"/>
              </a:rPr>
              <a:t>mmHg'nin</a:t>
            </a:r>
            <a:r>
              <a:rPr lang="tr-TR" b="0" i="0" dirty="0">
                <a:solidFill>
                  <a:srgbClr val="232323"/>
                </a:solidFill>
                <a:effectLst/>
                <a:latin typeface="Noto Sans"/>
              </a:rPr>
              <a:t> üzerinde bir </a:t>
            </a:r>
            <a:r>
              <a:rPr lang="tr-TR" b="0" i="0" dirty="0" err="1">
                <a:solidFill>
                  <a:srgbClr val="232323"/>
                </a:solidFill>
                <a:effectLst/>
                <a:latin typeface="Noto Sans"/>
              </a:rPr>
              <a:t>diyastolik</a:t>
            </a:r>
            <a:r>
              <a:rPr lang="tr-TR" b="0" i="0" dirty="0">
                <a:solidFill>
                  <a:srgbClr val="232323"/>
                </a:solidFill>
                <a:effectLst/>
                <a:latin typeface="Noto Sans"/>
              </a:rPr>
              <a:t> kan basıncı), </a:t>
            </a:r>
            <a:r>
              <a:rPr lang="tr-TR" b="0" i="0" dirty="0" err="1">
                <a:solidFill>
                  <a:srgbClr val="232323"/>
                </a:solidFill>
                <a:effectLst/>
                <a:latin typeface="Noto Sans"/>
              </a:rPr>
              <a:t>hipertansif</a:t>
            </a:r>
            <a:r>
              <a:rPr lang="tr-TR" b="0" i="0" dirty="0">
                <a:solidFill>
                  <a:srgbClr val="232323"/>
                </a:solidFill>
                <a:effectLst/>
                <a:latin typeface="Noto Sans"/>
              </a:rPr>
              <a:t> </a:t>
            </a:r>
            <a:r>
              <a:rPr lang="tr-TR" b="0" i="0" dirty="0" err="1">
                <a:solidFill>
                  <a:srgbClr val="232323"/>
                </a:solidFill>
                <a:effectLst/>
                <a:latin typeface="Noto Sans"/>
              </a:rPr>
              <a:t>aciliyet</a:t>
            </a:r>
            <a:r>
              <a:rPr lang="tr-TR" b="0" i="0" dirty="0">
                <a:solidFill>
                  <a:srgbClr val="232323"/>
                </a:solidFill>
                <a:effectLst/>
                <a:latin typeface="Noto Sans"/>
              </a:rPr>
              <a:t> olarak adlandırılır.</a:t>
            </a:r>
          </a:p>
          <a:p>
            <a:pPr marL="0" indent="0" algn="l">
              <a:buNone/>
            </a:pPr>
            <a:r>
              <a:rPr lang="tr-TR" b="0" i="0" dirty="0">
                <a:solidFill>
                  <a:srgbClr val="232323"/>
                </a:solidFill>
                <a:effectLst/>
                <a:latin typeface="Noto Sans"/>
              </a:rPr>
              <a:t> </a:t>
            </a:r>
          </a:p>
          <a:p>
            <a:pPr marL="0" indent="0" algn="l">
              <a:buNone/>
            </a:pPr>
            <a:r>
              <a:rPr lang="tr-TR" b="0" i="0" dirty="0">
                <a:solidFill>
                  <a:srgbClr val="232323"/>
                </a:solidFill>
                <a:effectLst/>
                <a:latin typeface="Noto Sans"/>
              </a:rPr>
              <a:t>Bu tür hastalarda kan basıncındaki hızlı düşüşün kanıtlanmış bir yararı yoktur . Hipertansif </a:t>
            </a:r>
            <a:r>
              <a:rPr lang="tr-TR" b="0" i="0" dirty="0" err="1">
                <a:solidFill>
                  <a:srgbClr val="232323"/>
                </a:solidFill>
                <a:effectLst/>
                <a:latin typeface="Noto Sans"/>
              </a:rPr>
              <a:t>aciliyet</a:t>
            </a:r>
            <a:r>
              <a:rPr lang="tr-TR" b="0" i="0" dirty="0">
                <a:solidFill>
                  <a:srgbClr val="232323"/>
                </a:solidFill>
                <a:effectLst/>
                <a:latin typeface="Noto Sans"/>
              </a:rPr>
              <a:t>, özellikle ilaçlarına tam olarak uymayan hipertansiyonu olduğu bilinen hastalarda klinik uygulamada yaygındır. </a:t>
            </a:r>
            <a:r>
              <a:rPr lang="tr-TR" b="0" i="0" dirty="0" err="1">
                <a:solidFill>
                  <a:srgbClr val="232323"/>
                </a:solidFill>
                <a:effectLst/>
                <a:latin typeface="Noto Sans"/>
              </a:rPr>
              <a:t>Asemptomatik</a:t>
            </a:r>
            <a:r>
              <a:rPr lang="tr-TR" b="0" i="0" dirty="0">
                <a:solidFill>
                  <a:srgbClr val="232323"/>
                </a:solidFill>
                <a:effectLst/>
                <a:latin typeface="Noto Sans"/>
              </a:rPr>
              <a:t> kan basıncı yükselmesi vakalarının çoğu, daha yüksek bir bakım düzeyine sevk edilmeden ofis ortamında ele alınabilir. </a:t>
            </a:r>
          </a:p>
          <a:p>
            <a:endParaRPr lang="tr-TR" dirty="0"/>
          </a:p>
        </p:txBody>
      </p:sp>
    </p:spTree>
    <p:extLst>
      <p:ext uri="{BB962C8B-B14F-4D97-AF65-F5344CB8AC3E}">
        <p14:creationId xmlns:p14="http://schemas.microsoft.com/office/powerpoint/2010/main" val="31964382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7A4C4B1-57F5-4AC5-8CF0-4ED850786027}"/>
              </a:ext>
            </a:extLst>
          </p:cNvPr>
          <p:cNvSpPr>
            <a:spLocks noGrp="1"/>
          </p:cNvSpPr>
          <p:nvPr>
            <p:ph type="title"/>
          </p:nvPr>
        </p:nvSpPr>
        <p:spPr/>
        <p:txBody>
          <a:bodyPr/>
          <a:lstStyle/>
          <a:p>
            <a:r>
              <a:rPr lang="tr-TR" b="1" i="0" dirty="0">
                <a:solidFill>
                  <a:srgbClr val="232323"/>
                </a:solidFill>
                <a:effectLst/>
                <a:latin typeface="Noto Sans"/>
              </a:rPr>
              <a:t>Tedaviyi bırakma </a:t>
            </a:r>
            <a:r>
              <a:rPr lang="tr-TR" b="0" i="0" dirty="0">
                <a:solidFill>
                  <a:srgbClr val="232323"/>
                </a:solidFill>
                <a:effectLst/>
                <a:latin typeface="Noto Sans"/>
              </a:rPr>
              <a:t> </a:t>
            </a:r>
            <a:endParaRPr lang="tr-TR" dirty="0"/>
          </a:p>
        </p:txBody>
      </p:sp>
      <p:sp>
        <p:nvSpPr>
          <p:cNvPr id="3" name="İçerik Yer Tutucusu 2">
            <a:extLst>
              <a:ext uri="{FF2B5EF4-FFF2-40B4-BE49-F238E27FC236}">
                <a16:creationId xmlns:a16="http://schemas.microsoft.com/office/drawing/2014/main" xmlns="" id="{CCD3A242-F9B7-4B0D-9A51-6B49D06442A7}"/>
              </a:ext>
            </a:extLst>
          </p:cNvPr>
          <p:cNvSpPr>
            <a:spLocks noGrp="1"/>
          </p:cNvSpPr>
          <p:nvPr>
            <p:ph idx="1"/>
          </p:nvPr>
        </p:nvSpPr>
        <p:spPr>
          <a:xfrm>
            <a:off x="2589212" y="1477108"/>
            <a:ext cx="8915400" cy="4434114"/>
          </a:xfrm>
        </p:spPr>
        <p:txBody>
          <a:bodyPr>
            <a:normAutofit/>
          </a:bodyPr>
          <a:lstStyle/>
          <a:p>
            <a:pPr algn="l"/>
            <a:r>
              <a:rPr lang="tr-TR" b="0" i="0" dirty="0">
                <a:solidFill>
                  <a:srgbClr val="232323"/>
                </a:solidFill>
                <a:effectLst/>
                <a:latin typeface="Noto Sans"/>
              </a:rPr>
              <a:t> Evre 1 hipertansiyonu olan bazı hastalar, genellikle tek bir ilaçla iyi kontrol edilir. Yıllar sonra, </a:t>
            </a:r>
            <a:r>
              <a:rPr lang="tr-TR" b="0" i="0" dirty="0" err="1">
                <a:solidFill>
                  <a:srgbClr val="232323"/>
                </a:solidFill>
                <a:effectLst/>
                <a:latin typeface="Noto Sans"/>
              </a:rPr>
              <a:t>antihipertansif</a:t>
            </a:r>
            <a:r>
              <a:rPr lang="tr-TR" b="0" i="0" dirty="0">
                <a:solidFill>
                  <a:srgbClr val="232323"/>
                </a:solidFill>
                <a:effectLst/>
                <a:latin typeface="Noto Sans"/>
              </a:rPr>
              <a:t> tedavinin kademeli olarak azaltılıp azaltılamayacağı veya hatta kesilip bırakılamayacağı sorusu ortaya çıkar.</a:t>
            </a:r>
          </a:p>
          <a:p>
            <a:pPr algn="l"/>
            <a:r>
              <a:rPr lang="tr-TR" b="0" i="0" dirty="0">
                <a:solidFill>
                  <a:srgbClr val="232323"/>
                </a:solidFill>
                <a:effectLst/>
                <a:latin typeface="Noto Sans"/>
              </a:rPr>
              <a:t>Tedavinin kesilmesinden sonra, hastaların önemli bir kısmı en az bir ila iki yıl boyunca </a:t>
            </a:r>
            <a:r>
              <a:rPr lang="tr-TR" b="0" i="0" dirty="0" err="1">
                <a:solidFill>
                  <a:srgbClr val="232323"/>
                </a:solidFill>
                <a:effectLst/>
                <a:latin typeface="Noto Sans"/>
              </a:rPr>
              <a:t>normotansif</a:t>
            </a:r>
            <a:r>
              <a:rPr lang="tr-TR" b="0" i="0" dirty="0">
                <a:solidFill>
                  <a:srgbClr val="232323"/>
                </a:solidFill>
                <a:effectLst/>
                <a:latin typeface="Noto Sans"/>
              </a:rPr>
              <a:t> kalır.</a:t>
            </a:r>
          </a:p>
          <a:p>
            <a:pPr algn="l"/>
            <a:r>
              <a:rPr lang="tr-TR" b="0" i="0" dirty="0">
                <a:solidFill>
                  <a:srgbClr val="232323"/>
                </a:solidFill>
                <a:effectLst/>
                <a:latin typeface="Noto Sans"/>
              </a:rPr>
              <a:t>Hastaların daha büyük bir bölümü, alınan ilaçların sayısı ve/veya dozunda bir azalma ile </a:t>
            </a:r>
            <a:r>
              <a:rPr lang="tr-TR" b="0" i="0" u="sng" dirty="0">
                <a:solidFill>
                  <a:srgbClr val="005B92"/>
                </a:solidFill>
                <a:effectLst/>
                <a:latin typeface="Noto Sans"/>
                <a:hlinkClick r:id="rId2"/>
              </a:rPr>
              <a:t>iyileşir</a:t>
            </a:r>
            <a:r>
              <a:rPr lang="tr-TR" b="0" i="0" dirty="0">
                <a:solidFill>
                  <a:srgbClr val="232323"/>
                </a:solidFill>
                <a:effectLst/>
                <a:latin typeface="Noto Sans"/>
              </a:rPr>
              <a:t> .</a:t>
            </a:r>
          </a:p>
          <a:p>
            <a:pPr algn="l"/>
            <a:r>
              <a:rPr lang="tr-TR" b="0" i="0" dirty="0">
                <a:solidFill>
                  <a:srgbClr val="232323"/>
                </a:solidFill>
                <a:effectLst/>
                <a:latin typeface="Noto Sans"/>
              </a:rPr>
              <a:t>Birden fazla ilaç alan iyi kontrol edilen hastalarda ilaç dozunun kademeli olarak azaltılması </a:t>
            </a:r>
            <a:r>
              <a:rPr lang="tr-TR" b="0" i="0" dirty="0" err="1">
                <a:solidFill>
                  <a:srgbClr val="232323"/>
                </a:solidFill>
                <a:effectLst/>
                <a:latin typeface="Noto Sans"/>
              </a:rPr>
              <a:t>endikedir</a:t>
            </a:r>
            <a:r>
              <a:rPr lang="tr-TR" b="0" i="0" dirty="0">
                <a:solidFill>
                  <a:srgbClr val="232323"/>
                </a:solidFill>
                <a:effectLst/>
                <a:latin typeface="Noto Sans"/>
              </a:rPr>
              <a:t> </a:t>
            </a:r>
          </a:p>
          <a:p>
            <a:pPr algn="l"/>
            <a:r>
              <a:rPr lang="tr-TR" b="0" i="0" dirty="0">
                <a:solidFill>
                  <a:srgbClr val="232323"/>
                </a:solidFill>
                <a:effectLst/>
                <a:latin typeface="Noto Sans"/>
              </a:rPr>
              <a:t>Bazı </a:t>
            </a:r>
            <a:r>
              <a:rPr lang="tr-TR" b="0" i="0" dirty="0" err="1">
                <a:solidFill>
                  <a:srgbClr val="232323"/>
                </a:solidFill>
                <a:effectLst/>
                <a:latin typeface="Noto Sans"/>
              </a:rPr>
              <a:t>antihipertansif</a:t>
            </a:r>
            <a:r>
              <a:rPr lang="tr-TR" b="0" i="0" dirty="0">
                <a:solidFill>
                  <a:srgbClr val="232323"/>
                </a:solidFill>
                <a:effectLst/>
                <a:latin typeface="Noto Sans"/>
              </a:rPr>
              <a:t> ilaçların, özellikle yüksek dozlarda kısa etkili beta </a:t>
            </a:r>
            <a:r>
              <a:rPr lang="tr-TR" b="0" i="0" dirty="0" err="1">
                <a:solidFill>
                  <a:srgbClr val="232323"/>
                </a:solidFill>
                <a:effectLst/>
                <a:latin typeface="Noto Sans"/>
              </a:rPr>
              <a:t>blokerlerin</a:t>
            </a:r>
            <a:r>
              <a:rPr lang="tr-TR" b="0" i="0" dirty="0">
                <a:solidFill>
                  <a:srgbClr val="232323"/>
                </a:solidFill>
                <a:effectLst/>
                <a:latin typeface="Noto Sans"/>
              </a:rPr>
              <a:t> (örneğin </a:t>
            </a:r>
            <a:r>
              <a:rPr lang="tr-TR" b="0" i="0" u="sng" dirty="0" err="1">
                <a:solidFill>
                  <a:srgbClr val="005B92"/>
                </a:solidFill>
                <a:effectLst/>
                <a:latin typeface="Noto Sans"/>
                <a:hlinkClick r:id="rId3"/>
              </a:rPr>
              <a:t>propranolol</a:t>
            </a:r>
            <a:r>
              <a:rPr lang="tr-TR" b="0" i="0" dirty="0">
                <a:solidFill>
                  <a:srgbClr val="232323"/>
                </a:solidFill>
                <a:effectLst/>
                <a:latin typeface="Noto Sans"/>
              </a:rPr>
              <a:t> ) veya kısa etkili alfa-2 </a:t>
            </a:r>
            <a:r>
              <a:rPr lang="tr-TR" b="0" i="0" dirty="0" err="1">
                <a:solidFill>
                  <a:srgbClr val="232323"/>
                </a:solidFill>
                <a:effectLst/>
                <a:latin typeface="Noto Sans"/>
              </a:rPr>
              <a:t>agonistlerinin</a:t>
            </a:r>
            <a:r>
              <a:rPr lang="tr-TR" b="0" i="0" dirty="0">
                <a:solidFill>
                  <a:srgbClr val="232323"/>
                </a:solidFill>
                <a:effectLst/>
                <a:latin typeface="Noto Sans"/>
              </a:rPr>
              <a:t> ( </a:t>
            </a:r>
            <a:r>
              <a:rPr lang="tr-TR" b="0" i="0" u="sng" dirty="0" err="1">
                <a:solidFill>
                  <a:srgbClr val="005B92"/>
                </a:solidFill>
                <a:effectLst/>
                <a:latin typeface="Noto Sans"/>
                <a:hlinkClick r:id="rId4"/>
              </a:rPr>
              <a:t>klonidin</a:t>
            </a:r>
            <a:r>
              <a:rPr lang="tr-TR" b="0" i="0" dirty="0">
                <a:solidFill>
                  <a:srgbClr val="232323"/>
                </a:solidFill>
                <a:effectLst/>
                <a:latin typeface="Noto Sans"/>
              </a:rPr>
              <a:t> ) aniden kesilmesi, potansiyel olarak ölümcül bir yoksunluk sendromuna yol açabilir. Bu ajanların haftalarca kademeli olarak kesilmesi bu sorunu önlemelidir. </a:t>
            </a:r>
            <a:endParaRPr lang="tr-TR" dirty="0"/>
          </a:p>
        </p:txBody>
      </p:sp>
    </p:spTree>
    <p:extLst>
      <p:ext uri="{BB962C8B-B14F-4D97-AF65-F5344CB8AC3E}">
        <p14:creationId xmlns:p14="http://schemas.microsoft.com/office/powerpoint/2010/main" val="19128076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58081EA-DB54-48D4-9AF0-363A1805CA38}"/>
              </a:ext>
            </a:extLst>
          </p:cNvPr>
          <p:cNvSpPr>
            <a:spLocks noGrp="1"/>
          </p:cNvSpPr>
          <p:nvPr>
            <p:ph type="title"/>
          </p:nvPr>
        </p:nvSpPr>
        <p:spPr/>
        <p:txBody>
          <a:bodyPr/>
          <a:lstStyle/>
          <a:p>
            <a:r>
              <a:rPr lang="tr-TR" b="1" i="0" dirty="0">
                <a:solidFill>
                  <a:srgbClr val="232323"/>
                </a:solidFill>
                <a:effectLst/>
                <a:latin typeface="Noto Sans"/>
              </a:rPr>
              <a:t>Kan basıncı yönetimine sistem yaklaşımı </a:t>
            </a:r>
            <a:r>
              <a:rPr lang="tr-TR" b="0" i="0" dirty="0">
                <a:solidFill>
                  <a:srgbClr val="232323"/>
                </a:solidFill>
                <a:effectLst/>
                <a:latin typeface="Noto Sans"/>
              </a:rPr>
              <a:t> </a:t>
            </a:r>
            <a:endParaRPr lang="tr-TR" dirty="0"/>
          </a:p>
        </p:txBody>
      </p:sp>
      <p:sp>
        <p:nvSpPr>
          <p:cNvPr id="3" name="İçerik Yer Tutucusu 2">
            <a:extLst>
              <a:ext uri="{FF2B5EF4-FFF2-40B4-BE49-F238E27FC236}">
                <a16:creationId xmlns:a16="http://schemas.microsoft.com/office/drawing/2014/main" xmlns="" id="{1BC41A4E-815A-447E-B2B5-EDB11BA6BC4B}"/>
              </a:ext>
            </a:extLst>
          </p:cNvPr>
          <p:cNvSpPr>
            <a:spLocks noGrp="1"/>
          </p:cNvSpPr>
          <p:nvPr>
            <p:ph idx="1"/>
          </p:nvPr>
        </p:nvSpPr>
        <p:spPr/>
        <p:txBody>
          <a:bodyPr>
            <a:normAutofit/>
          </a:bodyPr>
          <a:lstStyle/>
          <a:p>
            <a:pPr algn="l"/>
            <a:r>
              <a:rPr lang="tr-TR" b="0" i="0" dirty="0">
                <a:solidFill>
                  <a:srgbClr val="232323"/>
                </a:solidFill>
                <a:effectLst/>
                <a:latin typeface="Noto Sans"/>
              </a:rPr>
              <a:t>Kan basıncı kontrol oranlarını iyileştirmek için aşağıdaki ekip tabanlı stratejilerden birinin veya daha fazlasının benimsenmeli:</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Doğrulanmış cihazlar kullanılarak evde tansiyon ölçümlerinin elektronik veya telefonla aktarımı</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Ayaktan kan basıncı izleme (ABPM) ve/veya klinik otomatik ofis kan basıncı izleme (AOBPM) için artan kullanılabilirlik</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Tansiyon kontrolünü değerlendirebilen ve kontrol edilmediği takdirde ilaçları ayarlamak için sağlayıcılarla birlikte çalışan tıbbi asistanlar ve/veya hemşirelerle artan iletişim (şahsen, telefonla veya elektronik olarak)</a:t>
            </a:r>
          </a:p>
          <a:p>
            <a:endParaRPr lang="tr-TR" dirty="0"/>
          </a:p>
        </p:txBody>
      </p:sp>
    </p:spTree>
    <p:extLst>
      <p:ext uri="{BB962C8B-B14F-4D97-AF65-F5344CB8AC3E}">
        <p14:creationId xmlns:p14="http://schemas.microsoft.com/office/powerpoint/2010/main" val="31055092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ED1124A-75AB-4031-AF83-23E7350AE36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01B93A23-03BD-4A76-808B-98E675E366D4}"/>
              </a:ext>
            </a:extLst>
          </p:cNvPr>
          <p:cNvSpPr>
            <a:spLocks noGrp="1"/>
          </p:cNvSpPr>
          <p:nvPr>
            <p:ph idx="1"/>
          </p:nvPr>
        </p:nvSpPr>
        <p:spPr>
          <a:xfrm>
            <a:off x="2589212" y="2133600"/>
            <a:ext cx="4351234" cy="3777622"/>
          </a:xfrm>
        </p:spPr>
        <p:txBody>
          <a:bodyPr/>
          <a:lstStyle/>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Klinik eczacıların tedavi ekibine entegrasyonu</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İlaç </a:t>
            </a:r>
            <a:r>
              <a:rPr lang="tr-TR" b="0" i="0" dirty="0" err="1">
                <a:solidFill>
                  <a:srgbClr val="232323"/>
                </a:solidFill>
                <a:effectLst/>
                <a:latin typeface="Noto Sans"/>
              </a:rPr>
              <a:t>titrasyonu</a:t>
            </a:r>
            <a:r>
              <a:rPr lang="tr-TR" b="0" i="0" dirty="0">
                <a:solidFill>
                  <a:srgbClr val="232323"/>
                </a:solidFill>
                <a:effectLst/>
                <a:latin typeface="Noto Sans"/>
              </a:rPr>
              <a:t> için sabit kademeli bakım algoritmalarının kullanımı</a:t>
            </a:r>
          </a:p>
          <a:p>
            <a:pPr marL="0" indent="0" algn="l">
              <a:buNone/>
            </a:pPr>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Kan basıncını kontrol etmesi zor olan hastaları değerlendirmek için klinik hipertansiyon uzmanlarının artan mevcudiyeti</a:t>
            </a:r>
          </a:p>
          <a:p>
            <a:endParaRPr lang="tr-TR" dirty="0"/>
          </a:p>
        </p:txBody>
      </p:sp>
      <p:pic>
        <p:nvPicPr>
          <p:cNvPr id="25602" name="Picture 2" descr="14 Mayıs Eczacılık Günü mesajları! İşte yaratıcı Eczacılık Günü mesajları…  - Son dakika haberleri">
            <a:extLst>
              <a:ext uri="{FF2B5EF4-FFF2-40B4-BE49-F238E27FC236}">
                <a16:creationId xmlns:a16="http://schemas.microsoft.com/office/drawing/2014/main" xmlns="" id="{3EDEF4AB-6550-4DBF-890D-F0BA9D2A1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8793" y="2437201"/>
            <a:ext cx="3999518" cy="223973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E1C66F9A-53B1-4FAD-8945-2900DBFD45EA}"/>
              </a:ext>
            </a:extLst>
          </p:cNvPr>
          <p:cNvSpPr txBox="1"/>
          <p:nvPr/>
        </p:nvSpPr>
        <p:spPr>
          <a:xfrm>
            <a:off x="6968792" y="4747466"/>
            <a:ext cx="3999517" cy="169277"/>
          </a:xfrm>
          <a:prstGeom prst="rect">
            <a:avLst/>
          </a:prstGeom>
          <a:noFill/>
        </p:spPr>
        <p:txBody>
          <a:bodyPr wrap="square">
            <a:spAutoFit/>
          </a:bodyPr>
          <a:lstStyle/>
          <a:p>
            <a:r>
              <a:rPr lang="tr-TR" sz="500" dirty="0">
                <a:latin typeface="Noto Sans"/>
              </a:rPr>
              <a:t>https://www.sozcu.com.tr/2019/gundem/14-mayis-eczacilik-gunu-iste-en-guzel-eczacilik-gunu-mesajlari-4784759/</a:t>
            </a:r>
          </a:p>
        </p:txBody>
      </p:sp>
    </p:spTree>
    <p:extLst>
      <p:ext uri="{BB962C8B-B14F-4D97-AF65-F5344CB8AC3E}">
        <p14:creationId xmlns:p14="http://schemas.microsoft.com/office/powerpoint/2010/main" val="6024439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0A99B16-0548-4AB0-AFE7-BDF0726EF3C8}"/>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xmlns="" id="{89A67C25-B9FE-4900-86D9-C218776E4740}"/>
              </a:ext>
            </a:extLst>
          </p:cNvPr>
          <p:cNvSpPr>
            <a:spLocks noGrp="1"/>
          </p:cNvSpPr>
          <p:nvPr>
            <p:ph idx="1"/>
          </p:nvPr>
        </p:nvSpPr>
        <p:spPr>
          <a:xfrm>
            <a:off x="1993692" y="2133600"/>
            <a:ext cx="9510920" cy="3777622"/>
          </a:xfrm>
        </p:spPr>
        <p:txBody>
          <a:bodyPr>
            <a:normAutofit/>
          </a:bodyPr>
          <a:lstStyle/>
          <a:p>
            <a:endParaRPr lang="tr-TR" sz="2800" dirty="0"/>
          </a:p>
          <a:p>
            <a:endParaRPr lang="tr-TR" sz="2800" dirty="0"/>
          </a:p>
          <a:p>
            <a:r>
              <a:rPr lang="tr-TR" sz="2800" dirty="0"/>
              <a:t>SAĞLIKLI GÜNLER DİLERİM….</a:t>
            </a:r>
          </a:p>
        </p:txBody>
      </p:sp>
      <p:pic>
        <p:nvPicPr>
          <p:cNvPr id="26626" name="Picture 2" descr="Doktor çizim vektörler | Doktor çizim vektör çizimler, vektörel grafik |  Depositphotos®">
            <a:extLst>
              <a:ext uri="{FF2B5EF4-FFF2-40B4-BE49-F238E27FC236}">
                <a16:creationId xmlns:a16="http://schemas.microsoft.com/office/drawing/2014/main" xmlns="" id="{51ED7FE2-55E1-4172-B785-F20A81207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9137" y="624110"/>
            <a:ext cx="2900390" cy="51792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CF28134D-2402-4573-9C3C-89F27F618CEB}"/>
              </a:ext>
            </a:extLst>
          </p:cNvPr>
          <p:cNvSpPr txBox="1"/>
          <p:nvPr/>
        </p:nvSpPr>
        <p:spPr>
          <a:xfrm>
            <a:off x="7979137" y="5816657"/>
            <a:ext cx="3439904" cy="169277"/>
          </a:xfrm>
          <a:prstGeom prst="rect">
            <a:avLst/>
          </a:prstGeom>
          <a:noFill/>
        </p:spPr>
        <p:txBody>
          <a:bodyPr wrap="square">
            <a:spAutoFit/>
          </a:bodyPr>
          <a:lstStyle/>
          <a:p>
            <a:r>
              <a:rPr lang="tr-TR" sz="500" dirty="0">
                <a:latin typeface="Noto Sans"/>
              </a:rPr>
              <a:t>https://tr.depositphotos.com/vector-images/doktor-%C3%A7izim.html</a:t>
            </a:r>
          </a:p>
        </p:txBody>
      </p:sp>
    </p:spTree>
    <p:extLst>
      <p:ext uri="{BB962C8B-B14F-4D97-AF65-F5344CB8AC3E}">
        <p14:creationId xmlns:p14="http://schemas.microsoft.com/office/powerpoint/2010/main" val="12601245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C6BDF28-6ED1-4A80-9241-09BB687081A1}"/>
              </a:ext>
            </a:extLst>
          </p:cNvPr>
          <p:cNvSpPr>
            <a:spLocks noGrp="1"/>
          </p:cNvSpPr>
          <p:nvPr>
            <p:ph type="title"/>
          </p:nvPr>
        </p:nvSpPr>
        <p:spPr/>
        <p:txBody>
          <a:bodyPr/>
          <a:lstStyle/>
          <a:p>
            <a:r>
              <a:rPr lang="tr-TR" dirty="0"/>
              <a:t>Kaynaklar</a:t>
            </a:r>
            <a:br>
              <a:rPr lang="tr-TR" dirty="0"/>
            </a:br>
            <a:endParaRPr lang="tr-TR" dirty="0"/>
          </a:p>
        </p:txBody>
      </p:sp>
      <p:sp>
        <p:nvSpPr>
          <p:cNvPr id="3" name="İçerik Yer Tutucusu 2">
            <a:extLst>
              <a:ext uri="{FF2B5EF4-FFF2-40B4-BE49-F238E27FC236}">
                <a16:creationId xmlns:a16="http://schemas.microsoft.com/office/drawing/2014/main" xmlns="" id="{7CC7AE5B-86FD-403C-9ACC-16795169F458}"/>
              </a:ext>
            </a:extLst>
          </p:cNvPr>
          <p:cNvSpPr>
            <a:spLocks noGrp="1"/>
          </p:cNvSpPr>
          <p:nvPr>
            <p:ph idx="1"/>
          </p:nvPr>
        </p:nvSpPr>
        <p:spPr>
          <a:xfrm>
            <a:off x="687388" y="1379095"/>
            <a:ext cx="10817224" cy="4532127"/>
          </a:xfrm>
        </p:spPr>
        <p:txBody>
          <a:bodyPr>
            <a:noAutofit/>
          </a:bodyPr>
          <a:lstStyle/>
          <a:p>
            <a:pPr algn="l">
              <a:buFont typeface="+mj-lt"/>
              <a:buAutoNum type="arabicPeriod"/>
            </a:pPr>
            <a:r>
              <a:rPr lang="tr-TR" sz="900" b="0" i="0" u="sng" dirty="0" err="1">
                <a:solidFill>
                  <a:srgbClr val="005B92"/>
                </a:solidFill>
                <a:effectLst/>
                <a:latin typeface="Noto Sans"/>
                <a:hlinkClick r:id="rId2"/>
              </a:rPr>
              <a:t>Muntner</a:t>
            </a:r>
            <a:r>
              <a:rPr lang="tr-TR" sz="900" b="0" i="0" u="sng" dirty="0">
                <a:solidFill>
                  <a:srgbClr val="005B92"/>
                </a:solidFill>
                <a:effectLst/>
                <a:latin typeface="Noto Sans"/>
                <a:hlinkClick r:id="rId2"/>
              </a:rPr>
              <a:t> P, </a:t>
            </a:r>
            <a:r>
              <a:rPr lang="tr-TR" sz="900" b="0" i="0" u="sng" dirty="0" err="1">
                <a:solidFill>
                  <a:srgbClr val="005B92"/>
                </a:solidFill>
                <a:effectLst/>
                <a:latin typeface="Noto Sans"/>
                <a:hlinkClick r:id="rId2"/>
              </a:rPr>
              <a:t>Carey</a:t>
            </a:r>
            <a:r>
              <a:rPr lang="tr-TR" sz="900" b="0" i="0" u="sng" dirty="0">
                <a:solidFill>
                  <a:srgbClr val="005B92"/>
                </a:solidFill>
                <a:effectLst/>
                <a:latin typeface="Noto Sans"/>
                <a:hlinkClick r:id="rId2"/>
              </a:rPr>
              <a:t> RM, </a:t>
            </a:r>
            <a:r>
              <a:rPr lang="tr-TR" sz="900" b="0" i="0" u="sng" dirty="0" err="1">
                <a:solidFill>
                  <a:srgbClr val="005B92"/>
                </a:solidFill>
                <a:effectLst/>
                <a:latin typeface="Noto Sans"/>
                <a:hlinkClick r:id="rId2"/>
              </a:rPr>
              <a:t>Gidding</a:t>
            </a:r>
            <a:r>
              <a:rPr lang="tr-TR" sz="900" b="0" i="0" u="sng" dirty="0">
                <a:solidFill>
                  <a:srgbClr val="005B92"/>
                </a:solidFill>
                <a:effectLst/>
                <a:latin typeface="Noto Sans"/>
                <a:hlinkClick r:id="rId2"/>
              </a:rPr>
              <a:t> S, et al. </a:t>
            </a:r>
            <a:r>
              <a:rPr lang="tr-TR" sz="900" b="0" i="0" u="sng" dirty="0" err="1">
                <a:solidFill>
                  <a:srgbClr val="005B92"/>
                </a:solidFill>
                <a:effectLst/>
                <a:latin typeface="Noto Sans"/>
                <a:hlinkClick r:id="rId2"/>
              </a:rPr>
              <a:t>Potential</a:t>
            </a:r>
            <a:r>
              <a:rPr lang="tr-TR" sz="900" b="0" i="0" u="sng" dirty="0">
                <a:solidFill>
                  <a:srgbClr val="005B92"/>
                </a:solidFill>
                <a:effectLst/>
                <a:latin typeface="Noto Sans"/>
                <a:hlinkClick r:id="rId2"/>
              </a:rPr>
              <a:t> US </a:t>
            </a:r>
            <a:r>
              <a:rPr lang="tr-TR" sz="900" b="0" i="0" u="sng" dirty="0" err="1">
                <a:solidFill>
                  <a:srgbClr val="005B92"/>
                </a:solidFill>
                <a:effectLst/>
                <a:latin typeface="Noto Sans"/>
                <a:hlinkClick r:id="rId2"/>
              </a:rPr>
              <a:t>Population</a:t>
            </a:r>
            <a:r>
              <a:rPr lang="tr-TR" sz="900" b="0" i="0" u="sng" dirty="0">
                <a:solidFill>
                  <a:srgbClr val="005B92"/>
                </a:solidFill>
                <a:effectLst/>
                <a:latin typeface="Noto Sans"/>
                <a:hlinkClick r:id="rId2"/>
              </a:rPr>
              <a:t> </a:t>
            </a:r>
            <a:r>
              <a:rPr lang="tr-TR" sz="900" b="0" i="0" u="sng" dirty="0" err="1">
                <a:solidFill>
                  <a:srgbClr val="005B92"/>
                </a:solidFill>
                <a:effectLst/>
                <a:latin typeface="Noto Sans"/>
                <a:hlinkClick r:id="rId2"/>
              </a:rPr>
              <a:t>Impact</a:t>
            </a:r>
            <a:r>
              <a:rPr lang="tr-TR" sz="900" b="0" i="0" u="sng" dirty="0">
                <a:solidFill>
                  <a:srgbClr val="005B92"/>
                </a:solidFill>
                <a:effectLst/>
                <a:latin typeface="Noto Sans"/>
                <a:hlinkClick r:id="rId2"/>
              </a:rPr>
              <a:t> of </a:t>
            </a:r>
            <a:r>
              <a:rPr lang="tr-TR" sz="900" b="0" i="0" u="sng" dirty="0" err="1">
                <a:solidFill>
                  <a:srgbClr val="005B92"/>
                </a:solidFill>
                <a:effectLst/>
                <a:latin typeface="Noto Sans"/>
                <a:hlinkClick r:id="rId2"/>
              </a:rPr>
              <a:t>the</a:t>
            </a:r>
            <a:r>
              <a:rPr lang="tr-TR" sz="900" b="0" i="0" u="sng" dirty="0">
                <a:solidFill>
                  <a:srgbClr val="005B92"/>
                </a:solidFill>
                <a:effectLst/>
                <a:latin typeface="Noto Sans"/>
                <a:hlinkClick r:id="rId2"/>
              </a:rPr>
              <a:t> 2017 ACC/AHA High Blood </a:t>
            </a:r>
            <a:r>
              <a:rPr lang="tr-TR" sz="900" b="0" i="0" u="sng" dirty="0" err="1">
                <a:solidFill>
                  <a:srgbClr val="005B92"/>
                </a:solidFill>
                <a:effectLst/>
                <a:latin typeface="Noto Sans"/>
                <a:hlinkClick r:id="rId2"/>
              </a:rPr>
              <a:t>Pressure</a:t>
            </a:r>
            <a:r>
              <a:rPr lang="tr-TR" sz="900" b="0" i="0" u="sng" dirty="0">
                <a:solidFill>
                  <a:srgbClr val="005B92"/>
                </a:solidFill>
                <a:effectLst/>
                <a:latin typeface="Noto Sans"/>
                <a:hlinkClick r:id="rId2"/>
              </a:rPr>
              <a:t> </a:t>
            </a:r>
            <a:r>
              <a:rPr lang="tr-TR" sz="900" b="0" i="0" u="sng" dirty="0" err="1">
                <a:solidFill>
                  <a:srgbClr val="005B92"/>
                </a:solidFill>
                <a:effectLst/>
                <a:latin typeface="Noto Sans"/>
                <a:hlinkClick r:id="rId2"/>
              </a:rPr>
              <a:t>Guideline</a:t>
            </a:r>
            <a:r>
              <a:rPr lang="tr-TR" sz="900" b="0" i="0" u="sng" dirty="0">
                <a:solidFill>
                  <a:srgbClr val="005B92"/>
                </a:solidFill>
                <a:effectLst/>
                <a:latin typeface="Noto Sans"/>
                <a:hlinkClick r:id="rId2"/>
              </a:rPr>
              <a:t>. </a:t>
            </a:r>
            <a:r>
              <a:rPr lang="tr-TR" sz="900" b="0" i="0" u="sng" dirty="0" err="1">
                <a:solidFill>
                  <a:srgbClr val="005B92"/>
                </a:solidFill>
                <a:effectLst/>
                <a:latin typeface="Noto Sans"/>
                <a:hlinkClick r:id="rId2"/>
              </a:rPr>
              <a:t>Circulation</a:t>
            </a:r>
            <a:r>
              <a:rPr lang="tr-TR" sz="900" b="0" i="0" u="sng" dirty="0">
                <a:solidFill>
                  <a:srgbClr val="005B92"/>
                </a:solidFill>
                <a:effectLst/>
                <a:latin typeface="Noto Sans"/>
                <a:hlinkClick r:id="rId2"/>
              </a:rPr>
              <a:t> 2018; 137:109.</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3"/>
              </a:rPr>
              <a:t>Yoon</a:t>
            </a:r>
            <a:r>
              <a:rPr lang="tr-TR" sz="900" b="0" i="0" u="sng" dirty="0">
                <a:solidFill>
                  <a:srgbClr val="005B92"/>
                </a:solidFill>
                <a:effectLst/>
                <a:latin typeface="Noto Sans"/>
                <a:hlinkClick r:id="rId3"/>
              </a:rPr>
              <a:t> SS, </a:t>
            </a:r>
            <a:r>
              <a:rPr lang="tr-TR" sz="900" b="0" i="0" u="sng" dirty="0" err="1">
                <a:solidFill>
                  <a:srgbClr val="005B92"/>
                </a:solidFill>
                <a:effectLst/>
                <a:latin typeface="Noto Sans"/>
                <a:hlinkClick r:id="rId3"/>
              </a:rPr>
              <a:t>Gu</a:t>
            </a:r>
            <a:r>
              <a:rPr lang="tr-TR" sz="900" b="0" i="0" u="sng" dirty="0">
                <a:solidFill>
                  <a:srgbClr val="005B92"/>
                </a:solidFill>
                <a:effectLst/>
                <a:latin typeface="Noto Sans"/>
                <a:hlinkClick r:id="rId3"/>
              </a:rPr>
              <a:t> Q, </a:t>
            </a:r>
            <a:r>
              <a:rPr lang="tr-TR" sz="900" b="0" i="0" u="sng" dirty="0" err="1">
                <a:solidFill>
                  <a:srgbClr val="005B92"/>
                </a:solidFill>
                <a:effectLst/>
                <a:latin typeface="Noto Sans"/>
                <a:hlinkClick r:id="rId3"/>
              </a:rPr>
              <a:t>Nwankwo</a:t>
            </a:r>
            <a:r>
              <a:rPr lang="tr-TR" sz="900" b="0" i="0" u="sng" dirty="0">
                <a:solidFill>
                  <a:srgbClr val="005B92"/>
                </a:solidFill>
                <a:effectLst/>
                <a:latin typeface="Noto Sans"/>
                <a:hlinkClick r:id="rId3"/>
              </a:rPr>
              <a:t> T, et al. </a:t>
            </a:r>
            <a:r>
              <a:rPr lang="tr-TR" sz="900" b="0" i="0" u="sng" dirty="0" err="1">
                <a:solidFill>
                  <a:srgbClr val="005B92"/>
                </a:solidFill>
                <a:effectLst/>
                <a:latin typeface="Noto Sans"/>
                <a:hlinkClick r:id="rId3"/>
              </a:rPr>
              <a:t>Trends</a:t>
            </a:r>
            <a:r>
              <a:rPr lang="tr-TR" sz="900" b="0" i="0" u="sng" dirty="0">
                <a:solidFill>
                  <a:srgbClr val="005B92"/>
                </a:solidFill>
                <a:effectLst/>
                <a:latin typeface="Noto Sans"/>
                <a:hlinkClick r:id="rId3"/>
              </a:rPr>
              <a:t> in </a:t>
            </a:r>
            <a:r>
              <a:rPr lang="tr-TR" sz="900" b="0" i="0" u="sng" dirty="0" err="1">
                <a:solidFill>
                  <a:srgbClr val="005B92"/>
                </a:solidFill>
                <a:effectLst/>
                <a:latin typeface="Noto Sans"/>
                <a:hlinkClick r:id="rId3"/>
              </a:rPr>
              <a:t>blood</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pressure</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among</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adults</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with</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hypertension</a:t>
            </a:r>
            <a:r>
              <a:rPr lang="tr-TR" sz="900" b="0" i="0" u="sng" dirty="0">
                <a:solidFill>
                  <a:srgbClr val="005B92"/>
                </a:solidFill>
                <a:effectLst/>
                <a:latin typeface="Noto Sans"/>
                <a:hlinkClick r:id="rId3"/>
              </a:rPr>
              <a:t>: United </a:t>
            </a:r>
            <a:r>
              <a:rPr lang="tr-TR" sz="900" b="0" i="0" u="sng" dirty="0" err="1">
                <a:solidFill>
                  <a:srgbClr val="005B92"/>
                </a:solidFill>
                <a:effectLst/>
                <a:latin typeface="Noto Sans"/>
                <a:hlinkClick r:id="rId3"/>
              </a:rPr>
              <a:t>States</a:t>
            </a:r>
            <a:r>
              <a:rPr lang="tr-TR" sz="900" b="0" i="0" u="sng" dirty="0">
                <a:solidFill>
                  <a:srgbClr val="005B92"/>
                </a:solidFill>
                <a:effectLst/>
                <a:latin typeface="Noto Sans"/>
                <a:hlinkClick r:id="rId3"/>
              </a:rPr>
              <a:t>, 2003 </a:t>
            </a:r>
            <a:r>
              <a:rPr lang="tr-TR" sz="900" b="0" i="0" u="sng" dirty="0" err="1">
                <a:solidFill>
                  <a:srgbClr val="005B92"/>
                </a:solidFill>
                <a:effectLst/>
                <a:latin typeface="Noto Sans"/>
                <a:hlinkClick r:id="rId3"/>
              </a:rPr>
              <a:t>to</a:t>
            </a:r>
            <a:r>
              <a:rPr lang="tr-TR" sz="900" b="0" i="0" u="sng" dirty="0">
                <a:solidFill>
                  <a:srgbClr val="005B92"/>
                </a:solidFill>
                <a:effectLst/>
                <a:latin typeface="Noto Sans"/>
                <a:hlinkClick r:id="rId3"/>
              </a:rPr>
              <a:t> 2012. </a:t>
            </a:r>
            <a:r>
              <a:rPr lang="tr-TR" sz="900" b="0" i="0" u="sng" dirty="0" err="1">
                <a:solidFill>
                  <a:srgbClr val="005B92"/>
                </a:solidFill>
                <a:effectLst/>
                <a:latin typeface="Noto Sans"/>
                <a:hlinkClick r:id="rId3"/>
              </a:rPr>
              <a:t>Hypertension</a:t>
            </a:r>
            <a:r>
              <a:rPr lang="tr-TR" sz="900" b="0" i="0" u="sng" dirty="0">
                <a:solidFill>
                  <a:srgbClr val="005B92"/>
                </a:solidFill>
                <a:effectLst/>
                <a:latin typeface="Noto Sans"/>
                <a:hlinkClick r:id="rId3"/>
              </a:rPr>
              <a:t> 2015; 65:54.</a:t>
            </a:r>
            <a:endParaRPr lang="tr-TR" sz="900" b="0" i="0" dirty="0">
              <a:solidFill>
                <a:srgbClr val="232323"/>
              </a:solidFill>
              <a:effectLst/>
              <a:latin typeface="Noto Sans"/>
            </a:endParaRPr>
          </a:p>
          <a:p>
            <a:pPr algn="l" latinLnBrk="1">
              <a:buFont typeface="+mj-lt"/>
              <a:buAutoNum type="arabicPeriod"/>
            </a:pPr>
            <a:r>
              <a:rPr lang="tr-TR" sz="900" b="0" i="0" dirty="0">
                <a:solidFill>
                  <a:srgbClr val="232323"/>
                </a:solidFill>
                <a:effectLst/>
                <a:latin typeface="Noto Sans"/>
              </a:rPr>
              <a:t>https://www.cdc.gov/nchs/data/ahcd/namcs_summary/2014_namcs_web_tables.pdf.</a:t>
            </a:r>
          </a:p>
          <a:p>
            <a:pPr algn="l">
              <a:buFont typeface="+mj-lt"/>
              <a:buAutoNum type="arabicPeriod"/>
            </a:pPr>
            <a:r>
              <a:rPr lang="tr-TR" sz="900" b="0" i="0" u="sng" dirty="0" err="1">
                <a:solidFill>
                  <a:srgbClr val="005B92"/>
                </a:solidFill>
                <a:effectLst/>
                <a:latin typeface="Noto Sans"/>
                <a:hlinkClick r:id="rId4"/>
              </a:rPr>
              <a:t>Whelton</a:t>
            </a:r>
            <a:r>
              <a:rPr lang="tr-TR" sz="900" b="0" i="0" u="sng" dirty="0">
                <a:solidFill>
                  <a:srgbClr val="005B92"/>
                </a:solidFill>
                <a:effectLst/>
                <a:latin typeface="Noto Sans"/>
                <a:hlinkClick r:id="rId4"/>
              </a:rPr>
              <a:t> PK, </a:t>
            </a:r>
            <a:r>
              <a:rPr lang="tr-TR" sz="900" b="0" i="0" u="sng" dirty="0" err="1">
                <a:solidFill>
                  <a:srgbClr val="005B92"/>
                </a:solidFill>
                <a:effectLst/>
                <a:latin typeface="Noto Sans"/>
                <a:hlinkClick r:id="rId4"/>
              </a:rPr>
              <a:t>Carey</a:t>
            </a:r>
            <a:r>
              <a:rPr lang="tr-TR" sz="900" b="0" i="0" u="sng" dirty="0">
                <a:solidFill>
                  <a:srgbClr val="005B92"/>
                </a:solidFill>
                <a:effectLst/>
                <a:latin typeface="Noto Sans"/>
                <a:hlinkClick r:id="rId4"/>
              </a:rPr>
              <a:t> RM, </a:t>
            </a:r>
            <a:r>
              <a:rPr lang="tr-TR" sz="900" b="0" i="0" u="sng" dirty="0" err="1">
                <a:solidFill>
                  <a:srgbClr val="005B92"/>
                </a:solidFill>
                <a:effectLst/>
                <a:latin typeface="Noto Sans"/>
                <a:hlinkClick r:id="rId4"/>
              </a:rPr>
              <a:t>Aronow</a:t>
            </a:r>
            <a:r>
              <a:rPr lang="tr-TR" sz="900" b="0" i="0" u="sng" dirty="0">
                <a:solidFill>
                  <a:srgbClr val="005B92"/>
                </a:solidFill>
                <a:effectLst/>
                <a:latin typeface="Noto Sans"/>
                <a:hlinkClick r:id="rId4"/>
              </a:rPr>
              <a:t> WS, et al. 2017 ACC/AHA/AAPA/ABC/ACPM/AGS/</a:t>
            </a:r>
            <a:r>
              <a:rPr lang="tr-TR" sz="900" b="0" i="0" u="sng" dirty="0" err="1">
                <a:solidFill>
                  <a:srgbClr val="005B92"/>
                </a:solidFill>
                <a:effectLst/>
                <a:latin typeface="Noto Sans"/>
                <a:hlinkClick r:id="rId4"/>
              </a:rPr>
              <a:t>APhA</a:t>
            </a:r>
            <a:r>
              <a:rPr lang="tr-TR" sz="900" b="0" i="0" u="sng" dirty="0">
                <a:solidFill>
                  <a:srgbClr val="005B92"/>
                </a:solidFill>
                <a:effectLst/>
                <a:latin typeface="Noto Sans"/>
                <a:hlinkClick r:id="rId4"/>
              </a:rPr>
              <a:t>/ASH/ASPC/NMA/PCNA </a:t>
            </a:r>
            <a:r>
              <a:rPr lang="tr-TR" sz="900" b="0" i="0" u="sng" dirty="0" err="1">
                <a:solidFill>
                  <a:srgbClr val="005B92"/>
                </a:solidFill>
                <a:effectLst/>
                <a:latin typeface="Noto Sans"/>
                <a:hlinkClick r:id="rId4"/>
              </a:rPr>
              <a:t>Guideline</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for</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the</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Prevention</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Detection</a:t>
            </a:r>
            <a:r>
              <a:rPr lang="tr-TR" sz="900" b="0" i="0" u="sng" dirty="0">
                <a:solidFill>
                  <a:srgbClr val="005B92"/>
                </a:solidFill>
                <a:effectLst/>
                <a:latin typeface="Noto Sans"/>
                <a:hlinkClick r:id="rId4"/>
              </a:rPr>
              <a:t>, Evaluation, </a:t>
            </a:r>
            <a:r>
              <a:rPr lang="tr-TR" sz="900" b="0" i="0" u="sng" dirty="0" err="1">
                <a:solidFill>
                  <a:srgbClr val="005B92"/>
                </a:solidFill>
                <a:effectLst/>
                <a:latin typeface="Noto Sans"/>
                <a:hlinkClick r:id="rId4"/>
              </a:rPr>
              <a:t>and</a:t>
            </a:r>
            <a:r>
              <a:rPr lang="tr-TR" sz="900" b="0" i="0" u="sng" dirty="0">
                <a:solidFill>
                  <a:srgbClr val="005B92"/>
                </a:solidFill>
                <a:effectLst/>
                <a:latin typeface="Noto Sans"/>
                <a:hlinkClick r:id="rId4"/>
              </a:rPr>
              <a:t> Management of High Blood </a:t>
            </a:r>
            <a:r>
              <a:rPr lang="tr-TR" sz="900" b="0" i="0" u="sng" dirty="0" err="1">
                <a:solidFill>
                  <a:srgbClr val="005B92"/>
                </a:solidFill>
                <a:effectLst/>
                <a:latin typeface="Noto Sans"/>
                <a:hlinkClick r:id="rId4"/>
              </a:rPr>
              <a:t>Pressure</a:t>
            </a:r>
            <a:r>
              <a:rPr lang="tr-TR" sz="900" b="0" i="0" u="sng" dirty="0">
                <a:solidFill>
                  <a:srgbClr val="005B92"/>
                </a:solidFill>
                <a:effectLst/>
                <a:latin typeface="Noto Sans"/>
                <a:hlinkClick r:id="rId4"/>
              </a:rPr>
              <a:t> in </a:t>
            </a:r>
            <a:r>
              <a:rPr lang="tr-TR" sz="900" b="0" i="0" u="sng" dirty="0" err="1">
                <a:solidFill>
                  <a:srgbClr val="005B92"/>
                </a:solidFill>
                <a:effectLst/>
                <a:latin typeface="Noto Sans"/>
                <a:hlinkClick r:id="rId4"/>
              </a:rPr>
              <a:t>Adults</a:t>
            </a:r>
            <a:r>
              <a:rPr lang="tr-TR" sz="900" b="0" i="0" u="sng" dirty="0">
                <a:solidFill>
                  <a:srgbClr val="005B92"/>
                </a:solidFill>
                <a:effectLst/>
                <a:latin typeface="Noto Sans"/>
                <a:hlinkClick r:id="rId4"/>
              </a:rPr>
              <a:t>: A Report of </a:t>
            </a:r>
            <a:r>
              <a:rPr lang="tr-TR" sz="900" b="0" i="0" u="sng" dirty="0" err="1">
                <a:solidFill>
                  <a:srgbClr val="005B92"/>
                </a:solidFill>
                <a:effectLst/>
                <a:latin typeface="Noto Sans"/>
                <a:hlinkClick r:id="rId4"/>
              </a:rPr>
              <a:t>the</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American</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College</a:t>
            </a:r>
            <a:r>
              <a:rPr lang="tr-TR" sz="900" b="0" i="0" u="sng" dirty="0">
                <a:solidFill>
                  <a:srgbClr val="005B92"/>
                </a:solidFill>
                <a:effectLst/>
                <a:latin typeface="Noto Sans"/>
                <a:hlinkClick r:id="rId4"/>
              </a:rPr>
              <a:t> of </a:t>
            </a:r>
            <a:r>
              <a:rPr lang="tr-TR" sz="900" b="0" i="0" u="sng" dirty="0" err="1">
                <a:solidFill>
                  <a:srgbClr val="005B92"/>
                </a:solidFill>
                <a:effectLst/>
                <a:latin typeface="Noto Sans"/>
                <a:hlinkClick r:id="rId4"/>
              </a:rPr>
              <a:t>Cardiology</a:t>
            </a:r>
            <a:r>
              <a:rPr lang="tr-TR" sz="900" b="0" i="0" u="sng" dirty="0">
                <a:solidFill>
                  <a:srgbClr val="005B92"/>
                </a:solidFill>
                <a:effectLst/>
                <a:latin typeface="Noto Sans"/>
                <a:hlinkClick r:id="rId4"/>
              </a:rPr>
              <a:t>/</a:t>
            </a:r>
            <a:r>
              <a:rPr lang="tr-TR" sz="900" b="0" i="0" u="sng" dirty="0" err="1">
                <a:solidFill>
                  <a:srgbClr val="005B92"/>
                </a:solidFill>
                <a:effectLst/>
                <a:latin typeface="Noto Sans"/>
                <a:hlinkClick r:id="rId4"/>
              </a:rPr>
              <a:t>American</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Heart</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Association</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Task</a:t>
            </a:r>
            <a:r>
              <a:rPr lang="tr-TR" sz="900" b="0" i="0" u="sng" dirty="0">
                <a:solidFill>
                  <a:srgbClr val="005B92"/>
                </a:solidFill>
                <a:effectLst/>
                <a:latin typeface="Noto Sans"/>
                <a:hlinkClick r:id="rId4"/>
              </a:rPr>
              <a:t> Force on </a:t>
            </a:r>
            <a:r>
              <a:rPr lang="tr-TR" sz="900" b="0" i="0" u="sng" dirty="0" err="1">
                <a:solidFill>
                  <a:srgbClr val="005B92"/>
                </a:solidFill>
                <a:effectLst/>
                <a:latin typeface="Noto Sans"/>
                <a:hlinkClick r:id="rId4"/>
              </a:rPr>
              <a:t>Clinical</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Practice</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Guidelines</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Hypertension</a:t>
            </a:r>
            <a:r>
              <a:rPr lang="tr-TR" sz="900" b="0" i="0" u="sng" dirty="0">
                <a:solidFill>
                  <a:srgbClr val="005B92"/>
                </a:solidFill>
                <a:effectLst/>
                <a:latin typeface="Noto Sans"/>
                <a:hlinkClick r:id="rId4"/>
              </a:rPr>
              <a:t> 2018; 71:e13.</a:t>
            </a:r>
            <a:endParaRPr lang="tr-TR" sz="900" b="0" i="0" dirty="0">
              <a:solidFill>
                <a:srgbClr val="232323"/>
              </a:solidFill>
              <a:effectLst/>
              <a:latin typeface="Noto Sans"/>
            </a:endParaRPr>
          </a:p>
          <a:p>
            <a:pPr algn="l">
              <a:buFont typeface="+mj-lt"/>
              <a:buAutoNum type="arabicPeriod"/>
            </a:pPr>
            <a:r>
              <a:rPr lang="tr-TR" sz="900" b="0" i="0" u="sng" dirty="0">
                <a:solidFill>
                  <a:srgbClr val="005B92"/>
                </a:solidFill>
                <a:effectLst/>
                <a:latin typeface="Noto Sans"/>
                <a:hlinkClick r:id="rId5"/>
              </a:rPr>
              <a:t>Williams B, </a:t>
            </a:r>
            <a:r>
              <a:rPr lang="tr-TR" sz="900" b="0" i="0" u="sng" dirty="0" err="1">
                <a:solidFill>
                  <a:srgbClr val="005B92"/>
                </a:solidFill>
                <a:effectLst/>
                <a:latin typeface="Noto Sans"/>
                <a:hlinkClick r:id="rId5"/>
              </a:rPr>
              <a:t>Mancia</a:t>
            </a:r>
            <a:r>
              <a:rPr lang="tr-TR" sz="900" b="0" i="0" u="sng" dirty="0">
                <a:solidFill>
                  <a:srgbClr val="005B92"/>
                </a:solidFill>
                <a:effectLst/>
                <a:latin typeface="Noto Sans"/>
                <a:hlinkClick r:id="rId5"/>
              </a:rPr>
              <a:t> G, </a:t>
            </a:r>
            <a:r>
              <a:rPr lang="tr-TR" sz="900" b="0" i="0" u="sng" dirty="0" err="1">
                <a:solidFill>
                  <a:srgbClr val="005B92"/>
                </a:solidFill>
                <a:effectLst/>
                <a:latin typeface="Noto Sans"/>
                <a:hlinkClick r:id="rId5"/>
              </a:rPr>
              <a:t>Spiering</a:t>
            </a:r>
            <a:r>
              <a:rPr lang="tr-TR" sz="900" b="0" i="0" u="sng" dirty="0">
                <a:solidFill>
                  <a:srgbClr val="005B92"/>
                </a:solidFill>
                <a:effectLst/>
                <a:latin typeface="Noto Sans"/>
                <a:hlinkClick r:id="rId5"/>
              </a:rPr>
              <a:t> W, et al. 2018 ESC/ESH </a:t>
            </a:r>
            <a:r>
              <a:rPr lang="tr-TR" sz="900" b="0" i="0" u="sng" dirty="0" err="1">
                <a:solidFill>
                  <a:srgbClr val="005B92"/>
                </a:solidFill>
                <a:effectLst/>
                <a:latin typeface="Noto Sans"/>
                <a:hlinkClick r:id="rId5"/>
              </a:rPr>
              <a:t>Guidelines</a:t>
            </a:r>
            <a:r>
              <a:rPr lang="tr-TR" sz="900" b="0" i="0" u="sng" dirty="0">
                <a:solidFill>
                  <a:srgbClr val="005B92"/>
                </a:solidFill>
                <a:effectLst/>
                <a:latin typeface="Noto Sans"/>
                <a:hlinkClick r:id="rId5"/>
              </a:rPr>
              <a:t> </a:t>
            </a:r>
            <a:r>
              <a:rPr lang="tr-TR" sz="900" b="0" i="0" u="sng" dirty="0" err="1">
                <a:solidFill>
                  <a:srgbClr val="005B92"/>
                </a:solidFill>
                <a:effectLst/>
                <a:latin typeface="Noto Sans"/>
                <a:hlinkClick r:id="rId5"/>
              </a:rPr>
              <a:t>for</a:t>
            </a:r>
            <a:r>
              <a:rPr lang="tr-TR" sz="900" b="0" i="0" u="sng" dirty="0">
                <a:solidFill>
                  <a:srgbClr val="005B92"/>
                </a:solidFill>
                <a:effectLst/>
                <a:latin typeface="Noto Sans"/>
                <a:hlinkClick r:id="rId5"/>
              </a:rPr>
              <a:t> </a:t>
            </a:r>
            <a:r>
              <a:rPr lang="tr-TR" sz="900" b="0" i="0" u="sng" dirty="0" err="1">
                <a:solidFill>
                  <a:srgbClr val="005B92"/>
                </a:solidFill>
                <a:effectLst/>
                <a:latin typeface="Noto Sans"/>
                <a:hlinkClick r:id="rId5"/>
              </a:rPr>
              <a:t>the</a:t>
            </a:r>
            <a:r>
              <a:rPr lang="tr-TR" sz="900" b="0" i="0" u="sng" dirty="0">
                <a:solidFill>
                  <a:srgbClr val="005B92"/>
                </a:solidFill>
                <a:effectLst/>
                <a:latin typeface="Noto Sans"/>
                <a:hlinkClick r:id="rId5"/>
              </a:rPr>
              <a:t> </a:t>
            </a:r>
            <a:r>
              <a:rPr lang="tr-TR" sz="900" b="0" i="0" u="sng" dirty="0" err="1">
                <a:solidFill>
                  <a:srgbClr val="005B92"/>
                </a:solidFill>
                <a:effectLst/>
                <a:latin typeface="Noto Sans"/>
                <a:hlinkClick r:id="rId5"/>
              </a:rPr>
              <a:t>management</a:t>
            </a:r>
            <a:r>
              <a:rPr lang="tr-TR" sz="900" b="0" i="0" u="sng" dirty="0">
                <a:solidFill>
                  <a:srgbClr val="005B92"/>
                </a:solidFill>
                <a:effectLst/>
                <a:latin typeface="Noto Sans"/>
                <a:hlinkClick r:id="rId5"/>
              </a:rPr>
              <a:t> of </a:t>
            </a:r>
            <a:r>
              <a:rPr lang="tr-TR" sz="900" b="0" i="0" u="sng" dirty="0" err="1">
                <a:solidFill>
                  <a:srgbClr val="005B92"/>
                </a:solidFill>
                <a:effectLst/>
                <a:latin typeface="Noto Sans"/>
                <a:hlinkClick r:id="rId5"/>
              </a:rPr>
              <a:t>arterial</a:t>
            </a:r>
            <a:r>
              <a:rPr lang="tr-TR" sz="900" b="0" i="0" u="sng" dirty="0">
                <a:solidFill>
                  <a:srgbClr val="005B92"/>
                </a:solidFill>
                <a:effectLst/>
                <a:latin typeface="Noto Sans"/>
                <a:hlinkClick r:id="rId5"/>
              </a:rPr>
              <a:t> </a:t>
            </a:r>
            <a:r>
              <a:rPr lang="tr-TR" sz="900" b="0" i="0" u="sng" dirty="0" err="1">
                <a:solidFill>
                  <a:srgbClr val="005B92"/>
                </a:solidFill>
                <a:effectLst/>
                <a:latin typeface="Noto Sans"/>
                <a:hlinkClick r:id="rId5"/>
              </a:rPr>
              <a:t>hypertension</a:t>
            </a:r>
            <a:r>
              <a:rPr lang="tr-TR" sz="900" b="0" i="0" u="sng" dirty="0">
                <a:solidFill>
                  <a:srgbClr val="005B92"/>
                </a:solidFill>
                <a:effectLst/>
                <a:latin typeface="Noto Sans"/>
                <a:hlinkClick r:id="rId5"/>
              </a:rPr>
              <a:t>. </a:t>
            </a:r>
            <a:r>
              <a:rPr lang="tr-TR" sz="900" b="0" i="0" u="sng" dirty="0" err="1">
                <a:solidFill>
                  <a:srgbClr val="005B92"/>
                </a:solidFill>
                <a:effectLst/>
                <a:latin typeface="Noto Sans"/>
                <a:hlinkClick r:id="rId5"/>
              </a:rPr>
              <a:t>Eur</a:t>
            </a:r>
            <a:r>
              <a:rPr lang="tr-TR" sz="900" b="0" i="0" u="sng" dirty="0">
                <a:solidFill>
                  <a:srgbClr val="005B92"/>
                </a:solidFill>
                <a:effectLst/>
                <a:latin typeface="Noto Sans"/>
                <a:hlinkClick r:id="rId5"/>
              </a:rPr>
              <a:t> </a:t>
            </a:r>
            <a:r>
              <a:rPr lang="tr-TR" sz="900" b="0" i="0" u="sng" dirty="0" err="1">
                <a:solidFill>
                  <a:srgbClr val="005B92"/>
                </a:solidFill>
                <a:effectLst/>
                <a:latin typeface="Noto Sans"/>
                <a:hlinkClick r:id="rId5"/>
              </a:rPr>
              <a:t>Heart</a:t>
            </a:r>
            <a:r>
              <a:rPr lang="tr-TR" sz="900" b="0" i="0" u="sng" dirty="0">
                <a:solidFill>
                  <a:srgbClr val="005B92"/>
                </a:solidFill>
                <a:effectLst/>
                <a:latin typeface="Noto Sans"/>
                <a:hlinkClick r:id="rId5"/>
              </a:rPr>
              <a:t> J 2018; 39:3021.</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6"/>
              </a:rPr>
              <a:t>Unger</a:t>
            </a:r>
            <a:r>
              <a:rPr lang="tr-TR" sz="900" b="0" i="0" u="sng" dirty="0">
                <a:solidFill>
                  <a:srgbClr val="005B92"/>
                </a:solidFill>
                <a:effectLst/>
                <a:latin typeface="Noto Sans"/>
                <a:hlinkClick r:id="rId6"/>
              </a:rPr>
              <a:t> T, </a:t>
            </a:r>
            <a:r>
              <a:rPr lang="tr-TR" sz="900" b="0" i="0" u="sng" dirty="0" err="1">
                <a:solidFill>
                  <a:srgbClr val="005B92"/>
                </a:solidFill>
                <a:effectLst/>
                <a:latin typeface="Noto Sans"/>
                <a:hlinkClick r:id="rId6"/>
              </a:rPr>
              <a:t>Borghi</a:t>
            </a:r>
            <a:r>
              <a:rPr lang="tr-TR" sz="900" b="0" i="0" u="sng" dirty="0">
                <a:solidFill>
                  <a:srgbClr val="005B92"/>
                </a:solidFill>
                <a:effectLst/>
                <a:latin typeface="Noto Sans"/>
                <a:hlinkClick r:id="rId6"/>
              </a:rPr>
              <a:t> C, </a:t>
            </a:r>
            <a:r>
              <a:rPr lang="tr-TR" sz="900" b="0" i="0" u="sng" dirty="0" err="1">
                <a:solidFill>
                  <a:srgbClr val="005B92"/>
                </a:solidFill>
                <a:effectLst/>
                <a:latin typeface="Noto Sans"/>
                <a:hlinkClick r:id="rId6"/>
              </a:rPr>
              <a:t>Charchar</a:t>
            </a:r>
            <a:r>
              <a:rPr lang="tr-TR" sz="900" b="0" i="0" u="sng" dirty="0">
                <a:solidFill>
                  <a:srgbClr val="005B92"/>
                </a:solidFill>
                <a:effectLst/>
                <a:latin typeface="Noto Sans"/>
                <a:hlinkClick r:id="rId6"/>
              </a:rPr>
              <a:t> F, et al. 2020 International </a:t>
            </a:r>
            <a:r>
              <a:rPr lang="tr-TR" sz="900" b="0" i="0" u="sng" dirty="0" err="1">
                <a:solidFill>
                  <a:srgbClr val="005B92"/>
                </a:solidFill>
                <a:effectLst/>
                <a:latin typeface="Noto Sans"/>
                <a:hlinkClick r:id="rId6"/>
              </a:rPr>
              <a:t>Society</a:t>
            </a:r>
            <a:r>
              <a:rPr lang="tr-TR" sz="900" b="0" i="0" u="sng" dirty="0">
                <a:solidFill>
                  <a:srgbClr val="005B92"/>
                </a:solidFill>
                <a:effectLst/>
                <a:latin typeface="Noto Sans"/>
                <a:hlinkClick r:id="rId6"/>
              </a:rPr>
              <a:t> of </a:t>
            </a:r>
            <a:r>
              <a:rPr lang="tr-TR" sz="900" b="0" i="0" u="sng" dirty="0" err="1">
                <a:solidFill>
                  <a:srgbClr val="005B92"/>
                </a:solidFill>
                <a:effectLst/>
                <a:latin typeface="Noto Sans"/>
                <a:hlinkClick r:id="rId6"/>
              </a:rPr>
              <a:t>Hypertension</a:t>
            </a:r>
            <a:r>
              <a:rPr lang="tr-TR" sz="900" b="0" i="0" u="sng" dirty="0">
                <a:solidFill>
                  <a:srgbClr val="005B92"/>
                </a:solidFill>
                <a:effectLst/>
                <a:latin typeface="Noto Sans"/>
                <a:hlinkClick r:id="rId6"/>
              </a:rPr>
              <a:t> global </a:t>
            </a:r>
            <a:r>
              <a:rPr lang="tr-TR" sz="900" b="0" i="0" u="sng" dirty="0" err="1">
                <a:solidFill>
                  <a:srgbClr val="005B92"/>
                </a:solidFill>
                <a:effectLst/>
                <a:latin typeface="Noto Sans"/>
                <a:hlinkClick r:id="rId6"/>
              </a:rPr>
              <a:t>hypertension</a:t>
            </a:r>
            <a:r>
              <a:rPr lang="tr-TR" sz="900" b="0" i="0" u="sng" dirty="0">
                <a:solidFill>
                  <a:srgbClr val="005B92"/>
                </a:solidFill>
                <a:effectLst/>
                <a:latin typeface="Noto Sans"/>
                <a:hlinkClick r:id="rId6"/>
              </a:rPr>
              <a:t> </a:t>
            </a:r>
            <a:r>
              <a:rPr lang="tr-TR" sz="900" b="0" i="0" u="sng" dirty="0" err="1">
                <a:solidFill>
                  <a:srgbClr val="005B92"/>
                </a:solidFill>
                <a:effectLst/>
                <a:latin typeface="Noto Sans"/>
                <a:hlinkClick r:id="rId6"/>
              </a:rPr>
              <a:t>practice</a:t>
            </a:r>
            <a:r>
              <a:rPr lang="tr-TR" sz="900" b="0" i="0" u="sng" dirty="0">
                <a:solidFill>
                  <a:srgbClr val="005B92"/>
                </a:solidFill>
                <a:effectLst/>
                <a:latin typeface="Noto Sans"/>
                <a:hlinkClick r:id="rId6"/>
              </a:rPr>
              <a:t> </a:t>
            </a:r>
            <a:r>
              <a:rPr lang="tr-TR" sz="900" b="0" i="0" u="sng" dirty="0" err="1">
                <a:solidFill>
                  <a:srgbClr val="005B92"/>
                </a:solidFill>
                <a:effectLst/>
                <a:latin typeface="Noto Sans"/>
                <a:hlinkClick r:id="rId6"/>
              </a:rPr>
              <a:t>guidelines</a:t>
            </a:r>
            <a:r>
              <a:rPr lang="tr-TR" sz="900" b="0" i="0" u="sng" dirty="0">
                <a:solidFill>
                  <a:srgbClr val="005B92"/>
                </a:solidFill>
                <a:effectLst/>
                <a:latin typeface="Noto Sans"/>
                <a:hlinkClick r:id="rId6"/>
              </a:rPr>
              <a:t>. J </a:t>
            </a:r>
            <a:r>
              <a:rPr lang="tr-TR" sz="900" b="0" i="0" u="sng" dirty="0" err="1">
                <a:solidFill>
                  <a:srgbClr val="005B92"/>
                </a:solidFill>
                <a:effectLst/>
                <a:latin typeface="Noto Sans"/>
                <a:hlinkClick r:id="rId6"/>
              </a:rPr>
              <a:t>Hypertens</a:t>
            </a:r>
            <a:r>
              <a:rPr lang="tr-TR" sz="900" b="0" i="0" u="sng" dirty="0">
                <a:solidFill>
                  <a:srgbClr val="005B92"/>
                </a:solidFill>
                <a:effectLst/>
                <a:latin typeface="Noto Sans"/>
                <a:hlinkClick r:id="rId6"/>
              </a:rPr>
              <a:t> 2020; 38:982.</a:t>
            </a:r>
            <a:endParaRPr lang="tr-TR" sz="900" b="0" i="0" dirty="0">
              <a:solidFill>
                <a:srgbClr val="232323"/>
              </a:solidFill>
              <a:effectLst/>
              <a:latin typeface="Noto Sans"/>
            </a:endParaRPr>
          </a:p>
          <a:p>
            <a:pPr algn="l" latinLnBrk="1">
              <a:buFont typeface="+mj-lt"/>
              <a:buAutoNum type="arabicPeriod"/>
            </a:pPr>
            <a:r>
              <a:rPr lang="tr-TR" sz="900" b="0" i="0" dirty="0" err="1">
                <a:solidFill>
                  <a:srgbClr val="232323"/>
                </a:solidFill>
                <a:effectLst/>
                <a:latin typeface="Noto Sans"/>
              </a:rPr>
              <a:t>Hypertension</a:t>
            </a:r>
            <a:r>
              <a:rPr lang="tr-TR" sz="900" b="0" i="0" dirty="0">
                <a:solidFill>
                  <a:srgbClr val="232323"/>
                </a:solidFill>
                <a:effectLst/>
                <a:latin typeface="Noto Sans"/>
              </a:rPr>
              <a:t> in </a:t>
            </a:r>
            <a:r>
              <a:rPr lang="tr-TR" sz="900" b="0" i="0" dirty="0" err="1">
                <a:solidFill>
                  <a:srgbClr val="232323"/>
                </a:solidFill>
                <a:effectLst/>
                <a:latin typeface="Noto Sans"/>
              </a:rPr>
              <a:t>adults</a:t>
            </a:r>
            <a:r>
              <a:rPr lang="tr-TR" sz="900" b="0" i="0" dirty="0">
                <a:solidFill>
                  <a:srgbClr val="232323"/>
                </a:solidFill>
                <a:effectLst/>
                <a:latin typeface="Noto Sans"/>
              </a:rPr>
              <a:t>: </a:t>
            </a:r>
            <a:r>
              <a:rPr lang="tr-TR" sz="900" b="0" i="0" dirty="0" err="1">
                <a:solidFill>
                  <a:srgbClr val="232323"/>
                </a:solidFill>
                <a:effectLst/>
                <a:latin typeface="Noto Sans"/>
              </a:rPr>
              <a:t>Diagnosis</a:t>
            </a:r>
            <a:r>
              <a:rPr lang="tr-TR" sz="900" b="0" i="0" dirty="0">
                <a:solidFill>
                  <a:srgbClr val="232323"/>
                </a:solidFill>
                <a:effectLst/>
                <a:latin typeface="Noto Sans"/>
              </a:rPr>
              <a:t> </a:t>
            </a:r>
            <a:r>
              <a:rPr lang="tr-TR" sz="900" b="0" i="0" dirty="0" err="1">
                <a:solidFill>
                  <a:srgbClr val="232323"/>
                </a:solidFill>
                <a:effectLst/>
                <a:latin typeface="Noto Sans"/>
              </a:rPr>
              <a:t>and</a:t>
            </a:r>
            <a:r>
              <a:rPr lang="tr-TR" sz="900" b="0" i="0" dirty="0">
                <a:solidFill>
                  <a:srgbClr val="232323"/>
                </a:solidFill>
                <a:effectLst/>
                <a:latin typeface="Noto Sans"/>
              </a:rPr>
              <a:t> </a:t>
            </a:r>
            <a:r>
              <a:rPr lang="tr-TR" sz="900" b="0" i="0" dirty="0" err="1">
                <a:solidFill>
                  <a:srgbClr val="232323"/>
                </a:solidFill>
                <a:effectLst/>
                <a:latin typeface="Noto Sans"/>
              </a:rPr>
              <a:t>management</a:t>
            </a:r>
            <a:r>
              <a:rPr lang="tr-TR" sz="900" b="0" i="0" dirty="0">
                <a:solidFill>
                  <a:srgbClr val="232323"/>
                </a:solidFill>
                <a:effectLst/>
                <a:latin typeface="Noto Sans"/>
              </a:rPr>
              <a:t>. </a:t>
            </a:r>
            <a:r>
              <a:rPr lang="tr-TR" sz="900" b="0" i="0" dirty="0" err="1">
                <a:solidFill>
                  <a:srgbClr val="232323"/>
                </a:solidFill>
                <a:effectLst/>
                <a:latin typeface="Noto Sans"/>
              </a:rPr>
              <a:t>National</a:t>
            </a:r>
            <a:r>
              <a:rPr lang="tr-TR" sz="900" b="0" i="0" dirty="0">
                <a:solidFill>
                  <a:srgbClr val="232323"/>
                </a:solidFill>
                <a:effectLst/>
                <a:latin typeface="Noto Sans"/>
              </a:rPr>
              <a:t> </a:t>
            </a:r>
            <a:r>
              <a:rPr lang="tr-TR" sz="900" b="0" i="0" dirty="0" err="1">
                <a:solidFill>
                  <a:srgbClr val="232323"/>
                </a:solidFill>
                <a:effectLst/>
                <a:latin typeface="Noto Sans"/>
              </a:rPr>
              <a:t>Institute</a:t>
            </a:r>
            <a:r>
              <a:rPr lang="tr-TR" sz="900" b="0" i="0" dirty="0">
                <a:solidFill>
                  <a:srgbClr val="232323"/>
                </a:solidFill>
                <a:effectLst/>
                <a:latin typeface="Noto Sans"/>
              </a:rPr>
              <a:t> </a:t>
            </a:r>
            <a:r>
              <a:rPr lang="tr-TR" sz="900" b="0" i="0" dirty="0" err="1">
                <a:solidFill>
                  <a:srgbClr val="232323"/>
                </a:solidFill>
                <a:effectLst/>
                <a:latin typeface="Noto Sans"/>
              </a:rPr>
              <a:t>for</a:t>
            </a:r>
            <a:r>
              <a:rPr lang="tr-TR" sz="900" b="0" i="0" dirty="0">
                <a:solidFill>
                  <a:srgbClr val="232323"/>
                </a:solidFill>
                <a:effectLst/>
                <a:latin typeface="Noto Sans"/>
              </a:rPr>
              <a:t> </a:t>
            </a:r>
            <a:r>
              <a:rPr lang="tr-TR" sz="900" b="0" i="0" dirty="0" err="1">
                <a:solidFill>
                  <a:srgbClr val="232323"/>
                </a:solidFill>
                <a:effectLst/>
                <a:latin typeface="Noto Sans"/>
              </a:rPr>
              <a:t>Health</a:t>
            </a:r>
            <a:r>
              <a:rPr lang="tr-TR" sz="900" b="0" i="0" dirty="0">
                <a:solidFill>
                  <a:srgbClr val="232323"/>
                </a:solidFill>
                <a:effectLst/>
                <a:latin typeface="Noto Sans"/>
              </a:rPr>
              <a:t> </a:t>
            </a:r>
            <a:r>
              <a:rPr lang="tr-TR" sz="900" b="0" i="0" dirty="0" err="1">
                <a:solidFill>
                  <a:srgbClr val="232323"/>
                </a:solidFill>
                <a:effectLst/>
                <a:latin typeface="Noto Sans"/>
              </a:rPr>
              <a:t>and</a:t>
            </a:r>
            <a:r>
              <a:rPr lang="tr-TR" sz="900" b="0" i="0" dirty="0">
                <a:solidFill>
                  <a:srgbClr val="232323"/>
                </a:solidFill>
                <a:effectLst/>
                <a:latin typeface="Noto Sans"/>
              </a:rPr>
              <a:t> </a:t>
            </a:r>
            <a:r>
              <a:rPr lang="tr-TR" sz="900" b="0" i="0" dirty="0" err="1">
                <a:solidFill>
                  <a:srgbClr val="232323"/>
                </a:solidFill>
                <a:effectLst/>
                <a:latin typeface="Noto Sans"/>
              </a:rPr>
              <a:t>Care</a:t>
            </a:r>
            <a:r>
              <a:rPr lang="tr-TR" sz="900" b="0" i="0" dirty="0">
                <a:solidFill>
                  <a:srgbClr val="232323"/>
                </a:solidFill>
                <a:effectLst/>
                <a:latin typeface="Noto Sans"/>
              </a:rPr>
              <a:t> </a:t>
            </a:r>
            <a:r>
              <a:rPr lang="tr-TR" sz="900" b="0" i="0" dirty="0" err="1">
                <a:solidFill>
                  <a:srgbClr val="232323"/>
                </a:solidFill>
                <a:effectLst/>
                <a:latin typeface="Noto Sans"/>
              </a:rPr>
              <a:t>Excellence</a:t>
            </a:r>
            <a:r>
              <a:rPr lang="tr-TR" sz="900" b="0" i="0" dirty="0">
                <a:solidFill>
                  <a:srgbClr val="232323"/>
                </a:solidFill>
                <a:effectLst/>
                <a:latin typeface="Noto Sans"/>
              </a:rPr>
              <a:t> (NICE). http://www.nice.org.uk/guidance/ng136 (</a:t>
            </a:r>
            <a:r>
              <a:rPr lang="tr-TR" sz="900" b="0" i="0" dirty="0" err="1">
                <a:solidFill>
                  <a:srgbClr val="232323"/>
                </a:solidFill>
                <a:effectLst/>
                <a:latin typeface="Noto Sans"/>
              </a:rPr>
              <a:t>Accessed</a:t>
            </a:r>
            <a:r>
              <a:rPr lang="tr-TR" sz="900" b="0" i="0" dirty="0">
                <a:solidFill>
                  <a:srgbClr val="232323"/>
                </a:solidFill>
                <a:effectLst/>
                <a:latin typeface="Noto Sans"/>
              </a:rPr>
              <a:t> on </a:t>
            </a:r>
            <a:r>
              <a:rPr lang="tr-TR" sz="900" b="0" i="0" dirty="0" err="1">
                <a:solidFill>
                  <a:srgbClr val="232323"/>
                </a:solidFill>
                <a:effectLst/>
                <a:latin typeface="Noto Sans"/>
              </a:rPr>
              <a:t>October</a:t>
            </a:r>
            <a:r>
              <a:rPr lang="tr-TR" sz="900" b="0" i="0" dirty="0">
                <a:solidFill>
                  <a:srgbClr val="232323"/>
                </a:solidFill>
                <a:effectLst/>
                <a:latin typeface="Noto Sans"/>
              </a:rPr>
              <a:t> 23, 2020).</a:t>
            </a:r>
          </a:p>
          <a:p>
            <a:pPr algn="l">
              <a:buFont typeface="+mj-lt"/>
              <a:buAutoNum type="arabicPeriod"/>
            </a:pPr>
            <a:r>
              <a:rPr lang="tr-TR" sz="900" b="0" i="0" u="sng" dirty="0" err="1">
                <a:solidFill>
                  <a:srgbClr val="005B92"/>
                </a:solidFill>
                <a:effectLst/>
                <a:latin typeface="Noto Sans"/>
                <a:hlinkClick r:id="rId7"/>
              </a:rPr>
              <a:t>Lewington</a:t>
            </a:r>
            <a:r>
              <a:rPr lang="tr-TR" sz="900" b="0" i="0" u="sng" dirty="0">
                <a:solidFill>
                  <a:srgbClr val="005B92"/>
                </a:solidFill>
                <a:effectLst/>
                <a:latin typeface="Noto Sans"/>
                <a:hlinkClick r:id="rId7"/>
              </a:rPr>
              <a:t> S, </a:t>
            </a:r>
            <a:r>
              <a:rPr lang="tr-TR" sz="900" b="0" i="0" u="sng" dirty="0" err="1">
                <a:solidFill>
                  <a:srgbClr val="005B92"/>
                </a:solidFill>
                <a:effectLst/>
                <a:latin typeface="Noto Sans"/>
                <a:hlinkClick r:id="rId7"/>
              </a:rPr>
              <a:t>Clarke</a:t>
            </a:r>
            <a:r>
              <a:rPr lang="tr-TR" sz="900" b="0" i="0" u="sng" dirty="0">
                <a:solidFill>
                  <a:srgbClr val="005B92"/>
                </a:solidFill>
                <a:effectLst/>
                <a:latin typeface="Noto Sans"/>
                <a:hlinkClick r:id="rId7"/>
              </a:rPr>
              <a:t> R, </a:t>
            </a:r>
            <a:r>
              <a:rPr lang="tr-TR" sz="900" b="0" i="0" u="sng" dirty="0" err="1">
                <a:solidFill>
                  <a:srgbClr val="005B92"/>
                </a:solidFill>
                <a:effectLst/>
                <a:latin typeface="Noto Sans"/>
                <a:hlinkClick r:id="rId7"/>
              </a:rPr>
              <a:t>Qizilbash</a:t>
            </a:r>
            <a:r>
              <a:rPr lang="tr-TR" sz="900" b="0" i="0" u="sng" dirty="0">
                <a:solidFill>
                  <a:srgbClr val="005B92"/>
                </a:solidFill>
                <a:effectLst/>
                <a:latin typeface="Noto Sans"/>
                <a:hlinkClick r:id="rId7"/>
              </a:rPr>
              <a:t> N, et al. Age-</a:t>
            </a:r>
            <a:r>
              <a:rPr lang="tr-TR" sz="900" b="0" i="0" u="sng" dirty="0" err="1">
                <a:solidFill>
                  <a:srgbClr val="005B92"/>
                </a:solidFill>
                <a:effectLst/>
                <a:latin typeface="Noto Sans"/>
                <a:hlinkClick r:id="rId7"/>
              </a:rPr>
              <a:t>specific</a:t>
            </a:r>
            <a:r>
              <a:rPr lang="tr-TR" sz="900" b="0" i="0" u="sng" dirty="0">
                <a:solidFill>
                  <a:srgbClr val="005B92"/>
                </a:solidFill>
                <a:effectLst/>
                <a:latin typeface="Noto Sans"/>
                <a:hlinkClick r:id="rId7"/>
              </a:rPr>
              <a:t> </a:t>
            </a:r>
            <a:r>
              <a:rPr lang="tr-TR" sz="900" b="0" i="0" u="sng" dirty="0" err="1">
                <a:solidFill>
                  <a:srgbClr val="005B92"/>
                </a:solidFill>
                <a:effectLst/>
                <a:latin typeface="Noto Sans"/>
                <a:hlinkClick r:id="rId7"/>
              </a:rPr>
              <a:t>relevance</a:t>
            </a:r>
            <a:r>
              <a:rPr lang="tr-TR" sz="900" b="0" i="0" u="sng" dirty="0">
                <a:solidFill>
                  <a:srgbClr val="005B92"/>
                </a:solidFill>
                <a:effectLst/>
                <a:latin typeface="Noto Sans"/>
                <a:hlinkClick r:id="rId7"/>
              </a:rPr>
              <a:t> of </a:t>
            </a:r>
            <a:r>
              <a:rPr lang="tr-TR" sz="900" b="0" i="0" u="sng" dirty="0" err="1">
                <a:solidFill>
                  <a:srgbClr val="005B92"/>
                </a:solidFill>
                <a:effectLst/>
                <a:latin typeface="Noto Sans"/>
                <a:hlinkClick r:id="rId7"/>
              </a:rPr>
              <a:t>usual</a:t>
            </a:r>
            <a:r>
              <a:rPr lang="tr-TR" sz="900" b="0" i="0" u="sng" dirty="0">
                <a:solidFill>
                  <a:srgbClr val="005B92"/>
                </a:solidFill>
                <a:effectLst/>
                <a:latin typeface="Noto Sans"/>
                <a:hlinkClick r:id="rId7"/>
              </a:rPr>
              <a:t> </a:t>
            </a:r>
            <a:r>
              <a:rPr lang="tr-TR" sz="900" b="0" i="0" u="sng" dirty="0" err="1">
                <a:solidFill>
                  <a:srgbClr val="005B92"/>
                </a:solidFill>
                <a:effectLst/>
                <a:latin typeface="Noto Sans"/>
                <a:hlinkClick r:id="rId7"/>
              </a:rPr>
              <a:t>blood</a:t>
            </a:r>
            <a:r>
              <a:rPr lang="tr-TR" sz="900" b="0" i="0" u="sng" dirty="0">
                <a:solidFill>
                  <a:srgbClr val="005B92"/>
                </a:solidFill>
                <a:effectLst/>
                <a:latin typeface="Noto Sans"/>
                <a:hlinkClick r:id="rId7"/>
              </a:rPr>
              <a:t> </a:t>
            </a:r>
            <a:r>
              <a:rPr lang="tr-TR" sz="900" b="0" i="0" u="sng" dirty="0" err="1">
                <a:solidFill>
                  <a:srgbClr val="005B92"/>
                </a:solidFill>
                <a:effectLst/>
                <a:latin typeface="Noto Sans"/>
                <a:hlinkClick r:id="rId7"/>
              </a:rPr>
              <a:t>pressure</a:t>
            </a:r>
            <a:r>
              <a:rPr lang="tr-TR" sz="900" b="0" i="0" u="sng" dirty="0">
                <a:solidFill>
                  <a:srgbClr val="005B92"/>
                </a:solidFill>
                <a:effectLst/>
                <a:latin typeface="Noto Sans"/>
                <a:hlinkClick r:id="rId7"/>
              </a:rPr>
              <a:t> </a:t>
            </a:r>
            <a:r>
              <a:rPr lang="tr-TR" sz="900" b="0" i="0" u="sng" dirty="0" err="1">
                <a:solidFill>
                  <a:srgbClr val="005B92"/>
                </a:solidFill>
                <a:effectLst/>
                <a:latin typeface="Noto Sans"/>
                <a:hlinkClick r:id="rId7"/>
              </a:rPr>
              <a:t>to</a:t>
            </a:r>
            <a:r>
              <a:rPr lang="tr-TR" sz="900" b="0" i="0" u="sng" dirty="0">
                <a:solidFill>
                  <a:srgbClr val="005B92"/>
                </a:solidFill>
                <a:effectLst/>
                <a:latin typeface="Noto Sans"/>
                <a:hlinkClick r:id="rId7"/>
              </a:rPr>
              <a:t> </a:t>
            </a:r>
            <a:r>
              <a:rPr lang="tr-TR" sz="900" b="0" i="0" u="sng" dirty="0" err="1">
                <a:solidFill>
                  <a:srgbClr val="005B92"/>
                </a:solidFill>
                <a:effectLst/>
                <a:latin typeface="Noto Sans"/>
                <a:hlinkClick r:id="rId7"/>
              </a:rPr>
              <a:t>vascular</a:t>
            </a:r>
            <a:r>
              <a:rPr lang="tr-TR" sz="900" b="0" i="0" u="sng" dirty="0">
                <a:solidFill>
                  <a:srgbClr val="005B92"/>
                </a:solidFill>
                <a:effectLst/>
                <a:latin typeface="Noto Sans"/>
                <a:hlinkClick r:id="rId7"/>
              </a:rPr>
              <a:t> </a:t>
            </a:r>
            <a:r>
              <a:rPr lang="tr-TR" sz="900" b="0" i="0" u="sng" dirty="0" err="1">
                <a:solidFill>
                  <a:srgbClr val="005B92"/>
                </a:solidFill>
                <a:effectLst/>
                <a:latin typeface="Noto Sans"/>
                <a:hlinkClick r:id="rId7"/>
              </a:rPr>
              <a:t>mortality</a:t>
            </a:r>
            <a:r>
              <a:rPr lang="tr-TR" sz="900" b="0" i="0" u="sng" dirty="0">
                <a:solidFill>
                  <a:srgbClr val="005B92"/>
                </a:solidFill>
                <a:effectLst/>
                <a:latin typeface="Noto Sans"/>
                <a:hlinkClick r:id="rId7"/>
              </a:rPr>
              <a:t>: a meta-</a:t>
            </a:r>
            <a:r>
              <a:rPr lang="tr-TR" sz="900" b="0" i="0" u="sng" dirty="0" err="1">
                <a:solidFill>
                  <a:srgbClr val="005B92"/>
                </a:solidFill>
                <a:effectLst/>
                <a:latin typeface="Noto Sans"/>
                <a:hlinkClick r:id="rId7"/>
              </a:rPr>
              <a:t>analysis</a:t>
            </a:r>
            <a:r>
              <a:rPr lang="tr-TR" sz="900" b="0" i="0" u="sng" dirty="0">
                <a:solidFill>
                  <a:srgbClr val="005B92"/>
                </a:solidFill>
                <a:effectLst/>
                <a:latin typeface="Noto Sans"/>
                <a:hlinkClick r:id="rId7"/>
              </a:rPr>
              <a:t> of </a:t>
            </a:r>
            <a:r>
              <a:rPr lang="tr-TR" sz="900" b="0" i="0" u="sng" dirty="0" err="1">
                <a:solidFill>
                  <a:srgbClr val="005B92"/>
                </a:solidFill>
                <a:effectLst/>
                <a:latin typeface="Noto Sans"/>
                <a:hlinkClick r:id="rId7"/>
              </a:rPr>
              <a:t>individual</a:t>
            </a:r>
            <a:r>
              <a:rPr lang="tr-TR" sz="900" b="0" i="0" u="sng" dirty="0">
                <a:solidFill>
                  <a:srgbClr val="005B92"/>
                </a:solidFill>
                <a:effectLst/>
                <a:latin typeface="Noto Sans"/>
                <a:hlinkClick r:id="rId7"/>
              </a:rPr>
              <a:t> data </a:t>
            </a:r>
            <a:r>
              <a:rPr lang="tr-TR" sz="900" b="0" i="0" u="sng" dirty="0" err="1">
                <a:solidFill>
                  <a:srgbClr val="005B92"/>
                </a:solidFill>
                <a:effectLst/>
                <a:latin typeface="Noto Sans"/>
                <a:hlinkClick r:id="rId7"/>
              </a:rPr>
              <a:t>for</a:t>
            </a:r>
            <a:r>
              <a:rPr lang="tr-TR" sz="900" b="0" i="0" u="sng" dirty="0">
                <a:solidFill>
                  <a:srgbClr val="005B92"/>
                </a:solidFill>
                <a:effectLst/>
                <a:latin typeface="Noto Sans"/>
                <a:hlinkClick r:id="rId7"/>
              </a:rPr>
              <a:t> </a:t>
            </a:r>
            <a:r>
              <a:rPr lang="tr-TR" sz="900" b="0" i="0" u="sng" dirty="0" err="1">
                <a:solidFill>
                  <a:srgbClr val="005B92"/>
                </a:solidFill>
                <a:effectLst/>
                <a:latin typeface="Noto Sans"/>
                <a:hlinkClick r:id="rId7"/>
              </a:rPr>
              <a:t>one</a:t>
            </a:r>
            <a:r>
              <a:rPr lang="tr-TR" sz="900" b="0" i="0" u="sng" dirty="0">
                <a:solidFill>
                  <a:srgbClr val="005B92"/>
                </a:solidFill>
                <a:effectLst/>
                <a:latin typeface="Noto Sans"/>
                <a:hlinkClick r:id="rId7"/>
              </a:rPr>
              <a:t> </a:t>
            </a:r>
            <a:r>
              <a:rPr lang="tr-TR" sz="900" b="0" i="0" u="sng" dirty="0" err="1">
                <a:solidFill>
                  <a:srgbClr val="005B92"/>
                </a:solidFill>
                <a:effectLst/>
                <a:latin typeface="Noto Sans"/>
                <a:hlinkClick r:id="rId7"/>
              </a:rPr>
              <a:t>million</a:t>
            </a:r>
            <a:r>
              <a:rPr lang="tr-TR" sz="900" b="0" i="0" u="sng" dirty="0">
                <a:solidFill>
                  <a:srgbClr val="005B92"/>
                </a:solidFill>
                <a:effectLst/>
                <a:latin typeface="Noto Sans"/>
                <a:hlinkClick r:id="rId7"/>
              </a:rPr>
              <a:t> </a:t>
            </a:r>
            <a:r>
              <a:rPr lang="tr-TR" sz="900" b="0" i="0" u="sng" dirty="0" err="1">
                <a:solidFill>
                  <a:srgbClr val="005B92"/>
                </a:solidFill>
                <a:effectLst/>
                <a:latin typeface="Noto Sans"/>
                <a:hlinkClick r:id="rId7"/>
              </a:rPr>
              <a:t>adults</a:t>
            </a:r>
            <a:r>
              <a:rPr lang="tr-TR" sz="900" b="0" i="0" u="sng" dirty="0">
                <a:solidFill>
                  <a:srgbClr val="005B92"/>
                </a:solidFill>
                <a:effectLst/>
                <a:latin typeface="Noto Sans"/>
                <a:hlinkClick r:id="rId7"/>
              </a:rPr>
              <a:t> in 61 </a:t>
            </a:r>
            <a:r>
              <a:rPr lang="tr-TR" sz="900" b="0" i="0" u="sng" dirty="0" err="1">
                <a:solidFill>
                  <a:srgbClr val="005B92"/>
                </a:solidFill>
                <a:effectLst/>
                <a:latin typeface="Noto Sans"/>
                <a:hlinkClick r:id="rId7"/>
              </a:rPr>
              <a:t>prospective</a:t>
            </a:r>
            <a:r>
              <a:rPr lang="tr-TR" sz="900" b="0" i="0" u="sng" dirty="0">
                <a:solidFill>
                  <a:srgbClr val="005B92"/>
                </a:solidFill>
                <a:effectLst/>
                <a:latin typeface="Noto Sans"/>
                <a:hlinkClick r:id="rId7"/>
              </a:rPr>
              <a:t> </a:t>
            </a:r>
            <a:r>
              <a:rPr lang="tr-TR" sz="900" b="0" i="0" u="sng" dirty="0" err="1">
                <a:solidFill>
                  <a:srgbClr val="005B92"/>
                </a:solidFill>
                <a:effectLst/>
                <a:latin typeface="Noto Sans"/>
                <a:hlinkClick r:id="rId7"/>
              </a:rPr>
              <a:t>studies</a:t>
            </a:r>
            <a:r>
              <a:rPr lang="tr-TR" sz="900" b="0" i="0" u="sng" dirty="0">
                <a:solidFill>
                  <a:srgbClr val="005B92"/>
                </a:solidFill>
                <a:effectLst/>
                <a:latin typeface="Noto Sans"/>
                <a:hlinkClick r:id="rId7"/>
              </a:rPr>
              <a:t>. </a:t>
            </a:r>
            <a:r>
              <a:rPr lang="tr-TR" sz="900" b="0" i="0" u="sng" dirty="0" err="1">
                <a:solidFill>
                  <a:srgbClr val="005B92"/>
                </a:solidFill>
                <a:effectLst/>
                <a:latin typeface="Noto Sans"/>
                <a:hlinkClick r:id="rId7"/>
              </a:rPr>
              <a:t>Lancet</a:t>
            </a:r>
            <a:r>
              <a:rPr lang="tr-TR" sz="900" b="0" i="0" u="sng" dirty="0">
                <a:solidFill>
                  <a:srgbClr val="005B92"/>
                </a:solidFill>
                <a:effectLst/>
                <a:latin typeface="Noto Sans"/>
                <a:hlinkClick r:id="rId7"/>
              </a:rPr>
              <a:t> 2002; 360:1903.</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8"/>
              </a:rPr>
              <a:t>Muntner</a:t>
            </a:r>
            <a:r>
              <a:rPr lang="tr-TR" sz="900" b="0" i="0" u="sng" dirty="0">
                <a:solidFill>
                  <a:srgbClr val="005B92"/>
                </a:solidFill>
                <a:effectLst/>
                <a:latin typeface="Noto Sans"/>
                <a:hlinkClick r:id="rId8"/>
              </a:rPr>
              <a:t> P, </a:t>
            </a:r>
            <a:r>
              <a:rPr lang="tr-TR" sz="900" b="0" i="0" u="sng" dirty="0" err="1">
                <a:solidFill>
                  <a:srgbClr val="005B92"/>
                </a:solidFill>
                <a:effectLst/>
                <a:latin typeface="Noto Sans"/>
                <a:hlinkClick r:id="rId8"/>
              </a:rPr>
              <a:t>Shimbo</a:t>
            </a:r>
            <a:r>
              <a:rPr lang="tr-TR" sz="900" b="0" i="0" u="sng" dirty="0">
                <a:solidFill>
                  <a:srgbClr val="005B92"/>
                </a:solidFill>
                <a:effectLst/>
                <a:latin typeface="Noto Sans"/>
                <a:hlinkClick r:id="rId8"/>
              </a:rPr>
              <a:t> D, </a:t>
            </a:r>
            <a:r>
              <a:rPr lang="tr-TR" sz="900" b="0" i="0" u="sng" dirty="0" err="1">
                <a:solidFill>
                  <a:srgbClr val="005B92"/>
                </a:solidFill>
                <a:effectLst/>
                <a:latin typeface="Noto Sans"/>
                <a:hlinkClick r:id="rId8"/>
              </a:rPr>
              <a:t>Carey</a:t>
            </a:r>
            <a:r>
              <a:rPr lang="tr-TR" sz="900" b="0" i="0" u="sng" dirty="0">
                <a:solidFill>
                  <a:srgbClr val="005B92"/>
                </a:solidFill>
                <a:effectLst/>
                <a:latin typeface="Noto Sans"/>
                <a:hlinkClick r:id="rId8"/>
              </a:rPr>
              <a:t> RM, et al. </a:t>
            </a:r>
            <a:r>
              <a:rPr lang="tr-TR" sz="900" b="0" i="0" u="sng" dirty="0" err="1">
                <a:solidFill>
                  <a:srgbClr val="005B92"/>
                </a:solidFill>
                <a:effectLst/>
                <a:latin typeface="Noto Sans"/>
                <a:hlinkClick r:id="rId8"/>
              </a:rPr>
              <a:t>Measurement</a:t>
            </a:r>
            <a:r>
              <a:rPr lang="tr-TR" sz="900" b="0" i="0" u="sng" dirty="0">
                <a:solidFill>
                  <a:srgbClr val="005B92"/>
                </a:solidFill>
                <a:effectLst/>
                <a:latin typeface="Noto Sans"/>
                <a:hlinkClick r:id="rId8"/>
              </a:rPr>
              <a:t> of Blood </a:t>
            </a:r>
            <a:r>
              <a:rPr lang="tr-TR" sz="900" b="0" i="0" u="sng" dirty="0" err="1">
                <a:solidFill>
                  <a:srgbClr val="005B92"/>
                </a:solidFill>
                <a:effectLst/>
                <a:latin typeface="Noto Sans"/>
                <a:hlinkClick r:id="rId8"/>
              </a:rPr>
              <a:t>Pressure</a:t>
            </a:r>
            <a:r>
              <a:rPr lang="tr-TR" sz="900" b="0" i="0" u="sng" dirty="0">
                <a:solidFill>
                  <a:srgbClr val="005B92"/>
                </a:solidFill>
                <a:effectLst/>
                <a:latin typeface="Noto Sans"/>
                <a:hlinkClick r:id="rId8"/>
              </a:rPr>
              <a:t> in </a:t>
            </a:r>
            <a:r>
              <a:rPr lang="tr-TR" sz="900" b="0" i="0" u="sng" dirty="0" err="1">
                <a:solidFill>
                  <a:srgbClr val="005B92"/>
                </a:solidFill>
                <a:effectLst/>
                <a:latin typeface="Noto Sans"/>
                <a:hlinkClick r:id="rId8"/>
              </a:rPr>
              <a:t>Humans</a:t>
            </a:r>
            <a:r>
              <a:rPr lang="tr-TR" sz="900" b="0" i="0" u="sng" dirty="0">
                <a:solidFill>
                  <a:srgbClr val="005B92"/>
                </a:solidFill>
                <a:effectLst/>
                <a:latin typeface="Noto Sans"/>
                <a:hlinkClick r:id="rId8"/>
              </a:rPr>
              <a:t>: A </a:t>
            </a:r>
            <a:r>
              <a:rPr lang="tr-TR" sz="900" b="0" i="0" u="sng" dirty="0" err="1">
                <a:solidFill>
                  <a:srgbClr val="005B92"/>
                </a:solidFill>
                <a:effectLst/>
                <a:latin typeface="Noto Sans"/>
                <a:hlinkClick r:id="rId8"/>
              </a:rPr>
              <a:t>Scientific</a:t>
            </a:r>
            <a:r>
              <a:rPr lang="tr-TR" sz="900" b="0" i="0" u="sng" dirty="0">
                <a:solidFill>
                  <a:srgbClr val="005B92"/>
                </a:solidFill>
                <a:effectLst/>
                <a:latin typeface="Noto Sans"/>
                <a:hlinkClick r:id="rId8"/>
              </a:rPr>
              <a:t> Statement </a:t>
            </a:r>
            <a:r>
              <a:rPr lang="tr-TR" sz="900" b="0" i="0" u="sng" dirty="0" err="1">
                <a:solidFill>
                  <a:srgbClr val="005B92"/>
                </a:solidFill>
                <a:effectLst/>
                <a:latin typeface="Noto Sans"/>
                <a:hlinkClick r:id="rId8"/>
              </a:rPr>
              <a:t>From</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the</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American</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Heart</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Association</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Hypertension</a:t>
            </a:r>
            <a:r>
              <a:rPr lang="tr-TR" sz="900" b="0" i="0" u="sng" dirty="0">
                <a:solidFill>
                  <a:srgbClr val="005B92"/>
                </a:solidFill>
                <a:effectLst/>
                <a:latin typeface="Noto Sans"/>
                <a:hlinkClick r:id="rId8"/>
              </a:rPr>
              <a:t> 2019; 73:e35.</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9"/>
              </a:rPr>
              <a:t>Stergiou</a:t>
            </a:r>
            <a:r>
              <a:rPr lang="tr-TR" sz="900" b="0" i="0" u="sng" dirty="0">
                <a:solidFill>
                  <a:srgbClr val="005B92"/>
                </a:solidFill>
                <a:effectLst/>
                <a:latin typeface="Noto Sans"/>
                <a:hlinkClick r:id="rId9"/>
              </a:rPr>
              <a:t> GS, </a:t>
            </a:r>
            <a:r>
              <a:rPr lang="tr-TR" sz="900" b="0" i="0" u="sng" dirty="0" err="1">
                <a:solidFill>
                  <a:srgbClr val="005B92"/>
                </a:solidFill>
                <a:effectLst/>
                <a:latin typeface="Noto Sans"/>
                <a:hlinkClick r:id="rId9"/>
              </a:rPr>
              <a:t>Palatini</a:t>
            </a:r>
            <a:r>
              <a:rPr lang="tr-TR" sz="900" b="0" i="0" u="sng" dirty="0">
                <a:solidFill>
                  <a:srgbClr val="005B92"/>
                </a:solidFill>
                <a:effectLst/>
                <a:latin typeface="Noto Sans"/>
                <a:hlinkClick r:id="rId9"/>
              </a:rPr>
              <a:t> P, </a:t>
            </a:r>
            <a:r>
              <a:rPr lang="tr-TR" sz="900" b="0" i="0" u="sng" dirty="0" err="1">
                <a:solidFill>
                  <a:srgbClr val="005B92"/>
                </a:solidFill>
                <a:effectLst/>
                <a:latin typeface="Noto Sans"/>
                <a:hlinkClick r:id="rId9"/>
              </a:rPr>
              <a:t>Parati</a:t>
            </a:r>
            <a:r>
              <a:rPr lang="tr-TR" sz="900" b="0" i="0" u="sng" dirty="0">
                <a:solidFill>
                  <a:srgbClr val="005B92"/>
                </a:solidFill>
                <a:effectLst/>
                <a:latin typeface="Noto Sans"/>
                <a:hlinkClick r:id="rId9"/>
              </a:rPr>
              <a:t> G, et al. 2021 </a:t>
            </a:r>
            <a:r>
              <a:rPr lang="tr-TR" sz="900" b="0" i="0" u="sng" dirty="0" err="1">
                <a:solidFill>
                  <a:srgbClr val="005B92"/>
                </a:solidFill>
                <a:effectLst/>
                <a:latin typeface="Noto Sans"/>
                <a:hlinkClick r:id="rId9"/>
              </a:rPr>
              <a:t>European</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Society</a:t>
            </a:r>
            <a:r>
              <a:rPr lang="tr-TR" sz="900" b="0" i="0" u="sng" dirty="0">
                <a:solidFill>
                  <a:srgbClr val="005B92"/>
                </a:solidFill>
                <a:effectLst/>
                <a:latin typeface="Noto Sans"/>
                <a:hlinkClick r:id="rId9"/>
              </a:rPr>
              <a:t> of </a:t>
            </a:r>
            <a:r>
              <a:rPr lang="tr-TR" sz="900" b="0" i="0" u="sng" dirty="0" err="1">
                <a:solidFill>
                  <a:srgbClr val="005B92"/>
                </a:solidFill>
                <a:effectLst/>
                <a:latin typeface="Noto Sans"/>
                <a:hlinkClick r:id="rId9"/>
              </a:rPr>
              <a:t>Hypertension</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practice</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guidelines</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for</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office</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and</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out</a:t>
            </a:r>
            <a:r>
              <a:rPr lang="tr-TR" sz="900" b="0" i="0" u="sng" dirty="0">
                <a:solidFill>
                  <a:srgbClr val="005B92"/>
                </a:solidFill>
                <a:effectLst/>
                <a:latin typeface="Noto Sans"/>
                <a:hlinkClick r:id="rId9"/>
              </a:rPr>
              <a:t>-of-</a:t>
            </a:r>
            <a:r>
              <a:rPr lang="tr-TR" sz="900" b="0" i="0" u="sng" dirty="0" err="1">
                <a:solidFill>
                  <a:srgbClr val="005B92"/>
                </a:solidFill>
                <a:effectLst/>
                <a:latin typeface="Noto Sans"/>
                <a:hlinkClick r:id="rId9"/>
              </a:rPr>
              <a:t>office</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blood</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pressure</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measurement</a:t>
            </a:r>
            <a:r>
              <a:rPr lang="tr-TR" sz="900" b="0" i="0" u="sng" dirty="0">
                <a:solidFill>
                  <a:srgbClr val="005B92"/>
                </a:solidFill>
                <a:effectLst/>
                <a:latin typeface="Noto Sans"/>
                <a:hlinkClick r:id="rId9"/>
              </a:rPr>
              <a:t>. J </a:t>
            </a:r>
            <a:r>
              <a:rPr lang="tr-TR" sz="900" b="0" i="0" u="sng" dirty="0" err="1">
                <a:solidFill>
                  <a:srgbClr val="005B92"/>
                </a:solidFill>
                <a:effectLst/>
                <a:latin typeface="Noto Sans"/>
                <a:hlinkClick r:id="rId9"/>
              </a:rPr>
              <a:t>Hypertens</a:t>
            </a:r>
            <a:r>
              <a:rPr lang="tr-TR" sz="900" b="0" i="0" u="sng" dirty="0">
                <a:solidFill>
                  <a:srgbClr val="005B92"/>
                </a:solidFill>
                <a:effectLst/>
                <a:latin typeface="Noto Sans"/>
                <a:hlinkClick r:id="rId9"/>
              </a:rPr>
              <a:t> 2021; 39:1293.</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10"/>
              </a:rPr>
              <a:t>Beevers</a:t>
            </a:r>
            <a:r>
              <a:rPr lang="tr-TR" sz="900" b="0" i="0" u="sng" dirty="0">
                <a:solidFill>
                  <a:srgbClr val="005B92"/>
                </a:solidFill>
                <a:effectLst/>
                <a:latin typeface="Noto Sans"/>
                <a:hlinkClick r:id="rId10"/>
              </a:rPr>
              <a:t> G, </a:t>
            </a:r>
            <a:r>
              <a:rPr lang="tr-TR" sz="900" b="0" i="0" u="sng" dirty="0" err="1">
                <a:solidFill>
                  <a:srgbClr val="005B92"/>
                </a:solidFill>
                <a:effectLst/>
                <a:latin typeface="Noto Sans"/>
                <a:hlinkClick r:id="rId10"/>
              </a:rPr>
              <a:t>Lip</a:t>
            </a:r>
            <a:r>
              <a:rPr lang="tr-TR" sz="900" b="0" i="0" u="sng" dirty="0">
                <a:solidFill>
                  <a:srgbClr val="005B92"/>
                </a:solidFill>
                <a:effectLst/>
                <a:latin typeface="Noto Sans"/>
                <a:hlinkClick r:id="rId10"/>
              </a:rPr>
              <a:t> GY, </a:t>
            </a:r>
            <a:r>
              <a:rPr lang="tr-TR" sz="900" b="0" i="0" u="sng" dirty="0" err="1">
                <a:solidFill>
                  <a:srgbClr val="005B92"/>
                </a:solidFill>
                <a:effectLst/>
                <a:latin typeface="Noto Sans"/>
                <a:hlinkClick r:id="rId10"/>
              </a:rPr>
              <a:t>O'Brien</a:t>
            </a:r>
            <a:r>
              <a:rPr lang="tr-TR" sz="900" b="0" i="0" u="sng" dirty="0">
                <a:solidFill>
                  <a:srgbClr val="005B92"/>
                </a:solidFill>
                <a:effectLst/>
                <a:latin typeface="Noto Sans"/>
                <a:hlinkClick r:id="rId10"/>
              </a:rPr>
              <a:t> E. ABC of </a:t>
            </a:r>
            <a:r>
              <a:rPr lang="tr-TR" sz="900" b="0" i="0" u="sng" dirty="0" err="1">
                <a:solidFill>
                  <a:srgbClr val="005B92"/>
                </a:solidFill>
                <a:effectLst/>
                <a:latin typeface="Noto Sans"/>
                <a:hlinkClick r:id="rId10"/>
              </a:rPr>
              <a:t>hypertension</a:t>
            </a:r>
            <a:r>
              <a:rPr lang="tr-TR" sz="900" b="0" i="0" u="sng" dirty="0">
                <a:solidFill>
                  <a:srgbClr val="005B92"/>
                </a:solidFill>
                <a:effectLst/>
                <a:latin typeface="Noto Sans"/>
                <a:hlinkClick r:id="rId10"/>
              </a:rPr>
              <a:t>: Blood </a:t>
            </a:r>
            <a:r>
              <a:rPr lang="tr-TR" sz="900" b="0" i="0" u="sng" dirty="0" err="1">
                <a:solidFill>
                  <a:srgbClr val="005B92"/>
                </a:solidFill>
                <a:effectLst/>
                <a:latin typeface="Noto Sans"/>
                <a:hlinkClick r:id="rId10"/>
              </a:rPr>
              <a:t>pressure</a:t>
            </a:r>
            <a:r>
              <a:rPr lang="tr-TR" sz="900" b="0" i="0" u="sng" dirty="0">
                <a:solidFill>
                  <a:srgbClr val="005B92"/>
                </a:solidFill>
                <a:effectLst/>
                <a:latin typeface="Noto Sans"/>
                <a:hlinkClick r:id="rId10"/>
              </a:rPr>
              <a:t> </a:t>
            </a:r>
            <a:r>
              <a:rPr lang="tr-TR" sz="900" b="0" i="0" u="sng" dirty="0" err="1">
                <a:solidFill>
                  <a:srgbClr val="005B92"/>
                </a:solidFill>
                <a:effectLst/>
                <a:latin typeface="Noto Sans"/>
                <a:hlinkClick r:id="rId10"/>
              </a:rPr>
              <a:t>measurement</a:t>
            </a:r>
            <a:r>
              <a:rPr lang="tr-TR" sz="900" b="0" i="0" u="sng" dirty="0">
                <a:solidFill>
                  <a:srgbClr val="005B92"/>
                </a:solidFill>
                <a:effectLst/>
                <a:latin typeface="Noto Sans"/>
                <a:hlinkClick r:id="rId10"/>
              </a:rPr>
              <a:t>. </a:t>
            </a:r>
            <a:r>
              <a:rPr lang="tr-TR" sz="900" b="0" i="0" u="sng" dirty="0" err="1">
                <a:solidFill>
                  <a:srgbClr val="005B92"/>
                </a:solidFill>
                <a:effectLst/>
                <a:latin typeface="Noto Sans"/>
                <a:hlinkClick r:id="rId10"/>
              </a:rPr>
              <a:t>Part</a:t>
            </a:r>
            <a:r>
              <a:rPr lang="tr-TR" sz="900" b="0" i="0" u="sng" dirty="0">
                <a:solidFill>
                  <a:srgbClr val="005B92"/>
                </a:solidFill>
                <a:effectLst/>
                <a:latin typeface="Noto Sans"/>
                <a:hlinkClick r:id="rId10"/>
              </a:rPr>
              <a:t> II-</a:t>
            </a:r>
            <a:r>
              <a:rPr lang="tr-TR" sz="900" b="0" i="0" u="sng" dirty="0" err="1">
                <a:solidFill>
                  <a:srgbClr val="005B92"/>
                </a:solidFill>
                <a:effectLst/>
                <a:latin typeface="Noto Sans"/>
                <a:hlinkClick r:id="rId10"/>
              </a:rPr>
              <a:t>conventional</a:t>
            </a:r>
            <a:r>
              <a:rPr lang="tr-TR" sz="900" b="0" i="0" u="sng" dirty="0">
                <a:solidFill>
                  <a:srgbClr val="005B92"/>
                </a:solidFill>
                <a:effectLst/>
                <a:latin typeface="Noto Sans"/>
                <a:hlinkClick r:id="rId10"/>
              </a:rPr>
              <a:t> </a:t>
            </a:r>
            <a:r>
              <a:rPr lang="tr-TR" sz="900" b="0" i="0" u="sng" dirty="0" err="1">
                <a:solidFill>
                  <a:srgbClr val="005B92"/>
                </a:solidFill>
                <a:effectLst/>
                <a:latin typeface="Noto Sans"/>
                <a:hlinkClick r:id="rId10"/>
              </a:rPr>
              <a:t>sphygmomanometry</a:t>
            </a:r>
            <a:r>
              <a:rPr lang="tr-TR" sz="900" b="0" i="0" u="sng" dirty="0">
                <a:solidFill>
                  <a:srgbClr val="005B92"/>
                </a:solidFill>
                <a:effectLst/>
                <a:latin typeface="Noto Sans"/>
                <a:hlinkClick r:id="rId10"/>
              </a:rPr>
              <a:t>: </a:t>
            </a:r>
            <a:r>
              <a:rPr lang="tr-TR" sz="900" b="0" i="0" u="sng" dirty="0" err="1">
                <a:solidFill>
                  <a:srgbClr val="005B92"/>
                </a:solidFill>
                <a:effectLst/>
                <a:latin typeface="Noto Sans"/>
                <a:hlinkClick r:id="rId10"/>
              </a:rPr>
              <a:t>technique</a:t>
            </a:r>
            <a:r>
              <a:rPr lang="tr-TR" sz="900" b="0" i="0" u="sng" dirty="0">
                <a:solidFill>
                  <a:srgbClr val="005B92"/>
                </a:solidFill>
                <a:effectLst/>
                <a:latin typeface="Noto Sans"/>
                <a:hlinkClick r:id="rId10"/>
              </a:rPr>
              <a:t> of </a:t>
            </a:r>
            <a:r>
              <a:rPr lang="tr-TR" sz="900" b="0" i="0" u="sng" dirty="0" err="1">
                <a:solidFill>
                  <a:srgbClr val="005B92"/>
                </a:solidFill>
                <a:effectLst/>
                <a:latin typeface="Noto Sans"/>
                <a:hlinkClick r:id="rId10"/>
              </a:rPr>
              <a:t>auscultatory</a:t>
            </a:r>
            <a:r>
              <a:rPr lang="tr-TR" sz="900" b="0" i="0" u="sng" dirty="0">
                <a:solidFill>
                  <a:srgbClr val="005B92"/>
                </a:solidFill>
                <a:effectLst/>
                <a:latin typeface="Noto Sans"/>
                <a:hlinkClick r:id="rId10"/>
              </a:rPr>
              <a:t> </a:t>
            </a:r>
            <a:r>
              <a:rPr lang="tr-TR" sz="900" b="0" i="0" u="sng" dirty="0" err="1">
                <a:solidFill>
                  <a:srgbClr val="005B92"/>
                </a:solidFill>
                <a:effectLst/>
                <a:latin typeface="Noto Sans"/>
                <a:hlinkClick r:id="rId10"/>
              </a:rPr>
              <a:t>blood</a:t>
            </a:r>
            <a:r>
              <a:rPr lang="tr-TR" sz="900" b="0" i="0" u="sng" dirty="0">
                <a:solidFill>
                  <a:srgbClr val="005B92"/>
                </a:solidFill>
                <a:effectLst/>
                <a:latin typeface="Noto Sans"/>
                <a:hlinkClick r:id="rId10"/>
              </a:rPr>
              <a:t> </a:t>
            </a:r>
            <a:r>
              <a:rPr lang="tr-TR" sz="900" b="0" i="0" u="sng" dirty="0" err="1">
                <a:solidFill>
                  <a:srgbClr val="005B92"/>
                </a:solidFill>
                <a:effectLst/>
                <a:latin typeface="Noto Sans"/>
                <a:hlinkClick r:id="rId10"/>
              </a:rPr>
              <a:t>pressure</a:t>
            </a:r>
            <a:r>
              <a:rPr lang="tr-TR" sz="900" b="0" i="0" u="sng" dirty="0">
                <a:solidFill>
                  <a:srgbClr val="005B92"/>
                </a:solidFill>
                <a:effectLst/>
                <a:latin typeface="Noto Sans"/>
                <a:hlinkClick r:id="rId10"/>
              </a:rPr>
              <a:t> </a:t>
            </a:r>
            <a:r>
              <a:rPr lang="tr-TR" sz="900" b="0" i="0" u="sng" dirty="0" err="1">
                <a:solidFill>
                  <a:srgbClr val="005B92"/>
                </a:solidFill>
                <a:effectLst/>
                <a:latin typeface="Noto Sans"/>
                <a:hlinkClick r:id="rId10"/>
              </a:rPr>
              <a:t>measurement</a:t>
            </a:r>
            <a:r>
              <a:rPr lang="tr-TR" sz="900" b="0" i="0" u="sng" dirty="0">
                <a:solidFill>
                  <a:srgbClr val="005B92"/>
                </a:solidFill>
                <a:effectLst/>
                <a:latin typeface="Noto Sans"/>
                <a:hlinkClick r:id="rId10"/>
              </a:rPr>
              <a:t>. BMJ 2001; 322:1043.</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11"/>
              </a:rPr>
              <a:t>Roerecke</a:t>
            </a:r>
            <a:r>
              <a:rPr lang="tr-TR" sz="900" b="0" i="0" u="sng" dirty="0">
                <a:solidFill>
                  <a:srgbClr val="005B92"/>
                </a:solidFill>
                <a:effectLst/>
                <a:latin typeface="Noto Sans"/>
                <a:hlinkClick r:id="rId11"/>
              </a:rPr>
              <a:t> M, </a:t>
            </a:r>
            <a:r>
              <a:rPr lang="tr-TR" sz="900" b="0" i="0" u="sng" dirty="0" err="1">
                <a:solidFill>
                  <a:srgbClr val="005B92"/>
                </a:solidFill>
                <a:effectLst/>
                <a:latin typeface="Noto Sans"/>
                <a:hlinkClick r:id="rId11"/>
              </a:rPr>
              <a:t>Kaczorowski</a:t>
            </a:r>
            <a:r>
              <a:rPr lang="tr-TR" sz="900" b="0" i="0" u="sng" dirty="0">
                <a:solidFill>
                  <a:srgbClr val="005B92"/>
                </a:solidFill>
                <a:effectLst/>
                <a:latin typeface="Noto Sans"/>
                <a:hlinkClick r:id="rId11"/>
              </a:rPr>
              <a:t> J, </a:t>
            </a:r>
            <a:r>
              <a:rPr lang="tr-TR" sz="900" b="0" i="0" u="sng" dirty="0" err="1">
                <a:solidFill>
                  <a:srgbClr val="005B92"/>
                </a:solidFill>
                <a:effectLst/>
                <a:latin typeface="Noto Sans"/>
                <a:hlinkClick r:id="rId11"/>
              </a:rPr>
              <a:t>Myers</a:t>
            </a:r>
            <a:r>
              <a:rPr lang="tr-TR" sz="900" b="0" i="0" u="sng" dirty="0">
                <a:solidFill>
                  <a:srgbClr val="005B92"/>
                </a:solidFill>
                <a:effectLst/>
                <a:latin typeface="Noto Sans"/>
                <a:hlinkClick r:id="rId11"/>
              </a:rPr>
              <a:t> MG. </a:t>
            </a:r>
            <a:r>
              <a:rPr lang="tr-TR" sz="900" b="0" i="0" u="sng" dirty="0" err="1">
                <a:solidFill>
                  <a:srgbClr val="005B92"/>
                </a:solidFill>
                <a:effectLst/>
                <a:latin typeface="Noto Sans"/>
                <a:hlinkClick r:id="rId11"/>
              </a:rPr>
              <a:t>Comparing</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Automated</a:t>
            </a:r>
            <a:r>
              <a:rPr lang="tr-TR" sz="900" b="0" i="0" u="sng" dirty="0">
                <a:solidFill>
                  <a:srgbClr val="005B92"/>
                </a:solidFill>
                <a:effectLst/>
                <a:latin typeface="Noto Sans"/>
                <a:hlinkClick r:id="rId11"/>
              </a:rPr>
              <a:t> Office Blood </a:t>
            </a:r>
            <a:r>
              <a:rPr lang="tr-TR" sz="900" b="0" i="0" u="sng" dirty="0" err="1">
                <a:solidFill>
                  <a:srgbClr val="005B92"/>
                </a:solidFill>
                <a:effectLst/>
                <a:latin typeface="Noto Sans"/>
                <a:hlinkClick r:id="rId11"/>
              </a:rPr>
              <a:t>Pressure</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Readings</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With</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Other</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Methods</a:t>
            </a:r>
            <a:r>
              <a:rPr lang="tr-TR" sz="900" b="0" i="0" u="sng" dirty="0">
                <a:solidFill>
                  <a:srgbClr val="005B92"/>
                </a:solidFill>
                <a:effectLst/>
                <a:latin typeface="Noto Sans"/>
                <a:hlinkClick r:id="rId11"/>
              </a:rPr>
              <a:t> of Blood </a:t>
            </a:r>
            <a:r>
              <a:rPr lang="tr-TR" sz="900" b="0" i="0" u="sng" dirty="0" err="1">
                <a:solidFill>
                  <a:srgbClr val="005B92"/>
                </a:solidFill>
                <a:effectLst/>
                <a:latin typeface="Noto Sans"/>
                <a:hlinkClick r:id="rId11"/>
              </a:rPr>
              <a:t>Pressure</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Measurement</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for</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Identifying</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Patients</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With</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Possible</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Hypertension</a:t>
            </a:r>
            <a:r>
              <a:rPr lang="tr-TR" sz="900" b="0" i="0" u="sng" dirty="0">
                <a:solidFill>
                  <a:srgbClr val="005B92"/>
                </a:solidFill>
                <a:effectLst/>
                <a:latin typeface="Noto Sans"/>
                <a:hlinkClick r:id="rId11"/>
              </a:rPr>
              <a:t>: A </a:t>
            </a:r>
            <a:r>
              <a:rPr lang="tr-TR" sz="900" b="0" i="0" u="sng" dirty="0" err="1">
                <a:solidFill>
                  <a:srgbClr val="005B92"/>
                </a:solidFill>
                <a:effectLst/>
                <a:latin typeface="Noto Sans"/>
                <a:hlinkClick r:id="rId11"/>
              </a:rPr>
              <a:t>Systematic</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Review</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and</a:t>
            </a:r>
            <a:r>
              <a:rPr lang="tr-TR" sz="900" b="0" i="0" u="sng" dirty="0">
                <a:solidFill>
                  <a:srgbClr val="005B92"/>
                </a:solidFill>
                <a:effectLst/>
                <a:latin typeface="Noto Sans"/>
                <a:hlinkClick r:id="rId11"/>
              </a:rPr>
              <a:t> Meta-</a:t>
            </a:r>
            <a:r>
              <a:rPr lang="tr-TR" sz="900" b="0" i="0" u="sng" dirty="0" err="1">
                <a:solidFill>
                  <a:srgbClr val="005B92"/>
                </a:solidFill>
                <a:effectLst/>
                <a:latin typeface="Noto Sans"/>
                <a:hlinkClick r:id="rId11"/>
              </a:rPr>
              <a:t>analysis</a:t>
            </a:r>
            <a:r>
              <a:rPr lang="tr-TR" sz="900" b="0" i="0" u="sng" dirty="0">
                <a:solidFill>
                  <a:srgbClr val="005B92"/>
                </a:solidFill>
                <a:effectLst/>
                <a:latin typeface="Noto Sans"/>
                <a:hlinkClick r:id="rId11"/>
              </a:rPr>
              <a:t>. JAMA </a:t>
            </a:r>
            <a:r>
              <a:rPr lang="tr-TR" sz="900" b="0" i="0" u="sng" dirty="0" err="1">
                <a:solidFill>
                  <a:srgbClr val="005B92"/>
                </a:solidFill>
                <a:effectLst/>
                <a:latin typeface="Noto Sans"/>
                <a:hlinkClick r:id="rId11"/>
              </a:rPr>
              <a:t>Intern</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Med</a:t>
            </a:r>
            <a:r>
              <a:rPr lang="tr-TR" sz="900" b="0" i="0" u="sng" dirty="0">
                <a:solidFill>
                  <a:srgbClr val="005B92"/>
                </a:solidFill>
                <a:effectLst/>
                <a:latin typeface="Noto Sans"/>
                <a:hlinkClick r:id="rId11"/>
              </a:rPr>
              <a:t> 2019; 179:351.</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12"/>
              </a:rPr>
              <a:t>Myers</a:t>
            </a:r>
            <a:r>
              <a:rPr lang="tr-TR" sz="900" b="0" i="0" u="sng" dirty="0">
                <a:solidFill>
                  <a:srgbClr val="005B92"/>
                </a:solidFill>
                <a:effectLst/>
                <a:latin typeface="Noto Sans"/>
                <a:hlinkClick r:id="rId12"/>
              </a:rPr>
              <a:t> MG. A </a:t>
            </a:r>
            <a:r>
              <a:rPr lang="tr-TR" sz="900" b="0" i="0" u="sng" dirty="0" err="1">
                <a:solidFill>
                  <a:srgbClr val="005B92"/>
                </a:solidFill>
                <a:effectLst/>
                <a:latin typeface="Noto Sans"/>
                <a:hlinkClick r:id="rId12"/>
              </a:rPr>
              <a:t>proposed</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algorithm</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for</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diagnosing</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hypertension</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using</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automated</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office</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blood</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pressure</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measurement</a:t>
            </a:r>
            <a:r>
              <a:rPr lang="tr-TR" sz="900" b="0" i="0" u="sng" dirty="0">
                <a:solidFill>
                  <a:srgbClr val="005B92"/>
                </a:solidFill>
                <a:effectLst/>
                <a:latin typeface="Noto Sans"/>
                <a:hlinkClick r:id="rId12"/>
              </a:rPr>
              <a:t>. J </a:t>
            </a:r>
            <a:r>
              <a:rPr lang="tr-TR" sz="900" b="0" i="0" u="sng" dirty="0" err="1">
                <a:solidFill>
                  <a:srgbClr val="005B92"/>
                </a:solidFill>
                <a:effectLst/>
                <a:latin typeface="Noto Sans"/>
                <a:hlinkClick r:id="rId12"/>
              </a:rPr>
              <a:t>Hypertens</a:t>
            </a:r>
            <a:r>
              <a:rPr lang="tr-TR" sz="900" b="0" i="0" u="sng" dirty="0">
                <a:solidFill>
                  <a:srgbClr val="005B92"/>
                </a:solidFill>
                <a:effectLst/>
                <a:latin typeface="Noto Sans"/>
                <a:hlinkClick r:id="rId12"/>
              </a:rPr>
              <a:t> 2010; 28:703.</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13"/>
              </a:rPr>
              <a:t>Shimbo</a:t>
            </a:r>
            <a:r>
              <a:rPr lang="tr-TR" sz="900" b="0" i="0" u="sng" dirty="0">
                <a:solidFill>
                  <a:srgbClr val="005B92"/>
                </a:solidFill>
                <a:effectLst/>
                <a:latin typeface="Noto Sans"/>
                <a:hlinkClick r:id="rId13"/>
              </a:rPr>
              <a:t> D, </a:t>
            </a:r>
            <a:r>
              <a:rPr lang="tr-TR" sz="900" b="0" i="0" u="sng" dirty="0" err="1">
                <a:solidFill>
                  <a:srgbClr val="005B92"/>
                </a:solidFill>
                <a:effectLst/>
                <a:latin typeface="Noto Sans"/>
                <a:hlinkClick r:id="rId13"/>
              </a:rPr>
              <a:t>Artinian</a:t>
            </a:r>
            <a:r>
              <a:rPr lang="tr-TR" sz="900" b="0" i="0" u="sng" dirty="0">
                <a:solidFill>
                  <a:srgbClr val="005B92"/>
                </a:solidFill>
                <a:effectLst/>
                <a:latin typeface="Noto Sans"/>
                <a:hlinkClick r:id="rId13"/>
              </a:rPr>
              <a:t> NT, Basile JN, et al. Self-</a:t>
            </a:r>
            <a:r>
              <a:rPr lang="tr-TR" sz="900" b="0" i="0" u="sng" dirty="0" err="1">
                <a:solidFill>
                  <a:srgbClr val="005B92"/>
                </a:solidFill>
                <a:effectLst/>
                <a:latin typeface="Noto Sans"/>
                <a:hlinkClick r:id="rId13"/>
              </a:rPr>
              <a:t>Measured</a:t>
            </a:r>
            <a:r>
              <a:rPr lang="tr-TR" sz="900" b="0" i="0" u="sng" dirty="0">
                <a:solidFill>
                  <a:srgbClr val="005B92"/>
                </a:solidFill>
                <a:effectLst/>
                <a:latin typeface="Noto Sans"/>
                <a:hlinkClick r:id="rId13"/>
              </a:rPr>
              <a:t> Blood </a:t>
            </a:r>
            <a:r>
              <a:rPr lang="tr-TR" sz="900" b="0" i="0" u="sng" dirty="0" err="1">
                <a:solidFill>
                  <a:srgbClr val="005B92"/>
                </a:solidFill>
                <a:effectLst/>
                <a:latin typeface="Noto Sans"/>
                <a:hlinkClick r:id="rId13"/>
              </a:rPr>
              <a:t>Pressure</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Monitoring</a:t>
            </a:r>
            <a:r>
              <a:rPr lang="tr-TR" sz="900" b="0" i="0" u="sng" dirty="0">
                <a:solidFill>
                  <a:srgbClr val="005B92"/>
                </a:solidFill>
                <a:effectLst/>
                <a:latin typeface="Noto Sans"/>
                <a:hlinkClick r:id="rId13"/>
              </a:rPr>
              <a:t> at Home: A </a:t>
            </a:r>
            <a:r>
              <a:rPr lang="tr-TR" sz="900" b="0" i="0" u="sng" dirty="0" err="1">
                <a:solidFill>
                  <a:srgbClr val="005B92"/>
                </a:solidFill>
                <a:effectLst/>
                <a:latin typeface="Noto Sans"/>
                <a:hlinkClick r:id="rId13"/>
              </a:rPr>
              <a:t>Joint</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Policy</a:t>
            </a:r>
            <a:r>
              <a:rPr lang="tr-TR" sz="900" b="0" i="0" u="sng" dirty="0">
                <a:solidFill>
                  <a:srgbClr val="005B92"/>
                </a:solidFill>
                <a:effectLst/>
                <a:latin typeface="Noto Sans"/>
                <a:hlinkClick r:id="rId13"/>
              </a:rPr>
              <a:t> Statement </a:t>
            </a:r>
            <a:r>
              <a:rPr lang="tr-TR" sz="900" b="0" i="0" u="sng" dirty="0" err="1">
                <a:solidFill>
                  <a:srgbClr val="005B92"/>
                </a:solidFill>
                <a:effectLst/>
                <a:latin typeface="Noto Sans"/>
                <a:hlinkClick r:id="rId13"/>
              </a:rPr>
              <a:t>From</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the</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American</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Heart</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Association</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and</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American</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Medical</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Association</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Circulation</a:t>
            </a:r>
            <a:r>
              <a:rPr lang="tr-TR" sz="900" b="0" i="0" u="sng" dirty="0">
                <a:solidFill>
                  <a:srgbClr val="005B92"/>
                </a:solidFill>
                <a:effectLst/>
                <a:latin typeface="Noto Sans"/>
                <a:hlinkClick r:id="rId13"/>
              </a:rPr>
              <a:t> 2020; 142:e42.</a:t>
            </a:r>
            <a:endParaRPr lang="tr-TR" sz="900" b="0" i="0" dirty="0">
              <a:solidFill>
                <a:srgbClr val="232323"/>
              </a:solidFill>
              <a:effectLst/>
              <a:latin typeface="Noto Sans"/>
            </a:endParaRPr>
          </a:p>
          <a:p>
            <a:pPr algn="l">
              <a:buFont typeface="+mj-lt"/>
              <a:buAutoNum type="arabicPeriod"/>
            </a:pPr>
            <a:r>
              <a:rPr lang="tr-TR" sz="900" b="0" i="0" u="sng" dirty="0">
                <a:solidFill>
                  <a:srgbClr val="005B92"/>
                </a:solidFill>
                <a:effectLst/>
                <a:latin typeface="Noto Sans"/>
                <a:hlinkClick r:id="rId14"/>
              </a:rPr>
              <a:t>Forman JP, </a:t>
            </a:r>
            <a:r>
              <a:rPr lang="tr-TR" sz="900" b="0" i="0" u="sng" dirty="0" err="1">
                <a:solidFill>
                  <a:srgbClr val="005B92"/>
                </a:solidFill>
                <a:effectLst/>
                <a:latin typeface="Noto Sans"/>
                <a:hlinkClick r:id="rId14"/>
              </a:rPr>
              <a:t>Stampfer</a:t>
            </a:r>
            <a:r>
              <a:rPr lang="tr-TR" sz="900" b="0" i="0" u="sng" dirty="0">
                <a:solidFill>
                  <a:srgbClr val="005B92"/>
                </a:solidFill>
                <a:effectLst/>
                <a:latin typeface="Noto Sans"/>
                <a:hlinkClick r:id="rId14"/>
              </a:rPr>
              <a:t> MJ, </a:t>
            </a:r>
            <a:r>
              <a:rPr lang="tr-TR" sz="900" b="0" i="0" u="sng" dirty="0" err="1">
                <a:solidFill>
                  <a:srgbClr val="005B92"/>
                </a:solidFill>
                <a:effectLst/>
                <a:latin typeface="Noto Sans"/>
                <a:hlinkClick r:id="rId14"/>
              </a:rPr>
              <a:t>Curhan</a:t>
            </a:r>
            <a:r>
              <a:rPr lang="tr-TR" sz="900" b="0" i="0" u="sng" dirty="0">
                <a:solidFill>
                  <a:srgbClr val="005B92"/>
                </a:solidFill>
                <a:effectLst/>
                <a:latin typeface="Noto Sans"/>
                <a:hlinkClick r:id="rId14"/>
              </a:rPr>
              <a:t> GC. </a:t>
            </a:r>
            <a:r>
              <a:rPr lang="tr-TR" sz="900" b="0" i="0" u="sng" dirty="0" err="1">
                <a:solidFill>
                  <a:srgbClr val="005B92"/>
                </a:solidFill>
                <a:effectLst/>
                <a:latin typeface="Noto Sans"/>
                <a:hlinkClick r:id="rId14"/>
              </a:rPr>
              <a:t>Diet</a:t>
            </a:r>
            <a:r>
              <a:rPr lang="tr-TR" sz="900" b="0" i="0" u="sng" dirty="0">
                <a:solidFill>
                  <a:srgbClr val="005B92"/>
                </a:solidFill>
                <a:effectLst/>
                <a:latin typeface="Noto Sans"/>
                <a:hlinkClick r:id="rId14"/>
              </a:rPr>
              <a:t> </a:t>
            </a:r>
            <a:r>
              <a:rPr lang="tr-TR" sz="900" b="0" i="0" u="sng" dirty="0" err="1">
                <a:solidFill>
                  <a:srgbClr val="005B92"/>
                </a:solidFill>
                <a:effectLst/>
                <a:latin typeface="Noto Sans"/>
                <a:hlinkClick r:id="rId14"/>
              </a:rPr>
              <a:t>and</a:t>
            </a:r>
            <a:r>
              <a:rPr lang="tr-TR" sz="900" b="0" i="0" u="sng" dirty="0">
                <a:solidFill>
                  <a:srgbClr val="005B92"/>
                </a:solidFill>
                <a:effectLst/>
                <a:latin typeface="Noto Sans"/>
                <a:hlinkClick r:id="rId14"/>
              </a:rPr>
              <a:t> </a:t>
            </a:r>
            <a:r>
              <a:rPr lang="tr-TR" sz="900" b="0" i="0" u="sng" dirty="0" err="1">
                <a:solidFill>
                  <a:srgbClr val="005B92"/>
                </a:solidFill>
                <a:effectLst/>
                <a:latin typeface="Noto Sans"/>
                <a:hlinkClick r:id="rId14"/>
              </a:rPr>
              <a:t>lifestyle</a:t>
            </a:r>
            <a:r>
              <a:rPr lang="tr-TR" sz="900" b="0" i="0" u="sng" dirty="0">
                <a:solidFill>
                  <a:srgbClr val="005B92"/>
                </a:solidFill>
                <a:effectLst/>
                <a:latin typeface="Noto Sans"/>
                <a:hlinkClick r:id="rId14"/>
              </a:rPr>
              <a:t> risk </a:t>
            </a:r>
            <a:r>
              <a:rPr lang="tr-TR" sz="900" b="0" i="0" u="sng" dirty="0" err="1">
                <a:solidFill>
                  <a:srgbClr val="005B92"/>
                </a:solidFill>
                <a:effectLst/>
                <a:latin typeface="Noto Sans"/>
                <a:hlinkClick r:id="rId14"/>
              </a:rPr>
              <a:t>factors</a:t>
            </a:r>
            <a:r>
              <a:rPr lang="tr-TR" sz="900" b="0" i="0" u="sng" dirty="0">
                <a:solidFill>
                  <a:srgbClr val="005B92"/>
                </a:solidFill>
                <a:effectLst/>
                <a:latin typeface="Noto Sans"/>
                <a:hlinkClick r:id="rId14"/>
              </a:rPr>
              <a:t> </a:t>
            </a:r>
            <a:r>
              <a:rPr lang="tr-TR" sz="900" b="0" i="0" u="sng" dirty="0" err="1">
                <a:solidFill>
                  <a:srgbClr val="005B92"/>
                </a:solidFill>
                <a:effectLst/>
                <a:latin typeface="Noto Sans"/>
                <a:hlinkClick r:id="rId14"/>
              </a:rPr>
              <a:t>associated</a:t>
            </a:r>
            <a:r>
              <a:rPr lang="tr-TR" sz="900" b="0" i="0" u="sng" dirty="0">
                <a:solidFill>
                  <a:srgbClr val="005B92"/>
                </a:solidFill>
                <a:effectLst/>
                <a:latin typeface="Noto Sans"/>
                <a:hlinkClick r:id="rId14"/>
              </a:rPr>
              <a:t> </a:t>
            </a:r>
            <a:r>
              <a:rPr lang="tr-TR" sz="900" b="0" i="0" u="sng" dirty="0" err="1">
                <a:solidFill>
                  <a:srgbClr val="005B92"/>
                </a:solidFill>
                <a:effectLst/>
                <a:latin typeface="Noto Sans"/>
                <a:hlinkClick r:id="rId14"/>
              </a:rPr>
              <a:t>with</a:t>
            </a:r>
            <a:r>
              <a:rPr lang="tr-TR" sz="900" b="0" i="0" u="sng" dirty="0">
                <a:solidFill>
                  <a:srgbClr val="005B92"/>
                </a:solidFill>
                <a:effectLst/>
                <a:latin typeface="Noto Sans"/>
                <a:hlinkClick r:id="rId14"/>
              </a:rPr>
              <a:t> </a:t>
            </a:r>
            <a:r>
              <a:rPr lang="tr-TR" sz="900" b="0" i="0" u="sng" dirty="0" err="1">
                <a:solidFill>
                  <a:srgbClr val="005B92"/>
                </a:solidFill>
                <a:effectLst/>
                <a:latin typeface="Noto Sans"/>
                <a:hlinkClick r:id="rId14"/>
              </a:rPr>
              <a:t>incident</a:t>
            </a:r>
            <a:r>
              <a:rPr lang="tr-TR" sz="900" b="0" i="0" u="sng" dirty="0">
                <a:solidFill>
                  <a:srgbClr val="005B92"/>
                </a:solidFill>
                <a:effectLst/>
                <a:latin typeface="Noto Sans"/>
                <a:hlinkClick r:id="rId14"/>
              </a:rPr>
              <a:t> </a:t>
            </a:r>
            <a:r>
              <a:rPr lang="tr-TR" sz="900" b="0" i="0" u="sng" dirty="0" err="1">
                <a:solidFill>
                  <a:srgbClr val="005B92"/>
                </a:solidFill>
                <a:effectLst/>
                <a:latin typeface="Noto Sans"/>
                <a:hlinkClick r:id="rId14"/>
              </a:rPr>
              <a:t>hypertension</a:t>
            </a:r>
            <a:r>
              <a:rPr lang="tr-TR" sz="900" b="0" i="0" u="sng" dirty="0">
                <a:solidFill>
                  <a:srgbClr val="005B92"/>
                </a:solidFill>
                <a:effectLst/>
                <a:latin typeface="Noto Sans"/>
                <a:hlinkClick r:id="rId14"/>
              </a:rPr>
              <a:t> in </a:t>
            </a:r>
            <a:r>
              <a:rPr lang="tr-TR" sz="900" b="0" i="0" u="sng" dirty="0" err="1">
                <a:solidFill>
                  <a:srgbClr val="005B92"/>
                </a:solidFill>
                <a:effectLst/>
                <a:latin typeface="Noto Sans"/>
                <a:hlinkClick r:id="rId14"/>
              </a:rPr>
              <a:t>women</a:t>
            </a:r>
            <a:r>
              <a:rPr lang="tr-TR" sz="900" b="0" i="0" u="sng" dirty="0">
                <a:solidFill>
                  <a:srgbClr val="005B92"/>
                </a:solidFill>
                <a:effectLst/>
                <a:latin typeface="Noto Sans"/>
                <a:hlinkClick r:id="rId14"/>
              </a:rPr>
              <a:t>. JAMA 2009; 302:401.</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15"/>
              </a:rPr>
              <a:t>Sonne-Holm</a:t>
            </a:r>
            <a:r>
              <a:rPr lang="tr-TR" sz="900" b="0" i="0" u="sng" dirty="0">
                <a:solidFill>
                  <a:srgbClr val="005B92"/>
                </a:solidFill>
                <a:effectLst/>
                <a:latin typeface="Noto Sans"/>
                <a:hlinkClick r:id="rId15"/>
              </a:rPr>
              <a:t> S, </a:t>
            </a:r>
            <a:r>
              <a:rPr lang="tr-TR" sz="900" b="0" i="0" u="sng" dirty="0" err="1">
                <a:solidFill>
                  <a:srgbClr val="005B92"/>
                </a:solidFill>
                <a:effectLst/>
                <a:latin typeface="Noto Sans"/>
                <a:hlinkClick r:id="rId15"/>
              </a:rPr>
              <a:t>Sørensen</a:t>
            </a:r>
            <a:r>
              <a:rPr lang="tr-TR" sz="900" b="0" i="0" u="sng" dirty="0">
                <a:solidFill>
                  <a:srgbClr val="005B92"/>
                </a:solidFill>
                <a:effectLst/>
                <a:latin typeface="Noto Sans"/>
                <a:hlinkClick r:id="rId15"/>
              </a:rPr>
              <a:t> TI, </a:t>
            </a:r>
            <a:r>
              <a:rPr lang="tr-TR" sz="900" b="0" i="0" u="sng" dirty="0" err="1">
                <a:solidFill>
                  <a:srgbClr val="005B92"/>
                </a:solidFill>
                <a:effectLst/>
                <a:latin typeface="Noto Sans"/>
                <a:hlinkClick r:id="rId15"/>
              </a:rPr>
              <a:t>Jensen</a:t>
            </a:r>
            <a:r>
              <a:rPr lang="tr-TR" sz="900" b="0" i="0" u="sng" dirty="0">
                <a:solidFill>
                  <a:srgbClr val="005B92"/>
                </a:solidFill>
                <a:effectLst/>
                <a:latin typeface="Noto Sans"/>
                <a:hlinkClick r:id="rId15"/>
              </a:rPr>
              <a:t> G, </a:t>
            </a:r>
            <a:r>
              <a:rPr lang="tr-TR" sz="900" b="0" i="0" u="sng" dirty="0" err="1">
                <a:solidFill>
                  <a:srgbClr val="005B92"/>
                </a:solidFill>
                <a:effectLst/>
                <a:latin typeface="Noto Sans"/>
                <a:hlinkClick r:id="rId15"/>
              </a:rPr>
              <a:t>Schnohr</a:t>
            </a:r>
            <a:r>
              <a:rPr lang="tr-TR" sz="900" b="0" i="0" u="sng" dirty="0">
                <a:solidFill>
                  <a:srgbClr val="005B92"/>
                </a:solidFill>
                <a:effectLst/>
                <a:latin typeface="Noto Sans"/>
                <a:hlinkClick r:id="rId15"/>
              </a:rPr>
              <a:t> P. </a:t>
            </a:r>
            <a:r>
              <a:rPr lang="tr-TR" sz="900" b="0" i="0" u="sng" dirty="0" err="1">
                <a:solidFill>
                  <a:srgbClr val="005B92"/>
                </a:solidFill>
                <a:effectLst/>
                <a:latin typeface="Noto Sans"/>
                <a:hlinkClick r:id="rId15"/>
              </a:rPr>
              <a:t>Independent</a:t>
            </a:r>
            <a:r>
              <a:rPr lang="tr-TR" sz="900" b="0" i="0" u="sng" dirty="0">
                <a:solidFill>
                  <a:srgbClr val="005B92"/>
                </a:solidFill>
                <a:effectLst/>
                <a:latin typeface="Noto Sans"/>
                <a:hlinkClick r:id="rId15"/>
              </a:rPr>
              <a:t> </a:t>
            </a:r>
            <a:r>
              <a:rPr lang="tr-TR" sz="900" b="0" i="0" u="sng" dirty="0" err="1">
                <a:solidFill>
                  <a:srgbClr val="005B92"/>
                </a:solidFill>
                <a:effectLst/>
                <a:latin typeface="Noto Sans"/>
                <a:hlinkClick r:id="rId15"/>
              </a:rPr>
              <a:t>effects</a:t>
            </a:r>
            <a:r>
              <a:rPr lang="tr-TR" sz="900" b="0" i="0" u="sng" dirty="0">
                <a:solidFill>
                  <a:srgbClr val="005B92"/>
                </a:solidFill>
                <a:effectLst/>
                <a:latin typeface="Noto Sans"/>
                <a:hlinkClick r:id="rId15"/>
              </a:rPr>
              <a:t> of </a:t>
            </a:r>
            <a:r>
              <a:rPr lang="tr-TR" sz="900" b="0" i="0" u="sng" dirty="0" err="1">
                <a:solidFill>
                  <a:srgbClr val="005B92"/>
                </a:solidFill>
                <a:effectLst/>
                <a:latin typeface="Noto Sans"/>
                <a:hlinkClick r:id="rId15"/>
              </a:rPr>
              <a:t>weight</a:t>
            </a:r>
            <a:r>
              <a:rPr lang="tr-TR" sz="900" b="0" i="0" u="sng" dirty="0">
                <a:solidFill>
                  <a:srgbClr val="005B92"/>
                </a:solidFill>
                <a:effectLst/>
                <a:latin typeface="Noto Sans"/>
                <a:hlinkClick r:id="rId15"/>
              </a:rPr>
              <a:t> </a:t>
            </a:r>
            <a:r>
              <a:rPr lang="tr-TR" sz="900" b="0" i="0" u="sng" dirty="0" err="1">
                <a:solidFill>
                  <a:srgbClr val="005B92"/>
                </a:solidFill>
                <a:effectLst/>
                <a:latin typeface="Noto Sans"/>
                <a:hlinkClick r:id="rId15"/>
              </a:rPr>
              <a:t>change</a:t>
            </a:r>
            <a:r>
              <a:rPr lang="tr-TR" sz="900" b="0" i="0" u="sng" dirty="0">
                <a:solidFill>
                  <a:srgbClr val="005B92"/>
                </a:solidFill>
                <a:effectLst/>
                <a:latin typeface="Noto Sans"/>
                <a:hlinkClick r:id="rId15"/>
              </a:rPr>
              <a:t> </a:t>
            </a:r>
            <a:r>
              <a:rPr lang="tr-TR" sz="900" b="0" i="0" u="sng" dirty="0" err="1">
                <a:solidFill>
                  <a:srgbClr val="005B92"/>
                </a:solidFill>
                <a:effectLst/>
                <a:latin typeface="Noto Sans"/>
                <a:hlinkClick r:id="rId15"/>
              </a:rPr>
              <a:t>and</a:t>
            </a:r>
            <a:r>
              <a:rPr lang="tr-TR" sz="900" b="0" i="0" u="sng" dirty="0">
                <a:solidFill>
                  <a:srgbClr val="005B92"/>
                </a:solidFill>
                <a:effectLst/>
                <a:latin typeface="Noto Sans"/>
                <a:hlinkClick r:id="rId15"/>
              </a:rPr>
              <a:t> </a:t>
            </a:r>
            <a:r>
              <a:rPr lang="tr-TR" sz="900" b="0" i="0" u="sng" dirty="0" err="1">
                <a:solidFill>
                  <a:srgbClr val="005B92"/>
                </a:solidFill>
                <a:effectLst/>
                <a:latin typeface="Noto Sans"/>
                <a:hlinkClick r:id="rId15"/>
              </a:rPr>
              <a:t>attained</a:t>
            </a:r>
            <a:r>
              <a:rPr lang="tr-TR" sz="900" b="0" i="0" u="sng" dirty="0">
                <a:solidFill>
                  <a:srgbClr val="005B92"/>
                </a:solidFill>
                <a:effectLst/>
                <a:latin typeface="Noto Sans"/>
                <a:hlinkClick r:id="rId15"/>
              </a:rPr>
              <a:t> body </a:t>
            </a:r>
            <a:r>
              <a:rPr lang="tr-TR" sz="900" b="0" i="0" u="sng" dirty="0" err="1">
                <a:solidFill>
                  <a:srgbClr val="005B92"/>
                </a:solidFill>
                <a:effectLst/>
                <a:latin typeface="Noto Sans"/>
                <a:hlinkClick r:id="rId15"/>
              </a:rPr>
              <a:t>weight</a:t>
            </a:r>
            <a:r>
              <a:rPr lang="tr-TR" sz="900" b="0" i="0" u="sng" dirty="0">
                <a:solidFill>
                  <a:srgbClr val="005B92"/>
                </a:solidFill>
                <a:effectLst/>
                <a:latin typeface="Noto Sans"/>
                <a:hlinkClick r:id="rId15"/>
              </a:rPr>
              <a:t> on </a:t>
            </a:r>
            <a:r>
              <a:rPr lang="tr-TR" sz="900" b="0" i="0" u="sng" dirty="0" err="1">
                <a:solidFill>
                  <a:srgbClr val="005B92"/>
                </a:solidFill>
                <a:effectLst/>
                <a:latin typeface="Noto Sans"/>
                <a:hlinkClick r:id="rId15"/>
              </a:rPr>
              <a:t>prevalence</a:t>
            </a:r>
            <a:r>
              <a:rPr lang="tr-TR" sz="900" b="0" i="0" u="sng" dirty="0">
                <a:solidFill>
                  <a:srgbClr val="005B92"/>
                </a:solidFill>
                <a:effectLst/>
                <a:latin typeface="Noto Sans"/>
                <a:hlinkClick r:id="rId15"/>
              </a:rPr>
              <a:t> of </a:t>
            </a:r>
            <a:r>
              <a:rPr lang="tr-TR" sz="900" b="0" i="0" u="sng" dirty="0" err="1">
                <a:solidFill>
                  <a:srgbClr val="005B92"/>
                </a:solidFill>
                <a:effectLst/>
                <a:latin typeface="Noto Sans"/>
                <a:hlinkClick r:id="rId15"/>
              </a:rPr>
              <a:t>arterial</a:t>
            </a:r>
            <a:r>
              <a:rPr lang="tr-TR" sz="900" b="0" i="0" u="sng" dirty="0">
                <a:solidFill>
                  <a:srgbClr val="005B92"/>
                </a:solidFill>
                <a:effectLst/>
                <a:latin typeface="Noto Sans"/>
                <a:hlinkClick r:id="rId15"/>
              </a:rPr>
              <a:t> </a:t>
            </a:r>
            <a:r>
              <a:rPr lang="tr-TR" sz="900" b="0" i="0" u="sng" dirty="0" err="1">
                <a:solidFill>
                  <a:srgbClr val="005B92"/>
                </a:solidFill>
                <a:effectLst/>
                <a:latin typeface="Noto Sans"/>
                <a:hlinkClick r:id="rId15"/>
              </a:rPr>
              <a:t>hypertension</a:t>
            </a:r>
            <a:r>
              <a:rPr lang="tr-TR" sz="900" b="0" i="0" u="sng" dirty="0">
                <a:solidFill>
                  <a:srgbClr val="005B92"/>
                </a:solidFill>
                <a:effectLst/>
                <a:latin typeface="Noto Sans"/>
                <a:hlinkClick r:id="rId15"/>
              </a:rPr>
              <a:t> in </a:t>
            </a:r>
            <a:r>
              <a:rPr lang="tr-TR" sz="900" b="0" i="0" u="sng" dirty="0" err="1">
                <a:solidFill>
                  <a:srgbClr val="005B92"/>
                </a:solidFill>
                <a:effectLst/>
                <a:latin typeface="Noto Sans"/>
                <a:hlinkClick r:id="rId15"/>
              </a:rPr>
              <a:t>obese</a:t>
            </a:r>
            <a:r>
              <a:rPr lang="tr-TR" sz="900" b="0" i="0" u="sng" dirty="0">
                <a:solidFill>
                  <a:srgbClr val="005B92"/>
                </a:solidFill>
                <a:effectLst/>
                <a:latin typeface="Noto Sans"/>
                <a:hlinkClick r:id="rId15"/>
              </a:rPr>
              <a:t> </a:t>
            </a:r>
            <a:r>
              <a:rPr lang="tr-TR" sz="900" b="0" i="0" u="sng" dirty="0" err="1">
                <a:solidFill>
                  <a:srgbClr val="005B92"/>
                </a:solidFill>
                <a:effectLst/>
                <a:latin typeface="Noto Sans"/>
                <a:hlinkClick r:id="rId15"/>
              </a:rPr>
              <a:t>and</a:t>
            </a:r>
            <a:r>
              <a:rPr lang="tr-TR" sz="900" b="0" i="0" u="sng" dirty="0">
                <a:solidFill>
                  <a:srgbClr val="005B92"/>
                </a:solidFill>
                <a:effectLst/>
                <a:latin typeface="Noto Sans"/>
                <a:hlinkClick r:id="rId15"/>
              </a:rPr>
              <a:t> </a:t>
            </a:r>
            <a:r>
              <a:rPr lang="tr-TR" sz="900" b="0" i="0" u="sng" dirty="0" err="1">
                <a:solidFill>
                  <a:srgbClr val="005B92"/>
                </a:solidFill>
                <a:effectLst/>
                <a:latin typeface="Noto Sans"/>
                <a:hlinkClick r:id="rId15"/>
              </a:rPr>
              <a:t>non-obese</a:t>
            </a:r>
            <a:r>
              <a:rPr lang="tr-TR" sz="900" b="0" i="0" u="sng" dirty="0">
                <a:solidFill>
                  <a:srgbClr val="005B92"/>
                </a:solidFill>
                <a:effectLst/>
                <a:latin typeface="Noto Sans"/>
                <a:hlinkClick r:id="rId15"/>
              </a:rPr>
              <a:t> men. BMJ 1989; 299:767.</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16"/>
              </a:rPr>
              <a:t>Staessen</a:t>
            </a:r>
            <a:r>
              <a:rPr lang="tr-TR" sz="900" b="0" i="0" u="sng" dirty="0">
                <a:solidFill>
                  <a:srgbClr val="005B92"/>
                </a:solidFill>
                <a:effectLst/>
                <a:latin typeface="Noto Sans"/>
                <a:hlinkClick r:id="rId16"/>
              </a:rPr>
              <a:t> JA, </a:t>
            </a:r>
            <a:r>
              <a:rPr lang="tr-TR" sz="900" b="0" i="0" u="sng" dirty="0" err="1">
                <a:solidFill>
                  <a:srgbClr val="005B92"/>
                </a:solidFill>
                <a:effectLst/>
                <a:latin typeface="Noto Sans"/>
                <a:hlinkClick r:id="rId16"/>
              </a:rPr>
              <a:t>Wang</a:t>
            </a:r>
            <a:r>
              <a:rPr lang="tr-TR" sz="900" b="0" i="0" u="sng" dirty="0">
                <a:solidFill>
                  <a:srgbClr val="005B92"/>
                </a:solidFill>
                <a:effectLst/>
                <a:latin typeface="Noto Sans"/>
                <a:hlinkClick r:id="rId16"/>
              </a:rPr>
              <a:t> J, </a:t>
            </a:r>
            <a:r>
              <a:rPr lang="tr-TR" sz="900" b="0" i="0" u="sng" dirty="0" err="1">
                <a:solidFill>
                  <a:srgbClr val="005B92"/>
                </a:solidFill>
                <a:effectLst/>
                <a:latin typeface="Noto Sans"/>
                <a:hlinkClick r:id="rId16"/>
              </a:rPr>
              <a:t>Bianchi</a:t>
            </a:r>
            <a:r>
              <a:rPr lang="tr-TR" sz="900" b="0" i="0" u="sng" dirty="0">
                <a:solidFill>
                  <a:srgbClr val="005B92"/>
                </a:solidFill>
                <a:effectLst/>
                <a:latin typeface="Noto Sans"/>
                <a:hlinkClick r:id="rId16"/>
              </a:rPr>
              <a:t> G, </a:t>
            </a:r>
            <a:r>
              <a:rPr lang="tr-TR" sz="900" b="0" i="0" u="sng" dirty="0" err="1">
                <a:solidFill>
                  <a:srgbClr val="005B92"/>
                </a:solidFill>
                <a:effectLst/>
                <a:latin typeface="Noto Sans"/>
                <a:hlinkClick r:id="rId16"/>
              </a:rPr>
              <a:t>Birkenhäger</a:t>
            </a:r>
            <a:r>
              <a:rPr lang="tr-TR" sz="900" b="0" i="0" u="sng" dirty="0">
                <a:solidFill>
                  <a:srgbClr val="005B92"/>
                </a:solidFill>
                <a:effectLst/>
                <a:latin typeface="Noto Sans"/>
                <a:hlinkClick r:id="rId16"/>
              </a:rPr>
              <a:t> WH. </a:t>
            </a:r>
            <a:r>
              <a:rPr lang="tr-TR" sz="900" b="0" i="0" u="sng" dirty="0" err="1">
                <a:solidFill>
                  <a:srgbClr val="005B92"/>
                </a:solidFill>
                <a:effectLst/>
                <a:latin typeface="Noto Sans"/>
                <a:hlinkClick r:id="rId16"/>
              </a:rPr>
              <a:t>Essential</a:t>
            </a:r>
            <a:r>
              <a:rPr lang="tr-TR" sz="900" b="0" i="0" u="sng" dirty="0">
                <a:solidFill>
                  <a:srgbClr val="005B92"/>
                </a:solidFill>
                <a:effectLst/>
                <a:latin typeface="Noto Sans"/>
                <a:hlinkClick r:id="rId16"/>
              </a:rPr>
              <a:t> </a:t>
            </a:r>
            <a:r>
              <a:rPr lang="tr-TR" sz="900" b="0" i="0" u="sng" dirty="0" err="1">
                <a:solidFill>
                  <a:srgbClr val="005B92"/>
                </a:solidFill>
                <a:effectLst/>
                <a:latin typeface="Noto Sans"/>
                <a:hlinkClick r:id="rId16"/>
              </a:rPr>
              <a:t>hypertension</a:t>
            </a:r>
            <a:r>
              <a:rPr lang="tr-TR" sz="900" b="0" i="0" u="sng" dirty="0">
                <a:solidFill>
                  <a:srgbClr val="005B92"/>
                </a:solidFill>
                <a:effectLst/>
                <a:latin typeface="Noto Sans"/>
                <a:hlinkClick r:id="rId16"/>
              </a:rPr>
              <a:t>. </a:t>
            </a:r>
            <a:r>
              <a:rPr lang="tr-TR" sz="900" b="0" i="0" u="sng" dirty="0" err="1">
                <a:solidFill>
                  <a:srgbClr val="005B92"/>
                </a:solidFill>
                <a:effectLst/>
                <a:latin typeface="Noto Sans"/>
                <a:hlinkClick r:id="rId16"/>
              </a:rPr>
              <a:t>Lancet</a:t>
            </a:r>
            <a:r>
              <a:rPr lang="tr-TR" sz="900" b="0" i="0" u="sng" dirty="0">
                <a:solidFill>
                  <a:srgbClr val="005B92"/>
                </a:solidFill>
                <a:effectLst/>
                <a:latin typeface="Noto Sans"/>
                <a:hlinkClick r:id="rId16"/>
              </a:rPr>
              <a:t> 2003; 361:1629.</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17"/>
              </a:rPr>
              <a:t>Wang</a:t>
            </a:r>
            <a:r>
              <a:rPr lang="tr-TR" sz="900" b="0" i="0" u="sng" dirty="0">
                <a:solidFill>
                  <a:srgbClr val="005B92"/>
                </a:solidFill>
                <a:effectLst/>
                <a:latin typeface="Noto Sans"/>
                <a:hlinkClick r:id="rId17"/>
              </a:rPr>
              <a:t> NY, </a:t>
            </a:r>
            <a:r>
              <a:rPr lang="tr-TR" sz="900" b="0" i="0" u="sng" dirty="0" err="1">
                <a:solidFill>
                  <a:srgbClr val="005B92"/>
                </a:solidFill>
                <a:effectLst/>
                <a:latin typeface="Noto Sans"/>
                <a:hlinkClick r:id="rId17"/>
              </a:rPr>
              <a:t>Young</a:t>
            </a:r>
            <a:r>
              <a:rPr lang="tr-TR" sz="900" b="0" i="0" u="sng" dirty="0">
                <a:solidFill>
                  <a:srgbClr val="005B92"/>
                </a:solidFill>
                <a:effectLst/>
                <a:latin typeface="Noto Sans"/>
                <a:hlinkClick r:id="rId17"/>
              </a:rPr>
              <a:t> JH, </a:t>
            </a:r>
            <a:r>
              <a:rPr lang="tr-TR" sz="900" b="0" i="0" u="sng" dirty="0" err="1">
                <a:solidFill>
                  <a:srgbClr val="005B92"/>
                </a:solidFill>
                <a:effectLst/>
                <a:latin typeface="Noto Sans"/>
                <a:hlinkClick r:id="rId17"/>
              </a:rPr>
              <a:t>Meoni</a:t>
            </a:r>
            <a:r>
              <a:rPr lang="tr-TR" sz="900" b="0" i="0" u="sng" dirty="0">
                <a:solidFill>
                  <a:srgbClr val="005B92"/>
                </a:solidFill>
                <a:effectLst/>
                <a:latin typeface="Noto Sans"/>
                <a:hlinkClick r:id="rId17"/>
              </a:rPr>
              <a:t> LA, et al. Blood </a:t>
            </a:r>
            <a:r>
              <a:rPr lang="tr-TR" sz="900" b="0" i="0" u="sng" dirty="0" err="1">
                <a:solidFill>
                  <a:srgbClr val="005B92"/>
                </a:solidFill>
                <a:effectLst/>
                <a:latin typeface="Noto Sans"/>
                <a:hlinkClick r:id="rId17"/>
              </a:rPr>
              <a:t>pressure</a:t>
            </a:r>
            <a:r>
              <a:rPr lang="tr-TR" sz="900" b="0" i="0" u="sng" dirty="0">
                <a:solidFill>
                  <a:srgbClr val="005B92"/>
                </a:solidFill>
                <a:effectLst/>
                <a:latin typeface="Noto Sans"/>
                <a:hlinkClick r:id="rId17"/>
              </a:rPr>
              <a:t> </a:t>
            </a:r>
            <a:r>
              <a:rPr lang="tr-TR" sz="900" b="0" i="0" u="sng" dirty="0" err="1">
                <a:solidFill>
                  <a:srgbClr val="005B92"/>
                </a:solidFill>
                <a:effectLst/>
                <a:latin typeface="Noto Sans"/>
                <a:hlinkClick r:id="rId17"/>
              </a:rPr>
              <a:t>change</a:t>
            </a:r>
            <a:r>
              <a:rPr lang="tr-TR" sz="900" b="0" i="0" u="sng" dirty="0">
                <a:solidFill>
                  <a:srgbClr val="005B92"/>
                </a:solidFill>
                <a:effectLst/>
                <a:latin typeface="Noto Sans"/>
                <a:hlinkClick r:id="rId17"/>
              </a:rPr>
              <a:t> </a:t>
            </a:r>
            <a:r>
              <a:rPr lang="tr-TR" sz="900" b="0" i="0" u="sng" dirty="0" err="1">
                <a:solidFill>
                  <a:srgbClr val="005B92"/>
                </a:solidFill>
                <a:effectLst/>
                <a:latin typeface="Noto Sans"/>
                <a:hlinkClick r:id="rId17"/>
              </a:rPr>
              <a:t>and</a:t>
            </a:r>
            <a:r>
              <a:rPr lang="tr-TR" sz="900" b="0" i="0" u="sng" dirty="0">
                <a:solidFill>
                  <a:srgbClr val="005B92"/>
                </a:solidFill>
                <a:effectLst/>
                <a:latin typeface="Noto Sans"/>
                <a:hlinkClick r:id="rId17"/>
              </a:rPr>
              <a:t> risk of </a:t>
            </a:r>
            <a:r>
              <a:rPr lang="tr-TR" sz="900" b="0" i="0" u="sng" dirty="0" err="1">
                <a:solidFill>
                  <a:srgbClr val="005B92"/>
                </a:solidFill>
                <a:effectLst/>
                <a:latin typeface="Noto Sans"/>
                <a:hlinkClick r:id="rId17"/>
              </a:rPr>
              <a:t>hypertension</a:t>
            </a:r>
            <a:r>
              <a:rPr lang="tr-TR" sz="900" b="0" i="0" u="sng" dirty="0">
                <a:solidFill>
                  <a:srgbClr val="005B92"/>
                </a:solidFill>
                <a:effectLst/>
                <a:latin typeface="Noto Sans"/>
                <a:hlinkClick r:id="rId17"/>
              </a:rPr>
              <a:t> </a:t>
            </a:r>
            <a:r>
              <a:rPr lang="tr-TR" sz="900" b="0" i="0" u="sng" dirty="0" err="1">
                <a:solidFill>
                  <a:srgbClr val="005B92"/>
                </a:solidFill>
                <a:effectLst/>
                <a:latin typeface="Noto Sans"/>
                <a:hlinkClick r:id="rId17"/>
              </a:rPr>
              <a:t>associated</a:t>
            </a:r>
            <a:r>
              <a:rPr lang="tr-TR" sz="900" b="0" i="0" u="sng" dirty="0">
                <a:solidFill>
                  <a:srgbClr val="005B92"/>
                </a:solidFill>
                <a:effectLst/>
                <a:latin typeface="Noto Sans"/>
                <a:hlinkClick r:id="rId17"/>
              </a:rPr>
              <a:t> </a:t>
            </a:r>
            <a:r>
              <a:rPr lang="tr-TR" sz="900" b="0" i="0" u="sng" dirty="0" err="1">
                <a:solidFill>
                  <a:srgbClr val="005B92"/>
                </a:solidFill>
                <a:effectLst/>
                <a:latin typeface="Noto Sans"/>
                <a:hlinkClick r:id="rId17"/>
              </a:rPr>
              <a:t>with</a:t>
            </a:r>
            <a:r>
              <a:rPr lang="tr-TR" sz="900" b="0" i="0" u="sng" dirty="0">
                <a:solidFill>
                  <a:srgbClr val="005B92"/>
                </a:solidFill>
                <a:effectLst/>
                <a:latin typeface="Noto Sans"/>
                <a:hlinkClick r:id="rId17"/>
              </a:rPr>
              <a:t> </a:t>
            </a:r>
            <a:r>
              <a:rPr lang="tr-TR" sz="900" b="0" i="0" u="sng" dirty="0" err="1">
                <a:solidFill>
                  <a:srgbClr val="005B92"/>
                </a:solidFill>
                <a:effectLst/>
                <a:latin typeface="Noto Sans"/>
                <a:hlinkClick r:id="rId17"/>
              </a:rPr>
              <a:t>parental</a:t>
            </a:r>
            <a:r>
              <a:rPr lang="tr-TR" sz="900" b="0" i="0" u="sng" dirty="0">
                <a:solidFill>
                  <a:srgbClr val="005B92"/>
                </a:solidFill>
                <a:effectLst/>
                <a:latin typeface="Noto Sans"/>
                <a:hlinkClick r:id="rId17"/>
              </a:rPr>
              <a:t> </a:t>
            </a:r>
            <a:r>
              <a:rPr lang="tr-TR" sz="900" b="0" i="0" u="sng" dirty="0" err="1">
                <a:solidFill>
                  <a:srgbClr val="005B92"/>
                </a:solidFill>
                <a:effectLst/>
                <a:latin typeface="Noto Sans"/>
                <a:hlinkClick r:id="rId17"/>
              </a:rPr>
              <a:t>hypertension</a:t>
            </a:r>
            <a:r>
              <a:rPr lang="tr-TR" sz="900" b="0" i="0" u="sng" dirty="0">
                <a:solidFill>
                  <a:srgbClr val="005B92"/>
                </a:solidFill>
                <a:effectLst/>
                <a:latin typeface="Noto Sans"/>
                <a:hlinkClick r:id="rId17"/>
              </a:rPr>
              <a:t>: </a:t>
            </a:r>
            <a:r>
              <a:rPr lang="tr-TR" sz="900" b="0" i="0" u="sng" dirty="0" err="1">
                <a:solidFill>
                  <a:srgbClr val="005B92"/>
                </a:solidFill>
                <a:effectLst/>
                <a:latin typeface="Noto Sans"/>
                <a:hlinkClick r:id="rId17"/>
              </a:rPr>
              <a:t>the</a:t>
            </a:r>
            <a:r>
              <a:rPr lang="tr-TR" sz="900" b="0" i="0" u="sng" dirty="0">
                <a:solidFill>
                  <a:srgbClr val="005B92"/>
                </a:solidFill>
                <a:effectLst/>
                <a:latin typeface="Noto Sans"/>
                <a:hlinkClick r:id="rId17"/>
              </a:rPr>
              <a:t> Johns Hopkins </a:t>
            </a:r>
            <a:r>
              <a:rPr lang="tr-TR" sz="900" b="0" i="0" u="sng" dirty="0" err="1">
                <a:solidFill>
                  <a:srgbClr val="005B92"/>
                </a:solidFill>
                <a:effectLst/>
                <a:latin typeface="Noto Sans"/>
                <a:hlinkClick r:id="rId17"/>
              </a:rPr>
              <a:t>Precursors</a:t>
            </a:r>
            <a:r>
              <a:rPr lang="tr-TR" sz="900" b="0" i="0" u="sng" dirty="0">
                <a:solidFill>
                  <a:srgbClr val="005B92"/>
                </a:solidFill>
                <a:effectLst/>
                <a:latin typeface="Noto Sans"/>
                <a:hlinkClick r:id="rId17"/>
              </a:rPr>
              <a:t> </a:t>
            </a:r>
            <a:r>
              <a:rPr lang="tr-TR" sz="900" b="0" i="0" u="sng" dirty="0" err="1">
                <a:solidFill>
                  <a:srgbClr val="005B92"/>
                </a:solidFill>
                <a:effectLst/>
                <a:latin typeface="Noto Sans"/>
                <a:hlinkClick r:id="rId17"/>
              </a:rPr>
              <a:t>Study</a:t>
            </a:r>
            <a:r>
              <a:rPr lang="tr-TR" sz="900" b="0" i="0" u="sng" dirty="0">
                <a:solidFill>
                  <a:srgbClr val="005B92"/>
                </a:solidFill>
                <a:effectLst/>
                <a:latin typeface="Noto Sans"/>
                <a:hlinkClick r:id="rId17"/>
              </a:rPr>
              <a:t>. </a:t>
            </a:r>
            <a:r>
              <a:rPr lang="tr-TR" sz="900" b="0" i="0" u="sng" dirty="0" err="1">
                <a:solidFill>
                  <a:srgbClr val="005B92"/>
                </a:solidFill>
                <a:effectLst/>
                <a:latin typeface="Noto Sans"/>
                <a:hlinkClick r:id="rId17"/>
              </a:rPr>
              <a:t>Arch</a:t>
            </a:r>
            <a:r>
              <a:rPr lang="tr-TR" sz="900" b="0" i="0" u="sng" dirty="0">
                <a:solidFill>
                  <a:srgbClr val="005B92"/>
                </a:solidFill>
                <a:effectLst/>
                <a:latin typeface="Noto Sans"/>
                <a:hlinkClick r:id="rId17"/>
              </a:rPr>
              <a:t> </a:t>
            </a:r>
            <a:r>
              <a:rPr lang="tr-TR" sz="900" b="0" i="0" u="sng" dirty="0" err="1">
                <a:solidFill>
                  <a:srgbClr val="005B92"/>
                </a:solidFill>
                <a:effectLst/>
                <a:latin typeface="Noto Sans"/>
                <a:hlinkClick r:id="rId17"/>
              </a:rPr>
              <a:t>Intern</a:t>
            </a:r>
            <a:r>
              <a:rPr lang="tr-TR" sz="900" b="0" i="0" u="sng" dirty="0">
                <a:solidFill>
                  <a:srgbClr val="005B92"/>
                </a:solidFill>
                <a:effectLst/>
                <a:latin typeface="Noto Sans"/>
                <a:hlinkClick r:id="rId17"/>
              </a:rPr>
              <a:t> </a:t>
            </a:r>
            <a:r>
              <a:rPr lang="tr-TR" sz="900" b="0" i="0" u="sng" dirty="0" err="1">
                <a:solidFill>
                  <a:srgbClr val="005B92"/>
                </a:solidFill>
                <a:effectLst/>
                <a:latin typeface="Noto Sans"/>
                <a:hlinkClick r:id="rId17"/>
              </a:rPr>
              <a:t>Med</a:t>
            </a:r>
            <a:r>
              <a:rPr lang="tr-TR" sz="900" b="0" i="0" u="sng" dirty="0">
                <a:solidFill>
                  <a:srgbClr val="005B92"/>
                </a:solidFill>
                <a:effectLst/>
                <a:latin typeface="Noto Sans"/>
                <a:hlinkClick r:id="rId17"/>
              </a:rPr>
              <a:t> 2008; 168:643.</a:t>
            </a:r>
            <a:endParaRPr lang="tr-TR" sz="900" b="0" i="0" dirty="0">
              <a:solidFill>
                <a:srgbClr val="232323"/>
              </a:solidFill>
              <a:effectLst/>
              <a:latin typeface="Noto Sans"/>
            </a:endParaRPr>
          </a:p>
          <a:p>
            <a:endParaRPr lang="tr-TR" sz="900" dirty="0"/>
          </a:p>
        </p:txBody>
      </p:sp>
    </p:spTree>
    <p:extLst>
      <p:ext uri="{BB962C8B-B14F-4D97-AF65-F5344CB8AC3E}">
        <p14:creationId xmlns:p14="http://schemas.microsoft.com/office/powerpoint/2010/main" val="6090202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4B2317E-BCE4-4EE2-9CC0-3CF43D4A0E27}"/>
              </a:ext>
            </a:extLst>
          </p:cNvPr>
          <p:cNvSpPr>
            <a:spLocks noGrp="1"/>
          </p:cNvSpPr>
          <p:nvPr>
            <p:ph idx="1"/>
          </p:nvPr>
        </p:nvSpPr>
        <p:spPr>
          <a:xfrm>
            <a:off x="1528997" y="494675"/>
            <a:ext cx="9975615" cy="5981076"/>
          </a:xfrm>
        </p:spPr>
        <p:txBody>
          <a:bodyPr>
            <a:noAutofit/>
          </a:bodyPr>
          <a:lstStyle/>
          <a:p>
            <a:pPr algn="l">
              <a:buFont typeface="+mj-lt"/>
              <a:buAutoNum type="arabicPeriod"/>
            </a:pPr>
            <a:r>
              <a:rPr lang="tr-TR" sz="900" b="0" i="0" u="sng" dirty="0">
                <a:solidFill>
                  <a:srgbClr val="005B92"/>
                </a:solidFill>
                <a:effectLst/>
                <a:latin typeface="Noto Sans"/>
                <a:hlinkClick r:id="rId2"/>
              </a:rPr>
              <a:t>Carnethon MR, </a:t>
            </a:r>
            <a:r>
              <a:rPr lang="tr-TR" sz="900" b="0" i="0" u="sng" dirty="0" err="1">
                <a:solidFill>
                  <a:srgbClr val="005B92"/>
                </a:solidFill>
                <a:effectLst/>
                <a:latin typeface="Noto Sans"/>
                <a:hlinkClick r:id="rId2"/>
              </a:rPr>
              <a:t>Evans</a:t>
            </a:r>
            <a:r>
              <a:rPr lang="tr-TR" sz="900" b="0" i="0" u="sng" dirty="0">
                <a:solidFill>
                  <a:srgbClr val="005B92"/>
                </a:solidFill>
                <a:effectLst/>
                <a:latin typeface="Noto Sans"/>
                <a:hlinkClick r:id="rId2"/>
              </a:rPr>
              <a:t> NS, </a:t>
            </a:r>
            <a:r>
              <a:rPr lang="tr-TR" sz="900" b="0" i="0" u="sng" dirty="0" err="1">
                <a:solidFill>
                  <a:srgbClr val="005B92"/>
                </a:solidFill>
                <a:effectLst/>
                <a:latin typeface="Noto Sans"/>
                <a:hlinkClick r:id="rId2"/>
              </a:rPr>
              <a:t>Church</a:t>
            </a:r>
            <a:r>
              <a:rPr lang="tr-TR" sz="900" b="0" i="0" u="sng" dirty="0">
                <a:solidFill>
                  <a:srgbClr val="005B92"/>
                </a:solidFill>
                <a:effectLst/>
                <a:latin typeface="Noto Sans"/>
                <a:hlinkClick r:id="rId2"/>
              </a:rPr>
              <a:t> TS, et al. </a:t>
            </a:r>
            <a:r>
              <a:rPr lang="tr-TR" sz="900" b="0" i="0" u="sng" dirty="0" err="1">
                <a:solidFill>
                  <a:srgbClr val="005B92"/>
                </a:solidFill>
                <a:effectLst/>
                <a:latin typeface="Noto Sans"/>
                <a:hlinkClick r:id="rId2"/>
              </a:rPr>
              <a:t>Joint</a:t>
            </a:r>
            <a:r>
              <a:rPr lang="tr-TR" sz="900" b="0" i="0" u="sng" dirty="0">
                <a:solidFill>
                  <a:srgbClr val="005B92"/>
                </a:solidFill>
                <a:effectLst/>
                <a:latin typeface="Noto Sans"/>
                <a:hlinkClick r:id="rId2"/>
              </a:rPr>
              <a:t> </a:t>
            </a:r>
            <a:r>
              <a:rPr lang="tr-TR" sz="900" b="0" i="0" u="sng" dirty="0" err="1">
                <a:solidFill>
                  <a:srgbClr val="005B92"/>
                </a:solidFill>
                <a:effectLst/>
                <a:latin typeface="Noto Sans"/>
                <a:hlinkClick r:id="rId2"/>
              </a:rPr>
              <a:t>associations</a:t>
            </a:r>
            <a:r>
              <a:rPr lang="tr-TR" sz="900" b="0" i="0" u="sng" dirty="0">
                <a:solidFill>
                  <a:srgbClr val="005B92"/>
                </a:solidFill>
                <a:effectLst/>
                <a:latin typeface="Noto Sans"/>
                <a:hlinkClick r:id="rId2"/>
              </a:rPr>
              <a:t> of </a:t>
            </a:r>
            <a:r>
              <a:rPr lang="tr-TR" sz="900" b="0" i="0" u="sng" dirty="0" err="1">
                <a:solidFill>
                  <a:srgbClr val="005B92"/>
                </a:solidFill>
                <a:effectLst/>
                <a:latin typeface="Noto Sans"/>
                <a:hlinkClick r:id="rId2"/>
              </a:rPr>
              <a:t>physical</a:t>
            </a:r>
            <a:r>
              <a:rPr lang="tr-TR" sz="900" b="0" i="0" u="sng" dirty="0">
                <a:solidFill>
                  <a:srgbClr val="005B92"/>
                </a:solidFill>
                <a:effectLst/>
                <a:latin typeface="Noto Sans"/>
                <a:hlinkClick r:id="rId2"/>
              </a:rPr>
              <a:t> </a:t>
            </a:r>
            <a:r>
              <a:rPr lang="tr-TR" sz="900" b="0" i="0" u="sng" dirty="0" err="1">
                <a:solidFill>
                  <a:srgbClr val="005B92"/>
                </a:solidFill>
                <a:effectLst/>
                <a:latin typeface="Noto Sans"/>
                <a:hlinkClick r:id="rId2"/>
              </a:rPr>
              <a:t>activity</a:t>
            </a:r>
            <a:r>
              <a:rPr lang="tr-TR" sz="900" b="0" i="0" u="sng" dirty="0">
                <a:solidFill>
                  <a:srgbClr val="005B92"/>
                </a:solidFill>
                <a:effectLst/>
                <a:latin typeface="Noto Sans"/>
                <a:hlinkClick r:id="rId2"/>
              </a:rPr>
              <a:t> </a:t>
            </a:r>
            <a:r>
              <a:rPr lang="tr-TR" sz="900" b="0" i="0" u="sng" dirty="0" err="1">
                <a:solidFill>
                  <a:srgbClr val="005B92"/>
                </a:solidFill>
                <a:effectLst/>
                <a:latin typeface="Noto Sans"/>
                <a:hlinkClick r:id="rId2"/>
              </a:rPr>
              <a:t>and</a:t>
            </a:r>
            <a:r>
              <a:rPr lang="tr-TR" sz="900" b="0" i="0" u="sng" dirty="0">
                <a:solidFill>
                  <a:srgbClr val="005B92"/>
                </a:solidFill>
                <a:effectLst/>
                <a:latin typeface="Noto Sans"/>
                <a:hlinkClick r:id="rId2"/>
              </a:rPr>
              <a:t> </a:t>
            </a:r>
            <a:r>
              <a:rPr lang="tr-TR" sz="900" b="0" i="0" u="sng" dirty="0" err="1">
                <a:solidFill>
                  <a:srgbClr val="005B92"/>
                </a:solidFill>
                <a:effectLst/>
                <a:latin typeface="Noto Sans"/>
                <a:hlinkClick r:id="rId2"/>
              </a:rPr>
              <a:t>aerobic</a:t>
            </a:r>
            <a:r>
              <a:rPr lang="tr-TR" sz="900" b="0" i="0" u="sng" dirty="0">
                <a:solidFill>
                  <a:srgbClr val="005B92"/>
                </a:solidFill>
                <a:effectLst/>
                <a:latin typeface="Noto Sans"/>
                <a:hlinkClick r:id="rId2"/>
              </a:rPr>
              <a:t> </a:t>
            </a:r>
            <a:r>
              <a:rPr lang="tr-TR" sz="900" b="0" i="0" u="sng" dirty="0" err="1">
                <a:solidFill>
                  <a:srgbClr val="005B92"/>
                </a:solidFill>
                <a:effectLst/>
                <a:latin typeface="Noto Sans"/>
                <a:hlinkClick r:id="rId2"/>
              </a:rPr>
              <a:t>fitness</a:t>
            </a:r>
            <a:r>
              <a:rPr lang="tr-TR" sz="900" b="0" i="0" u="sng" dirty="0">
                <a:solidFill>
                  <a:srgbClr val="005B92"/>
                </a:solidFill>
                <a:effectLst/>
                <a:latin typeface="Noto Sans"/>
                <a:hlinkClick r:id="rId2"/>
              </a:rPr>
              <a:t> on </a:t>
            </a:r>
            <a:r>
              <a:rPr lang="tr-TR" sz="900" b="0" i="0" u="sng" dirty="0" err="1">
                <a:solidFill>
                  <a:srgbClr val="005B92"/>
                </a:solidFill>
                <a:effectLst/>
                <a:latin typeface="Noto Sans"/>
                <a:hlinkClick r:id="rId2"/>
              </a:rPr>
              <a:t>the</a:t>
            </a:r>
            <a:r>
              <a:rPr lang="tr-TR" sz="900" b="0" i="0" u="sng" dirty="0">
                <a:solidFill>
                  <a:srgbClr val="005B92"/>
                </a:solidFill>
                <a:effectLst/>
                <a:latin typeface="Noto Sans"/>
                <a:hlinkClick r:id="rId2"/>
              </a:rPr>
              <a:t> </a:t>
            </a:r>
            <a:r>
              <a:rPr lang="tr-TR" sz="900" b="0" i="0" u="sng" dirty="0" err="1">
                <a:solidFill>
                  <a:srgbClr val="005B92"/>
                </a:solidFill>
                <a:effectLst/>
                <a:latin typeface="Noto Sans"/>
                <a:hlinkClick r:id="rId2"/>
              </a:rPr>
              <a:t>development</a:t>
            </a:r>
            <a:r>
              <a:rPr lang="tr-TR" sz="900" b="0" i="0" u="sng" dirty="0">
                <a:solidFill>
                  <a:srgbClr val="005B92"/>
                </a:solidFill>
                <a:effectLst/>
                <a:latin typeface="Noto Sans"/>
                <a:hlinkClick r:id="rId2"/>
              </a:rPr>
              <a:t> of </a:t>
            </a:r>
            <a:r>
              <a:rPr lang="tr-TR" sz="900" b="0" i="0" u="sng" dirty="0" err="1">
                <a:solidFill>
                  <a:srgbClr val="005B92"/>
                </a:solidFill>
                <a:effectLst/>
                <a:latin typeface="Noto Sans"/>
                <a:hlinkClick r:id="rId2"/>
              </a:rPr>
              <a:t>incident</a:t>
            </a:r>
            <a:r>
              <a:rPr lang="tr-TR" sz="900" b="0" i="0" u="sng" dirty="0">
                <a:solidFill>
                  <a:srgbClr val="005B92"/>
                </a:solidFill>
                <a:effectLst/>
                <a:latin typeface="Noto Sans"/>
                <a:hlinkClick r:id="rId2"/>
              </a:rPr>
              <a:t> </a:t>
            </a:r>
            <a:r>
              <a:rPr lang="tr-TR" sz="900" b="0" i="0" u="sng" dirty="0" err="1">
                <a:solidFill>
                  <a:srgbClr val="005B92"/>
                </a:solidFill>
                <a:effectLst/>
                <a:latin typeface="Noto Sans"/>
                <a:hlinkClick r:id="rId2"/>
              </a:rPr>
              <a:t>hypertension</a:t>
            </a:r>
            <a:r>
              <a:rPr lang="tr-TR" sz="900" b="0" i="0" u="sng" dirty="0">
                <a:solidFill>
                  <a:srgbClr val="005B92"/>
                </a:solidFill>
                <a:effectLst/>
                <a:latin typeface="Noto Sans"/>
                <a:hlinkClick r:id="rId2"/>
              </a:rPr>
              <a:t>: </a:t>
            </a:r>
            <a:r>
              <a:rPr lang="tr-TR" sz="900" b="0" i="0" u="sng" dirty="0" err="1">
                <a:solidFill>
                  <a:srgbClr val="005B92"/>
                </a:solidFill>
                <a:effectLst/>
                <a:latin typeface="Noto Sans"/>
                <a:hlinkClick r:id="rId2"/>
              </a:rPr>
              <a:t>coronary</a:t>
            </a:r>
            <a:r>
              <a:rPr lang="tr-TR" sz="900" b="0" i="0" u="sng" dirty="0">
                <a:solidFill>
                  <a:srgbClr val="005B92"/>
                </a:solidFill>
                <a:effectLst/>
                <a:latin typeface="Noto Sans"/>
                <a:hlinkClick r:id="rId2"/>
              </a:rPr>
              <a:t> </a:t>
            </a:r>
            <a:r>
              <a:rPr lang="tr-TR" sz="900" b="0" i="0" u="sng" dirty="0" err="1">
                <a:solidFill>
                  <a:srgbClr val="005B92"/>
                </a:solidFill>
                <a:effectLst/>
                <a:latin typeface="Noto Sans"/>
                <a:hlinkClick r:id="rId2"/>
              </a:rPr>
              <a:t>artery</a:t>
            </a:r>
            <a:r>
              <a:rPr lang="tr-TR" sz="900" b="0" i="0" u="sng" dirty="0">
                <a:solidFill>
                  <a:srgbClr val="005B92"/>
                </a:solidFill>
                <a:effectLst/>
                <a:latin typeface="Noto Sans"/>
                <a:hlinkClick r:id="rId2"/>
              </a:rPr>
              <a:t> risk </a:t>
            </a:r>
            <a:r>
              <a:rPr lang="tr-TR" sz="900" b="0" i="0" u="sng" dirty="0" err="1">
                <a:solidFill>
                  <a:srgbClr val="005B92"/>
                </a:solidFill>
                <a:effectLst/>
                <a:latin typeface="Noto Sans"/>
                <a:hlinkClick r:id="rId2"/>
              </a:rPr>
              <a:t>development</a:t>
            </a:r>
            <a:r>
              <a:rPr lang="tr-TR" sz="900" b="0" i="0" u="sng" dirty="0">
                <a:solidFill>
                  <a:srgbClr val="005B92"/>
                </a:solidFill>
                <a:effectLst/>
                <a:latin typeface="Noto Sans"/>
                <a:hlinkClick r:id="rId2"/>
              </a:rPr>
              <a:t> in </a:t>
            </a:r>
            <a:r>
              <a:rPr lang="tr-TR" sz="900" b="0" i="0" u="sng" dirty="0" err="1">
                <a:solidFill>
                  <a:srgbClr val="005B92"/>
                </a:solidFill>
                <a:effectLst/>
                <a:latin typeface="Noto Sans"/>
                <a:hlinkClick r:id="rId2"/>
              </a:rPr>
              <a:t>young</a:t>
            </a:r>
            <a:r>
              <a:rPr lang="tr-TR" sz="900" b="0" i="0" u="sng" dirty="0">
                <a:solidFill>
                  <a:srgbClr val="005B92"/>
                </a:solidFill>
                <a:effectLst/>
                <a:latin typeface="Noto Sans"/>
                <a:hlinkClick r:id="rId2"/>
              </a:rPr>
              <a:t> </a:t>
            </a:r>
            <a:r>
              <a:rPr lang="tr-TR" sz="900" b="0" i="0" u="sng" dirty="0" err="1">
                <a:solidFill>
                  <a:srgbClr val="005B92"/>
                </a:solidFill>
                <a:effectLst/>
                <a:latin typeface="Noto Sans"/>
                <a:hlinkClick r:id="rId2"/>
              </a:rPr>
              <a:t>adults</a:t>
            </a:r>
            <a:r>
              <a:rPr lang="tr-TR" sz="900" b="0" i="0" u="sng" dirty="0">
                <a:solidFill>
                  <a:srgbClr val="005B92"/>
                </a:solidFill>
                <a:effectLst/>
                <a:latin typeface="Noto Sans"/>
                <a:hlinkClick r:id="rId2"/>
              </a:rPr>
              <a:t>. </a:t>
            </a:r>
            <a:r>
              <a:rPr lang="tr-TR" sz="900" b="0" i="0" u="sng" dirty="0" err="1">
                <a:solidFill>
                  <a:srgbClr val="005B92"/>
                </a:solidFill>
                <a:effectLst/>
                <a:latin typeface="Noto Sans"/>
                <a:hlinkClick r:id="rId2"/>
              </a:rPr>
              <a:t>Hypertension</a:t>
            </a:r>
            <a:r>
              <a:rPr lang="tr-TR" sz="900" b="0" i="0" u="sng" dirty="0">
                <a:solidFill>
                  <a:srgbClr val="005B92"/>
                </a:solidFill>
                <a:effectLst/>
                <a:latin typeface="Noto Sans"/>
                <a:hlinkClick r:id="rId2"/>
              </a:rPr>
              <a:t> 2010; 56:49.</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3"/>
              </a:rPr>
              <a:t>The</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sixth</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report</a:t>
            </a:r>
            <a:r>
              <a:rPr lang="tr-TR" sz="900" b="0" i="0" u="sng" dirty="0">
                <a:solidFill>
                  <a:srgbClr val="005B92"/>
                </a:solidFill>
                <a:effectLst/>
                <a:latin typeface="Noto Sans"/>
                <a:hlinkClick r:id="rId3"/>
              </a:rPr>
              <a:t> of </a:t>
            </a:r>
            <a:r>
              <a:rPr lang="tr-TR" sz="900" b="0" i="0" u="sng" dirty="0" err="1">
                <a:solidFill>
                  <a:srgbClr val="005B92"/>
                </a:solidFill>
                <a:effectLst/>
                <a:latin typeface="Noto Sans"/>
                <a:hlinkClick r:id="rId3"/>
              </a:rPr>
              <a:t>the</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Joint</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National</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Committee</a:t>
            </a:r>
            <a:r>
              <a:rPr lang="tr-TR" sz="900" b="0" i="0" u="sng" dirty="0">
                <a:solidFill>
                  <a:srgbClr val="005B92"/>
                </a:solidFill>
                <a:effectLst/>
                <a:latin typeface="Noto Sans"/>
                <a:hlinkClick r:id="rId3"/>
              </a:rPr>
              <a:t> on </a:t>
            </a:r>
            <a:r>
              <a:rPr lang="tr-TR" sz="900" b="0" i="0" u="sng" dirty="0" err="1">
                <a:solidFill>
                  <a:srgbClr val="005B92"/>
                </a:solidFill>
                <a:effectLst/>
                <a:latin typeface="Noto Sans"/>
                <a:hlinkClick r:id="rId3"/>
              </a:rPr>
              <a:t>prevention</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detection</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evaluation</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and</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treatment</a:t>
            </a:r>
            <a:r>
              <a:rPr lang="tr-TR" sz="900" b="0" i="0" u="sng" dirty="0">
                <a:solidFill>
                  <a:srgbClr val="005B92"/>
                </a:solidFill>
                <a:effectLst/>
                <a:latin typeface="Noto Sans"/>
                <a:hlinkClick r:id="rId3"/>
              </a:rPr>
              <a:t> of </a:t>
            </a:r>
            <a:r>
              <a:rPr lang="tr-TR" sz="900" b="0" i="0" u="sng" dirty="0" err="1">
                <a:solidFill>
                  <a:srgbClr val="005B92"/>
                </a:solidFill>
                <a:effectLst/>
                <a:latin typeface="Noto Sans"/>
                <a:hlinkClick r:id="rId3"/>
              </a:rPr>
              <a:t>high</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blood</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pressure</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Arch</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Intern</a:t>
            </a:r>
            <a:r>
              <a:rPr lang="tr-TR" sz="900" b="0" i="0" u="sng" dirty="0">
                <a:solidFill>
                  <a:srgbClr val="005B92"/>
                </a:solidFill>
                <a:effectLst/>
                <a:latin typeface="Noto Sans"/>
                <a:hlinkClick r:id="rId3"/>
              </a:rPr>
              <a:t> </a:t>
            </a:r>
            <a:r>
              <a:rPr lang="tr-TR" sz="900" b="0" i="0" u="sng" dirty="0" err="1">
                <a:solidFill>
                  <a:srgbClr val="005B92"/>
                </a:solidFill>
                <a:effectLst/>
                <a:latin typeface="Noto Sans"/>
                <a:hlinkClick r:id="rId3"/>
              </a:rPr>
              <a:t>Med</a:t>
            </a:r>
            <a:r>
              <a:rPr lang="tr-TR" sz="900" b="0" i="0" u="sng" dirty="0">
                <a:solidFill>
                  <a:srgbClr val="005B92"/>
                </a:solidFill>
                <a:effectLst/>
                <a:latin typeface="Noto Sans"/>
                <a:hlinkClick r:id="rId3"/>
              </a:rPr>
              <a:t> 1997; 157:2413.</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4"/>
              </a:rPr>
              <a:t>Lorell</a:t>
            </a:r>
            <a:r>
              <a:rPr lang="tr-TR" sz="900" b="0" i="0" u="sng" dirty="0">
                <a:solidFill>
                  <a:srgbClr val="005B92"/>
                </a:solidFill>
                <a:effectLst/>
                <a:latin typeface="Noto Sans"/>
                <a:hlinkClick r:id="rId4"/>
              </a:rPr>
              <a:t> BH, </a:t>
            </a:r>
            <a:r>
              <a:rPr lang="tr-TR" sz="900" b="0" i="0" u="sng" dirty="0" err="1">
                <a:solidFill>
                  <a:srgbClr val="005B92"/>
                </a:solidFill>
                <a:effectLst/>
                <a:latin typeface="Noto Sans"/>
                <a:hlinkClick r:id="rId4"/>
              </a:rPr>
              <a:t>Carabello</a:t>
            </a:r>
            <a:r>
              <a:rPr lang="tr-TR" sz="900" b="0" i="0" u="sng" dirty="0">
                <a:solidFill>
                  <a:srgbClr val="005B92"/>
                </a:solidFill>
                <a:effectLst/>
                <a:latin typeface="Noto Sans"/>
                <a:hlinkClick r:id="rId4"/>
              </a:rPr>
              <a:t> BA. </a:t>
            </a:r>
            <a:r>
              <a:rPr lang="tr-TR" sz="900" b="0" i="0" u="sng" dirty="0" err="1">
                <a:solidFill>
                  <a:srgbClr val="005B92"/>
                </a:solidFill>
                <a:effectLst/>
                <a:latin typeface="Noto Sans"/>
                <a:hlinkClick r:id="rId4"/>
              </a:rPr>
              <a:t>Left</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ventricular</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hypertrophy</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pathogenesis</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detection</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and</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prognosis</a:t>
            </a:r>
            <a:r>
              <a:rPr lang="tr-TR" sz="900" b="0" i="0" u="sng" dirty="0">
                <a:solidFill>
                  <a:srgbClr val="005B92"/>
                </a:solidFill>
                <a:effectLst/>
                <a:latin typeface="Noto Sans"/>
                <a:hlinkClick r:id="rId4"/>
              </a:rPr>
              <a:t>. </a:t>
            </a:r>
            <a:r>
              <a:rPr lang="tr-TR" sz="900" b="0" i="0" u="sng" dirty="0" err="1">
                <a:solidFill>
                  <a:srgbClr val="005B92"/>
                </a:solidFill>
                <a:effectLst/>
                <a:latin typeface="Noto Sans"/>
                <a:hlinkClick r:id="rId4"/>
              </a:rPr>
              <a:t>Circulation</a:t>
            </a:r>
            <a:r>
              <a:rPr lang="tr-TR" sz="900" b="0" i="0" u="sng" dirty="0">
                <a:solidFill>
                  <a:srgbClr val="005B92"/>
                </a:solidFill>
                <a:effectLst/>
                <a:latin typeface="Noto Sans"/>
                <a:hlinkClick r:id="rId4"/>
              </a:rPr>
              <a:t> 2000; 102:470.</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5"/>
              </a:rPr>
              <a:t>Vakili</a:t>
            </a:r>
            <a:r>
              <a:rPr lang="tr-TR" sz="900" b="0" i="0" u="sng" dirty="0">
                <a:solidFill>
                  <a:srgbClr val="005B92"/>
                </a:solidFill>
                <a:effectLst/>
                <a:latin typeface="Noto Sans"/>
                <a:hlinkClick r:id="rId5"/>
              </a:rPr>
              <a:t> BA, </a:t>
            </a:r>
            <a:r>
              <a:rPr lang="tr-TR" sz="900" b="0" i="0" u="sng" dirty="0" err="1">
                <a:solidFill>
                  <a:srgbClr val="005B92"/>
                </a:solidFill>
                <a:effectLst/>
                <a:latin typeface="Noto Sans"/>
                <a:hlinkClick r:id="rId5"/>
              </a:rPr>
              <a:t>Okin</a:t>
            </a:r>
            <a:r>
              <a:rPr lang="tr-TR" sz="900" b="0" i="0" u="sng" dirty="0">
                <a:solidFill>
                  <a:srgbClr val="005B92"/>
                </a:solidFill>
                <a:effectLst/>
                <a:latin typeface="Noto Sans"/>
                <a:hlinkClick r:id="rId5"/>
              </a:rPr>
              <a:t> PM, </a:t>
            </a:r>
            <a:r>
              <a:rPr lang="tr-TR" sz="900" b="0" i="0" u="sng" dirty="0" err="1">
                <a:solidFill>
                  <a:srgbClr val="005B92"/>
                </a:solidFill>
                <a:effectLst/>
                <a:latin typeface="Noto Sans"/>
                <a:hlinkClick r:id="rId5"/>
              </a:rPr>
              <a:t>Devereux</a:t>
            </a:r>
            <a:r>
              <a:rPr lang="tr-TR" sz="900" b="0" i="0" u="sng" dirty="0">
                <a:solidFill>
                  <a:srgbClr val="005B92"/>
                </a:solidFill>
                <a:effectLst/>
                <a:latin typeface="Noto Sans"/>
                <a:hlinkClick r:id="rId5"/>
              </a:rPr>
              <a:t> RB. </a:t>
            </a:r>
            <a:r>
              <a:rPr lang="tr-TR" sz="900" b="0" i="0" u="sng" dirty="0" err="1">
                <a:solidFill>
                  <a:srgbClr val="005B92"/>
                </a:solidFill>
                <a:effectLst/>
                <a:latin typeface="Noto Sans"/>
                <a:hlinkClick r:id="rId5"/>
              </a:rPr>
              <a:t>Prognostic</a:t>
            </a:r>
            <a:r>
              <a:rPr lang="tr-TR" sz="900" b="0" i="0" u="sng" dirty="0">
                <a:solidFill>
                  <a:srgbClr val="005B92"/>
                </a:solidFill>
                <a:effectLst/>
                <a:latin typeface="Noto Sans"/>
                <a:hlinkClick r:id="rId5"/>
              </a:rPr>
              <a:t> </a:t>
            </a:r>
            <a:r>
              <a:rPr lang="tr-TR" sz="900" b="0" i="0" u="sng" dirty="0" err="1">
                <a:solidFill>
                  <a:srgbClr val="005B92"/>
                </a:solidFill>
                <a:effectLst/>
                <a:latin typeface="Noto Sans"/>
                <a:hlinkClick r:id="rId5"/>
              </a:rPr>
              <a:t>implications</a:t>
            </a:r>
            <a:r>
              <a:rPr lang="tr-TR" sz="900" b="0" i="0" u="sng" dirty="0">
                <a:solidFill>
                  <a:srgbClr val="005B92"/>
                </a:solidFill>
                <a:effectLst/>
                <a:latin typeface="Noto Sans"/>
                <a:hlinkClick r:id="rId5"/>
              </a:rPr>
              <a:t> of </a:t>
            </a:r>
            <a:r>
              <a:rPr lang="tr-TR" sz="900" b="0" i="0" u="sng" dirty="0" err="1">
                <a:solidFill>
                  <a:srgbClr val="005B92"/>
                </a:solidFill>
                <a:effectLst/>
                <a:latin typeface="Noto Sans"/>
                <a:hlinkClick r:id="rId5"/>
              </a:rPr>
              <a:t>left</a:t>
            </a:r>
            <a:r>
              <a:rPr lang="tr-TR" sz="900" b="0" i="0" u="sng" dirty="0">
                <a:solidFill>
                  <a:srgbClr val="005B92"/>
                </a:solidFill>
                <a:effectLst/>
                <a:latin typeface="Noto Sans"/>
                <a:hlinkClick r:id="rId5"/>
              </a:rPr>
              <a:t> </a:t>
            </a:r>
            <a:r>
              <a:rPr lang="tr-TR" sz="900" b="0" i="0" u="sng" dirty="0" err="1">
                <a:solidFill>
                  <a:srgbClr val="005B92"/>
                </a:solidFill>
                <a:effectLst/>
                <a:latin typeface="Noto Sans"/>
                <a:hlinkClick r:id="rId5"/>
              </a:rPr>
              <a:t>ventricular</a:t>
            </a:r>
            <a:r>
              <a:rPr lang="tr-TR" sz="900" b="0" i="0" u="sng" dirty="0">
                <a:solidFill>
                  <a:srgbClr val="005B92"/>
                </a:solidFill>
                <a:effectLst/>
                <a:latin typeface="Noto Sans"/>
                <a:hlinkClick r:id="rId5"/>
              </a:rPr>
              <a:t> </a:t>
            </a:r>
            <a:r>
              <a:rPr lang="tr-TR" sz="900" b="0" i="0" u="sng" dirty="0" err="1">
                <a:solidFill>
                  <a:srgbClr val="005B92"/>
                </a:solidFill>
                <a:effectLst/>
                <a:latin typeface="Noto Sans"/>
                <a:hlinkClick r:id="rId5"/>
              </a:rPr>
              <a:t>hypertrophy</a:t>
            </a:r>
            <a:r>
              <a:rPr lang="tr-TR" sz="900" b="0" i="0" u="sng" dirty="0">
                <a:solidFill>
                  <a:srgbClr val="005B92"/>
                </a:solidFill>
                <a:effectLst/>
                <a:latin typeface="Noto Sans"/>
                <a:hlinkClick r:id="rId5"/>
              </a:rPr>
              <a:t>. </a:t>
            </a:r>
            <a:r>
              <a:rPr lang="tr-TR" sz="900" b="0" i="0" u="sng" dirty="0" err="1">
                <a:solidFill>
                  <a:srgbClr val="005B92"/>
                </a:solidFill>
                <a:effectLst/>
                <a:latin typeface="Noto Sans"/>
                <a:hlinkClick r:id="rId5"/>
              </a:rPr>
              <a:t>Am</a:t>
            </a:r>
            <a:r>
              <a:rPr lang="tr-TR" sz="900" b="0" i="0" u="sng" dirty="0">
                <a:solidFill>
                  <a:srgbClr val="005B92"/>
                </a:solidFill>
                <a:effectLst/>
                <a:latin typeface="Noto Sans"/>
                <a:hlinkClick r:id="rId5"/>
              </a:rPr>
              <a:t> </a:t>
            </a:r>
            <a:r>
              <a:rPr lang="tr-TR" sz="900" b="0" i="0" u="sng" dirty="0" err="1">
                <a:solidFill>
                  <a:srgbClr val="005B92"/>
                </a:solidFill>
                <a:effectLst/>
                <a:latin typeface="Noto Sans"/>
                <a:hlinkClick r:id="rId5"/>
              </a:rPr>
              <a:t>Heart</a:t>
            </a:r>
            <a:r>
              <a:rPr lang="tr-TR" sz="900" b="0" i="0" u="sng" dirty="0">
                <a:solidFill>
                  <a:srgbClr val="005B92"/>
                </a:solidFill>
                <a:effectLst/>
                <a:latin typeface="Noto Sans"/>
                <a:hlinkClick r:id="rId5"/>
              </a:rPr>
              <a:t> J 2001; 141:334.</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6"/>
              </a:rPr>
              <a:t>Levy</a:t>
            </a:r>
            <a:r>
              <a:rPr lang="tr-TR" sz="900" b="0" i="0" u="sng" dirty="0">
                <a:solidFill>
                  <a:srgbClr val="005B92"/>
                </a:solidFill>
                <a:effectLst/>
                <a:latin typeface="Noto Sans"/>
                <a:hlinkClick r:id="rId6"/>
              </a:rPr>
              <a:t> D, </a:t>
            </a:r>
            <a:r>
              <a:rPr lang="tr-TR" sz="900" b="0" i="0" u="sng" dirty="0" err="1">
                <a:solidFill>
                  <a:srgbClr val="005B92"/>
                </a:solidFill>
                <a:effectLst/>
                <a:latin typeface="Noto Sans"/>
                <a:hlinkClick r:id="rId6"/>
              </a:rPr>
              <a:t>Larson</a:t>
            </a:r>
            <a:r>
              <a:rPr lang="tr-TR" sz="900" b="0" i="0" u="sng" dirty="0">
                <a:solidFill>
                  <a:srgbClr val="005B92"/>
                </a:solidFill>
                <a:effectLst/>
                <a:latin typeface="Noto Sans"/>
                <a:hlinkClick r:id="rId6"/>
              </a:rPr>
              <a:t> MG, </a:t>
            </a:r>
            <a:r>
              <a:rPr lang="tr-TR" sz="900" b="0" i="0" u="sng" dirty="0" err="1">
                <a:solidFill>
                  <a:srgbClr val="005B92"/>
                </a:solidFill>
                <a:effectLst/>
                <a:latin typeface="Noto Sans"/>
                <a:hlinkClick r:id="rId6"/>
              </a:rPr>
              <a:t>Vasan</a:t>
            </a:r>
            <a:r>
              <a:rPr lang="tr-TR" sz="900" b="0" i="0" u="sng" dirty="0">
                <a:solidFill>
                  <a:srgbClr val="005B92"/>
                </a:solidFill>
                <a:effectLst/>
                <a:latin typeface="Noto Sans"/>
                <a:hlinkClick r:id="rId6"/>
              </a:rPr>
              <a:t> RS, et al. </a:t>
            </a:r>
            <a:r>
              <a:rPr lang="tr-TR" sz="900" b="0" i="0" u="sng" dirty="0" err="1">
                <a:solidFill>
                  <a:srgbClr val="005B92"/>
                </a:solidFill>
                <a:effectLst/>
                <a:latin typeface="Noto Sans"/>
                <a:hlinkClick r:id="rId6"/>
              </a:rPr>
              <a:t>The</a:t>
            </a:r>
            <a:r>
              <a:rPr lang="tr-TR" sz="900" b="0" i="0" u="sng" dirty="0">
                <a:solidFill>
                  <a:srgbClr val="005B92"/>
                </a:solidFill>
                <a:effectLst/>
                <a:latin typeface="Noto Sans"/>
                <a:hlinkClick r:id="rId6"/>
              </a:rPr>
              <a:t> </a:t>
            </a:r>
            <a:r>
              <a:rPr lang="tr-TR" sz="900" b="0" i="0" u="sng" dirty="0" err="1">
                <a:solidFill>
                  <a:srgbClr val="005B92"/>
                </a:solidFill>
                <a:effectLst/>
                <a:latin typeface="Noto Sans"/>
                <a:hlinkClick r:id="rId6"/>
              </a:rPr>
              <a:t>progression</a:t>
            </a:r>
            <a:r>
              <a:rPr lang="tr-TR" sz="900" b="0" i="0" u="sng" dirty="0">
                <a:solidFill>
                  <a:srgbClr val="005B92"/>
                </a:solidFill>
                <a:effectLst/>
                <a:latin typeface="Noto Sans"/>
                <a:hlinkClick r:id="rId6"/>
              </a:rPr>
              <a:t> </a:t>
            </a:r>
            <a:r>
              <a:rPr lang="tr-TR" sz="900" b="0" i="0" u="sng" dirty="0" err="1">
                <a:solidFill>
                  <a:srgbClr val="005B92"/>
                </a:solidFill>
                <a:effectLst/>
                <a:latin typeface="Noto Sans"/>
                <a:hlinkClick r:id="rId6"/>
              </a:rPr>
              <a:t>from</a:t>
            </a:r>
            <a:r>
              <a:rPr lang="tr-TR" sz="900" b="0" i="0" u="sng" dirty="0">
                <a:solidFill>
                  <a:srgbClr val="005B92"/>
                </a:solidFill>
                <a:effectLst/>
                <a:latin typeface="Noto Sans"/>
                <a:hlinkClick r:id="rId6"/>
              </a:rPr>
              <a:t> </a:t>
            </a:r>
            <a:r>
              <a:rPr lang="tr-TR" sz="900" b="0" i="0" u="sng" dirty="0" err="1">
                <a:solidFill>
                  <a:srgbClr val="005B92"/>
                </a:solidFill>
                <a:effectLst/>
                <a:latin typeface="Noto Sans"/>
                <a:hlinkClick r:id="rId6"/>
              </a:rPr>
              <a:t>hypertension</a:t>
            </a:r>
            <a:r>
              <a:rPr lang="tr-TR" sz="900" b="0" i="0" u="sng" dirty="0">
                <a:solidFill>
                  <a:srgbClr val="005B92"/>
                </a:solidFill>
                <a:effectLst/>
                <a:latin typeface="Noto Sans"/>
                <a:hlinkClick r:id="rId6"/>
              </a:rPr>
              <a:t> </a:t>
            </a:r>
            <a:r>
              <a:rPr lang="tr-TR" sz="900" b="0" i="0" u="sng" dirty="0" err="1">
                <a:solidFill>
                  <a:srgbClr val="005B92"/>
                </a:solidFill>
                <a:effectLst/>
                <a:latin typeface="Noto Sans"/>
                <a:hlinkClick r:id="rId6"/>
              </a:rPr>
              <a:t>to</a:t>
            </a:r>
            <a:r>
              <a:rPr lang="tr-TR" sz="900" b="0" i="0" u="sng" dirty="0">
                <a:solidFill>
                  <a:srgbClr val="005B92"/>
                </a:solidFill>
                <a:effectLst/>
                <a:latin typeface="Noto Sans"/>
                <a:hlinkClick r:id="rId6"/>
              </a:rPr>
              <a:t> </a:t>
            </a:r>
            <a:r>
              <a:rPr lang="tr-TR" sz="900" b="0" i="0" u="sng" dirty="0" err="1">
                <a:solidFill>
                  <a:srgbClr val="005B92"/>
                </a:solidFill>
                <a:effectLst/>
                <a:latin typeface="Noto Sans"/>
                <a:hlinkClick r:id="rId6"/>
              </a:rPr>
              <a:t>congestive</a:t>
            </a:r>
            <a:r>
              <a:rPr lang="tr-TR" sz="900" b="0" i="0" u="sng" dirty="0">
                <a:solidFill>
                  <a:srgbClr val="005B92"/>
                </a:solidFill>
                <a:effectLst/>
                <a:latin typeface="Noto Sans"/>
                <a:hlinkClick r:id="rId6"/>
              </a:rPr>
              <a:t> </a:t>
            </a:r>
            <a:r>
              <a:rPr lang="tr-TR" sz="900" b="0" i="0" u="sng" dirty="0" err="1">
                <a:solidFill>
                  <a:srgbClr val="005B92"/>
                </a:solidFill>
                <a:effectLst/>
                <a:latin typeface="Noto Sans"/>
                <a:hlinkClick r:id="rId6"/>
              </a:rPr>
              <a:t>heart</a:t>
            </a:r>
            <a:r>
              <a:rPr lang="tr-TR" sz="900" b="0" i="0" u="sng" dirty="0">
                <a:solidFill>
                  <a:srgbClr val="005B92"/>
                </a:solidFill>
                <a:effectLst/>
                <a:latin typeface="Noto Sans"/>
                <a:hlinkClick r:id="rId6"/>
              </a:rPr>
              <a:t> </a:t>
            </a:r>
            <a:r>
              <a:rPr lang="tr-TR" sz="900" b="0" i="0" u="sng" dirty="0" err="1">
                <a:solidFill>
                  <a:srgbClr val="005B92"/>
                </a:solidFill>
                <a:effectLst/>
                <a:latin typeface="Noto Sans"/>
                <a:hlinkClick r:id="rId6"/>
              </a:rPr>
              <a:t>failure</a:t>
            </a:r>
            <a:r>
              <a:rPr lang="tr-TR" sz="900" b="0" i="0" u="sng" dirty="0">
                <a:solidFill>
                  <a:srgbClr val="005B92"/>
                </a:solidFill>
                <a:effectLst/>
                <a:latin typeface="Noto Sans"/>
                <a:hlinkClick r:id="rId6"/>
              </a:rPr>
              <a:t>. JAMA 1996; 275:1557.</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7"/>
              </a:rPr>
              <a:t>Flint</a:t>
            </a:r>
            <a:r>
              <a:rPr lang="tr-TR" sz="900" b="0" i="0" u="sng" dirty="0">
                <a:solidFill>
                  <a:srgbClr val="005B92"/>
                </a:solidFill>
                <a:effectLst/>
                <a:latin typeface="Noto Sans"/>
                <a:hlinkClick r:id="rId7"/>
              </a:rPr>
              <a:t> AC, </a:t>
            </a:r>
            <a:r>
              <a:rPr lang="tr-TR" sz="900" b="0" i="0" u="sng" dirty="0" err="1">
                <a:solidFill>
                  <a:srgbClr val="005B92"/>
                </a:solidFill>
                <a:effectLst/>
                <a:latin typeface="Noto Sans"/>
                <a:hlinkClick r:id="rId7"/>
              </a:rPr>
              <a:t>Conell</a:t>
            </a:r>
            <a:r>
              <a:rPr lang="tr-TR" sz="900" b="0" i="0" u="sng" dirty="0">
                <a:solidFill>
                  <a:srgbClr val="005B92"/>
                </a:solidFill>
                <a:effectLst/>
                <a:latin typeface="Noto Sans"/>
                <a:hlinkClick r:id="rId7"/>
              </a:rPr>
              <a:t> C, Ren X, et al. </a:t>
            </a:r>
            <a:r>
              <a:rPr lang="tr-TR" sz="900" b="0" i="0" u="sng" dirty="0" err="1">
                <a:solidFill>
                  <a:srgbClr val="005B92"/>
                </a:solidFill>
                <a:effectLst/>
                <a:latin typeface="Noto Sans"/>
                <a:hlinkClick r:id="rId7"/>
              </a:rPr>
              <a:t>Effect</a:t>
            </a:r>
            <a:r>
              <a:rPr lang="tr-TR" sz="900" b="0" i="0" u="sng" dirty="0">
                <a:solidFill>
                  <a:srgbClr val="005B92"/>
                </a:solidFill>
                <a:effectLst/>
                <a:latin typeface="Noto Sans"/>
                <a:hlinkClick r:id="rId7"/>
              </a:rPr>
              <a:t> of </a:t>
            </a:r>
            <a:r>
              <a:rPr lang="tr-TR" sz="900" b="0" i="0" u="sng" dirty="0" err="1">
                <a:solidFill>
                  <a:srgbClr val="005B92"/>
                </a:solidFill>
                <a:effectLst/>
                <a:latin typeface="Noto Sans"/>
                <a:hlinkClick r:id="rId7"/>
              </a:rPr>
              <a:t>Systolic</a:t>
            </a:r>
            <a:r>
              <a:rPr lang="tr-TR" sz="900" b="0" i="0" u="sng" dirty="0">
                <a:solidFill>
                  <a:srgbClr val="005B92"/>
                </a:solidFill>
                <a:effectLst/>
                <a:latin typeface="Noto Sans"/>
                <a:hlinkClick r:id="rId7"/>
              </a:rPr>
              <a:t> </a:t>
            </a:r>
            <a:r>
              <a:rPr lang="tr-TR" sz="900" b="0" i="0" u="sng" dirty="0" err="1">
                <a:solidFill>
                  <a:srgbClr val="005B92"/>
                </a:solidFill>
                <a:effectLst/>
                <a:latin typeface="Noto Sans"/>
                <a:hlinkClick r:id="rId7"/>
              </a:rPr>
              <a:t>and</a:t>
            </a:r>
            <a:r>
              <a:rPr lang="tr-TR" sz="900" b="0" i="0" u="sng" dirty="0">
                <a:solidFill>
                  <a:srgbClr val="005B92"/>
                </a:solidFill>
                <a:effectLst/>
                <a:latin typeface="Noto Sans"/>
                <a:hlinkClick r:id="rId7"/>
              </a:rPr>
              <a:t> </a:t>
            </a:r>
            <a:r>
              <a:rPr lang="tr-TR" sz="900" b="0" i="0" u="sng" dirty="0" err="1">
                <a:solidFill>
                  <a:srgbClr val="005B92"/>
                </a:solidFill>
                <a:effectLst/>
                <a:latin typeface="Noto Sans"/>
                <a:hlinkClick r:id="rId7"/>
              </a:rPr>
              <a:t>Diastolic</a:t>
            </a:r>
            <a:r>
              <a:rPr lang="tr-TR" sz="900" b="0" i="0" u="sng" dirty="0">
                <a:solidFill>
                  <a:srgbClr val="005B92"/>
                </a:solidFill>
                <a:effectLst/>
                <a:latin typeface="Noto Sans"/>
                <a:hlinkClick r:id="rId7"/>
              </a:rPr>
              <a:t> Blood </a:t>
            </a:r>
            <a:r>
              <a:rPr lang="tr-TR" sz="900" b="0" i="0" u="sng" dirty="0" err="1">
                <a:solidFill>
                  <a:srgbClr val="005B92"/>
                </a:solidFill>
                <a:effectLst/>
                <a:latin typeface="Noto Sans"/>
                <a:hlinkClick r:id="rId7"/>
              </a:rPr>
              <a:t>Pressure</a:t>
            </a:r>
            <a:r>
              <a:rPr lang="tr-TR" sz="900" b="0" i="0" u="sng" dirty="0">
                <a:solidFill>
                  <a:srgbClr val="005B92"/>
                </a:solidFill>
                <a:effectLst/>
                <a:latin typeface="Noto Sans"/>
                <a:hlinkClick r:id="rId7"/>
              </a:rPr>
              <a:t> on </a:t>
            </a:r>
            <a:r>
              <a:rPr lang="tr-TR" sz="900" b="0" i="0" u="sng" dirty="0" err="1">
                <a:solidFill>
                  <a:srgbClr val="005B92"/>
                </a:solidFill>
                <a:effectLst/>
                <a:latin typeface="Noto Sans"/>
                <a:hlinkClick r:id="rId7"/>
              </a:rPr>
              <a:t>Cardiovascular</a:t>
            </a:r>
            <a:r>
              <a:rPr lang="tr-TR" sz="900" b="0" i="0" u="sng" dirty="0">
                <a:solidFill>
                  <a:srgbClr val="005B92"/>
                </a:solidFill>
                <a:effectLst/>
                <a:latin typeface="Noto Sans"/>
                <a:hlinkClick r:id="rId7"/>
              </a:rPr>
              <a:t> </a:t>
            </a:r>
            <a:r>
              <a:rPr lang="tr-TR" sz="900" b="0" i="0" u="sng" dirty="0" err="1">
                <a:solidFill>
                  <a:srgbClr val="005B92"/>
                </a:solidFill>
                <a:effectLst/>
                <a:latin typeface="Noto Sans"/>
                <a:hlinkClick r:id="rId7"/>
              </a:rPr>
              <a:t>Outcomes</a:t>
            </a:r>
            <a:r>
              <a:rPr lang="tr-TR" sz="900" b="0" i="0" u="sng" dirty="0">
                <a:solidFill>
                  <a:srgbClr val="005B92"/>
                </a:solidFill>
                <a:effectLst/>
                <a:latin typeface="Noto Sans"/>
                <a:hlinkClick r:id="rId7"/>
              </a:rPr>
              <a:t>. N </a:t>
            </a:r>
            <a:r>
              <a:rPr lang="tr-TR" sz="900" b="0" i="0" u="sng" dirty="0" err="1">
                <a:solidFill>
                  <a:srgbClr val="005B92"/>
                </a:solidFill>
                <a:effectLst/>
                <a:latin typeface="Noto Sans"/>
                <a:hlinkClick r:id="rId7"/>
              </a:rPr>
              <a:t>Engl</a:t>
            </a:r>
            <a:r>
              <a:rPr lang="tr-TR" sz="900" b="0" i="0" u="sng" dirty="0">
                <a:solidFill>
                  <a:srgbClr val="005B92"/>
                </a:solidFill>
                <a:effectLst/>
                <a:latin typeface="Noto Sans"/>
                <a:hlinkClick r:id="rId7"/>
              </a:rPr>
              <a:t> J </a:t>
            </a:r>
            <a:r>
              <a:rPr lang="tr-TR" sz="900" b="0" i="0" u="sng" dirty="0" err="1">
                <a:solidFill>
                  <a:srgbClr val="005B92"/>
                </a:solidFill>
                <a:effectLst/>
                <a:latin typeface="Noto Sans"/>
                <a:hlinkClick r:id="rId7"/>
              </a:rPr>
              <a:t>Med</a:t>
            </a:r>
            <a:r>
              <a:rPr lang="tr-TR" sz="900" b="0" i="0" u="sng" dirty="0">
                <a:solidFill>
                  <a:srgbClr val="005B92"/>
                </a:solidFill>
                <a:effectLst/>
                <a:latin typeface="Noto Sans"/>
                <a:hlinkClick r:id="rId7"/>
              </a:rPr>
              <a:t> 2019; 381:243.</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8"/>
              </a:rPr>
              <a:t>Staessen</a:t>
            </a:r>
            <a:r>
              <a:rPr lang="tr-TR" sz="900" b="0" i="0" u="sng" dirty="0">
                <a:solidFill>
                  <a:srgbClr val="005B92"/>
                </a:solidFill>
                <a:effectLst/>
                <a:latin typeface="Noto Sans"/>
                <a:hlinkClick r:id="rId8"/>
              </a:rPr>
              <a:t> JA, </a:t>
            </a:r>
            <a:r>
              <a:rPr lang="tr-TR" sz="900" b="0" i="0" u="sng" dirty="0" err="1">
                <a:solidFill>
                  <a:srgbClr val="005B92"/>
                </a:solidFill>
                <a:effectLst/>
                <a:latin typeface="Noto Sans"/>
                <a:hlinkClick r:id="rId8"/>
              </a:rPr>
              <a:t>Fagard</a:t>
            </a:r>
            <a:r>
              <a:rPr lang="tr-TR" sz="900" b="0" i="0" u="sng" dirty="0">
                <a:solidFill>
                  <a:srgbClr val="005B92"/>
                </a:solidFill>
                <a:effectLst/>
                <a:latin typeface="Noto Sans"/>
                <a:hlinkClick r:id="rId8"/>
              </a:rPr>
              <a:t> R, </a:t>
            </a:r>
            <a:r>
              <a:rPr lang="tr-TR" sz="900" b="0" i="0" u="sng" dirty="0" err="1">
                <a:solidFill>
                  <a:srgbClr val="005B92"/>
                </a:solidFill>
                <a:effectLst/>
                <a:latin typeface="Noto Sans"/>
                <a:hlinkClick r:id="rId8"/>
              </a:rPr>
              <a:t>Thijs</a:t>
            </a:r>
            <a:r>
              <a:rPr lang="tr-TR" sz="900" b="0" i="0" u="sng" dirty="0">
                <a:solidFill>
                  <a:srgbClr val="005B92"/>
                </a:solidFill>
                <a:effectLst/>
                <a:latin typeface="Noto Sans"/>
                <a:hlinkClick r:id="rId8"/>
              </a:rPr>
              <a:t> L, et al. </a:t>
            </a:r>
            <a:r>
              <a:rPr lang="tr-TR" sz="900" b="0" i="0" u="sng" dirty="0" err="1">
                <a:solidFill>
                  <a:srgbClr val="005B92"/>
                </a:solidFill>
                <a:effectLst/>
                <a:latin typeface="Noto Sans"/>
                <a:hlinkClick r:id="rId8"/>
              </a:rPr>
              <a:t>Randomised</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double-blind</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comparison</a:t>
            </a:r>
            <a:r>
              <a:rPr lang="tr-TR" sz="900" b="0" i="0" u="sng" dirty="0">
                <a:solidFill>
                  <a:srgbClr val="005B92"/>
                </a:solidFill>
                <a:effectLst/>
                <a:latin typeface="Noto Sans"/>
                <a:hlinkClick r:id="rId8"/>
              </a:rPr>
              <a:t> of </a:t>
            </a:r>
            <a:r>
              <a:rPr lang="tr-TR" sz="900" b="0" i="0" u="sng" dirty="0" err="1">
                <a:solidFill>
                  <a:srgbClr val="005B92"/>
                </a:solidFill>
                <a:effectLst/>
                <a:latin typeface="Noto Sans"/>
                <a:hlinkClick r:id="rId8"/>
              </a:rPr>
              <a:t>placebo</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and</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active</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treatment</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for</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older</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patients</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with</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isolated</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systolic</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hypertension</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The</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Systolic</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Hypertension</a:t>
            </a:r>
            <a:r>
              <a:rPr lang="tr-TR" sz="900" b="0" i="0" u="sng" dirty="0">
                <a:solidFill>
                  <a:srgbClr val="005B92"/>
                </a:solidFill>
                <a:effectLst/>
                <a:latin typeface="Noto Sans"/>
                <a:hlinkClick r:id="rId8"/>
              </a:rPr>
              <a:t> in Europe (</a:t>
            </a:r>
            <a:r>
              <a:rPr lang="tr-TR" sz="900" b="0" i="0" u="sng" dirty="0" err="1">
                <a:solidFill>
                  <a:srgbClr val="005B92"/>
                </a:solidFill>
                <a:effectLst/>
                <a:latin typeface="Noto Sans"/>
                <a:hlinkClick r:id="rId8"/>
              </a:rPr>
              <a:t>Syst-Eur</a:t>
            </a:r>
            <a:r>
              <a:rPr lang="tr-TR" sz="900" b="0" i="0" u="sng" dirty="0">
                <a:solidFill>
                  <a:srgbClr val="005B92"/>
                </a:solidFill>
                <a:effectLst/>
                <a:latin typeface="Noto Sans"/>
                <a:hlinkClick r:id="rId8"/>
              </a:rPr>
              <a:t>) Trial </a:t>
            </a:r>
            <a:r>
              <a:rPr lang="tr-TR" sz="900" b="0" i="0" u="sng" dirty="0" err="1">
                <a:solidFill>
                  <a:srgbClr val="005B92"/>
                </a:solidFill>
                <a:effectLst/>
                <a:latin typeface="Noto Sans"/>
                <a:hlinkClick r:id="rId8"/>
              </a:rPr>
              <a:t>Investigators</a:t>
            </a:r>
            <a:r>
              <a:rPr lang="tr-TR" sz="900" b="0" i="0" u="sng" dirty="0">
                <a:solidFill>
                  <a:srgbClr val="005B92"/>
                </a:solidFill>
                <a:effectLst/>
                <a:latin typeface="Noto Sans"/>
                <a:hlinkClick r:id="rId8"/>
              </a:rPr>
              <a:t>. </a:t>
            </a:r>
            <a:r>
              <a:rPr lang="tr-TR" sz="900" b="0" i="0" u="sng" dirty="0" err="1">
                <a:solidFill>
                  <a:srgbClr val="005B92"/>
                </a:solidFill>
                <a:effectLst/>
                <a:latin typeface="Noto Sans"/>
                <a:hlinkClick r:id="rId8"/>
              </a:rPr>
              <a:t>Lancet</a:t>
            </a:r>
            <a:r>
              <a:rPr lang="tr-TR" sz="900" b="0" i="0" u="sng" dirty="0">
                <a:solidFill>
                  <a:srgbClr val="005B92"/>
                </a:solidFill>
                <a:effectLst/>
                <a:latin typeface="Noto Sans"/>
                <a:hlinkClick r:id="rId8"/>
              </a:rPr>
              <a:t> 1997; 350:757.</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9"/>
              </a:rPr>
              <a:t>Thrift</a:t>
            </a:r>
            <a:r>
              <a:rPr lang="tr-TR" sz="900" b="0" i="0" u="sng" dirty="0">
                <a:solidFill>
                  <a:srgbClr val="005B92"/>
                </a:solidFill>
                <a:effectLst/>
                <a:latin typeface="Noto Sans"/>
                <a:hlinkClick r:id="rId9"/>
              </a:rPr>
              <a:t> AG, </a:t>
            </a:r>
            <a:r>
              <a:rPr lang="tr-TR" sz="900" b="0" i="0" u="sng" dirty="0" err="1">
                <a:solidFill>
                  <a:srgbClr val="005B92"/>
                </a:solidFill>
                <a:effectLst/>
                <a:latin typeface="Noto Sans"/>
                <a:hlinkClick r:id="rId9"/>
              </a:rPr>
              <a:t>McNeil</a:t>
            </a:r>
            <a:r>
              <a:rPr lang="tr-TR" sz="900" b="0" i="0" u="sng" dirty="0">
                <a:solidFill>
                  <a:srgbClr val="005B92"/>
                </a:solidFill>
                <a:effectLst/>
                <a:latin typeface="Noto Sans"/>
                <a:hlinkClick r:id="rId9"/>
              </a:rPr>
              <a:t> JJ, Forbes A, </a:t>
            </a:r>
            <a:r>
              <a:rPr lang="tr-TR" sz="900" b="0" i="0" u="sng" dirty="0" err="1">
                <a:solidFill>
                  <a:srgbClr val="005B92"/>
                </a:solidFill>
                <a:effectLst/>
                <a:latin typeface="Noto Sans"/>
                <a:hlinkClick r:id="rId9"/>
              </a:rPr>
              <a:t>Donnan</a:t>
            </a:r>
            <a:r>
              <a:rPr lang="tr-TR" sz="900" b="0" i="0" u="sng" dirty="0">
                <a:solidFill>
                  <a:srgbClr val="005B92"/>
                </a:solidFill>
                <a:effectLst/>
                <a:latin typeface="Noto Sans"/>
                <a:hlinkClick r:id="rId9"/>
              </a:rPr>
              <a:t> GA. Risk </a:t>
            </a:r>
            <a:r>
              <a:rPr lang="tr-TR" sz="900" b="0" i="0" u="sng" dirty="0" err="1">
                <a:solidFill>
                  <a:srgbClr val="005B92"/>
                </a:solidFill>
                <a:effectLst/>
                <a:latin typeface="Noto Sans"/>
                <a:hlinkClick r:id="rId9"/>
              </a:rPr>
              <a:t>factors</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for</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cerebral</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hemorrhage</a:t>
            </a:r>
            <a:r>
              <a:rPr lang="tr-TR" sz="900" b="0" i="0" u="sng" dirty="0">
                <a:solidFill>
                  <a:srgbClr val="005B92"/>
                </a:solidFill>
                <a:effectLst/>
                <a:latin typeface="Noto Sans"/>
                <a:hlinkClick r:id="rId9"/>
              </a:rPr>
              <a:t> in </a:t>
            </a:r>
            <a:r>
              <a:rPr lang="tr-TR" sz="900" b="0" i="0" u="sng" dirty="0" err="1">
                <a:solidFill>
                  <a:srgbClr val="005B92"/>
                </a:solidFill>
                <a:effectLst/>
                <a:latin typeface="Noto Sans"/>
                <a:hlinkClick r:id="rId9"/>
              </a:rPr>
              <a:t>the</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era</a:t>
            </a:r>
            <a:r>
              <a:rPr lang="tr-TR" sz="900" b="0" i="0" u="sng" dirty="0">
                <a:solidFill>
                  <a:srgbClr val="005B92"/>
                </a:solidFill>
                <a:effectLst/>
                <a:latin typeface="Noto Sans"/>
                <a:hlinkClick r:id="rId9"/>
              </a:rPr>
              <a:t> of </a:t>
            </a:r>
            <a:r>
              <a:rPr lang="tr-TR" sz="900" b="0" i="0" u="sng" dirty="0" err="1">
                <a:solidFill>
                  <a:srgbClr val="005B92"/>
                </a:solidFill>
                <a:effectLst/>
                <a:latin typeface="Noto Sans"/>
                <a:hlinkClick r:id="rId9"/>
              </a:rPr>
              <a:t>well-controlled</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hypertension</a:t>
            </a:r>
            <a:r>
              <a:rPr lang="tr-TR" sz="900" b="0" i="0" u="sng" dirty="0">
                <a:solidFill>
                  <a:srgbClr val="005B92"/>
                </a:solidFill>
                <a:effectLst/>
                <a:latin typeface="Noto Sans"/>
                <a:hlinkClick r:id="rId9"/>
              </a:rPr>
              <a:t>. Melbourne Risk </a:t>
            </a:r>
            <a:r>
              <a:rPr lang="tr-TR" sz="900" b="0" i="0" u="sng" dirty="0" err="1">
                <a:solidFill>
                  <a:srgbClr val="005B92"/>
                </a:solidFill>
                <a:effectLst/>
                <a:latin typeface="Noto Sans"/>
                <a:hlinkClick r:id="rId9"/>
              </a:rPr>
              <a:t>Factor</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Study</a:t>
            </a:r>
            <a:r>
              <a:rPr lang="tr-TR" sz="900" b="0" i="0" u="sng" dirty="0">
                <a:solidFill>
                  <a:srgbClr val="005B92"/>
                </a:solidFill>
                <a:effectLst/>
                <a:latin typeface="Noto Sans"/>
                <a:hlinkClick r:id="rId9"/>
              </a:rPr>
              <a:t> (MERFS) </a:t>
            </a:r>
            <a:r>
              <a:rPr lang="tr-TR" sz="900" b="0" i="0" u="sng" dirty="0" err="1">
                <a:solidFill>
                  <a:srgbClr val="005B92"/>
                </a:solidFill>
                <a:effectLst/>
                <a:latin typeface="Noto Sans"/>
                <a:hlinkClick r:id="rId9"/>
              </a:rPr>
              <a:t>Group</a:t>
            </a:r>
            <a:r>
              <a:rPr lang="tr-TR" sz="900" b="0" i="0" u="sng" dirty="0">
                <a:solidFill>
                  <a:srgbClr val="005B92"/>
                </a:solidFill>
                <a:effectLst/>
                <a:latin typeface="Noto Sans"/>
                <a:hlinkClick r:id="rId9"/>
              </a:rPr>
              <a:t>. </a:t>
            </a:r>
            <a:r>
              <a:rPr lang="tr-TR" sz="900" b="0" i="0" u="sng" dirty="0" err="1">
                <a:solidFill>
                  <a:srgbClr val="005B92"/>
                </a:solidFill>
                <a:effectLst/>
                <a:latin typeface="Noto Sans"/>
                <a:hlinkClick r:id="rId9"/>
              </a:rPr>
              <a:t>Stroke</a:t>
            </a:r>
            <a:r>
              <a:rPr lang="tr-TR" sz="900" b="0" i="0" u="sng" dirty="0">
                <a:solidFill>
                  <a:srgbClr val="005B92"/>
                </a:solidFill>
                <a:effectLst/>
                <a:latin typeface="Noto Sans"/>
                <a:hlinkClick r:id="rId9"/>
              </a:rPr>
              <a:t> 1996; 27:2020.</a:t>
            </a:r>
            <a:endParaRPr lang="tr-TR" sz="900" b="0" i="0" dirty="0">
              <a:solidFill>
                <a:srgbClr val="232323"/>
              </a:solidFill>
              <a:effectLst/>
              <a:latin typeface="Noto Sans"/>
            </a:endParaRPr>
          </a:p>
          <a:p>
            <a:pPr algn="l">
              <a:buFont typeface="+mj-lt"/>
              <a:buAutoNum type="arabicPeriod"/>
            </a:pPr>
            <a:r>
              <a:rPr lang="tr-TR" sz="900" b="0" i="0" u="sng" dirty="0">
                <a:solidFill>
                  <a:srgbClr val="005B92"/>
                </a:solidFill>
                <a:effectLst/>
                <a:latin typeface="Noto Sans"/>
                <a:hlinkClick r:id="rId10"/>
              </a:rPr>
              <a:t>Wilson PW. </a:t>
            </a:r>
            <a:r>
              <a:rPr lang="tr-TR" sz="900" b="0" i="0" u="sng" dirty="0" err="1">
                <a:solidFill>
                  <a:srgbClr val="005B92"/>
                </a:solidFill>
                <a:effectLst/>
                <a:latin typeface="Noto Sans"/>
                <a:hlinkClick r:id="rId10"/>
              </a:rPr>
              <a:t>Established</a:t>
            </a:r>
            <a:r>
              <a:rPr lang="tr-TR" sz="900" b="0" i="0" u="sng" dirty="0">
                <a:solidFill>
                  <a:srgbClr val="005B92"/>
                </a:solidFill>
                <a:effectLst/>
                <a:latin typeface="Noto Sans"/>
                <a:hlinkClick r:id="rId10"/>
              </a:rPr>
              <a:t> risk </a:t>
            </a:r>
            <a:r>
              <a:rPr lang="tr-TR" sz="900" b="0" i="0" u="sng" dirty="0" err="1">
                <a:solidFill>
                  <a:srgbClr val="005B92"/>
                </a:solidFill>
                <a:effectLst/>
                <a:latin typeface="Noto Sans"/>
                <a:hlinkClick r:id="rId10"/>
              </a:rPr>
              <a:t>factors</a:t>
            </a:r>
            <a:r>
              <a:rPr lang="tr-TR" sz="900" b="0" i="0" u="sng" dirty="0">
                <a:solidFill>
                  <a:srgbClr val="005B92"/>
                </a:solidFill>
                <a:effectLst/>
                <a:latin typeface="Noto Sans"/>
                <a:hlinkClick r:id="rId10"/>
              </a:rPr>
              <a:t> </a:t>
            </a:r>
            <a:r>
              <a:rPr lang="tr-TR" sz="900" b="0" i="0" u="sng" dirty="0" err="1">
                <a:solidFill>
                  <a:srgbClr val="005B92"/>
                </a:solidFill>
                <a:effectLst/>
                <a:latin typeface="Noto Sans"/>
                <a:hlinkClick r:id="rId10"/>
              </a:rPr>
              <a:t>and</a:t>
            </a:r>
            <a:r>
              <a:rPr lang="tr-TR" sz="900" b="0" i="0" u="sng" dirty="0">
                <a:solidFill>
                  <a:srgbClr val="005B92"/>
                </a:solidFill>
                <a:effectLst/>
                <a:latin typeface="Noto Sans"/>
                <a:hlinkClick r:id="rId10"/>
              </a:rPr>
              <a:t> </a:t>
            </a:r>
            <a:r>
              <a:rPr lang="tr-TR" sz="900" b="0" i="0" u="sng" dirty="0" err="1">
                <a:solidFill>
                  <a:srgbClr val="005B92"/>
                </a:solidFill>
                <a:effectLst/>
                <a:latin typeface="Noto Sans"/>
                <a:hlinkClick r:id="rId10"/>
              </a:rPr>
              <a:t>coronary</a:t>
            </a:r>
            <a:r>
              <a:rPr lang="tr-TR" sz="900" b="0" i="0" u="sng" dirty="0">
                <a:solidFill>
                  <a:srgbClr val="005B92"/>
                </a:solidFill>
                <a:effectLst/>
                <a:latin typeface="Noto Sans"/>
                <a:hlinkClick r:id="rId10"/>
              </a:rPr>
              <a:t> </a:t>
            </a:r>
            <a:r>
              <a:rPr lang="tr-TR" sz="900" b="0" i="0" u="sng" dirty="0" err="1">
                <a:solidFill>
                  <a:srgbClr val="005B92"/>
                </a:solidFill>
                <a:effectLst/>
                <a:latin typeface="Noto Sans"/>
                <a:hlinkClick r:id="rId10"/>
              </a:rPr>
              <a:t>artery</a:t>
            </a:r>
            <a:r>
              <a:rPr lang="tr-TR" sz="900" b="0" i="0" u="sng" dirty="0">
                <a:solidFill>
                  <a:srgbClr val="005B92"/>
                </a:solidFill>
                <a:effectLst/>
                <a:latin typeface="Noto Sans"/>
                <a:hlinkClick r:id="rId10"/>
              </a:rPr>
              <a:t> </a:t>
            </a:r>
            <a:r>
              <a:rPr lang="tr-TR" sz="900" b="0" i="0" u="sng" dirty="0" err="1">
                <a:solidFill>
                  <a:srgbClr val="005B92"/>
                </a:solidFill>
                <a:effectLst/>
                <a:latin typeface="Noto Sans"/>
                <a:hlinkClick r:id="rId10"/>
              </a:rPr>
              <a:t>disease</a:t>
            </a:r>
            <a:r>
              <a:rPr lang="tr-TR" sz="900" b="0" i="0" u="sng" dirty="0">
                <a:solidFill>
                  <a:srgbClr val="005B92"/>
                </a:solidFill>
                <a:effectLst/>
                <a:latin typeface="Noto Sans"/>
                <a:hlinkClick r:id="rId10"/>
              </a:rPr>
              <a:t>: </a:t>
            </a:r>
            <a:r>
              <a:rPr lang="tr-TR" sz="900" b="0" i="0" u="sng" dirty="0" err="1">
                <a:solidFill>
                  <a:srgbClr val="005B92"/>
                </a:solidFill>
                <a:effectLst/>
                <a:latin typeface="Noto Sans"/>
                <a:hlinkClick r:id="rId10"/>
              </a:rPr>
              <a:t>the</a:t>
            </a:r>
            <a:r>
              <a:rPr lang="tr-TR" sz="900" b="0" i="0" u="sng" dirty="0">
                <a:solidFill>
                  <a:srgbClr val="005B92"/>
                </a:solidFill>
                <a:effectLst/>
                <a:latin typeface="Noto Sans"/>
                <a:hlinkClick r:id="rId10"/>
              </a:rPr>
              <a:t> </a:t>
            </a:r>
            <a:r>
              <a:rPr lang="tr-TR" sz="900" b="0" i="0" u="sng" dirty="0" err="1">
                <a:solidFill>
                  <a:srgbClr val="005B92"/>
                </a:solidFill>
                <a:effectLst/>
                <a:latin typeface="Noto Sans"/>
                <a:hlinkClick r:id="rId10"/>
              </a:rPr>
              <a:t>Framingham</a:t>
            </a:r>
            <a:r>
              <a:rPr lang="tr-TR" sz="900" b="0" i="0" u="sng" dirty="0">
                <a:solidFill>
                  <a:srgbClr val="005B92"/>
                </a:solidFill>
                <a:effectLst/>
                <a:latin typeface="Noto Sans"/>
                <a:hlinkClick r:id="rId10"/>
              </a:rPr>
              <a:t> </a:t>
            </a:r>
            <a:r>
              <a:rPr lang="tr-TR" sz="900" b="0" i="0" u="sng" dirty="0" err="1">
                <a:solidFill>
                  <a:srgbClr val="005B92"/>
                </a:solidFill>
                <a:effectLst/>
                <a:latin typeface="Noto Sans"/>
                <a:hlinkClick r:id="rId10"/>
              </a:rPr>
              <a:t>Study</a:t>
            </a:r>
            <a:r>
              <a:rPr lang="tr-TR" sz="900" b="0" i="0" u="sng" dirty="0">
                <a:solidFill>
                  <a:srgbClr val="005B92"/>
                </a:solidFill>
                <a:effectLst/>
                <a:latin typeface="Noto Sans"/>
                <a:hlinkClick r:id="rId10"/>
              </a:rPr>
              <a:t>. </a:t>
            </a:r>
            <a:r>
              <a:rPr lang="tr-TR" sz="900" b="0" i="0" u="sng" dirty="0" err="1">
                <a:solidFill>
                  <a:srgbClr val="005B92"/>
                </a:solidFill>
                <a:effectLst/>
                <a:latin typeface="Noto Sans"/>
                <a:hlinkClick r:id="rId10"/>
              </a:rPr>
              <a:t>Am</a:t>
            </a:r>
            <a:r>
              <a:rPr lang="tr-TR" sz="900" b="0" i="0" u="sng" dirty="0">
                <a:solidFill>
                  <a:srgbClr val="005B92"/>
                </a:solidFill>
                <a:effectLst/>
                <a:latin typeface="Noto Sans"/>
                <a:hlinkClick r:id="rId10"/>
              </a:rPr>
              <a:t> J </a:t>
            </a:r>
            <a:r>
              <a:rPr lang="tr-TR" sz="900" b="0" i="0" u="sng" dirty="0" err="1">
                <a:solidFill>
                  <a:srgbClr val="005B92"/>
                </a:solidFill>
                <a:effectLst/>
                <a:latin typeface="Noto Sans"/>
                <a:hlinkClick r:id="rId10"/>
              </a:rPr>
              <a:t>Hypertens</a:t>
            </a:r>
            <a:r>
              <a:rPr lang="tr-TR" sz="900" b="0" i="0" u="sng" dirty="0">
                <a:solidFill>
                  <a:srgbClr val="005B92"/>
                </a:solidFill>
                <a:effectLst/>
                <a:latin typeface="Noto Sans"/>
                <a:hlinkClick r:id="rId10"/>
              </a:rPr>
              <a:t> 1994; 7:7S.</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11"/>
              </a:rPr>
              <a:t>Coresh</a:t>
            </a:r>
            <a:r>
              <a:rPr lang="tr-TR" sz="900" b="0" i="0" u="sng" dirty="0">
                <a:solidFill>
                  <a:srgbClr val="005B92"/>
                </a:solidFill>
                <a:effectLst/>
                <a:latin typeface="Noto Sans"/>
                <a:hlinkClick r:id="rId11"/>
              </a:rPr>
              <a:t> J, </a:t>
            </a:r>
            <a:r>
              <a:rPr lang="tr-TR" sz="900" b="0" i="0" u="sng" dirty="0" err="1">
                <a:solidFill>
                  <a:srgbClr val="005B92"/>
                </a:solidFill>
                <a:effectLst/>
                <a:latin typeface="Noto Sans"/>
                <a:hlinkClick r:id="rId11"/>
              </a:rPr>
              <a:t>Wei</a:t>
            </a:r>
            <a:r>
              <a:rPr lang="tr-TR" sz="900" b="0" i="0" u="sng" dirty="0">
                <a:solidFill>
                  <a:srgbClr val="005B92"/>
                </a:solidFill>
                <a:effectLst/>
                <a:latin typeface="Noto Sans"/>
                <a:hlinkClick r:id="rId11"/>
              </a:rPr>
              <a:t> GL, </a:t>
            </a:r>
            <a:r>
              <a:rPr lang="tr-TR" sz="900" b="0" i="0" u="sng" dirty="0" err="1">
                <a:solidFill>
                  <a:srgbClr val="005B92"/>
                </a:solidFill>
                <a:effectLst/>
                <a:latin typeface="Noto Sans"/>
                <a:hlinkClick r:id="rId11"/>
              </a:rPr>
              <a:t>McQuillan</a:t>
            </a:r>
            <a:r>
              <a:rPr lang="tr-TR" sz="900" b="0" i="0" u="sng" dirty="0">
                <a:solidFill>
                  <a:srgbClr val="005B92"/>
                </a:solidFill>
                <a:effectLst/>
                <a:latin typeface="Noto Sans"/>
                <a:hlinkClick r:id="rId11"/>
              </a:rPr>
              <a:t> G, et al. </a:t>
            </a:r>
            <a:r>
              <a:rPr lang="tr-TR" sz="900" b="0" i="0" u="sng" dirty="0" err="1">
                <a:solidFill>
                  <a:srgbClr val="005B92"/>
                </a:solidFill>
                <a:effectLst/>
                <a:latin typeface="Noto Sans"/>
                <a:hlinkClick r:id="rId11"/>
              </a:rPr>
              <a:t>Prevalence</a:t>
            </a:r>
            <a:r>
              <a:rPr lang="tr-TR" sz="900" b="0" i="0" u="sng" dirty="0">
                <a:solidFill>
                  <a:srgbClr val="005B92"/>
                </a:solidFill>
                <a:effectLst/>
                <a:latin typeface="Noto Sans"/>
                <a:hlinkClick r:id="rId11"/>
              </a:rPr>
              <a:t> of </a:t>
            </a:r>
            <a:r>
              <a:rPr lang="tr-TR" sz="900" b="0" i="0" u="sng" dirty="0" err="1">
                <a:solidFill>
                  <a:srgbClr val="005B92"/>
                </a:solidFill>
                <a:effectLst/>
                <a:latin typeface="Noto Sans"/>
                <a:hlinkClick r:id="rId11"/>
              </a:rPr>
              <a:t>high</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blood</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pressure</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and</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elevated</a:t>
            </a:r>
            <a:r>
              <a:rPr lang="tr-TR" sz="900" b="0" i="0" u="sng" dirty="0">
                <a:solidFill>
                  <a:srgbClr val="005B92"/>
                </a:solidFill>
                <a:effectLst/>
                <a:latin typeface="Noto Sans"/>
                <a:hlinkClick r:id="rId11"/>
              </a:rPr>
              <a:t> serum </a:t>
            </a:r>
            <a:r>
              <a:rPr lang="tr-TR" sz="900" b="0" i="0" u="sng" dirty="0" err="1">
                <a:solidFill>
                  <a:srgbClr val="005B92"/>
                </a:solidFill>
                <a:effectLst/>
                <a:latin typeface="Noto Sans"/>
                <a:hlinkClick r:id="rId11"/>
              </a:rPr>
              <a:t>creatinine</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level</a:t>
            </a:r>
            <a:r>
              <a:rPr lang="tr-TR" sz="900" b="0" i="0" u="sng" dirty="0">
                <a:solidFill>
                  <a:srgbClr val="005B92"/>
                </a:solidFill>
                <a:effectLst/>
                <a:latin typeface="Noto Sans"/>
                <a:hlinkClick r:id="rId11"/>
              </a:rPr>
              <a:t> in </a:t>
            </a:r>
            <a:r>
              <a:rPr lang="tr-TR" sz="900" b="0" i="0" u="sng" dirty="0" err="1">
                <a:solidFill>
                  <a:srgbClr val="005B92"/>
                </a:solidFill>
                <a:effectLst/>
                <a:latin typeface="Noto Sans"/>
                <a:hlinkClick r:id="rId11"/>
              </a:rPr>
              <a:t>the</a:t>
            </a:r>
            <a:r>
              <a:rPr lang="tr-TR" sz="900" b="0" i="0" u="sng" dirty="0">
                <a:solidFill>
                  <a:srgbClr val="005B92"/>
                </a:solidFill>
                <a:effectLst/>
                <a:latin typeface="Noto Sans"/>
                <a:hlinkClick r:id="rId11"/>
              </a:rPr>
              <a:t> United </a:t>
            </a:r>
            <a:r>
              <a:rPr lang="tr-TR" sz="900" b="0" i="0" u="sng" dirty="0" err="1">
                <a:solidFill>
                  <a:srgbClr val="005B92"/>
                </a:solidFill>
                <a:effectLst/>
                <a:latin typeface="Noto Sans"/>
                <a:hlinkClick r:id="rId11"/>
              </a:rPr>
              <a:t>States</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findings</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from</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the</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third</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National</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Health</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and</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Nutrition</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Examination</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Survey</a:t>
            </a:r>
            <a:r>
              <a:rPr lang="tr-TR" sz="900" b="0" i="0" u="sng" dirty="0">
                <a:solidFill>
                  <a:srgbClr val="005B92"/>
                </a:solidFill>
                <a:effectLst/>
                <a:latin typeface="Noto Sans"/>
                <a:hlinkClick r:id="rId11"/>
              </a:rPr>
              <a:t> (1988-1994). </a:t>
            </a:r>
            <a:r>
              <a:rPr lang="tr-TR" sz="900" b="0" i="0" u="sng" dirty="0" err="1">
                <a:solidFill>
                  <a:srgbClr val="005B92"/>
                </a:solidFill>
                <a:effectLst/>
                <a:latin typeface="Noto Sans"/>
                <a:hlinkClick r:id="rId11"/>
              </a:rPr>
              <a:t>Arch</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Intern</a:t>
            </a:r>
            <a:r>
              <a:rPr lang="tr-TR" sz="900" b="0" i="0" u="sng" dirty="0">
                <a:solidFill>
                  <a:srgbClr val="005B92"/>
                </a:solidFill>
                <a:effectLst/>
                <a:latin typeface="Noto Sans"/>
                <a:hlinkClick r:id="rId11"/>
              </a:rPr>
              <a:t> </a:t>
            </a:r>
            <a:r>
              <a:rPr lang="tr-TR" sz="900" b="0" i="0" u="sng" dirty="0" err="1">
                <a:solidFill>
                  <a:srgbClr val="005B92"/>
                </a:solidFill>
                <a:effectLst/>
                <a:latin typeface="Noto Sans"/>
                <a:hlinkClick r:id="rId11"/>
              </a:rPr>
              <a:t>Med</a:t>
            </a:r>
            <a:r>
              <a:rPr lang="tr-TR" sz="900" b="0" i="0" u="sng" dirty="0">
                <a:solidFill>
                  <a:srgbClr val="005B92"/>
                </a:solidFill>
                <a:effectLst/>
                <a:latin typeface="Noto Sans"/>
                <a:hlinkClick r:id="rId11"/>
              </a:rPr>
              <a:t> 2001; 161:1207.</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12"/>
              </a:rPr>
              <a:t>Hsu</a:t>
            </a:r>
            <a:r>
              <a:rPr lang="tr-TR" sz="900" b="0" i="0" u="sng" dirty="0">
                <a:solidFill>
                  <a:srgbClr val="005B92"/>
                </a:solidFill>
                <a:effectLst/>
                <a:latin typeface="Noto Sans"/>
                <a:hlinkClick r:id="rId12"/>
              </a:rPr>
              <a:t> CY, </a:t>
            </a:r>
            <a:r>
              <a:rPr lang="tr-TR" sz="900" b="0" i="0" u="sng" dirty="0" err="1">
                <a:solidFill>
                  <a:srgbClr val="005B92"/>
                </a:solidFill>
                <a:effectLst/>
                <a:latin typeface="Noto Sans"/>
                <a:hlinkClick r:id="rId12"/>
              </a:rPr>
              <a:t>McCulloch</a:t>
            </a:r>
            <a:r>
              <a:rPr lang="tr-TR" sz="900" b="0" i="0" u="sng" dirty="0">
                <a:solidFill>
                  <a:srgbClr val="005B92"/>
                </a:solidFill>
                <a:effectLst/>
                <a:latin typeface="Noto Sans"/>
                <a:hlinkClick r:id="rId12"/>
              </a:rPr>
              <a:t> CE, </a:t>
            </a:r>
            <a:r>
              <a:rPr lang="tr-TR" sz="900" b="0" i="0" u="sng" dirty="0" err="1">
                <a:solidFill>
                  <a:srgbClr val="005B92"/>
                </a:solidFill>
                <a:effectLst/>
                <a:latin typeface="Noto Sans"/>
                <a:hlinkClick r:id="rId12"/>
              </a:rPr>
              <a:t>Darbinian</a:t>
            </a:r>
            <a:r>
              <a:rPr lang="tr-TR" sz="900" b="0" i="0" u="sng" dirty="0">
                <a:solidFill>
                  <a:srgbClr val="005B92"/>
                </a:solidFill>
                <a:effectLst/>
                <a:latin typeface="Noto Sans"/>
                <a:hlinkClick r:id="rId12"/>
              </a:rPr>
              <a:t> J, et al. </a:t>
            </a:r>
            <a:r>
              <a:rPr lang="tr-TR" sz="900" b="0" i="0" u="sng" dirty="0" err="1">
                <a:solidFill>
                  <a:srgbClr val="005B92"/>
                </a:solidFill>
                <a:effectLst/>
                <a:latin typeface="Noto Sans"/>
                <a:hlinkClick r:id="rId12"/>
              </a:rPr>
              <a:t>Elevated</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blood</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pressure</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and</a:t>
            </a:r>
            <a:r>
              <a:rPr lang="tr-TR" sz="900" b="0" i="0" u="sng" dirty="0">
                <a:solidFill>
                  <a:srgbClr val="005B92"/>
                </a:solidFill>
                <a:effectLst/>
                <a:latin typeface="Noto Sans"/>
                <a:hlinkClick r:id="rId12"/>
              </a:rPr>
              <a:t> risk of </a:t>
            </a:r>
            <a:r>
              <a:rPr lang="tr-TR" sz="900" b="0" i="0" u="sng" dirty="0" err="1">
                <a:solidFill>
                  <a:srgbClr val="005B92"/>
                </a:solidFill>
                <a:effectLst/>
                <a:latin typeface="Noto Sans"/>
                <a:hlinkClick r:id="rId12"/>
              </a:rPr>
              <a:t>end-stage</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renal</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disease</a:t>
            </a:r>
            <a:r>
              <a:rPr lang="tr-TR" sz="900" b="0" i="0" u="sng" dirty="0">
                <a:solidFill>
                  <a:srgbClr val="005B92"/>
                </a:solidFill>
                <a:effectLst/>
                <a:latin typeface="Noto Sans"/>
                <a:hlinkClick r:id="rId12"/>
              </a:rPr>
              <a:t> in </a:t>
            </a:r>
            <a:r>
              <a:rPr lang="tr-TR" sz="900" b="0" i="0" u="sng" dirty="0" err="1">
                <a:solidFill>
                  <a:srgbClr val="005B92"/>
                </a:solidFill>
                <a:effectLst/>
                <a:latin typeface="Noto Sans"/>
                <a:hlinkClick r:id="rId12"/>
              </a:rPr>
              <a:t>subjects</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without</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baseline</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kidney</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disease</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Arch</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Intern</a:t>
            </a:r>
            <a:r>
              <a:rPr lang="tr-TR" sz="900" b="0" i="0" u="sng" dirty="0">
                <a:solidFill>
                  <a:srgbClr val="005B92"/>
                </a:solidFill>
                <a:effectLst/>
                <a:latin typeface="Noto Sans"/>
                <a:hlinkClick r:id="rId12"/>
              </a:rPr>
              <a:t> </a:t>
            </a:r>
            <a:r>
              <a:rPr lang="tr-TR" sz="900" b="0" i="0" u="sng" dirty="0" err="1">
                <a:solidFill>
                  <a:srgbClr val="005B92"/>
                </a:solidFill>
                <a:effectLst/>
                <a:latin typeface="Noto Sans"/>
                <a:hlinkClick r:id="rId12"/>
              </a:rPr>
              <a:t>Med</a:t>
            </a:r>
            <a:r>
              <a:rPr lang="tr-TR" sz="900" b="0" i="0" u="sng" dirty="0">
                <a:solidFill>
                  <a:srgbClr val="005B92"/>
                </a:solidFill>
                <a:effectLst/>
                <a:latin typeface="Noto Sans"/>
                <a:hlinkClick r:id="rId12"/>
              </a:rPr>
              <a:t> 2005; 165:923.</a:t>
            </a:r>
            <a:endParaRPr lang="tr-TR" sz="900" b="0" i="0" dirty="0">
              <a:solidFill>
                <a:srgbClr val="232323"/>
              </a:solidFill>
              <a:effectLst/>
              <a:latin typeface="Noto Sans"/>
            </a:endParaRPr>
          </a:p>
          <a:p>
            <a:pPr algn="l">
              <a:buFont typeface="+mj-lt"/>
              <a:buAutoNum type="arabicPeriod"/>
            </a:pPr>
            <a:r>
              <a:rPr lang="tr-TR" sz="900" b="0" i="0" u="sng" dirty="0">
                <a:solidFill>
                  <a:srgbClr val="005B92"/>
                </a:solidFill>
                <a:effectLst/>
                <a:latin typeface="Noto Sans"/>
                <a:hlinkClick r:id="rId13"/>
              </a:rPr>
              <a:t>Franklin SS, </a:t>
            </a:r>
            <a:r>
              <a:rPr lang="tr-TR" sz="900" b="0" i="0" u="sng" dirty="0" err="1">
                <a:solidFill>
                  <a:srgbClr val="005B92"/>
                </a:solidFill>
                <a:effectLst/>
                <a:latin typeface="Noto Sans"/>
                <a:hlinkClick r:id="rId13"/>
              </a:rPr>
              <a:t>Larson</a:t>
            </a:r>
            <a:r>
              <a:rPr lang="tr-TR" sz="900" b="0" i="0" u="sng" dirty="0">
                <a:solidFill>
                  <a:srgbClr val="005B92"/>
                </a:solidFill>
                <a:effectLst/>
                <a:latin typeface="Noto Sans"/>
                <a:hlinkClick r:id="rId13"/>
              </a:rPr>
              <a:t> MG, </a:t>
            </a:r>
            <a:r>
              <a:rPr lang="tr-TR" sz="900" b="0" i="0" u="sng" dirty="0" err="1">
                <a:solidFill>
                  <a:srgbClr val="005B92"/>
                </a:solidFill>
                <a:effectLst/>
                <a:latin typeface="Noto Sans"/>
                <a:hlinkClick r:id="rId13"/>
              </a:rPr>
              <a:t>Khan</a:t>
            </a:r>
            <a:r>
              <a:rPr lang="tr-TR" sz="900" b="0" i="0" u="sng" dirty="0">
                <a:solidFill>
                  <a:srgbClr val="005B92"/>
                </a:solidFill>
                <a:effectLst/>
                <a:latin typeface="Noto Sans"/>
                <a:hlinkClick r:id="rId13"/>
              </a:rPr>
              <a:t> SA, et al. </a:t>
            </a:r>
            <a:r>
              <a:rPr lang="tr-TR" sz="900" b="0" i="0" u="sng" dirty="0" err="1">
                <a:solidFill>
                  <a:srgbClr val="005B92"/>
                </a:solidFill>
                <a:effectLst/>
                <a:latin typeface="Noto Sans"/>
                <a:hlinkClick r:id="rId13"/>
              </a:rPr>
              <a:t>Does</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the</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relation</a:t>
            </a:r>
            <a:r>
              <a:rPr lang="tr-TR" sz="900" b="0" i="0" u="sng" dirty="0">
                <a:solidFill>
                  <a:srgbClr val="005B92"/>
                </a:solidFill>
                <a:effectLst/>
                <a:latin typeface="Noto Sans"/>
                <a:hlinkClick r:id="rId13"/>
              </a:rPr>
              <a:t> of </a:t>
            </a:r>
            <a:r>
              <a:rPr lang="tr-TR" sz="900" b="0" i="0" u="sng" dirty="0" err="1">
                <a:solidFill>
                  <a:srgbClr val="005B92"/>
                </a:solidFill>
                <a:effectLst/>
                <a:latin typeface="Noto Sans"/>
                <a:hlinkClick r:id="rId13"/>
              </a:rPr>
              <a:t>blood</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pressure</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to</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coronary</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heart</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disease</a:t>
            </a:r>
            <a:r>
              <a:rPr lang="tr-TR" sz="900" b="0" i="0" u="sng" dirty="0">
                <a:solidFill>
                  <a:srgbClr val="005B92"/>
                </a:solidFill>
                <a:effectLst/>
                <a:latin typeface="Noto Sans"/>
                <a:hlinkClick r:id="rId13"/>
              </a:rPr>
              <a:t> risk </a:t>
            </a:r>
            <a:r>
              <a:rPr lang="tr-TR" sz="900" b="0" i="0" u="sng" dirty="0" err="1">
                <a:solidFill>
                  <a:srgbClr val="005B92"/>
                </a:solidFill>
                <a:effectLst/>
                <a:latin typeface="Noto Sans"/>
                <a:hlinkClick r:id="rId13"/>
              </a:rPr>
              <a:t>change</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with</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aging</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The</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Framingham</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Heart</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Study</a:t>
            </a:r>
            <a:r>
              <a:rPr lang="tr-TR" sz="900" b="0" i="0" u="sng" dirty="0">
                <a:solidFill>
                  <a:srgbClr val="005B92"/>
                </a:solidFill>
                <a:effectLst/>
                <a:latin typeface="Noto Sans"/>
                <a:hlinkClick r:id="rId13"/>
              </a:rPr>
              <a:t>. </a:t>
            </a:r>
            <a:r>
              <a:rPr lang="tr-TR" sz="900" b="0" i="0" u="sng" dirty="0" err="1">
                <a:solidFill>
                  <a:srgbClr val="005B92"/>
                </a:solidFill>
                <a:effectLst/>
                <a:latin typeface="Noto Sans"/>
                <a:hlinkClick r:id="rId13"/>
              </a:rPr>
              <a:t>Circulation</a:t>
            </a:r>
            <a:r>
              <a:rPr lang="tr-TR" sz="900" b="0" i="0" u="sng" dirty="0">
                <a:solidFill>
                  <a:srgbClr val="005B92"/>
                </a:solidFill>
                <a:effectLst/>
                <a:latin typeface="Noto Sans"/>
                <a:hlinkClick r:id="rId13"/>
              </a:rPr>
              <a:t> 2001; 103:1245.</a:t>
            </a:r>
            <a:endParaRPr lang="tr-TR" sz="900" b="0" i="0" dirty="0">
              <a:solidFill>
                <a:srgbClr val="232323"/>
              </a:solidFill>
              <a:effectLst/>
              <a:latin typeface="Noto Sans"/>
            </a:endParaRPr>
          </a:p>
          <a:p>
            <a:pPr algn="l">
              <a:buFont typeface="+mj-lt"/>
              <a:buAutoNum type="arabicPeriod"/>
            </a:pPr>
            <a:r>
              <a:rPr lang="tr-TR" sz="900" b="0" i="0" u="sng" dirty="0">
                <a:solidFill>
                  <a:srgbClr val="005B92"/>
                </a:solidFill>
                <a:effectLst/>
                <a:latin typeface="Noto Sans"/>
                <a:hlinkClick r:id="rId14"/>
              </a:rPr>
              <a:t>Taylor BC, </a:t>
            </a:r>
            <a:r>
              <a:rPr lang="tr-TR" sz="900" b="0" i="0" u="sng" dirty="0" err="1">
                <a:solidFill>
                  <a:srgbClr val="005B92"/>
                </a:solidFill>
                <a:effectLst/>
                <a:latin typeface="Noto Sans"/>
                <a:hlinkClick r:id="rId14"/>
              </a:rPr>
              <a:t>Wilt</a:t>
            </a:r>
            <a:r>
              <a:rPr lang="tr-TR" sz="900" b="0" i="0" u="sng" dirty="0">
                <a:solidFill>
                  <a:srgbClr val="005B92"/>
                </a:solidFill>
                <a:effectLst/>
                <a:latin typeface="Noto Sans"/>
                <a:hlinkClick r:id="rId14"/>
              </a:rPr>
              <a:t> TJ, </a:t>
            </a:r>
            <a:r>
              <a:rPr lang="tr-TR" sz="900" b="0" i="0" u="sng" dirty="0" err="1">
                <a:solidFill>
                  <a:srgbClr val="005B92"/>
                </a:solidFill>
                <a:effectLst/>
                <a:latin typeface="Noto Sans"/>
                <a:hlinkClick r:id="rId14"/>
              </a:rPr>
              <a:t>Welch</a:t>
            </a:r>
            <a:r>
              <a:rPr lang="tr-TR" sz="900" b="0" i="0" u="sng" dirty="0">
                <a:solidFill>
                  <a:srgbClr val="005B92"/>
                </a:solidFill>
                <a:effectLst/>
                <a:latin typeface="Noto Sans"/>
                <a:hlinkClick r:id="rId14"/>
              </a:rPr>
              <a:t> HG. </a:t>
            </a:r>
            <a:r>
              <a:rPr lang="tr-TR" sz="900" b="0" i="0" u="sng" dirty="0" err="1">
                <a:solidFill>
                  <a:srgbClr val="005B92"/>
                </a:solidFill>
                <a:effectLst/>
                <a:latin typeface="Noto Sans"/>
                <a:hlinkClick r:id="rId14"/>
              </a:rPr>
              <a:t>Impact</a:t>
            </a:r>
            <a:r>
              <a:rPr lang="tr-TR" sz="900" b="0" i="0" u="sng" dirty="0">
                <a:solidFill>
                  <a:srgbClr val="005B92"/>
                </a:solidFill>
                <a:effectLst/>
                <a:latin typeface="Noto Sans"/>
                <a:hlinkClick r:id="rId14"/>
              </a:rPr>
              <a:t> of </a:t>
            </a:r>
            <a:r>
              <a:rPr lang="tr-TR" sz="900" b="0" i="0" u="sng" dirty="0" err="1">
                <a:solidFill>
                  <a:srgbClr val="005B92"/>
                </a:solidFill>
                <a:effectLst/>
                <a:latin typeface="Noto Sans"/>
                <a:hlinkClick r:id="rId14"/>
              </a:rPr>
              <a:t>diastolic</a:t>
            </a:r>
            <a:r>
              <a:rPr lang="tr-TR" sz="900" b="0" i="0" u="sng" dirty="0">
                <a:solidFill>
                  <a:srgbClr val="005B92"/>
                </a:solidFill>
                <a:effectLst/>
                <a:latin typeface="Noto Sans"/>
                <a:hlinkClick r:id="rId14"/>
              </a:rPr>
              <a:t> </a:t>
            </a:r>
            <a:r>
              <a:rPr lang="tr-TR" sz="900" b="0" i="0" u="sng" dirty="0" err="1">
                <a:solidFill>
                  <a:srgbClr val="005B92"/>
                </a:solidFill>
                <a:effectLst/>
                <a:latin typeface="Noto Sans"/>
                <a:hlinkClick r:id="rId14"/>
              </a:rPr>
              <a:t>and</a:t>
            </a:r>
            <a:r>
              <a:rPr lang="tr-TR" sz="900" b="0" i="0" u="sng" dirty="0">
                <a:solidFill>
                  <a:srgbClr val="005B92"/>
                </a:solidFill>
                <a:effectLst/>
                <a:latin typeface="Noto Sans"/>
                <a:hlinkClick r:id="rId14"/>
              </a:rPr>
              <a:t> </a:t>
            </a:r>
            <a:r>
              <a:rPr lang="tr-TR" sz="900" b="0" i="0" u="sng" dirty="0" err="1">
                <a:solidFill>
                  <a:srgbClr val="005B92"/>
                </a:solidFill>
                <a:effectLst/>
                <a:latin typeface="Noto Sans"/>
                <a:hlinkClick r:id="rId14"/>
              </a:rPr>
              <a:t>systolic</a:t>
            </a:r>
            <a:r>
              <a:rPr lang="tr-TR" sz="900" b="0" i="0" u="sng" dirty="0">
                <a:solidFill>
                  <a:srgbClr val="005B92"/>
                </a:solidFill>
                <a:effectLst/>
                <a:latin typeface="Noto Sans"/>
                <a:hlinkClick r:id="rId14"/>
              </a:rPr>
              <a:t> </a:t>
            </a:r>
            <a:r>
              <a:rPr lang="tr-TR" sz="900" b="0" i="0" u="sng" dirty="0" err="1">
                <a:solidFill>
                  <a:srgbClr val="005B92"/>
                </a:solidFill>
                <a:effectLst/>
                <a:latin typeface="Noto Sans"/>
                <a:hlinkClick r:id="rId14"/>
              </a:rPr>
              <a:t>blood</a:t>
            </a:r>
            <a:r>
              <a:rPr lang="tr-TR" sz="900" b="0" i="0" u="sng" dirty="0">
                <a:solidFill>
                  <a:srgbClr val="005B92"/>
                </a:solidFill>
                <a:effectLst/>
                <a:latin typeface="Noto Sans"/>
                <a:hlinkClick r:id="rId14"/>
              </a:rPr>
              <a:t> </a:t>
            </a:r>
            <a:r>
              <a:rPr lang="tr-TR" sz="900" b="0" i="0" u="sng" dirty="0" err="1">
                <a:solidFill>
                  <a:srgbClr val="005B92"/>
                </a:solidFill>
                <a:effectLst/>
                <a:latin typeface="Noto Sans"/>
                <a:hlinkClick r:id="rId14"/>
              </a:rPr>
              <a:t>pressure</a:t>
            </a:r>
            <a:r>
              <a:rPr lang="tr-TR" sz="900" b="0" i="0" u="sng" dirty="0">
                <a:solidFill>
                  <a:srgbClr val="005B92"/>
                </a:solidFill>
                <a:effectLst/>
                <a:latin typeface="Noto Sans"/>
                <a:hlinkClick r:id="rId14"/>
              </a:rPr>
              <a:t> on </a:t>
            </a:r>
            <a:r>
              <a:rPr lang="tr-TR" sz="900" b="0" i="0" u="sng" dirty="0" err="1">
                <a:solidFill>
                  <a:srgbClr val="005B92"/>
                </a:solidFill>
                <a:effectLst/>
                <a:latin typeface="Noto Sans"/>
                <a:hlinkClick r:id="rId14"/>
              </a:rPr>
              <a:t>mortality</a:t>
            </a:r>
            <a:r>
              <a:rPr lang="tr-TR" sz="900" b="0" i="0" u="sng" dirty="0">
                <a:solidFill>
                  <a:srgbClr val="005B92"/>
                </a:solidFill>
                <a:effectLst/>
                <a:latin typeface="Noto Sans"/>
                <a:hlinkClick r:id="rId14"/>
              </a:rPr>
              <a:t>: </a:t>
            </a:r>
            <a:r>
              <a:rPr lang="tr-TR" sz="900" b="0" i="0" u="sng" dirty="0" err="1">
                <a:solidFill>
                  <a:srgbClr val="005B92"/>
                </a:solidFill>
                <a:effectLst/>
                <a:latin typeface="Noto Sans"/>
                <a:hlinkClick r:id="rId14"/>
              </a:rPr>
              <a:t>implications</a:t>
            </a:r>
            <a:r>
              <a:rPr lang="tr-TR" sz="900" b="0" i="0" u="sng" dirty="0">
                <a:solidFill>
                  <a:srgbClr val="005B92"/>
                </a:solidFill>
                <a:effectLst/>
                <a:latin typeface="Noto Sans"/>
                <a:hlinkClick r:id="rId14"/>
              </a:rPr>
              <a:t> </a:t>
            </a:r>
            <a:r>
              <a:rPr lang="tr-TR" sz="900" b="0" i="0" u="sng" dirty="0" err="1">
                <a:solidFill>
                  <a:srgbClr val="005B92"/>
                </a:solidFill>
                <a:effectLst/>
                <a:latin typeface="Noto Sans"/>
                <a:hlinkClick r:id="rId14"/>
              </a:rPr>
              <a:t>for</a:t>
            </a:r>
            <a:r>
              <a:rPr lang="tr-TR" sz="900" b="0" i="0" u="sng" dirty="0">
                <a:solidFill>
                  <a:srgbClr val="005B92"/>
                </a:solidFill>
                <a:effectLst/>
                <a:latin typeface="Noto Sans"/>
                <a:hlinkClick r:id="rId14"/>
              </a:rPr>
              <a:t> </a:t>
            </a:r>
            <a:r>
              <a:rPr lang="tr-TR" sz="900" b="0" i="0" u="sng" dirty="0" err="1">
                <a:solidFill>
                  <a:srgbClr val="005B92"/>
                </a:solidFill>
                <a:effectLst/>
                <a:latin typeface="Noto Sans"/>
                <a:hlinkClick r:id="rId14"/>
              </a:rPr>
              <a:t>the</a:t>
            </a:r>
            <a:r>
              <a:rPr lang="tr-TR" sz="900" b="0" i="0" u="sng" dirty="0">
                <a:solidFill>
                  <a:srgbClr val="005B92"/>
                </a:solidFill>
                <a:effectLst/>
                <a:latin typeface="Noto Sans"/>
                <a:hlinkClick r:id="rId14"/>
              </a:rPr>
              <a:t> </a:t>
            </a:r>
            <a:r>
              <a:rPr lang="tr-TR" sz="900" b="0" i="0" u="sng" dirty="0" err="1">
                <a:solidFill>
                  <a:srgbClr val="005B92"/>
                </a:solidFill>
                <a:effectLst/>
                <a:latin typeface="Noto Sans"/>
                <a:hlinkClick r:id="rId14"/>
              </a:rPr>
              <a:t>definition</a:t>
            </a:r>
            <a:r>
              <a:rPr lang="tr-TR" sz="900" b="0" i="0" u="sng" dirty="0">
                <a:solidFill>
                  <a:srgbClr val="005B92"/>
                </a:solidFill>
                <a:effectLst/>
                <a:latin typeface="Noto Sans"/>
                <a:hlinkClick r:id="rId14"/>
              </a:rPr>
              <a:t> of "normal". J Gen </a:t>
            </a:r>
            <a:r>
              <a:rPr lang="tr-TR" sz="900" b="0" i="0" u="sng" dirty="0" err="1">
                <a:solidFill>
                  <a:srgbClr val="005B92"/>
                </a:solidFill>
                <a:effectLst/>
                <a:latin typeface="Noto Sans"/>
                <a:hlinkClick r:id="rId14"/>
              </a:rPr>
              <a:t>Intern</a:t>
            </a:r>
            <a:r>
              <a:rPr lang="tr-TR" sz="900" b="0" i="0" u="sng" dirty="0">
                <a:solidFill>
                  <a:srgbClr val="005B92"/>
                </a:solidFill>
                <a:effectLst/>
                <a:latin typeface="Noto Sans"/>
                <a:hlinkClick r:id="rId14"/>
              </a:rPr>
              <a:t> </a:t>
            </a:r>
            <a:r>
              <a:rPr lang="tr-TR" sz="900" b="0" i="0" u="sng" dirty="0" err="1">
                <a:solidFill>
                  <a:srgbClr val="005B92"/>
                </a:solidFill>
                <a:effectLst/>
                <a:latin typeface="Noto Sans"/>
                <a:hlinkClick r:id="rId14"/>
              </a:rPr>
              <a:t>Med</a:t>
            </a:r>
            <a:r>
              <a:rPr lang="tr-TR" sz="900" b="0" i="0" u="sng" dirty="0">
                <a:solidFill>
                  <a:srgbClr val="005B92"/>
                </a:solidFill>
                <a:effectLst/>
                <a:latin typeface="Noto Sans"/>
                <a:hlinkClick r:id="rId14"/>
              </a:rPr>
              <a:t> 2011; 26:685.</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15"/>
              </a:rPr>
              <a:t>McGrath</a:t>
            </a:r>
            <a:r>
              <a:rPr lang="tr-TR" sz="900" b="0" i="0" u="sng" dirty="0">
                <a:solidFill>
                  <a:srgbClr val="005B92"/>
                </a:solidFill>
                <a:effectLst/>
                <a:latin typeface="Noto Sans"/>
                <a:hlinkClick r:id="rId15"/>
              </a:rPr>
              <a:t> BP, </a:t>
            </a:r>
            <a:r>
              <a:rPr lang="tr-TR" sz="900" b="0" i="0" u="sng" dirty="0" err="1">
                <a:solidFill>
                  <a:srgbClr val="005B92"/>
                </a:solidFill>
                <a:effectLst/>
                <a:latin typeface="Noto Sans"/>
                <a:hlinkClick r:id="rId15"/>
              </a:rPr>
              <a:t>Kundu</a:t>
            </a:r>
            <a:r>
              <a:rPr lang="tr-TR" sz="900" b="0" i="0" u="sng" dirty="0">
                <a:solidFill>
                  <a:srgbClr val="005B92"/>
                </a:solidFill>
                <a:effectLst/>
                <a:latin typeface="Noto Sans"/>
                <a:hlinkClick r:id="rId15"/>
              </a:rPr>
              <a:t> P, Daya N, et al. </a:t>
            </a:r>
            <a:r>
              <a:rPr lang="tr-TR" sz="900" b="0" i="0" u="sng" dirty="0" err="1">
                <a:solidFill>
                  <a:srgbClr val="005B92"/>
                </a:solidFill>
                <a:effectLst/>
                <a:latin typeface="Noto Sans"/>
                <a:hlinkClick r:id="rId15"/>
              </a:rPr>
              <a:t>Isolated</a:t>
            </a:r>
            <a:r>
              <a:rPr lang="tr-TR" sz="900" b="0" i="0" u="sng" dirty="0">
                <a:solidFill>
                  <a:srgbClr val="005B92"/>
                </a:solidFill>
                <a:effectLst/>
                <a:latin typeface="Noto Sans"/>
                <a:hlinkClick r:id="rId15"/>
              </a:rPr>
              <a:t> </a:t>
            </a:r>
            <a:r>
              <a:rPr lang="tr-TR" sz="900" b="0" i="0" u="sng" dirty="0" err="1">
                <a:solidFill>
                  <a:srgbClr val="005B92"/>
                </a:solidFill>
                <a:effectLst/>
                <a:latin typeface="Noto Sans"/>
                <a:hlinkClick r:id="rId15"/>
              </a:rPr>
              <a:t>Diastolic</a:t>
            </a:r>
            <a:r>
              <a:rPr lang="tr-TR" sz="900" b="0" i="0" u="sng" dirty="0">
                <a:solidFill>
                  <a:srgbClr val="005B92"/>
                </a:solidFill>
                <a:effectLst/>
                <a:latin typeface="Noto Sans"/>
                <a:hlinkClick r:id="rId15"/>
              </a:rPr>
              <a:t> </a:t>
            </a:r>
            <a:r>
              <a:rPr lang="tr-TR" sz="900" b="0" i="0" u="sng" dirty="0" err="1">
                <a:solidFill>
                  <a:srgbClr val="005B92"/>
                </a:solidFill>
                <a:effectLst/>
                <a:latin typeface="Noto Sans"/>
                <a:hlinkClick r:id="rId15"/>
              </a:rPr>
              <a:t>Hypertension</a:t>
            </a:r>
            <a:r>
              <a:rPr lang="tr-TR" sz="900" b="0" i="0" u="sng" dirty="0">
                <a:solidFill>
                  <a:srgbClr val="005B92"/>
                </a:solidFill>
                <a:effectLst/>
                <a:latin typeface="Noto Sans"/>
                <a:hlinkClick r:id="rId15"/>
              </a:rPr>
              <a:t> in </a:t>
            </a:r>
            <a:r>
              <a:rPr lang="tr-TR" sz="900" b="0" i="0" u="sng" dirty="0" err="1">
                <a:solidFill>
                  <a:srgbClr val="005B92"/>
                </a:solidFill>
                <a:effectLst/>
                <a:latin typeface="Noto Sans"/>
                <a:hlinkClick r:id="rId15"/>
              </a:rPr>
              <a:t>the</a:t>
            </a:r>
            <a:r>
              <a:rPr lang="tr-TR" sz="900" b="0" i="0" u="sng" dirty="0">
                <a:solidFill>
                  <a:srgbClr val="005B92"/>
                </a:solidFill>
                <a:effectLst/>
                <a:latin typeface="Noto Sans"/>
                <a:hlinkClick r:id="rId15"/>
              </a:rPr>
              <a:t> UK </a:t>
            </a:r>
            <a:r>
              <a:rPr lang="tr-TR" sz="900" b="0" i="0" u="sng" dirty="0" err="1">
                <a:solidFill>
                  <a:srgbClr val="005B92"/>
                </a:solidFill>
                <a:effectLst/>
                <a:latin typeface="Noto Sans"/>
                <a:hlinkClick r:id="rId15"/>
              </a:rPr>
              <a:t>Biobank</a:t>
            </a:r>
            <a:r>
              <a:rPr lang="tr-TR" sz="900" b="0" i="0" u="sng" dirty="0">
                <a:solidFill>
                  <a:srgbClr val="005B92"/>
                </a:solidFill>
                <a:effectLst/>
                <a:latin typeface="Noto Sans"/>
                <a:hlinkClick r:id="rId15"/>
              </a:rPr>
              <a:t>: </a:t>
            </a:r>
            <a:r>
              <a:rPr lang="tr-TR" sz="900" b="0" i="0" u="sng" dirty="0" err="1">
                <a:solidFill>
                  <a:srgbClr val="005B92"/>
                </a:solidFill>
                <a:effectLst/>
                <a:latin typeface="Noto Sans"/>
                <a:hlinkClick r:id="rId15"/>
              </a:rPr>
              <a:t>Comparison</a:t>
            </a:r>
            <a:r>
              <a:rPr lang="tr-TR" sz="900" b="0" i="0" u="sng" dirty="0">
                <a:solidFill>
                  <a:srgbClr val="005B92"/>
                </a:solidFill>
                <a:effectLst/>
                <a:latin typeface="Noto Sans"/>
                <a:hlinkClick r:id="rId15"/>
              </a:rPr>
              <a:t> of ACC/AHA </a:t>
            </a:r>
            <a:r>
              <a:rPr lang="tr-TR" sz="900" b="0" i="0" u="sng" dirty="0" err="1">
                <a:solidFill>
                  <a:srgbClr val="005B92"/>
                </a:solidFill>
                <a:effectLst/>
                <a:latin typeface="Noto Sans"/>
                <a:hlinkClick r:id="rId15"/>
              </a:rPr>
              <a:t>and</a:t>
            </a:r>
            <a:r>
              <a:rPr lang="tr-TR" sz="900" b="0" i="0" u="sng" dirty="0">
                <a:solidFill>
                  <a:srgbClr val="005B92"/>
                </a:solidFill>
                <a:effectLst/>
                <a:latin typeface="Noto Sans"/>
                <a:hlinkClick r:id="rId15"/>
              </a:rPr>
              <a:t> ESC/NICE </a:t>
            </a:r>
            <a:r>
              <a:rPr lang="tr-TR" sz="900" b="0" i="0" u="sng" dirty="0" err="1">
                <a:solidFill>
                  <a:srgbClr val="005B92"/>
                </a:solidFill>
                <a:effectLst/>
                <a:latin typeface="Noto Sans"/>
                <a:hlinkClick r:id="rId15"/>
              </a:rPr>
              <a:t>Guideline</a:t>
            </a:r>
            <a:r>
              <a:rPr lang="tr-TR" sz="900" b="0" i="0" u="sng" dirty="0">
                <a:solidFill>
                  <a:srgbClr val="005B92"/>
                </a:solidFill>
                <a:effectLst/>
                <a:latin typeface="Noto Sans"/>
                <a:hlinkClick r:id="rId15"/>
              </a:rPr>
              <a:t> </a:t>
            </a:r>
            <a:r>
              <a:rPr lang="tr-TR" sz="900" b="0" i="0" u="sng" dirty="0" err="1">
                <a:solidFill>
                  <a:srgbClr val="005B92"/>
                </a:solidFill>
                <a:effectLst/>
                <a:latin typeface="Noto Sans"/>
                <a:hlinkClick r:id="rId15"/>
              </a:rPr>
              <a:t>Definitions</a:t>
            </a:r>
            <a:r>
              <a:rPr lang="tr-TR" sz="900" b="0" i="0" u="sng" dirty="0">
                <a:solidFill>
                  <a:srgbClr val="005B92"/>
                </a:solidFill>
                <a:effectLst/>
                <a:latin typeface="Noto Sans"/>
                <a:hlinkClick r:id="rId15"/>
              </a:rPr>
              <a:t>. </a:t>
            </a:r>
            <a:r>
              <a:rPr lang="tr-TR" sz="900" b="0" i="0" u="sng" dirty="0" err="1">
                <a:solidFill>
                  <a:srgbClr val="005B92"/>
                </a:solidFill>
                <a:effectLst/>
                <a:latin typeface="Noto Sans"/>
                <a:hlinkClick r:id="rId15"/>
              </a:rPr>
              <a:t>Hypertension</a:t>
            </a:r>
            <a:r>
              <a:rPr lang="tr-TR" sz="900" b="0" i="0" u="sng" dirty="0">
                <a:solidFill>
                  <a:srgbClr val="005B92"/>
                </a:solidFill>
                <a:effectLst/>
                <a:latin typeface="Noto Sans"/>
                <a:hlinkClick r:id="rId15"/>
              </a:rPr>
              <a:t> 2020; 76:699.</a:t>
            </a:r>
            <a:endParaRPr lang="tr-TR" sz="900" b="0" i="0" dirty="0">
              <a:solidFill>
                <a:srgbClr val="232323"/>
              </a:solidFill>
              <a:effectLst/>
              <a:latin typeface="Noto Sans"/>
            </a:endParaRPr>
          </a:p>
          <a:p>
            <a:pPr algn="l">
              <a:buFont typeface="+mj-lt"/>
              <a:buAutoNum type="arabicPeriod"/>
            </a:pPr>
            <a:r>
              <a:rPr lang="tr-TR" sz="900" b="0" i="0" u="sng" dirty="0">
                <a:solidFill>
                  <a:srgbClr val="005B92"/>
                </a:solidFill>
                <a:effectLst/>
                <a:latin typeface="Noto Sans"/>
                <a:hlinkClick r:id="rId16"/>
              </a:rPr>
              <a:t>Jackson R, </a:t>
            </a:r>
            <a:r>
              <a:rPr lang="tr-TR" sz="900" b="0" i="0" u="sng" dirty="0" err="1">
                <a:solidFill>
                  <a:srgbClr val="005B92"/>
                </a:solidFill>
                <a:effectLst/>
                <a:latin typeface="Noto Sans"/>
                <a:hlinkClick r:id="rId16"/>
              </a:rPr>
              <a:t>Lawes</a:t>
            </a:r>
            <a:r>
              <a:rPr lang="tr-TR" sz="900" b="0" i="0" u="sng" dirty="0">
                <a:solidFill>
                  <a:srgbClr val="005B92"/>
                </a:solidFill>
                <a:effectLst/>
                <a:latin typeface="Noto Sans"/>
                <a:hlinkClick r:id="rId16"/>
              </a:rPr>
              <a:t> CM, </a:t>
            </a:r>
            <a:r>
              <a:rPr lang="tr-TR" sz="900" b="0" i="0" u="sng" dirty="0" err="1">
                <a:solidFill>
                  <a:srgbClr val="005B92"/>
                </a:solidFill>
                <a:effectLst/>
                <a:latin typeface="Noto Sans"/>
                <a:hlinkClick r:id="rId16"/>
              </a:rPr>
              <a:t>Bennett</a:t>
            </a:r>
            <a:r>
              <a:rPr lang="tr-TR" sz="900" b="0" i="0" u="sng" dirty="0">
                <a:solidFill>
                  <a:srgbClr val="005B92"/>
                </a:solidFill>
                <a:effectLst/>
                <a:latin typeface="Noto Sans"/>
                <a:hlinkClick r:id="rId16"/>
              </a:rPr>
              <a:t> DA, et al. </a:t>
            </a:r>
            <a:r>
              <a:rPr lang="tr-TR" sz="900" b="0" i="0" u="sng" dirty="0" err="1">
                <a:solidFill>
                  <a:srgbClr val="005B92"/>
                </a:solidFill>
                <a:effectLst/>
                <a:latin typeface="Noto Sans"/>
                <a:hlinkClick r:id="rId16"/>
              </a:rPr>
              <a:t>Treatment</a:t>
            </a:r>
            <a:r>
              <a:rPr lang="tr-TR" sz="900" b="0" i="0" u="sng" dirty="0">
                <a:solidFill>
                  <a:srgbClr val="005B92"/>
                </a:solidFill>
                <a:effectLst/>
                <a:latin typeface="Noto Sans"/>
                <a:hlinkClick r:id="rId16"/>
              </a:rPr>
              <a:t> </a:t>
            </a:r>
            <a:r>
              <a:rPr lang="tr-TR" sz="900" b="0" i="0" u="sng" dirty="0" err="1">
                <a:solidFill>
                  <a:srgbClr val="005B92"/>
                </a:solidFill>
                <a:effectLst/>
                <a:latin typeface="Noto Sans"/>
                <a:hlinkClick r:id="rId16"/>
              </a:rPr>
              <a:t>with</a:t>
            </a:r>
            <a:r>
              <a:rPr lang="tr-TR" sz="900" b="0" i="0" u="sng" dirty="0">
                <a:solidFill>
                  <a:srgbClr val="005B92"/>
                </a:solidFill>
                <a:effectLst/>
                <a:latin typeface="Noto Sans"/>
                <a:hlinkClick r:id="rId16"/>
              </a:rPr>
              <a:t> </a:t>
            </a:r>
            <a:r>
              <a:rPr lang="tr-TR" sz="900" b="0" i="0" u="sng" dirty="0" err="1">
                <a:solidFill>
                  <a:srgbClr val="005B92"/>
                </a:solidFill>
                <a:effectLst/>
                <a:latin typeface="Noto Sans"/>
                <a:hlinkClick r:id="rId16"/>
              </a:rPr>
              <a:t>drugs</a:t>
            </a:r>
            <a:r>
              <a:rPr lang="tr-TR" sz="900" b="0" i="0" u="sng" dirty="0">
                <a:solidFill>
                  <a:srgbClr val="005B92"/>
                </a:solidFill>
                <a:effectLst/>
                <a:latin typeface="Noto Sans"/>
                <a:hlinkClick r:id="rId16"/>
              </a:rPr>
              <a:t> </a:t>
            </a:r>
            <a:r>
              <a:rPr lang="tr-TR" sz="900" b="0" i="0" u="sng" dirty="0" err="1">
                <a:solidFill>
                  <a:srgbClr val="005B92"/>
                </a:solidFill>
                <a:effectLst/>
                <a:latin typeface="Noto Sans"/>
                <a:hlinkClick r:id="rId16"/>
              </a:rPr>
              <a:t>to</a:t>
            </a:r>
            <a:r>
              <a:rPr lang="tr-TR" sz="900" b="0" i="0" u="sng" dirty="0">
                <a:solidFill>
                  <a:srgbClr val="005B92"/>
                </a:solidFill>
                <a:effectLst/>
                <a:latin typeface="Noto Sans"/>
                <a:hlinkClick r:id="rId16"/>
              </a:rPr>
              <a:t> </a:t>
            </a:r>
            <a:r>
              <a:rPr lang="tr-TR" sz="900" b="0" i="0" u="sng" dirty="0" err="1">
                <a:solidFill>
                  <a:srgbClr val="005B92"/>
                </a:solidFill>
                <a:effectLst/>
                <a:latin typeface="Noto Sans"/>
                <a:hlinkClick r:id="rId16"/>
              </a:rPr>
              <a:t>lower</a:t>
            </a:r>
            <a:r>
              <a:rPr lang="tr-TR" sz="900" b="0" i="0" u="sng" dirty="0">
                <a:solidFill>
                  <a:srgbClr val="005B92"/>
                </a:solidFill>
                <a:effectLst/>
                <a:latin typeface="Noto Sans"/>
                <a:hlinkClick r:id="rId16"/>
              </a:rPr>
              <a:t> </a:t>
            </a:r>
            <a:r>
              <a:rPr lang="tr-TR" sz="900" b="0" i="0" u="sng" dirty="0" err="1">
                <a:solidFill>
                  <a:srgbClr val="005B92"/>
                </a:solidFill>
                <a:effectLst/>
                <a:latin typeface="Noto Sans"/>
                <a:hlinkClick r:id="rId16"/>
              </a:rPr>
              <a:t>blood</a:t>
            </a:r>
            <a:r>
              <a:rPr lang="tr-TR" sz="900" b="0" i="0" u="sng" dirty="0">
                <a:solidFill>
                  <a:srgbClr val="005B92"/>
                </a:solidFill>
                <a:effectLst/>
                <a:latin typeface="Noto Sans"/>
                <a:hlinkClick r:id="rId16"/>
              </a:rPr>
              <a:t> </a:t>
            </a:r>
            <a:r>
              <a:rPr lang="tr-TR" sz="900" b="0" i="0" u="sng" dirty="0" err="1">
                <a:solidFill>
                  <a:srgbClr val="005B92"/>
                </a:solidFill>
                <a:effectLst/>
                <a:latin typeface="Noto Sans"/>
                <a:hlinkClick r:id="rId16"/>
              </a:rPr>
              <a:t>pressure</a:t>
            </a:r>
            <a:r>
              <a:rPr lang="tr-TR" sz="900" b="0" i="0" u="sng" dirty="0">
                <a:solidFill>
                  <a:srgbClr val="005B92"/>
                </a:solidFill>
                <a:effectLst/>
                <a:latin typeface="Noto Sans"/>
                <a:hlinkClick r:id="rId16"/>
              </a:rPr>
              <a:t> </a:t>
            </a:r>
            <a:r>
              <a:rPr lang="tr-TR" sz="900" b="0" i="0" u="sng" dirty="0" err="1">
                <a:solidFill>
                  <a:srgbClr val="005B92"/>
                </a:solidFill>
                <a:effectLst/>
                <a:latin typeface="Noto Sans"/>
                <a:hlinkClick r:id="rId16"/>
              </a:rPr>
              <a:t>and</a:t>
            </a:r>
            <a:r>
              <a:rPr lang="tr-TR" sz="900" b="0" i="0" u="sng" dirty="0">
                <a:solidFill>
                  <a:srgbClr val="005B92"/>
                </a:solidFill>
                <a:effectLst/>
                <a:latin typeface="Noto Sans"/>
                <a:hlinkClick r:id="rId16"/>
              </a:rPr>
              <a:t> </a:t>
            </a:r>
            <a:r>
              <a:rPr lang="tr-TR" sz="900" b="0" i="0" u="sng" dirty="0" err="1">
                <a:solidFill>
                  <a:srgbClr val="005B92"/>
                </a:solidFill>
                <a:effectLst/>
                <a:latin typeface="Noto Sans"/>
                <a:hlinkClick r:id="rId16"/>
              </a:rPr>
              <a:t>blood</a:t>
            </a:r>
            <a:r>
              <a:rPr lang="tr-TR" sz="900" b="0" i="0" u="sng" dirty="0">
                <a:solidFill>
                  <a:srgbClr val="005B92"/>
                </a:solidFill>
                <a:effectLst/>
                <a:latin typeface="Noto Sans"/>
                <a:hlinkClick r:id="rId16"/>
              </a:rPr>
              <a:t> </a:t>
            </a:r>
            <a:r>
              <a:rPr lang="tr-TR" sz="900" b="0" i="0" u="sng" dirty="0" err="1">
                <a:solidFill>
                  <a:srgbClr val="005B92"/>
                </a:solidFill>
                <a:effectLst/>
                <a:latin typeface="Noto Sans"/>
                <a:hlinkClick r:id="rId16"/>
              </a:rPr>
              <a:t>cholesterol</a:t>
            </a:r>
            <a:r>
              <a:rPr lang="tr-TR" sz="900" b="0" i="0" u="sng" dirty="0">
                <a:solidFill>
                  <a:srgbClr val="005B92"/>
                </a:solidFill>
                <a:effectLst/>
                <a:latin typeface="Noto Sans"/>
                <a:hlinkClick r:id="rId16"/>
              </a:rPr>
              <a:t> </a:t>
            </a:r>
            <a:r>
              <a:rPr lang="tr-TR" sz="900" b="0" i="0" u="sng" dirty="0" err="1">
                <a:solidFill>
                  <a:srgbClr val="005B92"/>
                </a:solidFill>
                <a:effectLst/>
                <a:latin typeface="Noto Sans"/>
                <a:hlinkClick r:id="rId16"/>
              </a:rPr>
              <a:t>based</a:t>
            </a:r>
            <a:r>
              <a:rPr lang="tr-TR" sz="900" b="0" i="0" u="sng" dirty="0">
                <a:solidFill>
                  <a:srgbClr val="005B92"/>
                </a:solidFill>
                <a:effectLst/>
                <a:latin typeface="Noto Sans"/>
                <a:hlinkClick r:id="rId16"/>
              </a:rPr>
              <a:t> on an </a:t>
            </a:r>
            <a:r>
              <a:rPr lang="tr-TR" sz="900" b="0" i="0" u="sng" dirty="0" err="1">
                <a:solidFill>
                  <a:srgbClr val="005B92"/>
                </a:solidFill>
                <a:effectLst/>
                <a:latin typeface="Noto Sans"/>
                <a:hlinkClick r:id="rId16"/>
              </a:rPr>
              <a:t>individual's</a:t>
            </a:r>
            <a:r>
              <a:rPr lang="tr-TR" sz="900" b="0" i="0" u="sng" dirty="0">
                <a:solidFill>
                  <a:srgbClr val="005B92"/>
                </a:solidFill>
                <a:effectLst/>
                <a:latin typeface="Noto Sans"/>
                <a:hlinkClick r:id="rId16"/>
              </a:rPr>
              <a:t> </a:t>
            </a:r>
            <a:r>
              <a:rPr lang="tr-TR" sz="900" b="0" i="0" u="sng" dirty="0" err="1">
                <a:solidFill>
                  <a:srgbClr val="005B92"/>
                </a:solidFill>
                <a:effectLst/>
                <a:latin typeface="Noto Sans"/>
                <a:hlinkClick r:id="rId16"/>
              </a:rPr>
              <a:t>absolute</a:t>
            </a:r>
            <a:r>
              <a:rPr lang="tr-TR" sz="900" b="0" i="0" u="sng" dirty="0">
                <a:solidFill>
                  <a:srgbClr val="005B92"/>
                </a:solidFill>
                <a:effectLst/>
                <a:latin typeface="Noto Sans"/>
                <a:hlinkClick r:id="rId16"/>
              </a:rPr>
              <a:t> </a:t>
            </a:r>
            <a:r>
              <a:rPr lang="tr-TR" sz="900" b="0" i="0" u="sng" dirty="0" err="1">
                <a:solidFill>
                  <a:srgbClr val="005B92"/>
                </a:solidFill>
                <a:effectLst/>
                <a:latin typeface="Noto Sans"/>
                <a:hlinkClick r:id="rId16"/>
              </a:rPr>
              <a:t>cardiovascular</a:t>
            </a:r>
            <a:r>
              <a:rPr lang="tr-TR" sz="900" b="0" i="0" u="sng" dirty="0">
                <a:solidFill>
                  <a:srgbClr val="005B92"/>
                </a:solidFill>
                <a:effectLst/>
                <a:latin typeface="Noto Sans"/>
                <a:hlinkClick r:id="rId16"/>
              </a:rPr>
              <a:t> risk. </a:t>
            </a:r>
            <a:r>
              <a:rPr lang="tr-TR" sz="900" b="0" i="0" u="sng" dirty="0" err="1">
                <a:solidFill>
                  <a:srgbClr val="005B92"/>
                </a:solidFill>
                <a:effectLst/>
                <a:latin typeface="Noto Sans"/>
                <a:hlinkClick r:id="rId16"/>
              </a:rPr>
              <a:t>Lancet</a:t>
            </a:r>
            <a:r>
              <a:rPr lang="tr-TR" sz="900" b="0" i="0" u="sng" dirty="0">
                <a:solidFill>
                  <a:srgbClr val="005B92"/>
                </a:solidFill>
                <a:effectLst/>
                <a:latin typeface="Noto Sans"/>
                <a:hlinkClick r:id="rId16"/>
              </a:rPr>
              <a:t> 2005; 365:434.</a:t>
            </a:r>
            <a:endParaRPr lang="tr-TR" sz="900" b="0" i="0" dirty="0">
              <a:solidFill>
                <a:srgbClr val="232323"/>
              </a:solidFill>
              <a:effectLst/>
              <a:latin typeface="Noto Sans"/>
            </a:endParaRPr>
          </a:p>
          <a:p>
            <a:pPr algn="l">
              <a:buFont typeface="+mj-lt"/>
              <a:buAutoNum type="arabicPeriod"/>
            </a:pPr>
            <a:r>
              <a:rPr lang="tr-TR" sz="900" b="0" i="0" u="sng" dirty="0">
                <a:solidFill>
                  <a:srgbClr val="005B92"/>
                </a:solidFill>
                <a:effectLst/>
                <a:latin typeface="Noto Sans"/>
                <a:hlinkClick r:id="rId17"/>
              </a:rPr>
              <a:t>US </a:t>
            </a:r>
            <a:r>
              <a:rPr lang="tr-TR" sz="900" b="0" i="0" u="sng" dirty="0" err="1">
                <a:solidFill>
                  <a:srgbClr val="005B92"/>
                </a:solidFill>
                <a:effectLst/>
                <a:latin typeface="Noto Sans"/>
                <a:hlinkClick r:id="rId17"/>
              </a:rPr>
              <a:t>Preventive</a:t>
            </a:r>
            <a:r>
              <a:rPr lang="tr-TR" sz="900" b="0" i="0" u="sng" dirty="0">
                <a:solidFill>
                  <a:srgbClr val="005B92"/>
                </a:solidFill>
                <a:effectLst/>
                <a:latin typeface="Noto Sans"/>
                <a:hlinkClick r:id="rId17"/>
              </a:rPr>
              <a:t> Services </a:t>
            </a:r>
            <a:r>
              <a:rPr lang="tr-TR" sz="900" b="0" i="0" u="sng" dirty="0" err="1">
                <a:solidFill>
                  <a:srgbClr val="005B92"/>
                </a:solidFill>
                <a:effectLst/>
                <a:latin typeface="Noto Sans"/>
                <a:hlinkClick r:id="rId17"/>
              </a:rPr>
              <a:t>Task</a:t>
            </a:r>
            <a:r>
              <a:rPr lang="tr-TR" sz="900" b="0" i="0" u="sng" dirty="0">
                <a:solidFill>
                  <a:srgbClr val="005B92"/>
                </a:solidFill>
                <a:effectLst/>
                <a:latin typeface="Noto Sans"/>
                <a:hlinkClick r:id="rId17"/>
              </a:rPr>
              <a:t> Force, </a:t>
            </a:r>
            <a:r>
              <a:rPr lang="tr-TR" sz="900" b="0" i="0" u="sng" dirty="0" err="1">
                <a:solidFill>
                  <a:srgbClr val="005B92"/>
                </a:solidFill>
                <a:effectLst/>
                <a:latin typeface="Noto Sans"/>
                <a:hlinkClick r:id="rId17"/>
              </a:rPr>
              <a:t>Krist</a:t>
            </a:r>
            <a:r>
              <a:rPr lang="tr-TR" sz="900" b="0" i="0" u="sng" dirty="0">
                <a:solidFill>
                  <a:srgbClr val="005B92"/>
                </a:solidFill>
                <a:effectLst/>
                <a:latin typeface="Noto Sans"/>
                <a:hlinkClick r:id="rId17"/>
              </a:rPr>
              <a:t> AH, </a:t>
            </a:r>
            <a:r>
              <a:rPr lang="tr-TR" sz="900" b="0" i="0" u="sng" dirty="0" err="1">
                <a:solidFill>
                  <a:srgbClr val="005B92"/>
                </a:solidFill>
                <a:effectLst/>
                <a:latin typeface="Noto Sans"/>
                <a:hlinkClick r:id="rId17"/>
              </a:rPr>
              <a:t>Davidson</a:t>
            </a:r>
            <a:r>
              <a:rPr lang="tr-TR" sz="900" b="0" i="0" u="sng" dirty="0">
                <a:solidFill>
                  <a:srgbClr val="005B92"/>
                </a:solidFill>
                <a:effectLst/>
                <a:latin typeface="Noto Sans"/>
                <a:hlinkClick r:id="rId17"/>
              </a:rPr>
              <a:t> KW, et al. </a:t>
            </a:r>
            <a:r>
              <a:rPr lang="tr-TR" sz="900" b="0" i="0" u="sng" dirty="0" err="1">
                <a:solidFill>
                  <a:srgbClr val="005B92"/>
                </a:solidFill>
                <a:effectLst/>
                <a:latin typeface="Noto Sans"/>
                <a:hlinkClick r:id="rId17"/>
              </a:rPr>
              <a:t>Screening</a:t>
            </a:r>
            <a:r>
              <a:rPr lang="tr-TR" sz="900" b="0" i="0" u="sng" dirty="0">
                <a:solidFill>
                  <a:srgbClr val="005B92"/>
                </a:solidFill>
                <a:effectLst/>
                <a:latin typeface="Noto Sans"/>
                <a:hlinkClick r:id="rId17"/>
              </a:rPr>
              <a:t> </a:t>
            </a:r>
            <a:r>
              <a:rPr lang="tr-TR" sz="900" b="0" i="0" u="sng" dirty="0" err="1">
                <a:solidFill>
                  <a:srgbClr val="005B92"/>
                </a:solidFill>
                <a:effectLst/>
                <a:latin typeface="Noto Sans"/>
                <a:hlinkClick r:id="rId17"/>
              </a:rPr>
              <a:t>for</a:t>
            </a:r>
            <a:r>
              <a:rPr lang="tr-TR" sz="900" b="0" i="0" u="sng" dirty="0">
                <a:solidFill>
                  <a:srgbClr val="005B92"/>
                </a:solidFill>
                <a:effectLst/>
                <a:latin typeface="Noto Sans"/>
                <a:hlinkClick r:id="rId17"/>
              </a:rPr>
              <a:t> </a:t>
            </a:r>
            <a:r>
              <a:rPr lang="tr-TR" sz="900" b="0" i="0" u="sng" dirty="0" err="1">
                <a:solidFill>
                  <a:srgbClr val="005B92"/>
                </a:solidFill>
                <a:effectLst/>
                <a:latin typeface="Noto Sans"/>
                <a:hlinkClick r:id="rId17"/>
              </a:rPr>
              <a:t>Hypertension</a:t>
            </a:r>
            <a:r>
              <a:rPr lang="tr-TR" sz="900" b="0" i="0" u="sng" dirty="0">
                <a:solidFill>
                  <a:srgbClr val="005B92"/>
                </a:solidFill>
                <a:effectLst/>
                <a:latin typeface="Noto Sans"/>
                <a:hlinkClick r:id="rId17"/>
              </a:rPr>
              <a:t> in </a:t>
            </a:r>
            <a:r>
              <a:rPr lang="tr-TR" sz="900" b="0" i="0" u="sng" dirty="0" err="1">
                <a:solidFill>
                  <a:srgbClr val="005B92"/>
                </a:solidFill>
                <a:effectLst/>
                <a:latin typeface="Noto Sans"/>
                <a:hlinkClick r:id="rId17"/>
              </a:rPr>
              <a:t>Adults</a:t>
            </a:r>
            <a:r>
              <a:rPr lang="tr-TR" sz="900" b="0" i="0" u="sng" dirty="0">
                <a:solidFill>
                  <a:srgbClr val="005B92"/>
                </a:solidFill>
                <a:effectLst/>
                <a:latin typeface="Noto Sans"/>
                <a:hlinkClick r:id="rId17"/>
              </a:rPr>
              <a:t>: US </a:t>
            </a:r>
            <a:r>
              <a:rPr lang="tr-TR" sz="900" b="0" i="0" u="sng" dirty="0" err="1">
                <a:solidFill>
                  <a:srgbClr val="005B92"/>
                </a:solidFill>
                <a:effectLst/>
                <a:latin typeface="Noto Sans"/>
                <a:hlinkClick r:id="rId17"/>
              </a:rPr>
              <a:t>Preventive</a:t>
            </a:r>
            <a:r>
              <a:rPr lang="tr-TR" sz="900" b="0" i="0" u="sng" dirty="0">
                <a:solidFill>
                  <a:srgbClr val="005B92"/>
                </a:solidFill>
                <a:effectLst/>
                <a:latin typeface="Noto Sans"/>
                <a:hlinkClick r:id="rId17"/>
              </a:rPr>
              <a:t> Services </a:t>
            </a:r>
            <a:r>
              <a:rPr lang="tr-TR" sz="900" b="0" i="0" u="sng" dirty="0" err="1">
                <a:solidFill>
                  <a:srgbClr val="005B92"/>
                </a:solidFill>
                <a:effectLst/>
                <a:latin typeface="Noto Sans"/>
                <a:hlinkClick r:id="rId17"/>
              </a:rPr>
              <a:t>Task</a:t>
            </a:r>
            <a:r>
              <a:rPr lang="tr-TR" sz="900" b="0" i="0" u="sng" dirty="0">
                <a:solidFill>
                  <a:srgbClr val="005B92"/>
                </a:solidFill>
                <a:effectLst/>
                <a:latin typeface="Noto Sans"/>
                <a:hlinkClick r:id="rId17"/>
              </a:rPr>
              <a:t> Force </a:t>
            </a:r>
            <a:r>
              <a:rPr lang="tr-TR" sz="900" b="0" i="0" u="sng" dirty="0" err="1">
                <a:solidFill>
                  <a:srgbClr val="005B92"/>
                </a:solidFill>
                <a:effectLst/>
                <a:latin typeface="Noto Sans"/>
                <a:hlinkClick r:id="rId17"/>
              </a:rPr>
              <a:t>Reaffirmation</a:t>
            </a:r>
            <a:r>
              <a:rPr lang="tr-TR" sz="900" b="0" i="0" u="sng" dirty="0">
                <a:solidFill>
                  <a:srgbClr val="005B92"/>
                </a:solidFill>
                <a:effectLst/>
                <a:latin typeface="Noto Sans"/>
                <a:hlinkClick r:id="rId17"/>
              </a:rPr>
              <a:t> </a:t>
            </a:r>
            <a:r>
              <a:rPr lang="tr-TR" sz="900" b="0" i="0" u="sng" dirty="0" err="1">
                <a:solidFill>
                  <a:srgbClr val="005B92"/>
                </a:solidFill>
                <a:effectLst/>
                <a:latin typeface="Noto Sans"/>
                <a:hlinkClick r:id="rId17"/>
              </a:rPr>
              <a:t>Recommendation</a:t>
            </a:r>
            <a:r>
              <a:rPr lang="tr-TR" sz="900" b="0" i="0" u="sng" dirty="0">
                <a:solidFill>
                  <a:srgbClr val="005B92"/>
                </a:solidFill>
                <a:effectLst/>
                <a:latin typeface="Noto Sans"/>
                <a:hlinkClick r:id="rId17"/>
              </a:rPr>
              <a:t> Statement. JAMA 2021; 325:1650.</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18"/>
              </a:rPr>
              <a:t>Siu</a:t>
            </a:r>
            <a:r>
              <a:rPr lang="tr-TR" sz="900" b="0" i="0" u="sng" dirty="0">
                <a:solidFill>
                  <a:srgbClr val="005B92"/>
                </a:solidFill>
                <a:effectLst/>
                <a:latin typeface="Noto Sans"/>
                <a:hlinkClick r:id="rId18"/>
              </a:rPr>
              <a:t> AL, U.S. </a:t>
            </a:r>
            <a:r>
              <a:rPr lang="tr-TR" sz="900" b="0" i="0" u="sng" dirty="0" err="1">
                <a:solidFill>
                  <a:srgbClr val="005B92"/>
                </a:solidFill>
                <a:effectLst/>
                <a:latin typeface="Noto Sans"/>
                <a:hlinkClick r:id="rId18"/>
              </a:rPr>
              <a:t>Preventive</a:t>
            </a:r>
            <a:r>
              <a:rPr lang="tr-TR" sz="900" b="0" i="0" u="sng" dirty="0">
                <a:solidFill>
                  <a:srgbClr val="005B92"/>
                </a:solidFill>
                <a:effectLst/>
                <a:latin typeface="Noto Sans"/>
                <a:hlinkClick r:id="rId18"/>
              </a:rPr>
              <a:t> Services </a:t>
            </a:r>
            <a:r>
              <a:rPr lang="tr-TR" sz="900" b="0" i="0" u="sng" dirty="0" err="1">
                <a:solidFill>
                  <a:srgbClr val="005B92"/>
                </a:solidFill>
                <a:effectLst/>
                <a:latin typeface="Noto Sans"/>
                <a:hlinkClick r:id="rId18"/>
              </a:rPr>
              <a:t>Task</a:t>
            </a:r>
            <a:r>
              <a:rPr lang="tr-TR" sz="900" b="0" i="0" u="sng" dirty="0">
                <a:solidFill>
                  <a:srgbClr val="005B92"/>
                </a:solidFill>
                <a:effectLst/>
                <a:latin typeface="Noto Sans"/>
                <a:hlinkClick r:id="rId18"/>
              </a:rPr>
              <a:t> Force. </a:t>
            </a:r>
            <a:r>
              <a:rPr lang="tr-TR" sz="900" b="0" i="0" u="sng" dirty="0" err="1">
                <a:solidFill>
                  <a:srgbClr val="005B92"/>
                </a:solidFill>
                <a:effectLst/>
                <a:latin typeface="Noto Sans"/>
                <a:hlinkClick r:id="rId18"/>
              </a:rPr>
              <a:t>Screening</a:t>
            </a:r>
            <a:r>
              <a:rPr lang="tr-TR" sz="900" b="0" i="0" u="sng" dirty="0">
                <a:solidFill>
                  <a:srgbClr val="005B92"/>
                </a:solidFill>
                <a:effectLst/>
                <a:latin typeface="Noto Sans"/>
                <a:hlinkClick r:id="rId18"/>
              </a:rPr>
              <a:t> </a:t>
            </a:r>
            <a:r>
              <a:rPr lang="tr-TR" sz="900" b="0" i="0" u="sng" dirty="0" err="1">
                <a:solidFill>
                  <a:srgbClr val="005B92"/>
                </a:solidFill>
                <a:effectLst/>
                <a:latin typeface="Noto Sans"/>
                <a:hlinkClick r:id="rId18"/>
              </a:rPr>
              <a:t>for</a:t>
            </a:r>
            <a:r>
              <a:rPr lang="tr-TR" sz="900" b="0" i="0" u="sng" dirty="0">
                <a:solidFill>
                  <a:srgbClr val="005B92"/>
                </a:solidFill>
                <a:effectLst/>
                <a:latin typeface="Noto Sans"/>
                <a:hlinkClick r:id="rId18"/>
              </a:rPr>
              <a:t> </a:t>
            </a:r>
            <a:r>
              <a:rPr lang="tr-TR" sz="900" b="0" i="0" u="sng" dirty="0" err="1">
                <a:solidFill>
                  <a:srgbClr val="005B92"/>
                </a:solidFill>
                <a:effectLst/>
                <a:latin typeface="Noto Sans"/>
                <a:hlinkClick r:id="rId18"/>
              </a:rPr>
              <a:t>high</a:t>
            </a:r>
            <a:r>
              <a:rPr lang="tr-TR" sz="900" b="0" i="0" u="sng" dirty="0">
                <a:solidFill>
                  <a:srgbClr val="005B92"/>
                </a:solidFill>
                <a:effectLst/>
                <a:latin typeface="Noto Sans"/>
                <a:hlinkClick r:id="rId18"/>
              </a:rPr>
              <a:t> </a:t>
            </a:r>
            <a:r>
              <a:rPr lang="tr-TR" sz="900" b="0" i="0" u="sng" dirty="0" err="1">
                <a:solidFill>
                  <a:srgbClr val="005B92"/>
                </a:solidFill>
                <a:effectLst/>
                <a:latin typeface="Noto Sans"/>
                <a:hlinkClick r:id="rId18"/>
              </a:rPr>
              <a:t>blood</a:t>
            </a:r>
            <a:r>
              <a:rPr lang="tr-TR" sz="900" b="0" i="0" u="sng" dirty="0">
                <a:solidFill>
                  <a:srgbClr val="005B92"/>
                </a:solidFill>
                <a:effectLst/>
                <a:latin typeface="Noto Sans"/>
                <a:hlinkClick r:id="rId18"/>
              </a:rPr>
              <a:t> </a:t>
            </a:r>
            <a:r>
              <a:rPr lang="tr-TR" sz="900" b="0" i="0" u="sng" dirty="0" err="1">
                <a:solidFill>
                  <a:srgbClr val="005B92"/>
                </a:solidFill>
                <a:effectLst/>
                <a:latin typeface="Noto Sans"/>
                <a:hlinkClick r:id="rId18"/>
              </a:rPr>
              <a:t>pressure</a:t>
            </a:r>
            <a:r>
              <a:rPr lang="tr-TR" sz="900" b="0" i="0" u="sng" dirty="0">
                <a:solidFill>
                  <a:srgbClr val="005B92"/>
                </a:solidFill>
                <a:effectLst/>
                <a:latin typeface="Noto Sans"/>
                <a:hlinkClick r:id="rId18"/>
              </a:rPr>
              <a:t> in </a:t>
            </a:r>
            <a:r>
              <a:rPr lang="tr-TR" sz="900" b="0" i="0" u="sng" dirty="0" err="1">
                <a:solidFill>
                  <a:srgbClr val="005B92"/>
                </a:solidFill>
                <a:effectLst/>
                <a:latin typeface="Noto Sans"/>
                <a:hlinkClick r:id="rId18"/>
              </a:rPr>
              <a:t>adults</a:t>
            </a:r>
            <a:r>
              <a:rPr lang="tr-TR" sz="900" b="0" i="0" u="sng" dirty="0">
                <a:solidFill>
                  <a:srgbClr val="005B92"/>
                </a:solidFill>
                <a:effectLst/>
                <a:latin typeface="Noto Sans"/>
                <a:hlinkClick r:id="rId18"/>
              </a:rPr>
              <a:t>: U.S. </a:t>
            </a:r>
            <a:r>
              <a:rPr lang="tr-TR" sz="900" b="0" i="0" u="sng" dirty="0" err="1">
                <a:solidFill>
                  <a:srgbClr val="005B92"/>
                </a:solidFill>
                <a:effectLst/>
                <a:latin typeface="Noto Sans"/>
                <a:hlinkClick r:id="rId18"/>
              </a:rPr>
              <a:t>Preventive</a:t>
            </a:r>
            <a:r>
              <a:rPr lang="tr-TR" sz="900" b="0" i="0" u="sng" dirty="0">
                <a:solidFill>
                  <a:srgbClr val="005B92"/>
                </a:solidFill>
                <a:effectLst/>
                <a:latin typeface="Noto Sans"/>
                <a:hlinkClick r:id="rId18"/>
              </a:rPr>
              <a:t> Services </a:t>
            </a:r>
            <a:r>
              <a:rPr lang="tr-TR" sz="900" b="0" i="0" u="sng" dirty="0" err="1">
                <a:solidFill>
                  <a:srgbClr val="005B92"/>
                </a:solidFill>
                <a:effectLst/>
                <a:latin typeface="Noto Sans"/>
                <a:hlinkClick r:id="rId18"/>
              </a:rPr>
              <a:t>Task</a:t>
            </a:r>
            <a:r>
              <a:rPr lang="tr-TR" sz="900" b="0" i="0" u="sng" dirty="0">
                <a:solidFill>
                  <a:srgbClr val="005B92"/>
                </a:solidFill>
                <a:effectLst/>
                <a:latin typeface="Noto Sans"/>
                <a:hlinkClick r:id="rId18"/>
              </a:rPr>
              <a:t> Force </a:t>
            </a:r>
            <a:r>
              <a:rPr lang="tr-TR" sz="900" b="0" i="0" u="sng" dirty="0" err="1">
                <a:solidFill>
                  <a:srgbClr val="005B92"/>
                </a:solidFill>
                <a:effectLst/>
                <a:latin typeface="Noto Sans"/>
                <a:hlinkClick r:id="rId18"/>
              </a:rPr>
              <a:t>recommendation</a:t>
            </a:r>
            <a:r>
              <a:rPr lang="tr-TR" sz="900" b="0" i="0" u="sng" dirty="0">
                <a:solidFill>
                  <a:srgbClr val="005B92"/>
                </a:solidFill>
                <a:effectLst/>
                <a:latin typeface="Noto Sans"/>
                <a:hlinkClick r:id="rId18"/>
              </a:rPr>
              <a:t> </a:t>
            </a:r>
            <a:r>
              <a:rPr lang="tr-TR" sz="900" b="0" i="0" u="sng" dirty="0" err="1">
                <a:solidFill>
                  <a:srgbClr val="005B92"/>
                </a:solidFill>
                <a:effectLst/>
                <a:latin typeface="Noto Sans"/>
                <a:hlinkClick r:id="rId18"/>
              </a:rPr>
              <a:t>statement</a:t>
            </a:r>
            <a:r>
              <a:rPr lang="tr-TR" sz="900" b="0" i="0" u="sng" dirty="0">
                <a:solidFill>
                  <a:srgbClr val="005B92"/>
                </a:solidFill>
                <a:effectLst/>
                <a:latin typeface="Noto Sans"/>
                <a:hlinkClick r:id="rId18"/>
              </a:rPr>
              <a:t>. </a:t>
            </a:r>
            <a:r>
              <a:rPr lang="tr-TR" sz="900" b="0" i="0" u="sng" dirty="0" err="1">
                <a:solidFill>
                  <a:srgbClr val="005B92"/>
                </a:solidFill>
                <a:effectLst/>
                <a:latin typeface="Noto Sans"/>
                <a:hlinkClick r:id="rId18"/>
              </a:rPr>
              <a:t>Ann</a:t>
            </a:r>
            <a:r>
              <a:rPr lang="tr-TR" sz="900" b="0" i="0" u="sng" dirty="0">
                <a:solidFill>
                  <a:srgbClr val="005B92"/>
                </a:solidFill>
                <a:effectLst/>
                <a:latin typeface="Noto Sans"/>
                <a:hlinkClick r:id="rId18"/>
              </a:rPr>
              <a:t> </a:t>
            </a:r>
            <a:r>
              <a:rPr lang="tr-TR" sz="900" b="0" i="0" u="sng" dirty="0" err="1">
                <a:solidFill>
                  <a:srgbClr val="005B92"/>
                </a:solidFill>
                <a:effectLst/>
                <a:latin typeface="Noto Sans"/>
                <a:hlinkClick r:id="rId18"/>
              </a:rPr>
              <a:t>Intern</a:t>
            </a:r>
            <a:r>
              <a:rPr lang="tr-TR" sz="900" b="0" i="0" u="sng" dirty="0">
                <a:solidFill>
                  <a:srgbClr val="005B92"/>
                </a:solidFill>
                <a:effectLst/>
                <a:latin typeface="Noto Sans"/>
                <a:hlinkClick r:id="rId18"/>
              </a:rPr>
              <a:t> </a:t>
            </a:r>
            <a:r>
              <a:rPr lang="tr-TR" sz="900" b="0" i="0" u="sng" dirty="0" err="1">
                <a:solidFill>
                  <a:srgbClr val="005B92"/>
                </a:solidFill>
                <a:effectLst/>
                <a:latin typeface="Noto Sans"/>
                <a:hlinkClick r:id="rId18"/>
              </a:rPr>
              <a:t>Med</a:t>
            </a:r>
            <a:r>
              <a:rPr lang="tr-TR" sz="900" b="0" i="0" u="sng" dirty="0">
                <a:solidFill>
                  <a:srgbClr val="005B92"/>
                </a:solidFill>
                <a:effectLst/>
                <a:latin typeface="Noto Sans"/>
                <a:hlinkClick r:id="rId18"/>
              </a:rPr>
              <a:t> 2015; 163:778.</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19"/>
              </a:rPr>
              <a:t>Nerenberg</a:t>
            </a:r>
            <a:r>
              <a:rPr lang="tr-TR" sz="900" b="0" i="0" u="sng" dirty="0">
                <a:solidFill>
                  <a:srgbClr val="005B92"/>
                </a:solidFill>
                <a:effectLst/>
                <a:latin typeface="Noto Sans"/>
                <a:hlinkClick r:id="rId19"/>
              </a:rPr>
              <a:t> KA, </a:t>
            </a:r>
            <a:r>
              <a:rPr lang="tr-TR" sz="900" b="0" i="0" u="sng" dirty="0" err="1">
                <a:solidFill>
                  <a:srgbClr val="005B92"/>
                </a:solidFill>
                <a:effectLst/>
                <a:latin typeface="Noto Sans"/>
                <a:hlinkClick r:id="rId19"/>
              </a:rPr>
              <a:t>Zarnke</a:t>
            </a:r>
            <a:r>
              <a:rPr lang="tr-TR" sz="900" b="0" i="0" u="sng" dirty="0">
                <a:solidFill>
                  <a:srgbClr val="005B92"/>
                </a:solidFill>
                <a:effectLst/>
                <a:latin typeface="Noto Sans"/>
                <a:hlinkClick r:id="rId19"/>
              </a:rPr>
              <a:t> KB, </a:t>
            </a:r>
            <a:r>
              <a:rPr lang="tr-TR" sz="900" b="0" i="0" u="sng" dirty="0" err="1">
                <a:solidFill>
                  <a:srgbClr val="005B92"/>
                </a:solidFill>
                <a:effectLst/>
                <a:latin typeface="Noto Sans"/>
                <a:hlinkClick r:id="rId19"/>
              </a:rPr>
              <a:t>Leung</a:t>
            </a:r>
            <a:r>
              <a:rPr lang="tr-TR" sz="900" b="0" i="0" u="sng" dirty="0">
                <a:solidFill>
                  <a:srgbClr val="005B92"/>
                </a:solidFill>
                <a:effectLst/>
                <a:latin typeface="Noto Sans"/>
                <a:hlinkClick r:id="rId19"/>
              </a:rPr>
              <a:t> AA, et al. </a:t>
            </a:r>
            <a:r>
              <a:rPr lang="tr-TR" sz="900" b="0" i="0" u="sng" dirty="0" err="1">
                <a:solidFill>
                  <a:srgbClr val="005B92"/>
                </a:solidFill>
                <a:effectLst/>
                <a:latin typeface="Noto Sans"/>
                <a:hlinkClick r:id="rId19"/>
              </a:rPr>
              <a:t>Hypertension</a:t>
            </a:r>
            <a:r>
              <a:rPr lang="tr-TR" sz="900" b="0" i="0" u="sng" dirty="0">
                <a:solidFill>
                  <a:srgbClr val="005B92"/>
                </a:solidFill>
                <a:effectLst/>
                <a:latin typeface="Noto Sans"/>
                <a:hlinkClick r:id="rId19"/>
              </a:rPr>
              <a:t> </a:t>
            </a:r>
            <a:r>
              <a:rPr lang="tr-TR" sz="900" b="0" i="0" u="sng" dirty="0" err="1">
                <a:solidFill>
                  <a:srgbClr val="005B92"/>
                </a:solidFill>
                <a:effectLst/>
                <a:latin typeface="Noto Sans"/>
                <a:hlinkClick r:id="rId19"/>
              </a:rPr>
              <a:t>Canada's</a:t>
            </a:r>
            <a:r>
              <a:rPr lang="tr-TR" sz="900" b="0" i="0" u="sng" dirty="0">
                <a:solidFill>
                  <a:srgbClr val="005B92"/>
                </a:solidFill>
                <a:effectLst/>
                <a:latin typeface="Noto Sans"/>
                <a:hlinkClick r:id="rId19"/>
              </a:rPr>
              <a:t> 2018 </a:t>
            </a:r>
            <a:r>
              <a:rPr lang="tr-TR" sz="900" b="0" i="0" u="sng" dirty="0" err="1">
                <a:solidFill>
                  <a:srgbClr val="005B92"/>
                </a:solidFill>
                <a:effectLst/>
                <a:latin typeface="Noto Sans"/>
                <a:hlinkClick r:id="rId19"/>
              </a:rPr>
              <a:t>Guidelines</a:t>
            </a:r>
            <a:r>
              <a:rPr lang="tr-TR" sz="900" b="0" i="0" u="sng" dirty="0">
                <a:solidFill>
                  <a:srgbClr val="005B92"/>
                </a:solidFill>
                <a:effectLst/>
                <a:latin typeface="Noto Sans"/>
                <a:hlinkClick r:id="rId19"/>
              </a:rPr>
              <a:t> </a:t>
            </a:r>
            <a:r>
              <a:rPr lang="tr-TR" sz="900" b="0" i="0" u="sng" dirty="0" err="1">
                <a:solidFill>
                  <a:srgbClr val="005B92"/>
                </a:solidFill>
                <a:effectLst/>
                <a:latin typeface="Noto Sans"/>
                <a:hlinkClick r:id="rId19"/>
              </a:rPr>
              <a:t>for</a:t>
            </a:r>
            <a:r>
              <a:rPr lang="tr-TR" sz="900" b="0" i="0" u="sng" dirty="0">
                <a:solidFill>
                  <a:srgbClr val="005B92"/>
                </a:solidFill>
                <a:effectLst/>
                <a:latin typeface="Noto Sans"/>
                <a:hlinkClick r:id="rId19"/>
              </a:rPr>
              <a:t> </a:t>
            </a:r>
            <a:r>
              <a:rPr lang="tr-TR" sz="900" b="0" i="0" u="sng" dirty="0" err="1">
                <a:solidFill>
                  <a:srgbClr val="005B92"/>
                </a:solidFill>
                <a:effectLst/>
                <a:latin typeface="Noto Sans"/>
                <a:hlinkClick r:id="rId19"/>
              </a:rPr>
              <a:t>Diagnosis</a:t>
            </a:r>
            <a:r>
              <a:rPr lang="tr-TR" sz="900" b="0" i="0" u="sng" dirty="0">
                <a:solidFill>
                  <a:srgbClr val="005B92"/>
                </a:solidFill>
                <a:effectLst/>
                <a:latin typeface="Noto Sans"/>
                <a:hlinkClick r:id="rId19"/>
              </a:rPr>
              <a:t>, Risk </a:t>
            </a:r>
            <a:r>
              <a:rPr lang="tr-TR" sz="900" b="0" i="0" u="sng" dirty="0" err="1">
                <a:solidFill>
                  <a:srgbClr val="005B92"/>
                </a:solidFill>
                <a:effectLst/>
                <a:latin typeface="Noto Sans"/>
                <a:hlinkClick r:id="rId19"/>
              </a:rPr>
              <a:t>Assessment</a:t>
            </a:r>
            <a:r>
              <a:rPr lang="tr-TR" sz="900" b="0" i="0" u="sng" dirty="0">
                <a:solidFill>
                  <a:srgbClr val="005B92"/>
                </a:solidFill>
                <a:effectLst/>
                <a:latin typeface="Noto Sans"/>
                <a:hlinkClick r:id="rId19"/>
              </a:rPr>
              <a:t>, </a:t>
            </a:r>
            <a:r>
              <a:rPr lang="tr-TR" sz="900" b="0" i="0" u="sng" dirty="0" err="1">
                <a:solidFill>
                  <a:srgbClr val="005B92"/>
                </a:solidFill>
                <a:effectLst/>
                <a:latin typeface="Noto Sans"/>
                <a:hlinkClick r:id="rId19"/>
              </a:rPr>
              <a:t>Prevention</a:t>
            </a:r>
            <a:r>
              <a:rPr lang="tr-TR" sz="900" b="0" i="0" u="sng" dirty="0">
                <a:solidFill>
                  <a:srgbClr val="005B92"/>
                </a:solidFill>
                <a:effectLst/>
                <a:latin typeface="Noto Sans"/>
                <a:hlinkClick r:id="rId19"/>
              </a:rPr>
              <a:t>, </a:t>
            </a:r>
            <a:r>
              <a:rPr lang="tr-TR" sz="900" b="0" i="0" u="sng" dirty="0" err="1">
                <a:solidFill>
                  <a:srgbClr val="005B92"/>
                </a:solidFill>
                <a:effectLst/>
                <a:latin typeface="Noto Sans"/>
                <a:hlinkClick r:id="rId19"/>
              </a:rPr>
              <a:t>and</a:t>
            </a:r>
            <a:r>
              <a:rPr lang="tr-TR" sz="900" b="0" i="0" u="sng" dirty="0">
                <a:solidFill>
                  <a:srgbClr val="005B92"/>
                </a:solidFill>
                <a:effectLst/>
                <a:latin typeface="Noto Sans"/>
                <a:hlinkClick r:id="rId19"/>
              </a:rPr>
              <a:t> </a:t>
            </a:r>
            <a:r>
              <a:rPr lang="tr-TR" sz="900" b="0" i="0" u="sng" dirty="0" err="1">
                <a:solidFill>
                  <a:srgbClr val="005B92"/>
                </a:solidFill>
                <a:effectLst/>
                <a:latin typeface="Noto Sans"/>
                <a:hlinkClick r:id="rId19"/>
              </a:rPr>
              <a:t>Treatment</a:t>
            </a:r>
            <a:r>
              <a:rPr lang="tr-TR" sz="900" b="0" i="0" u="sng" dirty="0">
                <a:solidFill>
                  <a:srgbClr val="005B92"/>
                </a:solidFill>
                <a:effectLst/>
                <a:latin typeface="Noto Sans"/>
                <a:hlinkClick r:id="rId19"/>
              </a:rPr>
              <a:t> of </a:t>
            </a:r>
            <a:r>
              <a:rPr lang="tr-TR" sz="900" b="0" i="0" u="sng" dirty="0" err="1">
                <a:solidFill>
                  <a:srgbClr val="005B92"/>
                </a:solidFill>
                <a:effectLst/>
                <a:latin typeface="Noto Sans"/>
                <a:hlinkClick r:id="rId19"/>
              </a:rPr>
              <a:t>Hypertension</a:t>
            </a:r>
            <a:r>
              <a:rPr lang="tr-TR" sz="900" b="0" i="0" u="sng" dirty="0">
                <a:solidFill>
                  <a:srgbClr val="005B92"/>
                </a:solidFill>
                <a:effectLst/>
                <a:latin typeface="Noto Sans"/>
                <a:hlinkClick r:id="rId19"/>
              </a:rPr>
              <a:t> in </a:t>
            </a:r>
            <a:r>
              <a:rPr lang="tr-TR" sz="900" b="0" i="0" u="sng" dirty="0" err="1">
                <a:solidFill>
                  <a:srgbClr val="005B92"/>
                </a:solidFill>
                <a:effectLst/>
                <a:latin typeface="Noto Sans"/>
                <a:hlinkClick r:id="rId19"/>
              </a:rPr>
              <a:t>Adults</a:t>
            </a:r>
            <a:r>
              <a:rPr lang="tr-TR" sz="900" b="0" i="0" u="sng" dirty="0">
                <a:solidFill>
                  <a:srgbClr val="005B92"/>
                </a:solidFill>
                <a:effectLst/>
                <a:latin typeface="Noto Sans"/>
                <a:hlinkClick r:id="rId19"/>
              </a:rPr>
              <a:t> </a:t>
            </a:r>
            <a:r>
              <a:rPr lang="tr-TR" sz="900" b="0" i="0" u="sng" dirty="0" err="1">
                <a:solidFill>
                  <a:srgbClr val="005B92"/>
                </a:solidFill>
                <a:effectLst/>
                <a:latin typeface="Noto Sans"/>
                <a:hlinkClick r:id="rId19"/>
              </a:rPr>
              <a:t>and</a:t>
            </a:r>
            <a:r>
              <a:rPr lang="tr-TR" sz="900" b="0" i="0" u="sng" dirty="0">
                <a:solidFill>
                  <a:srgbClr val="005B92"/>
                </a:solidFill>
                <a:effectLst/>
                <a:latin typeface="Noto Sans"/>
                <a:hlinkClick r:id="rId19"/>
              </a:rPr>
              <a:t> </a:t>
            </a:r>
            <a:r>
              <a:rPr lang="tr-TR" sz="900" b="0" i="0" u="sng" dirty="0" err="1">
                <a:solidFill>
                  <a:srgbClr val="005B92"/>
                </a:solidFill>
                <a:effectLst/>
                <a:latin typeface="Noto Sans"/>
                <a:hlinkClick r:id="rId19"/>
              </a:rPr>
              <a:t>Children</a:t>
            </a:r>
            <a:r>
              <a:rPr lang="tr-TR" sz="900" b="0" i="0" u="sng" dirty="0">
                <a:solidFill>
                  <a:srgbClr val="005B92"/>
                </a:solidFill>
                <a:effectLst/>
                <a:latin typeface="Noto Sans"/>
                <a:hlinkClick r:id="rId19"/>
              </a:rPr>
              <a:t>. Can J </a:t>
            </a:r>
            <a:r>
              <a:rPr lang="tr-TR" sz="900" b="0" i="0" u="sng" dirty="0" err="1">
                <a:solidFill>
                  <a:srgbClr val="005B92"/>
                </a:solidFill>
                <a:effectLst/>
                <a:latin typeface="Noto Sans"/>
                <a:hlinkClick r:id="rId19"/>
              </a:rPr>
              <a:t>Cardiol</a:t>
            </a:r>
            <a:r>
              <a:rPr lang="tr-TR" sz="900" b="0" i="0" u="sng" dirty="0">
                <a:solidFill>
                  <a:srgbClr val="005B92"/>
                </a:solidFill>
                <a:effectLst/>
                <a:latin typeface="Noto Sans"/>
                <a:hlinkClick r:id="rId19"/>
              </a:rPr>
              <a:t> 2018; 34:506.</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20"/>
              </a:rPr>
              <a:t>Bloch</a:t>
            </a:r>
            <a:r>
              <a:rPr lang="tr-TR" sz="900" b="0" i="0" u="sng" dirty="0">
                <a:solidFill>
                  <a:srgbClr val="005B92"/>
                </a:solidFill>
                <a:effectLst/>
                <a:latin typeface="Noto Sans"/>
                <a:hlinkClick r:id="rId20"/>
              </a:rPr>
              <a:t> MJ, Basile JN. </a:t>
            </a:r>
            <a:r>
              <a:rPr lang="tr-TR" sz="900" b="0" i="0" u="sng" dirty="0" err="1">
                <a:solidFill>
                  <a:srgbClr val="005B92"/>
                </a:solidFill>
                <a:effectLst/>
                <a:latin typeface="Noto Sans"/>
                <a:hlinkClick r:id="rId20"/>
              </a:rPr>
              <a:t>Ambulatory</a:t>
            </a:r>
            <a:r>
              <a:rPr lang="tr-TR" sz="900" b="0" i="0" u="sng" dirty="0">
                <a:solidFill>
                  <a:srgbClr val="005B92"/>
                </a:solidFill>
                <a:effectLst/>
                <a:latin typeface="Noto Sans"/>
                <a:hlinkClick r:id="rId20"/>
              </a:rPr>
              <a:t> </a:t>
            </a:r>
            <a:r>
              <a:rPr lang="tr-TR" sz="900" b="0" i="0" u="sng" dirty="0" err="1">
                <a:solidFill>
                  <a:srgbClr val="005B92"/>
                </a:solidFill>
                <a:effectLst/>
                <a:latin typeface="Noto Sans"/>
                <a:hlinkClick r:id="rId20"/>
              </a:rPr>
              <a:t>blood</a:t>
            </a:r>
            <a:r>
              <a:rPr lang="tr-TR" sz="900" b="0" i="0" u="sng" dirty="0">
                <a:solidFill>
                  <a:srgbClr val="005B92"/>
                </a:solidFill>
                <a:effectLst/>
                <a:latin typeface="Noto Sans"/>
                <a:hlinkClick r:id="rId20"/>
              </a:rPr>
              <a:t> </a:t>
            </a:r>
            <a:r>
              <a:rPr lang="tr-TR" sz="900" b="0" i="0" u="sng" dirty="0" err="1">
                <a:solidFill>
                  <a:srgbClr val="005B92"/>
                </a:solidFill>
                <a:effectLst/>
                <a:latin typeface="Noto Sans"/>
                <a:hlinkClick r:id="rId20"/>
              </a:rPr>
              <a:t>pressure</a:t>
            </a:r>
            <a:r>
              <a:rPr lang="tr-TR" sz="900" b="0" i="0" u="sng" dirty="0">
                <a:solidFill>
                  <a:srgbClr val="005B92"/>
                </a:solidFill>
                <a:effectLst/>
                <a:latin typeface="Noto Sans"/>
                <a:hlinkClick r:id="rId20"/>
              </a:rPr>
              <a:t> </a:t>
            </a:r>
            <a:r>
              <a:rPr lang="tr-TR" sz="900" b="0" i="0" u="sng" dirty="0" err="1">
                <a:solidFill>
                  <a:srgbClr val="005B92"/>
                </a:solidFill>
                <a:effectLst/>
                <a:latin typeface="Noto Sans"/>
                <a:hlinkClick r:id="rId20"/>
              </a:rPr>
              <a:t>monitoring</a:t>
            </a:r>
            <a:r>
              <a:rPr lang="tr-TR" sz="900" b="0" i="0" u="sng" dirty="0">
                <a:solidFill>
                  <a:srgbClr val="005B92"/>
                </a:solidFill>
                <a:effectLst/>
                <a:latin typeface="Noto Sans"/>
                <a:hlinkClick r:id="rId20"/>
              </a:rPr>
              <a:t> </a:t>
            </a:r>
            <a:r>
              <a:rPr lang="tr-TR" sz="900" b="0" i="0" u="sng" dirty="0" err="1">
                <a:solidFill>
                  <a:srgbClr val="005B92"/>
                </a:solidFill>
                <a:effectLst/>
                <a:latin typeface="Noto Sans"/>
                <a:hlinkClick r:id="rId20"/>
              </a:rPr>
              <a:t>to</a:t>
            </a:r>
            <a:r>
              <a:rPr lang="tr-TR" sz="900" b="0" i="0" u="sng" dirty="0">
                <a:solidFill>
                  <a:srgbClr val="005B92"/>
                </a:solidFill>
                <a:effectLst/>
                <a:latin typeface="Noto Sans"/>
                <a:hlinkClick r:id="rId20"/>
              </a:rPr>
              <a:t> </a:t>
            </a:r>
            <a:r>
              <a:rPr lang="tr-TR" sz="900" b="0" i="0" u="sng" dirty="0" err="1">
                <a:solidFill>
                  <a:srgbClr val="005B92"/>
                </a:solidFill>
                <a:effectLst/>
                <a:latin typeface="Noto Sans"/>
                <a:hlinkClick r:id="rId20"/>
              </a:rPr>
              <a:t>diagnose</a:t>
            </a:r>
            <a:r>
              <a:rPr lang="tr-TR" sz="900" b="0" i="0" u="sng" dirty="0">
                <a:solidFill>
                  <a:srgbClr val="005B92"/>
                </a:solidFill>
                <a:effectLst/>
                <a:latin typeface="Noto Sans"/>
                <a:hlinkClick r:id="rId20"/>
              </a:rPr>
              <a:t> </a:t>
            </a:r>
            <a:r>
              <a:rPr lang="tr-TR" sz="900" b="0" i="0" u="sng" dirty="0" err="1">
                <a:solidFill>
                  <a:srgbClr val="005B92"/>
                </a:solidFill>
                <a:effectLst/>
                <a:latin typeface="Noto Sans"/>
                <a:hlinkClick r:id="rId20"/>
              </a:rPr>
              <a:t>hypertension</a:t>
            </a:r>
            <a:r>
              <a:rPr lang="tr-TR" sz="900" b="0" i="0" u="sng" dirty="0">
                <a:solidFill>
                  <a:srgbClr val="005B92"/>
                </a:solidFill>
                <a:effectLst/>
                <a:latin typeface="Noto Sans"/>
                <a:hlinkClick r:id="rId20"/>
              </a:rPr>
              <a:t>--an idea </a:t>
            </a:r>
            <a:r>
              <a:rPr lang="tr-TR" sz="900" b="0" i="0" u="sng" dirty="0" err="1">
                <a:solidFill>
                  <a:srgbClr val="005B92"/>
                </a:solidFill>
                <a:effectLst/>
                <a:latin typeface="Noto Sans"/>
                <a:hlinkClick r:id="rId20"/>
              </a:rPr>
              <a:t>whose</a:t>
            </a:r>
            <a:r>
              <a:rPr lang="tr-TR" sz="900" b="0" i="0" u="sng" dirty="0">
                <a:solidFill>
                  <a:srgbClr val="005B92"/>
                </a:solidFill>
                <a:effectLst/>
                <a:latin typeface="Noto Sans"/>
                <a:hlinkClick r:id="rId20"/>
              </a:rPr>
              <a:t> time has </a:t>
            </a:r>
            <a:r>
              <a:rPr lang="tr-TR" sz="900" b="0" i="0" u="sng" dirty="0" err="1">
                <a:solidFill>
                  <a:srgbClr val="005B92"/>
                </a:solidFill>
                <a:effectLst/>
                <a:latin typeface="Noto Sans"/>
                <a:hlinkClick r:id="rId20"/>
              </a:rPr>
              <a:t>come</a:t>
            </a:r>
            <a:r>
              <a:rPr lang="tr-TR" sz="900" b="0" i="0" u="sng" dirty="0">
                <a:solidFill>
                  <a:srgbClr val="005B92"/>
                </a:solidFill>
                <a:effectLst/>
                <a:latin typeface="Noto Sans"/>
                <a:hlinkClick r:id="rId20"/>
              </a:rPr>
              <a:t>. J </a:t>
            </a:r>
            <a:r>
              <a:rPr lang="tr-TR" sz="900" b="0" i="0" u="sng" dirty="0" err="1">
                <a:solidFill>
                  <a:srgbClr val="005B92"/>
                </a:solidFill>
                <a:effectLst/>
                <a:latin typeface="Noto Sans"/>
                <a:hlinkClick r:id="rId20"/>
              </a:rPr>
              <a:t>Am</a:t>
            </a:r>
            <a:r>
              <a:rPr lang="tr-TR" sz="900" b="0" i="0" u="sng" dirty="0">
                <a:solidFill>
                  <a:srgbClr val="005B92"/>
                </a:solidFill>
                <a:effectLst/>
                <a:latin typeface="Noto Sans"/>
                <a:hlinkClick r:id="rId20"/>
              </a:rPr>
              <a:t> </a:t>
            </a:r>
            <a:r>
              <a:rPr lang="tr-TR" sz="900" b="0" i="0" u="sng" dirty="0" err="1">
                <a:solidFill>
                  <a:srgbClr val="005B92"/>
                </a:solidFill>
                <a:effectLst/>
                <a:latin typeface="Noto Sans"/>
                <a:hlinkClick r:id="rId20"/>
              </a:rPr>
              <a:t>Soc</a:t>
            </a:r>
            <a:r>
              <a:rPr lang="tr-TR" sz="900" b="0" i="0" u="sng" dirty="0">
                <a:solidFill>
                  <a:srgbClr val="005B92"/>
                </a:solidFill>
                <a:effectLst/>
                <a:latin typeface="Noto Sans"/>
                <a:hlinkClick r:id="rId20"/>
              </a:rPr>
              <a:t> </a:t>
            </a:r>
            <a:r>
              <a:rPr lang="tr-TR" sz="900" b="0" i="0" u="sng" dirty="0" err="1">
                <a:solidFill>
                  <a:srgbClr val="005B92"/>
                </a:solidFill>
                <a:effectLst/>
                <a:latin typeface="Noto Sans"/>
                <a:hlinkClick r:id="rId20"/>
              </a:rPr>
              <a:t>Hypertens</a:t>
            </a:r>
            <a:r>
              <a:rPr lang="tr-TR" sz="900" b="0" i="0" u="sng" dirty="0">
                <a:solidFill>
                  <a:srgbClr val="005B92"/>
                </a:solidFill>
                <a:effectLst/>
                <a:latin typeface="Noto Sans"/>
                <a:hlinkClick r:id="rId20"/>
              </a:rPr>
              <a:t> 2016; 10:89.</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21"/>
              </a:rPr>
              <a:t>Chobanian</a:t>
            </a:r>
            <a:r>
              <a:rPr lang="tr-TR" sz="900" b="0" i="0" u="sng" dirty="0">
                <a:solidFill>
                  <a:srgbClr val="005B92"/>
                </a:solidFill>
                <a:effectLst/>
                <a:latin typeface="Noto Sans"/>
                <a:hlinkClick r:id="rId21"/>
              </a:rPr>
              <a:t> AV, </a:t>
            </a:r>
            <a:r>
              <a:rPr lang="tr-TR" sz="900" b="0" i="0" u="sng" dirty="0" err="1">
                <a:solidFill>
                  <a:srgbClr val="005B92"/>
                </a:solidFill>
                <a:effectLst/>
                <a:latin typeface="Noto Sans"/>
                <a:hlinkClick r:id="rId21"/>
              </a:rPr>
              <a:t>Bakris</a:t>
            </a:r>
            <a:r>
              <a:rPr lang="tr-TR" sz="900" b="0" i="0" u="sng" dirty="0">
                <a:solidFill>
                  <a:srgbClr val="005B92"/>
                </a:solidFill>
                <a:effectLst/>
                <a:latin typeface="Noto Sans"/>
                <a:hlinkClick r:id="rId21"/>
              </a:rPr>
              <a:t> GL, Black HR, et al. </a:t>
            </a:r>
            <a:r>
              <a:rPr lang="tr-TR" sz="900" b="0" i="0" u="sng" dirty="0" err="1">
                <a:solidFill>
                  <a:srgbClr val="005B92"/>
                </a:solidFill>
                <a:effectLst/>
                <a:latin typeface="Noto Sans"/>
                <a:hlinkClick r:id="rId21"/>
              </a:rPr>
              <a:t>The</a:t>
            </a:r>
            <a:r>
              <a:rPr lang="tr-TR" sz="900" b="0" i="0" u="sng" dirty="0">
                <a:solidFill>
                  <a:srgbClr val="005B92"/>
                </a:solidFill>
                <a:effectLst/>
                <a:latin typeface="Noto Sans"/>
                <a:hlinkClick r:id="rId21"/>
              </a:rPr>
              <a:t> </a:t>
            </a:r>
            <a:r>
              <a:rPr lang="tr-TR" sz="900" b="0" i="0" u="sng" dirty="0" err="1">
                <a:solidFill>
                  <a:srgbClr val="005B92"/>
                </a:solidFill>
                <a:effectLst/>
                <a:latin typeface="Noto Sans"/>
                <a:hlinkClick r:id="rId21"/>
              </a:rPr>
              <a:t>Seventh</a:t>
            </a:r>
            <a:r>
              <a:rPr lang="tr-TR" sz="900" b="0" i="0" u="sng" dirty="0">
                <a:solidFill>
                  <a:srgbClr val="005B92"/>
                </a:solidFill>
                <a:effectLst/>
                <a:latin typeface="Noto Sans"/>
                <a:hlinkClick r:id="rId21"/>
              </a:rPr>
              <a:t> Report of </a:t>
            </a:r>
            <a:r>
              <a:rPr lang="tr-TR" sz="900" b="0" i="0" u="sng" dirty="0" err="1">
                <a:solidFill>
                  <a:srgbClr val="005B92"/>
                </a:solidFill>
                <a:effectLst/>
                <a:latin typeface="Noto Sans"/>
                <a:hlinkClick r:id="rId21"/>
              </a:rPr>
              <a:t>the</a:t>
            </a:r>
            <a:r>
              <a:rPr lang="tr-TR" sz="900" b="0" i="0" u="sng" dirty="0">
                <a:solidFill>
                  <a:srgbClr val="005B92"/>
                </a:solidFill>
                <a:effectLst/>
                <a:latin typeface="Noto Sans"/>
                <a:hlinkClick r:id="rId21"/>
              </a:rPr>
              <a:t> </a:t>
            </a:r>
            <a:r>
              <a:rPr lang="tr-TR" sz="900" b="0" i="0" u="sng" dirty="0" err="1">
                <a:solidFill>
                  <a:srgbClr val="005B92"/>
                </a:solidFill>
                <a:effectLst/>
                <a:latin typeface="Noto Sans"/>
                <a:hlinkClick r:id="rId21"/>
              </a:rPr>
              <a:t>Joint</a:t>
            </a:r>
            <a:r>
              <a:rPr lang="tr-TR" sz="900" b="0" i="0" u="sng" dirty="0">
                <a:solidFill>
                  <a:srgbClr val="005B92"/>
                </a:solidFill>
                <a:effectLst/>
                <a:latin typeface="Noto Sans"/>
                <a:hlinkClick r:id="rId21"/>
              </a:rPr>
              <a:t> </a:t>
            </a:r>
            <a:r>
              <a:rPr lang="tr-TR" sz="900" b="0" i="0" u="sng" dirty="0" err="1">
                <a:solidFill>
                  <a:srgbClr val="005B92"/>
                </a:solidFill>
                <a:effectLst/>
                <a:latin typeface="Noto Sans"/>
                <a:hlinkClick r:id="rId21"/>
              </a:rPr>
              <a:t>National</a:t>
            </a:r>
            <a:r>
              <a:rPr lang="tr-TR" sz="900" b="0" i="0" u="sng" dirty="0">
                <a:solidFill>
                  <a:srgbClr val="005B92"/>
                </a:solidFill>
                <a:effectLst/>
                <a:latin typeface="Noto Sans"/>
                <a:hlinkClick r:id="rId21"/>
              </a:rPr>
              <a:t> </a:t>
            </a:r>
            <a:r>
              <a:rPr lang="tr-TR" sz="900" b="0" i="0" u="sng" dirty="0" err="1">
                <a:solidFill>
                  <a:srgbClr val="005B92"/>
                </a:solidFill>
                <a:effectLst/>
                <a:latin typeface="Noto Sans"/>
                <a:hlinkClick r:id="rId21"/>
              </a:rPr>
              <a:t>Committee</a:t>
            </a:r>
            <a:r>
              <a:rPr lang="tr-TR" sz="900" b="0" i="0" u="sng" dirty="0">
                <a:solidFill>
                  <a:srgbClr val="005B92"/>
                </a:solidFill>
                <a:effectLst/>
                <a:latin typeface="Noto Sans"/>
                <a:hlinkClick r:id="rId21"/>
              </a:rPr>
              <a:t> on </a:t>
            </a:r>
            <a:r>
              <a:rPr lang="tr-TR" sz="900" b="0" i="0" u="sng" dirty="0" err="1">
                <a:solidFill>
                  <a:srgbClr val="005B92"/>
                </a:solidFill>
                <a:effectLst/>
                <a:latin typeface="Noto Sans"/>
                <a:hlinkClick r:id="rId21"/>
              </a:rPr>
              <a:t>Prevention</a:t>
            </a:r>
            <a:r>
              <a:rPr lang="tr-TR" sz="900" b="0" i="0" u="sng" dirty="0">
                <a:solidFill>
                  <a:srgbClr val="005B92"/>
                </a:solidFill>
                <a:effectLst/>
                <a:latin typeface="Noto Sans"/>
                <a:hlinkClick r:id="rId21"/>
              </a:rPr>
              <a:t>, </a:t>
            </a:r>
            <a:r>
              <a:rPr lang="tr-TR" sz="900" b="0" i="0" u="sng" dirty="0" err="1">
                <a:solidFill>
                  <a:srgbClr val="005B92"/>
                </a:solidFill>
                <a:effectLst/>
                <a:latin typeface="Noto Sans"/>
                <a:hlinkClick r:id="rId21"/>
              </a:rPr>
              <a:t>Detection</a:t>
            </a:r>
            <a:r>
              <a:rPr lang="tr-TR" sz="900" b="0" i="0" u="sng" dirty="0">
                <a:solidFill>
                  <a:srgbClr val="005B92"/>
                </a:solidFill>
                <a:effectLst/>
                <a:latin typeface="Noto Sans"/>
                <a:hlinkClick r:id="rId21"/>
              </a:rPr>
              <a:t>, Evaluation, </a:t>
            </a:r>
            <a:r>
              <a:rPr lang="tr-TR" sz="900" b="0" i="0" u="sng" dirty="0" err="1">
                <a:solidFill>
                  <a:srgbClr val="005B92"/>
                </a:solidFill>
                <a:effectLst/>
                <a:latin typeface="Noto Sans"/>
                <a:hlinkClick r:id="rId21"/>
              </a:rPr>
              <a:t>and</a:t>
            </a:r>
            <a:r>
              <a:rPr lang="tr-TR" sz="900" b="0" i="0" u="sng" dirty="0">
                <a:solidFill>
                  <a:srgbClr val="005B92"/>
                </a:solidFill>
                <a:effectLst/>
                <a:latin typeface="Noto Sans"/>
                <a:hlinkClick r:id="rId21"/>
              </a:rPr>
              <a:t> </a:t>
            </a:r>
            <a:r>
              <a:rPr lang="tr-TR" sz="900" b="0" i="0" u="sng" dirty="0" err="1">
                <a:solidFill>
                  <a:srgbClr val="005B92"/>
                </a:solidFill>
                <a:effectLst/>
                <a:latin typeface="Noto Sans"/>
                <a:hlinkClick r:id="rId21"/>
              </a:rPr>
              <a:t>Treatment</a:t>
            </a:r>
            <a:r>
              <a:rPr lang="tr-TR" sz="900" b="0" i="0" u="sng" dirty="0">
                <a:solidFill>
                  <a:srgbClr val="005B92"/>
                </a:solidFill>
                <a:effectLst/>
                <a:latin typeface="Noto Sans"/>
                <a:hlinkClick r:id="rId21"/>
              </a:rPr>
              <a:t> of High Blood </a:t>
            </a:r>
            <a:r>
              <a:rPr lang="tr-TR" sz="900" b="0" i="0" u="sng" dirty="0" err="1">
                <a:solidFill>
                  <a:srgbClr val="005B92"/>
                </a:solidFill>
                <a:effectLst/>
                <a:latin typeface="Noto Sans"/>
                <a:hlinkClick r:id="rId21"/>
              </a:rPr>
              <a:t>Pressure</a:t>
            </a:r>
            <a:r>
              <a:rPr lang="tr-TR" sz="900" b="0" i="0" u="sng" dirty="0">
                <a:solidFill>
                  <a:srgbClr val="005B92"/>
                </a:solidFill>
                <a:effectLst/>
                <a:latin typeface="Noto Sans"/>
                <a:hlinkClick r:id="rId21"/>
              </a:rPr>
              <a:t>: </a:t>
            </a:r>
            <a:r>
              <a:rPr lang="tr-TR" sz="900" b="0" i="0" u="sng" dirty="0" err="1">
                <a:solidFill>
                  <a:srgbClr val="005B92"/>
                </a:solidFill>
                <a:effectLst/>
                <a:latin typeface="Noto Sans"/>
                <a:hlinkClick r:id="rId21"/>
              </a:rPr>
              <a:t>the</a:t>
            </a:r>
            <a:r>
              <a:rPr lang="tr-TR" sz="900" b="0" i="0" u="sng" dirty="0">
                <a:solidFill>
                  <a:srgbClr val="005B92"/>
                </a:solidFill>
                <a:effectLst/>
                <a:latin typeface="Noto Sans"/>
                <a:hlinkClick r:id="rId21"/>
              </a:rPr>
              <a:t> JNC 7 </a:t>
            </a:r>
            <a:r>
              <a:rPr lang="tr-TR" sz="900" b="0" i="0" u="sng" dirty="0" err="1">
                <a:solidFill>
                  <a:srgbClr val="005B92"/>
                </a:solidFill>
                <a:effectLst/>
                <a:latin typeface="Noto Sans"/>
                <a:hlinkClick r:id="rId21"/>
              </a:rPr>
              <a:t>report</a:t>
            </a:r>
            <a:r>
              <a:rPr lang="tr-TR" sz="900" b="0" i="0" u="sng" dirty="0">
                <a:solidFill>
                  <a:srgbClr val="005B92"/>
                </a:solidFill>
                <a:effectLst/>
                <a:latin typeface="Noto Sans"/>
                <a:hlinkClick r:id="rId21"/>
              </a:rPr>
              <a:t>. JAMA 2003; 289:2560.</a:t>
            </a:r>
            <a:endParaRPr lang="tr-TR" sz="900" b="0" i="0" dirty="0">
              <a:solidFill>
                <a:srgbClr val="232323"/>
              </a:solidFill>
              <a:effectLst/>
              <a:latin typeface="Noto Sans"/>
            </a:endParaRPr>
          </a:p>
          <a:p>
            <a:pPr algn="l">
              <a:buFont typeface="+mj-lt"/>
              <a:buAutoNum type="arabicPeriod"/>
            </a:pPr>
            <a:r>
              <a:rPr lang="tr-TR" sz="900" b="0" i="0" u="sng" dirty="0" err="1">
                <a:solidFill>
                  <a:srgbClr val="005B92"/>
                </a:solidFill>
                <a:effectLst/>
                <a:latin typeface="Noto Sans"/>
                <a:hlinkClick r:id="rId22"/>
              </a:rPr>
              <a:t>Mancia</a:t>
            </a:r>
            <a:r>
              <a:rPr lang="tr-TR" sz="900" b="0" i="0" u="sng" dirty="0">
                <a:solidFill>
                  <a:srgbClr val="005B92"/>
                </a:solidFill>
                <a:effectLst/>
                <a:latin typeface="Noto Sans"/>
                <a:hlinkClick r:id="rId22"/>
              </a:rPr>
              <a:t> G, De </a:t>
            </a:r>
            <a:r>
              <a:rPr lang="tr-TR" sz="900" b="0" i="0" u="sng" dirty="0" err="1">
                <a:solidFill>
                  <a:srgbClr val="005B92"/>
                </a:solidFill>
                <a:effectLst/>
                <a:latin typeface="Noto Sans"/>
                <a:hlinkClick r:id="rId22"/>
              </a:rPr>
              <a:t>Backer</a:t>
            </a:r>
            <a:r>
              <a:rPr lang="tr-TR" sz="900" b="0" i="0" u="sng" dirty="0">
                <a:solidFill>
                  <a:srgbClr val="005B92"/>
                </a:solidFill>
                <a:effectLst/>
                <a:latin typeface="Noto Sans"/>
                <a:hlinkClick r:id="rId22"/>
              </a:rPr>
              <a:t> G, </a:t>
            </a:r>
            <a:r>
              <a:rPr lang="tr-TR" sz="900" b="0" i="0" u="sng" dirty="0" err="1">
                <a:solidFill>
                  <a:srgbClr val="005B92"/>
                </a:solidFill>
                <a:effectLst/>
                <a:latin typeface="Noto Sans"/>
                <a:hlinkClick r:id="rId22"/>
              </a:rPr>
              <a:t>Dominiczak</a:t>
            </a:r>
            <a:r>
              <a:rPr lang="tr-TR" sz="900" b="0" i="0" u="sng" dirty="0">
                <a:solidFill>
                  <a:srgbClr val="005B92"/>
                </a:solidFill>
                <a:effectLst/>
                <a:latin typeface="Noto Sans"/>
                <a:hlinkClick r:id="rId22"/>
              </a:rPr>
              <a:t> A, et al. 2007 </a:t>
            </a:r>
            <a:r>
              <a:rPr lang="tr-TR" sz="900" b="0" i="0" u="sng" dirty="0" err="1">
                <a:solidFill>
                  <a:srgbClr val="005B92"/>
                </a:solidFill>
                <a:effectLst/>
                <a:latin typeface="Noto Sans"/>
                <a:hlinkClick r:id="rId22"/>
              </a:rPr>
              <a:t>Guidelines</a:t>
            </a:r>
            <a:r>
              <a:rPr lang="tr-TR" sz="900" b="0" i="0" u="sng" dirty="0">
                <a:solidFill>
                  <a:srgbClr val="005B92"/>
                </a:solidFill>
                <a:effectLst/>
                <a:latin typeface="Noto Sans"/>
                <a:hlinkClick r:id="rId22"/>
              </a:rPr>
              <a:t> </a:t>
            </a:r>
            <a:r>
              <a:rPr lang="tr-TR" sz="900" b="0" i="0" u="sng" dirty="0" err="1">
                <a:solidFill>
                  <a:srgbClr val="005B92"/>
                </a:solidFill>
                <a:effectLst/>
                <a:latin typeface="Noto Sans"/>
                <a:hlinkClick r:id="rId22"/>
              </a:rPr>
              <a:t>for</a:t>
            </a:r>
            <a:r>
              <a:rPr lang="tr-TR" sz="900" b="0" i="0" u="sng" dirty="0">
                <a:solidFill>
                  <a:srgbClr val="005B92"/>
                </a:solidFill>
                <a:effectLst/>
                <a:latin typeface="Noto Sans"/>
                <a:hlinkClick r:id="rId22"/>
              </a:rPr>
              <a:t> </a:t>
            </a:r>
            <a:r>
              <a:rPr lang="tr-TR" sz="900" b="0" i="0" u="sng" dirty="0" err="1">
                <a:solidFill>
                  <a:srgbClr val="005B92"/>
                </a:solidFill>
                <a:effectLst/>
                <a:latin typeface="Noto Sans"/>
                <a:hlinkClick r:id="rId22"/>
              </a:rPr>
              <a:t>the</a:t>
            </a:r>
            <a:r>
              <a:rPr lang="tr-TR" sz="900" b="0" i="0" u="sng" dirty="0">
                <a:solidFill>
                  <a:srgbClr val="005B92"/>
                </a:solidFill>
                <a:effectLst/>
                <a:latin typeface="Noto Sans"/>
                <a:hlinkClick r:id="rId22"/>
              </a:rPr>
              <a:t> Management of </a:t>
            </a:r>
            <a:r>
              <a:rPr lang="tr-TR" sz="900" b="0" i="0" u="sng" dirty="0" err="1">
                <a:solidFill>
                  <a:srgbClr val="005B92"/>
                </a:solidFill>
                <a:effectLst/>
                <a:latin typeface="Noto Sans"/>
                <a:hlinkClick r:id="rId22"/>
              </a:rPr>
              <a:t>Arterial</a:t>
            </a:r>
            <a:r>
              <a:rPr lang="tr-TR" sz="900" b="0" i="0" u="sng" dirty="0">
                <a:solidFill>
                  <a:srgbClr val="005B92"/>
                </a:solidFill>
                <a:effectLst/>
                <a:latin typeface="Noto Sans"/>
                <a:hlinkClick r:id="rId22"/>
              </a:rPr>
              <a:t> </a:t>
            </a:r>
            <a:r>
              <a:rPr lang="tr-TR" sz="900" b="0" i="0" u="sng" dirty="0" err="1">
                <a:solidFill>
                  <a:srgbClr val="005B92"/>
                </a:solidFill>
                <a:effectLst/>
                <a:latin typeface="Noto Sans"/>
                <a:hlinkClick r:id="rId22"/>
              </a:rPr>
              <a:t>Hypertension</a:t>
            </a:r>
            <a:r>
              <a:rPr lang="tr-TR" sz="900" b="0" i="0" u="sng" dirty="0">
                <a:solidFill>
                  <a:srgbClr val="005B92"/>
                </a:solidFill>
                <a:effectLst/>
                <a:latin typeface="Noto Sans"/>
                <a:hlinkClick r:id="rId22"/>
              </a:rPr>
              <a:t>: </a:t>
            </a:r>
            <a:r>
              <a:rPr lang="tr-TR" sz="900" b="0" i="0" u="sng" dirty="0" err="1">
                <a:solidFill>
                  <a:srgbClr val="005B92"/>
                </a:solidFill>
                <a:effectLst/>
                <a:latin typeface="Noto Sans"/>
                <a:hlinkClick r:id="rId22"/>
              </a:rPr>
              <a:t>The</a:t>
            </a:r>
            <a:r>
              <a:rPr lang="tr-TR" sz="900" b="0" i="0" u="sng" dirty="0">
                <a:solidFill>
                  <a:srgbClr val="005B92"/>
                </a:solidFill>
                <a:effectLst/>
                <a:latin typeface="Noto Sans"/>
                <a:hlinkClick r:id="rId22"/>
              </a:rPr>
              <a:t> </a:t>
            </a:r>
            <a:r>
              <a:rPr lang="tr-TR" sz="900" b="0" i="0" u="sng" dirty="0" err="1">
                <a:solidFill>
                  <a:srgbClr val="005B92"/>
                </a:solidFill>
                <a:effectLst/>
                <a:latin typeface="Noto Sans"/>
                <a:hlinkClick r:id="rId22"/>
              </a:rPr>
              <a:t>Task</a:t>
            </a:r>
            <a:r>
              <a:rPr lang="tr-TR" sz="900" b="0" i="0" u="sng" dirty="0">
                <a:solidFill>
                  <a:srgbClr val="005B92"/>
                </a:solidFill>
                <a:effectLst/>
                <a:latin typeface="Noto Sans"/>
                <a:hlinkClick r:id="rId22"/>
              </a:rPr>
              <a:t> Force </a:t>
            </a:r>
            <a:r>
              <a:rPr lang="tr-TR" sz="900" b="0" i="0" u="sng" dirty="0" err="1">
                <a:solidFill>
                  <a:srgbClr val="005B92"/>
                </a:solidFill>
                <a:effectLst/>
                <a:latin typeface="Noto Sans"/>
                <a:hlinkClick r:id="rId22"/>
              </a:rPr>
              <a:t>for</a:t>
            </a:r>
            <a:r>
              <a:rPr lang="tr-TR" sz="900" b="0" i="0" u="sng" dirty="0">
                <a:solidFill>
                  <a:srgbClr val="005B92"/>
                </a:solidFill>
                <a:effectLst/>
                <a:latin typeface="Noto Sans"/>
                <a:hlinkClick r:id="rId22"/>
              </a:rPr>
              <a:t> </a:t>
            </a:r>
            <a:r>
              <a:rPr lang="tr-TR" sz="900" b="0" i="0" u="sng" dirty="0" err="1">
                <a:solidFill>
                  <a:srgbClr val="005B92"/>
                </a:solidFill>
                <a:effectLst/>
                <a:latin typeface="Noto Sans"/>
                <a:hlinkClick r:id="rId22"/>
              </a:rPr>
              <a:t>the</a:t>
            </a:r>
            <a:r>
              <a:rPr lang="tr-TR" sz="900" b="0" i="0" u="sng" dirty="0">
                <a:solidFill>
                  <a:srgbClr val="005B92"/>
                </a:solidFill>
                <a:effectLst/>
                <a:latin typeface="Noto Sans"/>
                <a:hlinkClick r:id="rId22"/>
              </a:rPr>
              <a:t> Management of </a:t>
            </a:r>
            <a:r>
              <a:rPr lang="tr-TR" sz="900" b="0" i="0" u="sng" dirty="0" err="1">
                <a:solidFill>
                  <a:srgbClr val="005B92"/>
                </a:solidFill>
                <a:effectLst/>
                <a:latin typeface="Noto Sans"/>
                <a:hlinkClick r:id="rId22"/>
              </a:rPr>
              <a:t>Arterial</a:t>
            </a:r>
            <a:r>
              <a:rPr lang="tr-TR" sz="900" b="0" i="0" u="sng" dirty="0">
                <a:solidFill>
                  <a:srgbClr val="005B92"/>
                </a:solidFill>
                <a:effectLst/>
                <a:latin typeface="Noto Sans"/>
                <a:hlinkClick r:id="rId22"/>
              </a:rPr>
              <a:t> </a:t>
            </a:r>
            <a:r>
              <a:rPr lang="tr-TR" sz="900" b="0" i="0" u="sng" dirty="0" err="1">
                <a:solidFill>
                  <a:srgbClr val="005B92"/>
                </a:solidFill>
                <a:effectLst/>
                <a:latin typeface="Noto Sans"/>
                <a:hlinkClick r:id="rId22"/>
              </a:rPr>
              <a:t>Hypertension</a:t>
            </a:r>
            <a:r>
              <a:rPr lang="tr-TR" sz="900" b="0" i="0" u="sng" dirty="0">
                <a:solidFill>
                  <a:srgbClr val="005B92"/>
                </a:solidFill>
                <a:effectLst/>
                <a:latin typeface="Noto Sans"/>
                <a:hlinkClick r:id="rId22"/>
              </a:rPr>
              <a:t> of </a:t>
            </a:r>
            <a:r>
              <a:rPr lang="tr-TR" sz="900" b="0" i="0" u="sng" dirty="0" err="1">
                <a:solidFill>
                  <a:srgbClr val="005B92"/>
                </a:solidFill>
                <a:effectLst/>
                <a:latin typeface="Noto Sans"/>
                <a:hlinkClick r:id="rId22"/>
              </a:rPr>
              <a:t>the</a:t>
            </a:r>
            <a:r>
              <a:rPr lang="tr-TR" sz="900" b="0" i="0" u="sng" dirty="0">
                <a:solidFill>
                  <a:srgbClr val="005B92"/>
                </a:solidFill>
                <a:effectLst/>
                <a:latin typeface="Noto Sans"/>
                <a:hlinkClick r:id="rId22"/>
              </a:rPr>
              <a:t> </a:t>
            </a:r>
            <a:r>
              <a:rPr lang="tr-TR" sz="900" b="0" i="0" u="sng" dirty="0" err="1">
                <a:solidFill>
                  <a:srgbClr val="005B92"/>
                </a:solidFill>
                <a:effectLst/>
                <a:latin typeface="Noto Sans"/>
                <a:hlinkClick r:id="rId22"/>
              </a:rPr>
              <a:t>European</a:t>
            </a:r>
            <a:r>
              <a:rPr lang="tr-TR" sz="900" b="0" i="0" u="sng" dirty="0">
                <a:solidFill>
                  <a:srgbClr val="005B92"/>
                </a:solidFill>
                <a:effectLst/>
                <a:latin typeface="Noto Sans"/>
                <a:hlinkClick r:id="rId22"/>
              </a:rPr>
              <a:t> </a:t>
            </a:r>
            <a:r>
              <a:rPr lang="tr-TR" sz="900" b="0" i="0" u="sng" dirty="0" err="1">
                <a:solidFill>
                  <a:srgbClr val="005B92"/>
                </a:solidFill>
                <a:effectLst/>
                <a:latin typeface="Noto Sans"/>
                <a:hlinkClick r:id="rId22"/>
              </a:rPr>
              <a:t>Society</a:t>
            </a:r>
            <a:r>
              <a:rPr lang="tr-TR" sz="900" b="0" i="0" u="sng" dirty="0">
                <a:solidFill>
                  <a:srgbClr val="005B92"/>
                </a:solidFill>
                <a:effectLst/>
                <a:latin typeface="Noto Sans"/>
                <a:hlinkClick r:id="rId22"/>
              </a:rPr>
              <a:t> of </a:t>
            </a:r>
            <a:r>
              <a:rPr lang="tr-TR" sz="900" b="0" i="0" u="sng" dirty="0" err="1">
                <a:solidFill>
                  <a:srgbClr val="005B92"/>
                </a:solidFill>
                <a:effectLst/>
                <a:latin typeface="Noto Sans"/>
                <a:hlinkClick r:id="rId22"/>
              </a:rPr>
              <a:t>Hypertension</a:t>
            </a:r>
            <a:r>
              <a:rPr lang="tr-TR" sz="900" b="0" i="0" u="sng" dirty="0">
                <a:solidFill>
                  <a:srgbClr val="005B92"/>
                </a:solidFill>
                <a:effectLst/>
                <a:latin typeface="Noto Sans"/>
                <a:hlinkClick r:id="rId22"/>
              </a:rPr>
              <a:t> (ESH) </a:t>
            </a:r>
            <a:r>
              <a:rPr lang="tr-TR" sz="900" b="0" i="0" u="sng" dirty="0" err="1">
                <a:solidFill>
                  <a:srgbClr val="005B92"/>
                </a:solidFill>
                <a:effectLst/>
                <a:latin typeface="Noto Sans"/>
                <a:hlinkClick r:id="rId22"/>
              </a:rPr>
              <a:t>and</a:t>
            </a:r>
            <a:r>
              <a:rPr lang="tr-TR" sz="900" b="0" i="0" u="sng" dirty="0">
                <a:solidFill>
                  <a:srgbClr val="005B92"/>
                </a:solidFill>
                <a:effectLst/>
                <a:latin typeface="Noto Sans"/>
                <a:hlinkClick r:id="rId22"/>
              </a:rPr>
              <a:t> of </a:t>
            </a:r>
            <a:r>
              <a:rPr lang="tr-TR" sz="900" b="0" i="0" u="sng" dirty="0" err="1">
                <a:solidFill>
                  <a:srgbClr val="005B92"/>
                </a:solidFill>
                <a:effectLst/>
                <a:latin typeface="Noto Sans"/>
                <a:hlinkClick r:id="rId22"/>
              </a:rPr>
              <a:t>the</a:t>
            </a:r>
            <a:r>
              <a:rPr lang="tr-TR" sz="900" b="0" i="0" u="sng" dirty="0">
                <a:solidFill>
                  <a:srgbClr val="005B92"/>
                </a:solidFill>
                <a:effectLst/>
                <a:latin typeface="Noto Sans"/>
                <a:hlinkClick r:id="rId22"/>
              </a:rPr>
              <a:t> </a:t>
            </a:r>
            <a:r>
              <a:rPr lang="tr-TR" sz="900" b="0" i="0" u="sng" dirty="0" err="1">
                <a:solidFill>
                  <a:srgbClr val="005B92"/>
                </a:solidFill>
                <a:effectLst/>
                <a:latin typeface="Noto Sans"/>
                <a:hlinkClick r:id="rId22"/>
              </a:rPr>
              <a:t>European</a:t>
            </a:r>
            <a:r>
              <a:rPr lang="tr-TR" sz="900" b="0" i="0" u="sng" dirty="0">
                <a:solidFill>
                  <a:srgbClr val="005B92"/>
                </a:solidFill>
                <a:effectLst/>
                <a:latin typeface="Noto Sans"/>
                <a:hlinkClick r:id="rId22"/>
              </a:rPr>
              <a:t> </a:t>
            </a:r>
            <a:r>
              <a:rPr lang="tr-TR" sz="900" b="0" i="0" u="sng" dirty="0" err="1">
                <a:solidFill>
                  <a:srgbClr val="005B92"/>
                </a:solidFill>
                <a:effectLst/>
                <a:latin typeface="Noto Sans"/>
                <a:hlinkClick r:id="rId22"/>
              </a:rPr>
              <a:t>Society</a:t>
            </a:r>
            <a:r>
              <a:rPr lang="tr-TR" sz="900" b="0" i="0" u="sng" dirty="0">
                <a:solidFill>
                  <a:srgbClr val="005B92"/>
                </a:solidFill>
                <a:effectLst/>
                <a:latin typeface="Noto Sans"/>
                <a:hlinkClick r:id="rId22"/>
              </a:rPr>
              <a:t> of </a:t>
            </a:r>
            <a:r>
              <a:rPr lang="tr-TR" sz="900" b="0" i="0" u="sng" dirty="0" err="1">
                <a:solidFill>
                  <a:srgbClr val="005B92"/>
                </a:solidFill>
                <a:effectLst/>
                <a:latin typeface="Noto Sans"/>
                <a:hlinkClick r:id="rId22"/>
              </a:rPr>
              <a:t>Cardiology</a:t>
            </a:r>
            <a:r>
              <a:rPr lang="tr-TR" sz="900" b="0" i="0" u="sng" dirty="0">
                <a:solidFill>
                  <a:srgbClr val="005B92"/>
                </a:solidFill>
                <a:effectLst/>
                <a:latin typeface="Noto Sans"/>
                <a:hlinkClick r:id="rId22"/>
              </a:rPr>
              <a:t> (ESC). J </a:t>
            </a:r>
            <a:r>
              <a:rPr lang="tr-TR" sz="900" b="0" i="0" u="sng" dirty="0" err="1">
                <a:solidFill>
                  <a:srgbClr val="005B92"/>
                </a:solidFill>
                <a:effectLst/>
                <a:latin typeface="Noto Sans"/>
                <a:hlinkClick r:id="rId22"/>
              </a:rPr>
              <a:t>Hypertens</a:t>
            </a:r>
            <a:r>
              <a:rPr lang="tr-TR" sz="900" b="0" i="0" u="sng" dirty="0">
                <a:solidFill>
                  <a:srgbClr val="005B92"/>
                </a:solidFill>
                <a:effectLst/>
                <a:latin typeface="Noto Sans"/>
                <a:hlinkClick r:id="rId22"/>
              </a:rPr>
              <a:t> 2007; 25:1105.</a:t>
            </a:r>
            <a:endParaRPr lang="tr-TR" sz="900" b="0" i="0" dirty="0">
              <a:solidFill>
                <a:srgbClr val="232323"/>
              </a:solidFill>
              <a:effectLst/>
              <a:latin typeface="Noto Sans"/>
            </a:endParaRPr>
          </a:p>
          <a:p>
            <a:pPr algn="l">
              <a:buFont typeface="+mj-lt"/>
              <a:buAutoNum type="arabicPeriod"/>
            </a:pPr>
            <a:r>
              <a:rPr lang="tr-TR" sz="900" b="0" i="0" u="sng" dirty="0">
                <a:solidFill>
                  <a:srgbClr val="005B92"/>
                </a:solidFill>
                <a:effectLst/>
                <a:latin typeface="Noto Sans"/>
                <a:hlinkClick r:id="rId23"/>
              </a:rPr>
              <a:t>Forman JP, </a:t>
            </a:r>
            <a:r>
              <a:rPr lang="tr-TR" sz="900" b="0" i="0" u="sng" dirty="0" err="1">
                <a:solidFill>
                  <a:srgbClr val="005B92"/>
                </a:solidFill>
                <a:effectLst/>
                <a:latin typeface="Noto Sans"/>
                <a:hlinkClick r:id="rId23"/>
              </a:rPr>
              <a:t>Brenner</a:t>
            </a:r>
            <a:r>
              <a:rPr lang="tr-TR" sz="900" b="0" i="0" u="sng" dirty="0">
                <a:solidFill>
                  <a:srgbClr val="005B92"/>
                </a:solidFill>
                <a:effectLst/>
                <a:latin typeface="Noto Sans"/>
                <a:hlinkClick r:id="rId23"/>
              </a:rPr>
              <a:t> BM. '</a:t>
            </a:r>
            <a:r>
              <a:rPr lang="tr-TR" sz="900" b="0" i="0" u="sng" dirty="0" err="1">
                <a:solidFill>
                  <a:srgbClr val="005B92"/>
                </a:solidFill>
                <a:effectLst/>
                <a:latin typeface="Noto Sans"/>
                <a:hlinkClick r:id="rId23"/>
              </a:rPr>
              <a:t>Hypertension</a:t>
            </a:r>
            <a:r>
              <a:rPr lang="tr-TR" sz="900" b="0" i="0" u="sng" dirty="0">
                <a:solidFill>
                  <a:srgbClr val="005B92"/>
                </a:solidFill>
                <a:effectLst/>
                <a:latin typeface="Noto Sans"/>
                <a:hlinkClick r:id="rId23"/>
              </a:rPr>
              <a:t>' </a:t>
            </a:r>
            <a:r>
              <a:rPr lang="tr-TR" sz="900" b="0" i="0" u="sng" dirty="0" err="1">
                <a:solidFill>
                  <a:srgbClr val="005B92"/>
                </a:solidFill>
                <a:effectLst/>
                <a:latin typeface="Noto Sans"/>
                <a:hlinkClick r:id="rId23"/>
              </a:rPr>
              <a:t>and</a:t>
            </a:r>
            <a:r>
              <a:rPr lang="tr-TR" sz="900" b="0" i="0" u="sng" dirty="0">
                <a:solidFill>
                  <a:srgbClr val="005B92"/>
                </a:solidFill>
                <a:effectLst/>
                <a:latin typeface="Noto Sans"/>
                <a:hlinkClick r:id="rId23"/>
              </a:rPr>
              <a:t> '</a:t>
            </a:r>
            <a:r>
              <a:rPr lang="tr-TR" sz="900" b="0" i="0" u="sng" dirty="0" err="1">
                <a:solidFill>
                  <a:srgbClr val="005B92"/>
                </a:solidFill>
                <a:effectLst/>
                <a:latin typeface="Noto Sans"/>
                <a:hlinkClick r:id="rId23"/>
              </a:rPr>
              <a:t>microalbuminuria</a:t>
            </a:r>
            <a:r>
              <a:rPr lang="tr-TR" sz="900" b="0" i="0" u="sng" dirty="0">
                <a:solidFill>
                  <a:srgbClr val="005B92"/>
                </a:solidFill>
                <a:effectLst/>
                <a:latin typeface="Noto Sans"/>
                <a:hlinkClick r:id="rId23"/>
              </a:rPr>
              <a:t>': </a:t>
            </a:r>
            <a:r>
              <a:rPr lang="tr-TR" sz="900" b="0" i="0" u="sng" dirty="0" err="1">
                <a:solidFill>
                  <a:srgbClr val="005B92"/>
                </a:solidFill>
                <a:effectLst/>
                <a:latin typeface="Noto Sans"/>
                <a:hlinkClick r:id="rId23"/>
              </a:rPr>
              <a:t>the</a:t>
            </a:r>
            <a:r>
              <a:rPr lang="tr-TR" sz="900" b="0" i="0" u="sng" dirty="0">
                <a:solidFill>
                  <a:srgbClr val="005B92"/>
                </a:solidFill>
                <a:effectLst/>
                <a:latin typeface="Noto Sans"/>
                <a:hlinkClick r:id="rId23"/>
              </a:rPr>
              <a:t> </a:t>
            </a:r>
            <a:r>
              <a:rPr lang="tr-TR" sz="900" b="0" i="0" u="sng" dirty="0" err="1">
                <a:solidFill>
                  <a:srgbClr val="005B92"/>
                </a:solidFill>
                <a:effectLst/>
                <a:latin typeface="Noto Sans"/>
                <a:hlinkClick r:id="rId23"/>
              </a:rPr>
              <a:t>bell</a:t>
            </a:r>
            <a:r>
              <a:rPr lang="tr-TR" sz="900" b="0" i="0" u="sng" dirty="0">
                <a:solidFill>
                  <a:srgbClr val="005B92"/>
                </a:solidFill>
                <a:effectLst/>
                <a:latin typeface="Noto Sans"/>
                <a:hlinkClick r:id="rId23"/>
              </a:rPr>
              <a:t> </a:t>
            </a:r>
            <a:r>
              <a:rPr lang="tr-TR" sz="900" b="0" i="0" u="sng" dirty="0" err="1">
                <a:solidFill>
                  <a:srgbClr val="005B92"/>
                </a:solidFill>
                <a:effectLst/>
                <a:latin typeface="Noto Sans"/>
                <a:hlinkClick r:id="rId23"/>
              </a:rPr>
              <a:t>tolls</a:t>
            </a:r>
            <a:r>
              <a:rPr lang="tr-TR" sz="900" b="0" i="0" u="sng" dirty="0">
                <a:solidFill>
                  <a:srgbClr val="005B92"/>
                </a:solidFill>
                <a:effectLst/>
                <a:latin typeface="Noto Sans"/>
                <a:hlinkClick r:id="rId23"/>
              </a:rPr>
              <a:t> </a:t>
            </a:r>
            <a:r>
              <a:rPr lang="tr-TR" sz="900" b="0" i="0" u="sng" dirty="0" err="1">
                <a:solidFill>
                  <a:srgbClr val="005B92"/>
                </a:solidFill>
                <a:effectLst/>
                <a:latin typeface="Noto Sans"/>
                <a:hlinkClick r:id="rId23"/>
              </a:rPr>
              <a:t>for</a:t>
            </a:r>
            <a:r>
              <a:rPr lang="tr-TR" sz="900" b="0" i="0" u="sng" dirty="0">
                <a:solidFill>
                  <a:srgbClr val="005B92"/>
                </a:solidFill>
                <a:effectLst/>
                <a:latin typeface="Noto Sans"/>
                <a:hlinkClick r:id="rId23"/>
              </a:rPr>
              <a:t> </a:t>
            </a:r>
            <a:r>
              <a:rPr lang="tr-TR" sz="900" b="0" i="0" u="sng" dirty="0" err="1">
                <a:solidFill>
                  <a:srgbClr val="005B92"/>
                </a:solidFill>
                <a:effectLst/>
                <a:latin typeface="Noto Sans"/>
                <a:hlinkClick r:id="rId23"/>
              </a:rPr>
              <a:t>thee</a:t>
            </a:r>
            <a:r>
              <a:rPr lang="tr-TR" sz="900" b="0" i="0" u="sng" dirty="0">
                <a:solidFill>
                  <a:srgbClr val="005B92"/>
                </a:solidFill>
                <a:effectLst/>
                <a:latin typeface="Noto Sans"/>
                <a:hlinkClick r:id="rId23"/>
              </a:rPr>
              <a:t>. </a:t>
            </a:r>
            <a:r>
              <a:rPr lang="tr-TR" sz="900" b="0" i="0" u="sng" dirty="0" err="1">
                <a:solidFill>
                  <a:srgbClr val="005B92"/>
                </a:solidFill>
                <a:effectLst/>
                <a:latin typeface="Noto Sans"/>
                <a:hlinkClick r:id="rId23"/>
              </a:rPr>
              <a:t>Kidney</a:t>
            </a:r>
            <a:r>
              <a:rPr lang="tr-TR" sz="900" b="0" i="0" u="sng" dirty="0">
                <a:solidFill>
                  <a:srgbClr val="005B92"/>
                </a:solidFill>
                <a:effectLst/>
                <a:latin typeface="Noto Sans"/>
                <a:hlinkClick r:id="rId23"/>
              </a:rPr>
              <a:t> </a:t>
            </a:r>
            <a:r>
              <a:rPr lang="tr-TR" sz="900" b="0" i="0" u="sng" dirty="0" err="1">
                <a:solidFill>
                  <a:srgbClr val="005B92"/>
                </a:solidFill>
                <a:effectLst/>
                <a:latin typeface="Noto Sans"/>
                <a:hlinkClick r:id="rId23"/>
              </a:rPr>
              <a:t>Int</a:t>
            </a:r>
            <a:r>
              <a:rPr lang="tr-TR" sz="900" b="0" i="0" u="sng" dirty="0">
                <a:solidFill>
                  <a:srgbClr val="005B92"/>
                </a:solidFill>
                <a:effectLst/>
                <a:latin typeface="Noto Sans"/>
                <a:hlinkClick r:id="rId23"/>
              </a:rPr>
              <a:t> 2006; 69:22.</a:t>
            </a:r>
            <a:endParaRPr lang="tr-TR" sz="900" b="0" i="0" dirty="0">
              <a:solidFill>
                <a:srgbClr val="232323"/>
              </a:solidFill>
              <a:effectLst/>
              <a:latin typeface="Noto Sans"/>
            </a:endParaRPr>
          </a:p>
          <a:p>
            <a:endParaRPr lang="tr-TR" sz="900" dirty="0"/>
          </a:p>
        </p:txBody>
      </p:sp>
    </p:spTree>
    <p:extLst>
      <p:ext uri="{BB962C8B-B14F-4D97-AF65-F5344CB8AC3E}">
        <p14:creationId xmlns:p14="http://schemas.microsoft.com/office/powerpoint/2010/main" val="8731747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FB37749E-E12D-49E9-8D7E-B07678F0B952}"/>
              </a:ext>
            </a:extLst>
          </p:cNvPr>
          <p:cNvSpPr>
            <a:spLocks noGrp="1"/>
          </p:cNvSpPr>
          <p:nvPr>
            <p:ph idx="1"/>
          </p:nvPr>
        </p:nvSpPr>
        <p:spPr>
          <a:xfrm>
            <a:off x="1244184" y="374754"/>
            <a:ext cx="10260428" cy="5536468"/>
          </a:xfrm>
        </p:spPr>
        <p:txBody>
          <a:bodyPr>
            <a:noAutofit/>
          </a:bodyPr>
          <a:lstStyle/>
          <a:p>
            <a:pPr algn="l">
              <a:buFont typeface="+mj-lt"/>
              <a:buAutoNum type="arabicPeriod"/>
            </a:pPr>
            <a:r>
              <a:rPr lang="tr-TR" sz="800" b="0" i="0" u="sng" dirty="0">
                <a:solidFill>
                  <a:srgbClr val="005B92"/>
                </a:solidFill>
                <a:effectLst/>
                <a:latin typeface="Noto Sans"/>
                <a:hlinkClick r:id="rId2"/>
              </a:rPr>
              <a:t>Cuspidi C, </a:t>
            </a:r>
            <a:r>
              <a:rPr lang="tr-TR" sz="800" b="0" i="0" u="sng" dirty="0" err="1">
                <a:solidFill>
                  <a:srgbClr val="005B92"/>
                </a:solidFill>
                <a:effectLst/>
                <a:latin typeface="Noto Sans"/>
                <a:hlinkClick r:id="rId2"/>
              </a:rPr>
              <a:t>Lonati</a:t>
            </a:r>
            <a:r>
              <a:rPr lang="tr-TR" sz="800" b="0" i="0" u="sng" dirty="0">
                <a:solidFill>
                  <a:srgbClr val="005B92"/>
                </a:solidFill>
                <a:effectLst/>
                <a:latin typeface="Noto Sans"/>
                <a:hlinkClick r:id="rId2"/>
              </a:rPr>
              <a:t> L, </a:t>
            </a:r>
            <a:r>
              <a:rPr lang="tr-TR" sz="800" b="0" i="0" u="sng" dirty="0" err="1">
                <a:solidFill>
                  <a:srgbClr val="005B92"/>
                </a:solidFill>
                <a:effectLst/>
                <a:latin typeface="Noto Sans"/>
                <a:hlinkClick r:id="rId2"/>
              </a:rPr>
              <a:t>Macca</a:t>
            </a:r>
            <a:r>
              <a:rPr lang="tr-TR" sz="800" b="0" i="0" u="sng" dirty="0">
                <a:solidFill>
                  <a:srgbClr val="005B92"/>
                </a:solidFill>
                <a:effectLst/>
                <a:latin typeface="Noto Sans"/>
                <a:hlinkClick r:id="rId2"/>
              </a:rPr>
              <a:t> G, et al. </a:t>
            </a:r>
            <a:r>
              <a:rPr lang="tr-TR" sz="800" b="0" i="0" u="sng" dirty="0" err="1">
                <a:solidFill>
                  <a:srgbClr val="005B92"/>
                </a:solidFill>
                <a:effectLst/>
                <a:latin typeface="Noto Sans"/>
                <a:hlinkClick r:id="rId2"/>
              </a:rPr>
              <a:t>Cardiovascular</a:t>
            </a:r>
            <a:r>
              <a:rPr lang="tr-TR" sz="800" b="0" i="0" u="sng" dirty="0">
                <a:solidFill>
                  <a:srgbClr val="005B92"/>
                </a:solidFill>
                <a:effectLst/>
                <a:latin typeface="Noto Sans"/>
                <a:hlinkClick r:id="rId2"/>
              </a:rPr>
              <a:t> risk </a:t>
            </a:r>
            <a:r>
              <a:rPr lang="tr-TR" sz="800" b="0" i="0" u="sng" dirty="0" err="1">
                <a:solidFill>
                  <a:srgbClr val="005B92"/>
                </a:solidFill>
                <a:effectLst/>
                <a:latin typeface="Noto Sans"/>
                <a:hlinkClick r:id="rId2"/>
              </a:rPr>
              <a:t>stratification</a:t>
            </a:r>
            <a:r>
              <a:rPr lang="tr-TR" sz="800" b="0" i="0" u="sng" dirty="0">
                <a:solidFill>
                  <a:srgbClr val="005B92"/>
                </a:solidFill>
                <a:effectLst/>
                <a:latin typeface="Noto Sans"/>
                <a:hlinkClick r:id="rId2"/>
              </a:rPr>
              <a:t> in </a:t>
            </a:r>
            <a:r>
              <a:rPr lang="tr-TR" sz="800" b="0" i="0" u="sng" dirty="0" err="1">
                <a:solidFill>
                  <a:srgbClr val="005B92"/>
                </a:solidFill>
                <a:effectLst/>
                <a:latin typeface="Noto Sans"/>
                <a:hlinkClick r:id="rId2"/>
              </a:rPr>
              <a:t>hypertensive</a:t>
            </a:r>
            <a:r>
              <a:rPr lang="tr-TR" sz="800" b="0" i="0" u="sng" dirty="0">
                <a:solidFill>
                  <a:srgbClr val="005B92"/>
                </a:solidFill>
                <a:effectLst/>
                <a:latin typeface="Noto Sans"/>
                <a:hlinkClick r:id="rId2"/>
              </a:rPr>
              <a:t> </a:t>
            </a:r>
            <a:r>
              <a:rPr lang="tr-TR" sz="800" b="0" i="0" u="sng" dirty="0" err="1">
                <a:solidFill>
                  <a:srgbClr val="005B92"/>
                </a:solidFill>
                <a:effectLst/>
                <a:latin typeface="Noto Sans"/>
                <a:hlinkClick r:id="rId2"/>
              </a:rPr>
              <a:t>patients</a:t>
            </a:r>
            <a:r>
              <a:rPr lang="tr-TR" sz="800" b="0" i="0" u="sng" dirty="0">
                <a:solidFill>
                  <a:srgbClr val="005B92"/>
                </a:solidFill>
                <a:effectLst/>
                <a:latin typeface="Noto Sans"/>
                <a:hlinkClick r:id="rId2"/>
              </a:rPr>
              <a:t>: </a:t>
            </a:r>
            <a:r>
              <a:rPr lang="tr-TR" sz="800" b="0" i="0" u="sng" dirty="0" err="1">
                <a:solidFill>
                  <a:srgbClr val="005B92"/>
                </a:solidFill>
                <a:effectLst/>
                <a:latin typeface="Noto Sans"/>
                <a:hlinkClick r:id="rId2"/>
              </a:rPr>
              <a:t>impact</a:t>
            </a:r>
            <a:r>
              <a:rPr lang="tr-TR" sz="800" b="0" i="0" u="sng" dirty="0">
                <a:solidFill>
                  <a:srgbClr val="005B92"/>
                </a:solidFill>
                <a:effectLst/>
                <a:latin typeface="Noto Sans"/>
                <a:hlinkClick r:id="rId2"/>
              </a:rPr>
              <a:t> of </a:t>
            </a:r>
            <a:r>
              <a:rPr lang="tr-TR" sz="800" b="0" i="0" u="sng" dirty="0" err="1">
                <a:solidFill>
                  <a:srgbClr val="005B92"/>
                </a:solidFill>
                <a:effectLst/>
                <a:latin typeface="Noto Sans"/>
                <a:hlinkClick r:id="rId2"/>
              </a:rPr>
              <a:t>echocardiography</a:t>
            </a:r>
            <a:r>
              <a:rPr lang="tr-TR" sz="800" b="0" i="0" u="sng" dirty="0">
                <a:solidFill>
                  <a:srgbClr val="005B92"/>
                </a:solidFill>
                <a:effectLst/>
                <a:latin typeface="Noto Sans"/>
                <a:hlinkClick r:id="rId2"/>
              </a:rPr>
              <a:t> </a:t>
            </a:r>
            <a:r>
              <a:rPr lang="tr-TR" sz="800" b="0" i="0" u="sng" dirty="0" err="1">
                <a:solidFill>
                  <a:srgbClr val="005B92"/>
                </a:solidFill>
                <a:effectLst/>
                <a:latin typeface="Noto Sans"/>
                <a:hlinkClick r:id="rId2"/>
              </a:rPr>
              <a:t>and</a:t>
            </a:r>
            <a:r>
              <a:rPr lang="tr-TR" sz="800" b="0" i="0" u="sng" dirty="0">
                <a:solidFill>
                  <a:srgbClr val="005B92"/>
                </a:solidFill>
                <a:effectLst/>
                <a:latin typeface="Noto Sans"/>
                <a:hlinkClick r:id="rId2"/>
              </a:rPr>
              <a:t> </a:t>
            </a:r>
            <a:r>
              <a:rPr lang="tr-TR" sz="800" b="0" i="0" u="sng" dirty="0" err="1">
                <a:solidFill>
                  <a:srgbClr val="005B92"/>
                </a:solidFill>
                <a:effectLst/>
                <a:latin typeface="Noto Sans"/>
                <a:hlinkClick r:id="rId2"/>
              </a:rPr>
              <a:t>carotid</a:t>
            </a:r>
            <a:r>
              <a:rPr lang="tr-TR" sz="800" b="0" i="0" u="sng" dirty="0">
                <a:solidFill>
                  <a:srgbClr val="005B92"/>
                </a:solidFill>
                <a:effectLst/>
                <a:latin typeface="Noto Sans"/>
                <a:hlinkClick r:id="rId2"/>
              </a:rPr>
              <a:t> </a:t>
            </a:r>
            <a:r>
              <a:rPr lang="tr-TR" sz="800" b="0" i="0" u="sng" dirty="0" err="1">
                <a:solidFill>
                  <a:srgbClr val="005B92"/>
                </a:solidFill>
                <a:effectLst/>
                <a:latin typeface="Noto Sans"/>
                <a:hlinkClick r:id="rId2"/>
              </a:rPr>
              <a:t>ultrasonography</a:t>
            </a:r>
            <a:r>
              <a:rPr lang="tr-TR" sz="800" b="0" i="0" u="sng" dirty="0">
                <a:solidFill>
                  <a:srgbClr val="005B92"/>
                </a:solidFill>
                <a:effectLst/>
                <a:latin typeface="Noto Sans"/>
                <a:hlinkClick r:id="rId2"/>
              </a:rPr>
              <a:t>. J </a:t>
            </a:r>
            <a:r>
              <a:rPr lang="tr-TR" sz="800" b="0" i="0" u="sng" dirty="0" err="1">
                <a:solidFill>
                  <a:srgbClr val="005B92"/>
                </a:solidFill>
                <a:effectLst/>
                <a:latin typeface="Noto Sans"/>
                <a:hlinkClick r:id="rId2"/>
              </a:rPr>
              <a:t>Hypertens</a:t>
            </a:r>
            <a:r>
              <a:rPr lang="tr-TR" sz="800" b="0" i="0" u="sng" dirty="0">
                <a:solidFill>
                  <a:srgbClr val="005B92"/>
                </a:solidFill>
                <a:effectLst/>
                <a:latin typeface="Noto Sans"/>
                <a:hlinkClick r:id="rId2"/>
              </a:rPr>
              <a:t> 2001; 19:375.</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3"/>
              </a:rPr>
              <a:t>Eckel</a:t>
            </a:r>
            <a:r>
              <a:rPr lang="tr-TR" sz="800" b="0" i="0" u="sng" dirty="0">
                <a:solidFill>
                  <a:srgbClr val="005B92"/>
                </a:solidFill>
                <a:effectLst/>
                <a:latin typeface="Noto Sans"/>
                <a:hlinkClick r:id="rId3"/>
              </a:rPr>
              <a:t> RH, </a:t>
            </a:r>
            <a:r>
              <a:rPr lang="tr-TR" sz="800" b="0" i="0" u="sng" dirty="0" err="1">
                <a:solidFill>
                  <a:srgbClr val="005B92"/>
                </a:solidFill>
                <a:effectLst/>
                <a:latin typeface="Noto Sans"/>
                <a:hlinkClick r:id="rId3"/>
              </a:rPr>
              <a:t>Jakicic</a:t>
            </a:r>
            <a:r>
              <a:rPr lang="tr-TR" sz="800" b="0" i="0" u="sng" dirty="0">
                <a:solidFill>
                  <a:srgbClr val="005B92"/>
                </a:solidFill>
                <a:effectLst/>
                <a:latin typeface="Noto Sans"/>
                <a:hlinkClick r:id="rId3"/>
              </a:rPr>
              <a:t> JM, </a:t>
            </a:r>
            <a:r>
              <a:rPr lang="tr-TR" sz="800" b="0" i="0" u="sng" dirty="0" err="1">
                <a:solidFill>
                  <a:srgbClr val="005B92"/>
                </a:solidFill>
                <a:effectLst/>
                <a:latin typeface="Noto Sans"/>
                <a:hlinkClick r:id="rId3"/>
              </a:rPr>
              <a:t>Ard</a:t>
            </a:r>
            <a:r>
              <a:rPr lang="tr-TR" sz="800" b="0" i="0" u="sng" dirty="0">
                <a:solidFill>
                  <a:srgbClr val="005B92"/>
                </a:solidFill>
                <a:effectLst/>
                <a:latin typeface="Noto Sans"/>
                <a:hlinkClick r:id="rId3"/>
              </a:rPr>
              <a:t> JD, et al. 2013 AHA/ACC </a:t>
            </a:r>
            <a:r>
              <a:rPr lang="tr-TR" sz="800" b="0" i="0" u="sng" dirty="0" err="1">
                <a:solidFill>
                  <a:srgbClr val="005B92"/>
                </a:solidFill>
                <a:effectLst/>
                <a:latin typeface="Noto Sans"/>
                <a:hlinkClick r:id="rId3"/>
              </a:rPr>
              <a:t>guideline</a:t>
            </a:r>
            <a:r>
              <a:rPr lang="tr-TR" sz="800" b="0" i="0" u="sng" dirty="0">
                <a:solidFill>
                  <a:srgbClr val="005B92"/>
                </a:solidFill>
                <a:effectLst/>
                <a:latin typeface="Noto Sans"/>
                <a:hlinkClick r:id="rId3"/>
              </a:rPr>
              <a:t> on </a:t>
            </a:r>
            <a:r>
              <a:rPr lang="tr-TR" sz="800" b="0" i="0" u="sng" dirty="0" err="1">
                <a:solidFill>
                  <a:srgbClr val="005B92"/>
                </a:solidFill>
                <a:effectLst/>
                <a:latin typeface="Noto Sans"/>
                <a:hlinkClick r:id="rId3"/>
              </a:rPr>
              <a:t>lifestyle</a:t>
            </a:r>
            <a:r>
              <a:rPr lang="tr-TR" sz="800" b="0" i="0" u="sng" dirty="0">
                <a:solidFill>
                  <a:srgbClr val="005B92"/>
                </a:solidFill>
                <a:effectLst/>
                <a:latin typeface="Noto Sans"/>
                <a:hlinkClick r:id="rId3"/>
              </a:rPr>
              <a:t> </a:t>
            </a:r>
            <a:r>
              <a:rPr lang="tr-TR" sz="800" b="0" i="0" u="sng" dirty="0" err="1">
                <a:solidFill>
                  <a:srgbClr val="005B92"/>
                </a:solidFill>
                <a:effectLst/>
                <a:latin typeface="Noto Sans"/>
                <a:hlinkClick r:id="rId3"/>
              </a:rPr>
              <a:t>management</a:t>
            </a:r>
            <a:r>
              <a:rPr lang="tr-TR" sz="800" b="0" i="0" u="sng" dirty="0">
                <a:solidFill>
                  <a:srgbClr val="005B92"/>
                </a:solidFill>
                <a:effectLst/>
                <a:latin typeface="Noto Sans"/>
                <a:hlinkClick r:id="rId3"/>
              </a:rPr>
              <a:t> </a:t>
            </a:r>
            <a:r>
              <a:rPr lang="tr-TR" sz="800" b="0" i="0" u="sng" dirty="0" err="1">
                <a:solidFill>
                  <a:srgbClr val="005B92"/>
                </a:solidFill>
                <a:effectLst/>
                <a:latin typeface="Noto Sans"/>
                <a:hlinkClick r:id="rId3"/>
              </a:rPr>
              <a:t>to</a:t>
            </a:r>
            <a:r>
              <a:rPr lang="tr-TR" sz="800" b="0" i="0" u="sng" dirty="0">
                <a:solidFill>
                  <a:srgbClr val="005B92"/>
                </a:solidFill>
                <a:effectLst/>
                <a:latin typeface="Noto Sans"/>
                <a:hlinkClick r:id="rId3"/>
              </a:rPr>
              <a:t> </a:t>
            </a:r>
            <a:r>
              <a:rPr lang="tr-TR" sz="800" b="0" i="0" u="sng" dirty="0" err="1">
                <a:solidFill>
                  <a:srgbClr val="005B92"/>
                </a:solidFill>
                <a:effectLst/>
                <a:latin typeface="Noto Sans"/>
                <a:hlinkClick r:id="rId3"/>
              </a:rPr>
              <a:t>reduce</a:t>
            </a:r>
            <a:r>
              <a:rPr lang="tr-TR" sz="800" b="0" i="0" u="sng" dirty="0">
                <a:solidFill>
                  <a:srgbClr val="005B92"/>
                </a:solidFill>
                <a:effectLst/>
                <a:latin typeface="Noto Sans"/>
                <a:hlinkClick r:id="rId3"/>
              </a:rPr>
              <a:t> </a:t>
            </a:r>
            <a:r>
              <a:rPr lang="tr-TR" sz="800" b="0" i="0" u="sng" dirty="0" err="1">
                <a:solidFill>
                  <a:srgbClr val="005B92"/>
                </a:solidFill>
                <a:effectLst/>
                <a:latin typeface="Noto Sans"/>
                <a:hlinkClick r:id="rId3"/>
              </a:rPr>
              <a:t>cardiovascular</a:t>
            </a:r>
            <a:r>
              <a:rPr lang="tr-TR" sz="800" b="0" i="0" u="sng" dirty="0">
                <a:solidFill>
                  <a:srgbClr val="005B92"/>
                </a:solidFill>
                <a:effectLst/>
                <a:latin typeface="Noto Sans"/>
                <a:hlinkClick r:id="rId3"/>
              </a:rPr>
              <a:t> risk: a </a:t>
            </a:r>
            <a:r>
              <a:rPr lang="tr-TR" sz="800" b="0" i="0" u="sng" dirty="0" err="1">
                <a:solidFill>
                  <a:srgbClr val="005B92"/>
                </a:solidFill>
                <a:effectLst/>
                <a:latin typeface="Noto Sans"/>
                <a:hlinkClick r:id="rId3"/>
              </a:rPr>
              <a:t>report</a:t>
            </a:r>
            <a:r>
              <a:rPr lang="tr-TR" sz="800" b="0" i="0" u="sng" dirty="0">
                <a:solidFill>
                  <a:srgbClr val="005B92"/>
                </a:solidFill>
                <a:effectLst/>
                <a:latin typeface="Noto Sans"/>
                <a:hlinkClick r:id="rId3"/>
              </a:rPr>
              <a:t> of </a:t>
            </a:r>
            <a:r>
              <a:rPr lang="tr-TR" sz="800" b="0" i="0" u="sng" dirty="0" err="1">
                <a:solidFill>
                  <a:srgbClr val="005B92"/>
                </a:solidFill>
                <a:effectLst/>
                <a:latin typeface="Noto Sans"/>
                <a:hlinkClick r:id="rId3"/>
              </a:rPr>
              <a:t>the</a:t>
            </a:r>
            <a:r>
              <a:rPr lang="tr-TR" sz="800" b="0" i="0" u="sng" dirty="0">
                <a:solidFill>
                  <a:srgbClr val="005B92"/>
                </a:solidFill>
                <a:effectLst/>
                <a:latin typeface="Noto Sans"/>
                <a:hlinkClick r:id="rId3"/>
              </a:rPr>
              <a:t> </a:t>
            </a:r>
            <a:r>
              <a:rPr lang="tr-TR" sz="800" b="0" i="0" u="sng" dirty="0" err="1">
                <a:solidFill>
                  <a:srgbClr val="005B92"/>
                </a:solidFill>
                <a:effectLst/>
                <a:latin typeface="Noto Sans"/>
                <a:hlinkClick r:id="rId3"/>
              </a:rPr>
              <a:t>American</a:t>
            </a:r>
            <a:r>
              <a:rPr lang="tr-TR" sz="800" b="0" i="0" u="sng" dirty="0">
                <a:solidFill>
                  <a:srgbClr val="005B92"/>
                </a:solidFill>
                <a:effectLst/>
                <a:latin typeface="Noto Sans"/>
                <a:hlinkClick r:id="rId3"/>
              </a:rPr>
              <a:t> </a:t>
            </a:r>
            <a:r>
              <a:rPr lang="tr-TR" sz="800" b="0" i="0" u="sng" dirty="0" err="1">
                <a:solidFill>
                  <a:srgbClr val="005B92"/>
                </a:solidFill>
                <a:effectLst/>
                <a:latin typeface="Noto Sans"/>
                <a:hlinkClick r:id="rId3"/>
              </a:rPr>
              <a:t>College</a:t>
            </a:r>
            <a:r>
              <a:rPr lang="tr-TR" sz="800" b="0" i="0" u="sng" dirty="0">
                <a:solidFill>
                  <a:srgbClr val="005B92"/>
                </a:solidFill>
                <a:effectLst/>
                <a:latin typeface="Noto Sans"/>
                <a:hlinkClick r:id="rId3"/>
              </a:rPr>
              <a:t> of </a:t>
            </a:r>
            <a:r>
              <a:rPr lang="tr-TR" sz="800" b="0" i="0" u="sng" dirty="0" err="1">
                <a:solidFill>
                  <a:srgbClr val="005B92"/>
                </a:solidFill>
                <a:effectLst/>
                <a:latin typeface="Noto Sans"/>
                <a:hlinkClick r:id="rId3"/>
              </a:rPr>
              <a:t>Cardiology</a:t>
            </a:r>
            <a:r>
              <a:rPr lang="tr-TR" sz="800" b="0" i="0" u="sng" dirty="0">
                <a:solidFill>
                  <a:srgbClr val="005B92"/>
                </a:solidFill>
                <a:effectLst/>
                <a:latin typeface="Noto Sans"/>
                <a:hlinkClick r:id="rId3"/>
              </a:rPr>
              <a:t>/</a:t>
            </a:r>
            <a:r>
              <a:rPr lang="tr-TR" sz="800" b="0" i="0" u="sng" dirty="0" err="1">
                <a:solidFill>
                  <a:srgbClr val="005B92"/>
                </a:solidFill>
                <a:effectLst/>
                <a:latin typeface="Noto Sans"/>
                <a:hlinkClick r:id="rId3"/>
              </a:rPr>
              <a:t>American</a:t>
            </a:r>
            <a:r>
              <a:rPr lang="tr-TR" sz="800" b="0" i="0" u="sng" dirty="0">
                <a:solidFill>
                  <a:srgbClr val="005B92"/>
                </a:solidFill>
                <a:effectLst/>
                <a:latin typeface="Noto Sans"/>
                <a:hlinkClick r:id="rId3"/>
              </a:rPr>
              <a:t> </a:t>
            </a:r>
            <a:r>
              <a:rPr lang="tr-TR" sz="800" b="0" i="0" u="sng" dirty="0" err="1">
                <a:solidFill>
                  <a:srgbClr val="005B92"/>
                </a:solidFill>
                <a:effectLst/>
                <a:latin typeface="Noto Sans"/>
                <a:hlinkClick r:id="rId3"/>
              </a:rPr>
              <a:t>Heart</a:t>
            </a:r>
            <a:r>
              <a:rPr lang="tr-TR" sz="800" b="0" i="0" u="sng" dirty="0">
                <a:solidFill>
                  <a:srgbClr val="005B92"/>
                </a:solidFill>
                <a:effectLst/>
                <a:latin typeface="Noto Sans"/>
                <a:hlinkClick r:id="rId3"/>
              </a:rPr>
              <a:t> </a:t>
            </a:r>
            <a:r>
              <a:rPr lang="tr-TR" sz="800" b="0" i="0" u="sng" dirty="0" err="1">
                <a:solidFill>
                  <a:srgbClr val="005B92"/>
                </a:solidFill>
                <a:effectLst/>
                <a:latin typeface="Noto Sans"/>
                <a:hlinkClick r:id="rId3"/>
              </a:rPr>
              <a:t>Association</a:t>
            </a:r>
            <a:r>
              <a:rPr lang="tr-TR" sz="800" b="0" i="0" u="sng" dirty="0">
                <a:solidFill>
                  <a:srgbClr val="005B92"/>
                </a:solidFill>
                <a:effectLst/>
                <a:latin typeface="Noto Sans"/>
                <a:hlinkClick r:id="rId3"/>
              </a:rPr>
              <a:t> </a:t>
            </a:r>
            <a:r>
              <a:rPr lang="tr-TR" sz="800" b="0" i="0" u="sng" dirty="0" err="1">
                <a:solidFill>
                  <a:srgbClr val="005B92"/>
                </a:solidFill>
                <a:effectLst/>
                <a:latin typeface="Noto Sans"/>
                <a:hlinkClick r:id="rId3"/>
              </a:rPr>
              <a:t>Task</a:t>
            </a:r>
            <a:r>
              <a:rPr lang="tr-TR" sz="800" b="0" i="0" u="sng" dirty="0">
                <a:solidFill>
                  <a:srgbClr val="005B92"/>
                </a:solidFill>
                <a:effectLst/>
                <a:latin typeface="Noto Sans"/>
                <a:hlinkClick r:id="rId3"/>
              </a:rPr>
              <a:t> Force on </a:t>
            </a:r>
            <a:r>
              <a:rPr lang="tr-TR" sz="800" b="0" i="0" u="sng" dirty="0" err="1">
                <a:solidFill>
                  <a:srgbClr val="005B92"/>
                </a:solidFill>
                <a:effectLst/>
                <a:latin typeface="Noto Sans"/>
                <a:hlinkClick r:id="rId3"/>
              </a:rPr>
              <a:t>Practice</a:t>
            </a:r>
            <a:r>
              <a:rPr lang="tr-TR" sz="800" b="0" i="0" u="sng" dirty="0">
                <a:solidFill>
                  <a:srgbClr val="005B92"/>
                </a:solidFill>
                <a:effectLst/>
                <a:latin typeface="Noto Sans"/>
                <a:hlinkClick r:id="rId3"/>
              </a:rPr>
              <a:t> </a:t>
            </a:r>
            <a:r>
              <a:rPr lang="tr-TR" sz="800" b="0" i="0" u="sng" dirty="0" err="1">
                <a:solidFill>
                  <a:srgbClr val="005B92"/>
                </a:solidFill>
                <a:effectLst/>
                <a:latin typeface="Noto Sans"/>
                <a:hlinkClick r:id="rId3"/>
              </a:rPr>
              <a:t>Guidelines</a:t>
            </a:r>
            <a:r>
              <a:rPr lang="tr-TR" sz="800" b="0" i="0" u="sng" dirty="0">
                <a:solidFill>
                  <a:srgbClr val="005B92"/>
                </a:solidFill>
                <a:effectLst/>
                <a:latin typeface="Noto Sans"/>
                <a:hlinkClick r:id="rId3"/>
              </a:rPr>
              <a:t>. J </a:t>
            </a:r>
            <a:r>
              <a:rPr lang="tr-TR" sz="800" b="0" i="0" u="sng" dirty="0" err="1">
                <a:solidFill>
                  <a:srgbClr val="005B92"/>
                </a:solidFill>
                <a:effectLst/>
                <a:latin typeface="Noto Sans"/>
                <a:hlinkClick r:id="rId3"/>
              </a:rPr>
              <a:t>Am</a:t>
            </a:r>
            <a:r>
              <a:rPr lang="tr-TR" sz="800" b="0" i="0" u="sng" dirty="0">
                <a:solidFill>
                  <a:srgbClr val="005B92"/>
                </a:solidFill>
                <a:effectLst/>
                <a:latin typeface="Noto Sans"/>
                <a:hlinkClick r:id="rId3"/>
              </a:rPr>
              <a:t> </a:t>
            </a:r>
            <a:r>
              <a:rPr lang="tr-TR" sz="800" b="0" i="0" u="sng" dirty="0" err="1">
                <a:solidFill>
                  <a:srgbClr val="005B92"/>
                </a:solidFill>
                <a:effectLst/>
                <a:latin typeface="Noto Sans"/>
                <a:hlinkClick r:id="rId3"/>
              </a:rPr>
              <a:t>Coll</a:t>
            </a:r>
            <a:r>
              <a:rPr lang="tr-TR" sz="800" b="0" i="0" u="sng" dirty="0">
                <a:solidFill>
                  <a:srgbClr val="005B92"/>
                </a:solidFill>
                <a:effectLst/>
                <a:latin typeface="Noto Sans"/>
                <a:hlinkClick r:id="rId3"/>
              </a:rPr>
              <a:t> </a:t>
            </a:r>
            <a:r>
              <a:rPr lang="tr-TR" sz="800" b="0" i="0" u="sng" dirty="0" err="1">
                <a:solidFill>
                  <a:srgbClr val="005B92"/>
                </a:solidFill>
                <a:effectLst/>
                <a:latin typeface="Noto Sans"/>
                <a:hlinkClick r:id="rId3"/>
              </a:rPr>
              <a:t>Cardiol</a:t>
            </a:r>
            <a:r>
              <a:rPr lang="tr-TR" sz="800" b="0" i="0" u="sng" dirty="0">
                <a:solidFill>
                  <a:srgbClr val="005B92"/>
                </a:solidFill>
                <a:effectLst/>
                <a:latin typeface="Noto Sans"/>
                <a:hlinkClick r:id="rId3"/>
              </a:rPr>
              <a:t> 2014; 63:2960.</a:t>
            </a:r>
            <a:endParaRPr lang="tr-TR" sz="800" b="0" i="0" dirty="0">
              <a:solidFill>
                <a:srgbClr val="232323"/>
              </a:solidFill>
              <a:effectLst/>
              <a:latin typeface="Noto Sans"/>
            </a:endParaRPr>
          </a:p>
          <a:p>
            <a:pPr algn="l">
              <a:buFont typeface="+mj-lt"/>
              <a:buAutoNum type="arabicPeriod"/>
            </a:pPr>
            <a:r>
              <a:rPr lang="tr-TR" sz="800" b="0" i="0" u="sng" dirty="0">
                <a:solidFill>
                  <a:srgbClr val="005B92"/>
                </a:solidFill>
                <a:effectLst/>
                <a:latin typeface="Noto Sans"/>
                <a:hlinkClick r:id="rId4"/>
              </a:rPr>
              <a:t>He FJ, </a:t>
            </a:r>
            <a:r>
              <a:rPr lang="tr-TR" sz="800" b="0" i="0" u="sng" dirty="0" err="1">
                <a:solidFill>
                  <a:srgbClr val="005B92"/>
                </a:solidFill>
                <a:effectLst/>
                <a:latin typeface="Noto Sans"/>
                <a:hlinkClick r:id="rId4"/>
              </a:rPr>
              <a:t>Li</a:t>
            </a:r>
            <a:r>
              <a:rPr lang="tr-TR" sz="800" b="0" i="0" u="sng" dirty="0">
                <a:solidFill>
                  <a:srgbClr val="005B92"/>
                </a:solidFill>
                <a:effectLst/>
                <a:latin typeface="Noto Sans"/>
                <a:hlinkClick r:id="rId4"/>
              </a:rPr>
              <a:t> J, </a:t>
            </a:r>
            <a:r>
              <a:rPr lang="tr-TR" sz="800" b="0" i="0" u="sng" dirty="0" err="1">
                <a:solidFill>
                  <a:srgbClr val="005B92"/>
                </a:solidFill>
                <a:effectLst/>
                <a:latin typeface="Noto Sans"/>
                <a:hlinkClick r:id="rId4"/>
              </a:rPr>
              <a:t>Macgregor</a:t>
            </a:r>
            <a:r>
              <a:rPr lang="tr-TR" sz="800" b="0" i="0" u="sng" dirty="0">
                <a:solidFill>
                  <a:srgbClr val="005B92"/>
                </a:solidFill>
                <a:effectLst/>
                <a:latin typeface="Noto Sans"/>
                <a:hlinkClick r:id="rId4"/>
              </a:rPr>
              <a:t> GA. </a:t>
            </a:r>
            <a:r>
              <a:rPr lang="tr-TR" sz="800" b="0" i="0" u="sng" dirty="0" err="1">
                <a:solidFill>
                  <a:srgbClr val="005B92"/>
                </a:solidFill>
                <a:effectLst/>
                <a:latin typeface="Noto Sans"/>
                <a:hlinkClick r:id="rId4"/>
              </a:rPr>
              <a:t>Effect</a:t>
            </a:r>
            <a:r>
              <a:rPr lang="tr-TR" sz="800" b="0" i="0" u="sng" dirty="0">
                <a:solidFill>
                  <a:srgbClr val="005B92"/>
                </a:solidFill>
                <a:effectLst/>
                <a:latin typeface="Noto Sans"/>
                <a:hlinkClick r:id="rId4"/>
              </a:rPr>
              <a:t> of </a:t>
            </a:r>
            <a:r>
              <a:rPr lang="tr-TR" sz="800" b="0" i="0" u="sng" dirty="0" err="1">
                <a:solidFill>
                  <a:srgbClr val="005B92"/>
                </a:solidFill>
                <a:effectLst/>
                <a:latin typeface="Noto Sans"/>
                <a:hlinkClick r:id="rId4"/>
              </a:rPr>
              <a:t>longer</a:t>
            </a:r>
            <a:r>
              <a:rPr lang="tr-TR" sz="800" b="0" i="0" u="sng" dirty="0">
                <a:solidFill>
                  <a:srgbClr val="005B92"/>
                </a:solidFill>
                <a:effectLst/>
                <a:latin typeface="Noto Sans"/>
                <a:hlinkClick r:id="rId4"/>
              </a:rPr>
              <a:t> </a:t>
            </a:r>
            <a:r>
              <a:rPr lang="tr-TR" sz="800" b="0" i="0" u="sng" dirty="0" err="1">
                <a:solidFill>
                  <a:srgbClr val="005B92"/>
                </a:solidFill>
                <a:effectLst/>
                <a:latin typeface="Noto Sans"/>
                <a:hlinkClick r:id="rId4"/>
              </a:rPr>
              <a:t>term</a:t>
            </a:r>
            <a:r>
              <a:rPr lang="tr-TR" sz="800" b="0" i="0" u="sng" dirty="0">
                <a:solidFill>
                  <a:srgbClr val="005B92"/>
                </a:solidFill>
                <a:effectLst/>
                <a:latin typeface="Noto Sans"/>
                <a:hlinkClick r:id="rId4"/>
              </a:rPr>
              <a:t> </a:t>
            </a:r>
            <a:r>
              <a:rPr lang="tr-TR" sz="800" b="0" i="0" u="sng" dirty="0" err="1">
                <a:solidFill>
                  <a:srgbClr val="005B92"/>
                </a:solidFill>
                <a:effectLst/>
                <a:latin typeface="Noto Sans"/>
                <a:hlinkClick r:id="rId4"/>
              </a:rPr>
              <a:t>modest</a:t>
            </a:r>
            <a:r>
              <a:rPr lang="tr-TR" sz="800" b="0" i="0" u="sng" dirty="0">
                <a:solidFill>
                  <a:srgbClr val="005B92"/>
                </a:solidFill>
                <a:effectLst/>
                <a:latin typeface="Noto Sans"/>
                <a:hlinkClick r:id="rId4"/>
              </a:rPr>
              <a:t> salt </a:t>
            </a:r>
            <a:r>
              <a:rPr lang="tr-TR" sz="800" b="0" i="0" u="sng" dirty="0" err="1">
                <a:solidFill>
                  <a:srgbClr val="005B92"/>
                </a:solidFill>
                <a:effectLst/>
                <a:latin typeface="Noto Sans"/>
                <a:hlinkClick r:id="rId4"/>
              </a:rPr>
              <a:t>reduction</a:t>
            </a:r>
            <a:r>
              <a:rPr lang="tr-TR" sz="800" b="0" i="0" u="sng" dirty="0">
                <a:solidFill>
                  <a:srgbClr val="005B92"/>
                </a:solidFill>
                <a:effectLst/>
                <a:latin typeface="Noto Sans"/>
                <a:hlinkClick r:id="rId4"/>
              </a:rPr>
              <a:t> on </a:t>
            </a:r>
            <a:r>
              <a:rPr lang="tr-TR" sz="800" b="0" i="0" u="sng" dirty="0" err="1">
                <a:solidFill>
                  <a:srgbClr val="005B92"/>
                </a:solidFill>
                <a:effectLst/>
                <a:latin typeface="Noto Sans"/>
                <a:hlinkClick r:id="rId4"/>
              </a:rPr>
              <a:t>blood</a:t>
            </a:r>
            <a:r>
              <a:rPr lang="tr-TR" sz="800" b="0" i="0" u="sng" dirty="0">
                <a:solidFill>
                  <a:srgbClr val="005B92"/>
                </a:solidFill>
                <a:effectLst/>
                <a:latin typeface="Noto Sans"/>
                <a:hlinkClick r:id="rId4"/>
              </a:rPr>
              <a:t> </a:t>
            </a:r>
            <a:r>
              <a:rPr lang="tr-TR" sz="800" b="0" i="0" u="sng" dirty="0" err="1">
                <a:solidFill>
                  <a:srgbClr val="005B92"/>
                </a:solidFill>
                <a:effectLst/>
                <a:latin typeface="Noto Sans"/>
                <a:hlinkClick r:id="rId4"/>
              </a:rPr>
              <a:t>pressure</a:t>
            </a:r>
            <a:r>
              <a:rPr lang="tr-TR" sz="800" b="0" i="0" u="sng" dirty="0">
                <a:solidFill>
                  <a:srgbClr val="005B92"/>
                </a:solidFill>
                <a:effectLst/>
                <a:latin typeface="Noto Sans"/>
                <a:hlinkClick r:id="rId4"/>
              </a:rPr>
              <a:t>: </a:t>
            </a:r>
            <a:r>
              <a:rPr lang="tr-TR" sz="800" b="0" i="0" u="sng" dirty="0" err="1">
                <a:solidFill>
                  <a:srgbClr val="005B92"/>
                </a:solidFill>
                <a:effectLst/>
                <a:latin typeface="Noto Sans"/>
                <a:hlinkClick r:id="rId4"/>
              </a:rPr>
              <a:t>Cochrane</a:t>
            </a:r>
            <a:r>
              <a:rPr lang="tr-TR" sz="800" b="0" i="0" u="sng" dirty="0">
                <a:solidFill>
                  <a:srgbClr val="005B92"/>
                </a:solidFill>
                <a:effectLst/>
                <a:latin typeface="Noto Sans"/>
                <a:hlinkClick r:id="rId4"/>
              </a:rPr>
              <a:t> </a:t>
            </a:r>
            <a:r>
              <a:rPr lang="tr-TR" sz="800" b="0" i="0" u="sng" dirty="0" err="1">
                <a:solidFill>
                  <a:srgbClr val="005B92"/>
                </a:solidFill>
                <a:effectLst/>
                <a:latin typeface="Noto Sans"/>
                <a:hlinkClick r:id="rId4"/>
              </a:rPr>
              <a:t>systematic</a:t>
            </a:r>
            <a:r>
              <a:rPr lang="tr-TR" sz="800" b="0" i="0" u="sng" dirty="0">
                <a:solidFill>
                  <a:srgbClr val="005B92"/>
                </a:solidFill>
                <a:effectLst/>
                <a:latin typeface="Noto Sans"/>
                <a:hlinkClick r:id="rId4"/>
              </a:rPr>
              <a:t> </a:t>
            </a:r>
            <a:r>
              <a:rPr lang="tr-TR" sz="800" b="0" i="0" u="sng" dirty="0" err="1">
                <a:solidFill>
                  <a:srgbClr val="005B92"/>
                </a:solidFill>
                <a:effectLst/>
                <a:latin typeface="Noto Sans"/>
                <a:hlinkClick r:id="rId4"/>
              </a:rPr>
              <a:t>review</a:t>
            </a:r>
            <a:r>
              <a:rPr lang="tr-TR" sz="800" b="0" i="0" u="sng" dirty="0">
                <a:solidFill>
                  <a:srgbClr val="005B92"/>
                </a:solidFill>
                <a:effectLst/>
                <a:latin typeface="Noto Sans"/>
                <a:hlinkClick r:id="rId4"/>
              </a:rPr>
              <a:t> </a:t>
            </a:r>
            <a:r>
              <a:rPr lang="tr-TR" sz="800" b="0" i="0" u="sng" dirty="0" err="1">
                <a:solidFill>
                  <a:srgbClr val="005B92"/>
                </a:solidFill>
                <a:effectLst/>
                <a:latin typeface="Noto Sans"/>
                <a:hlinkClick r:id="rId4"/>
              </a:rPr>
              <a:t>and</a:t>
            </a:r>
            <a:r>
              <a:rPr lang="tr-TR" sz="800" b="0" i="0" u="sng" dirty="0">
                <a:solidFill>
                  <a:srgbClr val="005B92"/>
                </a:solidFill>
                <a:effectLst/>
                <a:latin typeface="Noto Sans"/>
                <a:hlinkClick r:id="rId4"/>
              </a:rPr>
              <a:t> meta-</a:t>
            </a:r>
            <a:r>
              <a:rPr lang="tr-TR" sz="800" b="0" i="0" u="sng" dirty="0" err="1">
                <a:solidFill>
                  <a:srgbClr val="005B92"/>
                </a:solidFill>
                <a:effectLst/>
                <a:latin typeface="Noto Sans"/>
                <a:hlinkClick r:id="rId4"/>
              </a:rPr>
              <a:t>analysis</a:t>
            </a:r>
            <a:r>
              <a:rPr lang="tr-TR" sz="800" b="0" i="0" u="sng" dirty="0">
                <a:solidFill>
                  <a:srgbClr val="005B92"/>
                </a:solidFill>
                <a:effectLst/>
                <a:latin typeface="Noto Sans"/>
                <a:hlinkClick r:id="rId4"/>
              </a:rPr>
              <a:t> of </a:t>
            </a:r>
            <a:r>
              <a:rPr lang="tr-TR" sz="800" b="0" i="0" u="sng" dirty="0" err="1">
                <a:solidFill>
                  <a:srgbClr val="005B92"/>
                </a:solidFill>
                <a:effectLst/>
                <a:latin typeface="Noto Sans"/>
                <a:hlinkClick r:id="rId4"/>
              </a:rPr>
              <a:t>randomised</a:t>
            </a:r>
            <a:r>
              <a:rPr lang="tr-TR" sz="800" b="0" i="0" u="sng" dirty="0">
                <a:solidFill>
                  <a:srgbClr val="005B92"/>
                </a:solidFill>
                <a:effectLst/>
                <a:latin typeface="Noto Sans"/>
                <a:hlinkClick r:id="rId4"/>
              </a:rPr>
              <a:t> </a:t>
            </a:r>
            <a:r>
              <a:rPr lang="tr-TR" sz="800" b="0" i="0" u="sng" dirty="0" err="1">
                <a:solidFill>
                  <a:srgbClr val="005B92"/>
                </a:solidFill>
                <a:effectLst/>
                <a:latin typeface="Noto Sans"/>
                <a:hlinkClick r:id="rId4"/>
              </a:rPr>
              <a:t>trials</a:t>
            </a:r>
            <a:r>
              <a:rPr lang="tr-TR" sz="800" b="0" i="0" u="sng" dirty="0">
                <a:solidFill>
                  <a:srgbClr val="005B92"/>
                </a:solidFill>
                <a:effectLst/>
                <a:latin typeface="Noto Sans"/>
                <a:hlinkClick r:id="rId4"/>
              </a:rPr>
              <a:t>. BMJ 2013; 346:f1325.</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5"/>
              </a:rPr>
              <a:t>Appel</a:t>
            </a:r>
            <a:r>
              <a:rPr lang="tr-TR" sz="800" b="0" i="0" u="sng" dirty="0">
                <a:solidFill>
                  <a:srgbClr val="005B92"/>
                </a:solidFill>
                <a:effectLst/>
                <a:latin typeface="Noto Sans"/>
                <a:hlinkClick r:id="rId5"/>
              </a:rPr>
              <a:t> LJ, </a:t>
            </a:r>
            <a:r>
              <a:rPr lang="tr-TR" sz="800" b="0" i="0" u="sng" dirty="0" err="1">
                <a:solidFill>
                  <a:srgbClr val="005B92"/>
                </a:solidFill>
                <a:effectLst/>
                <a:latin typeface="Noto Sans"/>
                <a:hlinkClick r:id="rId5"/>
              </a:rPr>
              <a:t>Brands</a:t>
            </a:r>
            <a:r>
              <a:rPr lang="tr-TR" sz="800" b="0" i="0" u="sng" dirty="0">
                <a:solidFill>
                  <a:srgbClr val="005B92"/>
                </a:solidFill>
                <a:effectLst/>
                <a:latin typeface="Noto Sans"/>
                <a:hlinkClick r:id="rId5"/>
              </a:rPr>
              <a:t> MW, </a:t>
            </a:r>
            <a:r>
              <a:rPr lang="tr-TR" sz="800" b="0" i="0" u="sng" dirty="0" err="1">
                <a:solidFill>
                  <a:srgbClr val="005B92"/>
                </a:solidFill>
                <a:effectLst/>
                <a:latin typeface="Noto Sans"/>
                <a:hlinkClick r:id="rId5"/>
              </a:rPr>
              <a:t>Daniels</a:t>
            </a:r>
            <a:r>
              <a:rPr lang="tr-TR" sz="800" b="0" i="0" u="sng" dirty="0">
                <a:solidFill>
                  <a:srgbClr val="005B92"/>
                </a:solidFill>
                <a:effectLst/>
                <a:latin typeface="Noto Sans"/>
                <a:hlinkClick r:id="rId5"/>
              </a:rPr>
              <a:t> SR, et al. </a:t>
            </a:r>
            <a:r>
              <a:rPr lang="tr-TR" sz="800" b="0" i="0" u="sng" dirty="0" err="1">
                <a:solidFill>
                  <a:srgbClr val="005B92"/>
                </a:solidFill>
                <a:effectLst/>
                <a:latin typeface="Noto Sans"/>
                <a:hlinkClick r:id="rId5"/>
              </a:rPr>
              <a:t>Dietary</a:t>
            </a:r>
            <a:r>
              <a:rPr lang="tr-TR" sz="800" b="0" i="0" u="sng" dirty="0">
                <a:solidFill>
                  <a:srgbClr val="005B92"/>
                </a:solidFill>
                <a:effectLst/>
                <a:latin typeface="Noto Sans"/>
                <a:hlinkClick r:id="rId5"/>
              </a:rPr>
              <a:t> </a:t>
            </a:r>
            <a:r>
              <a:rPr lang="tr-TR" sz="800" b="0" i="0" u="sng" dirty="0" err="1">
                <a:solidFill>
                  <a:srgbClr val="005B92"/>
                </a:solidFill>
                <a:effectLst/>
                <a:latin typeface="Noto Sans"/>
                <a:hlinkClick r:id="rId5"/>
              </a:rPr>
              <a:t>approaches</a:t>
            </a:r>
            <a:r>
              <a:rPr lang="tr-TR" sz="800" b="0" i="0" u="sng" dirty="0">
                <a:solidFill>
                  <a:srgbClr val="005B92"/>
                </a:solidFill>
                <a:effectLst/>
                <a:latin typeface="Noto Sans"/>
                <a:hlinkClick r:id="rId5"/>
              </a:rPr>
              <a:t> </a:t>
            </a:r>
            <a:r>
              <a:rPr lang="tr-TR" sz="800" b="0" i="0" u="sng" dirty="0" err="1">
                <a:solidFill>
                  <a:srgbClr val="005B92"/>
                </a:solidFill>
                <a:effectLst/>
                <a:latin typeface="Noto Sans"/>
                <a:hlinkClick r:id="rId5"/>
              </a:rPr>
              <a:t>to</a:t>
            </a:r>
            <a:r>
              <a:rPr lang="tr-TR" sz="800" b="0" i="0" u="sng" dirty="0">
                <a:solidFill>
                  <a:srgbClr val="005B92"/>
                </a:solidFill>
                <a:effectLst/>
                <a:latin typeface="Noto Sans"/>
                <a:hlinkClick r:id="rId5"/>
              </a:rPr>
              <a:t> </a:t>
            </a:r>
            <a:r>
              <a:rPr lang="tr-TR" sz="800" b="0" i="0" u="sng" dirty="0" err="1">
                <a:solidFill>
                  <a:srgbClr val="005B92"/>
                </a:solidFill>
                <a:effectLst/>
                <a:latin typeface="Noto Sans"/>
                <a:hlinkClick r:id="rId5"/>
              </a:rPr>
              <a:t>prevent</a:t>
            </a:r>
            <a:r>
              <a:rPr lang="tr-TR" sz="800" b="0" i="0" u="sng" dirty="0">
                <a:solidFill>
                  <a:srgbClr val="005B92"/>
                </a:solidFill>
                <a:effectLst/>
                <a:latin typeface="Noto Sans"/>
                <a:hlinkClick r:id="rId5"/>
              </a:rPr>
              <a:t> </a:t>
            </a:r>
            <a:r>
              <a:rPr lang="tr-TR" sz="800" b="0" i="0" u="sng" dirty="0" err="1">
                <a:solidFill>
                  <a:srgbClr val="005B92"/>
                </a:solidFill>
                <a:effectLst/>
                <a:latin typeface="Noto Sans"/>
                <a:hlinkClick r:id="rId5"/>
              </a:rPr>
              <a:t>and</a:t>
            </a:r>
            <a:r>
              <a:rPr lang="tr-TR" sz="800" b="0" i="0" u="sng" dirty="0">
                <a:solidFill>
                  <a:srgbClr val="005B92"/>
                </a:solidFill>
                <a:effectLst/>
                <a:latin typeface="Noto Sans"/>
                <a:hlinkClick r:id="rId5"/>
              </a:rPr>
              <a:t> </a:t>
            </a:r>
            <a:r>
              <a:rPr lang="tr-TR" sz="800" b="0" i="0" u="sng" dirty="0" err="1">
                <a:solidFill>
                  <a:srgbClr val="005B92"/>
                </a:solidFill>
                <a:effectLst/>
                <a:latin typeface="Noto Sans"/>
                <a:hlinkClick r:id="rId5"/>
              </a:rPr>
              <a:t>treat</a:t>
            </a:r>
            <a:r>
              <a:rPr lang="tr-TR" sz="800" b="0" i="0" u="sng" dirty="0">
                <a:solidFill>
                  <a:srgbClr val="005B92"/>
                </a:solidFill>
                <a:effectLst/>
                <a:latin typeface="Noto Sans"/>
                <a:hlinkClick r:id="rId5"/>
              </a:rPr>
              <a:t> </a:t>
            </a:r>
            <a:r>
              <a:rPr lang="tr-TR" sz="800" b="0" i="0" u="sng" dirty="0" err="1">
                <a:solidFill>
                  <a:srgbClr val="005B92"/>
                </a:solidFill>
                <a:effectLst/>
                <a:latin typeface="Noto Sans"/>
                <a:hlinkClick r:id="rId5"/>
              </a:rPr>
              <a:t>hypertension</a:t>
            </a:r>
            <a:r>
              <a:rPr lang="tr-TR" sz="800" b="0" i="0" u="sng" dirty="0">
                <a:solidFill>
                  <a:srgbClr val="005B92"/>
                </a:solidFill>
                <a:effectLst/>
                <a:latin typeface="Noto Sans"/>
                <a:hlinkClick r:id="rId5"/>
              </a:rPr>
              <a:t>: a </a:t>
            </a:r>
            <a:r>
              <a:rPr lang="tr-TR" sz="800" b="0" i="0" u="sng" dirty="0" err="1">
                <a:solidFill>
                  <a:srgbClr val="005B92"/>
                </a:solidFill>
                <a:effectLst/>
                <a:latin typeface="Noto Sans"/>
                <a:hlinkClick r:id="rId5"/>
              </a:rPr>
              <a:t>scientific</a:t>
            </a:r>
            <a:r>
              <a:rPr lang="tr-TR" sz="800" b="0" i="0" u="sng" dirty="0">
                <a:solidFill>
                  <a:srgbClr val="005B92"/>
                </a:solidFill>
                <a:effectLst/>
                <a:latin typeface="Noto Sans"/>
                <a:hlinkClick r:id="rId5"/>
              </a:rPr>
              <a:t> </a:t>
            </a:r>
            <a:r>
              <a:rPr lang="tr-TR" sz="800" b="0" i="0" u="sng" dirty="0" err="1">
                <a:solidFill>
                  <a:srgbClr val="005B92"/>
                </a:solidFill>
                <a:effectLst/>
                <a:latin typeface="Noto Sans"/>
                <a:hlinkClick r:id="rId5"/>
              </a:rPr>
              <a:t>statement</a:t>
            </a:r>
            <a:r>
              <a:rPr lang="tr-TR" sz="800" b="0" i="0" u="sng" dirty="0">
                <a:solidFill>
                  <a:srgbClr val="005B92"/>
                </a:solidFill>
                <a:effectLst/>
                <a:latin typeface="Noto Sans"/>
                <a:hlinkClick r:id="rId5"/>
              </a:rPr>
              <a:t> </a:t>
            </a:r>
            <a:r>
              <a:rPr lang="tr-TR" sz="800" b="0" i="0" u="sng" dirty="0" err="1">
                <a:solidFill>
                  <a:srgbClr val="005B92"/>
                </a:solidFill>
                <a:effectLst/>
                <a:latin typeface="Noto Sans"/>
                <a:hlinkClick r:id="rId5"/>
              </a:rPr>
              <a:t>from</a:t>
            </a:r>
            <a:r>
              <a:rPr lang="tr-TR" sz="800" b="0" i="0" u="sng" dirty="0">
                <a:solidFill>
                  <a:srgbClr val="005B92"/>
                </a:solidFill>
                <a:effectLst/>
                <a:latin typeface="Noto Sans"/>
                <a:hlinkClick r:id="rId5"/>
              </a:rPr>
              <a:t> </a:t>
            </a:r>
            <a:r>
              <a:rPr lang="tr-TR" sz="800" b="0" i="0" u="sng" dirty="0" err="1">
                <a:solidFill>
                  <a:srgbClr val="005B92"/>
                </a:solidFill>
                <a:effectLst/>
                <a:latin typeface="Noto Sans"/>
                <a:hlinkClick r:id="rId5"/>
              </a:rPr>
              <a:t>the</a:t>
            </a:r>
            <a:r>
              <a:rPr lang="tr-TR" sz="800" b="0" i="0" u="sng" dirty="0">
                <a:solidFill>
                  <a:srgbClr val="005B92"/>
                </a:solidFill>
                <a:effectLst/>
                <a:latin typeface="Noto Sans"/>
                <a:hlinkClick r:id="rId5"/>
              </a:rPr>
              <a:t> </a:t>
            </a:r>
            <a:r>
              <a:rPr lang="tr-TR" sz="800" b="0" i="0" u="sng" dirty="0" err="1">
                <a:solidFill>
                  <a:srgbClr val="005B92"/>
                </a:solidFill>
                <a:effectLst/>
                <a:latin typeface="Noto Sans"/>
                <a:hlinkClick r:id="rId5"/>
              </a:rPr>
              <a:t>American</a:t>
            </a:r>
            <a:r>
              <a:rPr lang="tr-TR" sz="800" b="0" i="0" u="sng" dirty="0">
                <a:solidFill>
                  <a:srgbClr val="005B92"/>
                </a:solidFill>
                <a:effectLst/>
                <a:latin typeface="Noto Sans"/>
                <a:hlinkClick r:id="rId5"/>
              </a:rPr>
              <a:t> </a:t>
            </a:r>
            <a:r>
              <a:rPr lang="tr-TR" sz="800" b="0" i="0" u="sng" dirty="0" err="1">
                <a:solidFill>
                  <a:srgbClr val="005B92"/>
                </a:solidFill>
                <a:effectLst/>
                <a:latin typeface="Noto Sans"/>
                <a:hlinkClick r:id="rId5"/>
              </a:rPr>
              <a:t>Heart</a:t>
            </a:r>
            <a:r>
              <a:rPr lang="tr-TR" sz="800" b="0" i="0" u="sng" dirty="0">
                <a:solidFill>
                  <a:srgbClr val="005B92"/>
                </a:solidFill>
                <a:effectLst/>
                <a:latin typeface="Noto Sans"/>
                <a:hlinkClick r:id="rId5"/>
              </a:rPr>
              <a:t> </a:t>
            </a:r>
            <a:r>
              <a:rPr lang="tr-TR" sz="800" b="0" i="0" u="sng" dirty="0" err="1">
                <a:solidFill>
                  <a:srgbClr val="005B92"/>
                </a:solidFill>
                <a:effectLst/>
                <a:latin typeface="Noto Sans"/>
                <a:hlinkClick r:id="rId5"/>
              </a:rPr>
              <a:t>Association</a:t>
            </a:r>
            <a:r>
              <a:rPr lang="tr-TR" sz="800" b="0" i="0" u="sng" dirty="0">
                <a:solidFill>
                  <a:srgbClr val="005B92"/>
                </a:solidFill>
                <a:effectLst/>
                <a:latin typeface="Noto Sans"/>
                <a:hlinkClick r:id="rId5"/>
              </a:rPr>
              <a:t>. </a:t>
            </a:r>
            <a:r>
              <a:rPr lang="tr-TR" sz="800" b="0" i="0" u="sng" dirty="0" err="1">
                <a:solidFill>
                  <a:srgbClr val="005B92"/>
                </a:solidFill>
                <a:effectLst/>
                <a:latin typeface="Noto Sans"/>
                <a:hlinkClick r:id="rId5"/>
              </a:rPr>
              <a:t>Hypertension</a:t>
            </a:r>
            <a:r>
              <a:rPr lang="tr-TR" sz="800" b="0" i="0" u="sng" dirty="0">
                <a:solidFill>
                  <a:srgbClr val="005B92"/>
                </a:solidFill>
                <a:effectLst/>
                <a:latin typeface="Noto Sans"/>
                <a:hlinkClick r:id="rId5"/>
              </a:rPr>
              <a:t> 2006; 47:296.</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6"/>
              </a:rPr>
              <a:t>Tuck</a:t>
            </a:r>
            <a:r>
              <a:rPr lang="tr-TR" sz="800" b="0" i="0" u="sng" dirty="0">
                <a:solidFill>
                  <a:srgbClr val="005B92"/>
                </a:solidFill>
                <a:effectLst/>
                <a:latin typeface="Noto Sans"/>
                <a:hlinkClick r:id="rId6"/>
              </a:rPr>
              <a:t> ML, </a:t>
            </a:r>
            <a:r>
              <a:rPr lang="tr-TR" sz="800" b="0" i="0" u="sng" dirty="0" err="1">
                <a:solidFill>
                  <a:srgbClr val="005B92"/>
                </a:solidFill>
                <a:effectLst/>
                <a:latin typeface="Noto Sans"/>
                <a:hlinkClick r:id="rId6"/>
              </a:rPr>
              <a:t>Sowers</a:t>
            </a:r>
            <a:r>
              <a:rPr lang="tr-TR" sz="800" b="0" i="0" u="sng" dirty="0">
                <a:solidFill>
                  <a:srgbClr val="005B92"/>
                </a:solidFill>
                <a:effectLst/>
                <a:latin typeface="Noto Sans"/>
                <a:hlinkClick r:id="rId6"/>
              </a:rPr>
              <a:t> J, </a:t>
            </a:r>
            <a:r>
              <a:rPr lang="tr-TR" sz="800" b="0" i="0" u="sng" dirty="0" err="1">
                <a:solidFill>
                  <a:srgbClr val="005B92"/>
                </a:solidFill>
                <a:effectLst/>
                <a:latin typeface="Noto Sans"/>
                <a:hlinkClick r:id="rId6"/>
              </a:rPr>
              <a:t>Dornfeld</a:t>
            </a:r>
            <a:r>
              <a:rPr lang="tr-TR" sz="800" b="0" i="0" u="sng" dirty="0">
                <a:solidFill>
                  <a:srgbClr val="005B92"/>
                </a:solidFill>
                <a:effectLst/>
                <a:latin typeface="Noto Sans"/>
                <a:hlinkClick r:id="rId6"/>
              </a:rPr>
              <a:t> L, et al. </a:t>
            </a:r>
            <a:r>
              <a:rPr lang="tr-TR" sz="800" b="0" i="0" u="sng" dirty="0" err="1">
                <a:solidFill>
                  <a:srgbClr val="005B92"/>
                </a:solidFill>
                <a:effectLst/>
                <a:latin typeface="Noto Sans"/>
                <a:hlinkClick r:id="rId6"/>
              </a:rPr>
              <a:t>The</a:t>
            </a:r>
            <a:r>
              <a:rPr lang="tr-TR" sz="800" b="0" i="0" u="sng" dirty="0">
                <a:solidFill>
                  <a:srgbClr val="005B92"/>
                </a:solidFill>
                <a:effectLst/>
                <a:latin typeface="Noto Sans"/>
                <a:hlinkClick r:id="rId6"/>
              </a:rPr>
              <a:t> </a:t>
            </a:r>
            <a:r>
              <a:rPr lang="tr-TR" sz="800" b="0" i="0" u="sng" dirty="0" err="1">
                <a:solidFill>
                  <a:srgbClr val="005B92"/>
                </a:solidFill>
                <a:effectLst/>
                <a:latin typeface="Noto Sans"/>
                <a:hlinkClick r:id="rId6"/>
              </a:rPr>
              <a:t>effect</a:t>
            </a:r>
            <a:r>
              <a:rPr lang="tr-TR" sz="800" b="0" i="0" u="sng" dirty="0">
                <a:solidFill>
                  <a:srgbClr val="005B92"/>
                </a:solidFill>
                <a:effectLst/>
                <a:latin typeface="Noto Sans"/>
                <a:hlinkClick r:id="rId6"/>
              </a:rPr>
              <a:t> of </a:t>
            </a:r>
            <a:r>
              <a:rPr lang="tr-TR" sz="800" b="0" i="0" u="sng" dirty="0" err="1">
                <a:solidFill>
                  <a:srgbClr val="005B92"/>
                </a:solidFill>
                <a:effectLst/>
                <a:latin typeface="Noto Sans"/>
                <a:hlinkClick r:id="rId6"/>
              </a:rPr>
              <a:t>weight</a:t>
            </a:r>
            <a:r>
              <a:rPr lang="tr-TR" sz="800" b="0" i="0" u="sng" dirty="0">
                <a:solidFill>
                  <a:srgbClr val="005B92"/>
                </a:solidFill>
                <a:effectLst/>
                <a:latin typeface="Noto Sans"/>
                <a:hlinkClick r:id="rId6"/>
              </a:rPr>
              <a:t> </a:t>
            </a:r>
            <a:r>
              <a:rPr lang="tr-TR" sz="800" b="0" i="0" u="sng" dirty="0" err="1">
                <a:solidFill>
                  <a:srgbClr val="005B92"/>
                </a:solidFill>
                <a:effectLst/>
                <a:latin typeface="Noto Sans"/>
                <a:hlinkClick r:id="rId6"/>
              </a:rPr>
              <a:t>reduction</a:t>
            </a:r>
            <a:r>
              <a:rPr lang="tr-TR" sz="800" b="0" i="0" u="sng" dirty="0">
                <a:solidFill>
                  <a:srgbClr val="005B92"/>
                </a:solidFill>
                <a:effectLst/>
                <a:latin typeface="Noto Sans"/>
                <a:hlinkClick r:id="rId6"/>
              </a:rPr>
              <a:t> on </a:t>
            </a:r>
            <a:r>
              <a:rPr lang="tr-TR" sz="800" b="0" i="0" u="sng" dirty="0" err="1">
                <a:solidFill>
                  <a:srgbClr val="005B92"/>
                </a:solidFill>
                <a:effectLst/>
                <a:latin typeface="Noto Sans"/>
                <a:hlinkClick r:id="rId6"/>
              </a:rPr>
              <a:t>blood</a:t>
            </a:r>
            <a:r>
              <a:rPr lang="tr-TR" sz="800" b="0" i="0" u="sng" dirty="0">
                <a:solidFill>
                  <a:srgbClr val="005B92"/>
                </a:solidFill>
                <a:effectLst/>
                <a:latin typeface="Noto Sans"/>
                <a:hlinkClick r:id="rId6"/>
              </a:rPr>
              <a:t> </a:t>
            </a:r>
            <a:r>
              <a:rPr lang="tr-TR" sz="800" b="0" i="0" u="sng" dirty="0" err="1">
                <a:solidFill>
                  <a:srgbClr val="005B92"/>
                </a:solidFill>
                <a:effectLst/>
                <a:latin typeface="Noto Sans"/>
                <a:hlinkClick r:id="rId6"/>
              </a:rPr>
              <a:t>pressure</a:t>
            </a:r>
            <a:r>
              <a:rPr lang="tr-TR" sz="800" b="0" i="0" u="sng" dirty="0">
                <a:solidFill>
                  <a:srgbClr val="005B92"/>
                </a:solidFill>
                <a:effectLst/>
                <a:latin typeface="Noto Sans"/>
                <a:hlinkClick r:id="rId6"/>
              </a:rPr>
              <a:t>, </a:t>
            </a:r>
            <a:r>
              <a:rPr lang="tr-TR" sz="800" b="0" i="0" u="sng" dirty="0" err="1">
                <a:solidFill>
                  <a:srgbClr val="005B92"/>
                </a:solidFill>
                <a:effectLst/>
                <a:latin typeface="Noto Sans"/>
                <a:hlinkClick r:id="rId6"/>
              </a:rPr>
              <a:t>plasma</a:t>
            </a:r>
            <a:r>
              <a:rPr lang="tr-TR" sz="800" b="0" i="0" u="sng" dirty="0">
                <a:solidFill>
                  <a:srgbClr val="005B92"/>
                </a:solidFill>
                <a:effectLst/>
                <a:latin typeface="Noto Sans"/>
                <a:hlinkClick r:id="rId6"/>
              </a:rPr>
              <a:t> renin </a:t>
            </a:r>
            <a:r>
              <a:rPr lang="tr-TR" sz="800" b="0" i="0" u="sng" dirty="0" err="1">
                <a:solidFill>
                  <a:srgbClr val="005B92"/>
                </a:solidFill>
                <a:effectLst/>
                <a:latin typeface="Noto Sans"/>
                <a:hlinkClick r:id="rId6"/>
              </a:rPr>
              <a:t>activity</a:t>
            </a:r>
            <a:r>
              <a:rPr lang="tr-TR" sz="800" b="0" i="0" u="sng" dirty="0">
                <a:solidFill>
                  <a:srgbClr val="005B92"/>
                </a:solidFill>
                <a:effectLst/>
                <a:latin typeface="Noto Sans"/>
                <a:hlinkClick r:id="rId6"/>
              </a:rPr>
              <a:t>, </a:t>
            </a:r>
            <a:r>
              <a:rPr lang="tr-TR" sz="800" b="0" i="0" u="sng" dirty="0" err="1">
                <a:solidFill>
                  <a:srgbClr val="005B92"/>
                </a:solidFill>
                <a:effectLst/>
                <a:latin typeface="Noto Sans"/>
                <a:hlinkClick r:id="rId6"/>
              </a:rPr>
              <a:t>and</a:t>
            </a:r>
            <a:r>
              <a:rPr lang="tr-TR" sz="800" b="0" i="0" u="sng" dirty="0">
                <a:solidFill>
                  <a:srgbClr val="005B92"/>
                </a:solidFill>
                <a:effectLst/>
                <a:latin typeface="Noto Sans"/>
                <a:hlinkClick r:id="rId6"/>
              </a:rPr>
              <a:t> </a:t>
            </a:r>
            <a:r>
              <a:rPr lang="tr-TR" sz="800" b="0" i="0" u="sng" dirty="0" err="1">
                <a:solidFill>
                  <a:srgbClr val="005B92"/>
                </a:solidFill>
                <a:effectLst/>
                <a:latin typeface="Noto Sans"/>
                <a:hlinkClick r:id="rId6"/>
              </a:rPr>
              <a:t>plasma</a:t>
            </a:r>
            <a:r>
              <a:rPr lang="tr-TR" sz="800" b="0" i="0" u="sng" dirty="0">
                <a:solidFill>
                  <a:srgbClr val="005B92"/>
                </a:solidFill>
                <a:effectLst/>
                <a:latin typeface="Noto Sans"/>
                <a:hlinkClick r:id="rId6"/>
              </a:rPr>
              <a:t> </a:t>
            </a:r>
            <a:r>
              <a:rPr lang="tr-TR" sz="800" b="0" i="0" u="sng" dirty="0" err="1">
                <a:solidFill>
                  <a:srgbClr val="005B92"/>
                </a:solidFill>
                <a:effectLst/>
                <a:latin typeface="Noto Sans"/>
                <a:hlinkClick r:id="rId6"/>
              </a:rPr>
              <a:t>aldosterone</a:t>
            </a:r>
            <a:r>
              <a:rPr lang="tr-TR" sz="800" b="0" i="0" u="sng" dirty="0">
                <a:solidFill>
                  <a:srgbClr val="005B92"/>
                </a:solidFill>
                <a:effectLst/>
                <a:latin typeface="Noto Sans"/>
                <a:hlinkClick r:id="rId6"/>
              </a:rPr>
              <a:t> </a:t>
            </a:r>
            <a:r>
              <a:rPr lang="tr-TR" sz="800" b="0" i="0" u="sng" dirty="0" err="1">
                <a:solidFill>
                  <a:srgbClr val="005B92"/>
                </a:solidFill>
                <a:effectLst/>
                <a:latin typeface="Noto Sans"/>
                <a:hlinkClick r:id="rId6"/>
              </a:rPr>
              <a:t>levels</a:t>
            </a:r>
            <a:r>
              <a:rPr lang="tr-TR" sz="800" b="0" i="0" u="sng" dirty="0">
                <a:solidFill>
                  <a:srgbClr val="005B92"/>
                </a:solidFill>
                <a:effectLst/>
                <a:latin typeface="Noto Sans"/>
                <a:hlinkClick r:id="rId6"/>
              </a:rPr>
              <a:t> in </a:t>
            </a:r>
            <a:r>
              <a:rPr lang="tr-TR" sz="800" b="0" i="0" u="sng" dirty="0" err="1">
                <a:solidFill>
                  <a:srgbClr val="005B92"/>
                </a:solidFill>
                <a:effectLst/>
                <a:latin typeface="Noto Sans"/>
                <a:hlinkClick r:id="rId6"/>
              </a:rPr>
              <a:t>obese</a:t>
            </a:r>
            <a:r>
              <a:rPr lang="tr-TR" sz="800" b="0" i="0" u="sng" dirty="0">
                <a:solidFill>
                  <a:srgbClr val="005B92"/>
                </a:solidFill>
                <a:effectLst/>
                <a:latin typeface="Noto Sans"/>
                <a:hlinkClick r:id="rId6"/>
              </a:rPr>
              <a:t> </a:t>
            </a:r>
            <a:r>
              <a:rPr lang="tr-TR" sz="800" b="0" i="0" u="sng" dirty="0" err="1">
                <a:solidFill>
                  <a:srgbClr val="005B92"/>
                </a:solidFill>
                <a:effectLst/>
                <a:latin typeface="Noto Sans"/>
                <a:hlinkClick r:id="rId6"/>
              </a:rPr>
              <a:t>patients</a:t>
            </a:r>
            <a:r>
              <a:rPr lang="tr-TR" sz="800" b="0" i="0" u="sng" dirty="0">
                <a:solidFill>
                  <a:srgbClr val="005B92"/>
                </a:solidFill>
                <a:effectLst/>
                <a:latin typeface="Noto Sans"/>
                <a:hlinkClick r:id="rId6"/>
              </a:rPr>
              <a:t>. N </a:t>
            </a:r>
            <a:r>
              <a:rPr lang="tr-TR" sz="800" b="0" i="0" u="sng" dirty="0" err="1">
                <a:solidFill>
                  <a:srgbClr val="005B92"/>
                </a:solidFill>
                <a:effectLst/>
                <a:latin typeface="Noto Sans"/>
                <a:hlinkClick r:id="rId6"/>
              </a:rPr>
              <a:t>Engl</a:t>
            </a:r>
            <a:r>
              <a:rPr lang="tr-TR" sz="800" b="0" i="0" u="sng" dirty="0">
                <a:solidFill>
                  <a:srgbClr val="005B92"/>
                </a:solidFill>
                <a:effectLst/>
                <a:latin typeface="Noto Sans"/>
                <a:hlinkClick r:id="rId6"/>
              </a:rPr>
              <a:t> J </a:t>
            </a:r>
            <a:r>
              <a:rPr lang="tr-TR" sz="800" b="0" i="0" u="sng" dirty="0" err="1">
                <a:solidFill>
                  <a:srgbClr val="005B92"/>
                </a:solidFill>
                <a:effectLst/>
                <a:latin typeface="Noto Sans"/>
                <a:hlinkClick r:id="rId6"/>
              </a:rPr>
              <a:t>Med</a:t>
            </a:r>
            <a:r>
              <a:rPr lang="tr-TR" sz="800" b="0" i="0" u="sng" dirty="0">
                <a:solidFill>
                  <a:srgbClr val="005B92"/>
                </a:solidFill>
                <a:effectLst/>
                <a:latin typeface="Noto Sans"/>
                <a:hlinkClick r:id="rId6"/>
              </a:rPr>
              <a:t> 1981; 304:930.</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7"/>
              </a:rPr>
              <a:t>Whelton</a:t>
            </a:r>
            <a:r>
              <a:rPr lang="tr-TR" sz="800" b="0" i="0" u="sng" dirty="0">
                <a:solidFill>
                  <a:srgbClr val="005B92"/>
                </a:solidFill>
                <a:effectLst/>
                <a:latin typeface="Noto Sans"/>
                <a:hlinkClick r:id="rId7"/>
              </a:rPr>
              <a:t> PK, </a:t>
            </a:r>
            <a:r>
              <a:rPr lang="tr-TR" sz="800" b="0" i="0" u="sng" dirty="0" err="1">
                <a:solidFill>
                  <a:srgbClr val="005B92"/>
                </a:solidFill>
                <a:effectLst/>
                <a:latin typeface="Noto Sans"/>
                <a:hlinkClick r:id="rId7"/>
              </a:rPr>
              <a:t>Appel</a:t>
            </a:r>
            <a:r>
              <a:rPr lang="tr-TR" sz="800" b="0" i="0" u="sng" dirty="0">
                <a:solidFill>
                  <a:srgbClr val="005B92"/>
                </a:solidFill>
                <a:effectLst/>
                <a:latin typeface="Noto Sans"/>
                <a:hlinkClick r:id="rId7"/>
              </a:rPr>
              <a:t> LJ, </a:t>
            </a:r>
            <a:r>
              <a:rPr lang="tr-TR" sz="800" b="0" i="0" u="sng" dirty="0" err="1">
                <a:solidFill>
                  <a:srgbClr val="005B92"/>
                </a:solidFill>
                <a:effectLst/>
                <a:latin typeface="Noto Sans"/>
                <a:hlinkClick r:id="rId7"/>
              </a:rPr>
              <a:t>Espeland</a:t>
            </a:r>
            <a:r>
              <a:rPr lang="tr-TR" sz="800" b="0" i="0" u="sng" dirty="0">
                <a:solidFill>
                  <a:srgbClr val="005B92"/>
                </a:solidFill>
                <a:effectLst/>
                <a:latin typeface="Noto Sans"/>
                <a:hlinkClick r:id="rId7"/>
              </a:rPr>
              <a:t> MA, et al. </a:t>
            </a:r>
            <a:r>
              <a:rPr lang="tr-TR" sz="800" b="0" i="0" u="sng" dirty="0" err="1">
                <a:solidFill>
                  <a:srgbClr val="005B92"/>
                </a:solidFill>
                <a:effectLst/>
                <a:latin typeface="Noto Sans"/>
                <a:hlinkClick r:id="rId7"/>
              </a:rPr>
              <a:t>Sodium</a:t>
            </a:r>
            <a:r>
              <a:rPr lang="tr-TR" sz="800" b="0" i="0" u="sng" dirty="0">
                <a:solidFill>
                  <a:srgbClr val="005B92"/>
                </a:solidFill>
                <a:effectLst/>
                <a:latin typeface="Noto Sans"/>
                <a:hlinkClick r:id="rId7"/>
              </a:rPr>
              <a:t> </a:t>
            </a:r>
            <a:r>
              <a:rPr lang="tr-TR" sz="800" b="0" i="0" u="sng" dirty="0" err="1">
                <a:solidFill>
                  <a:srgbClr val="005B92"/>
                </a:solidFill>
                <a:effectLst/>
                <a:latin typeface="Noto Sans"/>
                <a:hlinkClick r:id="rId7"/>
              </a:rPr>
              <a:t>reduction</a:t>
            </a:r>
            <a:r>
              <a:rPr lang="tr-TR" sz="800" b="0" i="0" u="sng" dirty="0">
                <a:solidFill>
                  <a:srgbClr val="005B92"/>
                </a:solidFill>
                <a:effectLst/>
                <a:latin typeface="Noto Sans"/>
                <a:hlinkClick r:id="rId7"/>
              </a:rPr>
              <a:t> </a:t>
            </a:r>
            <a:r>
              <a:rPr lang="tr-TR" sz="800" b="0" i="0" u="sng" dirty="0" err="1">
                <a:solidFill>
                  <a:srgbClr val="005B92"/>
                </a:solidFill>
                <a:effectLst/>
                <a:latin typeface="Noto Sans"/>
                <a:hlinkClick r:id="rId7"/>
              </a:rPr>
              <a:t>and</a:t>
            </a:r>
            <a:r>
              <a:rPr lang="tr-TR" sz="800" b="0" i="0" u="sng" dirty="0">
                <a:solidFill>
                  <a:srgbClr val="005B92"/>
                </a:solidFill>
                <a:effectLst/>
                <a:latin typeface="Noto Sans"/>
                <a:hlinkClick r:id="rId7"/>
              </a:rPr>
              <a:t> </a:t>
            </a:r>
            <a:r>
              <a:rPr lang="tr-TR" sz="800" b="0" i="0" u="sng" dirty="0" err="1">
                <a:solidFill>
                  <a:srgbClr val="005B92"/>
                </a:solidFill>
                <a:effectLst/>
                <a:latin typeface="Noto Sans"/>
                <a:hlinkClick r:id="rId7"/>
              </a:rPr>
              <a:t>weight</a:t>
            </a:r>
            <a:r>
              <a:rPr lang="tr-TR" sz="800" b="0" i="0" u="sng" dirty="0">
                <a:solidFill>
                  <a:srgbClr val="005B92"/>
                </a:solidFill>
                <a:effectLst/>
                <a:latin typeface="Noto Sans"/>
                <a:hlinkClick r:id="rId7"/>
              </a:rPr>
              <a:t> </a:t>
            </a:r>
            <a:r>
              <a:rPr lang="tr-TR" sz="800" b="0" i="0" u="sng" dirty="0" err="1">
                <a:solidFill>
                  <a:srgbClr val="005B92"/>
                </a:solidFill>
                <a:effectLst/>
                <a:latin typeface="Noto Sans"/>
                <a:hlinkClick r:id="rId7"/>
              </a:rPr>
              <a:t>loss</a:t>
            </a:r>
            <a:r>
              <a:rPr lang="tr-TR" sz="800" b="0" i="0" u="sng" dirty="0">
                <a:solidFill>
                  <a:srgbClr val="005B92"/>
                </a:solidFill>
                <a:effectLst/>
                <a:latin typeface="Noto Sans"/>
                <a:hlinkClick r:id="rId7"/>
              </a:rPr>
              <a:t> in </a:t>
            </a:r>
            <a:r>
              <a:rPr lang="tr-TR" sz="800" b="0" i="0" u="sng" dirty="0" err="1">
                <a:solidFill>
                  <a:srgbClr val="005B92"/>
                </a:solidFill>
                <a:effectLst/>
                <a:latin typeface="Noto Sans"/>
                <a:hlinkClick r:id="rId7"/>
              </a:rPr>
              <a:t>the</a:t>
            </a:r>
            <a:r>
              <a:rPr lang="tr-TR" sz="800" b="0" i="0" u="sng" dirty="0">
                <a:solidFill>
                  <a:srgbClr val="005B92"/>
                </a:solidFill>
                <a:effectLst/>
                <a:latin typeface="Noto Sans"/>
                <a:hlinkClick r:id="rId7"/>
              </a:rPr>
              <a:t> </a:t>
            </a:r>
            <a:r>
              <a:rPr lang="tr-TR" sz="800" b="0" i="0" u="sng" dirty="0" err="1">
                <a:solidFill>
                  <a:srgbClr val="005B92"/>
                </a:solidFill>
                <a:effectLst/>
                <a:latin typeface="Noto Sans"/>
                <a:hlinkClick r:id="rId7"/>
              </a:rPr>
              <a:t>treatment</a:t>
            </a:r>
            <a:r>
              <a:rPr lang="tr-TR" sz="800" b="0" i="0" u="sng" dirty="0">
                <a:solidFill>
                  <a:srgbClr val="005B92"/>
                </a:solidFill>
                <a:effectLst/>
                <a:latin typeface="Noto Sans"/>
                <a:hlinkClick r:id="rId7"/>
              </a:rPr>
              <a:t> of </a:t>
            </a:r>
            <a:r>
              <a:rPr lang="tr-TR" sz="800" b="0" i="0" u="sng" dirty="0" err="1">
                <a:solidFill>
                  <a:srgbClr val="005B92"/>
                </a:solidFill>
                <a:effectLst/>
                <a:latin typeface="Noto Sans"/>
                <a:hlinkClick r:id="rId7"/>
              </a:rPr>
              <a:t>hypertension</a:t>
            </a:r>
            <a:r>
              <a:rPr lang="tr-TR" sz="800" b="0" i="0" u="sng" dirty="0">
                <a:solidFill>
                  <a:srgbClr val="005B92"/>
                </a:solidFill>
                <a:effectLst/>
                <a:latin typeface="Noto Sans"/>
                <a:hlinkClick r:id="rId7"/>
              </a:rPr>
              <a:t> in </a:t>
            </a:r>
            <a:r>
              <a:rPr lang="tr-TR" sz="800" b="0" i="0" u="sng" dirty="0" err="1">
                <a:solidFill>
                  <a:srgbClr val="005B92"/>
                </a:solidFill>
                <a:effectLst/>
                <a:latin typeface="Noto Sans"/>
                <a:hlinkClick r:id="rId7"/>
              </a:rPr>
              <a:t>older</a:t>
            </a:r>
            <a:r>
              <a:rPr lang="tr-TR" sz="800" b="0" i="0" u="sng" dirty="0">
                <a:solidFill>
                  <a:srgbClr val="005B92"/>
                </a:solidFill>
                <a:effectLst/>
                <a:latin typeface="Noto Sans"/>
                <a:hlinkClick r:id="rId7"/>
              </a:rPr>
              <a:t> </a:t>
            </a:r>
            <a:r>
              <a:rPr lang="tr-TR" sz="800" b="0" i="0" u="sng" dirty="0" err="1">
                <a:solidFill>
                  <a:srgbClr val="005B92"/>
                </a:solidFill>
                <a:effectLst/>
                <a:latin typeface="Noto Sans"/>
                <a:hlinkClick r:id="rId7"/>
              </a:rPr>
              <a:t>persons</a:t>
            </a:r>
            <a:r>
              <a:rPr lang="tr-TR" sz="800" b="0" i="0" u="sng" dirty="0">
                <a:solidFill>
                  <a:srgbClr val="005B92"/>
                </a:solidFill>
                <a:effectLst/>
                <a:latin typeface="Noto Sans"/>
                <a:hlinkClick r:id="rId7"/>
              </a:rPr>
              <a:t>: a </a:t>
            </a:r>
            <a:r>
              <a:rPr lang="tr-TR" sz="800" b="0" i="0" u="sng" dirty="0" err="1">
                <a:solidFill>
                  <a:srgbClr val="005B92"/>
                </a:solidFill>
                <a:effectLst/>
                <a:latin typeface="Noto Sans"/>
                <a:hlinkClick r:id="rId7"/>
              </a:rPr>
              <a:t>randomized</a:t>
            </a:r>
            <a:r>
              <a:rPr lang="tr-TR" sz="800" b="0" i="0" u="sng" dirty="0">
                <a:solidFill>
                  <a:srgbClr val="005B92"/>
                </a:solidFill>
                <a:effectLst/>
                <a:latin typeface="Noto Sans"/>
                <a:hlinkClick r:id="rId7"/>
              </a:rPr>
              <a:t> </a:t>
            </a:r>
            <a:r>
              <a:rPr lang="tr-TR" sz="800" b="0" i="0" u="sng" dirty="0" err="1">
                <a:solidFill>
                  <a:srgbClr val="005B92"/>
                </a:solidFill>
                <a:effectLst/>
                <a:latin typeface="Noto Sans"/>
                <a:hlinkClick r:id="rId7"/>
              </a:rPr>
              <a:t>controlled</a:t>
            </a:r>
            <a:r>
              <a:rPr lang="tr-TR" sz="800" b="0" i="0" u="sng" dirty="0">
                <a:solidFill>
                  <a:srgbClr val="005B92"/>
                </a:solidFill>
                <a:effectLst/>
                <a:latin typeface="Noto Sans"/>
                <a:hlinkClick r:id="rId7"/>
              </a:rPr>
              <a:t> </a:t>
            </a:r>
            <a:r>
              <a:rPr lang="tr-TR" sz="800" b="0" i="0" u="sng" dirty="0" err="1">
                <a:solidFill>
                  <a:srgbClr val="005B92"/>
                </a:solidFill>
                <a:effectLst/>
                <a:latin typeface="Noto Sans"/>
                <a:hlinkClick r:id="rId7"/>
              </a:rPr>
              <a:t>trial</a:t>
            </a:r>
            <a:r>
              <a:rPr lang="tr-TR" sz="800" b="0" i="0" u="sng" dirty="0">
                <a:solidFill>
                  <a:srgbClr val="005B92"/>
                </a:solidFill>
                <a:effectLst/>
                <a:latin typeface="Noto Sans"/>
                <a:hlinkClick r:id="rId7"/>
              </a:rPr>
              <a:t> of </a:t>
            </a:r>
            <a:r>
              <a:rPr lang="tr-TR" sz="800" b="0" i="0" u="sng" dirty="0" err="1">
                <a:solidFill>
                  <a:srgbClr val="005B92"/>
                </a:solidFill>
                <a:effectLst/>
                <a:latin typeface="Noto Sans"/>
                <a:hlinkClick r:id="rId7"/>
              </a:rPr>
              <a:t>nonpharmacologic</a:t>
            </a:r>
            <a:r>
              <a:rPr lang="tr-TR" sz="800" b="0" i="0" u="sng" dirty="0">
                <a:solidFill>
                  <a:srgbClr val="005B92"/>
                </a:solidFill>
                <a:effectLst/>
                <a:latin typeface="Noto Sans"/>
                <a:hlinkClick r:id="rId7"/>
              </a:rPr>
              <a:t> </a:t>
            </a:r>
            <a:r>
              <a:rPr lang="tr-TR" sz="800" b="0" i="0" u="sng" dirty="0" err="1">
                <a:solidFill>
                  <a:srgbClr val="005B92"/>
                </a:solidFill>
                <a:effectLst/>
                <a:latin typeface="Noto Sans"/>
                <a:hlinkClick r:id="rId7"/>
              </a:rPr>
              <a:t>interventions</a:t>
            </a:r>
            <a:r>
              <a:rPr lang="tr-TR" sz="800" b="0" i="0" u="sng" dirty="0">
                <a:solidFill>
                  <a:srgbClr val="005B92"/>
                </a:solidFill>
                <a:effectLst/>
                <a:latin typeface="Noto Sans"/>
                <a:hlinkClick r:id="rId7"/>
              </a:rPr>
              <a:t> in </a:t>
            </a:r>
            <a:r>
              <a:rPr lang="tr-TR" sz="800" b="0" i="0" u="sng" dirty="0" err="1">
                <a:solidFill>
                  <a:srgbClr val="005B92"/>
                </a:solidFill>
                <a:effectLst/>
                <a:latin typeface="Noto Sans"/>
                <a:hlinkClick r:id="rId7"/>
              </a:rPr>
              <a:t>the</a:t>
            </a:r>
            <a:r>
              <a:rPr lang="tr-TR" sz="800" b="0" i="0" u="sng" dirty="0">
                <a:solidFill>
                  <a:srgbClr val="005B92"/>
                </a:solidFill>
                <a:effectLst/>
                <a:latin typeface="Noto Sans"/>
                <a:hlinkClick r:id="rId7"/>
              </a:rPr>
              <a:t> </a:t>
            </a:r>
            <a:r>
              <a:rPr lang="tr-TR" sz="800" b="0" i="0" u="sng" dirty="0" err="1">
                <a:solidFill>
                  <a:srgbClr val="005B92"/>
                </a:solidFill>
                <a:effectLst/>
                <a:latin typeface="Noto Sans"/>
                <a:hlinkClick r:id="rId7"/>
              </a:rPr>
              <a:t>elderly</a:t>
            </a:r>
            <a:r>
              <a:rPr lang="tr-TR" sz="800" b="0" i="0" u="sng" dirty="0">
                <a:solidFill>
                  <a:srgbClr val="005B92"/>
                </a:solidFill>
                <a:effectLst/>
                <a:latin typeface="Noto Sans"/>
                <a:hlinkClick r:id="rId7"/>
              </a:rPr>
              <a:t> (TONE). TONE </a:t>
            </a:r>
            <a:r>
              <a:rPr lang="tr-TR" sz="800" b="0" i="0" u="sng" dirty="0" err="1">
                <a:solidFill>
                  <a:srgbClr val="005B92"/>
                </a:solidFill>
                <a:effectLst/>
                <a:latin typeface="Noto Sans"/>
                <a:hlinkClick r:id="rId7"/>
              </a:rPr>
              <a:t>Collaborative</a:t>
            </a:r>
            <a:r>
              <a:rPr lang="tr-TR" sz="800" b="0" i="0" u="sng" dirty="0">
                <a:solidFill>
                  <a:srgbClr val="005B92"/>
                </a:solidFill>
                <a:effectLst/>
                <a:latin typeface="Noto Sans"/>
                <a:hlinkClick r:id="rId7"/>
              </a:rPr>
              <a:t> </a:t>
            </a:r>
            <a:r>
              <a:rPr lang="tr-TR" sz="800" b="0" i="0" u="sng" dirty="0" err="1">
                <a:solidFill>
                  <a:srgbClr val="005B92"/>
                </a:solidFill>
                <a:effectLst/>
                <a:latin typeface="Noto Sans"/>
                <a:hlinkClick r:id="rId7"/>
              </a:rPr>
              <a:t>Research</a:t>
            </a:r>
            <a:r>
              <a:rPr lang="tr-TR" sz="800" b="0" i="0" u="sng" dirty="0">
                <a:solidFill>
                  <a:srgbClr val="005B92"/>
                </a:solidFill>
                <a:effectLst/>
                <a:latin typeface="Noto Sans"/>
                <a:hlinkClick r:id="rId7"/>
              </a:rPr>
              <a:t> </a:t>
            </a:r>
            <a:r>
              <a:rPr lang="tr-TR" sz="800" b="0" i="0" u="sng" dirty="0" err="1">
                <a:solidFill>
                  <a:srgbClr val="005B92"/>
                </a:solidFill>
                <a:effectLst/>
                <a:latin typeface="Noto Sans"/>
                <a:hlinkClick r:id="rId7"/>
              </a:rPr>
              <a:t>Group</a:t>
            </a:r>
            <a:r>
              <a:rPr lang="tr-TR" sz="800" b="0" i="0" u="sng" dirty="0">
                <a:solidFill>
                  <a:srgbClr val="005B92"/>
                </a:solidFill>
                <a:effectLst/>
                <a:latin typeface="Noto Sans"/>
                <a:hlinkClick r:id="rId7"/>
              </a:rPr>
              <a:t>. JAMA 1998; 279:839.</a:t>
            </a:r>
            <a:endParaRPr lang="tr-TR" sz="800" b="0" i="0" dirty="0">
              <a:solidFill>
                <a:srgbClr val="232323"/>
              </a:solidFill>
              <a:effectLst/>
              <a:latin typeface="Noto Sans"/>
            </a:endParaRPr>
          </a:p>
          <a:p>
            <a:pPr algn="l">
              <a:buFont typeface="+mj-lt"/>
              <a:buAutoNum type="arabicPeriod"/>
            </a:pPr>
            <a:r>
              <a:rPr lang="tr-TR" sz="800" b="0" i="0" u="sng" dirty="0">
                <a:solidFill>
                  <a:srgbClr val="005B92"/>
                </a:solidFill>
                <a:effectLst/>
                <a:latin typeface="Noto Sans"/>
                <a:hlinkClick r:id="rId8"/>
              </a:rPr>
              <a:t>Stevens VJ, </a:t>
            </a:r>
            <a:r>
              <a:rPr lang="tr-TR" sz="800" b="0" i="0" u="sng" dirty="0" err="1">
                <a:solidFill>
                  <a:srgbClr val="005B92"/>
                </a:solidFill>
                <a:effectLst/>
                <a:latin typeface="Noto Sans"/>
                <a:hlinkClick r:id="rId8"/>
              </a:rPr>
              <a:t>Corrigan</a:t>
            </a:r>
            <a:r>
              <a:rPr lang="tr-TR" sz="800" b="0" i="0" u="sng" dirty="0">
                <a:solidFill>
                  <a:srgbClr val="005B92"/>
                </a:solidFill>
                <a:effectLst/>
                <a:latin typeface="Noto Sans"/>
                <a:hlinkClick r:id="rId8"/>
              </a:rPr>
              <a:t> SA, </a:t>
            </a:r>
            <a:r>
              <a:rPr lang="tr-TR" sz="800" b="0" i="0" u="sng" dirty="0" err="1">
                <a:solidFill>
                  <a:srgbClr val="005B92"/>
                </a:solidFill>
                <a:effectLst/>
                <a:latin typeface="Noto Sans"/>
                <a:hlinkClick r:id="rId8"/>
              </a:rPr>
              <a:t>Obarzanek</a:t>
            </a:r>
            <a:r>
              <a:rPr lang="tr-TR" sz="800" b="0" i="0" u="sng" dirty="0">
                <a:solidFill>
                  <a:srgbClr val="005B92"/>
                </a:solidFill>
                <a:effectLst/>
                <a:latin typeface="Noto Sans"/>
                <a:hlinkClick r:id="rId8"/>
              </a:rPr>
              <a:t> E, et al. </a:t>
            </a:r>
            <a:r>
              <a:rPr lang="tr-TR" sz="800" b="0" i="0" u="sng" dirty="0" err="1">
                <a:solidFill>
                  <a:srgbClr val="005B92"/>
                </a:solidFill>
                <a:effectLst/>
                <a:latin typeface="Noto Sans"/>
                <a:hlinkClick r:id="rId8"/>
              </a:rPr>
              <a:t>Weight</a:t>
            </a:r>
            <a:r>
              <a:rPr lang="tr-TR" sz="800" b="0" i="0" u="sng" dirty="0">
                <a:solidFill>
                  <a:srgbClr val="005B92"/>
                </a:solidFill>
                <a:effectLst/>
                <a:latin typeface="Noto Sans"/>
                <a:hlinkClick r:id="rId8"/>
              </a:rPr>
              <a:t> </a:t>
            </a:r>
            <a:r>
              <a:rPr lang="tr-TR" sz="800" b="0" i="0" u="sng" dirty="0" err="1">
                <a:solidFill>
                  <a:srgbClr val="005B92"/>
                </a:solidFill>
                <a:effectLst/>
                <a:latin typeface="Noto Sans"/>
                <a:hlinkClick r:id="rId8"/>
              </a:rPr>
              <a:t>loss</a:t>
            </a:r>
            <a:r>
              <a:rPr lang="tr-TR" sz="800" b="0" i="0" u="sng" dirty="0">
                <a:solidFill>
                  <a:srgbClr val="005B92"/>
                </a:solidFill>
                <a:effectLst/>
                <a:latin typeface="Noto Sans"/>
                <a:hlinkClick r:id="rId8"/>
              </a:rPr>
              <a:t> </a:t>
            </a:r>
            <a:r>
              <a:rPr lang="tr-TR" sz="800" b="0" i="0" u="sng" dirty="0" err="1">
                <a:solidFill>
                  <a:srgbClr val="005B92"/>
                </a:solidFill>
                <a:effectLst/>
                <a:latin typeface="Noto Sans"/>
                <a:hlinkClick r:id="rId8"/>
              </a:rPr>
              <a:t>intervention</a:t>
            </a:r>
            <a:r>
              <a:rPr lang="tr-TR" sz="800" b="0" i="0" u="sng" dirty="0">
                <a:solidFill>
                  <a:srgbClr val="005B92"/>
                </a:solidFill>
                <a:effectLst/>
                <a:latin typeface="Noto Sans"/>
                <a:hlinkClick r:id="rId8"/>
              </a:rPr>
              <a:t> in </a:t>
            </a:r>
            <a:r>
              <a:rPr lang="tr-TR" sz="800" b="0" i="0" u="sng" dirty="0" err="1">
                <a:solidFill>
                  <a:srgbClr val="005B92"/>
                </a:solidFill>
                <a:effectLst/>
                <a:latin typeface="Noto Sans"/>
                <a:hlinkClick r:id="rId8"/>
              </a:rPr>
              <a:t>phase</a:t>
            </a:r>
            <a:r>
              <a:rPr lang="tr-TR" sz="800" b="0" i="0" u="sng" dirty="0">
                <a:solidFill>
                  <a:srgbClr val="005B92"/>
                </a:solidFill>
                <a:effectLst/>
                <a:latin typeface="Noto Sans"/>
                <a:hlinkClick r:id="rId8"/>
              </a:rPr>
              <a:t> 1 of </a:t>
            </a:r>
            <a:r>
              <a:rPr lang="tr-TR" sz="800" b="0" i="0" u="sng" dirty="0" err="1">
                <a:solidFill>
                  <a:srgbClr val="005B92"/>
                </a:solidFill>
                <a:effectLst/>
                <a:latin typeface="Noto Sans"/>
                <a:hlinkClick r:id="rId8"/>
              </a:rPr>
              <a:t>the</a:t>
            </a:r>
            <a:r>
              <a:rPr lang="tr-TR" sz="800" b="0" i="0" u="sng" dirty="0">
                <a:solidFill>
                  <a:srgbClr val="005B92"/>
                </a:solidFill>
                <a:effectLst/>
                <a:latin typeface="Noto Sans"/>
                <a:hlinkClick r:id="rId8"/>
              </a:rPr>
              <a:t> </a:t>
            </a:r>
            <a:r>
              <a:rPr lang="tr-TR" sz="800" b="0" i="0" u="sng" dirty="0" err="1">
                <a:solidFill>
                  <a:srgbClr val="005B92"/>
                </a:solidFill>
                <a:effectLst/>
                <a:latin typeface="Noto Sans"/>
                <a:hlinkClick r:id="rId8"/>
              </a:rPr>
              <a:t>Trials</a:t>
            </a:r>
            <a:r>
              <a:rPr lang="tr-TR" sz="800" b="0" i="0" u="sng" dirty="0">
                <a:solidFill>
                  <a:srgbClr val="005B92"/>
                </a:solidFill>
                <a:effectLst/>
                <a:latin typeface="Noto Sans"/>
                <a:hlinkClick r:id="rId8"/>
              </a:rPr>
              <a:t> of </a:t>
            </a:r>
            <a:r>
              <a:rPr lang="tr-TR" sz="800" b="0" i="0" u="sng" dirty="0" err="1">
                <a:solidFill>
                  <a:srgbClr val="005B92"/>
                </a:solidFill>
                <a:effectLst/>
                <a:latin typeface="Noto Sans"/>
                <a:hlinkClick r:id="rId8"/>
              </a:rPr>
              <a:t>Hypertension</a:t>
            </a:r>
            <a:r>
              <a:rPr lang="tr-TR" sz="800" b="0" i="0" u="sng" dirty="0">
                <a:solidFill>
                  <a:srgbClr val="005B92"/>
                </a:solidFill>
                <a:effectLst/>
                <a:latin typeface="Noto Sans"/>
                <a:hlinkClick r:id="rId8"/>
              </a:rPr>
              <a:t> </a:t>
            </a:r>
            <a:r>
              <a:rPr lang="tr-TR" sz="800" b="0" i="0" u="sng" dirty="0" err="1">
                <a:solidFill>
                  <a:srgbClr val="005B92"/>
                </a:solidFill>
                <a:effectLst/>
                <a:latin typeface="Noto Sans"/>
                <a:hlinkClick r:id="rId8"/>
              </a:rPr>
              <a:t>Prevention</a:t>
            </a:r>
            <a:r>
              <a:rPr lang="tr-TR" sz="800" b="0" i="0" u="sng" dirty="0">
                <a:solidFill>
                  <a:srgbClr val="005B92"/>
                </a:solidFill>
                <a:effectLst/>
                <a:latin typeface="Noto Sans"/>
                <a:hlinkClick r:id="rId8"/>
              </a:rPr>
              <a:t>. </a:t>
            </a:r>
            <a:r>
              <a:rPr lang="tr-TR" sz="800" b="0" i="0" u="sng" dirty="0" err="1">
                <a:solidFill>
                  <a:srgbClr val="005B92"/>
                </a:solidFill>
                <a:effectLst/>
                <a:latin typeface="Noto Sans"/>
                <a:hlinkClick r:id="rId8"/>
              </a:rPr>
              <a:t>The</a:t>
            </a:r>
            <a:r>
              <a:rPr lang="tr-TR" sz="800" b="0" i="0" u="sng" dirty="0">
                <a:solidFill>
                  <a:srgbClr val="005B92"/>
                </a:solidFill>
                <a:effectLst/>
                <a:latin typeface="Noto Sans"/>
                <a:hlinkClick r:id="rId8"/>
              </a:rPr>
              <a:t> TOHP </a:t>
            </a:r>
            <a:r>
              <a:rPr lang="tr-TR" sz="800" b="0" i="0" u="sng" dirty="0" err="1">
                <a:solidFill>
                  <a:srgbClr val="005B92"/>
                </a:solidFill>
                <a:effectLst/>
                <a:latin typeface="Noto Sans"/>
                <a:hlinkClick r:id="rId8"/>
              </a:rPr>
              <a:t>Collaborative</a:t>
            </a:r>
            <a:r>
              <a:rPr lang="tr-TR" sz="800" b="0" i="0" u="sng" dirty="0">
                <a:solidFill>
                  <a:srgbClr val="005B92"/>
                </a:solidFill>
                <a:effectLst/>
                <a:latin typeface="Noto Sans"/>
                <a:hlinkClick r:id="rId8"/>
              </a:rPr>
              <a:t> </a:t>
            </a:r>
            <a:r>
              <a:rPr lang="tr-TR" sz="800" b="0" i="0" u="sng" dirty="0" err="1">
                <a:solidFill>
                  <a:srgbClr val="005B92"/>
                </a:solidFill>
                <a:effectLst/>
                <a:latin typeface="Noto Sans"/>
                <a:hlinkClick r:id="rId8"/>
              </a:rPr>
              <a:t>Research</a:t>
            </a:r>
            <a:r>
              <a:rPr lang="tr-TR" sz="800" b="0" i="0" u="sng" dirty="0">
                <a:solidFill>
                  <a:srgbClr val="005B92"/>
                </a:solidFill>
                <a:effectLst/>
                <a:latin typeface="Noto Sans"/>
                <a:hlinkClick r:id="rId8"/>
              </a:rPr>
              <a:t> </a:t>
            </a:r>
            <a:r>
              <a:rPr lang="tr-TR" sz="800" b="0" i="0" u="sng" dirty="0" err="1">
                <a:solidFill>
                  <a:srgbClr val="005B92"/>
                </a:solidFill>
                <a:effectLst/>
                <a:latin typeface="Noto Sans"/>
                <a:hlinkClick r:id="rId8"/>
              </a:rPr>
              <a:t>Group</a:t>
            </a:r>
            <a:r>
              <a:rPr lang="tr-TR" sz="800" b="0" i="0" u="sng" dirty="0">
                <a:solidFill>
                  <a:srgbClr val="005B92"/>
                </a:solidFill>
                <a:effectLst/>
                <a:latin typeface="Noto Sans"/>
                <a:hlinkClick r:id="rId8"/>
              </a:rPr>
              <a:t>. </a:t>
            </a:r>
            <a:r>
              <a:rPr lang="tr-TR" sz="800" b="0" i="0" u="sng" dirty="0" err="1">
                <a:solidFill>
                  <a:srgbClr val="005B92"/>
                </a:solidFill>
                <a:effectLst/>
                <a:latin typeface="Noto Sans"/>
                <a:hlinkClick r:id="rId8"/>
              </a:rPr>
              <a:t>Arch</a:t>
            </a:r>
            <a:r>
              <a:rPr lang="tr-TR" sz="800" b="0" i="0" u="sng" dirty="0">
                <a:solidFill>
                  <a:srgbClr val="005B92"/>
                </a:solidFill>
                <a:effectLst/>
                <a:latin typeface="Noto Sans"/>
                <a:hlinkClick r:id="rId8"/>
              </a:rPr>
              <a:t> </a:t>
            </a:r>
            <a:r>
              <a:rPr lang="tr-TR" sz="800" b="0" i="0" u="sng" dirty="0" err="1">
                <a:solidFill>
                  <a:srgbClr val="005B92"/>
                </a:solidFill>
                <a:effectLst/>
                <a:latin typeface="Noto Sans"/>
                <a:hlinkClick r:id="rId8"/>
              </a:rPr>
              <a:t>Intern</a:t>
            </a:r>
            <a:r>
              <a:rPr lang="tr-TR" sz="800" b="0" i="0" u="sng" dirty="0">
                <a:solidFill>
                  <a:srgbClr val="005B92"/>
                </a:solidFill>
                <a:effectLst/>
                <a:latin typeface="Noto Sans"/>
                <a:hlinkClick r:id="rId8"/>
              </a:rPr>
              <a:t> </a:t>
            </a:r>
            <a:r>
              <a:rPr lang="tr-TR" sz="800" b="0" i="0" u="sng" dirty="0" err="1">
                <a:solidFill>
                  <a:srgbClr val="005B92"/>
                </a:solidFill>
                <a:effectLst/>
                <a:latin typeface="Noto Sans"/>
                <a:hlinkClick r:id="rId8"/>
              </a:rPr>
              <a:t>Med</a:t>
            </a:r>
            <a:r>
              <a:rPr lang="tr-TR" sz="800" b="0" i="0" u="sng" dirty="0">
                <a:solidFill>
                  <a:srgbClr val="005B92"/>
                </a:solidFill>
                <a:effectLst/>
                <a:latin typeface="Noto Sans"/>
                <a:hlinkClick r:id="rId8"/>
              </a:rPr>
              <a:t> 1993; 153:849.</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9"/>
              </a:rPr>
              <a:t>Ascherio</a:t>
            </a:r>
            <a:r>
              <a:rPr lang="tr-TR" sz="800" b="0" i="0" u="sng" dirty="0">
                <a:solidFill>
                  <a:srgbClr val="005B92"/>
                </a:solidFill>
                <a:effectLst/>
                <a:latin typeface="Noto Sans"/>
                <a:hlinkClick r:id="rId9"/>
              </a:rPr>
              <a:t> A, </a:t>
            </a:r>
            <a:r>
              <a:rPr lang="tr-TR" sz="800" b="0" i="0" u="sng" dirty="0" err="1">
                <a:solidFill>
                  <a:srgbClr val="005B92"/>
                </a:solidFill>
                <a:effectLst/>
                <a:latin typeface="Noto Sans"/>
                <a:hlinkClick r:id="rId9"/>
              </a:rPr>
              <a:t>Rimm</a:t>
            </a:r>
            <a:r>
              <a:rPr lang="tr-TR" sz="800" b="0" i="0" u="sng" dirty="0">
                <a:solidFill>
                  <a:srgbClr val="005B92"/>
                </a:solidFill>
                <a:effectLst/>
                <a:latin typeface="Noto Sans"/>
                <a:hlinkClick r:id="rId9"/>
              </a:rPr>
              <a:t> EB, </a:t>
            </a:r>
            <a:r>
              <a:rPr lang="tr-TR" sz="800" b="0" i="0" u="sng" dirty="0" err="1">
                <a:solidFill>
                  <a:srgbClr val="005B92"/>
                </a:solidFill>
                <a:effectLst/>
                <a:latin typeface="Noto Sans"/>
                <a:hlinkClick r:id="rId9"/>
              </a:rPr>
              <a:t>Giovannucci</a:t>
            </a:r>
            <a:r>
              <a:rPr lang="tr-TR" sz="800" b="0" i="0" u="sng" dirty="0">
                <a:solidFill>
                  <a:srgbClr val="005B92"/>
                </a:solidFill>
                <a:effectLst/>
                <a:latin typeface="Noto Sans"/>
                <a:hlinkClick r:id="rId9"/>
              </a:rPr>
              <a:t> EL, et al. A </a:t>
            </a:r>
            <a:r>
              <a:rPr lang="tr-TR" sz="800" b="0" i="0" u="sng" dirty="0" err="1">
                <a:solidFill>
                  <a:srgbClr val="005B92"/>
                </a:solidFill>
                <a:effectLst/>
                <a:latin typeface="Noto Sans"/>
                <a:hlinkClick r:id="rId9"/>
              </a:rPr>
              <a:t>prospective</a:t>
            </a:r>
            <a:r>
              <a:rPr lang="tr-TR" sz="800" b="0" i="0" u="sng" dirty="0">
                <a:solidFill>
                  <a:srgbClr val="005B92"/>
                </a:solidFill>
                <a:effectLst/>
                <a:latin typeface="Noto Sans"/>
                <a:hlinkClick r:id="rId9"/>
              </a:rPr>
              <a:t> </a:t>
            </a:r>
            <a:r>
              <a:rPr lang="tr-TR" sz="800" b="0" i="0" u="sng" dirty="0" err="1">
                <a:solidFill>
                  <a:srgbClr val="005B92"/>
                </a:solidFill>
                <a:effectLst/>
                <a:latin typeface="Noto Sans"/>
                <a:hlinkClick r:id="rId9"/>
              </a:rPr>
              <a:t>study</a:t>
            </a:r>
            <a:r>
              <a:rPr lang="tr-TR" sz="800" b="0" i="0" u="sng" dirty="0">
                <a:solidFill>
                  <a:srgbClr val="005B92"/>
                </a:solidFill>
                <a:effectLst/>
                <a:latin typeface="Noto Sans"/>
                <a:hlinkClick r:id="rId9"/>
              </a:rPr>
              <a:t> of </a:t>
            </a:r>
            <a:r>
              <a:rPr lang="tr-TR" sz="800" b="0" i="0" u="sng" dirty="0" err="1">
                <a:solidFill>
                  <a:srgbClr val="005B92"/>
                </a:solidFill>
                <a:effectLst/>
                <a:latin typeface="Noto Sans"/>
                <a:hlinkClick r:id="rId9"/>
              </a:rPr>
              <a:t>nutritional</a:t>
            </a:r>
            <a:r>
              <a:rPr lang="tr-TR" sz="800" b="0" i="0" u="sng" dirty="0">
                <a:solidFill>
                  <a:srgbClr val="005B92"/>
                </a:solidFill>
                <a:effectLst/>
                <a:latin typeface="Noto Sans"/>
                <a:hlinkClick r:id="rId9"/>
              </a:rPr>
              <a:t> </a:t>
            </a:r>
            <a:r>
              <a:rPr lang="tr-TR" sz="800" b="0" i="0" u="sng" dirty="0" err="1">
                <a:solidFill>
                  <a:srgbClr val="005B92"/>
                </a:solidFill>
                <a:effectLst/>
                <a:latin typeface="Noto Sans"/>
                <a:hlinkClick r:id="rId9"/>
              </a:rPr>
              <a:t>factors</a:t>
            </a:r>
            <a:r>
              <a:rPr lang="tr-TR" sz="800" b="0" i="0" u="sng" dirty="0">
                <a:solidFill>
                  <a:srgbClr val="005B92"/>
                </a:solidFill>
                <a:effectLst/>
                <a:latin typeface="Noto Sans"/>
                <a:hlinkClick r:id="rId9"/>
              </a:rPr>
              <a:t> </a:t>
            </a:r>
            <a:r>
              <a:rPr lang="tr-TR" sz="800" b="0" i="0" u="sng" dirty="0" err="1">
                <a:solidFill>
                  <a:srgbClr val="005B92"/>
                </a:solidFill>
                <a:effectLst/>
                <a:latin typeface="Noto Sans"/>
                <a:hlinkClick r:id="rId9"/>
              </a:rPr>
              <a:t>and</a:t>
            </a:r>
            <a:r>
              <a:rPr lang="tr-TR" sz="800" b="0" i="0" u="sng" dirty="0">
                <a:solidFill>
                  <a:srgbClr val="005B92"/>
                </a:solidFill>
                <a:effectLst/>
                <a:latin typeface="Noto Sans"/>
                <a:hlinkClick r:id="rId9"/>
              </a:rPr>
              <a:t> </a:t>
            </a:r>
            <a:r>
              <a:rPr lang="tr-TR" sz="800" b="0" i="0" u="sng" dirty="0" err="1">
                <a:solidFill>
                  <a:srgbClr val="005B92"/>
                </a:solidFill>
                <a:effectLst/>
                <a:latin typeface="Noto Sans"/>
                <a:hlinkClick r:id="rId9"/>
              </a:rPr>
              <a:t>hypertension</a:t>
            </a:r>
            <a:r>
              <a:rPr lang="tr-TR" sz="800" b="0" i="0" u="sng" dirty="0">
                <a:solidFill>
                  <a:srgbClr val="005B92"/>
                </a:solidFill>
                <a:effectLst/>
                <a:latin typeface="Noto Sans"/>
                <a:hlinkClick r:id="rId9"/>
              </a:rPr>
              <a:t> </a:t>
            </a:r>
            <a:r>
              <a:rPr lang="tr-TR" sz="800" b="0" i="0" u="sng" dirty="0" err="1">
                <a:solidFill>
                  <a:srgbClr val="005B92"/>
                </a:solidFill>
                <a:effectLst/>
                <a:latin typeface="Noto Sans"/>
                <a:hlinkClick r:id="rId9"/>
              </a:rPr>
              <a:t>among</a:t>
            </a:r>
            <a:r>
              <a:rPr lang="tr-TR" sz="800" b="0" i="0" u="sng" dirty="0">
                <a:solidFill>
                  <a:srgbClr val="005B92"/>
                </a:solidFill>
                <a:effectLst/>
                <a:latin typeface="Noto Sans"/>
                <a:hlinkClick r:id="rId9"/>
              </a:rPr>
              <a:t> US men. </a:t>
            </a:r>
            <a:r>
              <a:rPr lang="tr-TR" sz="800" b="0" i="0" u="sng" dirty="0" err="1">
                <a:solidFill>
                  <a:srgbClr val="005B92"/>
                </a:solidFill>
                <a:effectLst/>
                <a:latin typeface="Noto Sans"/>
                <a:hlinkClick r:id="rId9"/>
              </a:rPr>
              <a:t>Circulation</a:t>
            </a:r>
            <a:r>
              <a:rPr lang="tr-TR" sz="800" b="0" i="0" u="sng" dirty="0">
                <a:solidFill>
                  <a:srgbClr val="005B92"/>
                </a:solidFill>
                <a:effectLst/>
                <a:latin typeface="Noto Sans"/>
                <a:hlinkClick r:id="rId9"/>
              </a:rPr>
              <a:t> 1992; 86:1475.</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10"/>
              </a:rPr>
              <a:t>Elmer</a:t>
            </a:r>
            <a:r>
              <a:rPr lang="tr-TR" sz="800" b="0" i="0" u="sng" dirty="0">
                <a:solidFill>
                  <a:srgbClr val="005B92"/>
                </a:solidFill>
                <a:effectLst/>
                <a:latin typeface="Noto Sans"/>
                <a:hlinkClick r:id="rId10"/>
              </a:rPr>
              <a:t> PJ, </a:t>
            </a:r>
            <a:r>
              <a:rPr lang="tr-TR" sz="800" b="0" i="0" u="sng" dirty="0" err="1">
                <a:solidFill>
                  <a:srgbClr val="005B92"/>
                </a:solidFill>
                <a:effectLst/>
                <a:latin typeface="Noto Sans"/>
                <a:hlinkClick r:id="rId10"/>
              </a:rPr>
              <a:t>Obarzanek</a:t>
            </a:r>
            <a:r>
              <a:rPr lang="tr-TR" sz="800" b="0" i="0" u="sng" dirty="0">
                <a:solidFill>
                  <a:srgbClr val="005B92"/>
                </a:solidFill>
                <a:effectLst/>
                <a:latin typeface="Noto Sans"/>
                <a:hlinkClick r:id="rId10"/>
              </a:rPr>
              <a:t> E, </a:t>
            </a:r>
            <a:r>
              <a:rPr lang="tr-TR" sz="800" b="0" i="0" u="sng" dirty="0" err="1">
                <a:solidFill>
                  <a:srgbClr val="005B92"/>
                </a:solidFill>
                <a:effectLst/>
                <a:latin typeface="Noto Sans"/>
                <a:hlinkClick r:id="rId10"/>
              </a:rPr>
              <a:t>Vollmer</a:t>
            </a:r>
            <a:r>
              <a:rPr lang="tr-TR" sz="800" b="0" i="0" u="sng" dirty="0">
                <a:solidFill>
                  <a:srgbClr val="005B92"/>
                </a:solidFill>
                <a:effectLst/>
                <a:latin typeface="Noto Sans"/>
                <a:hlinkClick r:id="rId10"/>
              </a:rPr>
              <a:t> WM, et al. </a:t>
            </a:r>
            <a:r>
              <a:rPr lang="tr-TR" sz="800" b="0" i="0" u="sng" dirty="0" err="1">
                <a:solidFill>
                  <a:srgbClr val="005B92"/>
                </a:solidFill>
                <a:effectLst/>
                <a:latin typeface="Noto Sans"/>
                <a:hlinkClick r:id="rId10"/>
              </a:rPr>
              <a:t>Effects</a:t>
            </a:r>
            <a:r>
              <a:rPr lang="tr-TR" sz="800" b="0" i="0" u="sng" dirty="0">
                <a:solidFill>
                  <a:srgbClr val="005B92"/>
                </a:solidFill>
                <a:effectLst/>
                <a:latin typeface="Noto Sans"/>
                <a:hlinkClick r:id="rId10"/>
              </a:rPr>
              <a:t> of </a:t>
            </a:r>
            <a:r>
              <a:rPr lang="tr-TR" sz="800" b="0" i="0" u="sng" dirty="0" err="1">
                <a:solidFill>
                  <a:srgbClr val="005B92"/>
                </a:solidFill>
                <a:effectLst/>
                <a:latin typeface="Noto Sans"/>
                <a:hlinkClick r:id="rId10"/>
              </a:rPr>
              <a:t>comprehensive</a:t>
            </a:r>
            <a:r>
              <a:rPr lang="tr-TR" sz="800" b="0" i="0" u="sng" dirty="0">
                <a:solidFill>
                  <a:srgbClr val="005B92"/>
                </a:solidFill>
                <a:effectLst/>
                <a:latin typeface="Noto Sans"/>
                <a:hlinkClick r:id="rId10"/>
              </a:rPr>
              <a:t> </a:t>
            </a:r>
            <a:r>
              <a:rPr lang="tr-TR" sz="800" b="0" i="0" u="sng" dirty="0" err="1">
                <a:solidFill>
                  <a:srgbClr val="005B92"/>
                </a:solidFill>
                <a:effectLst/>
                <a:latin typeface="Noto Sans"/>
                <a:hlinkClick r:id="rId10"/>
              </a:rPr>
              <a:t>lifestyle</a:t>
            </a:r>
            <a:r>
              <a:rPr lang="tr-TR" sz="800" b="0" i="0" u="sng" dirty="0">
                <a:solidFill>
                  <a:srgbClr val="005B92"/>
                </a:solidFill>
                <a:effectLst/>
                <a:latin typeface="Noto Sans"/>
                <a:hlinkClick r:id="rId10"/>
              </a:rPr>
              <a:t> </a:t>
            </a:r>
            <a:r>
              <a:rPr lang="tr-TR" sz="800" b="0" i="0" u="sng" dirty="0" err="1">
                <a:solidFill>
                  <a:srgbClr val="005B92"/>
                </a:solidFill>
                <a:effectLst/>
                <a:latin typeface="Noto Sans"/>
                <a:hlinkClick r:id="rId10"/>
              </a:rPr>
              <a:t>modification</a:t>
            </a:r>
            <a:r>
              <a:rPr lang="tr-TR" sz="800" b="0" i="0" u="sng" dirty="0">
                <a:solidFill>
                  <a:srgbClr val="005B92"/>
                </a:solidFill>
                <a:effectLst/>
                <a:latin typeface="Noto Sans"/>
                <a:hlinkClick r:id="rId10"/>
              </a:rPr>
              <a:t> on </a:t>
            </a:r>
            <a:r>
              <a:rPr lang="tr-TR" sz="800" b="0" i="0" u="sng" dirty="0" err="1">
                <a:solidFill>
                  <a:srgbClr val="005B92"/>
                </a:solidFill>
                <a:effectLst/>
                <a:latin typeface="Noto Sans"/>
                <a:hlinkClick r:id="rId10"/>
              </a:rPr>
              <a:t>diet</a:t>
            </a:r>
            <a:r>
              <a:rPr lang="tr-TR" sz="800" b="0" i="0" u="sng" dirty="0">
                <a:solidFill>
                  <a:srgbClr val="005B92"/>
                </a:solidFill>
                <a:effectLst/>
                <a:latin typeface="Noto Sans"/>
                <a:hlinkClick r:id="rId10"/>
              </a:rPr>
              <a:t>, </a:t>
            </a:r>
            <a:r>
              <a:rPr lang="tr-TR" sz="800" b="0" i="0" u="sng" dirty="0" err="1">
                <a:solidFill>
                  <a:srgbClr val="005B92"/>
                </a:solidFill>
                <a:effectLst/>
                <a:latin typeface="Noto Sans"/>
                <a:hlinkClick r:id="rId10"/>
              </a:rPr>
              <a:t>weight</a:t>
            </a:r>
            <a:r>
              <a:rPr lang="tr-TR" sz="800" b="0" i="0" u="sng" dirty="0">
                <a:solidFill>
                  <a:srgbClr val="005B92"/>
                </a:solidFill>
                <a:effectLst/>
                <a:latin typeface="Noto Sans"/>
                <a:hlinkClick r:id="rId10"/>
              </a:rPr>
              <a:t>, </a:t>
            </a:r>
            <a:r>
              <a:rPr lang="tr-TR" sz="800" b="0" i="0" u="sng" dirty="0" err="1">
                <a:solidFill>
                  <a:srgbClr val="005B92"/>
                </a:solidFill>
                <a:effectLst/>
                <a:latin typeface="Noto Sans"/>
                <a:hlinkClick r:id="rId10"/>
              </a:rPr>
              <a:t>physical</a:t>
            </a:r>
            <a:r>
              <a:rPr lang="tr-TR" sz="800" b="0" i="0" u="sng" dirty="0">
                <a:solidFill>
                  <a:srgbClr val="005B92"/>
                </a:solidFill>
                <a:effectLst/>
                <a:latin typeface="Noto Sans"/>
                <a:hlinkClick r:id="rId10"/>
              </a:rPr>
              <a:t> </a:t>
            </a:r>
            <a:r>
              <a:rPr lang="tr-TR" sz="800" b="0" i="0" u="sng" dirty="0" err="1">
                <a:solidFill>
                  <a:srgbClr val="005B92"/>
                </a:solidFill>
                <a:effectLst/>
                <a:latin typeface="Noto Sans"/>
                <a:hlinkClick r:id="rId10"/>
              </a:rPr>
              <a:t>fitness</a:t>
            </a:r>
            <a:r>
              <a:rPr lang="tr-TR" sz="800" b="0" i="0" u="sng" dirty="0">
                <a:solidFill>
                  <a:srgbClr val="005B92"/>
                </a:solidFill>
                <a:effectLst/>
                <a:latin typeface="Noto Sans"/>
                <a:hlinkClick r:id="rId10"/>
              </a:rPr>
              <a:t>, </a:t>
            </a:r>
            <a:r>
              <a:rPr lang="tr-TR" sz="800" b="0" i="0" u="sng" dirty="0" err="1">
                <a:solidFill>
                  <a:srgbClr val="005B92"/>
                </a:solidFill>
                <a:effectLst/>
                <a:latin typeface="Noto Sans"/>
                <a:hlinkClick r:id="rId10"/>
              </a:rPr>
              <a:t>and</a:t>
            </a:r>
            <a:r>
              <a:rPr lang="tr-TR" sz="800" b="0" i="0" u="sng" dirty="0">
                <a:solidFill>
                  <a:srgbClr val="005B92"/>
                </a:solidFill>
                <a:effectLst/>
                <a:latin typeface="Noto Sans"/>
                <a:hlinkClick r:id="rId10"/>
              </a:rPr>
              <a:t> </a:t>
            </a:r>
            <a:r>
              <a:rPr lang="tr-TR" sz="800" b="0" i="0" u="sng" dirty="0" err="1">
                <a:solidFill>
                  <a:srgbClr val="005B92"/>
                </a:solidFill>
                <a:effectLst/>
                <a:latin typeface="Noto Sans"/>
                <a:hlinkClick r:id="rId10"/>
              </a:rPr>
              <a:t>blood</a:t>
            </a:r>
            <a:r>
              <a:rPr lang="tr-TR" sz="800" b="0" i="0" u="sng" dirty="0">
                <a:solidFill>
                  <a:srgbClr val="005B92"/>
                </a:solidFill>
                <a:effectLst/>
                <a:latin typeface="Noto Sans"/>
                <a:hlinkClick r:id="rId10"/>
              </a:rPr>
              <a:t> </a:t>
            </a:r>
            <a:r>
              <a:rPr lang="tr-TR" sz="800" b="0" i="0" u="sng" dirty="0" err="1">
                <a:solidFill>
                  <a:srgbClr val="005B92"/>
                </a:solidFill>
                <a:effectLst/>
                <a:latin typeface="Noto Sans"/>
                <a:hlinkClick r:id="rId10"/>
              </a:rPr>
              <a:t>pressure</a:t>
            </a:r>
            <a:r>
              <a:rPr lang="tr-TR" sz="800" b="0" i="0" u="sng" dirty="0">
                <a:solidFill>
                  <a:srgbClr val="005B92"/>
                </a:solidFill>
                <a:effectLst/>
                <a:latin typeface="Noto Sans"/>
                <a:hlinkClick r:id="rId10"/>
              </a:rPr>
              <a:t> </a:t>
            </a:r>
            <a:r>
              <a:rPr lang="tr-TR" sz="800" b="0" i="0" u="sng" dirty="0" err="1">
                <a:solidFill>
                  <a:srgbClr val="005B92"/>
                </a:solidFill>
                <a:effectLst/>
                <a:latin typeface="Noto Sans"/>
                <a:hlinkClick r:id="rId10"/>
              </a:rPr>
              <a:t>control</a:t>
            </a:r>
            <a:r>
              <a:rPr lang="tr-TR" sz="800" b="0" i="0" u="sng" dirty="0">
                <a:solidFill>
                  <a:srgbClr val="005B92"/>
                </a:solidFill>
                <a:effectLst/>
                <a:latin typeface="Noto Sans"/>
                <a:hlinkClick r:id="rId10"/>
              </a:rPr>
              <a:t>: 18-month </a:t>
            </a:r>
            <a:r>
              <a:rPr lang="tr-TR" sz="800" b="0" i="0" u="sng" dirty="0" err="1">
                <a:solidFill>
                  <a:srgbClr val="005B92"/>
                </a:solidFill>
                <a:effectLst/>
                <a:latin typeface="Noto Sans"/>
                <a:hlinkClick r:id="rId10"/>
              </a:rPr>
              <a:t>results</a:t>
            </a:r>
            <a:r>
              <a:rPr lang="tr-TR" sz="800" b="0" i="0" u="sng" dirty="0">
                <a:solidFill>
                  <a:srgbClr val="005B92"/>
                </a:solidFill>
                <a:effectLst/>
                <a:latin typeface="Noto Sans"/>
                <a:hlinkClick r:id="rId10"/>
              </a:rPr>
              <a:t> of a </a:t>
            </a:r>
            <a:r>
              <a:rPr lang="tr-TR" sz="800" b="0" i="0" u="sng" dirty="0" err="1">
                <a:solidFill>
                  <a:srgbClr val="005B92"/>
                </a:solidFill>
                <a:effectLst/>
                <a:latin typeface="Noto Sans"/>
                <a:hlinkClick r:id="rId10"/>
              </a:rPr>
              <a:t>randomized</a:t>
            </a:r>
            <a:r>
              <a:rPr lang="tr-TR" sz="800" b="0" i="0" u="sng" dirty="0">
                <a:solidFill>
                  <a:srgbClr val="005B92"/>
                </a:solidFill>
                <a:effectLst/>
                <a:latin typeface="Noto Sans"/>
                <a:hlinkClick r:id="rId10"/>
              </a:rPr>
              <a:t> </a:t>
            </a:r>
            <a:r>
              <a:rPr lang="tr-TR" sz="800" b="0" i="0" u="sng" dirty="0" err="1">
                <a:solidFill>
                  <a:srgbClr val="005B92"/>
                </a:solidFill>
                <a:effectLst/>
                <a:latin typeface="Noto Sans"/>
                <a:hlinkClick r:id="rId10"/>
              </a:rPr>
              <a:t>trial</a:t>
            </a:r>
            <a:r>
              <a:rPr lang="tr-TR" sz="800" b="0" i="0" u="sng" dirty="0">
                <a:solidFill>
                  <a:srgbClr val="005B92"/>
                </a:solidFill>
                <a:effectLst/>
                <a:latin typeface="Noto Sans"/>
                <a:hlinkClick r:id="rId10"/>
              </a:rPr>
              <a:t>. </a:t>
            </a:r>
            <a:r>
              <a:rPr lang="tr-TR" sz="800" b="0" i="0" u="sng" dirty="0" err="1">
                <a:solidFill>
                  <a:srgbClr val="005B92"/>
                </a:solidFill>
                <a:effectLst/>
                <a:latin typeface="Noto Sans"/>
                <a:hlinkClick r:id="rId10"/>
              </a:rPr>
              <a:t>Ann</a:t>
            </a:r>
            <a:r>
              <a:rPr lang="tr-TR" sz="800" b="0" i="0" u="sng" dirty="0">
                <a:solidFill>
                  <a:srgbClr val="005B92"/>
                </a:solidFill>
                <a:effectLst/>
                <a:latin typeface="Noto Sans"/>
                <a:hlinkClick r:id="rId10"/>
              </a:rPr>
              <a:t> </a:t>
            </a:r>
            <a:r>
              <a:rPr lang="tr-TR" sz="800" b="0" i="0" u="sng" dirty="0" err="1">
                <a:solidFill>
                  <a:srgbClr val="005B92"/>
                </a:solidFill>
                <a:effectLst/>
                <a:latin typeface="Noto Sans"/>
                <a:hlinkClick r:id="rId10"/>
              </a:rPr>
              <a:t>Intern</a:t>
            </a:r>
            <a:r>
              <a:rPr lang="tr-TR" sz="800" b="0" i="0" u="sng" dirty="0">
                <a:solidFill>
                  <a:srgbClr val="005B92"/>
                </a:solidFill>
                <a:effectLst/>
                <a:latin typeface="Noto Sans"/>
                <a:hlinkClick r:id="rId10"/>
              </a:rPr>
              <a:t> </a:t>
            </a:r>
            <a:r>
              <a:rPr lang="tr-TR" sz="800" b="0" i="0" u="sng" dirty="0" err="1">
                <a:solidFill>
                  <a:srgbClr val="005B92"/>
                </a:solidFill>
                <a:effectLst/>
                <a:latin typeface="Noto Sans"/>
                <a:hlinkClick r:id="rId10"/>
              </a:rPr>
              <a:t>Med</a:t>
            </a:r>
            <a:r>
              <a:rPr lang="tr-TR" sz="800" b="0" i="0" u="sng" dirty="0">
                <a:solidFill>
                  <a:srgbClr val="005B92"/>
                </a:solidFill>
                <a:effectLst/>
                <a:latin typeface="Noto Sans"/>
                <a:hlinkClick r:id="rId10"/>
              </a:rPr>
              <a:t> 2006; 144:485.</a:t>
            </a:r>
            <a:endParaRPr lang="tr-TR" sz="800" b="0" i="0" dirty="0">
              <a:solidFill>
                <a:srgbClr val="232323"/>
              </a:solidFill>
              <a:effectLst/>
              <a:latin typeface="Noto Sans"/>
            </a:endParaRPr>
          </a:p>
          <a:p>
            <a:pPr algn="l">
              <a:buFont typeface="+mj-lt"/>
              <a:buAutoNum type="arabicPeriod"/>
            </a:pPr>
            <a:r>
              <a:rPr lang="tr-TR" sz="800" b="0" i="0" u="sng" dirty="0">
                <a:solidFill>
                  <a:srgbClr val="005B92"/>
                </a:solidFill>
                <a:effectLst/>
                <a:latin typeface="Noto Sans"/>
                <a:hlinkClick r:id="rId11"/>
              </a:rPr>
              <a:t>Blood </a:t>
            </a:r>
            <a:r>
              <a:rPr lang="tr-TR" sz="800" b="0" i="0" u="sng" dirty="0" err="1">
                <a:solidFill>
                  <a:srgbClr val="005B92"/>
                </a:solidFill>
                <a:effectLst/>
                <a:latin typeface="Noto Sans"/>
                <a:hlinkClick r:id="rId11"/>
              </a:rPr>
              <a:t>Pressure</a:t>
            </a:r>
            <a:r>
              <a:rPr lang="tr-TR" sz="800" b="0" i="0" u="sng" dirty="0">
                <a:solidFill>
                  <a:srgbClr val="005B92"/>
                </a:solidFill>
                <a:effectLst/>
                <a:latin typeface="Noto Sans"/>
                <a:hlinkClick r:id="rId11"/>
              </a:rPr>
              <a:t> </a:t>
            </a:r>
            <a:r>
              <a:rPr lang="tr-TR" sz="800" b="0" i="0" u="sng" dirty="0" err="1">
                <a:solidFill>
                  <a:srgbClr val="005B92"/>
                </a:solidFill>
                <a:effectLst/>
                <a:latin typeface="Noto Sans"/>
                <a:hlinkClick r:id="rId11"/>
              </a:rPr>
              <a:t>Lowering</a:t>
            </a:r>
            <a:r>
              <a:rPr lang="tr-TR" sz="800" b="0" i="0" u="sng" dirty="0">
                <a:solidFill>
                  <a:srgbClr val="005B92"/>
                </a:solidFill>
                <a:effectLst/>
                <a:latin typeface="Noto Sans"/>
                <a:hlinkClick r:id="rId11"/>
              </a:rPr>
              <a:t> </a:t>
            </a:r>
            <a:r>
              <a:rPr lang="tr-TR" sz="800" b="0" i="0" u="sng" dirty="0" err="1">
                <a:solidFill>
                  <a:srgbClr val="005B92"/>
                </a:solidFill>
                <a:effectLst/>
                <a:latin typeface="Noto Sans"/>
                <a:hlinkClick r:id="rId11"/>
              </a:rPr>
              <a:t>Treatment</a:t>
            </a:r>
            <a:r>
              <a:rPr lang="tr-TR" sz="800" b="0" i="0" u="sng" dirty="0">
                <a:solidFill>
                  <a:srgbClr val="005B92"/>
                </a:solidFill>
                <a:effectLst/>
                <a:latin typeface="Noto Sans"/>
                <a:hlinkClick r:id="rId11"/>
              </a:rPr>
              <a:t> </a:t>
            </a:r>
            <a:r>
              <a:rPr lang="tr-TR" sz="800" b="0" i="0" u="sng" dirty="0" err="1">
                <a:solidFill>
                  <a:srgbClr val="005B92"/>
                </a:solidFill>
                <a:effectLst/>
                <a:latin typeface="Noto Sans"/>
                <a:hlinkClick r:id="rId11"/>
              </a:rPr>
              <a:t>Trialists</a:t>
            </a:r>
            <a:r>
              <a:rPr lang="tr-TR" sz="800" b="0" i="0" u="sng" dirty="0">
                <a:solidFill>
                  <a:srgbClr val="005B92"/>
                </a:solidFill>
                <a:effectLst/>
                <a:latin typeface="Noto Sans"/>
                <a:hlinkClick r:id="rId11"/>
              </a:rPr>
              <a:t>' Collaboration, </a:t>
            </a:r>
            <a:r>
              <a:rPr lang="tr-TR" sz="800" b="0" i="0" u="sng" dirty="0" err="1">
                <a:solidFill>
                  <a:srgbClr val="005B92"/>
                </a:solidFill>
                <a:effectLst/>
                <a:latin typeface="Noto Sans"/>
                <a:hlinkClick r:id="rId11"/>
              </a:rPr>
              <a:t>Turnbull</a:t>
            </a:r>
            <a:r>
              <a:rPr lang="tr-TR" sz="800" b="0" i="0" u="sng" dirty="0">
                <a:solidFill>
                  <a:srgbClr val="005B92"/>
                </a:solidFill>
                <a:effectLst/>
                <a:latin typeface="Noto Sans"/>
                <a:hlinkClick r:id="rId11"/>
              </a:rPr>
              <a:t> F, </a:t>
            </a:r>
            <a:r>
              <a:rPr lang="tr-TR" sz="800" b="0" i="0" u="sng" dirty="0" err="1">
                <a:solidFill>
                  <a:srgbClr val="005B92"/>
                </a:solidFill>
                <a:effectLst/>
                <a:latin typeface="Noto Sans"/>
                <a:hlinkClick r:id="rId11"/>
              </a:rPr>
              <a:t>Neal</a:t>
            </a:r>
            <a:r>
              <a:rPr lang="tr-TR" sz="800" b="0" i="0" u="sng" dirty="0">
                <a:solidFill>
                  <a:srgbClr val="005B92"/>
                </a:solidFill>
                <a:effectLst/>
                <a:latin typeface="Noto Sans"/>
                <a:hlinkClick r:id="rId11"/>
              </a:rPr>
              <a:t> B, et al. </a:t>
            </a:r>
            <a:r>
              <a:rPr lang="tr-TR" sz="800" b="0" i="0" u="sng" dirty="0" err="1">
                <a:solidFill>
                  <a:srgbClr val="005B92"/>
                </a:solidFill>
                <a:effectLst/>
                <a:latin typeface="Noto Sans"/>
                <a:hlinkClick r:id="rId11"/>
              </a:rPr>
              <a:t>Effects</a:t>
            </a:r>
            <a:r>
              <a:rPr lang="tr-TR" sz="800" b="0" i="0" u="sng" dirty="0">
                <a:solidFill>
                  <a:srgbClr val="005B92"/>
                </a:solidFill>
                <a:effectLst/>
                <a:latin typeface="Noto Sans"/>
                <a:hlinkClick r:id="rId11"/>
              </a:rPr>
              <a:t> of </a:t>
            </a:r>
            <a:r>
              <a:rPr lang="tr-TR" sz="800" b="0" i="0" u="sng" dirty="0" err="1">
                <a:solidFill>
                  <a:srgbClr val="005B92"/>
                </a:solidFill>
                <a:effectLst/>
                <a:latin typeface="Noto Sans"/>
                <a:hlinkClick r:id="rId11"/>
              </a:rPr>
              <a:t>different</a:t>
            </a:r>
            <a:r>
              <a:rPr lang="tr-TR" sz="800" b="0" i="0" u="sng" dirty="0">
                <a:solidFill>
                  <a:srgbClr val="005B92"/>
                </a:solidFill>
                <a:effectLst/>
                <a:latin typeface="Noto Sans"/>
                <a:hlinkClick r:id="rId11"/>
              </a:rPr>
              <a:t> </a:t>
            </a:r>
            <a:r>
              <a:rPr lang="tr-TR" sz="800" b="0" i="0" u="sng" dirty="0" err="1">
                <a:solidFill>
                  <a:srgbClr val="005B92"/>
                </a:solidFill>
                <a:effectLst/>
                <a:latin typeface="Noto Sans"/>
                <a:hlinkClick r:id="rId11"/>
              </a:rPr>
              <a:t>regimens</a:t>
            </a:r>
            <a:r>
              <a:rPr lang="tr-TR" sz="800" b="0" i="0" u="sng" dirty="0">
                <a:solidFill>
                  <a:srgbClr val="005B92"/>
                </a:solidFill>
                <a:effectLst/>
                <a:latin typeface="Noto Sans"/>
                <a:hlinkClick r:id="rId11"/>
              </a:rPr>
              <a:t> </a:t>
            </a:r>
            <a:r>
              <a:rPr lang="tr-TR" sz="800" b="0" i="0" u="sng" dirty="0" err="1">
                <a:solidFill>
                  <a:srgbClr val="005B92"/>
                </a:solidFill>
                <a:effectLst/>
                <a:latin typeface="Noto Sans"/>
                <a:hlinkClick r:id="rId11"/>
              </a:rPr>
              <a:t>to</a:t>
            </a:r>
            <a:r>
              <a:rPr lang="tr-TR" sz="800" b="0" i="0" u="sng" dirty="0">
                <a:solidFill>
                  <a:srgbClr val="005B92"/>
                </a:solidFill>
                <a:effectLst/>
                <a:latin typeface="Noto Sans"/>
                <a:hlinkClick r:id="rId11"/>
              </a:rPr>
              <a:t> </a:t>
            </a:r>
            <a:r>
              <a:rPr lang="tr-TR" sz="800" b="0" i="0" u="sng" dirty="0" err="1">
                <a:solidFill>
                  <a:srgbClr val="005B92"/>
                </a:solidFill>
                <a:effectLst/>
                <a:latin typeface="Noto Sans"/>
                <a:hlinkClick r:id="rId11"/>
              </a:rPr>
              <a:t>lower</a:t>
            </a:r>
            <a:r>
              <a:rPr lang="tr-TR" sz="800" b="0" i="0" u="sng" dirty="0">
                <a:solidFill>
                  <a:srgbClr val="005B92"/>
                </a:solidFill>
                <a:effectLst/>
                <a:latin typeface="Noto Sans"/>
                <a:hlinkClick r:id="rId11"/>
              </a:rPr>
              <a:t> </a:t>
            </a:r>
            <a:r>
              <a:rPr lang="tr-TR" sz="800" b="0" i="0" u="sng" dirty="0" err="1">
                <a:solidFill>
                  <a:srgbClr val="005B92"/>
                </a:solidFill>
                <a:effectLst/>
                <a:latin typeface="Noto Sans"/>
                <a:hlinkClick r:id="rId11"/>
              </a:rPr>
              <a:t>blood</a:t>
            </a:r>
            <a:r>
              <a:rPr lang="tr-TR" sz="800" b="0" i="0" u="sng" dirty="0">
                <a:solidFill>
                  <a:srgbClr val="005B92"/>
                </a:solidFill>
                <a:effectLst/>
                <a:latin typeface="Noto Sans"/>
                <a:hlinkClick r:id="rId11"/>
              </a:rPr>
              <a:t> </a:t>
            </a:r>
            <a:r>
              <a:rPr lang="tr-TR" sz="800" b="0" i="0" u="sng" dirty="0" err="1">
                <a:solidFill>
                  <a:srgbClr val="005B92"/>
                </a:solidFill>
                <a:effectLst/>
                <a:latin typeface="Noto Sans"/>
                <a:hlinkClick r:id="rId11"/>
              </a:rPr>
              <a:t>pressure</a:t>
            </a:r>
            <a:r>
              <a:rPr lang="tr-TR" sz="800" b="0" i="0" u="sng" dirty="0">
                <a:solidFill>
                  <a:srgbClr val="005B92"/>
                </a:solidFill>
                <a:effectLst/>
                <a:latin typeface="Noto Sans"/>
                <a:hlinkClick r:id="rId11"/>
              </a:rPr>
              <a:t> on </a:t>
            </a:r>
            <a:r>
              <a:rPr lang="tr-TR" sz="800" b="0" i="0" u="sng" dirty="0" err="1">
                <a:solidFill>
                  <a:srgbClr val="005B92"/>
                </a:solidFill>
                <a:effectLst/>
                <a:latin typeface="Noto Sans"/>
                <a:hlinkClick r:id="rId11"/>
              </a:rPr>
              <a:t>major</a:t>
            </a:r>
            <a:r>
              <a:rPr lang="tr-TR" sz="800" b="0" i="0" u="sng" dirty="0">
                <a:solidFill>
                  <a:srgbClr val="005B92"/>
                </a:solidFill>
                <a:effectLst/>
                <a:latin typeface="Noto Sans"/>
                <a:hlinkClick r:id="rId11"/>
              </a:rPr>
              <a:t> </a:t>
            </a:r>
            <a:r>
              <a:rPr lang="tr-TR" sz="800" b="0" i="0" u="sng" dirty="0" err="1">
                <a:solidFill>
                  <a:srgbClr val="005B92"/>
                </a:solidFill>
                <a:effectLst/>
                <a:latin typeface="Noto Sans"/>
                <a:hlinkClick r:id="rId11"/>
              </a:rPr>
              <a:t>cardiovascular</a:t>
            </a:r>
            <a:r>
              <a:rPr lang="tr-TR" sz="800" b="0" i="0" u="sng" dirty="0">
                <a:solidFill>
                  <a:srgbClr val="005B92"/>
                </a:solidFill>
                <a:effectLst/>
                <a:latin typeface="Noto Sans"/>
                <a:hlinkClick r:id="rId11"/>
              </a:rPr>
              <a:t> </a:t>
            </a:r>
            <a:r>
              <a:rPr lang="tr-TR" sz="800" b="0" i="0" u="sng" dirty="0" err="1">
                <a:solidFill>
                  <a:srgbClr val="005B92"/>
                </a:solidFill>
                <a:effectLst/>
                <a:latin typeface="Noto Sans"/>
                <a:hlinkClick r:id="rId11"/>
              </a:rPr>
              <a:t>events</a:t>
            </a:r>
            <a:r>
              <a:rPr lang="tr-TR" sz="800" b="0" i="0" u="sng" dirty="0">
                <a:solidFill>
                  <a:srgbClr val="005B92"/>
                </a:solidFill>
                <a:effectLst/>
                <a:latin typeface="Noto Sans"/>
                <a:hlinkClick r:id="rId11"/>
              </a:rPr>
              <a:t> in </a:t>
            </a:r>
            <a:r>
              <a:rPr lang="tr-TR" sz="800" b="0" i="0" u="sng" dirty="0" err="1">
                <a:solidFill>
                  <a:srgbClr val="005B92"/>
                </a:solidFill>
                <a:effectLst/>
                <a:latin typeface="Noto Sans"/>
                <a:hlinkClick r:id="rId11"/>
              </a:rPr>
              <a:t>older</a:t>
            </a:r>
            <a:r>
              <a:rPr lang="tr-TR" sz="800" b="0" i="0" u="sng" dirty="0">
                <a:solidFill>
                  <a:srgbClr val="005B92"/>
                </a:solidFill>
                <a:effectLst/>
                <a:latin typeface="Noto Sans"/>
                <a:hlinkClick r:id="rId11"/>
              </a:rPr>
              <a:t> </a:t>
            </a:r>
            <a:r>
              <a:rPr lang="tr-TR" sz="800" b="0" i="0" u="sng" dirty="0" err="1">
                <a:solidFill>
                  <a:srgbClr val="005B92"/>
                </a:solidFill>
                <a:effectLst/>
                <a:latin typeface="Noto Sans"/>
                <a:hlinkClick r:id="rId11"/>
              </a:rPr>
              <a:t>and</a:t>
            </a:r>
            <a:r>
              <a:rPr lang="tr-TR" sz="800" b="0" i="0" u="sng" dirty="0">
                <a:solidFill>
                  <a:srgbClr val="005B92"/>
                </a:solidFill>
                <a:effectLst/>
                <a:latin typeface="Noto Sans"/>
                <a:hlinkClick r:id="rId11"/>
              </a:rPr>
              <a:t> </a:t>
            </a:r>
            <a:r>
              <a:rPr lang="tr-TR" sz="800" b="0" i="0" u="sng" dirty="0" err="1">
                <a:solidFill>
                  <a:srgbClr val="005B92"/>
                </a:solidFill>
                <a:effectLst/>
                <a:latin typeface="Noto Sans"/>
                <a:hlinkClick r:id="rId11"/>
              </a:rPr>
              <a:t>younger</a:t>
            </a:r>
            <a:r>
              <a:rPr lang="tr-TR" sz="800" b="0" i="0" u="sng" dirty="0">
                <a:solidFill>
                  <a:srgbClr val="005B92"/>
                </a:solidFill>
                <a:effectLst/>
                <a:latin typeface="Noto Sans"/>
                <a:hlinkClick r:id="rId11"/>
              </a:rPr>
              <a:t> </a:t>
            </a:r>
            <a:r>
              <a:rPr lang="tr-TR" sz="800" b="0" i="0" u="sng" dirty="0" err="1">
                <a:solidFill>
                  <a:srgbClr val="005B92"/>
                </a:solidFill>
                <a:effectLst/>
                <a:latin typeface="Noto Sans"/>
                <a:hlinkClick r:id="rId11"/>
              </a:rPr>
              <a:t>adults</a:t>
            </a:r>
            <a:r>
              <a:rPr lang="tr-TR" sz="800" b="0" i="0" u="sng" dirty="0">
                <a:solidFill>
                  <a:srgbClr val="005B92"/>
                </a:solidFill>
                <a:effectLst/>
                <a:latin typeface="Noto Sans"/>
                <a:hlinkClick r:id="rId11"/>
              </a:rPr>
              <a:t>: meta-</a:t>
            </a:r>
            <a:r>
              <a:rPr lang="tr-TR" sz="800" b="0" i="0" u="sng" dirty="0" err="1">
                <a:solidFill>
                  <a:srgbClr val="005B92"/>
                </a:solidFill>
                <a:effectLst/>
                <a:latin typeface="Noto Sans"/>
                <a:hlinkClick r:id="rId11"/>
              </a:rPr>
              <a:t>analysis</a:t>
            </a:r>
            <a:r>
              <a:rPr lang="tr-TR" sz="800" b="0" i="0" u="sng" dirty="0">
                <a:solidFill>
                  <a:srgbClr val="005B92"/>
                </a:solidFill>
                <a:effectLst/>
                <a:latin typeface="Noto Sans"/>
                <a:hlinkClick r:id="rId11"/>
              </a:rPr>
              <a:t> of </a:t>
            </a:r>
            <a:r>
              <a:rPr lang="tr-TR" sz="800" b="0" i="0" u="sng" dirty="0" err="1">
                <a:solidFill>
                  <a:srgbClr val="005B92"/>
                </a:solidFill>
                <a:effectLst/>
                <a:latin typeface="Noto Sans"/>
                <a:hlinkClick r:id="rId11"/>
              </a:rPr>
              <a:t>randomised</a:t>
            </a:r>
            <a:r>
              <a:rPr lang="tr-TR" sz="800" b="0" i="0" u="sng" dirty="0">
                <a:solidFill>
                  <a:srgbClr val="005B92"/>
                </a:solidFill>
                <a:effectLst/>
                <a:latin typeface="Noto Sans"/>
                <a:hlinkClick r:id="rId11"/>
              </a:rPr>
              <a:t> </a:t>
            </a:r>
            <a:r>
              <a:rPr lang="tr-TR" sz="800" b="0" i="0" u="sng" dirty="0" err="1">
                <a:solidFill>
                  <a:srgbClr val="005B92"/>
                </a:solidFill>
                <a:effectLst/>
                <a:latin typeface="Noto Sans"/>
                <a:hlinkClick r:id="rId11"/>
              </a:rPr>
              <a:t>trials</a:t>
            </a:r>
            <a:r>
              <a:rPr lang="tr-TR" sz="800" b="0" i="0" u="sng" dirty="0">
                <a:solidFill>
                  <a:srgbClr val="005B92"/>
                </a:solidFill>
                <a:effectLst/>
                <a:latin typeface="Noto Sans"/>
                <a:hlinkClick r:id="rId11"/>
              </a:rPr>
              <a:t>. BMJ 2008; 336:1121.</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12"/>
              </a:rPr>
              <a:t>Hebert</a:t>
            </a:r>
            <a:r>
              <a:rPr lang="tr-TR" sz="800" b="0" i="0" u="sng" dirty="0">
                <a:solidFill>
                  <a:srgbClr val="005B92"/>
                </a:solidFill>
                <a:effectLst/>
                <a:latin typeface="Noto Sans"/>
                <a:hlinkClick r:id="rId12"/>
              </a:rPr>
              <a:t> PR, </a:t>
            </a:r>
            <a:r>
              <a:rPr lang="tr-TR" sz="800" b="0" i="0" u="sng" dirty="0" err="1">
                <a:solidFill>
                  <a:srgbClr val="005B92"/>
                </a:solidFill>
                <a:effectLst/>
                <a:latin typeface="Noto Sans"/>
                <a:hlinkClick r:id="rId12"/>
              </a:rPr>
              <a:t>Moser</a:t>
            </a:r>
            <a:r>
              <a:rPr lang="tr-TR" sz="800" b="0" i="0" u="sng" dirty="0">
                <a:solidFill>
                  <a:srgbClr val="005B92"/>
                </a:solidFill>
                <a:effectLst/>
                <a:latin typeface="Noto Sans"/>
                <a:hlinkClick r:id="rId12"/>
              </a:rPr>
              <a:t> M, </a:t>
            </a:r>
            <a:r>
              <a:rPr lang="tr-TR" sz="800" b="0" i="0" u="sng" dirty="0" err="1">
                <a:solidFill>
                  <a:srgbClr val="005B92"/>
                </a:solidFill>
                <a:effectLst/>
                <a:latin typeface="Noto Sans"/>
                <a:hlinkClick r:id="rId12"/>
              </a:rPr>
              <a:t>Mayer</a:t>
            </a:r>
            <a:r>
              <a:rPr lang="tr-TR" sz="800" b="0" i="0" u="sng" dirty="0">
                <a:solidFill>
                  <a:srgbClr val="005B92"/>
                </a:solidFill>
                <a:effectLst/>
                <a:latin typeface="Noto Sans"/>
                <a:hlinkClick r:id="rId12"/>
              </a:rPr>
              <a:t> J, et al. </a:t>
            </a:r>
            <a:r>
              <a:rPr lang="tr-TR" sz="800" b="0" i="0" u="sng" dirty="0" err="1">
                <a:solidFill>
                  <a:srgbClr val="005B92"/>
                </a:solidFill>
                <a:effectLst/>
                <a:latin typeface="Noto Sans"/>
                <a:hlinkClick r:id="rId12"/>
              </a:rPr>
              <a:t>Recent</a:t>
            </a:r>
            <a:r>
              <a:rPr lang="tr-TR" sz="800" b="0" i="0" u="sng" dirty="0">
                <a:solidFill>
                  <a:srgbClr val="005B92"/>
                </a:solidFill>
                <a:effectLst/>
                <a:latin typeface="Noto Sans"/>
                <a:hlinkClick r:id="rId12"/>
              </a:rPr>
              <a:t> </a:t>
            </a:r>
            <a:r>
              <a:rPr lang="tr-TR" sz="800" b="0" i="0" u="sng" dirty="0" err="1">
                <a:solidFill>
                  <a:srgbClr val="005B92"/>
                </a:solidFill>
                <a:effectLst/>
                <a:latin typeface="Noto Sans"/>
                <a:hlinkClick r:id="rId12"/>
              </a:rPr>
              <a:t>evidence</a:t>
            </a:r>
            <a:r>
              <a:rPr lang="tr-TR" sz="800" b="0" i="0" u="sng" dirty="0">
                <a:solidFill>
                  <a:srgbClr val="005B92"/>
                </a:solidFill>
                <a:effectLst/>
                <a:latin typeface="Noto Sans"/>
                <a:hlinkClick r:id="rId12"/>
              </a:rPr>
              <a:t> on </a:t>
            </a:r>
            <a:r>
              <a:rPr lang="tr-TR" sz="800" b="0" i="0" u="sng" dirty="0" err="1">
                <a:solidFill>
                  <a:srgbClr val="005B92"/>
                </a:solidFill>
                <a:effectLst/>
                <a:latin typeface="Noto Sans"/>
                <a:hlinkClick r:id="rId12"/>
              </a:rPr>
              <a:t>drug</a:t>
            </a:r>
            <a:r>
              <a:rPr lang="tr-TR" sz="800" b="0" i="0" u="sng" dirty="0">
                <a:solidFill>
                  <a:srgbClr val="005B92"/>
                </a:solidFill>
                <a:effectLst/>
                <a:latin typeface="Noto Sans"/>
                <a:hlinkClick r:id="rId12"/>
              </a:rPr>
              <a:t> </a:t>
            </a:r>
            <a:r>
              <a:rPr lang="tr-TR" sz="800" b="0" i="0" u="sng" dirty="0" err="1">
                <a:solidFill>
                  <a:srgbClr val="005B92"/>
                </a:solidFill>
                <a:effectLst/>
                <a:latin typeface="Noto Sans"/>
                <a:hlinkClick r:id="rId12"/>
              </a:rPr>
              <a:t>therapy</a:t>
            </a:r>
            <a:r>
              <a:rPr lang="tr-TR" sz="800" b="0" i="0" u="sng" dirty="0">
                <a:solidFill>
                  <a:srgbClr val="005B92"/>
                </a:solidFill>
                <a:effectLst/>
                <a:latin typeface="Noto Sans"/>
                <a:hlinkClick r:id="rId12"/>
              </a:rPr>
              <a:t> of </a:t>
            </a:r>
            <a:r>
              <a:rPr lang="tr-TR" sz="800" b="0" i="0" u="sng" dirty="0" err="1">
                <a:solidFill>
                  <a:srgbClr val="005B92"/>
                </a:solidFill>
                <a:effectLst/>
                <a:latin typeface="Noto Sans"/>
                <a:hlinkClick r:id="rId12"/>
              </a:rPr>
              <a:t>mild</a:t>
            </a:r>
            <a:r>
              <a:rPr lang="tr-TR" sz="800" b="0" i="0" u="sng" dirty="0">
                <a:solidFill>
                  <a:srgbClr val="005B92"/>
                </a:solidFill>
                <a:effectLst/>
                <a:latin typeface="Noto Sans"/>
                <a:hlinkClick r:id="rId12"/>
              </a:rPr>
              <a:t> </a:t>
            </a:r>
            <a:r>
              <a:rPr lang="tr-TR" sz="800" b="0" i="0" u="sng" dirty="0" err="1">
                <a:solidFill>
                  <a:srgbClr val="005B92"/>
                </a:solidFill>
                <a:effectLst/>
                <a:latin typeface="Noto Sans"/>
                <a:hlinkClick r:id="rId12"/>
              </a:rPr>
              <a:t>to</a:t>
            </a:r>
            <a:r>
              <a:rPr lang="tr-TR" sz="800" b="0" i="0" u="sng" dirty="0">
                <a:solidFill>
                  <a:srgbClr val="005B92"/>
                </a:solidFill>
                <a:effectLst/>
                <a:latin typeface="Noto Sans"/>
                <a:hlinkClick r:id="rId12"/>
              </a:rPr>
              <a:t> </a:t>
            </a:r>
            <a:r>
              <a:rPr lang="tr-TR" sz="800" b="0" i="0" u="sng" dirty="0" err="1">
                <a:solidFill>
                  <a:srgbClr val="005B92"/>
                </a:solidFill>
                <a:effectLst/>
                <a:latin typeface="Noto Sans"/>
                <a:hlinkClick r:id="rId12"/>
              </a:rPr>
              <a:t>moderate</a:t>
            </a:r>
            <a:r>
              <a:rPr lang="tr-TR" sz="800" b="0" i="0" u="sng" dirty="0">
                <a:solidFill>
                  <a:srgbClr val="005B92"/>
                </a:solidFill>
                <a:effectLst/>
                <a:latin typeface="Noto Sans"/>
                <a:hlinkClick r:id="rId12"/>
              </a:rPr>
              <a:t> </a:t>
            </a:r>
            <a:r>
              <a:rPr lang="tr-TR" sz="800" b="0" i="0" u="sng" dirty="0" err="1">
                <a:solidFill>
                  <a:srgbClr val="005B92"/>
                </a:solidFill>
                <a:effectLst/>
                <a:latin typeface="Noto Sans"/>
                <a:hlinkClick r:id="rId12"/>
              </a:rPr>
              <a:t>hypertension</a:t>
            </a:r>
            <a:r>
              <a:rPr lang="tr-TR" sz="800" b="0" i="0" u="sng" dirty="0">
                <a:solidFill>
                  <a:srgbClr val="005B92"/>
                </a:solidFill>
                <a:effectLst/>
                <a:latin typeface="Noto Sans"/>
                <a:hlinkClick r:id="rId12"/>
              </a:rPr>
              <a:t> </a:t>
            </a:r>
            <a:r>
              <a:rPr lang="tr-TR" sz="800" b="0" i="0" u="sng" dirty="0" err="1">
                <a:solidFill>
                  <a:srgbClr val="005B92"/>
                </a:solidFill>
                <a:effectLst/>
                <a:latin typeface="Noto Sans"/>
                <a:hlinkClick r:id="rId12"/>
              </a:rPr>
              <a:t>and</a:t>
            </a:r>
            <a:r>
              <a:rPr lang="tr-TR" sz="800" b="0" i="0" u="sng" dirty="0">
                <a:solidFill>
                  <a:srgbClr val="005B92"/>
                </a:solidFill>
                <a:effectLst/>
                <a:latin typeface="Noto Sans"/>
                <a:hlinkClick r:id="rId12"/>
              </a:rPr>
              <a:t> </a:t>
            </a:r>
            <a:r>
              <a:rPr lang="tr-TR" sz="800" b="0" i="0" u="sng" dirty="0" err="1">
                <a:solidFill>
                  <a:srgbClr val="005B92"/>
                </a:solidFill>
                <a:effectLst/>
                <a:latin typeface="Noto Sans"/>
                <a:hlinkClick r:id="rId12"/>
              </a:rPr>
              <a:t>decreased</a:t>
            </a:r>
            <a:r>
              <a:rPr lang="tr-TR" sz="800" b="0" i="0" u="sng" dirty="0">
                <a:solidFill>
                  <a:srgbClr val="005B92"/>
                </a:solidFill>
                <a:effectLst/>
                <a:latin typeface="Noto Sans"/>
                <a:hlinkClick r:id="rId12"/>
              </a:rPr>
              <a:t> risk of </a:t>
            </a:r>
            <a:r>
              <a:rPr lang="tr-TR" sz="800" b="0" i="0" u="sng" dirty="0" err="1">
                <a:solidFill>
                  <a:srgbClr val="005B92"/>
                </a:solidFill>
                <a:effectLst/>
                <a:latin typeface="Noto Sans"/>
                <a:hlinkClick r:id="rId12"/>
              </a:rPr>
              <a:t>coronary</a:t>
            </a:r>
            <a:r>
              <a:rPr lang="tr-TR" sz="800" b="0" i="0" u="sng" dirty="0">
                <a:solidFill>
                  <a:srgbClr val="005B92"/>
                </a:solidFill>
                <a:effectLst/>
                <a:latin typeface="Noto Sans"/>
                <a:hlinkClick r:id="rId12"/>
              </a:rPr>
              <a:t> </a:t>
            </a:r>
            <a:r>
              <a:rPr lang="tr-TR" sz="800" b="0" i="0" u="sng" dirty="0" err="1">
                <a:solidFill>
                  <a:srgbClr val="005B92"/>
                </a:solidFill>
                <a:effectLst/>
                <a:latin typeface="Noto Sans"/>
                <a:hlinkClick r:id="rId12"/>
              </a:rPr>
              <a:t>heart</a:t>
            </a:r>
            <a:r>
              <a:rPr lang="tr-TR" sz="800" b="0" i="0" u="sng" dirty="0">
                <a:solidFill>
                  <a:srgbClr val="005B92"/>
                </a:solidFill>
                <a:effectLst/>
                <a:latin typeface="Noto Sans"/>
                <a:hlinkClick r:id="rId12"/>
              </a:rPr>
              <a:t> </a:t>
            </a:r>
            <a:r>
              <a:rPr lang="tr-TR" sz="800" b="0" i="0" u="sng" dirty="0" err="1">
                <a:solidFill>
                  <a:srgbClr val="005B92"/>
                </a:solidFill>
                <a:effectLst/>
                <a:latin typeface="Noto Sans"/>
                <a:hlinkClick r:id="rId12"/>
              </a:rPr>
              <a:t>disease</a:t>
            </a:r>
            <a:r>
              <a:rPr lang="tr-TR" sz="800" b="0" i="0" u="sng" dirty="0">
                <a:solidFill>
                  <a:srgbClr val="005B92"/>
                </a:solidFill>
                <a:effectLst/>
                <a:latin typeface="Noto Sans"/>
                <a:hlinkClick r:id="rId12"/>
              </a:rPr>
              <a:t>. </a:t>
            </a:r>
            <a:r>
              <a:rPr lang="tr-TR" sz="800" b="0" i="0" u="sng" dirty="0" err="1">
                <a:solidFill>
                  <a:srgbClr val="005B92"/>
                </a:solidFill>
                <a:effectLst/>
                <a:latin typeface="Noto Sans"/>
                <a:hlinkClick r:id="rId12"/>
              </a:rPr>
              <a:t>Arch</a:t>
            </a:r>
            <a:r>
              <a:rPr lang="tr-TR" sz="800" b="0" i="0" u="sng" dirty="0">
                <a:solidFill>
                  <a:srgbClr val="005B92"/>
                </a:solidFill>
                <a:effectLst/>
                <a:latin typeface="Noto Sans"/>
                <a:hlinkClick r:id="rId12"/>
              </a:rPr>
              <a:t> </a:t>
            </a:r>
            <a:r>
              <a:rPr lang="tr-TR" sz="800" b="0" i="0" u="sng" dirty="0" err="1">
                <a:solidFill>
                  <a:srgbClr val="005B92"/>
                </a:solidFill>
                <a:effectLst/>
                <a:latin typeface="Noto Sans"/>
                <a:hlinkClick r:id="rId12"/>
              </a:rPr>
              <a:t>Intern</a:t>
            </a:r>
            <a:r>
              <a:rPr lang="tr-TR" sz="800" b="0" i="0" u="sng" dirty="0">
                <a:solidFill>
                  <a:srgbClr val="005B92"/>
                </a:solidFill>
                <a:effectLst/>
                <a:latin typeface="Noto Sans"/>
                <a:hlinkClick r:id="rId12"/>
              </a:rPr>
              <a:t> </a:t>
            </a:r>
            <a:r>
              <a:rPr lang="tr-TR" sz="800" b="0" i="0" u="sng" dirty="0" err="1">
                <a:solidFill>
                  <a:srgbClr val="005B92"/>
                </a:solidFill>
                <a:effectLst/>
                <a:latin typeface="Noto Sans"/>
                <a:hlinkClick r:id="rId12"/>
              </a:rPr>
              <a:t>Med</a:t>
            </a:r>
            <a:r>
              <a:rPr lang="tr-TR" sz="800" b="0" i="0" u="sng" dirty="0">
                <a:solidFill>
                  <a:srgbClr val="005B92"/>
                </a:solidFill>
                <a:effectLst/>
                <a:latin typeface="Noto Sans"/>
                <a:hlinkClick r:id="rId12"/>
              </a:rPr>
              <a:t> 1993; 153:578.</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13"/>
              </a:rPr>
              <a:t>Mancia</a:t>
            </a:r>
            <a:r>
              <a:rPr lang="tr-TR" sz="800" b="0" i="0" u="sng" dirty="0">
                <a:solidFill>
                  <a:srgbClr val="005B92"/>
                </a:solidFill>
                <a:effectLst/>
                <a:latin typeface="Noto Sans"/>
                <a:hlinkClick r:id="rId13"/>
              </a:rPr>
              <a:t> G, </a:t>
            </a:r>
            <a:r>
              <a:rPr lang="tr-TR" sz="800" b="0" i="0" u="sng" dirty="0" err="1">
                <a:solidFill>
                  <a:srgbClr val="005B92"/>
                </a:solidFill>
                <a:effectLst/>
                <a:latin typeface="Noto Sans"/>
                <a:hlinkClick r:id="rId13"/>
              </a:rPr>
              <a:t>Fagard</a:t>
            </a:r>
            <a:r>
              <a:rPr lang="tr-TR" sz="800" b="0" i="0" u="sng" dirty="0">
                <a:solidFill>
                  <a:srgbClr val="005B92"/>
                </a:solidFill>
                <a:effectLst/>
                <a:latin typeface="Noto Sans"/>
                <a:hlinkClick r:id="rId13"/>
              </a:rPr>
              <a:t> R, </a:t>
            </a:r>
            <a:r>
              <a:rPr lang="tr-TR" sz="800" b="0" i="0" u="sng" dirty="0" err="1">
                <a:solidFill>
                  <a:srgbClr val="005B92"/>
                </a:solidFill>
                <a:effectLst/>
                <a:latin typeface="Noto Sans"/>
                <a:hlinkClick r:id="rId13"/>
              </a:rPr>
              <a:t>Narkiewicz</a:t>
            </a:r>
            <a:r>
              <a:rPr lang="tr-TR" sz="800" b="0" i="0" u="sng" dirty="0">
                <a:solidFill>
                  <a:srgbClr val="005B92"/>
                </a:solidFill>
                <a:effectLst/>
                <a:latin typeface="Noto Sans"/>
                <a:hlinkClick r:id="rId13"/>
              </a:rPr>
              <a:t> K, et al. 2013 ESH/ESC </a:t>
            </a:r>
            <a:r>
              <a:rPr lang="tr-TR" sz="800" b="0" i="0" u="sng" dirty="0" err="1">
                <a:solidFill>
                  <a:srgbClr val="005B92"/>
                </a:solidFill>
                <a:effectLst/>
                <a:latin typeface="Noto Sans"/>
                <a:hlinkClick r:id="rId13"/>
              </a:rPr>
              <a:t>Guidelines</a:t>
            </a:r>
            <a:r>
              <a:rPr lang="tr-TR" sz="800" b="0" i="0" u="sng" dirty="0">
                <a:solidFill>
                  <a:srgbClr val="005B92"/>
                </a:solidFill>
                <a:effectLst/>
                <a:latin typeface="Noto Sans"/>
                <a:hlinkClick r:id="rId13"/>
              </a:rPr>
              <a:t> </a:t>
            </a:r>
            <a:r>
              <a:rPr lang="tr-TR" sz="800" b="0" i="0" u="sng" dirty="0" err="1">
                <a:solidFill>
                  <a:srgbClr val="005B92"/>
                </a:solidFill>
                <a:effectLst/>
                <a:latin typeface="Noto Sans"/>
                <a:hlinkClick r:id="rId13"/>
              </a:rPr>
              <a:t>for</a:t>
            </a:r>
            <a:r>
              <a:rPr lang="tr-TR" sz="800" b="0" i="0" u="sng" dirty="0">
                <a:solidFill>
                  <a:srgbClr val="005B92"/>
                </a:solidFill>
                <a:effectLst/>
                <a:latin typeface="Noto Sans"/>
                <a:hlinkClick r:id="rId13"/>
              </a:rPr>
              <a:t> </a:t>
            </a:r>
            <a:r>
              <a:rPr lang="tr-TR" sz="800" b="0" i="0" u="sng" dirty="0" err="1">
                <a:solidFill>
                  <a:srgbClr val="005B92"/>
                </a:solidFill>
                <a:effectLst/>
                <a:latin typeface="Noto Sans"/>
                <a:hlinkClick r:id="rId13"/>
              </a:rPr>
              <a:t>the</a:t>
            </a:r>
            <a:r>
              <a:rPr lang="tr-TR" sz="800" b="0" i="0" u="sng" dirty="0">
                <a:solidFill>
                  <a:srgbClr val="005B92"/>
                </a:solidFill>
                <a:effectLst/>
                <a:latin typeface="Noto Sans"/>
                <a:hlinkClick r:id="rId13"/>
              </a:rPr>
              <a:t> </a:t>
            </a:r>
            <a:r>
              <a:rPr lang="tr-TR" sz="800" b="0" i="0" u="sng" dirty="0" err="1">
                <a:solidFill>
                  <a:srgbClr val="005B92"/>
                </a:solidFill>
                <a:effectLst/>
                <a:latin typeface="Noto Sans"/>
                <a:hlinkClick r:id="rId13"/>
              </a:rPr>
              <a:t>management</a:t>
            </a:r>
            <a:r>
              <a:rPr lang="tr-TR" sz="800" b="0" i="0" u="sng" dirty="0">
                <a:solidFill>
                  <a:srgbClr val="005B92"/>
                </a:solidFill>
                <a:effectLst/>
                <a:latin typeface="Noto Sans"/>
                <a:hlinkClick r:id="rId13"/>
              </a:rPr>
              <a:t> of </a:t>
            </a:r>
            <a:r>
              <a:rPr lang="tr-TR" sz="800" b="0" i="0" u="sng" dirty="0" err="1">
                <a:solidFill>
                  <a:srgbClr val="005B92"/>
                </a:solidFill>
                <a:effectLst/>
                <a:latin typeface="Noto Sans"/>
                <a:hlinkClick r:id="rId13"/>
              </a:rPr>
              <a:t>arterial</a:t>
            </a:r>
            <a:r>
              <a:rPr lang="tr-TR" sz="800" b="0" i="0" u="sng" dirty="0">
                <a:solidFill>
                  <a:srgbClr val="005B92"/>
                </a:solidFill>
                <a:effectLst/>
                <a:latin typeface="Noto Sans"/>
                <a:hlinkClick r:id="rId13"/>
              </a:rPr>
              <a:t> </a:t>
            </a:r>
            <a:r>
              <a:rPr lang="tr-TR" sz="800" b="0" i="0" u="sng" dirty="0" err="1">
                <a:solidFill>
                  <a:srgbClr val="005B92"/>
                </a:solidFill>
                <a:effectLst/>
                <a:latin typeface="Noto Sans"/>
                <a:hlinkClick r:id="rId13"/>
              </a:rPr>
              <a:t>hypertension</a:t>
            </a:r>
            <a:r>
              <a:rPr lang="tr-TR" sz="800" b="0" i="0" u="sng" dirty="0">
                <a:solidFill>
                  <a:srgbClr val="005B92"/>
                </a:solidFill>
                <a:effectLst/>
                <a:latin typeface="Noto Sans"/>
                <a:hlinkClick r:id="rId13"/>
              </a:rPr>
              <a:t>: </a:t>
            </a:r>
            <a:r>
              <a:rPr lang="tr-TR" sz="800" b="0" i="0" u="sng" dirty="0" err="1">
                <a:solidFill>
                  <a:srgbClr val="005B92"/>
                </a:solidFill>
                <a:effectLst/>
                <a:latin typeface="Noto Sans"/>
                <a:hlinkClick r:id="rId13"/>
              </a:rPr>
              <a:t>the</a:t>
            </a:r>
            <a:r>
              <a:rPr lang="tr-TR" sz="800" b="0" i="0" u="sng" dirty="0">
                <a:solidFill>
                  <a:srgbClr val="005B92"/>
                </a:solidFill>
                <a:effectLst/>
                <a:latin typeface="Noto Sans"/>
                <a:hlinkClick r:id="rId13"/>
              </a:rPr>
              <a:t> </a:t>
            </a:r>
            <a:r>
              <a:rPr lang="tr-TR" sz="800" b="0" i="0" u="sng" dirty="0" err="1">
                <a:solidFill>
                  <a:srgbClr val="005B92"/>
                </a:solidFill>
                <a:effectLst/>
                <a:latin typeface="Noto Sans"/>
                <a:hlinkClick r:id="rId13"/>
              </a:rPr>
              <a:t>Task</a:t>
            </a:r>
            <a:r>
              <a:rPr lang="tr-TR" sz="800" b="0" i="0" u="sng" dirty="0">
                <a:solidFill>
                  <a:srgbClr val="005B92"/>
                </a:solidFill>
                <a:effectLst/>
                <a:latin typeface="Noto Sans"/>
                <a:hlinkClick r:id="rId13"/>
              </a:rPr>
              <a:t> Force </a:t>
            </a:r>
            <a:r>
              <a:rPr lang="tr-TR" sz="800" b="0" i="0" u="sng" dirty="0" err="1">
                <a:solidFill>
                  <a:srgbClr val="005B92"/>
                </a:solidFill>
                <a:effectLst/>
                <a:latin typeface="Noto Sans"/>
                <a:hlinkClick r:id="rId13"/>
              </a:rPr>
              <a:t>for</a:t>
            </a:r>
            <a:r>
              <a:rPr lang="tr-TR" sz="800" b="0" i="0" u="sng" dirty="0">
                <a:solidFill>
                  <a:srgbClr val="005B92"/>
                </a:solidFill>
                <a:effectLst/>
                <a:latin typeface="Noto Sans"/>
                <a:hlinkClick r:id="rId13"/>
              </a:rPr>
              <a:t> </a:t>
            </a:r>
            <a:r>
              <a:rPr lang="tr-TR" sz="800" b="0" i="0" u="sng" dirty="0" err="1">
                <a:solidFill>
                  <a:srgbClr val="005B92"/>
                </a:solidFill>
                <a:effectLst/>
                <a:latin typeface="Noto Sans"/>
                <a:hlinkClick r:id="rId13"/>
              </a:rPr>
              <a:t>the</a:t>
            </a:r>
            <a:r>
              <a:rPr lang="tr-TR" sz="800" b="0" i="0" u="sng" dirty="0">
                <a:solidFill>
                  <a:srgbClr val="005B92"/>
                </a:solidFill>
                <a:effectLst/>
                <a:latin typeface="Noto Sans"/>
                <a:hlinkClick r:id="rId13"/>
              </a:rPr>
              <a:t> </a:t>
            </a:r>
            <a:r>
              <a:rPr lang="tr-TR" sz="800" b="0" i="0" u="sng" dirty="0" err="1">
                <a:solidFill>
                  <a:srgbClr val="005B92"/>
                </a:solidFill>
                <a:effectLst/>
                <a:latin typeface="Noto Sans"/>
                <a:hlinkClick r:id="rId13"/>
              </a:rPr>
              <a:t>management</a:t>
            </a:r>
            <a:r>
              <a:rPr lang="tr-TR" sz="800" b="0" i="0" u="sng" dirty="0">
                <a:solidFill>
                  <a:srgbClr val="005B92"/>
                </a:solidFill>
                <a:effectLst/>
                <a:latin typeface="Noto Sans"/>
                <a:hlinkClick r:id="rId13"/>
              </a:rPr>
              <a:t> of </a:t>
            </a:r>
            <a:r>
              <a:rPr lang="tr-TR" sz="800" b="0" i="0" u="sng" dirty="0" err="1">
                <a:solidFill>
                  <a:srgbClr val="005B92"/>
                </a:solidFill>
                <a:effectLst/>
                <a:latin typeface="Noto Sans"/>
                <a:hlinkClick r:id="rId13"/>
              </a:rPr>
              <a:t>arterial</a:t>
            </a:r>
            <a:r>
              <a:rPr lang="tr-TR" sz="800" b="0" i="0" u="sng" dirty="0">
                <a:solidFill>
                  <a:srgbClr val="005B92"/>
                </a:solidFill>
                <a:effectLst/>
                <a:latin typeface="Noto Sans"/>
                <a:hlinkClick r:id="rId13"/>
              </a:rPr>
              <a:t> </a:t>
            </a:r>
            <a:r>
              <a:rPr lang="tr-TR" sz="800" b="0" i="0" u="sng" dirty="0" err="1">
                <a:solidFill>
                  <a:srgbClr val="005B92"/>
                </a:solidFill>
                <a:effectLst/>
                <a:latin typeface="Noto Sans"/>
                <a:hlinkClick r:id="rId13"/>
              </a:rPr>
              <a:t>hypertension</a:t>
            </a:r>
            <a:r>
              <a:rPr lang="tr-TR" sz="800" b="0" i="0" u="sng" dirty="0">
                <a:solidFill>
                  <a:srgbClr val="005B92"/>
                </a:solidFill>
                <a:effectLst/>
                <a:latin typeface="Noto Sans"/>
                <a:hlinkClick r:id="rId13"/>
              </a:rPr>
              <a:t> of </a:t>
            </a:r>
            <a:r>
              <a:rPr lang="tr-TR" sz="800" b="0" i="0" u="sng" dirty="0" err="1">
                <a:solidFill>
                  <a:srgbClr val="005B92"/>
                </a:solidFill>
                <a:effectLst/>
                <a:latin typeface="Noto Sans"/>
                <a:hlinkClick r:id="rId13"/>
              </a:rPr>
              <a:t>the</a:t>
            </a:r>
            <a:r>
              <a:rPr lang="tr-TR" sz="800" b="0" i="0" u="sng" dirty="0">
                <a:solidFill>
                  <a:srgbClr val="005B92"/>
                </a:solidFill>
                <a:effectLst/>
                <a:latin typeface="Noto Sans"/>
                <a:hlinkClick r:id="rId13"/>
              </a:rPr>
              <a:t> </a:t>
            </a:r>
            <a:r>
              <a:rPr lang="tr-TR" sz="800" b="0" i="0" u="sng" dirty="0" err="1">
                <a:solidFill>
                  <a:srgbClr val="005B92"/>
                </a:solidFill>
                <a:effectLst/>
                <a:latin typeface="Noto Sans"/>
                <a:hlinkClick r:id="rId13"/>
              </a:rPr>
              <a:t>European</a:t>
            </a:r>
            <a:r>
              <a:rPr lang="tr-TR" sz="800" b="0" i="0" u="sng" dirty="0">
                <a:solidFill>
                  <a:srgbClr val="005B92"/>
                </a:solidFill>
                <a:effectLst/>
                <a:latin typeface="Noto Sans"/>
                <a:hlinkClick r:id="rId13"/>
              </a:rPr>
              <a:t> </a:t>
            </a:r>
            <a:r>
              <a:rPr lang="tr-TR" sz="800" b="0" i="0" u="sng" dirty="0" err="1">
                <a:solidFill>
                  <a:srgbClr val="005B92"/>
                </a:solidFill>
                <a:effectLst/>
                <a:latin typeface="Noto Sans"/>
                <a:hlinkClick r:id="rId13"/>
              </a:rPr>
              <a:t>Society</a:t>
            </a:r>
            <a:r>
              <a:rPr lang="tr-TR" sz="800" b="0" i="0" u="sng" dirty="0">
                <a:solidFill>
                  <a:srgbClr val="005B92"/>
                </a:solidFill>
                <a:effectLst/>
                <a:latin typeface="Noto Sans"/>
                <a:hlinkClick r:id="rId13"/>
              </a:rPr>
              <a:t> of </a:t>
            </a:r>
            <a:r>
              <a:rPr lang="tr-TR" sz="800" b="0" i="0" u="sng" dirty="0" err="1">
                <a:solidFill>
                  <a:srgbClr val="005B92"/>
                </a:solidFill>
                <a:effectLst/>
                <a:latin typeface="Noto Sans"/>
                <a:hlinkClick r:id="rId13"/>
              </a:rPr>
              <a:t>Hypertension</a:t>
            </a:r>
            <a:r>
              <a:rPr lang="tr-TR" sz="800" b="0" i="0" u="sng" dirty="0">
                <a:solidFill>
                  <a:srgbClr val="005B92"/>
                </a:solidFill>
                <a:effectLst/>
                <a:latin typeface="Noto Sans"/>
                <a:hlinkClick r:id="rId13"/>
              </a:rPr>
              <a:t> (ESH) </a:t>
            </a:r>
            <a:r>
              <a:rPr lang="tr-TR" sz="800" b="0" i="0" u="sng" dirty="0" err="1">
                <a:solidFill>
                  <a:srgbClr val="005B92"/>
                </a:solidFill>
                <a:effectLst/>
                <a:latin typeface="Noto Sans"/>
                <a:hlinkClick r:id="rId13"/>
              </a:rPr>
              <a:t>and</a:t>
            </a:r>
            <a:r>
              <a:rPr lang="tr-TR" sz="800" b="0" i="0" u="sng" dirty="0">
                <a:solidFill>
                  <a:srgbClr val="005B92"/>
                </a:solidFill>
                <a:effectLst/>
                <a:latin typeface="Noto Sans"/>
                <a:hlinkClick r:id="rId13"/>
              </a:rPr>
              <a:t> of </a:t>
            </a:r>
            <a:r>
              <a:rPr lang="tr-TR" sz="800" b="0" i="0" u="sng" dirty="0" err="1">
                <a:solidFill>
                  <a:srgbClr val="005B92"/>
                </a:solidFill>
                <a:effectLst/>
                <a:latin typeface="Noto Sans"/>
                <a:hlinkClick r:id="rId13"/>
              </a:rPr>
              <a:t>the</a:t>
            </a:r>
            <a:r>
              <a:rPr lang="tr-TR" sz="800" b="0" i="0" u="sng" dirty="0">
                <a:solidFill>
                  <a:srgbClr val="005B92"/>
                </a:solidFill>
                <a:effectLst/>
                <a:latin typeface="Noto Sans"/>
                <a:hlinkClick r:id="rId13"/>
              </a:rPr>
              <a:t> </a:t>
            </a:r>
            <a:r>
              <a:rPr lang="tr-TR" sz="800" b="0" i="0" u="sng" dirty="0" err="1">
                <a:solidFill>
                  <a:srgbClr val="005B92"/>
                </a:solidFill>
                <a:effectLst/>
                <a:latin typeface="Noto Sans"/>
                <a:hlinkClick r:id="rId13"/>
              </a:rPr>
              <a:t>European</a:t>
            </a:r>
            <a:r>
              <a:rPr lang="tr-TR" sz="800" b="0" i="0" u="sng" dirty="0">
                <a:solidFill>
                  <a:srgbClr val="005B92"/>
                </a:solidFill>
                <a:effectLst/>
                <a:latin typeface="Noto Sans"/>
                <a:hlinkClick r:id="rId13"/>
              </a:rPr>
              <a:t> </a:t>
            </a:r>
            <a:r>
              <a:rPr lang="tr-TR" sz="800" b="0" i="0" u="sng" dirty="0" err="1">
                <a:solidFill>
                  <a:srgbClr val="005B92"/>
                </a:solidFill>
                <a:effectLst/>
                <a:latin typeface="Noto Sans"/>
                <a:hlinkClick r:id="rId13"/>
              </a:rPr>
              <a:t>Society</a:t>
            </a:r>
            <a:r>
              <a:rPr lang="tr-TR" sz="800" b="0" i="0" u="sng" dirty="0">
                <a:solidFill>
                  <a:srgbClr val="005B92"/>
                </a:solidFill>
                <a:effectLst/>
                <a:latin typeface="Noto Sans"/>
                <a:hlinkClick r:id="rId13"/>
              </a:rPr>
              <a:t> of </a:t>
            </a:r>
            <a:r>
              <a:rPr lang="tr-TR" sz="800" b="0" i="0" u="sng" dirty="0" err="1">
                <a:solidFill>
                  <a:srgbClr val="005B92"/>
                </a:solidFill>
                <a:effectLst/>
                <a:latin typeface="Noto Sans"/>
                <a:hlinkClick r:id="rId13"/>
              </a:rPr>
              <a:t>Cardiology</a:t>
            </a:r>
            <a:r>
              <a:rPr lang="tr-TR" sz="800" b="0" i="0" u="sng" dirty="0">
                <a:solidFill>
                  <a:srgbClr val="005B92"/>
                </a:solidFill>
                <a:effectLst/>
                <a:latin typeface="Noto Sans"/>
                <a:hlinkClick r:id="rId13"/>
              </a:rPr>
              <a:t> (ESC). J </a:t>
            </a:r>
            <a:r>
              <a:rPr lang="tr-TR" sz="800" b="0" i="0" u="sng" dirty="0" err="1">
                <a:solidFill>
                  <a:srgbClr val="005B92"/>
                </a:solidFill>
                <a:effectLst/>
                <a:latin typeface="Noto Sans"/>
                <a:hlinkClick r:id="rId13"/>
              </a:rPr>
              <a:t>Hypertens</a:t>
            </a:r>
            <a:r>
              <a:rPr lang="tr-TR" sz="800" b="0" i="0" u="sng" dirty="0">
                <a:solidFill>
                  <a:srgbClr val="005B92"/>
                </a:solidFill>
                <a:effectLst/>
                <a:latin typeface="Noto Sans"/>
                <a:hlinkClick r:id="rId13"/>
              </a:rPr>
              <a:t> 2013; 31:1281.</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14"/>
              </a:rPr>
              <a:t>Rosendorff</a:t>
            </a:r>
            <a:r>
              <a:rPr lang="tr-TR" sz="800" b="0" i="0" u="sng" dirty="0">
                <a:solidFill>
                  <a:srgbClr val="005B92"/>
                </a:solidFill>
                <a:effectLst/>
                <a:latin typeface="Noto Sans"/>
                <a:hlinkClick r:id="rId14"/>
              </a:rPr>
              <a:t> C, Black HR, </a:t>
            </a:r>
            <a:r>
              <a:rPr lang="tr-TR" sz="800" b="0" i="0" u="sng" dirty="0" err="1">
                <a:solidFill>
                  <a:srgbClr val="005B92"/>
                </a:solidFill>
                <a:effectLst/>
                <a:latin typeface="Noto Sans"/>
                <a:hlinkClick r:id="rId14"/>
              </a:rPr>
              <a:t>Cannon</a:t>
            </a:r>
            <a:r>
              <a:rPr lang="tr-TR" sz="800" b="0" i="0" u="sng" dirty="0">
                <a:solidFill>
                  <a:srgbClr val="005B92"/>
                </a:solidFill>
                <a:effectLst/>
                <a:latin typeface="Noto Sans"/>
                <a:hlinkClick r:id="rId14"/>
              </a:rPr>
              <a:t> CP, et al. </a:t>
            </a:r>
            <a:r>
              <a:rPr lang="tr-TR" sz="800" b="0" i="0" u="sng" dirty="0" err="1">
                <a:solidFill>
                  <a:srgbClr val="005B92"/>
                </a:solidFill>
                <a:effectLst/>
                <a:latin typeface="Noto Sans"/>
                <a:hlinkClick r:id="rId14"/>
              </a:rPr>
              <a:t>Treatment</a:t>
            </a:r>
            <a:r>
              <a:rPr lang="tr-TR" sz="800" b="0" i="0" u="sng" dirty="0">
                <a:solidFill>
                  <a:srgbClr val="005B92"/>
                </a:solidFill>
                <a:effectLst/>
                <a:latin typeface="Noto Sans"/>
                <a:hlinkClick r:id="rId14"/>
              </a:rPr>
              <a:t> of </a:t>
            </a:r>
            <a:r>
              <a:rPr lang="tr-TR" sz="800" b="0" i="0" u="sng" dirty="0" err="1">
                <a:solidFill>
                  <a:srgbClr val="005B92"/>
                </a:solidFill>
                <a:effectLst/>
                <a:latin typeface="Noto Sans"/>
                <a:hlinkClick r:id="rId14"/>
              </a:rPr>
              <a:t>hypertension</a:t>
            </a:r>
            <a:r>
              <a:rPr lang="tr-TR" sz="800" b="0" i="0" u="sng" dirty="0">
                <a:solidFill>
                  <a:srgbClr val="005B92"/>
                </a:solidFill>
                <a:effectLst/>
                <a:latin typeface="Noto Sans"/>
                <a:hlinkClick r:id="rId14"/>
              </a:rPr>
              <a:t> in </a:t>
            </a:r>
            <a:r>
              <a:rPr lang="tr-TR" sz="800" b="0" i="0" u="sng" dirty="0" err="1">
                <a:solidFill>
                  <a:srgbClr val="005B92"/>
                </a:solidFill>
                <a:effectLst/>
                <a:latin typeface="Noto Sans"/>
                <a:hlinkClick r:id="rId14"/>
              </a:rPr>
              <a:t>the</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prevention</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and</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management</a:t>
            </a:r>
            <a:r>
              <a:rPr lang="tr-TR" sz="800" b="0" i="0" u="sng" dirty="0">
                <a:solidFill>
                  <a:srgbClr val="005B92"/>
                </a:solidFill>
                <a:effectLst/>
                <a:latin typeface="Noto Sans"/>
                <a:hlinkClick r:id="rId14"/>
              </a:rPr>
              <a:t> of </a:t>
            </a:r>
            <a:r>
              <a:rPr lang="tr-TR" sz="800" b="0" i="0" u="sng" dirty="0" err="1">
                <a:solidFill>
                  <a:srgbClr val="005B92"/>
                </a:solidFill>
                <a:effectLst/>
                <a:latin typeface="Noto Sans"/>
                <a:hlinkClick r:id="rId14"/>
              </a:rPr>
              <a:t>ischemic</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heart</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disease</a:t>
            </a:r>
            <a:r>
              <a:rPr lang="tr-TR" sz="800" b="0" i="0" u="sng" dirty="0">
                <a:solidFill>
                  <a:srgbClr val="005B92"/>
                </a:solidFill>
                <a:effectLst/>
                <a:latin typeface="Noto Sans"/>
                <a:hlinkClick r:id="rId14"/>
              </a:rPr>
              <a:t>: a </a:t>
            </a:r>
            <a:r>
              <a:rPr lang="tr-TR" sz="800" b="0" i="0" u="sng" dirty="0" err="1">
                <a:solidFill>
                  <a:srgbClr val="005B92"/>
                </a:solidFill>
                <a:effectLst/>
                <a:latin typeface="Noto Sans"/>
                <a:hlinkClick r:id="rId14"/>
              </a:rPr>
              <a:t>scientific</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statement</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from</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the</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American</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Heart</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Association</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Council</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for</a:t>
            </a:r>
            <a:r>
              <a:rPr lang="tr-TR" sz="800" b="0" i="0" u="sng" dirty="0">
                <a:solidFill>
                  <a:srgbClr val="005B92"/>
                </a:solidFill>
                <a:effectLst/>
                <a:latin typeface="Noto Sans"/>
                <a:hlinkClick r:id="rId14"/>
              </a:rPr>
              <a:t> High Blood </a:t>
            </a:r>
            <a:r>
              <a:rPr lang="tr-TR" sz="800" b="0" i="0" u="sng" dirty="0" err="1">
                <a:solidFill>
                  <a:srgbClr val="005B92"/>
                </a:solidFill>
                <a:effectLst/>
                <a:latin typeface="Noto Sans"/>
                <a:hlinkClick r:id="rId14"/>
              </a:rPr>
              <a:t>Pressure</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Research</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and</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the</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Councils</a:t>
            </a:r>
            <a:r>
              <a:rPr lang="tr-TR" sz="800" b="0" i="0" u="sng" dirty="0">
                <a:solidFill>
                  <a:srgbClr val="005B92"/>
                </a:solidFill>
                <a:effectLst/>
                <a:latin typeface="Noto Sans"/>
                <a:hlinkClick r:id="rId14"/>
              </a:rPr>
              <a:t> on </a:t>
            </a:r>
            <a:r>
              <a:rPr lang="tr-TR" sz="800" b="0" i="0" u="sng" dirty="0" err="1">
                <a:solidFill>
                  <a:srgbClr val="005B92"/>
                </a:solidFill>
                <a:effectLst/>
                <a:latin typeface="Noto Sans"/>
                <a:hlinkClick r:id="rId14"/>
              </a:rPr>
              <a:t>Clinical</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Cardiology</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and</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Epidemiology</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and</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Prevention</a:t>
            </a:r>
            <a:r>
              <a:rPr lang="tr-TR" sz="800" b="0" i="0" u="sng" dirty="0">
                <a:solidFill>
                  <a:srgbClr val="005B92"/>
                </a:solidFill>
                <a:effectLst/>
                <a:latin typeface="Noto Sans"/>
                <a:hlinkClick r:id="rId14"/>
              </a:rPr>
              <a:t>. </a:t>
            </a:r>
            <a:r>
              <a:rPr lang="tr-TR" sz="800" b="0" i="0" u="sng" dirty="0" err="1">
                <a:solidFill>
                  <a:srgbClr val="005B92"/>
                </a:solidFill>
                <a:effectLst/>
                <a:latin typeface="Noto Sans"/>
                <a:hlinkClick r:id="rId14"/>
              </a:rPr>
              <a:t>Circulation</a:t>
            </a:r>
            <a:r>
              <a:rPr lang="tr-TR" sz="800" b="0" i="0" u="sng" dirty="0">
                <a:solidFill>
                  <a:srgbClr val="005B92"/>
                </a:solidFill>
                <a:effectLst/>
                <a:latin typeface="Noto Sans"/>
                <a:hlinkClick r:id="rId14"/>
              </a:rPr>
              <a:t> 2007; 115:2761.</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15"/>
              </a:rPr>
              <a:t>Law</a:t>
            </a:r>
            <a:r>
              <a:rPr lang="tr-TR" sz="800" b="0" i="0" u="sng" dirty="0">
                <a:solidFill>
                  <a:srgbClr val="005B92"/>
                </a:solidFill>
                <a:effectLst/>
                <a:latin typeface="Noto Sans"/>
                <a:hlinkClick r:id="rId15"/>
              </a:rPr>
              <a:t> MR, Morris JK, </a:t>
            </a:r>
            <a:r>
              <a:rPr lang="tr-TR" sz="800" b="0" i="0" u="sng" dirty="0" err="1">
                <a:solidFill>
                  <a:srgbClr val="005B92"/>
                </a:solidFill>
                <a:effectLst/>
                <a:latin typeface="Noto Sans"/>
                <a:hlinkClick r:id="rId15"/>
              </a:rPr>
              <a:t>Wald</a:t>
            </a:r>
            <a:r>
              <a:rPr lang="tr-TR" sz="800" b="0" i="0" u="sng" dirty="0">
                <a:solidFill>
                  <a:srgbClr val="005B92"/>
                </a:solidFill>
                <a:effectLst/>
                <a:latin typeface="Noto Sans"/>
                <a:hlinkClick r:id="rId15"/>
              </a:rPr>
              <a:t> NJ. </a:t>
            </a:r>
            <a:r>
              <a:rPr lang="tr-TR" sz="800" b="0" i="0" u="sng" dirty="0" err="1">
                <a:solidFill>
                  <a:srgbClr val="005B92"/>
                </a:solidFill>
                <a:effectLst/>
                <a:latin typeface="Noto Sans"/>
                <a:hlinkClick r:id="rId15"/>
              </a:rPr>
              <a:t>Use</a:t>
            </a:r>
            <a:r>
              <a:rPr lang="tr-TR" sz="800" b="0" i="0" u="sng" dirty="0">
                <a:solidFill>
                  <a:srgbClr val="005B92"/>
                </a:solidFill>
                <a:effectLst/>
                <a:latin typeface="Noto Sans"/>
                <a:hlinkClick r:id="rId15"/>
              </a:rPr>
              <a:t> of </a:t>
            </a:r>
            <a:r>
              <a:rPr lang="tr-TR" sz="800" b="0" i="0" u="sng" dirty="0" err="1">
                <a:solidFill>
                  <a:srgbClr val="005B92"/>
                </a:solidFill>
                <a:effectLst/>
                <a:latin typeface="Noto Sans"/>
                <a:hlinkClick r:id="rId15"/>
              </a:rPr>
              <a:t>blood</a:t>
            </a:r>
            <a:r>
              <a:rPr lang="tr-TR" sz="800" b="0" i="0" u="sng" dirty="0">
                <a:solidFill>
                  <a:srgbClr val="005B92"/>
                </a:solidFill>
                <a:effectLst/>
                <a:latin typeface="Noto Sans"/>
                <a:hlinkClick r:id="rId15"/>
              </a:rPr>
              <a:t> </a:t>
            </a:r>
            <a:r>
              <a:rPr lang="tr-TR" sz="800" b="0" i="0" u="sng" dirty="0" err="1">
                <a:solidFill>
                  <a:srgbClr val="005B92"/>
                </a:solidFill>
                <a:effectLst/>
                <a:latin typeface="Noto Sans"/>
                <a:hlinkClick r:id="rId15"/>
              </a:rPr>
              <a:t>pressure</a:t>
            </a:r>
            <a:r>
              <a:rPr lang="tr-TR" sz="800" b="0" i="0" u="sng" dirty="0">
                <a:solidFill>
                  <a:srgbClr val="005B92"/>
                </a:solidFill>
                <a:effectLst/>
                <a:latin typeface="Noto Sans"/>
                <a:hlinkClick r:id="rId15"/>
              </a:rPr>
              <a:t> </a:t>
            </a:r>
            <a:r>
              <a:rPr lang="tr-TR" sz="800" b="0" i="0" u="sng" dirty="0" err="1">
                <a:solidFill>
                  <a:srgbClr val="005B92"/>
                </a:solidFill>
                <a:effectLst/>
                <a:latin typeface="Noto Sans"/>
                <a:hlinkClick r:id="rId15"/>
              </a:rPr>
              <a:t>lowering</a:t>
            </a:r>
            <a:r>
              <a:rPr lang="tr-TR" sz="800" b="0" i="0" u="sng" dirty="0">
                <a:solidFill>
                  <a:srgbClr val="005B92"/>
                </a:solidFill>
                <a:effectLst/>
                <a:latin typeface="Noto Sans"/>
                <a:hlinkClick r:id="rId15"/>
              </a:rPr>
              <a:t> </a:t>
            </a:r>
            <a:r>
              <a:rPr lang="tr-TR" sz="800" b="0" i="0" u="sng" dirty="0" err="1">
                <a:solidFill>
                  <a:srgbClr val="005B92"/>
                </a:solidFill>
                <a:effectLst/>
                <a:latin typeface="Noto Sans"/>
                <a:hlinkClick r:id="rId15"/>
              </a:rPr>
              <a:t>drugs</a:t>
            </a:r>
            <a:r>
              <a:rPr lang="tr-TR" sz="800" b="0" i="0" u="sng" dirty="0">
                <a:solidFill>
                  <a:srgbClr val="005B92"/>
                </a:solidFill>
                <a:effectLst/>
                <a:latin typeface="Noto Sans"/>
                <a:hlinkClick r:id="rId15"/>
              </a:rPr>
              <a:t> in </a:t>
            </a:r>
            <a:r>
              <a:rPr lang="tr-TR" sz="800" b="0" i="0" u="sng" dirty="0" err="1">
                <a:solidFill>
                  <a:srgbClr val="005B92"/>
                </a:solidFill>
                <a:effectLst/>
                <a:latin typeface="Noto Sans"/>
                <a:hlinkClick r:id="rId15"/>
              </a:rPr>
              <a:t>the</a:t>
            </a:r>
            <a:r>
              <a:rPr lang="tr-TR" sz="800" b="0" i="0" u="sng" dirty="0">
                <a:solidFill>
                  <a:srgbClr val="005B92"/>
                </a:solidFill>
                <a:effectLst/>
                <a:latin typeface="Noto Sans"/>
                <a:hlinkClick r:id="rId15"/>
              </a:rPr>
              <a:t> </a:t>
            </a:r>
            <a:r>
              <a:rPr lang="tr-TR" sz="800" b="0" i="0" u="sng" dirty="0" err="1">
                <a:solidFill>
                  <a:srgbClr val="005B92"/>
                </a:solidFill>
                <a:effectLst/>
                <a:latin typeface="Noto Sans"/>
                <a:hlinkClick r:id="rId15"/>
              </a:rPr>
              <a:t>prevention</a:t>
            </a:r>
            <a:r>
              <a:rPr lang="tr-TR" sz="800" b="0" i="0" u="sng" dirty="0">
                <a:solidFill>
                  <a:srgbClr val="005B92"/>
                </a:solidFill>
                <a:effectLst/>
                <a:latin typeface="Noto Sans"/>
                <a:hlinkClick r:id="rId15"/>
              </a:rPr>
              <a:t> of </a:t>
            </a:r>
            <a:r>
              <a:rPr lang="tr-TR" sz="800" b="0" i="0" u="sng" dirty="0" err="1">
                <a:solidFill>
                  <a:srgbClr val="005B92"/>
                </a:solidFill>
                <a:effectLst/>
                <a:latin typeface="Noto Sans"/>
                <a:hlinkClick r:id="rId15"/>
              </a:rPr>
              <a:t>cardiovascular</a:t>
            </a:r>
            <a:r>
              <a:rPr lang="tr-TR" sz="800" b="0" i="0" u="sng" dirty="0">
                <a:solidFill>
                  <a:srgbClr val="005B92"/>
                </a:solidFill>
                <a:effectLst/>
                <a:latin typeface="Noto Sans"/>
                <a:hlinkClick r:id="rId15"/>
              </a:rPr>
              <a:t> </a:t>
            </a:r>
            <a:r>
              <a:rPr lang="tr-TR" sz="800" b="0" i="0" u="sng" dirty="0" err="1">
                <a:solidFill>
                  <a:srgbClr val="005B92"/>
                </a:solidFill>
                <a:effectLst/>
                <a:latin typeface="Noto Sans"/>
                <a:hlinkClick r:id="rId15"/>
              </a:rPr>
              <a:t>disease</a:t>
            </a:r>
            <a:r>
              <a:rPr lang="tr-TR" sz="800" b="0" i="0" u="sng" dirty="0">
                <a:solidFill>
                  <a:srgbClr val="005B92"/>
                </a:solidFill>
                <a:effectLst/>
                <a:latin typeface="Noto Sans"/>
                <a:hlinkClick r:id="rId15"/>
              </a:rPr>
              <a:t>: meta-</a:t>
            </a:r>
            <a:r>
              <a:rPr lang="tr-TR" sz="800" b="0" i="0" u="sng" dirty="0" err="1">
                <a:solidFill>
                  <a:srgbClr val="005B92"/>
                </a:solidFill>
                <a:effectLst/>
                <a:latin typeface="Noto Sans"/>
                <a:hlinkClick r:id="rId15"/>
              </a:rPr>
              <a:t>analysis</a:t>
            </a:r>
            <a:r>
              <a:rPr lang="tr-TR" sz="800" b="0" i="0" u="sng" dirty="0">
                <a:solidFill>
                  <a:srgbClr val="005B92"/>
                </a:solidFill>
                <a:effectLst/>
                <a:latin typeface="Noto Sans"/>
                <a:hlinkClick r:id="rId15"/>
              </a:rPr>
              <a:t> of 147 </a:t>
            </a:r>
            <a:r>
              <a:rPr lang="tr-TR" sz="800" b="0" i="0" u="sng" dirty="0" err="1">
                <a:solidFill>
                  <a:srgbClr val="005B92"/>
                </a:solidFill>
                <a:effectLst/>
                <a:latin typeface="Noto Sans"/>
                <a:hlinkClick r:id="rId15"/>
              </a:rPr>
              <a:t>randomised</a:t>
            </a:r>
            <a:r>
              <a:rPr lang="tr-TR" sz="800" b="0" i="0" u="sng" dirty="0">
                <a:solidFill>
                  <a:srgbClr val="005B92"/>
                </a:solidFill>
                <a:effectLst/>
                <a:latin typeface="Noto Sans"/>
                <a:hlinkClick r:id="rId15"/>
              </a:rPr>
              <a:t> </a:t>
            </a:r>
            <a:r>
              <a:rPr lang="tr-TR" sz="800" b="0" i="0" u="sng" dirty="0" err="1">
                <a:solidFill>
                  <a:srgbClr val="005B92"/>
                </a:solidFill>
                <a:effectLst/>
                <a:latin typeface="Noto Sans"/>
                <a:hlinkClick r:id="rId15"/>
              </a:rPr>
              <a:t>trials</a:t>
            </a:r>
            <a:r>
              <a:rPr lang="tr-TR" sz="800" b="0" i="0" u="sng" dirty="0">
                <a:solidFill>
                  <a:srgbClr val="005B92"/>
                </a:solidFill>
                <a:effectLst/>
                <a:latin typeface="Noto Sans"/>
                <a:hlinkClick r:id="rId15"/>
              </a:rPr>
              <a:t> in </a:t>
            </a:r>
            <a:r>
              <a:rPr lang="tr-TR" sz="800" b="0" i="0" u="sng" dirty="0" err="1">
                <a:solidFill>
                  <a:srgbClr val="005B92"/>
                </a:solidFill>
                <a:effectLst/>
                <a:latin typeface="Noto Sans"/>
                <a:hlinkClick r:id="rId15"/>
              </a:rPr>
              <a:t>the</a:t>
            </a:r>
            <a:r>
              <a:rPr lang="tr-TR" sz="800" b="0" i="0" u="sng" dirty="0">
                <a:solidFill>
                  <a:srgbClr val="005B92"/>
                </a:solidFill>
                <a:effectLst/>
                <a:latin typeface="Noto Sans"/>
                <a:hlinkClick r:id="rId15"/>
              </a:rPr>
              <a:t> </a:t>
            </a:r>
            <a:r>
              <a:rPr lang="tr-TR" sz="800" b="0" i="0" u="sng" dirty="0" err="1">
                <a:solidFill>
                  <a:srgbClr val="005B92"/>
                </a:solidFill>
                <a:effectLst/>
                <a:latin typeface="Noto Sans"/>
                <a:hlinkClick r:id="rId15"/>
              </a:rPr>
              <a:t>context</a:t>
            </a:r>
            <a:r>
              <a:rPr lang="tr-TR" sz="800" b="0" i="0" u="sng" dirty="0">
                <a:solidFill>
                  <a:srgbClr val="005B92"/>
                </a:solidFill>
                <a:effectLst/>
                <a:latin typeface="Noto Sans"/>
                <a:hlinkClick r:id="rId15"/>
              </a:rPr>
              <a:t> of </a:t>
            </a:r>
            <a:r>
              <a:rPr lang="tr-TR" sz="800" b="0" i="0" u="sng" dirty="0" err="1">
                <a:solidFill>
                  <a:srgbClr val="005B92"/>
                </a:solidFill>
                <a:effectLst/>
                <a:latin typeface="Noto Sans"/>
                <a:hlinkClick r:id="rId15"/>
              </a:rPr>
              <a:t>expectations</a:t>
            </a:r>
            <a:r>
              <a:rPr lang="tr-TR" sz="800" b="0" i="0" u="sng" dirty="0">
                <a:solidFill>
                  <a:srgbClr val="005B92"/>
                </a:solidFill>
                <a:effectLst/>
                <a:latin typeface="Noto Sans"/>
                <a:hlinkClick r:id="rId15"/>
              </a:rPr>
              <a:t> </a:t>
            </a:r>
            <a:r>
              <a:rPr lang="tr-TR" sz="800" b="0" i="0" u="sng" dirty="0" err="1">
                <a:solidFill>
                  <a:srgbClr val="005B92"/>
                </a:solidFill>
                <a:effectLst/>
                <a:latin typeface="Noto Sans"/>
                <a:hlinkClick r:id="rId15"/>
              </a:rPr>
              <a:t>from</a:t>
            </a:r>
            <a:r>
              <a:rPr lang="tr-TR" sz="800" b="0" i="0" u="sng" dirty="0">
                <a:solidFill>
                  <a:srgbClr val="005B92"/>
                </a:solidFill>
                <a:effectLst/>
                <a:latin typeface="Noto Sans"/>
                <a:hlinkClick r:id="rId15"/>
              </a:rPr>
              <a:t> </a:t>
            </a:r>
            <a:r>
              <a:rPr lang="tr-TR" sz="800" b="0" i="0" u="sng" dirty="0" err="1">
                <a:solidFill>
                  <a:srgbClr val="005B92"/>
                </a:solidFill>
                <a:effectLst/>
                <a:latin typeface="Noto Sans"/>
                <a:hlinkClick r:id="rId15"/>
              </a:rPr>
              <a:t>prospective</a:t>
            </a:r>
            <a:r>
              <a:rPr lang="tr-TR" sz="800" b="0" i="0" u="sng" dirty="0">
                <a:solidFill>
                  <a:srgbClr val="005B92"/>
                </a:solidFill>
                <a:effectLst/>
                <a:latin typeface="Noto Sans"/>
                <a:hlinkClick r:id="rId15"/>
              </a:rPr>
              <a:t> </a:t>
            </a:r>
            <a:r>
              <a:rPr lang="tr-TR" sz="800" b="0" i="0" u="sng" dirty="0" err="1">
                <a:solidFill>
                  <a:srgbClr val="005B92"/>
                </a:solidFill>
                <a:effectLst/>
                <a:latin typeface="Noto Sans"/>
                <a:hlinkClick r:id="rId15"/>
              </a:rPr>
              <a:t>epidemiological</a:t>
            </a:r>
            <a:r>
              <a:rPr lang="tr-TR" sz="800" b="0" i="0" u="sng" dirty="0">
                <a:solidFill>
                  <a:srgbClr val="005B92"/>
                </a:solidFill>
                <a:effectLst/>
                <a:latin typeface="Noto Sans"/>
                <a:hlinkClick r:id="rId15"/>
              </a:rPr>
              <a:t> </a:t>
            </a:r>
            <a:r>
              <a:rPr lang="tr-TR" sz="800" b="0" i="0" u="sng" dirty="0" err="1">
                <a:solidFill>
                  <a:srgbClr val="005B92"/>
                </a:solidFill>
                <a:effectLst/>
                <a:latin typeface="Noto Sans"/>
                <a:hlinkClick r:id="rId15"/>
              </a:rPr>
              <a:t>studies</a:t>
            </a:r>
            <a:r>
              <a:rPr lang="tr-TR" sz="800" b="0" i="0" u="sng" dirty="0">
                <a:solidFill>
                  <a:srgbClr val="005B92"/>
                </a:solidFill>
                <a:effectLst/>
                <a:latin typeface="Noto Sans"/>
                <a:hlinkClick r:id="rId15"/>
              </a:rPr>
              <a:t>. BMJ 2009; 338:b1665.</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16"/>
              </a:rPr>
              <a:t>Reboussin</a:t>
            </a:r>
            <a:r>
              <a:rPr lang="tr-TR" sz="800" b="0" i="0" u="sng" dirty="0">
                <a:solidFill>
                  <a:srgbClr val="005B92"/>
                </a:solidFill>
                <a:effectLst/>
                <a:latin typeface="Noto Sans"/>
                <a:hlinkClick r:id="rId16"/>
              </a:rPr>
              <a:t> DM, </a:t>
            </a:r>
            <a:r>
              <a:rPr lang="tr-TR" sz="800" b="0" i="0" u="sng" dirty="0" err="1">
                <a:solidFill>
                  <a:srgbClr val="005B92"/>
                </a:solidFill>
                <a:effectLst/>
                <a:latin typeface="Noto Sans"/>
                <a:hlinkClick r:id="rId16"/>
              </a:rPr>
              <a:t>Allen</a:t>
            </a:r>
            <a:r>
              <a:rPr lang="tr-TR" sz="800" b="0" i="0" u="sng" dirty="0">
                <a:solidFill>
                  <a:srgbClr val="005B92"/>
                </a:solidFill>
                <a:effectLst/>
                <a:latin typeface="Noto Sans"/>
                <a:hlinkClick r:id="rId16"/>
              </a:rPr>
              <a:t> NB, </a:t>
            </a:r>
            <a:r>
              <a:rPr lang="tr-TR" sz="800" b="0" i="0" u="sng" dirty="0" err="1">
                <a:solidFill>
                  <a:srgbClr val="005B92"/>
                </a:solidFill>
                <a:effectLst/>
                <a:latin typeface="Noto Sans"/>
                <a:hlinkClick r:id="rId16"/>
              </a:rPr>
              <a:t>Griswold</a:t>
            </a:r>
            <a:r>
              <a:rPr lang="tr-TR" sz="800" b="0" i="0" u="sng" dirty="0">
                <a:solidFill>
                  <a:srgbClr val="005B92"/>
                </a:solidFill>
                <a:effectLst/>
                <a:latin typeface="Noto Sans"/>
                <a:hlinkClick r:id="rId16"/>
              </a:rPr>
              <a:t> ME, et al. </a:t>
            </a:r>
            <a:r>
              <a:rPr lang="tr-TR" sz="800" b="0" i="0" u="sng" dirty="0" err="1">
                <a:solidFill>
                  <a:srgbClr val="005B92"/>
                </a:solidFill>
                <a:effectLst/>
                <a:latin typeface="Noto Sans"/>
                <a:hlinkClick r:id="rId16"/>
              </a:rPr>
              <a:t>Systematic</a:t>
            </a:r>
            <a:r>
              <a:rPr lang="tr-TR" sz="800" b="0" i="0" u="sng" dirty="0">
                <a:solidFill>
                  <a:srgbClr val="005B92"/>
                </a:solidFill>
                <a:effectLst/>
                <a:latin typeface="Noto Sans"/>
                <a:hlinkClick r:id="rId16"/>
              </a:rPr>
              <a:t> </a:t>
            </a:r>
            <a:r>
              <a:rPr lang="tr-TR" sz="800" b="0" i="0" u="sng" dirty="0" err="1">
                <a:solidFill>
                  <a:srgbClr val="005B92"/>
                </a:solidFill>
                <a:effectLst/>
                <a:latin typeface="Noto Sans"/>
                <a:hlinkClick r:id="rId16"/>
              </a:rPr>
              <a:t>Review</a:t>
            </a:r>
            <a:r>
              <a:rPr lang="tr-TR" sz="800" b="0" i="0" u="sng" dirty="0">
                <a:solidFill>
                  <a:srgbClr val="005B92"/>
                </a:solidFill>
                <a:effectLst/>
                <a:latin typeface="Noto Sans"/>
                <a:hlinkClick r:id="rId16"/>
              </a:rPr>
              <a:t> </a:t>
            </a:r>
            <a:r>
              <a:rPr lang="tr-TR" sz="800" b="0" i="0" u="sng" dirty="0" err="1">
                <a:solidFill>
                  <a:srgbClr val="005B92"/>
                </a:solidFill>
                <a:effectLst/>
                <a:latin typeface="Noto Sans"/>
                <a:hlinkClick r:id="rId16"/>
              </a:rPr>
              <a:t>for</a:t>
            </a:r>
            <a:r>
              <a:rPr lang="tr-TR" sz="800" b="0" i="0" u="sng" dirty="0">
                <a:solidFill>
                  <a:srgbClr val="005B92"/>
                </a:solidFill>
                <a:effectLst/>
                <a:latin typeface="Noto Sans"/>
                <a:hlinkClick r:id="rId16"/>
              </a:rPr>
              <a:t> </a:t>
            </a:r>
            <a:r>
              <a:rPr lang="tr-TR" sz="800" b="0" i="0" u="sng" dirty="0" err="1">
                <a:solidFill>
                  <a:srgbClr val="005B92"/>
                </a:solidFill>
                <a:effectLst/>
                <a:latin typeface="Noto Sans"/>
                <a:hlinkClick r:id="rId16"/>
              </a:rPr>
              <a:t>the</a:t>
            </a:r>
            <a:r>
              <a:rPr lang="tr-TR" sz="800" b="0" i="0" u="sng" dirty="0">
                <a:solidFill>
                  <a:srgbClr val="005B92"/>
                </a:solidFill>
                <a:effectLst/>
                <a:latin typeface="Noto Sans"/>
                <a:hlinkClick r:id="rId16"/>
              </a:rPr>
              <a:t> 2017 ACC/AHA/AAPA/ABC/ACPM/AGS/</a:t>
            </a:r>
            <a:r>
              <a:rPr lang="tr-TR" sz="800" b="0" i="0" u="sng" dirty="0" err="1">
                <a:solidFill>
                  <a:srgbClr val="005B92"/>
                </a:solidFill>
                <a:effectLst/>
                <a:latin typeface="Noto Sans"/>
                <a:hlinkClick r:id="rId16"/>
              </a:rPr>
              <a:t>APhA</a:t>
            </a:r>
            <a:r>
              <a:rPr lang="tr-TR" sz="800" b="0" i="0" u="sng" dirty="0">
                <a:solidFill>
                  <a:srgbClr val="005B92"/>
                </a:solidFill>
                <a:effectLst/>
                <a:latin typeface="Noto Sans"/>
                <a:hlinkClick r:id="rId16"/>
              </a:rPr>
              <a:t>/ASH/ASPC/NMA/PCNA </a:t>
            </a:r>
            <a:r>
              <a:rPr lang="tr-TR" sz="800" b="0" i="0" u="sng" dirty="0" err="1">
                <a:solidFill>
                  <a:srgbClr val="005B92"/>
                </a:solidFill>
                <a:effectLst/>
                <a:latin typeface="Noto Sans"/>
                <a:hlinkClick r:id="rId16"/>
              </a:rPr>
              <a:t>Guideline</a:t>
            </a:r>
            <a:r>
              <a:rPr lang="tr-TR" sz="800" b="0" i="0" u="sng" dirty="0">
                <a:solidFill>
                  <a:srgbClr val="005B92"/>
                </a:solidFill>
                <a:effectLst/>
                <a:latin typeface="Noto Sans"/>
                <a:hlinkClick r:id="rId16"/>
              </a:rPr>
              <a:t> </a:t>
            </a:r>
            <a:r>
              <a:rPr lang="tr-TR" sz="800" b="0" i="0" u="sng" dirty="0" err="1">
                <a:solidFill>
                  <a:srgbClr val="005B92"/>
                </a:solidFill>
                <a:effectLst/>
                <a:latin typeface="Noto Sans"/>
                <a:hlinkClick r:id="rId16"/>
              </a:rPr>
              <a:t>for</a:t>
            </a:r>
            <a:r>
              <a:rPr lang="tr-TR" sz="800" b="0" i="0" u="sng" dirty="0">
                <a:solidFill>
                  <a:srgbClr val="005B92"/>
                </a:solidFill>
                <a:effectLst/>
                <a:latin typeface="Noto Sans"/>
                <a:hlinkClick r:id="rId16"/>
              </a:rPr>
              <a:t> </a:t>
            </a:r>
            <a:r>
              <a:rPr lang="tr-TR" sz="800" b="0" i="0" u="sng" dirty="0" err="1">
                <a:solidFill>
                  <a:srgbClr val="005B92"/>
                </a:solidFill>
                <a:effectLst/>
                <a:latin typeface="Noto Sans"/>
                <a:hlinkClick r:id="rId16"/>
              </a:rPr>
              <a:t>the</a:t>
            </a:r>
            <a:r>
              <a:rPr lang="tr-TR" sz="800" b="0" i="0" u="sng" dirty="0">
                <a:solidFill>
                  <a:srgbClr val="005B92"/>
                </a:solidFill>
                <a:effectLst/>
                <a:latin typeface="Noto Sans"/>
                <a:hlinkClick r:id="rId16"/>
              </a:rPr>
              <a:t> </a:t>
            </a:r>
            <a:r>
              <a:rPr lang="tr-TR" sz="800" b="0" i="0" u="sng" dirty="0" err="1">
                <a:solidFill>
                  <a:srgbClr val="005B92"/>
                </a:solidFill>
                <a:effectLst/>
                <a:latin typeface="Noto Sans"/>
                <a:hlinkClick r:id="rId16"/>
              </a:rPr>
              <a:t>Prevention</a:t>
            </a:r>
            <a:r>
              <a:rPr lang="tr-TR" sz="800" b="0" i="0" u="sng" dirty="0">
                <a:solidFill>
                  <a:srgbClr val="005B92"/>
                </a:solidFill>
                <a:effectLst/>
                <a:latin typeface="Noto Sans"/>
                <a:hlinkClick r:id="rId16"/>
              </a:rPr>
              <a:t>, </a:t>
            </a:r>
            <a:r>
              <a:rPr lang="tr-TR" sz="800" b="0" i="0" u="sng" dirty="0" err="1">
                <a:solidFill>
                  <a:srgbClr val="005B92"/>
                </a:solidFill>
                <a:effectLst/>
                <a:latin typeface="Noto Sans"/>
                <a:hlinkClick r:id="rId16"/>
              </a:rPr>
              <a:t>Detection</a:t>
            </a:r>
            <a:r>
              <a:rPr lang="tr-TR" sz="800" b="0" i="0" u="sng" dirty="0">
                <a:solidFill>
                  <a:srgbClr val="005B92"/>
                </a:solidFill>
                <a:effectLst/>
                <a:latin typeface="Noto Sans"/>
                <a:hlinkClick r:id="rId16"/>
              </a:rPr>
              <a:t>, Evaluation, </a:t>
            </a:r>
            <a:r>
              <a:rPr lang="tr-TR" sz="800" b="0" i="0" u="sng" dirty="0" err="1">
                <a:solidFill>
                  <a:srgbClr val="005B92"/>
                </a:solidFill>
                <a:effectLst/>
                <a:latin typeface="Noto Sans"/>
                <a:hlinkClick r:id="rId16"/>
              </a:rPr>
              <a:t>and</a:t>
            </a:r>
            <a:r>
              <a:rPr lang="tr-TR" sz="800" b="0" i="0" u="sng" dirty="0">
                <a:solidFill>
                  <a:srgbClr val="005B92"/>
                </a:solidFill>
                <a:effectLst/>
                <a:latin typeface="Noto Sans"/>
                <a:hlinkClick r:id="rId16"/>
              </a:rPr>
              <a:t> Management of High Blood </a:t>
            </a:r>
            <a:r>
              <a:rPr lang="tr-TR" sz="800" b="0" i="0" u="sng" dirty="0" err="1">
                <a:solidFill>
                  <a:srgbClr val="005B92"/>
                </a:solidFill>
                <a:effectLst/>
                <a:latin typeface="Noto Sans"/>
                <a:hlinkClick r:id="rId16"/>
              </a:rPr>
              <a:t>Pressure</a:t>
            </a:r>
            <a:r>
              <a:rPr lang="tr-TR" sz="800" b="0" i="0" u="sng" dirty="0">
                <a:solidFill>
                  <a:srgbClr val="005B92"/>
                </a:solidFill>
                <a:effectLst/>
                <a:latin typeface="Noto Sans"/>
                <a:hlinkClick r:id="rId16"/>
              </a:rPr>
              <a:t> in </a:t>
            </a:r>
            <a:r>
              <a:rPr lang="tr-TR" sz="800" b="0" i="0" u="sng" dirty="0" err="1">
                <a:solidFill>
                  <a:srgbClr val="005B92"/>
                </a:solidFill>
                <a:effectLst/>
                <a:latin typeface="Noto Sans"/>
                <a:hlinkClick r:id="rId16"/>
              </a:rPr>
              <a:t>Adults</a:t>
            </a:r>
            <a:r>
              <a:rPr lang="tr-TR" sz="800" b="0" i="0" u="sng" dirty="0">
                <a:solidFill>
                  <a:srgbClr val="005B92"/>
                </a:solidFill>
                <a:effectLst/>
                <a:latin typeface="Noto Sans"/>
                <a:hlinkClick r:id="rId16"/>
              </a:rPr>
              <a:t>: A Report of </a:t>
            </a:r>
            <a:r>
              <a:rPr lang="tr-TR" sz="800" b="0" i="0" u="sng" dirty="0" err="1">
                <a:solidFill>
                  <a:srgbClr val="005B92"/>
                </a:solidFill>
                <a:effectLst/>
                <a:latin typeface="Noto Sans"/>
                <a:hlinkClick r:id="rId16"/>
              </a:rPr>
              <a:t>the</a:t>
            </a:r>
            <a:r>
              <a:rPr lang="tr-TR" sz="800" b="0" i="0" u="sng" dirty="0">
                <a:solidFill>
                  <a:srgbClr val="005B92"/>
                </a:solidFill>
                <a:effectLst/>
                <a:latin typeface="Noto Sans"/>
                <a:hlinkClick r:id="rId16"/>
              </a:rPr>
              <a:t> </a:t>
            </a:r>
            <a:r>
              <a:rPr lang="tr-TR" sz="800" b="0" i="0" u="sng" dirty="0" err="1">
                <a:solidFill>
                  <a:srgbClr val="005B92"/>
                </a:solidFill>
                <a:effectLst/>
                <a:latin typeface="Noto Sans"/>
                <a:hlinkClick r:id="rId16"/>
              </a:rPr>
              <a:t>American</a:t>
            </a:r>
            <a:r>
              <a:rPr lang="tr-TR" sz="800" b="0" i="0" u="sng" dirty="0">
                <a:solidFill>
                  <a:srgbClr val="005B92"/>
                </a:solidFill>
                <a:effectLst/>
                <a:latin typeface="Noto Sans"/>
                <a:hlinkClick r:id="rId16"/>
              </a:rPr>
              <a:t> </a:t>
            </a:r>
            <a:r>
              <a:rPr lang="tr-TR" sz="800" b="0" i="0" u="sng" dirty="0" err="1">
                <a:solidFill>
                  <a:srgbClr val="005B92"/>
                </a:solidFill>
                <a:effectLst/>
                <a:latin typeface="Noto Sans"/>
                <a:hlinkClick r:id="rId16"/>
              </a:rPr>
              <a:t>College</a:t>
            </a:r>
            <a:r>
              <a:rPr lang="tr-TR" sz="800" b="0" i="0" u="sng" dirty="0">
                <a:solidFill>
                  <a:srgbClr val="005B92"/>
                </a:solidFill>
                <a:effectLst/>
                <a:latin typeface="Noto Sans"/>
                <a:hlinkClick r:id="rId16"/>
              </a:rPr>
              <a:t> of </a:t>
            </a:r>
            <a:r>
              <a:rPr lang="tr-TR" sz="800" b="0" i="0" u="sng" dirty="0" err="1">
                <a:solidFill>
                  <a:srgbClr val="005B92"/>
                </a:solidFill>
                <a:effectLst/>
                <a:latin typeface="Noto Sans"/>
                <a:hlinkClick r:id="rId16"/>
              </a:rPr>
              <a:t>Cardiology</a:t>
            </a:r>
            <a:r>
              <a:rPr lang="tr-TR" sz="800" b="0" i="0" u="sng" dirty="0">
                <a:solidFill>
                  <a:srgbClr val="005B92"/>
                </a:solidFill>
                <a:effectLst/>
                <a:latin typeface="Noto Sans"/>
                <a:hlinkClick r:id="rId16"/>
              </a:rPr>
              <a:t>/</a:t>
            </a:r>
            <a:r>
              <a:rPr lang="tr-TR" sz="800" b="0" i="0" u="sng" dirty="0" err="1">
                <a:solidFill>
                  <a:srgbClr val="005B92"/>
                </a:solidFill>
                <a:effectLst/>
                <a:latin typeface="Noto Sans"/>
                <a:hlinkClick r:id="rId16"/>
              </a:rPr>
              <a:t>American</a:t>
            </a:r>
            <a:r>
              <a:rPr lang="tr-TR" sz="800" b="0" i="0" u="sng" dirty="0">
                <a:solidFill>
                  <a:srgbClr val="005B92"/>
                </a:solidFill>
                <a:effectLst/>
                <a:latin typeface="Noto Sans"/>
                <a:hlinkClick r:id="rId16"/>
              </a:rPr>
              <a:t> </a:t>
            </a:r>
            <a:r>
              <a:rPr lang="tr-TR" sz="800" b="0" i="0" u="sng" dirty="0" err="1">
                <a:solidFill>
                  <a:srgbClr val="005B92"/>
                </a:solidFill>
                <a:effectLst/>
                <a:latin typeface="Noto Sans"/>
                <a:hlinkClick r:id="rId16"/>
              </a:rPr>
              <a:t>Heart</a:t>
            </a:r>
            <a:r>
              <a:rPr lang="tr-TR" sz="800" b="0" i="0" u="sng" dirty="0">
                <a:solidFill>
                  <a:srgbClr val="005B92"/>
                </a:solidFill>
                <a:effectLst/>
                <a:latin typeface="Noto Sans"/>
                <a:hlinkClick r:id="rId16"/>
              </a:rPr>
              <a:t> </a:t>
            </a:r>
            <a:r>
              <a:rPr lang="tr-TR" sz="800" b="0" i="0" u="sng" dirty="0" err="1">
                <a:solidFill>
                  <a:srgbClr val="005B92"/>
                </a:solidFill>
                <a:effectLst/>
                <a:latin typeface="Noto Sans"/>
                <a:hlinkClick r:id="rId16"/>
              </a:rPr>
              <a:t>Association</a:t>
            </a:r>
            <a:r>
              <a:rPr lang="tr-TR" sz="800" b="0" i="0" u="sng" dirty="0">
                <a:solidFill>
                  <a:srgbClr val="005B92"/>
                </a:solidFill>
                <a:effectLst/>
                <a:latin typeface="Noto Sans"/>
                <a:hlinkClick r:id="rId16"/>
              </a:rPr>
              <a:t> </a:t>
            </a:r>
            <a:r>
              <a:rPr lang="tr-TR" sz="800" b="0" i="0" u="sng" dirty="0" err="1">
                <a:solidFill>
                  <a:srgbClr val="005B92"/>
                </a:solidFill>
                <a:effectLst/>
                <a:latin typeface="Noto Sans"/>
                <a:hlinkClick r:id="rId16"/>
              </a:rPr>
              <a:t>Task</a:t>
            </a:r>
            <a:r>
              <a:rPr lang="tr-TR" sz="800" b="0" i="0" u="sng" dirty="0">
                <a:solidFill>
                  <a:srgbClr val="005B92"/>
                </a:solidFill>
                <a:effectLst/>
                <a:latin typeface="Noto Sans"/>
                <a:hlinkClick r:id="rId16"/>
              </a:rPr>
              <a:t> Force on </a:t>
            </a:r>
            <a:r>
              <a:rPr lang="tr-TR" sz="800" b="0" i="0" u="sng" dirty="0" err="1">
                <a:solidFill>
                  <a:srgbClr val="005B92"/>
                </a:solidFill>
                <a:effectLst/>
                <a:latin typeface="Noto Sans"/>
                <a:hlinkClick r:id="rId16"/>
              </a:rPr>
              <a:t>Clinical</a:t>
            </a:r>
            <a:r>
              <a:rPr lang="tr-TR" sz="800" b="0" i="0" u="sng" dirty="0">
                <a:solidFill>
                  <a:srgbClr val="005B92"/>
                </a:solidFill>
                <a:effectLst/>
                <a:latin typeface="Noto Sans"/>
                <a:hlinkClick r:id="rId16"/>
              </a:rPr>
              <a:t> </a:t>
            </a:r>
            <a:r>
              <a:rPr lang="tr-TR" sz="800" b="0" i="0" u="sng" dirty="0" err="1">
                <a:solidFill>
                  <a:srgbClr val="005B92"/>
                </a:solidFill>
                <a:effectLst/>
                <a:latin typeface="Noto Sans"/>
                <a:hlinkClick r:id="rId16"/>
              </a:rPr>
              <a:t>Practice</a:t>
            </a:r>
            <a:r>
              <a:rPr lang="tr-TR" sz="800" b="0" i="0" u="sng" dirty="0">
                <a:solidFill>
                  <a:srgbClr val="005B92"/>
                </a:solidFill>
                <a:effectLst/>
                <a:latin typeface="Noto Sans"/>
                <a:hlinkClick r:id="rId16"/>
              </a:rPr>
              <a:t> </a:t>
            </a:r>
            <a:r>
              <a:rPr lang="tr-TR" sz="800" b="0" i="0" u="sng" dirty="0" err="1">
                <a:solidFill>
                  <a:srgbClr val="005B92"/>
                </a:solidFill>
                <a:effectLst/>
                <a:latin typeface="Noto Sans"/>
                <a:hlinkClick r:id="rId16"/>
              </a:rPr>
              <a:t>Guidelines</a:t>
            </a:r>
            <a:r>
              <a:rPr lang="tr-TR" sz="800" b="0" i="0" u="sng" dirty="0">
                <a:solidFill>
                  <a:srgbClr val="005B92"/>
                </a:solidFill>
                <a:effectLst/>
                <a:latin typeface="Noto Sans"/>
                <a:hlinkClick r:id="rId16"/>
              </a:rPr>
              <a:t>. </a:t>
            </a:r>
            <a:r>
              <a:rPr lang="tr-TR" sz="800" b="0" i="0" u="sng" dirty="0" err="1">
                <a:solidFill>
                  <a:srgbClr val="005B92"/>
                </a:solidFill>
                <a:effectLst/>
                <a:latin typeface="Noto Sans"/>
                <a:hlinkClick r:id="rId16"/>
              </a:rPr>
              <a:t>Hypertension</a:t>
            </a:r>
            <a:r>
              <a:rPr lang="tr-TR" sz="800" b="0" i="0" u="sng" dirty="0">
                <a:solidFill>
                  <a:srgbClr val="005B92"/>
                </a:solidFill>
                <a:effectLst/>
                <a:latin typeface="Noto Sans"/>
                <a:hlinkClick r:id="rId16"/>
              </a:rPr>
              <a:t> 2018; 71:e116.</a:t>
            </a:r>
            <a:endParaRPr lang="tr-TR" sz="800" b="0" i="0" dirty="0">
              <a:solidFill>
                <a:srgbClr val="232323"/>
              </a:solidFill>
              <a:effectLst/>
              <a:latin typeface="Noto Sans"/>
            </a:endParaRPr>
          </a:p>
          <a:p>
            <a:pPr algn="l">
              <a:buFont typeface="+mj-lt"/>
              <a:buAutoNum type="arabicPeriod"/>
            </a:pPr>
            <a:r>
              <a:rPr lang="tr-TR" sz="800" b="0" i="0" u="sng" dirty="0">
                <a:solidFill>
                  <a:srgbClr val="005B92"/>
                </a:solidFill>
                <a:effectLst/>
                <a:latin typeface="Noto Sans"/>
                <a:hlinkClick r:id="rId17"/>
              </a:rPr>
              <a:t>James PA, </a:t>
            </a:r>
            <a:r>
              <a:rPr lang="tr-TR" sz="800" b="0" i="0" u="sng" dirty="0" err="1">
                <a:solidFill>
                  <a:srgbClr val="005B92"/>
                </a:solidFill>
                <a:effectLst/>
                <a:latin typeface="Noto Sans"/>
                <a:hlinkClick r:id="rId17"/>
              </a:rPr>
              <a:t>Oparil</a:t>
            </a:r>
            <a:r>
              <a:rPr lang="tr-TR" sz="800" b="0" i="0" u="sng" dirty="0">
                <a:solidFill>
                  <a:srgbClr val="005B92"/>
                </a:solidFill>
                <a:effectLst/>
                <a:latin typeface="Noto Sans"/>
                <a:hlinkClick r:id="rId17"/>
              </a:rPr>
              <a:t> S, Carter BL, et al. 2014 </a:t>
            </a:r>
            <a:r>
              <a:rPr lang="tr-TR" sz="800" b="0" i="0" u="sng" dirty="0" err="1">
                <a:solidFill>
                  <a:srgbClr val="005B92"/>
                </a:solidFill>
                <a:effectLst/>
                <a:latin typeface="Noto Sans"/>
                <a:hlinkClick r:id="rId17"/>
              </a:rPr>
              <a:t>evidence-based</a:t>
            </a:r>
            <a:r>
              <a:rPr lang="tr-TR" sz="800" b="0" i="0" u="sng" dirty="0">
                <a:solidFill>
                  <a:srgbClr val="005B92"/>
                </a:solidFill>
                <a:effectLst/>
                <a:latin typeface="Noto Sans"/>
                <a:hlinkClick r:id="rId17"/>
              </a:rPr>
              <a:t> </a:t>
            </a:r>
            <a:r>
              <a:rPr lang="tr-TR" sz="800" b="0" i="0" u="sng" dirty="0" err="1">
                <a:solidFill>
                  <a:srgbClr val="005B92"/>
                </a:solidFill>
                <a:effectLst/>
                <a:latin typeface="Noto Sans"/>
                <a:hlinkClick r:id="rId17"/>
              </a:rPr>
              <a:t>guideline</a:t>
            </a:r>
            <a:r>
              <a:rPr lang="tr-TR" sz="800" b="0" i="0" u="sng" dirty="0">
                <a:solidFill>
                  <a:srgbClr val="005B92"/>
                </a:solidFill>
                <a:effectLst/>
                <a:latin typeface="Noto Sans"/>
                <a:hlinkClick r:id="rId17"/>
              </a:rPr>
              <a:t> </a:t>
            </a:r>
            <a:r>
              <a:rPr lang="tr-TR" sz="800" b="0" i="0" u="sng" dirty="0" err="1">
                <a:solidFill>
                  <a:srgbClr val="005B92"/>
                </a:solidFill>
                <a:effectLst/>
                <a:latin typeface="Noto Sans"/>
                <a:hlinkClick r:id="rId17"/>
              </a:rPr>
              <a:t>for</a:t>
            </a:r>
            <a:r>
              <a:rPr lang="tr-TR" sz="800" b="0" i="0" u="sng" dirty="0">
                <a:solidFill>
                  <a:srgbClr val="005B92"/>
                </a:solidFill>
                <a:effectLst/>
                <a:latin typeface="Noto Sans"/>
                <a:hlinkClick r:id="rId17"/>
              </a:rPr>
              <a:t> </a:t>
            </a:r>
            <a:r>
              <a:rPr lang="tr-TR" sz="800" b="0" i="0" u="sng" dirty="0" err="1">
                <a:solidFill>
                  <a:srgbClr val="005B92"/>
                </a:solidFill>
                <a:effectLst/>
                <a:latin typeface="Noto Sans"/>
                <a:hlinkClick r:id="rId17"/>
              </a:rPr>
              <a:t>the</a:t>
            </a:r>
            <a:r>
              <a:rPr lang="tr-TR" sz="800" b="0" i="0" u="sng" dirty="0">
                <a:solidFill>
                  <a:srgbClr val="005B92"/>
                </a:solidFill>
                <a:effectLst/>
                <a:latin typeface="Noto Sans"/>
                <a:hlinkClick r:id="rId17"/>
              </a:rPr>
              <a:t> </a:t>
            </a:r>
            <a:r>
              <a:rPr lang="tr-TR" sz="800" b="0" i="0" u="sng" dirty="0" err="1">
                <a:solidFill>
                  <a:srgbClr val="005B92"/>
                </a:solidFill>
                <a:effectLst/>
                <a:latin typeface="Noto Sans"/>
                <a:hlinkClick r:id="rId17"/>
              </a:rPr>
              <a:t>management</a:t>
            </a:r>
            <a:r>
              <a:rPr lang="tr-TR" sz="800" b="0" i="0" u="sng" dirty="0">
                <a:solidFill>
                  <a:srgbClr val="005B92"/>
                </a:solidFill>
                <a:effectLst/>
                <a:latin typeface="Noto Sans"/>
                <a:hlinkClick r:id="rId17"/>
              </a:rPr>
              <a:t> of </a:t>
            </a:r>
            <a:r>
              <a:rPr lang="tr-TR" sz="800" b="0" i="0" u="sng" dirty="0" err="1">
                <a:solidFill>
                  <a:srgbClr val="005B92"/>
                </a:solidFill>
                <a:effectLst/>
                <a:latin typeface="Noto Sans"/>
                <a:hlinkClick r:id="rId17"/>
              </a:rPr>
              <a:t>high</a:t>
            </a:r>
            <a:r>
              <a:rPr lang="tr-TR" sz="800" b="0" i="0" u="sng" dirty="0">
                <a:solidFill>
                  <a:srgbClr val="005B92"/>
                </a:solidFill>
                <a:effectLst/>
                <a:latin typeface="Noto Sans"/>
                <a:hlinkClick r:id="rId17"/>
              </a:rPr>
              <a:t> </a:t>
            </a:r>
            <a:r>
              <a:rPr lang="tr-TR" sz="800" b="0" i="0" u="sng" dirty="0" err="1">
                <a:solidFill>
                  <a:srgbClr val="005B92"/>
                </a:solidFill>
                <a:effectLst/>
                <a:latin typeface="Noto Sans"/>
                <a:hlinkClick r:id="rId17"/>
              </a:rPr>
              <a:t>blood</a:t>
            </a:r>
            <a:r>
              <a:rPr lang="tr-TR" sz="800" b="0" i="0" u="sng" dirty="0">
                <a:solidFill>
                  <a:srgbClr val="005B92"/>
                </a:solidFill>
                <a:effectLst/>
                <a:latin typeface="Noto Sans"/>
                <a:hlinkClick r:id="rId17"/>
              </a:rPr>
              <a:t> </a:t>
            </a:r>
            <a:r>
              <a:rPr lang="tr-TR" sz="800" b="0" i="0" u="sng" dirty="0" err="1">
                <a:solidFill>
                  <a:srgbClr val="005B92"/>
                </a:solidFill>
                <a:effectLst/>
                <a:latin typeface="Noto Sans"/>
                <a:hlinkClick r:id="rId17"/>
              </a:rPr>
              <a:t>pressure</a:t>
            </a:r>
            <a:r>
              <a:rPr lang="tr-TR" sz="800" b="0" i="0" u="sng" dirty="0">
                <a:solidFill>
                  <a:srgbClr val="005B92"/>
                </a:solidFill>
                <a:effectLst/>
                <a:latin typeface="Noto Sans"/>
                <a:hlinkClick r:id="rId17"/>
              </a:rPr>
              <a:t> in </a:t>
            </a:r>
            <a:r>
              <a:rPr lang="tr-TR" sz="800" b="0" i="0" u="sng" dirty="0" err="1">
                <a:solidFill>
                  <a:srgbClr val="005B92"/>
                </a:solidFill>
                <a:effectLst/>
                <a:latin typeface="Noto Sans"/>
                <a:hlinkClick r:id="rId17"/>
              </a:rPr>
              <a:t>adults</a:t>
            </a:r>
            <a:r>
              <a:rPr lang="tr-TR" sz="800" b="0" i="0" u="sng" dirty="0">
                <a:solidFill>
                  <a:srgbClr val="005B92"/>
                </a:solidFill>
                <a:effectLst/>
                <a:latin typeface="Noto Sans"/>
                <a:hlinkClick r:id="rId17"/>
              </a:rPr>
              <a:t>: </a:t>
            </a:r>
            <a:r>
              <a:rPr lang="tr-TR" sz="800" b="0" i="0" u="sng" dirty="0" err="1">
                <a:solidFill>
                  <a:srgbClr val="005B92"/>
                </a:solidFill>
                <a:effectLst/>
                <a:latin typeface="Noto Sans"/>
                <a:hlinkClick r:id="rId17"/>
              </a:rPr>
              <a:t>report</a:t>
            </a:r>
            <a:r>
              <a:rPr lang="tr-TR" sz="800" b="0" i="0" u="sng" dirty="0">
                <a:solidFill>
                  <a:srgbClr val="005B92"/>
                </a:solidFill>
                <a:effectLst/>
                <a:latin typeface="Noto Sans"/>
                <a:hlinkClick r:id="rId17"/>
              </a:rPr>
              <a:t> </a:t>
            </a:r>
            <a:r>
              <a:rPr lang="tr-TR" sz="800" b="0" i="0" u="sng" dirty="0" err="1">
                <a:solidFill>
                  <a:srgbClr val="005B92"/>
                </a:solidFill>
                <a:effectLst/>
                <a:latin typeface="Noto Sans"/>
                <a:hlinkClick r:id="rId17"/>
              </a:rPr>
              <a:t>from</a:t>
            </a:r>
            <a:r>
              <a:rPr lang="tr-TR" sz="800" b="0" i="0" u="sng" dirty="0">
                <a:solidFill>
                  <a:srgbClr val="005B92"/>
                </a:solidFill>
                <a:effectLst/>
                <a:latin typeface="Noto Sans"/>
                <a:hlinkClick r:id="rId17"/>
              </a:rPr>
              <a:t> </a:t>
            </a:r>
            <a:r>
              <a:rPr lang="tr-TR" sz="800" b="0" i="0" u="sng" dirty="0" err="1">
                <a:solidFill>
                  <a:srgbClr val="005B92"/>
                </a:solidFill>
                <a:effectLst/>
                <a:latin typeface="Noto Sans"/>
                <a:hlinkClick r:id="rId17"/>
              </a:rPr>
              <a:t>the</a:t>
            </a:r>
            <a:r>
              <a:rPr lang="tr-TR" sz="800" b="0" i="0" u="sng" dirty="0">
                <a:solidFill>
                  <a:srgbClr val="005B92"/>
                </a:solidFill>
                <a:effectLst/>
                <a:latin typeface="Noto Sans"/>
                <a:hlinkClick r:id="rId17"/>
              </a:rPr>
              <a:t> panel </a:t>
            </a:r>
            <a:r>
              <a:rPr lang="tr-TR" sz="800" b="0" i="0" u="sng" dirty="0" err="1">
                <a:solidFill>
                  <a:srgbClr val="005B92"/>
                </a:solidFill>
                <a:effectLst/>
                <a:latin typeface="Noto Sans"/>
                <a:hlinkClick r:id="rId17"/>
              </a:rPr>
              <a:t>members</a:t>
            </a:r>
            <a:r>
              <a:rPr lang="tr-TR" sz="800" b="0" i="0" u="sng" dirty="0">
                <a:solidFill>
                  <a:srgbClr val="005B92"/>
                </a:solidFill>
                <a:effectLst/>
                <a:latin typeface="Noto Sans"/>
                <a:hlinkClick r:id="rId17"/>
              </a:rPr>
              <a:t> </a:t>
            </a:r>
            <a:r>
              <a:rPr lang="tr-TR" sz="800" b="0" i="0" u="sng" dirty="0" err="1">
                <a:solidFill>
                  <a:srgbClr val="005B92"/>
                </a:solidFill>
                <a:effectLst/>
                <a:latin typeface="Noto Sans"/>
                <a:hlinkClick r:id="rId17"/>
              </a:rPr>
              <a:t>appointed</a:t>
            </a:r>
            <a:r>
              <a:rPr lang="tr-TR" sz="800" b="0" i="0" u="sng" dirty="0">
                <a:solidFill>
                  <a:srgbClr val="005B92"/>
                </a:solidFill>
                <a:effectLst/>
                <a:latin typeface="Noto Sans"/>
                <a:hlinkClick r:id="rId17"/>
              </a:rPr>
              <a:t> </a:t>
            </a:r>
            <a:r>
              <a:rPr lang="tr-TR" sz="800" b="0" i="0" u="sng" dirty="0" err="1">
                <a:solidFill>
                  <a:srgbClr val="005B92"/>
                </a:solidFill>
                <a:effectLst/>
                <a:latin typeface="Noto Sans"/>
                <a:hlinkClick r:id="rId17"/>
              </a:rPr>
              <a:t>to</a:t>
            </a:r>
            <a:r>
              <a:rPr lang="tr-TR" sz="800" b="0" i="0" u="sng" dirty="0">
                <a:solidFill>
                  <a:srgbClr val="005B92"/>
                </a:solidFill>
                <a:effectLst/>
                <a:latin typeface="Noto Sans"/>
                <a:hlinkClick r:id="rId17"/>
              </a:rPr>
              <a:t> </a:t>
            </a:r>
            <a:r>
              <a:rPr lang="tr-TR" sz="800" b="0" i="0" u="sng" dirty="0" err="1">
                <a:solidFill>
                  <a:srgbClr val="005B92"/>
                </a:solidFill>
                <a:effectLst/>
                <a:latin typeface="Noto Sans"/>
                <a:hlinkClick r:id="rId17"/>
              </a:rPr>
              <a:t>the</a:t>
            </a:r>
            <a:r>
              <a:rPr lang="tr-TR" sz="800" b="0" i="0" u="sng" dirty="0">
                <a:solidFill>
                  <a:srgbClr val="005B92"/>
                </a:solidFill>
                <a:effectLst/>
                <a:latin typeface="Noto Sans"/>
                <a:hlinkClick r:id="rId17"/>
              </a:rPr>
              <a:t> </a:t>
            </a:r>
            <a:r>
              <a:rPr lang="tr-TR" sz="800" b="0" i="0" u="sng" dirty="0" err="1">
                <a:solidFill>
                  <a:srgbClr val="005B92"/>
                </a:solidFill>
                <a:effectLst/>
                <a:latin typeface="Noto Sans"/>
                <a:hlinkClick r:id="rId17"/>
              </a:rPr>
              <a:t>Eighth</a:t>
            </a:r>
            <a:r>
              <a:rPr lang="tr-TR" sz="800" b="0" i="0" u="sng" dirty="0">
                <a:solidFill>
                  <a:srgbClr val="005B92"/>
                </a:solidFill>
                <a:effectLst/>
                <a:latin typeface="Noto Sans"/>
                <a:hlinkClick r:id="rId17"/>
              </a:rPr>
              <a:t> </a:t>
            </a:r>
            <a:r>
              <a:rPr lang="tr-TR" sz="800" b="0" i="0" u="sng" dirty="0" err="1">
                <a:solidFill>
                  <a:srgbClr val="005B92"/>
                </a:solidFill>
                <a:effectLst/>
                <a:latin typeface="Noto Sans"/>
                <a:hlinkClick r:id="rId17"/>
              </a:rPr>
              <a:t>Joint</a:t>
            </a:r>
            <a:r>
              <a:rPr lang="tr-TR" sz="800" b="0" i="0" u="sng" dirty="0">
                <a:solidFill>
                  <a:srgbClr val="005B92"/>
                </a:solidFill>
                <a:effectLst/>
                <a:latin typeface="Noto Sans"/>
                <a:hlinkClick r:id="rId17"/>
              </a:rPr>
              <a:t> </a:t>
            </a:r>
            <a:r>
              <a:rPr lang="tr-TR" sz="800" b="0" i="0" u="sng" dirty="0" err="1">
                <a:solidFill>
                  <a:srgbClr val="005B92"/>
                </a:solidFill>
                <a:effectLst/>
                <a:latin typeface="Noto Sans"/>
                <a:hlinkClick r:id="rId17"/>
              </a:rPr>
              <a:t>National</a:t>
            </a:r>
            <a:r>
              <a:rPr lang="tr-TR" sz="800" b="0" i="0" u="sng" dirty="0">
                <a:solidFill>
                  <a:srgbClr val="005B92"/>
                </a:solidFill>
                <a:effectLst/>
                <a:latin typeface="Noto Sans"/>
                <a:hlinkClick r:id="rId17"/>
              </a:rPr>
              <a:t> </a:t>
            </a:r>
            <a:r>
              <a:rPr lang="tr-TR" sz="800" b="0" i="0" u="sng" dirty="0" err="1">
                <a:solidFill>
                  <a:srgbClr val="005B92"/>
                </a:solidFill>
                <a:effectLst/>
                <a:latin typeface="Noto Sans"/>
                <a:hlinkClick r:id="rId17"/>
              </a:rPr>
              <a:t>Committee</a:t>
            </a:r>
            <a:r>
              <a:rPr lang="tr-TR" sz="800" b="0" i="0" u="sng" dirty="0">
                <a:solidFill>
                  <a:srgbClr val="005B92"/>
                </a:solidFill>
                <a:effectLst/>
                <a:latin typeface="Noto Sans"/>
                <a:hlinkClick r:id="rId17"/>
              </a:rPr>
              <a:t> (JNC 8). JAMA 2014; 311:507.</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18"/>
              </a:rPr>
              <a:t>Webb</a:t>
            </a:r>
            <a:r>
              <a:rPr lang="tr-TR" sz="800" b="0" i="0" u="sng" dirty="0">
                <a:solidFill>
                  <a:srgbClr val="005B92"/>
                </a:solidFill>
                <a:effectLst/>
                <a:latin typeface="Noto Sans"/>
                <a:hlinkClick r:id="rId18"/>
              </a:rPr>
              <a:t> AJ, </a:t>
            </a:r>
            <a:r>
              <a:rPr lang="tr-TR" sz="800" b="0" i="0" u="sng" dirty="0" err="1">
                <a:solidFill>
                  <a:srgbClr val="005B92"/>
                </a:solidFill>
                <a:effectLst/>
                <a:latin typeface="Noto Sans"/>
                <a:hlinkClick r:id="rId18"/>
              </a:rPr>
              <a:t>Fischer</a:t>
            </a:r>
            <a:r>
              <a:rPr lang="tr-TR" sz="800" b="0" i="0" u="sng" dirty="0">
                <a:solidFill>
                  <a:srgbClr val="005B92"/>
                </a:solidFill>
                <a:effectLst/>
                <a:latin typeface="Noto Sans"/>
                <a:hlinkClick r:id="rId18"/>
              </a:rPr>
              <a:t> U, Mehta Z, </a:t>
            </a:r>
            <a:r>
              <a:rPr lang="tr-TR" sz="800" b="0" i="0" u="sng" dirty="0" err="1">
                <a:solidFill>
                  <a:srgbClr val="005B92"/>
                </a:solidFill>
                <a:effectLst/>
                <a:latin typeface="Noto Sans"/>
                <a:hlinkClick r:id="rId18"/>
              </a:rPr>
              <a:t>Rothwell</a:t>
            </a:r>
            <a:r>
              <a:rPr lang="tr-TR" sz="800" b="0" i="0" u="sng" dirty="0">
                <a:solidFill>
                  <a:srgbClr val="005B92"/>
                </a:solidFill>
                <a:effectLst/>
                <a:latin typeface="Noto Sans"/>
                <a:hlinkClick r:id="rId18"/>
              </a:rPr>
              <a:t> PM. </a:t>
            </a:r>
            <a:r>
              <a:rPr lang="tr-TR" sz="800" b="0" i="0" u="sng" dirty="0" err="1">
                <a:solidFill>
                  <a:srgbClr val="005B92"/>
                </a:solidFill>
                <a:effectLst/>
                <a:latin typeface="Noto Sans"/>
                <a:hlinkClick r:id="rId18"/>
              </a:rPr>
              <a:t>Effects</a:t>
            </a:r>
            <a:r>
              <a:rPr lang="tr-TR" sz="800" b="0" i="0" u="sng" dirty="0">
                <a:solidFill>
                  <a:srgbClr val="005B92"/>
                </a:solidFill>
                <a:effectLst/>
                <a:latin typeface="Noto Sans"/>
                <a:hlinkClick r:id="rId18"/>
              </a:rPr>
              <a:t> of </a:t>
            </a:r>
            <a:r>
              <a:rPr lang="tr-TR" sz="800" b="0" i="0" u="sng" dirty="0" err="1">
                <a:solidFill>
                  <a:srgbClr val="005B92"/>
                </a:solidFill>
                <a:effectLst/>
                <a:latin typeface="Noto Sans"/>
                <a:hlinkClick r:id="rId18"/>
              </a:rPr>
              <a:t>antihypertensive-drug</a:t>
            </a:r>
            <a:r>
              <a:rPr lang="tr-TR" sz="800" b="0" i="0" u="sng" dirty="0">
                <a:solidFill>
                  <a:srgbClr val="005B92"/>
                </a:solidFill>
                <a:effectLst/>
                <a:latin typeface="Noto Sans"/>
                <a:hlinkClick r:id="rId18"/>
              </a:rPr>
              <a:t> </a:t>
            </a:r>
            <a:r>
              <a:rPr lang="tr-TR" sz="800" b="0" i="0" u="sng" dirty="0" err="1">
                <a:solidFill>
                  <a:srgbClr val="005B92"/>
                </a:solidFill>
                <a:effectLst/>
                <a:latin typeface="Noto Sans"/>
                <a:hlinkClick r:id="rId18"/>
              </a:rPr>
              <a:t>class</a:t>
            </a:r>
            <a:r>
              <a:rPr lang="tr-TR" sz="800" b="0" i="0" u="sng" dirty="0">
                <a:solidFill>
                  <a:srgbClr val="005B92"/>
                </a:solidFill>
                <a:effectLst/>
                <a:latin typeface="Noto Sans"/>
                <a:hlinkClick r:id="rId18"/>
              </a:rPr>
              <a:t> on </a:t>
            </a:r>
            <a:r>
              <a:rPr lang="tr-TR" sz="800" b="0" i="0" u="sng" dirty="0" err="1">
                <a:solidFill>
                  <a:srgbClr val="005B92"/>
                </a:solidFill>
                <a:effectLst/>
                <a:latin typeface="Noto Sans"/>
                <a:hlinkClick r:id="rId18"/>
              </a:rPr>
              <a:t>interindividual</a:t>
            </a:r>
            <a:r>
              <a:rPr lang="tr-TR" sz="800" b="0" i="0" u="sng" dirty="0">
                <a:solidFill>
                  <a:srgbClr val="005B92"/>
                </a:solidFill>
                <a:effectLst/>
                <a:latin typeface="Noto Sans"/>
                <a:hlinkClick r:id="rId18"/>
              </a:rPr>
              <a:t> </a:t>
            </a:r>
            <a:r>
              <a:rPr lang="tr-TR" sz="800" b="0" i="0" u="sng" dirty="0" err="1">
                <a:solidFill>
                  <a:srgbClr val="005B92"/>
                </a:solidFill>
                <a:effectLst/>
                <a:latin typeface="Noto Sans"/>
                <a:hlinkClick r:id="rId18"/>
              </a:rPr>
              <a:t>variation</a:t>
            </a:r>
            <a:r>
              <a:rPr lang="tr-TR" sz="800" b="0" i="0" u="sng" dirty="0">
                <a:solidFill>
                  <a:srgbClr val="005B92"/>
                </a:solidFill>
                <a:effectLst/>
                <a:latin typeface="Noto Sans"/>
                <a:hlinkClick r:id="rId18"/>
              </a:rPr>
              <a:t> in </a:t>
            </a:r>
            <a:r>
              <a:rPr lang="tr-TR" sz="800" b="0" i="0" u="sng" dirty="0" err="1">
                <a:solidFill>
                  <a:srgbClr val="005B92"/>
                </a:solidFill>
                <a:effectLst/>
                <a:latin typeface="Noto Sans"/>
                <a:hlinkClick r:id="rId18"/>
              </a:rPr>
              <a:t>blood</a:t>
            </a:r>
            <a:r>
              <a:rPr lang="tr-TR" sz="800" b="0" i="0" u="sng" dirty="0">
                <a:solidFill>
                  <a:srgbClr val="005B92"/>
                </a:solidFill>
                <a:effectLst/>
                <a:latin typeface="Noto Sans"/>
                <a:hlinkClick r:id="rId18"/>
              </a:rPr>
              <a:t> </a:t>
            </a:r>
            <a:r>
              <a:rPr lang="tr-TR" sz="800" b="0" i="0" u="sng" dirty="0" err="1">
                <a:solidFill>
                  <a:srgbClr val="005B92"/>
                </a:solidFill>
                <a:effectLst/>
                <a:latin typeface="Noto Sans"/>
                <a:hlinkClick r:id="rId18"/>
              </a:rPr>
              <a:t>pressure</a:t>
            </a:r>
            <a:r>
              <a:rPr lang="tr-TR" sz="800" b="0" i="0" u="sng" dirty="0">
                <a:solidFill>
                  <a:srgbClr val="005B92"/>
                </a:solidFill>
                <a:effectLst/>
                <a:latin typeface="Noto Sans"/>
                <a:hlinkClick r:id="rId18"/>
              </a:rPr>
              <a:t> </a:t>
            </a:r>
            <a:r>
              <a:rPr lang="tr-TR" sz="800" b="0" i="0" u="sng" dirty="0" err="1">
                <a:solidFill>
                  <a:srgbClr val="005B92"/>
                </a:solidFill>
                <a:effectLst/>
                <a:latin typeface="Noto Sans"/>
                <a:hlinkClick r:id="rId18"/>
              </a:rPr>
              <a:t>and</a:t>
            </a:r>
            <a:r>
              <a:rPr lang="tr-TR" sz="800" b="0" i="0" u="sng" dirty="0">
                <a:solidFill>
                  <a:srgbClr val="005B92"/>
                </a:solidFill>
                <a:effectLst/>
                <a:latin typeface="Noto Sans"/>
                <a:hlinkClick r:id="rId18"/>
              </a:rPr>
              <a:t> risk of </a:t>
            </a:r>
            <a:r>
              <a:rPr lang="tr-TR" sz="800" b="0" i="0" u="sng" dirty="0" err="1">
                <a:solidFill>
                  <a:srgbClr val="005B92"/>
                </a:solidFill>
                <a:effectLst/>
                <a:latin typeface="Noto Sans"/>
                <a:hlinkClick r:id="rId18"/>
              </a:rPr>
              <a:t>stroke</a:t>
            </a:r>
            <a:r>
              <a:rPr lang="tr-TR" sz="800" b="0" i="0" u="sng" dirty="0">
                <a:solidFill>
                  <a:srgbClr val="005B92"/>
                </a:solidFill>
                <a:effectLst/>
                <a:latin typeface="Noto Sans"/>
                <a:hlinkClick r:id="rId18"/>
              </a:rPr>
              <a:t>: a </a:t>
            </a:r>
            <a:r>
              <a:rPr lang="tr-TR" sz="800" b="0" i="0" u="sng" dirty="0" err="1">
                <a:solidFill>
                  <a:srgbClr val="005B92"/>
                </a:solidFill>
                <a:effectLst/>
                <a:latin typeface="Noto Sans"/>
                <a:hlinkClick r:id="rId18"/>
              </a:rPr>
              <a:t>systematic</a:t>
            </a:r>
            <a:r>
              <a:rPr lang="tr-TR" sz="800" b="0" i="0" u="sng" dirty="0">
                <a:solidFill>
                  <a:srgbClr val="005B92"/>
                </a:solidFill>
                <a:effectLst/>
                <a:latin typeface="Noto Sans"/>
                <a:hlinkClick r:id="rId18"/>
              </a:rPr>
              <a:t> </a:t>
            </a:r>
            <a:r>
              <a:rPr lang="tr-TR" sz="800" b="0" i="0" u="sng" dirty="0" err="1">
                <a:solidFill>
                  <a:srgbClr val="005B92"/>
                </a:solidFill>
                <a:effectLst/>
                <a:latin typeface="Noto Sans"/>
                <a:hlinkClick r:id="rId18"/>
              </a:rPr>
              <a:t>review</a:t>
            </a:r>
            <a:r>
              <a:rPr lang="tr-TR" sz="800" b="0" i="0" u="sng" dirty="0">
                <a:solidFill>
                  <a:srgbClr val="005B92"/>
                </a:solidFill>
                <a:effectLst/>
                <a:latin typeface="Noto Sans"/>
                <a:hlinkClick r:id="rId18"/>
              </a:rPr>
              <a:t> </a:t>
            </a:r>
            <a:r>
              <a:rPr lang="tr-TR" sz="800" b="0" i="0" u="sng" dirty="0" err="1">
                <a:solidFill>
                  <a:srgbClr val="005B92"/>
                </a:solidFill>
                <a:effectLst/>
                <a:latin typeface="Noto Sans"/>
                <a:hlinkClick r:id="rId18"/>
              </a:rPr>
              <a:t>and</a:t>
            </a:r>
            <a:r>
              <a:rPr lang="tr-TR" sz="800" b="0" i="0" u="sng" dirty="0">
                <a:solidFill>
                  <a:srgbClr val="005B92"/>
                </a:solidFill>
                <a:effectLst/>
                <a:latin typeface="Noto Sans"/>
                <a:hlinkClick r:id="rId18"/>
              </a:rPr>
              <a:t> meta-</a:t>
            </a:r>
            <a:r>
              <a:rPr lang="tr-TR" sz="800" b="0" i="0" u="sng" dirty="0" err="1">
                <a:solidFill>
                  <a:srgbClr val="005B92"/>
                </a:solidFill>
                <a:effectLst/>
                <a:latin typeface="Noto Sans"/>
                <a:hlinkClick r:id="rId18"/>
              </a:rPr>
              <a:t>analysis</a:t>
            </a:r>
            <a:r>
              <a:rPr lang="tr-TR" sz="800" b="0" i="0" u="sng" dirty="0">
                <a:solidFill>
                  <a:srgbClr val="005B92"/>
                </a:solidFill>
                <a:effectLst/>
                <a:latin typeface="Noto Sans"/>
                <a:hlinkClick r:id="rId18"/>
              </a:rPr>
              <a:t>. </a:t>
            </a:r>
            <a:r>
              <a:rPr lang="tr-TR" sz="800" b="0" i="0" u="sng" dirty="0" err="1">
                <a:solidFill>
                  <a:srgbClr val="005B92"/>
                </a:solidFill>
                <a:effectLst/>
                <a:latin typeface="Noto Sans"/>
                <a:hlinkClick r:id="rId18"/>
              </a:rPr>
              <a:t>Lancet</a:t>
            </a:r>
            <a:r>
              <a:rPr lang="tr-TR" sz="800" b="0" i="0" u="sng" dirty="0">
                <a:solidFill>
                  <a:srgbClr val="005B92"/>
                </a:solidFill>
                <a:effectLst/>
                <a:latin typeface="Noto Sans"/>
                <a:hlinkClick r:id="rId18"/>
              </a:rPr>
              <a:t> 2010; 375:906.</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19"/>
              </a:rPr>
              <a:t>Wald</a:t>
            </a:r>
            <a:r>
              <a:rPr lang="tr-TR" sz="800" b="0" i="0" u="sng" dirty="0">
                <a:solidFill>
                  <a:srgbClr val="005B92"/>
                </a:solidFill>
                <a:effectLst/>
                <a:latin typeface="Noto Sans"/>
                <a:hlinkClick r:id="rId19"/>
              </a:rPr>
              <a:t> DS, </a:t>
            </a:r>
            <a:r>
              <a:rPr lang="tr-TR" sz="800" b="0" i="0" u="sng" dirty="0" err="1">
                <a:solidFill>
                  <a:srgbClr val="005B92"/>
                </a:solidFill>
                <a:effectLst/>
                <a:latin typeface="Noto Sans"/>
                <a:hlinkClick r:id="rId19"/>
              </a:rPr>
              <a:t>Law</a:t>
            </a:r>
            <a:r>
              <a:rPr lang="tr-TR" sz="800" b="0" i="0" u="sng" dirty="0">
                <a:solidFill>
                  <a:srgbClr val="005B92"/>
                </a:solidFill>
                <a:effectLst/>
                <a:latin typeface="Noto Sans"/>
                <a:hlinkClick r:id="rId19"/>
              </a:rPr>
              <a:t> M, Morris JK, et al. Combination </a:t>
            </a:r>
            <a:r>
              <a:rPr lang="tr-TR" sz="800" b="0" i="0" u="sng" dirty="0" err="1">
                <a:solidFill>
                  <a:srgbClr val="005B92"/>
                </a:solidFill>
                <a:effectLst/>
                <a:latin typeface="Noto Sans"/>
                <a:hlinkClick r:id="rId19"/>
              </a:rPr>
              <a:t>therapy</a:t>
            </a:r>
            <a:r>
              <a:rPr lang="tr-TR" sz="800" b="0" i="0" u="sng" dirty="0">
                <a:solidFill>
                  <a:srgbClr val="005B92"/>
                </a:solidFill>
                <a:effectLst/>
                <a:latin typeface="Noto Sans"/>
                <a:hlinkClick r:id="rId19"/>
              </a:rPr>
              <a:t> </a:t>
            </a:r>
            <a:r>
              <a:rPr lang="tr-TR" sz="800" b="0" i="0" u="sng" dirty="0" err="1">
                <a:solidFill>
                  <a:srgbClr val="005B92"/>
                </a:solidFill>
                <a:effectLst/>
                <a:latin typeface="Noto Sans"/>
                <a:hlinkClick r:id="rId19"/>
              </a:rPr>
              <a:t>versus</a:t>
            </a:r>
            <a:r>
              <a:rPr lang="tr-TR" sz="800" b="0" i="0" u="sng" dirty="0">
                <a:solidFill>
                  <a:srgbClr val="005B92"/>
                </a:solidFill>
                <a:effectLst/>
                <a:latin typeface="Noto Sans"/>
                <a:hlinkClick r:id="rId19"/>
              </a:rPr>
              <a:t> </a:t>
            </a:r>
            <a:r>
              <a:rPr lang="tr-TR" sz="800" b="0" i="0" u="sng" dirty="0" err="1">
                <a:solidFill>
                  <a:srgbClr val="005B92"/>
                </a:solidFill>
                <a:effectLst/>
                <a:latin typeface="Noto Sans"/>
                <a:hlinkClick r:id="rId19"/>
              </a:rPr>
              <a:t>monotherapy</a:t>
            </a:r>
            <a:r>
              <a:rPr lang="tr-TR" sz="800" b="0" i="0" u="sng" dirty="0">
                <a:solidFill>
                  <a:srgbClr val="005B92"/>
                </a:solidFill>
                <a:effectLst/>
                <a:latin typeface="Noto Sans"/>
                <a:hlinkClick r:id="rId19"/>
              </a:rPr>
              <a:t> in </a:t>
            </a:r>
            <a:r>
              <a:rPr lang="tr-TR" sz="800" b="0" i="0" u="sng" dirty="0" err="1">
                <a:solidFill>
                  <a:srgbClr val="005B92"/>
                </a:solidFill>
                <a:effectLst/>
                <a:latin typeface="Noto Sans"/>
                <a:hlinkClick r:id="rId19"/>
              </a:rPr>
              <a:t>reducing</a:t>
            </a:r>
            <a:r>
              <a:rPr lang="tr-TR" sz="800" b="0" i="0" u="sng" dirty="0">
                <a:solidFill>
                  <a:srgbClr val="005B92"/>
                </a:solidFill>
                <a:effectLst/>
                <a:latin typeface="Noto Sans"/>
                <a:hlinkClick r:id="rId19"/>
              </a:rPr>
              <a:t> </a:t>
            </a:r>
            <a:r>
              <a:rPr lang="tr-TR" sz="800" b="0" i="0" u="sng" dirty="0" err="1">
                <a:solidFill>
                  <a:srgbClr val="005B92"/>
                </a:solidFill>
                <a:effectLst/>
                <a:latin typeface="Noto Sans"/>
                <a:hlinkClick r:id="rId19"/>
              </a:rPr>
              <a:t>blood</a:t>
            </a:r>
            <a:r>
              <a:rPr lang="tr-TR" sz="800" b="0" i="0" u="sng" dirty="0">
                <a:solidFill>
                  <a:srgbClr val="005B92"/>
                </a:solidFill>
                <a:effectLst/>
                <a:latin typeface="Noto Sans"/>
                <a:hlinkClick r:id="rId19"/>
              </a:rPr>
              <a:t> </a:t>
            </a:r>
            <a:r>
              <a:rPr lang="tr-TR" sz="800" b="0" i="0" u="sng" dirty="0" err="1">
                <a:solidFill>
                  <a:srgbClr val="005B92"/>
                </a:solidFill>
                <a:effectLst/>
                <a:latin typeface="Noto Sans"/>
                <a:hlinkClick r:id="rId19"/>
              </a:rPr>
              <a:t>pressure</a:t>
            </a:r>
            <a:r>
              <a:rPr lang="tr-TR" sz="800" b="0" i="0" u="sng" dirty="0">
                <a:solidFill>
                  <a:srgbClr val="005B92"/>
                </a:solidFill>
                <a:effectLst/>
                <a:latin typeface="Noto Sans"/>
                <a:hlinkClick r:id="rId19"/>
              </a:rPr>
              <a:t>: meta-</a:t>
            </a:r>
            <a:r>
              <a:rPr lang="tr-TR" sz="800" b="0" i="0" u="sng" dirty="0" err="1">
                <a:solidFill>
                  <a:srgbClr val="005B92"/>
                </a:solidFill>
                <a:effectLst/>
                <a:latin typeface="Noto Sans"/>
                <a:hlinkClick r:id="rId19"/>
              </a:rPr>
              <a:t>analysis</a:t>
            </a:r>
            <a:r>
              <a:rPr lang="tr-TR" sz="800" b="0" i="0" u="sng" dirty="0">
                <a:solidFill>
                  <a:srgbClr val="005B92"/>
                </a:solidFill>
                <a:effectLst/>
                <a:latin typeface="Noto Sans"/>
                <a:hlinkClick r:id="rId19"/>
              </a:rPr>
              <a:t> on 11,000 </a:t>
            </a:r>
            <a:r>
              <a:rPr lang="tr-TR" sz="800" b="0" i="0" u="sng" dirty="0" err="1">
                <a:solidFill>
                  <a:srgbClr val="005B92"/>
                </a:solidFill>
                <a:effectLst/>
                <a:latin typeface="Noto Sans"/>
                <a:hlinkClick r:id="rId19"/>
              </a:rPr>
              <a:t>participants</a:t>
            </a:r>
            <a:r>
              <a:rPr lang="tr-TR" sz="800" b="0" i="0" u="sng" dirty="0">
                <a:solidFill>
                  <a:srgbClr val="005B92"/>
                </a:solidFill>
                <a:effectLst/>
                <a:latin typeface="Noto Sans"/>
                <a:hlinkClick r:id="rId19"/>
              </a:rPr>
              <a:t> </a:t>
            </a:r>
            <a:r>
              <a:rPr lang="tr-TR" sz="800" b="0" i="0" u="sng" dirty="0" err="1">
                <a:solidFill>
                  <a:srgbClr val="005B92"/>
                </a:solidFill>
                <a:effectLst/>
                <a:latin typeface="Noto Sans"/>
                <a:hlinkClick r:id="rId19"/>
              </a:rPr>
              <a:t>from</a:t>
            </a:r>
            <a:r>
              <a:rPr lang="tr-TR" sz="800" b="0" i="0" u="sng" dirty="0">
                <a:solidFill>
                  <a:srgbClr val="005B92"/>
                </a:solidFill>
                <a:effectLst/>
                <a:latin typeface="Noto Sans"/>
                <a:hlinkClick r:id="rId19"/>
              </a:rPr>
              <a:t> 42 </a:t>
            </a:r>
            <a:r>
              <a:rPr lang="tr-TR" sz="800" b="0" i="0" u="sng" dirty="0" err="1">
                <a:solidFill>
                  <a:srgbClr val="005B92"/>
                </a:solidFill>
                <a:effectLst/>
                <a:latin typeface="Noto Sans"/>
                <a:hlinkClick r:id="rId19"/>
              </a:rPr>
              <a:t>trials</a:t>
            </a:r>
            <a:r>
              <a:rPr lang="tr-TR" sz="800" b="0" i="0" u="sng" dirty="0">
                <a:solidFill>
                  <a:srgbClr val="005B92"/>
                </a:solidFill>
                <a:effectLst/>
                <a:latin typeface="Noto Sans"/>
                <a:hlinkClick r:id="rId19"/>
              </a:rPr>
              <a:t>. </a:t>
            </a:r>
            <a:r>
              <a:rPr lang="tr-TR" sz="800" b="0" i="0" u="sng" dirty="0" err="1">
                <a:solidFill>
                  <a:srgbClr val="005B92"/>
                </a:solidFill>
                <a:effectLst/>
                <a:latin typeface="Noto Sans"/>
                <a:hlinkClick r:id="rId19"/>
              </a:rPr>
              <a:t>Am</a:t>
            </a:r>
            <a:r>
              <a:rPr lang="tr-TR" sz="800" b="0" i="0" u="sng" dirty="0">
                <a:solidFill>
                  <a:srgbClr val="005B92"/>
                </a:solidFill>
                <a:effectLst/>
                <a:latin typeface="Noto Sans"/>
                <a:hlinkClick r:id="rId19"/>
              </a:rPr>
              <a:t> J </a:t>
            </a:r>
            <a:r>
              <a:rPr lang="tr-TR" sz="800" b="0" i="0" u="sng" dirty="0" err="1">
                <a:solidFill>
                  <a:srgbClr val="005B92"/>
                </a:solidFill>
                <a:effectLst/>
                <a:latin typeface="Noto Sans"/>
                <a:hlinkClick r:id="rId19"/>
              </a:rPr>
              <a:t>Med</a:t>
            </a:r>
            <a:r>
              <a:rPr lang="tr-TR" sz="800" b="0" i="0" u="sng" dirty="0">
                <a:solidFill>
                  <a:srgbClr val="005B92"/>
                </a:solidFill>
                <a:effectLst/>
                <a:latin typeface="Noto Sans"/>
                <a:hlinkClick r:id="rId19"/>
              </a:rPr>
              <a:t> 2009; 122:290.</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20"/>
              </a:rPr>
              <a:t>Carey</a:t>
            </a:r>
            <a:r>
              <a:rPr lang="tr-TR" sz="800" b="0" i="0" u="sng" dirty="0">
                <a:solidFill>
                  <a:srgbClr val="005B92"/>
                </a:solidFill>
                <a:effectLst/>
                <a:latin typeface="Noto Sans"/>
                <a:hlinkClick r:id="rId20"/>
              </a:rPr>
              <a:t> RM, </a:t>
            </a:r>
            <a:r>
              <a:rPr lang="tr-TR" sz="800" b="0" i="0" u="sng" dirty="0" err="1">
                <a:solidFill>
                  <a:srgbClr val="005B92"/>
                </a:solidFill>
                <a:effectLst/>
                <a:latin typeface="Noto Sans"/>
                <a:hlinkClick r:id="rId20"/>
              </a:rPr>
              <a:t>Calhoun</a:t>
            </a:r>
            <a:r>
              <a:rPr lang="tr-TR" sz="800" b="0" i="0" u="sng" dirty="0">
                <a:solidFill>
                  <a:srgbClr val="005B92"/>
                </a:solidFill>
                <a:effectLst/>
                <a:latin typeface="Noto Sans"/>
                <a:hlinkClick r:id="rId20"/>
              </a:rPr>
              <a:t> DA, </a:t>
            </a:r>
            <a:r>
              <a:rPr lang="tr-TR" sz="800" b="0" i="0" u="sng" dirty="0" err="1">
                <a:solidFill>
                  <a:srgbClr val="005B92"/>
                </a:solidFill>
                <a:effectLst/>
                <a:latin typeface="Noto Sans"/>
                <a:hlinkClick r:id="rId20"/>
              </a:rPr>
              <a:t>Bakris</a:t>
            </a:r>
            <a:r>
              <a:rPr lang="tr-TR" sz="800" b="0" i="0" u="sng" dirty="0">
                <a:solidFill>
                  <a:srgbClr val="005B92"/>
                </a:solidFill>
                <a:effectLst/>
                <a:latin typeface="Noto Sans"/>
                <a:hlinkClick r:id="rId20"/>
              </a:rPr>
              <a:t> GL, et al. </a:t>
            </a:r>
            <a:r>
              <a:rPr lang="tr-TR" sz="800" b="0" i="0" u="sng" dirty="0" err="1">
                <a:solidFill>
                  <a:srgbClr val="005B92"/>
                </a:solidFill>
                <a:effectLst/>
                <a:latin typeface="Noto Sans"/>
                <a:hlinkClick r:id="rId20"/>
              </a:rPr>
              <a:t>Resistant</a:t>
            </a:r>
            <a:r>
              <a:rPr lang="tr-TR" sz="800" b="0" i="0" u="sng" dirty="0">
                <a:solidFill>
                  <a:srgbClr val="005B92"/>
                </a:solidFill>
                <a:effectLst/>
                <a:latin typeface="Noto Sans"/>
                <a:hlinkClick r:id="rId20"/>
              </a:rPr>
              <a:t> </a:t>
            </a:r>
            <a:r>
              <a:rPr lang="tr-TR" sz="800" b="0" i="0" u="sng" dirty="0" err="1">
                <a:solidFill>
                  <a:srgbClr val="005B92"/>
                </a:solidFill>
                <a:effectLst/>
                <a:latin typeface="Noto Sans"/>
                <a:hlinkClick r:id="rId20"/>
              </a:rPr>
              <a:t>Hypertension</a:t>
            </a:r>
            <a:r>
              <a:rPr lang="tr-TR" sz="800" b="0" i="0" u="sng" dirty="0">
                <a:solidFill>
                  <a:srgbClr val="005B92"/>
                </a:solidFill>
                <a:effectLst/>
                <a:latin typeface="Noto Sans"/>
                <a:hlinkClick r:id="rId20"/>
              </a:rPr>
              <a:t>: </a:t>
            </a:r>
            <a:r>
              <a:rPr lang="tr-TR" sz="800" b="0" i="0" u="sng" dirty="0" err="1">
                <a:solidFill>
                  <a:srgbClr val="005B92"/>
                </a:solidFill>
                <a:effectLst/>
                <a:latin typeface="Noto Sans"/>
                <a:hlinkClick r:id="rId20"/>
              </a:rPr>
              <a:t>Detection</a:t>
            </a:r>
            <a:r>
              <a:rPr lang="tr-TR" sz="800" b="0" i="0" u="sng" dirty="0">
                <a:solidFill>
                  <a:srgbClr val="005B92"/>
                </a:solidFill>
                <a:effectLst/>
                <a:latin typeface="Noto Sans"/>
                <a:hlinkClick r:id="rId20"/>
              </a:rPr>
              <a:t>, Evaluation, </a:t>
            </a:r>
            <a:r>
              <a:rPr lang="tr-TR" sz="800" b="0" i="0" u="sng" dirty="0" err="1">
                <a:solidFill>
                  <a:srgbClr val="005B92"/>
                </a:solidFill>
                <a:effectLst/>
                <a:latin typeface="Noto Sans"/>
                <a:hlinkClick r:id="rId20"/>
              </a:rPr>
              <a:t>and</a:t>
            </a:r>
            <a:r>
              <a:rPr lang="tr-TR" sz="800" b="0" i="0" u="sng" dirty="0">
                <a:solidFill>
                  <a:srgbClr val="005B92"/>
                </a:solidFill>
                <a:effectLst/>
                <a:latin typeface="Noto Sans"/>
                <a:hlinkClick r:id="rId20"/>
              </a:rPr>
              <a:t> Management: A </a:t>
            </a:r>
            <a:r>
              <a:rPr lang="tr-TR" sz="800" b="0" i="0" u="sng" dirty="0" err="1">
                <a:solidFill>
                  <a:srgbClr val="005B92"/>
                </a:solidFill>
                <a:effectLst/>
                <a:latin typeface="Noto Sans"/>
                <a:hlinkClick r:id="rId20"/>
              </a:rPr>
              <a:t>Scientific</a:t>
            </a:r>
            <a:r>
              <a:rPr lang="tr-TR" sz="800" b="0" i="0" u="sng" dirty="0">
                <a:solidFill>
                  <a:srgbClr val="005B92"/>
                </a:solidFill>
                <a:effectLst/>
                <a:latin typeface="Noto Sans"/>
                <a:hlinkClick r:id="rId20"/>
              </a:rPr>
              <a:t> Statement </a:t>
            </a:r>
            <a:r>
              <a:rPr lang="tr-TR" sz="800" b="0" i="0" u="sng" dirty="0" err="1">
                <a:solidFill>
                  <a:srgbClr val="005B92"/>
                </a:solidFill>
                <a:effectLst/>
                <a:latin typeface="Noto Sans"/>
                <a:hlinkClick r:id="rId20"/>
              </a:rPr>
              <a:t>From</a:t>
            </a:r>
            <a:r>
              <a:rPr lang="tr-TR" sz="800" b="0" i="0" u="sng" dirty="0">
                <a:solidFill>
                  <a:srgbClr val="005B92"/>
                </a:solidFill>
                <a:effectLst/>
                <a:latin typeface="Noto Sans"/>
                <a:hlinkClick r:id="rId20"/>
              </a:rPr>
              <a:t> </a:t>
            </a:r>
            <a:r>
              <a:rPr lang="tr-TR" sz="800" b="0" i="0" u="sng" dirty="0" err="1">
                <a:solidFill>
                  <a:srgbClr val="005B92"/>
                </a:solidFill>
                <a:effectLst/>
                <a:latin typeface="Noto Sans"/>
                <a:hlinkClick r:id="rId20"/>
              </a:rPr>
              <a:t>the</a:t>
            </a:r>
            <a:r>
              <a:rPr lang="tr-TR" sz="800" b="0" i="0" u="sng" dirty="0">
                <a:solidFill>
                  <a:srgbClr val="005B92"/>
                </a:solidFill>
                <a:effectLst/>
                <a:latin typeface="Noto Sans"/>
                <a:hlinkClick r:id="rId20"/>
              </a:rPr>
              <a:t> </a:t>
            </a:r>
            <a:r>
              <a:rPr lang="tr-TR" sz="800" b="0" i="0" u="sng" dirty="0" err="1">
                <a:solidFill>
                  <a:srgbClr val="005B92"/>
                </a:solidFill>
                <a:effectLst/>
                <a:latin typeface="Noto Sans"/>
                <a:hlinkClick r:id="rId20"/>
              </a:rPr>
              <a:t>American</a:t>
            </a:r>
            <a:r>
              <a:rPr lang="tr-TR" sz="800" b="0" i="0" u="sng" dirty="0">
                <a:solidFill>
                  <a:srgbClr val="005B92"/>
                </a:solidFill>
                <a:effectLst/>
                <a:latin typeface="Noto Sans"/>
                <a:hlinkClick r:id="rId20"/>
              </a:rPr>
              <a:t> </a:t>
            </a:r>
            <a:r>
              <a:rPr lang="tr-TR" sz="800" b="0" i="0" u="sng" dirty="0" err="1">
                <a:solidFill>
                  <a:srgbClr val="005B92"/>
                </a:solidFill>
                <a:effectLst/>
                <a:latin typeface="Noto Sans"/>
                <a:hlinkClick r:id="rId20"/>
              </a:rPr>
              <a:t>Heart</a:t>
            </a:r>
            <a:r>
              <a:rPr lang="tr-TR" sz="800" b="0" i="0" u="sng" dirty="0">
                <a:solidFill>
                  <a:srgbClr val="005B92"/>
                </a:solidFill>
                <a:effectLst/>
                <a:latin typeface="Noto Sans"/>
                <a:hlinkClick r:id="rId20"/>
              </a:rPr>
              <a:t> </a:t>
            </a:r>
            <a:r>
              <a:rPr lang="tr-TR" sz="800" b="0" i="0" u="sng" dirty="0" err="1">
                <a:solidFill>
                  <a:srgbClr val="005B92"/>
                </a:solidFill>
                <a:effectLst/>
                <a:latin typeface="Noto Sans"/>
                <a:hlinkClick r:id="rId20"/>
              </a:rPr>
              <a:t>Association</a:t>
            </a:r>
            <a:r>
              <a:rPr lang="tr-TR" sz="800" b="0" i="0" u="sng" dirty="0">
                <a:solidFill>
                  <a:srgbClr val="005B92"/>
                </a:solidFill>
                <a:effectLst/>
                <a:latin typeface="Noto Sans"/>
                <a:hlinkClick r:id="rId20"/>
              </a:rPr>
              <a:t>. </a:t>
            </a:r>
            <a:r>
              <a:rPr lang="tr-TR" sz="800" b="0" i="0" u="sng" dirty="0" err="1">
                <a:solidFill>
                  <a:srgbClr val="005B92"/>
                </a:solidFill>
                <a:effectLst/>
                <a:latin typeface="Noto Sans"/>
                <a:hlinkClick r:id="rId20"/>
              </a:rPr>
              <a:t>Hypertension</a:t>
            </a:r>
            <a:r>
              <a:rPr lang="tr-TR" sz="800" b="0" i="0" u="sng" dirty="0">
                <a:solidFill>
                  <a:srgbClr val="005B92"/>
                </a:solidFill>
                <a:effectLst/>
                <a:latin typeface="Noto Sans"/>
                <a:hlinkClick r:id="rId20"/>
              </a:rPr>
              <a:t> 2018; 72:e53.</a:t>
            </a:r>
            <a:endParaRPr lang="tr-TR" sz="800" b="0" i="0" dirty="0">
              <a:solidFill>
                <a:srgbClr val="232323"/>
              </a:solidFill>
              <a:effectLst/>
              <a:latin typeface="Noto Sans"/>
            </a:endParaRPr>
          </a:p>
          <a:p>
            <a:pPr algn="l">
              <a:buFont typeface="+mj-lt"/>
              <a:buAutoNum type="arabicPeriod"/>
            </a:pPr>
            <a:r>
              <a:rPr lang="tr-TR" sz="800" b="0" i="0" u="sng" dirty="0">
                <a:solidFill>
                  <a:srgbClr val="005B92"/>
                </a:solidFill>
                <a:effectLst/>
                <a:latin typeface="Noto Sans"/>
                <a:hlinkClick r:id="rId21"/>
              </a:rPr>
              <a:t>Severe </a:t>
            </a:r>
            <a:r>
              <a:rPr lang="tr-TR" sz="800" b="0" i="0" u="sng" dirty="0" err="1">
                <a:solidFill>
                  <a:srgbClr val="005B92"/>
                </a:solidFill>
                <a:effectLst/>
                <a:latin typeface="Noto Sans"/>
                <a:hlinkClick r:id="rId21"/>
              </a:rPr>
              <a:t>symptomless</a:t>
            </a:r>
            <a:r>
              <a:rPr lang="tr-TR" sz="800" b="0" i="0" u="sng" dirty="0">
                <a:solidFill>
                  <a:srgbClr val="005B92"/>
                </a:solidFill>
                <a:effectLst/>
                <a:latin typeface="Noto Sans"/>
                <a:hlinkClick r:id="rId21"/>
              </a:rPr>
              <a:t> </a:t>
            </a:r>
            <a:r>
              <a:rPr lang="tr-TR" sz="800" b="0" i="0" u="sng" dirty="0" err="1">
                <a:solidFill>
                  <a:srgbClr val="005B92"/>
                </a:solidFill>
                <a:effectLst/>
                <a:latin typeface="Noto Sans"/>
                <a:hlinkClick r:id="rId21"/>
              </a:rPr>
              <a:t>hypertension</a:t>
            </a:r>
            <a:r>
              <a:rPr lang="tr-TR" sz="800" b="0" i="0" u="sng" dirty="0">
                <a:solidFill>
                  <a:srgbClr val="005B92"/>
                </a:solidFill>
                <a:effectLst/>
                <a:latin typeface="Noto Sans"/>
                <a:hlinkClick r:id="rId21"/>
              </a:rPr>
              <a:t>. </a:t>
            </a:r>
            <a:r>
              <a:rPr lang="tr-TR" sz="800" b="0" i="0" u="sng" dirty="0" err="1">
                <a:solidFill>
                  <a:srgbClr val="005B92"/>
                </a:solidFill>
                <a:effectLst/>
                <a:latin typeface="Noto Sans"/>
                <a:hlinkClick r:id="rId21"/>
              </a:rPr>
              <a:t>Lancet</a:t>
            </a:r>
            <a:r>
              <a:rPr lang="tr-TR" sz="800" b="0" i="0" u="sng" dirty="0">
                <a:solidFill>
                  <a:srgbClr val="005B92"/>
                </a:solidFill>
                <a:effectLst/>
                <a:latin typeface="Noto Sans"/>
                <a:hlinkClick r:id="rId21"/>
              </a:rPr>
              <a:t> 1989; 2:1369.</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22"/>
              </a:rPr>
              <a:t>O'Mailia</a:t>
            </a:r>
            <a:r>
              <a:rPr lang="tr-TR" sz="800" b="0" i="0" u="sng" dirty="0">
                <a:solidFill>
                  <a:srgbClr val="005B92"/>
                </a:solidFill>
                <a:effectLst/>
                <a:latin typeface="Noto Sans"/>
                <a:hlinkClick r:id="rId22"/>
              </a:rPr>
              <a:t> JJ, </a:t>
            </a:r>
            <a:r>
              <a:rPr lang="tr-TR" sz="800" b="0" i="0" u="sng" dirty="0" err="1">
                <a:solidFill>
                  <a:srgbClr val="005B92"/>
                </a:solidFill>
                <a:effectLst/>
                <a:latin typeface="Noto Sans"/>
                <a:hlinkClick r:id="rId22"/>
              </a:rPr>
              <a:t>Sander</a:t>
            </a:r>
            <a:r>
              <a:rPr lang="tr-TR" sz="800" b="0" i="0" u="sng" dirty="0">
                <a:solidFill>
                  <a:srgbClr val="005B92"/>
                </a:solidFill>
                <a:effectLst/>
                <a:latin typeface="Noto Sans"/>
                <a:hlinkClick r:id="rId22"/>
              </a:rPr>
              <a:t> GE, </a:t>
            </a:r>
            <a:r>
              <a:rPr lang="tr-TR" sz="800" b="0" i="0" u="sng" dirty="0" err="1">
                <a:solidFill>
                  <a:srgbClr val="005B92"/>
                </a:solidFill>
                <a:effectLst/>
                <a:latin typeface="Noto Sans"/>
                <a:hlinkClick r:id="rId22"/>
              </a:rPr>
              <a:t>Giles</a:t>
            </a:r>
            <a:r>
              <a:rPr lang="tr-TR" sz="800" b="0" i="0" u="sng" dirty="0">
                <a:solidFill>
                  <a:srgbClr val="005B92"/>
                </a:solidFill>
                <a:effectLst/>
                <a:latin typeface="Noto Sans"/>
                <a:hlinkClick r:id="rId22"/>
              </a:rPr>
              <a:t> TD. </a:t>
            </a:r>
            <a:r>
              <a:rPr lang="tr-TR" sz="800" b="0" i="0" u="sng" dirty="0" err="1">
                <a:solidFill>
                  <a:srgbClr val="005B92"/>
                </a:solidFill>
                <a:effectLst/>
                <a:latin typeface="Noto Sans"/>
                <a:hlinkClick r:id="rId22"/>
              </a:rPr>
              <a:t>Nifedipine-associated</a:t>
            </a:r>
            <a:r>
              <a:rPr lang="tr-TR" sz="800" b="0" i="0" u="sng" dirty="0">
                <a:solidFill>
                  <a:srgbClr val="005B92"/>
                </a:solidFill>
                <a:effectLst/>
                <a:latin typeface="Noto Sans"/>
                <a:hlinkClick r:id="rId22"/>
              </a:rPr>
              <a:t> </a:t>
            </a:r>
            <a:r>
              <a:rPr lang="tr-TR" sz="800" b="0" i="0" u="sng" dirty="0" err="1">
                <a:solidFill>
                  <a:srgbClr val="005B92"/>
                </a:solidFill>
                <a:effectLst/>
                <a:latin typeface="Noto Sans"/>
                <a:hlinkClick r:id="rId22"/>
              </a:rPr>
              <a:t>myocardial</a:t>
            </a:r>
            <a:r>
              <a:rPr lang="tr-TR" sz="800" b="0" i="0" u="sng" dirty="0">
                <a:solidFill>
                  <a:srgbClr val="005B92"/>
                </a:solidFill>
                <a:effectLst/>
                <a:latin typeface="Noto Sans"/>
                <a:hlinkClick r:id="rId22"/>
              </a:rPr>
              <a:t> </a:t>
            </a:r>
            <a:r>
              <a:rPr lang="tr-TR" sz="800" b="0" i="0" u="sng" dirty="0" err="1">
                <a:solidFill>
                  <a:srgbClr val="005B92"/>
                </a:solidFill>
                <a:effectLst/>
                <a:latin typeface="Noto Sans"/>
                <a:hlinkClick r:id="rId22"/>
              </a:rPr>
              <a:t>ischemia</a:t>
            </a:r>
            <a:r>
              <a:rPr lang="tr-TR" sz="800" b="0" i="0" u="sng" dirty="0">
                <a:solidFill>
                  <a:srgbClr val="005B92"/>
                </a:solidFill>
                <a:effectLst/>
                <a:latin typeface="Noto Sans"/>
                <a:hlinkClick r:id="rId22"/>
              </a:rPr>
              <a:t> </a:t>
            </a:r>
            <a:r>
              <a:rPr lang="tr-TR" sz="800" b="0" i="0" u="sng" dirty="0" err="1">
                <a:solidFill>
                  <a:srgbClr val="005B92"/>
                </a:solidFill>
                <a:effectLst/>
                <a:latin typeface="Noto Sans"/>
                <a:hlinkClick r:id="rId22"/>
              </a:rPr>
              <a:t>or</a:t>
            </a:r>
            <a:r>
              <a:rPr lang="tr-TR" sz="800" b="0" i="0" u="sng" dirty="0">
                <a:solidFill>
                  <a:srgbClr val="005B92"/>
                </a:solidFill>
                <a:effectLst/>
                <a:latin typeface="Noto Sans"/>
                <a:hlinkClick r:id="rId22"/>
              </a:rPr>
              <a:t> </a:t>
            </a:r>
            <a:r>
              <a:rPr lang="tr-TR" sz="800" b="0" i="0" u="sng" dirty="0" err="1">
                <a:solidFill>
                  <a:srgbClr val="005B92"/>
                </a:solidFill>
                <a:effectLst/>
                <a:latin typeface="Noto Sans"/>
                <a:hlinkClick r:id="rId22"/>
              </a:rPr>
              <a:t>infarction</a:t>
            </a:r>
            <a:r>
              <a:rPr lang="tr-TR" sz="800" b="0" i="0" u="sng" dirty="0">
                <a:solidFill>
                  <a:srgbClr val="005B92"/>
                </a:solidFill>
                <a:effectLst/>
                <a:latin typeface="Noto Sans"/>
                <a:hlinkClick r:id="rId22"/>
              </a:rPr>
              <a:t> in </a:t>
            </a:r>
            <a:r>
              <a:rPr lang="tr-TR" sz="800" b="0" i="0" u="sng" dirty="0" err="1">
                <a:solidFill>
                  <a:srgbClr val="005B92"/>
                </a:solidFill>
                <a:effectLst/>
                <a:latin typeface="Noto Sans"/>
                <a:hlinkClick r:id="rId22"/>
              </a:rPr>
              <a:t>the</a:t>
            </a:r>
            <a:r>
              <a:rPr lang="tr-TR" sz="800" b="0" i="0" u="sng" dirty="0">
                <a:solidFill>
                  <a:srgbClr val="005B92"/>
                </a:solidFill>
                <a:effectLst/>
                <a:latin typeface="Noto Sans"/>
                <a:hlinkClick r:id="rId22"/>
              </a:rPr>
              <a:t> </a:t>
            </a:r>
            <a:r>
              <a:rPr lang="tr-TR" sz="800" b="0" i="0" u="sng" dirty="0" err="1">
                <a:solidFill>
                  <a:srgbClr val="005B92"/>
                </a:solidFill>
                <a:effectLst/>
                <a:latin typeface="Noto Sans"/>
                <a:hlinkClick r:id="rId22"/>
              </a:rPr>
              <a:t>treatment</a:t>
            </a:r>
            <a:r>
              <a:rPr lang="tr-TR" sz="800" b="0" i="0" u="sng" dirty="0">
                <a:solidFill>
                  <a:srgbClr val="005B92"/>
                </a:solidFill>
                <a:effectLst/>
                <a:latin typeface="Noto Sans"/>
                <a:hlinkClick r:id="rId22"/>
              </a:rPr>
              <a:t> of </a:t>
            </a:r>
            <a:r>
              <a:rPr lang="tr-TR" sz="800" b="0" i="0" u="sng" dirty="0" err="1">
                <a:solidFill>
                  <a:srgbClr val="005B92"/>
                </a:solidFill>
                <a:effectLst/>
                <a:latin typeface="Noto Sans"/>
                <a:hlinkClick r:id="rId22"/>
              </a:rPr>
              <a:t>hypertensive</a:t>
            </a:r>
            <a:r>
              <a:rPr lang="tr-TR" sz="800" b="0" i="0" u="sng" dirty="0">
                <a:solidFill>
                  <a:srgbClr val="005B92"/>
                </a:solidFill>
                <a:effectLst/>
                <a:latin typeface="Noto Sans"/>
                <a:hlinkClick r:id="rId22"/>
              </a:rPr>
              <a:t> </a:t>
            </a:r>
            <a:r>
              <a:rPr lang="tr-TR" sz="800" b="0" i="0" u="sng" dirty="0" err="1">
                <a:solidFill>
                  <a:srgbClr val="005B92"/>
                </a:solidFill>
                <a:effectLst/>
                <a:latin typeface="Noto Sans"/>
                <a:hlinkClick r:id="rId22"/>
              </a:rPr>
              <a:t>urgencies</a:t>
            </a:r>
            <a:r>
              <a:rPr lang="tr-TR" sz="800" b="0" i="0" u="sng" dirty="0">
                <a:solidFill>
                  <a:srgbClr val="005B92"/>
                </a:solidFill>
                <a:effectLst/>
                <a:latin typeface="Noto Sans"/>
                <a:hlinkClick r:id="rId22"/>
              </a:rPr>
              <a:t>. </a:t>
            </a:r>
            <a:r>
              <a:rPr lang="tr-TR" sz="800" b="0" i="0" u="sng" dirty="0" err="1">
                <a:solidFill>
                  <a:srgbClr val="005B92"/>
                </a:solidFill>
                <a:effectLst/>
                <a:latin typeface="Noto Sans"/>
                <a:hlinkClick r:id="rId22"/>
              </a:rPr>
              <a:t>Ann</a:t>
            </a:r>
            <a:r>
              <a:rPr lang="tr-TR" sz="800" b="0" i="0" u="sng" dirty="0">
                <a:solidFill>
                  <a:srgbClr val="005B92"/>
                </a:solidFill>
                <a:effectLst/>
                <a:latin typeface="Noto Sans"/>
                <a:hlinkClick r:id="rId22"/>
              </a:rPr>
              <a:t> </a:t>
            </a:r>
            <a:r>
              <a:rPr lang="tr-TR" sz="800" b="0" i="0" u="sng" dirty="0" err="1">
                <a:solidFill>
                  <a:srgbClr val="005B92"/>
                </a:solidFill>
                <a:effectLst/>
                <a:latin typeface="Noto Sans"/>
                <a:hlinkClick r:id="rId22"/>
              </a:rPr>
              <a:t>Intern</a:t>
            </a:r>
            <a:r>
              <a:rPr lang="tr-TR" sz="800" b="0" i="0" u="sng" dirty="0">
                <a:solidFill>
                  <a:srgbClr val="005B92"/>
                </a:solidFill>
                <a:effectLst/>
                <a:latin typeface="Noto Sans"/>
                <a:hlinkClick r:id="rId22"/>
              </a:rPr>
              <a:t> </a:t>
            </a:r>
            <a:r>
              <a:rPr lang="tr-TR" sz="800" b="0" i="0" u="sng" dirty="0" err="1">
                <a:solidFill>
                  <a:srgbClr val="005B92"/>
                </a:solidFill>
                <a:effectLst/>
                <a:latin typeface="Noto Sans"/>
                <a:hlinkClick r:id="rId22"/>
              </a:rPr>
              <a:t>Med</a:t>
            </a:r>
            <a:r>
              <a:rPr lang="tr-TR" sz="800" b="0" i="0" u="sng" dirty="0">
                <a:solidFill>
                  <a:srgbClr val="005B92"/>
                </a:solidFill>
                <a:effectLst/>
                <a:latin typeface="Noto Sans"/>
                <a:hlinkClick r:id="rId22"/>
              </a:rPr>
              <a:t> 1987; 107:185.</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23"/>
              </a:rPr>
              <a:t>Grossman</a:t>
            </a:r>
            <a:r>
              <a:rPr lang="tr-TR" sz="800" b="0" i="0" u="sng" dirty="0">
                <a:solidFill>
                  <a:srgbClr val="005B92"/>
                </a:solidFill>
                <a:effectLst/>
                <a:latin typeface="Noto Sans"/>
                <a:hlinkClick r:id="rId23"/>
              </a:rPr>
              <a:t> E, </a:t>
            </a:r>
            <a:r>
              <a:rPr lang="tr-TR" sz="800" b="0" i="0" u="sng" dirty="0" err="1">
                <a:solidFill>
                  <a:srgbClr val="005B92"/>
                </a:solidFill>
                <a:effectLst/>
                <a:latin typeface="Noto Sans"/>
                <a:hlinkClick r:id="rId23"/>
              </a:rPr>
              <a:t>Messerli</a:t>
            </a:r>
            <a:r>
              <a:rPr lang="tr-TR" sz="800" b="0" i="0" u="sng" dirty="0">
                <a:solidFill>
                  <a:srgbClr val="005B92"/>
                </a:solidFill>
                <a:effectLst/>
                <a:latin typeface="Noto Sans"/>
                <a:hlinkClick r:id="rId23"/>
              </a:rPr>
              <a:t> FH, </a:t>
            </a:r>
            <a:r>
              <a:rPr lang="tr-TR" sz="800" b="0" i="0" u="sng" dirty="0" err="1">
                <a:solidFill>
                  <a:srgbClr val="005B92"/>
                </a:solidFill>
                <a:effectLst/>
                <a:latin typeface="Noto Sans"/>
                <a:hlinkClick r:id="rId23"/>
              </a:rPr>
              <a:t>Grodzicki</a:t>
            </a:r>
            <a:r>
              <a:rPr lang="tr-TR" sz="800" b="0" i="0" u="sng" dirty="0">
                <a:solidFill>
                  <a:srgbClr val="005B92"/>
                </a:solidFill>
                <a:effectLst/>
                <a:latin typeface="Noto Sans"/>
                <a:hlinkClick r:id="rId23"/>
              </a:rPr>
              <a:t> T, </a:t>
            </a:r>
            <a:r>
              <a:rPr lang="tr-TR" sz="800" b="0" i="0" u="sng" dirty="0" err="1">
                <a:solidFill>
                  <a:srgbClr val="005B92"/>
                </a:solidFill>
                <a:effectLst/>
                <a:latin typeface="Noto Sans"/>
                <a:hlinkClick r:id="rId23"/>
              </a:rPr>
              <a:t>Kowey</a:t>
            </a:r>
            <a:r>
              <a:rPr lang="tr-TR" sz="800" b="0" i="0" u="sng" dirty="0">
                <a:solidFill>
                  <a:srgbClr val="005B92"/>
                </a:solidFill>
                <a:effectLst/>
                <a:latin typeface="Noto Sans"/>
                <a:hlinkClick r:id="rId23"/>
              </a:rPr>
              <a:t> P. </a:t>
            </a:r>
            <a:r>
              <a:rPr lang="tr-TR" sz="800" b="0" i="0" u="sng" dirty="0" err="1">
                <a:solidFill>
                  <a:srgbClr val="005B92"/>
                </a:solidFill>
                <a:effectLst/>
                <a:latin typeface="Noto Sans"/>
                <a:hlinkClick r:id="rId23"/>
              </a:rPr>
              <a:t>Should</a:t>
            </a:r>
            <a:r>
              <a:rPr lang="tr-TR" sz="800" b="0" i="0" u="sng" dirty="0">
                <a:solidFill>
                  <a:srgbClr val="005B92"/>
                </a:solidFill>
                <a:effectLst/>
                <a:latin typeface="Noto Sans"/>
                <a:hlinkClick r:id="rId23"/>
              </a:rPr>
              <a:t> a </a:t>
            </a:r>
            <a:r>
              <a:rPr lang="tr-TR" sz="800" b="0" i="0" u="sng" dirty="0" err="1">
                <a:solidFill>
                  <a:srgbClr val="005B92"/>
                </a:solidFill>
                <a:effectLst/>
                <a:latin typeface="Noto Sans"/>
                <a:hlinkClick r:id="rId23"/>
              </a:rPr>
              <a:t>moratorium</a:t>
            </a:r>
            <a:r>
              <a:rPr lang="tr-TR" sz="800" b="0" i="0" u="sng" dirty="0">
                <a:solidFill>
                  <a:srgbClr val="005B92"/>
                </a:solidFill>
                <a:effectLst/>
                <a:latin typeface="Noto Sans"/>
                <a:hlinkClick r:id="rId23"/>
              </a:rPr>
              <a:t> be </a:t>
            </a:r>
            <a:r>
              <a:rPr lang="tr-TR" sz="800" b="0" i="0" u="sng" dirty="0" err="1">
                <a:solidFill>
                  <a:srgbClr val="005B92"/>
                </a:solidFill>
                <a:effectLst/>
                <a:latin typeface="Noto Sans"/>
                <a:hlinkClick r:id="rId23"/>
              </a:rPr>
              <a:t>placed</a:t>
            </a:r>
            <a:r>
              <a:rPr lang="tr-TR" sz="800" b="0" i="0" u="sng" dirty="0">
                <a:solidFill>
                  <a:srgbClr val="005B92"/>
                </a:solidFill>
                <a:effectLst/>
                <a:latin typeface="Noto Sans"/>
                <a:hlinkClick r:id="rId23"/>
              </a:rPr>
              <a:t> on </a:t>
            </a:r>
            <a:r>
              <a:rPr lang="tr-TR" sz="800" b="0" i="0" u="sng" dirty="0" err="1">
                <a:solidFill>
                  <a:srgbClr val="005B92"/>
                </a:solidFill>
                <a:effectLst/>
                <a:latin typeface="Noto Sans"/>
                <a:hlinkClick r:id="rId23"/>
              </a:rPr>
              <a:t>sublingual</a:t>
            </a:r>
            <a:r>
              <a:rPr lang="tr-TR" sz="800" b="0" i="0" u="sng" dirty="0">
                <a:solidFill>
                  <a:srgbClr val="005B92"/>
                </a:solidFill>
                <a:effectLst/>
                <a:latin typeface="Noto Sans"/>
                <a:hlinkClick r:id="rId23"/>
              </a:rPr>
              <a:t> </a:t>
            </a:r>
            <a:r>
              <a:rPr lang="tr-TR" sz="800" b="0" i="0" u="sng" dirty="0" err="1">
                <a:solidFill>
                  <a:srgbClr val="005B92"/>
                </a:solidFill>
                <a:effectLst/>
                <a:latin typeface="Noto Sans"/>
                <a:hlinkClick r:id="rId23"/>
              </a:rPr>
              <a:t>nifedipine</a:t>
            </a:r>
            <a:r>
              <a:rPr lang="tr-TR" sz="800" b="0" i="0" u="sng" dirty="0">
                <a:solidFill>
                  <a:srgbClr val="005B92"/>
                </a:solidFill>
                <a:effectLst/>
                <a:latin typeface="Noto Sans"/>
                <a:hlinkClick r:id="rId23"/>
              </a:rPr>
              <a:t> </a:t>
            </a:r>
            <a:r>
              <a:rPr lang="tr-TR" sz="800" b="0" i="0" u="sng" dirty="0" err="1">
                <a:solidFill>
                  <a:srgbClr val="005B92"/>
                </a:solidFill>
                <a:effectLst/>
                <a:latin typeface="Noto Sans"/>
                <a:hlinkClick r:id="rId23"/>
              </a:rPr>
              <a:t>capsules</a:t>
            </a:r>
            <a:r>
              <a:rPr lang="tr-TR" sz="800" b="0" i="0" u="sng" dirty="0">
                <a:solidFill>
                  <a:srgbClr val="005B92"/>
                </a:solidFill>
                <a:effectLst/>
                <a:latin typeface="Noto Sans"/>
                <a:hlinkClick r:id="rId23"/>
              </a:rPr>
              <a:t> </a:t>
            </a:r>
            <a:r>
              <a:rPr lang="tr-TR" sz="800" b="0" i="0" u="sng" dirty="0" err="1">
                <a:solidFill>
                  <a:srgbClr val="005B92"/>
                </a:solidFill>
                <a:effectLst/>
                <a:latin typeface="Noto Sans"/>
                <a:hlinkClick r:id="rId23"/>
              </a:rPr>
              <a:t>given</a:t>
            </a:r>
            <a:r>
              <a:rPr lang="tr-TR" sz="800" b="0" i="0" u="sng" dirty="0">
                <a:solidFill>
                  <a:srgbClr val="005B92"/>
                </a:solidFill>
                <a:effectLst/>
                <a:latin typeface="Noto Sans"/>
                <a:hlinkClick r:id="rId23"/>
              </a:rPr>
              <a:t> </a:t>
            </a:r>
            <a:r>
              <a:rPr lang="tr-TR" sz="800" b="0" i="0" u="sng" dirty="0" err="1">
                <a:solidFill>
                  <a:srgbClr val="005B92"/>
                </a:solidFill>
                <a:effectLst/>
                <a:latin typeface="Noto Sans"/>
                <a:hlinkClick r:id="rId23"/>
              </a:rPr>
              <a:t>for</a:t>
            </a:r>
            <a:r>
              <a:rPr lang="tr-TR" sz="800" b="0" i="0" u="sng" dirty="0">
                <a:solidFill>
                  <a:srgbClr val="005B92"/>
                </a:solidFill>
                <a:effectLst/>
                <a:latin typeface="Noto Sans"/>
                <a:hlinkClick r:id="rId23"/>
              </a:rPr>
              <a:t> </a:t>
            </a:r>
            <a:r>
              <a:rPr lang="tr-TR" sz="800" b="0" i="0" u="sng" dirty="0" err="1">
                <a:solidFill>
                  <a:srgbClr val="005B92"/>
                </a:solidFill>
                <a:effectLst/>
                <a:latin typeface="Noto Sans"/>
                <a:hlinkClick r:id="rId23"/>
              </a:rPr>
              <a:t>hypertensive</a:t>
            </a:r>
            <a:r>
              <a:rPr lang="tr-TR" sz="800" b="0" i="0" u="sng" dirty="0">
                <a:solidFill>
                  <a:srgbClr val="005B92"/>
                </a:solidFill>
                <a:effectLst/>
                <a:latin typeface="Noto Sans"/>
                <a:hlinkClick r:id="rId23"/>
              </a:rPr>
              <a:t> </a:t>
            </a:r>
            <a:r>
              <a:rPr lang="tr-TR" sz="800" b="0" i="0" u="sng" dirty="0" err="1">
                <a:solidFill>
                  <a:srgbClr val="005B92"/>
                </a:solidFill>
                <a:effectLst/>
                <a:latin typeface="Noto Sans"/>
                <a:hlinkClick r:id="rId23"/>
              </a:rPr>
              <a:t>emergencies</a:t>
            </a:r>
            <a:r>
              <a:rPr lang="tr-TR" sz="800" b="0" i="0" u="sng" dirty="0">
                <a:solidFill>
                  <a:srgbClr val="005B92"/>
                </a:solidFill>
                <a:effectLst/>
                <a:latin typeface="Noto Sans"/>
                <a:hlinkClick r:id="rId23"/>
              </a:rPr>
              <a:t> </a:t>
            </a:r>
            <a:r>
              <a:rPr lang="tr-TR" sz="800" b="0" i="0" u="sng" dirty="0" err="1">
                <a:solidFill>
                  <a:srgbClr val="005B92"/>
                </a:solidFill>
                <a:effectLst/>
                <a:latin typeface="Noto Sans"/>
                <a:hlinkClick r:id="rId23"/>
              </a:rPr>
              <a:t>and</a:t>
            </a:r>
            <a:r>
              <a:rPr lang="tr-TR" sz="800" b="0" i="0" u="sng" dirty="0">
                <a:solidFill>
                  <a:srgbClr val="005B92"/>
                </a:solidFill>
                <a:effectLst/>
                <a:latin typeface="Noto Sans"/>
                <a:hlinkClick r:id="rId23"/>
              </a:rPr>
              <a:t> </a:t>
            </a:r>
            <a:r>
              <a:rPr lang="tr-TR" sz="800" b="0" i="0" u="sng" dirty="0" err="1">
                <a:solidFill>
                  <a:srgbClr val="005B92"/>
                </a:solidFill>
                <a:effectLst/>
                <a:latin typeface="Noto Sans"/>
                <a:hlinkClick r:id="rId23"/>
              </a:rPr>
              <a:t>pseudoemergencies</a:t>
            </a:r>
            <a:r>
              <a:rPr lang="tr-TR" sz="800" b="0" i="0" u="sng" dirty="0">
                <a:solidFill>
                  <a:srgbClr val="005B92"/>
                </a:solidFill>
                <a:effectLst/>
                <a:latin typeface="Noto Sans"/>
                <a:hlinkClick r:id="rId23"/>
              </a:rPr>
              <a:t>? JAMA 1996; 276:1328.</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24"/>
              </a:rPr>
              <a:t>Schmieder</a:t>
            </a:r>
            <a:r>
              <a:rPr lang="tr-TR" sz="800" b="0" i="0" u="sng" dirty="0">
                <a:solidFill>
                  <a:srgbClr val="005B92"/>
                </a:solidFill>
                <a:effectLst/>
                <a:latin typeface="Noto Sans"/>
                <a:hlinkClick r:id="rId24"/>
              </a:rPr>
              <a:t> RE, </a:t>
            </a:r>
            <a:r>
              <a:rPr lang="tr-TR" sz="800" b="0" i="0" u="sng" dirty="0" err="1">
                <a:solidFill>
                  <a:srgbClr val="005B92"/>
                </a:solidFill>
                <a:effectLst/>
                <a:latin typeface="Noto Sans"/>
                <a:hlinkClick r:id="rId24"/>
              </a:rPr>
              <a:t>Rockstroh</a:t>
            </a:r>
            <a:r>
              <a:rPr lang="tr-TR" sz="800" b="0" i="0" u="sng" dirty="0">
                <a:solidFill>
                  <a:srgbClr val="005B92"/>
                </a:solidFill>
                <a:effectLst/>
                <a:latin typeface="Noto Sans"/>
                <a:hlinkClick r:id="rId24"/>
              </a:rPr>
              <a:t> JK, </a:t>
            </a:r>
            <a:r>
              <a:rPr lang="tr-TR" sz="800" b="0" i="0" u="sng" dirty="0" err="1">
                <a:solidFill>
                  <a:srgbClr val="005B92"/>
                </a:solidFill>
                <a:effectLst/>
                <a:latin typeface="Noto Sans"/>
                <a:hlinkClick r:id="rId24"/>
              </a:rPr>
              <a:t>Messerli</a:t>
            </a:r>
            <a:r>
              <a:rPr lang="tr-TR" sz="800" b="0" i="0" u="sng" dirty="0">
                <a:solidFill>
                  <a:srgbClr val="005B92"/>
                </a:solidFill>
                <a:effectLst/>
                <a:latin typeface="Noto Sans"/>
                <a:hlinkClick r:id="rId24"/>
              </a:rPr>
              <a:t> FH. </a:t>
            </a:r>
            <a:r>
              <a:rPr lang="tr-TR" sz="800" b="0" i="0" u="sng" dirty="0" err="1">
                <a:solidFill>
                  <a:srgbClr val="005B92"/>
                </a:solidFill>
                <a:effectLst/>
                <a:latin typeface="Noto Sans"/>
                <a:hlinkClick r:id="rId24"/>
              </a:rPr>
              <a:t>Antihypertensive</a:t>
            </a:r>
            <a:r>
              <a:rPr lang="tr-TR" sz="800" b="0" i="0" u="sng" dirty="0">
                <a:solidFill>
                  <a:srgbClr val="005B92"/>
                </a:solidFill>
                <a:effectLst/>
                <a:latin typeface="Noto Sans"/>
                <a:hlinkClick r:id="rId24"/>
              </a:rPr>
              <a:t> </a:t>
            </a:r>
            <a:r>
              <a:rPr lang="tr-TR" sz="800" b="0" i="0" u="sng" dirty="0" err="1">
                <a:solidFill>
                  <a:srgbClr val="005B92"/>
                </a:solidFill>
                <a:effectLst/>
                <a:latin typeface="Noto Sans"/>
                <a:hlinkClick r:id="rId24"/>
              </a:rPr>
              <a:t>therapy</a:t>
            </a:r>
            <a:r>
              <a:rPr lang="tr-TR" sz="800" b="0" i="0" u="sng" dirty="0">
                <a:solidFill>
                  <a:srgbClr val="005B92"/>
                </a:solidFill>
                <a:effectLst/>
                <a:latin typeface="Noto Sans"/>
                <a:hlinkClick r:id="rId24"/>
              </a:rPr>
              <a:t>. </a:t>
            </a:r>
            <a:r>
              <a:rPr lang="tr-TR" sz="800" b="0" i="0" u="sng" dirty="0" err="1">
                <a:solidFill>
                  <a:srgbClr val="005B92"/>
                </a:solidFill>
                <a:effectLst/>
                <a:latin typeface="Noto Sans"/>
                <a:hlinkClick r:id="rId24"/>
              </a:rPr>
              <a:t>To</a:t>
            </a:r>
            <a:r>
              <a:rPr lang="tr-TR" sz="800" b="0" i="0" u="sng" dirty="0">
                <a:solidFill>
                  <a:srgbClr val="005B92"/>
                </a:solidFill>
                <a:effectLst/>
                <a:latin typeface="Noto Sans"/>
                <a:hlinkClick r:id="rId24"/>
              </a:rPr>
              <a:t> stop </a:t>
            </a:r>
            <a:r>
              <a:rPr lang="tr-TR" sz="800" b="0" i="0" u="sng" dirty="0" err="1">
                <a:solidFill>
                  <a:srgbClr val="005B92"/>
                </a:solidFill>
                <a:effectLst/>
                <a:latin typeface="Noto Sans"/>
                <a:hlinkClick r:id="rId24"/>
              </a:rPr>
              <a:t>or</a:t>
            </a:r>
            <a:r>
              <a:rPr lang="tr-TR" sz="800" b="0" i="0" u="sng" dirty="0">
                <a:solidFill>
                  <a:srgbClr val="005B92"/>
                </a:solidFill>
                <a:effectLst/>
                <a:latin typeface="Noto Sans"/>
                <a:hlinkClick r:id="rId24"/>
              </a:rPr>
              <a:t> not </a:t>
            </a:r>
            <a:r>
              <a:rPr lang="tr-TR" sz="800" b="0" i="0" u="sng" dirty="0" err="1">
                <a:solidFill>
                  <a:srgbClr val="005B92"/>
                </a:solidFill>
                <a:effectLst/>
                <a:latin typeface="Noto Sans"/>
                <a:hlinkClick r:id="rId24"/>
              </a:rPr>
              <a:t>to</a:t>
            </a:r>
            <a:r>
              <a:rPr lang="tr-TR" sz="800" b="0" i="0" u="sng" dirty="0">
                <a:solidFill>
                  <a:srgbClr val="005B92"/>
                </a:solidFill>
                <a:effectLst/>
                <a:latin typeface="Noto Sans"/>
                <a:hlinkClick r:id="rId24"/>
              </a:rPr>
              <a:t> stop? JAMA 1991; 265:1566.</a:t>
            </a:r>
            <a:endParaRPr lang="tr-TR" sz="800" b="0" i="0" dirty="0">
              <a:solidFill>
                <a:srgbClr val="232323"/>
              </a:solidFill>
              <a:effectLst/>
              <a:latin typeface="Noto Sans"/>
            </a:endParaRPr>
          </a:p>
          <a:p>
            <a:pPr algn="l">
              <a:buFont typeface="+mj-lt"/>
              <a:buAutoNum type="arabicPeriod"/>
            </a:pPr>
            <a:r>
              <a:rPr lang="tr-TR" sz="800" b="0" i="0" u="sng" dirty="0">
                <a:solidFill>
                  <a:srgbClr val="005B92"/>
                </a:solidFill>
                <a:effectLst/>
                <a:latin typeface="Noto Sans"/>
                <a:hlinkClick r:id="rId25"/>
              </a:rPr>
              <a:t>Nelson MR, </a:t>
            </a:r>
            <a:r>
              <a:rPr lang="tr-TR" sz="800" b="0" i="0" u="sng" dirty="0" err="1">
                <a:solidFill>
                  <a:srgbClr val="005B92"/>
                </a:solidFill>
                <a:effectLst/>
                <a:latin typeface="Noto Sans"/>
                <a:hlinkClick r:id="rId25"/>
              </a:rPr>
              <a:t>Reid</a:t>
            </a:r>
            <a:r>
              <a:rPr lang="tr-TR" sz="800" b="0" i="0" u="sng" dirty="0">
                <a:solidFill>
                  <a:srgbClr val="005B92"/>
                </a:solidFill>
                <a:effectLst/>
                <a:latin typeface="Noto Sans"/>
                <a:hlinkClick r:id="rId25"/>
              </a:rPr>
              <a:t> CM, </a:t>
            </a:r>
            <a:r>
              <a:rPr lang="tr-TR" sz="800" b="0" i="0" u="sng" dirty="0" err="1">
                <a:solidFill>
                  <a:srgbClr val="005B92"/>
                </a:solidFill>
                <a:effectLst/>
                <a:latin typeface="Noto Sans"/>
                <a:hlinkClick r:id="rId25"/>
              </a:rPr>
              <a:t>Krum</a:t>
            </a:r>
            <a:r>
              <a:rPr lang="tr-TR" sz="800" b="0" i="0" u="sng" dirty="0">
                <a:solidFill>
                  <a:srgbClr val="005B92"/>
                </a:solidFill>
                <a:effectLst/>
                <a:latin typeface="Noto Sans"/>
                <a:hlinkClick r:id="rId25"/>
              </a:rPr>
              <a:t> H, et al. </a:t>
            </a:r>
            <a:r>
              <a:rPr lang="tr-TR" sz="800" b="0" i="0" u="sng" dirty="0" err="1">
                <a:solidFill>
                  <a:srgbClr val="005B92"/>
                </a:solidFill>
                <a:effectLst/>
                <a:latin typeface="Noto Sans"/>
                <a:hlinkClick r:id="rId25"/>
              </a:rPr>
              <a:t>Short-term</a:t>
            </a:r>
            <a:r>
              <a:rPr lang="tr-TR" sz="800" b="0" i="0" u="sng" dirty="0">
                <a:solidFill>
                  <a:srgbClr val="005B92"/>
                </a:solidFill>
                <a:effectLst/>
                <a:latin typeface="Noto Sans"/>
                <a:hlinkClick r:id="rId25"/>
              </a:rPr>
              <a:t> </a:t>
            </a:r>
            <a:r>
              <a:rPr lang="tr-TR" sz="800" b="0" i="0" u="sng" dirty="0" err="1">
                <a:solidFill>
                  <a:srgbClr val="005B92"/>
                </a:solidFill>
                <a:effectLst/>
                <a:latin typeface="Noto Sans"/>
                <a:hlinkClick r:id="rId25"/>
              </a:rPr>
              <a:t>predictors</a:t>
            </a:r>
            <a:r>
              <a:rPr lang="tr-TR" sz="800" b="0" i="0" u="sng" dirty="0">
                <a:solidFill>
                  <a:srgbClr val="005B92"/>
                </a:solidFill>
                <a:effectLst/>
                <a:latin typeface="Noto Sans"/>
                <a:hlinkClick r:id="rId25"/>
              </a:rPr>
              <a:t> of </a:t>
            </a:r>
            <a:r>
              <a:rPr lang="tr-TR" sz="800" b="0" i="0" u="sng" dirty="0" err="1">
                <a:solidFill>
                  <a:srgbClr val="005B92"/>
                </a:solidFill>
                <a:effectLst/>
                <a:latin typeface="Noto Sans"/>
                <a:hlinkClick r:id="rId25"/>
              </a:rPr>
              <a:t>maintenance</a:t>
            </a:r>
            <a:r>
              <a:rPr lang="tr-TR" sz="800" b="0" i="0" u="sng" dirty="0">
                <a:solidFill>
                  <a:srgbClr val="005B92"/>
                </a:solidFill>
                <a:effectLst/>
                <a:latin typeface="Noto Sans"/>
                <a:hlinkClick r:id="rId25"/>
              </a:rPr>
              <a:t> of </a:t>
            </a:r>
            <a:r>
              <a:rPr lang="tr-TR" sz="800" b="0" i="0" u="sng" dirty="0" err="1">
                <a:solidFill>
                  <a:srgbClr val="005B92"/>
                </a:solidFill>
                <a:effectLst/>
                <a:latin typeface="Noto Sans"/>
                <a:hlinkClick r:id="rId25"/>
              </a:rPr>
              <a:t>normotension</a:t>
            </a:r>
            <a:r>
              <a:rPr lang="tr-TR" sz="800" b="0" i="0" u="sng" dirty="0">
                <a:solidFill>
                  <a:srgbClr val="005B92"/>
                </a:solidFill>
                <a:effectLst/>
                <a:latin typeface="Noto Sans"/>
                <a:hlinkClick r:id="rId25"/>
              </a:rPr>
              <a:t> </a:t>
            </a:r>
            <a:r>
              <a:rPr lang="tr-TR" sz="800" b="0" i="0" u="sng" dirty="0" err="1">
                <a:solidFill>
                  <a:srgbClr val="005B92"/>
                </a:solidFill>
                <a:effectLst/>
                <a:latin typeface="Noto Sans"/>
                <a:hlinkClick r:id="rId25"/>
              </a:rPr>
              <a:t>after</a:t>
            </a:r>
            <a:r>
              <a:rPr lang="tr-TR" sz="800" b="0" i="0" u="sng" dirty="0">
                <a:solidFill>
                  <a:srgbClr val="005B92"/>
                </a:solidFill>
                <a:effectLst/>
                <a:latin typeface="Noto Sans"/>
                <a:hlinkClick r:id="rId25"/>
              </a:rPr>
              <a:t> </a:t>
            </a:r>
            <a:r>
              <a:rPr lang="tr-TR" sz="800" b="0" i="0" u="sng" dirty="0" err="1">
                <a:solidFill>
                  <a:srgbClr val="005B92"/>
                </a:solidFill>
                <a:effectLst/>
                <a:latin typeface="Noto Sans"/>
                <a:hlinkClick r:id="rId25"/>
              </a:rPr>
              <a:t>withdrawal</a:t>
            </a:r>
            <a:r>
              <a:rPr lang="tr-TR" sz="800" b="0" i="0" u="sng" dirty="0">
                <a:solidFill>
                  <a:srgbClr val="005B92"/>
                </a:solidFill>
                <a:effectLst/>
                <a:latin typeface="Noto Sans"/>
                <a:hlinkClick r:id="rId25"/>
              </a:rPr>
              <a:t> of </a:t>
            </a:r>
            <a:r>
              <a:rPr lang="tr-TR" sz="800" b="0" i="0" u="sng" dirty="0" err="1">
                <a:solidFill>
                  <a:srgbClr val="005B92"/>
                </a:solidFill>
                <a:effectLst/>
                <a:latin typeface="Noto Sans"/>
                <a:hlinkClick r:id="rId25"/>
              </a:rPr>
              <a:t>antihypertensive</a:t>
            </a:r>
            <a:r>
              <a:rPr lang="tr-TR" sz="800" b="0" i="0" u="sng" dirty="0">
                <a:solidFill>
                  <a:srgbClr val="005B92"/>
                </a:solidFill>
                <a:effectLst/>
                <a:latin typeface="Noto Sans"/>
                <a:hlinkClick r:id="rId25"/>
              </a:rPr>
              <a:t> </a:t>
            </a:r>
            <a:r>
              <a:rPr lang="tr-TR" sz="800" b="0" i="0" u="sng" dirty="0" err="1">
                <a:solidFill>
                  <a:srgbClr val="005B92"/>
                </a:solidFill>
                <a:effectLst/>
                <a:latin typeface="Noto Sans"/>
                <a:hlinkClick r:id="rId25"/>
              </a:rPr>
              <a:t>drugs</a:t>
            </a:r>
            <a:r>
              <a:rPr lang="tr-TR" sz="800" b="0" i="0" u="sng" dirty="0">
                <a:solidFill>
                  <a:srgbClr val="005B92"/>
                </a:solidFill>
                <a:effectLst/>
                <a:latin typeface="Noto Sans"/>
                <a:hlinkClick r:id="rId25"/>
              </a:rPr>
              <a:t> in </a:t>
            </a:r>
            <a:r>
              <a:rPr lang="tr-TR" sz="800" b="0" i="0" u="sng" dirty="0" err="1">
                <a:solidFill>
                  <a:srgbClr val="005B92"/>
                </a:solidFill>
                <a:effectLst/>
                <a:latin typeface="Noto Sans"/>
                <a:hlinkClick r:id="rId25"/>
              </a:rPr>
              <a:t>the</a:t>
            </a:r>
            <a:r>
              <a:rPr lang="tr-TR" sz="800" b="0" i="0" u="sng" dirty="0">
                <a:solidFill>
                  <a:srgbClr val="005B92"/>
                </a:solidFill>
                <a:effectLst/>
                <a:latin typeface="Noto Sans"/>
                <a:hlinkClick r:id="rId25"/>
              </a:rPr>
              <a:t> </a:t>
            </a:r>
            <a:r>
              <a:rPr lang="tr-TR" sz="800" b="0" i="0" u="sng" dirty="0" err="1">
                <a:solidFill>
                  <a:srgbClr val="005B92"/>
                </a:solidFill>
                <a:effectLst/>
                <a:latin typeface="Noto Sans"/>
                <a:hlinkClick r:id="rId25"/>
              </a:rPr>
              <a:t>second</a:t>
            </a:r>
            <a:r>
              <a:rPr lang="tr-TR" sz="800" b="0" i="0" u="sng" dirty="0">
                <a:solidFill>
                  <a:srgbClr val="005B92"/>
                </a:solidFill>
                <a:effectLst/>
                <a:latin typeface="Noto Sans"/>
                <a:hlinkClick r:id="rId25"/>
              </a:rPr>
              <a:t> </a:t>
            </a:r>
            <a:r>
              <a:rPr lang="tr-TR" sz="800" b="0" i="0" u="sng" dirty="0" err="1">
                <a:solidFill>
                  <a:srgbClr val="005B92"/>
                </a:solidFill>
                <a:effectLst/>
                <a:latin typeface="Noto Sans"/>
                <a:hlinkClick r:id="rId25"/>
              </a:rPr>
              <a:t>Australian</a:t>
            </a:r>
            <a:r>
              <a:rPr lang="tr-TR" sz="800" b="0" i="0" u="sng" dirty="0">
                <a:solidFill>
                  <a:srgbClr val="005B92"/>
                </a:solidFill>
                <a:effectLst/>
                <a:latin typeface="Noto Sans"/>
                <a:hlinkClick r:id="rId25"/>
              </a:rPr>
              <a:t> </a:t>
            </a:r>
            <a:r>
              <a:rPr lang="tr-TR" sz="800" b="0" i="0" u="sng" dirty="0" err="1">
                <a:solidFill>
                  <a:srgbClr val="005B92"/>
                </a:solidFill>
                <a:effectLst/>
                <a:latin typeface="Noto Sans"/>
                <a:hlinkClick r:id="rId25"/>
              </a:rPr>
              <a:t>National</a:t>
            </a:r>
            <a:r>
              <a:rPr lang="tr-TR" sz="800" b="0" i="0" u="sng" dirty="0">
                <a:solidFill>
                  <a:srgbClr val="005B92"/>
                </a:solidFill>
                <a:effectLst/>
                <a:latin typeface="Noto Sans"/>
                <a:hlinkClick r:id="rId25"/>
              </a:rPr>
              <a:t> Blood </a:t>
            </a:r>
            <a:r>
              <a:rPr lang="tr-TR" sz="800" b="0" i="0" u="sng" dirty="0" err="1">
                <a:solidFill>
                  <a:srgbClr val="005B92"/>
                </a:solidFill>
                <a:effectLst/>
                <a:latin typeface="Noto Sans"/>
                <a:hlinkClick r:id="rId25"/>
              </a:rPr>
              <a:t>Pressure</a:t>
            </a:r>
            <a:r>
              <a:rPr lang="tr-TR" sz="800" b="0" i="0" u="sng" dirty="0">
                <a:solidFill>
                  <a:srgbClr val="005B92"/>
                </a:solidFill>
                <a:effectLst/>
                <a:latin typeface="Noto Sans"/>
                <a:hlinkClick r:id="rId25"/>
              </a:rPr>
              <a:t> </a:t>
            </a:r>
            <a:r>
              <a:rPr lang="tr-TR" sz="800" b="0" i="0" u="sng" dirty="0" err="1">
                <a:solidFill>
                  <a:srgbClr val="005B92"/>
                </a:solidFill>
                <a:effectLst/>
                <a:latin typeface="Noto Sans"/>
                <a:hlinkClick r:id="rId25"/>
              </a:rPr>
              <a:t>Study</a:t>
            </a:r>
            <a:r>
              <a:rPr lang="tr-TR" sz="800" b="0" i="0" u="sng" dirty="0">
                <a:solidFill>
                  <a:srgbClr val="005B92"/>
                </a:solidFill>
                <a:effectLst/>
                <a:latin typeface="Noto Sans"/>
                <a:hlinkClick r:id="rId25"/>
              </a:rPr>
              <a:t> (ANBP2). </a:t>
            </a:r>
            <a:r>
              <a:rPr lang="tr-TR" sz="800" b="0" i="0" u="sng" dirty="0" err="1">
                <a:solidFill>
                  <a:srgbClr val="005B92"/>
                </a:solidFill>
                <a:effectLst/>
                <a:latin typeface="Noto Sans"/>
                <a:hlinkClick r:id="rId25"/>
              </a:rPr>
              <a:t>Am</a:t>
            </a:r>
            <a:r>
              <a:rPr lang="tr-TR" sz="800" b="0" i="0" u="sng" dirty="0">
                <a:solidFill>
                  <a:srgbClr val="005B92"/>
                </a:solidFill>
                <a:effectLst/>
                <a:latin typeface="Noto Sans"/>
                <a:hlinkClick r:id="rId25"/>
              </a:rPr>
              <a:t> J </a:t>
            </a:r>
            <a:r>
              <a:rPr lang="tr-TR" sz="800" b="0" i="0" u="sng" dirty="0" err="1">
                <a:solidFill>
                  <a:srgbClr val="005B92"/>
                </a:solidFill>
                <a:effectLst/>
                <a:latin typeface="Noto Sans"/>
                <a:hlinkClick r:id="rId25"/>
              </a:rPr>
              <a:t>Hypertens</a:t>
            </a:r>
            <a:r>
              <a:rPr lang="tr-TR" sz="800" b="0" i="0" u="sng" dirty="0">
                <a:solidFill>
                  <a:srgbClr val="005B92"/>
                </a:solidFill>
                <a:effectLst/>
                <a:latin typeface="Noto Sans"/>
                <a:hlinkClick r:id="rId25"/>
              </a:rPr>
              <a:t> 2003; 16:39.</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26"/>
              </a:rPr>
              <a:t>Freis</a:t>
            </a:r>
            <a:r>
              <a:rPr lang="tr-TR" sz="800" b="0" i="0" u="sng" dirty="0">
                <a:solidFill>
                  <a:srgbClr val="005B92"/>
                </a:solidFill>
                <a:effectLst/>
                <a:latin typeface="Noto Sans"/>
                <a:hlinkClick r:id="rId26"/>
              </a:rPr>
              <a:t> ED, Thomas JR, </a:t>
            </a:r>
            <a:r>
              <a:rPr lang="tr-TR" sz="800" b="0" i="0" u="sng" dirty="0" err="1">
                <a:solidFill>
                  <a:srgbClr val="005B92"/>
                </a:solidFill>
                <a:effectLst/>
                <a:latin typeface="Noto Sans"/>
                <a:hlinkClick r:id="rId26"/>
              </a:rPr>
              <a:t>Fisher</a:t>
            </a:r>
            <a:r>
              <a:rPr lang="tr-TR" sz="800" b="0" i="0" u="sng" dirty="0">
                <a:solidFill>
                  <a:srgbClr val="005B92"/>
                </a:solidFill>
                <a:effectLst/>
                <a:latin typeface="Noto Sans"/>
                <a:hlinkClick r:id="rId26"/>
              </a:rPr>
              <a:t> SG, et al. </a:t>
            </a:r>
            <a:r>
              <a:rPr lang="tr-TR" sz="800" b="0" i="0" u="sng" dirty="0" err="1">
                <a:solidFill>
                  <a:srgbClr val="005B92"/>
                </a:solidFill>
                <a:effectLst/>
                <a:latin typeface="Noto Sans"/>
                <a:hlinkClick r:id="rId26"/>
              </a:rPr>
              <a:t>Effects</a:t>
            </a:r>
            <a:r>
              <a:rPr lang="tr-TR" sz="800" b="0" i="0" u="sng" dirty="0">
                <a:solidFill>
                  <a:srgbClr val="005B92"/>
                </a:solidFill>
                <a:effectLst/>
                <a:latin typeface="Noto Sans"/>
                <a:hlinkClick r:id="rId26"/>
              </a:rPr>
              <a:t> of </a:t>
            </a:r>
            <a:r>
              <a:rPr lang="tr-TR" sz="800" b="0" i="0" u="sng" dirty="0" err="1">
                <a:solidFill>
                  <a:srgbClr val="005B92"/>
                </a:solidFill>
                <a:effectLst/>
                <a:latin typeface="Noto Sans"/>
                <a:hlinkClick r:id="rId26"/>
              </a:rPr>
              <a:t>reduction</a:t>
            </a:r>
            <a:r>
              <a:rPr lang="tr-TR" sz="800" b="0" i="0" u="sng" dirty="0">
                <a:solidFill>
                  <a:srgbClr val="005B92"/>
                </a:solidFill>
                <a:effectLst/>
                <a:latin typeface="Noto Sans"/>
                <a:hlinkClick r:id="rId26"/>
              </a:rPr>
              <a:t> in </a:t>
            </a:r>
            <a:r>
              <a:rPr lang="tr-TR" sz="800" b="0" i="0" u="sng" dirty="0" err="1">
                <a:solidFill>
                  <a:srgbClr val="005B92"/>
                </a:solidFill>
                <a:effectLst/>
                <a:latin typeface="Noto Sans"/>
                <a:hlinkClick r:id="rId26"/>
              </a:rPr>
              <a:t>drugs</a:t>
            </a:r>
            <a:r>
              <a:rPr lang="tr-TR" sz="800" b="0" i="0" u="sng" dirty="0">
                <a:solidFill>
                  <a:srgbClr val="005B92"/>
                </a:solidFill>
                <a:effectLst/>
                <a:latin typeface="Noto Sans"/>
                <a:hlinkClick r:id="rId26"/>
              </a:rPr>
              <a:t> </a:t>
            </a:r>
            <a:r>
              <a:rPr lang="tr-TR" sz="800" b="0" i="0" u="sng" dirty="0" err="1">
                <a:solidFill>
                  <a:srgbClr val="005B92"/>
                </a:solidFill>
                <a:effectLst/>
                <a:latin typeface="Noto Sans"/>
                <a:hlinkClick r:id="rId26"/>
              </a:rPr>
              <a:t>or</a:t>
            </a:r>
            <a:r>
              <a:rPr lang="tr-TR" sz="800" b="0" i="0" u="sng" dirty="0">
                <a:solidFill>
                  <a:srgbClr val="005B92"/>
                </a:solidFill>
                <a:effectLst/>
                <a:latin typeface="Noto Sans"/>
                <a:hlinkClick r:id="rId26"/>
              </a:rPr>
              <a:t> </a:t>
            </a:r>
            <a:r>
              <a:rPr lang="tr-TR" sz="800" b="0" i="0" u="sng" dirty="0" err="1">
                <a:solidFill>
                  <a:srgbClr val="005B92"/>
                </a:solidFill>
                <a:effectLst/>
                <a:latin typeface="Noto Sans"/>
                <a:hlinkClick r:id="rId26"/>
              </a:rPr>
              <a:t>dosage</a:t>
            </a:r>
            <a:r>
              <a:rPr lang="tr-TR" sz="800" b="0" i="0" u="sng" dirty="0">
                <a:solidFill>
                  <a:srgbClr val="005B92"/>
                </a:solidFill>
                <a:effectLst/>
                <a:latin typeface="Noto Sans"/>
                <a:hlinkClick r:id="rId26"/>
              </a:rPr>
              <a:t> </a:t>
            </a:r>
            <a:r>
              <a:rPr lang="tr-TR" sz="800" b="0" i="0" u="sng" dirty="0" err="1">
                <a:solidFill>
                  <a:srgbClr val="005B92"/>
                </a:solidFill>
                <a:effectLst/>
                <a:latin typeface="Noto Sans"/>
                <a:hlinkClick r:id="rId26"/>
              </a:rPr>
              <a:t>after</a:t>
            </a:r>
            <a:r>
              <a:rPr lang="tr-TR" sz="800" b="0" i="0" u="sng" dirty="0">
                <a:solidFill>
                  <a:srgbClr val="005B92"/>
                </a:solidFill>
                <a:effectLst/>
                <a:latin typeface="Noto Sans"/>
                <a:hlinkClick r:id="rId26"/>
              </a:rPr>
              <a:t> </a:t>
            </a:r>
            <a:r>
              <a:rPr lang="tr-TR" sz="800" b="0" i="0" u="sng" dirty="0" err="1">
                <a:solidFill>
                  <a:srgbClr val="005B92"/>
                </a:solidFill>
                <a:effectLst/>
                <a:latin typeface="Noto Sans"/>
                <a:hlinkClick r:id="rId26"/>
              </a:rPr>
              <a:t>long-term</a:t>
            </a:r>
            <a:r>
              <a:rPr lang="tr-TR" sz="800" b="0" i="0" u="sng" dirty="0">
                <a:solidFill>
                  <a:srgbClr val="005B92"/>
                </a:solidFill>
                <a:effectLst/>
                <a:latin typeface="Noto Sans"/>
                <a:hlinkClick r:id="rId26"/>
              </a:rPr>
              <a:t> </a:t>
            </a:r>
            <a:r>
              <a:rPr lang="tr-TR" sz="800" b="0" i="0" u="sng" dirty="0" err="1">
                <a:solidFill>
                  <a:srgbClr val="005B92"/>
                </a:solidFill>
                <a:effectLst/>
                <a:latin typeface="Noto Sans"/>
                <a:hlinkClick r:id="rId26"/>
              </a:rPr>
              <a:t>control</a:t>
            </a:r>
            <a:r>
              <a:rPr lang="tr-TR" sz="800" b="0" i="0" u="sng" dirty="0">
                <a:solidFill>
                  <a:srgbClr val="005B92"/>
                </a:solidFill>
                <a:effectLst/>
                <a:latin typeface="Noto Sans"/>
                <a:hlinkClick r:id="rId26"/>
              </a:rPr>
              <a:t> of </a:t>
            </a:r>
            <a:r>
              <a:rPr lang="tr-TR" sz="800" b="0" i="0" u="sng" dirty="0" err="1">
                <a:solidFill>
                  <a:srgbClr val="005B92"/>
                </a:solidFill>
                <a:effectLst/>
                <a:latin typeface="Noto Sans"/>
                <a:hlinkClick r:id="rId26"/>
              </a:rPr>
              <a:t>systemic</a:t>
            </a:r>
            <a:r>
              <a:rPr lang="tr-TR" sz="800" b="0" i="0" u="sng" dirty="0">
                <a:solidFill>
                  <a:srgbClr val="005B92"/>
                </a:solidFill>
                <a:effectLst/>
                <a:latin typeface="Noto Sans"/>
                <a:hlinkClick r:id="rId26"/>
              </a:rPr>
              <a:t> </a:t>
            </a:r>
            <a:r>
              <a:rPr lang="tr-TR" sz="800" b="0" i="0" u="sng" dirty="0" err="1">
                <a:solidFill>
                  <a:srgbClr val="005B92"/>
                </a:solidFill>
                <a:effectLst/>
                <a:latin typeface="Noto Sans"/>
                <a:hlinkClick r:id="rId26"/>
              </a:rPr>
              <a:t>hypertension</a:t>
            </a:r>
            <a:r>
              <a:rPr lang="tr-TR" sz="800" b="0" i="0" u="sng" dirty="0">
                <a:solidFill>
                  <a:srgbClr val="005B92"/>
                </a:solidFill>
                <a:effectLst/>
                <a:latin typeface="Noto Sans"/>
                <a:hlinkClick r:id="rId26"/>
              </a:rPr>
              <a:t>. </a:t>
            </a:r>
            <a:r>
              <a:rPr lang="tr-TR" sz="800" b="0" i="0" u="sng" dirty="0" err="1">
                <a:solidFill>
                  <a:srgbClr val="005B92"/>
                </a:solidFill>
                <a:effectLst/>
                <a:latin typeface="Noto Sans"/>
                <a:hlinkClick r:id="rId26"/>
              </a:rPr>
              <a:t>Am</a:t>
            </a:r>
            <a:r>
              <a:rPr lang="tr-TR" sz="800" b="0" i="0" u="sng" dirty="0">
                <a:solidFill>
                  <a:srgbClr val="005B92"/>
                </a:solidFill>
                <a:effectLst/>
                <a:latin typeface="Noto Sans"/>
                <a:hlinkClick r:id="rId26"/>
              </a:rPr>
              <a:t> J </a:t>
            </a:r>
            <a:r>
              <a:rPr lang="tr-TR" sz="800" b="0" i="0" u="sng" dirty="0" err="1">
                <a:solidFill>
                  <a:srgbClr val="005B92"/>
                </a:solidFill>
                <a:effectLst/>
                <a:latin typeface="Noto Sans"/>
                <a:hlinkClick r:id="rId26"/>
              </a:rPr>
              <a:t>Cardiol</a:t>
            </a:r>
            <a:r>
              <a:rPr lang="tr-TR" sz="800" b="0" i="0" u="sng" dirty="0">
                <a:solidFill>
                  <a:srgbClr val="005B92"/>
                </a:solidFill>
                <a:effectLst/>
                <a:latin typeface="Noto Sans"/>
                <a:hlinkClick r:id="rId26"/>
              </a:rPr>
              <a:t> 1989; 63:702.</a:t>
            </a:r>
            <a:endParaRPr lang="tr-TR" sz="800" b="0" i="0" dirty="0">
              <a:solidFill>
                <a:srgbClr val="232323"/>
              </a:solidFill>
              <a:effectLst/>
              <a:latin typeface="Noto Sans"/>
            </a:endParaRPr>
          </a:p>
          <a:p>
            <a:pPr algn="l">
              <a:buFont typeface="+mj-lt"/>
              <a:buAutoNum type="arabicPeriod"/>
            </a:pPr>
            <a:r>
              <a:rPr lang="tr-TR" sz="800" b="0" i="0" u="sng" dirty="0" err="1">
                <a:solidFill>
                  <a:srgbClr val="005B92"/>
                </a:solidFill>
                <a:effectLst/>
                <a:latin typeface="Noto Sans"/>
                <a:hlinkClick r:id="rId27"/>
              </a:rPr>
              <a:t>Finnerty</a:t>
            </a:r>
            <a:r>
              <a:rPr lang="tr-TR" sz="800" b="0" i="0" u="sng" dirty="0">
                <a:solidFill>
                  <a:srgbClr val="005B92"/>
                </a:solidFill>
                <a:effectLst/>
                <a:latin typeface="Noto Sans"/>
                <a:hlinkClick r:id="rId27"/>
              </a:rPr>
              <a:t> FA </a:t>
            </a:r>
            <a:r>
              <a:rPr lang="tr-TR" sz="800" b="0" i="0" u="sng" dirty="0" err="1">
                <a:solidFill>
                  <a:srgbClr val="005B92"/>
                </a:solidFill>
                <a:effectLst/>
                <a:latin typeface="Noto Sans"/>
                <a:hlinkClick r:id="rId27"/>
              </a:rPr>
              <a:t>Jr</a:t>
            </a:r>
            <a:r>
              <a:rPr lang="tr-TR" sz="800" b="0" i="0" u="sng" dirty="0">
                <a:solidFill>
                  <a:srgbClr val="005B92"/>
                </a:solidFill>
                <a:effectLst/>
                <a:latin typeface="Noto Sans"/>
                <a:hlinkClick r:id="rId27"/>
              </a:rPr>
              <a:t>. </a:t>
            </a:r>
            <a:r>
              <a:rPr lang="tr-TR" sz="800" b="0" i="0" u="sng" dirty="0" err="1">
                <a:solidFill>
                  <a:srgbClr val="005B92"/>
                </a:solidFill>
                <a:effectLst/>
                <a:latin typeface="Noto Sans"/>
                <a:hlinkClick r:id="rId27"/>
              </a:rPr>
              <a:t>Stepped-down</a:t>
            </a:r>
            <a:r>
              <a:rPr lang="tr-TR" sz="800" b="0" i="0" u="sng" dirty="0">
                <a:solidFill>
                  <a:srgbClr val="005B92"/>
                </a:solidFill>
                <a:effectLst/>
                <a:latin typeface="Noto Sans"/>
                <a:hlinkClick r:id="rId27"/>
              </a:rPr>
              <a:t> </a:t>
            </a:r>
            <a:r>
              <a:rPr lang="tr-TR" sz="800" b="0" i="0" u="sng" dirty="0" err="1">
                <a:solidFill>
                  <a:srgbClr val="005B92"/>
                </a:solidFill>
                <a:effectLst/>
                <a:latin typeface="Noto Sans"/>
                <a:hlinkClick r:id="rId27"/>
              </a:rPr>
              <a:t>therapy</a:t>
            </a:r>
            <a:r>
              <a:rPr lang="tr-TR" sz="800" b="0" i="0" u="sng" dirty="0">
                <a:solidFill>
                  <a:srgbClr val="005B92"/>
                </a:solidFill>
                <a:effectLst/>
                <a:latin typeface="Noto Sans"/>
                <a:hlinkClick r:id="rId27"/>
              </a:rPr>
              <a:t> </a:t>
            </a:r>
            <a:r>
              <a:rPr lang="tr-TR" sz="800" b="0" i="0" u="sng" dirty="0" err="1">
                <a:solidFill>
                  <a:srgbClr val="005B92"/>
                </a:solidFill>
                <a:effectLst/>
                <a:latin typeface="Noto Sans"/>
                <a:hlinkClick r:id="rId27"/>
              </a:rPr>
              <a:t>versus</a:t>
            </a:r>
            <a:r>
              <a:rPr lang="tr-TR" sz="800" b="0" i="0" u="sng" dirty="0">
                <a:solidFill>
                  <a:srgbClr val="005B92"/>
                </a:solidFill>
                <a:effectLst/>
                <a:latin typeface="Noto Sans"/>
                <a:hlinkClick r:id="rId27"/>
              </a:rPr>
              <a:t> </a:t>
            </a:r>
            <a:r>
              <a:rPr lang="tr-TR" sz="800" b="0" i="0" u="sng" dirty="0" err="1">
                <a:solidFill>
                  <a:srgbClr val="005B92"/>
                </a:solidFill>
                <a:effectLst/>
                <a:latin typeface="Noto Sans"/>
                <a:hlinkClick r:id="rId27"/>
              </a:rPr>
              <a:t>intermittent</a:t>
            </a:r>
            <a:r>
              <a:rPr lang="tr-TR" sz="800" b="0" i="0" u="sng" dirty="0">
                <a:solidFill>
                  <a:srgbClr val="005B92"/>
                </a:solidFill>
                <a:effectLst/>
                <a:latin typeface="Noto Sans"/>
                <a:hlinkClick r:id="rId27"/>
              </a:rPr>
              <a:t> </a:t>
            </a:r>
            <a:r>
              <a:rPr lang="tr-TR" sz="800" b="0" i="0" u="sng" dirty="0" err="1">
                <a:solidFill>
                  <a:srgbClr val="005B92"/>
                </a:solidFill>
                <a:effectLst/>
                <a:latin typeface="Noto Sans"/>
                <a:hlinkClick r:id="rId27"/>
              </a:rPr>
              <a:t>therapy</a:t>
            </a:r>
            <a:r>
              <a:rPr lang="tr-TR" sz="800" b="0" i="0" u="sng" dirty="0">
                <a:solidFill>
                  <a:srgbClr val="005B92"/>
                </a:solidFill>
                <a:effectLst/>
                <a:latin typeface="Noto Sans"/>
                <a:hlinkClick r:id="rId27"/>
              </a:rPr>
              <a:t> in </a:t>
            </a:r>
            <a:r>
              <a:rPr lang="tr-TR" sz="800" b="0" i="0" u="sng" dirty="0" err="1">
                <a:solidFill>
                  <a:srgbClr val="005B92"/>
                </a:solidFill>
                <a:effectLst/>
                <a:latin typeface="Noto Sans"/>
                <a:hlinkClick r:id="rId27"/>
              </a:rPr>
              <a:t>systemic</a:t>
            </a:r>
            <a:r>
              <a:rPr lang="tr-TR" sz="800" b="0" i="0" u="sng" dirty="0">
                <a:solidFill>
                  <a:srgbClr val="005B92"/>
                </a:solidFill>
                <a:effectLst/>
                <a:latin typeface="Noto Sans"/>
                <a:hlinkClick r:id="rId27"/>
              </a:rPr>
              <a:t> </a:t>
            </a:r>
            <a:r>
              <a:rPr lang="tr-TR" sz="800" b="0" i="0" u="sng" dirty="0" err="1">
                <a:solidFill>
                  <a:srgbClr val="005B92"/>
                </a:solidFill>
                <a:effectLst/>
                <a:latin typeface="Noto Sans"/>
                <a:hlinkClick r:id="rId27"/>
              </a:rPr>
              <a:t>hypertension</a:t>
            </a:r>
            <a:r>
              <a:rPr lang="tr-TR" sz="800" b="0" i="0" u="sng" dirty="0">
                <a:solidFill>
                  <a:srgbClr val="005B92"/>
                </a:solidFill>
                <a:effectLst/>
                <a:latin typeface="Noto Sans"/>
                <a:hlinkClick r:id="rId27"/>
              </a:rPr>
              <a:t>. </a:t>
            </a:r>
            <a:r>
              <a:rPr lang="tr-TR" sz="800" b="0" i="0" u="sng" dirty="0" err="1">
                <a:solidFill>
                  <a:srgbClr val="005B92"/>
                </a:solidFill>
                <a:effectLst/>
                <a:latin typeface="Noto Sans"/>
                <a:hlinkClick r:id="rId27"/>
              </a:rPr>
              <a:t>Am</a:t>
            </a:r>
            <a:r>
              <a:rPr lang="tr-TR" sz="800" b="0" i="0" u="sng" dirty="0">
                <a:solidFill>
                  <a:srgbClr val="005B92"/>
                </a:solidFill>
                <a:effectLst/>
                <a:latin typeface="Noto Sans"/>
                <a:hlinkClick r:id="rId27"/>
              </a:rPr>
              <a:t> J </a:t>
            </a:r>
            <a:r>
              <a:rPr lang="tr-TR" sz="800" b="0" i="0" u="sng" dirty="0" err="1">
                <a:solidFill>
                  <a:srgbClr val="005B92"/>
                </a:solidFill>
                <a:effectLst/>
                <a:latin typeface="Noto Sans"/>
                <a:hlinkClick r:id="rId27"/>
              </a:rPr>
              <a:t>Cardiol</a:t>
            </a:r>
            <a:r>
              <a:rPr lang="tr-TR" sz="800" b="0" i="0" u="sng" dirty="0">
                <a:solidFill>
                  <a:srgbClr val="005B92"/>
                </a:solidFill>
                <a:effectLst/>
                <a:latin typeface="Noto Sans"/>
                <a:hlinkClick r:id="rId27"/>
              </a:rPr>
              <a:t> 1990; 66:1373.</a:t>
            </a:r>
            <a:endParaRPr lang="tr-TR" sz="800" b="0" i="0" dirty="0">
              <a:solidFill>
                <a:srgbClr val="232323"/>
              </a:solidFill>
              <a:effectLst/>
              <a:latin typeface="Noto Sans"/>
            </a:endParaRPr>
          </a:p>
          <a:p>
            <a:endParaRPr lang="tr-TR" sz="800" dirty="0"/>
          </a:p>
        </p:txBody>
      </p:sp>
    </p:spTree>
    <p:extLst>
      <p:ext uri="{BB962C8B-B14F-4D97-AF65-F5344CB8AC3E}">
        <p14:creationId xmlns:p14="http://schemas.microsoft.com/office/powerpoint/2010/main" val="2647113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81342D1-2E59-4080-AA45-D304E3DA8DB7}"/>
              </a:ext>
            </a:extLst>
          </p:cNvPr>
          <p:cNvSpPr>
            <a:spLocks noGrp="1"/>
          </p:cNvSpPr>
          <p:nvPr>
            <p:ph type="title"/>
          </p:nvPr>
        </p:nvSpPr>
        <p:spPr/>
        <p:txBody>
          <a:bodyPr/>
          <a:lstStyle/>
          <a:p>
            <a:endParaRPr lang="tr-TR"/>
          </a:p>
        </p:txBody>
      </p:sp>
      <p:pic>
        <p:nvPicPr>
          <p:cNvPr id="4" name="Picture 2">
            <a:extLst>
              <a:ext uri="{FF2B5EF4-FFF2-40B4-BE49-F238E27FC236}">
                <a16:creationId xmlns:a16="http://schemas.microsoft.com/office/drawing/2014/main" xmlns="" id="{D3948239-50F8-42A0-956D-809B1A1725ED}"/>
              </a:ext>
            </a:extLst>
          </p:cNvPr>
          <p:cNvPicPr>
            <a:picLocks noGrp="1" noChangeAspect="1"/>
          </p:cNvPicPr>
          <p:nvPr>
            <p:ph idx="1"/>
          </p:nvPr>
        </p:nvPicPr>
        <p:blipFill rotWithShape="1">
          <a:blip r:embed="rId2"/>
          <a:srcRect t="34286" b="40419"/>
          <a:stretch/>
        </p:blipFill>
        <p:spPr>
          <a:xfrm>
            <a:off x="1189403" y="624109"/>
            <a:ext cx="4217318" cy="5341975"/>
          </a:xfrm>
          <a:prstGeom prst="rect">
            <a:avLst/>
          </a:prstGeom>
        </p:spPr>
      </p:pic>
      <p:pic>
        <p:nvPicPr>
          <p:cNvPr id="5" name="Picture 2">
            <a:extLst>
              <a:ext uri="{FF2B5EF4-FFF2-40B4-BE49-F238E27FC236}">
                <a16:creationId xmlns:a16="http://schemas.microsoft.com/office/drawing/2014/main" xmlns="" id="{F44ADF80-E19D-4E51-8C7C-11A67EB94AF7}"/>
              </a:ext>
            </a:extLst>
          </p:cNvPr>
          <p:cNvPicPr>
            <a:picLocks noChangeAspect="1"/>
          </p:cNvPicPr>
          <p:nvPr/>
        </p:nvPicPr>
        <p:blipFill rotWithShape="1">
          <a:blip r:embed="rId2"/>
          <a:srcRect t="59582"/>
          <a:stretch/>
        </p:blipFill>
        <p:spPr>
          <a:xfrm>
            <a:off x="6096000" y="624109"/>
            <a:ext cx="4000144" cy="5188105"/>
          </a:xfrm>
          <a:prstGeom prst="rect">
            <a:avLst/>
          </a:prstGeom>
        </p:spPr>
      </p:pic>
    </p:spTree>
    <p:extLst>
      <p:ext uri="{BB962C8B-B14F-4D97-AF65-F5344CB8AC3E}">
        <p14:creationId xmlns:p14="http://schemas.microsoft.com/office/powerpoint/2010/main" val="3681606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C45EE71-B8BF-41DF-A8E8-B65A9CA9CBBC}"/>
              </a:ext>
            </a:extLst>
          </p:cNvPr>
          <p:cNvSpPr>
            <a:spLocks noGrp="1"/>
          </p:cNvSpPr>
          <p:nvPr>
            <p:ph type="title"/>
          </p:nvPr>
        </p:nvSpPr>
        <p:spPr/>
        <p:txBody>
          <a:bodyPr/>
          <a:lstStyle/>
          <a:p>
            <a:endParaRPr lang="tr-TR"/>
          </a:p>
        </p:txBody>
      </p:sp>
      <p:pic>
        <p:nvPicPr>
          <p:cNvPr id="4" name="Picture 2">
            <a:extLst>
              <a:ext uri="{FF2B5EF4-FFF2-40B4-BE49-F238E27FC236}">
                <a16:creationId xmlns:a16="http://schemas.microsoft.com/office/drawing/2014/main" xmlns="" id="{0306EAC3-A4D7-423A-AC6F-C72C013BFDBA}"/>
              </a:ext>
            </a:extLst>
          </p:cNvPr>
          <p:cNvPicPr>
            <a:picLocks noGrp="1" noChangeAspect="1"/>
          </p:cNvPicPr>
          <p:nvPr>
            <p:ph idx="1"/>
          </p:nvPr>
        </p:nvPicPr>
        <p:blipFill rotWithShape="1">
          <a:blip r:embed="rId2"/>
          <a:srcRect b="70014"/>
          <a:stretch/>
        </p:blipFill>
        <p:spPr>
          <a:xfrm>
            <a:off x="643112" y="373296"/>
            <a:ext cx="6933148" cy="4873261"/>
          </a:xfrm>
          <a:prstGeom prst="rect">
            <a:avLst/>
          </a:prstGeom>
        </p:spPr>
      </p:pic>
      <p:pic>
        <p:nvPicPr>
          <p:cNvPr id="5" name="Picture 2">
            <a:extLst>
              <a:ext uri="{FF2B5EF4-FFF2-40B4-BE49-F238E27FC236}">
                <a16:creationId xmlns:a16="http://schemas.microsoft.com/office/drawing/2014/main" xmlns="" id="{C4D22D17-7DEB-49D6-B08B-5819B87F09B0}"/>
              </a:ext>
            </a:extLst>
          </p:cNvPr>
          <p:cNvPicPr>
            <a:picLocks noChangeAspect="1"/>
          </p:cNvPicPr>
          <p:nvPr/>
        </p:nvPicPr>
        <p:blipFill rotWithShape="1">
          <a:blip r:embed="rId2"/>
          <a:srcRect t="29353" b="791"/>
          <a:stretch/>
        </p:blipFill>
        <p:spPr>
          <a:xfrm>
            <a:off x="7752413" y="1454046"/>
            <a:ext cx="3948639" cy="4668759"/>
          </a:xfrm>
          <a:prstGeom prst="rect">
            <a:avLst/>
          </a:prstGeom>
        </p:spPr>
      </p:pic>
    </p:spTree>
    <p:extLst>
      <p:ext uri="{BB962C8B-B14F-4D97-AF65-F5344CB8AC3E}">
        <p14:creationId xmlns:p14="http://schemas.microsoft.com/office/powerpoint/2010/main" val="321926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928CD97-13ED-4D14-9681-CF39D38F5E0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B2F04B22-BF2B-4A08-B24A-645DF3520D7C}"/>
              </a:ext>
            </a:extLst>
          </p:cNvPr>
          <p:cNvSpPr>
            <a:spLocks noGrp="1"/>
          </p:cNvSpPr>
          <p:nvPr>
            <p:ph idx="1"/>
          </p:nvPr>
        </p:nvSpPr>
        <p:spPr/>
        <p:txBody>
          <a:bodyPr/>
          <a:lstStyle/>
          <a:p>
            <a:r>
              <a:rPr lang="tr-TR" b="1" i="0" dirty="0">
                <a:solidFill>
                  <a:srgbClr val="232323"/>
                </a:solidFill>
                <a:effectLst/>
                <a:latin typeface="Noto Sans"/>
              </a:rPr>
              <a:t>Beyaz önlük hipertansiyonu </a:t>
            </a:r>
            <a:r>
              <a:rPr lang="tr-TR" b="0" i="0" dirty="0">
                <a:solidFill>
                  <a:srgbClr val="232323"/>
                </a:solidFill>
                <a:effectLst/>
                <a:latin typeface="Noto Sans"/>
              </a:rPr>
              <a:t> —  </a:t>
            </a:r>
            <a:r>
              <a:rPr lang="tr-TR" dirty="0">
                <a:solidFill>
                  <a:srgbClr val="232323"/>
                </a:solidFill>
                <a:latin typeface="Noto Sans"/>
              </a:rPr>
              <a:t>O</a:t>
            </a:r>
            <a:r>
              <a:rPr lang="tr-TR" b="0" i="0" dirty="0">
                <a:solidFill>
                  <a:srgbClr val="232323"/>
                </a:solidFill>
                <a:effectLst/>
                <a:latin typeface="Noto Sans"/>
              </a:rPr>
              <a:t>fis okumalarıyla sürekli olarak yükselen, ancak ofis dışı okumalara dayalı hipertansiyon için tanı kriterlerini karşılamayan kan basıncı</a:t>
            </a:r>
            <a:endParaRPr lang="tr-TR" b="1" dirty="0">
              <a:solidFill>
                <a:srgbClr val="232323"/>
              </a:solidFill>
              <a:latin typeface="Noto Sans"/>
            </a:endParaRPr>
          </a:p>
          <a:p>
            <a:endParaRPr lang="tr-TR" b="1" i="0" dirty="0">
              <a:solidFill>
                <a:srgbClr val="232323"/>
              </a:solidFill>
              <a:effectLst/>
              <a:latin typeface="Noto Sans"/>
            </a:endParaRPr>
          </a:p>
          <a:p>
            <a:r>
              <a:rPr lang="tr-TR" b="1" i="0" dirty="0">
                <a:solidFill>
                  <a:srgbClr val="232323"/>
                </a:solidFill>
                <a:effectLst/>
                <a:latin typeface="Noto Sans"/>
              </a:rPr>
              <a:t>Maskeli hipertansiyon </a:t>
            </a:r>
            <a:r>
              <a:rPr lang="tr-TR" b="0" i="0" dirty="0">
                <a:solidFill>
                  <a:srgbClr val="232323"/>
                </a:solidFill>
                <a:effectLst/>
                <a:latin typeface="Noto Sans"/>
              </a:rPr>
              <a:t> —  </a:t>
            </a:r>
            <a:r>
              <a:rPr lang="tr-TR" dirty="0">
                <a:solidFill>
                  <a:srgbClr val="232323"/>
                </a:solidFill>
                <a:latin typeface="Noto Sans"/>
              </a:rPr>
              <a:t>O</a:t>
            </a:r>
            <a:r>
              <a:rPr lang="tr-TR" b="0" i="0" dirty="0">
                <a:solidFill>
                  <a:srgbClr val="232323"/>
                </a:solidFill>
                <a:effectLst/>
                <a:latin typeface="Noto Sans"/>
              </a:rPr>
              <a:t>fis dışı ölçümlerle sürekli olarak yükselen ancak ofis okumalarına dayalı hipertansiyon kriterlerini karşılamayan kan basıncı</a:t>
            </a:r>
            <a:endParaRPr lang="tr-TR" dirty="0"/>
          </a:p>
        </p:txBody>
      </p:sp>
    </p:spTree>
    <p:extLst>
      <p:ext uri="{BB962C8B-B14F-4D97-AF65-F5344CB8AC3E}">
        <p14:creationId xmlns:p14="http://schemas.microsoft.com/office/powerpoint/2010/main" val="2976443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4554EA4-1F8A-42DB-9A4A-4E844F82B1AA}"/>
              </a:ext>
            </a:extLst>
          </p:cNvPr>
          <p:cNvSpPr>
            <a:spLocks noGrp="1"/>
          </p:cNvSpPr>
          <p:nvPr>
            <p:ph type="title"/>
          </p:nvPr>
        </p:nvSpPr>
        <p:spPr/>
        <p:txBody>
          <a:bodyPr/>
          <a:lstStyle/>
          <a:p>
            <a:endParaRPr lang="tr-TR"/>
          </a:p>
        </p:txBody>
      </p:sp>
      <p:pic>
        <p:nvPicPr>
          <p:cNvPr id="4" name="Picture 2">
            <a:extLst>
              <a:ext uri="{FF2B5EF4-FFF2-40B4-BE49-F238E27FC236}">
                <a16:creationId xmlns:a16="http://schemas.microsoft.com/office/drawing/2014/main" xmlns="" id="{AA3FE9EE-56A8-4CB1-8C30-395944C3E6C6}"/>
              </a:ext>
            </a:extLst>
          </p:cNvPr>
          <p:cNvPicPr>
            <a:picLocks noGrp="1" noChangeAspect="1"/>
          </p:cNvPicPr>
          <p:nvPr>
            <p:ph idx="1"/>
          </p:nvPr>
        </p:nvPicPr>
        <p:blipFill rotWithShape="1">
          <a:blip r:embed="rId3"/>
          <a:srcRect b="53075"/>
          <a:stretch/>
        </p:blipFill>
        <p:spPr>
          <a:xfrm>
            <a:off x="838200" y="365125"/>
            <a:ext cx="5480409" cy="5651291"/>
          </a:xfrm>
          <a:prstGeom prst="rect">
            <a:avLst/>
          </a:prstGeom>
        </p:spPr>
      </p:pic>
      <p:pic>
        <p:nvPicPr>
          <p:cNvPr id="5" name="Picture 2">
            <a:extLst>
              <a:ext uri="{FF2B5EF4-FFF2-40B4-BE49-F238E27FC236}">
                <a16:creationId xmlns:a16="http://schemas.microsoft.com/office/drawing/2014/main" xmlns="" id="{ABD9C832-44CD-4E0F-B3D8-7F774F1653D3}"/>
              </a:ext>
            </a:extLst>
          </p:cNvPr>
          <p:cNvPicPr>
            <a:picLocks noChangeAspect="1"/>
          </p:cNvPicPr>
          <p:nvPr/>
        </p:nvPicPr>
        <p:blipFill rotWithShape="1">
          <a:blip r:embed="rId3"/>
          <a:srcRect t="46925"/>
          <a:stretch/>
        </p:blipFill>
        <p:spPr>
          <a:xfrm>
            <a:off x="6205928" y="1274165"/>
            <a:ext cx="4631961" cy="4766872"/>
          </a:xfrm>
          <a:prstGeom prst="rect">
            <a:avLst/>
          </a:prstGeom>
        </p:spPr>
      </p:pic>
    </p:spTree>
    <p:extLst>
      <p:ext uri="{BB962C8B-B14F-4D97-AF65-F5344CB8AC3E}">
        <p14:creationId xmlns:p14="http://schemas.microsoft.com/office/powerpoint/2010/main" val="868314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387</TotalTime>
  <Words>3977</Words>
  <Application>Microsoft Office PowerPoint</Application>
  <PresentationFormat>Özel</PresentationFormat>
  <Paragraphs>330</Paragraphs>
  <Slides>59</Slides>
  <Notes>3</Notes>
  <HiddenSlides>0</HiddenSlides>
  <MMClips>0</MMClips>
  <ScaleCrop>false</ScaleCrop>
  <HeadingPairs>
    <vt:vector size="4" baseType="variant">
      <vt:variant>
        <vt:lpstr>Tema</vt:lpstr>
      </vt:variant>
      <vt:variant>
        <vt:i4>1</vt:i4>
      </vt:variant>
      <vt:variant>
        <vt:lpstr>Slayt Başlıkları</vt:lpstr>
      </vt:variant>
      <vt:variant>
        <vt:i4>59</vt:i4>
      </vt:variant>
    </vt:vector>
  </HeadingPairs>
  <TitlesOfParts>
    <vt:vector size="60" baseType="lpstr">
      <vt:lpstr>Duman</vt:lpstr>
      <vt:lpstr>HİPERTANSİYONA YAKLAŞIM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Primer (temel) hipertansiyon için risk faktörleri  </vt:lpstr>
      <vt:lpstr>HİPERTANSİYONUN İKİNCİL VEYA KATKIDA BULUNAN NEDENLERİ</vt:lpstr>
      <vt:lpstr>PowerPoint Sunusu</vt:lpstr>
      <vt:lpstr>HİPERTANSİYON KOMPLİKASYONLARI</vt:lpstr>
      <vt:lpstr>PowerPoint Sunusu</vt:lpstr>
      <vt:lpstr>Hipertansiyon tespit</vt:lpstr>
      <vt:lpstr>ABPM</vt:lpstr>
      <vt:lpstr>PowerPoint Sunusu</vt:lpstr>
      <vt:lpstr>DEĞERLENDİRME</vt:lpstr>
      <vt:lpstr>Geçmiş  -  Öykü </vt:lpstr>
      <vt:lpstr>PowerPoint Sunusu</vt:lpstr>
      <vt:lpstr>Fizik muayene  </vt:lpstr>
      <vt:lpstr>PowerPoint Sunusu</vt:lpstr>
      <vt:lpstr>Laboratuvar testleri  </vt:lpstr>
      <vt:lpstr>Ek testler </vt:lpstr>
      <vt:lpstr>TEDAVİ</vt:lpstr>
      <vt:lpstr>FARMAKOLOJİK OLMAYAN TEDAVİ</vt:lpstr>
      <vt:lpstr>PowerPoint Sunusu</vt:lpstr>
      <vt:lpstr>PowerPoint Sunusu</vt:lpstr>
      <vt:lpstr>PowerPoint Sunusu</vt:lpstr>
      <vt:lpstr>Farmakolojik tedavi</vt:lpstr>
      <vt:lpstr>PowerPoint Sunusu</vt:lpstr>
      <vt:lpstr>PowerPoint Sunusu</vt:lpstr>
      <vt:lpstr>PowerPoint Sunusu</vt:lpstr>
      <vt:lpstr>PowerPoint Sunusu</vt:lpstr>
      <vt:lpstr> Komorbiditelere dayalı belirli bir ilaç için spesifik endikasyonlar yoksa,    </vt:lpstr>
      <vt:lpstr>Başlangıç ​​tedavisinin seçiminde ek hususlar: </vt:lpstr>
      <vt:lpstr>Kombinasyon tedavisi  </vt:lpstr>
      <vt:lpstr>PowerPoint Sunusu</vt:lpstr>
      <vt:lpstr>PowerPoint Sunusu</vt:lpstr>
      <vt:lpstr>Kan basıncı hedefleri (hedefler)  </vt:lpstr>
      <vt:lpstr>PowerPoint Sunusu</vt:lpstr>
      <vt:lpstr>PowerPoint Sunusu</vt:lpstr>
      <vt:lpstr>Dirençli hipertansiyon  </vt:lpstr>
      <vt:lpstr>Dirençli hipertansiyona sahip gibi görünen birçok hastada gerçek dirençten çok yalancı direnç vardır. </vt:lpstr>
      <vt:lpstr> Aşağıdaki sorunlardan biri veya daha fazlası gerçek dirençli hipertansiyona katkıda bulunabilir : </vt:lpstr>
      <vt:lpstr>Hipertansif aciliyet ve acil durum  </vt:lpstr>
      <vt:lpstr>Tedaviyi bırakma  </vt:lpstr>
      <vt:lpstr>Kan basıncı yönetimine sistem yaklaşımı  </vt:lpstr>
      <vt:lpstr>PowerPoint Sunusu</vt:lpstr>
      <vt:lpstr>PowerPoint Sunusu</vt:lpstr>
      <vt:lpstr>Kaynaklar </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aysel</dc:creator>
  <cp:lastModifiedBy>w7</cp:lastModifiedBy>
  <cp:revision>33</cp:revision>
  <dcterms:created xsi:type="dcterms:W3CDTF">2021-07-10T17:43:22Z</dcterms:created>
  <dcterms:modified xsi:type="dcterms:W3CDTF">2021-07-14T08:03:55Z</dcterms:modified>
</cp:coreProperties>
</file>