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35"/>
  </p:notesMasterIdLst>
  <p:sldIdLst>
    <p:sldId id="256" r:id="rId2"/>
    <p:sldId id="320" r:id="rId3"/>
    <p:sldId id="321" r:id="rId4"/>
    <p:sldId id="290" r:id="rId5"/>
    <p:sldId id="316" r:id="rId6"/>
    <p:sldId id="302" r:id="rId7"/>
    <p:sldId id="322" r:id="rId8"/>
    <p:sldId id="323" r:id="rId9"/>
    <p:sldId id="324" r:id="rId10"/>
    <p:sldId id="325" r:id="rId11"/>
    <p:sldId id="326" r:id="rId12"/>
    <p:sldId id="303" r:id="rId13"/>
    <p:sldId id="327" r:id="rId14"/>
    <p:sldId id="328" r:id="rId15"/>
    <p:sldId id="329" r:id="rId16"/>
    <p:sldId id="330" r:id="rId17"/>
    <p:sldId id="331" r:id="rId18"/>
    <p:sldId id="304" r:id="rId19"/>
    <p:sldId id="332" r:id="rId20"/>
    <p:sldId id="335" r:id="rId21"/>
    <p:sldId id="334" r:id="rId22"/>
    <p:sldId id="336" r:id="rId23"/>
    <p:sldId id="305" r:id="rId24"/>
    <p:sldId id="337" r:id="rId25"/>
    <p:sldId id="339" r:id="rId26"/>
    <p:sldId id="338" r:id="rId27"/>
    <p:sldId id="306" r:id="rId28"/>
    <p:sldId id="340" r:id="rId29"/>
    <p:sldId id="307" r:id="rId30"/>
    <p:sldId id="342" r:id="rId31"/>
    <p:sldId id="343" r:id="rId32"/>
    <p:sldId id="299" r:id="rId33"/>
    <p:sldId id="313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68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97D31DE-DB73-3D4D-9A40-7A2E278BD771}" type="datetimeFigureOut">
              <a:rPr lang="tr-TR"/>
              <a:pPr>
                <a:defRPr/>
              </a:pPr>
              <a:t>17.10.16</a:t>
            </a:fld>
            <a:endParaRPr lang="tr-T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C4B2379-7BDB-E84B-9F9C-D6DD74197D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655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Kişi merkezli bir disiplin olarak 3 özellik çekirdek yeterliliklerin uyg.ulanmasında temel kabul edilmelidir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BD72628-15AA-5044-95F3-F43B7626FC9B}" type="slidenum">
              <a:rPr lang="tr-TR" smtClean="0"/>
              <a:pPr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“Normal </a:t>
            </a:r>
            <a:r>
              <a:rPr lang="en-US" dirty="0" err="1" smtClean="0"/>
              <a:t>olarak</a:t>
            </a:r>
            <a:r>
              <a:rPr lang="en-US" dirty="0" smtClean="0"/>
              <a:t>” </a:t>
            </a:r>
            <a:r>
              <a:rPr lang="en-US" dirty="0" err="1" smtClean="0"/>
              <a:t>deyimi</a:t>
            </a:r>
            <a:r>
              <a:rPr lang="en-US" dirty="0" smtClean="0"/>
              <a:t>, </a:t>
            </a:r>
            <a:r>
              <a:rPr lang="en-US" dirty="0" err="1" smtClean="0"/>
              <a:t>majör</a:t>
            </a:r>
            <a:r>
              <a:rPr lang="en-US" dirty="0" smtClean="0"/>
              <a:t> </a:t>
            </a:r>
            <a:r>
              <a:rPr lang="en-US" dirty="0" err="1" smtClean="0"/>
              <a:t>travma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ilk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noktası</a:t>
            </a:r>
            <a:r>
              <a:rPr lang="en-US" dirty="0" smtClean="0"/>
              <a:t> </a:t>
            </a:r>
            <a:r>
              <a:rPr lang="en-US" dirty="0" err="1" smtClean="0"/>
              <a:t>olmayabileceğini</a:t>
            </a:r>
            <a:r>
              <a:rPr lang="en-US" dirty="0" smtClean="0"/>
              <a:t> </a:t>
            </a:r>
            <a:r>
              <a:rPr lang="en-US" dirty="0" err="1" smtClean="0"/>
              <a:t>belirtmek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kullanılmaktadır</a:t>
            </a:r>
            <a:r>
              <a:rPr lang="en-US" dirty="0" smtClean="0"/>
              <a:t>. </a:t>
            </a:r>
            <a:r>
              <a:rPr lang="en-US" dirty="0" err="1" smtClean="0"/>
              <a:t>Bununla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durumda</a:t>
            </a:r>
            <a:r>
              <a:rPr lang="en-US" dirty="0" smtClean="0"/>
              <a:t> ilk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noktası</a:t>
            </a:r>
            <a:r>
              <a:rPr lang="en-US" dirty="0" smtClean="0"/>
              <a:t> ?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r>
              <a:rPr lang="en-US" dirty="0" err="1" smtClean="0"/>
              <a:t>Kişilerin</a:t>
            </a:r>
            <a:r>
              <a:rPr lang="en-US" dirty="0" smtClean="0"/>
              <a:t>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hekimlerine</a:t>
            </a:r>
            <a:r>
              <a:rPr lang="en-US" dirty="0" smtClean="0"/>
              <a:t> </a:t>
            </a:r>
            <a:r>
              <a:rPr lang="en-US" dirty="0" err="1" smtClean="0"/>
              <a:t>ulaşmasında</a:t>
            </a:r>
            <a:r>
              <a:rPr lang="en-US" dirty="0" smtClean="0"/>
              <a:t> </a:t>
            </a:r>
            <a:r>
              <a:rPr lang="en-US" dirty="0" err="1" smtClean="0"/>
              <a:t>hiçbir</a:t>
            </a:r>
            <a:r>
              <a:rPr lang="en-US" dirty="0" smtClean="0"/>
              <a:t> </a:t>
            </a:r>
            <a:r>
              <a:rPr lang="en-US" dirty="0" err="1" smtClean="0"/>
              <a:t>engel</a:t>
            </a:r>
            <a:r>
              <a:rPr lang="en-US" dirty="0" smtClean="0"/>
              <a:t> </a:t>
            </a:r>
            <a:r>
              <a:rPr lang="en-US" dirty="0" err="1" smtClean="0"/>
              <a:t>bulunmamalı</a:t>
            </a:r>
            <a:r>
              <a:rPr lang="en-US" dirty="0" smtClean="0"/>
              <a:t>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hekimleri</a:t>
            </a:r>
            <a:r>
              <a:rPr lang="en-US" dirty="0" smtClean="0"/>
              <a:t> </a:t>
            </a:r>
            <a:r>
              <a:rPr lang="en-US" dirty="0" err="1" smtClean="0"/>
              <a:t>genç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yaşlı</a:t>
            </a:r>
            <a:r>
              <a:rPr lang="en-US" dirty="0" smtClean="0"/>
              <a:t>, 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erkek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hastalarla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onların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sorunlarıyla</a:t>
            </a:r>
            <a:r>
              <a:rPr lang="en-US" dirty="0" smtClean="0"/>
              <a:t> </a:t>
            </a:r>
            <a:r>
              <a:rPr lang="en-US" dirty="0" err="1" smtClean="0"/>
              <a:t>ilgilenmelidir</a:t>
            </a:r>
            <a:r>
              <a:rPr lang="en-US" dirty="0" smtClean="0"/>
              <a:t>.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pratisyenlik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birinci</a:t>
            </a:r>
            <a:r>
              <a:rPr lang="en-US" dirty="0" smtClean="0"/>
              <a:t> </a:t>
            </a:r>
            <a:r>
              <a:rPr lang="en-US" dirty="0" err="1" smtClean="0"/>
              <a:t>kaynaktır</a:t>
            </a:r>
            <a:r>
              <a:rPr lang="en-US" dirty="0" smtClean="0"/>
              <a:t>. </a:t>
            </a:r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istek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gereksinimleriyle</a:t>
            </a:r>
            <a:r>
              <a:rPr lang="en-US" dirty="0" smtClean="0"/>
              <a:t> </a:t>
            </a:r>
            <a:r>
              <a:rPr lang="en-US" dirty="0" err="1" smtClean="0"/>
              <a:t>belirlenmiş</a:t>
            </a:r>
            <a:r>
              <a:rPr lang="en-US" dirty="0" smtClean="0"/>
              <a:t> </a:t>
            </a:r>
            <a:r>
              <a:rPr lang="en-US" dirty="0" err="1" smtClean="0"/>
              <a:t>oldukça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etkinliklerde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 Bu </a:t>
            </a:r>
            <a:r>
              <a:rPr lang="en-US" dirty="0" err="1" smtClean="0"/>
              <a:t>bakış</a:t>
            </a:r>
            <a:r>
              <a:rPr lang="en-US" dirty="0" smtClean="0"/>
              <a:t> </a:t>
            </a:r>
            <a:r>
              <a:rPr lang="en-US" dirty="0" err="1" smtClean="0"/>
              <a:t>açısı</a:t>
            </a:r>
            <a:r>
              <a:rPr lang="en-US" dirty="0" smtClean="0"/>
              <a:t> </a:t>
            </a:r>
            <a:r>
              <a:rPr lang="en-US" dirty="0" err="1" smtClean="0"/>
              <a:t>disiplinin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yönünün</a:t>
            </a:r>
            <a:r>
              <a:rPr lang="en-US" dirty="0" smtClean="0"/>
              <a:t> </a:t>
            </a:r>
            <a:r>
              <a:rPr lang="en-US" dirty="0" err="1" smtClean="0"/>
              <a:t>belirginleşmesine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bunların</a:t>
            </a:r>
            <a:r>
              <a:rPr lang="en-US" dirty="0" smtClean="0"/>
              <a:t> </a:t>
            </a:r>
            <a:r>
              <a:rPr lang="en-US" dirty="0" err="1" smtClean="0"/>
              <a:t>birey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toplum</a:t>
            </a:r>
            <a:r>
              <a:rPr lang="en-US" dirty="0" smtClean="0"/>
              <a:t> </a:t>
            </a:r>
            <a:r>
              <a:rPr lang="en-US" dirty="0" err="1" smtClean="0"/>
              <a:t>sorunlarının</a:t>
            </a:r>
            <a:r>
              <a:rPr lang="en-US" dirty="0" smtClean="0"/>
              <a:t> </a:t>
            </a:r>
            <a:r>
              <a:rPr lang="en-US" dirty="0" err="1" smtClean="0"/>
              <a:t>yönetiminde</a:t>
            </a:r>
            <a:r>
              <a:rPr lang="en-US" dirty="0" smtClean="0"/>
              <a:t> </a:t>
            </a:r>
            <a:r>
              <a:rPr lang="en-US" dirty="0" err="1" smtClean="0"/>
              <a:t>kullanılması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fırsatlar</a:t>
            </a:r>
            <a:r>
              <a:rPr lang="en-US" dirty="0" smtClean="0"/>
              <a:t> </a:t>
            </a:r>
            <a:r>
              <a:rPr lang="en-US" dirty="0" err="1" smtClean="0"/>
              <a:t>yaratır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B2379-7BDB-E84B-9F9C-D6DD74197D7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83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B42FA2AC-30B9-AD47-8CB0-87CAD29DB9EB}" type="slidenum">
              <a:rPr lang="tr-TR" smtClean="0">
                <a:latin typeface="Arial" charset="0"/>
              </a:rPr>
              <a:pPr>
                <a:defRPr/>
              </a:pPr>
              <a:t>32</a:t>
            </a:fld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557B-F89B-804A-9C49-997E37AA63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0159-630F-C84E-AD7B-AA105B2A80DD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53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C3BB-1738-8A4B-AE8C-0DBB28EE9C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546C-0730-4246-AB87-F7D0FF460594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04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FF41-B7E6-464A-9B73-8431DECE82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D13-3F55-7E45-B07F-9A3210222A88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74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7DD4-8BF1-BD43-8D4C-09B1CFC2F5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0C43-B896-7448-8B3F-4BDA2298648B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83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96C8-EB10-A745-BBB7-71BDAA1CF2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EFAB-752F-3649-BFDC-D8BD23A64379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87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3EF2B-4873-6249-A590-EE70EC7F7B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E377-330C-BD49-9108-A174965EA2CB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99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5C655-B954-7343-939D-FB571FCFEC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BABC-CA79-8B45-AC38-B6932F981FCD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2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5922-995C-B945-A182-126643FDE7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2D56-82AA-6244-9765-204EFE739497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1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5D74-7CE2-8343-8723-5C0765C14C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E310-55A4-8E4C-9F74-080D78B6BECF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81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EFD0-DAF2-B949-BDDF-4E3CC11706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EDA9-FFE7-B642-81AD-22AD48E4F623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41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66B3-967C-4044-B768-F2DCB95FA5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B6F7-B733-834B-ADD8-EFD2DDA472B6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5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0724B2-4D30-0643-AC5F-B88CF1D217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9E5751B-B376-DF46-A647-180DB71A208C}" type="datetime1">
              <a:rPr lang="tr-TR"/>
              <a:pPr>
                <a:defRPr/>
              </a:pPr>
              <a:t>17.10.16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533400"/>
            <a:ext cx="7848600" cy="3048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sz="4800" dirty="0">
                <a:latin typeface="Cambria" charset="0"/>
              </a:rPr>
              <a:t>AİLE HEKİMLİĞİNİN </a:t>
            </a:r>
            <a:br>
              <a:rPr lang="tr-TR" sz="4800" dirty="0">
                <a:latin typeface="Cambria" charset="0"/>
              </a:rPr>
            </a:br>
            <a:r>
              <a:rPr lang="tr-TR" sz="4800" dirty="0">
                <a:latin typeface="Cambria" charset="0"/>
              </a:rPr>
              <a:t>TEMEL ÖZELLİKLERİ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51288"/>
            <a:ext cx="7772400" cy="1706562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charset="0"/>
              <a:buNone/>
            </a:pPr>
            <a:r>
              <a:rPr lang="tr-TR" sz="3200">
                <a:solidFill>
                  <a:schemeClr val="tx2"/>
                </a:solidFill>
                <a:latin typeface="Calibri" charset="0"/>
              </a:rPr>
              <a:t>Araş. Gör. Dr. Zehra ASLAN AYDOĞDU</a:t>
            </a:r>
          </a:p>
          <a:p>
            <a:pPr marL="0" indent="0" algn="r" eaLnBrk="1" hangingPunct="1">
              <a:lnSpc>
                <a:spcPct val="90000"/>
              </a:lnSpc>
              <a:buFont typeface="Wingdings" charset="0"/>
              <a:buNone/>
            </a:pPr>
            <a:r>
              <a:rPr lang="tr-TR" sz="3200">
                <a:solidFill>
                  <a:schemeClr val="tx2"/>
                </a:solidFill>
                <a:latin typeface="Calibri" charset="0"/>
              </a:rPr>
              <a:t>KTÜ Aile Hekimliği AD</a:t>
            </a:r>
          </a:p>
          <a:p>
            <a:pPr marL="0" indent="0" algn="r" eaLnBrk="1" hangingPunct="1">
              <a:lnSpc>
                <a:spcPct val="90000"/>
              </a:lnSpc>
              <a:buFont typeface="Wingdings" charset="0"/>
              <a:buNone/>
            </a:pPr>
            <a:r>
              <a:rPr lang="tr-TR" sz="3200">
                <a:solidFill>
                  <a:schemeClr val="tx2"/>
                </a:solidFill>
                <a:latin typeface="Calibri" charset="0"/>
              </a:rPr>
              <a:t>18.10.2016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6300"/>
            <a:ext cx="3429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3191FDE7-FA97-EC4B-B283-E04C41939E5B}" type="slidenum">
              <a:rPr lang="tr-TR"/>
              <a:pPr/>
              <a:t>1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dirty="0">
                <a:latin typeface="Calibri" charset="0"/>
              </a:rPr>
              <a:t>KOORDİNASYON VE SAVUNUCULUK</a:t>
            </a:r>
          </a:p>
          <a:p>
            <a:pPr eaLnBrk="1" hangingPunct="1">
              <a:lnSpc>
                <a:spcPct val="90000"/>
              </a:lnSpc>
            </a:pPr>
            <a:endParaRPr lang="tr-TR" sz="26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>
                <a:latin typeface="Calibri" charset="0"/>
              </a:rPr>
              <a:t>Hastanın çevresinde tüm sağlık çalışanlarıyla bir ekip oluşturma hizmetin niteliğini artırır.</a:t>
            </a:r>
          </a:p>
          <a:p>
            <a:pPr lvl="1" eaLnBrk="1" hangingPunct="1">
              <a:lnSpc>
                <a:spcPct val="90000"/>
              </a:lnSpc>
            </a:pPr>
            <a:endParaRPr lang="tr-TR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>
                <a:latin typeface="Calibri" charset="0"/>
              </a:rPr>
              <a:t>Diğer uzmanların sunduğu hizmetlerle teması yöneterek aile hekimliği, ikinci basamaktaki yüksek teknoloji hizmetlerine gereksinim duyanların bu hizmetlere uygun bir şekilde ulaşmalarını sağlar.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83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dirty="0">
                <a:latin typeface="Calibri" charset="0"/>
              </a:rPr>
              <a:t>KOORDİNASYON VE </a:t>
            </a:r>
            <a:r>
              <a:rPr lang="tr-TR" sz="2600" dirty="0" smtClean="0">
                <a:latin typeface="Calibri" charset="0"/>
              </a:rPr>
              <a:t>SAVUNUCULUK</a:t>
            </a:r>
          </a:p>
          <a:p>
            <a:pPr eaLnBrk="1" hangingPunct="1"/>
            <a:endParaRPr lang="tr-TR" sz="2600" dirty="0">
              <a:latin typeface="Calibri" charset="0"/>
            </a:endParaRPr>
          </a:p>
          <a:p>
            <a:pPr lvl="1" eaLnBrk="1" hangingPunct="1"/>
            <a:r>
              <a:rPr lang="tr-TR" dirty="0" err="1" smtClean="0">
                <a:latin typeface="Calibri" charset="0"/>
              </a:rPr>
              <a:t>Savunmanlık</a:t>
            </a:r>
            <a:r>
              <a:rPr lang="tr-TR" dirty="0" smtClean="0">
                <a:latin typeface="Calibri" charset="0"/>
              </a:rPr>
              <a:t> </a:t>
            </a:r>
            <a:r>
              <a:rPr lang="tr-TR" dirty="0">
                <a:latin typeface="Calibri" charset="0"/>
              </a:rPr>
              <a:t>yaparak gereksiz tarama, test ve tedavilerin yol açabileceği zararlardan hastaları korumak ve sağlık sisteminin karmaşıklığı içinde onlara kılavuzluk etmek, disiplinin temel görevidir.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32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27650" name="Picture 2" descr="http://aile.atauni.edu.tr/egiticilere/WoncaAgaci/WoncaAgac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0"/>
            <a:ext cx="9132887" cy="6850063"/>
          </a:xfrm>
          <a:noFill/>
        </p:spPr>
      </p:pic>
      <p:sp>
        <p:nvSpPr>
          <p:cNvPr id="27651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06809E48-5C26-4C44-AB88-D1D16CE7A331}" type="slidenum">
              <a:rPr lang="tr-TR"/>
              <a:pPr/>
              <a:t>12</a:t>
            </a:fld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614488" y="3073400"/>
            <a:ext cx="2452687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dirty="0" smtClean="0">
              <a:latin typeface="Calibri" charset="0"/>
            </a:endParaRPr>
          </a:p>
          <a:p>
            <a:pPr eaLnBrk="1" hangingPunct="1"/>
            <a:r>
              <a:rPr lang="tr-TR" dirty="0" smtClean="0">
                <a:latin typeface="Calibri" charset="0"/>
              </a:rPr>
              <a:t>Bireye</a:t>
            </a:r>
            <a:r>
              <a:rPr lang="tr-TR" dirty="0">
                <a:latin typeface="Calibri" charset="0"/>
              </a:rPr>
              <a:t>, ailesine ve topluma yönelik kişi-merkezli bir yaklaşım geliştirir. </a:t>
            </a:r>
          </a:p>
          <a:p>
            <a:pPr eaLnBrk="1" hangingPunct="1"/>
            <a:endParaRPr lang="tr-TR" dirty="0">
              <a:latin typeface="Calibri" charset="0"/>
            </a:endParaRPr>
          </a:p>
          <a:p>
            <a:pPr eaLnBrk="1" hangingPunct="1"/>
            <a:r>
              <a:rPr lang="tr-TR" dirty="0">
                <a:latin typeface="Calibri" charset="0"/>
              </a:rPr>
              <a:t>Aile hekimliği hastalık merkezli olmaktan çok, öncelikle birey merkezlidir.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5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dirty="0">
                <a:latin typeface="Calibri" charset="0"/>
              </a:rPr>
              <a:t>HASTA VE ORTAMA DAYALI    </a:t>
            </a:r>
          </a:p>
          <a:p>
            <a:pPr eaLnBrk="1" hangingPunct="1">
              <a:buNone/>
            </a:pPr>
            <a:r>
              <a:rPr lang="tr-TR" sz="2600" dirty="0">
                <a:latin typeface="Calibri" charset="0"/>
              </a:rPr>
              <a:t>                        </a:t>
            </a:r>
          </a:p>
          <a:p>
            <a:pPr lvl="1" eaLnBrk="1" hangingPunct="1"/>
            <a:r>
              <a:rPr lang="tr-TR" sz="2200" dirty="0">
                <a:latin typeface="Calibri" charset="0"/>
              </a:rPr>
              <a:t>Aile hekimliği; </a:t>
            </a:r>
          </a:p>
          <a:p>
            <a:pPr lvl="2" eaLnBrk="1" hangingPunct="1"/>
            <a:r>
              <a:rPr lang="tr-TR" dirty="0">
                <a:latin typeface="Calibri" charset="0"/>
              </a:rPr>
              <a:t>Kişisel olmayan patoloji ya da “olgularla” değil, insanlarla ve onların yaşadıkları ortamlarda oluşan sorunlarıyla ilgilenir. </a:t>
            </a:r>
          </a:p>
          <a:p>
            <a:pPr lvl="2" eaLnBrk="1" hangingPunct="1"/>
            <a:endParaRPr lang="tr-TR" dirty="0">
              <a:latin typeface="Calibri" charset="0"/>
            </a:endParaRPr>
          </a:p>
          <a:p>
            <a:pPr lvl="2" eaLnBrk="1" hangingPunct="1"/>
            <a:r>
              <a:rPr lang="tr-TR" dirty="0">
                <a:latin typeface="Calibri" charset="0"/>
              </a:rPr>
              <a:t>Sürecin başlama noktası hastadır. </a:t>
            </a:r>
          </a:p>
          <a:p>
            <a:pPr lvl="2" eaLnBrk="1" hangingPunct="1"/>
            <a:endParaRPr lang="tr-TR" dirty="0">
              <a:latin typeface="Calibri" charset="0"/>
            </a:endParaRPr>
          </a:p>
          <a:p>
            <a:pPr lvl="2" eaLnBrk="1" hangingPunct="1"/>
            <a:r>
              <a:rPr lang="tr-TR" dirty="0">
                <a:latin typeface="Calibri" charset="0"/>
              </a:rPr>
              <a:t>Hastanın kendi rahatsızlığına nasıl yaklaştığını ve onunla nasıl başa çıktığını anlamak, hastalık sürecinin bizzat kendisiyle uğraşmak kadar önemlidir. </a:t>
            </a:r>
          </a:p>
          <a:p>
            <a:pPr lvl="2" eaLnBrk="1" hangingPunct="1"/>
            <a:endParaRPr lang="tr-TR" dirty="0">
              <a:latin typeface="Calibri" charset="0"/>
            </a:endParaRPr>
          </a:p>
          <a:p>
            <a:pPr lvl="2" eaLnBrk="1" hangingPunct="1"/>
            <a:r>
              <a:rPr lang="tr-TR" dirty="0">
                <a:latin typeface="Calibri" charset="0"/>
              </a:rPr>
              <a:t>Ortak payda inanışları, korkuları, beklentileri ve gereksinimleri olan kişidir.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69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Calibri" charset="0"/>
              </a:rPr>
              <a:t>DOKTOR HASTA İLİŞKİSİ</a:t>
            </a:r>
          </a:p>
          <a:p>
            <a:pPr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tr-TR" dirty="0">
                <a:latin typeface="Calibri" charset="0"/>
              </a:rPr>
              <a:t>Kendine özgü bir hastayla görüşme süreci vardır. Bu süreç etkili bir iletişimle, doktor ve hasta arasında zaman içinde gelişen bir ilişki kurulmasını sağlar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22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Calibri" charset="0"/>
              </a:rPr>
              <a:t>DOKTOR HASTA İLİŞKİSİ</a:t>
            </a:r>
          </a:p>
          <a:p>
            <a:pPr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tr-TR" dirty="0">
                <a:latin typeface="Calibri" charset="0"/>
              </a:rPr>
              <a:t>Hasta ve aile hekimi arasında kurulan her temas;</a:t>
            </a:r>
          </a:p>
          <a:p>
            <a:pPr lvl="2" eaLnBrk="1" hangingPunct="1"/>
            <a:r>
              <a:rPr lang="tr-TR" dirty="0">
                <a:latin typeface="Calibri" charset="0"/>
              </a:rPr>
              <a:t>Yavaş yavaş gelişen bir öyküye katkıda bulunur  </a:t>
            </a:r>
          </a:p>
          <a:p>
            <a:pPr lvl="2" eaLnBrk="1" hangingPunct="1"/>
            <a:r>
              <a:rPr lang="tr-TR" dirty="0">
                <a:latin typeface="Calibri" charset="0"/>
              </a:rPr>
              <a:t>Hastayla yapılan her bir görüşme önceki ortak deneyimin üzerine kurulur. </a:t>
            </a:r>
          </a:p>
          <a:p>
            <a:pPr lvl="2"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tr-TR" dirty="0">
                <a:latin typeface="Calibri" charset="0"/>
              </a:rPr>
              <a:t>Bu kişisel ilişki, aile hekiminin iletişim becerileriyle değer kazanır ve kendi başına iyileştirici bir nitelik taşır.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89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2-KİŞİ MERKEZLİ BAKIM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latin typeface="Calibri" charset="0"/>
              </a:rPr>
              <a:t>SÜREKLİLİK</a:t>
            </a:r>
          </a:p>
          <a:p>
            <a:pPr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pratisyenlik</a:t>
            </a:r>
            <a:r>
              <a:rPr lang="en-US" dirty="0"/>
              <a:t> </a:t>
            </a:r>
            <a:r>
              <a:rPr lang="en-US" dirty="0" err="1"/>
              <a:t>yaklaşımı</a:t>
            </a:r>
            <a:r>
              <a:rPr lang="en-US" dirty="0"/>
              <a:t>, </a:t>
            </a:r>
            <a:r>
              <a:rPr lang="en-US" dirty="0" err="1"/>
              <a:t>doğumdan</a:t>
            </a:r>
            <a:r>
              <a:rPr lang="en-US" dirty="0"/>
              <a:t> (</a:t>
            </a: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öncesinden</a:t>
            </a:r>
            <a:r>
              <a:rPr lang="en-US" dirty="0"/>
              <a:t>) </a:t>
            </a:r>
            <a:r>
              <a:rPr lang="en-US" dirty="0" err="1"/>
              <a:t>ölüme</a:t>
            </a:r>
            <a:r>
              <a:rPr lang="en-US" dirty="0"/>
              <a:t> (</a:t>
            </a: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sonrasına</a:t>
            </a:r>
            <a:r>
              <a:rPr lang="en-US" dirty="0"/>
              <a:t>)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sürmelidir</a:t>
            </a:r>
            <a:r>
              <a:rPr lang="en-US" dirty="0"/>
              <a:t>. 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hekimliği</a:t>
            </a:r>
            <a:r>
              <a:rPr lang="en-US" dirty="0"/>
              <a:t> </a:t>
            </a:r>
            <a:r>
              <a:rPr lang="en-US" dirty="0" err="1"/>
              <a:t>hastalarını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yaşamları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izleyerek</a:t>
            </a:r>
            <a:r>
              <a:rPr lang="en-US" dirty="0"/>
              <a:t> </a:t>
            </a:r>
            <a:r>
              <a:rPr lang="en-US" dirty="0" err="1"/>
              <a:t>bakımın</a:t>
            </a:r>
            <a:r>
              <a:rPr lang="en-US" dirty="0"/>
              <a:t> </a:t>
            </a:r>
            <a:r>
              <a:rPr lang="en-US" dirty="0" err="1"/>
              <a:t>sürekliliğini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</a:t>
            </a:r>
          </a:p>
          <a:p>
            <a:pPr marL="411163" lvl="1" indent="0" eaLnBrk="1" hangingPunct="1">
              <a:buNone/>
            </a:pPr>
            <a:endParaRPr lang="en-US" dirty="0"/>
          </a:p>
          <a:p>
            <a:pPr lvl="1" eaLnBrk="1" hangingPunct="1"/>
            <a:r>
              <a:rPr lang="en-US" dirty="0" err="1"/>
              <a:t>Ayrıca</a:t>
            </a:r>
            <a:r>
              <a:rPr lang="en-US" dirty="0"/>
              <a:t>, 24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sunmaktan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yapamadığı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başkalarına</a:t>
            </a:r>
            <a:r>
              <a:rPr lang="en-US" dirty="0"/>
              <a:t> </a:t>
            </a:r>
            <a:r>
              <a:rPr lang="en-US" dirty="0" err="1"/>
              <a:t>devretmek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koordine</a:t>
            </a:r>
            <a:r>
              <a:rPr lang="en-US" dirty="0"/>
              <a:t> </a:t>
            </a:r>
            <a:r>
              <a:rPr lang="en-US" dirty="0" err="1"/>
              <a:t>etmekten</a:t>
            </a:r>
            <a:r>
              <a:rPr lang="en-US" dirty="0"/>
              <a:t> </a:t>
            </a:r>
            <a:r>
              <a:rPr lang="en-US" dirty="0" err="1"/>
              <a:t>sorumludurlar</a:t>
            </a:r>
            <a:r>
              <a:rPr lang="en-US" dirty="0"/>
              <a:t>. </a:t>
            </a:r>
            <a:endParaRPr lang="tr-TR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96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32770" name="Picture 2" descr="http://aile.atauni.edu.tr/egiticilere/WoncaAgaci/WoncaAgac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2771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2C777156-58DD-504B-8023-68C6981BD10F}" type="slidenum">
              <a:rPr lang="tr-TR"/>
              <a:pPr/>
              <a:t>18</a:t>
            </a:fld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438400" y="1219200"/>
            <a:ext cx="2452688" cy="9906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Calibri" charset="0"/>
              </a:rPr>
              <a:t>3- ÖZGÜN PROBLEM ÇÖZME </a:t>
            </a:r>
            <a:r>
              <a:rPr lang="tr-TR" sz="4000" dirty="0" smtClean="0">
                <a:latin typeface="Calibri" charset="0"/>
              </a:rPr>
              <a:t>BECERİSİ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600" dirty="0">
                <a:latin typeface="Calibri" charset="0"/>
              </a:rPr>
              <a:t>İNSİDANS VE PREVALANSA BAĞLI KARAR VERME</a:t>
            </a:r>
          </a:p>
          <a:p>
            <a:pPr eaLnBrk="1" hangingPunct="1">
              <a:lnSpc>
                <a:spcPct val="80000"/>
              </a:lnSpc>
            </a:pPr>
            <a:endParaRPr lang="tr-TR" sz="2600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200" dirty="0">
                <a:latin typeface="Calibri" charset="0"/>
              </a:rPr>
              <a:t>Problemler, toplum ortamında çalışan aile hekimlerine, ikinci basamakta olduğundan çok farklı bir şekilde sunulur. </a:t>
            </a:r>
          </a:p>
          <a:p>
            <a:pPr lvl="1" eaLnBrk="1" hangingPunct="1">
              <a:lnSpc>
                <a:spcPct val="80000"/>
              </a:lnSpc>
            </a:pPr>
            <a:endParaRPr lang="tr-TR" sz="2200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2200" dirty="0">
                <a:latin typeface="Calibri" charset="0"/>
              </a:rPr>
              <a:t>Hiçbir ön eleme olmadığı için rahatsızlıkların </a:t>
            </a:r>
            <a:r>
              <a:rPr lang="tr-TR" sz="2200" dirty="0" err="1">
                <a:latin typeface="Calibri" charset="0"/>
              </a:rPr>
              <a:t>prevalans</a:t>
            </a:r>
            <a:r>
              <a:rPr lang="tr-TR" sz="2200" dirty="0">
                <a:latin typeface="Calibri" charset="0"/>
              </a:rPr>
              <a:t> ve </a:t>
            </a:r>
            <a:r>
              <a:rPr lang="tr-TR" sz="2200" dirty="0" err="1">
                <a:latin typeface="Calibri" charset="0"/>
              </a:rPr>
              <a:t>insidansı</a:t>
            </a:r>
            <a:r>
              <a:rPr lang="tr-TR" sz="2200" dirty="0">
                <a:latin typeface="Calibri" charset="0"/>
              </a:rPr>
              <a:t> hastane ortamından farklıdır ve ciddi hastalıklar birinci basamakta hastanede olduğundan daha az sıklıkla görülür. </a:t>
            </a:r>
          </a:p>
          <a:p>
            <a:pPr lvl="1" eaLnBrk="1" hangingPunct="1">
              <a:lnSpc>
                <a:spcPct val="80000"/>
              </a:lnSpc>
            </a:pPr>
            <a:endParaRPr lang="tr-TR" sz="2200" dirty="0">
              <a:latin typeface="Calibri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tr-TR" dirty="0">
                <a:latin typeface="Calibri" charset="0"/>
              </a:rPr>
              <a:t>Bu ise hastalara ve içinde yaşadıkları topluma ilişkin bilgilerin kullanıldığı ve olasılığa dayalı özgün bir karar verme süreci gerektirir</a:t>
            </a:r>
            <a:r>
              <a:rPr lang="tr-TR" dirty="0" smtClean="0">
                <a:latin typeface="Calibri" charset="0"/>
              </a:rPr>
              <a:t>.</a:t>
            </a:r>
            <a:endParaRPr lang="tr-TR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97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mbria" charset="0"/>
              </a:rPr>
              <a:t>Amaç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alibri" charset="0"/>
              </a:rPr>
              <a:t>Aile hekimliğinin temel özellikleri hakkında bilgi vermek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8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Calibri" charset="0"/>
              </a:rPr>
              <a:t>3- ÖZGÜN PROBLEM ÇÖZME </a:t>
            </a:r>
            <a:r>
              <a:rPr lang="tr-TR" sz="4000" dirty="0" smtClean="0">
                <a:latin typeface="Calibri" charset="0"/>
              </a:rPr>
              <a:t>BECERİSİ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600" dirty="0">
                <a:latin typeface="Calibri" charset="0"/>
              </a:rPr>
              <a:t>İNSİDANS VE PREVALANSA BAĞLI KARAR VERME</a:t>
            </a:r>
          </a:p>
          <a:p>
            <a:pPr eaLnBrk="1" hangingPunct="1">
              <a:lnSpc>
                <a:spcPct val="80000"/>
              </a:lnSpc>
            </a:pPr>
            <a:endParaRPr lang="tr-TR" sz="2600" dirty="0">
              <a:latin typeface="Calibri" charset="0"/>
            </a:endParaRPr>
          </a:p>
          <a:p>
            <a:pPr lvl="1" eaLnBrk="1" hangingPunct="1"/>
            <a:r>
              <a:rPr lang="tr-TR" sz="2200" dirty="0">
                <a:latin typeface="Calibri" charset="0"/>
              </a:rPr>
              <a:t>Klinik bir belirtinin ya da tanısal bir testin olumlu ya da olumsuz kestirim değeri, hastane ortamı ile kıyaslandığında aile hekimliğinde farklı bir ağırlığa sahiptir. </a:t>
            </a:r>
          </a:p>
          <a:p>
            <a:pPr lvl="1" eaLnBrk="1" hangingPunct="1"/>
            <a:endParaRPr lang="tr-TR" sz="2200" dirty="0">
              <a:latin typeface="Calibri" charset="0"/>
            </a:endParaRPr>
          </a:p>
          <a:p>
            <a:pPr lvl="1" eaLnBrk="1" hangingPunct="1"/>
            <a:r>
              <a:rPr lang="tr-TR" sz="2200" dirty="0">
                <a:latin typeface="Calibri" charset="0"/>
              </a:rPr>
              <a:t>Aile hekimleri sıklıkla, ilk kez saptanan bir rahatsızlıkla ilişkili </a:t>
            </a:r>
            <a:r>
              <a:rPr lang="tr-TR" sz="2200" dirty="0" err="1">
                <a:latin typeface="Calibri" charset="0"/>
              </a:rPr>
              <a:t>anksiyetesi</a:t>
            </a:r>
            <a:r>
              <a:rPr lang="tr-TR" sz="2200" dirty="0">
                <a:latin typeface="Calibri" charset="0"/>
              </a:rPr>
              <a:t> olan kişilere böyle bir rahatsızlığın olmadığı yönünde güven vermek zorundadırlar. </a:t>
            </a:r>
            <a:endParaRPr lang="tr-TR" sz="22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2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Calibri" charset="0"/>
              </a:rPr>
              <a:t>3- ÖZGÜN PROBLEM ÇÖZME BECERİSİ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Calibri" charset="0"/>
              </a:rPr>
              <a:t>AYRIŞMAMIŞ </a:t>
            </a:r>
            <a:r>
              <a:rPr lang="tr-TR" sz="2400" dirty="0" smtClean="0">
                <a:latin typeface="Calibri" charset="0"/>
              </a:rPr>
              <a:t>HASTALIKLAR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Hasta </a:t>
            </a:r>
            <a:r>
              <a:rPr lang="en-US" dirty="0" err="1"/>
              <a:t>sıklıkla</a:t>
            </a:r>
            <a:r>
              <a:rPr lang="en-US" dirty="0"/>
              <a:t> </a:t>
            </a:r>
            <a:r>
              <a:rPr lang="en-US" dirty="0" err="1"/>
              <a:t>semptomların</a:t>
            </a:r>
            <a:r>
              <a:rPr lang="en-US" dirty="0"/>
              <a:t> </a:t>
            </a:r>
            <a:r>
              <a:rPr lang="en-US" dirty="0" err="1"/>
              <a:t>henüz</a:t>
            </a:r>
            <a:r>
              <a:rPr lang="en-US" dirty="0"/>
              <a:t> </a:t>
            </a:r>
            <a:r>
              <a:rPr lang="en-US" dirty="0" err="1"/>
              <a:t>başlangıcında</a:t>
            </a:r>
            <a:r>
              <a:rPr lang="en-US" dirty="0"/>
              <a:t> </a:t>
            </a:r>
            <a:r>
              <a:rPr lang="en-US" dirty="0" err="1"/>
              <a:t>başvurur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evrede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 smtClean="0"/>
              <a:t>koymak</a:t>
            </a:r>
            <a:r>
              <a:rPr lang="en-US" dirty="0" smtClean="0"/>
              <a:t> </a:t>
            </a:r>
            <a:r>
              <a:rPr lang="en-US" dirty="0" err="1"/>
              <a:t>güçtür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anlamı</a:t>
            </a:r>
            <a:r>
              <a:rPr lang="en-US" dirty="0" smtClean="0"/>
              <a:t>; hasta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kararların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 smtClean="0"/>
              <a:t>bilgiler</a:t>
            </a:r>
            <a:r>
              <a:rPr lang="en-US" dirty="0" smtClean="0"/>
              <a:t> </a:t>
            </a:r>
            <a:r>
              <a:rPr lang="en-US" dirty="0" err="1"/>
              <a:t>temelinde</a:t>
            </a:r>
            <a:r>
              <a:rPr lang="en-US" dirty="0"/>
              <a:t> </a:t>
            </a:r>
            <a:r>
              <a:rPr lang="en-US" dirty="0" err="1"/>
              <a:t>alınmak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kalınması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bakı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testlerin</a:t>
            </a:r>
            <a:r>
              <a:rPr lang="en-US" dirty="0"/>
              <a:t> </a:t>
            </a:r>
            <a:r>
              <a:rPr lang="en-US" dirty="0" err="1"/>
              <a:t>kestirim</a:t>
            </a:r>
            <a:r>
              <a:rPr lang="en-US" dirty="0"/>
              <a:t> </a:t>
            </a:r>
            <a:r>
              <a:rPr lang="en-US" dirty="0" err="1"/>
              <a:t>değerinin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olmasıdır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2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>
                <a:latin typeface="Calibri" charset="0"/>
              </a:rPr>
              <a:t>3- ÖZGÜN PROBLEM ÇÖZME BECERİSİ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Calibri" charset="0"/>
              </a:rPr>
              <a:t>AYRIŞMAMIŞ </a:t>
            </a:r>
            <a:r>
              <a:rPr lang="tr-TR" sz="2400" dirty="0" smtClean="0">
                <a:latin typeface="Calibri" charset="0"/>
              </a:rPr>
              <a:t>HASTALIKLAR</a:t>
            </a:r>
          </a:p>
          <a:p>
            <a:endParaRPr lang="tr-TR" sz="2400" dirty="0" smtClean="0">
              <a:latin typeface="Calibri" charset="0"/>
            </a:endParaRPr>
          </a:p>
          <a:p>
            <a:pPr lvl="1"/>
            <a:r>
              <a:rPr lang="en-US" dirty="0" smtClean="0"/>
              <a:t>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belirtileri</a:t>
            </a:r>
            <a:r>
              <a:rPr lang="en-US" dirty="0"/>
              <a:t>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biliniyor</a:t>
            </a:r>
            <a:r>
              <a:rPr lang="en-US" dirty="0"/>
              <a:t> </a:t>
            </a:r>
            <a:r>
              <a:rPr lang="en-US" dirty="0" err="1"/>
              <a:t>olsa</a:t>
            </a:r>
            <a:r>
              <a:rPr lang="en-US" dirty="0"/>
              <a:t> bile </a:t>
            </a:r>
            <a:r>
              <a:rPr lang="en-US" dirty="0" err="1"/>
              <a:t>bu</a:t>
            </a:r>
            <a:r>
              <a:rPr lang="en-US" dirty="0"/>
              <a:t>, </a:t>
            </a:r>
            <a:r>
              <a:rPr lang="en-US" dirty="0" err="1"/>
              <a:t>sıklıkla</a:t>
            </a:r>
            <a:r>
              <a:rPr lang="en-US" dirty="0"/>
              <a:t> </a:t>
            </a:r>
            <a:r>
              <a:rPr lang="en-US" dirty="0" err="1"/>
              <a:t>özgül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hastalıkta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görülebilen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belirtiler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geçerli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 </a:t>
            </a:r>
            <a:r>
              <a:rPr lang="en-US" dirty="0" err="1"/>
              <a:t>koşullar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risk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disiplinin</a:t>
            </a:r>
            <a:r>
              <a:rPr lang="en-US" dirty="0"/>
              <a:t> </a:t>
            </a:r>
            <a:r>
              <a:rPr lang="en-US" dirty="0" err="1"/>
              <a:t>anahtar</a:t>
            </a:r>
            <a:r>
              <a:rPr lang="en-US" dirty="0"/>
              <a:t> </a:t>
            </a:r>
            <a:r>
              <a:rPr lang="en-US" dirty="0" err="1"/>
              <a:t>özelliğidir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çıkabilecek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dışlandığında</a:t>
            </a:r>
            <a:r>
              <a:rPr lang="en-US" dirty="0"/>
              <a:t>,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gelişmeleri</a:t>
            </a:r>
            <a:r>
              <a:rPr lang="en-US" dirty="0"/>
              <a:t> </a:t>
            </a:r>
            <a:r>
              <a:rPr lang="en-US" dirty="0" err="1"/>
              <a:t>bekleme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gözden</a:t>
            </a:r>
            <a:r>
              <a:rPr lang="en-US" dirty="0"/>
              <a:t> </a:t>
            </a:r>
            <a:r>
              <a:rPr lang="en-US" dirty="0" err="1"/>
              <a:t>geçirme</a:t>
            </a:r>
            <a:r>
              <a:rPr lang="en-US" dirty="0"/>
              <a:t> </a:t>
            </a:r>
            <a:r>
              <a:rPr lang="en-US" dirty="0" err="1"/>
              <a:t>kararı</a:t>
            </a:r>
            <a:r>
              <a:rPr lang="en-US" dirty="0"/>
              <a:t> </a:t>
            </a:r>
            <a:r>
              <a:rPr lang="en-US" dirty="0" err="1" smtClean="0"/>
              <a:t>yerinde</a:t>
            </a:r>
            <a:r>
              <a:rPr lang="en-US" dirty="0" smtClean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23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36866" name="Picture 2" descr="http://aile.atauni.edu.tr/egiticilere/WoncaAgaci/WoncaAgac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8"/>
            <a:ext cx="9144000" cy="6745287"/>
          </a:xfrm>
          <a:noFill/>
        </p:spPr>
      </p:pic>
      <p:sp>
        <p:nvSpPr>
          <p:cNvPr id="36867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9D4579E8-05FE-8949-8DA2-6B06F0AA73E1}" type="slidenum">
              <a:rPr lang="tr-TR"/>
              <a:pPr/>
              <a:t>23</a:t>
            </a:fld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267200" y="14986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 4- KAPSAMLI YAKLAŞIM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alibri" charset="0"/>
              </a:rPr>
              <a:t>AKUT VE KRONİK </a:t>
            </a:r>
            <a:r>
              <a:rPr lang="tr-TR" dirty="0" smtClean="0">
                <a:latin typeface="Calibri" charset="0"/>
              </a:rPr>
              <a:t>PROBLEMLER</a:t>
            </a:r>
          </a:p>
          <a:p>
            <a:endParaRPr lang="tr-TR" dirty="0">
              <a:latin typeface="Calibri" charset="0"/>
            </a:endParaRPr>
          </a:p>
          <a:p>
            <a:pPr lvl="1"/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hekimliği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sorunlarıyla</a:t>
            </a:r>
            <a:r>
              <a:rPr lang="en-US" dirty="0"/>
              <a:t> </a:t>
            </a:r>
            <a:r>
              <a:rPr lang="en-US" dirty="0" err="1"/>
              <a:t>ilgilenmek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Kişinin</a:t>
            </a:r>
            <a:r>
              <a:rPr lang="en-US" dirty="0" smtClean="0"/>
              <a:t> </a:t>
            </a:r>
            <a:r>
              <a:rPr lang="en-US" dirty="0" err="1"/>
              <a:t>yalnızca</a:t>
            </a:r>
            <a:r>
              <a:rPr lang="en-US" dirty="0"/>
              <a:t> o </a:t>
            </a:r>
            <a:r>
              <a:rPr lang="en-US" dirty="0" err="1"/>
              <a:t>günkü</a:t>
            </a:r>
            <a:r>
              <a:rPr lang="en-US" dirty="0"/>
              <a:t> </a:t>
            </a:r>
            <a:r>
              <a:rPr lang="en-US" dirty="0" err="1"/>
              <a:t>rahatsızlığının</a:t>
            </a:r>
            <a:r>
              <a:rPr lang="en-US" dirty="0"/>
              <a:t> </a:t>
            </a:r>
            <a:r>
              <a:rPr lang="en-US" dirty="0" err="1"/>
              <a:t>yönetimiyle</a:t>
            </a:r>
            <a:r>
              <a:rPr lang="en-US" dirty="0"/>
              <a:t>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sınırlayamaz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doktor</a:t>
            </a:r>
            <a:r>
              <a:rPr lang="en-US" dirty="0"/>
              <a:t> </a:t>
            </a:r>
            <a:r>
              <a:rPr lang="en-US" dirty="0" err="1"/>
              <a:t>sıklıkla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sorunu</a:t>
            </a:r>
            <a:r>
              <a:rPr lang="en-US" dirty="0"/>
              <a:t> </a:t>
            </a:r>
            <a:r>
              <a:rPr lang="en-US" dirty="0" err="1"/>
              <a:t>yönetmek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kalır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92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 4- KAPSAMLI YAKLAŞIM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alibri" charset="0"/>
              </a:rPr>
              <a:t>AKUT VE KRONİK </a:t>
            </a:r>
            <a:r>
              <a:rPr lang="tr-TR" dirty="0" smtClean="0">
                <a:latin typeface="Calibri" charset="0"/>
              </a:rPr>
              <a:t>PROBLEMLER</a:t>
            </a:r>
          </a:p>
          <a:p>
            <a:endParaRPr lang="tr-TR" dirty="0" smtClean="0">
              <a:latin typeface="Calibri" charset="0"/>
            </a:endParaRPr>
          </a:p>
          <a:p>
            <a:pPr lvl="1"/>
            <a:r>
              <a:rPr lang="en-US" dirty="0" smtClean="0"/>
              <a:t>Hasta </a:t>
            </a:r>
            <a:r>
              <a:rPr lang="en-US" dirty="0" err="1"/>
              <a:t>çoğunlukla</a:t>
            </a:r>
            <a:r>
              <a:rPr lang="en-US" dirty="0"/>
              <a:t> </a:t>
            </a:r>
            <a:r>
              <a:rPr lang="en-US" dirty="0" err="1"/>
              <a:t>yaşla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yakınmalar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doktora</a:t>
            </a:r>
            <a:r>
              <a:rPr lang="en-US" dirty="0"/>
              <a:t> </a:t>
            </a:r>
            <a:r>
              <a:rPr lang="en-US" dirty="0" err="1"/>
              <a:t>başvurur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isteklere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, </a:t>
            </a:r>
            <a:r>
              <a:rPr lang="en-US" dirty="0" err="1"/>
              <a:t>sorunların</a:t>
            </a:r>
            <a:r>
              <a:rPr lang="en-US" dirty="0"/>
              <a:t> hem </a:t>
            </a:r>
            <a:r>
              <a:rPr lang="en-US" dirty="0" err="1"/>
              <a:t>hastanın</a:t>
            </a:r>
            <a:r>
              <a:rPr lang="en-US" dirty="0"/>
              <a:t> hem de </a:t>
            </a:r>
            <a:r>
              <a:rPr lang="en-US" dirty="0" err="1"/>
              <a:t>doktorun</a:t>
            </a:r>
            <a:r>
              <a:rPr lang="en-US" dirty="0"/>
              <a:t> </a:t>
            </a:r>
            <a:r>
              <a:rPr lang="en-US" dirty="0" err="1"/>
              <a:t>öncelikleri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hiyerarşik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sırayla</a:t>
            </a:r>
            <a:r>
              <a:rPr lang="en-US" dirty="0"/>
              <a:t> </a:t>
            </a:r>
            <a:r>
              <a:rPr lang="en-US" dirty="0" err="1"/>
              <a:t>yönetilmesini</a:t>
            </a:r>
            <a:r>
              <a:rPr lang="en-US" dirty="0"/>
              <a:t> </a:t>
            </a:r>
            <a:r>
              <a:rPr lang="en-US" dirty="0" err="1"/>
              <a:t>zorunlu</a:t>
            </a:r>
            <a:r>
              <a:rPr lang="en-US" dirty="0"/>
              <a:t> </a:t>
            </a:r>
            <a:r>
              <a:rPr lang="en-US" dirty="0" err="1"/>
              <a:t>kılar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470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>
                <a:latin typeface="Calibri" charset="0"/>
              </a:rPr>
              <a:t> 4- KAPSAMLI YAKLAŞIM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tr-TR" dirty="0">
                <a:latin typeface="Calibri" charset="0"/>
              </a:rPr>
              <a:t>SAĞLIK VE İYİLİĞİN </a:t>
            </a:r>
            <a:r>
              <a:rPr lang="tr-TR" dirty="0" smtClean="0">
                <a:latin typeface="Calibri" charset="0"/>
              </a:rPr>
              <a:t>TEŞVİKİ</a:t>
            </a:r>
          </a:p>
          <a:p>
            <a:endParaRPr lang="tr-TR" dirty="0">
              <a:latin typeface="Calibri" charset="0"/>
            </a:endParaRPr>
          </a:p>
          <a:p>
            <a:pPr lvl="1"/>
            <a:r>
              <a:rPr lang="en-US" i="1" dirty="0" err="1" smtClean="0"/>
              <a:t>Uygun</a:t>
            </a:r>
            <a:r>
              <a:rPr lang="en-US" i="1" dirty="0" smtClean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etkili</a:t>
            </a:r>
            <a:r>
              <a:rPr lang="en-US" i="1" dirty="0"/>
              <a:t> </a:t>
            </a:r>
            <a:r>
              <a:rPr lang="en-US" i="1" dirty="0" err="1"/>
              <a:t>girişimlerle</a:t>
            </a:r>
            <a:r>
              <a:rPr lang="en-US" i="1" dirty="0"/>
              <a:t> </a:t>
            </a:r>
            <a:r>
              <a:rPr lang="en-US" i="1" dirty="0" err="1"/>
              <a:t>sağlık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iyilik</a:t>
            </a:r>
            <a:r>
              <a:rPr lang="en-US" i="1" dirty="0"/>
              <a:t> </a:t>
            </a:r>
            <a:r>
              <a:rPr lang="en-US" i="1" dirty="0" err="1"/>
              <a:t>durumunu</a:t>
            </a:r>
            <a:r>
              <a:rPr lang="en-US" i="1" dirty="0"/>
              <a:t> </a:t>
            </a:r>
            <a:r>
              <a:rPr lang="en-US" i="1" dirty="0" err="1"/>
              <a:t>geliştirir</a:t>
            </a:r>
            <a:r>
              <a:rPr lang="en-US" i="1" dirty="0"/>
              <a:t>. </a:t>
            </a:r>
            <a:endParaRPr lang="en-US" i="1" dirty="0" smtClean="0"/>
          </a:p>
          <a:p>
            <a:pPr lvl="1"/>
            <a:endParaRPr lang="en-US" dirty="0"/>
          </a:p>
          <a:p>
            <a:pPr lvl="1"/>
            <a:r>
              <a:rPr lang="tr-TR" dirty="0" smtClean="0"/>
              <a:t>Girişimler uygun ve etkili olmalı, ve olabilen her durumda sağlam kanıtlara dayandırılmalıdır.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Gereksinim olmadan yapılan girişimler zarara neden olabilir ve değerli sağlık kaynaklarının boşa harcanmasına yol açar.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565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46082" name="Picture 2" descr="http://aile.atauni.edu.tr/egiticilere/WoncaAgaci/WoncaAgac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0"/>
            <a:ext cx="9159875" cy="6870700"/>
          </a:xfrm>
          <a:noFill/>
        </p:spPr>
      </p:pic>
      <p:sp>
        <p:nvSpPr>
          <p:cNvPr id="46083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550D22D1-F099-4D43-8383-0B97F8DCE004}" type="slidenum">
              <a:rPr lang="tr-TR"/>
              <a:pPr/>
              <a:t>27</a:t>
            </a:fld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689100" y="21209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 5- TOPLUM YÖNELİMLİ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Calibri" charset="0"/>
              </a:rPr>
              <a:t>TOPLUMUN SAĞLIĞINDAN SORUMLU</a:t>
            </a:r>
          </a:p>
          <a:p>
            <a:pPr eaLnBrk="1" hangingPunct="1"/>
            <a:endParaRPr lang="tr-TR" sz="2400" i="1" dirty="0">
              <a:latin typeface="Calibri" charset="0"/>
            </a:endParaRPr>
          </a:p>
          <a:p>
            <a:pPr lvl="1" eaLnBrk="1" hangingPunct="1"/>
            <a:r>
              <a:rPr lang="tr-TR" i="1" dirty="0"/>
              <a:t>Toplumun sağlığı için özel bir sorumluluk üstlenir.</a:t>
            </a:r>
            <a:endParaRPr lang="tr-TR" dirty="0"/>
          </a:p>
          <a:p>
            <a:pPr lvl="1" eaLnBrk="1" hangingPunct="1"/>
            <a:endParaRPr lang="tr-TR" dirty="0"/>
          </a:p>
          <a:p>
            <a:pPr lvl="1" eaLnBrk="1" hangingPunct="1"/>
            <a:r>
              <a:rPr lang="tr-TR" dirty="0"/>
              <a:t>Disiplin, sağlık konularında hem bireylere hem de topluma karşı bir sorumluluk taşıdığını kabul eder.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579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50178" name="Picture 2" descr="http://aile.atauni.edu.tr/egiticilere/WoncaAgaci/WoncaAgac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75"/>
            <a:ext cx="9144000" cy="6858000"/>
          </a:xfrm>
          <a:noFill/>
        </p:spPr>
      </p:pic>
      <p:sp>
        <p:nvSpPr>
          <p:cNvPr id="50179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FDA39AAA-131E-D54D-8349-D0909EA5DE76}" type="slidenum">
              <a:rPr lang="tr-TR"/>
              <a:pPr/>
              <a:t>29</a:t>
            </a:fld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800600" y="33401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ea typeface="ＭＳ Ｐゴシック" pitchFamily="34" charset="-128"/>
              </a:rPr>
              <a:t>Hedefler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dirty="0">
                <a:latin typeface="Calibri" charset="0"/>
              </a:rPr>
              <a:t>Aile hekimliğinin temel özelliklerini sayabilmek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dirty="0">
                <a:latin typeface="Calibri" charset="0"/>
              </a:rPr>
              <a:t>Aile hekimliği çekirdek yeterliliklerini sayabilmek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dirty="0">
                <a:latin typeface="Calibri" charset="0"/>
              </a:rPr>
              <a:t>Bütüncül yaklaşımı açıklayabilmek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dirty="0">
                <a:latin typeface="Calibri" charset="0"/>
              </a:rPr>
              <a:t>Özgün problem çözme becerisi özelliğini açıklayabilmek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46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charset="0"/>
              </a:rPr>
              <a:t> </a:t>
            </a:r>
            <a:r>
              <a:rPr lang="tr-TR" sz="4800" dirty="0">
                <a:latin typeface="Calibri" charset="0"/>
              </a:rPr>
              <a:t>6- BÜTÜNCÜL MODELLEME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Calibri" charset="0"/>
              </a:rPr>
              <a:t>FİZİK, PSİKOLOJİK, SOSYAL, KÜLTÜREL, VAROLUŞÇU</a:t>
            </a:r>
          </a:p>
          <a:p>
            <a:pPr lvl="1"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tr-TR" dirty="0">
                <a:latin typeface="Calibri" charset="0"/>
              </a:rPr>
              <a:t>Sağlık sorunlarını fiziksel, ruhsal, toplumsal, kültürel ve varoluş boyutlarıyla ele alır.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558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alibri" charset="0"/>
              </a:rPr>
              <a:t> </a:t>
            </a:r>
            <a:r>
              <a:rPr lang="tr-TR" sz="4800" dirty="0">
                <a:latin typeface="Calibri" charset="0"/>
              </a:rPr>
              <a:t>6- BÜTÜNCÜL MODELLEME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Calibri" charset="0"/>
              </a:rPr>
              <a:t>FİZİK, PSİKOLOJİK, SOSYAL, KÜLTÜREL, VAROLUŞÇU</a:t>
            </a:r>
          </a:p>
          <a:p>
            <a:pPr lvl="1"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tr-TR" dirty="0">
                <a:latin typeface="Calibri" charset="0"/>
              </a:rPr>
              <a:t>Disiplin tüm bu boyutları aynı anda tanımak ve her birine gereken önemi vermek zorundadır.</a:t>
            </a:r>
          </a:p>
          <a:p>
            <a:pPr lvl="1"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tr-TR" dirty="0">
                <a:latin typeface="Calibri" charset="0"/>
              </a:rPr>
              <a:t>Bunların çoğu rahatsızlık davranışını ve hastalık kalıplarını değiştirir ve çoğu mutsuzluğun nedeni hasta için sorunun temelindeki nedeni dikkate almayan girişimlerdir.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767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ea typeface="+mj-ea"/>
                <a:cs typeface="+mj-cs"/>
              </a:rPr>
              <a:t>KAYNAK</a:t>
            </a:r>
            <a:endParaRPr lang="tr-TR" sz="3600" dirty="0">
              <a:ea typeface="+mj-ea"/>
              <a:cs typeface="+mj-cs"/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9263"/>
            <a:ext cx="7772400" cy="4411662"/>
          </a:xfrm>
        </p:spPr>
        <p:txBody>
          <a:bodyPr/>
          <a:lstStyle/>
          <a:p>
            <a:pPr eaLnBrk="1" hangingPunct="1"/>
            <a:r>
              <a:rPr lang="tr-TR" sz="2400">
                <a:latin typeface="Calibri" charset="0"/>
              </a:rPr>
              <a:t>Aile Hekimliği Avrupa Tanımı WONCA Avrupa 2002-2011 </a:t>
            </a:r>
          </a:p>
        </p:txBody>
      </p:sp>
      <p:sp>
        <p:nvSpPr>
          <p:cNvPr id="53251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BC488D36-71FC-914B-A08F-ADD09F5D702F}" type="slidenum">
              <a:rPr lang="tr-TR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DCC363A1-1521-3B4D-902F-07C986E07397}" type="slidenum">
              <a:rPr lang="tr-TR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36A3D4FB-6F16-4947-B9F9-DA664822DB36}" type="slidenum">
              <a:rPr lang="tr-TR"/>
              <a:pPr/>
              <a:t>4</a:t>
            </a:fld>
            <a:endParaRPr lang="tr-T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t="71780" r="24384"/>
          <a:stretch>
            <a:fillRect/>
          </a:stretch>
        </p:blipFill>
        <p:spPr bwMode="auto">
          <a:xfrm>
            <a:off x="1797050" y="685800"/>
            <a:ext cx="492283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003D0B52-62B8-7B4A-9B8E-2A52CDC4835A}" type="slidenum">
              <a:rPr lang="tr-TR"/>
              <a:pPr/>
              <a:t>5</a:t>
            </a:fld>
            <a:endParaRPr lang="tr-TR"/>
          </a:p>
        </p:txBody>
      </p:sp>
      <p:sp>
        <p:nvSpPr>
          <p:cNvPr id="2" name="Dikdörtgen Belirtme Çizgisi 1"/>
          <p:cNvSpPr/>
          <p:nvPr/>
        </p:nvSpPr>
        <p:spPr>
          <a:xfrm>
            <a:off x="228600" y="3295650"/>
            <a:ext cx="2286000" cy="2800350"/>
          </a:xfrm>
          <a:prstGeom prst="wedgeRectCallout">
            <a:avLst>
              <a:gd name="adj1" fmla="val 39841"/>
              <a:gd name="adj2" fmla="val -90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Doktorun mesleksel yeteneklerine, değerlerine ve etiğe dayalı olma</a:t>
            </a:r>
          </a:p>
        </p:txBody>
      </p:sp>
      <p:sp>
        <p:nvSpPr>
          <p:cNvPr id="5" name="Dikdörtgen Belirtme Çizgisi 4"/>
          <p:cNvSpPr/>
          <p:nvPr/>
        </p:nvSpPr>
        <p:spPr>
          <a:xfrm>
            <a:off x="3124200" y="3276600"/>
            <a:ext cx="2286000" cy="2819400"/>
          </a:xfrm>
          <a:prstGeom prst="wedgeRectCallout">
            <a:avLst>
              <a:gd name="adj1" fmla="val 389"/>
              <a:gd name="adj2" fmla="val -91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Tıbbi uygulamaya eleştirel ve araştırmaya dayalı bir yaklaşım gösterme ve sürekli öğrenme ve kalite geliştirme yoluyla bunu sürdürme</a:t>
            </a:r>
          </a:p>
        </p:txBody>
      </p:sp>
      <p:sp>
        <p:nvSpPr>
          <p:cNvPr id="6" name="Dikdörtgen Belirtme Çizgisi 5"/>
          <p:cNvSpPr/>
          <p:nvPr/>
        </p:nvSpPr>
        <p:spPr>
          <a:xfrm>
            <a:off x="5943600" y="3276600"/>
            <a:ext cx="2286000" cy="2819400"/>
          </a:xfrm>
          <a:prstGeom prst="wedgeRectCallout">
            <a:avLst>
              <a:gd name="adj1" fmla="val -41803"/>
              <a:gd name="adj2" fmla="val -91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Kişi, aile, toplum ve kültürleri arasındaki bağlantısal ilişkileri kullanma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20482" name="Picture 2" descr="http://aile.atauni.edu.tr/egiticilere/WoncaAgaci/WoncaAgac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-5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Slayt Numarası Yer Tutucus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8EFC6B51-63A9-8044-A02E-4926B027749D}" type="slidenum">
              <a:rPr lang="tr-TR"/>
              <a:pPr/>
              <a:t>6</a:t>
            </a:fld>
            <a:endParaRPr lang="tr-TR"/>
          </a:p>
        </p:txBody>
      </p:sp>
      <p:sp>
        <p:nvSpPr>
          <p:cNvPr id="2" name="Oval 1"/>
          <p:cNvSpPr/>
          <p:nvPr/>
        </p:nvSpPr>
        <p:spPr>
          <a:xfrm>
            <a:off x="4914900" y="2413000"/>
            <a:ext cx="2452688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Calibri" charset="0"/>
              </a:rPr>
              <a:t>İLK </a:t>
            </a:r>
            <a:r>
              <a:rPr lang="tr-TR" dirty="0" smtClean="0">
                <a:latin typeface="Calibri" charset="0"/>
              </a:rPr>
              <a:t>TEMAS</a:t>
            </a:r>
          </a:p>
          <a:p>
            <a:pPr eaLnBrk="1" hangingPunct="1"/>
            <a:endParaRPr lang="tr-TR" dirty="0">
              <a:latin typeface="Calibri" charset="0"/>
            </a:endParaRPr>
          </a:p>
          <a:p>
            <a:pPr lvl="1" eaLnBrk="1" hangingPunct="1"/>
            <a:r>
              <a:rPr lang="en-US" i="1" dirty="0">
                <a:latin typeface="Calibri" charset="0"/>
              </a:rPr>
              <a:t>Normal </a:t>
            </a:r>
            <a:r>
              <a:rPr lang="en-US" i="1" dirty="0" err="1">
                <a:latin typeface="Calibri" charset="0"/>
              </a:rPr>
              <a:t>olarak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sağlık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sistemiyle</a:t>
            </a:r>
            <a:r>
              <a:rPr lang="en-US" i="1" dirty="0">
                <a:latin typeface="Calibri" charset="0"/>
              </a:rPr>
              <a:t> ilk </a:t>
            </a:r>
            <a:r>
              <a:rPr lang="en-US" i="1" dirty="0" err="1">
                <a:latin typeface="Calibri" charset="0"/>
              </a:rPr>
              <a:t>tıbbi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temas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noktasını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oluşturur</a:t>
            </a:r>
            <a:r>
              <a:rPr lang="en-US" i="1" dirty="0">
                <a:latin typeface="Calibri" charset="0"/>
              </a:rPr>
              <a:t>;</a:t>
            </a:r>
          </a:p>
          <a:p>
            <a:pPr lvl="1" eaLnBrk="1" hangingPunct="1"/>
            <a:endParaRPr lang="en-US" i="1" dirty="0">
              <a:latin typeface="Calibri" charset="0"/>
            </a:endParaRPr>
          </a:p>
          <a:p>
            <a:pPr lvl="1" eaLnBrk="1" hangingPunct="1"/>
            <a:r>
              <a:rPr lang="en-US" i="1" dirty="0" err="1">
                <a:latin typeface="Calibri" charset="0"/>
              </a:rPr>
              <a:t>Hizmet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almak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isteyenlere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açık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ve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sınırsız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bir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giriş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sağlar</a:t>
            </a:r>
            <a:r>
              <a:rPr lang="en-US" i="1" dirty="0">
                <a:latin typeface="Calibri" charset="0"/>
              </a:rPr>
              <a:t>;</a:t>
            </a:r>
          </a:p>
          <a:p>
            <a:pPr lvl="1" eaLnBrk="1" hangingPunct="1"/>
            <a:endParaRPr lang="en-US" i="1" dirty="0">
              <a:latin typeface="Calibri" charset="0"/>
            </a:endParaRPr>
          </a:p>
          <a:p>
            <a:pPr lvl="1" eaLnBrk="1" hangingPunct="1"/>
            <a:r>
              <a:rPr lang="en-US" i="1" dirty="0" err="1">
                <a:latin typeface="Calibri" charset="0"/>
              </a:rPr>
              <a:t>Yaş</a:t>
            </a:r>
            <a:r>
              <a:rPr lang="en-US" i="1" dirty="0">
                <a:latin typeface="Calibri" charset="0"/>
              </a:rPr>
              <a:t>, </a:t>
            </a:r>
            <a:r>
              <a:rPr lang="en-US" i="1" dirty="0" err="1">
                <a:latin typeface="Calibri" charset="0"/>
              </a:rPr>
              <a:t>cinsiyet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ya</a:t>
            </a:r>
            <a:r>
              <a:rPr lang="en-US" i="1" dirty="0">
                <a:latin typeface="Calibri" charset="0"/>
              </a:rPr>
              <a:t> da </a:t>
            </a:r>
            <a:r>
              <a:rPr lang="en-US" i="1" dirty="0" err="1">
                <a:latin typeface="Calibri" charset="0"/>
              </a:rPr>
              <a:t>kişinin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başka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herhangi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bir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özelliğine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bakmaksızın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tüm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sağlık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sorunlarıyla</a:t>
            </a:r>
            <a:r>
              <a:rPr lang="en-US" i="1" dirty="0">
                <a:latin typeface="Calibri" charset="0"/>
              </a:rPr>
              <a:t> </a:t>
            </a:r>
            <a:r>
              <a:rPr lang="en-US" i="1" dirty="0" err="1">
                <a:latin typeface="Calibri" charset="0"/>
              </a:rPr>
              <a:t>ilgilenir</a:t>
            </a:r>
            <a:r>
              <a:rPr lang="en-US" i="1" dirty="0">
                <a:latin typeface="Calibri" charset="0"/>
              </a:rPr>
              <a:t>. </a:t>
            </a:r>
            <a:endParaRPr lang="en-US" dirty="0">
              <a:latin typeface="Calibri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48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>
                <a:latin typeface="Calibri" charset="0"/>
              </a:rPr>
              <a:t> </a:t>
            </a:r>
            <a:r>
              <a:rPr lang="tr-TR" sz="4800" dirty="0">
                <a:latin typeface="Calibri" charset="0"/>
              </a:rPr>
              <a:t>1-BİRİNCİ BASAMAK YÖNETİMİ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dirty="0">
                <a:latin typeface="Calibri" charset="0"/>
              </a:rPr>
              <a:t>KOORDİNASYON VE </a:t>
            </a:r>
            <a:r>
              <a:rPr lang="tr-TR" sz="2600" dirty="0" smtClean="0">
                <a:latin typeface="Calibri" charset="0"/>
              </a:rPr>
              <a:t>SAVUNUCULUK</a:t>
            </a:r>
          </a:p>
          <a:p>
            <a:pPr eaLnBrk="1" hangingPunct="1"/>
            <a:endParaRPr lang="tr-TR" sz="2600" dirty="0">
              <a:latin typeface="Calibri" charset="0"/>
            </a:endParaRPr>
          </a:p>
          <a:p>
            <a:pPr lvl="1" eaLnBrk="1" hangingPunct="1"/>
            <a:r>
              <a:rPr lang="tr-TR" sz="2200" dirty="0">
                <a:latin typeface="Calibri" charset="0"/>
              </a:rPr>
              <a:t>Sağlık kaynaklarının etkili kullanımını sağlar. </a:t>
            </a:r>
          </a:p>
          <a:p>
            <a:pPr lvl="1" eaLnBrk="1" hangingPunct="1"/>
            <a:endParaRPr lang="tr-TR" sz="2200" dirty="0">
              <a:latin typeface="Calibri" charset="0"/>
            </a:endParaRPr>
          </a:p>
          <a:p>
            <a:pPr lvl="2" eaLnBrk="1" hangingPunct="1"/>
            <a:r>
              <a:rPr lang="tr-TR" dirty="0">
                <a:latin typeface="Calibri" charset="0"/>
              </a:rPr>
              <a:t>Bunu bireylere sunulan bakımı koordine ederek, </a:t>
            </a:r>
          </a:p>
          <a:p>
            <a:pPr lvl="2" eaLnBrk="1" hangingPunct="1"/>
            <a:endParaRPr lang="tr-TR" dirty="0">
              <a:latin typeface="Calibri" charset="0"/>
            </a:endParaRPr>
          </a:p>
          <a:p>
            <a:pPr lvl="2" eaLnBrk="1" hangingPunct="1"/>
            <a:r>
              <a:rPr lang="tr-TR" dirty="0">
                <a:latin typeface="Calibri" charset="0"/>
              </a:rPr>
              <a:t>Birinci basamakta diğer sağlık çalışanlarıyla birlikte </a:t>
            </a:r>
            <a:r>
              <a:rPr lang="tr-TR" dirty="0" smtClean="0">
                <a:latin typeface="Calibri" charset="0"/>
              </a:rPr>
              <a:t>çalışarak,</a:t>
            </a:r>
            <a:endParaRPr lang="tr-TR" dirty="0">
              <a:latin typeface="Calibri" charset="0"/>
            </a:endParaRPr>
          </a:p>
          <a:p>
            <a:pPr lvl="2" eaLnBrk="1" hangingPunct="1"/>
            <a:endParaRPr lang="tr-TR" dirty="0">
              <a:latin typeface="Calibri" charset="0"/>
            </a:endParaRPr>
          </a:p>
          <a:p>
            <a:pPr lvl="2" eaLnBrk="1" hangingPunct="1"/>
            <a:r>
              <a:rPr lang="tr-TR" dirty="0">
                <a:latin typeface="Calibri" charset="0"/>
              </a:rPr>
              <a:t>Gerektiğinde hasta adına üstlendiği </a:t>
            </a:r>
            <a:r>
              <a:rPr lang="tr-TR" dirty="0" err="1">
                <a:latin typeface="Calibri" charset="0"/>
              </a:rPr>
              <a:t>savunmanlık</a:t>
            </a:r>
            <a:r>
              <a:rPr lang="tr-TR" dirty="0">
                <a:latin typeface="Calibri" charset="0"/>
              </a:rPr>
              <a:t> göreviyle diğer uzmanların sunduğu hizmetlerle teması yöneterek yapar.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24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>
                <a:latin typeface="Calibri" charset="0"/>
              </a:rPr>
              <a:t>1-BİRİNCİ BASAMAK YÖNETİMİ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dirty="0">
                <a:latin typeface="Calibri" charset="0"/>
              </a:rPr>
              <a:t>KOORDİNASYON VE </a:t>
            </a:r>
            <a:r>
              <a:rPr lang="tr-TR" sz="2600" dirty="0" smtClean="0">
                <a:latin typeface="Calibri" charset="0"/>
              </a:rPr>
              <a:t>SAVUNUCULUK</a:t>
            </a:r>
          </a:p>
          <a:p>
            <a:pPr eaLnBrk="1" hangingPunct="1">
              <a:lnSpc>
                <a:spcPct val="90000"/>
              </a:lnSpc>
            </a:pPr>
            <a:endParaRPr lang="tr-TR" sz="26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>
                <a:latin typeface="Calibri" charset="0"/>
              </a:rPr>
              <a:t>Bu eşgüdüm sağlama rolü;</a:t>
            </a:r>
          </a:p>
          <a:p>
            <a:pPr lvl="2" eaLnBrk="1" hangingPunct="1">
              <a:lnSpc>
                <a:spcPct val="90000"/>
              </a:lnSpc>
            </a:pPr>
            <a:r>
              <a:rPr lang="tr-TR" dirty="0">
                <a:latin typeface="Calibri" charset="0"/>
              </a:rPr>
              <a:t>Nitelikli birinci basamak sağlık hizmetlerinin anahtar özelliklerinden biri olan ve hastaların özel sorunları için en uygun sağlık çalışanını görmelerini sağlayan verimliliği (maliyet-etkin olma) oluşturur. </a:t>
            </a:r>
          </a:p>
          <a:p>
            <a:pPr lvl="2" eaLnBrk="1" hangingPunct="1">
              <a:lnSpc>
                <a:spcPct val="90000"/>
              </a:lnSpc>
            </a:pPr>
            <a:endParaRPr lang="tr-TR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>
                <a:latin typeface="Calibri" charset="0"/>
              </a:rPr>
              <a:t>Farklı hizmet sunucularının sentezi, bilginin uygun dağıtımı ve tedavi düzenlemeleri, eşgüdüm biriminin varlığına bağlıdır. </a:t>
            </a:r>
          </a:p>
          <a:p>
            <a:pPr lvl="1" eaLnBrk="1" hangingPunct="1">
              <a:lnSpc>
                <a:spcPct val="90000"/>
              </a:lnSpc>
            </a:pPr>
            <a:endParaRPr lang="tr-TR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>
                <a:latin typeface="Calibri" charset="0"/>
              </a:rPr>
              <a:t>Genel pratisyenlik ancak yapısal koşullar izin verirse bu çok önemli görevi yerine getirebilir.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7DD4-8BF1-BD43-8D4C-09B1CFC2F5A1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40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538</TotalTime>
  <Words>1207</Words>
  <Application>Microsoft Macintosh PowerPoint</Application>
  <PresentationFormat>On-screen Show (4:3)</PresentationFormat>
  <Paragraphs>192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AİLE HEKİMLİĞİNİN  TEMEL ÖZELLİKLERİ</vt:lpstr>
      <vt:lpstr>Amaç</vt:lpstr>
      <vt:lpstr>Hedefler</vt:lpstr>
      <vt:lpstr>PowerPoint Presentation</vt:lpstr>
      <vt:lpstr>PowerPoint Presentation</vt:lpstr>
      <vt:lpstr>PowerPoint Presentation</vt:lpstr>
      <vt:lpstr>1-BİRİNCİ BASAMAK YÖNETİMİ</vt:lpstr>
      <vt:lpstr> 1-BİRİNCİ BASAMAK YÖNETİMİ</vt:lpstr>
      <vt:lpstr>1-BİRİNCİ BASAMAK YÖNETİMİ</vt:lpstr>
      <vt:lpstr>1-BİRİNCİ BASAMAK YÖNETİMİ</vt:lpstr>
      <vt:lpstr>1-BİRİNCİ BASAMAK YÖNETİMİ</vt:lpstr>
      <vt:lpstr>PowerPoint Presentation</vt:lpstr>
      <vt:lpstr>2-KİŞİ MERKEZLİ BAKIM</vt:lpstr>
      <vt:lpstr>2-KİŞİ MERKEZLİ BAKIM</vt:lpstr>
      <vt:lpstr>2-KİŞİ MERKEZLİ BAKIM</vt:lpstr>
      <vt:lpstr>2-KİŞİ MERKEZLİ BAKIM</vt:lpstr>
      <vt:lpstr>2-KİŞİ MERKEZLİ BAKIM</vt:lpstr>
      <vt:lpstr>PowerPoint Presentation</vt:lpstr>
      <vt:lpstr>3- ÖZGÜN PROBLEM ÇÖZME BECERİSİ</vt:lpstr>
      <vt:lpstr>3- ÖZGÜN PROBLEM ÇÖZME BECERİSİ</vt:lpstr>
      <vt:lpstr>3- ÖZGÜN PROBLEM ÇÖZME BECERİSİ</vt:lpstr>
      <vt:lpstr>3- ÖZGÜN PROBLEM ÇÖZME BECERİSİ</vt:lpstr>
      <vt:lpstr>PowerPoint Presentation</vt:lpstr>
      <vt:lpstr> 4- KAPSAMLI YAKLAŞIM</vt:lpstr>
      <vt:lpstr> 4- KAPSAMLI YAKLAŞIM</vt:lpstr>
      <vt:lpstr> 4- KAPSAMLI YAKLAŞIM</vt:lpstr>
      <vt:lpstr>PowerPoint Presentation</vt:lpstr>
      <vt:lpstr> 5- TOPLUM YÖNELİMLİ</vt:lpstr>
      <vt:lpstr>PowerPoint Presentation</vt:lpstr>
      <vt:lpstr> 6- BÜTÜNCÜL MODELLEME</vt:lpstr>
      <vt:lpstr> 6- BÜTÜNCÜL MODELLEME</vt:lpstr>
      <vt:lpstr>KAYNAK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ZEHRA ASLAN</cp:lastModifiedBy>
  <cp:revision>76</cp:revision>
  <cp:lastPrinted>1601-01-01T00:00:00Z</cp:lastPrinted>
  <dcterms:created xsi:type="dcterms:W3CDTF">1601-01-01T00:00:00Z</dcterms:created>
  <dcterms:modified xsi:type="dcterms:W3CDTF">2016-10-17T21:47:13Z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