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07" r:id="rId3"/>
    <p:sldId id="308" r:id="rId4"/>
    <p:sldId id="309" r:id="rId5"/>
    <p:sldId id="310" r:id="rId6"/>
    <p:sldId id="313" r:id="rId7"/>
    <p:sldId id="315" r:id="rId8"/>
    <p:sldId id="319" r:id="rId9"/>
    <p:sldId id="321" r:id="rId10"/>
    <p:sldId id="322" r:id="rId11"/>
    <p:sldId id="323" r:id="rId12"/>
    <p:sldId id="324" r:id="rId13"/>
    <p:sldId id="325" r:id="rId14"/>
    <p:sldId id="327" r:id="rId15"/>
    <p:sldId id="328" r:id="rId16"/>
    <p:sldId id="361" r:id="rId17"/>
    <p:sldId id="326" r:id="rId18"/>
    <p:sldId id="359" r:id="rId19"/>
    <p:sldId id="333" r:id="rId20"/>
    <p:sldId id="329" r:id="rId21"/>
    <p:sldId id="332" r:id="rId22"/>
    <p:sldId id="331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6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3" r:id="rId43"/>
    <p:sldId id="354" r:id="rId44"/>
    <p:sldId id="355" r:id="rId45"/>
    <p:sldId id="356" r:id="rId46"/>
    <p:sldId id="357" r:id="rId47"/>
    <p:sldId id="363" r:id="rId48"/>
    <p:sldId id="358" r:id="rId4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10" autoAdjust="0"/>
  </p:normalViewPr>
  <p:slideViewPr>
    <p:cSldViewPr snapToGrid="0">
      <p:cViewPr varScale="1">
        <p:scale>
          <a:sx n="45" d="100"/>
          <a:sy n="45" d="100"/>
        </p:scale>
        <p:origin x="14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87450-7A54-4A34-81CA-745282910AC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778699-D3D8-45DA-AA4A-35600B423B96}">
      <dgm:prSet/>
      <dgm:spPr/>
      <dgm:t>
        <a:bodyPr/>
        <a:lstStyle/>
        <a:p>
          <a:r>
            <a:rPr lang="tr-TR" dirty="0"/>
            <a:t>Her muayenede hastaların boy ve kilo ölçümü yapılmalıdır</a:t>
          </a:r>
          <a:endParaRPr lang="en-US" dirty="0"/>
        </a:p>
      </dgm:t>
    </dgm:pt>
    <dgm:pt modelId="{B31CAA29-0A3F-4BBD-827B-BA5F5575304A}" type="parTrans" cxnId="{5796680C-023C-4836-A26E-3DA2D50AE351}">
      <dgm:prSet/>
      <dgm:spPr/>
      <dgm:t>
        <a:bodyPr/>
        <a:lstStyle/>
        <a:p>
          <a:endParaRPr lang="en-US"/>
        </a:p>
      </dgm:t>
    </dgm:pt>
    <dgm:pt modelId="{EA0839A8-725B-4EB7-A047-F707473BE2BC}" type="sibTrans" cxnId="{5796680C-023C-4836-A26E-3DA2D50AE351}">
      <dgm:prSet/>
      <dgm:spPr/>
      <dgm:t>
        <a:bodyPr/>
        <a:lstStyle/>
        <a:p>
          <a:endParaRPr lang="en-US"/>
        </a:p>
      </dgm:t>
    </dgm:pt>
    <dgm:pt modelId="{9F2E0D77-9138-416A-8160-7E5F6385F10C}">
      <dgm:prSet/>
      <dgm:spPr/>
      <dgm:t>
        <a:bodyPr/>
        <a:lstStyle/>
        <a:p>
          <a:r>
            <a:rPr lang="tr-TR"/>
            <a:t>Yıllık olarak boy ölçümü yapılmalıdır. Bu şekilde veretebral kırıklar saptanabilir</a:t>
          </a:r>
          <a:endParaRPr lang="en-US"/>
        </a:p>
      </dgm:t>
    </dgm:pt>
    <dgm:pt modelId="{C48541C8-94F4-4A10-98FF-F0830ECF058E}" type="parTrans" cxnId="{7B7682F6-2D36-4B22-8119-588281B37B57}">
      <dgm:prSet/>
      <dgm:spPr/>
      <dgm:t>
        <a:bodyPr/>
        <a:lstStyle/>
        <a:p>
          <a:endParaRPr lang="en-US"/>
        </a:p>
      </dgm:t>
    </dgm:pt>
    <dgm:pt modelId="{45C970F1-9F32-46A6-B655-CBA1E91A788F}" type="sibTrans" cxnId="{7B7682F6-2D36-4B22-8119-588281B37B57}">
      <dgm:prSet/>
      <dgm:spPr/>
      <dgm:t>
        <a:bodyPr/>
        <a:lstStyle/>
        <a:p>
          <a:endParaRPr lang="en-US"/>
        </a:p>
      </dgm:t>
    </dgm:pt>
    <dgm:pt modelId="{6AE8F9FD-52D9-4123-8B47-9A256F1D3CCB}">
      <dgm:prSet/>
      <dgm:spPr/>
      <dgm:t>
        <a:bodyPr/>
        <a:lstStyle/>
        <a:p>
          <a:r>
            <a:rPr lang="tr-TR"/>
            <a:t>Bir önceki yıl içindeki düşmelerin hikayesi sorgulanmalıdır. Eğer bir düşme varsa, düşme ve kırık riski için yeniden değerlendirme yapılmalıdır</a:t>
          </a:r>
          <a:endParaRPr lang="en-US"/>
        </a:p>
      </dgm:t>
    </dgm:pt>
    <dgm:pt modelId="{00898181-DB59-40E6-AAFC-481B9AC52F2A}" type="parTrans" cxnId="{A2F15B90-CC08-4061-90C0-A3CAE566E9EA}">
      <dgm:prSet/>
      <dgm:spPr/>
      <dgm:t>
        <a:bodyPr/>
        <a:lstStyle/>
        <a:p>
          <a:endParaRPr lang="en-US"/>
        </a:p>
      </dgm:t>
    </dgm:pt>
    <dgm:pt modelId="{7DD39289-B279-44BE-B242-275D3BED69FA}" type="sibTrans" cxnId="{A2F15B90-CC08-4061-90C0-A3CAE566E9EA}">
      <dgm:prSet/>
      <dgm:spPr/>
      <dgm:t>
        <a:bodyPr/>
        <a:lstStyle/>
        <a:p>
          <a:endParaRPr lang="en-US"/>
        </a:p>
      </dgm:t>
    </dgm:pt>
    <dgm:pt modelId="{B26627F5-A01F-4E0D-8C8E-DD5EBD3AA30D}">
      <dgm:prSet/>
      <dgm:spPr/>
      <dgm:t>
        <a:bodyPr/>
        <a:lstStyle/>
        <a:p>
          <a:r>
            <a:rPr lang="tr-TR"/>
            <a:t>Hastanın ellerini kullanmadan sandalyeden kalkıp kalkamadığı sorgulanmalıdır</a:t>
          </a:r>
          <a:endParaRPr lang="en-US"/>
        </a:p>
      </dgm:t>
    </dgm:pt>
    <dgm:pt modelId="{35EAFB3E-8D2A-4BEE-9D8F-DE583779FBA0}" type="parTrans" cxnId="{C0C0FEA2-4DD9-46C9-97C8-BC088A60FDB7}">
      <dgm:prSet/>
      <dgm:spPr/>
      <dgm:t>
        <a:bodyPr/>
        <a:lstStyle/>
        <a:p>
          <a:endParaRPr lang="en-US"/>
        </a:p>
      </dgm:t>
    </dgm:pt>
    <dgm:pt modelId="{4150DF5E-24B3-4892-B4D4-5264E887D95B}" type="sibTrans" cxnId="{C0C0FEA2-4DD9-46C9-97C8-BC088A60FDB7}">
      <dgm:prSet/>
      <dgm:spPr/>
      <dgm:t>
        <a:bodyPr/>
        <a:lstStyle/>
        <a:p>
          <a:endParaRPr lang="en-US"/>
        </a:p>
      </dgm:t>
    </dgm:pt>
    <dgm:pt modelId="{2F3E72E1-F809-4971-9E72-77C840974BA9}" type="pres">
      <dgm:prSet presAssocID="{81487450-7A54-4A34-81CA-745282910AC5}" presName="vert0" presStyleCnt="0">
        <dgm:presLayoutVars>
          <dgm:dir/>
          <dgm:animOne val="branch"/>
          <dgm:animLvl val="lvl"/>
        </dgm:presLayoutVars>
      </dgm:prSet>
      <dgm:spPr/>
    </dgm:pt>
    <dgm:pt modelId="{AF3856B8-E60B-430F-9DCF-9CE5F0EA151C}" type="pres">
      <dgm:prSet presAssocID="{4A778699-D3D8-45DA-AA4A-35600B423B96}" presName="thickLine" presStyleLbl="alignNode1" presStyleIdx="0" presStyleCnt="4"/>
      <dgm:spPr/>
    </dgm:pt>
    <dgm:pt modelId="{13A8AC9C-CCB6-4197-AE69-9E71977E1681}" type="pres">
      <dgm:prSet presAssocID="{4A778699-D3D8-45DA-AA4A-35600B423B96}" presName="horz1" presStyleCnt="0"/>
      <dgm:spPr/>
    </dgm:pt>
    <dgm:pt modelId="{DC253846-D48F-4F4C-B6BE-C394C2F6F586}" type="pres">
      <dgm:prSet presAssocID="{4A778699-D3D8-45DA-AA4A-35600B423B96}" presName="tx1" presStyleLbl="revTx" presStyleIdx="0" presStyleCnt="4"/>
      <dgm:spPr/>
    </dgm:pt>
    <dgm:pt modelId="{2A4EE276-86D0-4A7B-9F9D-AB22E83CA0BC}" type="pres">
      <dgm:prSet presAssocID="{4A778699-D3D8-45DA-AA4A-35600B423B96}" presName="vert1" presStyleCnt="0"/>
      <dgm:spPr/>
    </dgm:pt>
    <dgm:pt modelId="{9AF48AA9-38A0-4B45-B60C-92E1DD4CB044}" type="pres">
      <dgm:prSet presAssocID="{9F2E0D77-9138-416A-8160-7E5F6385F10C}" presName="thickLine" presStyleLbl="alignNode1" presStyleIdx="1" presStyleCnt="4"/>
      <dgm:spPr/>
    </dgm:pt>
    <dgm:pt modelId="{8A9ACB93-792D-4710-8546-037893C4524A}" type="pres">
      <dgm:prSet presAssocID="{9F2E0D77-9138-416A-8160-7E5F6385F10C}" presName="horz1" presStyleCnt="0"/>
      <dgm:spPr/>
    </dgm:pt>
    <dgm:pt modelId="{2A898851-16D7-40C4-835A-C8A5DC93A523}" type="pres">
      <dgm:prSet presAssocID="{9F2E0D77-9138-416A-8160-7E5F6385F10C}" presName="tx1" presStyleLbl="revTx" presStyleIdx="1" presStyleCnt="4"/>
      <dgm:spPr/>
    </dgm:pt>
    <dgm:pt modelId="{12347826-E3C4-4898-B84A-3CC985B2A360}" type="pres">
      <dgm:prSet presAssocID="{9F2E0D77-9138-416A-8160-7E5F6385F10C}" presName="vert1" presStyleCnt="0"/>
      <dgm:spPr/>
    </dgm:pt>
    <dgm:pt modelId="{6FA16562-B27E-4D27-9091-718DF3B8EF8B}" type="pres">
      <dgm:prSet presAssocID="{6AE8F9FD-52D9-4123-8B47-9A256F1D3CCB}" presName="thickLine" presStyleLbl="alignNode1" presStyleIdx="2" presStyleCnt="4"/>
      <dgm:spPr/>
    </dgm:pt>
    <dgm:pt modelId="{8EA8ED1D-0626-4903-B375-654FC6ABB3E2}" type="pres">
      <dgm:prSet presAssocID="{6AE8F9FD-52D9-4123-8B47-9A256F1D3CCB}" presName="horz1" presStyleCnt="0"/>
      <dgm:spPr/>
    </dgm:pt>
    <dgm:pt modelId="{41353A59-2C98-4AB2-A461-AAD5611016C1}" type="pres">
      <dgm:prSet presAssocID="{6AE8F9FD-52D9-4123-8B47-9A256F1D3CCB}" presName="tx1" presStyleLbl="revTx" presStyleIdx="2" presStyleCnt="4"/>
      <dgm:spPr/>
    </dgm:pt>
    <dgm:pt modelId="{D13E43D8-F8DC-44D4-9063-0BE6B78C2AFC}" type="pres">
      <dgm:prSet presAssocID="{6AE8F9FD-52D9-4123-8B47-9A256F1D3CCB}" presName="vert1" presStyleCnt="0"/>
      <dgm:spPr/>
    </dgm:pt>
    <dgm:pt modelId="{0F458EE1-F9CE-4900-89FC-D1ED1E594DC8}" type="pres">
      <dgm:prSet presAssocID="{B26627F5-A01F-4E0D-8C8E-DD5EBD3AA30D}" presName="thickLine" presStyleLbl="alignNode1" presStyleIdx="3" presStyleCnt="4"/>
      <dgm:spPr/>
    </dgm:pt>
    <dgm:pt modelId="{69EEAB86-B030-4BCB-8BB3-328186D32B38}" type="pres">
      <dgm:prSet presAssocID="{B26627F5-A01F-4E0D-8C8E-DD5EBD3AA30D}" presName="horz1" presStyleCnt="0"/>
      <dgm:spPr/>
    </dgm:pt>
    <dgm:pt modelId="{C9E9DA87-6638-4BED-8F27-220C32DD3294}" type="pres">
      <dgm:prSet presAssocID="{B26627F5-A01F-4E0D-8C8E-DD5EBD3AA30D}" presName="tx1" presStyleLbl="revTx" presStyleIdx="3" presStyleCnt="4"/>
      <dgm:spPr/>
    </dgm:pt>
    <dgm:pt modelId="{3949385B-EEEA-4E41-9ED2-CB1B54B2BF17}" type="pres">
      <dgm:prSet presAssocID="{B26627F5-A01F-4E0D-8C8E-DD5EBD3AA30D}" presName="vert1" presStyleCnt="0"/>
      <dgm:spPr/>
    </dgm:pt>
  </dgm:ptLst>
  <dgm:cxnLst>
    <dgm:cxn modelId="{5796680C-023C-4836-A26E-3DA2D50AE351}" srcId="{81487450-7A54-4A34-81CA-745282910AC5}" destId="{4A778699-D3D8-45DA-AA4A-35600B423B96}" srcOrd="0" destOrd="0" parTransId="{B31CAA29-0A3F-4BBD-827B-BA5F5575304A}" sibTransId="{EA0839A8-725B-4EB7-A047-F707473BE2BC}"/>
    <dgm:cxn modelId="{8760F024-287A-4EFA-AB2E-F3EB2FB053E9}" type="presOf" srcId="{4A778699-D3D8-45DA-AA4A-35600B423B96}" destId="{DC253846-D48F-4F4C-B6BE-C394C2F6F586}" srcOrd="0" destOrd="0" presId="urn:microsoft.com/office/officeart/2008/layout/LinedList"/>
    <dgm:cxn modelId="{A83F217E-9A0F-4C9E-A2AF-D464BE4B6CBF}" type="presOf" srcId="{81487450-7A54-4A34-81CA-745282910AC5}" destId="{2F3E72E1-F809-4971-9E72-77C840974BA9}" srcOrd="0" destOrd="0" presId="urn:microsoft.com/office/officeart/2008/layout/LinedList"/>
    <dgm:cxn modelId="{49652684-4663-4757-88A2-CF76B4C4FCCA}" type="presOf" srcId="{6AE8F9FD-52D9-4123-8B47-9A256F1D3CCB}" destId="{41353A59-2C98-4AB2-A461-AAD5611016C1}" srcOrd="0" destOrd="0" presId="urn:microsoft.com/office/officeart/2008/layout/LinedList"/>
    <dgm:cxn modelId="{A2F15B90-CC08-4061-90C0-A3CAE566E9EA}" srcId="{81487450-7A54-4A34-81CA-745282910AC5}" destId="{6AE8F9FD-52D9-4123-8B47-9A256F1D3CCB}" srcOrd="2" destOrd="0" parTransId="{00898181-DB59-40E6-AAFC-481B9AC52F2A}" sibTransId="{7DD39289-B279-44BE-B242-275D3BED69FA}"/>
    <dgm:cxn modelId="{C0C0FEA2-4DD9-46C9-97C8-BC088A60FDB7}" srcId="{81487450-7A54-4A34-81CA-745282910AC5}" destId="{B26627F5-A01F-4E0D-8C8E-DD5EBD3AA30D}" srcOrd="3" destOrd="0" parTransId="{35EAFB3E-8D2A-4BEE-9D8F-DE583779FBA0}" sibTransId="{4150DF5E-24B3-4892-B4D4-5264E887D95B}"/>
    <dgm:cxn modelId="{88A294D4-65D7-448F-8B3E-42A9CC18199F}" type="presOf" srcId="{B26627F5-A01F-4E0D-8C8E-DD5EBD3AA30D}" destId="{C9E9DA87-6638-4BED-8F27-220C32DD3294}" srcOrd="0" destOrd="0" presId="urn:microsoft.com/office/officeart/2008/layout/LinedList"/>
    <dgm:cxn modelId="{7B7682F6-2D36-4B22-8119-588281B37B57}" srcId="{81487450-7A54-4A34-81CA-745282910AC5}" destId="{9F2E0D77-9138-416A-8160-7E5F6385F10C}" srcOrd="1" destOrd="0" parTransId="{C48541C8-94F4-4A10-98FF-F0830ECF058E}" sibTransId="{45C970F1-9F32-46A6-B655-CBA1E91A788F}"/>
    <dgm:cxn modelId="{DFBF9EF7-70A3-4978-902E-8A8EDDAFAA3E}" type="presOf" srcId="{9F2E0D77-9138-416A-8160-7E5F6385F10C}" destId="{2A898851-16D7-40C4-835A-C8A5DC93A523}" srcOrd="0" destOrd="0" presId="urn:microsoft.com/office/officeart/2008/layout/LinedList"/>
    <dgm:cxn modelId="{1BBAE086-4FE0-4F84-A7F6-EBF5CFFAB6AA}" type="presParOf" srcId="{2F3E72E1-F809-4971-9E72-77C840974BA9}" destId="{AF3856B8-E60B-430F-9DCF-9CE5F0EA151C}" srcOrd="0" destOrd="0" presId="urn:microsoft.com/office/officeart/2008/layout/LinedList"/>
    <dgm:cxn modelId="{473729FC-C538-4BC8-9B69-58F6FE7524BA}" type="presParOf" srcId="{2F3E72E1-F809-4971-9E72-77C840974BA9}" destId="{13A8AC9C-CCB6-4197-AE69-9E71977E1681}" srcOrd="1" destOrd="0" presId="urn:microsoft.com/office/officeart/2008/layout/LinedList"/>
    <dgm:cxn modelId="{7C08E0AC-7D6B-4A63-A1F5-93AB00933AC0}" type="presParOf" srcId="{13A8AC9C-CCB6-4197-AE69-9E71977E1681}" destId="{DC253846-D48F-4F4C-B6BE-C394C2F6F586}" srcOrd="0" destOrd="0" presId="urn:microsoft.com/office/officeart/2008/layout/LinedList"/>
    <dgm:cxn modelId="{0A56F2CA-E0AC-4EFA-A8F1-377BEBB0681A}" type="presParOf" srcId="{13A8AC9C-CCB6-4197-AE69-9E71977E1681}" destId="{2A4EE276-86D0-4A7B-9F9D-AB22E83CA0BC}" srcOrd="1" destOrd="0" presId="urn:microsoft.com/office/officeart/2008/layout/LinedList"/>
    <dgm:cxn modelId="{EA1350DA-E02F-49D1-83ED-529506AAF6B9}" type="presParOf" srcId="{2F3E72E1-F809-4971-9E72-77C840974BA9}" destId="{9AF48AA9-38A0-4B45-B60C-92E1DD4CB044}" srcOrd="2" destOrd="0" presId="urn:microsoft.com/office/officeart/2008/layout/LinedList"/>
    <dgm:cxn modelId="{BBA48EBD-F03B-4E2F-A786-9833C386A802}" type="presParOf" srcId="{2F3E72E1-F809-4971-9E72-77C840974BA9}" destId="{8A9ACB93-792D-4710-8546-037893C4524A}" srcOrd="3" destOrd="0" presId="urn:microsoft.com/office/officeart/2008/layout/LinedList"/>
    <dgm:cxn modelId="{A1F1820B-EE1B-411E-B453-4951F37A1725}" type="presParOf" srcId="{8A9ACB93-792D-4710-8546-037893C4524A}" destId="{2A898851-16D7-40C4-835A-C8A5DC93A523}" srcOrd="0" destOrd="0" presId="urn:microsoft.com/office/officeart/2008/layout/LinedList"/>
    <dgm:cxn modelId="{7B8625A1-D3F2-4A83-88D5-F7D23A423016}" type="presParOf" srcId="{8A9ACB93-792D-4710-8546-037893C4524A}" destId="{12347826-E3C4-4898-B84A-3CC985B2A360}" srcOrd="1" destOrd="0" presId="urn:microsoft.com/office/officeart/2008/layout/LinedList"/>
    <dgm:cxn modelId="{36D141BB-D862-426F-90D8-EC65D5B26FE5}" type="presParOf" srcId="{2F3E72E1-F809-4971-9E72-77C840974BA9}" destId="{6FA16562-B27E-4D27-9091-718DF3B8EF8B}" srcOrd="4" destOrd="0" presId="urn:microsoft.com/office/officeart/2008/layout/LinedList"/>
    <dgm:cxn modelId="{9983E585-C9DB-442F-A0F2-068412847140}" type="presParOf" srcId="{2F3E72E1-F809-4971-9E72-77C840974BA9}" destId="{8EA8ED1D-0626-4903-B375-654FC6ABB3E2}" srcOrd="5" destOrd="0" presId="urn:microsoft.com/office/officeart/2008/layout/LinedList"/>
    <dgm:cxn modelId="{774BAB1B-124C-4FB0-9528-902870C2C691}" type="presParOf" srcId="{8EA8ED1D-0626-4903-B375-654FC6ABB3E2}" destId="{41353A59-2C98-4AB2-A461-AAD5611016C1}" srcOrd="0" destOrd="0" presId="urn:microsoft.com/office/officeart/2008/layout/LinedList"/>
    <dgm:cxn modelId="{6F674D32-C38E-42D6-B4D9-B1A68BFE6C81}" type="presParOf" srcId="{8EA8ED1D-0626-4903-B375-654FC6ABB3E2}" destId="{D13E43D8-F8DC-44D4-9063-0BE6B78C2AFC}" srcOrd="1" destOrd="0" presId="urn:microsoft.com/office/officeart/2008/layout/LinedList"/>
    <dgm:cxn modelId="{9D62863D-4B0D-4808-A675-7421AE90F23D}" type="presParOf" srcId="{2F3E72E1-F809-4971-9E72-77C840974BA9}" destId="{0F458EE1-F9CE-4900-89FC-D1ED1E594DC8}" srcOrd="6" destOrd="0" presId="urn:microsoft.com/office/officeart/2008/layout/LinedList"/>
    <dgm:cxn modelId="{9E93626C-BF2F-4B56-8DE6-0A3343B9C2E8}" type="presParOf" srcId="{2F3E72E1-F809-4971-9E72-77C840974BA9}" destId="{69EEAB86-B030-4BCB-8BB3-328186D32B38}" srcOrd="7" destOrd="0" presId="urn:microsoft.com/office/officeart/2008/layout/LinedList"/>
    <dgm:cxn modelId="{C1C77DC6-6466-42F2-81AA-D091807B1077}" type="presParOf" srcId="{69EEAB86-B030-4BCB-8BB3-328186D32B38}" destId="{C9E9DA87-6638-4BED-8F27-220C32DD3294}" srcOrd="0" destOrd="0" presId="urn:microsoft.com/office/officeart/2008/layout/LinedList"/>
    <dgm:cxn modelId="{88190149-8B18-486C-9050-D83CF3151F8C}" type="presParOf" srcId="{69EEAB86-B030-4BCB-8BB3-328186D32B38}" destId="{3949385B-EEEA-4E41-9ED2-CB1B54B2BF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856B8-E60B-430F-9DCF-9CE5F0EA151C}">
      <dsp:nvSpPr>
        <dsp:cNvPr id="0" name=""/>
        <dsp:cNvSpPr/>
      </dsp:nvSpPr>
      <dsp:spPr>
        <a:xfrm>
          <a:off x="0" y="0"/>
          <a:ext cx="8277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53846-D48F-4F4C-B6BE-C394C2F6F586}">
      <dsp:nvSpPr>
        <dsp:cNvPr id="0" name=""/>
        <dsp:cNvSpPr/>
      </dsp:nvSpPr>
      <dsp:spPr>
        <a:xfrm>
          <a:off x="0" y="0"/>
          <a:ext cx="8277225" cy="85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Her muayenede hastaların boy ve kilo ölçümü yapılmalıdır</a:t>
          </a:r>
          <a:endParaRPr lang="en-US" sz="2100" kern="1200" dirty="0"/>
        </a:p>
      </dsp:txBody>
      <dsp:txXfrm>
        <a:off x="0" y="0"/>
        <a:ext cx="8277225" cy="850900"/>
      </dsp:txXfrm>
    </dsp:sp>
    <dsp:sp modelId="{9AF48AA9-38A0-4B45-B60C-92E1DD4CB044}">
      <dsp:nvSpPr>
        <dsp:cNvPr id="0" name=""/>
        <dsp:cNvSpPr/>
      </dsp:nvSpPr>
      <dsp:spPr>
        <a:xfrm>
          <a:off x="0" y="850900"/>
          <a:ext cx="8277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98851-16D7-40C4-835A-C8A5DC93A523}">
      <dsp:nvSpPr>
        <dsp:cNvPr id="0" name=""/>
        <dsp:cNvSpPr/>
      </dsp:nvSpPr>
      <dsp:spPr>
        <a:xfrm>
          <a:off x="0" y="850900"/>
          <a:ext cx="8277225" cy="85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Yıllık olarak boy ölçümü yapılmalıdır. Bu şekilde veretebral kırıklar saptanabilir</a:t>
          </a:r>
          <a:endParaRPr lang="en-US" sz="2100" kern="1200"/>
        </a:p>
      </dsp:txBody>
      <dsp:txXfrm>
        <a:off x="0" y="850900"/>
        <a:ext cx="8277225" cy="850900"/>
      </dsp:txXfrm>
    </dsp:sp>
    <dsp:sp modelId="{6FA16562-B27E-4D27-9091-718DF3B8EF8B}">
      <dsp:nvSpPr>
        <dsp:cNvPr id="0" name=""/>
        <dsp:cNvSpPr/>
      </dsp:nvSpPr>
      <dsp:spPr>
        <a:xfrm>
          <a:off x="0" y="1701800"/>
          <a:ext cx="8277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53A59-2C98-4AB2-A461-AAD5611016C1}">
      <dsp:nvSpPr>
        <dsp:cNvPr id="0" name=""/>
        <dsp:cNvSpPr/>
      </dsp:nvSpPr>
      <dsp:spPr>
        <a:xfrm>
          <a:off x="0" y="1701800"/>
          <a:ext cx="8277225" cy="85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Bir önceki yıl içindeki düşmelerin hikayesi sorgulanmalıdır. Eğer bir düşme varsa, düşme ve kırık riski için yeniden değerlendirme yapılmalıdır</a:t>
          </a:r>
          <a:endParaRPr lang="en-US" sz="2100" kern="1200"/>
        </a:p>
      </dsp:txBody>
      <dsp:txXfrm>
        <a:off x="0" y="1701800"/>
        <a:ext cx="8277225" cy="850900"/>
      </dsp:txXfrm>
    </dsp:sp>
    <dsp:sp modelId="{0F458EE1-F9CE-4900-89FC-D1ED1E594DC8}">
      <dsp:nvSpPr>
        <dsp:cNvPr id="0" name=""/>
        <dsp:cNvSpPr/>
      </dsp:nvSpPr>
      <dsp:spPr>
        <a:xfrm>
          <a:off x="0" y="2552700"/>
          <a:ext cx="8277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9DA87-6638-4BED-8F27-220C32DD3294}">
      <dsp:nvSpPr>
        <dsp:cNvPr id="0" name=""/>
        <dsp:cNvSpPr/>
      </dsp:nvSpPr>
      <dsp:spPr>
        <a:xfrm>
          <a:off x="0" y="2552700"/>
          <a:ext cx="8277225" cy="85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Hastanın ellerini kullanmadan sandalyeden kalkıp kalkamadığı sorgulanmalıdır</a:t>
          </a:r>
          <a:endParaRPr lang="en-US" sz="2100" kern="1200"/>
        </a:p>
      </dsp:txBody>
      <dsp:txXfrm>
        <a:off x="0" y="2552700"/>
        <a:ext cx="8277225" cy="850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7A68F-0CAB-4F06-B5E6-47A7446E3448}" type="datetimeFigureOut">
              <a:rPr lang="tr-TR" smtClean="0"/>
              <a:t>2.12.2023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A6734-F42F-4ECD-A596-1BD259E83A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89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A6734-F42F-4ECD-A596-1BD259E83AD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26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Kafein içeren ve sodalı içecekler idrardan kalsiyum atılımına yol açar.</a:t>
            </a:r>
          </a:p>
          <a:p>
            <a:r>
              <a:rPr lang="tr-TR" dirty="0"/>
              <a:t>(1 kupa kahve 4-6 mg  idrar </a:t>
            </a:r>
            <a:r>
              <a:rPr lang="tr-TR" dirty="0" err="1"/>
              <a:t>Ca</a:t>
            </a:r>
            <a:r>
              <a:rPr lang="tr-TR" dirty="0"/>
              <a:t> kayıp)</a:t>
            </a:r>
          </a:p>
          <a:p>
            <a:r>
              <a:rPr lang="tr-TR" dirty="0"/>
              <a:t>Bu kayıp 2-3 yemek kaşığı süt alımı ile giderilebilir.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A6734-F42F-4ECD-A596-1BD259E83AD5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236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8770" indent="-318770" eaLnBrk="1" hangingPunct="1"/>
            <a:r>
              <a:rPr lang="tr-TR" altLang="ru-RU" sz="1200" dirty="0"/>
              <a:t>Sigara ve alkol alımının kesilmesi</a:t>
            </a:r>
          </a:p>
          <a:p>
            <a:pPr marL="318770" indent="-318770" eaLnBrk="1" hangingPunct="1"/>
            <a:r>
              <a:rPr lang="tr-TR" altLang="ru-RU" sz="1200" dirty="0"/>
              <a:t>Düşme riskinin azaltılması (banyo, halı, terlik, vb..)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A6734-F42F-4ECD-A596-1BD259E83AD5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87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Antirezorptif</a:t>
            </a:r>
            <a:endParaRPr lang="tr-TR" dirty="0"/>
          </a:p>
          <a:p>
            <a:r>
              <a:rPr lang="tr-TR" dirty="0"/>
              <a:t>Anabolik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A6734-F42F-4ECD-A596-1BD259E83AD5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115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ru-RU" sz="1200" dirty="0"/>
              <a:t>Nadir görülür ve genellikle kendi kendini sınırlar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A6734-F42F-4ECD-A596-1BD259E83AD5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279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ru-RU" sz="1200" dirty="0"/>
              <a:t>Kemik çok dinamik bir organdır; sürekli kaybedilip (rezorpsiyon), yeniden yapılır (formasyon)</a:t>
            </a:r>
          </a:p>
          <a:p>
            <a:pPr eaLnBrk="1" hangingPunct="1">
              <a:buFontTx/>
              <a:buNone/>
            </a:pPr>
            <a:r>
              <a:rPr lang="tr-TR" altLang="ru-RU" sz="1400" dirty="0"/>
              <a:t>Doruk kemik kütlesinin</a:t>
            </a:r>
          </a:p>
          <a:p>
            <a:pPr eaLnBrk="1" hangingPunct="1">
              <a:buFontTx/>
              <a:buNone/>
            </a:pPr>
            <a:r>
              <a:rPr lang="tr-TR" altLang="ru-RU" sz="1200" dirty="0"/>
              <a:t> %90’ına 18 yaşında </a:t>
            </a:r>
          </a:p>
          <a:p>
            <a:pPr eaLnBrk="1" hangingPunct="1">
              <a:buFontTx/>
              <a:buNone/>
            </a:pPr>
            <a:r>
              <a:rPr lang="tr-TR" altLang="ru-RU" sz="1200" dirty="0"/>
              <a:t> Tamamına 30 yaş civarında erişilmekte</a:t>
            </a:r>
            <a:endParaRPr lang="tr-TR" altLang="ru-RU" sz="140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A6734-F42F-4ECD-A596-1BD259E83AD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87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ru-RU" sz="1200" dirty="0"/>
              <a:t>Erkeklerde mortalite oranları 2 kat fazladır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A6734-F42F-4ECD-A596-1BD259E83AD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76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Osteoporoz ,kırık oluncaya kadar uyarıcı bulguları olmayan sessiz bir hastalıktır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A6734-F42F-4ECD-A596-1BD259E83AD5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582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FRAJİLİTE KIRIĞI ŞEKLİNDE BULGU VERİR SIKLIKLA.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ru-RU" sz="1200" dirty="0" err="1"/>
              <a:t>Frajilite</a:t>
            </a:r>
            <a:r>
              <a:rPr lang="tr-TR" altLang="ru-RU" sz="1200" dirty="0"/>
              <a:t> kırığı, normal olarak kırık oluşturmayacak derecede düşük düzeyli, düşük enerjili travma olarak bilinen mekanik güçler sonucu oluşan kırıklardır.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A6734-F42F-4ECD-A596-1BD259E83AD5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7980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A6734-F42F-4ECD-A596-1BD259E83AD5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09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A6734-F42F-4ECD-A596-1BD259E83AD5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451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A6734-F42F-4ECD-A596-1BD259E83AD5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2096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Kemik mineral yoğunluk ölçümlerinde, osteoporoz tanısında en düşük T skoru olan bölge göz önüne alınır.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A6734-F42F-4ECD-A596-1BD259E83AD5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1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48EF8D-0ECA-2A6D-7E7B-07911BF4A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617CAF5-EDCF-3562-4040-A11E845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9DB875-ED82-F153-5F89-DA4D2FBA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09B-6A50-4555-A480-9AB1904F86B2}" type="datetimeFigureOut">
              <a:rPr lang="tr-TR" smtClean="0"/>
              <a:t>2.12.2023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DA6A33D-0B1D-1F5C-4810-3A8B548E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065347-917C-E65E-D8A8-5C375313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DA2-F255-4DE8-AAF9-43C4074B9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09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09D884-AE0D-F350-F994-A0630633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2A9084C-0C58-8E81-67F3-6A13252D4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AEC50A-CD76-9A40-01D5-F3F435A2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09B-6A50-4555-A480-9AB1904F86B2}" type="datetimeFigureOut">
              <a:rPr lang="tr-TR" smtClean="0"/>
              <a:t>2.12.2023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3A4E16-498C-5424-470B-2678EABD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25BB01-1F56-7926-CF6E-379089D5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DA2-F255-4DE8-AAF9-43C4074B9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60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D174853-9F99-6CE5-01B5-2D362EEAB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29C398D-5C33-210F-1B9E-12F13D45E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D7D0DE-B061-EE70-7AE9-187CD9A4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09B-6A50-4555-A480-9AB1904F86B2}" type="datetimeFigureOut">
              <a:rPr lang="tr-TR" smtClean="0"/>
              <a:t>2.12.2023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1F72E8-8C8B-9CE5-5F02-8F9E7250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6AD8ED-2CD5-1F4E-6DC9-ECE786B4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DA2-F255-4DE8-AAF9-43C4074B9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63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B45EC8-2EF3-F780-0DDD-0D59CFF1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8D91C0-E675-E998-E4F6-D4A8E5FF8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674AFD-7B87-BE46-53A3-77962BCE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09B-6A50-4555-A480-9AB1904F86B2}" type="datetimeFigureOut">
              <a:rPr lang="tr-TR" smtClean="0"/>
              <a:t>2.12.2023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5FDCB3-9768-DD3A-0219-CFC74B34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DC11A5-322F-5E9E-508E-2BBE45AB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DA2-F255-4DE8-AAF9-43C4074B9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97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1FB2B5-44AD-E6F2-5D91-5064739B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8D1FB0C-A0E1-EDD2-1F22-F66656DAC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89AE86-604A-3B5A-0D01-DDD6910B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09B-6A50-4555-A480-9AB1904F86B2}" type="datetimeFigureOut">
              <a:rPr lang="tr-TR" smtClean="0"/>
              <a:t>2.12.2023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7813DD-A5A5-1780-DB31-658E0AA2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AF0EA5-F07C-3B38-6616-8DF588E3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DA2-F255-4DE8-AAF9-43C4074B9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2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71DC62-3FA3-58D1-2BA9-78BF75EB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C0C1AF-4AAF-1F96-19C7-98585A966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7B920D3-B522-1C18-4564-D858DD5D7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9084DCB-7BE9-5D81-672D-7596EEAB4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09B-6A50-4555-A480-9AB1904F86B2}" type="datetimeFigureOut">
              <a:rPr lang="tr-TR" smtClean="0"/>
              <a:t>2.12.2023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32DB520-0505-DEE7-6030-130CBBEB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1CFE141-2DCE-A736-B167-BDD6F7E2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DA2-F255-4DE8-AAF9-43C4074B9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216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8392C5-7A97-5DA2-6F05-A3A5D98E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DA3DC30-738E-B35A-0420-A2169CEC9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9C82769-2307-A0E9-7998-B3BF4DA7F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2A2FA62-9F0E-755F-7FBA-54E0968D0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AF3D502-A112-BD74-C60E-6523B6DA2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B9C97F5-A83D-62BD-4173-A88ADD10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09B-6A50-4555-A480-9AB1904F86B2}" type="datetimeFigureOut">
              <a:rPr lang="tr-TR" smtClean="0"/>
              <a:t>2.12.2023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31E468D-C4EB-B8DF-038D-B30241F6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66A229F-5347-99E6-FFCB-027F14AB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DA2-F255-4DE8-AAF9-43C4074B9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3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BDFFE3-AD91-D791-0B4B-F2341401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671588C-D300-3433-9811-B6479E89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09B-6A50-4555-A480-9AB1904F86B2}" type="datetimeFigureOut">
              <a:rPr lang="tr-TR" smtClean="0"/>
              <a:t>2.12.2023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ACCDAEC-6AC8-33A2-EF7D-EB3918B3B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9928E9E-06B5-5AB0-8149-D6FEF086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DA2-F255-4DE8-AAF9-43C4074B9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81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8C36EE1-7C05-CBF5-521A-A9CF46ED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09B-6A50-4555-A480-9AB1904F86B2}" type="datetimeFigureOut">
              <a:rPr lang="tr-TR" smtClean="0"/>
              <a:t>2.12.2023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DDE3E81-5A57-A10C-21AB-6687105B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939140E-E8A5-82C0-C5EE-953B8D50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DA2-F255-4DE8-AAF9-43C4074B9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66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D298E3-E14B-A662-FB2B-6DED92870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E898E5-EBC8-DBD0-AC41-E617AA57D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FDB627E-AB55-59CC-2CB2-2DD69AF86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B49C15A-F2F4-1877-20DD-1F168D90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09B-6A50-4555-A480-9AB1904F86B2}" type="datetimeFigureOut">
              <a:rPr lang="tr-TR" smtClean="0"/>
              <a:t>2.12.2023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BAC9EE6-99F5-62A9-15FF-CECD008E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EC14BA-E71D-F256-B04E-DAC2FC69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DA2-F255-4DE8-AAF9-43C4074B9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91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2F3E92-C7E9-DB68-6707-1EF66D51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FF43298-F9D3-8E58-AE5E-6C9E0D398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6BD30FA-65BC-0B63-2EF6-7E28D99B8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F71ABCE-0AAF-A4F2-ABDA-7E1C44A4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09B-6A50-4555-A480-9AB1904F86B2}" type="datetimeFigureOut">
              <a:rPr lang="tr-TR" smtClean="0"/>
              <a:t>2.12.2023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4898628-C2B7-378A-6048-68BDB736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3779944-4F9E-338F-2896-BFBAB1F5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DA2-F255-4DE8-AAF9-43C4074B9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1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49956A1-5ECC-F019-7A3D-D2D7CCA2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E0C6AB4-EF3F-63FB-C2CB-2A57B7162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82DE00-02AA-2101-871B-01D1D97B8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CF09B-6A50-4555-A480-9AB1904F86B2}" type="datetimeFigureOut">
              <a:rPr lang="tr-TR" smtClean="0"/>
              <a:t>2.12.2023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DAA2C4-B3D4-ED67-B2CE-4414D4C12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07343D-AF72-C830-23DB-B9ED982A0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A4DA2-F255-4DE8-AAF9-43C4074B9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406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Rectangle 1844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osteoporozlu kemik yapısı - osteoporoz stok fotoğraflar ve resimler">
            <a:extLst>
              <a:ext uri="{FF2B5EF4-FFF2-40B4-BE49-F238E27FC236}">
                <a16:creationId xmlns:a16="http://schemas.microsoft.com/office/drawing/2014/main" id="{617C165C-421E-3799-2922-E1965CE35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2" b="5388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098FA9D-4EE9-AB71-B24F-0F77D1358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OSTEOPOROZ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DCDE23F-C77D-C0E2-8D48-30EF69A5D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Arş.Gör. Dr. Merve  DİLEKCİ</a:t>
            </a:r>
          </a:p>
          <a:p>
            <a:r>
              <a:rPr lang="tr-TR">
                <a:solidFill>
                  <a:srgbClr val="FFFFFF"/>
                </a:solidFill>
              </a:rPr>
              <a:t>Aile Hekimliği A.B.D.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24CC267-2698-E457-B03F-F9D62C0EA093}"/>
              </a:ext>
            </a:extLst>
          </p:cNvPr>
          <p:cNvSpPr txBox="1"/>
          <p:nvPr/>
        </p:nvSpPr>
        <p:spPr>
          <a:xfrm>
            <a:off x="10004822" y="225944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r-TR" dirty="0"/>
              <a:t>05.12.2023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570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087114-109B-6A98-4DC7-461F2D016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SEKONDER OSTEOPOROZ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D93140D-6DED-44CF-A901-A589DC5BA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23" y="1506537"/>
            <a:ext cx="7070725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Türkiye Endokrinoloji ve Metabolizma Derneği">
            <a:extLst>
              <a:ext uri="{FF2B5EF4-FFF2-40B4-BE49-F238E27FC236}">
                <a16:creationId xmlns:a16="http://schemas.microsoft.com/office/drawing/2014/main" id="{C9D0E64D-85D4-DF91-7AB8-DFAB24872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445165"/>
            <a:ext cx="2291283" cy="9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22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B84B5D-DE56-85C0-76A5-5A691EC6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ETYOLOJİ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AFA499-A3D6-DAD1-37AF-8B94435E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tr-TR" altLang="ru-RU" sz="3000" dirty="0"/>
              <a:t>Kadınlarda </a:t>
            </a:r>
            <a:r>
              <a:rPr lang="tr-TR" altLang="ru-RU" sz="3000" dirty="0" err="1"/>
              <a:t>perimenopozal</a:t>
            </a:r>
            <a:r>
              <a:rPr lang="tr-TR" altLang="ru-RU" sz="3000" dirty="0"/>
              <a:t> ve postmenopozal dönemde görülen östrojen eksikliği</a:t>
            </a:r>
          </a:p>
          <a:p>
            <a:pPr eaLnBrk="1" hangingPunct="1"/>
            <a:endParaRPr lang="tr-TR" altLang="ru-RU" sz="3000" dirty="0"/>
          </a:p>
          <a:p>
            <a:pPr eaLnBrk="1" hangingPunct="1"/>
            <a:r>
              <a:rPr lang="tr-TR" altLang="ru-RU" sz="3000" dirty="0"/>
              <a:t>Yetersiz beslenme</a:t>
            </a:r>
          </a:p>
          <a:p>
            <a:pPr eaLnBrk="1" hangingPunct="1"/>
            <a:endParaRPr lang="tr-TR" altLang="ru-RU" sz="3000" dirty="0"/>
          </a:p>
          <a:p>
            <a:pPr eaLnBrk="1" hangingPunct="1"/>
            <a:r>
              <a:rPr lang="tr-TR" altLang="ru-RU" sz="3000" dirty="0"/>
              <a:t>Fiziksel hareketsizlik</a:t>
            </a:r>
          </a:p>
          <a:p>
            <a:pPr eaLnBrk="1" hangingPunct="1"/>
            <a:endParaRPr lang="tr-TR" altLang="ru-RU" sz="3000" dirty="0"/>
          </a:p>
          <a:p>
            <a:pPr eaLnBrk="1" hangingPunct="1"/>
            <a:r>
              <a:rPr lang="tr-TR" altLang="ru-RU" sz="3000" dirty="0"/>
              <a:t>Kas kütlesi kaybı, düşük vücut ağırlığı, sigara içimi </a:t>
            </a:r>
          </a:p>
          <a:p>
            <a:pPr eaLnBrk="1" hangingPunct="1"/>
            <a:endParaRPr lang="tr-TR" altLang="ru-RU" sz="3000" dirty="0"/>
          </a:p>
          <a:p>
            <a:pPr eaLnBrk="1" hangingPunct="1"/>
            <a:r>
              <a:rPr lang="tr-TR" altLang="ru-RU" sz="3000" dirty="0"/>
              <a:t>Sekonder nedenler</a:t>
            </a:r>
          </a:p>
          <a:p>
            <a:endParaRPr lang="tr-TR" dirty="0"/>
          </a:p>
        </p:txBody>
      </p:sp>
      <p:pic>
        <p:nvPicPr>
          <p:cNvPr id="17412" name="Picture 4" descr="osteoporoz, sağlık hizmetleri. normal ve gözenekli yapıya sahip devasa kemik kesit üzerine oturan minik kadın karakter - osteoporoz stock illustrations">
            <a:extLst>
              <a:ext uri="{FF2B5EF4-FFF2-40B4-BE49-F238E27FC236}">
                <a16:creationId xmlns:a16="http://schemas.microsoft.com/office/drawing/2014/main" id="{D7712183-A5BA-25EE-2475-8B444EEB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6507"/>
            <a:ext cx="4205288" cy="24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8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1A4183-E002-69FB-97CD-466003FA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741E2E-5ECB-5829-AE2F-A144D7D0D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tr-TR" altLang="ru-RU" dirty="0" err="1"/>
              <a:t>Anamnez</a:t>
            </a:r>
            <a:endParaRPr lang="tr-TR" altLang="ru-RU" dirty="0"/>
          </a:p>
          <a:p>
            <a:pPr eaLnBrk="1" hangingPunct="1"/>
            <a:endParaRPr lang="tr-TR" altLang="ru-RU" dirty="0"/>
          </a:p>
          <a:p>
            <a:pPr eaLnBrk="1" hangingPunct="1"/>
            <a:r>
              <a:rPr lang="tr-TR" altLang="ru-RU" dirty="0"/>
              <a:t>Fizik muayene </a:t>
            </a:r>
          </a:p>
          <a:p>
            <a:pPr eaLnBrk="1" hangingPunct="1"/>
            <a:endParaRPr lang="tr-TR" altLang="ru-RU" dirty="0"/>
          </a:p>
          <a:p>
            <a:pPr eaLnBrk="1" hangingPunct="1"/>
            <a:r>
              <a:rPr lang="tr-TR" altLang="ru-RU" dirty="0"/>
              <a:t>Kemik yoğunluğu ölçümü</a:t>
            </a:r>
          </a:p>
          <a:p>
            <a:pPr eaLnBrk="1" hangingPunct="1"/>
            <a:endParaRPr lang="tr-TR" altLang="ru-RU" dirty="0"/>
          </a:p>
          <a:p>
            <a:pPr eaLnBrk="1" hangingPunct="1"/>
            <a:r>
              <a:rPr lang="tr-TR" altLang="ru-RU" dirty="0"/>
              <a:t>Vertebral kırıkların tanısı için vertebra görüntülemesi </a:t>
            </a:r>
          </a:p>
          <a:p>
            <a:pPr eaLnBrk="1" hangingPunct="1"/>
            <a:endParaRPr lang="tr-TR" altLang="ru-RU" dirty="0"/>
          </a:p>
          <a:p>
            <a:pPr eaLnBrk="1" hangingPunct="1"/>
            <a:r>
              <a:rPr lang="tr-TR" altLang="ru-RU" dirty="0"/>
              <a:t>Uygun durumda kırık riskinin değerlendirilmesi </a:t>
            </a:r>
          </a:p>
          <a:p>
            <a:pPr marL="400050" lvl="1" indent="0" eaLnBrk="1" hangingPunct="1">
              <a:buFontTx/>
              <a:buNone/>
            </a:pPr>
            <a:r>
              <a:rPr lang="tr-TR" altLang="ru-RU" sz="2800" dirty="0"/>
              <a:t>Kemik yapım ve yıkım belirteçlerinin osteoporoz tanısında yeri yoktur.</a:t>
            </a:r>
          </a:p>
          <a:p>
            <a:endParaRPr lang="tr-TR" dirty="0"/>
          </a:p>
        </p:txBody>
      </p:sp>
      <p:pic>
        <p:nvPicPr>
          <p:cNvPr id="19458" name="Picture 2" descr="intertrochanteric fracture left femur - osteoporoz stok fotoğraflar ve resimler">
            <a:extLst>
              <a:ext uri="{FF2B5EF4-FFF2-40B4-BE49-F238E27FC236}">
                <a16:creationId xmlns:a16="http://schemas.microsoft.com/office/drawing/2014/main" id="{FD4AECB9-F5D8-7747-2E20-5E1F97085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1397000"/>
            <a:ext cx="4062412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49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A51018-5220-15F5-BCA7-E0922350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A225E0-EFD0-885D-693E-2424AA7B3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ru-RU" dirty="0"/>
              <a:t>Öykü/FM ;</a:t>
            </a:r>
          </a:p>
          <a:p>
            <a:pPr lvl="1" eaLnBrk="1" hangingPunct="1"/>
            <a:endParaRPr lang="tr-TR" altLang="ru-RU" sz="2800" dirty="0"/>
          </a:p>
          <a:p>
            <a:pPr lvl="1" eaLnBrk="1" hangingPunct="1"/>
            <a:r>
              <a:rPr lang="tr-TR" altLang="ru-RU" sz="2800" dirty="0"/>
              <a:t>Ağrı (özellikle bel ve kalçada)</a:t>
            </a:r>
          </a:p>
          <a:p>
            <a:pPr lvl="1" eaLnBrk="1" hangingPunct="1"/>
            <a:r>
              <a:rPr lang="tr-TR" altLang="ru-RU" sz="2800" dirty="0"/>
              <a:t>Boy Kısalması (Beş yıl içinde 3 cm’den fazla)</a:t>
            </a:r>
          </a:p>
          <a:p>
            <a:pPr lvl="1" eaLnBrk="1" hangingPunct="1"/>
            <a:r>
              <a:rPr lang="tr-TR" altLang="ru-RU" sz="2800" dirty="0" err="1"/>
              <a:t>Kifoz</a:t>
            </a:r>
            <a:r>
              <a:rPr lang="tr-TR" altLang="ru-RU" sz="2800" dirty="0"/>
              <a:t> gelişmesi</a:t>
            </a:r>
          </a:p>
          <a:p>
            <a:pPr lvl="1" eaLnBrk="1" hangingPunct="1"/>
            <a:r>
              <a:rPr lang="tr-TR" altLang="ru-RU" sz="2800" dirty="0"/>
              <a:t>Postür bozuklukları </a:t>
            </a:r>
          </a:p>
          <a:p>
            <a:pPr lvl="1" eaLnBrk="1" hangingPunct="1"/>
            <a:r>
              <a:rPr lang="tr-TR" altLang="ru-RU" sz="2800" dirty="0"/>
              <a:t>Akut Kırık bulguları (bel, kalça, el,…)</a:t>
            </a:r>
          </a:p>
          <a:p>
            <a:pPr eaLnBrk="1" hangingPunct="1"/>
            <a:endParaRPr lang="tr-TR" altLang="ru-RU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970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A09BCB-35BA-8AD3-E756-0E96A8F8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F5829F-E516-D6A3-7865-C07822EFC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tr-TR" altLang="ru-RU" dirty="0"/>
          </a:p>
          <a:p>
            <a:pPr eaLnBrk="1" hangingPunct="1"/>
            <a:r>
              <a:rPr lang="tr-TR" altLang="ru-RU" dirty="0"/>
              <a:t>Vertebral kırıkların yaklaşık 2/3 ’ü asemptomatik ;p</a:t>
            </a:r>
            <a:r>
              <a:rPr lang="tr-TR" dirty="0"/>
              <a:t>ubis </a:t>
            </a:r>
            <a:r>
              <a:rPr lang="tr-TR" dirty="0" err="1"/>
              <a:t>verteks</a:t>
            </a:r>
            <a:r>
              <a:rPr lang="tr-TR" dirty="0"/>
              <a:t> mesafesindeki kısalma ile pelvis kaburgalara yaklaşır. </a:t>
            </a:r>
            <a:r>
              <a:rPr lang="tr-TR" dirty="0" err="1"/>
              <a:t>Dispeptik</a:t>
            </a:r>
            <a:r>
              <a:rPr lang="tr-TR" dirty="0"/>
              <a:t> yakınmalar, erken doyma, karında distansiyona neden olabilir.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Torakal</a:t>
            </a:r>
            <a:r>
              <a:rPr lang="tr-TR" dirty="0"/>
              <a:t> vertebralardaki yükseklik kayıpları, akciğer ekspansiyonunu azaltır ve restriktif bir solunum yetmezliği ve kalp fonksiyonlarında bozulma yapabilir.</a:t>
            </a:r>
          </a:p>
        </p:txBody>
      </p:sp>
      <p:pic>
        <p:nvPicPr>
          <p:cNvPr id="20482" name="Picture 2" descr="traumatic spine fracture - osteoporoz stok fotoğraflar ve resimler">
            <a:extLst>
              <a:ext uri="{FF2B5EF4-FFF2-40B4-BE49-F238E27FC236}">
                <a16:creationId xmlns:a16="http://schemas.microsoft.com/office/drawing/2014/main" id="{C0C9BD62-1BB7-28CC-35F5-4E39BA58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455613"/>
            <a:ext cx="2583857" cy="19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9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F8E0BA-7437-EE62-A98F-57A8485C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TANI-ANAMNEZ</a:t>
            </a: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1B186991-60F7-ABDD-29B1-143D2524C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161513"/>
              </p:ext>
            </p:extLst>
          </p:nvPr>
        </p:nvGraphicFramePr>
        <p:xfrm>
          <a:off x="838200" y="1825625"/>
          <a:ext cx="8277225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old man falling down and get bone fracture cartoon character - osteoporoz stock illustrations">
            <a:extLst>
              <a:ext uri="{FF2B5EF4-FFF2-40B4-BE49-F238E27FC236}">
                <a16:creationId xmlns:a16="http://schemas.microsoft.com/office/drawing/2014/main" id="{D85E1319-BFC9-236E-1C04-88B2A9AF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161" y="4343400"/>
            <a:ext cx="3446376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62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52C687-14B1-D3CF-7C21-C54CD1D5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TANI-LABORATUVAR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58165A-9546-B581-BFAD-031CC64E9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Tam kan sayımı</a:t>
            </a:r>
          </a:p>
          <a:p>
            <a:r>
              <a:rPr lang="tr-TR" dirty="0"/>
              <a:t>Serum kalsiyum</a:t>
            </a:r>
          </a:p>
          <a:p>
            <a:r>
              <a:rPr lang="tr-TR" dirty="0"/>
              <a:t>Serum fosfor</a:t>
            </a:r>
          </a:p>
          <a:p>
            <a:r>
              <a:rPr lang="tr-TR" dirty="0"/>
              <a:t>PTH</a:t>
            </a:r>
          </a:p>
          <a:p>
            <a:r>
              <a:rPr lang="tr-TR" dirty="0"/>
              <a:t>25 (OH) D3</a:t>
            </a:r>
          </a:p>
          <a:p>
            <a:r>
              <a:rPr lang="tr-TR" dirty="0"/>
              <a:t>Serum </a:t>
            </a:r>
            <a:r>
              <a:rPr lang="tr-TR" dirty="0" err="1"/>
              <a:t>alkalen</a:t>
            </a:r>
            <a:r>
              <a:rPr lang="tr-TR" dirty="0"/>
              <a:t> fosfataz</a:t>
            </a:r>
          </a:p>
          <a:p>
            <a:r>
              <a:rPr lang="tr-TR" dirty="0"/>
              <a:t>Kreatinin</a:t>
            </a:r>
          </a:p>
          <a:p>
            <a:r>
              <a:rPr lang="tr-TR" dirty="0"/>
              <a:t>TSH</a:t>
            </a:r>
          </a:p>
        </p:txBody>
      </p:sp>
    </p:spTree>
    <p:extLst>
      <p:ext uri="{BB962C8B-B14F-4D97-AF65-F5344CB8AC3E}">
        <p14:creationId xmlns:p14="http://schemas.microsoft.com/office/powerpoint/2010/main" val="1647523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39A60A-7ED5-CBD1-6203-7FC5FD38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C0ED2A-DCA3-BDFF-D1E4-5267CDF27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ru-RU" dirty="0"/>
              <a:t>      Kemik Mineral Yoğunluğu/Dansitesi ;</a:t>
            </a:r>
            <a:r>
              <a:rPr lang="tr-TR" dirty="0"/>
              <a:t> Alansal olarak ölçülür ve her santimetre kareye düşen mineral miktarını gram olarak ifade eder (g/cm2).</a:t>
            </a:r>
            <a:endParaRPr lang="tr-TR" altLang="ru-RU" dirty="0"/>
          </a:p>
          <a:p>
            <a:pPr lvl="2" eaLnBrk="1" hangingPunct="1"/>
            <a:endParaRPr lang="tr-TR" altLang="ru-RU" sz="2800" dirty="0"/>
          </a:p>
          <a:p>
            <a:pPr lvl="2" eaLnBrk="1" hangingPunct="1"/>
            <a:r>
              <a:rPr lang="tr-TR" altLang="ru-RU" sz="2800" dirty="0"/>
              <a:t>Tanı ve tedavide lomber ve kalça DEXA </a:t>
            </a:r>
          </a:p>
          <a:p>
            <a:pPr lvl="2" eaLnBrk="1" hangingPunct="1"/>
            <a:endParaRPr lang="tr-TR" altLang="ru-RU" sz="2800" dirty="0"/>
          </a:p>
          <a:p>
            <a:pPr lvl="2" eaLnBrk="1" hangingPunct="1"/>
            <a:endParaRPr lang="tr-TR" altLang="ru-RU" sz="2800" dirty="0"/>
          </a:p>
          <a:p>
            <a:pPr lvl="2" eaLnBrk="1" hangingPunct="1"/>
            <a:r>
              <a:rPr lang="tr-TR" altLang="ru-RU" sz="2800" dirty="0"/>
              <a:t>DEXA sadece tanıda değil kırık riskini belirlemede, tedavi takibinde de faydalıdır.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575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D4C25C-A609-77B3-30E4-9DF99084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02C590-0C69-563E-054E-8165A9236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Radius ölçümü şu durumlarda yapılmalıdır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Primer hiperparatiroidizm  </a:t>
            </a:r>
          </a:p>
          <a:p>
            <a:endParaRPr lang="tr-TR" dirty="0"/>
          </a:p>
          <a:p>
            <a:r>
              <a:rPr lang="tr-TR" dirty="0" err="1"/>
              <a:t>Morbid</a:t>
            </a:r>
            <a:r>
              <a:rPr lang="tr-TR" dirty="0"/>
              <a:t> obezite  </a:t>
            </a:r>
          </a:p>
          <a:p>
            <a:endParaRPr lang="tr-TR" dirty="0"/>
          </a:p>
          <a:p>
            <a:r>
              <a:rPr lang="tr-TR" dirty="0"/>
              <a:t>Kalça ve vertebra ölçümlerinin yapılamadığı durumlar (protez, </a:t>
            </a:r>
            <a:r>
              <a:rPr lang="tr-TR" dirty="0" err="1"/>
              <a:t>kifoskolyoz</a:t>
            </a:r>
            <a:r>
              <a:rPr lang="tr-TR" dirty="0"/>
              <a:t>)</a:t>
            </a:r>
          </a:p>
          <a:p>
            <a:endParaRPr lang="tr-TR" dirty="0"/>
          </a:p>
        </p:txBody>
      </p:sp>
      <p:pic>
        <p:nvPicPr>
          <p:cNvPr id="13314" name="Picture 2" descr="Di̇stal Radi̇us Kiriği - DİSTAL RADİUS KIRIĞI - DoktorTakvimi.com">
            <a:extLst>
              <a:ext uri="{FF2B5EF4-FFF2-40B4-BE49-F238E27FC236}">
                <a16:creationId xmlns:a16="http://schemas.microsoft.com/office/drawing/2014/main" id="{70C33332-41E6-1A64-E8E8-A8E2C0A0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357438"/>
            <a:ext cx="4714874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44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9CB174-6CDC-B223-A6BB-72C83720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DEXA</a:t>
            </a:r>
          </a:p>
        </p:txBody>
      </p:sp>
      <p:pic>
        <p:nvPicPr>
          <p:cNvPr id="3080" name="Picture 8" descr="Kemik Dansitometresi (DEXA)">
            <a:extLst>
              <a:ext uri="{FF2B5EF4-FFF2-40B4-BE49-F238E27FC236}">
                <a16:creationId xmlns:a16="http://schemas.microsoft.com/office/drawing/2014/main" id="{2F1EDABF-561E-C91B-147B-AF7BBA157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r="3" b="3"/>
          <a:stretch/>
        </p:blipFill>
        <p:spPr bwMode="auto">
          <a:xfrm>
            <a:off x="20" y="-40"/>
            <a:ext cx="6095980" cy="41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EXA | Prognosis Advanced Diagnostic Center">
            <a:extLst>
              <a:ext uri="{FF2B5EF4-FFF2-40B4-BE49-F238E27FC236}">
                <a16:creationId xmlns:a16="http://schemas.microsoft.com/office/drawing/2014/main" id="{C5245EAB-11B0-4525-EA74-7D2786E46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" b="9017"/>
          <a:stretch/>
        </p:blipFill>
        <p:spPr bwMode="auto">
          <a:xfrm>
            <a:off x="6096000" y="2685171"/>
            <a:ext cx="6096000" cy="41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4" name="Straight Connector 3093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3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18C0DB-08AA-667C-64B7-40F5F6E1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4B2B70-F325-A953-B952-FC51B624F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/>
              <a:t>Amaç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/>
              <a:t>Hedefler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/>
              <a:t>Tanım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/>
              <a:t>Sınıflandırma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/>
              <a:t>Epidemiyoloji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 err="1"/>
              <a:t>Etiyopatoloji</a:t>
            </a:r>
            <a:r>
              <a:rPr lang="tr-TR" sz="28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/>
              <a:t>Tanı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/>
              <a:t>KMY ve Tarama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/>
              <a:t>Tedavi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/>
              <a:t>İzlem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8228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EXA (Kemik yoğunluğu) - İstanbul Anadolu Yakası Çamlıca Görüntüleme Merkezi">
            <a:extLst>
              <a:ext uri="{FF2B5EF4-FFF2-40B4-BE49-F238E27FC236}">
                <a16:creationId xmlns:a16="http://schemas.microsoft.com/office/drawing/2014/main" id="{42613528-1593-9AF9-A48E-66C4E208A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" b="78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ECAF4AE-ED55-2CF9-DE69-B3B11AED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tr-TR" sz="4000"/>
              <a:t>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D6A4B2-928B-8234-EB0D-21993113A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tr-TR" altLang="ru-RU" dirty="0"/>
              <a:t>T skoru ;</a:t>
            </a:r>
          </a:p>
          <a:p>
            <a:pPr eaLnBrk="1" hangingPunct="1"/>
            <a:r>
              <a:rPr lang="tr-TR" altLang="ru-RU" dirty="0"/>
              <a:t>Postmenopozal kadınlar ve 50 yaş üstü erkeklerde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ru-RU" dirty="0"/>
          </a:p>
          <a:p>
            <a:pPr marL="0" indent="0" eaLnBrk="1" hangingPunct="1">
              <a:buNone/>
            </a:pPr>
            <a:r>
              <a:rPr lang="tr-TR" altLang="ru-RU" dirty="0"/>
              <a:t>Z skoru  ; </a:t>
            </a:r>
          </a:p>
          <a:p>
            <a:pPr eaLnBrk="1" hangingPunct="1"/>
            <a:r>
              <a:rPr lang="tr-TR" altLang="ru-RU" dirty="0"/>
              <a:t>Premenopozal kadın ve 50 yaş altı erkeklerde </a:t>
            </a:r>
          </a:p>
          <a:p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1358052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F7B28-D064-182D-E729-624826FC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TANI-T SKORU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035BF2-99F5-CA84-D32D-C2C175CB3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ru-RU" dirty="0"/>
              <a:t>WHO ‘ </a:t>
            </a:r>
            <a:r>
              <a:rPr lang="tr-TR" altLang="ru-RU" dirty="0" err="1"/>
              <a:t>nun</a:t>
            </a:r>
            <a:r>
              <a:rPr lang="tr-TR" altLang="ru-RU" dirty="0"/>
              <a:t> kemik mineral yoğunluğuna göre osteoporoz tanımı </a:t>
            </a:r>
          </a:p>
          <a:p>
            <a:endParaRPr lang="tr-T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767E4A0-E0BC-7ADB-4589-32903FA4A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54" y="2600326"/>
            <a:ext cx="10253291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882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C6D8B9-B23A-FBAE-C8A9-9BF7C552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ru-RU"/>
              <a:t>TANI - Z SKORU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FB9058-51E8-D302-CA21-1979F92A8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/>
              <a:t>Z skoru ;</a:t>
            </a:r>
          </a:p>
          <a:p>
            <a:r>
              <a:rPr lang="tr-TR" sz="2800"/>
              <a:t>-2 SD ve altı ise “kronolojik yaşa göre beklenenden düşük kemik kütlesi”</a:t>
            </a:r>
          </a:p>
          <a:p>
            <a:endParaRPr lang="tr-TR" sz="2800"/>
          </a:p>
          <a:p>
            <a:r>
              <a:rPr lang="tr-TR" sz="2800"/>
              <a:t>-2’nin üstünde ise “kronolojik yaşa göre normal kemik kütlesi”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8046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57F83A-5546-4E35-83F0-1BB032D81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811ACA-4DC5-0829-DE3B-54538C144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ru-RU" sz="2800" dirty="0"/>
              <a:t>Vertebra kırığı varlığı kemik mineral yoğunluğu olmadan da osteoporoz varlığını ve tedavi gerekliliğini gösterir.</a:t>
            </a:r>
          </a:p>
          <a:p>
            <a:pPr eaLnBrk="1" hangingPunct="1"/>
            <a:r>
              <a:rPr lang="tr-TR" altLang="ru-RU" sz="2800" dirty="0"/>
              <a:t> Vertebra kırıklarını saptamanın en basit yolu radyolojik görüntülemedir.</a:t>
            </a:r>
          </a:p>
          <a:p>
            <a:endParaRPr lang="tr-T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044255-3A07-48B7-8D2F-41A963A50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31" y="3972719"/>
            <a:ext cx="8386763" cy="2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679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3C84EE-F534-9998-57CD-D6228124C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80" y="445982"/>
            <a:ext cx="5219307" cy="728819"/>
          </a:xfrm>
        </p:spPr>
        <p:txBody>
          <a:bodyPr anchor="b">
            <a:normAutofit/>
          </a:bodyPr>
          <a:lstStyle/>
          <a:p>
            <a:r>
              <a:rPr lang="tr-TR" dirty="0"/>
              <a:t>TANI-RADYOGRAFİ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1A8165-AFA4-27C2-96B4-BB08F14A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53" y="1531733"/>
            <a:ext cx="6386760" cy="4880285"/>
          </a:xfrm>
        </p:spPr>
        <p:txBody>
          <a:bodyPr anchor="t">
            <a:noAutofit/>
          </a:bodyPr>
          <a:lstStyle/>
          <a:p>
            <a:pPr marL="0" indent="0" eaLnBrk="1" hangingPunct="1">
              <a:buNone/>
            </a:pPr>
            <a:endParaRPr lang="tr-TR" altLang="ru-RU" dirty="0"/>
          </a:p>
          <a:p>
            <a:pPr marL="639445" lvl="1" eaLnBrk="1" hangingPunct="1"/>
            <a:r>
              <a:rPr lang="tr-TR" altLang="ru-RU" sz="2800" dirty="0"/>
              <a:t>Osteoporozda rutin olarak </a:t>
            </a:r>
            <a:r>
              <a:rPr lang="tr-TR" altLang="ru-RU" sz="2800" dirty="0" err="1"/>
              <a:t>torakal</a:t>
            </a:r>
            <a:r>
              <a:rPr lang="tr-TR" altLang="ru-RU" sz="2800" dirty="0"/>
              <a:t> ve </a:t>
            </a:r>
            <a:r>
              <a:rPr lang="tr-TR" altLang="ru-RU" sz="2800" dirty="0" err="1"/>
              <a:t>lumbosakral</a:t>
            </a:r>
            <a:r>
              <a:rPr lang="tr-TR" altLang="ru-RU" sz="2800" dirty="0"/>
              <a:t> vertebraların </a:t>
            </a:r>
            <a:r>
              <a:rPr lang="tr-TR" altLang="ru-RU" sz="2800" dirty="0" err="1"/>
              <a:t>anteroposterior</a:t>
            </a:r>
            <a:r>
              <a:rPr lang="tr-TR" altLang="ru-RU" sz="2800" dirty="0"/>
              <a:t>  ve lateral grafileri, pelvisin </a:t>
            </a:r>
            <a:r>
              <a:rPr lang="tr-TR" altLang="ru-RU" sz="2800" dirty="0" err="1"/>
              <a:t>anteroposterior</a:t>
            </a:r>
            <a:r>
              <a:rPr lang="tr-TR" altLang="ru-RU" sz="2800" dirty="0"/>
              <a:t> grafisi çekilmelidir.</a:t>
            </a:r>
          </a:p>
          <a:p>
            <a:pPr marL="639445" lvl="1" eaLnBrk="1" hangingPunct="1"/>
            <a:r>
              <a:rPr lang="tr-TR" altLang="ru-RU" sz="2800" dirty="0"/>
              <a:t>Kemik kaybı %25-30’a vardıktan sonra ancak radyolojik olarak belirlenebilir.</a:t>
            </a:r>
          </a:p>
          <a:p>
            <a:pPr marL="639445" lvl="1" eaLnBrk="1" hangingPunct="1"/>
            <a:r>
              <a:rPr lang="tr-TR" altLang="ru-RU" sz="2800" dirty="0"/>
              <a:t>Bu nedenle tanıda duyarlı değildir fakat olası kırıklar  ve tedavi izlemi açısından değerlendirilmelidir.</a:t>
            </a:r>
          </a:p>
          <a:p>
            <a:endParaRPr lang="tr-TR" dirty="0"/>
          </a:p>
        </p:txBody>
      </p:sp>
      <p:pic>
        <p:nvPicPr>
          <p:cNvPr id="4098" name="Picture 2" descr="OSTEOPOROZ: BİR KEMİK HIRSIZI">
            <a:extLst>
              <a:ext uri="{FF2B5EF4-FFF2-40B4-BE49-F238E27FC236}">
                <a16:creationId xmlns:a16="http://schemas.microsoft.com/office/drawing/2014/main" id="{F9AEDDC2-3066-C3FD-9068-3371A155F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803" y="1713937"/>
            <a:ext cx="5396835" cy="45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6" name="Group 4102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4104" name="Rectangle 4103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5" name="Rectangle 4104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727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700297-33D6-9263-2C93-E89326AD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ru-RU" dirty="0"/>
              <a:t>Kimler KMY İçin Taranmalı? </a:t>
            </a:r>
            <a:endParaRPr lang="tr-TR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916483A-6E37-4815-B24F-AC22A0DFF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/>
          <a:stretch>
            <a:fillRect/>
          </a:stretch>
        </p:blipFill>
        <p:spPr bwMode="auto">
          <a:xfrm>
            <a:off x="957263" y="1575526"/>
            <a:ext cx="9897024" cy="464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4019E00-C620-8CCA-3B82-056EAECC8E01}"/>
              </a:ext>
            </a:extLst>
          </p:cNvPr>
          <p:cNvSpPr txBox="1"/>
          <p:nvPr/>
        </p:nvSpPr>
        <p:spPr>
          <a:xfrm>
            <a:off x="457200" y="6308209"/>
            <a:ext cx="12063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200" dirty="0"/>
              <a:t>Türkiye Endokrinoloji ve Metabolizma Derneği Osteoporoz ve Metabolik Kemik Hastalıkları Tanı ve Tedavi Kılavuzu </a:t>
            </a:r>
          </a:p>
        </p:txBody>
      </p:sp>
    </p:spTree>
    <p:extLst>
      <p:ext uri="{BB962C8B-B14F-4D97-AF65-F5344CB8AC3E}">
        <p14:creationId xmlns:p14="http://schemas.microsoft.com/office/powerpoint/2010/main" val="2582438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E55E66-A618-3C4E-0C4B-7E356D6B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ru-RU" dirty="0"/>
              <a:t>Kimler KMY İçin Taranmalı? 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1D56C97-DEF7-45A7-A59D-36B633CFF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690688"/>
            <a:ext cx="8563212" cy="421592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1E5212C-5AB1-B39E-6415-ECA3E0131C92}"/>
              </a:ext>
            </a:extLst>
          </p:cNvPr>
          <p:cNvSpPr txBox="1"/>
          <p:nvPr/>
        </p:nvSpPr>
        <p:spPr>
          <a:xfrm>
            <a:off x="457200" y="6308209"/>
            <a:ext cx="12063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200" dirty="0"/>
              <a:t>Türkiye Endokrinoloji ve Metabolizma Derneği Osteoporoz ve Metabolik Kemik Hastalıkları Tanı ve Tedavi Kılavuzu </a:t>
            </a:r>
          </a:p>
        </p:txBody>
      </p:sp>
    </p:spTree>
    <p:extLst>
      <p:ext uri="{BB962C8B-B14F-4D97-AF65-F5344CB8AC3E}">
        <p14:creationId xmlns:p14="http://schemas.microsoft.com/office/powerpoint/2010/main" val="1233734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DE23B5-101C-1DD4-8553-111CDEA7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ru-RU" dirty="0"/>
              <a:t>KMY Ölçüm Sıklığı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B092F7-B5BF-1D61-3EF7-52074F799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/>
              <a:t>Tedavi almayan postmenopozal kadın ve 70 yaş üzeri erkeklerde 2 yılda bir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/>
              <a:t>Takip için çekilen DXA ölçümlerinde, T ya da Z skoru yerine kemik mineral yoğunluk  ölçümleri kıyaslanmalı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/>
              <a:t>Ölçümler aynı cihaz ve aynı teknisyen tarafından yapılmalı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8757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671749-FF2D-E11B-1A9E-AD8814989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681037"/>
            <a:ext cx="10515600" cy="1325563"/>
          </a:xfrm>
        </p:spPr>
        <p:txBody>
          <a:bodyPr/>
          <a:lstStyle/>
          <a:p>
            <a:pPr algn="ctr"/>
            <a:r>
              <a:rPr lang="tr-TR" altLang="ru-RU" dirty="0"/>
              <a:t>Kırık Riskinin Değerlendirmesi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5152F3-1346-D61E-750D-0DACC3F7A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ru-RU" sz="2800" dirty="0"/>
          </a:p>
          <a:p>
            <a:pPr marL="318770" indent="-318770" eaLnBrk="1" hangingPunct="1"/>
            <a:endParaRPr lang="tr-TR" altLang="ru-RU" sz="2800" dirty="0"/>
          </a:p>
          <a:p>
            <a:pPr marL="318770" indent="-318770" eaLnBrk="1" hangingPunct="1"/>
            <a:r>
              <a:rPr lang="tr-TR" altLang="ru-RU" sz="2800" dirty="0"/>
              <a:t>Risk faktörlerinin tüm erişkinlerde, özellikle postmenopozal kadınlar, 50 yaşından büyük erkekler ve </a:t>
            </a:r>
            <a:r>
              <a:rPr lang="tr-TR" altLang="ru-RU" sz="2800" dirty="0" err="1"/>
              <a:t>frajilite</a:t>
            </a:r>
            <a:r>
              <a:rPr lang="tr-TR" altLang="ru-RU" sz="2800" dirty="0"/>
              <a:t> kırığı öyküsü olanlarda değerlendirilmesi önerilir.</a:t>
            </a:r>
          </a:p>
          <a:p>
            <a:pPr marL="318770" indent="-318770"/>
            <a:endParaRPr lang="tr-TR" altLang="ru-RU" sz="2800" dirty="0"/>
          </a:p>
          <a:p>
            <a:pPr marL="318770" indent="-318770"/>
            <a:r>
              <a:rPr lang="tr-TR" sz="2800" dirty="0">
                <a:ea typeface="+mn-lt"/>
                <a:cs typeface="+mn-lt"/>
              </a:rPr>
              <a:t>Osteoporozu olan kişiler kırık için yüksek risklidir, ancak osteopeni (T skoru -1.0 ve -2.5 arasında) ya da düşük kemik kütlesi olanlarda kırık riski rölatif olarak yüksektir. </a:t>
            </a:r>
            <a:endParaRPr lang="tr-TR" altLang="ru-RU" sz="2800" dirty="0"/>
          </a:p>
          <a:p>
            <a:endParaRPr lang="tr-TR" dirty="0"/>
          </a:p>
        </p:txBody>
      </p:sp>
      <p:pic>
        <p:nvPicPr>
          <p:cNvPr id="4" name="Picture 2" descr="Osteoporoz kırıkları - Turan&amp;Turan">
            <a:extLst>
              <a:ext uri="{FF2B5EF4-FFF2-40B4-BE49-F238E27FC236}">
                <a16:creationId xmlns:a16="http://schemas.microsoft.com/office/drawing/2014/main" id="{2C6DB26B-22FE-D11D-D473-55D682A4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965" y="364331"/>
            <a:ext cx="2512010" cy="19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59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FC83C8-AD54-BBA4-C519-8A87F29B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ru-RU" dirty="0"/>
              <a:t>Kırık Riskinin Değerlendirmesi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391632-B937-B0AC-F469-75067BB4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8770" indent="-318770" eaLnBrk="1" hangingPunct="1"/>
            <a:endParaRPr lang="tr-TR" altLang="ru-RU" sz="2800" dirty="0"/>
          </a:p>
          <a:p>
            <a:pPr marL="318770" indent="-318770" eaLnBrk="1" hangingPunct="1"/>
            <a:r>
              <a:rPr lang="tr-TR" altLang="ru-RU" sz="2800" dirty="0"/>
              <a:t>Her iki cinste de, kırıkların çoğu DXA ile osteoporoz tespit edilmeyen kişilerde ortaya çıkmaktadır.</a:t>
            </a:r>
          </a:p>
          <a:p>
            <a:pPr eaLnBrk="1" hangingPunct="1"/>
            <a:endParaRPr lang="tr-TR" altLang="ru-RU" sz="2800" dirty="0"/>
          </a:p>
          <a:p>
            <a:pPr marL="318770" indent="-318770" eaLnBrk="1" hangingPunct="1"/>
            <a:r>
              <a:rPr lang="tr-TR" altLang="ru-RU" sz="2800" dirty="0"/>
              <a:t> Bu nedenle, kemik yoğunluğundan bağımsız olarak risk faktörlerinin tüm erişkinlerde değerlendirilmesi önerilir.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103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0401CDE-228D-598B-D16E-1E731A2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pPr algn="ctr"/>
            <a:r>
              <a:rPr lang="tr-TR" sz="4000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544CED-23AC-F339-FFC6-BA6CB07D3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/>
          </a:bodyPr>
          <a:lstStyle/>
          <a:p>
            <a:endParaRPr lang="tr-TR" altLang="ru-RU" dirty="0"/>
          </a:p>
          <a:p>
            <a:r>
              <a:rPr lang="tr-TR" altLang="ru-RU" dirty="0"/>
              <a:t>Osteoporozun tarama, tanı ve tedavisi hakkında bilgi vermek</a:t>
            </a:r>
          </a:p>
          <a:p>
            <a:endParaRPr lang="tr-TR" sz="2000" dirty="0"/>
          </a:p>
        </p:txBody>
      </p:sp>
      <p:pic>
        <p:nvPicPr>
          <p:cNvPr id="14338" name="Picture 2" descr="Fiziksel Tip Ve Rehabilitasyon - Osteoporoz Nedir? - DoktorTakvimi.com">
            <a:extLst>
              <a:ext uri="{FF2B5EF4-FFF2-40B4-BE49-F238E27FC236}">
                <a16:creationId xmlns:a16="http://schemas.microsoft.com/office/drawing/2014/main" id="{085DD43E-BC44-976F-4F7C-A682DF537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2512" y="757881"/>
            <a:ext cx="4598239" cy="26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6C9B7927-B856-43CB-B3BC-D9F4BDC5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9877" y="3565013"/>
            <a:ext cx="4810874" cy="30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980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lowchart: Document 615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9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A7FE09D6-D456-F36B-3D42-EF7DAD58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tr-TR" sz="3200">
                <a:solidFill>
                  <a:srgbClr val="FFFFFF"/>
                </a:solidFill>
              </a:rPr>
              <a:t>FRAX SKORLAMASI</a:t>
            </a:r>
          </a:p>
        </p:txBody>
      </p:sp>
      <p:pic>
        <p:nvPicPr>
          <p:cNvPr id="6146" name="Picture 2" descr="OSTEOPOROZDA RİSK FAKTÖRLERİ - ppt video online indir">
            <a:extLst>
              <a:ext uri="{FF2B5EF4-FFF2-40B4-BE49-F238E27FC236}">
                <a16:creationId xmlns:a16="http://schemas.microsoft.com/office/drawing/2014/main" id="{26057C70-E393-D8C7-7E3E-E8D169995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674162"/>
            <a:ext cx="7347537" cy="551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13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B3A3EF-44EA-91B0-108B-DA280A50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ru-RU" sz="4400" dirty="0"/>
              <a:t>Kırık Riskinin </a:t>
            </a:r>
            <a:r>
              <a:rPr lang="tr-TR" altLang="ru-RU" dirty="0"/>
              <a:t>D</a:t>
            </a:r>
            <a:r>
              <a:rPr lang="tr-TR" altLang="ru-RU" sz="4400" dirty="0"/>
              <a:t>eğerlendirmesi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DF0E4B-36E4-06D8-0BA8-05506CAA4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tr-TR" altLang="ru-RU" sz="2800" dirty="0"/>
          </a:p>
          <a:p>
            <a:pPr marL="0" indent="0" eaLnBrk="1" hangingPunct="1">
              <a:buNone/>
            </a:pPr>
            <a:r>
              <a:rPr lang="tr-TR" altLang="ru-RU" sz="2800" dirty="0"/>
              <a:t>FRAX skorlamasına göre; </a:t>
            </a:r>
          </a:p>
          <a:p>
            <a:pPr marL="0" indent="0" eaLnBrk="1" hangingPunct="1">
              <a:buNone/>
            </a:pPr>
            <a:endParaRPr lang="tr-TR" altLang="ru-RU" sz="2800" dirty="0"/>
          </a:p>
          <a:p>
            <a:pPr eaLnBrk="1" hangingPunct="1"/>
            <a:r>
              <a:rPr lang="tr-TR" altLang="ru-RU" sz="2800" dirty="0"/>
              <a:t>10 yıllık kalça kırığı riski ≥ %3</a:t>
            </a:r>
          </a:p>
          <a:p>
            <a:pPr eaLnBrk="1" hangingPunct="1"/>
            <a:endParaRPr lang="tr-TR" altLang="ru-RU" sz="2800" dirty="0"/>
          </a:p>
          <a:p>
            <a:pPr eaLnBrk="1" hangingPunct="1"/>
            <a:r>
              <a:rPr lang="tr-TR" altLang="ru-RU" sz="2800" dirty="0"/>
              <a:t> Majör osteoporotik kırık riski ≥ %20 </a:t>
            </a:r>
          </a:p>
          <a:p>
            <a:pPr marL="0" indent="0" eaLnBrk="1" hangingPunct="1">
              <a:buNone/>
            </a:pPr>
            <a:r>
              <a:rPr lang="tr-TR" altLang="ru-RU" sz="2800" dirty="0"/>
              <a:t>tedaviye başlanması maliyet-etkin kabul edilmekte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24E8C8B-35E6-D27C-3B7E-85F5E09F3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856" y="1825625"/>
            <a:ext cx="2393687" cy="2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16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B7579F-EFEF-B2D8-8A84-D828F5DE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0B6D284-6D87-DDDD-61AF-9C1772F4E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70" y="1690688"/>
            <a:ext cx="7026718" cy="463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36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48013F-40EF-1AA2-939C-23650625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NONFARMAKOLOJİK TEDAVİ-KALSİYUM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E678C5-876E-D89F-2B8C-85BB19BFF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5788"/>
            <a:ext cx="10515600" cy="1117600"/>
          </a:xfrm>
        </p:spPr>
        <p:txBody>
          <a:bodyPr/>
          <a:lstStyle/>
          <a:p>
            <a:pPr eaLnBrk="1" hangingPunct="1"/>
            <a:r>
              <a:rPr lang="tr-TR" altLang="ru-RU" sz="2800" dirty="0"/>
              <a:t>Premenopozal kadınlarda ve 50-70 yaş arası erkeklerde 1000 mg/gün </a:t>
            </a:r>
          </a:p>
          <a:p>
            <a:pPr eaLnBrk="1" hangingPunct="1"/>
            <a:r>
              <a:rPr lang="tr-TR" altLang="ru-RU" sz="2800" dirty="0"/>
              <a:t>Postmenopozal kadınlarda ve 70 yaş üstü erkeklerde 1200 mg/gün</a:t>
            </a:r>
          </a:p>
          <a:p>
            <a:endParaRPr lang="tr-T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14D19B0-E4D6-4E50-99EE-C4F203C70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4450"/>
            <a:ext cx="8454573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1B5A43A-0460-A68E-6F7C-C89C54142804}"/>
              </a:ext>
            </a:extLst>
          </p:cNvPr>
          <p:cNvSpPr txBox="1"/>
          <p:nvPr/>
        </p:nvSpPr>
        <p:spPr>
          <a:xfrm>
            <a:off x="838200" y="5020488"/>
            <a:ext cx="113728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900" dirty="0"/>
              <a:t>Türkiye Endokrinoloji ve Metabolizma Derneği Osteoporoz ve Metabolik Kemik Hastalıkları Tanı ve Tedavi Kılavuzu </a:t>
            </a:r>
          </a:p>
        </p:txBody>
      </p:sp>
      <p:pic>
        <p:nvPicPr>
          <p:cNvPr id="15362" name="Picture 2" descr="Kalsiyum İçeren Besinler Nelerdir">
            <a:extLst>
              <a:ext uri="{FF2B5EF4-FFF2-40B4-BE49-F238E27FC236}">
                <a16:creationId xmlns:a16="http://schemas.microsoft.com/office/drawing/2014/main" id="{7FC4DA73-06E3-4041-8089-CCA22CBDD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794" y="2640013"/>
            <a:ext cx="3379017" cy="22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48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F0839-5253-0002-EBAB-FB207B33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NONFARMAKOLOJİK TEDAVİ-D VİTAMİNİ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AD3C67-911C-0202-6245-0204924D4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ru-RU" sz="2800" dirty="0"/>
              <a:t>Premenopozal kadınlarda 800-1500 IU/gün</a:t>
            </a:r>
          </a:p>
          <a:p>
            <a:pPr eaLnBrk="1" hangingPunct="1"/>
            <a:endParaRPr lang="tr-TR" altLang="ru-RU" sz="2800" dirty="0"/>
          </a:p>
          <a:p>
            <a:pPr eaLnBrk="1" hangingPunct="1"/>
            <a:r>
              <a:rPr lang="tr-TR" altLang="ru-RU" sz="2800" dirty="0"/>
              <a:t>Postmenopozal kadınlarda 1500-2000 IU/gün</a:t>
            </a:r>
          </a:p>
          <a:p>
            <a:pPr eaLnBrk="1" hangingPunct="1"/>
            <a:endParaRPr lang="tr-TR" altLang="ru-RU" sz="2800" dirty="0"/>
          </a:p>
          <a:p>
            <a:pPr eaLnBrk="1" hangingPunct="1"/>
            <a:r>
              <a:rPr lang="tr-TR" altLang="ru-RU" sz="2800" dirty="0"/>
              <a:t>Serum 25(OH)D düzeylerinin 30 ng/ml’nin üzerinde olması hedeflenmelidir</a:t>
            </a:r>
          </a:p>
          <a:p>
            <a:pPr eaLnBrk="1" hangingPunct="1"/>
            <a:endParaRPr lang="tr-TR" altLang="ru-RU" sz="2800" dirty="0"/>
          </a:p>
          <a:p>
            <a:pPr eaLnBrk="1" hangingPunct="1"/>
            <a:r>
              <a:rPr lang="tr-TR" altLang="ru-RU" sz="2800" dirty="0"/>
              <a:t>Serum 25(OH) D düzeyi ≤ 20 ng/ml olanlarda D vitamini yüklemesi gerekir</a:t>
            </a:r>
          </a:p>
          <a:p>
            <a:endParaRPr lang="tr-TR" dirty="0"/>
          </a:p>
        </p:txBody>
      </p:sp>
      <p:pic>
        <p:nvPicPr>
          <p:cNvPr id="8196" name="Picture 4" descr="D-Colefor Nedir? | Probiyotix.com">
            <a:extLst>
              <a:ext uri="{FF2B5EF4-FFF2-40B4-BE49-F238E27FC236}">
                <a16:creationId xmlns:a16="http://schemas.microsoft.com/office/drawing/2014/main" id="{AC7EAB73-D051-3CA9-67D5-37EF032D5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2369344"/>
            <a:ext cx="163195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egastrol 30 mg / 28 mi̇kropellet kapsül Etkin Madde: Lansoprazol">
            <a:extLst>
              <a:ext uri="{FF2B5EF4-FFF2-40B4-BE49-F238E27FC236}">
                <a16:creationId xmlns:a16="http://schemas.microsoft.com/office/drawing/2014/main" id="{97B1452E-DB63-CC5F-5168-09D09EC68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05" y="1523193"/>
            <a:ext cx="861607" cy="19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19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3B15BD-1859-C36D-D2A1-AE3C1F73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NONFARMAKOLOJİK TEDAVİ-EGZERSİZ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0855F4-0E44-C689-22E2-F5D04964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eaLnBrk="1" hangingPunct="1"/>
            <a:r>
              <a:rPr lang="tr-TR" altLang="ru-RU" dirty="0"/>
              <a:t>Kemik kütlesinin korunması, kırıkların önlenmesi ve düşme riskinin azaltılması için ağırlık taşıyıcı ve kas güçlendirici egzersiz yapılması önerilir. </a:t>
            </a:r>
          </a:p>
          <a:p>
            <a:pPr marL="320675" lvl="1" indent="0" eaLnBrk="1" hangingPunct="1">
              <a:buNone/>
            </a:pPr>
            <a:endParaRPr lang="tr-TR" altLang="ru-RU" sz="2800" dirty="0"/>
          </a:p>
          <a:p>
            <a:pPr marL="320675" lvl="1" indent="0" eaLnBrk="1" hangingPunct="1">
              <a:buNone/>
            </a:pPr>
            <a:endParaRPr lang="tr-TR" altLang="ru-RU" sz="2800" dirty="0"/>
          </a:p>
          <a:p>
            <a:pPr marL="320675" lvl="1" indent="0" eaLnBrk="1" hangingPunct="1">
              <a:buNone/>
            </a:pPr>
            <a:r>
              <a:rPr lang="tr-TR" altLang="ru-RU" sz="2800" dirty="0"/>
              <a:t>        </a:t>
            </a:r>
          </a:p>
          <a:p>
            <a:pPr marL="320675" lvl="1" indent="0" eaLnBrk="1" hangingPunct="1">
              <a:buNone/>
            </a:pPr>
            <a:endParaRPr lang="tr-TR" altLang="ru-RU" sz="2800" dirty="0"/>
          </a:p>
          <a:p>
            <a:pPr marL="320675" lvl="1" indent="0" eaLnBrk="1" hangingPunct="1">
              <a:buNone/>
            </a:pPr>
            <a:endParaRPr lang="tr-TR" altLang="ru-RU" sz="2800" dirty="0"/>
          </a:p>
          <a:p>
            <a:pPr marL="320675" lvl="1" indent="0" eaLnBrk="1" hangingPunct="1">
              <a:buNone/>
            </a:pPr>
            <a:r>
              <a:rPr lang="tr-TR" altLang="ru-RU" sz="2800" dirty="0"/>
              <a:t>        Yerçekimine karşı yapılmadığından, yüzmenin kemikler üzerine                              o      olumlu etkisi yoktur.</a:t>
            </a:r>
          </a:p>
          <a:p>
            <a:endParaRPr lang="tr-TR" dirty="0"/>
          </a:p>
        </p:txBody>
      </p:sp>
      <p:pic>
        <p:nvPicPr>
          <p:cNvPr id="10244" name="Picture 4" descr="Yüzmek Yasaktır Levhası (550337657) Fiyatları ve Özellikleri">
            <a:extLst>
              <a:ext uri="{FF2B5EF4-FFF2-40B4-BE49-F238E27FC236}">
                <a16:creationId xmlns:a16="http://schemas.microsoft.com/office/drawing/2014/main" id="{522109C4-A502-D990-806A-B0203AE4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86336"/>
            <a:ext cx="92913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CFA5736-BC3B-D8FE-97B7-10F7DF6C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14" y="2973849"/>
            <a:ext cx="3206344" cy="20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13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3D51BC-169E-6ACD-57EE-C2BD8E9E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	 NONFARMAKOLOJİK TEDAVİ-EGZERSİZ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0BFBFCB-5FED-C0C9-ECB0-E8B1E2577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8" y="806845"/>
            <a:ext cx="5181600" cy="4351338"/>
          </a:xfrm>
        </p:spPr>
        <p:txBody>
          <a:bodyPr>
            <a:normAutofit/>
          </a:bodyPr>
          <a:lstStyle/>
          <a:p>
            <a:pPr eaLnBrk="1" hangingPunct="1"/>
            <a:endParaRPr lang="tr-TR" altLang="ru-RU" sz="2400" dirty="0"/>
          </a:p>
          <a:p>
            <a:pPr eaLnBrk="1" hangingPunct="1"/>
            <a:endParaRPr lang="tr-TR" altLang="ru-RU" dirty="0"/>
          </a:p>
          <a:p>
            <a:pPr marL="0" indent="0" eaLnBrk="1" hangingPunct="1">
              <a:buNone/>
            </a:pPr>
            <a:r>
              <a:rPr lang="tr-TR" altLang="ru-RU" dirty="0"/>
              <a:t>Ağırlık taşıyıcı egzersizler </a:t>
            </a:r>
          </a:p>
          <a:p>
            <a:pPr eaLnBrk="1" hangingPunct="1"/>
            <a:r>
              <a:rPr lang="tr-TR" altLang="ru-RU" dirty="0"/>
              <a:t>Yürüyüş</a:t>
            </a:r>
          </a:p>
          <a:p>
            <a:pPr eaLnBrk="1" hangingPunct="1"/>
            <a:r>
              <a:rPr lang="tr-TR" altLang="ru-RU" dirty="0"/>
              <a:t>Dans</a:t>
            </a:r>
          </a:p>
          <a:p>
            <a:pPr eaLnBrk="1" hangingPunct="1"/>
            <a:r>
              <a:rPr lang="tr-TR" altLang="ru-RU" dirty="0"/>
              <a:t>Ağırlık kaldırma  </a:t>
            </a:r>
          </a:p>
          <a:p>
            <a:pPr eaLnBrk="1" hangingPunct="1"/>
            <a:r>
              <a:rPr lang="tr-TR" altLang="ru-RU" dirty="0"/>
              <a:t>Tenis</a:t>
            </a:r>
          </a:p>
          <a:p>
            <a:pPr eaLnBrk="1" hangingPunct="1">
              <a:buFontTx/>
              <a:buNone/>
            </a:pPr>
            <a:r>
              <a:rPr lang="tr-TR" altLang="ru-RU" sz="2400" dirty="0"/>
              <a:t> </a:t>
            </a:r>
          </a:p>
          <a:p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04E71C01-EA95-4DC9-55C5-A18967EE3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ru-RU" dirty="0"/>
              <a:t>Kas güçlendirici egzersizler</a:t>
            </a:r>
          </a:p>
          <a:p>
            <a:pPr eaLnBrk="1" hangingPunct="1"/>
            <a:r>
              <a:rPr lang="tr-TR" altLang="ru-RU" dirty="0"/>
              <a:t>Yoga</a:t>
            </a:r>
          </a:p>
          <a:p>
            <a:pPr eaLnBrk="1" hangingPunct="1"/>
            <a:r>
              <a:rPr lang="tr-TR" altLang="ru-RU" dirty="0"/>
              <a:t>Pilates </a:t>
            </a:r>
          </a:p>
          <a:p>
            <a:pPr eaLnBrk="1" hangingPunct="1"/>
            <a:r>
              <a:rPr lang="tr-TR" altLang="ru-RU" dirty="0"/>
              <a:t>Direnç egzersizleri</a:t>
            </a:r>
          </a:p>
          <a:p>
            <a:r>
              <a:rPr lang="tr-TR" altLang="ru-RU" dirty="0"/>
              <a:t>Sırt/postür egzersizleri</a:t>
            </a:r>
          </a:p>
          <a:p>
            <a:endParaRPr lang="tr-TR" dirty="0"/>
          </a:p>
        </p:txBody>
      </p:sp>
      <p:pic>
        <p:nvPicPr>
          <p:cNvPr id="11266" name="Picture 2" descr="Yürüyüş yaparken dikkat etmeniz gereken 12 altın kural - Son dakika sağlık  haberleri – Sözcü">
            <a:extLst>
              <a:ext uri="{FF2B5EF4-FFF2-40B4-BE49-F238E27FC236}">
                <a16:creationId xmlns:a16="http://schemas.microsoft.com/office/drawing/2014/main" id="{A63C962D-AF09-FE6C-ADCF-F966CB1B1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5" y="4405709"/>
            <a:ext cx="2000251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ünyanın en yaşlı tenisçisi 97 yaşında Federer'e meydan okudu - Son dakika  spor haberleri – Sözcü">
            <a:extLst>
              <a:ext uri="{FF2B5EF4-FFF2-40B4-BE49-F238E27FC236}">
                <a16:creationId xmlns:a16="http://schemas.microsoft.com/office/drawing/2014/main" id="{2CE15BBD-2182-3969-59EE-DBF1D93FD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65" y="4052309"/>
            <a:ext cx="2117174" cy="140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60 Yaş Üzerinde Egzersiz - Dr. Deniz Algün">
            <a:extLst>
              <a:ext uri="{FF2B5EF4-FFF2-40B4-BE49-F238E27FC236}">
                <a16:creationId xmlns:a16="http://schemas.microsoft.com/office/drawing/2014/main" id="{355E0120-B07F-D214-E60F-7286561E5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01" y="5346714"/>
            <a:ext cx="2171702" cy="140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Altı Haftalık Pilates Müdahalesinin Kronik Bel Ağrısı Olan 65 Yaş Üstü  Kadınlarda Denge ve Düşme Korkusu Üzerindeki Etkileri">
            <a:extLst>
              <a:ext uri="{FF2B5EF4-FFF2-40B4-BE49-F238E27FC236}">
                <a16:creationId xmlns:a16="http://schemas.microsoft.com/office/drawing/2014/main" id="{3FDCFC5A-B2D3-770A-FB13-0134DE4AB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25170"/>
            <a:ext cx="2457451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Egzersiz Motivasyonu ve Egzersize Uyumu Artırmak İçin Yapılabilecekler |  MoovBuddy">
            <a:extLst>
              <a:ext uri="{FF2B5EF4-FFF2-40B4-BE49-F238E27FC236}">
                <a16:creationId xmlns:a16="http://schemas.microsoft.com/office/drawing/2014/main" id="{055CF008-E9B3-7807-2ACA-DC8CB8C2E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38" y="503435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77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DCF3F2-21BE-F8CF-8A8C-C156BF27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FARMAKOLOJİK 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14CFF8-E0FE-06EB-7AD8-8B32D21D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Kalça kırığı ya da klinik ya da görüntüleme ile saptanan vertebra kırığı bulunması (böyle hastalarda T skoru önemsiz)</a:t>
            </a:r>
          </a:p>
          <a:p>
            <a:pPr marL="857250" lvl="1" indent="-457200" eaLnBrk="1" fontAlgn="auto" hangingPunct="1">
              <a:spcAft>
                <a:spcPts val="0"/>
              </a:spcAft>
              <a:defRPr/>
            </a:pPr>
            <a:endParaRPr lang="tr-TR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 Femur boynu, total kalça ya da </a:t>
            </a:r>
            <a:r>
              <a:rPr lang="tr-TR" dirty="0" err="1"/>
              <a:t>lumbal</a:t>
            </a:r>
            <a:r>
              <a:rPr lang="tr-TR" dirty="0"/>
              <a:t> vertebralardaki T skorun ≤ -2.5 olması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 T skorun -1 ile -2.5 arasında olduğu (osteopeni) düşük kemik kütlesi durumunda 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tr-TR" dirty="0"/>
              <a:t>                         FRAX skorlamasıyla  ; </a:t>
            </a:r>
            <a:r>
              <a:rPr lang="tr-TR" sz="2800" dirty="0"/>
              <a:t>10 yıllık kalça kırığı riski ≥ %3 </a:t>
            </a:r>
          </a:p>
          <a:p>
            <a:pPr marL="320675" lvl="1" indent="0" eaLnBrk="1" fontAlgn="auto" hangingPunct="1">
              <a:spcAft>
                <a:spcPts val="0"/>
              </a:spcAft>
              <a:buNone/>
              <a:defRPr/>
            </a:pPr>
            <a:r>
              <a:rPr lang="tr-TR" sz="2800" dirty="0"/>
              <a:t>                                                            Majör osteoporotik kırık riski ≥ %20</a:t>
            </a:r>
          </a:p>
        </p:txBody>
      </p:sp>
    </p:spTree>
    <p:extLst>
      <p:ext uri="{BB962C8B-B14F-4D97-AF65-F5344CB8AC3E}">
        <p14:creationId xmlns:p14="http://schemas.microsoft.com/office/powerpoint/2010/main" val="116475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E74829-8118-5956-ECFF-A977DF22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FARMAKOLOJİK 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1C8CB5-2775-E1C4-3A99-5F8A0B804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1428750"/>
            <a:ext cx="10653712" cy="54292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tr-TR" dirty="0" err="1">
                <a:solidFill>
                  <a:srgbClr val="C00000"/>
                </a:solidFill>
              </a:rPr>
              <a:t>Bisfosfonatlar</a:t>
            </a:r>
            <a:r>
              <a:rPr lang="tr-TR" dirty="0">
                <a:solidFill>
                  <a:srgbClr val="C00000"/>
                </a:solidFill>
              </a:rPr>
              <a:t> (</a:t>
            </a:r>
            <a:r>
              <a:rPr lang="tr-TR" dirty="0" err="1">
                <a:solidFill>
                  <a:srgbClr val="C00000"/>
                </a:solidFill>
              </a:rPr>
              <a:t>Alendronat,Risedronat,İbandronat,Zolendronik</a:t>
            </a:r>
            <a:r>
              <a:rPr lang="tr-TR" dirty="0">
                <a:solidFill>
                  <a:srgbClr val="C00000"/>
                </a:solidFill>
              </a:rPr>
              <a:t> asit))</a:t>
            </a:r>
          </a:p>
          <a:p>
            <a:pPr>
              <a:defRPr/>
            </a:pPr>
            <a:endParaRPr lang="tr-TR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tr-TR" dirty="0">
                <a:solidFill>
                  <a:srgbClr val="C00000"/>
                </a:solidFill>
              </a:rPr>
              <a:t>Östrojenler  </a:t>
            </a:r>
          </a:p>
          <a:p>
            <a:pPr>
              <a:defRPr/>
            </a:pPr>
            <a:endParaRPr lang="tr-TR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tr-TR" dirty="0">
                <a:solidFill>
                  <a:srgbClr val="C00000"/>
                </a:solidFill>
              </a:rPr>
              <a:t>Kalsitonin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err="1">
                <a:solidFill>
                  <a:srgbClr val="C00000"/>
                </a:solidFill>
              </a:rPr>
              <a:t>Raloksifen</a:t>
            </a:r>
            <a:r>
              <a:rPr lang="tr-TR" sz="2800" dirty="0">
                <a:solidFill>
                  <a:srgbClr val="C00000"/>
                </a:solidFill>
              </a:rPr>
              <a:t> (östrojen agonist/antagonisti)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>
                <a:solidFill>
                  <a:srgbClr val="C00000"/>
                </a:solidFill>
              </a:rPr>
              <a:t>Doku selektif östrojen kompleks (Premenopozal kadınlarda kontrendike)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>
                <a:solidFill>
                  <a:srgbClr val="0070C0"/>
                </a:solidFill>
              </a:rPr>
              <a:t>Paratiroid hormonu  (</a:t>
            </a:r>
            <a:r>
              <a:rPr lang="tr-TR" dirty="0" err="1">
                <a:solidFill>
                  <a:srgbClr val="0070C0"/>
                </a:solidFill>
              </a:rPr>
              <a:t>T</a:t>
            </a:r>
            <a:r>
              <a:rPr lang="tr-TR" sz="2800" dirty="0" err="1">
                <a:solidFill>
                  <a:srgbClr val="0070C0"/>
                </a:solidFill>
              </a:rPr>
              <a:t>eriparatid</a:t>
            </a:r>
            <a:r>
              <a:rPr lang="tr-TR" sz="2800" dirty="0">
                <a:solidFill>
                  <a:srgbClr val="0070C0"/>
                </a:solidFill>
              </a:rPr>
              <a:t>)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8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err="1">
                <a:solidFill>
                  <a:srgbClr val="0070C0"/>
                </a:solidFill>
              </a:rPr>
              <a:t>Denosumab</a:t>
            </a:r>
            <a:r>
              <a:rPr lang="tr-TR" sz="2800" dirty="0">
                <a:solidFill>
                  <a:srgbClr val="0070C0"/>
                </a:solidFill>
              </a:rPr>
              <a:t> (RANKL inhibitörü)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9556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5ABD1B-5495-5666-1B40-F5906D97D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FARMAKOLOJİK 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E97981-2251-A9A7-0D36-1ED6812B5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400" dirty="0"/>
              <a:t>     </a:t>
            </a:r>
            <a:r>
              <a:rPr lang="tr-TR" dirty="0" err="1"/>
              <a:t>Bisfosfonatlar</a:t>
            </a:r>
            <a:r>
              <a:rPr lang="tr-TR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tr-TR" sz="2400" dirty="0"/>
          </a:p>
          <a:p>
            <a:pPr marL="342900" lvl="1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tr-TR" sz="2800" dirty="0"/>
              <a:t>Pirofosfat analoglarıdır. Bunlar, hidroksiapatit kristallerine bağlanarak kemiğe entegre olurlar.</a:t>
            </a:r>
          </a:p>
          <a:p>
            <a:pPr marL="342900" lvl="1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tr-TR" sz="2800" dirty="0"/>
              <a:t>Osteoklastların fonksiyonlarını ve çoğalmalarını inhibe eder. Osteoklast apoptozisini artırır. Kemik kütlesini artırarak kırık riskini önemli ölçüde azaltırlar.</a:t>
            </a:r>
          </a:p>
          <a:p>
            <a:pPr marL="342900" lvl="1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tr-TR" sz="2800" dirty="0"/>
              <a:t>Oral yararlanımları %1-3 arasında olmasına rağmen çok uzun süreler kemik retansiyonu devam eder. Uzun kemik retansiyon süresi ve </a:t>
            </a:r>
            <a:r>
              <a:rPr lang="tr-TR" sz="2800" dirty="0" err="1"/>
              <a:t>remodeling</a:t>
            </a:r>
            <a:r>
              <a:rPr lang="tr-TR" sz="2800" dirty="0"/>
              <a:t> olayının sürekliliği nedeniyle gebe kalma olasılığı/ isteği olan fertil kadınlarda </a:t>
            </a:r>
            <a:r>
              <a:rPr lang="tr-TR" sz="2800" dirty="0" err="1"/>
              <a:t>bisfosfonatlar</a:t>
            </a:r>
            <a:r>
              <a:rPr lang="tr-TR" sz="2800" dirty="0"/>
              <a:t> önerilmemelidir.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282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20B57A-302D-C570-3A3E-54A5966F9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HEDEFLER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2EE90C-CBEA-AC68-E671-0AD0CCAB7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ru-RU" sz="2800" dirty="0"/>
              <a:t>Osteoporoz tarama kriterlerini sayabilmek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ru-RU" sz="2800" dirty="0"/>
              <a:t>Osteoporoz tanı kriterlerini sayabilmek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ru-RU" sz="2800" dirty="0"/>
              <a:t>Osteoporozun tiplerini sayabilmek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ru-RU" sz="2800" dirty="0" err="1"/>
              <a:t>DEXA’yı</a:t>
            </a:r>
            <a:r>
              <a:rPr lang="tr-TR" altLang="ru-RU" sz="2800" dirty="0"/>
              <a:t> yorumlayabilmek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ru-RU" sz="2800" dirty="0" err="1"/>
              <a:t>Osteoprozun</a:t>
            </a:r>
            <a:r>
              <a:rPr lang="tr-TR" altLang="ru-RU" sz="2800" dirty="0"/>
              <a:t> </a:t>
            </a:r>
            <a:r>
              <a:rPr lang="tr-TR" altLang="ru-RU" sz="2800" dirty="0" err="1"/>
              <a:t>non</a:t>
            </a:r>
            <a:r>
              <a:rPr lang="tr-TR" altLang="ru-RU" sz="2800" dirty="0"/>
              <a:t>-farmakolojik tedavi yaklaşımını açıklayabilmek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ru-RU" sz="2800" dirty="0" err="1"/>
              <a:t>Osteoprozun</a:t>
            </a:r>
            <a:r>
              <a:rPr lang="tr-TR" altLang="ru-RU" sz="2800" dirty="0"/>
              <a:t> farmakolojik tedavi yaklaşımını açıklayabilmek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ru-RU" sz="2800" dirty="0"/>
              <a:t>Osteoporozdan korunma yöntemlerini sayabilmek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6290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08C716-7AD4-4079-F2D0-2B9C026A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FARMAKOLOJİK 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86BBCB-DC93-1DFA-2FAA-124B6E73D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64"/>
            <a:ext cx="10515600" cy="4964112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</a:pPr>
            <a:r>
              <a:rPr lang="tr-TR" altLang="ru-RU" dirty="0"/>
              <a:t>    </a:t>
            </a:r>
            <a:r>
              <a:rPr lang="tr-TR" altLang="ru-RU" dirty="0" err="1"/>
              <a:t>Bisfosfonatların</a:t>
            </a:r>
            <a:r>
              <a:rPr lang="tr-TR" altLang="ru-RU" dirty="0"/>
              <a:t> Kullanımı</a:t>
            </a:r>
          </a:p>
          <a:p>
            <a:pPr marL="0" indent="0" eaLnBrk="1" hangingPunct="1">
              <a:buNone/>
            </a:pPr>
            <a:endParaRPr lang="tr-TR" altLang="ru-RU" dirty="0"/>
          </a:p>
          <a:p>
            <a:r>
              <a:rPr lang="tr-TR" altLang="ru-RU" dirty="0"/>
              <a:t>Sabah aç, bir bardak suyla </a:t>
            </a:r>
          </a:p>
          <a:p>
            <a:pPr marL="320675" lvl="1" indent="0" eaLnBrk="1" hangingPunct="1">
              <a:buNone/>
            </a:pPr>
            <a:r>
              <a:rPr lang="tr-TR" altLang="ru-RU" sz="2800" dirty="0" err="1"/>
              <a:t>Alendronat</a:t>
            </a:r>
            <a:r>
              <a:rPr lang="tr-TR" altLang="ru-RU" sz="2800" dirty="0"/>
              <a:t> ve </a:t>
            </a:r>
            <a:r>
              <a:rPr lang="tr-TR" altLang="ru-RU" sz="2800" dirty="0" err="1"/>
              <a:t>risedronat</a:t>
            </a:r>
            <a:r>
              <a:rPr lang="tr-TR" altLang="ru-RU" sz="2800" dirty="0"/>
              <a:t> için 30 dakika,</a:t>
            </a:r>
          </a:p>
          <a:p>
            <a:pPr marL="320675" lvl="1" indent="0" eaLnBrk="1" hangingPunct="1">
              <a:buNone/>
            </a:pPr>
            <a:r>
              <a:rPr lang="tr-TR" altLang="ru-RU" sz="2800" dirty="0" err="1"/>
              <a:t>İbandronat</a:t>
            </a:r>
            <a:r>
              <a:rPr lang="tr-TR" altLang="ru-RU" sz="2800" dirty="0"/>
              <a:t> için 60 dakika</a:t>
            </a:r>
          </a:p>
          <a:p>
            <a:endParaRPr lang="tr-TR" altLang="ru-RU" dirty="0"/>
          </a:p>
          <a:p>
            <a:r>
              <a:rPr lang="tr-TR" altLang="ru-RU" dirty="0"/>
              <a:t>Sırt üstü uzanılmamalı</a:t>
            </a:r>
          </a:p>
          <a:p>
            <a:pPr marL="0" indent="0" eaLnBrk="1" hangingPunct="1"/>
            <a:endParaRPr lang="tr-TR" altLang="ru-RU" dirty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tr-TR" altLang="ru-RU" dirty="0">
                <a:solidFill>
                  <a:srgbClr val="FF0000"/>
                </a:solidFill>
              </a:rPr>
              <a:t>Su dışındaki başka sıvılar, ilacın yemekle alınması ve yemek sonrası iki saat içinde alınan ve emilimi etkileyecek ilaçlarla (kalsiyum, magnezyum, demir, </a:t>
            </a:r>
            <a:r>
              <a:rPr lang="tr-TR" altLang="ru-RU" dirty="0" err="1">
                <a:solidFill>
                  <a:srgbClr val="FF0000"/>
                </a:solidFill>
              </a:rPr>
              <a:t>aluminyum</a:t>
            </a:r>
            <a:r>
              <a:rPr lang="tr-TR" altLang="ru-RU" dirty="0">
                <a:solidFill>
                  <a:srgbClr val="FF0000"/>
                </a:solidFill>
              </a:rPr>
              <a:t>) emilim miktarı önemli ölçüde azalmaktadır. </a:t>
            </a:r>
          </a:p>
          <a:p>
            <a:endParaRPr lang="tr-TR" dirty="0"/>
          </a:p>
        </p:txBody>
      </p:sp>
      <p:pic>
        <p:nvPicPr>
          <p:cNvPr id="12290" name="Picture 2" descr="Ibandronsäure Osteoporose Medikament. Box mit Tabletten der Droge  Ibandronsäure (Ibandronat Sodium), unter dem Namen Bonviva vermarktet.  Diese Droge Stockfotografie - Alamy">
            <a:extLst>
              <a:ext uri="{FF2B5EF4-FFF2-40B4-BE49-F238E27FC236}">
                <a16:creationId xmlns:a16="http://schemas.microsoft.com/office/drawing/2014/main" id="{9BFA964F-9565-E671-0495-5A3660B4C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4" b="19070"/>
          <a:stretch/>
        </p:blipFill>
        <p:spPr bwMode="auto">
          <a:xfrm>
            <a:off x="7886700" y="3282538"/>
            <a:ext cx="25336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B86C1826-896F-32E0-D721-463AC6851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50" y="1528764"/>
            <a:ext cx="1885624" cy="145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247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23430E-32E4-0692-D33A-DCD3DBCD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FARMAKOLOJİK 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72EF94-FC97-E66D-8278-39F703AE5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 Bifosfonatların Kontrendikasyonları: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/>
              <a:t>Hipersensitivite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/>
              <a:t>Hipokalsemi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/>
              <a:t>Böbrek fonksiyon bozuklukları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/>
              <a:t>Aktif üst </a:t>
            </a:r>
            <a:r>
              <a:rPr lang="tr-TR" sz="2800" dirty="0" err="1"/>
              <a:t>gastrointestinal</a:t>
            </a:r>
            <a:r>
              <a:rPr lang="tr-TR" sz="2800" dirty="0"/>
              <a:t> sorun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/>
              <a:t>İlacı aldıktan sonra oturamayacak durumda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/>
              <a:t>Anatomik-fonksiyonel özofagus sorunu (</a:t>
            </a:r>
            <a:r>
              <a:rPr lang="tr-TR" sz="2800" dirty="0" err="1"/>
              <a:t>akalazya-striktür</a:t>
            </a:r>
            <a:r>
              <a:rPr lang="tr-TR" sz="2800" dirty="0"/>
              <a:t>) bulunan hastalara verilmemelidir.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3394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355718-2B9C-6A0A-F71F-A6A662F4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TEDAVİNİN İZLENMESİ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DC0A63-F42A-F74F-997C-795F7B864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ru-RU" dirty="0"/>
              <a:t>    Kemik Mineral Yoğunluğu</a:t>
            </a:r>
          </a:p>
          <a:p>
            <a:pPr lvl="1" indent="0" eaLnBrk="1" hangingPunct="1">
              <a:spcBef>
                <a:spcPts val="600"/>
              </a:spcBef>
            </a:pPr>
            <a:endParaRPr lang="tr-TR" altLang="ru-RU" sz="2800" dirty="0"/>
          </a:p>
          <a:p>
            <a:pPr lvl="1" indent="0" eaLnBrk="1" hangingPunct="1">
              <a:spcBef>
                <a:spcPts val="600"/>
              </a:spcBef>
            </a:pPr>
            <a:r>
              <a:rPr lang="tr-TR" altLang="ru-RU" sz="2800" dirty="0"/>
              <a:t>Tedavi altında olan hastalarda yılda bir  </a:t>
            </a:r>
          </a:p>
          <a:p>
            <a:pPr lvl="1" indent="0" eaLnBrk="1" hangingPunct="1">
              <a:spcBef>
                <a:spcPts val="600"/>
              </a:spcBef>
            </a:pPr>
            <a:r>
              <a:rPr lang="tr-TR" altLang="ru-RU" sz="2800" dirty="0"/>
              <a:t> </a:t>
            </a:r>
            <a:r>
              <a:rPr lang="tr-TR" altLang="ru-RU" sz="2800" dirty="0" err="1"/>
              <a:t>Teriparatid</a:t>
            </a:r>
            <a:r>
              <a:rPr lang="tr-TR" altLang="ru-RU" sz="2800" dirty="0"/>
              <a:t> tedavisi alanlarda 6 ayda bir  </a:t>
            </a:r>
          </a:p>
          <a:p>
            <a:pPr lvl="1" indent="0" eaLnBrk="1" hangingPunct="1">
              <a:spcBef>
                <a:spcPts val="600"/>
              </a:spcBef>
            </a:pPr>
            <a:r>
              <a:rPr lang="tr-TR" altLang="ru-RU" sz="2800" dirty="0"/>
              <a:t> Sekonder osteoporozu olanlarda, glukokortikoid </a:t>
            </a:r>
            <a:r>
              <a:rPr lang="tr-TR" altLang="ru-RU" sz="2800" dirty="0" err="1"/>
              <a:t>kullanlarda</a:t>
            </a:r>
            <a:r>
              <a:rPr lang="tr-TR" altLang="ru-RU" sz="2800" dirty="0"/>
              <a:t> 6 ay ya da yılda bir</a:t>
            </a:r>
          </a:p>
          <a:p>
            <a:pPr lvl="1" indent="0">
              <a:spcBef>
                <a:spcPts val="600"/>
              </a:spcBef>
              <a:buNone/>
            </a:pPr>
            <a:r>
              <a:rPr lang="tr-TR" altLang="ru-RU" sz="2800" dirty="0">
                <a:solidFill>
                  <a:srgbClr val="FF0000"/>
                </a:solidFill>
              </a:rPr>
              <a:t>Kemik mineral yoğunluğunun değişmemesi veya artış göstermesi tedaviye yanıt alındığını gösterir.</a:t>
            </a:r>
          </a:p>
          <a:p>
            <a:pPr lvl="1" indent="0">
              <a:spcBef>
                <a:spcPts val="600"/>
              </a:spcBef>
              <a:buNone/>
            </a:pPr>
            <a:endParaRPr lang="tr-TR" altLang="ru-RU" sz="2800" dirty="0"/>
          </a:p>
          <a:p>
            <a:pPr marL="1143000" lvl="1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r-TR" altLang="ru-RU" sz="2800" dirty="0"/>
              <a:t>Yıllık boy ölçümleri yapılmalı, 2 cm veya daha fazla boy kısalması olanlarda vertebral görüntüleme yapılmalıdır.</a:t>
            </a:r>
          </a:p>
          <a:p>
            <a:pPr lvl="1" indent="0" eaLnBrk="1" hangingPunct="1">
              <a:spcBef>
                <a:spcPts val="600"/>
              </a:spcBef>
            </a:pPr>
            <a:endParaRPr lang="tr-TR" altLang="ru-RU" sz="2800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8722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BF942A-4350-3CE3-F669-6DF9FC31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Gebelik ve Laktasyona Bağlı Osteoporoz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E67F5D-9DCD-97B2-EA46-1E21B4685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ru-RU" dirty="0"/>
          </a:p>
          <a:p>
            <a:pPr eaLnBrk="1" hangingPunct="1"/>
            <a:r>
              <a:rPr lang="tr-TR" altLang="ru-RU" dirty="0"/>
              <a:t>Genellikle ilk gebelikte ve son trimester/erken </a:t>
            </a:r>
            <a:r>
              <a:rPr lang="tr-TR" altLang="ru-RU" dirty="0" err="1"/>
              <a:t>postpartum</a:t>
            </a:r>
            <a:r>
              <a:rPr lang="tr-TR" altLang="ru-RU" dirty="0"/>
              <a:t> </a:t>
            </a:r>
          </a:p>
          <a:p>
            <a:pPr lvl="2" eaLnBrk="1" hangingPunct="1"/>
            <a:r>
              <a:rPr lang="tr-TR" altLang="ru-RU" sz="2800" dirty="0"/>
              <a:t>şiddetli sırt/bel ağrısı</a:t>
            </a:r>
          </a:p>
          <a:p>
            <a:pPr lvl="2" eaLnBrk="1" hangingPunct="1"/>
            <a:r>
              <a:rPr lang="tr-TR" altLang="ru-RU" sz="2800" dirty="0"/>
              <a:t>boyda kısalma</a:t>
            </a:r>
          </a:p>
          <a:p>
            <a:pPr lvl="2" eaLnBrk="1" hangingPunct="1"/>
            <a:endParaRPr lang="tr-TR" altLang="ru-RU" sz="2800" dirty="0"/>
          </a:p>
          <a:p>
            <a:pPr eaLnBrk="1" hangingPunct="1"/>
            <a:r>
              <a:rPr lang="tr-TR" altLang="ru-RU" dirty="0"/>
              <a:t>Laktasyonun bitmesiyle KMY artışı başlar</a:t>
            </a:r>
          </a:p>
          <a:p>
            <a:pPr eaLnBrk="1" hangingPunct="1"/>
            <a:endParaRPr lang="tr-TR" altLang="ru-RU" dirty="0"/>
          </a:p>
          <a:p>
            <a:pPr eaLnBrk="1" hangingPunct="1"/>
            <a:r>
              <a:rPr lang="tr-TR" altLang="ru-RU" dirty="0"/>
              <a:t>Tedavi yaklaşımları mümkün olduğunca konservatif olmalıdır</a:t>
            </a:r>
          </a:p>
          <a:p>
            <a:endParaRPr lang="tr-TR" dirty="0"/>
          </a:p>
        </p:txBody>
      </p:sp>
      <p:pic>
        <p:nvPicPr>
          <p:cNvPr id="23554" name="Picture 2" descr="emzirme haftası. ağustos ayında emzirmeye destek için dünya kampanyası. kadın bebeği sütüyle besler. emzirme kavramı. vektör illüstrasyon - laktasyon stock illustrations">
            <a:extLst>
              <a:ext uri="{FF2B5EF4-FFF2-40B4-BE49-F238E27FC236}">
                <a16:creationId xmlns:a16="http://schemas.microsoft.com/office/drawing/2014/main" id="{AA95A502-8173-2302-4F2F-01BA272A6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 t="20180" r="20017" b="20343"/>
          <a:stretch/>
        </p:blipFill>
        <p:spPr bwMode="auto">
          <a:xfrm>
            <a:off x="8181653" y="3028950"/>
            <a:ext cx="2033909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12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A691E9-1ACA-710F-8F48-29E854E0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ru-RU" dirty="0"/>
              <a:t>Glukokortikoid Osteoporozu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33D3B7-CF95-C6BA-4187-0B719EE91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tr-TR" altLang="ru-RU" sz="2800" dirty="0"/>
          </a:p>
          <a:p>
            <a:pPr eaLnBrk="1" hangingPunct="1"/>
            <a:r>
              <a:rPr lang="tr-TR" altLang="ru-RU" sz="3000" dirty="0"/>
              <a:t>Sekonder osteoporozun en sık görülen nedenlerindendir.</a:t>
            </a:r>
          </a:p>
          <a:p>
            <a:pPr eaLnBrk="1" hangingPunct="1"/>
            <a:endParaRPr lang="tr-TR" altLang="ru-RU" sz="3000" dirty="0"/>
          </a:p>
          <a:p>
            <a:pPr eaLnBrk="1" hangingPunct="1"/>
            <a:r>
              <a:rPr lang="tr-TR" altLang="ru-RU" sz="3000" dirty="0"/>
              <a:t>Kırık riski için minimum glukokortikoid dozu 5 mg/gün ve en az kullanım süresi 3 aydır</a:t>
            </a:r>
          </a:p>
          <a:p>
            <a:pPr eaLnBrk="1" hangingPunct="1"/>
            <a:endParaRPr lang="tr-TR" altLang="ru-RU" sz="3000" dirty="0"/>
          </a:p>
          <a:p>
            <a:pPr eaLnBrk="1" hangingPunct="1"/>
            <a:r>
              <a:rPr lang="tr-TR" altLang="ru-RU" sz="3000" dirty="0"/>
              <a:t>Kırık riski tedavi başlangıcının ilk 3- 6 ayında en yüksektir. Vertebra ve femur boynu kırıkları</a:t>
            </a:r>
          </a:p>
          <a:p>
            <a:pPr eaLnBrk="1" hangingPunct="1"/>
            <a:endParaRPr lang="tr-TR" altLang="ru-RU" sz="3000" dirty="0"/>
          </a:p>
          <a:p>
            <a:pPr eaLnBrk="1" hangingPunct="1"/>
            <a:r>
              <a:rPr lang="tr-TR" altLang="ru-RU" sz="3000" dirty="0"/>
              <a:t>Glukokortikoid kesilince, kırık riski azalır.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6293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5A7541-EFD1-2D18-1478-990195CF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ru-RU" dirty="0"/>
              <a:t>Glukokortikoid Osteoporozu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1B3291-C951-78B4-FD18-073369169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ru-RU" sz="2800" dirty="0"/>
          </a:p>
          <a:p>
            <a:pPr eaLnBrk="1" hangingPunct="1"/>
            <a:r>
              <a:rPr lang="tr-TR" altLang="ru-RU" sz="2800" dirty="0"/>
              <a:t>Tipik olarak ani eğilme, ağırlık kaldırma ya da öksürük sonrasında akut sırt ağrısı ile semptom verir.</a:t>
            </a:r>
          </a:p>
          <a:p>
            <a:pPr eaLnBrk="1" hangingPunct="1"/>
            <a:endParaRPr lang="tr-TR" altLang="ru-RU" sz="2800" dirty="0"/>
          </a:p>
          <a:p>
            <a:pPr eaLnBrk="1" hangingPunct="1"/>
            <a:r>
              <a:rPr lang="tr-TR" altLang="ru-RU" sz="2800" dirty="0"/>
              <a:t>En düşük ve en kısa sürede kullanılmalıdır.</a:t>
            </a:r>
          </a:p>
          <a:p>
            <a:pPr eaLnBrk="1" hangingPunct="1"/>
            <a:endParaRPr lang="tr-TR" altLang="ru-RU" sz="2800" dirty="0"/>
          </a:p>
          <a:p>
            <a:pPr eaLnBrk="1" hangingPunct="1"/>
            <a:r>
              <a:rPr lang="tr-TR" altLang="ru-RU" sz="2800" dirty="0"/>
              <a:t>Ağırlık taşıyıcı egzersizler önerilir, sigara ve alkol kullanımı yasaklanmalıdır.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611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DECBF9-0633-705F-FD6F-729E576C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BAZI METABOLİK KEMİK HASTALIKLARI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3B4168-EFF6-7956-32D9-39FD503B2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ORGAN NAKLİ HASTALARINDA :</a:t>
            </a:r>
            <a:r>
              <a:rPr lang="tr-TR" altLang="ru-RU" sz="2800" dirty="0"/>
              <a:t>Solid organ ya da hematopoetik kök hücre nakillerinin transplantasyon öncesi ve sonrası dönemlerinde</a:t>
            </a:r>
          </a:p>
          <a:p>
            <a:endParaRPr lang="tr-TR" altLang="ru-RU" dirty="0"/>
          </a:p>
          <a:p>
            <a:r>
              <a:rPr lang="tr-TR" altLang="ru-RU" sz="2800" dirty="0"/>
              <a:t>BARİATRİK CERRAHİ SONRASI :Yeterli D vitamini ,kalsiyum emiliminin olmamasına bağlı gelişen sekonder hiperparatiroidizm ve hızlı kilo kaybına bağlı kemiklerden mekanik yükün çekilmesi</a:t>
            </a:r>
          </a:p>
          <a:p>
            <a:endParaRPr lang="tr-TR" altLang="ru-RU" sz="2800" dirty="0"/>
          </a:p>
          <a:p>
            <a:r>
              <a:rPr lang="tr-TR" altLang="ru-RU" sz="2800" dirty="0" err="1"/>
              <a:t>DİYABET</a:t>
            </a:r>
            <a:r>
              <a:rPr lang="tr-TR" altLang="ru-RU" dirty="0" err="1"/>
              <a:t>:M</a:t>
            </a:r>
            <a:r>
              <a:rPr lang="tr-TR" altLang="ru-RU" sz="2800" dirty="0" err="1"/>
              <a:t>etabolik</a:t>
            </a:r>
            <a:r>
              <a:rPr lang="tr-TR" altLang="ru-RU" sz="2800" dirty="0"/>
              <a:t> değişiklikler kemik </a:t>
            </a:r>
          </a:p>
          <a:p>
            <a:pPr marL="0" indent="0">
              <a:buNone/>
            </a:pPr>
            <a:r>
              <a:rPr lang="tr-TR" altLang="ru-RU" sz="2800" dirty="0"/>
              <a:t>metabolizmasını </a:t>
            </a:r>
            <a:r>
              <a:rPr lang="tr-TR" altLang="ru-RU" sz="2800" dirty="0" err="1"/>
              <a:t>etkiler.Kırık</a:t>
            </a:r>
            <a:r>
              <a:rPr lang="tr-TR" altLang="ru-RU" sz="2800" dirty="0"/>
              <a:t> riski artmıştır.</a:t>
            </a:r>
          </a:p>
          <a:p>
            <a:endParaRPr lang="tr-TR" dirty="0"/>
          </a:p>
        </p:txBody>
      </p:sp>
      <p:pic>
        <p:nvPicPr>
          <p:cNvPr id="25602" name="Picture 2" descr="doctor prescribing osteoporosis medicines for elderly patient - osteoporoz stock illustrations">
            <a:extLst>
              <a:ext uri="{FF2B5EF4-FFF2-40B4-BE49-F238E27FC236}">
                <a16:creationId xmlns:a16="http://schemas.microsoft.com/office/drawing/2014/main" id="{97AD342B-33DC-B58A-7F91-CEBE06818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93" y="4391025"/>
            <a:ext cx="3942007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34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975652-E5AB-9661-7009-BE032CA2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38ED84-4020-A455-7D85-5FB4B523F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Türkiye Endokrinoloji ve Metabolizma Derneği Osteoporoz ve Metabolik Kemik Hastalıkları Tanı ve Tedavi Kılavuzu</a:t>
            </a:r>
          </a:p>
          <a:p>
            <a:r>
              <a:rPr lang="tr-TR" dirty="0" err="1"/>
              <a:t>UpToDate</a:t>
            </a:r>
            <a:endParaRPr lang="tr-TR" dirty="0"/>
          </a:p>
          <a:p>
            <a:r>
              <a:rPr lang="tr-TR" b="1" dirty="0" err="1"/>
              <a:t>Epidemiology</a:t>
            </a:r>
            <a:r>
              <a:rPr lang="tr-TR" b="1" dirty="0"/>
              <a:t> of </a:t>
            </a:r>
            <a:r>
              <a:rPr lang="tr-TR" b="1" dirty="0" err="1"/>
              <a:t>Osteoporosis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Data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Turkey</a:t>
            </a:r>
            <a:r>
              <a:rPr lang="tr-TR" b="1" dirty="0"/>
              <a:t>, </a:t>
            </a:r>
            <a:r>
              <a:rPr lang="tr-TR" i="1" dirty="0"/>
              <a:t>Tansu ARASIL</a:t>
            </a:r>
            <a:r>
              <a:rPr lang="tr-TR" i="1" baseline="30000" dirty="0"/>
              <a:t>,</a:t>
            </a:r>
            <a:r>
              <a:rPr lang="tr-TR" i="1" dirty="0"/>
              <a:t> Ankara Üniversitesi Tıp Fakültesi, Fiziksel Tıp ve Rehabilitasyon AD, Emekli Öğr. </a:t>
            </a:r>
            <a:r>
              <a:rPr lang="tr-TR" i="1" dirty="0" err="1"/>
              <a:t>Üy</a:t>
            </a:r>
            <a:r>
              <a:rPr lang="tr-TR" i="1" dirty="0"/>
              <a:t>., Ankara</a:t>
            </a:r>
          </a:p>
          <a:p>
            <a:r>
              <a:rPr lang="tr-TR" dirty="0" err="1"/>
              <a:t>Meray</a:t>
            </a:r>
            <a:r>
              <a:rPr lang="tr-TR" dirty="0"/>
              <a:t> J, Peker Ö. Osteoporozda Tanı ve Tedavi. İstanbul: </a:t>
            </a:r>
            <a:r>
              <a:rPr lang="tr-TR" dirty="0" err="1"/>
              <a:t>Gelanos</a:t>
            </a:r>
            <a:r>
              <a:rPr lang="tr-TR" dirty="0"/>
              <a:t> Yayınevi; 2012. p.7-147.</a:t>
            </a:r>
          </a:p>
          <a:p>
            <a:r>
              <a:rPr lang="tr-TR" dirty="0"/>
              <a:t>OSTEOPOROZ VE TEDAVİSİ Pelin KIŞLAK1 , Fatma GENÇ </a:t>
            </a:r>
            <a:r>
              <a:rPr lang="en-US" dirty="0"/>
              <a:t>Lectio Scientific Journal of Health and Natural Sciences July 2019, Volume 3, Issue 1, 1--18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647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4E68339-1B90-44F9-BCC4-4600A6E24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F24168AC-77A4-E6C0-A977-EE3F98F9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712" y="2400475"/>
            <a:ext cx="9142288" cy="20682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56747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F545C4-1A2D-4E7D-2612-B7118A5C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pPr algn="ctr"/>
            <a:r>
              <a:rPr lang="tr-TR" sz="3200" dirty="0"/>
              <a:t>TANIM</a:t>
            </a:r>
          </a:p>
        </p:txBody>
      </p:sp>
      <p:cxnSp>
        <p:nvCxnSpPr>
          <p:cNvPr id="16391" name="Straight Connector 1639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96BE0D-1D75-A798-BF34-8AA99A93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1914526"/>
            <a:ext cx="6153310" cy="4239586"/>
          </a:xfrm>
        </p:spPr>
        <p:txBody>
          <a:bodyPr>
            <a:normAutofit lnSpcReduction="10000"/>
          </a:bodyPr>
          <a:lstStyle/>
          <a:p>
            <a:endParaRPr lang="tr-TR" sz="2000" dirty="0"/>
          </a:p>
          <a:p>
            <a:r>
              <a:rPr lang="tr-TR" dirty="0"/>
              <a:t>Osteoporoz, düşük kemik kütlesi, mikro yapıda bozulma ve iskelet kırılganlığı ile karakterize olup kemik kuvvetinin azalmasına ve kırık riskinin artmasına neden olur.</a:t>
            </a:r>
          </a:p>
          <a:p>
            <a:endParaRPr lang="tr-TR" dirty="0"/>
          </a:p>
          <a:p>
            <a:r>
              <a:rPr lang="tr-TR" dirty="0"/>
              <a:t>Azalan kemik gücü, kemik mineral yoğunluğu , kemik oluşumu ve emilimi, kemiğin boyutu dahil olmak üzere birçok faktörle ilişkilidir</a:t>
            </a:r>
          </a:p>
          <a:p>
            <a:endParaRPr lang="tr-TR" sz="2000" dirty="0"/>
          </a:p>
        </p:txBody>
      </p:sp>
      <p:pic>
        <p:nvPicPr>
          <p:cNvPr id="16386" name="Picture 2" descr="Kemik erimesi neden olur, nasıl önlenir?">
            <a:extLst>
              <a:ext uri="{FF2B5EF4-FFF2-40B4-BE49-F238E27FC236}">
                <a16:creationId xmlns:a16="http://schemas.microsoft.com/office/drawing/2014/main" id="{2D801EAD-E4A9-5743-045A-36C4F8E8F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004" y="2788490"/>
            <a:ext cx="4547354" cy="25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9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AA2B8A-B2D1-AFF9-01A6-97C728F0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F82EF1-0795-075D-3434-60E33AB89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Kemik kütlesi genetik </a:t>
            </a:r>
            <a:r>
              <a:rPr lang="tr-TR" dirty="0" err="1"/>
              <a:t>faktörler,cinsiyet</a:t>
            </a:r>
            <a:r>
              <a:rPr lang="tr-TR" dirty="0"/>
              <a:t>, beslenme, fizik aktivite ve büyüme sırasındaki sağlıkla, yakından ilgilidir.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r>
              <a:rPr lang="tr-TR" dirty="0"/>
              <a:t>20-30'lu yaşlardan sonra kayıplar başlar.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Kadında menopoz ve her iki cinste yaşlanmayla kemik kaybı giderek artar. </a:t>
            </a:r>
          </a:p>
          <a:p>
            <a:endParaRPr lang="tr-TR" dirty="0"/>
          </a:p>
          <a:p>
            <a:r>
              <a:rPr lang="tr-TR" dirty="0"/>
              <a:t>Bu kayıplar, yapımdan daha fazla olduğunda, kemik kaybı başlar, osteoporoz ortaya çıkar. </a:t>
            </a:r>
          </a:p>
        </p:txBody>
      </p:sp>
    </p:spTree>
    <p:extLst>
      <p:ext uri="{BB962C8B-B14F-4D97-AF65-F5344CB8AC3E}">
        <p14:creationId xmlns:p14="http://schemas.microsoft.com/office/powerpoint/2010/main" val="95733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F84AF6-88B1-BDF7-7FDC-9BF25F84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09323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SINIFLANDIRMA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9B1B86-482B-6391-7F51-98DF9A201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4886"/>
            <a:ext cx="5181600" cy="46420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     Primer Osteoporoz 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r>
              <a:rPr lang="tr-TR" b="1" dirty="0"/>
              <a:t>Tip I </a:t>
            </a:r>
          </a:p>
          <a:p>
            <a:pPr marL="0" indent="0">
              <a:buNone/>
            </a:pPr>
            <a:r>
              <a:rPr lang="tr-TR" dirty="0"/>
              <a:t>Postmenopozal, endojen </a:t>
            </a:r>
            <a:r>
              <a:rPr lang="tr-TR" dirty="0" err="1"/>
              <a:t>estrojen</a:t>
            </a:r>
            <a:r>
              <a:rPr lang="tr-TR" dirty="0"/>
              <a:t> eksikliğine bağlı trabeküler kemik kaybı olur.</a:t>
            </a:r>
            <a:endParaRPr lang="tr-TR" b="1" dirty="0"/>
          </a:p>
          <a:p>
            <a:r>
              <a:rPr lang="tr-TR" b="1" dirty="0"/>
              <a:t>Tip II </a:t>
            </a:r>
          </a:p>
          <a:p>
            <a:pPr marL="0" indent="0">
              <a:buNone/>
            </a:pPr>
            <a:r>
              <a:rPr lang="tr-TR" dirty="0"/>
              <a:t>Yaşa bağlı (</a:t>
            </a:r>
            <a:r>
              <a:rPr lang="tr-TR" dirty="0" err="1"/>
              <a:t>senil</a:t>
            </a:r>
            <a:r>
              <a:rPr lang="tr-TR" dirty="0"/>
              <a:t>) kortikal ve trabeküler kemik kaybıdır.</a:t>
            </a:r>
          </a:p>
          <a:p>
            <a:pPr marL="0" indent="0">
              <a:buNone/>
            </a:pPr>
            <a:r>
              <a:rPr lang="tr-TR" dirty="0"/>
              <a:t>Prevalansı kadınlarda daha yüksektir.</a:t>
            </a: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F3427C8-65B5-5F79-2BE5-B075ACD8D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4886"/>
            <a:ext cx="5181600" cy="46420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     Sekonder Osteoporoz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Çeşitli hastalıklar veya ilaçların kullanımı sırasında görülen </a:t>
            </a:r>
            <a:r>
              <a:rPr lang="tr-TR" dirty="0" err="1"/>
              <a:t>osteporozdur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Prevalansı erkeklerde daha yüksektir.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709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E39D5E-2B1E-7FE5-253B-57939665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PRİMER OSTEOPOROZ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02E4D6A4-B501-CA71-87D6-5F72AECA8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38887"/>
              </p:ext>
            </p:extLst>
          </p:nvPr>
        </p:nvGraphicFramePr>
        <p:xfrm>
          <a:off x="1705429" y="2046514"/>
          <a:ext cx="8127999" cy="45393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72025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163455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07569094"/>
                    </a:ext>
                  </a:extLst>
                </a:gridCol>
              </a:tblGrid>
              <a:tr h="42009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TİP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TİP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17109"/>
                  </a:ext>
                </a:extLst>
              </a:tr>
              <a:tr h="425928">
                <a:tc>
                  <a:txBody>
                    <a:bodyPr/>
                    <a:lstStyle/>
                    <a:p>
                      <a:r>
                        <a:rPr lang="tr-TR" dirty="0"/>
                        <a:t>Yaş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51-70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&gt;70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66332"/>
                  </a:ext>
                </a:extLst>
              </a:tr>
              <a:tr h="425928">
                <a:tc>
                  <a:txBody>
                    <a:bodyPr/>
                    <a:lstStyle/>
                    <a:p>
                      <a:r>
                        <a:rPr lang="tr-TR" dirty="0"/>
                        <a:t>Yapım-Yıkım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Osteoklast aktivitesi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Osteoblast aktivitesi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08781"/>
                  </a:ext>
                </a:extLst>
              </a:tr>
              <a:tr h="425928">
                <a:tc>
                  <a:txBody>
                    <a:bodyPr/>
                    <a:lstStyle/>
                    <a:p>
                      <a:r>
                        <a:rPr lang="tr-TR" dirty="0"/>
                        <a:t>Kayıp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Trabeküler,hızlı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Kortikal,yavaş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761047"/>
                  </a:ext>
                </a:extLst>
              </a:tr>
              <a:tr h="735164">
                <a:tc>
                  <a:txBody>
                    <a:bodyPr/>
                    <a:lstStyle/>
                    <a:p>
                      <a:r>
                        <a:rPr lang="tr-TR" dirty="0"/>
                        <a:t>Kırıklar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Vertebra,el</a:t>
                      </a:r>
                      <a:r>
                        <a:rPr lang="tr-TR" dirty="0"/>
                        <a:t> bileği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Proksimal </a:t>
                      </a:r>
                      <a:r>
                        <a:rPr lang="tr-TR" dirty="0" err="1"/>
                        <a:t>femur,humerus</a:t>
                      </a:r>
                      <a:r>
                        <a:rPr lang="tr-TR" dirty="0"/>
                        <a:t> üst uçları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557269"/>
                  </a:ext>
                </a:extLst>
              </a:tr>
              <a:tr h="420093">
                <a:tc>
                  <a:txBody>
                    <a:bodyPr/>
                    <a:lstStyle/>
                    <a:p>
                      <a:r>
                        <a:rPr lang="tr-TR" dirty="0" err="1"/>
                        <a:t>Ca,P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726632"/>
                  </a:ext>
                </a:extLst>
              </a:tr>
              <a:tr h="420093">
                <a:tc>
                  <a:txBody>
                    <a:bodyPr/>
                    <a:lstStyle/>
                    <a:p>
                      <a:r>
                        <a:rPr lang="tr-TR" dirty="0" err="1"/>
                        <a:t>Ca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abs</a:t>
                      </a:r>
                      <a:r>
                        <a:rPr lang="tr-T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Azalır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Azalır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705292"/>
                  </a:ext>
                </a:extLst>
              </a:tr>
              <a:tr h="425928">
                <a:tc>
                  <a:txBody>
                    <a:bodyPr/>
                    <a:lstStyle/>
                    <a:p>
                      <a:r>
                        <a:rPr lang="tr-TR" dirty="0"/>
                        <a:t>İdrar </a:t>
                      </a:r>
                      <a:r>
                        <a:rPr lang="tr-TR" dirty="0" err="1"/>
                        <a:t>Ca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Artar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536182"/>
                  </a:ext>
                </a:extLst>
              </a:tr>
              <a:tr h="420093">
                <a:tc>
                  <a:txBody>
                    <a:bodyPr/>
                    <a:lstStyle/>
                    <a:p>
                      <a:r>
                        <a:rPr lang="tr-TR" dirty="0"/>
                        <a:t>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Azalır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Artar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105980"/>
                  </a:ext>
                </a:extLst>
              </a:tr>
              <a:tr h="420093">
                <a:tc>
                  <a:txBody>
                    <a:bodyPr/>
                    <a:lstStyle/>
                    <a:p>
                      <a:r>
                        <a:rPr lang="tr-TR" dirty="0"/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N (KIRIK VARSA ARTAR)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 (KIRIK VARSA ARTAR)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08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80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C3E1DD-CF48-3B2B-9478-629A76A99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SEKONDER OSTEOPOROZ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93EA81-529B-48E1-ABE3-687C38F4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b="2979"/>
          <a:stretch>
            <a:fillRect/>
          </a:stretch>
        </p:blipFill>
        <p:spPr bwMode="auto">
          <a:xfrm>
            <a:off x="2233272" y="1348242"/>
            <a:ext cx="737711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ürkiye Endokrinoloji ve Metabolizma Derneği">
            <a:extLst>
              <a:ext uri="{FF2B5EF4-FFF2-40B4-BE49-F238E27FC236}">
                <a16:creationId xmlns:a16="http://schemas.microsoft.com/office/drawing/2014/main" id="{E6ED805E-C08E-B625-8419-AC5D808F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6" y="365125"/>
            <a:ext cx="2382693" cy="9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1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16742</TotalTime>
  <Words>1815</Words>
  <Application>Microsoft Office PowerPoint</Application>
  <PresentationFormat>Geniş ekran</PresentationFormat>
  <Paragraphs>358</Paragraphs>
  <Slides>48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Office Teması</vt:lpstr>
      <vt:lpstr>OSTEOPOROZ</vt:lpstr>
      <vt:lpstr>SUNUM PLANI</vt:lpstr>
      <vt:lpstr>AMAÇ</vt:lpstr>
      <vt:lpstr>HEDEFLER</vt:lpstr>
      <vt:lpstr>TANIM</vt:lpstr>
      <vt:lpstr>TANIM</vt:lpstr>
      <vt:lpstr>SINIFLANDIRMA</vt:lpstr>
      <vt:lpstr>PRİMER OSTEOPOROZ</vt:lpstr>
      <vt:lpstr>SEKONDER OSTEOPOROZ</vt:lpstr>
      <vt:lpstr>SEKONDER OSTEOPOROZ</vt:lpstr>
      <vt:lpstr>ETYOLOJİ</vt:lpstr>
      <vt:lpstr>TANI</vt:lpstr>
      <vt:lpstr>TANI</vt:lpstr>
      <vt:lpstr>TANI</vt:lpstr>
      <vt:lpstr>TANI-ANAMNEZ</vt:lpstr>
      <vt:lpstr>TANI-LABORATUVAR</vt:lpstr>
      <vt:lpstr>TANI</vt:lpstr>
      <vt:lpstr>TANI</vt:lpstr>
      <vt:lpstr>DEXA</vt:lpstr>
      <vt:lpstr>TANI</vt:lpstr>
      <vt:lpstr>TANI-T SKORU</vt:lpstr>
      <vt:lpstr>TANI - Z SKORU </vt:lpstr>
      <vt:lpstr>TANI</vt:lpstr>
      <vt:lpstr>TANI-RADYOGRAFİ</vt:lpstr>
      <vt:lpstr>Kimler KMY İçin Taranmalı? </vt:lpstr>
      <vt:lpstr>Kimler KMY İçin Taranmalı? </vt:lpstr>
      <vt:lpstr>KMY Ölçüm Sıklığı</vt:lpstr>
      <vt:lpstr>Kırık Riskinin Değerlendirmesi</vt:lpstr>
      <vt:lpstr>Kırık Riskinin Değerlendirmesi</vt:lpstr>
      <vt:lpstr>FRAX SKORLAMASI</vt:lpstr>
      <vt:lpstr>Kırık Riskinin Değerlendirmesi</vt:lpstr>
      <vt:lpstr>TEDAVİ</vt:lpstr>
      <vt:lpstr>NONFARMAKOLOJİK TEDAVİ-KALSİYUM</vt:lpstr>
      <vt:lpstr>NONFARMAKOLOJİK TEDAVİ-D VİTAMİNİ</vt:lpstr>
      <vt:lpstr>NONFARMAKOLOJİK TEDAVİ-EGZERSİZ</vt:lpstr>
      <vt:lpstr>  NONFARMAKOLOJİK TEDAVİ-EGZERSİZ</vt:lpstr>
      <vt:lpstr>FARMAKOLOJİK TEDAVİ</vt:lpstr>
      <vt:lpstr>FARMAKOLOJİK TEDAVİ</vt:lpstr>
      <vt:lpstr>FARMAKOLOJİK TEDAVİ</vt:lpstr>
      <vt:lpstr>FARMAKOLOJİK TEDAVİ</vt:lpstr>
      <vt:lpstr>FARMAKOLOJİK TEDAVİ</vt:lpstr>
      <vt:lpstr>TEDAVİNİN İZLENMESİ</vt:lpstr>
      <vt:lpstr>Gebelik ve Laktasyona Bağlı Osteoporoz</vt:lpstr>
      <vt:lpstr>Glukokortikoid Osteoporozu</vt:lpstr>
      <vt:lpstr>Glukokortikoid Osteoporozu</vt:lpstr>
      <vt:lpstr>BAZI METABOLİK KEMİK HASTALIKLARI</vt:lpstr>
      <vt:lpstr>KAYNAKÇA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OSTEOPOROZ</dc:title>
  <dc:creator>Merve Dilekci</dc:creator>
  <cp:lastModifiedBy>Merve Dilekci</cp:lastModifiedBy>
  <cp:revision>16</cp:revision>
  <dcterms:created xsi:type="dcterms:W3CDTF">2023-10-21T09:50:42Z</dcterms:created>
  <dcterms:modified xsi:type="dcterms:W3CDTF">2023-12-03T12:58:21Z</dcterms:modified>
</cp:coreProperties>
</file>