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8" r:id="rId10"/>
    <p:sldId id="267" r:id="rId11"/>
    <p:sldId id="266" r:id="rId12"/>
    <p:sldId id="265" r:id="rId13"/>
    <p:sldId id="264" r:id="rId14"/>
    <p:sldId id="271" r:id="rId15"/>
    <p:sldId id="269" r:id="rId16"/>
    <p:sldId id="270" r:id="rId17"/>
    <p:sldId id="274" r:id="rId18"/>
    <p:sldId id="273" r:id="rId19"/>
    <p:sldId id="272" r:id="rId20"/>
    <p:sldId id="277" r:id="rId21"/>
    <p:sldId id="276" r:id="rId22"/>
    <p:sldId id="275" r:id="rId23"/>
    <p:sldId id="278" r:id="rId24"/>
    <p:sldId id="280" r:id="rId25"/>
    <p:sldId id="279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5EFBD51B-E075-4C42-A2A7-9DFAE7D1E0CF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2"/>
            <p14:sldId id="268"/>
            <p14:sldId id="267"/>
            <p14:sldId id="266"/>
            <p14:sldId id="265"/>
            <p14:sldId id="264"/>
            <p14:sldId id="271"/>
            <p14:sldId id="269"/>
            <p14:sldId id="270"/>
            <p14:sldId id="274"/>
            <p14:sldId id="273"/>
            <p14:sldId id="272"/>
            <p14:sldId id="277"/>
            <p14:sldId id="276"/>
            <p14:sldId id="275"/>
            <p14:sldId id="278"/>
            <p14:sldId id="280"/>
            <p14:sldId id="279"/>
          </p14:sldIdLst>
        </p14:section>
        <p14:section name="Başlıksız Bölüm" id="{90A4B9C8-C170-4DD8-8EE6-CB9D12C51B8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10" d="100"/>
          <a:sy n="11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E8978-6AE5-4CAC-A389-A241BFC059CB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FE89D-3F50-48C0-910C-1FE8D3E52E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31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err="1" smtClean="0"/>
              <a:t>Skualen</a:t>
            </a:r>
            <a:r>
              <a:rPr lang="tr-TR" sz="1200" dirty="0" smtClean="0"/>
              <a:t> </a:t>
            </a:r>
            <a:r>
              <a:rPr lang="tr-TR" sz="1200" dirty="0" err="1" smtClean="0"/>
              <a:t>epoksidaz</a:t>
            </a:r>
            <a:r>
              <a:rPr lang="tr-TR" sz="1200" dirty="0" smtClean="0"/>
              <a:t> enzimini </a:t>
            </a:r>
            <a:r>
              <a:rPr lang="tr-TR" sz="1200" dirty="0" err="1" smtClean="0"/>
              <a:t>inhibe</a:t>
            </a:r>
            <a:r>
              <a:rPr lang="tr-TR" sz="1200" dirty="0" smtClean="0"/>
              <a:t> ederek etki gösterir, böylece </a:t>
            </a:r>
            <a:r>
              <a:rPr lang="tr-TR" sz="1200" dirty="0" err="1" smtClean="0"/>
              <a:t>ergosterol</a:t>
            </a:r>
            <a:r>
              <a:rPr lang="tr-TR" sz="1200" dirty="0" smtClean="0"/>
              <a:t> sentezini </a:t>
            </a:r>
            <a:r>
              <a:rPr lang="tr-TR" sz="1200" dirty="0" err="1" smtClean="0"/>
              <a:t>inhibe</a:t>
            </a:r>
            <a:r>
              <a:rPr lang="tr-TR" sz="1200" dirty="0" smtClean="0"/>
              <a:t> eder.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FE89D-3F50-48C0-910C-1FE8D3E52E6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6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89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44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94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5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48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53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96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13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63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36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34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1419B-00FB-409A-8EC7-261869D1B332}" type="datetimeFigureOut">
              <a:rPr lang="tr-TR" smtClean="0"/>
              <a:t>14.02.2023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9DDDC-38A0-44FE-A975-23A00A6EE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6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280920" cy="175260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Derinin </a:t>
            </a:r>
            <a:r>
              <a:rPr lang="tr-TR" sz="2400" dirty="0" err="1">
                <a:solidFill>
                  <a:schemeClr val="tx1"/>
                </a:solidFill>
              </a:rPr>
              <a:t>dermatofitik</a:t>
            </a:r>
            <a:r>
              <a:rPr lang="tr-TR" sz="2400" dirty="0">
                <a:solidFill>
                  <a:schemeClr val="tx1"/>
                </a:solidFill>
              </a:rPr>
              <a:t> enfeksiyonunun tedavisinde oral </a:t>
            </a:r>
            <a:r>
              <a:rPr lang="tr-TR" sz="2400" dirty="0" err="1">
                <a:solidFill>
                  <a:schemeClr val="tx1"/>
                </a:solidFill>
              </a:rPr>
              <a:t>terbinafinin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itrakonazole</a:t>
            </a:r>
            <a:r>
              <a:rPr lang="tr-TR" sz="2400" dirty="0">
                <a:solidFill>
                  <a:schemeClr val="tx1"/>
                </a:solidFill>
              </a:rPr>
              <a:t> karşı etkinliği – </a:t>
            </a:r>
            <a:r>
              <a:rPr lang="tr-TR" sz="2400" dirty="0" err="1">
                <a:solidFill>
                  <a:schemeClr val="tx1"/>
                </a:solidFill>
              </a:rPr>
              <a:t>Prospektif</a:t>
            </a:r>
            <a:r>
              <a:rPr lang="tr-TR" sz="2400" dirty="0">
                <a:solidFill>
                  <a:schemeClr val="tx1"/>
                </a:solidFill>
              </a:rPr>
              <a:t>, </a:t>
            </a:r>
            <a:r>
              <a:rPr lang="tr-TR" sz="2400" dirty="0" err="1">
                <a:solidFill>
                  <a:schemeClr val="tx1"/>
                </a:solidFill>
              </a:rPr>
              <a:t>randomize</a:t>
            </a:r>
            <a:r>
              <a:rPr lang="tr-TR" sz="2400" dirty="0">
                <a:solidFill>
                  <a:schemeClr val="tx1"/>
                </a:solidFill>
              </a:rPr>
              <a:t>, karşılaştırmalı bir çalışma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Dr.Fatma</a:t>
            </a:r>
            <a:r>
              <a:rPr lang="tr-TR" sz="2400" dirty="0" smtClean="0">
                <a:solidFill>
                  <a:schemeClr val="tx1"/>
                </a:solidFill>
              </a:rPr>
              <a:t> Betül KESKİN</a:t>
            </a:r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4582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0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İSTATİSTİKSEL ANALİZ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İkili değişkenler arasındaki ilişki, </a:t>
            </a:r>
            <a:r>
              <a:rPr lang="tr-TR" sz="2400" dirty="0" err="1"/>
              <a:t>Fisher'in</a:t>
            </a:r>
            <a:r>
              <a:rPr lang="tr-TR" sz="2400" dirty="0"/>
              <a:t> kesin testiyle ve sürekli değişkenler bir </a:t>
            </a:r>
            <a:r>
              <a:rPr lang="tr-TR" sz="2400" dirty="0" err="1"/>
              <a:t>Student</a:t>
            </a:r>
            <a:r>
              <a:rPr lang="tr-TR" sz="2400" dirty="0"/>
              <a:t> testiyle test edildi. Yüzde değişimi, Mann-</a:t>
            </a:r>
            <a:r>
              <a:rPr lang="tr-TR" sz="2400" dirty="0" err="1"/>
              <a:t>Whitney</a:t>
            </a:r>
            <a:r>
              <a:rPr lang="tr-TR" sz="2400" dirty="0"/>
              <a:t> U-testi ve </a:t>
            </a:r>
            <a:r>
              <a:rPr lang="tr-TR" sz="2400" dirty="0" err="1"/>
              <a:t>Wilcoxon</a:t>
            </a:r>
            <a:r>
              <a:rPr lang="tr-TR" sz="2400" dirty="0"/>
              <a:t> testi kullanılarak karşılaştırıldı.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Tüm </a:t>
            </a:r>
            <a:r>
              <a:rPr lang="tr-TR" sz="2400" dirty="0"/>
              <a:t>analizler SPSS sürüm 21.0 (IBM </a:t>
            </a:r>
            <a:r>
              <a:rPr lang="tr-TR" sz="2400" dirty="0" err="1"/>
              <a:t>Corp</a:t>
            </a:r>
            <a:r>
              <a:rPr lang="tr-TR" sz="2400" dirty="0"/>
              <a:t>., </a:t>
            </a:r>
            <a:r>
              <a:rPr lang="tr-TR" sz="2400" dirty="0" err="1"/>
              <a:t>Armonk</a:t>
            </a:r>
            <a:r>
              <a:rPr lang="tr-TR" sz="2400" dirty="0"/>
              <a:t>, NY) ile yapıldı.</a:t>
            </a:r>
          </a:p>
        </p:txBody>
      </p:sp>
    </p:spTree>
    <p:extLst>
      <p:ext uri="{BB962C8B-B14F-4D97-AF65-F5344CB8AC3E}">
        <p14:creationId xmlns:p14="http://schemas.microsoft.com/office/powerpoint/2010/main" val="42862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Toplam 326 hastaya rastgele tedavi atanarak çalışmaya dahil edildi.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Başlangıçtaki </a:t>
            </a:r>
            <a:r>
              <a:rPr lang="tr-TR" sz="2400" dirty="0"/>
              <a:t>karaciğer fonksiyon testlerinin dengesiz olması nedeniyle 6 hasta çalışma dışı bırakıldı.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Bu </a:t>
            </a:r>
            <a:r>
              <a:rPr lang="tr-TR" sz="2400" dirty="0"/>
              <a:t>nedenle, son çalışmaya toplam 320 hasta dahil edildi.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Hastaların </a:t>
            </a:r>
            <a:r>
              <a:rPr lang="tr-TR" sz="2400" dirty="0"/>
              <a:t>yarısına (160) günde bir kez </a:t>
            </a:r>
            <a:r>
              <a:rPr lang="tr-TR" sz="2400" dirty="0" err="1"/>
              <a:t>terbinafin</a:t>
            </a:r>
            <a:r>
              <a:rPr lang="tr-TR" sz="2400" dirty="0"/>
              <a:t> 500 mg, diğer yarısına günde bir kez oral </a:t>
            </a:r>
            <a:r>
              <a:rPr lang="tr-TR" sz="2400" dirty="0" err="1"/>
              <a:t>itrakonazol</a:t>
            </a:r>
            <a:r>
              <a:rPr lang="tr-TR" sz="2400" dirty="0"/>
              <a:t> 200 mg başlandı.</a:t>
            </a:r>
          </a:p>
        </p:txBody>
      </p:sp>
    </p:spTree>
    <p:extLst>
      <p:ext uri="{BB962C8B-B14F-4D97-AF65-F5344CB8AC3E}">
        <p14:creationId xmlns:p14="http://schemas.microsoft.com/office/powerpoint/2010/main" val="291946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78492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10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tr-TR" sz="2200" dirty="0"/>
              <a:t>4 hafta sonunda Grup </a:t>
            </a:r>
            <a:r>
              <a:rPr lang="tr-TR" sz="2200" dirty="0" err="1"/>
              <a:t>I'de</a:t>
            </a:r>
            <a:r>
              <a:rPr lang="tr-TR" sz="2200" dirty="0"/>
              <a:t> olduğu gibi Grup </a:t>
            </a:r>
            <a:r>
              <a:rPr lang="tr-TR" sz="2200" dirty="0" err="1"/>
              <a:t>II'de</a:t>
            </a:r>
            <a:r>
              <a:rPr lang="tr-TR" sz="2200" dirty="0"/>
              <a:t> de </a:t>
            </a:r>
            <a:r>
              <a:rPr lang="tr-TR" sz="2200" dirty="0" err="1"/>
              <a:t>eritem</a:t>
            </a:r>
            <a:r>
              <a:rPr lang="tr-TR" sz="2200" dirty="0"/>
              <a:t>, pullanma ve kaşıntı skorlarında istatistiksel olarak anlamlı düzelme oldu</a:t>
            </a:r>
            <a:r>
              <a:rPr lang="tr-TR" sz="2200" dirty="0" smtClean="0"/>
              <a:t>.</a:t>
            </a:r>
          </a:p>
          <a:p>
            <a:endParaRPr lang="tr-TR" sz="2200" dirty="0" smtClean="0"/>
          </a:p>
          <a:p>
            <a:r>
              <a:rPr lang="tr-TR" sz="2200" dirty="0" smtClean="0"/>
              <a:t>Anlamlı </a:t>
            </a:r>
            <a:r>
              <a:rPr lang="tr-TR" sz="2200" dirty="0"/>
              <a:t>iyileşme her iki grupta da 0 ila 2 hafta arasında başladı ve ardından 2 ila 4 hafta arasında devam etti. 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tr-TR" sz="2200" dirty="0" smtClean="0"/>
              <a:t>Her </a:t>
            </a:r>
            <a:r>
              <a:rPr lang="tr-TR" sz="2200" dirty="0"/>
              <a:t>iki grup karşılaştırıldığında başlangıçta </a:t>
            </a:r>
            <a:r>
              <a:rPr lang="tr-TR" sz="2200" dirty="0" err="1"/>
              <a:t>eritem</a:t>
            </a:r>
            <a:r>
              <a:rPr lang="tr-TR" sz="2200" dirty="0"/>
              <a:t>, kabuklanma ve kaşıntının mutlak skoru anlamlı derecede farklıydı. 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tr-TR" sz="2200" dirty="0" smtClean="0"/>
              <a:t>Bu </a:t>
            </a:r>
            <a:r>
              <a:rPr lang="tr-TR" sz="2200" dirty="0"/>
              <a:t>nedenle, her üç parametrenin puanlarındaki yüzde </a:t>
            </a:r>
            <a:r>
              <a:rPr lang="tr-TR" sz="2200" dirty="0" smtClean="0"/>
              <a:t>değişimi hesaplandı.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65388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34" y="1600200"/>
            <a:ext cx="790173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1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tr-TR" sz="2000" dirty="0" err="1"/>
              <a:t>Eritem</a:t>
            </a:r>
            <a:r>
              <a:rPr lang="tr-TR" sz="2000" dirty="0"/>
              <a:t>, pullanma ve kaşıntı skorlarındaki iyileşme yüzdesi, her iki grupta da 0 ila 4 hafta arasında anlamlı olarak daha </a:t>
            </a:r>
            <a:r>
              <a:rPr lang="tr-TR" sz="2000" dirty="0" smtClean="0"/>
              <a:t>fazlaydı.</a:t>
            </a:r>
            <a:r>
              <a:rPr lang="tr-TR" sz="2000" dirty="0"/>
              <a:t> </a:t>
            </a:r>
            <a:endParaRPr lang="tr-TR" sz="2000" dirty="0" smtClean="0"/>
          </a:p>
          <a:p>
            <a:r>
              <a:rPr lang="tr-TR" sz="2000" dirty="0" smtClean="0"/>
              <a:t>Yüzde </a:t>
            </a:r>
            <a:r>
              <a:rPr lang="tr-TR" sz="2000" dirty="0"/>
              <a:t>değişim sadece Grup </a:t>
            </a:r>
            <a:r>
              <a:rPr lang="tr-TR" sz="2000" dirty="0" err="1"/>
              <a:t>I'de</a:t>
            </a:r>
            <a:r>
              <a:rPr lang="tr-TR" sz="2000" dirty="0"/>
              <a:t> 2 ila 4 hafta arasında kaşıntıda anlamlı olarak daha fazlaydı. </a:t>
            </a:r>
            <a:endParaRPr lang="tr-TR" sz="2000" dirty="0" smtClean="0"/>
          </a:p>
          <a:p>
            <a:r>
              <a:rPr lang="tr-TR" sz="2000" dirty="0" smtClean="0"/>
              <a:t>Grup </a:t>
            </a:r>
            <a:r>
              <a:rPr lang="tr-TR" sz="2000" dirty="0" err="1"/>
              <a:t>II'de</a:t>
            </a:r>
            <a:r>
              <a:rPr lang="tr-TR" sz="2000" dirty="0"/>
              <a:t> kaşıntı ve pullanmadaki yüzde değişim 0 ila 2 hafta ve 2-4 hafta arasında anlamlı olarak farklıydı. </a:t>
            </a:r>
            <a:endParaRPr lang="tr-TR" sz="2000" dirty="0" smtClean="0"/>
          </a:p>
          <a:p>
            <a:r>
              <a:rPr lang="tr-TR" sz="2000" dirty="0" smtClean="0"/>
              <a:t>Grupları </a:t>
            </a:r>
            <a:r>
              <a:rPr lang="tr-TR" sz="2000" dirty="0"/>
              <a:t>karşılaştırırken, 0 ila 2 hafta ve 2 ila 4 hafta arasında ölçekleme puanında anlamlı bir iyileşme oldu, ancak 0 ila 4 hafta arasında </a:t>
            </a:r>
            <a:r>
              <a:rPr lang="tr-TR" sz="2000" dirty="0" smtClean="0"/>
              <a:t>anlamlı </a:t>
            </a:r>
            <a:r>
              <a:rPr lang="tr-TR" sz="2000" dirty="0" err="1" smtClean="0"/>
              <a:t>birfarklılık</a:t>
            </a:r>
            <a:r>
              <a:rPr lang="tr-TR" sz="2000" dirty="0" smtClean="0"/>
              <a:t> yoktu.</a:t>
            </a:r>
            <a:r>
              <a:rPr lang="tr-TR" sz="2000" dirty="0"/>
              <a:t> </a:t>
            </a:r>
            <a:endParaRPr lang="tr-TR" sz="2000" dirty="0" smtClean="0"/>
          </a:p>
          <a:p>
            <a:r>
              <a:rPr lang="tr-TR" sz="2000" dirty="0" smtClean="0"/>
              <a:t>Kaşıntıda </a:t>
            </a:r>
            <a:r>
              <a:rPr lang="tr-TR" sz="2000" dirty="0"/>
              <a:t>sadece 2 ila 4 hafta arasında önemli bir iyileşme oldu. </a:t>
            </a:r>
            <a:endParaRPr lang="tr-TR" sz="2000" dirty="0" smtClean="0"/>
          </a:p>
          <a:p>
            <a:r>
              <a:rPr lang="tr-TR" sz="2000" dirty="0" err="1" smtClean="0"/>
              <a:t>Eritem</a:t>
            </a:r>
            <a:r>
              <a:rPr lang="tr-TR" sz="2000" dirty="0" smtClean="0"/>
              <a:t> </a:t>
            </a:r>
            <a:r>
              <a:rPr lang="tr-TR" sz="2000" dirty="0"/>
              <a:t>skorlarında istatistiksel olarak anlamlı bir yüzde değişikliği yoktu.</a:t>
            </a:r>
          </a:p>
        </p:txBody>
      </p:sp>
    </p:spTree>
    <p:extLst>
      <p:ext uri="{BB962C8B-B14F-4D97-AF65-F5344CB8AC3E}">
        <p14:creationId xmlns:p14="http://schemas.microsoft.com/office/powerpoint/2010/main" val="24964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444504" cy="536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85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200" dirty="0"/>
              <a:t>4 hafta sonunda Grup </a:t>
            </a:r>
            <a:r>
              <a:rPr lang="tr-TR" sz="2200" dirty="0" err="1"/>
              <a:t>II'de</a:t>
            </a:r>
            <a:r>
              <a:rPr lang="tr-TR" sz="2200" dirty="0"/>
              <a:t> 147 (%91,8) ve Grup </a:t>
            </a:r>
            <a:r>
              <a:rPr lang="tr-TR" sz="2200" dirty="0" err="1"/>
              <a:t>I'de</a:t>
            </a:r>
            <a:r>
              <a:rPr lang="tr-TR" sz="2200" dirty="0"/>
              <a:t> 119 (%74,3) hastada mikolojik iyileşme sağlandı. 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tr-TR" sz="2200" dirty="0" err="1" smtClean="0"/>
              <a:t>Gastrointestinal</a:t>
            </a:r>
            <a:r>
              <a:rPr lang="tr-TR" sz="2200" dirty="0" smtClean="0"/>
              <a:t> </a:t>
            </a:r>
            <a:r>
              <a:rPr lang="tr-TR" sz="2200" dirty="0"/>
              <a:t>rahatsızlık, baş ağrısı ve tat alma bozuklukları gibi hafif yan etkiler gözlendi; ancak hiçbiri tedavinin kesilmesini gerektirecek kadar şiddetli değildi. 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tr-TR" sz="2200" dirty="0" smtClean="0"/>
              <a:t>Her </a:t>
            </a:r>
            <a:r>
              <a:rPr lang="tr-TR" sz="2200" dirty="0"/>
              <a:t>iki grup arasında yan etkiler açısından anlamlı bir fark yoktu</a:t>
            </a:r>
            <a:r>
              <a:rPr lang="tr-TR" sz="2200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556792"/>
            <a:ext cx="8424936" cy="4525963"/>
          </a:xfrm>
        </p:spPr>
        <p:txBody>
          <a:bodyPr>
            <a:normAutofit/>
          </a:bodyPr>
          <a:lstStyle/>
          <a:p>
            <a:r>
              <a:rPr lang="tr-TR" sz="2200" dirty="0" smtClean="0"/>
              <a:t>4 haftanın sonunda global klinik yanıt </a:t>
            </a:r>
            <a:r>
              <a:rPr lang="tr-TR" sz="2200" dirty="0" err="1" smtClean="0"/>
              <a:t>itrakonazol</a:t>
            </a:r>
            <a:r>
              <a:rPr lang="tr-TR" sz="2200" dirty="0" smtClean="0"/>
              <a:t> grubunda </a:t>
            </a:r>
            <a:r>
              <a:rPr lang="tr-TR" sz="2200" dirty="0" err="1" smtClean="0"/>
              <a:t>terbinafin</a:t>
            </a:r>
            <a:r>
              <a:rPr lang="tr-TR" sz="2200" dirty="0" smtClean="0"/>
              <a:t> grubuna göre anlamlı olarak daha iyi idi.</a:t>
            </a:r>
          </a:p>
          <a:p>
            <a:pPr marL="0" indent="0">
              <a:buNone/>
            </a:pPr>
            <a:r>
              <a:rPr lang="tr-TR" sz="2200" dirty="0" smtClean="0"/>
              <a:t> </a:t>
            </a:r>
          </a:p>
          <a:p>
            <a:r>
              <a:rPr lang="tr-TR" sz="2200" dirty="0" smtClean="0"/>
              <a:t>Klinik global değerlendirme </a:t>
            </a:r>
            <a:r>
              <a:rPr lang="tr-TR" sz="2200" dirty="0" err="1" smtClean="0"/>
              <a:t>evrelemesi</a:t>
            </a:r>
            <a:r>
              <a:rPr lang="tr-TR" sz="2200" dirty="0" smtClean="0"/>
              <a:t>, Grup </a:t>
            </a:r>
            <a:r>
              <a:rPr lang="tr-TR" sz="2200" dirty="0" err="1" smtClean="0"/>
              <a:t>I'e</a:t>
            </a:r>
            <a:r>
              <a:rPr lang="tr-TR" sz="2200" dirty="0" smtClean="0"/>
              <a:t> kıyasla Grup </a:t>
            </a:r>
            <a:r>
              <a:rPr lang="tr-TR" sz="2200" dirty="0" err="1" smtClean="0"/>
              <a:t>II'de</a:t>
            </a:r>
            <a:r>
              <a:rPr lang="tr-TR" sz="2200" dirty="0" smtClean="0"/>
              <a:t> iyileşmiş kategoride daha fazla hasta gösteriyordu (%46'ya karşı %37). </a:t>
            </a:r>
          </a:p>
          <a:p>
            <a:endParaRPr lang="tr-TR" sz="2200" dirty="0" smtClean="0"/>
          </a:p>
          <a:p>
            <a:r>
              <a:rPr lang="tr-TR" sz="2200" dirty="0" err="1" smtClean="0"/>
              <a:t>Terbinafin</a:t>
            </a:r>
            <a:r>
              <a:rPr lang="tr-TR" sz="2200" dirty="0" smtClean="0"/>
              <a:t> grubuna (Grup II) kıyasla </a:t>
            </a:r>
            <a:r>
              <a:rPr lang="tr-TR" sz="2200" dirty="0" err="1" smtClean="0"/>
              <a:t>itrakonazol</a:t>
            </a:r>
            <a:r>
              <a:rPr lang="tr-TR" sz="2200" dirty="0" smtClean="0"/>
              <a:t> grubunda (Grup I) yalnızca birkaç hasta kötüleşti (%4,1'e karşılık %12,2). </a:t>
            </a:r>
          </a:p>
          <a:p>
            <a:endParaRPr lang="tr-TR" sz="2200" dirty="0"/>
          </a:p>
          <a:p>
            <a:r>
              <a:rPr lang="tr-TR" sz="2200" dirty="0" err="1" smtClean="0"/>
              <a:t>Tolerabilite</a:t>
            </a:r>
            <a:r>
              <a:rPr lang="tr-TR" sz="2200" dirty="0" smtClean="0"/>
              <a:t> ve ilaca uyum her iki grupta da benzerdi.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9567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63"/>
            <a:ext cx="8058150" cy="677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4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tr-TR" sz="2200" dirty="0" err="1" smtClean="0"/>
              <a:t>Dermatofitik</a:t>
            </a:r>
            <a:r>
              <a:rPr lang="tr-TR" sz="2200" dirty="0" smtClean="0"/>
              <a:t> enfeksiyonlar, dünya genelinde popülasyonun %20-25'ini etkileyen en yaygın mantar enfeksiyonlarıdır.</a:t>
            </a:r>
          </a:p>
          <a:p>
            <a:endParaRPr lang="tr-TR" sz="2200" dirty="0" smtClean="0"/>
          </a:p>
          <a:p>
            <a:r>
              <a:rPr lang="tr-TR" sz="2200" dirty="0" smtClean="0"/>
              <a:t>Hindistan'daki sıcak ve nemli iklim </a:t>
            </a:r>
            <a:r>
              <a:rPr lang="tr-TR" sz="2200" dirty="0" err="1" smtClean="0"/>
              <a:t>dermatofitoz</a:t>
            </a:r>
            <a:r>
              <a:rPr lang="tr-TR" sz="2200" dirty="0" smtClean="0"/>
              <a:t> lehinedir. </a:t>
            </a:r>
          </a:p>
          <a:p>
            <a:endParaRPr lang="tr-TR" sz="2200" dirty="0" smtClean="0"/>
          </a:p>
          <a:p>
            <a:r>
              <a:rPr lang="tr-TR" sz="2200" dirty="0" err="1" smtClean="0"/>
              <a:t>Terbinafin</a:t>
            </a:r>
            <a:r>
              <a:rPr lang="tr-TR" sz="2200" dirty="0" smtClean="0"/>
              <a:t>, uygun mikolojik ve </a:t>
            </a:r>
            <a:r>
              <a:rPr lang="tr-TR" sz="2200" dirty="0" err="1" smtClean="0"/>
              <a:t>farmakokinetik</a:t>
            </a:r>
            <a:r>
              <a:rPr lang="tr-TR" sz="2200" dirty="0" smtClean="0"/>
              <a:t> profili nedeniyle </a:t>
            </a:r>
            <a:r>
              <a:rPr lang="tr-TR" sz="2200" dirty="0" err="1" smtClean="0"/>
              <a:t>tinea</a:t>
            </a:r>
            <a:r>
              <a:rPr lang="tr-TR" sz="2200" dirty="0" smtClean="0"/>
              <a:t> </a:t>
            </a:r>
            <a:r>
              <a:rPr lang="tr-TR" sz="2200" dirty="0" err="1" smtClean="0"/>
              <a:t>corporis</a:t>
            </a:r>
            <a:r>
              <a:rPr lang="tr-TR" sz="2200" dirty="0" smtClean="0"/>
              <a:t> ve </a:t>
            </a:r>
            <a:r>
              <a:rPr lang="tr-TR" sz="2200" dirty="0" err="1" smtClean="0"/>
              <a:t>tinea</a:t>
            </a:r>
            <a:r>
              <a:rPr lang="tr-TR" sz="2200" dirty="0" smtClean="0"/>
              <a:t> </a:t>
            </a:r>
            <a:r>
              <a:rPr lang="tr-TR" sz="2200" dirty="0" err="1" smtClean="0"/>
              <a:t>cruris</a:t>
            </a:r>
            <a:r>
              <a:rPr lang="tr-TR" sz="2200" dirty="0" smtClean="0"/>
              <a:t> tedavisinde birinci basamak ilaç olarak kabul edilir. </a:t>
            </a:r>
          </a:p>
          <a:p>
            <a:endParaRPr lang="tr-TR" sz="2200" dirty="0" smtClean="0"/>
          </a:p>
          <a:p>
            <a:r>
              <a:rPr lang="tr-TR" sz="2200" dirty="0" smtClean="0"/>
              <a:t>Geçmişte bu ilaç, 2 hafta boyunca günde bir kez 250 </a:t>
            </a:r>
            <a:r>
              <a:rPr lang="tr-TR" sz="2200" dirty="0" err="1" smtClean="0"/>
              <a:t>mg'lık</a:t>
            </a:r>
            <a:r>
              <a:rPr lang="tr-TR" sz="2200" dirty="0" smtClean="0"/>
              <a:t> dozlarda elde edilen &gt;%90'lık kür oranlarıyla </a:t>
            </a:r>
            <a:r>
              <a:rPr lang="tr-TR" sz="2200" dirty="0" err="1" smtClean="0"/>
              <a:t>dermatofitoza</a:t>
            </a:r>
            <a:r>
              <a:rPr lang="tr-TR" sz="2200" dirty="0" smtClean="0"/>
              <a:t> karşı sürekli olarak etkiliydi.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2026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200" dirty="0"/>
              <a:t>Artan klinik başarısızlık oranlarıyla birlikte geleneksel </a:t>
            </a:r>
            <a:r>
              <a:rPr lang="tr-TR" sz="2200" dirty="0" err="1"/>
              <a:t>antifungal</a:t>
            </a:r>
            <a:r>
              <a:rPr lang="tr-TR" sz="2200" dirty="0"/>
              <a:t> dozlarına karşı yaygın direnç, </a:t>
            </a:r>
            <a:r>
              <a:rPr lang="tr-TR" sz="2200" dirty="0" err="1"/>
              <a:t>tinea</a:t>
            </a:r>
            <a:r>
              <a:rPr lang="tr-TR" sz="2200" dirty="0"/>
              <a:t> </a:t>
            </a:r>
            <a:r>
              <a:rPr lang="tr-TR" sz="2200" dirty="0" err="1"/>
              <a:t>corporis</a:t>
            </a:r>
            <a:r>
              <a:rPr lang="tr-TR" sz="2200" dirty="0"/>
              <a:t> ve </a:t>
            </a:r>
            <a:r>
              <a:rPr lang="tr-TR" sz="2200" dirty="0" err="1"/>
              <a:t>tinea</a:t>
            </a:r>
            <a:r>
              <a:rPr lang="tr-TR" sz="2200" dirty="0"/>
              <a:t> </a:t>
            </a:r>
            <a:r>
              <a:rPr lang="tr-TR" sz="2200" dirty="0" err="1"/>
              <a:t>cruris'te</a:t>
            </a:r>
            <a:r>
              <a:rPr lang="tr-TR" sz="2200" dirty="0"/>
              <a:t> hızlı klinik ve mikolojik tedavi sağlayan etkili bir birinci basamak </a:t>
            </a:r>
            <a:r>
              <a:rPr lang="tr-TR" sz="2200" dirty="0" err="1"/>
              <a:t>antifungal</a:t>
            </a:r>
            <a:r>
              <a:rPr lang="tr-TR" sz="2200" dirty="0"/>
              <a:t> ilaç arayışını garanti eder</a:t>
            </a:r>
            <a:r>
              <a:rPr lang="tr-TR" sz="2200" dirty="0" smtClean="0"/>
              <a:t>.</a:t>
            </a:r>
          </a:p>
          <a:p>
            <a:endParaRPr lang="tr-TR" sz="2200" dirty="0"/>
          </a:p>
          <a:p>
            <a:r>
              <a:rPr lang="tr-TR" sz="2200" dirty="0" smtClean="0"/>
              <a:t>Standart dozlarda verildiğinde (2 hafta boyunca günde bir kez 250 mg) </a:t>
            </a:r>
            <a:r>
              <a:rPr lang="tr-TR" sz="2200" dirty="0" err="1" smtClean="0"/>
              <a:t>terbinafin</a:t>
            </a:r>
            <a:r>
              <a:rPr lang="tr-TR" sz="2200" dirty="0" smtClean="0"/>
              <a:t> direnci, tedaviye kısmi yanıtla veya yanıtsız olarak giderek artan bir şekilde görülmektedir. </a:t>
            </a:r>
          </a:p>
          <a:p>
            <a:endParaRPr lang="tr-TR" sz="2200" dirty="0"/>
          </a:p>
          <a:p>
            <a:r>
              <a:rPr lang="tr-TR" sz="2200" dirty="0" err="1" smtClean="0"/>
              <a:t>Antifungal</a:t>
            </a:r>
            <a:r>
              <a:rPr lang="tr-TR" sz="2200" dirty="0" smtClean="0"/>
              <a:t> direnç, ciltte ve yağ dokusunda aşırı </a:t>
            </a:r>
            <a:r>
              <a:rPr lang="tr-TR" sz="2200" dirty="0" err="1" smtClean="0"/>
              <a:t>terbinafin</a:t>
            </a:r>
            <a:r>
              <a:rPr lang="tr-TR" sz="2200" dirty="0" smtClean="0"/>
              <a:t> birikimi nedeniyle etkili ilaç konsantrasyonundaki azalmaya bağlıdır. Bu nedenle, daha yüksek </a:t>
            </a:r>
            <a:r>
              <a:rPr lang="tr-TR" sz="2200" dirty="0" err="1" smtClean="0"/>
              <a:t>terbinafin</a:t>
            </a:r>
            <a:r>
              <a:rPr lang="tr-TR" sz="2200" dirty="0" smtClean="0"/>
              <a:t> (500 mg/gün) konsantrasyonunun daha etkili olduğu görülmüştür.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1258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Itrakonazol</a:t>
            </a:r>
            <a:r>
              <a:rPr lang="tr-TR" sz="2400" dirty="0"/>
              <a:t>, </a:t>
            </a:r>
            <a:r>
              <a:rPr lang="tr-TR" sz="2400" dirty="0" err="1"/>
              <a:t>tinea</a:t>
            </a:r>
            <a:r>
              <a:rPr lang="tr-TR" sz="2400" dirty="0"/>
              <a:t> </a:t>
            </a:r>
            <a:r>
              <a:rPr lang="tr-TR" sz="2400" dirty="0" err="1"/>
              <a:t>corporis</a:t>
            </a:r>
            <a:r>
              <a:rPr lang="tr-TR" sz="2400" dirty="0"/>
              <a:t> ve </a:t>
            </a:r>
            <a:r>
              <a:rPr lang="tr-TR" sz="2400" dirty="0" err="1"/>
              <a:t>tinea</a:t>
            </a:r>
            <a:r>
              <a:rPr lang="tr-TR" sz="2400" dirty="0"/>
              <a:t> </a:t>
            </a:r>
            <a:r>
              <a:rPr lang="tr-TR" sz="2400" dirty="0" err="1"/>
              <a:t>cruris</a:t>
            </a:r>
            <a:r>
              <a:rPr lang="tr-TR" sz="2400" dirty="0"/>
              <a:t> için de giderek artan bir şekilde birinci basamak ilaç olarak kullanılan, ancak eskiye göre daha uzun süre verilen bir </a:t>
            </a:r>
            <a:r>
              <a:rPr lang="tr-TR" sz="2400" dirty="0" err="1"/>
              <a:t>triazol</a:t>
            </a:r>
            <a:r>
              <a:rPr lang="tr-TR" sz="2400" dirty="0"/>
              <a:t> </a:t>
            </a:r>
            <a:r>
              <a:rPr lang="tr-TR" sz="2400" dirty="0" err="1"/>
              <a:t>antifungal</a:t>
            </a:r>
            <a:r>
              <a:rPr lang="tr-TR" sz="2400" dirty="0"/>
              <a:t> ilaçtır.</a:t>
            </a:r>
          </a:p>
        </p:txBody>
      </p:sp>
    </p:spTree>
    <p:extLst>
      <p:ext uri="{BB962C8B-B14F-4D97-AF65-F5344CB8AC3E}">
        <p14:creationId xmlns:p14="http://schemas.microsoft.com/office/powerpoint/2010/main" val="106208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err="1" smtClean="0"/>
              <a:t>Terbinafin</a:t>
            </a:r>
            <a:r>
              <a:rPr lang="tr-TR" sz="2200" dirty="0" smtClean="0"/>
              <a:t> ile en sık görülen yan etkiler mide rahatsızlığı, baş ağrısı, tat değişikliği, karaciğer fonksiyon testlerinde değişiklik ve döküntüdür; nadiren kan </a:t>
            </a:r>
            <a:r>
              <a:rPr lang="tr-TR" sz="2200" dirty="0" err="1" smtClean="0"/>
              <a:t>diskrazilerine</a:t>
            </a:r>
            <a:r>
              <a:rPr lang="tr-TR" sz="2200" dirty="0" smtClean="0"/>
              <a:t> ve hepatite neden olabilir. </a:t>
            </a:r>
          </a:p>
          <a:p>
            <a:endParaRPr lang="tr-TR" sz="2200" dirty="0" smtClean="0"/>
          </a:p>
          <a:p>
            <a:r>
              <a:rPr lang="tr-TR" sz="2200" dirty="0" err="1" smtClean="0"/>
              <a:t>Itrakonazol</a:t>
            </a:r>
            <a:r>
              <a:rPr lang="tr-TR" sz="2200" dirty="0" smtClean="0"/>
              <a:t> mide rahatsızlığı, baş ağrısı, tat değişikliği ve sarılığa neden olabilir ve nadiren </a:t>
            </a:r>
            <a:r>
              <a:rPr lang="tr-TR" sz="2200" dirty="0" err="1" smtClean="0"/>
              <a:t>hipokalemi</a:t>
            </a:r>
            <a:r>
              <a:rPr lang="tr-TR" sz="2200" dirty="0" smtClean="0"/>
              <a:t>, </a:t>
            </a:r>
            <a:r>
              <a:rPr lang="tr-TR" sz="2200" dirty="0" err="1" smtClean="0"/>
              <a:t>torsades</a:t>
            </a:r>
            <a:r>
              <a:rPr lang="tr-TR" sz="2200" dirty="0" smtClean="0"/>
              <a:t> de </a:t>
            </a:r>
            <a:r>
              <a:rPr lang="tr-TR" sz="2200" dirty="0" err="1" smtClean="0"/>
              <a:t>pointes</a:t>
            </a:r>
            <a:r>
              <a:rPr lang="tr-TR" sz="2200" dirty="0" smtClean="0"/>
              <a:t> ve kalp yetmezliğine neden olabilir.</a:t>
            </a:r>
          </a:p>
          <a:p>
            <a:pPr marL="0" indent="0">
              <a:buNone/>
            </a:pPr>
            <a:r>
              <a:rPr lang="tr-TR" sz="2200" dirty="0" smtClean="0"/>
              <a:t> </a:t>
            </a:r>
          </a:p>
          <a:p>
            <a:r>
              <a:rPr lang="tr-TR" sz="2200" dirty="0" smtClean="0"/>
              <a:t>Ancak çalışmada bulantı, şişkinlik hissi, baş ağrısı ve tat alma bozuklukları gibi minör yan etkiler görüldü.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581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Çalışmanın sonuçları </a:t>
            </a:r>
            <a:r>
              <a:rPr lang="tr-TR" sz="2200" dirty="0" err="1" smtClean="0"/>
              <a:t>itrakonazolün</a:t>
            </a:r>
            <a:r>
              <a:rPr lang="tr-TR" sz="2200" dirty="0" smtClean="0"/>
              <a:t> etkinlik ve mikolojik kür açısından </a:t>
            </a:r>
            <a:r>
              <a:rPr lang="tr-TR" sz="2200" dirty="0" err="1" smtClean="0"/>
              <a:t>terbinafinden</a:t>
            </a:r>
            <a:r>
              <a:rPr lang="tr-TR" sz="2200" dirty="0" smtClean="0"/>
              <a:t> daha iyi bir ilaç olduğunu düşündürmektedir. </a:t>
            </a:r>
          </a:p>
          <a:p>
            <a:endParaRPr lang="tr-TR" sz="2200" dirty="0" smtClean="0"/>
          </a:p>
          <a:p>
            <a:r>
              <a:rPr lang="tr-TR" sz="2200" dirty="0" smtClean="0"/>
              <a:t>Bu sonuç, </a:t>
            </a:r>
            <a:r>
              <a:rPr lang="tr-TR" sz="2200" dirty="0" err="1" smtClean="0"/>
              <a:t>tinea</a:t>
            </a:r>
            <a:r>
              <a:rPr lang="tr-TR" sz="2200" dirty="0" smtClean="0"/>
              <a:t> </a:t>
            </a:r>
            <a:r>
              <a:rPr lang="tr-TR" sz="2200" dirty="0" err="1" smtClean="0"/>
              <a:t>cruris</a:t>
            </a:r>
            <a:r>
              <a:rPr lang="tr-TR" sz="2200" dirty="0" smtClean="0"/>
              <a:t> hastalarında yapılan, </a:t>
            </a:r>
            <a:r>
              <a:rPr lang="tr-TR" sz="2200" dirty="0" err="1" smtClean="0"/>
              <a:t>itrakonazolün</a:t>
            </a:r>
            <a:r>
              <a:rPr lang="tr-TR" sz="2200" dirty="0" smtClean="0"/>
              <a:t> </a:t>
            </a:r>
            <a:r>
              <a:rPr lang="tr-TR" sz="2200" dirty="0" err="1" smtClean="0"/>
              <a:t>terbinafine</a:t>
            </a:r>
            <a:r>
              <a:rPr lang="tr-TR" sz="2200" dirty="0" smtClean="0"/>
              <a:t> kıyasla daha yüksek kür oranlarına sahip olduğunu da bulan daha önceki bir çalışmaya benzer bulunmuştur. </a:t>
            </a:r>
          </a:p>
          <a:p>
            <a:endParaRPr lang="tr-TR" sz="2200" dirty="0" smtClean="0"/>
          </a:p>
          <a:p>
            <a:r>
              <a:rPr lang="tr-TR" sz="2200" dirty="0" smtClean="0"/>
              <a:t>Ayak tırnağı </a:t>
            </a:r>
            <a:r>
              <a:rPr lang="tr-TR" sz="2200" dirty="0" err="1" smtClean="0"/>
              <a:t>onikomikozu</a:t>
            </a:r>
            <a:r>
              <a:rPr lang="tr-TR" sz="2200" dirty="0" smtClean="0"/>
              <a:t> üzerine yapılan çalışmalarda </a:t>
            </a:r>
            <a:r>
              <a:rPr lang="tr-TR" sz="2200" dirty="0" err="1" smtClean="0"/>
              <a:t>terbinafinin</a:t>
            </a:r>
            <a:r>
              <a:rPr lang="tr-TR" sz="2200" dirty="0" smtClean="0"/>
              <a:t> </a:t>
            </a:r>
            <a:r>
              <a:rPr lang="tr-TR" sz="2200" dirty="0" err="1" smtClean="0"/>
              <a:t>itrakonazolden</a:t>
            </a:r>
            <a:r>
              <a:rPr lang="tr-TR" sz="2200" dirty="0" smtClean="0"/>
              <a:t> daha etkili olduğu bulunmasına rağmen, </a:t>
            </a:r>
            <a:r>
              <a:rPr lang="tr-TR" sz="2200" dirty="0" err="1" smtClean="0"/>
              <a:t>tinea</a:t>
            </a:r>
            <a:r>
              <a:rPr lang="tr-TR" sz="2200" dirty="0" smtClean="0"/>
              <a:t> </a:t>
            </a:r>
            <a:r>
              <a:rPr lang="tr-TR" sz="2200" dirty="0" err="1" smtClean="0"/>
              <a:t>corporis</a:t>
            </a:r>
            <a:r>
              <a:rPr lang="tr-TR" sz="2200" dirty="0" smtClean="0"/>
              <a:t> ve </a:t>
            </a:r>
            <a:r>
              <a:rPr lang="tr-TR" sz="2200" dirty="0" err="1" smtClean="0"/>
              <a:t>tinea</a:t>
            </a:r>
            <a:r>
              <a:rPr lang="tr-TR" sz="2200" dirty="0" smtClean="0"/>
              <a:t> </a:t>
            </a:r>
            <a:r>
              <a:rPr lang="tr-TR" sz="2200" dirty="0" err="1" smtClean="0"/>
              <a:t>cruris</a:t>
            </a:r>
            <a:r>
              <a:rPr lang="tr-TR" sz="2200" dirty="0" smtClean="0"/>
              <a:t> için bunun tersinin doğru olduğu bulundu. </a:t>
            </a:r>
          </a:p>
        </p:txBody>
      </p:sp>
    </p:spTree>
    <p:extLst>
      <p:ext uri="{BB962C8B-B14F-4D97-AF65-F5344CB8AC3E}">
        <p14:creationId xmlns:p14="http://schemas.microsoft.com/office/powerpoint/2010/main" val="409047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/>
              <a:t>Her iki ilaç da benzer bir </a:t>
            </a:r>
            <a:r>
              <a:rPr lang="tr-TR" sz="2400" dirty="0" err="1" smtClean="0"/>
              <a:t>farmakokinetik</a:t>
            </a:r>
            <a:r>
              <a:rPr lang="tr-TR" sz="2400" dirty="0" smtClean="0"/>
              <a:t> profile sahiptir.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Terbinafin</a:t>
            </a:r>
            <a:r>
              <a:rPr lang="tr-TR" sz="2400" dirty="0" smtClean="0"/>
              <a:t> ile hasta başına tedavi maliyeti, aynı tedavi süresi için </a:t>
            </a:r>
            <a:r>
              <a:rPr lang="tr-TR" sz="2400" dirty="0" err="1" smtClean="0"/>
              <a:t>itrakonazol</a:t>
            </a:r>
            <a:r>
              <a:rPr lang="tr-TR" sz="2400" dirty="0" smtClean="0"/>
              <a:t> ile olanlardan daha düşüktür. </a:t>
            </a:r>
          </a:p>
          <a:p>
            <a:endParaRPr lang="tr-TR" sz="2400" dirty="0" smtClean="0"/>
          </a:p>
          <a:p>
            <a:r>
              <a:rPr lang="tr-TR" sz="2400" dirty="0" smtClean="0"/>
              <a:t>Bununla birlikte, yanıt oranları ve tam iyileşme için gereken toplam tedavi süresi dikkate alındığında, </a:t>
            </a:r>
            <a:r>
              <a:rPr lang="tr-TR" sz="2400" dirty="0" err="1" smtClean="0"/>
              <a:t>itrakonazol</a:t>
            </a:r>
            <a:r>
              <a:rPr lang="tr-TR" sz="2400" dirty="0" smtClean="0"/>
              <a:t> </a:t>
            </a:r>
            <a:r>
              <a:rPr lang="tr-TR" sz="2400" dirty="0" err="1" smtClean="0"/>
              <a:t>terbinafinden</a:t>
            </a:r>
            <a:r>
              <a:rPr lang="tr-TR" sz="2400" dirty="0" smtClean="0"/>
              <a:t> biraz daha iyidir ve böylece maliyet farkını azaltır. </a:t>
            </a:r>
          </a:p>
          <a:p>
            <a:endParaRPr lang="tr-TR" sz="2400" dirty="0" smtClean="0"/>
          </a:p>
          <a:p>
            <a:r>
              <a:rPr lang="tr-TR" sz="2400" dirty="0" smtClean="0"/>
              <a:t>Güvenlik profili her iki grupta da benzerdi.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295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İtrakonazol</a:t>
            </a:r>
            <a:r>
              <a:rPr lang="tr-TR" sz="2400" dirty="0"/>
              <a:t>, </a:t>
            </a:r>
            <a:r>
              <a:rPr lang="tr-TR" sz="2400" dirty="0" err="1"/>
              <a:t>terbinafin</a:t>
            </a:r>
            <a:r>
              <a:rPr lang="tr-TR" sz="2400" dirty="0"/>
              <a:t> ile karşılaştırıldığında daha yüksek klinik ve mikolojik iyileşme oranlarına sahiptir.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Terbinafinin</a:t>
            </a:r>
            <a:r>
              <a:rPr lang="tr-TR" sz="2400" dirty="0" smtClean="0"/>
              <a:t> </a:t>
            </a:r>
            <a:r>
              <a:rPr lang="tr-TR" sz="2400" dirty="0"/>
              <a:t>maliyeti daha düşük olmakla birlikte başarısızlık oranı daha yüksektir ve gerekli tedavi süresi daha uzundur.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Bu </a:t>
            </a:r>
            <a:r>
              <a:rPr lang="tr-TR" sz="2400" dirty="0"/>
              <a:t>nedenle </a:t>
            </a:r>
            <a:r>
              <a:rPr lang="tr-TR" sz="2400" dirty="0" err="1"/>
              <a:t>itrakonazol</a:t>
            </a:r>
            <a:r>
              <a:rPr lang="tr-TR" sz="2400" dirty="0"/>
              <a:t>, </a:t>
            </a:r>
            <a:r>
              <a:rPr lang="tr-TR" sz="2400" dirty="0" err="1"/>
              <a:t>tinea</a:t>
            </a:r>
            <a:r>
              <a:rPr lang="tr-TR" sz="2400" dirty="0"/>
              <a:t> </a:t>
            </a:r>
            <a:r>
              <a:rPr lang="tr-TR" sz="2400" dirty="0" err="1"/>
              <a:t>corporis</a:t>
            </a:r>
            <a:r>
              <a:rPr lang="tr-TR" sz="2400" dirty="0"/>
              <a:t> ve </a:t>
            </a:r>
            <a:r>
              <a:rPr lang="tr-TR" sz="2400" dirty="0" err="1"/>
              <a:t>tinea</a:t>
            </a:r>
            <a:r>
              <a:rPr lang="tr-TR" sz="2400" dirty="0"/>
              <a:t> </a:t>
            </a:r>
            <a:r>
              <a:rPr lang="tr-TR" sz="2400" dirty="0" err="1"/>
              <a:t>cruris</a:t>
            </a:r>
            <a:r>
              <a:rPr lang="tr-TR" sz="2400" dirty="0"/>
              <a:t> tedavisinde </a:t>
            </a:r>
            <a:r>
              <a:rPr lang="tr-TR" sz="2400" dirty="0" err="1"/>
              <a:t>terbinafinden</a:t>
            </a:r>
            <a:r>
              <a:rPr lang="tr-TR" sz="2400" dirty="0"/>
              <a:t> üstün görünmektedir.</a:t>
            </a:r>
          </a:p>
        </p:txBody>
      </p:sp>
    </p:spTree>
    <p:extLst>
      <p:ext uri="{BB962C8B-B14F-4D97-AF65-F5344CB8AC3E}">
        <p14:creationId xmlns:p14="http://schemas.microsoft.com/office/powerpoint/2010/main" val="348309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Son zamanlarda, artan sayıda klinik başarısızlık ve </a:t>
            </a:r>
            <a:r>
              <a:rPr lang="tr-TR" sz="2400" dirty="0" err="1" smtClean="0"/>
              <a:t>nüks</a:t>
            </a:r>
            <a:r>
              <a:rPr lang="tr-TR" sz="2400" dirty="0" smtClean="0"/>
              <a:t> ile birlikte </a:t>
            </a:r>
            <a:r>
              <a:rPr lang="tr-TR" sz="2400" dirty="0" err="1" smtClean="0"/>
              <a:t>terbinafin</a:t>
            </a:r>
            <a:r>
              <a:rPr lang="tr-TR" sz="2400" dirty="0" smtClean="0"/>
              <a:t> direnci </a:t>
            </a:r>
            <a:r>
              <a:rPr lang="tr-TR" sz="2400" dirty="0" err="1" smtClean="0"/>
              <a:t>insidansında</a:t>
            </a:r>
            <a:r>
              <a:rPr lang="tr-TR" sz="2400" dirty="0" smtClean="0"/>
              <a:t> bir artış olmuştur.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Antifungal</a:t>
            </a:r>
            <a:r>
              <a:rPr lang="tr-TR" sz="2400" dirty="0" smtClean="0"/>
              <a:t> direncin temel mekanizmalarından biri, etkili ilaç konsantrasyonundaki azalmadır.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Terbinafinin</a:t>
            </a:r>
            <a:r>
              <a:rPr lang="tr-TR" sz="2400" dirty="0" smtClean="0"/>
              <a:t>, 500 mg/gün gibi daha yüksek dozlarda daha az başarısızlık oranıyla </a:t>
            </a:r>
            <a:r>
              <a:rPr lang="tr-TR" sz="2400" dirty="0" err="1" smtClean="0"/>
              <a:t>dermatofitozda</a:t>
            </a:r>
            <a:r>
              <a:rPr lang="tr-TR" sz="2400" dirty="0" smtClean="0"/>
              <a:t> etkili ve güvenli olduğu bildirilmiştir.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1730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İtrakonazol</a:t>
            </a:r>
            <a:r>
              <a:rPr lang="tr-TR" sz="2400" dirty="0" smtClean="0"/>
              <a:t>, </a:t>
            </a:r>
            <a:r>
              <a:rPr lang="tr-TR" sz="2400" dirty="0" err="1" smtClean="0"/>
              <a:t>sitokrom</a:t>
            </a:r>
            <a:r>
              <a:rPr lang="tr-TR" sz="2400" dirty="0" smtClean="0"/>
              <a:t> P450'ye bağımlı enzimi </a:t>
            </a:r>
            <a:r>
              <a:rPr lang="tr-TR" sz="2400" dirty="0" err="1" smtClean="0"/>
              <a:t>inhibe</a:t>
            </a:r>
            <a:r>
              <a:rPr lang="tr-TR" sz="2400" dirty="0" smtClean="0"/>
              <a:t> ederek etki gösteren ve dolayısıyla </a:t>
            </a:r>
            <a:r>
              <a:rPr lang="tr-TR" sz="2400" dirty="0" err="1" smtClean="0"/>
              <a:t>lanosterolün</a:t>
            </a:r>
            <a:r>
              <a:rPr lang="tr-TR" sz="2400" dirty="0" smtClean="0"/>
              <a:t> </a:t>
            </a:r>
            <a:r>
              <a:rPr lang="tr-TR" sz="2400" dirty="0" err="1" smtClean="0"/>
              <a:t>ergosterole</a:t>
            </a:r>
            <a:r>
              <a:rPr lang="tr-TR" sz="2400" dirty="0" smtClean="0"/>
              <a:t> </a:t>
            </a:r>
            <a:r>
              <a:rPr lang="tr-TR" sz="2400" dirty="0" err="1" smtClean="0"/>
              <a:t>demetilasyonuna</a:t>
            </a:r>
            <a:r>
              <a:rPr lang="tr-TR" sz="2400" dirty="0" smtClean="0"/>
              <a:t> müdahale eden başka bir </a:t>
            </a:r>
            <a:r>
              <a:rPr lang="tr-TR" sz="2400" dirty="0" err="1" smtClean="0"/>
              <a:t>antifungal</a:t>
            </a:r>
            <a:r>
              <a:rPr lang="tr-TR" sz="2400" dirty="0" smtClean="0"/>
              <a:t> ilaçtır. </a:t>
            </a:r>
          </a:p>
          <a:p>
            <a:endParaRPr lang="tr-TR" sz="2400" dirty="0"/>
          </a:p>
          <a:p>
            <a:r>
              <a:rPr lang="tr-TR" sz="2400" dirty="0" err="1" smtClean="0"/>
              <a:t>Dermatofitoz</a:t>
            </a:r>
            <a:r>
              <a:rPr lang="tr-TR" sz="2400" dirty="0" smtClean="0"/>
              <a:t> tedavisinde 2 hafta boyunca günde bir kez 100 mg ve 7 gün boyunca günde bir kez 200 mg ile iyi sonuçlar göstermiştir. </a:t>
            </a:r>
          </a:p>
          <a:p>
            <a:endParaRPr lang="tr-TR" sz="2400" dirty="0"/>
          </a:p>
          <a:p>
            <a:r>
              <a:rPr lang="tr-TR" sz="2400" dirty="0" smtClean="0"/>
              <a:t>Kısa aralıklarla sık </a:t>
            </a:r>
            <a:r>
              <a:rPr lang="tr-TR" sz="2400" dirty="0" err="1" smtClean="0"/>
              <a:t>nüksler</a:t>
            </a:r>
            <a:r>
              <a:rPr lang="tr-TR" sz="2400" dirty="0" smtClean="0"/>
              <a:t> nedeniyle bazı hekimler uzun süre günde bir kez 200 mg dozlarda kullanmışlardır.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08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Son zamanlarda, konvansiyonel dozda kullanılan çeşitli </a:t>
            </a:r>
            <a:r>
              <a:rPr lang="tr-TR" sz="2400" dirty="0" err="1"/>
              <a:t>antifungal</a:t>
            </a:r>
            <a:r>
              <a:rPr lang="tr-TR" sz="2400" dirty="0"/>
              <a:t> ajanlara karşı yaygın bir direnç olduğu ve </a:t>
            </a:r>
            <a:r>
              <a:rPr lang="tr-TR" sz="2400" dirty="0" err="1"/>
              <a:t>nüks</a:t>
            </a:r>
            <a:r>
              <a:rPr lang="tr-TR" sz="2400" dirty="0"/>
              <a:t> oranlarında artış olduğu </a:t>
            </a:r>
            <a:r>
              <a:rPr lang="tr-TR" sz="2400" dirty="0" smtClean="0"/>
              <a:t>gözlemlenmiştir</a:t>
            </a:r>
          </a:p>
          <a:p>
            <a:endParaRPr lang="tr-TR" sz="2400" dirty="0" smtClean="0"/>
          </a:p>
          <a:p>
            <a:r>
              <a:rPr lang="tr-TR" sz="2400" dirty="0" smtClean="0"/>
              <a:t>Bu </a:t>
            </a:r>
            <a:r>
              <a:rPr lang="tr-TR" sz="2400" dirty="0"/>
              <a:t>durum, etkili bir birinci basamak </a:t>
            </a:r>
            <a:r>
              <a:rPr lang="tr-TR" sz="2400" dirty="0" err="1"/>
              <a:t>antifungal</a:t>
            </a:r>
            <a:r>
              <a:rPr lang="tr-TR" sz="2400" dirty="0"/>
              <a:t> ilaç ve daha az </a:t>
            </a:r>
            <a:r>
              <a:rPr lang="tr-TR" sz="2400" dirty="0" err="1"/>
              <a:t>nüks</a:t>
            </a:r>
            <a:r>
              <a:rPr lang="tr-TR" sz="2400" dirty="0"/>
              <a:t> ile maksimum sonuçlara ulaşmak için uygun dozaj ve süre çizelgesi bulma ihtiyacını ortaya çıkarmaktadır.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Bu </a:t>
            </a:r>
            <a:r>
              <a:rPr lang="tr-TR" sz="2400" dirty="0"/>
              <a:t>nedenle, bu çalışma </a:t>
            </a:r>
            <a:r>
              <a:rPr lang="tr-TR" sz="2400" dirty="0" err="1"/>
              <a:t>tinea</a:t>
            </a:r>
            <a:r>
              <a:rPr lang="tr-TR" sz="2400" dirty="0"/>
              <a:t> </a:t>
            </a:r>
            <a:r>
              <a:rPr lang="tr-TR" sz="2400" dirty="0" err="1"/>
              <a:t>corporis</a:t>
            </a:r>
            <a:r>
              <a:rPr lang="tr-TR" sz="2400" dirty="0"/>
              <a:t> ve </a:t>
            </a:r>
            <a:r>
              <a:rPr lang="tr-TR" sz="2400" dirty="0" err="1"/>
              <a:t>tinea</a:t>
            </a:r>
            <a:r>
              <a:rPr lang="tr-TR" sz="2400" dirty="0"/>
              <a:t> </a:t>
            </a:r>
            <a:r>
              <a:rPr lang="tr-TR" sz="2400" dirty="0" err="1"/>
              <a:t>cruris</a:t>
            </a:r>
            <a:r>
              <a:rPr lang="tr-TR" sz="2400" dirty="0"/>
              <a:t> tedavisinde oral </a:t>
            </a:r>
            <a:r>
              <a:rPr lang="tr-TR" sz="2400" dirty="0" err="1"/>
              <a:t>terbinafin</a:t>
            </a:r>
            <a:r>
              <a:rPr lang="tr-TR" sz="2400" dirty="0"/>
              <a:t> ile </a:t>
            </a:r>
            <a:r>
              <a:rPr lang="tr-TR" sz="2400" dirty="0" err="1"/>
              <a:t>itrakonazolün</a:t>
            </a:r>
            <a:r>
              <a:rPr lang="tr-TR" sz="2400" dirty="0"/>
              <a:t> etkinliğini karşılaştırmak için yapıldı.</a:t>
            </a:r>
          </a:p>
        </p:txBody>
      </p:sp>
    </p:spTree>
    <p:extLst>
      <p:ext uri="{BB962C8B-B14F-4D97-AF65-F5344CB8AC3E}">
        <p14:creationId xmlns:p14="http://schemas.microsoft.com/office/powerpoint/2010/main" val="35863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5256584"/>
          </a:xfrm>
        </p:spPr>
        <p:txBody>
          <a:bodyPr>
            <a:noAutofit/>
          </a:bodyPr>
          <a:lstStyle/>
          <a:p>
            <a:r>
              <a:rPr lang="tr-TR" sz="2200" dirty="0"/>
              <a:t>Çalışma, </a:t>
            </a:r>
            <a:r>
              <a:rPr lang="tr-TR" sz="2200" dirty="0" err="1"/>
              <a:t>tinea</a:t>
            </a:r>
            <a:r>
              <a:rPr lang="tr-TR" sz="2200" dirty="0"/>
              <a:t> </a:t>
            </a:r>
            <a:r>
              <a:rPr lang="tr-TR" sz="2200" dirty="0" err="1"/>
              <a:t>corporis</a:t>
            </a:r>
            <a:r>
              <a:rPr lang="tr-TR" sz="2200" dirty="0"/>
              <a:t> ve </a:t>
            </a:r>
            <a:r>
              <a:rPr lang="tr-TR" sz="2200" dirty="0" err="1"/>
              <a:t>tinea</a:t>
            </a:r>
            <a:r>
              <a:rPr lang="tr-TR" sz="2200" dirty="0"/>
              <a:t> </a:t>
            </a:r>
            <a:r>
              <a:rPr lang="tr-TR" sz="2200" dirty="0" err="1"/>
              <a:t>cruris</a:t>
            </a:r>
            <a:r>
              <a:rPr lang="tr-TR" sz="2200" dirty="0"/>
              <a:t> klinik tanısı potasyum hidroksit (KOH) testi ile doğrulanan 18 yaş ve üzeri hastalarda yapıldı. 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tr-TR" sz="2200" dirty="0" smtClean="0"/>
              <a:t>Hamile </a:t>
            </a:r>
            <a:r>
              <a:rPr lang="tr-TR" sz="2200" dirty="0"/>
              <a:t>ve emziren </a:t>
            </a:r>
            <a:r>
              <a:rPr lang="tr-TR" sz="2200" dirty="0" smtClean="0"/>
              <a:t>kadınlar, önceden böbrek hastalığı, </a:t>
            </a:r>
            <a:r>
              <a:rPr lang="tr-TR" sz="2200" dirty="0"/>
              <a:t>karaciğer hastalığı, kalp yetmezliği veya çalışma ilaçlarına aşırı duyarlılık öyküsü olan </a:t>
            </a:r>
            <a:r>
              <a:rPr lang="tr-TR" sz="2200" dirty="0" smtClean="0"/>
              <a:t>hastalar çalışma dışında tutuldu.</a:t>
            </a:r>
          </a:p>
          <a:p>
            <a:endParaRPr lang="tr-TR" sz="2200" dirty="0" smtClean="0"/>
          </a:p>
          <a:p>
            <a:r>
              <a:rPr lang="tr-TR" sz="2200" dirty="0" smtClean="0"/>
              <a:t>Çalışma </a:t>
            </a:r>
            <a:r>
              <a:rPr lang="tr-TR" sz="2200" dirty="0"/>
              <a:t>sırasında veya çalışmaya kaydolmadan önceki son 2 hafta içinde sistemik </a:t>
            </a:r>
            <a:r>
              <a:rPr lang="tr-TR" sz="2200" dirty="0" err="1"/>
              <a:t>immünosüpresif</a:t>
            </a:r>
            <a:r>
              <a:rPr lang="tr-TR" sz="2200" dirty="0"/>
              <a:t> ilaçlarla tedavi gören hastalar da çalışmadan çıkarıldı. 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tr-TR" sz="2200" dirty="0" smtClean="0"/>
              <a:t>Hastalar </a:t>
            </a:r>
            <a:r>
              <a:rPr lang="tr-TR" sz="2200" dirty="0"/>
              <a:t>4 hafta süreyle günde 500 mg </a:t>
            </a:r>
            <a:r>
              <a:rPr lang="tr-TR" sz="2200" dirty="0" err="1"/>
              <a:t>terbinafin</a:t>
            </a:r>
            <a:r>
              <a:rPr lang="tr-TR" sz="2200" dirty="0"/>
              <a:t> (Grup I) veya 4 hafta süreyle günde 200 mg </a:t>
            </a:r>
            <a:r>
              <a:rPr lang="tr-TR" sz="2200" dirty="0" err="1"/>
              <a:t>itrakonazol</a:t>
            </a:r>
            <a:r>
              <a:rPr lang="tr-TR" sz="2200" dirty="0"/>
              <a:t> (Grup II) alacak şekilde rastgele ayrıldı.</a:t>
            </a:r>
          </a:p>
        </p:txBody>
      </p:sp>
    </p:spTree>
    <p:extLst>
      <p:ext uri="{BB962C8B-B14F-4D97-AF65-F5344CB8AC3E}">
        <p14:creationId xmlns:p14="http://schemas.microsoft.com/office/powerpoint/2010/main" val="176440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Mikolojik ve </a:t>
            </a:r>
            <a:r>
              <a:rPr lang="tr-TR" dirty="0"/>
              <a:t>K</a:t>
            </a:r>
            <a:r>
              <a:rPr lang="tr-TR" dirty="0" smtClean="0"/>
              <a:t>linik Değerlendirmeler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dirty="0"/>
              <a:t>Hastalar çalışma süresinin 2 </a:t>
            </a:r>
            <a:r>
              <a:rPr lang="tr-TR" sz="2400" dirty="0" smtClean="0"/>
              <a:t>hafta </a:t>
            </a:r>
            <a:r>
              <a:rPr lang="tr-TR" sz="2400" dirty="0"/>
              <a:t>ve 4 </a:t>
            </a:r>
            <a:r>
              <a:rPr lang="tr-TR" sz="2400" dirty="0" smtClean="0"/>
              <a:t>hafta </a:t>
            </a:r>
            <a:r>
              <a:rPr lang="tr-TR" sz="2400" dirty="0"/>
              <a:t>sonrasında takip edildi.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Her </a:t>
            </a:r>
            <a:r>
              <a:rPr lang="tr-TR" sz="2400" dirty="0"/>
              <a:t>ziyarette, kaşıntı, </a:t>
            </a:r>
            <a:r>
              <a:rPr lang="tr-TR" sz="2400" dirty="0" err="1"/>
              <a:t>eritem</a:t>
            </a:r>
            <a:r>
              <a:rPr lang="tr-TR" sz="2400" dirty="0"/>
              <a:t> ve pullanma dahil olmak üzere klinik yanıt not edildi.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Klinik </a:t>
            </a:r>
            <a:r>
              <a:rPr lang="tr-TR" sz="2400" dirty="0"/>
              <a:t>skor </a:t>
            </a:r>
            <a:r>
              <a:rPr lang="tr-TR" sz="2400" dirty="0" smtClean="0"/>
              <a:t>0-3 arasında:</a:t>
            </a:r>
          </a:p>
          <a:p>
            <a:pPr marL="0" indent="0">
              <a:buNone/>
            </a:pPr>
            <a:r>
              <a:rPr lang="tr-TR" sz="2400" dirty="0" smtClean="0"/>
              <a:t>0 </a:t>
            </a:r>
            <a:r>
              <a:rPr lang="tr-TR" sz="2400" dirty="0"/>
              <a:t>- yok, 1 - hafif, 2 - orta ve 3 - şiddetli olarak derecelendirildi.</a:t>
            </a:r>
          </a:p>
        </p:txBody>
      </p:sp>
    </p:spTree>
    <p:extLst>
      <p:ext uri="{BB962C8B-B14F-4D97-AF65-F5344CB8AC3E}">
        <p14:creationId xmlns:p14="http://schemas.microsoft.com/office/powerpoint/2010/main" val="37923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tr-TR" sz="2400" dirty="0"/>
              <a:t>Genel klinik değerlendirme yapıldı ve yanıt buna göre </a:t>
            </a:r>
            <a:r>
              <a:rPr lang="tr-TR" sz="2400" dirty="0" smtClean="0"/>
              <a:t>tam iyileşmiş</a:t>
            </a:r>
            <a:r>
              <a:rPr lang="tr-TR" sz="2400" dirty="0"/>
              <a:t>, belirgin </a:t>
            </a:r>
            <a:r>
              <a:rPr lang="tr-TR" sz="2400" dirty="0" smtClean="0"/>
              <a:t>iyileşme olan, </a:t>
            </a:r>
            <a:r>
              <a:rPr lang="tr-TR" sz="2400" dirty="0"/>
              <a:t>kayda değer </a:t>
            </a:r>
            <a:r>
              <a:rPr lang="tr-TR" sz="2400" dirty="0" err="1"/>
              <a:t>rezidüel</a:t>
            </a:r>
            <a:r>
              <a:rPr lang="tr-TR" sz="2400" dirty="0"/>
              <a:t> lezyonlar (&gt;%50), değişiklik yok veya daha kötü olarak not edildi. 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KOH muayenesi hasta kabulü sırasında ve 4. hafta </a:t>
            </a:r>
            <a:r>
              <a:rPr lang="tr-TR" sz="2400" dirty="0"/>
              <a:t>sonunda </a:t>
            </a:r>
            <a:r>
              <a:rPr lang="tr-TR" sz="2400" dirty="0" smtClean="0"/>
              <a:t>yapıldı.</a:t>
            </a:r>
            <a:r>
              <a:rPr lang="tr-TR" sz="2400" dirty="0"/>
              <a:t> 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Karaciğer </a:t>
            </a:r>
            <a:r>
              <a:rPr lang="tr-TR" sz="2400" dirty="0"/>
              <a:t>fonksiyon testleri tedavinin başlangıcında ve 2 haftalık tedaviden sonra yapıldı. 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5195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Her </a:t>
            </a:r>
            <a:r>
              <a:rPr lang="tr-TR" sz="2200" dirty="0" err="1" smtClean="0"/>
              <a:t>vizitte</a:t>
            </a:r>
            <a:r>
              <a:rPr lang="tr-TR" sz="2200" dirty="0" smtClean="0"/>
              <a:t>, özellikle </a:t>
            </a:r>
            <a:r>
              <a:rPr lang="tr-TR" sz="2200" dirty="0" err="1" smtClean="0"/>
              <a:t>itrakonazol</a:t>
            </a:r>
            <a:r>
              <a:rPr lang="tr-TR" sz="2200" dirty="0" smtClean="0"/>
              <a:t> kullanan yüksek riskli hastalar (diyabetikler ve </a:t>
            </a:r>
            <a:r>
              <a:rPr lang="tr-TR" sz="2200" dirty="0" err="1" smtClean="0"/>
              <a:t>hipertansifler</a:t>
            </a:r>
            <a:r>
              <a:rPr lang="tr-TR" sz="2200" dirty="0" smtClean="0"/>
              <a:t>) için herhangi bir </a:t>
            </a:r>
            <a:r>
              <a:rPr lang="tr-TR" sz="2200" dirty="0" err="1" smtClean="0"/>
              <a:t>advers</a:t>
            </a:r>
            <a:r>
              <a:rPr lang="tr-TR" sz="2200" dirty="0" smtClean="0"/>
              <a:t> kardiyak olaya ilişkin belirti ve semptomların izlenmesi yapıldı. </a:t>
            </a:r>
          </a:p>
          <a:p>
            <a:endParaRPr lang="tr-TR" sz="2200" dirty="0" smtClean="0"/>
          </a:p>
          <a:p>
            <a:r>
              <a:rPr lang="tr-TR" sz="2200" dirty="0" smtClean="0"/>
              <a:t>Pullanma, </a:t>
            </a:r>
            <a:r>
              <a:rPr lang="tr-TR" sz="2200" dirty="0" err="1" smtClean="0"/>
              <a:t>eritem</a:t>
            </a:r>
            <a:r>
              <a:rPr lang="tr-TR" sz="2200" dirty="0" smtClean="0"/>
              <a:t> ve kaşıntı olmadığında ve KOH da negatif olduğunda hastalar iyileşmiş olarak kabul edildi. </a:t>
            </a:r>
          </a:p>
          <a:p>
            <a:endParaRPr lang="tr-TR" sz="2200" dirty="0" smtClean="0"/>
          </a:p>
          <a:p>
            <a:r>
              <a:rPr lang="tr-TR" sz="2200" dirty="0" err="1" smtClean="0"/>
              <a:t>Postinflamatuvar</a:t>
            </a:r>
            <a:r>
              <a:rPr lang="tr-TR" sz="2200" dirty="0" smtClean="0"/>
              <a:t> pigment değişiklikleri dikkate alınmadı.</a:t>
            </a:r>
          </a:p>
          <a:p>
            <a:endParaRPr lang="tr-TR" sz="2200" dirty="0" smtClean="0"/>
          </a:p>
          <a:p>
            <a:r>
              <a:rPr lang="tr-TR" sz="2200" dirty="0" smtClean="0"/>
              <a:t>Çalışma </a:t>
            </a:r>
            <a:r>
              <a:rPr lang="tr-TR" sz="2200" dirty="0"/>
              <a:t>Kurumsal Etik Kurul tarafından onaylandı ve çalışmaya alınmadan önce tüm hastalardan bilgilendirilmiş onam alındı.</a:t>
            </a:r>
          </a:p>
        </p:txBody>
      </p:sp>
    </p:spTree>
    <p:extLst>
      <p:ext uri="{BB962C8B-B14F-4D97-AF65-F5344CB8AC3E}">
        <p14:creationId xmlns:p14="http://schemas.microsoft.com/office/powerpoint/2010/main" val="408421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921</Words>
  <Application>Microsoft Office PowerPoint</Application>
  <PresentationFormat>Ekran Gösterisi (4:3)</PresentationFormat>
  <Paragraphs>121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PowerPoint Sunusu</vt:lpstr>
      <vt:lpstr>GİRİŞ</vt:lpstr>
      <vt:lpstr>PowerPoint Sunusu</vt:lpstr>
      <vt:lpstr>PowerPoint Sunusu</vt:lpstr>
      <vt:lpstr>PowerPoint Sunusu</vt:lpstr>
      <vt:lpstr>MATERYAL-METOD</vt:lpstr>
      <vt:lpstr>Mikolojik ve Klinik Değerlendirmeler</vt:lpstr>
      <vt:lpstr>PowerPoint Sunusu</vt:lpstr>
      <vt:lpstr>PowerPoint Sunusu</vt:lpstr>
      <vt:lpstr>İSTATİSTİKSEL ANALİZ </vt:lpstr>
      <vt:lpstr>BULGULAR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TARTIŞMA</vt:lpstr>
      <vt:lpstr>PowerPoint Sunusu</vt:lpstr>
      <vt:lpstr>PowerPoint Sunusu</vt:lpstr>
      <vt:lpstr>PowerPoint Sunusu</vt:lpstr>
      <vt:lpstr>PowerPoint Sunusu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Win7</cp:lastModifiedBy>
  <cp:revision>13</cp:revision>
  <dcterms:created xsi:type="dcterms:W3CDTF">2023-02-14T08:27:19Z</dcterms:created>
  <dcterms:modified xsi:type="dcterms:W3CDTF">2023-02-14T09:41:14Z</dcterms:modified>
</cp:coreProperties>
</file>