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96" r:id="rId5"/>
    <p:sldId id="326" r:id="rId6"/>
    <p:sldId id="282" r:id="rId7"/>
    <p:sldId id="260" r:id="rId8"/>
    <p:sldId id="263" r:id="rId9"/>
    <p:sldId id="325" r:id="rId10"/>
    <p:sldId id="266" r:id="rId11"/>
    <p:sldId id="267" r:id="rId12"/>
    <p:sldId id="261" r:id="rId13"/>
    <p:sldId id="283" r:id="rId14"/>
    <p:sldId id="324" r:id="rId15"/>
    <p:sldId id="321" r:id="rId16"/>
    <p:sldId id="323" r:id="rId17"/>
    <p:sldId id="322" r:id="rId18"/>
    <p:sldId id="337" r:id="rId19"/>
    <p:sldId id="299" r:id="rId20"/>
    <p:sldId id="298" r:id="rId21"/>
    <p:sldId id="301" r:id="rId22"/>
    <p:sldId id="300" r:id="rId23"/>
    <p:sldId id="297" r:id="rId24"/>
    <p:sldId id="302" r:id="rId25"/>
    <p:sldId id="303" r:id="rId26"/>
    <p:sldId id="304" r:id="rId27"/>
    <p:sldId id="264" r:id="rId28"/>
    <p:sldId id="265" r:id="rId29"/>
    <p:sldId id="295" r:id="rId30"/>
    <p:sldId id="294" r:id="rId31"/>
    <p:sldId id="293" r:id="rId32"/>
    <p:sldId id="292" r:id="rId33"/>
    <p:sldId id="291" r:id="rId34"/>
    <p:sldId id="290" r:id="rId35"/>
    <p:sldId id="288" r:id="rId36"/>
    <p:sldId id="287" r:id="rId37"/>
    <p:sldId id="289" r:id="rId38"/>
    <p:sldId id="342" r:id="rId39"/>
    <p:sldId id="341" r:id="rId40"/>
    <p:sldId id="286" r:id="rId41"/>
    <p:sldId id="332" r:id="rId42"/>
    <p:sldId id="333" r:id="rId43"/>
    <p:sldId id="334" r:id="rId44"/>
    <p:sldId id="285" r:id="rId45"/>
    <p:sldId id="335" r:id="rId46"/>
    <p:sldId id="336" r:id="rId47"/>
    <p:sldId id="271" r:id="rId48"/>
    <p:sldId id="306" r:id="rId49"/>
    <p:sldId id="307" r:id="rId50"/>
    <p:sldId id="309" r:id="rId51"/>
    <p:sldId id="344" r:id="rId52"/>
    <p:sldId id="318" r:id="rId53"/>
    <p:sldId id="319" r:id="rId54"/>
    <p:sldId id="310" r:id="rId55"/>
    <p:sldId id="346" r:id="rId56"/>
    <p:sldId id="311" r:id="rId57"/>
    <p:sldId id="314" r:id="rId58"/>
    <p:sldId id="315" r:id="rId59"/>
    <p:sldId id="312" r:id="rId60"/>
    <p:sldId id="345" r:id="rId61"/>
    <p:sldId id="313" r:id="rId62"/>
    <p:sldId id="316" r:id="rId63"/>
    <p:sldId id="317" r:id="rId64"/>
    <p:sldId id="308" r:id="rId65"/>
    <p:sldId id="305" r:id="rId66"/>
    <p:sldId id="272" r:id="rId67"/>
    <p:sldId id="269" r:id="rId68"/>
    <p:sldId id="330" r:id="rId69"/>
    <p:sldId id="259" r:id="rId70"/>
    <p:sldId id="338" r:id="rId71"/>
    <p:sldId id="327" r:id="rId72"/>
    <p:sldId id="328" r:id="rId73"/>
    <p:sldId id="331" r:id="rId74"/>
    <p:sldId id="329" r:id="rId7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40E3F-FD44-457E-8830-F11E6427EAE3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8D1D46FC-C58E-4235-8676-3B51D28BC31F}">
      <dgm:prSet phldrT="[Metin]"/>
      <dgm:spPr/>
      <dgm:t>
        <a:bodyPr/>
        <a:lstStyle/>
        <a:p>
          <a:r>
            <a:rPr lang="tr-TR" dirty="0" smtClean="0"/>
            <a:t>Koroner Arter Hastalıkları</a:t>
          </a:r>
          <a:endParaRPr lang="tr-TR" dirty="0"/>
        </a:p>
      </dgm:t>
    </dgm:pt>
    <dgm:pt modelId="{B8BE2C8E-C198-4420-BF62-3F155C0A36EE}" type="parTrans" cxnId="{3339F356-9C5A-450D-8BE5-2288960F027B}">
      <dgm:prSet/>
      <dgm:spPr/>
      <dgm:t>
        <a:bodyPr/>
        <a:lstStyle/>
        <a:p>
          <a:endParaRPr lang="tr-TR"/>
        </a:p>
      </dgm:t>
    </dgm:pt>
    <dgm:pt modelId="{C557C252-80A1-4DFE-9A74-4049B935832C}" type="sibTrans" cxnId="{3339F356-9C5A-450D-8BE5-2288960F027B}">
      <dgm:prSet/>
      <dgm:spPr/>
      <dgm:t>
        <a:bodyPr/>
        <a:lstStyle/>
        <a:p>
          <a:endParaRPr lang="tr-TR"/>
        </a:p>
      </dgm:t>
    </dgm:pt>
    <dgm:pt modelId="{2EFCA7B2-F7A9-48B7-B0C3-157000E42722}">
      <dgm:prSet phldrT="[Metin]"/>
      <dgm:spPr/>
      <dgm:t>
        <a:bodyPr/>
        <a:lstStyle/>
        <a:p>
          <a:r>
            <a:rPr lang="tr-TR" dirty="0" smtClean="0"/>
            <a:t>Göğüs ve </a:t>
          </a:r>
          <a:r>
            <a:rPr lang="tr-TR" dirty="0" err="1" smtClean="0"/>
            <a:t>epigastriumda</a:t>
          </a:r>
          <a:endParaRPr lang="tr-TR" dirty="0"/>
        </a:p>
      </dgm:t>
    </dgm:pt>
    <dgm:pt modelId="{628F7AE9-7754-4553-8686-D7D237C29555}" type="parTrans" cxnId="{B77A46AD-E4D6-4689-82F5-CFD591315D94}">
      <dgm:prSet/>
      <dgm:spPr/>
      <dgm:t>
        <a:bodyPr/>
        <a:lstStyle/>
        <a:p>
          <a:endParaRPr lang="tr-TR"/>
        </a:p>
      </dgm:t>
    </dgm:pt>
    <dgm:pt modelId="{B33EB1DF-E958-4B94-8881-0E854F2A48C8}" type="sibTrans" cxnId="{B77A46AD-E4D6-4689-82F5-CFD591315D94}">
      <dgm:prSet/>
      <dgm:spPr/>
      <dgm:t>
        <a:bodyPr/>
        <a:lstStyle/>
        <a:p>
          <a:endParaRPr lang="tr-TR"/>
        </a:p>
      </dgm:t>
    </dgm:pt>
    <dgm:pt modelId="{4700C7E5-1898-4720-B21B-64C701441B2A}">
      <dgm:prSet phldrT="[Metin]"/>
      <dgm:spPr/>
      <dgm:t>
        <a:bodyPr/>
        <a:lstStyle/>
        <a:p>
          <a:r>
            <a:rPr lang="tr-TR" dirty="0" smtClean="0"/>
            <a:t>Aort </a:t>
          </a:r>
          <a:r>
            <a:rPr lang="tr-TR" dirty="0" err="1" smtClean="0"/>
            <a:t>Disseksiyonu</a:t>
          </a:r>
          <a:endParaRPr lang="tr-TR" dirty="0"/>
        </a:p>
      </dgm:t>
    </dgm:pt>
    <dgm:pt modelId="{AD20E3B2-5A36-4D18-B373-74BBACA179BD}" type="parTrans" cxnId="{F205E473-12E2-4840-A0FF-3609771627B4}">
      <dgm:prSet/>
      <dgm:spPr/>
      <dgm:t>
        <a:bodyPr/>
        <a:lstStyle/>
        <a:p>
          <a:endParaRPr lang="tr-TR"/>
        </a:p>
      </dgm:t>
    </dgm:pt>
    <dgm:pt modelId="{83C9DF11-AD9D-4EB6-8BBA-A7AF1EF00B09}" type="sibTrans" cxnId="{F205E473-12E2-4840-A0FF-3609771627B4}">
      <dgm:prSet/>
      <dgm:spPr/>
      <dgm:t>
        <a:bodyPr/>
        <a:lstStyle/>
        <a:p>
          <a:endParaRPr lang="tr-TR"/>
        </a:p>
      </dgm:t>
    </dgm:pt>
    <dgm:pt modelId="{1230504E-2DC2-45E9-A27D-8B6D5FCEABD4}">
      <dgm:prSet phldrT="[Metin]"/>
      <dgm:spPr/>
      <dgm:t>
        <a:bodyPr/>
        <a:lstStyle/>
        <a:p>
          <a:r>
            <a:rPr lang="tr-TR" dirty="0" smtClean="0"/>
            <a:t>Göğüs ve sırtta </a:t>
          </a:r>
          <a:endParaRPr lang="tr-TR" dirty="0"/>
        </a:p>
      </dgm:t>
    </dgm:pt>
    <dgm:pt modelId="{64DBD35E-1043-4906-AA7F-250D23908BCB}" type="parTrans" cxnId="{D2F00171-02F0-4FCC-8FA1-B045AC7C4586}">
      <dgm:prSet/>
      <dgm:spPr/>
      <dgm:t>
        <a:bodyPr/>
        <a:lstStyle/>
        <a:p>
          <a:endParaRPr lang="tr-TR"/>
        </a:p>
      </dgm:t>
    </dgm:pt>
    <dgm:pt modelId="{2F0A6E2D-361E-426E-9B8C-3A9BE44661EA}" type="sibTrans" cxnId="{D2F00171-02F0-4FCC-8FA1-B045AC7C4586}">
      <dgm:prSet/>
      <dgm:spPr/>
      <dgm:t>
        <a:bodyPr/>
        <a:lstStyle/>
        <a:p>
          <a:endParaRPr lang="tr-TR"/>
        </a:p>
      </dgm:t>
    </dgm:pt>
    <dgm:pt modelId="{6D50F1B6-7AEB-4DCE-B30A-9888D8A8FC15}">
      <dgm:prSet phldrT="[Metin]"/>
      <dgm:spPr/>
      <dgm:t>
        <a:bodyPr/>
        <a:lstStyle/>
        <a:p>
          <a:r>
            <a:rPr lang="tr-TR" dirty="0" smtClean="0"/>
            <a:t>Plevra, </a:t>
          </a:r>
          <a:r>
            <a:rPr lang="tr-TR" dirty="0" err="1" smtClean="0"/>
            <a:t>Perikard</a:t>
          </a:r>
          <a:r>
            <a:rPr lang="tr-TR" dirty="0" smtClean="0"/>
            <a:t> Hastalıkları</a:t>
          </a:r>
          <a:endParaRPr lang="tr-TR" dirty="0"/>
        </a:p>
      </dgm:t>
    </dgm:pt>
    <dgm:pt modelId="{802E45AF-6A98-45C6-B7AF-6D6FF3FAEA41}" type="parTrans" cxnId="{EBD78BEB-AFCF-447F-9AA3-0A489FBCC39E}">
      <dgm:prSet/>
      <dgm:spPr/>
      <dgm:t>
        <a:bodyPr/>
        <a:lstStyle/>
        <a:p>
          <a:endParaRPr lang="tr-TR"/>
        </a:p>
      </dgm:t>
    </dgm:pt>
    <dgm:pt modelId="{912AFE0F-A948-4EFC-B299-ACD349054B90}" type="sibTrans" cxnId="{EBD78BEB-AFCF-447F-9AA3-0A489FBCC39E}">
      <dgm:prSet/>
      <dgm:spPr/>
      <dgm:t>
        <a:bodyPr/>
        <a:lstStyle/>
        <a:p>
          <a:endParaRPr lang="tr-TR"/>
        </a:p>
      </dgm:t>
    </dgm:pt>
    <dgm:pt modelId="{A501978D-588A-459A-978B-F9341C110A0A}">
      <dgm:prSet phldrT="[Metin]"/>
      <dgm:spPr/>
      <dgm:t>
        <a:bodyPr/>
        <a:lstStyle/>
        <a:p>
          <a:r>
            <a:rPr lang="tr-TR" dirty="0" smtClean="0"/>
            <a:t>Göğüs ve </a:t>
          </a:r>
          <a:r>
            <a:rPr lang="tr-TR" dirty="0" err="1" smtClean="0"/>
            <a:t>retrosternal</a:t>
          </a:r>
          <a:r>
            <a:rPr lang="tr-TR" dirty="0" smtClean="0"/>
            <a:t> </a:t>
          </a:r>
          <a:endParaRPr lang="tr-TR" dirty="0"/>
        </a:p>
      </dgm:t>
    </dgm:pt>
    <dgm:pt modelId="{57E16A51-761D-4D56-92CD-89AF100C5B4E}" type="parTrans" cxnId="{78B21DE5-7D29-48B3-8200-94C021EF3BB0}">
      <dgm:prSet/>
      <dgm:spPr/>
      <dgm:t>
        <a:bodyPr/>
        <a:lstStyle/>
        <a:p>
          <a:endParaRPr lang="tr-TR"/>
        </a:p>
      </dgm:t>
    </dgm:pt>
    <dgm:pt modelId="{5BDC7BCC-512D-4BD3-967B-669AFEFEDA9A}" type="sibTrans" cxnId="{78B21DE5-7D29-48B3-8200-94C021EF3BB0}">
      <dgm:prSet/>
      <dgm:spPr/>
      <dgm:t>
        <a:bodyPr/>
        <a:lstStyle/>
        <a:p>
          <a:endParaRPr lang="tr-TR"/>
        </a:p>
      </dgm:t>
    </dgm:pt>
    <dgm:pt modelId="{B8C13642-1F91-417C-B6F5-2BCE079E5787}">
      <dgm:prSet phldrT="[Metin]"/>
      <dgm:spPr/>
      <dgm:t>
        <a:bodyPr/>
        <a:lstStyle/>
        <a:p>
          <a:r>
            <a:rPr lang="tr-TR" dirty="0" smtClean="0"/>
            <a:t>Baskı, ağırlık, yanma, sancı şeklinde </a:t>
          </a:r>
          <a:endParaRPr lang="tr-TR" dirty="0"/>
        </a:p>
      </dgm:t>
    </dgm:pt>
    <dgm:pt modelId="{050A8FF9-9C4A-4CC9-B61A-0BB6DCB1CB05}" type="parTrans" cxnId="{C3C9D771-2AE4-4DB9-AB75-A97882682AEE}">
      <dgm:prSet/>
      <dgm:spPr/>
    </dgm:pt>
    <dgm:pt modelId="{CB87A570-90F7-45CA-AB0F-50C61ADBC7C4}" type="sibTrans" cxnId="{C3C9D771-2AE4-4DB9-AB75-A97882682AEE}">
      <dgm:prSet/>
      <dgm:spPr/>
    </dgm:pt>
    <dgm:pt modelId="{6C191E0A-F0A5-4684-B8CA-2A534C9BED8D}">
      <dgm:prSet/>
      <dgm:spPr/>
      <dgm:t>
        <a:bodyPr/>
        <a:lstStyle/>
        <a:p>
          <a:r>
            <a:rPr lang="tr-TR" dirty="0" smtClean="0"/>
            <a:t>Yırtılma, sökülme şeklinde </a:t>
          </a:r>
        </a:p>
      </dgm:t>
    </dgm:pt>
    <dgm:pt modelId="{7C8666AC-D192-451F-A738-66B1CBC505D1}" type="parTrans" cxnId="{FC6FBF9B-551F-4763-8A24-C915E2762687}">
      <dgm:prSet/>
      <dgm:spPr/>
      <dgm:t>
        <a:bodyPr/>
        <a:lstStyle/>
        <a:p>
          <a:endParaRPr lang="tr-TR"/>
        </a:p>
      </dgm:t>
    </dgm:pt>
    <dgm:pt modelId="{2CD54D62-76D8-42EA-B2D1-80A50F776FCD}" type="sibTrans" cxnId="{FC6FBF9B-551F-4763-8A24-C915E2762687}">
      <dgm:prSet/>
      <dgm:spPr/>
      <dgm:t>
        <a:bodyPr/>
        <a:lstStyle/>
        <a:p>
          <a:endParaRPr lang="tr-TR"/>
        </a:p>
      </dgm:t>
    </dgm:pt>
    <dgm:pt modelId="{1F5B5E8A-1815-40BE-8D30-29D5DFA7A0DD}">
      <dgm:prSet/>
      <dgm:spPr/>
      <dgm:t>
        <a:bodyPr/>
        <a:lstStyle/>
        <a:p>
          <a:r>
            <a:rPr lang="tr-TR" dirty="0" smtClean="0"/>
            <a:t>Keskin, nefes almakla artan</a:t>
          </a:r>
          <a:endParaRPr lang="tr-TR" dirty="0"/>
        </a:p>
      </dgm:t>
    </dgm:pt>
    <dgm:pt modelId="{2286DD26-E892-4016-A359-2401026442FB}" type="parTrans" cxnId="{4EF062CA-A833-489E-8011-DE66DDDCBF54}">
      <dgm:prSet/>
      <dgm:spPr/>
      <dgm:t>
        <a:bodyPr/>
        <a:lstStyle/>
        <a:p>
          <a:endParaRPr lang="tr-TR"/>
        </a:p>
      </dgm:t>
    </dgm:pt>
    <dgm:pt modelId="{51825B31-E2F2-43D6-AADE-F3620468EB78}" type="sibTrans" cxnId="{4EF062CA-A833-489E-8011-DE66DDDCBF54}">
      <dgm:prSet/>
      <dgm:spPr/>
      <dgm:t>
        <a:bodyPr/>
        <a:lstStyle/>
        <a:p>
          <a:endParaRPr lang="tr-TR"/>
        </a:p>
      </dgm:t>
    </dgm:pt>
    <dgm:pt modelId="{980546DD-D64B-4BF6-9B1C-EA25800240EC}" type="pres">
      <dgm:prSet presAssocID="{DAE40E3F-FD44-457E-8830-F11E6427E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E68116-F0E9-4D7F-B92C-A5D6ACA0CD25}" type="pres">
      <dgm:prSet presAssocID="{8D1D46FC-C58E-4235-8676-3B51D28BC31F}" presName="linNode" presStyleCnt="0"/>
      <dgm:spPr/>
      <dgm:t>
        <a:bodyPr/>
        <a:lstStyle/>
        <a:p>
          <a:endParaRPr lang="tr-TR"/>
        </a:p>
      </dgm:t>
    </dgm:pt>
    <dgm:pt modelId="{3C54E10F-718B-40D5-A8A9-7DFF2F7744D7}" type="pres">
      <dgm:prSet presAssocID="{8D1D46FC-C58E-4235-8676-3B51D28BC31F}" presName="parentText" presStyleLbl="node1" presStyleIdx="0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87B7EE-E19B-402D-A1CF-C99E9EC988EC}" type="pres">
      <dgm:prSet presAssocID="{8D1D46FC-C58E-4235-8676-3B51D28BC31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F39C25-AF1E-4471-854C-47A4C5707646}" type="pres">
      <dgm:prSet presAssocID="{C557C252-80A1-4DFE-9A74-4049B935832C}" presName="sp" presStyleCnt="0"/>
      <dgm:spPr/>
      <dgm:t>
        <a:bodyPr/>
        <a:lstStyle/>
        <a:p>
          <a:endParaRPr lang="tr-TR"/>
        </a:p>
      </dgm:t>
    </dgm:pt>
    <dgm:pt modelId="{84676AD8-2E78-449C-8047-555BDDD7C504}" type="pres">
      <dgm:prSet presAssocID="{4700C7E5-1898-4720-B21B-64C701441B2A}" presName="linNode" presStyleCnt="0"/>
      <dgm:spPr/>
      <dgm:t>
        <a:bodyPr/>
        <a:lstStyle/>
        <a:p>
          <a:endParaRPr lang="tr-TR"/>
        </a:p>
      </dgm:t>
    </dgm:pt>
    <dgm:pt modelId="{40EEF08B-4978-4DCB-B8B4-E2EC6708545D}" type="pres">
      <dgm:prSet presAssocID="{4700C7E5-1898-4720-B21B-64C701441B2A}" presName="parentText" presStyleLbl="node1" presStyleIdx="1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D9634B-F241-48A0-8369-3D087D9B843D}" type="pres">
      <dgm:prSet presAssocID="{4700C7E5-1898-4720-B21B-64C701441B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3A828-E1C7-40EA-B3A0-5AD49FC246C7}" type="pres">
      <dgm:prSet presAssocID="{83C9DF11-AD9D-4EB6-8BBA-A7AF1EF00B09}" presName="sp" presStyleCnt="0"/>
      <dgm:spPr/>
      <dgm:t>
        <a:bodyPr/>
        <a:lstStyle/>
        <a:p>
          <a:endParaRPr lang="tr-TR"/>
        </a:p>
      </dgm:t>
    </dgm:pt>
    <dgm:pt modelId="{6EF0F015-0A8E-4A78-A8AB-FFAAFC3B0A5C}" type="pres">
      <dgm:prSet presAssocID="{6D50F1B6-7AEB-4DCE-B30A-9888D8A8FC15}" presName="linNode" presStyleCnt="0"/>
      <dgm:spPr/>
      <dgm:t>
        <a:bodyPr/>
        <a:lstStyle/>
        <a:p>
          <a:endParaRPr lang="tr-TR"/>
        </a:p>
      </dgm:t>
    </dgm:pt>
    <dgm:pt modelId="{90D1DE33-D574-4423-A9E8-3E8B43CA9141}" type="pres">
      <dgm:prSet presAssocID="{6D50F1B6-7AEB-4DCE-B30A-9888D8A8FC15}" presName="parentText" presStyleLbl="node1" presStyleIdx="2" presStyleCnt="3" custScaleX="551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4BEDED-17AC-4485-9C04-49CF663EC310}" type="pres">
      <dgm:prSet presAssocID="{6D50F1B6-7AEB-4DCE-B30A-9888D8A8FC1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C9D771-2AE4-4DB9-AB75-A97882682AEE}" srcId="{8D1D46FC-C58E-4235-8676-3B51D28BC31F}" destId="{B8C13642-1F91-417C-B6F5-2BCE079E5787}" srcOrd="1" destOrd="0" parTransId="{050A8FF9-9C4A-4CC9-B61A-0BB6DCB1CB05}" sibTransId="{CB87A570-90F7-45CA-AB0F-50C61ADBC7C4}"/>
    <dgm:cxn modelId="{B77A46AD-E4D6-4689-82F5-CFD591315D94}" srcId="{8D1D46FC-C58E-4235-8676-3B51D28BC31F}" destId="{2EFCA7B2-F7A9-48B7-B0C3-157000E42722}" srcOrd="0" destOrd="0" parTransId="{628F7AE9-7754-4553-8686-D7D237C29555}" sibTransId="{B33EB1DF-E958-4B94-8881-0E854F2A48C8}"/>
    <dgm:cxn modelId="{57D59238-25B4-49FA-9998-8D08D95DC292}" type="presOf" srcId="{A501978D-588A-459A-978B-F9341C110A0A}" destId="{F34BEDED-17AC-4485-9C04-49CF663EC310}" srcOrd="0" destOrd="0" presId="urn:microsoft.com/office/officeart/2005/8/layout/vList5"/>
    <dgm:cxn modelId="{03D978B1-E25E-485B-99D1-FEA4CCBDE3F6}" type="presOf" srcId="{6C191E0A-F0A5-4684-B8CA-2A534C9BED8D}" destId="{16D9634B-F241-48A0-8369-3D087D9B843D}" srcOrd="0" destOrd="1" presId="urn:microsoft.com/office/officeart/2005/8/layout/vList5"/>
    <dgm:cxn modelId="{FC6FBF9B-551F-4763-8A24-C915E2762687}" srcId="{4700C7E5-1898-4720-B21B-64C701441B2A}" destId="{6C191E0A-F0A5-4684-B8CA-2A534C9BED8D}" srcOrd="1" destOrd="0" parTransId="{7C8666AC-D192-451F-A738-66B1CBC505D1}" sibTransId="{2CD54D62-76D8-42EA-B2D1-80A50F776FCD}"/>
    <dgm:cxn modelId="{78B21DE5-7D29-48B3-8200-94C021EF3BB0}" srcId="{6D50F1B6-7AEB-4DCE-B30A-9888D8A8FC15}" destId="{A501978D-588A-459A-978B-F9341C110A0A}" srcOrd="0" destOrd="0" parTransId="{57E16A51-761D-4D56-92CD-89AF100C5B4E}" sibTransId="{5BDC7BCC-512D-4BD3-967B-669AFEFEDA9A}"/>
    <dgm:cxn modelId="{641F2343-0787-40D9-91E1-18872FD9A5A0}" type="presOf" srcId="{1230504E-2DC2-45E9-A27D-8B6D5FCEABD4}" destId="{16D9634B-F241-48A0-8369-3D087D9B843D}" srcOrd="0" destOrd="0" presId="urn:microsoft.com/office/officeart/2005/8/layout/vList5"/>
    <dgm:cxn modelId="{3C227140-232F-44BA-9A08-754F3879D4E3}" type="presOf" srcId="{4700C7E5-1898-4720-B21B-64C701441B2A}" destId="{40EEF08B-4978-4DCB-B8B4-E2EC6708545D}" srcOrd="0" destOrd="0" presId="urn:microsoft.com/office/officeart/2005/8/layout/vList5"/>
    <dgm:cxn modelId="{EBD78BEB-AFCF-447F-9AA3-0A489FBCC39E}" srcId="{DAE40E3F-FD44-457E-8830-F11E6427EAE3}" destId="{6D50F1B6-7AEB-4DCE-B30A-9888D8A8FC15}" srcOrd="2" destOrd="0" parTransId="{802E45AF-6A98-45C6-B7AF-6D6FF3FAEA41}" sibTransId="{912AFE0F-A948-4EFC-B299-ACD349054B90}"/>
    <dgm:cxn modelId="{83C0A239-AD80-4D72-A822-E6665214F631}" type="presOf" srcId="{1F5B5E8A-1815-40BE-8D30-29D5DFA7A0DD}" destId="{F34BEDED-17AC-4485-9C04-49CF663EC310}" srcOrd="0" destOrd="1" presId="urn:microsoft.com/office/officeart/2005/8/layout/vList5"/>
    <dgm:cxn modelId="{1FE915E9-F31B-42B1-B088-78BC1FE300AE}" type="presOf" srcId="{8D1D46FC-C58E-4235-8676-3B51D28BC31F}" destId="{3C54E10F-718B-40D5-A8A9-7DFF2F7744D7}" srcOrd="0" destOrd="0" presId="urn:microsoft.com/office/officeart/2005/8/layout/vList5"/>
    <dgm:cxn modelId="{3339F356-9C5A-450D-8BE5-2288960F027B}" srcId="{DAE40E3F-FD44-457E-8830-F11E6427EAE3}" destId="{8D1D46FC-C58E-4235-8676-3B51D28BC31F}" srcOrd="0" destOrd="0" parTransId="{B8BE2C8E-C198-4420-BF62-3F155C0A36EE}" sibTransId="{C557C252-80A1-4DFE-9A74-4049B935832C}"/>
    <dgm:cxn modelId="{F205E473-12E2-4840-A0FF-3609771627B4}" srcId="{DAE40E3F-FD44-457E-8830-F11E6427EAE3}" destId="{4700C7E5-1898-4720-B21B-64C701441B2A}" srcOrd="1" destOrd="0" parTransId="{AD20E3B2-5A36-4D18-B373-74BBACA179BD}" sibTransId="{83C9DF11-AD9D-4EB6-8BBA-A7AF1EF00B09}"/>
    <dgm:cxn modelId="{07D9D2BE-D560-44F4-B5B6-978802897F89}" type="presOf" srcId="{6D50F1B6-7AEB-4DCE-B30A-9888D8A8FC15}" destId="{90D1DE33-D574-4423-A9E8-3E8B43CA9141}" srcOrd="0" destOrd="0" presId="urn:microsoft.com/office/officeart/2005/8/layout/vList5"/>
    <dgm:cxn modelId="{DD399D24-5ED4-43E0-A153-E2F10B9C77D6}" type="presOf" srcId="{2EFCA7B2-F7A9-48B7-B0C3-157000E42722}" destId="{EF87B7EE-E19B-402D-A1CF-C99E9EC988EC}" srcOrd="0" destOrd="0" presId="urn:microsoft.com/office/officeart/2005/8/layout/vList5"/>
    <dgm:cxn modelId="{3D87CB2A-AB71-4EA0-8C16-6FFFE94A1C2D}" type="presOf" srcId="{B8C13642-1F91-417C-B6F5-2BCE079E5787}" destId="{EF87B7EE-E19B-402D-A1CF-C99E9EC988EC}" srcOrd="0" destOrd="1" presId="urn:microsoft.com/office/officeart/2005/8/layout/vList5"/>
    <dgm:cxn modelId="{D2F00171-02F0-4FCC-8FA1-B045AC7C4586}" srcId="{4700C7E5-1898-4720-B21B-64C701441B2A}" destId="{1230504E-2DC2-45E9-A27D-8B6D5FCEABD4}" srcOrd="0" destOrd="0" parTransId="{64DBD35E-1043-4906-AA7F-250D23908BCB}" sibTransId="{2F0A6E2D-361E-426E-9B8C-3A9BE44661EA}"/>
    <dgm:cxn modelId="{54FF21E8-C7F4-4336-923A-A88B605607F0}" type="presOf" srcId="{DAE40E3F-FD44-457E-8830-F11E6427EAE3}" destId="{980546DD-D64B-4BF6-9B1C-EA25800240EC}" srcOrd="0" destOrd="0" presId="urn:microsoft.com/office/officeart/2005/8/layout/vList5"/>
    <dgm:cxn modelId="{4EF062CA-A833-489E-8011-DE66DDDCBF54}" srcId="{6D50F1B6-7AEB-4DCE-B30A-9888D8A8FC15}" destId="{1F5B5E8A-1815-40BE-8D30-29D5DFA7A0DD}" srcOrd="1" destOrd="0" parTransId="{2286DD26-E892-4016-A359-2401026442FB}" sibTransId="{51825B31-E2F2-43D6-AADE-F3620468EB78}"/>
    <dgm:cxn modelId="{726DFD2B-3F40-43C7-B732-BF6A4D535610}" type="presParOf" srcId="{980546DD-D64B-4BF6-9B1C-EA25800240EC}" destId="{A4E68116-F0E9-4D7F-B92C-A5D6ACA0CD25}" srcOrd="0" destOrd="0" presId="urn:microsoft.com/office/officeart/2005/8/layout/vList5"/>
    <dgm:cxn modelId="{4221A4E3-9BFD-4689-8AB3-A7DD106B53A2}" type="presParOf" srcId="{A4E68116-F0E9-4D7F-B92C-A5D6ACA0CD25}" destId="{3C54E10F-718B-40D5-A8A9-7DFF2F7744D7}" srcOrd="0" destOrd="0" presId="urn:microsoft.com/office/officeart/2005/8/layout/vList5"/>
    <dgm:cxn modelId="{EBE40C65-60AE-42B5-9C56-3F08DE7467AB}" type="presParOf" srcId="{A4E68116-F0E9-4D7F-B92C-A5D6ACA0CD25}" destId="{EF87B7EE-E19B-402D-A1CF-C99E9EC988EC}" srcOrd="1" destOrd="0" presId="urn:microsoft.com/office/officeart/2005/8/layout/vList5"/>
    <dgm:cxn modelId="{A1FEB0C9-D3B3-4457-99A9-2662A1F7B649}" type="presParOf" srcId="{980546DD-D64B-4BF6-9B1C-EA25800240EC}" destId="{08F39C25-AF1E-4471-854C-47A4C5707646}" srcOrd="1" destOrd="0" presId="urn:microsoft.com/office/officeart/2005/8/layout/vList5"/>
    <dgm:cxn modelId="{C7619468-302D-47CF-9CA9-E16D1D71567E}" type="presParOf" srcId="{980546DD-D64B-4BF6-9B1C-EA25800240EC}" destId="{84676AD8-2E78-449C-8047-555BDDD7C504}" srcOrd="2" destOrd="0" presId="urn:microsoft.com/office/officeart/2005/8/layout/vList5"/>
    <dgm:cxn modelId="{4505DD63-63AB-470C-AAA5-788CEEAEC9F2}" type="presParOf" srcId="{84676AD8-2E78-449C-8047-555BDDD7C504}" destId="{40EEF08B-4978-4DCB-B8B4-E2EC6708545D}" srcOrd="0" destOrd="0" presId="urn:microsoft.com/office/officeart/2005/8/layout/vList5"/>
    <dgm:cxn modelId="{5A039759-0BE2-43D4-9CC5-A34B3F9ADE9F}" type="presParOf" srcId="{84676AD8-2E78-449C-8047-555BDDD7C504}" destId="{16D9634B-F241-48A0-8369-3D087D9B843D}" srcOrd="1" destOrd="0" presId="urn:microsoft.com/office/officeart/2005/8/layout/vList5"/>
    <dgm:cxn modelId="{588E21BE-C617-4547-9DB8-6A3B6F00535C}" type="presParOf" srcId="{980546DD-D64B-4BF6-9B1C-EA25800240EC}" destId="{FBD3A828-E1C7-40EA-B3A0-5AD49FC246C7}" srcOrd="3" destOrd="0" presId="urn:microsoft.com/office/officeart/2005/8/layout/vList5"/>
    <dgm:cxn modelId="{CC07BA70-F429-4FDA-A85B-6C0D8161510B}" type="presParOf" srcId="{980546DD-D64B-4BF6-9B1C-EA25800240EC}" destId="{6EF0F015-0A8E-4A78-A8AB-FFAAFC3B0A5C}" srcOrd="4" destOrd="0" presId="urn:microsoft.com/office/officeart/2005/8/layout/vList5"/>
    <dgm:cxn modelId="{928868E2-4EBC-45CA-96A8-645C1EB169E9}" type="presParOf" srcId="{6EF0F015-0A8E-4A78-A8AB-FFAAFC3B0A5C}" destId="{90D1DE33-D574-4423-A9E8-3E8B43CA9141}" srcOrd="0" destOrd="0" presId="urn:microsoft.com/office/officeart/2005/8/layout/vList5"/>
    <dgm:cxn modelId="{2EE696E6-28A7-44E5-8F9F-31DF41866BE3}" type="presParOf" srcId="{6EF0F015-0A8E-4A78-A8AB-FFAAFC3B0A5C}" destId="{F34BEDED-17AC-4485-9C04-49CF663EC3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9A5D2F3-5BAC-4F88-8743-98D2D759FE21}">
      <dgm:prSet phldrT="[Metin]" custT="1"/>
      <dgm:spPr/>
      <dgm:t>
        <a:bodyPr/>
        <a:lstStyle/>
        <a:p>
          <a:r>
            <a:rPr lang="tr-TR" sz="3200" dirty="0" err="1" smtClean="0"/>
            <a:t>Troponin</a:t>
          </a:r>
          <a:r>
            <a:rPr lang="tr-TR" sz="3200" dirty="0" smtClean="0"/>
            <a:t> I</a:t>
          </a:r>
          <a:endParaRPr lang="tr-TR" sz="3200" dirty="0"/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b="0" i="0" dirty="0" smtClean="0">
              <a:latin typeface="+mn-lt"/>
              <a:ea typeface="+mn-ea"/>
              <a:cs typeface="+mn-cs"/>
            </a:rPr>
            <a:t>Sıklıkla 2-4 saat içinde yükselmeye başlayan </a:t>
          </a:r>
          <a:r>
            <a:rPr lang="tr-TR" b="0" i="0" dirty="0" err="1" smtClean="0">
              <a:latin typeface="+mn-lt"/>
              <a:ea typeface="+mn-ea"/>
              <a:cs typeface="+mn-cs"/>
            </a:rPr>
            <a:t>troponin</a:t>
          </a:r>
          <a:r>
            <a:rPr lang="tr-TR" b="0" i="0" dirty="0" smtClean="0">
              <a:latin typeface="+mn-lt"/>
              <a:ea typeface="+mn-ea"/>
              <a:cs typeface="+mn-cs"/>
            </a:rPr>
            <a:t>-I değerleri,  çoğu akut </a:t>
          </a:r>
          <a:r>
            <a:rPr lang="tr-TR" b="0" i="0" dirty="0" err="1" smtClean="0">
              <a:latin typeface="+mn-lt"/>
              <a:ea typeface="+mn-ea"/>
              <a:cs typeface="+mn-cs"/>
            </a:rPr>
            <a:t>miyokardiyal</a:t>
          </a:r>
          <a:r>
            <a:rPr lang="tr-TR" b="0" i="0" dirty="0" smtClean="0">
              <a:latin typeface="+mn-lt"/>
              <a:ea typeface="+mn-ea"/>
              <a:cs typeface="+mn-cs"/>
            </a:rPr>
            <a:t> </a:t>
          </a:r>
          <a:r>
            <a:rPr lang="tr-TR" b="0" i="0" dirty="0" err="1" smtClean="0">
              <a:latin typeface="+mn-lt"/>
              <a:ea typeface="+mn-ea"/>
              <a:cs typeface="+mn-cs"/>
            </a:rPr>
            <a:t>infarktlı</a:t>
          </a:r>
          <a:r>
            <a:rPr lang="tr-TR" b="0" i="0" dirty="0" smtClean="0">
              <a:latin typeface="+mn-lt"/>
              <a:ea typeface="+mn-ea"/>
              <a:cs typeface="+mn-cs"/>
            </a:rPr>
            <a:t> hastada ağrının oluşumu sonrası 6-9 saat içinde tespit edilmektedir.</a:t>
          </a:r>
          <a:endParaRPr lang="tr-TR" dirty="0"/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4A297850-B99E-4683-9D25-29743905447A}">
      <dgm:prSet phldrT="[Metin]"/>
      <dgm:spPr/>
      <dgm:t>
        <a:bodyPr/>
        <a:lstStyle/>
        <a:p>
          <a:r>
            <a:rPr lang="tr-TR" b="0" i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b="0" i="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T’ye göre </a:t>
          </a:r>
          <a:r>
            <a:rPr lang="tr-TR" b="0" i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kalbe</a:t>
          </a:r>
          <a:r>
            <a:rPr lang="tr-TR" b="0" i="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daha özgüldür ama kardiyak olaylarda </a:t>
          </a:r>
          <a:r>
            <a:rPr lang="tr-TR" b="0" i="0" baseline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b="0" i="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-T’ye göre daha az duyarlıdır.</a:t>
          </a:r>
          <a:endParaRPr lang="tr-TR" dirty="0"/>
        </a:p>
      </dgm:t>
    </dgm:pt>
    <dgm:pt modelId="{8F57B6C9-162A-4FAB-90E6-DFB1FAAD0102}" type="parTrans" cxnId="{ED1C569F-8492-47A9-AF03-B423072F5428}">
      <dgm:prSet/>
      <dgm:spPr/>
      <dgm:t>
        <a:bodyPr/>
        <a:lstStyle/>
        <a:p>
          <a:endParaRPr lang="tr-TR"/>
        </a:p>
      </dgm:t>
    </dgm:pt>
    <dgm:pt modelId="{007DDB29-1FBA-4405-90CE-B469CB40B4AD}" type="sibTrans" cxnId="{ED1C569F-8492-47A9-AF03-B423072F5428}">
      <dgm:prSet/>
      <dgm:spPr/>
      <dgm:t>
        <a:bodyPr/>
        <a:lstStyle/>
        <a:p>
          <a:endParaRPr lang="tr-TR"/>
        </a:p>
      </dgm:t>
    </dgm:pt>
    <dgm:pt modelId="{CA69F5A4-AB8A-4205-BBFF-B178418002C1}">
      <dgm:prSet phldrT="[Metin]"/>
      <dgm:spPr/>
      <dgm:t>
        <a:bodyPr/>
        <a:lstStyle/>
        <a:p>
          <a:r>
            <a:rPr lang="tr-TR" dirty="0" smtClean="0"/>
            <a:t>Erken dönemlerde </a:t>
          </a:r>
          <a:r>
            <a:rPr lang="tr-TR" dirty="0" err="1" smtClean="0"/>
            <a:t>sensivitesi</a:t>
          </a:r>
          <a:r>
            <a:rPr lang="tr-TR" dirty="0" smtClean="0"/>
            <a:t> düşüktür fakat 9-12 saat sonra </a:t>
          </a:r>
          <a:r>
            <a:rPr lang="tr-TR" dirty="0" err="1" smtClean="0"/>
            <a:t>sensivitesi</a:t>
          </a:r>
          <a:r>
            <a:rPr lang="tr-TR" dirty="0" smtClean="0"/>
            <a:t> %100 e ulaşır.</a:t>
          </a:r>
          <a:endParaRPr lang="tr-TR" dirty="0"/>
        </a:p>
      </dgm:t>
    </dgm:pt>
    <dgm:pt modelId="{EB03A01A-9E71-4390-9459-4EF3C48164E3}" type="parTrans" cxnId="{A9335E9C-5550-4781-97BC-C74150726429}">
      <dgm:prSet/>
      <dgm:spPr/>
      <dgm:t>
        <a:bodyPr/>
        <a:lstStyle/>
        <a:p>
          <a:endParaRPr lang="tr-TR"/>
        </a:p>
      </dgm:t>
    </dgm:pt>
    <dgm:pt modelId="{4F804B4B-D755-461E-BA72-960F728ED081}" type="sibTrans" cxnId="{A9335E9C-5550-4781-97BC-C74150726429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4B2AA8-50FA-44D1-A82B-5E6917ECDC70}" type="pres">
      <dgm:prSet presAssocID="{29A5D2F3-5BAC-4F88-8743-98D2D759FE21}" presName="linNode" presStyleCnt="0"/>
      <dgm:spPr/>
      <dgm:t>
        <a:bodyPr/>
        <a:lstStyle/>
        <a:p>
          <a:endParaRPr lang="tr-TR"/>
        </a:p>
      </dgm:t>
    </dgm:pt>
    <dgm:pt modelId="{A2F31068-02B2-45AD-B907-54241142C6FD}" type="pres">
      <dgm:prSet presAssocID="{29A5D2F3-5BAC-4F88-8743-98D2D759FE21}" presName="parentText" presStyleLbl="node1" presStyleIdx="0" presStyleCnt="1" custScaleX="60686" custLinFactNeighborX="75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0" presStyleCnt="1" custScaleY="123276" custLinFactNeighborX="1342" custLinFactNeighborY="149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6B45E4-DE50-48AB-A52C-5C12CBF8C908}" srcId="{7E1B15FF-D24E-44A2-81D7-02ECC1A02C6B}" destId="{29A5D2F3-5BAC-4F88-8743-98D2D759FE21}" srcOrd="0" destOrd="0" parTransId="{D893DB73-E4C5-443A-940F-D9BCB8D901A1}" sibTransId="{9213DCE0-3F90-4DAC-BD7A-28D6E55C83CF}"/>
    <dgm:cxn modelId="{F36CAD3E-FF13-455A-81A0-4A831D45B21D}" type="presOf" srcId="{4A297850-B99E-4683-9D25-29743905447A}" destId="{0477FBC0-5683-4B54-8EF3-A54A77BC5233}" srcOrd="0" destOrd="1" presId="urn:microsoft.com/office/officeart/2005/8/layout/vList5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0E6D9AC0-9388-403D-B9E3-7CD69D76769C}" type="presOf" srcId="{CA69F5A4-AB8A-4205-BBFF-B178418002C1}" destId="{0477FBC0-5683-4B54-8EF3-A54A77BC5233}" srcOrd="0" destOrd="2" presId="urn:microsoft.com/office/officeart/2005/8/layout/vList5"/>
    <dgm:cxn modelId="{ED1C569F-8492-47A9-AF03-B423072F5428}" srcId="{29A5D2F3-5BAC-4F88-8743-98D2D759FE21}" destId="{4A297850-B99E-4683-9D25-29743905447A}" srcOrd="1" destOrd="0" parTransId="{8F57B6C9-162A-4FAB-90E6-DFB1FAAD0102}" sibTransId="{007DDB29-1FBA-4405-90CE-B469CB40B4AD}"/>
    <dgm:cxn modelId="{A9335E9C-5550-4781-97BC-C74150726429}" srcId="{29A5D2F3-5BAC-4F88-8743-98D2D759FE21}" destId="{CA69F5A4-AB8A-4205-BBFF-B178418002C1}" srcOrd="2" destOrd="0" parTransId="{EB03A01A-9E71-4390-9459-4EF3C48164E3}" sibTransId="{4F804B4B-D755-461E-BA72-960F728ED081}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C3BBCD8A-C2CA-46E9-8F8F-1DB97F36D270}" type="presParOf" srcId="{FDDC0226-DAA0-4107-81EC-D90A3D780450}" destId="{694B2AA8-50FA-44D1-A82B-5E6917ECDC70}" srcOrd="0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EAE6DE6-7597-4931-8A6F-BB6236314758}">
      <dgm:prSet phldrT="[Metin]"/>
      <dgm:spPr/>
      <dgm:t>
        <a:bodyPr/>
        <a:lstStyle/>
        <a:p>
          <a:r>
            <a:rPr lang="tr-TR" dirty="0" err="1" smtClean="0"/>
            <a:t>Miyoglobin</a:t>
          </a:r>
          <a:endParaRPr lang="tr-TR" dirty="0"/>
        </a:p>
      </dgm:t>
    </dgm:pt>
    <dgm:pt modelId="{62A7517C-49E8-4689-AD26-0B1A5355278A}" type="parTrans" cxnId="{027CE3C1-E6D4-4455-A05E-14D13CC6B466}">
      <dgm:prSet/>
      <dgm:spPr/>
      <dgm:t>
        <a:bodyPr/>
        <a:lstStyle/>
        <a:p>
          <a:endParaRPr lang="tr-TR"/>
        </a:p>
      </dgm:t>
    </dgm:pt>
    <dgm:pt modelId="{8E87B194-CB0B-403C-9F2C-27481F9D740B}" type="sibTrans" cxnId="{027CE3C1-E6D4-4455-A05E-14D13CC6B46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 custT="1"/>
      <dgm:spPr/>
      <dgm:t>
        <a:bodyPr/>
        <a:lstStyle/>
        <a:p>
          <a:pPr rtl="0"/>
          <a:r>
            <a:rPr lang="tr-TR" sz="2400" dirty="0" smtClean="0"/>
            <a:t>Miyokarda özgü olmamakla birlikte en erken dönemde yükselen hassas bir biyokimyasal belirteçtir.</a:t>
          </a:r>
          <a:endParaRPr lang="tr-TR" sz="2400" dirty="0"/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18777A42-DD0B-4CED-B0D3-C569D45A0D91}">
      <dgm:prSet phldrT="[Metin]" custT="1"/>
      <dgm:spPr/>
      <dgm:t>
        <a:bodyPr/>
        <a:lstStyle/>
        <a:p>
          <a:pPr rtl="0"/>
          <a:r>
            <a:rPr lang="tr-TR" sz="2400" dirty="0" err="1" smtClean="0"/>
            <a:t>Sensivitesi</a:t>
          </a:r>
          <a:r>
            <a:rPr lang="tr-TR" sz="2400" dirty="0" smtClean="0"/>
            <a:t> yüksek , </a:t>
          </a:r>
          <a:r>
            <a:rPr lang="tr-TR" sz="2400" dirty="0" err="1" smtClean="0"/>
            <a:t>spesifitesi</a:t>
          </a:r>
          <a:r>
            <a:rPr lang="tr-TR" sz="2400" baseline="0" dirty="0" smtClean="0"/>
            <a:t> düşüktür.(diğer </a:t>
          </a:r>
          <a:r>
            <a:rPr lang="tr-TR" sz="2400" baseline="0" dirty="0" err="1" smtClean="0"/>
            <a:t>markerlarla</a:t>
          </a:r>
          <a:r>
            <a:rPr lang="tr-TR" sz="2400" baseline="0" dirty="0" smtClean="0"/>
            <a:t> birlikte değerlendirilmeli)</a:t>
          </a:r>
          <a:endParaRPr lang="tr-TR" sz="2400" dirty="0"/>
        </a:p>
      </dgm:t>
    </dgm:pt>
    <dgm:pt modelId="{C1F46A3A-029B-45A0-93A5-B7F6D5823D3E}" type="parTrans" cxnId="{9455E394-972F-4D81-B879-CD1BA643C313}">
      <dgm:prSet/>
      <dgm:spPr/>
      <dgm:t>
        <a:bodyPr/>
        <a:lstStyle/>
        <a:p>
          <a:endParaRPr lang="tr-TR"/>
        </a:p>
      </dgm:t>
    </dgm:pt>
    <dgm:pt modelId="{CA07B610-39BD-448F-974F-5FF938005914}" type="sibTrans" cxnId="{9455E394-972F-4D81-B879-CD1BA643C313}">
      <dgm:prSet/>
      <dgm:spPr/>
      <dgm:t>
        <a:bodyPr/>
        <a:lstStyle/>
        <a:p>
          <a:endParaRPr lang="tr-TR"/>
        </a:p>
      </dgm:t>
    </dgm:pt>
    <dgm:pt modelId="{9F346493-3690-460C-AFD2-BEB778E2949A}">
      <dgm:prSet phldrT="[Metin]" custT="1"/>
      <dgm:spPr/>
      <dgm:t>
        <a:bodyPr/>
        <a:lstStyle/>
        <a:p>
          <a:pPr rtl="0"/>
          <a:r>
            <a:rPr lang="tr-TR" sz="2400" dirty="0" smtClean="0"/>
            <a:t>Göğüs ağrısı ile birlikte yükselmeye</a:t>
          </a:r>
          <a:r>
            <a:rPr lang="tr-TR" sz="2400" baseline="0" dirty="0" smtClean="0"/>
            <a:t> başlar,2-4 saatte pik yapar.</a:t>
          </a:r>
          <a:endParaRPr lang="tr-TR" sz="2400" dirty="0"/>
        </a:p>
      </dgm:t>
    </dgm:pt>
    <dgm:pt modelId="{9E3C8556-3573-4292-9672-4C07108342F0}" type="parTrans" cxnId="{7F29F2A8-1FC2-4241-931D-5782BEB056D7}">
      <dgm:prSet/>
      <dgm:spPr/>
      <dgm:t>
        <a:bodyPr/>
        <a:lstStyle/>
        <a:p>
          <a:endParaRPr lang="tr-TR"/>
        </a:p>
      </dgm:t>
    </dgm:pt>
    <dgm:pt modelId="{99706D2D-758A-49A1-811D-DEC02D2A8DA7}" type="sibTrans" cxnId="{7F29F2A8-1FC2-4241-931D-5782BEB056D7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C3B007-E807-4982-963B-4BCED4FAA08D}" type="pres">
      <dgm:prSet presAssocID="{2EAE6DE6-7597-4931-8A6F-BB6236314758}" presName="linNode" presStyleCnt="0"/>
      <dgm:spPr/>
      <dgm:t>
        <a:bodyPr/>
        <a:lstStyle/>
        <a:p>
          <a:endParaRPr lang="tr-TR"/>
        </a:p>
      </dgm:t>
    </dgm:pt>
    <dgm:pt modelId="{FA927C22-03BE-4BF8-A24A-42FBD83D4ABD}" type="pres">
      <dgm:prSet presAssocID="{2EAE6DE6-7597-4931-8A6F-BB6236314758}" presName="parentText" presStyleLbl="node1" presStyleIdx="0" presStyleCnt="1" custScaleX="599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A9A1A-0D8B-44AA-837B-0D853E94FDF4}" type="pres">
      <dgm:prSet presAssocID="{2EAE6DE6-7597-4931-8A6F-BB6236314758}" presName="descendantText" presStyleLbl="alignAccFollowNode1" presStyleIdx="0" presStyleCnt="1" custScaleY="1199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29F2A8-1FC2-4241-931D-5782BEB056D7}" srcId="{2EAE6DE6-7597-4931-8A6F-BB6236314758}" destId="{9F346493-3690-460C-AFD2-BEB778E2949A}" srcOrd="1" destOrd="0" parTransId="{9E3C8556-3573-4292-9672-4C07108342F0}" sibTransId="{99706D2D-758A-49A1-811D-DEC02D2A8DA7}"/>
    <dgm:cxn modelId="{B2FE6B1D-1AB0-49BE-B6B2-AEDDAE91819C}" type="presOf" srcId="{9F346493-3690-460C-AFD2-BEB778E2949A}" destId="{4E5A9A1A-0D8B-44AA-837B-0D853E94FDF4}" srcOrd="0" destOrd="1" presId="urn:microsoft.com/office/officeart/2005/8/layout/vList5"/>
    <dgm:cxn modelId="{9455E394-972F-4D81-B879-CD1BA643C313}" srcId="{2EAE6DE6-7597-4931-8A6F-BB6236314758}" destId="{18777A42-DD0B-4CED-B0D3-C569D45A0D91}" srcOrd="2" destOrd="0" parTransId="{C1F46A3A-029B-45A0-93A5-B7F6D5823D3E}" sibTransId="{CA07B610-39BD-448F-974F-5FF938005914}"/>
    <dgm:cxn modelId="{3BC0C5EF-E2DF-403F-9048-7BC6C3B82763}" type="presOf" srcId="{2EAE6DE6-7597-4931-8A6F-BB6236314758}" destId="{FA927C22-03BE-4BF8-A24A-42FBD83D4ABD}" srcOrd="0" destOrd="0" presId="urn:microsoft.com/office/officeart/2005/8/layout/vList5"/>
    <dgm:cxn modelId="{FF6BDB23-B854-408E-9D81-5BEF34AD8539}" type="presOf" srcId="{18777A42-DD0B-4CED-B0D3-C569D45A0D91}" destId="{4E5A9A1A-0D8B-44AA-837B-0D853E94FDF4}" srcOrd="0" destOrd="2" presId="urn:microsoft.com/office/officeart/2005/8/layout/vList5"/>
    <dgm:cxn modelId="{3E89612C-20E4-4A1A-B756-A20E01960B30}" srcId="{2EAE6DE6-7597-4931-8A6F-BB6236314758}" destId="{4EE9716F-785E-4E18-97C4-3ACF5CC964D6}" srcOrd="0" destOrd="0" parTransId="{E68ADAE9-3EC5-4C7A-AEC2-4937DBFD0411}" sibTransId="{19B63127-A38C-4B08-8B4F-10B930EC07E2}"/>
    <dgm:cxn modelId="{1BCEF90E-1167-44F6-8E30-23AAC15DF88B}" type="presOf" srcId="{4EE9716F-785E-4E18-97C4-3ACF5CC964D6}" destId="{4E5A9A1A-0D8B-44AA-837B-0D853E94FDF4}" srcOrd="0" destOrd="0" presId="urn:microsoft.com/office/officeart/2005/8/layout/vList5"/>
    <dgm:cxn modelId="{027CE3C1-E6D4-4455-A05E-14D13CC6B466}" srcId="{7E1B15FF-D24E-44A2-81D7-02ECC1A02C6B}" destId="{2EAE6DE6-7597-4931-8A6F-BB6236314758}" srcOrd="0" destOrd="0" parTransId="{62A7517C-49E8-4689-AD26-0B1A5355278A}" sibTransId="{8E87B194-CB0B-403C-9F2C-27481F9D740B}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1E8B5C0-C3E9-4F23-9F17-FDE65FF18141}" type="presParOf" srcId="{FDDC0226-DAA0-4107-81EC-D90A3D780450}" destId="{BBC3B007-E807-4982-963B-4BCED4FAA08D}" srcOrd="0" destOrd="0" presId="urn:microsoft.com/office/officeart/2005/8/layout/vList5"/>
    <dgm:cxn modelId="{6CAE6F59-019C-4102-81D9-BE9007707C19}" type="presParOf" srcId="{BBC3B007-E807-4982-963B-4BCED4FAA08D}" destId="{FA927C22-03BE-4BF8-A24A-42FBD83D4ABD}" srcOrd="0" destOrd="0" presId="urn:microsoft.com/office/officeart/2005/8/layout/vList5"/>
    <dgm:cxn modelId="{C23298F2-7943-4EF9-9CD6-E92FDEC3C6F6}" type="presParOf" srcId="{BBC3B007-E807-4982-963B-4BCED4FAA08D}" destId="{4E5A9A1A-0D8B-44AA-837B-0D853E94F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/>
      <dgm:spPr/>
      <dgm:t>
        <a:bodyPr/>
        <a:lstStyle/>
        <a:p>
          <a:r>
            <a:rPr lang="tr-TR" dirty="0" smtClean="0"/>
            <a:t>MI</a:t>
          </a:r>
          <a:endParaRPr lang="tr-TR" dirty="0"/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 custT="1"/>
      <dgm:spPr/>
      <dgm:t>
        <a:bodyPr/>
        <a:lstStyle/>
        <a:p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Birbirini  takip  </a:t>
          </a:r>
          <a:r>
            <a:rPr lang="tr-TR" sz="2000" dirty="0" smtClean="0">
              <a:latin typeface="Calibri" panose="020F0502020204030204" pitchFamily="34" charset="0"/>
              <a:cs typeface="Calibri" panose="020F0502020204030204" pitchFamily="34" charset="0"/>
            </a:rPr>
            <a:t>eden 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derivasyonlarda </a:t>
          </a:r>
          <a:r>
            <a:rPr lang="tr-TR" sz="2000" dirty="0" smtClean="0">
              <a:latin typeface="Calibri" panose="020F0502020204030204" pitchFamily="34" charset="0"/>
              <a:cs typeface="Calibri" panose="020F0502020204030204" pitchFamily="34" charset="0"/>
            </a:rPr>
            <a:t>&gt;1 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mm  ST </a:t>
          </a:r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000" spc="-7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elevasyonu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29A5D2F3-5BAC-4F88-8743-98D2D759FE21}">
      <dgm:prSet phldrT="[Metin]"/>
      <dgm:spPr/>
      <dgm:t>
        <a:bodyPr/>
        <a:lstStyle/>
        <a:p>
          <a:r>
            <a:rPr lang="tr-TR" dirty="0" err="1" smtClean="0"/>
            <a:t>Unstabil</a:t>
          </a:r>
          <a:r>
            <a:rPr lang="tr-TR" dirty="0" smtClean="0"/>
            <a:t> </a:t>
          </a:r>
          <a:r>
            <a:rPr lang="tr-TR" dirty="0" err="1" smtClean="0"/>
            <a:t>Angina</a:t>
          </a:r>
          <a:endParaRPr lang="tr-TR" dirty="0"/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Çoğunlukla normal veya </a:t>
          </a:r>
          <a:r>
            <a:rPr lang="tr-TR" dirty="0" err="1" smtClean="0">
              <a:latin typeface="Calibri" panose="020F0502020204030204" pitchFamily="34" charset="0"/>
              <a:cs typeface="Calibri" panose="020F0502020204030204" pitchFamily="34" charset="0"/>
            </a:rPr>
            <a:t>non</a:t>
          </a:r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10" dirty="0" smtClean="0">
              <a:latin typeface="Calibri" panose="020F0502020204030204" pitchFamily="34" charset="0"/>
              <a:cs typeface="Calibri" panose="020F0502020204030204" pitchFamily="34" charset="0"/>
            </a:rPr>
            <a:t>spesifik 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değişiklikler;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2EAE6DE6-7597-4931-8A6F-BB6236314758}">
      <dgm:prSet phldrT="[Metin]"/>
      <dgm:spPr/>
      <dgm:t>
        <a:bodyPr/>
        <a:lstStyle/>
        <a:p>
          <a:r>
            <a:rPr lang="tr-TR" dirty="0" err="1" smtClean="0"/>
            <a:t>Perikardit</a:t>
          </a:r>
          <a:endParaRPr lang="tr-TR" dirty="0"/>
        </a:p>
      </dgm:t>
    </dgm:pt>
    <dgm:pt modelId="{62A7517C-49E8-4689-AD26-0B1A5355278A}" type="parTrans" cxnId="{027CE3C1-E6D4-4455-A05E-14D13CC6B466}">
      <dgm:prSet/>
      <dgm:spPr/>
      <dgm:t>
        <a:bodyPr/>
        <a:lstStyle/>
        <a:p>
          <a:endParaRPr lang="tr-TR"/>
        </a:p>
      </dgm:t>
    </dgm:pt>
    <dgm:pt modelId="{8E87B194-CB0B-403C-9F2C-27481F9D740B}" type="sibTrans" cxnId="{027CE3C1-E6D4-4455-A05E-14D13CC6B46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Diffüz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ST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baseline="0" dirty="0" err="1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levasyonu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28D30FCD-9F42-4D03-ABFD-6783EF1C7063}">
      <dgm:prSet custT="1"/>
      <dgm:spPr/>
      <dgm:t>
        <a:bodyPr/>
        <a:lstStyle/>
        <a:p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Yeni</a:t>
          </a:r>
          <a:r>
            <a:rPr lang="tr-TR" sz="2000" spc="-8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LBBB(Sol dal bloğu)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4484FE-7245-4A4F-9DAB-42C695065C99}" type="parTrans" cxnId="{97FA172D-ED8A-4BD3-9E51-35E351EEB379}">
      <dgm:prSet/>
      <dgm:spPr/>
      <dgm:t>
        <a:bodyPr/>
        <a:lstStyle/>
        <a:p>
          <a:endParaRPr lang="tr-TR"/>
        </a:p>
      </dgm:t>
    </dgm:pt>
    <dgm:pt modelId="{474567EC-DD09-45E5-83C6-1D890C54F1D8}" type="sibTrans" cxnId="{97FA172D-ED8A-4BD3-9E51-35E351EEB379}">
      <dgm:prSet/>
      <dgm:spPr/>
      <dgm:t>
        <a:bodyPr/>
        <a:lstStyle/>
        <a:p>
          <a:endParaRPr lang="tr-TR"/>
        </a:p>
      </dgm:t>
    </dgm:pt>
    <dgm:pt modelId="{718188E3-F0DA-4F43-91EB-CC29FFD37377}">
      <dgm:prSet/>
      <dgm:spPr/>
      <dgm:t>
        <a:bodyPr/>
        <a:lstStyle/>
        <a:p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T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dalga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inversiyonu</a:t>
          </a:r>
          <a:r>
            <a:rPr lang="tr-TR" spc="-5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olabilir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28B576-1FCC-40CB-821B-EF0893BD09FB}" type="parTrans" cxnId="{1E817019-178D-495B-A4A9-B02881EDCC06}">
      <dgm:prSet/>
      <dgm:spPr/>
      <dgm:t>
        <a:bodyPr/>
        <a:lstStyle/>
        <a:p>
          <a:endParaRPr lang="tr-TR"/>
        </a:p>
      </dgm:t>
    </dgm:pt>
    <dgm:pt modelId="{96D3E405-E315-465D-B1F3-480C54A1BA31}" type="sibTrans" cxnId="{1E817019-178D-495B-A4A9-B02881EDCC06}">
      <dgm:prSet/>
      <dgm:spPr/>
      <dgm:t>
        <a:bodyPr/>
        <a:lstStyle/>
        <a:p>
          <a:endParaRPr lang="tr-TR"/>
        </a:p>
      </dgm:t>
    </dgm:pt>
    <dgm:pt modelId="{417EE9B3-9826-4B32-B53C-CAC25F208836}">
      <dgm:prSet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PR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pc="-5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depresyonu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059FCB-E39A-4932-91A9-69816B468F8E}" type="parTrans" cxnId="{CBAA5509-E6CD-4C1D-9ABB-BE4670522289}">
      <dgm:prSet/>
      <dgm:spPr/>
      <dgm:t>
        <a:bodyPr/>
        <a:lstStyle/>
        <a:p>
          <a:endParaRPr lang="tr-TR"/>
        </a:p>
      </dgm:t>
    </dgm:pt>
    <dgm:pt modelId="{15036828-D8B7-4132-85E8-A48142C3BDC5}" type="sibTrans" cxnId="{CBAA5509-E6CD-4C1D-9ABB-BE4670522289}">
      <dgm:prSet/>
      <dgm:spPr/>
      <dgm:t>
        <a:bodyPr/>
        <a:lstStyle/>
        <a:p>
          <a:endParaRPr lang="tr-TR"/>
        </a:p>
      </dgm:t>
    </dgm:pt>
    <dgm:pt modelId="{FA753C42-1E37-4BF0-AD1A-62D356F8549B}">
      <dgm:prSet custT="1"/>
      <dgm:spPr/>
      <dgm:t>
        <a:bodyPr/>
        <a:lstStyle/>
        <a:p>
          <a:r>
            <a:rPr lang="tr-TR" sz="2000" dirty="0" smtClean="0">
              <a:latin typeface="Calibri" panose="020F0502020204030204" pitchFamily="34" charset="0"/>
              <a:cs typeface="Calibri" panose="020F0502020204030204" pitchFamily="34" charset="0"/>
            </a:rPr>
            <a:t>Patolojik Q dalgası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9F5E5D-6242-4087-9C44-04D3BD415780}" type="parTrans" cxnId="{46FF1158-CA75-4EE1-96D3-E8BA51AD2A5E}">
      <dgm:prSet/>
      <dgm:spPr/>
      <dgm:t>
        <a:bodyPr/>
        <a:lstStyle/>
        <a:p>
          <a:endParaRPr lang="tr-TR"/>
        </a:p>
      </dgm:t>
    </dgm:pt>
    <dgm:pt modelId="{9EE8F141-C1E2-41EF-A153-D7B7FA271096}" type="sibTrans" cxnId="{46FF1158-CA75-4EE1-96D3-E8BA51AD2A5E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  <dgm:t>
        <a:bodyPr/>
        <a:lstStyle/>
        <a:p>
          <a:endParaRPr lang="tr-TR"/>
        </a:p>
      </dgm:t>
    </dgm:pt>
    <dgm:pt modelId="{F537CBCC-D81E-4C72-A8E0-001A03109BFE}" type="pres">
      <dgm:prSet presAssocID="{B12493A6-C350-4012-9762-A6091D552368}" presName="parentText" presStyleLbl="node1" presStyleIdx="0" presStyleCnt="3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3" custScaleY="1253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9F07B-8BBF-47B0-9BBC-50795A9C5685}" type="pres">
      <dgm:prSet presAssocID="{C0375D90-8669-4B89-847E-0CCEBB4B85EE}" presName="sp" presStyleCnt="0"/>
      <dgm:spPr/>
      <dgm:t>
        <a:bodyPr/>
        <a:lstStyle/>
        <a:p>
          <a:endParaRPr lang="tr-TR"/>
        </a:p>
      </dgm:t>
    </dgm:pt>
    <dgm:pt modelId="{694B2AA8-50FA-44D1-A82B-5E6917ECDC70}" type="pres">
      <dgm:prSet presAssocID="{29A5D2F3-5BAC-4F88-8743-98D2D759FE21}" presName="linNode" presStyleCnt="0"/>
      <dgm:spPr/>
      <dgm:t>
        <a:bodyPr/>
        <a:lstStyle/>
        <a:p>
          <a:endParaRPr lang="tr-TR"/>
        </a:p>
      </dgm:t>
    </dgm:pt>
    <dgm:pt modelId="{A2F31068-02B2-45AD-B907-54241142C6FD}" type="pres">
      <dgm:prSet presAssocID="{29A5D2F3-5BAC-4F88-8743-98D2D759FE21}" presName="parentText" presStyleLbl="node1" presStyleIdx="1" presStyleCnt="3" custScaleX="60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4A111-5D87-448B-9B99-D25DE7726938}" type="pres">
      <dgm:prSet presAssocID="{9213DCE0-3F90-4DAC-BD7A-28D6E55C83CF}" presName="sp" presStyleCnt="0"/>
      <dgm:spPr/>
      <dgm:t>
        <a:bodyPr/>
        <a:lstStyle/>
        <a:p>
          <a:endParaRPr lang="tr-TR"/>
        </a:p>
      </dgm:t>
    </dgm:pt>
    <dgm:pt modelId="{BBC3B007-E807-4982-963B-4BCED4FAA08D}" type="pres">
      <dgm:prSet presAssocID="{2EAE6DE6-7597-4931-8A6F-BB6236314758}" presName="linNode" presStyleCnt="0"/>
      <dgm:spPr/>
      <dgm:t>
        <a:bodyPr/>
        <a:lstStyle/>
        <a:p>
          <a:endParaRPr lang="tr-TR"/>
        </a:p>
      </dgm:t>
    </dgm:pt>
    <dgm:pt modelId="{FA927C22-03BE-4BF8-A24A-42FBD83D4ABD}" type="pres">
      <dgm:prSet presAssocID="{2EAE6DE6-7597-4931-8A6F-BB6236314758}" presName="parentText" presStyleLbl="node1" presStyleIdx="2" presStyleCnt="3" custScaleX="599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A9A1A-0D8B-44AA-837B-0D853E94FDF4}" type="pres">
      <dgm:prSet presAssocID="{2EAE6DE6-7597-4931-8A6F-BB62363147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A06190-89F2-4CF9-BA0D-CD0DF212B786}" type="presOf" srcId="{718188E3-F0DA-4F43-91EB-CC29FFD37377}" destId="{0477FBC0-5683-4B54-8EF3-A54A77BC5233}" srcOrd="0" destOrd="1" presId="urn:microsoft.com/office/officeart/2005/8/layout/vList5"/>
    <dgm:cxn modelId="{027CE3C1-E6D4-4455-A05E-14D13CC6B466}" srcId="{7E1B15FF-D24E-44A2-81D7-02ECC1A02C6B}" destId="{2EAE6DE6-7597-4931-8A6F-BB6236314758}" srcOrd="2" destOrd="0" parTransId="{62A7517C-49E8-4689-AD26-0B1A5355278A}" sibTransId="{8E87B194-CB0B-403C-9F2C-27481F9D740B}"/>
    <dgm:cxn modelId="{97FA172D-ED8A-4BD3-9E51-35E351EEB379}" srcId="{B12493A6-C350-4012-9762-A6091D552368}" destId="{28D30FCD-9F42-4D03-ABFD-6783EF1C7063}" srcOrd="1" destOrd="0" parTransId="{944484FE-7245-4A4F-9DAB-42C695065C99}" sibTransId="{474567EC-DD09-45E5-83C6-1D890C54F1D8}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3BC0C5EF-E2DF-403F-9048-7BC6C3B82763}" type="presOf" srcId="{2EAE6DE6-7597-4931-8A6F-BB6236314758}" destId="{FA927C22-03BE-4BF8-A24A-42FBD83D4ABD}" srcOrd="0" destOrd="0" presId="urn:microsoft.com/office/officeart/2005/8/layout/vList5"/>
    <dgm:cxn modelId="{CBAA5509-E6CD-4C1D-9ABB-BE4670522289}" srcId="{2EAE6DE6-7597-4931-8A6F-BB6236314758}" destId="{417EE9B3-9826-4B32-B53C-CAC25F208836}" srcOrd="1" destOrd="0" parTransId="{D2059FCB-E39A-4932-91A9-69816B468F8E}" sibTransId="{15036828-D8B7-4132-85E8-A48142C3BDC5}"/>
    <dgm:cxn modelId="{746FC044-BA14-4585-B5AF-A6835080F701}" type="presOf" srcId="{28D30FCD-9F42-4D03-ABFD-6783EF1C7063}" destId="{6C7B8727-BA08-478B-93D3-72C61599BC59}" srcOrd="0" destOrd="1" presId="urn:microsoft.com/office/officeart/2005/8/layout/vList5"/>
    <dgm:cxn modelId="{A46B45E4-DE50-48AB-A52C-5C12CBF8C908}" srcId="{7E1B15FF-D24E-44A2-81D7-02ECC1A02C6B}" destId="{29A5D2F3-5BAC-4F88-8743-98D2D759FE21}" srcOrd="1" destOrd="0" parTransId="{D893DB73-E4C5-443A-940F-D9BCB8D901A1}" sibTransId="{9213DCE0-3F90-4DAC-BD7A-28D6E55C83CF}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3E89612C-20E4-4A1A-B756-A20E01960B30}" srcId="{2EAE6DE6-7597-4931-8A6F-BB6236314758}" destId="{4EE9716F-785E-4E18-97C4-3ACF5CC964D6}" srcOrd="0" destOrd="0" parTransId="{E68ADAE9-3EC5-4C7A-AEC2-4937DBFD0411}" sibTransId="{19B63127-A38C-4B08-8B4F-10B930EC07E2}"/>
    <dgm:cxn modelId="{48C07373-974F-4A54-AD85-7EB0DAC549BE}" type="presOf" srcId="{417EE9B3-9826-4B32-B53C-CAC25F208836}" destId="{4E5A9A1A-0D8B-44AA-837B-0D853E94FDF4}" srcOrd="0" destOrd="1" presId="urn:microsoft.com/office/officeart/2005/8/layout/vList5"/>
    <dgm:cxn modelId="{1E817019-178D-495B-A4A9-B02881EDCC06}" srcId="{29A5D2F3-5BAC-4F88-8743-98D2D759FE21}" destId="{718188E3-F0DA-4F43-91EB-CC29FFD37377}" srcOrd="1" destOrd="0" parTransId="{8628B576-1FCC-40CB-821B-EF0893BD09FB}" sibTransId="{96D3E405-E315-465D-B1F3-480C54A1BA31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1BCEF90E-1167-44F6-8E30-23AAC15DF88B}" type="presOf" srcId="{4EE9716F-785E-4E18-97C4-3ACF5CC964D6}" destId="{4E5A9A1A-0D8B-44AA-837B-0D853E94FDF4}" srcOrd="0" destOrd="0" presId="urn:microsoft.com/office/officeart/2005/8/layout/vList5"/>
    <dgm:cxn modelId="{46FF1158-CA75-4EE1-96D3-E8BA51AD2A5E}" srcId="{B12493A6-C350-4012-9762-A6091D552368}" destId="{FA753C42-1E37-4BF0-AD1A-62D356F8549B}" srcOrd="2" destOrd="0" parTransId="{939F5E5D-6242-4087-9C44-04D3BD415780}" sibTransId="{9EE8F141-C1E2-41EF-A153-D7B7FA271096}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92FA31DE-9952-410C-9D77-63304C7205EF}" type="presOf" srcId="{FA753C42-1E37-4BF0-AD1A-62D356F8549B}" destId="{6C7B8727-BA08-478B-93D3-72C61599BC59}" srcOrd="0" destOrd="2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  <dgm:cxn modelId="{8AFE44F5-ED1E-447E-B204-83AC319E19CD}" type="presParOf" srcId="{FDDC0226-DAA0-4107-81EC-D90A3D780450}" destId="{1FA9F07B-8BBF-47B0-9BBC-50795A9C5685}" srcOrd="1" destOrd="0" presId="urn:microsoft.com/office/officeart/2005/8/layout/vList5"/>
    <dgm:cxn modelId="{C3BBCD8A-C2CA-46E9-8F8F-1DB97F36D270}" type="presParOf" srcId="{FDDC0226-DAA0-4107-81EC-D90A3D780450}" destId="{694B2AA8-50FA-44D1-A82B-5E6917ECDC70}" srcOrd="2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  <dgm:cxn modelId="{97ECEAD8-829E-4A2F-AD68-9FB6F655B06F}" type="presParOf" srcId="{FDDC0226-DAA0-4107-81EC-D90A3D780450}" destId="{E194A111-5D87-448B-9B99-D25DE7726938}" srcOrd="3" destOrd="0" presId="urn:microsoft.com/office/officeart/2005/8/layout/vList5"/>
    <dgm:cxn modelId="{41E8B5C0-C3E9-4F23-9F17-FDE65FF18141}" type="presParOf" srcId="{FDDC0226-DAA0-4107-81EC-D90A3D780450}" destId="{BBC3B007-E807-4982-963B-4BCED4FAA08D}" srcOrd="4" destOrd="0" presId="urn:microsoft.com/office/officeart/2005/8/layout/vList5"/>
    <dgm:cxn modelId="{6CAE6F59-019C-4102-81D9-BE9007707C19}" type="presParOf" srcId="{BBC3B007-E807-4982-963B-4BCED4FAA08D}" destId="{FA927C22-03BE-4BF8-A24A-42FBD83D4ABD}" srcOrd="0" destOrd="0" presId="urn:microsoft.com/office/officeart/2005/8/layout/vList5"/>
    <dgm:cxn modelId="{C23298F2-7943-4EF9-9CD6-E92FDEC3C6F6}" type="presParOf" srcId="{BBC3B007-E807-4982-963B-4BCED4FAA08D}" destId="{4E5A9A1A-0D8B-44AA-837B-0D853E94F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 custT="1"/>
      <dgm:spPr/>
      <dgm:t>
        <a:bodyPr/>
        <a:lstStyle/>
        <a:p>
          <a:r>
            <a:rPr lang="tr-TR" sz="2000" dirty="0" err="1" smtClean="0"/>
            <a:t>Mediastinal</a:t>
          </a:r>
          <a:r>
            <a:rPr lang="tr-TR" sz="2000" dirty="0" smtClean="0"/>
            <a:t> </a:t>
          </a:r>
        </a:p>
        <a:p>
          <a:r>
            <a:rPr lang="tr-TR" sz="2000" dirty="0" smtClean="0"/>
            <a:t> yer değiştirme</a:t>
          </a:r>
          <a:endParaRPr lang="tr-TR" sz="2000" dirty="0"/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Tansiyon</a:t>
          </a:r>
          <a:r>
            <a:rPr lang="tr-TR" spc="-6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29A5D2F3-5BAC-4F88-8743-98D2D759FE21}">
      <dgm:prSet phldrT="[Metin]"/>
      <dgm:spPr/>
      <dgm:t>
        <a:bodyPr/>
        <a:lstStyle/>
        <a:p>
          <a:r>
            <a:rPr lang="tr-TR" spc="-5" dirty="0" err="1" smtClean="0">
              <a:latin typeface="Constantia"/>
              <a:cs typeface="Constantia"/>
            </a:rPr>
            <a:t>Pnömomediastinum</a:t>
          </a:r>
          <a:endParaRPr lang="tr-TR" dirty="0"/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pc="-5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 custT="1"/>
      <dgm:spPr/>
      <dgm:t>
        <a:bodyPr/>
        <a:lstStyle/>
        <a:p>
          <a:r>
            <a:rPr lang="tr-TR" sz="2000" b="0" dirty="0" smtClean="0"/>
            <a:t>Geniş </a:t>
          </a:r>
          <a:r>
            <a:rPr lang="tr-TR" sz="2000" b="0" dirty="0" err="1" smtClean="0"/>
            <a:t>mediastinum</a:t>
          </a:r>
          <a:endParaRPr lang="tr-TR" sz="2000" b="0" dirty="0"/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E99946D8-CC84-406C-B7D9-700F23536540}">
      <dgm:prSet phldrT="[Metin]"/>
      <dgm:spPr/>
      <dgm:t>
        <a:bodyPr/>
        <a:lstStyle/>
        <a:p>
          <a:r>
            <a:rPr lang="tr-TR" dirty="0" smtClean="0"/>
            <a:t>Aort </a:t>
          </a:r>
          <a:r>
            <a:rPr lang="tr-TR" dirty="0" err="1" smtClean="0"/>
            <a:t>Diseksiyonu</a:t>
          </a:r>
          <a:endParaRPr lang="tr-TR" dirty="0"/>
        </a:p>
      </dgm:t>
    </dgm:pt>
    <dgm:pt modelId="{E9AD5F1D-ABD3-4323-8B84-B3A554E28E7D}" type="parTrans" cxnId="{88F1BDA6-B375-4929-9B33-40F8FC03755D}">
      <dgm:prSet/>
      <dgm:spPr/>
      <dgm:t>
        <a:bodyPr/>
        <a:lstStyle/>
        <a:p>
          <a:endParaRPr lang="tr-TR"/>
        </a:p>
      </dgm:t>
    </dgm:pt>
    <dgm:pt modelId="{28D03C95-9953-4AF2-BEDB-EB4E8291EA9F}" type="sibTrans" cxnId="{88F1BDA6-B375-4929-9B33-40F8FC03755D}">
      <dgm:prSet/>
      <dgm:spPr/>
      <dgm:t>
        <a:bodyPr/>
        <a:lstStyle/>
        <a:p>
          <a:endParaRPr lang="tr-TR"/>
        </a:p>
      </dgm:t>
    </dgm:pt>
    <dgm:pt modelId="{CC1689D9-19C6-49BC-B612-5ECB768A1194}">
      <dgm:prSet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Mediastinit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49E724-C7B6-4C22-9F20-A896F8717E50}" type="parTrans" cxnId="{1C8D2312-5617-41EF-A7DE-C6CE466FE2D7}">
      <dgm:prSet/>
      <dgm:spPr/>
      <dgm:t>
        <a:bodyPr/>
        <a:lstStyle/>
        <a:p>
          <a:endParaRPr lang="tr-TR"/>
        </a:p>
      </dgm:t>
    </dgm:pt>
    <dgm:pt modelId="{9C0309A0-0E40-4F45-87F2-23F55CF48890}" type="sibTrans" cxnId="{1C8D2312-5617-41EF-A7DE-C6CE466FE2D7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  <dgm:t>
        <a:bodyPr/>
        <a:lstStyle/>
        <a:p>
          <a:endParaRPr lang="tr-TR"/>
        </a:p>
      </dgm:t>
    </dgm:pt>
    <dgm:pt modelId="{F537CBCC-D81E-4C72-A8E0-001A03109BFE}" type="pres">
      <dgm:prSet presAssocID="{B12493A6-C350-4012-9762-A6091D552368}" presName="parentText" presStyleLbl="node1" presStyleIdx="0" presStyleCnt="3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9F07B-8BBF-47B0-9BBC-50795A9C5685}" type="pres">
      <dgm:prSet presAssocID="{C0375D90-8669-4B89-847E-0CCEBB4B85EE}" presName="sp" presStyleCnt="0"/>
      <dgm:spPr/>
      <dgm:t>
        <a:bodyPr/>
        <a:lstStyle/>
        <a:p>
          <a:endParaRPr lang="tr-TR"/>
        </a:p>
      </dgm:t>
    </dgm:pt>
    <dgm:pt modelId="{694B2AA8-50FA-44D1-A82B-5E6917ECDC70}" type="pres">
      <dgm:prSet presAssocID="{29A5D2F3-5BAC-4F88-8743-98D2D759FE21}" presName="linNode" presStyleCnt="0"/>
      <dgm:spPr/>
      <dgm:t>
        <a:bodyPr/>
        <a:lstStyle/>
        <a:p>
          <a:endParaRPr lang="tr-TR"/>
        </a:p>
      </dgm:t>
    </dgm:pt>
    <dgm:pt modelId="{A2F31068-02B2-45AD-B907-54241142C6FD}" type="pres">
      <dgm:prSet presAssocID="{29A5D2F3-5BAC-4F88-8743-98D2D759FE21}" presName="parentText" presStyleLbl="node1" presStyleIdx="1" presStyleCnt="3" custScaleX="60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4A111-5D87-448B-9B99-D25DE7726938}" type="pres">
      <dgm:prSet presAssocID="{9213DCE0-3F90-4DAC-BD7A-28D6E55C83CF}" presName="sp" presStyleCnt="0"/>
      <dgm:spPr/>
      <dgm:t>
        <a:bodyPr/>
        <a:lstStyle/>
        <a:p>
          <a:endParaRPr lang="tr-TR"/>
        </a:p>
      </dgm:t>
    </dgm:pt>
    <dgm:pt modelId="{05E25D11-9A3B-4209-B196-6851FA66C302}" type="pres">
      <dgm:prSet presAssocID="{4EE9716F-785E-4E18-97C4-3ACF5CC964D6}" presName="linNode" presStyleCnt="0"/>
      <dgm:spPr/>
    </dgm:pt>
    <dgm:pt modelId="{AF22BAEB-F12F-43D5-8F02-8F9C0484C12F}" type="pres">
      <dgm:prSet presAssocID="{4EE9716F-785E-4E18-97C4-3ACF5CC964D6}" presName="parentText" presStyleLbl="node1" presStyleIdx="2" presStyleCnt="3" custScaleX="59995" custLinFactNeighborX="-194" custLinFactNeighborY="-124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A33967-7594-41CA-A6A0-D4C09C1B042A}" type="pres">
      <dgm:prSet presAssocID="{4EE9716F-785E-4E18-97C4-3ACF5CC964D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1096C8-13D8-4FD5-9FBA-16C32A3436E9}" type="presOf" srcId="{E99946D8-CC84-406C-B7D9-700F23536540}" destId="{7CA33967-7594-41CA-A6A0-D4C09C1B042A}" srcOrd="0" destOrd="0" presId="urn:microsoft.com/office/officeart/2005/8/layout/vList5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1591CBAD-6E3B-4081-A3AC-A798DC6778DB}" type="presOf" srcId="{4EE9716F-785E-4E18-97C4-3ACF5CC964D6}" destId="{AF22BAEB-F12F-43D5-8F02-8F9C0484C12F}" srcOrd="0" destOrd="0" presId="urn:microsoft.com/office/officeart/2005/8/layout/vList5"/>
    <dgm:cxn modelId="{88F1BDA6-B375-4929-9B33-40F8FC03755D}" srcId="{4EE9716F-785E-4E18-97C4-3ACF5CC964D6}" destId="{E99946D8-CC84-406C-B7D9-700F23536540}" srcOrd="0" destOrd="0" parTransId="{E9AD5F1D-ABD3-4323-8B84-B3A554E28E7D}" sibTransId="{28D03C95-9953-4AF2-BEDB-EB4E8291EA9F}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A46B45E4-DE50-48AB-A52C-5C12CBF8C908}" srcId="{7E1B15FF-D24E-44A2-81D7-02ECC1A02C6B}" destId="{29A5D2F3-5BAC-4F88-8743-98D2D759FE21}" srcOrd="1" destOrd="0" parTransId="{D893DB73-E4C5-443A-940F-D9BCB8D901A1}" sibTransId="{9213DCE0-3F90-4DAC-BD7A-28D6E55C83CF}"/>
    <dgm:cxn modelId="{3B9B015F-CC04-4F5D-A2E0-DF2572BEA9AA}" type="presOf" srcId="{CC1689D9-19C6-49BC-B612-5ECB768A1194}" destId="{0477FBC0-5683-4B54-8EF3-A54A77BC5233}" srcOrd="0" destOrd="1" presId="urn:microsoft.com/office/officeart/2005/8/layout/vList5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1C8D2312-5617-41EF-A7DE-C6CE466FE2D7}" srcId="{29A5D2F3-5BAC-4F88-8743-98D2D759FE21}" destId="{CC1689D9-19C6-49BC-B612-5ECB768A1194}" srcOrd="1" destOrd="0" parTransId="{3049E724-C7B6-4C22-9F20-A896F8717E50}" sibTransId="{9C0309A0-0E40-4F45-87F2-23F55CF48890}"/>
    <dgm:cxn modelId="{3E89612C-20E4-4A1A-B756-A20E01960B30}" srcId="{7E1B15FF-D24E-44A2-81D7-02ECC1A02C6B}" destId="{4EE9716F-785E-4E18-97C4-3ACF5CC964D6}" srcOrd="2" destOrd="0" parTransId="{E68ADAE9-3EC5-4C7A-AEC2-4937DBFD0411}" sibTransId="{19B63127-A38C-4B08-8B4F-10B930EC07E2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  <dgm:cxn modelId="{8AFE44F5-ED1E-447E-B204-83AC319E19CD}" type="presParOf" srcId="{FDDC0226-DAA0-4107-81EC-D90A3D780450}" destId="{1FA9F07B-8BBF-47B0-9BBC-50795A9C5685}" srcOrd="1" destOrd="0" presId="urn:microsoft.com/office/officeart/2005/8/layout/vList5"/>
    <dgm:cxn modelId="{C3BBCD8A-C2CA-46E9-8F8F-1DB97F36D270}" type="presParOf" srcId="{FDDC0226-DAA0-4107-81EC-D90A3D780450}" destId="{694B2AA8-50FA-44D1-A82B-5E6917ECDC70}" srcOrd="2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  <dgm:cxn modelId="{97ECEAD8-829E-4A2F-AD68-9FB6F655B06F}" type="presParOf" srcId="{FDDC0226-DAA0-4107-81EC-D90A3D780450}" destId="{E194A111-5D87-448B-9B99-D25DE7726938}" srcOrd="3" destOrd="0" presId="urn:microsoft.com/office/officeart/2005/8/layout/vList5"/>
    <dgm:cxn modelId="{C1FB6857-A03D-4E0B-B4FF-152AF925C1F5}" type="presParOf" srcId="{FDDC0226-DAA0-4107-81EC-D90A3D780450}" destId="{05E25D11-9A3B-4209-B196-6851FA66C302}" srcOrd="4" destOrd="0" presId="urn:microsoft.com/office/officeart/2005/8/layout/vList5"/>
    <dgm:cxn modelId="{44272720-41BF-4FA3-810D-7E2A1FA48DE1}" type="presParOf" srcId="{05E25D11-9A3B-4209-B196-6851FA66C302}" destId="{AF22BAEB-F12F-43D5-8F02-8F9C0484C12F}" srcOrd="0" destOrd="0" presId="urn:microsoft.com/office/officeart/2005/8/layout/vList5"/>
    <dgm:cxn modelId="{75B8F9C4-8AF7-47BE-9A95-9D5553E7EEB8}" type="presParOf" srcId="{05E25D11-9A3B-4209-B196-6851FA66C302}" destId="{7CA33967-7594-41CA-A6A0-D4C09C1B04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40E3F-FD44-457E-8830-F11E6427EAE3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8D1D46FC-C58E-4235-8676-3B51D28BC31F}">
      <dgm:prSet phldrT="[Metin]"/>
      <dgm:spPr/>
      <dgm:t>
        <a:bodyPr/>
        <a:lstStyle/>
        <a:p>
          <a:r>
            <a:rPr lang="tr-TR" dirty="0" err="1" smtClean="0"/>
            <a:t>Anginal</a:t>
          </a:r>
          <a:r>
            <a:rPr lang="tr-TR" dirty="0" smtClean="0"/>
            <a:t> Ağrı</a:t>
          </a:r>
          <a:endParaRPr lang="tr-TR" dirty="0"/>
        </a:p>
      </dgm:t>
    </dgm:pt>
    <dgm:pt modelId="{B8BE2C8E-C198-4420-BF62-3F155C0A36EE}" type="parTrans" cxnId="{3339F356-9C5A-450D-8BE5-2288960F027B}">
      <dgm:prSet/>
      <dgm:spPr/>
      <dgm:t>
        <a:bodyPr/>
        <a:lstStyle/>
        <a:p>
          <a:endParaRPr lang="tr-TR"/>
        </a:p>
      </dgm:t>
    </dgm:pt>
    <dgm:pt modelId="{C557C252-80A1-4DFE-9A74-4049B935832C}" type="sibTrans" cxnId="{3339F356-9C5A-450D-8BE5-2288960F027B}">
      <dgm:prSet/>
      <dgm:spPr/>
      <dgm:t>
        <a:bodyPr/>
        <a:lstStyle/>
        <a:p>
          <a:endParaRPr lang="tr-TR"/>
        </a:p>
      </dgm:t>
    </dgm:pt>
    <dgm:pt modelId="{2EFCA7B2-F7A9-48B7-B0C3-157000E42722}">
      <dgm:prSet phldrT="[Metin]"/>
      <dgm:spPr/>
      <dgm:t>
        <a:bodyPr/>
        <a:lstStyle/>
        <a:p>
          <a:r>
            <a:rPr lang="tr-TR" dirty="0" smtClean="0"/>
            <a:t>Yemek yeme, egzersiz ve </a:t>
          </a:r>
          <a:r>
            <a:rPr lang="tr-TR" dirty="0" err="1" smtClean="0"/>
            <a:t>emosyonel</a:t>
          </a:r>
          <a:r>
            <a:rPr lang="tr-TR" dirty="0" smtClean="0"/>
            <a:t> </a:t>
          </a:r>
          <a:r>
            <a:rPr lang="tr-TR" dirty="0" err="1" smtClean="0"/>
            <a:t>stress</a:t>
          </a:r>
          <a:r>
            <a:rPr lang="tr-TR" dirty="0" smtClean="0"/>
            <a:t> ile artar</a:t>
          </a:r>
          <a:endParaRPr lang="tr-TR" dirty="0"/>
        </a:p>
      </dgm:t>
    </dgm:pt>
    <dgm:pt modelId="{628F7AE9-7754-4553-8686-D7D237C29555}" type="parTrans" cxnId="{B77A46AD-E4D6-4689-82F5-CFD591315D94}">
      <dgm:prSet/>
      <dgm:spPr/>
      <dgm:t>
        <a:bodyPr/>
        <a:lstStyle/>
        <a:p>
          <a:endParaRPr lang="tr-TR"/>
        </a:p>
      </dgm:t>
    </dgm:pt>
    <dgm:pt modelId="{B33EB1DF-E958-4B94-8881-0E854F2A48C8}" type="sibTrans" cxnId="{B77A46AD-E4D6-4689-82F5-CFD591315D94}">
      <dgm:prSet/>
      <dgm:spPr/>
      <dgm:t>
        <a:bodyPr/>
        <a:lstStyle/>
        <a:p>
          <a:endParaRPr lang="tr-TR"/>
        </a:p>
      </dgm:t>
    </dgm:pt>
    <dgm:pt modelId="{4700C7E5-1898-4720-B21B-64C701441B2A}">
      <dgm:prSet phldrT="[Metin]"/>
      <dgm:spPr/>
      <dgm:t>
        <a:bodyPr/>
        <a:lstStyle/>
        <a:p>
          <a:r>
            <a:rPr lang="tr-TR" dirty="0" err="1" smtClean="0"/>
            <a:t>Perikardit</a:t>
          </a:r>
          <a:r>
            <a:rPr lang="tr-TR" dirty="0" smtClean="0"/>
            <a:t> Ağrısı</a:t>
          </a:r>
          <a:endParaRPr lang="tr-TR" dirty="0"/>
        </a:p>
      </dgm:t>
    </dgm:pt>
    <dgm:pt modelId="{AD20E3B2-5A36-4D18-B373-74BBACA179BD}" type="parTrans" cxnId="{F205E473-12E2-4840-A0FF-3609771627B4}">
      <dgm:prSet/>
      <dgm:spPr/>
      <dgm:t>
        <a:bodyPr/>
        <a:lstStyle/>
        <a:p>
          <a:endParaRPr lang="tr-TR"/>
        </a:p>
      </dgm:t>
    </dgm:pt>
    <dgm:pt modelId="{83C9DF11-AD9D-4EB6-8BBA-A7AF1EF00B09}" type="sibTrans" cxnId="{F205E473-12E2-4840-A0FF-3609771627B4}">
      <dgm:prSet/>
      <dgm:spPr/>
      <dgm:t>
        <a:bodyPr/>
        <a:lstStyle/>
        <a:p>
          <a:endParaRPr lang="tr-TR"/>
        </a:p>
      </dgm:t>
    </dgm:pt>
    <dgm:pt modelId="{1230504E-2DC2-45E9-A27D-8B6D5FCEABD4}">
      <dgm:prSet phldrT="[Metin]"/>
      <dgm:spPr/>
      <dgm:t>
        <a:bodyPr/>
        <a:lstStyle/>
        <a:p>
          <a:r>
            <a:rPr lang="tr-TR" dirty="0" smtClean="0"/>
            <a:t>Öne eğilerek, oturunca azalır</a:t>
          </a:r>
          <a:endParaRPr lang="tr-TR" dirty="0"/>
        </a:p>
      </dgm:t>
    </dgm:pt>
    <dgm:pt modelId="{64DBD35E-1043-4906-AA7F-250D23908BCB}" type="parTrans" cxnId="{D2F00171-02F0-4FCC-8FA1-B045AC7C4586}">
      <dgm:prSet/>
      <dgm:spPr/>
      <dgm:t>
        <a:bodyPr/>
        <a:lstStyle/>
        <a:p>
          <a:endParaRPr lang="tr-TR"/>
        </a:p>
      </dgm:t>
    </dgm:pt>
    <dgm:pt modelId="{2F0A6E2D-361E-426E-9B8C-3A9BE44661EA}" type="sibTrans" cxnId="{D2F00171-02F0-4FCC-8FA1-B045AC7C4586}">
      <dgm:prSet/>
      <dgm:spPr/>
      <dgm:t>
        <a:bodyPr/>
        <a:lstStyle/>
        <a:p>
          <a:endParaRPr lang="tr-TR"/>
        </a:p>
      </dgm:t>
    </dgm:pt>
    <dgm:pt modelId="{6D50F1B6-7AEB-4DCE-B30A-9888D8A8FC15}">
      <dgm:prSet phldrT="[Metin]"/>
      <dgm:spPr/>
      <dgm:t>
        <a:bodyPr/>
        <a:lstStyle/>
        <a:p>
          <a:r>
            <a:rPr lang="tr-TR" dirty="0" err="1" smtClean="0"/>
            <a:t>Özefagial</a:t>
          </a:r>
          <a:r>
            <a:rPr lang="tr-TR" dirty="0" smtClean="0"/>
            <a:t> Ağrı</a:t>
          </a:r>
          <a:endParaRPr lang="tr-TR" dirty="0"/>
        </a:p>
      </dgm:t>
    </dgm:pt>
    <dgm:pt modelId="{802E45AF-6A98-45C6-B7AF-6D6FF3FAEA41}" type="parTrans" cxnId="{EBD78BEB-AFCF-447F-9AA3-0A489FBCC39E}">
      <dgm:prSet/>
      <dgm:spPr/>
      <dgm:t>
        <a:bodyPr/>
        <a:lstStyle/>
        <a:p>
          <a:endParaRPr lang="tr-TR"/>
        </a:p>
      </dgm:t>
    </dgm:pt>
    <dgm:pt modelId="{912AFE0F-A948-4EFC-B299-ACD349054B90}" type="sibTrans" cxnId="{EBD78BEB-AFCF-447F-9AA3-0A489FBCC39E}">
      <dgm:prSet/>
      <dgm:spPr/>
      <dgm:t>
        <a:bodyPr/>
        <a:lstStyle/>
        <a:p>
          <a:endParaRPr lang="tr-TR"/>
        </a:p>
      </dgm:t>
    </dgm:pt>
    <dgm:pt modelId="{A501978D-588A-459A-978B-F9341C110A0A}">
      <dgm:prSet phldrT="[Metin]"/>
      <dgm:spPr/>
      <dgm:t>
        <a:bodyPr/>
        <a:lstStyle/>
        <a:p>
          <a:r>
            <a:rPr lang="tr-TR" dirty="0" smtClean="0"/>
            <a:t>Yutmakla artar</a:t>
          </a:r>
          <a:endParaRPr lang="tr-TR" dirty="0"/>
        </a:p>
      </dgm:t>
    </dgm:pt>
    <dgm:pt modelId="{57E16A51-761D-4D56-92CD-89AF100C5B4E}" type="parTrans" cxnId="{78B21DE5-7D29-48B3-8200-94C021EF3BB0}">
      <dgm:prSet/>
      <dgm:spPr/>
      <dgm:t>
        <a:bodyPr/>
        <a:lstStyle/>
        <a:p>
          <a:endParaRPr lang="tr-TR"/>
        </a:p>
      </dgm:t>
    </dgm:pt>
    <dgm:pt modelId="{5BDC7BCC-512D-4BD3-967B-669AFEFEDA9A}" type="sibTrans" cxnId="{78B21DE5-7D29-48B3-8200-94C021EF3BB0}">
      <dgm:prSet/>
      <dgm:spPr/>
      <dgm:t>
        <a:bodyPr/>
        <a:lstStyle/>
        <a:p>
          <a:endParaRPr lang="tr-TR"/>
        </a:p>
      </dgm:t>
    </dgm:pt>
    <dgm:pt modelId="{06DBDF45-C4C6-4598-926D-E64938DA4638}">
      <dgm:prSet/>
      <dgm:spPr/>
      <dgm:t>
        <a:bodyPr/>
        <a:lstStyle/>
        <a:p>
          <a:r>
            <a:rPr lang="tr-TR" dirty="0" smtClean="0"/>
            <a:t>İstirahatle azalır </a:t>
          </a:r>
        </a:p>
      </dgm:t>
    </dgm:pt>
    <dgm:pt modelId="{853DD918-CFF6-4789-B5C3-D63736596BB1}" type="parTrans" cxnId="{4438E27F-CE78-45FF-8BA8-F973FAFC9E8C}">
      <dgm:prSet/>
      <dgm:spPr/>
    </dgm:pt>
    <dgm:pt modelId="{A6DD2735-D446-437F-9EA2-19A554772DD6}" type="sibTrans" cxnId="{4438E27F-CE78-45FF-8BA8-F973FAFC9E8C}">
      <dgm:prSet/>
      <dgm:spPr/>
    </dgm:pt>
    <dgm:pt modelId="{EFC18A8E-21C8-4507-B2EC-20BF91329878}">
      <dgm:prSet phldrT="[Metin]"/>
      <dgm:spPr/>
      <dgm:t>
        <a:bodyPr/>
        <a:lstStyle/>
        <a:p>
          <a:r>
            <a:rPr lang="tr-TR" dirty="0" smtClean="0"/>
            <a:t>Nefes almakla artar</a:t>
          </a:r>
          <a:endParaRPr lang="tr-TR" dirty="0"/>
        </a:p>
      </dgm:t>
    </dgm:pt>
    <dgm:pt modelId="{C170D1F5-E63D-4279-8E8A-AD9588715772}" type="parTrans" cxnId="{C89BDDA6-430B-4B91-BB2E-13BB8EBC6486}">
      <dgm:prSet/>
      <dgm:spPr/>
    </dgm:pt>
    <dgm:pt modelId="{5896D89C-1D5F-438B-9E28-699B0A8FFABA}" type="sibTrans" cxnId="{C89BDDA6-430B-4B91-BB2E-13BB8EBC6486}">
      <dgm:prSet/>
      <dgm:spPr/>
    </dgm:pt>
    <dgm:pt modelId="{980546DD-D64B-4BF6-9B1C-EA25800240EC}" type="pres">
      <dgm:prSet presAssocID="{DAE40E3F-FD44-457E-8830-F11E6427E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E68116-F0E9-4D7F-B92C-A5D6ACA0CD25}" type="pres">
      <dgm:prSet presAssocID="{8D1D46FC-C58E-4235-8676-3B51D28BC31F}" presName="linNode" presStyleCnt="0"/>
      <dgm:spPr/>
      <dgm:t>
        <a:bodyPr/>
        <a:lstStyle/>
        <a:p>
          <a:endParaRPr lang="tr-TR"/>
        </a:p>
      </dgm:t>
    </dgm:pt>
    <dgm:pt modelId="{3C54E10F-718B-40D5-A8A9-7DFF2F7744D7}" type="pres">
      <dgm:prSet presAssocID="{8D1D46FC-C58E-4235-8676-3B51D28BC31F}" presName="parentText" presStyleLbl="node1" presStyleIdx="0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87B7EE-E19B-402D-A1CF-C99E9EC988EC}" type="pres">
      <dgm:prSet presAssocID="{8D1D46FC-C58E-4235-8676-3B51D28BC31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F39C25-AF1E-4471-854C-47A4C5707646}" type="pres">
      <dgm:prSet presAssocID="{C557C252-80A1-4DFE-9A74-4049B935832C}" presName="sp" presStyleCnt="0"/>
      <dgm:spPr/>
      <dgm:t>
        <a:bodyPr/>
        <a:lstStyle/>
        <a:p>
          <a:endParaRPr lang="tr-TR"/>
        </a:p>
      </dgm:t>
    </dgm:pt>
    <dgm:pt modelId="{84676AD8-2E78-449C-8047-555BDDD7C504}" type="pres">
      <dgm:prSet presAssocID="{4700C7E5-1898-4720-B21B-64C701441B2A}" presName="linNode" presStyleCnt="0"/>
      <dgm:spPr/>
      <dgm:t>
        <a:bodyPr/>
        <a:lstStyle/>
        <a:p>
          <a:endParaRPr lang="tr-TR"/>
        </a:p>
      </dgm:t>
    </dgm:pt>
    <dgm:pt modelId="{40EEF08B-4978-4DCB-B8B4-E2EC6708545D}" type="pres">
      <dgm:prSet presAssocID="{4700C7E5-1898-4720-B21B-64C701441B2A}" presName="parentText" presStyleLbl="node1" presStyleIdx="1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D9634B-F241-48A0-8369-3D087D9B843D}" type="pres">
      <dgm:prSet presAssocID="{4700C7E5-1898-4720-B21B-64C701441B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3A828-E1C7-40EA-B3A0-5AD49FC246C7}" type="pres">
      <dgm:prSet presAssocID="{83C9DF11-AD9D-4EB6-8BBA-A7AF1EF00B09}" presName="sp" presStyleCnt="0"/>
      <dgm:spPr/>
      <dgm:t>
        <a:bodyPr/>
        <a:lstStyle/>
        <a:p>
          <a:endParaRPr lang="tr-TR"/>
        </a:p>
      </dgm:t>
    </dgm:pt>
    <dgm:pt modelId="{6EF0F015-0A8E-4A78-A8AB-FFAAFC3B0A5C}" type="pres">
      <dgm:prSet presAssocID="{6D50F1B6-7AEB-4DCE-B30A-9888D8A8FC15}" presName="linNode" presStyleCnt="0"/>
      <dgm:spPr/>
      <dgm:t>
        <a:bodyPr/>
        <a:lstStyle/>
        <a:p>
          <a:endParaRPr lang="tr-TR"/>
        </a:p>
      </dgm:t>
    </dgm:pt>
    <dgm:pt modelId="{90D1DE33-D574-4423-A9E8-3E8B43CA9141}" type="pres">
      <dgm:prSet presAssocID="{6D50F1B6-7AEB-4DCE-B30A-9888D8A8FC15}" presName="parentText" presStyleLbl="node1" presStyleIdx="2" presStyleCnt="3" custScaleX="551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4BEDED-17AC-4485-9C04-49CF663EC310}" type="pres">
      <dgm:prSet presAssocID="{6D50F1B6-7AEB-4DCE-B30A-9888D8A8FC1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38E27F-CE78-45FF-8BA8-F973FAFC9E8C}" srcId="{8D1D46FC-C58E-4235-8676-3B51D28BC31F}" destId="{06DBDF45-C4C6-4598-926D-E64938DA4638}" srcOrd="1" destOrd="0" parTransId="{853DD918-CFF6-4789-B5C3-D63736596BB1}" sibTransId="{A6DD2735-D446-437F-9EA2-19A554772DD6}"/>
    <dgm:cxn modelId="{B77A46AD-E4D6-4689-82F5-CFD591315D94}" srcId="{8D1D46FC-C58E-4235-8676-3B51D28BC31F}" destId="{2EFCA7B2-F7A9-48B7-B0C3-157000E42722}" srcOrd="0" destOrd="0" parTransId="{628F7AE9-7754-4553-8686-D7D237C29555}" sibTransId="{B33EB1DF-E958-4B94-8881-0E854F2A48C8}"/>
    <dgm:cxn modelId="{0387B3E9-B981-49B6-A3C7-61E8B468B073}" type="presOf" srcId="{06DBDF45-C4C6-4598-926D-E64938DA4638}" destId="{EF87B7EE-E19B-402D-A1CF-C99E9EC988EC}" srcOrd="0" destOrd="1" presId="urn:microsoft.com/office/officeart/2005/8/layout/vList5"/>
    <dgm:cxn modelId="{57D59238-25B4-49FA-9998-8D08D95DC292}" type="presOf" srcId="{A501978D-588A-459A-978B-F9341C110A0A}" destId="{F34BEDED-17AC-4485-9C04-49CF663EC310}" srcOrd="0" destOrd="0" presId="urn:microsoft.com/office/officeart/2005/8/layout/vList5"/>
    <dgm:cxn modelId="{78B21DE5-7D29-48B3-8200-94C021EF3BB0}" srcId="{6D50F1B6-7AEB-4DCE-B30A-9888D8A8FC15}" destId="{A501978D-588A-459A-978B-F9341C110A0A}" srcOrd="0" destOrd="0" parTransId="{57E16A51-761D-4D56-92CD-89AF100C5B4E}" sibTransId="{5BDC7BCC-512D-4BD3-967B-669AFEFEDA9A}"/>
    <dgm:cxn modelId="{641F2343-0787-40D9-91E1-18872FD9A5A0}" type="presOf" srcId="{1230504E-2DC2-45E9-A27D-8B6D5FCEABD4}" destId="{16D9634B-F241-48A0-8369-3D087D9B843D}" srcOrd="0" destOrd="1" presId="urn:microsoft.com/office/officeart/2005/8/layout/vList5"/>
    <dgm:cxn modelId="{3C227140-232F-44BA-9A08-754F3879D4E3}" type="presOf" srcId="{4700C7E5-1898-4720-B21B-64C701441B2A}" destId="{40EEF08B-4978-4DCB-B8B4-E2EC6708545D}" srcOrd="0" destOrd="0" presId="urn:microsoft.com/office/officeart/2005/8/layout/vList5"/>
    <dgm:cxn modelId="{EBD78BEB-AFCF-447F-9AA3-0A489FBCC39E}" srcId="{DAE40E3F-FD44-457E-8830-F11E6427EAE3}" destId="{6D50F1B6-7AEB-4DCE-B30A-9888D8A8FC15}" srcOrd="2" destOrd="0" parTransId="{802E45AF-6A98-45C6-B7AF-6D6FF3FAEA41}" sibTransId="{912AFE0F-A948-4EFC-B299-ACD349054B90}"/>
    <dgm:cxn modelId="{1FE915E9-F31B-42B1-B088-78BC1FE300AE}" type="presOf" srcId="{8D1D46FC-C58E-4235-8676-3B51D28BC31F}" destId="{3C54E10F-718B-40D5-A8A9-7DFF2F7744D7}" srcOrd="0" destOrd="0" presId="urn:microsoft.com/office/officeart/2005/8/layout/vList5"/>
    <dgm:cxn modelId="{3339F356-9C5A-450D-8BE5-2288960F027B}" srcId="{DAE40E3F-FD44-457E-8830-F11E6427EAE3}" destId="{8D1D46FC-C58E-4235-8676-3B51D28BC31F}" srcOrd="0" destOrd="0" parTransId="{B8BE2C8E-C198-4420-BF62-3F155C0A36EE}" sibTransId="{C557C252-80A1-4DFE-9A74-4049B935832C}"/>
    <dgm:cxn modelId="{F205E473-12E2-4840-A0FF-3609771627B4}" srcId="{DAE40E3F-FD44-457E-8830-F11E6427EAE3}" destId="{4700C7E5-1898-4720-B21B-64C701441B2A}" srcOrd="1" destOrd="0" parTransId="{AD20E3B2-5A36-4D18-B373-74BBACA179BD}" sibTransId="{83C9DF11-AD9D-4EB6-8BBA-A7AF1EF00B09}"/>
    <dgm:cxn modelId="{07D9D2BE-D560-44F4-B5B6-978802897F89}" type="presOf" srcId="{6D50F1B6-7AEB-4DCE-B30A-9888D8A8FC15}" destId="{90D1DE33-D574-4423-A9E8-3E8B43CA9141}" srcOrd="0" destOrd="0" presId="urn:microsoft.com/office/officeart/2005/8/layout/vList5"/>
    <dgm:cxn modelId="{DD399D24-5ED4-43E0-A153-E2F10B9C77D6}" type="presOf" srcId="{2EFCA7B2-F7A9-48B7-B0C3-157000E42722}" destId="{EF87B7EE-E19B-402D-A1CF-C99E9EC988EC}" srcOrd="0" destOrd="0" presId="urn:microsoft.com/office/officeart/2005/8/layout/vList5"/>
    <dgm:cxn modelId="{C89BDDA6-430B-4B91-BB2E-13BB8EBC6486}" srcId="{4700C7E5-1898-4720-B21B-64C701441B2A}" destId="{EFC18A8E-21C8-4507-B2EC-20BF91329878}" srcOrd="0" destOrd="0" parTransId="{C170D1F5-E63D-4279-8E8A-AD9588715772}" sibTransId="{5896D89C-1D5F-438B-9E28-699B0A8FFABA}"/>
    <dgm:cxn modelId="{D2F00171-02F0-4FCC-8FA1-B045AC7C4586}" srcId="{4700C7E5-1898-4720-B21B-64C701441B2A}" destId="{1230504E-2DC2-45E9-A27D-8B6D5FCEABD4}" srcOrd="1" destOrd="0" parTransId="{64DBD35E-1043-4906-AA7F-250D23908BCB}" sibTransId="{2F0A6E2D-361E-426E-9B8C-3A9BE44661EA}"/>
    <dgm:cxn modelId="{54FF21E8-C7F4-4336-923A-A88B605607F0}" type="presOf" srcId="{DAE40E3F-FD44-457E-8830-F11E6427EAE3}" destId="{980546DD-D64B-4BF6-9B1C-EA25800240EC}" srcOrd="0" destOrd="0" presId="urn:microsoft.com/office/officeart/2005/8/layout/vList5"/>
    <dgm:cxn modelId="{45911207-6707-40F9-808D-E64A34B5D895}" type="presOf" srcId="{EFC18A8E-21C8-4507-B2EC-20BF91329878}" destId="{16D9634B-F241-48A0-8369-3D087D9B843D}" srcOrd="0" destOrd="0" presId="urn:microsoft.com/office/officeart/2005/8/layout/vList5"/>
    <dgm:cxn modelId="{726DFD2B-3F40-43C7-B732-BF6A4D535610}" type="presParOf" srcId="{980546DD-D64B-4BF6-9B1C-EA25800240EC}" destId="{A4E68116-F0E9-4D7F-B92C-A5D6ACA0CD25}" srcOrd="0" destOrd="0" presId="urn:microsoft.com/office/officeart/2005/8/layout/vList5"/>
    <dgm:cxn modelId="{4221A4E3-9BFD-4689-8AB3-A7DD106B53A2}" type="presParOf" srcId="{A4E68116-F0E9-4D7F-B92C-A5D6ACA0CD25}" destId="{3C54E10F-718B-40D5-A8A9-7DFF2F7744D7}" srcOrd="0" destOrd="0" presId="urn:microsoft.com/office/officeart/2005/8/layout/vList5"/>
    <dgm:cxn modelId="{EBE40C65-60AE-42B5-9C56-3F08DE7467AB}" type="presParOf" srcId="{A4E68116-F0E9-4D7F-B92C-A5D6ACA0CD25}" destId="{EF87B7EE-E19B-402D-A1CF-C99E9EC988EC}" srcOrd="1" destOrd="0" presId="urn:microsoft.com/office/officeart/2005/8/layout/vList5"/>
    <dgm:cxn modelId="{A1FEB0C9-D3B3-4457-99A9-2662A1F7B649}" type="presParOf" srcId="{980546DD-D64B-4BF6-9B1C-EA25800240EC}" destId="{08F39C25-AF1E-4471-854C-47A4C5707646}" srcOrd="1" destOrd="0" presId="urn:microsoft.com/office/officeart/2005/8/layout/vList5"/>
    <dgm:cxn modelId="{C7619468-302D-47CF-9CA9-E16D1D71567E}" type="presParOf" srcId="{980546DD-D64B-4BF6-9B1C-EA25800240EC}" destId="{84676AD8-2E78-449C-8047-555BDDD7C504}" srcOrd="2" destOrd="0" presId="urn:microsoft.com/office/officeart/2005/8/layout/vList5"/>
    <dgm:cxn modelId="{4505DD63-63AB-470C-AAA5-788CEEAEC9F2}" type="presParOf" srcId="{84676AD8-2E78-449C-8047-555BDDD7C504}" destId="{40EEF08B-4978-4DCB-B8B4-E2EC6708545D}" srcOrd="0" destOrd="0" presId="urn:microsoft.com/office/officeart/2005/8/layout/vList5"/>
    <dgm:cxn modelId="{5A039759-0BE2-43D4-9CC5-A34B3F9ADE9F}" type="presParOf" srcId="{84676AD8-2E78-449C-8047-555BDDD7C504}" destId="{16D9634B-F241-48A0-8369-3D087D9B843D}" srcOrd="1" destOrd="0" presId="urn:microsoft.com/office/officeart/2005/8/layout/vList5"/>
    <dgm:cxn modelId="{588E21BE-C617-4547-9DB8-6A3B6F00535C}" type="presParOf" srcId="{980546DD-D64B-4BF6-9B1C-EA25800240EC}" destId="{FBD3A828-E1C7-40EA-B3A0-5AD49FC246C7}" srcOrd="3" destOrd="0" presId="urn:microsoft.com/office/officeart/2005/8/layout/vList5"/>
    <dgm:cxn modelId="{CC07BA70-F429-4FDA-A85B-6C0D8161510B}" type="presParOf" srcId="{980546DD-D64B-4BF6-9B1C-EA25800240EC}" destId="{6EF0F015-0A8E-4A78-A8AB-FFAAFC3B0A5C}" srcOrd="4" destOrd="0" presId="urn:microsoft.com/office/officeart/2005/8/layout/vList5"/>
    <dgm:cxn modelId="{928868E2-4EBC-45CA-96A8-645C1EB169E9}" type="presParOf" srcId="{6EF0F015-0A8E-4A78-A8AB-FFAAFC3B0A5C}" destId="{90D1DE33-D574-4423-A9E8-3E8B43CA9141}" srcOrd="0" destOrd="0" presId="urn:microsoft.com/office/officeart/2005/8/layout/vList5"/>
    <dgm:cxn modelId="{2EE696E6-28A7-44E5-8F9F-31DF41866BE3}" type="presParOf" srcId="{6EF0F015-0A8E-4A78-A8AB-FFAAFC3B0A5C}" destId="{F34BEDED-17AC-4485-9C04-49CF663EC3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dirty="0" smtClean="0"/>
            <a:t>Akut solunum yetmezliği</a:t>
          </a:r>
          <a:endParaRPr lang="tr-TR" dirty="0"/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pc="-6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dirty="0" smtClean="0"/>
            <a:t>Terleme</a:t>
          </a:r>
          <a:endParaRPr lang="tr-TR" dirty="0"/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000" spc="-9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dirty="0" smtClean="0"/>
            <a:t>Hipotansiyon</a:t>
          </a:r>
          <a:endParaRPr lang="tr-TR" dirty="0"/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000" spc="-5" dirty="0" err="1" smtClean="0">
              <a:latin typeface="+mn-lt"/>
              <a:cs typeface="Constantia"/>
            </a:rPr>
            <a:t>Pulmoner</a:t>
          </a:r>
          <a:r>
            <a:rPr lang="tr-TR" sz="2000" spc="-40" dirty="0" smtClean="0">
              <a:latin typeface="+mn-lt"/>
              <a:cs typeface="Constantia"/>
            </a:rPr>
            <a:t>  </a:t>
          </a:r>
          <a:r>
            <a:rPr lang="tr-TR" sz="2000" spc="-5" dirty="0" err="1" smtClean="0">
              <a:latin typeface="+mn-lt"/>
              <a:cs typeface="Constantia"/>
            </a:rPr>
            <a:t>emboli</a:t>
          </a:r>
          <a:endParaRPr lang="tr-TR" sz="2000" dirty="0">
            <a:latin typeface="+mn-lt"/>
          </a:endParaRPr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DD047E91-FD0F-425E-BA1D-19D3E2A19632}">
      <dgm:prSet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21E0A43-BAA9-42BB-8A0D-3C870739B2C2}" type="parTrans" cxnId="{D95869DA-6A29-410E-9B69-42DEC59D38DF}">
      <dgm:prSet/>
      <dgm:spPr/>
      <dgm:t>
        <a:bodyPr/>
        <a:lstStyle/>
        <a:p>
          <a:endParaRPr lang="tr-TR"/>
        </a:p>
      </dgm:t>
    </dgm:pt>
    <dgm:pt modelId="{C4A11416-02AC-4F29-B150-EA99A1172844}" type="sibTrans" cxnId="{D95869DA-6A29-410E-9B69-42DEC59D38DF}">
      <dgm:prSet/>
      <dgm:spPr/>
      <dgm:t>
        <a:bodyPr/>
        <a:lstStyle/>
        <a:p>
          <a:endParaRPr lang="tr-TR"/>
        </a:p>
      </dgm:t>
    </dgm:pt>
    <dgm:pt modelId="{8E4AB245-A572-4171-9462-7DB2BBF16719}">
      <dgm:prSet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pc="-9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FA9473-28C4-421E-9718-5AD5ACB07E8C}" type="parTrans" cxnId="{E4CB4BBD-8A5C-4FA2-A092-7A46FCA6A12C}">
      <dgm:prSet/>
      <dgm:spPr/>
      <dgm:t>
        <a:bodyPr/>
        <a:lstStyle/>
        <a:p>
          <a:endParaRPr lang="tr-TR"/>
        </a:p>
      </dgm:t>
    </dgm:pt>
    <dgm:pt modelId="{7D0CFD32-496E-4B3B-9B43-4DD5A2D60C35}" type="sibTrans" cxnId="{E4CB4BBD-8A5C-4FA2-A092-7A46FCA6A12C}">
      <dgm:prSet/>
      <dgm:spPr/>
      <dgm:t>
        <a:bodyPr/>
        <a:lstStyle/>
        <a:p>
          <a:endParaRPr lang="tr-TR"/>
        </a:p>
      </dgm:t>
    </dgm:pt>
    <dgm:pt modelId="{801BDED4-420F-4034-BE37-FCCDDC4F9B0D}">
      <dgm:prSet custT="1"/>
      <dgm:spPr/>
      <dgm:t>
        <a:bodyPr/>
        <a:lstStyle/>
        <a:p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000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000" spc="-5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D7E498-2E75-4D4C-942E-484739E0E565}" type="parTrans" cxnId="{9E0AED33-5111-4808-884B-361029558B53}">
      <dgm:prSet/>
      <dgm:spPr/>
      <dgm:t>
        <a:bodyPr/>
        <a:lstStyle/>
        <a:p>
          <a:endParaRPr lang="tr-TR"/>
        </a:p>
      </dgm:t>
    </dgm:pt>
    <dgm:pt modelId="{F2E6CC81-0F01-4C29-92E2-E8AF3992E300}" type="sibTrans" cxnId="{9E0AED33-5111-4808-884B-361029558B53}">
      <dgm:prSet/>
      <dgm:spPr/>
      <dgm:t>
        <a:bodyPr/>
        <a:lstStyle/>
        <a:p>
          <a:endParaRPr lang="tr-TR"/>
        </a:p>
      </dgm:t>
    </dgm:pt>
    <dgm:pt modelId="{B1992564-E8F9-4D6F-AC57-78742385D33A}">
      <dgm:prSet custT="1"/>
      <dgm:spPr/>
      <dgm:t>
        <a:bodyPr/>
        <a:lstStyle/>
        <a:p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E407DA9-DB36-4D6B-BDDB-2EED9C9AE808}" type="parTrans" cxnId="{8BA2C174-C952-41F8-B96A-40D386D91318}">
      <dgm:prSet/>
      <dgm:spPr/>
      <dgm:t>
        <a:bodyPr/>
        <a:lstStyle/>
        <a:p>
          <a:endParaRPr lang="tr-TR"/>
        </a:p>
      </dgm:t>
    </dgm:pt>
    <dgm:pt modelId="{23B195D5-44C9-46BC-B775-06F4A4DA9479}" type="sibTrans" cxnId="{8BA2C174-C952-41F8-B96A-40D386D91318}">
      <dgm:prSet/>
      <dgm:spPr/>
      <dgm:t>
        <a:bodyPr/>
        <a:lstStyle/>
        <a:p>
          <a:endParaRPr lang="tr-TR"/>
        </a:p>
      </dgm:t>
    </dgm:pt>
    <dgm:pt modelId="{A0065919-0F41-486F-A6B8-60CC4F69061D}">
      <dgm:prSet custT="1"/>
      <dgm:spPr/>
      <dgm:t>
        <a:bodyPr/>
        <a:lstStyle/>
        <a:p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spc="-6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0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7A4E154-C8C0-4849-B32B-F49DE4B41AD5}" type="parTrans" cxnId="{24B1FA4A-820B-4A87-9EFA-A504A6E6D247}">
      <dgm:prSet/>
      <dgm:spPr/>
      <dgm:t>
        <a:bodyPr/>
        <a:lstStyle/>
        <a:p>
          <a:endParaRPr lang="tr-TR"/>
        </a:p>
      </dgm:t>
    </dgm:pt>
    <dgm:pt modelId="{B5ED4FC0-DD3E-4EC5-BE73-075DB4CFD643}" type="sibTrans" cxnId="{24B1FA4A-820B-4A87-9EFA-A504A6E6D247}">
      <dgm:prSet/>
      <dgm:spPr/>
      <dgm:t>
        <a:bodyPr/>
        <a:lstStyle/>
        <a:p>
          <a:endParaRPr lang="tr-TR"/>
        </a:p>
      </dgm:t>
    </dgm:pt>
    <dgm:pt modelId="{833B4530-094C-4ADA-9CCD-2A232F2CB1B8}">
      <dgm:prSet custT="1"/>
      <dgm:spPr/>
      <dgm:t>
        <a:bodyPr/>
        <a:lstStyle/>
        <a:p>
          <a:r>
            <a:rPr lang="tr-TR" sz="2000" dirty="0" smtClean="0">
              <a:latin typeface="+mn-lt"/>
              <a:cs typeface="Constantia"/>
            </a:rPr>
            <a:t>Akut</a:t>
          </a:r>
          <a:r>
            <a:rPr lang="tr-TR" sz="2000" spc="-100" dirty="0" smtClean="0">
              <a:latin typeface="+mn-lt"/>
              <a:cs typeface="Constantia"/>
            </a:rPr>
            <a:t> </a:t>
          </a:r>
          <a:r>
            <a:rPr lang="tr-TR" sz="2000" dirty="0" smtClean="0">
              <a:latin typeface="+mn-lt"/>
              <a:cs typeface="Constantia"/>
            </a:rPr>
            <a:t>MI</a:t>
          </a:r>
        </a:p>
      </dgm:t>
    </dgm:pt>
    <dgm:pt modelId="{6B8FCDF3-01DE-43FD-A928-4119672C94F1}" type="parTrans" cxnId="{6C6EF481-B43B-4FA4-9159-0FAA424A443D}">
      <dgm:prSet/>
      <dgm:spPr/>
      <dgm:t>
        <a:bodyPr/>
        <a:lstStyle/>
        <a:p>
          <a:endParaRPr lang="tr-TR"/>
        </a:p>
      </dgm:t>
    </dgm:pt>
    <dgm:pt modelId="{C960C019-D2B3-498C-A65C-AC8E68799CBC}" type="sibTrans" cxnId="{6C6EF481-B43B-4FA4-9159-0FAA424A443D}">
      <dgm:prSet/>
      <dgm:spPr/>
      <dgm:t>
        <a:bodyPr/>
        <a:lstStyle/>
        <a:p>
          <a:endParaRPr lang="tr-TR"/>
        </a:p>
      </dgm:t>
    </dgm:pt>
    <dgm:pt modelId="{1D6B59A9-EF21-4958-ABDB-78963E3A19CB}">
      <dgm:prSet custT="1"/>
      <dgm:spPr/>
      <dgm:t>
        <a:bodyPr/>
        <a:lstStyle/>
        <a:p>
          <a:r>
            <a:rPr lang="tr-TR" sz="2000" dirty="0" smtClean="0">
              <a:latin typeface="+mn-lt"/>
              <a:cs typeface="Constantia"/>
            </a:rPr>
            <a:t>Aort</a:t>
          </a:r>
          <a:r>
            <a:rPr lang="tr-TR" sz="2000" spc="-45" dirty="0" smtClean="0">
              <a:latin typeface="+mn-lt"/>
              <a:cs typeface="Constantia"/>
            </a:rPr>
            <a:t> </a:t>
          </a:r>
          <a:r>
            <a:rPr lang="tr-TR" sz="2000" spc="-5" dirty="0" err="1" smtClean="0">
              <a:latin typeface="+mn-lt"/>
              <a:cs typeface="Constantia"/>
            </a:rPr>
            <a:t>diseksiyonu</a:t>
          </a:r>
          <a:endParaRPr lang="tr-TR" sz="2000" spc="-5" dirty="0" smtClean="0">
            <a:latin typeface="+mn-lt"/>
            <a:cs typeface="Constantia"/>
          </a:endParaRPr>
        </a:p>
      </dgm:t>
    </dgm:pt>
    <dgm:pt modelId="{9529C5F9-215E-4BD4-B42C-6124EF4AC79F}" type="parTrans" cxnId="{F77A6571-C39B-4304-AF09-475C659B23C2}">
      <dgm:prSet/>
      <dgm:spPr/>
      <dgm:t>
        <a:bodyPr/>
        <a:lstStyle/>
        <a:p>
          <a:endParaRPr lang="tr-TR"/>
        </a:p>
      </dgm:t>
    </dgm:pt>
    <dgm:pt modelId="{51618B45-CA11-4EEE-AE8E-75C0269C9EF0}" type="sibTrans" cxnId="{F77A6571-C39B-4304-AF09-475C659B23C2}">
      <dgm:prSet/>
      <dgm:spPr/>
      <dgm:t>
        <a:bodyPr/>
        <a:lstStyle/>
        <a:p>
          <a:endParaRPr lang="tr-TR"/>
        </a:p>
      </dgm:t>
    </dgm:pt>
    <dgm:pt modelId="{59183862-BD4A-4900-9025-DC5EE912BEA4}">
      <dgm:prSet custT="1"/>
      <dgm:spPr/>
      <dgm:t>
        <a:bodyPr/>
        <a:lstStyle/>
        <a:p>
          <a:pPr rtl="0"/>
          <a:r>
            <a:rPr lang="tr-TR" sz="2000" dirty="0" err="1" smtClean="0">
              <a:latin typeface="+mn-lt"/>
              <a:cs typeface="Constantia"/>
            </a:rPr>
            <a:t>Özefagus</a:t>
          </a:r>
          <a:r>
            <a:rPr lang="tr-TR" sz="2000" spc="-95" dirty="0" smtClean="0">
              <a:latin typeface="+mn-lt"/>
              <a:cs typeface="Constantia"/>
            </a:rPr>
            <a:t>  </a:t>
          </a:r>
          <a:r>
            <a:rPr lang="tr-TR" sz="2000" dirty="0" err="1" smtClean="0">
              <a:latin typeface="+mn-lt"/>
              <a:cs typeface="Constantia"/>
            </a:rPr>
            <a:t>rüptürü</a:t>
          </a:r>
          <a:endParaRPr lang="tr-TR" sz="2000" dirty="0" smtClean="0">
            <a:latin typeface="+mn-lt"/>
            <a:cs typeface="Constantia"/>
          </a:endParaRPr>
        </a:p>
      </dgm:t>
    </dgm:pt>
    <dgm:pt modelId="{FC72B74B-C548-47DF-BEBE-AAFDAB3BD63F}" type="parTrans" cxnId="{F42A4A18-D432-4C11-9802-1D577F95A271}">
      <dgm:prSet/>
      <dgm:spPr/>
      <dgm:t>
        <a:bodyPr/>
        <a:lstStyle/>
        <a:p>
          <a:endParaRPr lang="tr-TR"/>
        </a:p>
      </dgm:t>
    </dgm:pt>
    <dgm:pt modelId="{11F03130-6232-4D2D-A395-3DED4E72DED5}" type="sibTrans" cxnId="{F42A4A18-D432-4C11-9802-1D577F95A271}">
      <dgm:prSet/>
      <dgm:spPr/>
      <dgm:t>
        <a:bodyPr/>
        <a:lstStyle/>
        <a:p>
          <a:endParaRPr lang="tr-TR"/>
        </a:p>
      </dgm:t>
    </dgm:pt>
    <dgm:pt modelId="{B500F56E-EC2D-40F8-B989-09996642C7F4}">
      <dgm:prSet custT="1"/>
      <dgm:spPr/>
      <dgm:t>
        <a:bodyPr/>
        <a:lstStyle/>
        <a:p>
          <a:pPr rtl="0"/>
          <a:r>
            <a:rPr lang="tr-TR" sz="2000" dirty="0" err="1" smtClean="0">
              <a:latin typeface="+mn-lt"/>
              <a:cs typeface="Constantia"/>
            </a:rPr>
            <a:t>Perikardit</a:t>
          </a:r>
          <a:endParaRPr lang="tr-TR" sz="2000" dirty="0" smtClean="0">
            <a:latin typeface="+mn-lt"/>
            <a:cs typeface="Constantia"/>
          </a:endParaRPr>
        </a:p>
      </dgm:t>
    </dgm:pt>
    <dgm:pt modelId="{F442A8AC-CDDB-4C36-8543-F70D8226EB7C}" type="parTrans" cxnId="{4A5C70EF-1E68-4D00-A784-EC225B5E046E}">
      <dgm:prSet/>
      <dgm:spPr/>
      <dgm:t>
        <a:bodyPr/>
        <a:lstStyle/>
        <a:p>
          <a:endParaRPr lang="tr-TR"/>
        </a:p>
      </dgm:t>
    </dgm:pt>
    <dgm:pt modelId="{6736DF74-FD9A-4551-91FA-276E1758B87A}" type="sibTrans" cxnId="{4A5C70EF-1E68-4D00-A784-EC225B5E046E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  <dgm:t>
        <a:bodyPr/>
        <a:lstStyle/>
        <a:p>
          <a:endParaRPr lang="tr-TR"/>
        </a:p>
      </dgm:t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  <dgm:t>
        <a:bodyPr/>
        <a:lstStyle/>
        <a:p>
          <a:endParaRPr lang="tr-TR"/>
        </a:p>
      </dgm:t>
    </dgm:pt>
    <dgm:pt modelId="{B46BA3E2-ACC9-4AD1-89E4-FF7B8042B57C}" type="pres">
      <dgm:prSet presAssocID="{52DA7C02-63AD-442D-B9E2-919E3015A3A7}" presName="linNode" presStyleCnt="0"/>
      <dgm:spPr/>
      <dgm:t>
        <a:bodyPr/>
        <a:lstStyle/>
        <a:p>
          <a:endParaRPr lang="tr-TR"/>
        </a:p>
      </dgm:t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 custScaleY="1225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  <dgm:t>
        <a:bodyPr/>
        <a:lstStyle/>
        <a:p>
          <a:endParaRPr lang="tr-TR"/>
        </a:p>
      </dgm:t>
    </dgm:pt>
    <dgm:pt modelId="{186CAB27-40F8-4352-A146-5CEA552D6001}" type="pres">
      <dgm:prSet presAssocID="{B0F3FF3D-4084-4B02-9D44-283AC46FF5C2}" presName="linNode" presStyleCnt="0"/>
      <dgm:spPr/>
      <dgm:t>
        <a:bodyPr/>
        <a:lstStyle/>
        <a:p>
          <a:endParaRPr lang="tr-TR"/>
        </a:p>
      </dgm:t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 custScaleY="1233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299864A-7658-4158-8B92-8D80E50728ED}" type="presOf" srcId="{DD047E91-FD0F-425E-BA1D-19D3E2A19632}" destId="{692228E4-2C40-4151-9EED-96CD20185A97}" srcOrd="0" destOrd="1" presId="urn:microsoft.com/office/officeart/2005/8/layout/vList5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8FAE75E1-428F-4E57-8EBD-087386EF9FFF}" type="presOf" srcId="{B500F56E-EC2D-40F8-B989-09996642C7F4}" destId="{4B42517E-66D7-4388-8FC7-0A7A2972532A}" srcOrd="0" destOrd="4" presId="urn:microsoft.com/office/officeart/2005/8/layout/vList5"/>
    <dgm:cxn modelId="{1C691554-9A3F-4E13-8354-82BFC83647C7}" type="presOf" srcId="{A0065919-0F41-486F-A6B8-60CC4F69061D}" destId="{BA62701A-1CFA-459E-A8C0-AA4A4B1BE20D}" srcOrd="0" destOrd="3" presId="urn:microsoft.com/office/officeart/2005/8/layout/vList5"/>
    <dgm:cxn modelId="{14E4A2E1-228D-4BC1-A417-2886F19DDC1F}" type="presOf" srcId="{59183862-BD4A-4900-9025-DC5EE912BEA4}" destId="{4B42517E-66D7-4388-8FC7-0A7A2972532A}" srcOrd="0" destOrd="3" presId="urn:microsoft.com/office/officeart/2005/8/layout/vList5"/>
    <dgm:cxn modelId="{F42A4A18-D432-4C11-9802-1D577F95A271}" srcId="{B0F3FF3D-4084-4B02-9D44-283AC46FF5C2}" destId="{59183862-BD4A-4900-9025-DC5EE912BEA4}" srcOrd="3" destOrd="0" parTransId="{FC72B74B-C548-47DF-BEBE-AAFDAB3BD63F}" sibTransId="{11F03130-6232-4D2D-A395-3DED4E72DED5}"/>
    <dgm:cxn modelId="{71565303-D085-4D7C-970C-A4D0B8AE2EB8}" type="presOf" srcId="{1D6B59A9-EF21-4958-ABDB-78963E3A19CB}" destId="{4B42517E-66D7-4388-8FC7-0A7A2972532A}" srcOrd="0" destOrd="2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C2A4CFB3-3286-4595-8475-4C26A361278C}" type="presOf" srcId="{801BDED4-420F-4034-BE37-FCCDDC4F9B0D}" destId="{BA62701A-1CFA-459E-A8C0-AA4A4B1BE20D}" srcOrd="0" destOrd="1" presId="urn:microsoft.com/office/officeart/2005/8/layout/vList5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24B1FA4A-820B-4A87-9EFA-A504A6E6D247}" srcId="{52DA7C02-63AD-442D-B9E2-919E3015A3A7}" destId="{A0065919-0F41-486F-A6B8-60CC4F69061D}" srcOrd="3" destOrd="0" parTransId="{27A4E154-C8C0-4849-B32B-F49DE4B41AD5}" sibTransId="{B5ED4FC0-DD3E-4EC5-BE73-075DB4CFD643}"/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6C6EF481-B43B-4FA4-9159-0FAA424A443D}" srcId="{B0F3FF3D-4084-4B02-9D44-283AC46FF5C2}" destId="{833B4530-094C-4ADA-9CCD-2A232F2CB1B8}" srcOrd="1" destOrd="0" parTransId="{6B8FCDF3-01DE-43FD-A928-4119672C94F1}" sibTransId="{C960C019-D2B3-498C-A65C-AC8E68799CBC}"/>
    <dgm:cxn modelId="{C4C7AF01-7E29-4287-8795-D95A3D282DF2}" type="presOf" srcId="{B1992564-E8F9-4D6F-AC57-78742385D33A}" destId="{BA62701A-1CFA-459E-A8C0-AA4A4B1BE20D}" srcOrd="0" destOrd="2" presId="urn:microsoft.com/office/officeart/2005/8/layout/vList5"/>
    <dgm:cxn modelId="{4A5C70EF-1E68-4D00-A784-EC225B5E046E}" srcId="{B0F3FF3D-4084-4B02-9D44-283AC46FF5C2}" destId="{B500F56E-EC2D-40F8-B989-09996642C7F4}" srcOrd="4" destOrd="0" parTransId="{F442A8AC-CDDB-4C36-8543-F70D8226EB7C}" sibTransId="{6736DF74-FD9A-4551-91FA-276E1758B87A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D95869DA-6A29-410E-9B69-42DEC59D38DF}" srcId="{FC697506-863A-47A9-AFA1-5630F09E0622}" destId="{DD047E91-FD0F-425E-BA1D-19D3E2A19632}" srcOrd="1" destOrd="0" parTransId="{721E0A43-BAA9-42BB-8A0D-3C870739B2C2}" sibTransId="{C4A11416-02AC-4F29-B150-EA99A1172844}"/>
    <dgm:cxn modelId="{F77A6571-C39B-4304-AF09-475C659B23C2}" srcId="{B0F3FF3D-4084-4B02-9D44-283AC46FF5C2}" destId="{1D6B59A9-EF21-4958-ABDB-78963E3A19CB}" srcOrd="2" destOrd="0" parTransId="{9529C5F9-215E-4BD4-B42C-6124EF4AC79F}" sibTransId="{51618B45-CA11-4EEE-AE8E-75C0269C9EF0}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3FCE98FA-4D67-4DD4-B936-1C35585A5C48}" type="presOf" srcId="{833B4530-094C-4ADA-9CCD-2A232F2CB1B8}" destId="{4B42517E-66D7-4388-8FC7-0A7A2972532A}" srcOrd="0" destOrd="1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9E0AED33-5111-4808-884B-361029558B53}" srcId="{52DA7C02-63AD-442D-B9E2-919E3015A3A7}" destId="{801BDED4-420F-4034-BE37-FCCDDC4F9B0D}" srcOrd="1" destOrd="0" parTransId="{24D7E498-2E75-4D4C-942E-484739E0E565}" sibTransId="{F2E6CC81-0F01-4C29-92E2-E8AF3992E300}"/>
    <dgm:cxn modelId="{497DEE32-CB5D-43A0-891A-2B29568DEFEA}" type="presOf" srcId="{8E4AB245-A572-4171-9462-7DB2BBF16719}" destId="{692228E4-2C40-4151-9EED-96CD20185A97}" srcOrd="0" destOrd="2" presId="urn:microsoft.com/office/officeart/2005/8/layout/vList5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E4CB4BBD-8A5C-4FA2-A092-7A46FCA6A12C}" srcId="{FC697506-863A-47A9-AFA1-5630F09E0622}" destId="{8E4AB245-A572-4171-9462-7DB2BBF16719}" srcOrd="2" destOrd="0" parTransId="{2CFA9473-28C4-421E-9718-5AD5ACB07E8C}" sibTransId="{7D0CFD32-496E-4B3B-9B43-4DD5A2D60C35}"/>
    <dgm:cxn modelId="{8BA2C174-C952-41F8-B96A-40D386D91318}" srcId="{52DA7C02-63AD-442D-B9E2-919E3015A3A7}" destId="{B1992564-E8F9-4D6F-AC57-78742385D33A}" srcOrd="2" destOrd="0" parTransId="{DE407DA9-DB36-4D6B-BDDB-2EED9C9AE808}" sibTransId="{23B195D5-44C9-46BC-B775-06F4A4DA9479}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dirty="0" smtClean="0"/>
            <a:t>Taşikardi</a:t>
          </a:r>
          <a:endParaRPr lang="tr-TR" dirty="0"/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1800" spc="-1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dirty="0" err="1" smtClean="0"/>
            <a:t>Bradikardi</a:t>
          </a:r>
          <a:endParaRPr lang="tr-TR" dirty="0"/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dirty="0" smtClean="0"/>
            <a:t>Hipertansiyon</a:t>
          </a:r>
          <a:endParaRPr lang="tr-TR" dirty="0"/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D0D4C562-D052-48EC-A886-FD7494682440}">
      <dgm:prSet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Aort </a:t>
          </a:r>
          <a:r>
            <a:rPr lang="tr-TR" sz="18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r>
            <a:rPr lang="tr-TR" sz="18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92ADA38D-1A7D-4905-B2AE-6D3E61220F42}" type="parTrans" cxnId="{E41EA840-E29E-4DE2-BE28-B1343C4DAD51}">
      <dgm:prSet/>
      <dgm:spPr/>
      <dgm:t>
        <a:bodyPr/>
        <a:lstStyle/>
        <a:p>
          <a:endParaRPr lang="tr-TR"/>
        </a:p>
      </dgm:t>
    </dgm:pt>
    <dgm:pt modelId="{07EB74FA-A115-4E9A-85D5-B314C42DFCD6}" type="sibTrans" cxnId="{E41EA840-E29E-4DE2-BE28-B1343C4DAD51}">
      <dgm:prSet/>
      <dgm:spPr/>
      <dgm:t>
        <a:bodyPr/>
        <a:lstStyle/>
        <a:p>
          <a:endParaRPr lang="tr-TR"/>
        </a:p>
      </dgm:t>
    </dgm:pt>
    <dgm:pt modelId="{7E543D3B-95DB-45F3-958E-EDEE53CE07B0}">
      <dgm:prSet custT="1"/>
      <dgm:spPr/>
      <dgm:t>
        <a:bodyPr/>
        <a:lstStyle/>
        <a:p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z="1800" spc="-10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sz="18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02AE63-DAE4-43F1-A91E-CB5F7386A592}" type="parTrans" cxnId="{2D01F4AD-575F-401F-82C9-8BDF17580B79}">
      <dgm:prSet/>
      <dgm:spPr/>
      <dgm:t>
        <a:bodyPr/>
        <a:lstStyle/>
        <a:p>
          <a:endParaRPr lang="tr-TR"/>
        </a:p>
      </dgm:t>
    </dgm:pt>
    <dgm:pt modelId="{10EFDC3F-589D-468B-87DF-996B231C8FCB}" type="sibTrans" cxnId="{2D01F4AD-575F-401F-82C9-8BDF17580B79}">
      <dgm:prSet/>
      <dgm:spPr/>
      <dgm:t>
        <a:bodyPr/>
        <a:lstStyle/>
        <a:p>
          <a:endParaRPr lang="tr-TR"/>
        </a:p>
      </dgm:t>
    </dgm:pt>
    <dgm:pt modelId="{D615DE0C-9666-478B-8729-A912C0D64376}">
      <dgm:prSet custT="1"/>
      <dgm:spPr/>
      <dgm:t>
        <a:bodyPr/>
        <a:lstStyle/>
        <a:p>
          <a:r>
            <a:rPr lang="tr-TR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087EC4BF-0F4F-4353-B20D-22785002A54D}" type="parTrans" cxnId="{156FE4AF-B5D1-45A0-9241-32C157B009B9}">
      <dgm:prSet/>
      <dgm:spPr/>
      <dgm:t>
        <a:bodyPr/>
        <a:lstStyle/>
        <a:p>
          <a:endParaRPr lang="tr-TR"/>
        </a:p>
      </dgm:t>
    </dgm:pt>
    <dgm:pt modelId="{CEF23C12-B32F-4859-AF7E-119EF59B2A0E}" type="sibTrans" cxnId="{156FE4AF-B5D1-45A0-9241-32C157B009B9}">
      <dgm:prSet/>
      <dgm:spPr/>
      <dgm:t>
        <a:bodyPr/>
        <a:lstStyle/>
        <a:p>
          <a:endParaRPr lang="tr-TR"/>
        </a:p>
      </dgm:t>
    </dgm:pt>
    <dgm:pt modelId="{0ED5A661-8BB7-48BF-8B84-573ABB7443B3}">
      <dgm:prSet custT="1"/>
      <dgm:spPr/>
      <dgm:t>
        <a:bodyPr/>
        <a:lstStyle/>
        <a:p>
          <a:r>
            <a:rPr lang="tr-TR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18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795FB1-AF9A-4AEE-8B72-EF398F0ABF30}" type="parTrans" cxnId="{4A685B00-50AA-40FE-90E4-BABC86030C53}">
      <dgm:prSet/>
      <dgm:spPr/>
      <dgm:t>
        <a:bodyPr/>
        <a:lstStyle/>
        <a:p>
          <a:endParaRPr lang="tr-TR"/>
        </a:p>
      </dgm:t>
    </dgm:pt>
    <dgm:pt modelId="{3931C759-A6A1-403B-8510-462F9986FB21}" type="sibTrans" cxnId="{4A685B00-50AA-40FE-90E4-BABC86030C53}">
      <dgm:prSet/>
      <dgm:spPr/>
      <dgm:t>
        <a:bodyPr/>
        <a:lstStyle/>
        <a:p>
          <a:endParaRPr lang="tr-TR"/>
        </a:p>
      </dgm:t>
    </dgm:pt>
    <dgm:pt modelId="{91EFCB9B-18F9-4EED-BB0B-D123BECD6EF0}">
      <dgm:prSet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Koroner </a:t>
          </a:r>
          <a:r>
            <a:rPr lang="tr-TR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r>
            <a:rPr lang="tr-TR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399F05-8960-4901-8E88-2042B2F265C8}" type="parTrans" cxnId="{42C13D14-F35D-4FB5-88BD-1A53141F355B}">
      <dgm:prSet/>
      <dgm:spPr/>
      <dgm:t>
        <a:bodyPr/>
        <a:lstStyle/>
        <a:p>
          <a:endParaRPr lang="tr-TR"/>
        </a:p>
      </dgm:t>
    </dgm:pt>
    <dgm:pt modelId="{E817ED8D-64B1-43A7-AE6B-4359B024D324}" type="sibTrans" cxnId="{42C13D14-F35D-4FB5-88BD-1A53141F355B}">
      <dgm:prSet/>
      <dgm:spPr/>
      <dgm:t>
        <a:bodyPr/>
        <a:lstStyle/>
        <a:p>
          <a:endParaRPr lang="tr-TR"/>
        </a:p>
      </dgm:t>
    </dgm:pt>
    <dgm:pt modelId="{FDA37CD2-8B24-4D2E-813E-C3843E8AEFD4}">
      <dgm:prSet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7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AC9FC-A2EC-4249-809E-F7EF5728CE97}" type="parTrans" cxnId="{A04C5BB8-F882-49EF-85EF-D49C03195D6B}">
      <dgm:prSet/>
      <dgm:spPr/>
      <dgm:t>
        <a:bodyPr/>
        <a:lstStyle/>
        <a:p>
          <a:endParaRPr lang="tr-TR"/>
        </a:p>
      </dgm:t>
    </dgm:pt>
    <dgm:pt modelId="{45245450-1A5D-4135-A49F-E2111996806C}" type="sibTrans" cxnId="{A04C5BB8-F882-49EF-85EF-D49C03195D6B}">
      <dgm:prSet/>
      <dgm:spPr/>
      <dgm:t>
        <a:bodyPr/>
        <a:lstStyle/>
        <a:p>
          <a:endParaRPr lang="tr-TR"/>
        </a:p>
      </dgm:t>
    </dgm:pt>
    <dgm:pt modelId="{A72C3941-204B-4130-9CDE-9879D66BD001}">
      <dgm:prSet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pc="-1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B95365-93C2-4F10-A9EF-2B7BBDBC4DFA}" type="parTrans" cxnId="{94BB6D86-6825-4D93-B10B-283470A54BAA}">
      <dgm:prSet/>
      <dgm:spPr/>
      <dgm:t>
        <a:bodyPr/>
        <a:lstStyle/>
        <a:p>
          <a:endParaRPr lang="tr-TR"/>
        </a:p>
      </dgm:t>
    </dgm:pt>
    <dgm:pt modelId="{B6C0E8C6-E63D-41DF-8EC3-5B49CE111299}" type="sibTrans" cxnId="{94BB6D86-6825-4D93-B10B-283470A54BAA}">
      <dgm:prSet/>
      <dgm:spPr/>
      <dgm:t>
        <a:bodyPr/>
        <a:lstStyle/>
        <a:p>
          <a:endParaRPr lang="tr-TR"/>
        </a:p>
      </dgm:t>
    </dgm:pt>
    <dgm:pt modelId="{E2D20BB4-5ED0-4D10-9CE1-0F4CF4B14652}">
      <dgm:prSet custT="1"/>
      <dgm:spPr/>
      <dgm:t>
        <a:bodyPr/>
        <a:lstStyle/>
        <a:p>
          <a:r>
            <a:rPr lang="tr-TR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18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18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53CA9E-3AC6-4A26-A348-0F147FE6FCCB}" type="parTrans" cxnId="{B049DFD8-1A75-41A4-8A65-DBC81B6CE697}">
      <dgm:prSet/>
      <dgm:spPr/>
      <dgm:t>
        <a:bodyPr/>
        <a:lstStyle/>
        <a:p>
          <a:endParaRPr lang="tr-TR"/>
        </a:p>
      </dgm:t>
    </dgm:pt>
    <dgm:pt modelId="{BFB4AB06-2EDC-411F-B764-979658C4F5E2}" type="sibTrans" cxnId="{B049DFD8-1A75-41A4-8A65-DBC81B6CE697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  <dgm:t>
        <a:bodyPr/>
        <a:lstStyle/>
        <a:p>
          <a:endParaRPr lang="tr-TR"/>
        </a:p>
      </dgm:t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ScaleX="100041" custScaleY="1712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  <dgm:t>
        <a:bodyPr/>
        <a:lstStyle/>
        <a:p>
          <a:endParaRPr lang="tr-TR"/>
        </a:p>
      </dgm:t>
    </dgm:pt>
    <dgm:pt modelId="{B46BA3E2-ACC9-4AD1-89E4-FF7B8042B57C}" type="pres">
      <dgm:prSet presAssocID="{52DA7C02-63AD-442D-B9E2-919E3015A3A7}" presName="linNode" presStyleCnt="0"/>
      <dgm:spPr/>
      <dgm:t>
        <a:bodyPr/>
        <a:lstStyle/>
        <a:p>
          <a:endParaRPr lang="tr-TR"/>
        </a:p>
      </dgm:t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  <dgm:t>
        <a:bodyPr/>
        <a:lstStyle/>
        <a:p>
          <a:endParaRPr lang="tr-TR"/>
        </a:p>
      </dgm:t>
    </dgm:pt>
    <dgm:pt modelId="{186CAB27-40F8-4352-A146-5CEA552D6001}" type="pres">
      <dgm:prSet presAssocID="{B0F3FF3D-4084-4B02-9D44-283AC46FF5C2}" presName="linNode" presStyleCnt="0"/>
      <dgm:spPr/>
      <dgm:t>
        <a:bodyPr/>
        <a:lstStyle/>
        <a:p>
          <a:endParaRPr lang="tr-TR"/>
        </a:p>
      </dgm:t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AB2306-DC72-4D70-A815-731C63FBAEBB}" type="presOf" srcId="{E2D20BB4-5ED0-4D10-9CE1-0F4CF4B14652}" destId="{692228E4-2C40-4151-9EED-96CD20185A97}" srcOrd="0" destOrd="5" presId="urn:microsoft.com/office/officeart/2005/8/layout/vList5"/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E41EA840-E29E-4DE2-BE28-B1343C4DAD51}" srcId="{FC697506-863A-47A9-AFA1-5630F09E0622}" destId="{D0D4C562-D052-48EC-A886-FD7494682440}" srcOrd="1" destOrd="0" parTransId="{92ADA38D-1A7D-4905-B2AE-6D3E61220F42}" sibTransId="{07EB74FA-A115-4E9A-85D5-B314C42DFCD6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42C13D14-F35D-4FB5-88BD-1A53141F355B}" srcId="{52DA7C02-63AD-442D-B9E2-919E3015A3A7}" destId="{91EFCB9B-18F9-4EED-BB0B-D123BECD6EF0}" srcOrd="1" destOrd="0" parTransId="{68399F05-8960-4901-8E88-2042B2F265C8}" sibTransId="{E817ED8D-64B1-43A7-AE6B-4359B024D324}"/>
    <dgm:cxn modelId="{A04C5BB8-F882-49EF-85EF-D49C03195D6B}" srcId="{B0F3FF3D-4084-4B02-9D44-283AC46FF5C2}" destId="{FDA37CD2-8B24-4D2E-813E-C3843E8AEFD4}" srcOrd="1" destOrd="0" parTransId="{7CDAC9FC-A2EC-4249-809E-F7EF5728CE97}" sibTransId="{45245450-1A5D-4135-A49F-E2111996806C}"/>
    <dgm:cxn modelId="{2D01F4AD-575F-401F-82C9-8BDF17580B79}" srcId="{FC697506-863A-47A9-AFA1-5630F09E0622}" destId="{7E543D3B-95DB-45F3-958E-EDEE53CE07B0}" srcOrd="2" destOrd="0" parTransId="{4F02AE63-DAE4-43F1-A91E-CB5F7386A592}" sibTransId="{10EFDC3F-589D-468B-87DF-996B231C8FCB}"/>
    <dgm:cxn modelId="{D1C50DC5-C784-415B-BBC2-5741C3EBE232}" type="presOf" srcId="{91EFCB9B-18F9-4EED-BB0B-D123BECD6EF0}" destId="{BA62701A-1CFA-459E-A8C0-AA4A4B1BE20D}" srcOrd="0" destOrd="1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B87D0915-12CC-4586-A011-94E8DEE2EBF4}" type="presOf" srcId="{7E543D3B-95DB-45F3-958E-EDEE53CE07B0}" destId="{692228E4-2C40-4151-9EED-96CD20185A97}" srcOrd="0" destOrd="2" presId="urn:microsoft.com/office/officeart/2005/8/layout/vList5"/>
    <dgm:cxn modelId="{376E6CC4-02E1-49B4-98EB-1A964569F2D1}" type="presOf" srcId="{0ED5A661-8BB7-48BF-8B84-573ABB7443B3}" destId="{692228E4-2C40-4151-9EED-96CD20185A97}" srcOrd="0" destOrd="4" presId="urn:microsoft.com/office/officeart/2005/8/layout/vList5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ECE941D0-9516-4FE4-A692-FD07810E2E33}" type="presOf" srcId="{D615DE0C-9666-478B-8729-A912C0D64376}" destId="{692228E4-2C40-4151-9EED-96CD20185A97}" srcOrd="0" destOrd="3" presId="urn:microsoft.com/office/officeart/2005/8/layout/vList5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4A685B00-50AA-40FE-90E4-BABC86030C53}" srcId="{FC697506-863A-47A9-AFA1-5630F09E0622}" destId="{0ED5A661-8BB7-48BF-8B84-573ABB7443B3}" srcOrd="4" destOrd="0" parTransId="{DA795FB1-AF9A-4AEE-8B72-EF398F0ABF30}" sibTransId="{3931C759-A6A1-403B-8510-462F9986FB21}"/>
    <dgm:cxn modelId="{527C469D-31F8-467F-8345-B038315579B8}" type="presOf" srcId="{A72C3941-204B-4130-9CDE-9879D66BD001}" destId="{4B42517E-66D7-4388-8FC7-0A7A2972532A}" srcOrd="0" destOrd="2" presId="urn:microsoft.com/office/officeart/2005/8/layout/vList5"/>
    <dgm:cxn modelId="{B049DFD8-1A75-41A4-8A65-DBC81B6CE697}" srcId="{FC697506-863A-47A9-AFA1-5630F09E0622}" destId="{E2D20BB4-5ED0-4D10-9CE1-0F4CF4B14652}" srcOrd="5" destOrd="0" parTransId="{DA53CA9E-3AC6-4A26-A348-0F147FE6FCCB}" sibTransId="{BFB4AB06-2EDC-411F-B764-979658C4F5E2}"/>
    <dgm:cxn modelId="{E5B27911-0201-49CA-88CB-A434E2F10EB6}" type="presOf" srcId="{D0D4C562-D052-48EC-A886-FD7494682440}" destId="{692228E4-2C40-4151-9EED-96CD20185A97}" srcOrd="0" destOrd="1" presId="urn:microsoft.com/office/officeart/2005/8/layout/vList5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230E99DE-E87C-4F41-8396-A4C87E436923}" type="presOf" srcId="{FDA37CD2-8B24-4D2E-813E-C3843E8AEFD4}" destId="{4B42517E-66D7-4388-8FC7-0A7A2972532A}" srcOrd="0" destOrd="1" presId="urn:microsoft.com/office/officeart/2005/8/layout/vList5"/>
    <dgm:cxn modelId="{156FE4AF-B5D1-45A0-9241-32C157B009B9}" srcId="{FC697506-863A-47A9-AFA1-5630F09E0622}" destId="{D615DE0C-9666-478B-8729-A912C0D64376}" srcOrd="3" destOrd="0" parTransId="{087EC4BF-0F4F-4353-B20D-22785002A54D}" sibTransId="{CEF23C12-B32F-4859-AF7E-119EF59B2A0E}"/>
    <dgm:cxn modelId="{94BB6D86-6825-4D93-B10B-283470A54BAA}" srcId="{B0F3FF3D-4084-4B02-9D44-283AC46FF5C2}" destId="{A72C3941-204B-4130-9CDE-9879D66BD001}" srcOrd="2" destOrd="0" parTransId="{BDB95365-93C2-4F10-A9EF-2B7BBDBC4DFA}" sibTransId="{B6C0E8C6-E63D-41DF-8EC3-5B49CE111299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dirty="0" smtClean="0"/>
            <a:t>Ateş</a:t>
          </a:r>
          <a:endParaRPr lang="tr-TR" dirty="0"/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20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dirty="0" err="1" smtClean="0"/>
            <a:t>Hipoksemi</a:t>
          </a:r>
          <a:endParaRPr lang="tr-TR" dirty="0"/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4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4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4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dirty="0" smtClean="0"/>
            <a:t>Yeni Üfürüm</a:t>
          </a:r>
          <a:endParaRPr lang="tr-TR" dirty="0"/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4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400" spc="-8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spc="-5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030E129A-FD13-41F8-89BE-5A6F6878E5D1}">
      <dgm:prSet phldrT="[Metin]" custT="1"/>
      <dgm:spPr/>
      <dgm:t>
        <a:bodyPr/>
        <a:lstStyle/>
        <a:p>
          <a:r>
            <a:rPr lang="tr-TR" sz="20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spc="-7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8F8C4F-2F10-4CC4-8EFF-51090B6B4B8F}" type="parTrans" cxnId="{47E9548D-48D4-4126-87A8-9FA89ADAFA79}">
      <dgm:prSet/>
      <dgm:spPr/>
      <dgm:t>
        <a:bodyPr/>
        <a:lstStyle/>
        <a:p>
          <a:endParaRPr lang="tr-TR"/>
        </a:p>
      </dgm:t>
    </dgm:pt>
    <dgm:pt modelId="{C86622A2-8359-4C6C-9471-89B8BA4622D0}" type="sibTrans" cxnId="{47E9548D-48D4-4126-87A8-9FA89ADAFA79}">
      <dgm:prSet/>
      <dgm:spPr/>
      <dgm:t>
        <a:bodyPr/>
        <a:lstStyle/>
        <a:p>
          <a:endParaRPr lang="tr-TR"/>
        </a:p>
      </dgm:t>
    </dgm:pt>
    <dgm:pt modelId="{0D5007FF-726F-48E1-9D41-E4182DF7E20E}">
      <dgm:prSet phldrT="[Metin]" custT="1"/>
      <dgm:spPr/>
      <dgm:t>
        <a:bodyPr/>
        <a:lstStyle/>
        <a:p>
          <a:r>
            <a:rPr lang="tr-TR" sz="20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D45362-D50C-4DD8-BBB3-114FCF5BF921}" type="parTrans" cxnId="{61BBD9FA-D2C9-46D3-B9EA-7614BEEC0767}">
      <dgm:prSet/>
      <dgm:spPr/>
      <dgm:t>
        <a:bodyPr/>
        <a:lstStyle/>
        <a:p>
          <a:endParaRPr lang="tr-TR"/>
        </a:p>
      </dgm:t>
    </dgm:pt>
    <dgm:pt modelId="{27B3191D-32A1-41EA-8554-F61A8A5315CB}" type="sibTrans" cxnId="{61BBD9FA-D2C9-46D3-B9EA-7614BEEC0767}">
      <dgm:prSet/>
      <dgm:spPr/>
      <dgm:t>
        <a:bodyPr/>
        <a:lstStyle/>
        <a:p>
          <a:endParaRPr lang="tr-TR"/>
        </a:p>
      </dgm:t>
    </dgm:pt>
    <dgm:pt modelId="{6C70AB28-95CD-486F-B3BB-C7C9479C412A}">
      <dgm:prSet phldrT="[Metin]" custT="1"/>
      <dgm:spPr/>
      <dgm:t>
        <a:bodyPr/>
        <a:lstStyle/>
        <a:p>
          <a:r>
            <a:rPr lang="tr-TR" sz="20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z="20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00AF38-0F79-4DA0-85B6-AF21B1C86E87}" type="parTrans" cxnId="{AA68462C-8B68-4D6B-ADA4-2498693C29F4}">
      <dgm:prSet/>
      <dgm:spPr/>
      <dgm:t>
        <a:bodyPr/>
        <a:lstStyle/>
        <a:p>
          <a:endParaRPr lang="tr-TR"/>
        </a:p>
      </dgm:t>
    </dgm:pt>
    <dgm:pt modelId="{6B621EDD-9C2F-4111-B505-4B51034E0AF4}" type="sibTrans" cxnId="{AA68462C-8B68-4D6B-ADA4-2498693C29F4}">
      <dgm:prSet/>
      <dgm:spPr/>
      <dgm:t>
        <a:bodyPr/>
        <a:lstStyle/>
        <a:p>
          <a:endParaRPr lang="tr-TR"/>
        </a:p>
      </dgm:t>
    </dgm:pt>
    <dgm:pt modelId="{D94E4581-6009-4536-92B0-3CB40AEAAAD8}">
      <dgm:prSet custT="1"/>
      <dgm:spPr/>
      <dgm:t>
        <a:bodyPr/>
        <a:lstStyle/>
        <a:p>
          <a:r>
            <a:rPr lang="tr-TR" sz="24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0BF3DC-F1A7-42E5-B055-AC47F168ABFF}" type="parTrans" cxnId="{91E70EE2-D4F4-4916-8B59-2A49E86D091F}">
      <dgm:prSet/>
      <dgm:spPr/>
      <dgm:t>
        <a:bodyPr/>
        <a:lstStyle/>
        <a:p>
          <a:endParaRPr lang="tr-TR"/>
        </a:p>
      </dgm:t>
    </dgm:pt>
    <dgm:pt modelId="{B36F048F-5035-4AAD-8EBF-8359C9C231EA}" type="sibTrans" cxnId="{91E70EE2-D4F4-4916-8B59-2A49E86D091F}">
      <dgm:prSet/>
      <dgm:spPr/>
      <dgm:t>
        <a:bodyPr/>
        <a:lstStyle/>
        <a:p>
          <a:endParaRPr lang="tr-TR"/>
        </a:p>
      </dgm:t>
    </dgm:pt>
    <dgm:pt modelId="{02F54F02-B440-42FB-9BBB-50AE408912BC}">
      <dgm:prSet custT="1"/>
      <dgm:spPr/>
      <dgm:t>
        <a:bodyPr/>
        <a:lstStyle/>
        <a:p>
          <a:r>
            <a:rPr lang="tr-TR" sz="2400" dirty="0" smtClean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400" spc="-7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56E515-993E-4ED7-9956-6CB9E78C41DA}" type="parTrans" cxnId="{1E03B270-E2A7-4720-8EB2-1B11269E073B}">
      <dgm:prSet/>
      <dgm:spPr/>
      <dgm:t>
        <a:bodyPr/>
        <a:lstStyle/>
        <a:p>
          <a:endParaRPr lang="tr-TR"/>
        </a:p>
      </dgm:t>
    </dgm:pt>
    <dgm:pt modelId="{E6CF107B-A59F-4D23-84BD-44B7C21B358E}" type="sibTrans" cxnId="{1E03B270-E2A7-4720-8EB2-1B11269E073B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  <dgm:t>
        <a:bodyPr/>
        <a:lstStyle/>
        <a:p>
          <a:endParaRPr lang="tr-TR"/>
        </a:p>
      </dgm:t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ScaleY="1197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  <dgm:t>
        <a:bodyPr/>
        <a:lstStyle/>
        <a:p>
          <a:endParaRPr lang="tr-TR"/>
        </a:p>
      </dgm:t>
    </dgm:pt>
    <dgm:pt modelId="{B46BA3E2-ACC9-4AD1-89E4-FF7B8042B57C}" type="pres">
      <dgm:prSet presAssocID="{52DA7C02-63AD-442D-B9E2-919E3015A3A7}" presName="linNode" presStyleCnt="0"/>
      <dgm:spPr/>
      <dgm:t>
        <a:bodyPr/>
        <a:lstStyle/>
        <a:p>
          <a:endParaRPr lang="tr-TR"/>
        </a:p>
      </dgm:t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  <dgm:t>
        <a:bodyPr/>
        <a:lstStyle/>
        <a:p>
          <a:endParaRPr lang="tr-TR"/>
        </a:p>
      </dgm:t>
    </dgm:pt>
    <dgm:pt modelId="{186CAB27-40F8-4352-A146-5CEA552D6001}" type="pres">
      <dgm:prSet presAssocID="{B0F3FF3D-4084-4B02-9D44-283AC46FF5C2}" presName="linNode" presStyleCnt="0"/>
      <dgm:spPr/>
      <dgm:t>
        <a:bodyPr/>
        <a:lstStyle/>
        <a:p>
          <a:endParaRPr lang="tr-TR"/>
        </a:p>
      </dgm:t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1E03B270-E2A7-4720-8EB2-1B11269E073B}" srcId="{B0F3FF3D-4084-4B02-9D44-283AC46FF5C2}" destId="{02F54F02-B440-42FB-9BBB-50AE408912BC}" srcOrd="1" destOrd="0" parTransId="{7956E515-993E-4ED7-9956-6CB9E78C41DA}" sibTransId="{E6CF107B-A59F-4D23-84BD-44B7C21B358E}"/>
    <dgm:cxn modelId="{61BBD9FA-D2C9-46D3-B9EA-7614BEEC0767}" srcId="{FC697506-863A-47A9-AFA1-5630F09E0622}" destId="{0D5007FF-726F-48E1-9D41-E4182DF7E20E}" srcOrd="2" destOrd="0" parTransId="{8BD45362-D50C-4DD8-BBB3-114FCF5BF921}" sibTransId="{27B3191D-32A1-41EA-8554-F61A8A5315CB}"/>
    <dgm:cxn modelId="{36CB0C4D-DF2F-471A-A27E-A4F3271C5964}" type="presOf" srcId="{02F54F02-B440-42FB-9BBB-50AE408912BC}" destId="{4B42517E-66D7-4388-8FC7-0A7A2972532A}" srcOrd="0" destOrd="1" presId="urn:microsoft.com/office/officeart/2005/8/layout/vList5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91E70EE2-D4F4-4916-8B59-2A49E86D091F}" srcId="{52DA7C02-63AD-442D-B9E2-919E3015A3A7}" destId="{D94E4581-6009-4536-92B0-3CB40AEAAAD8}" srcOrd="1" destOrd="0" parTransId="{970BF3DC-F1A7-42E5-B055-AC47F168ABFF}" sibTransId="{B36F048F-5035-4AAD-8EBF-8359C9C231EA}"/>
    <dgm:cxn modelId="{88824CFE-B763-41DB-9FC9-489BB4234C1F}" type="presOf" srcId="{D94E4581-6009-4536-92B0-3CB40AEAAAD8}" destId="{BA62701A-1CFA-459E-A8C0-AA4A4B1BE20D}" srcOrd="0" destOrd="1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25064B31-6398-4BB8-ACF8-6A89A9D04A24}" type="presOf" srcId="{6C70AB28-95CD-486F-B3BB-C7C9479C412A}" destId="{692228E4-2C40-4151-9EED-96CD20185A97}" srcOrd="0" destOrd="3" presId="urn:microsoft.com/office/officeart/2005/8/layout/vList5"/>
    <dgm:cxn modelId="{26E53296-57F4-44B3-A3F3-472B2D26CB94}" type="presOf" srcId="{030E129A-FD13-41F8-89BE-5A6F6878E5D1}" destId="{692228E4-2C40-4151-9EED-96CD20185A97}" srcOrd="0" destOrd="1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AA68462C-8B68-4D6B-ADA4-2498693C29F4}" srcId="{FC697506-863A-47A9-AFA1-5630F09E0622}" destId="{6C70AB28-95CD-486F-B3BB-C7C9479C412A}" srcOrd="3" destOrd="0" parTransId="{EB00AF38-0F79-4DA0-85B6-AF21B1C86E87}" sibTransId="{6B621EDD-9C2F-4111-B505-4B51034E0AF4}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A365D6CA-7FA5-4722-82BC-8115E8FFBCB8}" type="presOf" srcId="{0D5007FF-726F-48E1-9D41-E4182DF7E20E}" destId="{692228E4-2C40-4151-9EED-96CD20185A97}" srcOrd="0" destOrd="2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47E9548D-48D4-4126-87A8-9FA89ADAFA79}" srcId="{FC697506-863A-47A9-AFA1-5630F09E0622}" destId="{030E129A-FD13-41F8-89BE-5A6F6878E5D1}" srcOrd="1" destOrd="0" parTransId="{978F8C4F-2F10-4CC4-8EFF-51090B6B4B8F}" sibTransId="{C86622A2-8359-4C6C-9471-89B8BA4622D0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Ekstremiteler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 arasında</a:t>
          </a:r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 kan basıncı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farkı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2400" dirty="0" smtClean="0"/>
            <a:t>Aort </a:t>
          </a:r>
          <a:r>
            <a:rPr lang="tr-TR" sz="2400" dirty="0" err="1" smtClean="0"/>
            <a:t>Diseksiyonu</a:t>
          </a:r>
          <a:endParaRPr lang="tr-TR" sz="2400" dirty="0"/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Dar nabız</a:t>
          </a:r>
          <a:r>
            <a:rPr lang="tr-TR" spc="-5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basıncı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400" dirty="0" err="1" smtClean="0"/>
            <a:t>Perikardit</a:t>
          </a:r>
          <a:endParaRPr lang="tr-TR" sz="2400" dirty="0"/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pc="-7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400" dirty="0" err="1" smtClean="0"/>
            <a:t>Perikardit</a:t>
          </a:r>
          <a:endParaRPr lang="tr-TR" sz="2400" dirty="0"/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  <dgm:t>
        <a:bodyPr/>
        <a:lstStyle/>
        <a:p>
          <a:endParaRPr lang="tr-TR"/>
        </a:p>
      </dgm:t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  <dgm:t>
        <a:bodyPr/>
        <a:lstStyle/>
        <a:p>
          <a:endParaRPr lang="tr-TR"/>
        </a:p>
      </dgm:t>
    </dgm:pt>
    <dgm:pt modelId="{B46BA3E2-ACC9-4AD1-89E4-FF7B8042B57C}" type="pres">
      <dgm:prSet presAssocID="{52DA7C02-63AD-442D-B9E2-919E3015A3A7}" presName="linNode" presStyleCnt="0"/>
      <dgm:spPr/>
      <dgm:t>
        <a:bodyPr/>
        <a:lstStyle/>
        <a:p>
          <a:endParaRPr lang="tr-TR"/>
        </a:p>
      </dgm:t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  <dgm:t>
        <a:bodyPr/>
        <a:lstStyle/>
        <a:p>
          <a:endParaRPr lang="tr-TR"/>
        </a:p>
      </dgm:t>
    </dgm:pt>
    <dgm:pt modelId="{186CAB27-40F8-4352-A146-5CEA552D6001}" type="pres">
      <dgm:prSet presAssocID="{B0F3FF3D-4084-4B02-9D44-283AC46FF5C2}" presName="linNode" presStyleCnt="0"/>
      <dgm:spPr/>
      <dgm:t>
        <a:bodyPr/>
        <a:lstStyle/>
        <a:p>
          <a:endParaRPr lang="tr-TR"/>
        </a:p>
      </dgm:t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2400" dirty="0" err="1" smtClean="0"/>
            <a:t>Pnömotoraks</a:t>
          </a:r>
          <a:endParaRPr lang="tr-TR" sz="2400" dirty="0"/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 custT="1"/>
      <dgm:spPr/>
      <dgm:t>
        <a:bodyPr/>
        <a:lstStyle/>
        <a:p>
          <a:r>
            <a:rPr lang="tr-TR" sz="2400" dirty="0" err="1" smtClean="0"/>
            <a:t>Subkutan</a:t>
          </a:r>
          <a:r>
            <a:rPr lang="tr-TR" sz="2400" dirty="0" smtClean="0"/>
            <a:t> Amfizem</a:t>
          </a:r>
          <a:endParaRPr lang="tr-TR" sz="2400" dirty="0"/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400" spc="-5" dirty="0" err="1" smtClean="0">
              <a:latin typeface="Constantia"/>
              <a:cs typeface="Constantia"/>
            </a:rPr>
            <a:t>Pnömotoraks</a:t>
          </a:r>
          <a:endParaRPr lang="tr-TR" sz="2400" dirty="0"/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pc="-7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400" dirty="0" err="1" smtClean="0"/>
            <a:t>Perikardit</a:t>
          </a:r>
          <a:endParaRPr lang="tr-TR" sz="2400" dirty="0"/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FC697506-863A-47A9-AFA1-5630F09E0622}">
      <dgm:prSet phldrT="[Metin]" custT="1"/>
      <dgm:spPr/>
      <dgm:t>
        <a:bodyPr/>
        <a:lstStyle/>
        <a:p>
          <a:r>
            <a:rPr lang="tr-TR" sz="2400" dirty="0" smtClean="0"/>
            <a:t>Tek taraflı azalmış/olmayan solunum sesi</a:t>
          </a:r>
          <a:endParaRPr lang="tr-TR" sz="2400" dirty="0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272DFA00-F719-4B5C-ABF5-63DD54F385C4}">
      <dgm:prSet phldrT="[Metin]" custT="1"/>
      <dgm:spPr/>
      <dgm:t>
        <a:bodyPr/>
        <a:lstStyle/>
        <a:p>
          <a:r>
            <a:rPr lang="tr-TR" sz="2400" spc="-5" dirty="0" err="1" smtClean="0">
              <a:latin typeface="Constantia"/>
              <a:cs typeface="Constantia"/>
            </a:rPr>
            <a:t>Özefagus</a:t>
          </a:r>
          <a:r>
            <a:rPr lang="tr-TR" sz="2400" spc="-5" dirty="0" smtClean="0">
              <a:latin typeface="Constantia"/>
              <a:cs typeface="Constantia"/>
            </a:rPr>
            <a:t> </a:t>
          </a:r>
          <a:r>
            <a:rPr lang="tr-TR" sz="2400" spc="-5" dirty="0" err="1" smtClean="0">
              <a:latin typeface="Constantia"/>
              <a:cs typeface="Constantia"/>
            </a:rPr>
            <a:t>rüptürü</a:t>
          </a:r>
          <a:endParaRPr lang="tr-TR" sz="2400" dirty="0"/>
        </a:p>
      </dgm:t>
    </dgm:pt>
    <dgm:pt modelId="{D1295711-BE54-4206-ACF8-1678201E33F6}" type="parTrans" cxnId="{837F7927-87F3-4A70-A25C-699BD0CD666D}">
      <dgm:prSet/>
      <dgm:spPr/>
      <dgm:t>
        <a:bodyPr/>
        <a:lstStyle/>
        <a:p>
          <a:endParaRPr lang="tr-TR"/>
        </a:p>
      </dgm:t>
    </dgm:pt>
    <dgm:pt modelId="{97764246-22DA-41C2-A239-071B10CCD980}" type="sibTrans" cxnId="{837F7927-87F3-4A70-A25C-699BD0CD666D}">
      <dgm:prSet/>
      <dgm:spPr/>
      <dgm:t>
        <a:bodyPr/>
        <a:lstStyle/>
        <a:p>
          <a:endParaRPr lang="tr-TR"/>
        </a:p>
      </dgm:t>
    </dgm:pt>
    <dgm:pt modelId="{658112FC-7318-4271-8BD4-5BFC09C3EA8E}">
      <dgm:prSet phldrT="[Metin]" custT="1"/>
      <dgm:spPr/>
      <dgm:t>
        <a:bodyPr/>
        <a:lstStyle/>
        <a:p>
          <a:r>
            <a:rPr lang="tr-TR" sz="2000" spc="-5" dirty="0" err="1" smtClean="0">
              <a:latin typeface="Constantia"/>
              <a:cs typeface="Constantia"/>
            </a:rPr>
            <a:t>Mediastinit</a:t>
          </a:r>
          <a:endParaRPr lang="tr-TR" sz="2000" dirty="0"/>
        </a:p>
      </dgm:t>
    </dgm:pt>
    <dgm:pt modelId="{9DC83527-175C-45A8-B353-7ADDC862D9B8}" type="parTrans" cxnId="{AB8F9BA0-567B-472C-ACD5-05F7B260639E}">
      <dgm:prSet/>
      <dgm:spPr/>
      <dgm:t>
        <a:bodyPr/>
        <a:lstStyle/>
        <a:p>
          <a:endParaRPr lang="tr-TR"/>
        </a:p>
      </dgm:t>
    </dgm:pt>
    <dgm:pt modelId="{5FADD95A-C669-4D24-82C4-A8EC09BCA936}" type="sibTrans" cxnId="{AB8F9BA0-567B-472C-ACD5-05F7B260639E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  <dgm:t>
        <a:bodyPr/>
        <a:lstStyle/>
        <a:p>
          <a:endParaRPr lang="tr-TR"/>
        </a:p>
      </dgm:t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  <dgm:t>
        <a:bodyPr/>
        <a:lstStyle/>
        <a:p>
          <a:endParaRPr lang="tr-TR"/>
        </a:p>
      </dgm:t>
    </dgm:pt>
    <dgm:pt modelId="{B46BA3E2-ACC9-4AD1-89E4-FF7B8042B57C}" type="pres">
      <dgm:prSet presAssocID="{52DA7C02-63AD-442D-B9E2-919E3015A3A7}" presName="linNode" presStyleCnt="0"/>
      <dgm:spPr/>
      <dgm:t>
        <a:bodyPr/>
        <a:lstStyle/>
        <a:p>
          <a:endParaRPr lang="tr-TR"/>
        </a:p>
      </dgm:t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  <dgm:t>
        <a:bodyPr/>
        <a:lstStyle/>
        <a:p>
          <a:endParaRPr lang="tr-TR"/>
        </a:p>
      </dgm:t>
    </dgm:pt>
    <dgm:pt modelId="{186CAB27-40F8-4352-A146-5CEA552D6001}" type="pres">
      <dgm:prSet presAssocID="{B0F3FF3D-4084-4B02-9D44-283AC46FF5C2}" presName="linNode" presStyleCnt="0"/>
      <dgm:spPr/>
      <dgm:t>
        <a:bodyPr/>
        <a:lstStyle/>
        <a:p>
          <a:endParaRPr lang="tr-TR"/>
        </a:p>
      </dgm:t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B8F9BA0-567B-472C-ACD5-05F7B260639E}" srcId="{52DA7C02-63AD-442D-B9E2-919E3015A3A7}" destId="{658112FC-7318-4271-8BD4-5BFC09C3EA8E}" srcOrd="2" destOrd="0" parTransId="{9DC83527-175C-45A8-B353-7ADDC862D9B8}" sibTransId="{5FADD95A-C669-4D24-82C4-A8EC09BCA936}"/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1A384597-E63E-47D0-AACB-032AD664F6E1}" type="presOf" srcId="{658112FC-7318-4271-8BD4-5BFC09C3EA8E}" destId="{BA62701A-1CFA-459E-A8C0-AA4A4B1BE20D}" srcOrd="0" destOrd="2" presId="urn:microsoft.com/office/officeart/2005/8/layout/vList5"/>
    <dgm:cxn modelId="{837F7927-87F3-4A70-A25C-699BD0CD666D}" srcId="{52DA7C02-63AD-442D-B9E2-919E3015A3A7}" destId="{272DFA00-F719-4B5C-ABF5-63DD54F385C4}" srcOrd="1" destOrd="0" parTransId="{D1295711-BE54-4206-ACF8-1678201E33F6}" sibTransId="{97764246-22DA-41C2-A239-071B10CCD980}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8C430CE5-8EB1-4395-BCBB-DADE28661F71}" type="presOf" srcId="{272DFA00-F719-4B5C-ABF5-63DD54F385C4}" destId="{BA62701A-1CFA-459E-A8C0-AA4A4B1BE20D}" srcOrd="0" destOrd="1" presId="urn:microsoft.com/office/officeart/2005/8/layout/vList5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Epigastrik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pc="-1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pc="-1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iye</a:t>
          </a:r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pc="-4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29A5D2F3-5BAC-4F88-8743-98D2D759FE21}">
      <dgm:prSet phldrT="[Metin]"/>
      <dgm:spPr/>
      <dgm:t>
        <a:bodyPr/>
        <a:lstStyle/>
        <a:p>
          <a:r>
            <a:rPr lang="tr-TR" dirty="0" smtClean="0">
              <a:latin typeface="Calibri" panose="020F0502020204030204" pitchFamily="34" charset="0"/>
              <a:cs typeface="Calibri" panose="020F0502020204030204" pitchFamily="34" charset="0"/>
            </a:rPr>
            <a:t>Sol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üst</a:t>
          </a:r>
          <a:r>
            <a:rPr lang="tr-TR" spc="-8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dirty="0" err="1" smtClean="0"/>
            <a:t>Pankreatit</a:t>
          </a:r>
          <a:endParaRPr lang="tr-TR" dirty="0"/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2EAE6DE6-7597-4931-8A6F-BB6236314758}">
      <dgm:prSet phldrT="[Metin]"/>
      <dgm:spPr/>
      <dgm:t>
        <a:bodyPr/>
        <a:lstStyle/>
        <a:p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Sağ üst</a:t>
          </a:r>
          <a:r>
            <a:rPr lang="tr-TR" spc="-6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A7517C-49E8-4689-AD26-0B1A5355278A}" type="parTrans" cxnId="{027CE3C1-E6D4-4455-A05E-14D13CC6B466}">
      <dgm:prSet/>
      <dgm:spPr/>
      <dgm:t>
        <a:bodyPr/>
        <a:lstStyle/>
        <a:p>
          <a:endParaRPr lang="tr-TR"/>
        </a:p>
      </dgm:t>
    </dgm:pt>
    <dgm:pt modelId="{8E87B194-CB0B-403C-9F2C-27481F9D740B}" type="sibTrans" cxnId="{027CE3C1-E6D4-4455-A05E-14D13CC6B46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/>
      <dgm:spPr/>
      <dgm:t>
        <a:bodyPr/>
        <a:lstStyle/>
        <a:p>
          <a:r>
            <a:rPr lang="tr-TR" dirty="0" err="1" smtClean="0"/>
            <a:t>Kolesistit</a:t>
          </a:r>
          <a:endParaRPr lang="tr-TR" dirty="0"/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1BDBA6CA-37A9-48DF-8554-7F190365840E}">
      <dgm:prSet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9B430046-1EAD-4A71-87A1-AA0442CE1B78}" type="parTrans" cxnId="{635F1404-7643-4010-ABC2-BD86003843BE}">
      <dgm:prSet/>
      <dgm:spPr/>
      <dgm:t>
        <a:bodyPr/>
        <a:lstStyle/>
        <a:p>
          <a:endParaRPr lang="tr-TR"/>
        </a:p>
      </dgm:t>
    </dgm:pt>
    <dgm:pt modelId="{4157B8A7-0267-4E2A-8A47-BDF67D4CB229}" type="sibTrans" cxnId="{635F1404-7643-4010-ABC2-BD86003843BE}">
      <dgm:prSet/>
      <dgm:spPr/>
      <dgm:t>
        <a:bodyPr/>
        <a:lstStyle/>
        <a:p>
          <a:endParaRPr lang="tr-TR"/>
        </a:p>
      </dgm:t>
    </dgm:pt>
    <dgm:pt modelId="{4058245D-CA3B-4545-9E5C-BB2BE533AB59}">
      <dgm:prSet/>
      <dgm:spPr/>
      <dgm:t>
        <a:bodyPr/>
        <a:lstStyle/>
        <a:p>
          <a:r>
            <a:rPr lang="tr-TR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Pankreatit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EAE9C-6B47-476C-9E7E-6128BC060ECC}" type="parTrans" cxnId="{587682A7-425B-4D0C-BCF5-1A1B05BAC22A}">
      <dgm:prSet/>
      <dgm:spPr/>
      <dgm:t>
        <a:bodyPr/>
        <a:lstStyle/>
        <a:p>
          <a:endParaRPr lang="tr-TR"/>
        </a:p>
      </dgm:t>
    </dgm:pt>
    <dgm:pt modelId="{BFCF2FDE-BAB0-4CFA-953A-36BAFFFFDCD0}" type="sibTrans" cxnId="{587682A7-425B-4D0C-BCF5-1A1B05BAC22A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  <dgm:t>
        <a:bodyPr/>
        <a:lstStyle/>
        <a:p>
          <a:endParaRPr lang="tr-TR"/>
        </a:p>
      </dgm:t>
    </dgm:pt>
    <dgm:pt modelId="{F537CBCC-D81E-4C72-A8E0-001A03109BFE}" type="pres">
      <dgm:prSet presAssocID="{B12493A6-C350-4012-9762-A6091D552368}" presName="parentText" presStyleLbl="node1" presStyleIdx="0" presStyleCnt="3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9F07B-8BBF-47B0-9BBC-50795A9C5685}" type="pres">
      <dgm:prSet presAssocID="{C0375D90-8669-4B89-847E-0CCEBB4B85EE}" presName="sp" presStyleCnt="0"/>
      <dgm:spPr/>
      <dgm:t>
        <a:bodyPr/>
        <a:lstStyle/>
        <a:p>
          <a:endParaRPr lang="tr-TR"/>
        </a:p>
      </dgm:t>
    </dgm:pt>
    <dgm:pt modelId="{694B2AA8-50FA-44D1-A82B-5E6917ECDC70}" type="pres">
      <dgm:prSet presAssocID="{29A5D2F3-5BAC-4F88-8743-98D2D759FE21}" presName="linNode" presStyleCnt="0"/>
      <dgm:spPr/>
      <dgm:t>
        <a:bodyPr/>
        <a:lstStyle/>
        <a:p>
          <a:endParaRPr lang="tr-TR"/>
        </a:p>
      </dgm:t>
    </dgm:pt>
    <dgm:pt modelId="{A2F31068-02B2-45AD-B907-54241142C6FD}" type="pres">
      <dgm:prSet presAssocID="{29A5D2F3-5BAC-4F88-8743-98D2D759FE21}" presName="parentText" presStyleLbl="node1" presStyleIdx="1" presStyleCnt="3" custScaleX="60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4A111-5D87-448B-9B99-D25DE7726938}" type="pres">
      <dgm:prSet presAssocID="{9213DCE0-3F90-4DAC-BD7A-28D6E55C83CF}" presName="sp" presStyleCnt="0"/>
      <dgm:spPr/>
      <dgm:t>
        <a:bodyPr/>
        <a:lstStyle/>
        <a:p>
          <a:endParaRPr lang="tr-TR"/>
        </a:p>
      </dgm:t>
    </dgm:pt>
    <dgm:pt modelId="{BBC3B007-E807-4982-963B-4BCED4FAA08D}" type="pres">
      <dgm:prSet presAssocID="{2EAE6DE6-7597-4931-8A6F-BB6236314758}" presName="linNode" presStyleCnt="0"/>
      <dgm:spPr/>
      <dgm:t>
        <a:bodyPr/>
        <a:lstStyle/>
        <a:p>
          <a:endParaRPr lang="tr-TR"/>
        </a:p>
      </dgm:t>
    </dgm:pt>
    <dgm:pt modelId="{FA927C22-03BE-4BF8-A24A-42FBD83D4ABD}" type="pres">
      <dgm:prSet presAssocID="{2EAE6DE6-7597-4931-8A6F-BB6236314758}" presName="parentText" presStyleLbl="node1" presStyleIdx="2" presStyleCnt="3" custScaleX="599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A9A1A-0D8B-44AA-837B-0D853E94FDF4}" type="pres">
      <dgm:prSet presAssocID="{2EAE6DE6-7597-4931-8A6F-BB62363147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7CE3C1-E6D4-4455-A05E-14D13CC6B466}" srcId="{7E1B15FF-D24E-44A2-81D7-02ECC1A02C6B}" destId="{2EAE6DE6-7597-4931-8A6F-BB6236314758}" srcOrd="2" destOrd="0" parTransId="{62A7517C-49E8-4689-AD26-0B1A5355278A}" sibTransId="{8E87B194-CB0B-403C-9F2C-27481F9D740B}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3BC0C5EF-E2DF-403F-9048-7BC6C3B82763}" type="presOf" srcId="{2EAE6DE6-7597-4931-8A6F-BB6236314758}" destId="{FA927C22-03BE-4BF8-A24A-42FBD83D4ABD}" srcOrd="0" destOrd="0" presId="urn:microsoft.com/office/officeart/2005/8/layout/vList5"/>
    <dgm:cxn modelId="{587682A7-425B-4D0C-BCF5-1A1B05BAC22A}" srcId="{B12493A6-C350-4012-9762-A6091D552368}" destId="{4058245D-CA3B-4545-9E5C-BB2BE533AB59}" srcOrd="2" destOrd="0" parTransId="{739EAE9C-6B47-476C-9E7E-6128BC060ECC}" sibTransId="{BFCF2FDE-BAB0-4CFA-953A-36BAFFFFDCD0}"/>
    <dgm:cxn modelId="{A46B45E4-DE50-48AB-A52C-5C12CBF8C908}" srcId="{7E1B15FF-D24E-44A2-81D7-02ECC1A02C6B}" destId="{29A5D2F3-5BAC-4F88-8743-98D2D759FE21}" srcOrd="1" destOrd="0" parTransId="{D893DB73-E4C5-443A-940F-D9BCB8D901A1}" sibTransId="{9213DCE0-3F90-4DAC-BD7A-28D6E55C83CF}"/>
    <dgm:cxn modelId="{E93C7A2A-0F1E-4517-AC39-0A5097E7DB95}" type="presOf" srcId="{4058245D-CA3B-4545-9E5C-BB2BE533AB59}" destId="{6C7B8727-BA08-478B-93D3-72C61599BC59}" srcOrd="0" destOrd="2" presId="urn:microsoft.com/office/officeart/2005/8/layout/vList5"/>
    <dgm:cxn modelId="{635F1404-7643-4010-ABC2-BD86003843BE}" srcId="{B12493A6-C350-4012-9762-A6091D552368}" destId="{1BDBA6CA-37A9-48DF-8554-7F190365840E}" srcOrd="1" destOrd="0" parTransId="{9B430046-1EAD-4A71-87A1-AA0442CE1B78}" sibTransId="{4157B8A7-0267-4E2A-8A47-BDF67D4CB229}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3E89612C-20E4-4A1A-B756-A20E01960B30}" srcId="{2EAE6DE6-7597-4931-8A6F-BB6236314758}" destId="{4EE9716F-785E-4E18-97C4-3ACF5CC964D6}" srcOrd="0" destOrd="0" parTransId="{E68ADAE9-3EC5-4C7A-AEC2-4937DBFD0411}" sibTransId="{19B63127-A38C-4B08-8B4F-10B930EC07E2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1BCEF90E-1167-44F6-8E30-23AAC15DF88B}" type="presOf" srcId="{4EE9716F-785E-4E18-97C4-3ACF5CC964D6}" destId="{4E5A9A1A-0D8B-44AA-837B-0D853E94FDF4}" srcOrd="0" destOrd="0" presId="urn:microsoft.com/office/officeart/2005/8/layout/vList5"/>
    <dgm:cxn modelId="{8F90E147-0019-4D21-AA7F-DE47DC0BAC42}" type="presOf" srcId="{1BDBA6CA-37A9-48DF-8554-7F190365840E}" destId="{6C7B8727-BA08-478B-93D3-72C61599BC59}" srcOrd="0" destOrd="1" presId="urn:microsoft.com/office/officeart/2005/8/layout/vList5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  <dgm:cxn modelId="{8AFE44F5-ED1E-447E-B204-83AC319E19CD}" type="presParOf" srcId="{FDDC0226-DAA0-4107-81EC-D90A3D780450}" destId="{1FA9F07B-8BBF-47B0-9BBC-50795A9C5685}" srcOrd="1" destOrd="0" presId="urn:microsoft.com/office/officeart/2005/8/layout/vList5"/>
    <dgm:cxn modelId="{C3BBCD8A-C2CA-46E9-8F8F-1DB97F36D270}" type="presParOf" srcId="{FDDC0226-DAA0-4107-81EC-D90A3D780450}" destId="{694B2AA8-50FA-44D1-A82B-5E6917ECDC70}" srcOrd="2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  <dgm:cxn modelId="{97ECEAD8-829E-4A2F-AD68-9FB6F655B06F}" type="presParOf" srcId="{FDDC0226-DAA0-4107-81EC-D90A3D780450}" destId="{E194A111-5D87-448B-9B99-D25DE7726938}" srcOrd="3" destOrd="0" presId="urn:microsoft.com/office/officeart/2005/8/layout/vList5"/>
    <dgm:cxn modelId="{41E8B5C0-C3E9-4F23-9F17-FDE65FF18141}" type="presParOf" srcId="{FDDC0226-DAA0-4107-81EC-D90A3D780450}" destId="{BBC3B007-E807-4982-963B-4BCED4FAA08D}" srcOrd="4" destOrd="0" presId="urn:microsoft.com/office/officeart/2005/8/layout/vList5"/>
    <dgm:cxn modelId="{6CAE6F59-019C-4102-81D9-BE9007707C19}" type="presParOf" srcId="{BBC3B007-E807-4982-963B-4BCED4FAA08D}" destId="{FA927C22-03BE-4BF8-A24A-42FBD83D4ABD}" srcOrd="0" destOrd="0" presId="urn:microsoft.com/office/officeart/2005/8/layout/vList5"/>
    <dgm:cxn modelId="{C23298F2-7943-4EF9-9CD6-E92FDEC3C6F6}" type="presParOf" srcId="{BBC3B007-E807-4982-963B-4BCED4FAA08D}" destId="{4E5A9A1A-0D8B-44AA-837B-0D853E94F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 custT="1"/>
      <dgm:spPr/>
      <dgm:t>
        <a:bodyPr/>
        <a:lstStyle/>
        <a:p>
          <a:r>
            <a:rPr lang="tr-TR" sz="3600" dirty="0" smtClean="0"/>
            <a:t>CK-MB</a:t>
          </a:r>
          <a:endParaRPr lang="tr-TR" sz="3600" dirty="0"/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 custT="1"/>
      <dgm:spPr/>
      <dgm:t>
        <a:bodyPr/>
        <a:lstStyle/>
        <a:p>
          <a:r>
            <a:rPr lang="tr-TR" sz="2400" b="0" i="0" dirty="0" smtClean="0">
              <a:latin typeface="+mn-lt"/>
              <a:ea typeface="+mn-ea"/>
              <a:cs typeface="+mn-cs"/>
            </a:rPr>
            <a:t>Ağrının 3.saatinden itibaren yükselir.</a:t>
          </a:r>
          <a:endParaRPr lang="tr-TR" sz="2400" dirty="0"/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676BE196-CDA5-4919-9D71-7D26D482F5E4}">
      <dgm:prSet custT="1"/>
      <dgm:spPr/>
      <dgm:t>
        <a:bodyPr/>
        <a:lstStyle/>
        <a:p>
          <a:r>
            <a:rPr lang="tr-TR" sz="2400" b="0" i="0" dirty="0" smtClean="0">
              <a:latin typeface="+mn-lt"/>
              <a:ea typeface="+mn-ea"/>
              <a:cs typeface="+mn-cs"/>
            </a:rPr>
            <a:t>Ağrının süresi 8-12 saati geçiyorsa CK-MB düzeyleri hala normalse ve EKG bulgusu yoksa Mİ dışlanmış sayılmalıdır.</a:t>
          </a:r>
        </a:p>
      </dgm:t>
    </dgm:pt>
    <dgm:pt modelId="{CA1E04F4-9FDC-4512-A3CF-127974DEB209}" type="parTrans" cxnId="{FA550DED-9CB5-4971-AFE6-D8892437CCA1}">
      <dgm:prSet/>
      <dgm:spPr/>
      <dgm:t>
        <a:bodyPr/>
        <a:lstStyle/>
        <a:p>
          <a:endParaRPr lang="tr-TR"/>
        </a:p>
      </dgm:t>
    </dgm:pt>
    <dgm:pt modelId="{95A51E93-D398-4974-80B1-94C478720B57}" type="sibTrans" cxnId="{FA550DED-9CB5-4971-AFE6-D8892437CCA1}">
      <dgm:prSet/>
      <dgm:spPr/>
      <dgm:t>
        <a:bodyPr/>
        <a:lstStyle/>
        <a:p>
          <a:endParaRPr lang="tr-TR"/>
        </a:p>
      </dgm:t>
    </dgm:pt>
    <dgm:pt modelId="{A69FB652-439E-4AFA-B46F-C54FFB5C1351}">
      <dgm:prSet custT="1"/>
      <dgm:spPr/>
      <dgm:t>
        <a:bodyPr/>
        <a:lstStyle/>
        <a:p>
          <a:r>
            <a:rPr lang="tr-TR" sz="2400" b="0" i="0" dirty="0" smtClean="0">
              <a:latin typeface="+mn-lt"/>
              <a:ea typeface="+mn-ea"/>
              <a:cs typeface="+mn-cs"/>
            </a:rPr>
            <a:t>Ağrı süresinden 8-12 saat sonra </a:t>
          </a:r>
          <a:r>
            <a:rPr lang="tr-TR" sz="2400" b="0" i="0" dirty="0" err="1" smtClean="0">
              <a:latin typeface="+mn-lt"/>
              <a:ea typeface="+mn-ea"/>
              <a:cs typeface="+mn-cs"/>
            </a:rPr>
            <a:t>spesifitesi</a:t>
          </a:r>
          <a:r>
            <a:rPr lang="tr-TR" sz="2400" b="0" i="0" dirty="0" smtClean="0">
              <a:latin typeface="+mn-lt"/>
              <a:ea typeface="+mn-ea"/>
              <a:cs typeface="+mn-cs"/>
            </a:rPr>
            <a:t> %97 </a:t>
          </a:r>
          <a:r>
            <a:rPr lang="tr-TR" sz="2400" b="0" i="0" dirty="0" err="1" smtClean="0">
              <a:latin typeface="+mn-lt"/>
              <a:ea typeface="+mn-ea"/>
              <a:cs typeface="+mn-cs"/>
            </a:rPr>
            <a:t>nin</a:t>
          </a:r>
          <a:r>
            <a:rPr lang="tr-TR" sz="2400" b="0" i="0" dirty="0" smtClean="0">
              <a:latin typeface="+mn-lt"/>
              <a:ea typeface="+mn-ea"/>
              <a:cs typeface="+mn-cs"/>
            </a:rPr>
            <a:t> üzerindedir.</a:t>
          </a:r>
        </a:p>
      </dgm:t>
    </dgm:pt>
    <dgm:pt modelId="{92702EAF-882C-4E9D-94BF-ADDEAF15FE00}" type="parTrans" cxnId="{259E7AE0-AE9F-4E3E-893D-983E23947296}">
      <dgm:prSet/>
      <dgm:spPr/>
      <dgm:t>
        <a:bodyPr/>
        <a:lstStyle/>
        <a:p>
          <a:endParaRPr lang="tr-TR"/>
        </a:p>
      </dgm:t>
    </dgm:pt>
    <dgm:pt modelId="{917C418B-249D-4312-BD62-0EE6DDCE08CC}" type="sibTrans" cxnId="{259E7AE0-AE9F-4E3E-893D-983E23947296}">
      <dgm:prSet/>
      <dgm:spPr/>
      <dgm:t>
        <a:bodyPr/>
        <a:lstStyle/>
        <a:p>
          <a:endParaRPr lang="tr-TR"/>
        </a:p>
      </dgm:t>
    </dgm:pt>
    <dgm:pt modelId="{F861ECAB-36AB-4E3D-A8F4-BC233D08A1AD}">
      <dgm:prSet phldrT="[Metin]" custT="1"/>
      <dgm:spPr/>
      <dgm:t>
        <a:bodyPr/>
        <a:lstStyle/>
        <a:p>
          <a:r>
            <a:rPr lang="tr-TR" sz="2400" b="0" i="0" dirty="0" smtClean="0">
              <a:latin typeface="+mn-lt"/>
              <a:ea typeface="+mn-ea"/>
              <a:cs typeface="+mn-cs"/>
            </a:rPr>
            <a:t>Üç saatten kısa süreli ağrı ile başvuran olgularda, yanlış negatif sonuçlara yol açmakta </a:t>
          </a:r>
          <a:endParaRPr lang="tr-TR" sz="2400" dirty="0"/>
        </a:p>
      </dgm:t>
    </dgm:pt>
    <dgm:pt modelId="{7E2CA0FD-123D-461B-A5F4-5D51E99E166C}" type="parTrans" cxnId="{5D269BEF-5DFE-4BDF-8627-F3D9AA336C89}">
      <dgm:prSet/>
      <dgm:spPr/>
      <dgm:t>
        <a:bodyPr/>
        <a:lstStyle/>
        <a:p>
          <a:endParaRPr lang="tr-TR"/>
        </a:p>
      </dgm:t>
    </dgm:pt>
    <dgm:pt modelId="{A007BD5F-CD97-43B1-9A56-3AC2FD7B9ED8}" type="sibTrans" cxnId="{5D269BEF-5DFE-4BDF-8627-F3D9AA336C89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  <dgm:t>
        <a:bodyPr/>
        <a:lstStyle/>
        <a:p>
          <a:endParaRPr lang="tr-TR"/>
        </a:p>
      </dgm:t>
    </dgm:pt>
    <dgm:pt modelId="{F537CBCC-D81E-4C72-A8E0-001A03109BFE}" type="pres">
      <dgm:prSet presAssocID="{B12493A6-C350-4012-9762-A6091D552368}" presName="parentText" presStyleLbl="node1" presStyleIdx="0" presStyleCnt="1" custScaleX="61353" custScaleY="6864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1" custScaleY="844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46C8BAE6-A627-4CF6-8D1B-040E2EF9A63C}" type="presOf" srcId="{F861ECAB-36AB-4E3D-A8F4-BC233D08A1AD}" destId="{6C7B8727-BA08-478B-93D3-72C61599BC59}" srcOrd="0" destOrd="1" presId="urn:microsoft.com/office/officeart/2005/8/layout/vList5"/>
    <dgm:cxn modelId="{FA550DED-9CB5-4971-AFE6-D8892437CCA1}" srcId="{B12493A6-C350-4012-9762-A6091D552368}" destId="{676BE196-CDA5-4919-9D71-7D26D482F5E4}" srcOrd="3" destOrd="0" parTransId="{CA1E04F4-9FDC-4512-A3CF-127974DEB209}" sibTransId="{95A51E93-D398-4974-80B1-94C478720B57}"/>
    <dgm:cxn modelId="{259E7AE0-AE9F-4E3E-893D-983E23947296}" srcId="{B12493A6-C350-4012-9762-A6091D552368}" destId="{A69FB652-439E-4AFA-B46F-C54FFB5C1351}" srcOrd="2" destOrd="0" parTransId="{92702EAF-882C-4E9D-94BF-ADDEAF15FE00}" sibTransId="{917C418B-249D-4312-BD62-0EE6DDCE08CC}"/>
    <dgm:cxn modelId="{5D269BEF-5DFE-4BDF-8627-F3D9AA336C89}" srcId="{B12493A6-C350-4012-9762-A6091D552368}" destId="{F861ECAB-36AB-4E3D-A8F4-BC233D08A1AD}" srcOrd="1" destOrd="0" parTransId="{7E2CA0FD-123D-461B-A5F4-5D51E99E166C}" sibTransId="{A007BD5F-CD97-43B1-9A56-3AC2FD7B9ED8}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34104A0C-88CE-4A6B-87A4-F68CAB621B82}" type="presOf" srcId="{676BE196-CDA5-4919-9D71-7D26D482F5E4}" destId="{6C7B8727-BA08-478B-93D3-72C61599BC59}" srcOrd="0" destOrd="3" presId="urn:microsoft.com/office/officeart/2005/8/layout/vList5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30EECB5B-FC7B-411F-AF39-EB452FF32EF1}" type="presOf" srcId="{A69FB652-439E-4AFA-B46F-C54FFB5C1351}" destId="{6C7B8727-BA08-478B-93D3-72C61599BC59}" srcOrd="0" destOrd="2" presId="urn:microsoft.com/office/officeart/2005/8/layout/vList5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B7EE-E19B-402D-A1CF-C99E9EC988EC}">
      <dsp:nvSpPr>
        <dsp:cNvPr id="0" name=""/>
        <dsp:cNvSpPr/>
      </dsp:nvSpPr>
      <dsp:spPr>
        <a:xfrm rot="5400000">
          <a:off x="5780233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Göğüs ve </a:t>
          </a:r>
          <a:r>
            <a:rPr lang="tr-TR" sz="2900" kern="1200" dirty="0" err="1" smtClean="0"/>
            <a:t>epigastriumda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Baskı, ağırlık, yanma, sancı şeklinde </a:t>
          </a:r>
          <a:endParaRPr lang="tr-TR" sz="2900" kern="1200" dirty="0"/>
        </a:p>
      </dsp:txBody>
      <dsp:txXfrm rot="-5400000">
        <a:off x="2976156" y="197117"/>
        <a:ext cx="6675221" cy="1012303"/>
      </dsp:txXfrm>
    </dsp:sp>
    <dsp:sp modelId="{3C54E10F-718B-40D5-A8A9-7DFF2F7744D7}">
      <dsp:nvSpPr>
        <dsp:cNvPr id="0" name=""/>
        <dsp:cNvSpPr/>
      </dsp:nvSpPr>
      <dsp:spPr>
        <a:xfrm>
          <a:off x="809459" y="2124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Koroner Arter Hastalıkları</a:t>
          </a:r>
          <a:endParaRPr lang="tr-TR" sz="2600" kern="1200" dirty="0"/>
        </a:p>
      </dsp:txBody>
      <dsp:txXfrm>
        <a:off x="877913" y="70578"/>
        <a:ext cx="2029789" cy="1265378"/>
      </dsp:txXfrm>
    </dsp:sp>
    <dsp:sp modelId="{16D9634B-F241-48A0-8369-3D087D9B843D}">
      <dsp:nvSpPr>
        <dsp:cNvPr id="0" name=""/>
        <dsp:cNvSpPr/>
      </dsp:nvSpPr>
      <dsp:spPr>
        <a:xfrm rot="5400000">
          <a:off x="5780233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Göğüs ve sırtta 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Yırtılma, sökülme şeklinde </a:t>
          </a:r>
        </a:p>
      </dsp:txBody>
      <dsp:txXfrm rot="-5400000">
        <a:off x="2976156" y="1669517"/>
        <a:ext cx="6675221" cy="1012303"/>
      </dsp:txXfrm>
    </dsp:sp>
    <dsp:sp modelId="{40EEF08B-4978-4DCB-B8B4-E2EC6708545D}">
      <dsp:nvSpPr>
        <dsp:cNvPr id="0" name=""/>
        <dsp:cNvSpPr/>
      </dsp:nvSpPr>
      <dsp:spPr>
        <a:xfrm>
          <a:off x="809459" y="1474525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Aort </a:t>
          </a:r>
          <a:r>
            <a:rPr lang="tr-TR" sz="2600" kern="1200" dirty="0" err="1" smtClean="0"/>
            <a:t>Disseksiyonu</a:t>
          </a:r>
          <a:endParaRPr lang="tr-TR" sz="2600" kern="1200" dirty="0"/>
        </a:p>
      </dsp:txBody>
      <dsp:txXfrm>
        <a:off x="877913" y="1542979"/>
        <a:ext cx="2029789" cy="1265378"/>
      </dsp:txXfrm>
    </dsp:sp>
    <dsp:sp modelId="{F34BEDED-17AC-4485-9C04-49CF663EC310}">
      <dsp:nvSpPr>
        <dsp:cNvPr id="0" name=""/>
        <dsp:cNvSpPr/>
      </dsp:nvSpPr>
      <dsp:spPr>
        <a:xfrm rot="5400000">
          <a:off x="5701871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Göğüs ve </a:t>
          </a:r>
          <a:r>
            <a:rPr lang="tr-TR" sz="2900" kern="1200" dirty="0" err="1" smtClean="0"/>
            <a:t>retrosternal</a:t>
          </a:r>
          <a:r>
            <a:rPr lang="tr-TR" sz="2900" kern="1200" dirty="0" smtClean="0"/>
            <a:t> 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Keskin, nefes almakla artan</a:t>
          </a:r>
          <a:endParaRPr lang="tr-TR" sz="2900" kern="1200" dirty="0"/>
        </a:p>
      </dsp:txBody>
      <dsp:txXfrm rot="-5400000">
        <a:off x="2897794" y="3141918"/>
        <a:ext cx="6675221" cy="1012303"/>
      </dsp:txXfrm>
    </dsp:sp>
    <dsp:sp modelId="{90D1DE33-D574-4423-A9E8-3E8B43CA9141}">
      <dsp:nvSpPr>
        <dsp:cNvPr id="0" name=""/>
        <dsp:cNvSpPr/>
      </dsp:nvSpPr>
      <dsp:spPr>
        <a:xfrm>
          <a:off x="809459" y="2946926"/>
          <a:ext cx="2088335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Plevra, </a:t>
          </a:r>
          <a:r>
            <a:rPr lang="tr-TR" sz="2600" kern="1200" dirty="0" err="1" smtClean="0"/>
            <a:t>Perikard</a:t>
          </a:r>
          <a:r>
            <a:rPr lang="tr-TR" sz="2600" kern="1200" dirty="0" smtClean="0"/>
            <a:t> Hastalıkları</a:t>
          </a:r>
          <a:endParaRPr lang="tr-TR" sz="2600" kern="1200" dirty="0"/>
        </a:p>
      </dsp:txBody>
      <dsp:txXfrm>
        <a:off x="877913" y="3015380"/>
        <a:ext cx="1951427" cy="12653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FBC0-5683-4B54-8EF3-A54A77BC5233}">
      <dsp:nvSpPr>
        <dsp:cNvPr id="0" name=""/>
        <dsp:cNvSpPr/>
      </dsp:nvSpPr>
      <dsp:spPr>
        <a:xfrm rot="5400000">
          <a:off x="4886187" y="-1749964"/>
          <a:ext cx="314216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b="0" i="0" kern="1200" dirty="0" smtClean="0">
              <a:latin typeface="+mn-lt"/>
              <a:ea typeface="+mn-ea"/>
              <a:cs typeface="+mn-cs"/>
            </a:rPr>
            <a:t>Sıklıkla 2-4 saat içinde yükselmeye başlayan </a:t>
          </a:r>
          <a:r>
            <a:rPr lang="tr-TR" sz="2200" b="0" i="0" kern="1200" dirty="0" err="1" smtClean="0">
              <a:latin typeface="+mn-lt"/>
              <a:ea typeface="+mn-ea"/>
              <a:cs typeface="+mn-cs"/>
            </a:rPr>
            <a:t>troponin</a:t>
          </a:r>
          <a:r>
            <a:rPr lang="tr-TR" sz="2200" b="0" i="0" kern="1200" dirty="0" smtClean="0">
              <a:latin typeface="+mn-lt"/>
              <a:ea typeface="+mn-ea"/>
              <a:cs typeface="+mn-cs"/>
            </a:rPr>
            <a:t>-I değerleri,  çoğu akut </a:t>
          </a:r>
          <a:r>
            <a:rPr lang="tr-TR" sz="2200" b="0" i="0" kern="1200" dirty="0" err="1" smtClean="0">
              <a:latin typeface="+mn-lt"/>
              <a:ea typeface="+mn-ea"/>
              <a:cs typeface="+mn-cs"/>
            </a:rPr>
            <a:t>miyokardiyal</a:t>
          </a:r>
          <a:r>
            <a:rPr lang="tr-TR" sz="2200" b="0" i="0" kern="1200" dirty="0" smtClean="0">
              <a:latin typeface="+mn-lt"/>
              <a:ea typeface="+mn-ea"/>
              <a:cs typeface="+mn-cs"/>
            </a:rPr>
            <a:t> </a:t>
          </a:r>
          <a:r>
            <a:rPr lang="tr-TR" sz="2200" b="0" i="0" kern="1200" dirty="0" err="1" smtClean="0">
              <a:latin typeface="+mn-lt"/>
              <a:ea typeface="+mn-ea"/>
              <a:cs typeface="+mn-cs"/>
            </a:rPr>
            <a:t>infarktlı</a:t>
          </a:r>
          <a:r>
            <a:rPr lang="tr-TR" sz="2200" b="0" i="0" kern="1200" dirty="0" smtClean="0">
              <a:latin typeface="+mn-lt"/>
              <a:ea typeface="+mn-ea"/>
              <a:cs typeface="+mn-cs"/>
            </a:rPr>
            <a:t> hastada ağrının oluşumu sonrası 6-9 saat içinde tespit edilmektedir.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b="0" i="0" kern="120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sz="2200" b="0" i="0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T’ye göre </a:t>
          </a:r>
          <a:r>
            <a:rPr lang="tr-TR" sz="2200" b="0" i="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kalbe</a:t>
          </a:r>
          <a:r>
            <a:rPr lang="tr-TR" sz="2200" b="0" i="0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daha özgüldür ama kardiyak olaylarda </a:t>
          </a:r>
          <a:r>
            <a:rPr lang="tr-TR" sz="2200" b="0" i="0" kern="1200" baseline="0" dirty="0" err="1" smtClean="0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sz="2200" b="0" i="0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-T’ye göre daha az duyarlıdır.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Erken dönemlerde </a:t>
          </a:r>
          <a:r>
            <a:rPr lang="tr-TR" sz="2200" kern="1200" dirty="0" err="1" smtClean="0"/>
            <a:t>sensivitesi</a:t>
          </a:r>
          <a:r>
            <a:rPr lang="tr-TR" sz="2200" kern="1200" dirty="0" smtClean="0"/>
            <a:t> düşüktür fakat 9-12 saat sonra </a:t>
          </a:r>
          <a:r>
            <a:rPr lang="tr-TR" sz="2200" kern="1200" dirty="0" err="1" smtClean="0"/>
            <a:t>sensivitesi</a:t>
          </a:r>
          <a:r>
            <a:rPr lang="tr-TR" sz="2200" kern="1200" dirty="0" smtClean="0"/>
            <a:t> %100 e ulaşır.</a:t>
          </a:r>
          <a:endParaRPr lang="tr-TR" sz="2200" kern="1200" dirty="0"/>
        </a:p>
      </dsp:txBody>
      <dsp:txXfrm rot="-5400000">
        <a:off x="3092280" y="197331"/>
        <a:ext cx="6576596" cy="2835393"/>
      </dsp:txXfrm>
    </dsp:sp>
    <dsp:sp modelId="{A2F31068-02B2-45AD-B907-54241142C6FD}">
      <dsp:nvSpPr>
        <dsp:cNvPr id="0" name=""/>
        <dsp:cNvSpPr/>
      </dsp:nvSpPr>
      <dsp:spPr>
        <a:xfrm>
          <a:off x="794949" y="0"/>
          <a:ext cx="2297338" cy="31861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Troponin</a:t>
          </a:r>
          <a:r>
            <a:rPr lang="tr-TR" sz="3200" kern="1200" dirty="0" smtClean="0"/>
            <a:t> I</a:t>
          </a:r>
          <a:endParaRPr lang="tr-TR" sz="3200" kern="1200" dirty="0"/>
        </a:p>
      </dsp:txBody>
      <dsp:txXfrm>
        <a:off x="907096" y="112147"/>
        <a:ext cx="2073044" cy="2961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A9A1A-0D8B-44AA-837B-0D853E94FDF4}">
      <dsp:nvSpPr>
        <dsp:cNvPr id="0" name=""/>
        <dsp:cNvSpPr/>
      </dsp:nvSpPr>
      <dsp:spPr>
        <a:xfrm rot="5400000">
          <a:off x="4803723" y="-1707642"/>
          <a:ext cx="317850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Miyokarda özgü olmamakla birlikte en erken dönemde yükselen hassas bir biyokimyasal belirteçtir.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Göğüs ağrısı ile birlikte yükselmeye</a:t>
          </a:r>
          <a:r>
            <a:rPr lang="tr-TR" sz="2400" kern="1200" baseline="0" dirty="0" smtClean="0"/>
            <a:t> başlar,2-4 saatte pik yapar.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Sensivitesi</a:t>
          </a:r>
          <a:r>
            <a:rPr lang="tr-TR" sz="2400" kern="1200" dirty="0" smtClean="0"/>
            <a:t> yüksek , </a:t>
          </a:r>
          <a:r>
            <a:rPr lang="tr-TR" sz="2400" kern="1200" dirty="0" err="1" smtClean="0"/>
            <a:t>spesifitesi</a:t>
          </a:r>
          <a:r>
            <a:rPr lang="tr-TR" sz="2400" kern="1200" baseline="0" dirty="0" smtClean="0"/>
            <a:t> düşüktür.(diğer </a:t>
          </a:r>
          <a:r>
            <a:rPr lang="tr-TR" sz="2400" kern="1200" baseline="0" dirty="0" err="1" smtClean="0"/>
            <a:t>markerlarla</a:t>
          </a:r>
          <a:r>
            <a:rPr lang="tr-TR" sz="2400" kern="1200" baseline="0" dirty="0" smtClean="0"/>
            <a:t> birlikte değerlendirilmeli)</a:t>
          </a:r>
          <a:endParaRPr lang="tr-TR" sz="2400" kern="1200" dirty="0"/>
        </a:p>
      </dsp:txBody>
      <dsp:txXfrm rot="-5400000">
        <a:off x="3027982" y="223261"/>
        <a:ext cx="6574822" cy="2868177"/>
      </dsp:txXfrm>
    </dsp:sp>
    <dsp:sp modelId="{FA927C22-03BE-4BF8-A24A-42FBD83D4ABD}">
      <dsp:nvSpPr>
        <dsp:cNvPr id="0" name=""/>
        <dsp:cNvSpPr/>
      </dsp:nvSpPr>
      <dsp:spPr>
        <a:xfrm>
          <a:off x="757634" y="1618"/>
          <a:ext cx="2270347" cy="33114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/>
            <a:t>Miyoglobin</a:t>
          </a:r>
          <a:endParaRPr lang="tr-TR" sz="3100" kern="1200" dirty="0"/>
        </a:p>
      </dsp:txBody>
      <dsp:txXfrm>
        <a:off x="868463" y="112447"/>
        <a:ext cx="2048689" cy="30898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5691755" y="-2633346"/>
          <a:ext cx="1450144" cy="671684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Birbirini  takip  </a:t>
          </a:r>
          <a:r>
            <a:rPr lang="tr-T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eden 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derivasyonlarda </a:t>
          </a:r>
          <a:r>
            <a:rPr lang="tr-T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&gt;1 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mm  ST </a:t>
          </a: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000" kern="1200" spc="-7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elevasyonu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Yeni</a:t>
          </a:r>
          <a:r>
            <a:rPr lang="tr-TR" sz="2000" kern="1200" spc="-8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LBBB(Sol dal bloğu)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Patolojik Q dalgası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58405" y="70794"/>
        <a:ext cx="6646055" cy="1308564"/>
      </dsp:txXfrm>
    </dsp:sp>
    <dsp:sp modelId="{F537CBCC-D81E-4C72-A8E0-001A03109BFE}">
      <dsp:nvSpPr>
        <dsp:cNvPr id="0" name=""/>
        <dsp:cNvSpPr/>
      </dsp:nvSpPr>
      <dsp:spPr>
        <a:xfrm>
          <a:off x="740349" y="2190"/>
          <a:ext cx="2318054" cy="1445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MI</a:t>
          </a:r>
          <a:endParaRPr lang="tr-TR" sz="3500" kern="1200" dirty="0"/>
        </a:p>
      </dsp:txBody>
      <dsp:txXfrm>
        <a:off x="810926" y="72767"/>
        <a:ext cx="2176900" cy="1304618"/>
      </dsp:txXfrm>
    </dsp:sp>
    <dsp:sp modelId="{0477FBC0-5683-4B54-8EF3-A54A77BC5233}">
      <dsp:nvSpPr>
        <dsp:cNvPr id="0" name=""/>
        <dsp:cNvSpPr/>
      </dsp:nvSpPr>
      <dsp:spPr>
        <a:xfrm rot="5400000">
          <a:off x="5824371" y="-1119668"/>
          <a:ext cx="115661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Çoğunlukla normal veya </a:t>
          </a:r>
          <a:r>
            <a:rPr lang="tr-TR" sz="24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non</a:t>
          </a:r>
          <a:r>
            <a:rPr lang="tr-TR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spesifik  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değişiklikler;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 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dalga </a:t>
          </a:r>
          <a:r>
            <a:rPr lang="tr-TR" sz="24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inversiyonu</a:t>
          </a:r>
          <a:r>
            <a:rPr lang="tr-TR" sz="2400" kern="1200" spc="-5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olabilir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37688" y="1723476"/>
        <a:ext cx="6673523" cy="1043695"/>
      </dsp:txXfrm>
    </dsp:sp>
    <dsp:sp modelId="{A2F31068-02B2-45AD-B907-54241142C6FD}">
      <dsp:nvSpPr>
        <dsp:cNvPr id="0" name=""/>
        <dsp:cNvSpPr/>
      </dsp:nvSpPr>
      <dsp:spPr>
        <a:xfrm>
          <a:off x="740349" y="1522437"/>
          <a:ext cx="2297338" cy="1445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Unstabil</a:t>
          </a:r>
          <a:r>
            <a:rPr lang="tr-TR" sz="3500" kern="1200" dirty="0" smtClean="0"/>
            <a:t> </a:t>
          </a:r>
          <a:r>
            <a:rPr lang="tr-TR" sz="3500" kern="1200" dirty="0" err="1" smtClean="0"/>
            <a:t>Angina</a:t>
          </a:r>
          <a:endParaRPr lang="tr-TR" sz="3500" kern="1200" dirty="0"/>
        </a:p>
      </dsp:txBody>
      <dsp:txXfrm>
        <a:off x="810926" y="1593014"/>
        <a:ext cx="2156184" cy="1304618"/>
      </dsp:txXfrm>
    </dsp:sp>
    <dsp:sp modelId="{4E5A9A1A-0D8B-44AA-837B-0D853E94FDF4}">
      <dsp:nvSpPr>
        <dsp:cNvPr id="0" name=""/>
        <dsp:cNvSpPr/>
      </dsp:nvSpPr>
      <dsp:spPr>
        <a:xfrm rot="5400000">
          <a:off x="5797380" y="398392"/>
          <a:ext cx="115661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Diffüz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ST </a:t>
          </a:r>
          <a:r>
            <a:rPr lang="tr-TR" sz="24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400" kern="1200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5" baseline="0" dirty="0" err="1" smtClean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tr-TR" sz="24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levasyonu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PR </a:t>
          </a:r>
          <a:r>
            <a:rPr lang="tr-TR" sz="24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400" kern="1200" spc="-5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depresyonu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10697" y="3241537"/>
        <a:ext cx="6673523" cy="1043695"/>
      </dsp:txXfrm>
    </dsp:sp>
    <dsp:sp modelId="{FA927C22-03BE-4BF8-A24A-42FBD83D4ABD}">
      <dsp:nvSpPr>
        <dsp:cNvPr id="0" name=""/>
        <dsp:cNvSpPr/>
      </dsp:nvSpPr>
      <dsp:spPr>
        <a:xfrm>
          <a:off x="740349" y="3040498"/>
          <a:ext cx="2270347" cy="1445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Perikardit</a:t>
          </a:r>
          <a:endParaRPr lang="tr-TR" sz="3500" kern="1200" dirty="0"/>
        </a:p>
      </dsp:txBody>
      <dsp:txXfrm>
        <a:off x="810926" y="3111075"/>
        <a:ext cx="2129193" cy="13046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5858179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Tansiyon</a:t>
          </a:r>
          <a:r>
            <a:rPr lang="tr-TR" sz="2900" kern="1200" spc="-6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9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54102" y="197117"/>
        <a:ext cx="6675221" cy="1012303"/>
      </dsp:txXfrm>
    </dsp:sp>
    <dsp:sp modelId="{F537CBCC-D81E-4C72-A8E0-001A03109BFE}">
      <dsp:nvSpPr>
        <dsp:cNvPr id="0" name=""/>
        <dsp:cNvSpPr/>
      </dsp:nvSpPr>
      <dsp:spPr>
        <a:xfrm>
          <a:off x="731513" y="2124"/>
          <a:ext cx="232258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Mediastinal</a:t>
          </a:r>
          <a:r>
            <a:rPr lang="tr-TR" sz="200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 yer değiştirme</a:t>
          </a:r>
          <a:endParaRPr lang="tr-TR" sz="2000" kern="1200" dirty="0"/>
        </a:p>
      </dsp:txBody>
      <dsp:txXfrm>
        <a:off x="799967" y="70578"/>
        <a:ext cx="2185680" cy="1265378"/>
      </dsp:txXfrm>
    </dsp:sp>
    <dsp:sp modelId="{0477FBC0-5683-4B54-8EF3-A54A77BC5233}">
      <dsp:nvSpPr>
        <dsp:cNvPr id="0" name=""/>
        <dsp:cNvSpPr/>
      </dsp:nvSpPr>
      <dsp:spPr>
        <a:xfrm rot="5400000">
          <a:off x="5832929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900" kern="1200" spc="-5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9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9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Mediastinit</a:t>
          </a:r>
          <a:endParaRPr lang="tr-T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28852" y="1669517"/>
        <a:ext cx="6675221" cy="1012303"/>
      </dsp:txXfrm>
    </dsp:sp>
    <dsp:sp modelId="{A2F31068-02B2-45AD-B907-54241142C6FD}">
      <dsp:nvSpPr>
        <dsp:cNvPr id="0" name=""/>
        <dsp:cNvSpPr/>
      </dsp:nvSpPr>
      <dsp:spPr>
        <a:xfrm>
          <a:off x="731513" y="1474525"/>
          <a:ext cx="229733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pc="-5" dirty="0" err="1" smtClean="0">
              <a:latin typeface="Constantia"/>
              <a:cs typeface="Constantia"/>
            </a:rPr>
            <a:t>Pnömomediastinum</a:t>
          </a:r>
          <a:endParaRPr lang="tr-TR" sz="1700" kern="1200" dirty="0"/>
        </a:p>
      </dsp:txBody>
      <dsp:txXfrm>
        <a:off x="799967" y="1542979"/>
        <a:ext cx="2160430" cy="1265378"/>
      </dsp:txXfrm>
    </dsp:sp>
    <dsp:sp modelId="{7CA33967-7594-41CA-A6A0-D4C09C1B042A}">
      <dsp:nvSpPr>
        <dsp:cNvPr id="0" name=""/>
        <dsp:cNvSpPr/>
      </dsp:nvSpPr>
      <dsp:spPr>
        <a:xfrm rot="5400000">
          <a:off x="5806771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 smtClean="0"/>
            <a:t>Aort </a:t>
          </a:r>
          <a:r>
            <a:rPr lang="tr-TR" sz="2900" kern="1200" dirty="0" err="1" smtClean="0"/>
            <a:t>Diseksiyonu</a:t>
          </a:r>
          <a:endParaRPr lang="tr-TR" sz="2900" kern="1200" dirty="0"/>
        </a:p>
      </dsp:txBody>
      <dsp:txXfrm rot="-5400000">
        <a:off x="3002694" y="3141918"/>
        <a:ext cx="6675221" cy="1012303"/>
      </dsp:txXfrm>
    </dsp:sp>
    <dsp:sp modelId="{AF22BAEB-F12F-43D5-8F02-8F9C0484C12F}">
      <dsp:nvSpPr>
        <dsp:cNvPr id="0" name=""/>
        <dsp:cNvSpPr/>
      </dsp:nvSpPr>
      <dsp:spPr>
        <a:xfrm>
          <a:off x="718457" y="2929440"/>
          <a:ext cx="2271180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/>
            <a:t>Geniş </a:t>
          </a:r>
          <a:r>
            <a:rPr lang="tr-TR" sz="2000" b="0" kern="1200" dirty="0" err="1" smtClean="0"/>
            <a:t>mediastinum</a:t>
          </a:r>
          <a:endParaRPr lang="tr-TR" sz="2000" b="0" kern="1200" dirty="0"/>
        </a:p>
      </dsp:txBody>
      <dsp:txXfrm>
        <a:off x="786911" y="2997894"/>
        <a:ext cx="2134272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B7EE-E19B-402D-A1CF-C99E9EC988EC}">
      <dsp:nvSpPr>
        <dsp:cNvPr id="0" name=""/>
        <dsp:cNvSpPr/>
      </dsp:nvSpPr>
      <dsp:spPr>
        <a:xfrm rot="5400000">
          <a:off x="5780233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Yemek yeme, egzersiz ve </a:t>
          </a:r>
          <a:r>
            <a:rPr lang="tr-TR" sz="2400" kern="1200" dirty="0" err="1" smtClean="0"/>
            <a:t>emosyonel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stress</a:t>
          </a:r>
          <a:r>
            <a:rPr lang="tr-TR" sz="2400" kern="1200" dirty="0" smtClean="0"/>
            <a:t> ile artar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İstirahatle azalır </a:t>
          </a:r>
        </a:p>
      </dsp:txBody>
      <dsp:txXfrm rot="-5400000">
        <a:off x="2976156" y="197117"/>
        <a:ext cx="6675221" cy="1012303"/>
      </dsp:txXfrm>
    </dsp:sp>
    <dsp:sp modelId="{3C54E10F-718B-40D5-A8A9-7DFF2F7744D7}">
      <dsp:nvSpPr>
        <dsp:cNvPr id="0" name=""/>
        <dsp:cNvSpPr/>
      </dsp:nvSpPr>
      <dsp:spPr>
        <a:xfrm>
          <a:off x="809459" y="2124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 smtClean="0"/>
            <a:t>Anginal</a:t>
          </a:r>
          <a:r>
            <a:rPr lang="tr-TR" sz="3400" kern="1200" dirty="0" smtClean="0"/>
            <a:t> Ağrı</a:t>
          </a:r>
          <a:endParaRPr lang="tr-TR" sz="3400" kern="1200" dirty="0"/>
        </a:p>
      </dsp:txBody>
      <dsp:txXfrm>
        <a:off x="877913" y="70578"/>
        <a:ext cx="2029789" cy="1265378"/>
      </dsp:txXfrm>
    </dsp:sp>
    <dsp:sp modelId="{16D9634B-F241-48A0-8369-3D087D9B843D}">
      <dsp:nvSpPr>
        <dsp:cNvPr id="0" name=""/>
        <dsp:cNvSpPr/>
      </dsp:nvSpPr>
      <dsp:spPr>
        <a:xfrm rot="5400000">
          <a:off x="5780233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Nefes almakla artar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Öne eğilerek, oturunca azalır</a:t>
          </a:r>
          <a:endParaRPr lang="tr-TR" sz="2400" kern="1200" dirty="0"/>
        </a:p>
      </dsp:txBody>
      <dsp:txXfrm rot="-5400000">
        <a:off x="2976156" y="1669517"/>
        <a:ext cx="6675221" cy="1012303"/>
      </dsp:txXfrm>
    </dsp:sp>
    <dsp:sp modelId="{40EEF08B-4978-4DCB-B8B4-E2EC6708545D}">
      <dsp:nvSpPr>
        <dsp:cNvPr id="0" name=""/>
        <dsp:cNvSpPr/>
      </dsp:nvSpPr>
      <dsp:spPr>
        <a:xfrm>
          <a:off x="809459" y="1474525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 smtClean="0"/>
            <a:t>Perikardit</a:t>
          </a:r>
          <a:r>
            <a:rPr lang="tr-TR" sz="3400" kern="1200" dirty="0" smtClean="0"/>
            <a:t> Ağrısı</a:t>
          </a:r>
          <a:endParaRPr lang="tr-TR" sz="3400" kern="1200" dirty="0"/>
        </a:p>
      </dsp:txBody>
      <dsp:txXfrm>
        <a:off x="877913" y="1542979"/>
        <a:ext cx="2029789" cy="1265378"/>
      </dsp:txXfrm>
    </dsp:sp>
    <dsp:sp modelId="{F34BEDED-17AC-4485-9C04-49CF663EC310}">
      <dsp:nvSpPr>
        <dsp:cNvPr id="0" name=""/>
        <dsp:cNvSpPr/>
      </dsp:nvSpPr>
      <dsp:spPr>
        <a:xfrm rot="5400000">
          <a:off x="5701871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Yutmakla artar</a:t>
          </a:r>
          <a:endParaRPr lang="tr-TR" sz="2400" kern="1200" dirty="0"/>
        </a:p>
      </dsp:txBody>
      <dsp:txXfrm rot="-5400000">
        <a:off x="2897794" y="3141918"/>
        <a:ext cx="6675221" cy="1012303"/>
      </dsp:txXfrm>
    </dsp:sp>
    <dsp:sp modelId="{90D1DE33-D574-4423-A9E8-3E8B43CA9141}">
      <dsp:nvSpPr>
        <dsp:cNvPr id="0" name=""/>
        <dsp:cNvSpPr/>
      </dsp:nvSpPr>
      <dsp:spPr>
        <a:xfrm>
          <a:off x="809459" y="2946926"/>
          <a:ext cx="2088335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 smtClean="0"/>
            <a:t>Özefagial</a:t>
          </a:r>
          <a:r>
            <a:rPr lang="tr-TR" sz="3400" kern="1200" dirty="0" smtClean="0"/>
            <a:t> Ağrı</a:t>
          </a:r>
          <a:endParaRPr lang="tr-TR" sz="3400" kern="1200" dirty="0"/>
        </a:p>
      </dsp:txBody>
      <dsp:txXfrm>
        <a:off x="877913" y="3015380"/>
        <a:ext cx="1951427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649833" y="-2596502"/>
          <a:ext cx="122586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100" kern="1200" spc="-6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1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1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r>
            <a:rPr lang="tr-TR" sz="21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100" kern="1200" spc="-9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1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215398"/>
        <a:ext cx="6670142" cy="1106183"/>
      </dsp:txXfrm>
    </dsp:sp>
    <dsp:sp modelId="{941DF803-1D7D-47F5-B9CE-3F623802A8F0}">
      <dsp:nvSpPr>
        <dsp:cNvPr id="0" name=""/>
        <dsp:cNvSpPr/>
      </dsp:nvSpPr>
      <dsp:spPr>
        <a:xfrm>
          <a:off x="887840" y="2321"/>
          <a:ext cx="2009934" cy="15323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Akut solunum yetmezliği</a:t>
          </a:r>
          <a:endParaRPr lang="tr-TR" sz="2400" kern="1200" dirty="0"/>
        </a:p>
      </dsp:txBody>
      <dsp:txXfrm>
        <a:off x="962642" y="77123"/>
        <a:ext cx="1860330" cy="1382730"/>
      </dsp:txXfrm>
    </dsp:sp>
    <dsp:sp modelId="{BA62701A-1CFA-459E-A8C0-AA4A4B1BE20D}">
      <dsp:nvSpPr>
        <dsp:cNvPr id="0" name=""/>
        <dsp:cNvSpPr/>
      </dsp:nvSpPr>
      <dsp:spPr>
        <a:xfrm rot="5400000">
          <a:off x="5511476" y="-987551"/>
          <a:ext cx="1502582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000" kern="1200" spc="-9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000" kern="1200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000" kern="1200" spc="-5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kern="1200" spc="-6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 rot="-5400000">
        <a:off x="2897775" y="1699500"/>
        <a:ext cx="6656634" cy="1355882"/>
      </dsp:txXfrm>
    </dsp:sp>
    <dsp:sp modelId="{3E289658-B426-47CD-B036-A1BEF6BD6BE3}">
      <dsp:nvSpPr>
        <dsp:cNvPr id="0" name=""/>
        <dsp:cNvSpPr/>
      </dsp:nvSpPr>
      <dsp:spPr>
        <a:xfrm>
          <a:off x="887840" y="1611273"/>
          <a:ext cx="2009934" cy="15323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Terleme</a:t>
          </a:r>
          <a:endParaRPr lang="tr-TR" sz="2400" kern="1200" dirty="0"/>
        </a:p>
      </dsp:txBody>
      <dsp:txXfrm>
        <a:off x="962642" y="1686075"/>
        <a:ext cx="1860330" cy="1382730"/>
      </dsp:txXfrm>
    </dsp:sp>
    <dsp:sp modelId="{4B42517E-66D7-4388-8FC7-0A7A2972532A}">
      <dsp:nvSpPr>
        <dsp:cNvPr id="0" name=""/>
        <dsp:cNvSpPr/>
      </dsp:nvSpPr>
      <dsp:spPr>
        <a:xfrm rot="5400000">
          <a:off x="5506517" y="621399"/>
          <a:ext cx="151250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+mn-lt"/>
              <a:cs typeface="Constantia"/>
            </a:rPr>
            <a:t>Pulmoner</a:t>
          </a:r>
          <a:r>
            <a:rPr lang="tr-TR" sz="2000" kern="1200" spc="-40" dirty="0" smtClean="0">
              <a:latin typeface="+mn-lt"/>
              <a:cs typeface="Constantia"/>
            </a:rPr>
            <a:t>  </a:t>
          </a:r>
          <a:r>
            <a:rPr lang="tr-TR" sz="2000" kern="1200" spc="-5" dirty="0" err="1" smtClean="0">
              <a:latin typeface="+mn-lt"/>
              <a:cs typeface="Constantia"/>
            </a:rPr>
            <a:t>emboli</a:t>
          </a:r>
          <a:endParaRPr lang="tr-T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+mn-lt"/>
              <a:cs typeface="Constantia"/>
            </a:rPr>
            <a:t>Akut</a:t>
          </a:r>
          <a:r>
            <a:rPr lang="tr-TR" sz="2000" kern="1200" spc="-100" dirty="0" smtClean="0">
              <a:latin typeface="+mn-lt"/>
              <a:cs typeface="Constantia"/>
            </a:rPr>
            <a:t> </a:t>
          </a:r>
          <a:r>
            <a:rPr lang="tr-TR" sz="2000" kern="1200" dirty="0" smtClean="0">
              <a:latin typeface="+mn-lt"/>
              <a:cs typeface="Constantia"/>
            </a:rPr>
            <a:t>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+mn-lt"/>
              <a:cs typeface="Constantia"/>
            </a:rPr>
            <a:t>Aort</a:t>
          </a:r>
          <a:r>
            <a:rPr lang="tr-TR" sz="2000" kern="1200" spc="-45" dirty="0" smtClean="0">
              <a:latin typeface="+mn-lt"/>
              <a:cs typeface="Constantia"/>
            </a:rPr>
            <a:t> </a:t>
          </a:r>
          <a:r>
            <a:rPr lang="tr-TR" sz="2000" kern="1200" spc="-5" dirty="0" err="1" smtClean="0">
              <a:latin typeface="+mn-lt"/>
              <a:cs typeface="Constantia"/>
            </a:rPr>
            <a:t>diseksiyonu</a:t>
          </a:r>
          <a:endParaRPr lang="tr-TR" sz="2000" kern="1200" spc="-5" dirty="0" smtClean="0">
            <a:latin typeface="+mn-lt"/>
            <a:cs typeface="Constantia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 smtClean="0">
              <a:latin typeface="+mn-lt"/>
              <a:cs typeface="Constantia"/>
            </a:rPr>
            <a:t>Özefagus</a:t>
          </a:r>
          <a:r>
            <a:rPr lang="tr-TR" sz="2000" kern="1200" spc="-95" dirty="0" smtClean="0">
              <a:latin typeface="+mn-lt"/>
              <a:cs typeface="Constantia"/>
            </a:rPr>
            <a:t>  </a:t>
          </a:r>
          <a:r>
            <a:rPr lang="tr-TR" sz="2000" kern="1200" dirty="0" err="1" smtClean="0">
              <a:latin typeface="+mn-lt"/>
              <a:cs typeface="Constantia"/>
            </a:rPr>
            <a:t>rüptürü</a:t>
          </a:r>
          <a:endParaRPr lang="tr-TR" sz="2000" kern="1200" dirty="0" smtClean="0">
            <a:latin typeface="+mn-lt"/>
            <a:cs typeface="Constantia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 smtClean="0">
              <a:latin typeface="+mn-lt"/>
              <a:cs typeface="Constantia"/>
            </a:rPr>
            <a:t>Perikardit</a:t>
          </a:r>
          <a:endParaRPr lang="tr-TR" sz="2000" kern="1200" dirty="0" smtClean="0">
            <a:latin typeface="+mn-lt"/>
            <a:cs typeface="Constantia"/>
          </a:endParaRPr>
        </a:p>
      </dsp:txBody>
      <dsp:txXfrm rot="-5400000">
        <a:off x="2897775" y="3303975"/>
        <a:ext cx="6656150" cy="1364832"/>
      </dsp:txXfrm>
    </dsp:sp>
    <dsp:sp modelId="{0AB4F0D8-BB08-46BF-A8ED-D5D750998125}">
      <dsp:nvSpPr>
        <dsp:cNvPr id="0" name=""/>
        <dsp:cNvSpPr/>
      </dsp:nvSpPr>
      <dsp:spPr>
        <a:xfrm>
          <a:off x="887840" y="3220224"/>
          <a:ext cx="2009934" cy="15323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Hipotansiyon</a:t>
          </a:r>
          <a:endParaRPr lang="tr-TR" sz="2400" kern="1200" dirty="0"/>
        </a:p>
      </dsp:txBody>
      <dsp:txXfrm>
        <a:off x="962642" y="3295026"/>
        <a:ext cx="1860330" cy="1382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395149" y="-2500368"/>
          <a:ext cx="1717005" cy="6719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1800" kern="1200" spc="-1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Aort </a:t>
          </a:r>
          <a:r>
            <a:rPr lang="tr-TR" sz="18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r>
            <a:rPr lang="tr-TR" sz="18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z="1800" kern="1200" spc="-10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sz="18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18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18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3853" y="84745"/>
        <a:ext cx="6635782" cy="1549371"/>
      </dsp:txXfrm>
    </dsp:sp>
    <dsp:sp modelId="{941DF803-1D7D-47F5-B9CE-3F623802A8F0}">
      <dsp:nvSpPr>
        <dsp:cNvPr id="0" name=""/>
        <dsp:cNvSpPr/>
      </dsp:nvSpPr>
      <dsp:spPr>
        <a:xfrm>
          <a:off x="887840" y="232652"/>
          <a:ext cx="2006011" cy="1253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Taşikardi</a:t>
          </a:r>
          <a:endParaRPr lang="tr-TR" sz="2200" kern="1200" dirty="0"/>
        </a:p>
      </dsp:txBody>
      <dsp:txXfrm>
        <a:off x="949034" y="293846"/>
        <a:ext cx="1883623" cy="1131171"/>
      </dsp:txXfrm>
    </dsp:sp>
    <dsp:sp modelId="{BA62701A-1CFA-459E-A8C0-AA4A4B1BE20D}">
      <dsp:nvSpPr>
        <dsp:cNvPr id="0" name=""/>
        <dsp:cNvSpPr/>
      </dsp:nvSpPr>
      <dsp:spPr>
        <a:xfrm rot="5400000">
          <a:off x="5761343" y="-957600"/>
          <a:ext cx="100284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Koroner </a:t>
          </a:r>
          <a:r>
            <a:rPr lang="tr-TR" sz="17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r>
            <a:rPr lang="tr-TR" sz="17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1954923"/>
        <a:ext cx="6681029" cy="904937"/>
      </dsp:txXfrm>
    </dsp:sp>
    <dsp:sp modelId="{3E289658-B426-47CD-B036-A1BEF6BD6BE3}">
      <dsp:nvSpPr>
        <dsp:cNvPr id="0" name=""/>
        <dsp:cNvSpPr/>
      </dsp:nvSpPr>
      <dsp:spPr>
        <a:xfrm>
          <a:off x="887840" y="1780612"/>
          <a:ext cx="2009934" cy="1253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 smtClean="0"/>
            <a:t>Bradikardi</a:t>
          </a:r>
          <a:endParaRPr lang="tr-TR" sz="2200" kern="1200" dirty="0"/>
        </a:p>
      </dsp:txBody>
      <dsp:txXfrm>
        <a:off x="949034" y="1841806"/>
        <a:ext cx="1887546" cy="1131171"/>
      </dsp:txXfrm>
    </dsp:sp>
    <dsp:sp modelId="{4B42517E-66D7-4388-8FC7-0A7A2972532A}">
      <dsp:nvSpPr>
        <dsp:cNvPr id="0" name=""/>
        <dsp:cNvSpPr/>
      </dsp:nvSpPr>
      <dsp:spPr>
        <a:xfrm rot="5400000">
          <a:off x="5761343" y="358637"/>
          <a:ext cx="100284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z="1700" kern="1200" spc="-5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700" kern="1200" spc="-7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7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sz="17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1700" kern="1200" spc="-1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7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3271161"/>
        <a:ext cx="6681029" cy="904937"/>
      </dsp:txXfrm>
    </dsp:sp>
    <dsp:sp modelId="{0AB4F0D8-BB08-46BF-A8ED-D5D750998125}">
      <dsp:nvSpPr>
        <dsp:cNvPr id="0" name=""/>
        <dsp:cNvSpPr/>
      </dsp:nvSpPr>
      <dsp:spPr>
        <a:xfrm>
          <a:off x="887840" y="3096849"/>
          <a:ext cx="2009934" cy="1253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Hipertansiyon</a:t>
          </a:r>
          <a:endParaRPr lang="tr-TR" sz="2200" kern="1200" dirty="0"/>
        </a:p>
      </dsp:txBody>
      <dsp:txXfrm>
        <a:off x="949034" y="3158043"/>
        <a:ext cx="1887546" cy="113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591257" y="-2661723"/>
          <a:ext cx="134302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kern="1200" spc="-7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z="20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6" y="97319"/>
        <a:ext cx="6664423" cy="1211898"/>
      </dsp:txXfrm>
    </dsp:sp>
    <dsp:sp modelId="{941DF803-1D7D-47F5-B9CE-3F623802A8F0}">
      <dsp:nvSpPr>
        <dsp:cNvPr id="0" name=""/>
        <dsp:cNvSpPr/>
      </dsp:nvSpPr>
      <dsp:spPr>
        <a:xfrm>
          <a:off x="887840" y="2124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Ateş</a:t>
          </a:r>
          <a:endParaRPr lang="tr-TR" sz="2900" kern="1200" dirty="0"/>
        </a:p>
      </dsp:txBody>
      <dsp:txXfrm>
        <a:off x="956294" y="70578"/>
        <a:ext cx="1873026" cy="1265378"/>
      </dsp:txXfrm>
    </dsp:sp>
    <dsp:sp modelId="{BA62701A-1CFA-459E-A8C0-AA4A4B1BE20D}">
      <dsp:nvSpPr>
        <dsp:cNvPr id="0" name=""/>
        <dsp:cNvSpPr/>
      </dsp:nvSpPr>
      <dsp:spPr>
        <a:xfrm rot="5400000">
          <a:off x="5701852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4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4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10" dirty="0" err="1" smtClean="0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1669517"/>
        <a:ext cx="6675221" cy="1012303"/>
      </dsp:txXfrm>
    </dsp:sp>
    <dsp:sp modelId="{3E289658-B426-47CD-B036-A1BEF6BD6BE3}">
      <dsp:nvSpPr>
        <dsp:cNvPr id="0" name=""/>
        <dsp:cNvSpPr/>
      </dsp:nvSpPr>
      <dsp:spPr>
        <a:xfrm>
          <a:off x="887840" y="1474525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err="1" smtClean="0"/>
            <a:t>Hipoksemi</a:t>
          </a:r>
          <a:endParaRPr lang="tr-TR" sz="2900" kern="1200" dirty="0"/>
        </a:p>
      </dsp:txBody>
      <dsp:txXfrm>
        <a:off x="956294" y="1542979"/>
        <a:ext cx="1873026" cy="1265378"/>
      </dsp:txXfrm>
    </dsp:sp>
    <dsp:sp modelId="{4B42517E-66D7-4388-8FC7-0A7A2972532A}">
      <dsp:nvSpPr>
        <dsp:cNvPr id="0" name=""/>
        <dsp:cNvSpPr/>
      </dsp:nvSpPr>
      <dsp:spPr>
        <a:xfrm rot="5400000">
          <a:off x="5701852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400" kern="1200" spc="-8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400" kern="1200" spc="-7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3141918"/>
        <a:ext cx="6675221" cy="1012303"/>
      </dsp:txXfrm>
    </dsp:sp>
    <dsp:sp modelId="{0AB4F0D8-BB08-46BF-A8ED-D5D750998125}">
      <dsp:nvSpPr>
        <dsp:cNvPr id="0" name=""/>
        <dsp:cNvSpPr/>
      </dsp:nvSpPr>
      <dsp:spPr>
        <a:xfrm>
          <a:off x="887840" y="2946926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Yeni Üfürüm</a:t>
          </a:r>
          <a:endParaRPr lang="tr-TR" sz="2900" kern="1200" dirty="0"/>
        </a:p>
      </dsp:txBody>
      <dsp:txXfrm>
        <a:off x="956294" y="3015380"/>
        <a:ext cx="1873026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701852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Aort </a:t>
          </a:r>
          <a:r>
            <a:rPr lang="tr-TR" sz="2400" kern="1200" dirty="0" err="1" smtClean="0"/>
            <a:t>Diseksiyonu</a:t>
          </a:r>
          <a:endParaRPr lang="tr-TR" sz="2400" kern="1200" dirty="0"/>
        </a:p>
      </dsp:txBody>
      <dsp:txXfrm rot="-5400000">
        <a:off x="2897775" y="197117"/>
        <a:ext cx="6675221" cy="1012303"/>
      </dsp:txXfrm>
    </dsp:sp>
    <dsp:sp modelId="{941DF803-1D7D-47F5-B9CE-3F623802A8F0}">
      <dsp:nvSpPr>
        <dsp:cNvPr id="0" name=""/>
        <dsp:cNvSpPr/>
      </dsp:nvSpPr>
      <dsp:spPr>
        <a:xfrm>
          <a:off x="887840" y="2124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Ekstremiteler</a:t>
          </a:r>
          <a:r>
            <a:rPr lang="tr-TR" sz="23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 arasında</a:t>
          </a:r>
          <a:r>
            <a:rPr lang="tr-TR" sz="23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kan basıncı </a:t>
          </a:r>
          <a:r>
            <a:rPr lang="tr-TR" sz="23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farkı</a:t>
          </a:r>
          <a:endParaRPr lang="tr-TR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6294" y="70578"/>
        <a:ext cx="1873026" cy="1265378"/>
      </dsp:txXfrm>
    </dsp:sp>
    <dsp:sp modelId="{BA62701A-1CFA-459E-A8C0-AA4A4B1BE20D}">
      <dsp:nvSpPr>
        <dsp:cNvPr id="0" name=""/>
        <dsp:cNvSpPr/>
      </dsp:nvSpPr>
      <dsp:spPr>
        <a:xfrm rot="5400000">
          <a:off x="5701852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Perikardit</a:t>
          </a:r>
          <a:endParaRPr lang="tr-TR" sz="2400" kern="1200" dirty="0"/>
        </a:p>
      </dsp:txBody>
      <dsp:txXfrm rot="-5400000">
        <a:off x="2897775" y="1669517"/>
        <a:ext cx="6675221" cy="1012303"/>
      </dsp:txXfrm>
    </dsp:sp>
    <dsp:sp modelId="{3E289658-B426-47CD-B036-A1BEF6BD6BE3}">
      <dsp:nvSpPr>
        <dsp:cNvPr id="0" name=""/>
        <dsp:cNvSpPr/>
      </dsp:nvSpPr>
      <dsp:spPr>
        <a:xfrm>
          <a:off x="887840" y="1474525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Dar nabız</a:t>
          </a:r>
          <a:r>
            <a:rPr lang="tr-TR" sz="2300" kern="1200" spc="-5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3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basıncı</a:t>
          </a:r>
          <a:endParaRPr lang="tr-TR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6294" y="1542979"/>
        <a:ext cx="1873026" cy="1265378"/>
      </dsp:txXfrm>
    </dsp:sp>
    <dsp:sp modelId="{4B42517E-66D7-4388-8FC7-0A7A2972532A}">
      <dsp:nvSpPr>
        <dsp:cNvPr id="0" name=""/>
        <dsp:cNvSpPr/>
      </dsp:nvSpPr>
      <dsp:spPr>
        <a:xfrm rot="5400000">
          <a:off x="5701852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Perikardit</a:t>
          </a:r>
          <a:endParaRPr lang="tr-TR" sz="2400" kern="1200" dirty="0"/>
        </a:p>
      </dsp:txBody>
      <dsp:txXfrm rot="-5400000">
        <a:off x="2897775" y="3141918"/>
        <a:ext cx="6675221" cy="1012303"/>
      </dsp:txXfrm>
    </dsp:sp>
    <dsp:sp modelId="{0AB4F0D8-BB08-46BF-A8ED-D5D750998125}">
      <dsp:nvSpPr>
        <dsp:cNvPr id="0" name=""/>
        <dsp:cNvSpPr/>
      </dsp:nvSpPr>
      <dsp:spPr>
        <a:xfrm>
          <a:off x="887840" y="2946926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z="2300" kern="1200" spc="-7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3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z="23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z="23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6294" y="3015380"/>
        <a:ext cx="1873026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682207" y="-2637092"/>
          <a:ext cx="116111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Pnömotoraks</a:t>
          </a:r>
          <a:endParaRPr lang="tr-TR" sz="2400" kern="1200" dirty="0"/>
        </a:p>
      </dsp:txBody>
      <dsp:txXfrm rot="-5400000">
        <a:off x="2897775" y="204021"/>
        <a:ext cx="6673303" cy="1047757"/>
      </dsp:txXfrm>
    </dsp:sp>
    <dsp:sp modelId="{941DF803-1D7D-47F5-B9CE-3F623802A8F0}">
      <dsp:nvSpPr>
        <dsp:cNvPr id="0" name=""/>
        <dsp:cNvSpPr/>
      </dsp:nvSpPr>
      <dsp:spPr>
        <a:xfrm>
          <a:off x="887840" y="2199"/>
          <a:ext cx="2009934" cy="1451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Tek taraflı azalmış/olmayan solunum sesi</a:t>
          </a:r>
          <a:endParaRPr lang="tr-TR" sz="2400" kern="1200" dirty="0"/>
        </a:p>
      </dsp:txBody>
      <dsp:txXfrm>
        <a:off x="958691" y="73050"/>
        <a:ext cx="1868232" cy="1309697"/>
      </dsp:txXfrm>
    </dsp:sp>
    <dsp:sp modelId="{BA62701A-1CFA-459E-A8C0-AA4A4B1BE20D}">
      <dsp:nvSpPr>
        <dsp:cNvPr id="0" name=""/>
        <dsp:cNvSpPr/>
      </dsp:nvSpPr>
      <dsp:spPr>
        <a:xfrm rot="5400000">
          <a:off x="5682207" y="-1113123"/>
          <a:ext cx="116111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err="1" smtClean="0">
              <a:latin typeface="Constantia"/>
              <a:cs typeface="Constantia"/>
            </a:rPr>
            <a:t>Pnömotoraks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err="1" smtClean="0">
              <a:latin typeface="Constantia"/>
              <a:cs typeface="Constantia"/>
            </a:rPr>
            <a:t>Özefagus</a:t>
          </a:r>
          <a:r>
            <a:rPr lang="tr-TR" sz="2400" kern="1200" spc="-5" dirty="0" smtClean="0">
              <a:latin typeface="Constantia"/>
              <a:cs typeface="Constantia"/>
            </a:rPr>
            <a:t> </a:t>
          </a:r>
          <a:r>
            <a:rPr lang="tr-TR" sz="2400" kern="1200" spc="-5" dirty="0" err="1" smtClean="0">
              <a:latin typeface="Constantia"/>
              <a:cs typeface="Constantia"/>
            </a:rPr>
            <a:t>rüptürü</a:t>
          </a:r>
          <a:endParaRPr lang="tr-TR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onstantia"/>
              <a:cs typeface="Constantia"/>
            </a:rPr>
            <a:t>Mediastinit</a:t>
          </a:r>
          <a:endParaRPr lang="tr-TR" sz="2000" kern="1200" dirty="0"/>
        </a:p>
      </dsp:txBody>
      <dsp:txXfrm rot="-5400000">
        <a:off x="2897775" y="1727990"/>
        <a:ext cx="6673303" cy="1047757"/>
      </dsp:txXfrm>
    </dsp:sp>
    <dsp:sp modelId="{3E289658-B426-47CD-B036-A1BEF6BD6BE3}">
      <dsp:nvSpPr>
        <dsp:cNvPr id="0" name=""/>
        <dsp:cNvSpPr/>
      </dsp:nvSpPr>
      <dsp:spPr>
        <a:xfrm>
          <a:off x="887840" y="1526169"/>
          <a:ext cx="2009934" cy="1451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Subkutan</a:t>
          </a:r>
          <a:r>
            <a:rPr lang="tr-TR" sz="2400" kern="1200" dirty="0" smtClean="0"/>
            <a:t> Amfizem</a:t>
          </a:r>
          <a:endParaRPr lang="tr-TR" sz="2400" kern="1200" dirty="0"/>
        </a:p>
      </dsp:txBody>
      <dsp:txXfrm>
        <a:off x="958691" y="1597020"/>
        <a:ext cx="1868232" cy="1309697"/>
      </dsp:txXfrm>
    </dsp:sp>
    <dsp:sp modelId="{4B42517E-66D7-4388-8FC7-0A7A2972532A}">
      <dsp:nvSpPr>
        <dsp:cNvPr id="0" name=""/>
        <dsp:cNvSpPr/>
      </dsp:nvSpPr>
      <dsp:spPr>
        <a:xfrm rot="5400000">
          <a:off x="5682207" y="410846"/>
          <a:ext cx="116111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 smtClean="0"/>
            <a:t>Perikardit</a:t>
          </a:r>
          <a:endParaRPr lang="tr-TR" sz="2400" kern="1200" dirty="0"/>
        </a:p>
      </dsp:txBody>
      <dsp:txXfrm rot="-5400000">
        <a:off x="2897775" y="3251960"/>
        <a:ext cx="6673303" cy="1047757"/>
      </dsp:txXfrm>
    </dsp:sp>
    <dsp:sp modelId="{0AB4F0D8-BB08-46BF-A8ED-D5D750998125}">
      <dsp:nvSpPr>
        <dsp:cNvPr id="0" name=""/>
        <dsp:cNvSpPr/>
      </dsp:nvSpPr>
      <dsp:spPr>
        <a:xfrm>
          <a:off x="887840" y="3050138"/>
          <a:ext cx="2009934" cy="1451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z="2600" kern="1200" spc="-7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6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z="26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z="26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8691" y="3120989"/>
        <a:ext cx="1868232" cy="1309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5858179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kern="1200" spc="-4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z="20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Pankreatit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54102" y="197117"/>
        <a:ext cx="6675221" cy="1012303"/>
      </dsp:txXfrm>
    </dsp:sp>
    <dsp:sp modelId="{F537CBCC-D81E-4C72-A8E0-001A03109BFE}">
      <dsp:nvSpPr>
        <dsp:cNvPr id="0" name=""/>
        <dsp:cNvSpPr/>
      </dsp:nvSpPr>
      <dsp:spPr>
        <a:xfrm>
          <a:off x="731513" y="2124"/>
          <a:ext cx="232258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pc="-5" dirty="0" err="1" smtClean="0">
              <a:latin typeface="Calibri" panose="020F0502020204030204" pitchFamily="34" charset="0"/>
              <a:cs typeface="Calibri" panose="020F0502020204030204" pitchFamily="34" charset="0"/>
            </a:rPr>
            <a:t>Epigastrik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z="27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z="2700" kern="1200" spc="-10" dirty="0" smtClean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iye</a:t>
          </a:r>
          <a:r>
            <a:rPr lang="tr-TR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endParaRPr lang="tr-TR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9967" y="70578"/>
        <a:ext cx="2185680" cy="1265378"/>
      </dsp:txXfrm>
    </dsp:sp>
    <dsp:sp modelId="{0477FBC0-5683-4B54-8EF3-A54A77BC5233}">
      <dsp:nvSpPr>
        <dsp:cNvPr id="0" name=""/>
        <dsp:cNvSpPr/>
      </dsp:nvSpPr>
      <dsp:spPr>
        <a:xfrm rot="5400000">
          <a:off x="5832929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 smtClean="0"/>
            <a:t>Pankreatit</a:t>
          </a:r>
          <a:endParaRPr lang="tr-TR" sz="2000" kern="1200" dirty="0"/>
        </a:p>
      </dsp:txBody>
      <dsp:txXfrm rot="-5400000">
        <a:off x="3028852" y="1669517"/>
        <a:ext cx="6675221" cy="1012303"/>
      </dsp:txXfrm>
    </dsp:sp>
    <dsp:sp modelId="{A2F31068-02B2-45AD-B907-54241142C6FD}">
      <dsp:nvSpPr>
        <dsp:cNvPr id="0" name=""/>
        <dsp:cNvSpPr/>
      </dsp:nvSpPr>
      <dsp:spPr>
        <a:xfrm>
          <a:off x="731513" y="1474525"/>
          <a:ext cx="229733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Sol 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üst</a:t>
          </a:r>
          <a:r>
            <a:rPr lang="tr-TR" sz="2700" kern="1200" spc="-8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9967" y="1542979"/>
        <a:ext cx="2160430" cy="1265378"/>
      </dsp:txXfrm>
    </dsp:sp>
    <dsp:sp modelId="{4E5A9A1A-0D8B-44AA-837B-0D853E94FDF4}">
      <dsp:nvSpPr>
        <dsp:cNvPr id="0" name=""/>
        <dsp:cNvSpPr/>
      </dsp:nvSpPr>
      <dsp:spPr>
        <a:xfrm rot="5400000">
          <a:off x="5805938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 smtClean="0"/>
            <a:t>Kolesistit</a:t>
          </a:r>
          <a:endParaRPr lang="tr-TR" sz="2000" kern="1200" dirty="0"/>
        </a:p>
      </dsp:txBody>
      <dsp:txXfrm rot="-5400000">
        <a:off x="3001861" y="3141918"/>
        <a:ext cx="6675221" cy="1012303"/>
      </dsp:txXfrm>
    </dsp:sp>
    <dsp:sp modelId="{FA927C22-03BE-4BF8-A24A-42FBD83D4ABD}">
      <dsp:nvSpPr>
        <dsp:cNvPr id="0" name=""/>
        <dsp:cNvSpPr/>
      </dsp:nvSpPr>
      <dsp:spPr>
        <a:xfrm>
          <a:off x="731513" y="2946926"/>
          <a:ext cx="227034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Sağ üst</a:t>
          </a:r>
          <a:r>
            <a:rPr lang="tr-TR" sz="2700" kern="1200" spc="-65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700" kern="1200" spc="-5" dirty="0" smtClean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9967" y="3015380"/>
        <a:ext cx="2133439" cy="12653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4904608" y="-1121854"/>
          <a:ext cx="302897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 smtClean="0">
              <a:latin typeface="+mn-lt"/>
              <a:ea typeface="+mn-ea"/>
              <a:cs typeface="+mn-cs"/>
            </a:rPr>
            <a:t>Ağrının 3.saatinden itibaren yükselir.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 smtClean="0">
              <a:latin typeface="+mn-lt"/>
              <a:ea typeface="+mn-ea"/>
              <a:cs typeface="+mn-cs"/>
            </a:rPr>
            <a:t>Üç saatten kısa süreli ağrı ile başvuran olgularda, yanlış negatif sonuçlara yol açmakta 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 smtClean="0">
              <a:latin typeface="+mn-lt"/>
              <a:ea typeface="+mn-ea"/>
              <a:cs typeface="+mn-cs"/>
            </a:rPr>
            <a:t>Ağrı süresinden 8-12 saat sonra </a:t>
          </a:r>
          <a:r>
            <a:rPr lang="tr-TR" sz="2400" b="0" i="0" kern="1200" dirty="0" err="1" smtClean="0">
              <a:latin typeface="+mn-lt"/>
              <a:ea typeface="+mn-ea"/>
              <a:cs typeface="+mn-cs"/>
            </a:rPr>
            <a:t>spesifitesi</a:t>
          </a:r>
          <a:r>
            <a:rPr lang="tr-TR" sz="2400" b="0" i="0" kern="1200" dirty="0" smtClean="0">
              <a:latin typeface="+mn-lt"/>
              <a:ea typeface="+mn-ea"/>
              <a:cs typeface="+mn-cs"/>
            </a:rPr>
            <a:t> %97 </a:t>
          </a:r>
          <a:r>
            <a:rPr lang="tr-TR" sz="2400" b="0" i="0" kern="1200" dirty="0" err="1" smtClean="0">
              <a:latin typeface="+mn-lt"/>
              <a:ea typeface="+mn-ea"/>
              <a:cs typeface="+mn-cs"/>
            </a:rPr>
            <a:t>nin</a:t>
          </a:r>
          <a:r>
            <a:rPr lang="tr-TR" sz="2400" b="0" i="0" kern="1200" dirty="0" smtClean="0">
              <a:latin typeface="+mn-lt"/>
              <a:ea typeface="+mn-ea"/>
              <a:cs typeface="+mn-cs"/>
            </a:rPr>
            <a:t> üzerindedir.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 smtClean="0">
              <a:latin typeface="+mn-lt"/>
              <a:ea typeface="+mn-ea"/>
              <a:cs typeface="+mn-cs"/>
            </a:rPr>
            <a:t>Ağrının süresi 8-12 saati geçiyorsa CK-MB düzeyleri hala normalse ve EKG bulgusu yoksa Mİ dışlanmış sayılmalıdır.</a:t>
          </a:r>
        </a:p>
      </dsp:txBody>
      <dsp:txXfrm rot="-5400000">
        <a:off x="3054102" y="876514"/>
        <a:ext cx="6582122" cy="2733247"/>
      </dsp:txXfrm>
    </dsp:sp>
    <dsp:sp modelId="{F537CBCC-D81E-4C72-A8E0-001A03109BFE}">
      <dsp:nvSpPr>
        <dsp:cNvPr id="0" name=""/>
        <dsp:cNvSpPr/>
      </dsp:nvSpPr>
      <dsp:spPr>
        <a:xfrm>
          <a:off x="731513" y="704772"/>
          <a:ext cx="2322588" cy="3076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CK-MB</a:t>
          </a:r>
          <a:endParaRPr lang="tr-TR" sz="3600" kern="1200" dirty="0"/>
        </a:p>
      </dsp:txBody>
      <dsp:txXfrm>
        <a:off x="844892" y="818151"/>
        <a:ext cx="2095830" cy="284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587BB-636E-44AE-A007-582C01A78E5A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FF1E6-7FED-4C3D-A525-3D721013C0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43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Cayley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Vach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W. An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 he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management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chestpain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2010;94:349-74.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FF1E6-7FED-4C3D-A525-3D721013C030}" type="slidenum">
              <a:rPr lang="tr-TR" smtClean="0"/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72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60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78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3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61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20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87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95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1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93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3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468">
              <a:srgbClr val="FFF7DF"/>
            </a:gs>
            <a:gs pos="0">
              <a:schemeClr val="accent4">
                <a:lumMod val="5000"/>
                <a:lumOff val="95000"/>
              </a:schemeClr>
            </a:gs>
            <a:gs pos="100000">
              <a:schemeClr val="accent4">
                <a:lumMod val="45000"/>
                <a:lumOff val="55000"/>
                <a:alpha val="59000"/>
              </a:schemeClr>
            </a:gs>
            <a:gs pos="2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415A-401C-45CE-89D9-D7F85AA846D2}" type="datetimeFigureOut">
              <a:rPr lang="tr-TR" smtClean="0"/>
              <a:t>02.05.2019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2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outpatient-evaluation-of-the-adult-with-chest-pain/abstract/4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Göğüs Ağrısı ile Gelen Hastaya Yaklaşım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Dr. Havva ŞEN</a:t>
            </a:r>
          </a:p>
          <a:p>
            <a:r>
              <a:rPr lang="tr-TR" dirty="0"/>
              <a:t>KTÜ Tıp Fakültesi                               </a:t>
            </a:r>
          </a:p>
          <a:p>
            <a:r>
              <a:rPr lang="tr-TR" dirty="0"/>
              <a:t>Aile Hekimliği Anabilim Dalı </a:t>
            </a:r>
          </a:p>
          <a:p>
            <a:r>
              <a:rPr lang="tr-TR" dirty="0" smtClean="0"/>
              <a:t>02.05.2019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41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Somatik - </a:t>
            </a:r>
            <a:r>
              <a:rPr lang="tr-TR" dirty="0" err="1" smtClean="0"/>
              <a:t>Visseral</a:t>
            </a:r>
            <a:r>
              <a:rPr lang="tr-TR" dirty="0" smtClean="0"/>
              <a:t> göğüs </a:t>
            </a:r>
            <a:r>
              <a:rPr lang="tr-TR" dirty="0"/>
              <a:t>a</a:t>
            </a:r>
            <a:r>
              <a:rPr lang="tr-TR" dirty="0" smtClean="0"/>
              <a:t>ğrısı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dirty="0"/>
              <a:t>Somatik; </a:t>
            </a:r>
            <a:endParaRPr lang="tr-TR" dirty="0" smtClean="0"/>
          </a:p>
          <a:p>
            <a:r>
              <a:rPr lang="tr-TR" dirty="0"/>
              <a:t>K</a:t>
            </a:r>
            <a:r>
              <a:rPr lang="tr-TR" dirty="0" smtClean="0"/>
              <a:t>eskin</a:t>
            </a:r>
            <a:r>
              <a:rPr lang="tr-TR" dirty="0"/>
              <a:t>, </a:t>
            </a:r>
            <a:r>
              <a:rPr lang="tr-TR" dirty="0" smtClean="0"/>
              <a:t>iyi </a:t>
            </a:r>
            <a:r>
              <a:rPr lang="tr-TR" dirty="0"/>
              <a:t>tanımlanan ve lokalize </a:t>
            </a:r>
            <a:r>
              <a:rPr lang="tr-TR" dirty="0" smtClean="0"/>
              <a:t>edilen </a:t>
            </a:r>
          </a:p>
          <a:p>
            <a:r>
              <a:rPr lang="tr-TR" dirty="0" smtClean="0"/>
              <a:t>Göğüs </a:t>
            </a:r>
            <a:r>
              <a:rPr lang="tr-TR" dirty="0"/>
              <a:t>duvarından kaynaklanan </a:t>
            </a:r>
            <a:r>
              <a:rPr lang="tr-TR" dirty="0" smtClean="0"/>
              <a:t>ağrı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dirty="0" err="1"/>
              <a:t>Visseral</a:t>
            </a:r>
            <a:r>
              <a:rPr lang="tr-TR" dirty="0"/>
              <a:t>; </a:t>
            </a:r>
            <a:endParaRPr lang="tr-TR" dirty="0" smtClean="0"/>
          </a:p>
          <a:p>
            <a:r>
              <a:rPr lang="tr-TR" dirty="0" err="1"/>
              <a:t>K</a:t>
            </a:r>
            <a:r>
              <a:rPr lang="tr-TR" dirty="0" err="1" smtClean="0"/>
              <a:t>ünt</a:t>
            </a:r>
            <a:r>
              <a:rPr lang="tr-TR" dirty="0"/>
              <a:t>, iyi tanımlanamayan, baskı sızı </a:t>
            </a:r>
            <a:r>
              <a:rPr lang="tr-TR" dirty="0" smtClean="0"/>
              <a:t>şeklinde </a:t>
            </a:r>
          </a:p>
          <a:p>
            <a:r>
              <a:rPr lang="tr-TR" dirty="0" err="1" smtClean="0"/>
              <a:t>Toraks</a:t>
            </a:r>
            <a:r>
              <a:rPr lang="tr-TR" dirty="0" smtClean="0"/>
              <a:t> </a:t>
            </a:r>
            <a:r>
              <a:rPr lang="tr-TR" dirty="0"/>
              <a:t>içindeki organlardan kaynaklanan </a:t>
            </a:r>
            <a:r>
              <a:rPr lang="tr-TR" dirty="0" smtClean="0"/>
              <a:t>ağrı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82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err="1"/>
              <a:t>Visseral</a:t>
            </a:r>
            <a:r>
              <a:rPr lang="tr-TR" sz="3600" dirty="0"/>
              <a:t> tipte göğüs ağrısı ile acil servise başvuran 30 yaş üstü hastaların </a:t>
            </a:r>
            <a:endParaRPr lang="tr-TR" sz="3600" dirty="0" smtClean="0"/>
          </a:p>
          <a:p>
            <a:pPr marL="0" indent="0" algn="ctr">
              <a:buNone/>
            </a:pPr>
            <a:r>
              <a:rPr lang="tr-TR" sz="3600" dirty="0" smtClean="0"/>
              <a:t>yaklaşık </a:t>
            </a:r>
            <a:r>
              <a:rPr lang="tr-TR" sz="3600" dirty="0"/>
              <a:t>%15’inde </a:t>
            </a:r>
            <a:r>
              <a:rPr lang="tr-TR" sz="3600" dirty="0" smtClean="0"/>
              <a:t>Akut </a:t>
            </a:r>
            <a:r>
              <a:rPr lang="tr-TR" sz="3600" dirty="0" err="1" smtClean="0"/>
              <a:t>miyokard</a:t>
            </a:r>
            <a:r>
              <a:rPr lang="tr-TR" sz="3600" dirty="0" smtClean="0"/>
              <a:t> </a:t>
            </a:r>
            <a:r>
              <a:rPr lang="tr-TR" sz="3600" dirty="0" err="1" smtClean="0"/>
              <a:t>infarktüsü</a:t>
            </a:r>
            <a:r>
              <a:rPr lang="tr-TR" sz="3600" dirty="0" smtClean="0"/>
              <a:t>(AMI), </a:t>
            </a:r>
          </a:p>
          <a:p>
            <a:pPr marL="0" indent="0" algn="ctr">
              <a:buNone/>
            </a:pPr>
            <a:r>
              <a:rPr lang="tr-TR" sz="3600" dirty="0" smtClean="0"/>
              <a:t>%25-30 unda </a:t>
            </a:r>
            <a:r>
              <a:rPr lang="tr-TR" sz="3600" dirty="0" err="1" smtClean="0"/>
              <a:t>Unstabil</a:t>
            </a:r>
            <a:r>
              <a:rPr lang="tr-TR" sz="3600" dirty="0" smtClean="0"/>
              <a:t> </a:t>
            </a:r>
            <a:r>
              <a:rPr lang="tr-TR" sz="3600" dirty="0" err="1" smtClean="0"/>
              <a:t>angina</a:t>
            </a:r>
            <a:r>
              <a:rPr lang="tr-TR" sz="3600" dirty="0" smtClean="0"/>
              <a:t> </a:t>
            </a:r>
            <a:r>
              <a:rPr lang="tr-TR" sz="3600" dirty="0" err="1" smtClean="0"/>
              <a:t>pektoris</a:t>
            </a:r>
            <a:r>
              <a:rPr lang="tr-TR" sz="3600" dirty="0" smtClean="0"/>
              <a:t>(USAP) vardır!</a:t>
            </a:r>
            <a:endParaRPr lang="tr-TR" sz="36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117600" y="6176963"/>
            <a:ext cx="1023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Buntinx F, Knockaert D, Bruyninckx R, et al. </a:t>
            </a:r>
            <a:r>
              <a:rPr lang="en-US" sz="1200" dirty="0"/>
              <a:t>Chest pain in general practice or in the hospital emergency department: is it the same? Fam </a:t>
            </a:r>
            <a:r>
              <a:rPr lang="en-US" sz="1200" dirty="0" err="1"/>
              <a:t>Pract</a:t>
            </a:r>
            <a:r>
              <a:rPr lang="en-US" sz="1200" dirty="0"/>
              <a:t>. 2001; 18:586-90</a:t>
            </a:r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30593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göğüs ağrısı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Aniden başlar(tipik </a:t>
            </a:r>
            <a:r>
              <a:rPr lang="tr-TR" dirty="0"/>
              <a:t>olarak 24 saatten </a:t>
            </a:r>
            <a:r>
              <a:rPr lang="tr-TR" dirty="0" smtClean="0"/>
              <a:t>kısa).</a:t>
            </a:r>
          </a:p>
          <a:p>
            <a:r>
              <a:rPr lang="tr-TR" dirty="0"/>
              <a:t>Zamanı tam olarak </a:t>
            </a:r>
            <a:r>
              <a:rPr lang="tr-TR" dirty="0" smtClean="0"/>
              <a:t>tanımlanamaz.</a:t>
            </a:r>
          </a:p>
          <a:p>
            <a:r>
              <a:rPr lang="tr-TR" dirty="0" smtClean="0"/>
              <a:t>Hastayı </a:t>
            </a:r>
            <a:r>
              <a:rPr lang="tr-TR" dirty="0"/>
              <a:t>tıbbi bakım aramaya iter. </a:t>
            </a:r>
            <a:endParaRPr lang="tr-TR" dirty="0" smtClean="0"/>
          </a:p>
          <a:p>
            <a:r>
              <a:rPr lang="tr-TR" dirty="0" smtClean="0"/>
              <a:t>Lokalizasyonu </a:t>
            </a:r>
            <a:r>
              <a:rPr lang="tr-TR" dirty="0"/>
              <a:t>genellikle </a:t>
            </a:r>
            <a:r>
              <a:rPr lang="tr-TR" dirty="0" err="1"/>
              <a:t>anterior</a:t>
            </a:r>
            <a:r>
              <a:rPr lang="tr-TR" dirty="0"/>
              <a:t> </a:t>
            </a:r>
            <a:r>
              <a:rPr lang="tr-TR" dirty="0" err="1"/>
              <a:t>toraksdır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Kişinin </a:t>
            </a:r>
            <a:r>
              <a:rPr lang="tr-TR" dirty="0"/>
              <a:t>aktivitesini ve günlük yaşantısını kısıtlar. </a:t>
            </a:r>
            <a:endParaRPr lang="tr-TR" dirty="0" smtClean="0"/>
          </a:p>
          <a:p>
            <a:r>
              <a:rPr lang="tr-TR" dirty="0" smtClean="0"/>
              <a:t>Hastayı </a:t>
            </a:r>
            <a:r>
              <a:rPr lang="tr-TR" dirty="0"/>
              <a:t>sıkıntıya sokan bir rahatsızlık hissi vardır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1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Tipik - </a:t>
            </a:r>
            <a:r>
              <a:rPr lang="tr-TR" dirty="0" err="1" smtClean="0"/>
              <a:t>Atipik</a:t>
            </a:r>
            <a:r>
              <a:rPr lang="tr-TR" dirty="0" smtClean="0"/>
              <a:t> </a:t>
            </a:r>
            <a:r>
              <a:rPr lang="tr-TR" dirty="0" err="1" smtClean="0"/>
              <a:t>Angina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/>
              <a:t>Tipik </a:t>
            </a:r>
            <a:r>
              <a:rPr lang="tr-TR" b="1" dirty="0" err="1"/>
              <a:t>angina</a:t>
            </a:r>
            <a:r>
              <a:rPr lang="tr-TR" dirty="0"/>
              <a:t>: </a:t>
            </a:r>
          </a:p>
          <a:p>
            <a:r>
              <a:rPr lang="tr-TR" dirty="0" err="1" smtClean="0"/>
              <a:t>substernal</a:t>
            </a:r>
            <a:r>
              <a:rPr lang="tr-TR" dirty="0" smtClean="0"/>
              <a:t> </a:t>
            </a:r>
            <a:r>
              <a:rPr lang="tr-TR" dirty="0"/>
              <a:t>yerleşimli göğüs ağrısı,</a:t>
            </a:r>
          </a:p>
          <a:p>
            <a:r>
              <a:rPr lang="tr-TR" dirty="0"/>
              <a:t>egzersiz ve </a:t>
            </a:r>
            <a:r>
              <a:rPr lang="tr-TR" dirty="0" err="1"/>
              <a:t>emosyonel</a:t>
            </a:r>
            <a:r>
              <a:rPr lang="tr-TR" dirty="0"/>
              <a:t> durum ile </a:t>
            </a:r>
            <a:r>
              <a:rPr lang="tr-TR" dirty="0" err="1"/>
              <a:t>provake</a:t>
            </a:r>
            <a:r>
              <a:rPr lang="tr-TR" dirty="0"/>
              <a:t> edilen, </a:t>
            </a:r>
          </a:p>
          <a:p>
            <a:r>
              <a:rPr lang="tr-TR" dirty="0"/>
              <a:t>istirahat veya nitrat ile geçen </a:t>
            </a:r>
          </a:p>
          <a:p>
            <a:endParaRPr lang="tr-TR" dirty="0"/>
          </a:p>
          <a:p>
            <a:pPr>
              <a:buNone/>
            </a:pPr>
            <a:r>
              <a:rPr lang="tr-TR" b="1" dirty="0" err="1"/>
              <a:t>Atipik</a:t>
            </a:r>
            <a:r>
              <a:rPr lang="tr-TR" b="1" dirty="0"/>
              <a:t> </a:t>
            </a:r>
            <a:r>
              <a:rPr lang="tr-TR" b="1" dirty="0" err="1"/>
              <a:t>angina</a:t>
            </a:r>
            <a:r>
              <a:rPr lang="tr-TR" dirty="0"/>
              <a:t>: yukarıdaki karakterlerden ikisi  </a:t>
            </a:r>
          </a:p>
          <a:p>
            <a:endParaRPr lang="tr-TR" dirty="0"/>
          </a:p>
          <a:p>
            <a:pPr>
              <a:buNone/>
            </a:pPr>
            <a:r>
              <a:rPr lang="tr-TR" b="1" dirty="0" err="1"/>
              <a:t>Non</a:t>
            </a:r>
            <a:r>
              <a:rPr lang="tr-TR" b="1" dirty="0"/>
              <a:t> kardiyak göğüs ağrısı</a:t>
            </a:r>
            <a:r>
              <a:rPr lang="tr-TR" dirty="0"/>
              <a:t>: </a:t>
            </a:r>
            <a:r>
              <a:rPr lang="tr-TR" dirty="0" smtClean="0"/>
              <a:t>yukarıdaki karakterlerden </a:t>
            </a:r>
            <a:r>
              <a:rPr lang="tr-TR" dirty="0"/>
              <a:t>biri veya hiçbiri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07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Kanada Kalp Derneği (CCS</a:t>
            </a:r>
            <a:r>
              <a:rPr lang="tr-TR" dirty="0" smtClean="0"/>
              <a:t>)’ne </a:t>
            </a:r>
            <a:r>
              <a:rPr lang="tr-TR" dirty="0"/>
              <a:t>göre </a:t>
            </a:r>
            <a:r>
              <a:rPr lang="tr-TR" dirty="0" err="1"/>
              <a:t>angina</a:t>
            </a:r>
            <a:r>
              <a:rPr lang="tr-TR" dirty="0"/>
              <a:t> derecelendirmesi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Sınıf </a:t>
            </a:r>
            <a:r>
              <a:rPr lang="tr-TR" dirty="0" smtClean="0"/>
              <a:t>I  : Aşırı şiddetli eforda </a:t>
            </a:r>
            <a:r>
              <a:rPr lang="tr-TR" dirty="0" err="1" smtClean="0"/>
              <a:t>angina</a:t>
            </a:r>
            <a:r>
              <a:rPr lang="tr-TR" dirty="0" smtClean="0"/>
              <a:t>, günlük </a:t>
            </a:r>
            <a:r>
              <a:rPr lang="tr-TR" dirty="0"/>
              <a:t>fiziksel aktiviteler </a:t>
            </a:r>
            <a:r>
              <a:rPr lang="tr-TR" dirty="0" err="1"/>
              <a:t>anginaya</a:t>
            </a:r>
            <a:r>
              <a:rPr lang="tr-TR" dirty="0"/>
              <a:t> neden olmaz. </a:t>
            </a:r>
          </a:p>
          <a:p>
            <a:r>
              <a:rPr lang="tr-TR" dirty="0"/>
              <a:t>Sınıf </a:t>
            </a:r>
            <a:r>
              <a:rPr lang="tr-TR" dirty="0" smtClean="0"/>
              <a:t>II : Şiddetli eforda </a:t>
            </a:r>
            <a:r>
              <a:rPr lang="tr-TR" dirty="0" err="1" smtClean="0"/>
              <a:t>angina</a:t>
            </a:r>
            <a:r>
              <a:rPr lang="tr-TR" dirty="0" smtClean="0"/>
              <a:t>, günlük fiziksel aktivitelerde hafif kısıtlanma</a:t>
            </a:r>
            <a:endParaRPr lang="tr-TR" dirty="0"/>
          </a:p>
          <a:p>
            <a:r>
              <a:rPr lang="tr-TR" dirty="0"/>
              <a:t>Sınıf III: </a:t>
            </a:r>
            <a:r>
              <a:rPr lang="tr-TR" dirty="0" smtClean="0"/>
              <a:t>Hafif eforda </a:t>
            </a:r>
            <a:r>
              <a:rPr lang="tr-TR" dirty="0" err="1" smtClean="0"/>
              <a:t>angina</a:t>
            </a:r>
            <a:r>
              <a:rPr lang="tr-TR" dirty="0" smtClean="0"/>
              <a:t>, günlük fiziksel aktivitelerde şiddetli kısıtlama</a:t>
            </a:r>
            <a:endParaRPr lang="tr-TR" dirty="0"/>
          </a:p>
          <a:p>
            <a:r>
              <a:rPr lang="tr-TR" dirty="0"/>
              <a:t>Sınıf IV</a:t>
            </a:r>
            <a:r>
              <a:rPr lang="tr-TR" dirty="0" smtClean="0"/>
              <a:t>: İstirahat </a:t>
            </a:r>
            <a:r>
              <a:rPr lang="tr-TR" dirty="0" err="1" smtClean="0"/>
              <a:t>anginası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36600" y="6210300"/>
            <a:ext cx="1036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https://www.tkd.org.tr/kilavuz/k06/7a852.htm?wbnum=1307</a:t>
            </a:r>
          </a:p>
        </p:txBody>
      </p:sp>
    </p:spTree>
    <p:extLst>
      <p:ext uri="{BB962C8B-B14F-4D97-AF65-F5344CB8AC3E}">
        <p14:creationId xmlns:p14="http://schemas.microsoft.com/office/powerpoint/2010/main" val="23520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Angina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r>
              <a:rPr lang="tr-TR" dirty="0" smtClean="0"/>
              <a:t> Sınıflaması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1- </a:t>
            </a:r>
            <a:r>
              <a:rPr lang="tr-TR" dirty="0"/>
              <a:t>S</a:t>
            </a:r>
            <a:r>
              <a:rPr lang="tr-TR" dirty="0" smtClean="0"/>
              <a:t>tabil </a:t>
            </a:r>
            <a:r>
              <a:rPr lang="tr-TR" dirty="0" err="1" smtClean="0"/>
              <a:t>Angina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endParaRPr lang="tr-TR" dirty="0" smtClean="0"/>
          </a:p>
          <a:p>
            <a:r>
              <a:rPr lang="tr-TR" dirty="0" smtClean="0"/>
              <a:t>2- </a:t>
            </a:r>
            <a:r>
              <a:rPr lang="tr-TR" dirty="0" err="1" smtClean="0"/>
              <a:t>Unstabil</a:t>
            </a:r>
            <a:r>
              <a:rPr lang="tr-TR" dirty="0" smtClean="0"/>
              <a:t> </a:t>
            </a:r>
            <a:r>
              <a:rPr lang="tr-TR" dirty="0" err="1" smtClean="0"/>
              <a:t>Angina</a:t>
            </a:r>
            <a:r>
              <a:rPr lang="tr-TR" dirty="0" smtClean="0"/>
              <a:t> </a:t>
            </a:r>
            <a:r>
              <a:rPr lang="tr-TR" dirty="0" err="1" smtClean="0"/>
              <a:t>Pektoris</a:t>
            </a:r>
            <a:r>
              <a:rPr lang="tr-TR" dirty="0" smtClean="0"/>
              <a:t>(USAP)</a:t>
            </a:r>
          </a:p>
          <a:p>
            <a:r>
              <a:rPr lang="tr-TR" dirty="0" smtClean="0"/>
              <a:t>3- Akut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İnfarktüsü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6286500" y="3479800"/>
            <a:ext cx="241300" cy="723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743700" y="3641695"/>
            <a:ext cx="256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Akut Koroner Sendrom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276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Unstabil</a:t>
            </a:r>
            <a:r>
              <a:rPr lang="tr-TR" dirty="0"/>
              <a:t> </a:t>
            </a:r>
            <a:r>
              <a:rPr lang="tr-TR" dirty="0" err="1"/>
              <a:t>Angina</a:t>
            </a:r>
            <a:r>
              <a:rPr lang="tr-TR" dirty="0"/>
              <a:t> </a:t>
            </a:r>
            <a:r>
              <a:rPr lang="tr-TR" dirty="0" err="1"/>
              <a:t>Pektoris</a:t>
            </a:r>
            <a:r>
              <a:rPr lang="tr-TR" dirty="0"/>
              <a:t>(USAP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 smtClean="0"/>
              <a:t>EKG de </a:t>
            </a:r>
            <a:r>
              <a:rPr lang="tr-TR" u="sng" dirty="0" err="1" smtClean="0"/>
              <a:t>iskemi</a:t>
            </a:r>
            <a:r>
              <a:rPr lang="tr-TR" u="sng" dirty="0" smtClean="0"/>
              <a:t> bulgusu ve kardiyak enzim artışı olmayan hastada;</a:t>
            </a:r>
          </a:p>
          <a:p>
            <a:endParaRPr lang="tr-TR" dirty="0"/>
          </a:p>
          <a:p>
            <a:r>
              <a:rPr lang="tr-TR" dirty="0" smtClean="0"/>
              <a:t>İstirahatte olan ve en az 20 </a:t>
            </a:r>
            <a:r>
              <a:rPr lang="tr-TR" dirty="0" err="1" smtClean="0"/>
              <a:t>dk</a:t>
            </a:r>
            <a:r>
              <a:rPr lang="tr-TR" dirty="0" smtClean="0"/>
              <a:t> süren göğüs ağrısı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veya</a:t>
            </a:r>
          </a:p>
          <a:p>
            <a:r>
              <a:rPr lang="tr-TR" dirty="0" smtClean="0"/>
              <a:t>Yeni başlayan(2 aydan kısa) en az CCS III şiddetinde göğüs ağrısı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veya</a:t>
            </a:r>
          </a:p>
          <a:p>
            <a:r>
              <a:rPr lang="tr-TR" dirty="0" smtClean="0"/>
              <a:t>Karakter değiştirerek şiddetlenme gösteren, herhangi bir CCS kategorisinden en az CCS </a:t>
            </a:r>
            <a:r>
              <a:rPr lang="tr-TR" dirty="0" err="1" smtClean="0"/>
              <a:t>III’e</a:t>
            </a:r>
            <a:r>
              <a:rPr lang="tr-TR" dirty="0" smtClean="0"/>
              <a:t> geçiş yapan göğüs ağrısı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77900" y="6057900"/>
            <a:ext cx="867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https://www.tkd.org.tr/kilavuz/k06/7a852.htm?wbnum=1307</a:t>
            </a:r>
          </a:p>
        </p:txBody>
      </p:sp>
    </p:spTree>
    <p:extLst>
      <p:ext uri="{BB962C8B-B14F-4D97-AF65-F5344CB8AC3E}">
        <p14:creationId xmlns:p14="http://schemas.microsoft.com/office/powerpoint/2010/main" val="14736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err="1"/>
              <a:t>Miyokard</a:t>
            </a:r>
            <a:r>
              <a:rPr lang="tr-TR" dirty="0"/>
              <a:t> </a:t>
            </a:r>
            <a:r>
              <a:rPr lang="tr-TR" dirty="0" err="1" smtClean="0"/>
              <a:t>İnfarktüsü</a:t>
            </a:r>
            <a:r>
              <a:rPr lang="tr-TR" dirty="0" smtClean="0"/>
              <a:t>(AMI)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Kardiyak enzimlerde yükselme ile birlikte;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EKG de ST-T değişiklikleri, yeni gelişen LBBB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veya</a:t>
            </a:r>
          </a:p>
          <a:p>
            <a:r>
              <a:rPr lang="tr-TR" dirty="0" smtClean="0"/>
              <a:t>EKG de patolojik Q gelişimi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veya</a:t>
            </a:r>
          </a:p>
          <a:p>
            <a:r>
              <a:rPr lang="tr-TR" dirty="0" smtClean="0"/>
              <a:t>Görüntüleme teknikleriyle </a:t>
            </a:r>
            <a:r>
              <a:rPr lang="tr-TR" dirty="0" err="1" smtClean="0"/>
              <a:t>miyokard</a:t>
            </a:r>
            <a:r>
              <a:rPr lang="tr-TR" dirty="0" smtClean="0"/>
              <a:t> hasarının gösterilmesi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168400" y="6176963"/>
            <a:ext cx="791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https://www.tkd.org.tr/kilavuz/k06/7a852.htm?wbnum=1307</a:t>
            </a:r>
          </a:p>
        </p:txBody>
      </p:sp>
    </p:spTree>
    <p:extLst>
      <p:ext uri="{BB962C8B-B14F-4D97-AF65-F5344CB8AC3E}">
        <p14:creationId xmlns:p14="http://schemas.microsoft.com/office/powerpoint/2010/main" val="10281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Göğüs ağrısı olan hastalarda kardiyak risk tabakalama skorları:</a:t>
            </a:r>
          </a:p>
          <a:p>
            <a:r>
              <a:rPr lang="tr-TR" dirty="0" smtClean="0"/>
              <a:t>HEART skoru </a:t>
            </a:r>
          </a:p>
          <a:p>
            <a:r>
              <a:rPr lang="tr-TR" dirty="0" smtClean="0"/>
              <a:t>GRACE skoru </a:t>
            </a:r>
          </a:p>
          <a:p>
            <a:r>
              <a:rPr lang="tr-TR" dirty="0" smtClean="0"/>
              <a:t>TIMI skoru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04949" y="6176963"/>
            <a:ext cx="1139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Reaney</a:t>
            </a:r>
            <a:r>
              <a:rPr lang="en-US" sz="1200" dirty="0"/>
              <a:t> P, Elliott H, Noman A, Cooper J. Risk stratifying chest pain patients in the emergency department using HEART, GRACE and TIMI scores, with a single contemporary troponin result, to predict major adverse cardiac events. </a:t>
            </a:r>
            <a:r>
              <a:rPr lang="en-US" sz="1200" i="1" dirty="0" err="1"/>
              <a:t>Emerg</a:t>
            </a:r>
            <a:r>
              <a:rPr lang="en-US" sz="1200" i="1" dirty="0"/>
              <a:t> Med J</a:t>
            </a:r>
            <a:r>
              <a:rPr lang="en-US" sz="1200" dirty="0"/>
              <a:t>. 2018;35(7):420-427. 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7409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Etiyoloji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Kardiyak nedenler </a:t>
            </a:r>
          </a:p>
          <a:p>
            <a:r>
              <a:rPr lang="tr-TR" u="sng" dirty="0"/>
              <a:t>Akut </a:t>
            </a:r>
            <a:r>
              <a:rPr lang="tr-TR" u="sng" dirty="0" err="1"/>
              <a:t>miyokard</a:t>
            </a:r>
            <a:r>
              <a:rPr lang="tr-TR" u="sng" dirty="0"/>
              <a:t> </a:t>
            </a:r>
            <a:r>
              <a:rPr lang="tr-TR" u="sng" dirty="0" err="1"/>
              <a:t>infarktüsü</a:t>
            </a:r>
            <a:r>
              <a:rPr lang="tr-TR" u="sng" dirty="0"/>
              <a:t> </a:t>
            </a:r>
            <a:endParaRPr lang="tr-TR" u="sng" dirty="0" smtClean="0"/>
          </a:p>
          <a:p>
            <a:r>
              <a:rPr lang="tr-TR" u="sng" dirty="0" err="1"/>
              <a:t>Unstabil</a:t>
            </a:r>
            <a:r>
              <a:rPr lang="tr-TR" u="sng" dirty="0"/>
              <a:t> </a:t>
            </a:r>
            <a:r>
              <a:rPr lang="tr-TR" u="sng" dirty="0" err="1"/>
              <a:t>anjina</a:t>
            </a:r>
            <a:r>
              <a:rPr lang="tr-TR" u="sng" dirty="0"/>
              <a:t> </a:t>
            </a:r>
          </a:p>
          <a:p>
            <a:r>
              <a:rPr lang="tr-TR" u="sng" dirty="0" err="1" smtClean="0"/>
              <a:t>Perikardit</a:t>
            </a:r>
            <a:endParaRPr lang="tr-TR" u="sng" dirty="0"/>
          </a:p>
          <a:p>
            <a:r>
              <a:rPr lang="tr-TR" dirty="0" smtClean="0"/>
              <a:t>Stabil </a:t>
            </a:r>
            <a:r>
              <a:rPr lang="tr-TR" dirty="0" err="1"/>
              <a:t>anjina</a:t>
            </a:r>
            <a:r>
              <a:rPr lang="tr-TR" dirty="0"/>
              <a:t>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16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Göğüs ağrısı ile gelen hastaya yaklaşım konusunda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41748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Kapak hastalıkları </a:t>
            </a:r>
          </a:p>
          <a:p>
            <a:r>
              <a:rPr lang="tr-TR" dirty="0"/>
              <a:t>Aort </a:t>
            </a:r>
            <a:r>
              <a:rPr lang="tr-TR" dirty="0" err="1"/>
              <a:t>stenozu</a:t>
            </a:r>
            <a:r>
              <a:rPr lang="tr-TR" dirty="0"/>
              <a:t> </a:t>
            </a:r>
          </a:p>
          <a:p>
            <a:r>
              <a:rPr lang="tr-TR" dirty="0" err="1"/>
              <a:t>Subaortik</a:t>
            </a:r>
            <a:r>
              <a:rPr lang="tr-TR" dirty="0"/>
              <a:t> </a:t>
            </a:r>
            <a:r>
              <a:rPr lang="tr-TR" dirty="0" err="1"/>
              <a:t>stenoz</a:t>
            </a:r>
            <a:r>
              <a:rPr lang="tr-TR" dirty="0"/>
              <a:t> </a:t>
            </a:r>
          </a:p>
          <a:p>
            <a:r>
              <a:rPr lang="tr-TR" dirty="0"/>
              <a:t>Mitral </a:t>
            </a:r>
            <a:r>
              <a:rPr lang="tr-TR" dirty="0" err="1"/>
              <a:t>valv</a:t>
            </a:r>
            <a:r>
              <a:rPr lang="tr-TR" dirty="0"/>
              <a:t> </a:t>
            </a:r>
            <a:r>
              <a:rPr lang="tr-TR" dirty="0" err="1"/>
              <a:t>prolapsusu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2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>
                <a:solidFill>
                  <a:srgbClr val="FF0000"/>
                </a:solidFill>
              </a:rPr>
              <a:t>Pulmoner</a:t>
            </a:r>
            <a:r>
              <a:rPr lang="tr-TR" dirty="0">
                <a:solidFill>
                  <a:srgbClr val="FF0000"/>
                </a:solidFill>
              </a:rPr>
              <a:t> nedenler</a:t>
            </a:r>
          </a:p>
          <a:p>
            <a:r>
              <a:rPr lang="tr-TR" u="sng" dirty="0" err="1"/>
              <a:t>Pnömotoraks</a:t>
            </a:r>
            <a:r>
              <a:rPr lang="tr-TR" u="sng" dirty="0"/>
              <a:t> </a:t>
            </a:r>
            <a:endParaRPr lang="tr-TR" u="sng" dirty="0" smtClean="0"/>
          </a:p>
          <a:p>
            <a:r>
              <a:rPr lang="tr-TR" dirty="0" err="1" smtClean="0"/>
              <a:t>Plevral</a:t>
            </a:r>
            <a:r>
              <a:rPr lang="tr-TR" dirty="0" smtClean="0"/>
              <a:t> </a:t>
            </a:r>
            <a:r>
              <a:rPr lang="tr-TR" dirty="0" err="1"/>
              <a:t>irritasyon-Plörit</a:t>
            </a:r>
            <a:r>
              <a:rPr lang="tr-TR" dirty="0"/>
              <a:t> </a:t>
            </a:r>
          </a:p>
          <a:p>
            <a:r>
              <a:rPr lang="tr-TR" dirty="0" err="1" smtClean="0"/>
              <a:t>Pnömoni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İnflamasyon</a:t>
            </a:r>
            <a:r>
              <a:rPr lang="tr-TR" dirty="0"/>
              <a:t> </a:t>
            </a:r>
          </a:p>
          <a:p>
            <a:r>
              <a:rPr lang="tr-TR" dirty="0" err="1"/>
              <a:t>İnfiltrasyon</a:t>
            </a:r>
            <a:r>
              <a:rPr lang="tr-TR" dirty="0"/>
              <a:t> </a:t>
            </a:r>
          </a:p>
          <a:p>
            <a:r>
              <a:rPr lang="tr-TR" dirty="0" err="1"/>
              <a:t>Barotravma</a:t>
            </a:r>
            <a:r>
              <a:rPr lang="tr-TR" dirty="0"/>
              <a:t> </a:t>
            </a:r>
          </a:p>
          <a:p>
            <a:r>
              <a:rPr lang="tr-TR" dirty="0" err="1" smtClean="0"/>
              <a:t>Trakeobronşit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4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>
                <a:solidFill>
                  <a:srgbClr val="FF0000"/>
                </a:solidFill>
              </a:rPr>
              <a:t>Vasküler</a:t>
            </a:r>
            <a:r>
              <a:rPr lang="tr-TR" dirty="0">
                <a:solidFill>
                  <a:srgbClr val="FF0000"/>
                </a:solidFill>
              </a:rPr>
              <a:t> nedenler </a:t>
            </a:r>
          </a:p>
          <a:p>
            <a:r>
              <a:rPr lang="tr-TR" dirty="0"/>
              <a:t> </a:t>
            </a:r>
            <a:r>
              <a:rPr lang="tr-TR" u="sng" dirty="0"/>
              <a:t>Aort </a:t>
            </a:r>
            <a:r>
              <a:rPr lang="tr-TR" u="sng" dirty="0" err="1"/>
              <a:t>diseksiyonu</a:t>
            </a:r>
            <a:endParaRPr lang="tr-TR" u="sng" dirty="0"/>
          </a:p>
          <a:p>
            <a:r>
              <a:rPr lang="tr-TR" u="sng" dirty="0"/>
              <a:t> </a:t>
            </a:r>
            <a:r>
              <a:rPr lang="tr-TR" u="sng" dirty="0" err="1"/>
              <a:t>Pulmoner</a:t>
            </a:r>
            <a:r>
              <a:rPr lang="tr-TR" u="sng" dirty="0"/>
              <a:t> </a:t>
            </a:r>
            <a:r>
              <a:rPr lang="tr-TR" u="sng" dirty="0" err="1"/>
              <a:t>emboli</a:t>
            </a:r>
            <a:r>
              <a:rPr lang="tr-TR" u="sng" dirty="0"/>
              <a:t> </a:t>
            </a:r>
          </a:p>
          <a:p>
            <a:r>
              <a:rPr lang="tr-TR" dirty="0"/>
              <a:t> </a:t>
            </a:r>
            <a:r>
              <a:rPr lang="tr-TR" dirty="0" err="1"/>
              <a:t>Pulmoner</a:t>
            </a:r>
            <a:r>
              <a:rPr lang="tr-TR" dirty="0"/>
              <a:t> hipertansiyon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72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Gastrointestinal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nedenler </a:t>
            </a:r>
          </a:p>
          <a:p>
            <a:r>
              <a:rPr lang="tr-TR" u="sng" dirty="0" err="1"/>
              <a:t>Özefagus</a:t>
            </a:r>
            <a:r>
              <a:rPr lang="tr-TR" u="sng" dirty="0"/>
              <a:t> </a:t>
            </a:r>
            <a:r>
              <a:rPr lang="tr-TR" u="sng" dirty="0" err="1"/>
              <a:t>rüptürü</a:t>
            </a:r>
            <a:r>
              <a:rPr lang="tr-TR" u="sng" dirty="0"/>
              <a:t>  </a:t>
            </a:r>
          </a:p>
          <a:p>
            <a:r>
              <a:rPr lang="tr-TR" dirty="0" err="1"/>
              <a:t>Özefageal</a:t>
            </a:r>
            <a:r>
              <a:rPr lang="tr-TR" dirty="0"/>
              <a:t> </a:t>
            </a:r>
            <a:r>
              <a:rPr lang="tr-TR" dirty="0" err="1"/>
              <a:t>reflü</a:t>
            </a:r>
            <a:r>
              <a:rPr lang="tr-TR" dirty="0"/>
              <a:t>/spazm</a:t>
            </a:r>
          </a:p>
          <a:p>
            <a:r>
              <a:rPr lang="tr-TR" dirty="0" err="1"/>
              <a:t>Özefajit</a:t>
            </a:r>
            <a:endParaRPr lang="tr-TR" dirty="0"/>
          </a:p>
          <a:p>
            <a:r>
              <a:rPr lang="tr-TR" dirty="0" err="1"/>
              <a:t>Özefageal</a:t>
            </a:r>
            <a:r>
              <a:rPr lang="tr-TR" dirty="0"/>
              <a:t> Kanser  </a:t>
            </a:r>
          </a:p>
          <a:p>
            <a:r>
              <a:rPr lang="tr-TR" dirty="0" err="1"/>
              <a:t>Mallory</a:t>
            </a:r>
            <a:r>
              <a:rPr lang="tr-TR" dirty="0"/>
              <a:t> </a:t>
            </a:r>
            <a:r>
              <a:rPr lang="tr-TR" dirty="0" err="1"/>
              <a:t>Weiss</a:t>
            </a:r>
            <a:r>
              <a:rPr lang="tr-TR" dirty="0"/>
              <a:t> sendromu </a:t>
            </a:r>
          </a:p>
          <a:p>
            <a:r>
              <a:rPr lang="tr-TR" dirty="0" err="1"/>
              <a:t>Bilier</a:t>
            </a:r>
            <a:r>
              <a:rPr lang="tr-TR" dirty="0"/>
              <a:t> kolik </a:t>
            </a:r>
          </a:p>
          <a:p>
            <a:r>
              <a:rPr lang="tr-TR" dirty="0" err="1"/>
              <a:t>Dispepsi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9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Kas ve iskelet sistemi kaynaklı </a:t>
            </a:r>
            <a:r>
              <a:rPr lang="tr-TR" dirty="0">
                <a:solidFill>
                  <a:srgbClr val="FF0000"/>
                </a:solidFill>
              </a:rPr>
              <a:t>nedenler</a:t>
            </a:r>
          </a:p>
          <a:p>
            <a:r>
              <a:rPr lang="tr-TR" dirty="0" err="1" smtClean="0"/>
              <a:t>Kostokondrit</a:t>
            </a:r>
            <a:endParaRPr lang="tr-TR" dirty="0" smtClean="0"/>
          </a:p>
          <a:p>
            <a:r>
              <a:rPr lang="tr-TR" dirty="0" smtClean="0"/>
              <a:t>Travma sonrası </a:t>
            </a:r>
            <a:endParaRPr lang="tr-TR" dirty="0"/>
          </a:p>
          <a:p>
            <a:r>
              <a:rPr lang="tr-TR" dirty="0" err="1"/>
              <a:t>İnterkostal</a:t>
            </a:r>
            <a:r>
              <a:rPr lang="tr-TR" dirty="0"/>
              <a:t> kas gerilmesi </a:t>
            </a:r>
          </a:p>
          <a:p>
            <a:r>
              <a:rPr lang="tr-TR" dirty="0" err="1"/>
              <a:t>Servikal&amp;Torasik</a:t>
            </a:r>
            <a:r>
              <a:rPr lang="tr-TR" dirty="0"/>
              <a:t> omurilik problemleri </a:t>
            </a:r>
          </a:p>
          <a:p>
            <a:r>
              <a:rPr lang="tr-TR" dirty="0" err="1"/>
              <a:t>Tietze</a:t>
            </a:r>
            <a:r>
              <a:rPr lang="tr-TR" dirty="0"/>
              <a:t> Sendromu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34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Psikiyatrik Nedenler</a:t>
            </a:r>
          </a:p>
          <a:p>
            <a:r>
              <a:rPr lang="tr-TR" dirty="0"/>
              <a:t>Panik </a:t>
            </a:r>
            <a:r>
              <a:rPr lang="tr-TR" dirty="0" smtClean="0"/>
              <a:t>Bozukluk</a:t>
            </a:r>
            <a:endParaRPr lang="tr-TR" dirty="0"/>
          </a:p>
          <a:p>
            <a:r>
              <a:rPr lang="tr-TR" dirty="0" err="1"/>
              <a:t>Konversiyon</a:t>
            </a:r>
            <a:r>
              <a:rPr lang="tr-TR" dirty="0"/>
              <a:t> Bozukluğu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03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Diğer </a:t>
            </a:r>
            <a:r>
              <a:rPr lang="tr-TR" dirty="0">
                <a:solidFill>
                  <a:srgbClr val="FF0000"/>
                </a:solidFill>
              </a:rPr>
              <a:t>nedenler </a:t>
            </a:r>
          </a:p>
          <a:p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zoster</a:t>
            </a:r>
            <a:r>
              <a:rPr lang="tr-TR" dirty="0"/>
              <a:t> </a:t>
            </a:r>
          </a:p>
          <a:p>
            <a:r>
              <a:rPr lang="tr-TR" dirty="0"/>
              <a:t>Göğüs duvarı tümörleri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13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Göğüs ağrısıyla hasta başvurdu, ne yapalım?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Vital</a:t>
            </a:r>
            <a:r>
              <a:rPr lang="tr-TR" dirty="0" smtClean="0"/>
              <a:t> </a:t>
            </a:r>
            <a:r>
              <a:rPr lang="tr-TR" dirty="0"/>
              <a:t>parametreler </a:t>
            </a:r>
            <a:endParaRPr lang="tr-TR" dirty="0" smtClean="0"/>
          </a:p>
          <a:p>
            <a:r>
              <a:rPr lang="tr-TR" dirty="0" smtClean="0"/>
              <a:t>Damar </a:t>
            </a:r>
            <a:r>
              <a:rPr lang="tr-TR" dirty="0"/>
              <a:t>yolu </a:t>
            </a:r>
          </a:p>
          <a:p>
            <a:r>
              <a:rPr lang="tr-TR" dirty="0" smtClean="0"/>
              <a:t>Oksijen </a:t>
            </a:r>
            <a:r>
              <a:rPr lang="tr-TR" dirty="0"/>
              <a:t>ihtiyacı ? </a:t>
            </a:r>
            <a:endParaRPr lang="tr-TR" dirty="0" smtClean="0"/>
          </a:p>
          <a:p>
            <a:r>
              <a:rPr lang="tr-TR" dirty="0" err="1"/>
              <a:t>M</a:t>
            </a:r>
            <a:r>
              <a:rPr lang="tr-TR" dirty="0" err="1" smtClean="0"/>
              <a:t>onitörizasyon</a:t>
            </a:r>
            <a:endParaRPr lang="tr-TR" dirty="0" smtClean="0"/>
          </a:p>
          <a:p>
            <a:r>
              <a:rPr lang="tr-TR" dirty="0" smtClean="0"/>
              <a:t>EKG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113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sz="3600" dirty="0"/>
              <a:t>Hasta stabil, EKG </a:t>
            </a:r>
            <a:r>
              <a:rPr lang="tr-TR" sz="3600" dirty="0" smtClean="0"/>
              <a:t>bulgusu </a:t>
            </a:r>
            <a:r>
              <a:rPr lang="tr-TR" sz="3600" dirty="0"/>
              <a:t>yok; </a:t>
            </a:r>
            <a:endParaRPr lang="tr-TR" sz="3600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Hastanın tıbbi </a:t>
            </a:r>
            <a:r>
              <a:rPr lang="tr-TR" dirty="0" smtClean="0"/>
              <a:t>geçmişi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 err="1" smtClean="0"/>
              <a:t>Anamnez</a:t>
            </a:r>
            <a:r>
              <a:rPr lang="tr-TR" dirty="0" smtClean="0"/>
              <a:t> (Ağrının karakteri, lokalizasyonu, süresi…)</a:t>
            </a:r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FM bulguları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• </a:t>
            </a:r>
            <a:r>
              <a:rPr lang="tr-TR" dirty="0"/>
              <a:t>Laboratuvar </a:t>
            </a:r>
            <a:r>
              <a:rPr lang="tr-TR" dirty="0" smtClean="0"/>
              <a:t>tetkikleri</a:t>
            </a:r>
          </a:p>
          <a:p>
            <a:pPr marL="0" indent="0">
              <a:buNone/>
            </a:pPr>
            <a:r>
              <a:rPr lang="tr-TR" dirty="0" smtClean="0"/>
              <a:t>• Görüntüleme yöntemleri (EKG, PAAC, </a:t>
            </a:r>
            <a:r>
              <a:rPr lang="tr-TR" dirty="0" err="1" smtClean="0"/>
              <a:t>Toraks</a:t>
            </a:r>
            <a:r>
              <a:rPr lang="tr-TR" dirty="0" smtClean="0"/>
              <a:t> BT…)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35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 – Ağrının lokalizasyonu ve karakteri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65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Öğrenim Hedefleri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Göğüs ağrısının nedenlerini sayabilmek</a:t>
            </a:r>
          </a:p>
          <a:p>
            <a:r>
              <a:rPr lang="tr-TR" dirty="0" smtClean="0"/>
              <a:t>Somatik- </a:t>
            </a:r>
            <a:r>
              <a:rPr lang="tr-TR" dirty="0" err="1" smtClean="0"/>
              <a:t>visseral</a:t>
            </a:r>
            <a:r>
              <a:rPr lang="tr-TR" dirty="0" smtClean="0"/>
              <a:t> tipte göğüs ağrısının özelliklerini sayabilmek</a:t>
            </a:r>
          </a:p>
          <a:p>
            <a:r>
              <a:rPr lang="tr-TR" dirty="0" smtClean="0"/>
              <a:t>Tipik- </a:t>
            </a:r>
            <a:r>
              <a:rPr lang="tr-TR" dirty="0" err="1" smtClean="0"/>
              <a:t>atipik</a:t>
            </a:r>
            <a:r>
              <a:rPr lang="tr-TR" dirty="0" smtClean="0"/>
              <a:t> göğüs ağrısının özelliklerini sayabilmek</a:t>
            </a:r>
          </a:p>
          <a:p>
            <a:r>
              <a:rPr lang="tr-TR" dirty="0" smtClean="0"/>
              <a:t>Göğüs ağrısına sebep olan hayatı tehdit eden durumlar ve diğerleri ayırıcı tanısını yapabilmek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76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 – Ağrıyı arttıran ve azaltan faktörler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966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07280"/>
              </p:ext>
            </p:extLst>
          </p:nvPr>
        </p:nvGraphicFramePr>
        <p:xfrm>
          <a:off x="838200" y="1789610"/>
          <a:ext cx="10515600" cy="47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6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60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9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139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8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723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5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455887"/>
              </p:ext>
            </p:extLst>
          </p:nvPr>
        </p:nvGraphicFramePr>
        <p:xfrm>
          <a:off x="990600" y="1825625"/>
          <a:ext cx="10515600" cy="450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7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Fizik Muayene</a:t>
            </a: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954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Laboratuvar</a:t>
            </a:r>
            <a:endParaRPr lang="tr-TR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11708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6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tr-TR" dirty="0"/>
          </a:p>
          <a:p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750915"/>
              </p:ext>
            </p:extLst>
          </p:nvPr>
        </p:nvGraphicFramePr>
        <p:xfrm>
          <a:off x="838200" y="2147889"/>
          <a:ext cx="10515600" cy="318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6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601676"/>
              </p:ext>
            </p:extLst>
          </p:nvPr>
        </p:nvGraphicFramePr>
        <p:xfrm>
          <a:off x="838200" y="2197100"/>
          <a:ext cx="1051560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1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Birinci basamakta çalışıyorsunuz, </a:t>
            </a:r>
            <a:r>
              <a:rPr lang="tr-TR" sz="3600" dirty="0"/>
              <a:t>h</a:t>
            </a:r>
            <a:r>
              <a:rPr lang="tr-TR" sz="3600" dirty="0" smtClean="0"/>
              <a:t>angi şikayetle başvuran hasta sizi en çok korkutur?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0650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smtClean="0"/>
              <a:t>EKG</a:t>
            </a: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54896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6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300" y="639762"/>
            <a:ext cx="10515600" cy="1325563"/>
          </a:xfrm>
        </p:spPr>
        <p:txBody>
          <a:bodyPr/>
          <a:lstStyle/>
          <a:p>
            <a:r>
              <a:rPr lang="tr-TR" dirty="0" smtClean="0"/>
              <a:t>ST </a:t>
            </a:r>
            <a:r>
              <a:rPr lang="tr-TR" dirty="0" err="1" smtClean="0"/>
              <a:t>Elevation</a:t>
            </a:r>
            <a:r>
              <a:rPr lang="tr-TR" dirty="0" smtClean="0"/>
              <a:t> MI</a:t>
            </a:r>
            <a:r>
              <a:rPr lang="tr-TR" u="sng" dirty="0"/>
              <a:t/>
            </a:r>
            <a:br>
              <a:rPr lang="tr-TR" u="sng" dirty="0"/>
            </a:b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25" y="1965325"/>
            <a:ext cx="7708589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Non</a:t>
            </a:r>
            <a:r>
              <a:rPr lang="tr-TR" dirty="0" smtClean="0"/>
              <a:t> ST </a:t>
            </a:r>
            <a:r>
              <a:rPr lang="tr-TR" dirty="0" err="1" smtClean="0"/>
              <a:t>Elevation</a:t>
            </a:r>
            <a:r>
              <a:rPr lang="tr-TR" dirty="0" smtClean="0"/>
              <a:t> MI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95" y="2082800"/>
            <a:ext cx="7747030" cy="34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Perikardit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40" y="1825625"/>
            <a:ext cx="7094920" cy="4351338"/>
          </a:xfrm>
        </p:spPr>
      </p:pic>
    </p:spTree>
    <p:extLst>
      <p:ext uri="{BB962C8B-B14F-4D97-AF65-F5344CB8AC3E}">
        <p14:creationId xmlns:p14="http://schemas.microsoft.com/office/powerpoint/2010/main" val="17627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Akciğer </a:t>
            </a:r>
            <a:r>
              <a:rPr lang="tr-TR" dirty="0" err="1" smtClean="0"/>
              <a:t>Grafisi</a:t>
            </a: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62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9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74" y="1765300"/>
            <a:ext cx="6706718" cy="4576763"/>
          </a:xfrm>
        </p:spPr>
      </p:pic>
    </p:spTree>
    <p:extLst>
      <p:ext uri="{BB962C8B-B14F-4D97-AF65-F5344CB8AC3E}">
        <p14:creationId xmlns:p14="http://schemas.microsoft.com/office/powerpoint/2010/main" val="38552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" name="İçerik Yer Tutucusu 7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1687899"/>
            <a:ext cx="4699000" cy="4598601"/>
          </a:xfrm>
        </p:spPr>
      </p:pic>
    </p:spTree>
    <p:extLst>
      <p:ext uri="{BB962C8B-B14F-4D97-AF65-F5344CB8AC3E}">
        <p14:creationId xmlns:p14="http://schemas.microsoft.com/office/powerpoint/2010/main" val="24856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Hayatı Tehdit Eden Göğüs Ağrısı Nedenleri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Akut MI</a:t>
            </a:r>
          </a:p>
          <a:p>
            <a:r>
              <a:rPr lang="tr-TR" dirty="0" err="1"/>
              <a:t>Unstabil</a:t>
            </a:r>
            <a:r>
              <a:rPr lang="tr-TR" dirty="0"/>
              <a:t> </a:t>
            </a:r>
            <a:r>
              <a:rPr lang="tr-TR" dirty="0" err="1"/>
              <a:t>Anjina</a:t>
            </a:r>
            <a:endParaRPr lang="tr-TR" dirty="0"/>
          </a:p>
          <a:p>
            <a:r>
              <a:rPr lang="tr-TR" dirty="0" err="1" smtClean="0"/>
              <a:t>Perikardit</a:t>
            </a:r>
            <a:endParaRPr lang="tr-TR" dirty="0"/>
          </a:p>
          <a:p>
            <a:r>
              <a:rPr lang="tr-TR" dirty="0" err="1" smtClean="0"/>
              <a:t>Pnömotorax</a:t>
            </a:r>
            <a:endParaRPr lang="tr-TR" dirty="0" smtClean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 smtClean="0"/>
              <a:t>Emboli</a:t>
            </a:r>
            <a:endParaRPr lang="tr-TR" dirty="0"/>
          </a:p>
          <a:p>
            <a:r>
              <a:rPr lang="tr-TR" dirty="0"/>
              <a:t>Aort </a:t>
            </a:r>
            <a:r>
              <a:rPr lang="tr-TR" dirty="0" err="1"/>
              <a:t>Diseksiyonu</a:t>
            </a:r>
            <a:endParaRPr lang="tr-TR" dirty="0"/>
          </a:p>
          <a:p>
            <a:r>
              <a:rPr lang="tr-TR" dirty="0" err="1"/>
              <a:t>Özefagus</a:t>
            </a:r>
            <a:r>
              <a:rPr lang="tr-TR" dirty="0"/>
              <a:t> </a:t>
            </a:r>
            <a:r>
              <a:rPr lang="tr-TR" dirty="0" err="1"/>
              <a:t>Rüptürü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7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dirty="0"/>
              <a:t>                   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847528" y="620688"/>
            <a:ext cx="8229600" cy="1143000"/>
          </a:xfrm>
        </p:spPr>
        <p:txBody>
          <a:bodyPr/>
          <a:lstStyle/>
          <a:p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Akut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</a:t>
            </a:r>
            <a:endParaRPr lang="tr-TR" sz="3600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27861"/>
              </p:ext>
            </p:extLst>
          </p:nvPr>
        </p:nvGraphicFramePr>
        <p:xfrm>
          <a:off x="1847528" y="1916832"/>
          <a:ext cx="8352928" cy="33155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86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6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3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504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tr-TR" sz="2000" spc="-5" dirty="0" smtClean="0"/>
                        <a:t>Fizik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bakı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Anksiyete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huzursuz</a:t>
                      </a:r>
                      <a:r>
                        <a:rPr lang="tr-TR" sz="2000" spc="-40" dirty="0" smtClean="0"/>
                        <a:t> </a:t>
                      </a:r>
                      <a:r>
                        <a:rPr lang="tr-TR" sz="2000" spc="-5" dirty="0" smtClean="0"/>
                        <a:t>görünüm</a:t>
                      </a:r>
                      <a:endParaRPr lang="tr-TR" sz="2000" dirty="0" smtClean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Hiper</a:t>
                      </a:r>
                      <a:r>
                        <a:rPr lang="tr-TR" sz="2000" spc="-5" dirty="0" smtClean="0"/>
                        <a:t>/</a:t>
                      </a:r>
                      <a:r>
                        <a:rPr lang="tr-TR" sz="2000" spc="-5" dirty="0" err="1" smtClean="0"/>
                        <a:t>normo</a:t>
                      </a:r>
                      <a:r>
                        <a:rPr lang="tr-TR" sz="2000" spc="-5" dirty="0" smtClean="0"/>
                        <a:t>/hipotansiyon</a:t>
                      </a:r>
                      <a:endParaRPr lang="tr-TR" sz="2000" dirty="0" smtClean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Taşi</a:t>
                      </a:r>
                      <a:r>
                        <a:rPr lang="tr-TR" sz="2000" spc="-5" dirty="0" smtClean="0"/>
                        <a:t>/</a:t>
                      </a:r>
                      <a:r>
                        <a:rPr lang="tr-TR" sz="2000" spc="-5" dirty="0" err="1" smtClean="0"/>
                        <a:t>normo</a:t>
                      </a:r>
                      <a:r>
                        <a:rPr lang="tr-TR" sz="2000" spc="-5" dirty="0" smtClean="0"/>
                        <a:t>/</a:t>
                      </a:r>
                      <a:r>
                        <a:rPr lang="tr-TR" sz="2000" spc="-5" dirty="0" err="1" smtClean="0"/>
                        <a:t>bradikardi</a:t>
                      </a:r>
                      <a:endParaRPr lang="tr-TR" sz="2000" dirty="0" smtClean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Soğuk terleme, </a:t>
                      </a:r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 smtClean="0"/>
                        <a:t>Kötü </a:t>
                      </a:r>
                      <a:r>
                        <a:rPr lang="tr-TR" sz="2000" spc="-5" dirty="0" err="1" smtClean="0"/>
                        <a:t>periferik</a:t>
                      </a:r>
                      <a:r>
                        <a:rPr lang="tr-TR" sz="2000" spc="-10" dirty="0" smtClean="0"/>
                        <a:t> </a:t>
                      </a:r>
                      <a:r>
                        <a:rPr lang="tr-TR" sz="2000" spc="-5" dirty="0" smtClean="0"/>
                        <a:t>dolaşım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0213">
                <a:tc>
                  <a:txBody>
                    <a:bodyPr/>
                    <a:lstStyle/>
                    <a:p>
                      <a:pPr marL="84455" marR="803910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tle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 smtClean="0"/>
                        <a:t>EKG </a:t>
                      </a:r>
                      <a:r>
                        <a:rPr lang="tr-TR" sz="2000" spc="-5" dirty="0" smtClean="0"/>
                        <a:t>değişiklikleri</a:t>
                      </a:r>
                      <a:r>
                        <a:rPr lang="tr-TR" sz="2000" spc="-75" dirty="0" smtClean="0"/>
                        <a:t> </a:t>
                      </a:r>
                      <a:r>
                        <a:rPr lang="tr-TR" sz="2000" spc="-5" dirty="0" smtClean="0"/>
                        <a:t>(%80)</a:t>
                      </a:r>
                      <a:endParaRPr lang="tr-TR" sz="2000" dirty="0" smtClean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 smtClean="0"/>
                        <a:t>CK-MB &amp; </a:t>
                      </a:r>
                      <a:r>
                        <a:rPr lang="tr-TR" sz="2000" spc="-5" dirty="0" err="1" smtClean="0"/>
                        <a:t>troponin</a:t>
                      </a:r>
                      <a:r>
                        <a:rPr lang="tr-TR" sz="2000" spc="-70" dirty="0" smtClean="0"/>
                        <a:t> </a:t>
                      </a:r>
                      <a:r>
                        <a:rPr lang="tr-TR" sz="2000" spc="-5" dirty="0" smtClean="0"/>
                        <a:t>yüksekliği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2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                      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          </a:t>
            </a:r>
            <a:r>
              <a:rPr lang="tr-TR" sz="3600" dirty="0" err="1" smtClean="0"/>
              <a:t>Unstabil</a:t>
            </a:r>
            <a:r>
              <a:rPr lang="tr-TR" dirty="0" smtClean="0"/>
              <a:t> </a:t>
            </a:r>
            <a:r>
              <a:rPr lang="tr-TR" sz="3600" dirty="0" err="1"/>
              <a:t>Anjina</a:t>
            </a:r>
            <a:endParaRPr lang="tr-TR" sz="3600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20779"/>
              </p:ext>
            </p:extLst>
          </p:nvPr>
        </p:nvGraphicFramePr>
        <p:xfrm>
          <a:off x="1930400" y="1690688"/>
          <a:ext cx="8414072" cy="48879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61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3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9206">
                <a:tc>
                  <a:txBody>
                    <a:bodyPr/>
                    <a:lstStyle/>
                    <a:p>
                      <a:pPr marL="84455" marR="51308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 smtClean="0"/>
                        <a:t>Ağrının  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r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 panose="020B0604020202020204" pitchFamily="34" charset="0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İstirahatte gelen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15-20 dakika süren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spc="-5" dirty="0" smtClean="0"/>
                        <a:t>ağrı</a:t>
                      </a:r>
                      <a:endParaRPr lang="tr-TR" sz="2000" dirty="0" smtClean="0"/>
                    </a:p>
                    <a:p>
                      <a:pPr marL="370840" marR="43180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 smtClean="0"/>
                        <a:t>Son </a:t>
                      </a:r>
                      <a:r>
                        <a:rPr lang="tr-TR" sz="2000" spc="-5" dirty="0" smtClean="0"/>
                        <a:t>iki ay içinde yeni başlayan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az bir </a:t>
                      </a:r>
                      <a:r>
                        <a:rPr lang="tr-TR" sz="2000" dirty="0" smtClean="0"/>
                        <a:t>efor  </a:t>
                      </a:r>
                      <a:r>
                        <a:rPr lang="tr-TR" sz="2000" spc="-5" dirty="0" smtClean="0"/>
                        <a:t>ile gelen</a:t>
                      </a:r>
                      <a:r>
                        <a:rPr lang="tr-TR" sz="2000" spc="-90" dirty="0" smtClean="0"/>
                        <a:t> </a:t>
                      </a:r>
                      <a:r>
                        <a:rPr lang="tr-TR" sz="2000" dirty="0" smtClean="0"/>
                        <a:t>ağrı</a:t>
                      </a:r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NTG(Nitrogliserin)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err="1" smtClean="0"/>
                        <a:t>istirahate</a:t>
                      </a:r>
                      <a:r>
                        <a:rPr lang="tr-TR" sz="2000" spc="-5" dirty="0" smtClean="0"/>
                        <a:t> olan </a:t>
                      </a:r>
                      <a:r>
                        <a:rPr lang="tr-TR" sz="2000" dirty="0" smtClean="0"/>
                        <a:t>cevabı</a:t>
                      </a:r>
                      <a:r>
                        <a:rPr lang="tr-TR" sz="2000" spc="-25" dirty="0" smtClean="0"/>
                        <a:t> </a:t>
                      </a:r>
                      <a:r>
                        <a:rPr lang="tr-TR" sz="2000" spc="-5" dirty="0" smtClean="0"/>
                        <a:t>değişken!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5878">
                <a:tc>
                  <a:txBody>
                    <a:bodyPr/>
                    <a:lstStyle/>
                    <a:p>
                      <a:pPr marL="84455" marR="216535">
                        <a:lnSpc>
                          <a:spcPct val="101899"/>
                        </a:lnSpc>
                        <a:spcBef>
                          <a:spcPts val="195"/>
                        </a:spcBef>
                      </a:pPr>
                      <a:r>
                        <a:rPr lang="tr-TR" sz="2000" spc="-5" dirty="0" smtClean="0"/>
                        <a:t>Eşlik eden  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e</a:t>
                      </a:r>
                      <a:r>
                        <a:rPr lang="tr-TR" sz="2000" spc="5" dirty="0" smtClean="0"/>
                        <a:t>m</a:t>
                      </a:r>
                      <a:r>
                        <a:rPr lang="tr-TR" sz="2000" spc="-10" dirty="0" smtClean="0"/>
                        <a:t>p</a:t>
                      </a:r>
                      <a:r>
                        <a:rPr lang="tr-TR" sz="2000" dirty="0" smtClean="0"/>
                        <a:t>to</a:t>
                      </a:r>
                      <a:r>
                        <a:rPr lang="tr-TR" sz="2000" spc="-5" dirty="0" smtClean="0"/>
                        <a:t>mla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Sıklıkla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minimal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Terleme, bulantı, kusma,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err="1" smtClean="0"/>
                        <a:t>dispne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 smtClean="0"/>
                        <a:t>Efor </a:t>
                      </a:r>
                      <a:r>
                        <a:rPr lang="tr-TR" sz="2000" spc="-5" dirty="0" smtClean="0"/>
                        <a:t>ile artan nefes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smtClean="0"/>
                        <a:t>darlığı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751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 smtClean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 smtClean="0"/>
                        <a:t>Daha </a:t>
                      </a:r>
                      <a:r>
                        <a:rPr lang="tr-TR" sz="2000" spc="-5" dirty="0" smtClean="0"/>
                        <a:t>önceki MI veya </a:t>
                      </a:r>
                      <a:r>
                        <a:rPr lang="tr-TR" sz="2000" spc="-5" dirty="0" err="1" smtClean="0"/>
                        <a:t>anjina</a:t>
                      </a:r>
                      <a:r>
                        <a:rPr lang="tr-TR" sz="2000" spc="-20" dirty="0" smtClean="0"/>
                        <a:t> </a:t>
                      </a:r>
                      <a:r>
                        <a:rPr lang="tr-TR" sz="2000" spc="-5" dirty="0" smtClean="0"/>
                        <a:t>hikayesi</a:t>
                      </a:r>
                      <a:endParaRPr lang="tr-TR" sz="2000" dirty="0" smtClean="0"/>
                    </a:p>
                    <a:p>
                      <a:pPr marL="370840" marR="106426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 smtClean="0"/>
                        <a:t>&gt;40 </a:t>
                      </a:r>
                      <a:r>
                        <a:rPr lang="tr-TR" sz="2000" spc="-5" dirty="0" smtClean="0"/>
                        <a:t>yaş, pozitif risk faktörleri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erkek  cinsiyet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1221160" y="181443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                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2512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792288"/>
            <a:ext cx="7023100" cy="4486275"/>
          </a:xfrm>
        </p:spPr>
      </p:pic>
    </p:spTree>
    <p:extLst>
      <p:ext uri="{BB962C8B-B14F-4D97-AF65-F5344CB8AC3E}">
        <p14:creationId xmlns:p14="http://schemas.microsoft.com/office/powerpoint/2010/main" val="3806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024776"/>
              </p:ext>
            </p:extLst>
          </p:nvPr>
        </p:nvGraphicFramePr>
        <p:xfrm>
          <a:off x="1981200" y="1481138"/>
          <a:ext cx="8229600" cy="4564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44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2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tr-TR" sz="2000" spc="-5" dirty="0" smtClean="0"/>
                        <a:t>Fizik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bakı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Nonspesifik</a:t>
                      </a:r>
                      <a:r>
                        <a:rPr lang="tr-TR" sz="2000" spc="-5" dirty="0" smtClean="0"/>
                        <a:t> bulgular</a:t>
                      </a:r>
                      <a:r>
                        <a:rPr lang="tr-TR" sz="2000" spc="-45" dirty="0" smtClean="0"/>
                        <a:t> </a:t>
                      </a:r>
                      <a:r>
                        <a:rPr lang="tr-TR" sz="2000" spc="-5" dirty="0" smtClean="0"/>
                        <a:t>olabilir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32760">
                <a:tc>
                  <a:txBody>
                    <a:bodyPr/>
                    <a:lstStyle/>
                    <a:p>
                      <a:pPr marL="84455" marR="715010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tle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marR="746125" indent="-284480">
                        <a:lnSpc>
                          <a:spcPct val="1014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 smtClean="0"/>
                        <a:t>EKG </a:t>
                      </a:r>
                      <a:r>
                        <a:rPr lang="tr-TR" sz="2000" spc="-5" dirty="0" smtClean="0"/>
                        <a:t>değişikliği </a:t>
                      </a:r>
                      <a:r>
                        <a:rPr lang="tr-TR" sz="2000" spc="5" dirty="0" smtClean="0"/>
                        <a:t>ve </a:t>
                      </a:r>
                      <a:r>
                        <a:rPr lang="tr-TR" sz="2000" spc="-5" dirty="0" smtClean="0"/>
                        <a:t>enzim yüksekliği </a:t>
                      </a:r>
                      <a:r>
                        <a:rPr lang="tr-TR" sz="2000" spc="-10" dirty="0" smtClean="0"/>
                        <a:t>sıklıkla  </a:t>
                      </a:r>
                      <a:r>
                        <a:rPr lang="tr-TR" sz="2000" spc="-5" dirty="0" smtClean="0"/>
                        <a:t>yoktur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9615">
                <a:tc>
                  <a:txBody>
                    <a:bodyPr/>
                    <a:lstStyle/>
                    <a:p>
                      <a:pPr marL="84455" marR="574040">
                        <a:lnSpc>
                          <a:spcPct val="101600"/>
                        </a:lnSpc>
                        <a:spcBef>
                          <a:spcPts val="225"/>
                        </a:spcBef>
                      </a:pPr>
                      <a:r>
                        <a:rPr lang="tr-TR" sz="2000" spc="-5" dirty="0" smtClean="0"/>
                        <a:t>Diğer durumlar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372110" marR="114935" indent="-284480">
                        <a:lnSpc>
                          <a:spcPct val="1014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Başvuru sırasında tamamen ağrısız olabilirler.  Tanıda hikaye</a:t>
                      </a:r>
                      <a:r>
                        <a:rPr lang="tr-TR" sz="2000" spc="-35" dirty="0" smtClean="0"/>
                        <a:t> </a:t>
                      </a:r>
                      <a:r>
                        <a:rPr lang="tr-TR" sz="2000" spc="-10" dirty="0" smtClean="0"/>
                        <a:t>esastır</a:t>
                      </a:r>
                      <a:endParaRPr lang="tr-TR" sz="2000" dirty="0" smtClean="0"/>
                    </a:p>
                    <a:p>
                      <a:pPr marL="372110" marR="158115" indent="-284480">
                        <a:lnSpc>
                          <a:spcPct val="1014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Hastaneye yatırılan USAP hastalarının  %15’inde  akut MI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smtClean="0"/>
                        <a:t>gelişir.</a:t>
                      </a:r>
                      <a:endParaRPr lang="tr-TR" sz="2000" dirty="0" smtClean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NSTEMI  şeklinde</a:t>
                      </a:r>
                      <a:r>
                        <a:rPr lang="tr-TR" sz="2000" spc="-60" dirty="0" smtClean="0"/>
                        <a:t> </a:t>
                      </a:r>
                      <a:r>
                        <a:rPr lang="tr-TR" sz="2000" spc="-5" dirty="0" smtClean="0"/>
                        <a:t>seyredebilir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136904" cy="1143000"/>
          </a:xfrm>
        </p:spPr>
        <p:txBody>
          <a:bodyPr>
            <a:normAutofit/>
          </a:bodyPr>
          <a:lstStyle/>
          <a:p>
            <a:r>
              <a:rPr lang="tr-TR" sz="3600" dirty="0" err="1"/>
              <a:t>Unstabil</a:t>
            </a:r>
            <a:r>
              <a:rPr lang="tr-TR" sz="4000" dirty="0"/>
              <a:t> </a:t>
            </a:r>
            <a:r>
              <a:rPr lang="tr-TR" sz="4000" dirty="0" err="1"/>
              <a:t>Anjina</a:t>
            </a:r>
            <a:r>
              <a:rPr lang="tr-TR" sz="40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40224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smtClean="0"/>
              <a:t>Koroner </a:t>
            </a:r>
            <a:r>
              <a:rPr lang="tr-TR" sz="3600" dirty="0" smtClean="0"/>
              <a:t>Arter Hastalığı İçin Risk Faktörleri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Erkek cinsiyet </a:t>
            </a:r>
          </a:p>
          <a:p>
            <a:r>
              <a:rPr lang="tr-TR" dirty="0"/>
              <a:t>Aile öyküsü  </a:t>
            </a:r>
          </a:p>
          <a:p>
            <a:r>
              <a:rPr lang="tr-TR" dirty="0"/>
              <a:t>Yaş </a:t>
            </a:r>
            <a:r>
              <a:rPr lang="tr-TR"/>
              <a:t>(</a:t>
            </a:r>
            <a:r>
              <a:rPr lang="tr-TR" smtClean="0"/>
              <a:t>erkek&gt;45, kadın&gt;55) </a:t>
            </a:r>
            <a:endParaRPr lang="tr-TR" dirty="0"/>
          </a:p>
          <a:p>
            <a:r>
              <a:rPr lang="tr-TR" dirty="0"/>
              <a:t>Sigara</a:t>
            </a:r>
          </a:p>
          <a:p>
            <a:r>
              <a:rPr lang="tr-TR" dirty="0"/>
              <a:t>Diyabet </a:t>
            </a:r>
          </a:p>
          <a:p>
            <a:r>
              <a:rPr lang="tr-TR" dirty="0"/>
              <a:t>Hipertansiyon  </a:t>
            </a:r>
          </a:p>
          <a:p>
            <a:r>
              <a:rPr lang="tr-TR" dirty="0" err="1"/>
              <a:t>Hiperlipidemi</a:t>
            </a:r>
            <a:r>
              <a:rPr lang="tr-TR" dirty="0"/>
              <a:t>  </a:t>
            </a:r>
          </a:p>
          <a:p>
            <a:r>
              <a:rPr lang="tr-TR" dirty="0" err="1"/>
              <a:t>Trunkal</a:t>
            </a:r>
            <a:r>
              <a:rPr lang="tr-TR" dirty="0"/>
              <a:t> </a:t>
            </a:r>
            <a:r>
              <a:rPr lang="tr-TR" dirty="0" err="1"/>
              <a:t>obesite</a:t>
            </a:r>
            <a:r>
              <a:rPr lang="tr-TR" dirty="0"/>
              <a:t>  </a:t>
            </a:r>
          </a:p>
          <a:p>
            <a:r>
              <a:rPr lang="tr-TR" dirty="0" err="1"/>
              <a:t>Sedanter</a:t>
            </a:r>
            <a:r>
              <a:rPr lang="tr-TR" dirty="0"/>
              <a:t> yaşam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4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365754"/>
              </p:ext>
            </p:extLst>
          </p:nvPr>
        </p:nvGraphicFramePr>
        <p:xfrm>
          <a:off x="1981200" y="1481138"/>
          <a:ext cx="8229600" cy="47927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823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5108">
                <a:tc>
                  <a:txBody>
                    <a:bodyPr/>
                    <a:lstStyle/>
                    <a:p>
                      <a:pPr marL="84455" marR="81153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 smtClean="0"/>
                        <a:t>Ağrının  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r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0840" marR="320040" indent="-285750">
                        <a:lnSpc>
                          <a:spcPct val="101400"/>
                        </a:lnSpc>
                        <a:spcBef>
                          <a:spcPts val="18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 smtClean="0"/>
                        <a:t>Künt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– </a:t>
                      </a:r>
                      <a:r>
                        <a:rPr lang="tr-TR" sz="2000" spc="-5" dirty="0" smtClean="0"/>
                        <a:t>geçmeyen </a:t>
                      </a:r>
                      <a:r>
                        <a:rPr lang="tr-TR" sz="2000" dirty="0" smtClean="0"/>
                        <a:t>– </a:t>
                      </a:r>
                      <a:r>
                        <a:rPr lang="tr-TR" sz="2000" spc="-5" dirty="0" smtClean="0"/>
                        <a:t>efordan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öğünlerden  bağımsız göğüs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smtClean="0"/>
                        <a:t>ağrısı</a:t>
                      </a:r>
                      <a:endParaRPr lang="tr-TR" sz="2000" dirty="0" smtClean="0"/>
                    </a:p>
                    <a:p>
                      <a:pPr marL="370840" marR="624205" indent="-285750">
                        <a:lnSpc>
                          <a:spcPct val="1014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Keskin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bıçak batar nitelikte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göğüs  hareketleri değişmeyen </a:t>
                      </a:r>
                      <a:r>
                        <a:rPr lang="tr-TR" sz="2000" spc="-5" dirty="0" err="1" smtClean="0"/>
                        <a:t>plöretik</a:t>
                      </a:r>
                      <a:r>
                        <a:rPr lang="tr-TR" sz="2000" spc="-10" dirty="0" smtClean="0"/>
                        <a:t> </a:t>
                      </a:r>
                      <a:r>
                        <a:rPr lang="tr-TR" sz="2000" spc="-5" dirty="0" smtClean="0"/>
                        <a:t>ağrı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5108">
                <a:tc>
                  <a:txBody>
                    <a:bodyPr/>
                    <a:lstStyle/>
                    <a:p>
                      <a:pPr marL="84455" marR="514984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 smtClean="0"/>
                        <a:t>Eşlik eden  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e</a:t>
                      </a:r>
                      <a:r>
                        <a:rPr lang="tr-TR" sz="2000" spc="5" dirty="0" smtClean="0"/>
                        <a:t>m</a:t>
                      </a:r>
                      <a:r>
                        <a:rPr lang="tr-TR" sz="2000" spc="-10" dirty="0" smtClean="0"/>
                        <a:t>p</a:t>
                      </a:r>
                      <a:r>
                        <a:rPr lang="tr-TR" sz="2000" dirty="0" smtClean="0"/>
                        <a:t>to</a:t>
                      </a:r>
                      <a:r>
                        <a:rPr lang="tr-TR" sz="2000" spc="-5" dirty="0" smtClean="0"/>
                        <a:t>mla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 smtClean="0"/>
                        <a:t>Dispne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Soğuk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terleme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7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 smtClean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0840" marR="99060" indent="-285750">
                        <a:lnSpc>
                          <a:spcPct val="1014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Yatar pozisyonda ağrı artar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oturmak  ile  rahatlar</a:t>
                      </a:r>
                      <a:endParaRPr lang="tr-TR" sz="2000" dirty="0" smtClean="0"/>
                    </a:p>
                    <a:p>
                      <a:pPr marL="370840" marR="285115" indent="-285750">
                        <a:lnSpc>
                          <a:spcPts val="220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Öncesinde </a:t>
                      </a:r>
                      <a:r>
                        <a:rPr lang="tr-TR" sz="2000" spc="-5" dirty="0" err="1" smtClean="0"/>
                        <a:t>viral</a:t>
                      </a:r>
                      <a:r>
                        <a:rPr lang="tr-TR" sz="2000" spc="-5" dirty="0" smtClean="0"/>
                        <a:t> hastalık veya altta yatan  hastalık (SLE, </a:t>
                      </a:r>
                      <a:r>
                        <a:rPr lang="tr-TR" sz="2000" dirty="0" smtClean="0"/>
                        <a:t>üremi</a:t>
                      </a:r>
                      <a:r>
                        <a:rPr lang="tr-TR" sz="2000" spc="-70" dirty="0" smtClean="0"/>
                        <a:t> </a:t>
                      </a:r>
                      <a:r>
                        <a:rPr lang="tr-TR" sz="2000" spc="-5" dirty="0" smtClean="0"/>
                        <a:t>gibi)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52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59216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Perikardit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408190"/>
              </p:ext>
            </p:extLst>
          </p:nvPr>
        </p:nvGraphicFramePr>
        <p:xfrm>
          <a:off x="1981200" y="1481138"/>
          <a:ext cx="8229600" cy="4144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85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86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 smtClean="0"/>
                        <a:t>Fizik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bakı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Perikardiyal</a:t>
                      </a:r>
                      <a:r>
                        <a:rPr lang="tr-TR" sz="2000" spc="-5" baseline="0" dirty="0" smtClean="0"/>
                        <a:t> </a:t>
                      </a:r>
                      <a:r>
                        <a:rPr lang="tr-TR" sz="2000" spc="-5" baseline="0" dirty="0" err="1" smtClean="0"/>
                        <a:t>frotman</a:t>
                      </a:r>
                      <a:r>
                        <a:rPr lang="tr-TR" sz="2000" spc="-5" baseline="0" dirty="0" smtClean="0"/>
                        <a:t> </a:t>
                      </a:r>
                      <a:r>
                        <a:rPr lang="tr-TR" sz="2000" spc="-10" dirty="0" smtClean="0"/>
                        <a:t>(%50)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259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tr-TR" sz="2000" spc="-5" dirty="0" smtClean="0"/>
                        <a:t>Testler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r>
                        <a:rPr lang="tr-TR" sz="2000" spc="-5" dirty="0" smtClean="0"/>
                        <a:t>EKG: tipik </a:t>
                      </a:r>
                      <a:r>
                        <a:rPr lang="tr-TR" sz="2000" spc="-5" dirty="0" err="1" smtClean="0"/>
                        <a:t>patern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– </a:t>
                      </a:r>
                      <a:r>
                        <a:rPr lang="tr-TR" sz="2000" spc="-5" dirty="0" smtClean="0"/>
                        <a:t>tüm</a:t>
                      </a:r>
                      <a:r>
                        <a:rPr lang="tr-TR" sz="2000" spc="-15" dirty="0" smtClean="0"/>
                        <a:t> </a:t>
                      </a:r>
                      <a:r>
                        <a:rPr lang="tr-TR" sz="2000" spc="-5" dirty="0" err="1" smtClean="0"/>
                        <a:t>prekordiyal</a:t>
                      </a:r>
                      <a:r>
                        <a:rPr lang="tr-TR" sz="2000" spc="-5" dirty="0" smtClean="0"/>
                        <a:t> derivasyonlarda  ST </a:t>
                      </a:r>
                      <a:r>
                        <a:rPr lang="tr-TR" sz="2000" spc="-5" dirty="0" err="1" smtClean="0"/>
                        <a:t>segment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spc="-5" dirty="0" err="1" smtClean="0"/>
                        <a:t>elevasyonu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ve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PR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spc="-5" dirty="0" err="1" smtClean="0"/>
                        <a:t>segment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depresyonu</a:t>
                      </a:r>
                    </a:p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r>
                        <a:rPr lang="tr-TR" sz="2000" spc="-5" dirty="0" smtClean="0"/>
                        <a:t>ESR yüksek</a:t>
                      </a:r>
                      <a:r>
                        <a:rPr lang="tr-TR" sz="2000" spc="-70" dirty="0" smtClean="0"/>
                        <a:t> </a:t>
                      </a:r>
                      <a:r>
                        <a:rPr lang="tr-TR" sz="2000" spc="-5" dirty="0" smtClean="0"/>
                        <a:t>olabilir</a:t>
                      </a:r>
                      <a:endParaRPr lang="tr-TR" sz="2000" dirty="0" smtClean="0"/>
                    </a:p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endParaRPr lang="tr-TR" sz="2000" dirty="0" smtClean="0"/>
                    </a:p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endParaRPr lang="tr-TR" sz="2000" dirty="0" smtClean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53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136904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Perikardit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813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sz="4000" dirty="0">
                <a:solidFill>
                  <a:srgbClr val="FF0000"/>
                </a:solidFill>
              </a:rPr>
              <a:t>                 </a:t>
            </a:r>
            <a:endParaRPr lang="tr-TR" sz="4000" dirty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54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             Aort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Diseksiyonu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19185"/>
              </p:ext>
            </p:extLst>
          </p:nvPr>
        </p:nvGraphicFramePr>
        <p:xfrm>
          <a:off x="1866900" y="1539875"/>
          <a:ext cx="8342188" cy="49422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61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0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6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3039">
                <a:tc>
                  <a:txBody>
                    <a:bodyPr/>
                    <a:lstStyle/>
                    <a:p>
                      <a:pPr marL="84455" marR="811530">
                        <a:lnSpc>
                          <a:spcPct val="101899"/>
                        </a:lnSpc>
                        <a:spcBef>
                          <a:spcPts val="170"/>
                        </a:spcBef>
                      </a:pPr>
                      <a:r>
                        <a:rPr lang="tr-TR" sz="2000" spc="-5" dirty="0" smtClean="0"/>
                        <a:t>Ağrının  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r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370840" marR="438150" indent="-285750">
                        <a:lnSpc>
                          <a:spcPct val="1014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Anı başlangıçlı</a:t>
                      </a:r>
                      <a:r>
                        <a:rPr lang="tr-TR" sz="2000" spc="-5" baseline="0" dirty="0" smtClean="0"/>
                        <a:t>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başlangıçta  en şiddetli  göğüs ağrısı</a:t>
                      </a:r>
                      <a:r>
                        <a:rPr lang="tr-TR" sz="2000" spc="-65" dirty="0" smtClean="0"/>
                        <a:t> </a:t>
                      </a:r>
                      <a:r>
                        <a:rPr lang="tr-TR" sz="2000" spc="-5" dirty="0" smtClean="0"/>
                        <a:t>(%90)</a:t>
                      </a:r>
                      <a:endParaRPr lang="tr-TR" sz="2000" dirty="0" smtClean="0"/>
                    </a:p>
                    <a:p>
                      <a:pPr marL="370840" marR="34544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Göğüs </a:t>
                      </a:r>
                      <a:r>
                        <a:rPr lang="tr-TR" sz="2000" spc="-5" dirty="0" err="1" smtClean="0"/>
                        <a:t>anterior</a:t>
                      </a:r>
                      <a:r>
                        <a:rPr lang="tr-TR" sz="2000" spc="-5" dirty="0" smtClean="0"/>
                        <a:t> duvarından sırtta  </a:t>
                      </a:r>
                      <a:r>
                        <a:rPr lang="tr-TR" sz="2000" spc="-5" dirty="0" err="1" smtClean="0"/>
                        <a:t>interskapular</a:t>
                      </a:r>
                      <a:r>
                        <a:rPr lang="tr-TR" sz="2000" spc="-5" dirty="0" smtClean="0"/>
                        <a:t> bölgeye veya batına</a:t>
                      </a:r>
                      <a:r>
                        <a:rPr lang="tr-TR" sz="2000" spc="-10" dirty="0" smtClean="0"/>
                        <a:t> yayılım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Yırtılır gibi bir</a:t>
                      </a:r>
                      <a:r>
                        <a:rPr lang="tr-TR" sz="2000" spc="-35" dirty="0" smtClean="0"/>
                        <a:t> </a:t>
                      </a:r>
                      <a:r>
                        <a:rPr lang="tr-TR" sz="2000" spc="-5" dirty="0" smtClean="0"/>
                        <a:t>ağrı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194">
                <a:tc>
                  <a:txBody>
                    <a:bodyPr/>
                    <a:lstStyle/>
                    <a:p>
                      <a:pPr marL="84455" marR="514984">
                        <a:lnSpc>
                          <a:spcPct val="101899"/>
                        </a:lnSpc>
                        <a:spcBef>
                          <a:spcPts val="220"/>
                        </a:spcBef>
                      </a:pPr>
                      <a:r>
                        <a:rPr lang="tr-TR" sz="2000" spc="-5" dirty="0" smtClean="0"/>
                        <a:t>Eşlik eden  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e</a:t>
                      </a:r>
                      <a:r>
                        <a:rPr lang="tr-TR" sz="2000" spc="5" dirty="0" smtClean="0"/>
                        <a:t>m</a:t>
                      </a:r>
                      <a:r>
                        <a:rPr lang="tr-TR" sz="2000" spc="-10" dirty="0" smtClean="0"/>
                        <a:t>p</a:t>
                      </a:r>
                      <a:r>
                        <a:rPr lang="tr-TR" sz="2000" dirty="0" smtClean="0"/>
                        <a:t>to</a:t>
                      </a:r>
                      <a:r>
                        <a:rPr lang="tr-TR" sz="2000" spc="-5" dirty="0" smtClean="0"/>
                        <a:t>mla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370840" marR="462280" indent="-285750">
                        <a:lnSpc>
                          <a:spcPct val="101899"/>
                        </a:lnSpc>
                        <a:spcBef>
                          <a:spcPts val="22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Nörolojik komplikasyonlar; inme, </a:t>
                      </a:r>
                      <a:r>
                        <a:rPr lang="tr-TR" sz="2000" spc="-5" dirty="0" err="1" smtClean="0"/>
                        <a:t>parezi</a:t>
                      </a:r>
                      <a:r>
                        <a:rPr lang="tr-TR" sz="2000" spc="-5" dirty="0" smtClean="0"/>
                        <a:t>,  </a:t>
                      </a:r>
                      <a:r>
                        <a:rPr lang="tr-TR" sz="2000" spc="-5" dirty="0" err="1" smtClean="0"/>
                        <a:t>parapleji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4657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2000" spc="-5" dirty="0" smtClean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 smtClean="0"/>
                        <a:t>&gt; 50 </a:t>
                      </a:r>
                      <a:r>
                        <a:rPr lang="tr-TR" sz="2000" spc="-5" dirty="0" smtClean="0"/>
                        <a:t>yaş</a:t>
                      </a:r>
                      <a:r>
                        <a:rPr lang="tr-TR" sz="2000" spc="-90" dirty="0" smtClean="0"/>
                        <a:t> </a:t>
                      </a:r>
                      <a:r>
                        <a:rPr lang="tr-TR" sz="2000" spc="-5" dirty="0" smtClean="0"/>
                        <a:t>erkek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Kontrolsüz</a:t>
                      </a:r>
                      <a:r>
                        <a:rPr lang="tr-TR" sz="2000" spc="-40" dirty="0" smtClean="0"/>
                        <a:t> </a:t>
                      </a:r>
                      <a:r>
                        <a:rPr lang="tr-TR" sz="2000" spc="-5" dirty="0" smtClean="0"/>
                        <a:t>hipertansiyon</a:t>
                      </a:r>
                      <a:endParaRPr lang="tr-TR" sz="2000" dirty="0" smtClean="0"/>
                    </a:p>
                    <a:p>
                      <a:pPr marL="370840" marR="499745" indent="-285750">
                        <a:lnSpc>
                          <a:spcPct val="1016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>
                          <a:latin typeface="+mn-lt"/>
                          <a:cs typeface="+mn-cs"/>
                        </a:rPr>
                        <a:t>Diğer</a:t>
                      </a:r>
                      <a:r>
                        <a:rPr lang="tr-TR" sz="2000" spc="-5" baseline="0" dirty="0" smtClean="0">
                          <a:latin typeface="+mn-lt"/>
                          <a:cs typeface="+mn-cs"/>
                        </a:rPr>
                        <a:t> risk faktörleri sorgulanmalı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 </a:t>
            </a:r>
            <a:r>
              <a:rPr lang="tr-TR" sz="3600" dirty="0" smtClean="0"/>
              <a:t>Aort </a:t>
            </a:r>
            <a:r>
              <a:rPr lang="tr-TR" sz="3600" dirty="0" err="1" smtClean="0"/>
              <a:t>Diseksiyonu</a:t>
            </a:r>
            <a:r>
              <a:rPr lang="tr-TR" sz="3600" dirty="0" smtClean="0"/>
              <a:t> İçin </a:t>
            </a:r>
            <a:r>
              <a:rPr lang="tr-TR" sz="3600" dirty="0"/>
              <a:t>Risk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715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tr-TR" sz="4500" dirty="0" smtClean="0"/>
          </a:p>
          <a:p>
            <a:r>
              <a:rPr lang="tr-TR" sz="4500" dirty="0" smtClean="0"/>
              <a:t>Uzun </a:t>
            </a:r>
            <a:r>
              <a:rPr lang="tr-TR" sz="4500" dirty="0"/>
              <a:t>süreli </a:t>
            </a:r>
            <a:r>
              <a:rPr lang="tr-TR" sz="4500" dirty="0" err="1"/>
              <a:t>arteryel</a:t>
            </a:r>
            <a:r>
              <a:rPr lang="tr-TR" sz="4500" dirty="0"/>
              <a:t> hipertansiyon</a:t>
            </a:r>
          </a:p>
          <a:p>
            <a:r>
              <a:rPr lang="tr-TR" sz="4500" dirty="0" smtClean="0"/>
              <a:t>İleri </a:t>
            </a:r>
            <a:r>
              <a:rPr lang="tr-TR" sz="4500" dirty="0"/>
              <a:t>yaş</a:t>
            </a:r>
          </a:p>
          <a:p>
            <a:r>
              <a:rPr lang="tr-TR" sz="4500" dirty="0" smtClean="0"/>
              <a:t>Sigara</a:t>
            </a:r>
            <a:endParaRPr lang="tr-TR" sz="4500" dirty="0"/>
          </a:p>
          <a:p>
            <a:r>
              <a:rPr lang="tr-TR" sz="4500" dirty="0" err="1" smtClean="0"/>
              <a:t>Dislipidemi</a:t>
            </a:r>
            <a:endParaRPr lang="tr-TR" sz="4500" dirty="0"/>
          </a:p>
          <a:p>
            <a:r>
              <a:rPr lang="tr-TR" sz="4500" dirty="0" smtClean="0"/>
              <a:t>Kokain</a:t>
            </a:r>
            <a:endParaRPr lang="tr-TR" sz="4500" dirty="0"/>
          </a:p>
          <a:p>
            <a:r>
              <a:rPr lang="tr-TR" sz="4500" dirty="0" err="1" smtClean="0"/>
              <a:t>Marfan</a:t>
            </a:r>
            <a:r>
              <a:rPr lang="tr-TR" sz="4500" dirty="0" smtClean="0"/>
              <a:t> </a:t>
            </a:r>
            <a:r>
              <a:rPr lang="tr-TR" sz="4500" dirty="0"/>
              <a:t>sendromu</a:t>
            </a:r>
          </a:p>
          <a:p>
            <a:r>
              <a:rPr lang="tr-TR" sz="4500" dirty="0" err="1" smtClean="0"/>
              <a:t>Ehlers-Danlos</a:t>
            </a:r>
            <a:r>
              <a:rPr lang="tr-TR" sz="4500" dirty="0" smtClean="0"/>
              <a:t> </a:t>
            </a:r>
            <a:r>
              <a:rPr lang="tr-TR" sz="4500" dirty="0"/>
              <a:t>sendromu</a:t>
            </a:r>
          </a:p>
          <a:p>
            <a:r>
              <a:rPr lang="tr-TR" sz="4500" dirty="0" err="1" smtClean="0"/>
              <a:t>Turner</a:t>
            </a:r>
            <a:r>
              <a:rPr lang="tr-TR" sz="4500" dirty="0" smtClean="0"/>
              <a:t> sendromu</a:t>
            </a:r>
          </a:p>
          <a:p>
            <a:r>
              <a:rPr lang="tr-TR" sz="4500" dirty="0" err="1" smtClean="0"/>
              <a:t>Biküspid</a:t>
            </a:r>
            <a:r>
              <a:rPr lang="tr-TR" sz="4500" dirty="0" smtClean="0"/>
              <a:t> aorta</a:t>
            </a:r>
          </a:p>
          <a:p>
            <a:r>
              <a:rPr lang="tr-TR" sz="4500" dirty="0" smtClean="0"/>
              <a:t>Aort </a:t>
            </a:r>
            <a:r>
              <a:rPr lang="tr-TR" sz="4500" dirty="0" err="1" smtClean="0"/>
              <a:t>koarktasyonu</a:t>
            </a:r>
            <a:endParaRPr lang="tr-TR" sz="4500" dirty="0"/>
          </a:p>
          <a:p>
            <a:r>
              <a:rPr lang="tr-TR" sz="4500" dirty="0" smtClean="0"/>
              <a:t>Dev </a:t>
            </a:r>
            <a:r>
              <a:rPr lang="tr-TR" sz="4500" dirty="0"/>
              <a:t>hücreli </a:t>
            </a:r>
            <a:r>
              <a:rPr lang="tr-TR" sz="4500" dirty="0" smtClean="0"/>
              <a:t>arterit</a:t>
            </a:r>
          </a:p>
          <a:p>
            <a:r>
              <a:rPr lang="tr-TR" sz="4500" dirty="0" err="1" smtClean="0"/>
              <a:t>Takayasu</a:t>
            </a:r>
            <a:r>
              <a:rPr lang="tr-TR" sz="4500" dirty="0" smtClean="0"/>
              <a:t> </a:t>
            </a:r>
            <a:r>
              <a:rPr lang="tr-TR" sz="4500" dirty="0"/>
              <a:t>arteriti</a:t>
            </a:r>
          </a:p>
          <a:p>
            <a:r>
              <a:rPr lang="tr-TR" sz="4500" dirty="0" err="1" smtClean="0"/>
              <a:t>Sifiliz</a:t>
            </a:r>
            <a:endParaRPr lang="tr-TR" sz="4500" dirty="0"/>
          </a:p>
          <a:p>
            <a:r>
              <a:rPr lang="tr-TR" sz="4500" dirty="0" smtClean="0"/>
              <a:t>Aort </a:t>
            </a:r>
            <a:r>
              <a:rPr lang="tr-TR" sz="4500" dirty="0"/>
              <a:t>anevrizması</a:t>
            </a:r>
          </a:p>
          <a:p>
            <a:r>
              <a:rPr lang="tr-TR" sz="4500" dirty="0" smtClean="0"/>
              <a:t>Gebelik</a:t>
            </a:r>
            <a:endParaRPr lang="tr-TR" sz="4500" dirty="0"/>
          </a:p>
          <a:p>
            <a:r>
              <a:rPr lang="tr-TR" sz="4500" dirty="0" err="1" smtClean="0"/>
              <a:t>Deselerasyon</a:t>
            </a:r>
            <a:r>
              <a:rPr lang="tr-TR" sz="4500" dirty="0" smtClean="0"/>
              <a:t> </a:t>
            </a:r>
            <a:r>
              <a:rPr lang="tr-TR" sz="4500" dirty="0"/>
              <a:t>travması (kaza, yüksekten düşme)</a:t>
            </a:r>
          </a:p>
          <a:p>
            <a:r>
              <a:rPr lang="tr-TR" sz="4500" dirty="0" err="1" smtClean="0"/>
              <a:t>İyatrojenik</a:t>
            </a:r>
            <a:endParaRPr lang="tr-TR" sz="4500" dirty="0"/>
          </a:p>
          <a:p>
            <a:pPr marL="0" indent="0">
              <a:buNone/>
            </a:pPr>
            <a:endParaRPr lang="tr-TR" sz="4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70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690765"/>
              </p:ext>
            </p:extLst>
          </p:nvPr>
        </p:nvGraphicFramePr>
        <p:xfrm>
          <a:off x="1775520" y="1412776"/>
          <a:ext cx="8229600" cy="4211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3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36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694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b="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b="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258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tr-TR" sz="2000" spc="-5" dirty="0" smtClean="0"/>
                        <a:t>Fizik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bakı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Yüksek </a:t>
                      </a:r>
                      <a:r>
                        <a:rPr lang="tr-TR" sz="2000" spc="-5" dirty="0" err="1" smtClean="0"/>
                        <a:t>KB’ye</a:t>
                      </a:r>
                      <a:r>
                        <a:rPr lang="tr-TR" sz="2000" spc="-5" dirty="0" smtClean="0"/>
                        <a:t> rağmen kötü </a:t>
                      </a:r>
                      <a:r>
                        <a:rPr lang="tr-TR" sz="2000" spc="-5" dirty="0" err="1" smtClean="0"/>
                        <a:t>periferik</a:t>
                      </a:r>
                      <a:r>
                        <a:rPr lang="tr-TR" sz="2000" spc="5" dirty="0" smtClean="0"/>
                        <a:t> </a:t>
                      </a:r>
                      <a:r>
                        <a:rPr lang="tr-TR" sz="2000" spc="-5" dirty="0" smtClean="0"/>
                        <a:t>dolaşım</a:t>
                      </a:r>
                      <a:endParaRPr lang="tr-TR" sz="2000" dirty="0" smtClean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err="1" smtClean="0"/>
                        <a:t>Periferik</a:t>
                      </a:r>
                      <a:r>
                        <a:rPr lang="tr-TR" sz="2000" spc="-5" dirty="0" smtClean="0"/>
                        <a:t> nabızların  asimetrik  azalması</a:t>
                      </a:r>
                      <a:r>
                        <a:rPr lang="tr-TR" sz="2000" spc="-10" dirty="0" smtClean="0"/>
                        <a:t> </a:t>
                      </a:r>
                      <a:r>
                        <a:rPr lang="tr-TR" sz="2000" spc="-5" dirty="0" smtClean="0"/>
                        <a:t>(%60)</a:t>
                      </a:r>
                      <a:endParaRPr lang="tr-TR" sz="2000" dirty="0" smtClean="0"/>
                    </a:p>
                    <a:p>
                      <a:pPr marL="369570" marR="779145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Yeni başlangıç  </a:t>
                      </a:r>
                      <a:r>
                        <a:rPr lang="tr-TR" sz="2000" spc="-5" dirty="0" err="1" smtClean="0"/>
                        <a:t>perikardiyal</a:t>
                      </a:r>
                      <a:r>
                        <a:rPr lang="tr-TR" sz="2000" spc="-5" dirty="0" smtClean="0"/>
                        <a:t>  sürtünme  veya  </a:t>
                      </a:r>
                      <a:r>
                        <a:rPr lang="tr-TR" sz="2000" spc="-5" dirty="0" err="1" smtClean="0"/>
                        <a:t>aortik</a:t>
                      </a:r>
                      <a:r>
                        <a:rPr lang="tr-TR" sz="2000" spc="-5" dirty="0" smtClean="0"/>
                        <a:t>  yetmezlik</a:t>
                      </a:r>
                      <a:r>
                        <a:rPr lang="tr-TR" sz="2000" spc="-35" dirty="0" smtClean="0"/>
                        <a:t> </a:t>
                      </a:r>
                      <a:r>
                        <a:rPr lang="tr-TR" sz="2000" spc="-5" dirty="0" smtClean="0"/>
                        <a:t>üfürümü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7389">
                <a:tc>
                  <a:txBody>
                    <a:bodyPr/>
                    <a:lstStyle/>
                    <a:p>
                      <a:pPr marL="84455" marR="603250">
                        <a:lnSpc>
                          <a:spcPct val="101899"/>
                        </a:lnSpc>
                        <a:spcBef>
                          <a:spcPts val="210"/>
                        </a:spcBef>
                      </a:pP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tle</a:t>
                      </a:r>
                      <a:r>
                        <a:rPr lang="tr-TR" sz="2000" dirty="0" smtClean="0"/>
                        <a:t>r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EKG’de </a:t>
                      </a:r>
                      <a:r>
                        <a:rPr lang="tr-TR" sz="2000" spc="-5" dirty="0" err="1" smtClean="0"/>
                        <a:t>nonspesifik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smtClean="0"/>
                        <a:t>değişiklikleri</a:t>
                      </a:r>
                      <a:endParaRPr lang="tr-TR" sz="2000" dirty="0" smtClean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PAAG: Anormal </a:t>
                      </a:r>
                      <a:r>
                        <a:rPr lang="tr-TR" sz="2000" spc="-5" dirty="0" err="1" smtClean="0"/>
                        <a:t>aortik</a:t>
                      </a:r>
                      <a:r>
                        <a:rPr lang="tr-TR" sz="2000" spc="-30" dirty="0" smtClean="0"/>
                        <a:t> </a:t>
                      </a:r>
                      <a:r>
                        <a:rPr lang="tr-TR" sz="2000" spc="-5" dirty="0" err="1" smtClean="0"/>
                        <a:t>silüet</a:t>
                      </a:r>
                      <a:endParaRPr lang="tr-TR" sz="2000" dirty="0" smtClean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Ekokardiyografi, </a:t>
                      </a:r>
                      <a:r>
                        <a:rPr lang="tr-TR" sz="2000" dirty="0" smtClean="0"/>
                        <a:t>BT </a:t>
                      </a:r>
                      <a:r>
                        <a:rPr lang="tr-TR" sz="2000" spc="5" dirty="0" smtClean="0"/>
                        <a:t>ve</a:t>
                      </a:r>
                      <a:r>
                        <a:rPr lang="tr-TR" sz="2000" spc="-45" dirty="0" smtClean="0"/>
                        <a:t> </a:t>
                      </a:r>
                      <a:r>
                        <a:rPr lang="tr-TR" sz="2000" spc="-5" dirty="0" smtClean="0"/>
                        <a:t>MR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56</a:t>
            </a:fld>
            <a:endParaRPr lang="tr-TR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5240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Aort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Diseksiyonu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18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23496"/>
              </p:ext>
            </p:extLst>
          </p:nvPr>
        </p:nvGraphicFramePr>
        <p:xfrm>
          <a:off x="1981200" y="1468438"/>
          <a:ext cx="8229600" cy="41957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59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4723">
                <a:tc>
                  <a:txBody>
                    <a:bodyPr/>
                    <a:lstStyle/>
                    <a:p>
                      <a:pPr marL="84455" marR="50038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 smtClean="0"/>
                        <a:t>Ağrının  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r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Akut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şiddetli</a:t>
                      </a:r>
                      <a:r>
                        <a:rPr lang="tr-TR" sz="2000" spc="-20" dirty="0" smtClean="0"/>
                        <a:t> </a:t>
                      </a:r>
                      <a:r>
                        <a:rPr lang="tr-TR" sz="2000" spc="-10" dirty="0" smtClean="0"/>
                        <a:t>başlangıç</a:t>
                      </a:r>
                      <a:endParaRPr lang="tr-TR" sz="2000" dirty="0" smtClean="0"/>
                    </a:p>
                    <a:p>
                      <a:pPr marL="369570" marR="94361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err="1" smtClean="0"/>
                        <a:t>Plöretik</a:t>
                      </a:r>
                      <a:r>
                        <a:rPr lang="tr-TR" sz="2000" spc="-5" dirty="0" smtClean="0"/>
                        <a:t> tarzda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spc="-5" dirty="0" smtClean="0"/>
                        <a:t>göğsün </a:t>
                      </a:r>
                      <a:r>
                        <a:rPr lang="tr-TR" sz="2000" spc="-5" dirty="0" err="1" smtClean="0"/>
                        <a:t>lateralinde</a:t>
                      </a:r>
                      <a:r>
                        <a:rPr lang="tr-TR" sz="2000" spc="-5" dirty="0" smtClean="0"/>
                        <a:t>  lokalize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723">
                <a:tc>
                  <a:txBody>
                    <a:bodyPr/>
                    <a:lstStyle/>
                    <a:p>
                      <a:pPr marL="84455" marR="203835">
                        <a:lnSpc>
                          <a:spcPct val="101899"/>
                        </a:lnSpc>
                        <a:spcBef>
                          <a:spcPts val="215"/>
                        </a:spcBef>
                      </a:pPr>
                      <a:r>
                        <a:rPr lang="tr-TR" sz="2000" spc="-5" dirty="0" smtClean="0"/>
                        <a:t>Eşlik eden  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e</a:t>
                      </a:r>
                      <a:r>
                        <a:rPr lang="tr-TR" sz="2000" spc="5" dirty="0" smtClean="0"/>
                        <a:t>m</a:t>
                      </a:r>
                      <a:r>
                        <a:rPr lang="tr-TR" sz="2000" spc="-10" dirty="0" smtClean="0"/>
                        <a:t>p</a:t>
                      </a:r>
                      <a:r>
                        <a:rPr lang="tr-TR" sz="2000" dirty="0" smtClean="0"/>
                        <a:t>to</a:t>
                      </a:r>
                      <a:r>
                        <a:rPr lang="tr-TR" sz="2000" spc="-5" dirty="0" smtClean="0"/>
                        <a:t>mla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Belirgin</a:t>
                      </a:r>
                      <a:r>
                        <a:rPr lang="tr-TR" sz="2000" spc="-5" baseline="0" dirty="0" smtClean="0"/>
                        <a:t> </a:t>
                      </a:r>
                      <a:r>
                        <a:rPr lang="tr-TR" sz="2000" spc="-5" dirty="0" err="1" smtClean="0"/>
                        <a:t>dispne</a:t>
                      </a:r>
                      <a:endParaRPr lang="tr-TR" sz="2000" dirty="0" smtClean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Hipotansiyon (tansiyon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err="1" smtClean="0"/>
                        <a:t>pnx</a:t>
                      </a:r>
                      <a:r>
                        <a:rPr lang="tr-TR" sz="2000" spc="-5" dirty="0" smtClean="0"/>
                        <a:t>)</a:t>
                      </a:r>
                      <a:endParaRPr lang="tr-TR" sz="2000" dirty="0" smtClean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Bilinç bulanıklığı (tansiyon</a:t>
                      </a:r>
                      <a:r>
                        <a:rPr lang="tr-TR" sz="2000" spc="-45" dirty="0" smtClean="0"/>
                        <a:t> </a:t>
                      </a:r>
                      <a:r>
                        <a:rPr lang="tr-TR" sz="2000" spc="-5" dirty="0" err="1" smtClean="0"/>
                        <a:t>pnx</a:t>
                      </a:r>
                      <a:r>
                        <a:rPr lang="tr-TR" sz="2000" spc="-5" dirty="0" smtClean="0"/>
                        <a:t>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472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2000" spc="-5" dirty="0" smtClean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dirty="0" smtClean="0"/>
                        <a:t>Uzun </a:t>
                      </a:r>
                      <a:r>
                        <a:rPr lang="tr-TR" sz="2000" spc="-5" dirty="0" smtClean="0"/>
                        <a:t>boylu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sigara içen</a:t>
                      </a:r>
                      <a:r>
                        <a:rPr lang="tr-TR" sz="2000" spc="-40" dirty="0" smtClean="0"/>
                        <a:t> </a:t>
                      </a:r>
                      <a:r>
                        <a:rPr lang="tr-TR" sz="2000" spc="-5" dirty="0" smtClean="0"/>
                        <a:t>erkek</a:t>
                      </a:r>
                      <a:endParaRPr lang="tr-TR" sz="2000" dirty="0" smtClean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smtClean="0"/>
                        <a:t>Göğüs</a:t>
                      </a:r>
                      <a:r>
                        <a:rPr lang="tr-TR" sz="2000" spc="-60" dirty="0" smtClean="0"/>
                        <a:t> </a:t>
                      </a:r>
                      <a:r>
                        <a:rPr lang="tr-TR" sz="2000" spc="-5" dirty="0" smtClean="0"/>
                        <a:t>travması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57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152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Pnömotorax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451682"/>
              </p:ext>
            </p:extLst>
          </p:nvPr>
        </p:nvGraphicFramePr>
        <p:xfrm>
          <a:off x="1991544" y="1556792"/>
          <a:ext cx="8229600" cy="34470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7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2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164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768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 smtClean="0"/>
                        <a:t>Fizik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bakı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Azalmış solunum sesi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artmış</a:t>
                      </a:r>
                      <a:r>
                        <a:rPr lang="tr-TR" sz="2000" spc="-10" dirty="0" smtClean="0"/>
                        <a:t> </a:t>
                      </a:r>
                      <a:r>
                        <a:rPr lang="tr-TR" sz="2000" spc="-5" dirty="0" smtClean="0"/>
                        <a:t>rezonans</a:t>
                      </a:r>
                      <a:endParaRPr lang="tr-TR" sz="2000" dirty="0" smtClean="0"/>
                    </a:p>
                    <a:p>
                      <a:pPr marL="372110" marR="1464945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Juguler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spc="-5" dirty="0" err="1" smtClean="0"/>
                        <a:t>venöz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spc="-5" dirty="0" err="1" smtClean="0"/>
                        <a:t>distansiyon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7681">
                <a:tc>
                  <a:txBody>
                    <a:bodyPr/>
                    <a:lstStyle/>
                    <a:p>
                      <a:pPr marL="84455" marR="670560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tle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PAAG genellikle</a:t>
                      </a:r>
                      <a:r>
                        <a:rPr lang="tr-TR" sz="2000" spc="-65" dirty="0" smtClean="0"/>
                        <a:t> </a:t>
                      </a:r>
                      <a:r>
                        <a:rPr lang="tr-TR" sz="2000" spc="-5" dirty="0" smtClean="0"/>
                        <a:t>tanısal</a:t>
                      </a:r>
                      <a:endParaRPr lang="tr-TR" sz="2000" dirty="0" smtClean="0"/>
                    </a:p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smtClean="0"/>
                        <a:t>Ultrasonografi </a:t>
                      </a:r>
                      <a:r>
                        <a:rPr lang="tr-TR" sz="2000" dirty="0" smtClean="0"/>
                        <a:t>– </a:t>
                      </a:r>
                      <a:r>
                        <a:rPr lang="tr-TR" sz="2000" spc="-5" dirty="0" smtClean="0"/>
                        <a:t>daha</a:t>
                      </a:r>
                      <a:r>
                        <a:rPr lang="tr-TR" sz="2000" spc="-10" dirty="0" smtClean="0"/>
                        <a:t> tanısal</a:t>
                      </a:r>
                      <a:endParaRPr lang="tr-TR" sz="2000" dirty="0" smtClean="0"/>
                    </a:p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 smtClean="0"/>
                        <a:t>Toraks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BT – </a:t>
                      </a:r>
                      <a:r>
                        <a:rPr lang="tr-TR" sz="2000" spc="-5" dirty="0" smtClean="0"/>
                        <a:t>altın</a:t>
                      </a:r>
                      <a:r>
                        <a:rPr lang="tr-TR" sz="2000" spc="-55" dirty="0" smtClean="0"/>
                        <a:t> </a:t>
                      </a:r>
                      <a:r>
                        <a:rPr lang="tr-TR" sz="2000" spc="-5" dirty="0" smtClean="0"/>
                        <a:t>standart!</a:t>
                      </a:r>
                      <a:endParaRPr lang="tr-TR" sz="2000" dirty="0" smtClean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58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27168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Pnömotorax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0887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531232"/>
              </p:ext>
            </p:extLst>
          </p:nvPr>
        </p:nvGraphicFramePr>
        <p:xfrm>
          <a:off x="1919536" y="1268760"/>
          <a:ext cx="8229600" cy="51351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8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0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17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8697">
                <a:tc>
                  <a:txBody>
                    <a:bodyPr/>
                    <a:lstStyle/>
                    <a:p>
                      <a:pPr marL="84455" marR="811530">
                        <a:lnSpc>
                          <a:spcPct val="101899"/>
                        </a:lnSpc>
                        <a:spcBef>
                          <a:spcPts val="95"/>
                        </a:spcBef>
                      </a:pPr>
                      <a:r>
                        <a:rPr lang="tr-TR" sz="2000" spc="-5" dirty="0" smtClean="0"/>
                        <a:t>Ağrının  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r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70840" marR="506730" indent="-285750">
                        <a:lnSpc>
                          <a:spcPct val="1014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Sıklıkla göğüs yan bölgesinde hissedilen  </a:t>
                      </a:r>
                      <a:r>
                        <a:rPr lang="tr-TR" sz="2000" spc="-5" dirty="0" err="1" smtClean="0"/>
                        <a:t>plöretik</a:t>
                      </a:r>
                      <a:r>
                        <a:rPr lang="tr-TR" sz="2000" spc="-5" dirty="0" smtClean="0"/>
                        <a:t> tarzda</a:t>
                      </a:r>
                      <a:r>
                        <a:rPr lang="tr-TR" sz="2000" spc="-40" dirty="0" smtClean="0"/>
                        <a:t> </a:t>
                      </a:r>
                      <a:r>
                        <a:rPr lang="tr-TR" sz="2000" spc="-5" dirty="0" smtClean="0"/>
                        <a:t>ağrı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Merkezi yerleşim (masif</a:t>
                      </a:r>
                      <a:r>
                        <a:rPr lang="tr-TR" sz="2000" spc="-35" dirty="0" smtClean="0"/>
                        <a:t> </a:t>
                      </a:r>
                      <a:r>
                        <a:rPr lang="tr-TR" sz="2000" spc="-5" dirty="0" err="1" smtClean="0"/>
                        <a:t>emboli</a:t>
                      </a:r>
                      <a:r>
                        <a:rPr lang="tr-TR" sz="2000" spc="-5" dirty="0" smtClean="0"/>
                        <a:t>)</a:t>
                      </a:r>
                      <a:endParaRPr lang="tr-TR" sz="2000" dirty="0" smtClean="0"/>
                    </a:p>
                    <a:p>
                      <a:pPr marL="370840" marR="73787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Genellikle ani başlayan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başlangıçta  şiddetli</a:t>
                      </a:r>
                      <a:r>
                        <a:rPr lang="tr-TR" sz="2000" spc="-70" dirty="0" smtClean="0"/>
                        <a:t> </a:t>
                      </a:r>
                      <a:r>
                        <a:rPr lang="tr-TR" sz="2000" spc="-5" dirty="0" smtClean="0"/>
                        <a:t>ağrı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 smtClean="0"/>
                        <a:t>Episodik</a:t>
                      </a:r>
                      <a:r>
                        <a:rPr lang="tr-TR" sz="2000" spc="-5" dirty="0" smtClean="0"/>
                        <a:t> veya</a:t>
                      </a:r>
                      <a:r>
                        <a:rPr lang="tr-TR" sz="2000" spc="-40" dirty="0" smtClean="0"/>
                        <a:t> </a:t>
                      </a:r>
                      <a:r>
                        <a:rPr lang="tr-TR" sz="2000" spc="-5" dirty="0" err="1" smtClean="0"/>
                        <a:t>intermitan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1359">
                <a:tc>
                  <a:txBody>
                    <a:bodyPr/>
                    <a:lstStyle/>
                    <a:p>
                      <a:pPr marL="84455" marR="514984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 smtClean="0"/>
                        <a:t>Eşlik eden  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e</a:t>
                      </a:r>
                      <a:r>
                        <a:rPr lang="tr-TR" sz="2000" spc="5" dirty="0" smtClean="0"/>
                        <a:t>m</a:t>
                      </a:r>
                      <a:r>
                        <a:rPr lang="tr-TR" sz="2000" spc="-10" dirty="0" smtClean="0"/>
                        <a:t>p</a:t>
                      </a:r>
                      <a:r>
                        <a:rPr lang="tr-TR" sz="2000" dirty="0" smtClean="0"/>
                        <a:t>to</a:t>
                      </a:r>
                      <a:r>
                        <a:rPr lang="tr-TR" sz="2000" spc="-5" dirty="0" smtClean="0"/>
                        <a:t>mla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 smtClean="0"/>
                        <a:t>Dispne</a:t>
                      </a:r>
                      <a:r>
                        <a:rPr lang="tr-TR" sz="2000" spc="-5" dirty="0" smtClean="0"/>
                        <a:t>  </a:t>
                      </a:r>
                      <a:r>
                        <a:rPr lang="tr-TR" sz="2000" dirty="0" smtClean="0"/>
                        <a:t>ve</a:t>
                      </a:r>
                      <a:r>
                        <a:rPr lang="tr-TR" sz="2000" spc="-75" dirty="0" smtClean="0"/>
                        <a:t> </a:t>
                      </a:r>
                      <a:r>
                        <a:rPr lang="tr-TR" sz="2000" spc="-5" dirty="0" smtClean="0"/>
                        <a:t>endişe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Öksürük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 smtClean="0"/>
                        <a:t>Hemoptizi</a:t>
                      </a:r>
                      <a:r>
                        <a:rPr lang="tr-TR" sz="2000" spc="-60" dirty="0" smtClean="0"/>
                        <a:t> </a:t>
                      </a:r>
                      <a:r>
                        <a:rPr lang="tr-TR" sz="2000" spc="-5" dirty="0" smtClean="0"/>
                        <a:t>(%20)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13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2000" spc="-5" dirty="0" smtClean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Geçirilmiş </a:t>
                      </a:r>
                      <a:r>
                        <a:rPr lang="tr-TR" sz="2000" dirty="0" smtClean="0"/>
                        <a:t>PE ve DVT </a:t>
                      </a:r>
                      <a:r>
                        <a:rPr lang="tr-TR" sz="2000" spc="-5" dirty="0" smtClean="0"/>
                        <a:t>hikayesi</a:t>
                      </a:r>
                      <a:r>
                        <a:rPr lang="tr-TR" sz="2000" spc="-60" dirty="0" smtClean="0"/>
                        <a:t> </a:t>
                      </a:r>
                      <a:endParaRPr lang="tr-TR" sz="2000" dirty="0" smtClean="0"/>
                    </a:p>
                    <a:p>
                      <a:pPr marL="370840" marR="111125" indent="-285750">
                        <a:lnSpc>
                          <a:spcPct val="1016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Diğer risk </a:t>
                      </a:r>
                      <a:r>
                        <a:rPr lang="tr-TR" sz="2000" spc="-5" dirty="0" smtClean="0"/>
                        <a:t>faktörleri</a:t>
                      </a:r>
                      <a:r>
                        <a:rPr lang="tr-TR" sz="2000" spc="-5" baseline="0" dirty="0" smtClean="0"/>
                        <a:t> sorgulanmalı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59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Pulmoner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Emboli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Çalışmalar göğüs ağrısının;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7757"/>
          </a:xfrm>
        </p:spPr>
        <p:txBody>
          <a:bodyPr/>
          <a:lstStyle/>
          <a:p>
            <a:r>
              <a:rPr lang="tr-TR" dirty="0" smtClean="0"/>
              <a:t>% 30-35 kas </a:t>
            </a:r>
            <a:r>
              <a:rPr lang="tr-TR" dirty="0"/>
              <a:t>iskelet </a:t>
            </a:r>
            <a:r>
              <a:rPr lang="tr-TR" dirty="0" smtClean="0"/>
              <a:t>sistemi, </a:t>
            </a:r>
          </a:p>
          <a:p>
            <a:r>
              <a:rPr lang="tr-TR" dirty="0" smtClean="0"/>
              <a:t>% 10-20'sinin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smtClean="0"/>
              <a:t>nedenler, </a:t>
            </a:r>
          </a:p>
          <a:p>
            <a:r>
              <a:rPr lang="tr-TR" dirty="0" smtClean="0"/>
              <a:t>% 10'unun </a:t>
            </a:r>
            <a:r>
              <a:rPr lang="tr-TR" dirty="0"/>
              <a:t>stabil </a:t>
            </a:r>
            <a:r>
              <a:rPr lang="tr-TR" dirty="0" err="1" smtClean="0"/>
              <a:t>anjina</a:t>
            </a:r>
            <a:r>
              <a:rPr lang="tr-TR" dirty="0" smtClean="0"/>
              <a:t>,</a:t>
            </a:r>
          </a:p>
          <a:p>
            <a:r>
              <a:rPr lang="tr-TR" dirty="0" smtClean="0"/>
              <a:t>%5-10’unun </a:t>
            </a:r>
            <a:r>
              <a:rPr lang="tr-TR" dirty="0" err="1" smtClean="0"/>
              <a:t>psikojenik</a:t>
            </a:r>
            <a:r>
              <a:rPr lang="tr-TR" dirty="0" smtClean="0"/>
              <a:t>,</a:t>
            </a:r>
          </a:p>
          <a:p>
            <a:r>
              <a:rPr lang="tr-TR" dirty="0"/>
              <a:t>%</a:t>
            </a:r>
            <a:r>
              <a:rPr lang="tr-TR" dirty="0" smtClean="0"/>
              <a:t>5'inin </a:t>
            </a:r>
            <a:r>
              <a:rPr lang="tr-TR" dirty="0"/>
              <a:t>solunum </a:t>
            </a:r>
            <a:r>
              <a:rPr lang="tr-TR" dirty="0" smtClean="0"/>
              <a:t>sistemi,</a:t>
            </a:r>
          </a:p>
          <a:p>
            <a:r>
              <a:rPr lang="tr-TR" dirty="0" smtClean="0"/>
              <a:t>%4-5 akut </a:t>
            </a:r>
            <a:r>
              <a:rPr lang="tr-TR" dirty="0" err="1" smtClean="0"/>
              <a:t>miyokard</a:t>
            </a:r>
            <a:r>
              <a:rPr lang="tr-TR" dirty="0" smtClean="0"/>
              <a:t> </a:t>
            </a:r>
            <a:r>
              <a:rPr lang="tr-TR" dirty="0" err="1" smtClean="0"/>
              <a:t>iskemisi</a:t>
            </a:r>
            <a:r>
              <a:rPr lang="tr-TR" dirty="0" smtClean="0"/>
              <a:t> kaynaklı olduğunu gösteriyor.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122218" y="6082146"/>
            <a:ext cx="994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err="1">
                <a:hlinkClick r:id="rId2"/>
              </a:rPr>
              <a:t>Ebell</a:t>
            </a:r>
            <a:r>
              <a:rPr lang="tr-TR" sz="1600" u="sng" dirty="0">
                <a:hlinkClick r:id="rId2"/>
              </a:rPr>
              <a:t> MH. Evaluation of </a:t>
            </a:r>
            <a:r>
              <a:rPr lang="tr-TR" sz="1600" u="sng" dirty="0" err="1">
                <a:hlinkClick r:id="rId2"/>
              </a:rPr>
              <a:t>chest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pain</a:t>
            </a:r>
            <a:r>
              <a:rPr lang="tr-TR" sz="1600" u="sng" dirty="0">
                <a:hlinkClick r:id="rId2"/>
              </a:rPr>
              <a:t> in </a:t>
            </a:r>
            <a:r>
              <a:rPr lang="tr-TR" sz="1600" u="sng" dirty="0" err="1">
                <a:hlinkClick r:id="rId2"/>
              </a:rPr>
              <a:t>primary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care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patients</a:t>
            </a:r>
            <a:r>
              <a:rPr lang="tr-TR" sz="1600" u="sng" dirty="0">
                <a:hlinkClick r:id="rId2"/>
              </a:rPr>
              <a:t>. </a:t>
            </a:r>
            <a:r>
              <a:rPr lang="tr-TR" sz="1600" u="sng" dirty="0" err="1">
                <a:hlinkClick r:id="rId2"/>
              </a:rPr>
              <a:t>Am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Fam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Physician</a:t>
            </a:r>
            <a:r>
              <a:rPr lang="tr-TR" sz="1600" u="sng" dirty="0">
                <a:hlinkClick r:id="rId2"/>
              </a:rPr>
              <a:t> 2011; </a:t>
            </a:r>
            <a:r>
              <a:rPr lang="tr-TR" sz="1600" u="sng" dirty="0" smtClean="0">
                <a:hlinkClick r:id="rId2"/>
              </a:rPr>
              <a:t>83:603</a:t>
            </a:r>
            <a:r>
              <a:rPr lang="tr-TR" sz="1600" u="sng" dirty="0" smtClean="0"/>
              <a:t>.</a:t>
            </a:r>
            <a:endParaRPr lang="tr-TR" sz="1600" u="sng" dirty="0"/>
          </a:p>
        </p:txBody>
      </p:sp>
    </p:spTree>
    <p:extLst>
      <p:ext uri="{BB962C8B-B14F-4D97-AF65-F5344CB8AC3E}">
        <p14:creationId xmlns:p14="http://schemas.microsoft.com/office/powerpoint/2010/main" val="29074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Pulmoner</a:t>
            </a:r>
            <a:r>
              <a:rPr lang="tr-TR" sz="3600" dirty="0" smtClean="0"/>
              <a:t> </a:t>
            </a:r>
            <a:r>
              <a:rPr lang="tr-TR" sz="3600" dirty="0" err="1" smtClean="0"/>
              <a:t>Emboli</a:t>
            </a:r>
            <a:r>
              <a:rPr lang="tr-TR" sz="3600" dirty="0" smtClean="0"/>
              <a:t> İçin </a:t>
            </a:r>
            <a:r>
              <a:rPr lang="tr-TR" sz="3600" dirty="0"/>
              <a:t>Risk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67716"/>
            <a:ext cx="10515600" cy="518477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 Kalıtsal faktörler(faktör </a:t>
            </a:r>
            <a:r>
              <a:rPr lang="tr-TR" dirty="0" err="1" smtClean="0"/>
              <a:t>eksiklikleri,hiperhomosisteinemi</a:t>
            </a:r>
            <a:r>
              <a:rPr lang="tr-TR" dirty="0" smtClean="0"/>
              <a:t>..)</a:t>
            </a:r>
          </a:p>
          <a:p>
            <a:r>
              <a:rPr lang="tr-TR" dirty="0" smtClean="0"/>
              <a:t> İleri </a:t>
            </a:r>
            <a:r>
              <a:rPr lang="tr-TR" dirty="0"/>
              <a:t>Yaş 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err="1" smtClean="0"/>
              <a:t>Nefrotik</a:t>
            </a:r>
            <a:r>
              <a:rPr lang="tr-TR" dirty="0" smtClean="0"/>
              <a:t> </a:t>
            </a:r>
            <a:r>
              <a:rPr lang="tr-TR" dirty="0"/>
              <a:t>Sendrom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Şişmanlık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Uzun Süreli Seyahat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Majör Cerrahi (</a:t>
            </a:r>
            <a:r>
              <a:rPr lang="tr-TR" dirty="0" err="1"/>
              <a:t>Pelvik</a:t>
            </a:r>
            <a:r>
              <a:rPr lang="tr-TR" dirty="0"/>
              <a:t>,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İmmobilizasyon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Kanser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Konjestif</a:t>
            </a:r>
            <a:r>
              <a:rPr lang="tr-TR" dirty="0"/>
              <a:t> Kalp Yetersizliği </a:t>
            </a:r>
            <a:endParaRPr lang="tr-TR" dirty="0" smtClean="0"/>
          </a:p>
          <a:p>
            <a:r>
              <a:rPr lang="tr-TR" dirty="0" smtClean="0"/>
              <a:t> Oral </a:t>
            </a:r>
            <a:r>
              <a:rPr lang="tr-TR" dirty="0" err="1"/>
              <a:t>Kontraseptif</a:t>
            </a:r>
            <a:r>
              <a:rPr lang="tr-TR" dirty="0"/>
              <a:t> Kullanımı </a:t>
            </a:r>
            <a:endParaRPr lang="tr-TR" dirty="0" smtClean="0"/>
          </a:p>
          <a:p>
            <a:r>
              <a:rPr lang="tr-TR" dirty="0" smtClean="0"/>
              <a:t> Hormon </a:t>
            </a:r>
            <a:r>
              <a:rPr lang="tr-TR" dirty="0" err="1"/>
              <a:t>Replasman</a:t>
            </a:r>
            <a:r>
              <a:rPr lang="tr-TR" dirty="0"/>
              <a:t> Tedavisi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Polisitemia</a:t>
            </a:r>
            <a:r>
              <a:rPr lang="tr-TR" dirty="0"/>
              <a:t> </a:t>
            </a:r>
            <a:r>
              <a:rPr lang="tr-TR" dirty="0" err="1"/>
              <a:t>Vera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Gebelik ve Lohusalık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Travma</a:t>
            </a:r>
          </a:p>
        </p:txBody>
      </p:sp>
    </p:spTree>
    <p:extLst>
      <p:ext uri="{BB962C8B-B14F-4D97-AF65-F5344CB8AC3E}">
        <p14:creationId xmlns:p14="http://schemas.microsoft.com/office/powerpoint/2010/main" val="17304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48322"/>
              </p:ext>
            </p:extLst>
          </p:nvPr>
        </p:nvGraphicFramePr>
        <p:xfrm>
          <a:off x="1847528" y="1412777"/>
          <a:ext cx="8219256" cy="49854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755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399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tr-TR" sz="2000" spc="-5" dirty="0" smtClean="0">
                          <a:latin typeface="+mn-lt"/>
                        </a:rPr>
                        <a:t>Fizik</a:t>
                      </a:r>
                      <a:r>
                        <a:rPr lang="tr-TR" sz="2000" spc="-80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smtClean="0">
                          <a:latin typeface="+mn-lt"/>
                        </a:rPr>
                        <a:t>bakı</a:t>
                      </a: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 smtClean="0">
                          <a:latin typeface="+mn-lt"/>
                        </a:rPr>
                        <a:t>Endişeli görünüm </a:t>
                      </a:r>
                      <a:r>
                        <a:rPr lang="tr-TR" sz="2000" dirty="0" smtClean="0">
                          <a:latin typeface="+mn-lt"/>
                        </a:rPr>
                        <a:t>ve</a:t>
                      </a:r>
                      <a:r>
                        <a:rPr lang="tr-TR" sz="2000" spc="-45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err="1" smtClean="0">
                          <a:latin typeface="+mn-lt"/>
                        </a:rPr>
                        <a:t>takipne</a:t>
                      </a:r>
                      <a:endParaRPr lang="tr-TR" sz="2000" dirty="0" smtClean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 smtClean="0">
                          <a:latin typeface="+mn-lt"/>
                        </a:rPr>
                        <a:t>Taşikardi, </a:t>
                      </a:r>
                      <a:r>
                        <a:rPr lang="tr-TR" sz="2000" spc="-5" dirty="0" err="1" smtClean="0">
                          <a:latin typeface="+mn-lt"/>
                        </a:rPr>
                        <a:t>inspiratuvar</a:t>
                      </a:r>
                      <a:r>
                        <a:rPr lang="tr-TR" sz="2000" spc="-40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err="1" smtClean="0">
                          <a:latin typeface="+mn-lt"/>
                        </a:rPr>
                        <a:t>ral</a:t>
                      </a:r>
                      <a:endParaRPr lang="tr-TR" sz="2000" dirty="0" smtClean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 smtClean="0">
                          <a:latin typeface="+mn-lt"/>
                        </a:rPr>
                        <a:t>Ateş, flebit </a:t>
                      </a:r>
                      <a:r>
                        <a:rPr lang="tr-TR" sz="2000" dirty="0" smtClean="0">
                          <a:latin typeface="+mn-lt"/>
                        </a:rPr>
                        <a:t>ve </a:t>
                      </a:r>
                      <a:r>
                        <a:rPr lang="tr-TR" sz="2000" spc="-5" dirty="0" smtClean="0">
                          <a:latin typeface="+mn-lt"/>
                        </a:rPr>
                        <a:t>terleme</a:t>
                      </a:r>
                      <a:r>
                        <a:rPr lang="tr-TR" sz="2000" spc="-50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smtClean="0">
                          <a:latin typeface="+mn-lt"/>
                        </a:rPr>
                        <a:t>(%30-40)</a:t>
                      </a: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2024">
                <a:tc>
                  <a:txBody>
                    <a:bodyPr/>
                    <a:lstStyle/>
                    <a:p>
                      <a:pPr marL="84455">
                        <a:lnSpc>
                          <a:spcPts val="1795"/>
                        </a:lnSpc>
                      </a:pPr>
                      <a:r>
                        <a:rPr lang="tr-TR" sz="2000" spc="-5" dirty="0" smtClean="0">
                          <a:latin typeface="+mn-lt"/>
                        </a:rPr>
                        <a:t>Testler</a:t>
                      </a: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 smtClean="0">
                          <a:latin typeface="+mn-lt"/>
                        </a:rPr>
                        <a:t>Arter kan gazı: </a:t>
                      </a:r>
                      <a:r>
                        <a:rPr lang="tr-TR" sz="2000" spc="5" dirty="0" smtClean="0">
                          <a:latin typeface="+mn-lt"/>
                        </a:rPr>
                        <a:t>PO</a:t>
                      </a:r>
                      <a:r>
                        <a:rPr lang="tr-TR" sz="2000" spc="7" baseline="-25000" dirty="0" smtClean="0">
                          <a:latin typeface="+mn-lt"/>
                        </a:rPr>
                        <a:t>2</a:t>
                      </a:r>
                      <a:r>
                        <a:rPr lang="tr-TR" sz="2000" spc="5" dirty="0" smtClean="0">
                          <a:latin typeface="+mn-lt"/>
                        </a:rPr>
                        <a:t> </a:t>
                      </a:r>
                      <a:endParaRPr lang="tr-TR" sz="2000" spc="-5" dirty="0" smtClean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 smtClean="0">
                          <a:latin typeface="+mn-lt"/>
                        </a:rPr>
                        <a:t>EKG:S1Q3T3(sadece %20 sinde)</a:t>
                      </a: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baseline="0" dirty="0" smtClean="0">
                          <a:latin typeface="+mn-lt"/>
                        </a:rPr>
                        <a:t>(</a:t>
                      </a:r>
                      <a:r>
                        <a:rPr kumimoji="0" lang="tr-TR" sz="2000" kern="1200" dirty="0" err="1" smtClean="0">
                          <a:latin typeface="+mn-lt"/>
                        </a:rPr>
                        <a:t>I'de</a:t>
                      </a:r>
                      <a:r>
                        <a:rPr kumimoji="0" lang="tr-TR" sz="2000" kern="1200" dirty="0" smtClean="0">
                          <a:latin typeface="+mn-lt"/>
                        </a:rPr>
                        <a:t> derin S dalgası, </a:t>
                      </a:r>
                      <a:r>
                        <a:rPr kumimoji="0" lang="tr-TR" sz="2000" kern="1200" dirty="0" err="1" smtClean="0">
                          <a:latin typeface="+mn-lt"/>
                        </a:rPr>
                        <a:t>III'te</a:t>
                      </a:r>
                      <a:r>
                        <a:rPr kumimoji="0" lang="tr-TR" sz="2000" kern="1200" dirty="0" smtClean="0">
                          <a:latin typeface="+mn-lt"/>
                        </a:rPr>
                        <a:t> yeni veya daha da</a:t>
                      </a: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kumimoji="0" lang="tr-TR" sz="2000" kern="1200" dirty="0" smtClean="0">
                          <a:latin typeface="+mn-lt"/>
                        </a:rPr>
                        <a:t>belirginleşmiş Q dalgası, </a:t>
                      </a: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kumimoji="0" lang="tr-TR" sz="2000" kern="1200" dirty="0" err="1" smtClean="0">
                          <a:latin typeface="+mn-lt"/>
                        </a:rPr>
                        <a:t>III'te</a:t>
                      </a:r>
                      <a:r>
                        <a:rPr kumimoji="0" lang="tr-TR" sz="2000" kern="1200" dirty="0" smtClean="0">
                          <a:latin typeface="+mn-lt"/>
                        </a:rPr>
                        <a:t> T</a:t>
                      </a:r>
                      <a:r>
                        <a:rPr kumimoji="0" lang="tr-TR" sz="2000" kern="1200" baseline="0" dirty="0" smtClean="0">
                          <a:latin typeface="+mn-lt"/>
                        </a:rPr>
                        <a:t> </a:t>
                      </a:r>
                      <a:r>
                        <a:rPr kumimoji="0" lang="tr-TR" sz="2000" kern="1200" baseline="0" dirty="0" err="1" smtClean="0">
                          <a:latin typeface="+mn-lt"/>
                        </a:rPr>
                        <a:t>i</a:t>
                      </a:r>
                      <a:r>
                        <a:rPr kumimoji="0" lang="tr-TR" sz="2000" kern="1200" dirty="0" err="1" smtClean="0">
                          <a:latin typeface="+mn-lt"/>
                        </a:rPr>
                        <a:t>nversiyonu</a:t>
                      </a:r>
                      <a:r>
                        <a:rPr kumimoji="0" lang="tr-TR" sz="2000" kern="1200" dirty="0" smtClean="0">
                          <a:latin typeface="+mn-lt"/>
                        </a:rPr>
                        <a:t>)</a:t>
                      </a:r>
                      <a:endParaRPr lang="tr-TR" sz="2000" dirty="0" smtClean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 smtClean="0">
                          <a:latin typeface="+mn-lt"/>
                        </a:rPr>
                        <a:t>PAAG genellikle</a:t>
                      </a:r>
                      <a:r>
                        <a:rPr lang="tr-TR" sz="2000" spc="-70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smtClean="0">
                          <a:latin typeface="+mn-lt"/>
                        </a:rPr>
                        <a:t>normal</a:t>
                      </a:r>
                    </a:p>
                    <a:p>
                      <a:pPr marL="37338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  <a:defRPr/>
                      </a:pPr>
                      <a:r>
                        <a:rPr lang="tr-TR" sz="2000" spc="-5" dirty="0" err="1" smtClean="0">
                          <a:latin typeface="+mn-lt"/>
                        </a:rPr>
                        <a:t>Ventilasyon</a:t>
                      </a:r>
                      <a:r>
                        <a:rPr lang="tr-TR" sz="2000" spc="-5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err="1" smtClean="0">
                          <a:latin typeface="+mn-lt"/>
                        </a:rPr>
                        <a:t>perfüzyon</a:t>
                      </a:r>
                      <a:r>
                        <a:rPr lang="tr-TR" sz="2000" spc="-50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smtClean="0">
                          <a:latin typeface="+mn-lt"/>
                        </a:rPr>
                        <a:t>sintigrafi</a:t>
                      </a:r>
                    </a:p>
                    <a:p>
                      <a:pPr marL="37338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  <a:defRPr/>
                      </a:pPr>
                      <a:r>
                        <a:rPr lang="tr-TR" sz="2000" spc="-5" dirty="0" smtClean="0">
                          <a:latin typeface="+mn-lt"/>
                        </a:rPr>
                        <a:t>Ekokardiyografi</a:t>
                      </a:r>
                      <a:endParaRPr lang="tr-TR" sz="2000" dirty="0" smtClean="0">
                        <a:latin typeface="+mn-lt"/>
                      </a:endParaRPr>
                    </a:p>
                    <a:p>
                      <a:pPr marL="37338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  <a:defRPr/>
                      </a:pPr>
                      <a:r>
                        <a:rPr lang="tr-TR" sz="2000" spc="-5" dirty="0" err="1" smtClean="0">
                          <a:latin typeface="+mn-lt"/>
                        </a:rPr>
                        <a:t>Pulmoner</a:t>
                      </a:r>
                      <a:r>
                        <a:rPr lang="tr-TR" sz="2000" spc="-5" dirty="0" smtClean="0">
                          <a:latin typeface="+mn-lt"/>
                        </a:rPr>
                        <a:t> </a:t>
                      </a:r>
                      <a:r>
                        <a:rPr lang="tr-TR" sz="2000" dirty="0" smtClean="0">
                          <a:latin typeface="+mn-lt"/>
                        </a:rPr>
                        <a:t>BT</a:t>
                      </a:r>
                      <a:r>
                        <a:rPr lang="tr-TR" sz="2000" spc="-65" dirty="0" smtClean="0">
                          <a:latin typeface="+mn-lt"/>
                        </a:rPr>
                        <a:t> </a:t>
                      </a:r>
                      <a:r>
                        <a:rPr lang="tr-TR" sz="2000" spc="-5" dirty="0" err="1" smtClean="0">
                          <a:latin typeface="+mn-lt"/>
                        </a:rPr>
                        <a:t>angiografi</a:t>
                      </a:r>
                      <a:endParaRPr lang="tr-TR" sz="2000" dirty="0" smtClean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61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Pulmoner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Emboli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7527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572913"/>
              </p:ext>
            </p:extLst>
          </p:nvPr>
        </p:nvGraphicFramePr>
        <p:xfrm>
          <a:off x="1981200" y="1481138"/>
          <a:ext cx="8229600" cy="4297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45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6953">
                <a:tc>
                  <a:txBody>
                    <a:bodyPr/>
                    <a:lstStyle/>
                    <a:p>
                      <a:pPr marL="84455" marR="46609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 smtClean="0"/>
                        <a:t>Ağrının  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r</a:t>
                      </a:r>
                      <a:r>
                        <a:rPr lang="tr-TR" sz="2000" spc="-5" dirty="0" smtClean="0"/>
                        <a:t>a</a:t>
                      </a:r>
                      <a:r>
                        <a:rPr lang="tr-TR" sz="2000" dirty="0" smtClean="0"/>
                        <a:t>k</a:t>
                      </a: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Kusmayı takiben akut</a:t>
                      </a:r>
                      <a:r>
                        <a:rPr lang="tr-TR" sz="2000" spc="-10" dirty="0" smtClean="0"/>
                        <a:t> başlangıç</a:t>
                      </a:r>
                      <a:endParaRPr lang="tr-TR" sz="2000" dirty="0" smtClean="0"/>
                    </a:p>
                    <a:p>
                      <a:pPr marL="370840" marR="98933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 pitchFamily="34" charset="0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Devamlı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geçmeyen </a:t>
                      </a:r>
                      <a:r>
                        <a:rPr lang="tr-TR" sz="2000" spc="-5" dirty="0" err="1" smtClean="0"/>
                        <a:t>özefagus</a:t>
                      </a:r>
                      <a:r>
                        <a:rPr lang="tr-TR" sz="2000" spc="-5" dirty="0" smtClean="0"/>
                        <a:t> boyunca  lokalize </a:t>
                      </a:r>
                      <a:r>
                        <a:rPr lang="tr-TR" sz="2000" dirty="0" smtClean="0"/>
                        <a:t>ve </a:t>
                      </a:r>
                      <a:r>
                        <a:rPr lang="tr-TR" sz="2000" spc="-5" dirty="0" smtClean="0"/>
                        <a:t>yutkunma ile artan bir</a:t>
                      </a:r>
                      <a:r>
                        <a:rPr lang="tr-TR" sz="2000" spc="-15" dirty="0" smtClean="0"/>
                        <a:t> </a:t>
                      </a:r>
                      <a:r>
                        <a:rPr lang="tr-TR" sz="2000" spc="-5" dirty="0" smtClean="0"/>
                        <a:t>ağrı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9491">
                <a:tc>
                  <a:txBody>
                    <a:bodyPr/>
                    <a:lstStyle/>
                    <a:p>
                      <a:pPr marL="84455" marR="169545">
                        <a:lnSpc>
                          <a:spcPct val="101899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 smtClean="0"/>
                        <a:t>Eşlik eden  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e</a:t>
                      </a:r>
                      <a:r>
                        <a:rPr lang="tr-TR" sz="2000" spc="5" dirty="0" smtClean="0"/>
                        <a:t>m</a:t>
                      </a:r>
                      <a:r>
                        <a:rPr lang="tr-TR" sz="2000" spc="-10" dirty="0" smtClean="0"/>
                        <a:t>p</a:t>
                      </a:r>
                      <a:r>
                        <a:rPr lang="tr-TR" sz="2000" dirty="0" smtClean="0"/>
                        <a:t>to</a:t>
                      </a:r>
                      <a:r>
                        <a:rPr lang="tr-TR" sz="2000" spc="-5" dirty="0" smtClean="0"/>
                        <a:t>mla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Terleme, </a:t>
                      </a:r>
                      <a:r>
                        <a:rPr lang="tr-TR" sz="2000" spc="-5" dirty="0" err="1" smtClean="0"/>
                        <a:t>dispne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spc="5" dirty="0" smtClean="0"/>
                        <a:t>ve </a:t>
                      </a:r>
                      <a:r>
                        <a:rPr lang="tr-TR" sz="2000" spc="-5" dirty="0" smtClean="0"/>
                        <a:t>hatta şok</a:t>
                      </a:r>
                      <a:r>
                        <a:rPr lang="tr-TR" sz="2000" spc="-35" dirty="0" smtClean="0"/>
                        <a:t> </a:t>
                      </a:r>
                      <a:r>
                        <a:rPr lang="tr-TR" sz="2000" spc="-5" dirty="0" smtClean="0"/>
                        <a:t>tablosu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640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2000" spc="-5" dirty="0" smtClean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Bilinen  </a:t>
                      </a:r>
                      <a:r>
                        <a:rPr lang="tr-TR" sz="2000" spc="-5" dirty="0" err="1" smtClean="0"/>
                        <a:t>gastrointestinal</a:t>
                      </a:r>
                      <a:r>
                        <a:rPr lang="tr-TR" sz="2000" spc="-5" dirty="0" smtClean="0"/>
                        <a:t> sistem</a:t>
                      </a:r>
                      <a:r>
                        <a:rPr lang="tr-TR" sz="2000" spc="-50" dirty="0" smtClean="0"/>
                        <a:t> </a:t>
                      </a:r>
                      <a:r>
                        <a:rPr lang="tr-TR" sz="2000" spc="-5" dirty="0" smtClean="0"/>
                        <a:t>sorunları</a:t>
                      </a:r>
                      <a:endParaRPr lang="tr-TR" sz="2000" dirty="0" smtClean="0"/>
                    </a:p>
                    <a:p>
                      <a:pPr marL="370840" marR="466090" indent="-285750">
                        <a:lnSpc>
                          <a:spcPct val="101400"/>
                        </a:lnSpc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 smtClean="0"/>
                        <a:t>Ciddi </a:t>
                      </a:r>
                      <a:r>
                        <a:rPr lang="tr-TR" sz="2000" spc="-5" dirty="0" err="1" smtClean="0"/>
                        <a:t>emesis</a:t>
                      </a:r>
                      <a:r>
                        <a:rPr lang="tr-TR" sz="2000" spc="-5" dirty="0" smtClean="0"/>
                        <a:t>, yabancı cisim yutulması, kostik  madde içilmesi, </a:t>
                      </a:r>
                      <a:r>
                        <a:rPr lang="tr-TR" sz="2000" spc="-5" dirty="0" err="1" smtClean="0"/>
                        <a:t>künt</a:t>
                      </a:r>
                      <a:r>
                        <a:rPr lang="tr-TR" sz="2000" spc="-5" dirty="0" smtClean="0"/>
                        <a:t> travma,</a:t>
                      </a:r>
                      <a:r>
                        <a:rPr lang="tr-TR" sz="2000" spc="-30" dirty="0" smtClean="0"/>
                        <a:t> </a:t>
                      </a:r>
                      <a:r>
                        <a:rPr lang="tr-TR" sz="2000" spc="-5" dirty="0" err="1" smtClean="0"/>
                        <a:t>alkolism</a:t>
                      </a:r>
                      <a:r>
                        <a:rPr lang="tr-TR" sz="2000" spc="-5" dirty="0" smtClean="0"/>
                        <a:t>,</a:t>
                      </a:r>
                      <a:endParaRPr lang="tr-TR" sz="2000" spc="0" dirty="0" smtClean="0"/>
                    </a:p>
                    <a:p>
                      <a:pPr marL="370840" marR="466090" indent="-285750">
                        <a:lnSpc>
                          <a:spcPct val="101400"/>
                        </a:lnSpc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 smtClean="0"/>
                        <a:t>Özefagus</a:t>
                      </a:r>
                      <a:r>
                        <a:rPr lang="tr-TR" sz="2000" spc="-60" dirty="0" smtClean="0"/>
                        <a:t> </a:t>
                      </a:r>
                      <a:r>
                        <a:rPr lang="tr-TR" sz="2000" spc="-5" dirty="0" smtClean="0"/>
                        <a:t>hastalıkları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62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tr-T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Özefagus</a:t>
            </a:r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rüptürü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71772"/>
              </p:ext>
            </p:extLst>
          </p:nvPr>
        </p:nvGraphicFramePr>
        <p:xfrm>
          <a:off x="1981200" y="1481139"/>
          <a:ext cx="8229600" cy="30665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06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 smtClean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025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 smtClean="0"/>
                        <a:t>Fizik</a:t>
                      </a:r>
                      <a:r>
                        <a:rPr lang="tr-TR" sz="2000" spc="-80" dirty="0" smtClean="0"/>
                        <a:t> </a:t>
                      </a:r>
                      <a:r>
                        <a:rPr lang="tr-TR" sz="2000" spc="-5" dirty="0" smtClean="0"/>
                        <a:t>bakı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Konsolidasyon bulguları </a:t>
                      </a:r>
                      <a:r>
                        <a:rPr lang="tr-TR" sz="2000" spc="5" dirty="0" smtClean="0"/>
                        <a:t>ve</a:t>
                      </a:r>
                      <a:r>
                        <a:rPr lang="tr-TR" sz="2000" spc="-40" dirty="0" smtClean="0"/>
                        <a:t> </a:t>
                      </a:r>
                      <a:r>
                        <a:rPr lang="tr-TR" sz="2000" spc="-5" dirty="0" smtClean="0"/>
                        <a:t>amfizem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9206">
                <a:tc>
                  <a:txBody>
                    <a:bodyPr/>
                    <a:lstStyle/>
                    <a:p>
                      <a:pPr marL="84455" marR="969010">
                        <a:lnSpc>
                          <a:spcPct val="101400"/>
                        </a:lnSpc>
                        <a:spcBef>
                          <a:spcPts val="209"/>
                        </a:spcBef>
                      </a:pPr>
                      <a:r>
                        <a:rPr lang="tr-TR" sz="2000" spc="-5" dirty="0" smtClean="0"/>
                        <a:t>T</a:t>
                      </a:r>
                      <a:r>
                        <a:rPr lang="tr-TR" sz="2000" dirty="0" smtClean="0"/>
                        <a:t>e</a:t>
                      </a:r>
                      <a:r>
                        <a:rPr lang="tr-TR" sz="2000" spc="-10" dirty="0" smtClean="0"/>
                        <a:t>s</a:t>
                      </a:r>
                      <a:r>
                        <a:rPr lang="tr-TR" sz="2000" spc="-5" dirty="0" smtClean="0"/>
                        <a:t>tle</a:t>
                      </a:r>
                      <a:r>
                        <a:rPr lang="tr-TR" sz="2000" dirty="0" smtClean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370840" marR="251460" indent="-285750">
                        <a:lnSpc>
                          <a:spcPct val="1014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PAAG-. </a:t>
                      </a:r>
                      <a:r>
                        <a:rPr lang="tr-TR" sz="2000" spc="-5" dirty="0" err="1" smtClean="0"/>
                        <a:t>Mediastinal</a:t>
                      </a:r>
                      <a:r>
                        <a:rPr lang="tr-TR" sz="2000" spc="-5" dirty="0" smtClean="0"/>
                        <a:t> hava, </a:t>
                      </a:r>
                      <a:r>
                        <a:rPr lang="tr-TR" sz="2000" spc="-5" dirty="0" err="1" smtClean="0"/>
                        <a:t>plevral</a:t>
                      </a:r>
                      <a:r>
                        <a:rPr lang="tr-TR" sz="2000" spc="-5" dirty="0" smtClean="0"/>
                        <a:t>  </a:t>
                      </a:r>
                      <a:r>
                        <a:rPr lang="tr-TR" sz="2000" spc="-5" dirty="0" err="1" smtClean="0"/>
                        <a:t>effüzyon</a:t>
                      </a:r>
                      <a:r>
                        <a:rPr lang="tr-TR" sz="2000" spc="-5" dirty="0" smtClean="0"/>
                        <a:t>, geniş</a:t>
                      </a:r>
                      <a:r>
                        <a:rPr lang="tr-TR" sz="2000" spc="-10" dirty="0" smtClean="0"/>
                        <a:t> </a:t>
                      </a:r>
                      <a:r>
                        <a:rPr lang="tr-TR" sz="2000" spc="-5" dirty="0" err="1" smtClean="0"/>
                        <a:t>mediastinum</a:t>
                      </a:r>
                      <a:endParaRPr lang="tr-TR" sz="2000" dirty="0" smtClean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smtClean="0"/>
                        <a:t>Kontrast </a:t>
                      </a:r>
                      <a:r>
                        <a:rPr lang="tr-TR" sz="2000" spc="-5" dirty="0" err="1" smtClean="0"/>
                        <a:t>özofagogram</a:t>
                      </a:r>
                      <a:r>
                        <a:rPr lang="tr-TR" sz="2000" spc="-5" dirty="0" smtClean="0"/>
                        <a:t> </a:t>
                      </a:r>
                      <a:r>
                        <a:rPr lang="tr-TR" sz="2000" dirty="0" smtClean="0"/>
                        <a:t>ve</a:t>
                      </a:r>
                      <a:r>
                        <a:rPr lang="tr-TR" sz="2000" spc="5" dirty="0" smtClean="0"/>
                        <a:t> </a:t>
                      </a:r>
                      <a:r>
                        <a:rPr lang="tr-TR" sz="2000" spc="-5" dirty="0" err="1" smtClean="0"/>
                        <a:t>özefagoskopi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63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tr-TR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Özefagus</a:t>
            </a:r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rüptürü-2</a:t>
            </a:r>
          </a:p>
        </p:txBody>
      </p:sp>
    </p:spTree>
    <p:extLst>
      <p:ext uri="{BB962C8B-B14F-4D97-AF65-F5344CB8AC3E}">
        <p14:creationId xmlns:p14="http://schemas.microsoft.com/office/powerpoint/2010/main" val="17201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 ve iskelet sistemi?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Somatik tipte ağrı tarifler.(keskin, iyi tanımlanan, lokalize edilebilen) 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 smtClean="0">
                <a:solidFill>
                  <a:srgbClr val="FF0000"/>
                </a:solidFill>
              </a:rPr>
              <a:t>Palpasyonla</a:t>
            </a:r>
            <a:r>
              <a:rPr lang="tr-TR" dirty="0" smtClean="0">
                <a:solidFill>
                  <a:srgbClr val="FF0000"/>
                </a:solidFill>
              </a:rPr>
              <a:t> ve hareketle artar.</a:t>
            </a:r>
          </a:p>
          <a:p>
            <a:r>
              <a:rPr lang="tr-TR" dirty="0" smtClean="0"/>
              <a:t>Ağrının </a:t>
            </a:r>
            <a:r>
              <a:rPr lang="tr-TR" dirty="0"/>
              <a:t>çoğu </a:t>
            </a:r>
            <a:r>
              <a:rPr lang="tr-TR" dirty="0" err="1"/>
              <a:t>pozisyoneldir</a:t>
            </a:r>
            <a:r>
              <a:rPr lang="tr-TR" dirty="0"/>
              <a:t> ve derin nefes alma, dönme veya kol hareketi ile daha da kötüleşir. 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Kostokondrit</a:t>
            </a:r>
            <a:r>
              <a:rPr lang="tr-TR" dirty="0" smtClean="0"/>
              <a:t>, </a:t>
            </a:r>
            <a:r>
              <a:rPr lang="tr-TR" dirty="0" err="1" smtClean="0"/>
              <a:t>İnterkostal</a:t>
            </a:r>
            <a:r>
              <a:rPr lang="tr-TR" dirty="0" smtClean="0"/>
              <a:t> </a:t>
            </a:r>
            <a:r>
              <a:rPr lang="tr-TR" dirty="0"/>
              <a:t>kas </a:t>
            </a:r>
            <a:r>
              <a:rPr lang="tr-TR" dirty="0" smtClean="0"/>
              <a:t>gerilmesi, </a:t>
            </a:r>
            <a:r>
              <a:rPr lang="tr-TR" dirty="0" err="1" smtClean="0"/>
              <a:t>Servikal&amp;Torasik</a:t>
            </a:r>
            <a:r>
              <a:rPr lang="tr-TR" dirty="0" smtClean="0"/>
              <a:t> </a:t>
            </a:r>
            <a:r>
              <a:rPr lang="tr-TR" dirty="0"/>
              <a:t>omurilik problemleri </a:t>
            </a:r>
            <a:r>
              <a:rPr lang="tr-TR" dirty="0" smtClean="0"/>
              <a:t>neden olabilir</a:t>
            </a:r>
          </a:p>
          <a:p>
            <a:r>
              <a:rPr lang="tr-TR" dirty="0" smtClean="0"/>
              <a:t>Travma öyküsü sorgulanmalıdır. Tanıda; PAAC, </a:t>
            </a:r>
            <a:r>
              <a:rPr lang="tr-TR" dirty="0" err="1" smtClean="0"/>
              <a:t>Toraks</a:t>
            </a:r>
            <a:r>
              <a:rPr lang="tr-TR" dirty="0" smtClean="0"/>
              <a:t> BT ye başvurulabilir.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28700" y="6082268"/>
            <a:ext cx="1029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Wolf</a:t>
            </a:r>
            <a:r>
              <a:rPr lang="tr-TR" sz="1200" dirty="0"/>
              <a:t> E, </a:t>
            </a:r>
            <a:r>
              <a:rPr lang="tr-TR" sz="1200" dirty="0" err="1"/>
              <a:t>Stern</a:t>
            </a:r>
            <a:r>
              <a:rPr lang="tr-TR" sz="1200" dirty="0"/>
              <a:t> S. </a:t>
            </a:r>
            <a:r>
              <a:rPr lang="tr-TR" sz="1200" dirty="0" err="1"/>
              <a:t>Costosternal</a:t>
            </a:r>
            <a:r>
              <a:rPr lang="tr-TR" sz="1200" dirty="0"/>
              <a:t> </a:t>
            </a:r>
            <a:r>
              <a:rPr lang="tr-TR" sz="1200" dirty="0" err="1"/>
              <a:t>syndrome</a:t>
            </a:r>
            <a:r>
              <a:rPr lang="tr-TR" sz="1200" dirty="0"/>
              <a:t>: </a:t>
            </a:r>
            <a:r>
              <a:rPr lang="tr-TR" sz="1200" dirty="0" err="1"/>
              <a:t>its</a:t>
            </a:r>
            <a:r>
              <a:rPr lang="tr-TR" sz="1200" dirty="0"/>
              <a:t> </a:t>
            </a:r>
            <a:r>
              <a:rPr lang="tr-TR" sz="1200" dirty="0" err="1"/>
              <a:t>frequency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importance</a:t>
            </a:r>
            <a:r>
              <a:rPr lang="tr-TR" sz="1200" dirty="0"/>
              <a:t> in </a:t>
            </a:r>
            <a:r>
              <a:rPr lang="tr-TR" sz="1200" dirty="0" err="1"/>
              <a:t>differential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 of </a:t>
            </a:r>
            <a:r>
              <a:rPr lang="tr-TR" sz="1200" dirty="0" err="1"/>
              <a:t>coronary</a:t>
            </a:r>
            <a:r>
              <a:rPr lang="tr-TR" sz="1200" dirty="0"/>
              <a:t> </a:t>
            </a:r>
            <a:r>
              <a:rPr lang="tr-TR" sz="1200" dirty="0" err="1"/>
              <a:t>heart</a:t>
            </a:r>
            <a:r>
              <a:rPr lang="tr-TR" sz="1200" dirty="0"/>
              <a:t> </a:t>
            </a:r>
            <a:r>
              <a:rPr lang="tr-TR" sz="1200" dirty="0" err="1"/>
              <a:t>disease</a:t>
            </a:r>
            <a:r>
              <a:rPr lang="tr-T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2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Gastroözefagial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GÖRH da baskı </a:t>
            </a:r>
            <a:r>
              <a:rPr lang="tr-TR" dirty="0"/>
              <a:t>tarzında boyuna, çeneye ve sol kola yayılım gösteren göğüs ağrısı da bulunabilir. </a:t>
            </a:r>
            <a:endParaRPr lang="tr-TR" dirty="0" smtClean="0"/>
          </a:p>
          <a:p>
            <a:r>
              <a:rPr lang="tr-TR" dirty="0" smtClean="0"/>
              <a:t>Göğüs </a:t>
            </a:r>
            <a:r>
              <a:rPr lang="tr-TR" dirty="0"/>
              <a:t>ağrısı olan hasta da tipik </a:t>
            </a:r>
            <a:r>
              <a:rPr lang="tr-TR" dirty="0" err="1"/>
              <a:t>reflü</a:t>
            </a:r>
            <a:r>
              <a:rPr lang="tr-TR" dirty="0"/>
              <a:t> semptomlarının </a:t>
            </a:r>
            <a:r>
              <a:rPr lang="tr-TR" dirty="0" smtClean="0"/>
              <a:t>bulunması(</a:t>
            </a:r>
            <a:r>
              <a:rPr lang="tr-TR" dirty="0" err="1" smtClean="0"/>
              <a:t>regürjitasyon</a:t>
            </a:r>
            <a:r>
              <a:rPr lang="tr-TR" dirty="0" smtClean="0"/>
              <a:t>, yanma,) </a:t>
            </a:r>
            <a:r>
              <a:rPr lang="tr-TR" dirty="0"/>
              <a:t>tanıda yardımcı olabilir. </a:t>
            </a:r>
            <a:endParaRPr lang="tr-TR" dirty="0" smtClean="0"/>
          </a:p>
          <a:p>
            <a:r>
              <a:rPr lang="tr-TR" dirty="0" smtClean="0"/>
              <a:t>Bunların dışında </a:t>
            </a:r>
            <a:r>
              <a:rPr lang="tr-TR" dirty="0" err="1"/>
              <a:t>globus</a:t>
            </a:r>
            <a:r>
              <a:rPr lang="tr-TR" dirty="0"/>
              <a:t>, </a:t>
            </a:r>
            <a:r>
              <a:rPr lang="tr-TR" dirty="0" err="1"/>
              <a:t>hipersalivasyon,bulantı</a:t>
            </a:r>
            <a:r>
              <a:rPr lang="tr-TR" dirty="0"/>
              <a:t> gibi semptomlar da ortaya çıkabilir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571500" indent="-571500">
              <a:buFont typeface="+mj-lt"/>
              <a:buAutoNum type="romanUcPeriod"/>
            </a:pPr>
            <a:r>
              <a:rPr lang="tr-TR" dirty="0">
                <a:solidFill>
                  <a:srgbClr val="FF0000"/>
                </a:solidFill>
              </a:rPr>
              <a:t>Göğüs ağrısının </a:t>
            </a:r>
            <a:r>
              <a:rPr lang="tr-TR" dirty="0" err="1">
                <a:solidFill>
                  <a:srgbClr val="FF0000"/>
                </a:solidFill>
              </a:rPr>
              <a:t>postprandial</a:t>
            </a:r>
            <a:r>
              <a:rPr lang="tr-TR" dirty="0">
                <a:solidFill>
                  <a:srgbClr val="FF0000"/>
                </a:solidFill>
              </a:rPr>
              <a:t> oluşu  </a:t>
            </a:r>
          </a:p>
          <a:p>
            <a:pPr marL="571500" indent="-571500">
              <a:buFont typeface="+mj-lt"/>
              <a:buAutoNum type="romanUcPeriod"/>
            </a:pPr>
            <a:r>
              <a:rPr lang="tr-TR" dirty="0">
                <a:solidFill>
                  <a:srgbClr val="FF0000"/>
                </a:solidFill>
              </a:rPr>
              <a:t>Antiasitlerle rahatlama </a:t>
            </a:r>
            <a:r>
              <a:rPr lang="tr-TR" dirty="0" smtClean="0">
                <a:solidFill>
                  <a:srgbClr val="FF0000"/>
                </a:solidFill>
              </a:rPr>
              <a:t>sağlanması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38200" y="6273800"/>
            <a:ext cx="1022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Kahrilas</a:t>
            </a:r>
            <a:r>
              <a:rPr lang="tr-TR" sz="1200" dirty="0"/>
              <a:t> P.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manifestations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 of </a:t>
            </a:r>
            <a:r>
              <a:rPr lang="tr-TR" sz="1200" dirty="0" err="1"/>
              <a:t>gastroesophageal</a:t>
            </a:r>
            <a:r>
              <a:rPr lang="tr-TR" sz="1200" dirty="0"/>
              <a:t> </a:t>
            </a:r>
            <a:r>
              <a:rPr lang="tr-TR" sz="1200" dirty="0" err="1"/>
              <a:t>reflux</a:t>
            </a:r>
            <a:r>
              <a:rPr lang="tr-TR" sz="1200" dirty="0"/>
              <a:t> in </a:t>
            </a:r>
            <a:r>
              <a:rPr lang="tr-TR" sz="1200" dirty="0" err="1"/>
              <a:t>adults</a:t>
            </a:r>
            <a:r>
              <a:rPr lang="tr-TR" sz="1200" dirty="0"/>
              <a:t>. </a:t>
            </a:r>
            <a:r>
              <a:rPr lang="tr-TR" sz="1200" dirty="0" err="1"/>
              <a:t>In</a:t>
            </a:r>
            <a:r>
              <a:rPr lang="tr-TR" sz="1200" dirty="0"/>
              <a:t>: </a:t>
            </a:r>
            <a:r>
              <a:rPr lang="tr-TR" sz="1200" dirty="0" err="1"/>
              <a:t>Talley</a:t>
            </a:r>
            <a:r>
              <a:rPr lang="tr-TR" sz="1200" dirty="0"/>
              <a:t> NJ, ed. </a:t>
            </a:r>
            <a:r>
              <a:rPr lang="tr-TR" sz="1200" dirty="0" err="1"/>
              <a:t>Uptodate</a:t>
            </a:r>
            <a:r>
              <a:rPr lang="tr-TR" sz="1200" dirty="0"/>
              <a:t>. </a:t>
            </a:r>
            <a:r>
              <a:rPr lang="tr-TR" sz="1200" dirty="0" err="1"/>
              <a:t>Waltham</a:t>
            </a:r>
            <a:r>
              <a:rPr lang="tr-TR" sz="1200" dirty="0"/>
              <a:t>, MA, , 2008.</a:t>
            </a:r>
          </a:p>
        </p:txBody>
      </p:sp>
    </p:spTree>
    <p:extLst>
      <p:ext uri="{BB962C8B-B14F-4D97-AF65-F5344CB8AC3E}">
        <p14:creationId xmlns:p14="http://schemas.microsoft.com/office/powerpoint/2010/main" val="24785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Herpes</a:t>
            </a:r>
            <a:r>
              <a:rPr lang="tr-TR" dirty="0" smtClean="0"/>
              <a:t> </a:t>
            </a:r>
            <a:r>
              <a:rPr lang="tr-TR" dirty="0" err="1" smtClean="0"/>
              <a:t>Zoster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16" y="2837382"/>
            <a:ext cx="5572684" cy="3499918"/>
          </a:xfrm>
        </p:spPr>
      </p:pic>
      <p:sp>
        <p:nvSpPr>
          <p:cNvPr id="6" name="Metin kutusu 5"/>
          <p:cNvSpPr txBox="1"/>
          <p:nvPr/>
        </p:nvSpPr>
        <p:spPr>
          <a:xfrm>
            <a:off x="838200" y="1690688"/>
            <a:ext cx="1004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>
                <a:solidFill>
                  <a:srgbClr val="FF0000"/>
                </a:solidFill>
              </a:rPr>
              <a:t>Dermatom</a:t>
            </a:r>
            <a:r>
              <a:rPr lang="tr-TR" sz="2400" dirty="0" smtClean="0">
                <a:solidFill>
                  <a:srgbClr val="FF0000"/>
                </a:solidFill>
              </a:rPr>
              <a:t> alanı boyunca tek taraflı ağrı olması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FF0000"/>
                </a:solidFill>
              </a:rPr>
              <a:t>FM’de tipik </a:t>
            </a:r>
            <a:r>
              <a:rPr lang="tr-TR" sz="2400" dirty="0" err="1" smtClean="0">
                <a:solidFill>
                  <a:srgbClr val="FF0000"/>
                </a:solidFill>
              </a:rPr>
              <a:t>veziküler</a:t>
            </a:r>
            <a:r>
              <a:rPr lang="tr-TR" sz="2400" dirty="0" smtClean="0">
                <a:solidFill>
                  <a:srgbClr val="FF0000"/>
                </a:solidFill>
              </a:rPr>
              <a:t> döküntü varlığının saptanması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Anksiyete</a:t>
            </a:r>
            <a:r>
              <a:rPr lang="tr-TR" dirty="0" smtClean="0"/>
              <a:t> bozukluğu? Panik Bozukluk?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Göğüs </a:t>
            </a:r>
            <a:r>
              <a:rPr lang="tr-TR" dirty="0"/>
              <a:t>ağrısını açıklayacak herhangi bir organik patolojinin </a:t>
            </a:r>
            <a:r>
              <a:rPr lang="tr-TR" dirty="0" smtClean="0"/>
              <a:t>bulunamaması</a:t>
            </a:r>
          </a:p>
          <a:p>
            <a:r>
              <a:rPr lang="tr-TR" dirty="0" err="1"/>
              <a:t>A</a:t>
            </a:r>
            <a:r>
              <a:rPr lang="tr-TR" dirty="0" err="1" smtClean="0"/>
              <a:t>tipik</a:t>
            </a:r>
            <a:r>
              <a:rPr lang="tr-TR" dirty="0" smtClean="0"/>
              <a:t> </a:t>
            </a:r>
            <a:r>
              <a:rPr lang="tr-TR" dirty="0"/>
              <a:t>göğüs ağrısı tanımlaması </a:t>
            </a:r>
            <a:endParaRPr lang="tr-TR" dirty="0" smtClean="0"/>
          </a:p>
          <a:p>
            <a:r>
              <a:rPr lang="tr-TR" dirty="0" err="1"/>
              <a:t>O</a:t>
            </a:r>
            <a:r>
              <a:rPr lang="tr-TR" dirty="0" err="1" smtClean="0"/>
              <a:t>tonomik</a:t>
            </a:r>
            <a:r>
              <a:rPr lang="tr-TR" dirty="0" smtClean="0"/>
              <a:t> </a:t>
            </a:r>
            <a:r>
              <a:rPr lang="tr-TR" dirty="0"/>
              <a:t>semptomların göğüs ağrısına eşlik </a:t>
            </a:r>
            <a:r>
              <a:rPr lang="tr-TR" dirty="0" smtClean="0"/>
              <a:t>etmesi </a:t>
            </a:r>
          </a:p>
          <a:p>
            <a:r>
              <a:rPr lang="tr-TR" dirty="0"/>
              <a:t>T</a:t>
            </a:r>
            <a:r>
              <a:rPr lang="tr-TR" dirty="0" smtClean="0"/>
              <a:t>ekrarlayan </a:t>
            </a:r>
            <a:r>
              <a:rPr lang="tr-TR" dirty="0"/>
              <a:t>göğüs ağrısı öyküsünün varlığı </a:t>
            </a:r>
            <a:r>
              <a:rPr lang="tr-TR" dirty="0" smtClean="0"/>
              <a:t> </a:t>
            </a:r>
          </a:p>
          <a:p>
            <a:r>
              <a:rPr lang="tr-TR" dirty="0"/>
              <a:t>A</a:t>
            </a:r>
            <a:r>
              <a:rPr lang="tr-TR" dirty="0" smtClean="0"/>
              <a:t>ynı </a:t>
            </a:r>
            <a:r>
              <a:rPr lang="tr-TR" dirty="0"/>
              <a:t>anda birçok fiziksel şikayetin bulunması </a:t>
            </a:r>
            <a:endParaRPr lang="tr-TR" dirty="0" smtClean="0"/>
          </a:p>
          <a:p>
            <a:r>
              <a:rPr lang="tr-TR" dirty="0"/>
              <a:t>H</a:t>
            </a:r>
            <a:r>
              <a:rPr lang="tr-TR" dirty="0" smtClean="0"/>
              <a:t>astaların </a:t>
            </a:r>
            <a:r>
              <a:rPr lang="tr-TR" dirty="0"/>
              <a:t>genç </a:t>
            </a:r>
            <a:r>
              <a:rPr lang="tr-TR" dirty="0" smtClean="0"/>
              <a:t>olması </a:t>
            </a:r>
          </a:p>
          <a:p>
            <a:r>
              <a:rPr lang="tr-TR" dirty="0"/>
              <a:t>K</a:t>
            </a:r>
            <a:r>
              <a:rPr lang="tr-TR" dirty="0" smtClean="0"/>
              <a:t>adın cinsiyet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6176963"/>
            <a:ext cx="986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Huffman JC, Pollack MH. Predicting panic disorder among patients with chest pain: an analysis of the literature. Psychosomatics 2003; 44:222-236.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7637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"/>
            <a:ext cx="6172200" cy="6451600"/>
          </a:xfrm>
        </p:spPr>
      </p:pic>
      <p:sp>
        <p:nvSpPr>
          <p:cNvPr id="5" name="Metin kutusu 4"/>
          <p:cNvSpPr txBox="1"/>
          <p:nvPr/>
        </p:nvSpPr>
        <p:spPr>
          <a:xfrm>
            <a:off x="495300" y="6451601"/>
            <a:ext cx="1113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</a:t>
            </a:r>
            <a:r>
              <a:rPr lang="en-US" sz="1200"/>
              <a:t>Toy E, Briscoe D, Britton B, Reddy B. </a:t>
            </a:r>
            <a:r>
              <a:rPr lang="en-US" sz="1200" dirty="0"/>
              <a:t>Case File in Family Medicine. Chest Pain. 2nd Edition. New York, McGraw Hill 2010; p.210-221 </a:t>
            </a:r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12923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9" y="152401"/>
            <a:ext cx="7056713" cy="6034708"/>
          </a:xfrm>
        </p:spPr>
      </p:pic>
      <p:sp>
        <p:nvSpPr>
          <p:cNvPr id="6" name="Metin kutusu 5"/>
          <p:cNvSpPr txBox="1"/>
          <p:nvPr/>
        </p:nvSpPr>
        <p:spPr>
          <a:xfrm>
            <a:off x="1177636" y="6187109"/>
            <a:ext cx="1091045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Yelland</a:t>
            </a:r>
            <a:r>
              <a:rPr lang="tr-TR" sz="1400" dirty="0"/>
              <a:t> M, </a:t>
            </a:r>
            <a:r>
              <a:rPr lang="tr-TR" sz="1400" dirty="0" err="1"/>
              <a:t>Cayley</a:t>
            </a:r>
            <a:r>
              <a:rPr lang="tr-TR" sz="1400" dirty="0"/>
              <a:t> WE, </a:t>
            </a:r>
            <a:r>
              <a:rPr lang="tr-TR" sz="1400" dirty="0" err="1"/>
              <a:t>Vach</a:t>
            </a:r>
            <a:r>
              <a:rPr lang="tr-TR" sz="1400" dirty="0"/>
              <a:t> W. An </a:t>
            </a:r>
            <a:r>
              <a:rPr lang="tr-TR" sz="1400" dirty="0" err="1"/>
              <a:t>algorithm</a:t>
            </a:r>
            <a:r>
              <a:rPr lang="tr-TR" sz="1400" dirty="0"/>
              <a:t> fort he </a:t>
            </a:r>
            <a:r>
              <a:rPr lang="tr-TR" sz="1400" dirty="0" err="1"/>
              <a:t>diagnosis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management</a:t>
            </a:r>
            <a:r>
              <a:rPr lang="tr-TR" sz="1400" dirty="0"/>
              <a:t> of </a:t>
            </a:r>
            <a:r>
              <a:rPr lang="tr-TR" sz="1400" dirty="0" err="1"/>
              <a:t>chestpain</a:t>
            </a:r>
            <a:r>
              <a:rPr lang="tr-TR" sz="1400" dirty="0"/>
              <a:t> in </a:t>
            </a:r>
            <a:r>
              <a:rPr lang="tr-TR" sz="1400" dirty="0" err="1"/>
              <a:t>primary</a:t>
            </a:r>
            <a:r>
              <a:rPr lang="tr-TR" sz="1400" dirty="0"/>
              <a:t> </a:t>
            </a:r>
            <a:r>
              <a:rPr lang="tr-TR" sz="1400" dirty="0" err="1"/>
              <a:t>care</a:t>
            </a:r>
            <a:r>
              <a:rPr lang="tr-TR" sz="1400" dirty="0"/>
              <a:t>. </a:t>
            </a:r>
            <a:r>
              <a:rPr lang="tr-TR" sz="1400" dirty="0" err="1"/>
              <a:t>Med</a:t>
            </a:r>
            <a:r>
              <a:rPr lang="tr-TR" sz="1400" dirty="0"/>
              <a:t> </a:t>
            </a:r>
            <a:r>
              <a:rPr lang="tr-TR" sz="1400" dirty="0" err="1"/>
              <a:t>Clin</a:t>
            </a:r>
            <a:r>
              <a:rPr lang="tr-TR" sz="1400" dirty="0"/>
              <a:t> N </a:t>
            </a:r>
            <a:r>
              <a:rPr lang="tr-TR" sz="1400" dirty="0" err="1"/>
              <a:t>Am</a:t>
            </a:r>
            <a:r>
              <a:rPr lang="tr-TR" sz="1400" dirty="0"/>
              <a:t>. 2010;94:349-74</a:t>
            </a:r>
            <a:r>
              <a:rPr lang="tr-TR" sz="1050" dirty="0"/>
              <a:t>.</a:t>
            </a:r>
          </a:p>
          <a:p>
            <a:endParaRPr lang="tr-TR" sz="1050" dirty="0"/>
          </a:p>
        </p:txBody>
      </p:sp>
    </p:spTree>
    <p:extLst>
      <p:ext uri="{BB962C8B-B14F-4D97-AF65-F5344CB8AC3E}">
        <p14:creationId xmlns:p14="http://schemas.microsoft.com/office/powerpoint/2010/main" val="4431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61" y="365125"/>
            <a:ext cx="9359457" cy="5195455"/>
          </a:xfrm>
        </p:spPr>
      </p:pic>
      <p:sp>
        <p:nvSpPr>
          <p:cNvPr id="5" name="Metin kutusu 4"/>
          <p:cNvSpPr txBox="1"/>
          <p:nvPr/>
        </p:nvSpPr>
        <p:spPr>
          <a:xfrm>
            <a:off x="457200" y="5985164"/>
            <a:ext cx="1089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Yelland</a:t>
            </a:r>
            <a:r>
              <a:rPr lang="tr-TR" sz="1400" dirty="0"/>
              <a:t> M, </a:t>
            </a:r>
            <a:r>
              <a:rPr lang="tr-TR" sz="1400" dirty="0" err="1"/>
              <a:t>Cayley</a:t>
            </a:r>
            <a:r>
              <a:rPr lang="tr-TR" sz="1400" dirty="0"/>
              <a:t> WE, </a:t>
            </a:r>
            <a:r>
              <a:rPr lang="tr-TR" sz="1400" dirty="0" err="1"/>
              <a:t>Vach</a:t>
            </a:r>
            <a:r>
              <a:rPr lang="tr-TR" sz="1400" dirty="0"/>
              <a:t> W. An </a:t>
            </a:r>
            <a:r>
              <a:rPr lang="tr-TR" sz="1400" dirty="0" err="1"/>
              <a:t>algorithm</a:t>
            </a:r>
            <a:r>
              <a:rPr lang="tr-TR" sz="1400" dirty="0"/>
              <a:t> fort he </a:t>
            </a:r>
            <a:r>
              <a:rPr lang="tr-TR" sz="1400" dirty="0" err="1"/>
              <a:t>diagnosis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management</a:t>
            </a:r>
            <a:r>
              <a:rPr lang="tr-TR" sz="1400" dirty="0"/>
              <a:t> of </a:t>
            </a:r>
            <a:r>
              <a:rPr lang="tr-TR" sz="1400" dirty="0" err="1"/>
              <a:t>chestpain</a:t>
            </a:r>
            <a:r>
              <a:rPr lang="tr-TR" sz="1400" dirty="0"/>
              <a:t> in </a:t>
            </a:r>
            <a:r>
              <a:rPr lang="tr-TR" sz="1400" dirty="0" err="1"/>
              <a:t>primary</a:t>
            </a:r>
            <a:r>
              <a:rPr lang="tr-TR" sz="1400" dirty="0"/>
              <a:t> </a:t>
            </a:r>
            <a:r>
              <a:rPr lang="tr-TR" sz="1400" dirty="0" err="1"/>
              <a:t>care</a:t>
            </a:r>
            <a:r>
              <a:rPr lang="tr-TR" sz="1400" dirty="0"/>
              <a:t>. </a:t>
            </a:r>
            <a:r>
              <a:rPr lang="tr-TR" sz="1400" dirty="0" err="1"/>
              <a:t>Med</a:t>
            </a:r>
            <a:r>
              <a:rPr lang="tr-TR" sz="1400" dirty="0"/>
              <a:t> </a:t>
            </a:r>
            <a:r>
              <a:rPr lang="tr-TR" sz="1400" dirty="0" err="1"/>
              <a:t>Clin</a:t>
            </a:r>
            <a:r>
              <a:rPr lang="tr-TR" sz="1400" dirty="0"/>
              <a:t> N </a:t>
            </a:r>
            <a:r>
              <a:rPr lang="tr-TR" sz="1400" dirty="0" err="1"/>
              <a:t>Am</a:t>
            </a:r>
            <a:r>
              <a:rPr lang="tr-TR" sz="1400" dirty="0"/>
              <a:t>. 2010;94:349-74.</a:t>
            </a:r>
          </a:p>
        </p:txBody>
      </p:sp>
    </p:spTree>
    <p:extLst>
      <p:ext uri="{BB962C8B-B14F-4D97-AF65-F5344CB8AC3E}">
        <p14:creationId xmlns:p14="http://schemas.microsoft.com/office/powerpoint/2010/main" val="18562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5" y="0"/>
            <a:ext cx="5284031" cy="6858000"/>
          </a:xfrm>
        </p:spPr>
      </p:pic>
      <p:sp>
        <p:nvSpPr>
          <p:cNvPr id="5" name="Metin kutusu 4"/>
          <p:cNvSpPr txBox="1"/>
          <p:nvPr/>
        </p:nvSpPr>
        <p:spPr>
          <a:xfrm>
            <a:off x="8516982" y="5656217"/>
            <a:ext cx="352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Braunwald's</a:t>
            </a:r>
            <a:r>
              <a:rPr lang="en-US" sz="1200" dirty="0"/>
              <a:t> Heart Disease: A Textbook of Cardiovascular Medicine.</a:t>
            </a:r>
          </a:p>
          <a:p>
            <a:r>
              <a:rPr lang="en-US" sz="1200" dirty="0" err="1"/>
              <a:t>Bonaca</a:t>
            </a:r>
            <a:r>
              <a:rPr lang="en-US" sz="1200" dirty="0"/>
              <a:t>, Marc P.; </a:t>
            </a:r>
            <a:r>
              <a:rPr lang="en-US" sz="1200" dirty="0" err="1"/>
              <a:t>Sabatine</a:t>
            </a:r>
            <a:r>
              <a:rPr lang="en-US" sz="1200" dirty="0"/>
              <a:t>, Marc S.. Published January 1, 2019. 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6851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Özetle;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600" dirty="0"/>
              <a:t>Aksi ispat edilene kadar göğüs ağrısı olan her hasta </a:t>
            </a:r>
            <a:r>
              <a:rPr lang="tr-TR" sz="3600" dirty="0" smtClean="0"/>
              <a:t>acildir.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 smtClean="0"/>
              <a:t>Göğüs ağrısı ile hasta başvurduğunda ilk olarak </a:t>
            </a:r>
            <a:r>
              <a:rPr lang="tr-TR" sz="3600" dirty="0" err="1" smtClean="0"/>
              <a:t>vital</a:t>
            </a:r>
            <a:r>
              <a:rPr lang="tr-TR" sz="3600" dirty="0" smtClean="0"/>
              <a:t> bulgular değerlendirilmelidir.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2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600" dirty="0"/>
              <a:t>İyi bir </a:t>
            </a:r>
            <a:r>
              <a:rPr lang="tr-TR" sz="3600" dirty="0" err="1"/>
              <a:t>anamnez</a:t>
            </a:r>
            <a:r>
              <a:rPr lang="tr-TR" sz="3600" dirty="0"/>
              <a:t> alınmalı, fizik muayene </a:t>
            </a:r>
            <a:r>
              <a:rPr lang="tr-TR" sz="3600" dirty="0" smtClean="0"/>
              <a:t>yapılmalıdır.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sz="3600" dirty="0" smtClean="0"/>
              <a:t>Hayatı tehdit eden göğüs ağrısı nedenlerinden olup olmadığının ayrımı dikkatlice yapılmalı, gerekli durumlarda ileri merkeze yönlendirilmelidir.</a:t>
            </a:r>
            <a:endParaRPr lang="tr-TR" sz="3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8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 err="1"/>
              <a:t>Yelland</a:t>
            </a:r>
            <a:r>
              <a:rPr lang="tr-TR" dirty="0"/>
              <a:t> M, </a:t>
            </a:r>
            <a:r>
              <a:rPr lang="tr-TR" dirty="0" err="1"/>
              <a:t>Cayley</a:t>
            </a:r>
            <a:r>
              <a:rPr lang="tr-TR" dirty="0"/>
              <a:t> WE, </a:t>
            </a:r>
            <a:r>
              <a:rPr lang="tr-TR" dirty="0" err="1"/>
              <a:t>Vach</a:t>
            </a:r>
            <a:r>
              <a:rPr lang="tr-TR" dirty="0"/>
              <a:t> W. An </a:t>
            </a:r>
            <a:r>
              <a:rPr lang="tr-TR" dirty="0" err="1"/>
              <a:t>algorithm</a:t>
            </a:r>
            <a:r>
              <a:rPr lang="tr-TR" dirty="0"/>
              <a:t> fort he </a:t>
            </a:r>
            <a:r>
              <a:rPr lang="tr-TR" dirty="0" err="1"/>
              <a:t>diagnosis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management</a:t>
            </a:r>
            <a:r>
              <a:rPr lang="tr-TR" dirty="0"/>
              <a:t> of </a:t>
            </a:r>
            <a:r>
              <a:rPr lang="tr-TR" dirty="0" err="1"/>
              <a:t>chestpain</a:t>
            </a:r>
            <a:r>
              <a:rPr lang="tr-TR" dirty="0"/>
              <a:t> in </a:t>
            </a:r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care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2- Türk Kardiyoloji Derneği ESC </a:t>
            </a:r>
            <a:r>
              <a:rPr lang="tr-TR" dirty="0" err="1" smtClean="0"/>
              <a:t>Klavuzları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3- </a:t>
            </a:r>
            <a:r>
              <a:rPr lang="en-US" dirty="0" err="1" smtClean="0"/>
              <a:t>Braunwald's</a:t>
            </a:r>
            <a:r>
              <a:rPr lang="en-US" dirty="0" smtClean="0"/>
              <a:t> </a:t>
            </a:r>
            <a:r>
              <a:rPr lang="en-US" dirty="0"/>
              <a:t>Heart Disease: A Textbook of Cardiovascular Medicine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4-</a:t>
            </a:r>
            <a:r>
              <a:rPr lang="tr-TR" dirty="0"/>
              <a:t> </a:t>
            </a:r>
            <a:r>
              <a:rPr lang="tr-TR" dirty="0" err="1"/>
              <a:t>Kahrilas</a:t>
            </a:r>
            <a:r>
              <a:rPr lang="tr-TR" dirty="0"/>
              <a:t> P.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manifestations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diagnosis</a:t>
            </a:r>
            <a:r>
              <a:rPr lang="tr-TR" dirty="0"/>
              <a:t> of </a:t>
            </a:r>
            <a:r>
              <a:rPr lang="tr-TR" dirty="0" err="1"/>
              <a:t>gastroesophageal</a:t>
            </a:r>
            <a:r>
              <a:rPr lang="tr-TR" dirty="0"/>
              <a:t> </a:t>
            </a:r>
            <a:r>
              <a:rPr lang="tr-TR" dirty="0" err="1"/>
              <a:t>reflux</a:t>
            </a:r>
            <a:r>
              <a:rPr lang="tr-TR" dirty="0"/>
              <a:t> in </a:t>
            </a:r>
            <a:r>
              <a:rPr lang="tr-TR" dirty="0" err="1"/>
              <a:t>adults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: </a:t>
            </a:r>
            <a:r>
              <a:rPr lang="tr-TR" dirty="0" err="1"/>
              <a:t>Talley</a:t>
            </a:r>
            <a:r>
              <a:rPr lang="tr-TR" dirty="0"/>
              <a:t> NJ, ed. </a:t>
            </a:r>
            <a:r>
              <a:rPr lang="tr-TR" dirty="0" err="1" smtClean="0"/>
              <a:t>Uptodate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5-</a:t>
            </a:r>
            <a:r>
              <a:rPr lang="en-US" dirty="0"/>
              <a:t> Huffman JC, Pollack MH. Predicting panic disorder among patients with chest pain: an analysis of the literature.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6</a:t>
            </a:r>
            <a:r>
              <a:rPr lang="tr-TR" dirty="0" smtClean="0"/>
              <a:t>-https</a:t>
            </a:r>
            <a:r>
              <a:rPr lang="tr-TR" dirty="0"/>
              <a:t>://</a:t>
            </a:r>
            <a:r>
              <a:rPr lang="tr-TR" dirty="0" smtClean="0"/>
              <a:t>www.aafp.org/afp/2011/0301/p603.html</a:t>
            </a:r>
          </a:p>
          <a:p>
            <a:pPr marL="0" indent="0">
              <a:buNone/>
            </a:pPr>
            <a:r>
              <a:rPr lang="tr-TR" dirty="0"/>
              <a:t>7</a:t>
            </a:r>
            <a:r>
              <a:rPr lang="tr-TR" dirty="0" smtClean="0"/>
              <a:t>-https</a:t>
            </a:r>
            <a:r>
              <a:rPr lang="tr-TR" dirty="0"/>
              <a:t>://reference.medscape.com/</a:t>
            </a:r>
            <a:r>
              <a:rPr lang="tr-TR" dirty="0" err="1"/>
              <a:t>viewarticle</a:t>
            </a:r>
            <a:r>
              <a:rPr lang="tr-TR" dirty="0"/>
              <a:t>/881361_1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4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sz="4000" dirty="0" smtClean="0"/>
              <a:t>                                               Teşekkür Ederim…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608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dirty="0" smtClean="0"/>
              <a:t>«Aksi </a:t>
            </a:r>
            <a:r>
              <a:rPr lang="tr-TR" sz="4000" dirty="0"/>
              <a:t>ispat edilene kadar göğüs ağrısı olan her hasta </a:t>
            </a:r>
            <a:r>
              <a:rPr lang="tr-TR" sz="4000" dirty="0" smtClean="0"/>
              <a:t>acildir </a:t>
            </a:r>
            <a:r>
              <a:rPr lang="tr-TR" sz="4000" dirty="0"/>
              <a:t>ve </a:t>
            </a:r>
            <a:r>
              <a:rPr lang="tr-TR" sz="4000" dirty="0" err="1"/>
              <a:t>mortalitesi</a:t>
            </a:r>
            <a:r>
              <a:rPr lang="tr-TR" sz="4000" dirty="0"/>
              <a:t> yüksektir</a:t>
            </a:r>
            <a:r>
              <a:rPr lang="tr-TR" sz="4000" dirty="0" smtClean="0"/>
              <a:t>.»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786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03" y="1027906"/>
            <a:ext cx="8612593" cy="4964112"/>
          </a:xfrm>
        </p:spPr>
      </p:pic>
    </p:spTree>
    <p:extLst>
      <p:ext uri="{BB962C8B-B14F-4D97-AF65-F5344CB8AC3E}">
        <p14:creationId xmlns:p14="http://schemas.microsoft.com/office/powerpoint/2010/main" val="42024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6567</TotalTime>
  <Words>2370</Words>
  <Application>Microsoft Office PowerPoint</Application>
  <PresentationFormat>Geniş ekran</PresentationFormat>
  <Paragraphs>561</Paragraphs>
  <Slides>74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Constantia</vt:lpstr>
      <vt:lpstr>Wingdings</vt:lpstr>
      <vt:lpstr>Office Teması</vt:lpstr>
      <vt:lpstr>Göğüs Ağrısı ile Gelen Hastaya Yaklaşım </vt:lpstr>
      <vt:lpstr>Amaç</vt:lpstr>
      <vt:lpstr>Öğrenim Hedefleri</vt:lpstr>
      <vt:lpstr>PowerPoint Sunusu</vt:lpstr>
      <vt:lpstr>PowerPoint Sunusu</vt:lpstr>
      <vt:lpstr>Çalışmalar göğüs ağrısının;</vt:lpstr>
      <vt:lpstr>PowerPoint Sunusu</vt:lpstr>
      <vt:lpstr>PowerPoint Sunusu</vt:lpstr>
      <vt:lpstr>PowerPoint Sunusu</vt:lpstr>
      <vt:lpstr>Somatik - Visseral göğüs ağrısı</vt:lpstr>
      <vt:lpstr>PowerPoint Sunusu</vt:lpstr>
      <vt:lpstr>Akut göğüs ağrısı</vt:lpstr>
      <vt:lpstr>Tipik - Atipik Angina</vt:lpstr>
      <vt:lpstr>Kanada Kalp Derneği (CCS)’ne göre angina derecelendirmesi</vt:lpstr>
      <vt:lpstr>Angina Pektoris Sınıflaması</vt:lpstr>
      <vt:lpstr>Unstabil Angina Pektoris(USAP)</vt:lpstr>
      <vt:lpstr>Akut Miyokard İnfarktüsü(AMI)</vt:lpstr>
      <vt:lpstr>PowerPoint Sunusu</vt:lpstr>
      <vt:lpstr>Etiyoloji</vt:lpstr>
      <vt:lpstr>Etiyoloji</vt:lpstr>
      <vt:lpstr>Etiyoloji</vt:lpstr>
      <vt:lpstr>Etiyoloji</vt:lpstr>
      <vt:lpstr>Etiyoloji</vt:lpstr>
      <vt:lpstr>Etiyoloji</vt:lpstr>
      <vt:lpstr>Etiyoloji</vt:lpstr>
      <vt:lpstr>Etiyoloji</vt:lpstr>
      <vt:lpstr>Göğüs ağrısıyla hasta başvurdu, ne yapalım?</vt:lpstr>
      <vt:lpstr>PowerPoint Sunusu</vt:lpstr>
      <vt:lpstr>Anamnez – Ağrının lokalizasyonu ve karakteri</vt:lpstr>
      <vt:lpstr>Anamnez – Ağrıyı arttıran ve azaltan faktörler</vt:lpstr>
      <vt:lpstr>Fizik Muayene</vt:lpstr>
      <vt:lpstr>Fizik Muayene</vt:lpstr>
      <vt:lpstr>Fizik Muayene</vt:lpstr>
      <vt:lpstr>Fizik Muayene</vt:lpstr>
      <vt:lpstr>Fizik Muayene</vt:lpstr>
      <vt:lpstr>Fizik Muayene</vt:lpstr>
      <vt:lpstr>Laboratuvar</vt:lpstr>
      <vt:lpstr>Laboratuvar</vt:lpstr>
      <vt:lpstr>Laboratuvar</vt:lpstr>
      <vt:lpstr>EKG</vt:lpstr>
      <vt:lpstr>ST Elevation MI </vt:lpstr>
      <vt:lpstr>Non ST Elevation MI</vt:lpstr>
      <vt:lpstr>Perikardit</vt:lpstr>
      <vt:lpstr>Akciğer Grafisi</vt:lpstr>
      <vt:lpstr>PowerPoint Sunusu</vt:lpstr>
      <vt:lpstr>PowerPoint Sunusu</vt:lpstr>
      <vt:lpstr>Hayatı Tehdit Eden Göğüs Ağrısı Nedenleri</vt:lpstr>
      <vt:lpstr>Akut MI</vt:lpstr>
      <vt:lpstr>          Unstabil Anjina</vt:lpstr>
      <vt:lpstr>Unstabil Anjina-2</vt:lpstr>
      <vt:lpstr>Koroner Arter Hastalığı İçin Risk Faktörleri</vt:lpstr>
      <vt:lpstr>Perikardit</vt:lpstr>
      <vt:lpstr>Perikardit-2</vt:lpstr>
      <vt:lpstr>             Aort Diseksiyonu</vt:lpstr>
      <vt:lpstr> Aort Diseksiyonu İçin Risk Faktörleri</vt:lpstr>
      <vt:lpstr>Aort Diseksiyonu-2</vt:lpstr>
      <vt:lpstr>Pnömotorax</vt:lpstr>
      <vt:lpstr>Pnömotorax-2</vt:lpstr>
      <vt:lpstr>Pulmoner Emboli</vt:lpstr>
      <vt:lpstr>Pulmoner Emboli İçin Risk Faktörleri</vt:lpstr>
      <vt:lpstr>Pulmoner Emboli-2</vt:lpstr>
      <vt:lpstr>           Özefagus rüptürü</vt:lpstr>
      <vt:lpstr>          Özefagus rüptürü-2</vt:lpstr>
      <vt:lpstr>Kas ve iskelet sistemi?</vt:lpstr>
      <vt:lpstr>Gastroözefagial Reflü?</vt:lpstr>
      <vt:lpstr>Herpes Zoster?</vt:lpstr>
      <vt:lpstr>Anksiyete bozukluğu? Panik Bozukluk?</vt:lpstr>
      <vt:lpstr>PowerPoint Sunusu</vt:lpstr>
      <vt:lpstr>PowerPoint Sunusu</vt:lpstr>
      <vt:lpstr>PowerPoint Sunusu</vt:lpstr>
      <vt:lpstr>Özetle;</vt:lpstr>
      <vt:lpstr>PowerPoint Sunusu</vt:lpstr>
      <vt:lpstr>Kaynaklar</vt:lpstr>
      <vt:lpstr>PowerPoint Sunusu</vt:lpstr>
    </vt:vector>
  </TitlesOfParts>
  <Company>NouS/TncTR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Göğüs Ağrısı ile Gelen Hastaya Yaklaşım</dc:title>
  <dc:creator>havva şen</dc:creator>
  <cp:lastModifiedBy>lenovo</cp:lastModifiedBy>
  <cp:revision>105</cp:revision>
  <dcterms:created xsi:type="dcterms:W3CDTF">2019-04-07T18:53:56Z</dcterms:created>
  <dcterms:modified xsi:type="dcterms:W3CDTF">2019-05-02T08:18:44Z</dcterms:modified>
</cp:coreProperties>
</file>