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316" r:id="rId13"/>
    <p:sldId id="317" r:id="rId14"/>
    <p:sldId id="318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84" r:id="rId35"/>
    <p:sldId id="285" r:id="rId36"/>
    <p:sldId id="286" r:id="rId37"/>
    <p:sldId id="312" r:id="rId38"/>
    <p:sldId id="287" r:id="rId39"/>
    <p:sldId id="288" r:id="rId40"/>
    <p:sldId id="289" r:id="rId41"/>
    <p:sldId id="290" r:id="rId42"/>
    <p:sldId id="291" r:id="rId43"/>
    <p:sldId id="313" r:id="rId44"/>
    <p:sldId id="314" r:id="rId45"/>
    <p:sldId id="315" r:id="rId46"/>
    <p:sldId id="295" r:id="rId47"/>
    <p:sldId id="296" r:id="rId48"/>
    <p:sldId id="292" r:id="rId49"/>
    <p:sldId id="293" r:id="rId50"/>
    <p:sldId id="297" r:id="rId51"/>
    <p:sldId id="298" r:id="rId52"/>
    <p:sldId id="299" r:id="rId53"/>
    <p:sldId id="319" r:id="rId54"/>
    <p:sldId id="300" r:id="rId55"/>
    <p:sldId id="320" r:id="rId56"/>
    <p:sldId id="303" r:id="rId57"/>
    <p:sldId id="304" r:id="rId58"/>
    <p:sldId id="305" r:id="rId59"/>
    <p:sldId id="306" r:id="rId60"/>
    <p:sldId id="307" r:id="rId61"/>
    <p:sldId id="309" r:id="rId62"/>
    <p:sldId id="310" r:id="rId63"/>
    <p:sldId id="311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31ADF-87E2-4BE0-8CFA-AFA88523A99A}" v="181" dt="2020-06-29T07:57:0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7B4B-3E76-4E7C-B8E4-6CC634CA070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6B6C-C07E-4ED2-8BE5-3F95D4ACB3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6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zorlu doğum: sadece doğum sonrası erken dönemde etkisi olan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6B6C-C07E-4ED2-8BE5-3F95D4ACB35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63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EF3D2-3A4F-4155-9AFC-2AA79E0B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0A099C-9F96-4EB6-9B39-67EA6C19A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BC895C-07F8-41F6-B16C-AA4F28A3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D4B229-E176-4318-84C3-313DF79F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C52968-706A-46C1-9EE7-7A387473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9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8622E9-3674-43E5-9C28-FEB6C188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AB64690-D263-4CF0-9D5C-82F801CF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4916C2-7FA5-406A-B4C5-288C2AFD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1C9AFE-C8F6-4B6B-8C19-E44A9CED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AC6D12-7ED4-4B23-BF3E-660B26AF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73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1E1B096-D27C-400F-BDA2-D58625F14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8C5AAB-8214-4C8A-AB56-15BD8520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0F8D77-16AF-4E85-925A-6EB6DA54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24E92C-CEFE-41D6-934E-698873AC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44D45C-47F8-4A4E-93CA-98B3439E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9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7AC9C-D78F-47D5-9274-CDA6AE2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D47B63-6D69-4ECE-9558-FFCDCD67E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D952A-F7E0-485B-AF05-F4D43AC5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0CD30F-3091-4B3A-8F12-AD6C23BC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7EE01A-BB59-4884-B229-6A7E73D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EC0806-795B-46E8-9F8E-9FA0EB8E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B67202-7638-4A9A-94D9-84AFA965A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B568A6-D918-4DF8-90F3-C62531C2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56AE9E-7507-42EB-893A-61DAA5C5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5A8EE-23B6-4660-A0D8-C48BA76B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09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47379B-5622-4C0D-8F92-386CE8CE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A1DB4E-F260-49D3-9CD3-38D295742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823654-AA90-4941-A549-276381EC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B0DEDEA-D3E1-4501-852A-0471410F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6427DB-C1A6-4972-B240-E0281683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19548C-ECB6-4574-9096-9058B526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8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8C449-37B5-4421-9DCA-0E57447D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D9D733-D5AE-48D2-A235-506A5C255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AD7204-ECA8-4B62-876D-8D718A3C3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60202C2-D7C6-4E3A-8E9E-0AB3A7558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E481427-220D-476C-B390-D4D2CC764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2298C0B-3411-4010-BBE1-EE1E1226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353B4A-D991-4903-ADC2-500B8902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3D53803-9F5A-48F4-B128-CF069908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0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0DDE88-1E6A-4AE2-AE9A-26326F93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57DF77C-13E1-47A3-ADEB-D764828C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82860D8-191D-482E-9B31-5C73BD20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CA816A-D107-4350-8DA3-1C8566E1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53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723911-87DF-4709-BBF1-13852D6C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14FBA3C-9D11-47BA-AE55-B8E7DE59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C52ACF-803E-423F-AAA9-77380D48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1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7849A0-8A38-458B-9CC7-33325EDC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B24C50-2891-4128-9676-2CF6C686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F00350-E97F-4223-9556-74B95207D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E00334-0CC6-4677-A3F6-05ECEBC2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C82D66-0D4B-4846-AE39-B2ADBE77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2FD6B3-241C-43B9-B393-B01984E7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8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0CF953-22B7-4317-911C-933B5444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9C7F16B-64A4-42C0-A928-C12EA779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2178BF4-257D-483C-867A-1635BB84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78EA80A-B350-4F43-8EC0-BD98F38B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445127-5D3D-48CB-90C3-D8896C7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DC6449-A2E4-4940-B148-A46317ED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17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3610897-5E30-4C78-B413-D65FC7DC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4FA6BA-78E3-4858-AAB3-3BD3D5897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B9DA4C-AEBE-4424-9773-32947C2F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D10C-C35B-470D-9D34-7DBDED794176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57AA3F-E583-4839-A1AF-1B26DEEC8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E1840E-BBD8-45B8-ADC2-047977A4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D56F-E60C-4FC1-9E50-DF40404A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6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32408D-F99B-48C1-AF83-821232E53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243"/>
            <a:ext cx="9144000" cy="1381957"/>
          </a:xfrm>
        </p:spPr>
        <p:txBody>
          <a:bodyPr>
            <a:normAutofit/>
          </a:bodyPr>
          <a:lstStyle/>
          <a:p>
            <a:r>
              <a:rPr lang="tr-TR" sz="5400" b="1" dirty="0">
                <a:latin typeface="+mn-lt"/>
              </a:rPr>
              <a:t>ÜRİNER İNKONTİNANS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E289D64-41B8-4B12-9499-B958BBC1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932" y="5323642"/>
            <a:ext cx="6294268" cy="1381957"/>
          </a:xfrm>
        </p:spPr>
        <p:txBody>
          <a:bodyPr>
            <a:normAutofit/>
          </a:bodyPr>
          <a:lstStyle/>
          <a:p>
            <a:r>
              <a:rPr lang="tr-TR" dirty="0" err="1"/>
              <a:t>Araş</a:t>
            </a:r>
            <a:r>
              <a:rPr lang="tr-TR" dirty="0"/>
              <a:t>. Gör. Dr. Feyzanur Çelik </a:t>
            </a:r>
            <a:r>
              <a:rPr lang="tr-TR" dirty="0" err="1"/>
              <a:t>Teymur</a:t>
            </a:r>
            <a:endParaRPr lang="tr-TR" dirty="0"/>
          </a:p>
          <a:p>
            <a:r>
              <a:rPr lang="tr-TR" dirty="0"/>
              <a:t>KTÜ Aile Hekimliği ABD</a:t>
            </a:r>
          </a:p>
          <a:p>
            <a:r>
              <a:rPr lang="tr-TR" dirty="0"/>
              <a:t>30.06.2020</a:t>
            </a:r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2C9DFE22-37CE-4A9A-A6E0-0F59BD7A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171701"/>
            <a:ext cx="5505449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22DA2C-067E-4DF0-B9EC-A0052CE4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Etyopatogenezi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15198-D554-4B24-8EA3-DDE216D8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Erkeklerde;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/>
              <a:t>Prostatektomi</a:t>
            </a:r>
            <a:r>
              <a:rPr lang="tr-TR" dirty="0"/>
              <a:t> cerrahileri (TURP sonrası %2, radikal </a:t>
            </a:r>
            <a:r>
              <a:rPr lang="tr-TR" dirty="0" err="1"/>
              <a:t>prostatektomi</a:t>
            </a:r>
            <a:r>
              <a:rPr lang="tr-TR" dirty="0"/>
              <a:t> sonrası %7-13 oranında Üİ görülebilir)</a:t>
            </a:r>
          </a:p>
        </p:txBody>
      </p:sp>
    </p:spTree>
    <p:extLst>
      <p:ext uri="{BB962C8B-B14F-4D97-AF65-F5344CB8AC3E}">
        <p14:creationId xmlns:p14="http://schemas.microsoft.com/office/powerpoint/2010/main" val="8582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65188-B354-4895-9481-1B36EB56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AE8E2F-E821-4F77-A7DF-A3F5AB2B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Kanıt düzeyi 1 olanlar: </a:t>
            </a:r>
          </a:p>
          <a:p>
            <a:pPr lvl="1"/>
            <a:r>
              <a:rPr lang="tr-TR" dirty="0"/>
              <a:t>Vajinal doğum</a:t>
            </a:r>
          </a:p>
          <a:p>
            <a:pPr lvl="1"/>
            <a:r>
              <a:rPr lang="tr-TR" dirty="0" err="1"/>
              <a:t>Obezite</a:t>
            </a:r>
            <a:endParaRPr lang="tr-TR" dirty="0"/>
          </a:p>
          <a:p>
            <a:pPr lvl="1"/>
            <a:r>
              <a:rPr lang="tr-TR" dirty="0"/>
              <a:t>Oral östrojen kullanımı </a:t>
            </a:r>
          </a:p>
          <a:p>
            <a:r>
              <a:rPr lang="tr-TR" dirty="0"/>
              <a:t>Kanıt düzeyi 2 olanlar:</a:t>
            </a:r>
          </a:p>
          <a:p>
            <a:pPr lvl="1"/>
            <a:r>
              <a:rPr lang="tr-TR" dirty="0"/>
              <a:t>Alet yardımlı zorlu doğum</a:t>
            </a:r>
          </a:p>
          <a:p>
            <a:pPr lvl="1"/>
            <a:r>
              <a:rPr lang="tr-TR" dirty="0"/>
              <a:t>Fizik aktivite</a:t>
            </a:r>
          </a:p>
          <a:p>
            <a:pPr lvl="1"/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  <a:p>
            <a:pPr lvl="1"/>
            <a:r>
              <a:rPr lang="tr-TR" dirty="0" err="1"/>
              <a:t>Menapoz</a:t>
            </a:r>
            <a:r>
              <a:rPr lang="tr-TR" dirty="0"/>
              <a:t>, </a:t>
            </a:r>
            <a:r>
              <a:rPr lang="tr-TR" dirty="0" err="1"/>
              <a:t>histerektomi</a:t>
            </a:r>
            <a:r>
              <a:rPr lang="tr-TR" dirty="0"/>
              <a:t>, ileri yaş, kalıtım </a:t>
            </a:r>
          </a:p>
          <a:p>
            <a:r>
              <a:rPr lang="tr-TR" dirty="0"/>
              <a:t>Kanıt düzeyi 3 olanlar ise: </a:t>
            </a:r>
          </a:p>
          <a:p>
            <a:pPr lvl="1"/>
            <a:r>
              <a:rPr lang="tr-TR" dirty="0"/>
              <a:t>Sigara, diyet, depresyon, kabızlık</a:t>
            </a:r>
          </a:p>
        </p:txBody>
      </p:sp>
    </p:spTree>
    <p:extLst>
      <p:ext uri="{BB962C8B-B14F-4D97-AF65-F5344CB8AC3E}">
        <p14:creationId xmlns:p14="http://schemas.microsoft.com/office/powerpoint/2010/main" val="334313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439AC-BC10-4217-98EE-F289921E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Sınıflandırma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14BF1-A0B4-4018-A718-D1445D87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Geçici </a:t>
            </a:r>
            <a:r>
              <a:rPr lang="tr-TR" sz="2400" dirty="0" err="1">
                <a:solidFill>
                  <a:schemeClr val="tx1"/>
                </a:solidFill>
              </a:rPr>
              <a:t>üriner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Kronik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endParaRPr lang="tr-TR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Acil </a:t>
            </a:r>
            <a:r>
              <a:rPr lang="tr-TR" dirty="0" err="1">
                <a:solidFill>
                  <a:schemeClr val="tx1"/>
                </a:solidFill>
              </a:rPr>
              <a:t>inkontinans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Stres </a:t>
            </a:r>
            <a:r>
              <a:rPr lang="tr-TR" dirty="0" err="1">
                <a:solidFill>
                  <a:schemeClr val="tx1"/>
                </a:solidFill>
              </a:rPr>
              <a:t>inkontinansı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Taşma </a:t>
            </a:r>
            <a:r>
              <a:rPr lang="tr-TR" dirty="0" err="1">
                <a:solidFill>
                  <a:schemeClr val="tx1"/>
                </a:solidFill>
              </a:rPr>
              <a:t>inkontinansı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Fonksiyonel </a:t>
            </a:r>
            <a:r>
              <a:rPr lang="tr-TR" dirty="0" err="1">
                <a:solidFill>
                  <a:schemeClr val="tx1"/>
                </a:solidFill>
              </a:rPr>
              <a:t>inkontinans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 err="1">
                <a:solidFill>
                  <a:schemeClr val="tx1"/>
                </a:solidFill>
              </a:rPr>
              <a:t>Mikst</a:t>
            </a:r>
            <a:r>
              <a:rPr lang="tr-TR" dirty="0">
                <a:solidFill>
                  <a:schemeClr val="tx1"/>
                </a:solidFill>
              </a:rPr>
              <a:t> tip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30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6B5E8-AB40-4804-9E8E-8B642CAA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Geçici </a:t>
            </a:r>
            <a:r>
              <a:rPr lang="tr-TR" sz="4000" b="1" dirty="0" err="1">
                <a:latin typeface="+mn-lt"/>
              </a:rPr>
              <a:t>Ü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riner</a:t>
            </a:r>
            <a:r>
              <a:rPr lang="tr-T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nkontinans</a:t>
            </a:r>
            <a:endParaRPr lang="tr-TR" sz="4000" b="1" dirty="0">
              <a:latin typeface="+mn-lt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076DEAA-FD18-46BC-866A-593FBB73C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1581150"/>
            <a:ext cx="869663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09FF7C-C558-4810-B050-95BF4CD5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Geçici </a:t>
            </a:r>
            <a:r>
              <a:rPr lang="tr-TR" sz="4000" b="1" dirty="0" err="1">
                <a:latin typeface="+mn-lt"/>
              </a:rPr>
              <a:t>Ü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riner</a:t>
            </a:r>
            <a:r>
              <a:rPr lang="tr-T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nkontinans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C9748-5DD6-447D-988C-7A52E591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İYE; klasik semptomların (</a:t>
            </a:r>
            <a:r>
              <a:rPr lang="tr-TR" sz="2400" dirty="0" err="1"/>
              <a:t>dizüri</a:t>
            </a:r>
            <a:r>
              <a:rPr lang="tr-TR" sz="2400" dirty="0"/>
              <a:t>, </a:t>
            </a:r>
            <a:r>
              <a:rPr lang="tr-TR" sz="2400" dirty="0" err="1"/>
              <a:t>aciliyet</a:t>
            </a:r>
            <a:r>
              <a:rPr lang="tr-TR" sz="2400" dirty="0"/>
              <a:t>, sık idrar çıkma…) yokluğunda daha az sıklıkla </a:t>
            </a:r>
            <a:r>
              <a:rPr lang="tr-TR" sz="2400" dirty="0" err="1"/>
              <a:t>inkontinansa</a:t>
            </a:r>
            <a:r>
              <a:rPr lang="tr-TR" sz="2400" dirty="0"/>
              <a:t> sebep olur.</a:t>
            </a:r>
          </a:p>
          <a:p>
            <a:r>
              <a:rPr lang="tr-TR" sz="2400" dirty="0"/>
              <a:t>Kafein ve alkol </a:t>
            </a:r>
            <a:r>
              <a:rPr lang="tr-TR" sz="2400" dirty="0" err="1"/>
              <a:t>diüretik</a:t>
            </a:r>
            <a:r>
              <a:rPr lang="tr-TR" sz="2400" dirty="0"/>
              <a:t> etkilerine bağlı olarak, </a:t>
            </a:r>
            <a:r>
              <a:rPr lang="tr-TR" sz="2400" dirty="0" err="1"/>
              <a:t>inkontinansa</a:t>
            </a:r>
            <a:r>
              <a:rPr lang="tr-TR" sz="2400" dirty="0"/>
              <a:t> sebep olabilirler.</a:t>
            </a:r>
          </a:p>
        </p:txBody>
      </p:sp>
      <p:pic>
        <p:nvPicPr>
          <p:cNvPr id="5" name="Resim 4" descr="adam, konuşma, yaşlı, tutma içeren bir resim&#10;&#10;Açıklama otomatik olarak oluşturuldu">
            <a:extLst>
              <a:ext uri="{FF2B5EF4-FFF2-40B4-BE49-F238E27FC236}">
                <a16:creationId xmlns:a16="http://schemas.microsoft.com/office/drawing/2014/main" id="{A8E6A553-992B-464E-9638-B3249015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4779146" cy="2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35FEF4-4B79-43FD-88B5-BA6AA27D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Geçici </a:t>
            </a:r>
            <a:r>
              <a:rPr lang="tr-TR" sz="4000" b="1" dirty="0" err="1">
                <a:latin typeface="+mn-lt"/>
              </a:rPr>
              <a:t>Ü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riner</a:t>
            </a:r>
            <a:r>
              <a:rPr lang="tr-T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nkontinans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309A4C-D9C5-4A10-8511-9DD3E7686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İnkontinansa</a:t>
            </a:r>
            <a:r>
              <a:rPr lang="tr-TR" sz="2400" dirty="0">
                <a:solidFill>
                  <a:schemeClr val="tx1"/>
                </a:solidFill>
              </a:rPr>
              <a:t> neden olan ilaçlar;</a:t>
            </a:r>
            <a:endParaRPr lang="tr-TR" sz="2400" dirty="0"/>
          </a:p>
          <a:p>
            <a:pPr lvl="1">
              <a:lnSpc>
                <a:spcPct val="150000"/>
              </a:lnSpc>
            </a:pPr>
            <a:r>
              <a:rPr lang="tr-TR" sz="2000" dirty="0" err="1"/>
              <a:t>Antidepresanlar</a:t>
            </a:r>
            <a:r>
              <a:rPr lang="tr-TR" sz="2000" dirty="0"/>
              <a:t>                               </a:t>
            </a:r>
            <a:r>
              <a:rPr lang="tr-TR" sz="2000" dirty="0" err="1"/>
              <a:t>Antihistaminikler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 err="1"/>
              <a:t>Antipsikotikler</a:t>
            </a:r>
            <a:r>
              <a:rPr lang="tr-TR" sz="2000" dirty="0"/>
              <a:t>                                  </a:t>
            </a:r>
            <a:r>
              <a:rPr lang="tr-TR" sz="2000" dirty="0" err="1"/>
              <a:t>Sedatifler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/>
              <a:t>β- </a:t>
            </a:r>
            <a:r>
              <a:rPr lang="tr-TR" sz="2000" dirty="0" err="1"/>
              <a:t>blokörler</a:t>
            </a:r>
            <a:r>
              <a:rPr lang="tr-TR" sz="2000" dirty="0"/>
              <a:t>                                       KKB</a:t>
            </a:r>
          </a:p>
          <a:p>
            <a:pPr lvl="1">
              <a:lnSpc>
                <a:spcPct val="150000"/>
              </a:lnSpc>
            </a:pPr>
            <a:r>
              <a:rPr lang="tr-TR" sz="2000" dirty="0" err="1"/>
              <a:t>Diüretikler</a:t>
            </a:r>
            <a:r>
              <a:rPr lang="tr-TR" sz="2000" dirty="0"/>
              <a:t>                                         Narkotik analjezikler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068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CE49A6-755A-43D6-82B2-C0558195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E85127-6475-4007-BB45-0C1FC21A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FF0000"/>
                </a:solidFill>
              </a:rPr>
              <a:t>Depolama</a:t>
            </a:r>
            <a:r>
              <a:rPr lang="tr-TR" sz="2400" dirty="0"/>
              <a:t> (sık ve düşük hacimde idrara çıkma) veya </a:t>
            </a:r>
            <a:r>
              <a:rPr lang="tr-TR" sz="2400" dirty="0">
                <a:solidFill>
                  <a:srgbClr val="FF0000"/>
                </a:solidFill>
              </a:rPr>
              <a:t>boşaltma</a:t>
            </a:r>
            <a:r>
              <a:rPr lang="tr-TR" sz="2400" dirty="0"/>
              <a:t> (</a:t>
            </a:r>
            <a:r>
              <a:rPr lang="tr-TR" sz="2400" dirty="0" err="1"/>
              <a:t>abdominal</a:t>
            </a:r>
            <a:r>
              <a:rPr lang="tr-TR" sz="2400" dirty="0"/>
              <a:t> </a:t>
            </a:r>
            <a:r>
              <a:rPr lang="tr-TR" sz="2400" dirty="0" err="1"/>
              <a:t>distansiyon</a:t>
            </a:r>
            <a:r>
              <a:rPr lang="tr-TR" sz="2400" dirty="0"/>
              <a:t>, idrar kaçırma) fonksiyonuna ilişkin bir probleme bağlı olarak oluşacaktır.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 descr="kıyafet içeren bir resim&#10;&#10;Açıklama otomatik olarak oluşturuldu">
            <a:extLst>
              <a:ext uri="{FF2B5EF4-FFF2-40B4-BE49-F238E27FC236}">
                <a16:creationId xmlns:a16="http://schemas.microsoft.com/office/drawing/2014/main" id="{7D6E75D3-80D9-4A63-944A-E98F3015C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43" y="3248026"/>
            <a:ext cx="2792582" cy="2324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D46C9B7-9180-4508-98C4-249AA4DE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3248026"/>
            <a:ext cx="3409950" cy="25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D8007D-8B95-4A34-B3D8-2AE3AAB3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063274-BEC3-48B4-8A30-E9C12DAA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FF0000"/>
                </a:solidFill>
              </a:rPr>
              <a:t>Acil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dirty="0">
                <a:solidFill>
                  <a:srgbClr val="FF0000"/>
                </a:solidFill>
              </a:rPr>
              <a:t>stres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inkontinansı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tx1"/>
                </a:solidFill>
              </a:rPr>
              <a:t>idrar </a:t>
            </a:r>
            <a:r>
              <a:rPr lang="tr-TR" sz="2400" dirty="0">
                <a:solidFill>
                  <a:srgbClr val="FF0000"/>
                </a:solidFill>
              </a:rPr>
              <a:t>depolama</a:t>
            </a:r>
            <a:r>
              <a:rPr lang="tr-TR" sz="2400" dirty="0">
                <a:solidFill>
                  <a:schemeClr val="tx1"/>
                </a:solidFill>
              </a:rPr>
              <a:t> yetersizliğinden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</a:rPr>
              <a:t>Taşma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inkontinansı</a:t>
            </a:r>
            <a:r>
              <a:rPr lang="tr-TR" sz="2400" dirty="0">
                <a:solidFill>
                  <a:schemeClr val="tx1"/>
                </a:solidFill>
              </a:rPr>
              <a:t> ise idrar </a:t>
            </a:r>
            <a:r>
              <a:rPr lang="tr-TR" sz="2400" b="1" dirty="0">
                <a:solidFill>
                  <a:schemeClr val="tx1"/>
                </a:solidFill>
              </a:rPr>
              <a:t>boşaltma</a:t>
            </a:r>
            <a:r>
              <a:rPr lang="tr-TR" sz="2400" dirty="0">
                <a:solidFill>
                  <a:schemeClr val="tx1"/>
                </a:solidFill>
              </a:rPr>
              <a:t> yetersizliğinden kaynaklanır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Hastada iki tip </a:t>
            </a:r>
            <a:r>
              <a:rPr lang="tr-TR" sz="2400" dirty="0" err="1">
                <a:solidFill>
                  <a:schemeClr val="tx1"/>
                </a:solidFill>
              </a:rPr>
              <a:t>birarada</a:t>
            </a:r>
            <a:r>
              <a:rPr lang="tr-TR" sz="2400" dirty="0">
                <a:solidFill>
                  <a:schemeClr val="tx1"/>
                </a:solidFill>
              </a:rPr>
              <a:t> bulunabilir. (</a:t>
            </a:r>
            <a:r>
              <a:rPr lang="tr-TR" sz="2400" dirty="0" err="1">
                <a:solidFill>
                  <a:schemeClr val="tx1"/>
                </a:solidFill>
              </a:rPr>
              <a:t>mikst</a:t>
            </a:r>
            <a:r>
              <a:rPr lang="tr-TR" sz="2400" dirty="0">
                <a:solidFill>
                  <a:schemeClr val="tx1"/>
                </a:solidFill>
              </a:rPr>
              <a:t> - karma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r>
              <a:rPr lang="tr-TR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1521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1F937F-A14B-4DD3-8635-DD34DD21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9152CB-7688-4A28-9C77-C2C1185F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tr-TR" b="1" dirty="0">
                <a:solidFill>
                  <a:srgbClr val="FF0000"/>
                </a:solidFill>
              </a:rPr>
              <a:t>Acil </a:t>
            </a:r>
            <a:r>
              <a:rPr lang="tr-TR" b="1" dirty="0" err="1">
                <a:solidFill>
                  <a:srgbClr val="FF0000"/>
                </a:solidFill>
              </a:rPr>
              <a:t>inkontinans</a:t>
            </a:r>
            <a:endParaRPr lang="tr-T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</a:rPr>
              <a:t>Yaşlılarda en sık </a:t>
            </a:r>
            <a:r>
              <a:rPr lang="tr-TR" sz="2400" dirty="0">
                <a:solidFill>
                  <a:schemeClr val="tx1"/>
                </a:solidFill>
              </a:rPr>
              <a:t>görülen tip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</a:rPr>
              <a:t>Şiddetli, ani, acil </a:t>
            </a:r>
            <a:r>
              <a:rPr lang="tr-TR" sz="2400" b="1" dirty="0" err="1">
                <a:solidFill>
                  <a:schemeClr val="tx1"/>
                </a:solidFill>
              </a:rPr>
              <a:t>miksiyon</a:t>
            </a:r>
            <a:r>
              <a:rPr lang="tr-TR" sz="2400" b="1" dirty="0">
                <a:solidFill>
                  <a:schemeClr val="tx1"/>
                </a:solidFill>
              </a:rPr>
              <a:t> ihtiyacını </a:t>
            </a:r>
            <a:r>
              <a:rPr lang="tr-TR" sz="2400" dirty="0">
                <a:solidFill>
                  <a:schemeClr val="tx1"/>
                </a:solidFill>
              </a:rPr>
              <a:t>izleyen istemsiz idrar kaçırma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</a:t>
            </a:r>
            <a:r>
              <a:rPr lang="tr-TR" sz="2400" dirty="0">
                <a:solidFill>
                  <a:schemeClr val="tx1"/>
                </a:solidFill>
              </a:rPr>
              <a:t>astalar tuvalete doğru koştururken veya tuvaletin yerini bulmaya çalışırken idrar kaçırırlar. </a:t>
            </a:r>
          </a:p>
          <a:p>
            <a:endParaRPr lang="tr-TR" dirty="0"/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76886E0C-132F-4ECA-BD85-93C1C2D1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98" y="4568825"/>
            <a:ext cx="3506633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B84ED-94F2-435C-B0D6-4626C0E9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E93678-EA93-4103-8910-475E3594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1) Acil </a:t>
            </a:r>
            <a:r>
              <a:rPr lang="tr-TR" b="1" dirty="0" err="1">
                <a:solidFill>
                  <a:srgbClr val="FF0000"/>
                </a:solidFill>
              </a:rPr>
              <a:t>inkontinans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E</a:t>
            </a:r>
            <a:r>
              <a:rPr lang="tr-TR" sz="2400" dirty="0">
                <a:solidFill>
                  <a:schemeClr val="tx1"/>
                </a:solidFill>
              </a:rPr>
              <a:t>n sık görülen nedeni, </a:t>
            </a:r>
            <a:r>
              <a:rPr lang="tr-TR" sz="2400" dirty="0" err="1">
                <a:solidFill>
                  <a:schemeClr val="tx1"/>
                </a:solidFill>
              </a:rPr>
              <a:t>detrüsör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instabilitesi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  <a:r>
              <a:rPr lang="tr-TR" sz="2400" dirty="0">
                <a:solidFill>
                  <a:schemeClr val="tx1"/>
                </a:solidFill>
              </a:rPr>
              <a:t>(yaşla birlikte artar)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İ</a:t>
            </a:r>
            <a:r>
              <a:rPr lang="tr-TR" sz="2400" dirty="0">
                <a:solidFill>
                  <a:schemeClr val="tx1"/>
                </a:solidFill>
              </a:rPr>
              <a:t>nme, </a:t>
            </a:r>
            <a:r>
              <a:rPr lang="tr-TR" sz="2400" dirty="0" err="1">
                <a:solidFill>
                  <a:schemeClr val="tx1"/>
                </a:solidFill>
              </a:rPr>
              <a:t>demans</a:t>
            </a:r>
            <a:r>
              <a:rPr lang="tr-TR" sz="2400" dirty="0">
                <a:solidFill>
                  <a:schemeClr val="tx1"/>
                </a:solidFill>
              </a:rPr>
              <a:t> veya omurga yaralanmalarının sonucu olarak da görülebilir. (</a:t>
            </a:r>
            <a:r>
              <a:rPr lang="tr-TR" sz="2400" dirty="0" err="1">
                <a:solidFill>
                  <a:schemeClr val="tx1"/>
                </a:solidFill>
              </a:rPr>
              <a:t>detrüsör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hiperrefleksisi</a:t>
            </a:r>
            <a:r>
              <a:rPr lang="tr-TR" sz="2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İ</a:t>
            </a:r>
            <a:r>
              <a:rPr lang="tr-TR" sz="2400" dirty="0" err="1">
                <a:solidFill>
                  <a:schemeClr val="tx1"/>
                </a:solidFill>
              </a:rPr>
              <a:t>nfeksiyon</a:t>
            </a:r>
            <a:r>
              <a:rPr lang="tr-TR" sz="2400" dirty="0">
                <a:solidFill>
                  <a:schemeClr val="tx1"/>
                </a:solidFill>
              </a:rPr>
              <a:t>, mesane taşları veya tümörlerle oluşan mesane </a:t>
            </a:r>
            <a:r>
              <a:rPr lang="tr-TR" sz="2400" dirty="0" err="1">
                <a:solidFill>
                  <a:schemeClr val="tx1"/>
                </a:solidFill>
              </a:rPr>
              <a:t>irritasyonu</a:t>
            </a:r>
            <a:r>
              <a:rPr lang="tr-TR" sz="2400" dirty="0">
                <a:solidFill>
                  <a:schemeClr val="tx1"/>
                </a:solidFill>
              </a:rPr>
              <a:t> sonucu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F060E1-238D-4B18-AEE5-567CF12C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924665"/>
            <a:ext cx="5476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AAE5DC-824C-49DF-8BBF-E53EA4CC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Amaç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3D72EC-390D-48CB-9EEA-9F04ABA89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Üriner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inkontinans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>
                <a:solidFill>
                  <a:schemeClr val="tx1"/>
                </a:solidFill>
              </a:rPr>
              <a:t>üriner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inkontinanslı</a:t>
            </a:r>
            <a:r>
              <a:rPr lang="tr-TR" dirty="0">
                <a:solidFill>
                  <a:schemeClr val="tx1"/>
                </a:solidFill>
              </a:rPr>
              <a:t> hastanın yönetimiyle ilgili bilgi vermek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3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5DC3AB-6CB3-4D56-BA51-5D531AB0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Kronik </a:t>
            </a:r>
            <a:r>
              <a:rPr lang="tr-TR" sz="4000" b="1" dirty="0" err="1"/>
              <a:t>Üriner</a:t>
            </a:r>
            <a:r>
              <a:rPr lang="tr-TR" sz="4000" b="1" dirty="0"/>
              <a:t> </a:t>
            </a:r>
            <a:r>
              <a:rPr lang="tr-TR" sz="4000" b="1" dirty="0" err="1"/>
              <a:t>İnkontinans</a:t>
            </a:r>
            <a:r>
              <a:rPr lang="tr-TR" sz="4000" b="1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46883D-60E7-4004-A3AB-24B4DAA7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Detrüssör</a:t>
            </a:r>
            <a:r>
              <a:rPr lang="tr-TR" dirty="0"/>
              <a:t> </a:t>
            </a:r>
            <a:r>
              <a:rPr lang="tr-TR" dirty="0" err="1"/>
              <a:t>instabilitesi</a:t>
            </a:r>
            <a:r>
              <a:rPr lang="tr-TR" dirty="0"/>
              <a:t> sebebiyle oluşan sıkışma semptomlarını tanımlamak için aşırı aktif mesane sendromu tanımı kullanılır.</a:t>
            </a:r>
          </a:p>
          <a:p>
            <a:r>
              <a:rPr lang="tr-TR" dirty="0"/>
              <a:t>AAMS; 24 saatte 8 veya daha fazla sayıda idrara çıkma ve gece 2 veya daha fazla sayıda uyanma.</a:t>
            </a:r>
          </a:p>
        </p:txBody>
      </p:sp>
    </p:spTree>
    <p:extLst>
      <p:ext uri="{BB962C8B-B14F-4D97-AF65-F5344CB8AC3E}">
        <p14:creationId xmlns:p14="http://schemas.microsoft.com/office/powerpoint/2010/main" val="246579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607D03-72DB-49D5-B3BB-22DF3119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A65780-AC74-4F86-997A-7DEDBCFC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2) Stres </a:t>
            </a:r>
            <a:r>
              <a:rPr lang="tr-TR" b="1" dirty="0" err="1">
                <a:solidFill>
                  <a:srgbClr val="FF0000"/>
                </a:solidFill>
              </a:rPr>
              <a:t>inkontinansı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</a:t>
            </a:r>
            <a:r>
              <a:rPr lang="tr-TR" sz="2400" dirty="0">
                <a:solidFill>
                  <a:schemeClr val="tx1"/>
                </a:solidFill>
              </a:rPr>
              <a:t>adınlarda daha sık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</a:t>
            </a:r>
            <a:r>
              <a:rPr lang="tr-TR" sz="2400" dirty="0">
                <a:solidFill>
                  <a:schemeClr val="tx1"/>
                </a:solidFill>
              </a:rPr>
              <a:t>arın içi basınç artışı (</a:t>
            </a:r>
            <a:r>
              <a:rPr lang="tr-TR" sz="2400" dirty="0" err="1">
                <a:solidFill>
                  <a:schemeClr val="tx1"/>
                </a:solidFill>
              </a:rPr>
              <a:t>Valsalva</a:t>
            </a:r>
            <a:r>
              <a:rPr lang="tr-TR" sz="2400" dirty="0">
                <a:solidFill>
                  <a:schemeClr val="tx1"/>
                </a:solidFill>
              </a:rPr>
              <a:t> Manevrası) ile oluşur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Hastalar </a:t>
            </a:r>
            <a:r>
              <a:rPr lang="tr-TR" sz="2400" b="1" dirty="0">
                <a:solidFill>
                  <a:schemeClr val="tx1"/>
                </a:solidFill>
              </a:rPr>
              <a:t>öksürme, gülme, hapşırma veya egzersiz yapma esnasında </a:t>
            </a:r>
            <a:r>
              <a:rPr lang="tr-TR" sz="2400" dirty="0">
                <a:solidFill>
                  <a:schemeClr val="tx1"/>
                </a:solidFill>
              </a:rPr>
              <a:t>genellikle küçük miktarlarda idrar kaçırırlar.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13FAAA-01CA-497D-90AE-17DC97F9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400175"/>
            <a:ext cx="33909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F2627-BAE1-4C8D-9BF2-48386D1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EB4209-0FBF-469C-87AD-08E22FBC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2) Stres </a:t>
            </a:r>
            <a:r>
              <a:rPr lang="tr-TR" b="1" dirty="0" err="1">
                <a:solidFill>
                  <a:srgbClr val="FF0000"/>
                </a:solidFill>
              </a:rPr>
              <a:t>İnkontinansı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Kadınlarda, 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en sık neden </a:t>
            </a:r>
            <a:r>
              <a:rPr lang="tr-TR" b="1" dirty="0" err="1">
                <a:solidFill>
                  <a:schemeClr val="tx1"/>
                </a:solidFill>
              </a:rPr>
              <a:t>pelvik</a:t>
            </a:r>
            <a:r>
              <a:rPr lang="tr-TR" b="1" dirty="0">
                <a:solidFill>
                  <a:schemeClr val="tx1"/>
                </a:solidFill>
              </a:rPr>
              <a:t> taban kaslarının zayıflığı </a:t>
            </a:r>
            <a:r>
              <a:rPr lang="tr-TR" dirty="0">
                <a:solidFill>
                  <a:schemeClr val="tx1"/>
                </a:solidFill>
              </a:rPr>
              <a:t>neticesinde gelişen </a:t>
            </a:r>
            <a:r>
              <a:rPr lang="tr-TR" dirty="0" err="1">
                <a:solidFill>
                  <a:schemeClr val="tx1"/>
                </a:solidFill>
              </a:rPr>
              <a:t>üretra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hipermobilitesi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travma, radyasyon veya cerrahi gibi nedenlerle </a:t>
            </a:r>
            <a:r>
              <a:rPr lang="tr-TR" dirty="0" err="1">
                <a:solidFill>
                  <a:schemeClr val="tx1"/>
                </a:solidFill>
              </a:rPr>
              <a:t>üretral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sfinkterlerin</a:t>
            </a:r>
            <a:r>
              <a:rPr lang="tr-TR" dirty="0">
                <a:solidFill>
                  <a:schemeClr val="tx1"/>
                </a:solidFill>
              </a:rPr>
              <a:t> zayıflaması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Erkeklerde,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cerrahi veya travma yolu ile </a:t>
            </a:r>
            <a:r>
              <a:rPr lang="tr-TR" b="1" dirty="0" err="1">
                <a:solidFill>
                  <a:schemeClr val="tx1"/>
                </a:solidFill>
              </a:rPr>
              <a:t>sfinkter</a:t>
            </a:r>
            <a:r>
              <a:rPr lang="tr-TR" b="1" dirty="0">
                <a:solidFill>
                  <a:schemeClr val="tx1"/>
                </a:solidFill>
              </a:rPr>
              <a:t> hasarı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90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5B63CC-227B-43A3-87A3-194101BF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762545-2A66-48E7-A17D-98DCF675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3) Taşma </a:t>
            </a:r>
            <a:r>
              <a:rPr lang="tr-TR" dirty="0" err="1">
                <a:solidFill>
                  <a:srgbClr val="FF0000"/>
                </a:solidFill>
              </a:rPr>
              <a:t>inkontinansı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Mesanenin ileri derecede genişlemesi sonucu oluşur. 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</a:t>
            </a:r>
            <a:r>
              <a:rPr lang="tr-TR" sz="2400" dirty="0">
                <a:solidFill>
                  <a:schemeClr val="tx1"/>
                </a:solidFill>
              </a:rPr>
              <a:t>ık veya sürekli idrar kaçağı, </a:t>
            </a:r>
            <a:r>
              <a:rPr lang="tr-TR" sz="2400" b="1" dirty="0">
                <a:solidFill>
                  <a:schemeClr val="tx1"/>
                </a:solidFill>
              </a:rPr>
              <a:t>damlama tarzında veya uyarı oluşmaksızın büyük miktarlarda idrar kaçırma</a:t>
            </a:r>
            <a:r>
              <a:rPr lang="tr-TR" sz="2400" dirty="0">
                <a:solidFill>
                  <a:schemeClr val="tx1"/>
                </a:solidFill>
              </a:rPr>
              <a:t> gibi yakınmalar vardır.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6B7953-D5FF-4D90-8195-0E7E55B69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848101"/>
            <a:ext cx="3352800" cy="2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8F24D7-5255-42F6-B118-09F88685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+mn-lt"/>
              </a:rPr>
              <a:t>Kronik </a:t>
            </a:r>
            <a:r>
              <a:rPr lang="tr-TR" sz="4000" dirty="0" err="1">
                <a:latin typeface="+mn-lt"/>
              </a:rPr>
              <a:t>Üriner</a:t>
            </a:r>
            <a:r>
              <a:rPr lang="tr-TR" sz="4000" dirty="0">
                <a:latin typeface="+mn-lt"/>
              </a:rPr>
              <a:t> </a:t>
            </a:r>
            <a:r>
              <a:rPr lang="tr-TR" sz="4000" dirty="0" err="1">
                <a:latin typeface="+mn-lt"/>
              </a:rPr>
              <a:t>inkontinans</a:t>
            </a:r>
            <a:r>
              <a:rPr lang="tr-TR" sz="4000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DFA7A9-7227-4201-91C6-B6657DBC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4400" dirty="0">
                <a:solidFill>
                  <a:srgbClr val="FF0000"/>
                </a:solidFill>
              </a:rPr>
              <a:t>3) Taşma </a:t>
            </a:r>
            <a:r>
              <a:rPr lang="tr-TR" sz="4400" dirty="0" err="1">
                <a:solidFill>
                  <a:srgbClr val="FF0000"/>
                </a:solidFill>
              </a:rPr>
              <a:t>inkontinansı</a:t>
            </a:r>
            <a:endParaRPr lang="tr-TR" sz="4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Mesanenin yetersiz boşalması ya mesanenin kasılma yeteneğindeki bir bozukluk (</a:t>
            </a:r>
            <a:r>
              <a:rPr lang="tr-TR" sz="3800" dirty="0" err="1">
                <a:solidFill>
                  <a:schemeClr val="tx1"/>
                </a:solidFill>
              </a:rPr>
              <a:t>detrüsör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err="1">
                <a:solidFill>
                  <a:schemeClr val="tx1"/>
                </a:solidFill>
              </a:rPr>
              <a:t>hipoaktivitesi</a:t>
            </a:r>
            <a:r>
              <a:rPr lang="tr-TR" sz="3800" dirty="0">
                <a:solidFill>
                  <a:schemeClr val="tx1"/>
                </a:solidFill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diyabet, kronik alkolizm veya disk hastalığına </a:t>
            </a:r>
            <a:r>
              <a:rPr lang="tr-TR" sz="3800" dirty="0" err="1">
                <a:solidFill>
                  <a:schemeClr val="tx1"/>
                </a:solidFill>
              </a:rPr>
              <a:t>sekonder</a:t>
            </a:r>
            <a:endParaRPr lang="tr-TR" sz="3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kas gevşetici ve beta </a:t>
            </a:r>
            <a:r>
              <a:rPr lang="tr-TR" sz="3800" dirty="0" err="1">
                <a:solidFill>
                  <a:schemeClr val="tx1"/>
                </a:solidFill>
              </a:rPr>
              <a:t>bloker</a:t>
            </a:r>
            <a:r>
              <a:rPr lang="tr-TR" sz="3800" dirty="0">
                <a:solidFill>
                  <a:schemeClr val="tx1"/>
                </a:solidFill>
              </a:rPr>
              <a:t> ilaçların kullanımı</a:t>
            </a:r>
          </a:p>
          <a:p>
            <a:pPr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mesane çıkışının veya </a:t>
            </a:r>
            <a:r>
              <a:rPr lang="tr-TR" sz="3800" dirty="0" err="1">
                <a:solidFill>
                  <a:schemeClr val="tx1"/>
                </a:solidFill>
              </a:rPr>
              <a:t>üretranın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err="1">
                <a:solidFill>
                  <a:schemeClr val="tx1"/>
                </a:solidFill>
              </a:rPr>
              <a:t>obstüriksiyonu</a:t>
            </a:r>
            <a:endParaRPr lang="tr-TR" sz="3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fiziksel (prostat </a:t>
            </a:r>
            <a:r>
              <a:rPr lang="tr-TR" sz="3800" dirty="0" err="1">
                <a:solidFill>
                  <a:schemeClr val="tx1"/>
                </a:solidFill>
              </a:rPr>
              <a:t>hipertrofisi</a:t>
            </a:r>
            <a:r>
              <a:rPr lang="tr-TR" sz="3800" dirty="0">
                <a:solidFill>
                  <a:schemeClr val="tx1"/>
                </a:solidFill>
              </a:rPr>
              <a:t>, tümör, </a:t>
            </a:r>
            <a:r>
              <a:rPr lang="tr-TR" sz="3800" dirty="0" err="1">
                <a:solidFill>
                  <a:schemeClr val="tx1"/>
                </a:solidFill>
              </a:rPr>
              <a:t>striktür</a:t>
            </a:r>
            <a:r>
              <a:rPr lang="tr-TR" sz="38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nörolojik (</a:t>
            </a:r>
            <a:r>
              <a:rPr lang="tr-TR" sz="3800" dirty="0" err="1">
                <a:solidFill>
                  <a:schemeClr val="tx1"/>
                </a:solidFill>
              </a:rPr>
              <a:t>spinal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err="1">
                <a:solidFill>
                  <a:schemeClr val="tx1"/>
                </a:solidFill>
              </a:rPr>
              <a:t>kord</a:t>
            </a:r>
            <a:r>
              <a:rPr lang="tr-TR" sz="3800" dirty="0">
                <a:solidFill>
                  <a:schemeClr val="tx1"/>
                </a:solidFill>
              </a:rPr>
              <a:t> lezyonları, </a:t>
            </a:r>
            <a:r>
              <a:rPr lang="tr-TR" sz="3800" dirty="0" err="1">
                <a:solidFill>
                  <a:schemeClr val="tx1"/>
                </a:solidFill>
              </a:rPr>
              <a:t>pelvik</a:t>
            </a:r>
            <a:r>
              <a:rPr lang="tr-TR" sz="3800" dirty="0">
                <a:solidFill>
                  <a:schemeClr val="tx1"/>
                </a:solidFill>
              </a:rPr>
              <a:t> cerrahi)</a:t>
            </a:r>
          </a:p>
          <a:p>
            <a:pPr lvl="1">
              <a:lnSpc>
                <a:spcPct val="150000"/>
              </a:lnSpc>
            </a:pPr>
            <a:r>
              <a:rPr lang="tr-TR" sz="3800" dirty="0">
                <a:solidFill>
                  <a:schemeClr val="tx1"/>
                </a:solidFill>
              </a:rPr>
              <a:t>farmakolojik (a-</a:t>
            </a:r>
            <a:r>
              <a:rPr lang="tr-TR" sz="3800" dirty="0" err="1">
                <a:solidFill>
                  <a:schemeClr val="tx1"/>
                </a:solidFill>
              </a:rPr>
              <a:t>adrenerjik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err="1">
                <a:solidFill>
                  <a:schemeClr val="tx1"/>
                </a:solidFill>
              </a:rPr>
              <a:t>agonist</a:t>
            </a:r>
            <a:r>
              <a:rPr lang="tr-TR" sz="3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52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E1326E-1F92-4769-8539-7A2A127B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Kronik </a:t>
            </a:r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6A662F-5815-4C70-8566-4CDD4EAC2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>
                <a:solidFill>
                  <a:srgbClr val="FF0000"/>
                </a:solidFill>
              </a:rPr>
              <a:t>4) </a:t>
            </a:r>
            <a:r>
              <a:rPr lang="tr-TR" sz="2600" b="1" dirty="0" err="1">
                <a:solidFill>
                  <a:srgbClr val="FF0000"/>
                </a:solidFill>
              </a:rPr>
              <a:t>Mikst</a:t>
            </a:r>
            <a:r>
              <a:rPr lang="tr-TR" sz="2600" b="1" dirty="0">
                <a:solidFill>
                  <a:srgbClr val="FF0000"/>
                </a:solidFill>
              </a:rPr>
              <a:t> </a:t>
            </a:r>
            <a:r>
              <a:rPr lang="tr-TR" sz="2600" b="1" dirty="0" err="1">
                <a:solidFill>
                  <a:srgbClr val="FF0000"/>
                </a:solidFill>
              </a:rPr>
              <a:t>inkontinans</a:t>
            </a:r>
            <a:endParaRPr lang="tr-TR" sz="2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/>
              <a:t>E</a:t>
            </a:r>
            <a:r>
              <a:rPr lang="tr-TR" sz="2400" dirty="0">
                <a:solidFill>
                  <a:schemeClr val="tx1"/>
                </a:solidFill>
              </a:rPr>
              <a:t>n sık stres ve acil </a:t>
            </a:r>
            <a:r>
              <a:rPr lang="tr-TR" sz="2400" dirty="0" err="1">
                <a:solidFill>
                  <a:schemeClr val="tx1"/>
                </a:solidFill>
              </a:rPr>
              <a:t>inkontinansın</a:t>
            </a:r>
            <a:r>
              <a:rPr lang="tr-TR" sz="2400" dirty="0">
                <a:solidFill>
                  <a:schemeClr val="tx1"/>
                </a:solidFill>
              </a:rPr>
              <a:t> birlikteliği görülür.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BC3FA1-F01B-4B23-9732-C423853C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1" y="3249227"/>
            <a:ext cx="7633964" cy="32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E4CCDF-D8C0-4FF1-A8F3-068D503E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Fonksiyonel </a:t>
            </a:r>
            <a:r>
              <a:rPr lang="tr-TR" sz="4000" b="1" dirty="0" err="1">
                <a:solidFill>
                  <a:schemeClr val="tx1"/>
                </a:solidFill>
                <a:latin typeface="+mn-lt"/>
              </a:rPr>
              <a:t>inkontinans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C06EA-6A93-4BDD-82DE-6D9BA414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1"/>
                </a:solidFill>
              </a:rPr>
              <a:t>Hastanın normal bir idrar yoluna sahip olduğu ancak </a:t>
            </a:r>
            <a:r>
              <a:rPr lang="tr-TR" sz="2400" dirty="0">
                <a:solidFill>
                  <a:srgbClr val="FF0000"/>
                </a:solidFill>
              </a:rPr>
              <a:t>fiziksel veya bilişsel bozukluklardan dolayı</a:t>
            </a:r>
            <a:r>
              <a:rPr lang="tr-TR" sz="2400" dirty="0">
                <a:solidFill>
                  <a:schemeClr val="tx1"/>
                </a:solidFill>
              </a:rPr>
              <a:t> idrar kontrolünün bozulduğu durumlar</a:t>
            </a:r>
          </a:p>
          <a:p>
            <a:r>
              <a:rPr lang="tr-TR" sz="2400" dirty="0">
                <a:solidFill>
                  <a:srgbClr val="FF0000"/>
                </a:solidFill>
              </a:rPr>
              <a:t>Hareket kısıtlılığı </a:t>
            </a:r>
            <a:r>
              <a:rPr lang="tr-TR" sz="2400" dirty="0"/>
              <a:t>ve zamanında tuvalete yetişme konusunda </a:t>
            </a:r>
            <a:r>
              <a:rPr lang="tr-TR" sz="2400" dirty="0">
                <a:solidFill>
                  <a:srgbClr val="FF0000"/>
                </a:solidFill>
              </a:rPr>
              <a:t>fiziksel yetersizlik olması durumu </a:t>
            </a:r>
          </a:p>
          <a:p>
            <a:r>
              <a:rPr lang="tr-TR" sz="2400" b="1" dirty="0">
                <a:solidFill>
                  <a:schemeClr val="tx1"/>
                </a:solidFill>
              </a:rPr>
              <a:t>Yatak yanı lazımlık, ördek veya fizik tedavi ile güç ve esneklik arttırıcı egzersizler önerilir.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530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4CD18-D903-4976-9197-6360AE7B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latin typeface="+mn-lt"/>
              </a:rPr>
              <a:t>Tarama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CD90D8-3881-42E6-A645-B447F5A23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Özellikle </a:t>
            </a:r>
            <a:r>
              <a:rPr lang="tr-TR" b="1" dirty="0" err="1"/>
              <a:t>yaşlı,diyabetik</a:t>
            </a:r>
            <a:r>
              <a:rPr lang="tr-TR" b="1" dirty="0"/>
              <a:t> veya nörolojik hastalığı olan kadınlarda </a:t>
            </a:r>
            <a:r>
              <a:rPr lang="tr-TR" dirty="0"/>
              <a:t>tarama önerilmektedir.</a:t>
            </a:r>
          </a:p>
        </p:txBody>
      </p:sp>
    </p:spTree>
    <p:extLst>
      <p:ext uri="{BB962C8B-B14F-4D97-AF65-F5344CB8AC3E}">
        <p14:creationId xmlns:p14="http://schemas.microsoft.com/office/powerpoint/2010/main" val="82805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57EB-C60C-41A1-B289-F9C2EAC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Öykü ve FM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E48810-FE5A-46E3-9D4C-83122215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</a:rPr>
              <a:t>Öykü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tr-TR" dirty="0"/>
              <a:t>Hastanın tıbbi öyküsü ve kullandığı ilaçlar bilgisi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Yakınmaların süresi, ne zaman, ne sıklıkta ve ne ile birlikte olduğu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Üriner</a:t>
            </a:r>
            <a:r>
              <a:rPr lang="tr-TR" dirty="0"/>
              <a:t> enfeksiyon varlığı, taş öyküsü (</a:t>
            </a:r>
            <a:r>
              <a:rPr lang="tr-TR" dirty="0" err="1"/>
              <a:t>disüri,hematüri</a:t>
            </a:r>
            <a:r>
              <a:rPr lang="tr-TR" dirty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Gündüz-gece idrara çıkma sıklığı,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Geçirilmiş </a:t>
            </a:r>
            <a:r>
              <a:rPr lang="tr-TR" dirty="0" err="1"/>
              <a:t>üriner</a:t>
            </a:r>
            <a:r>
              <a:rPr lang="tr-TR" dirty="0"/>
              <a:t>, </a:t>
            </a:r>
            <a:r>
              <a:rPr lang="tr-TR" dirty="0" err="1"/>
              <a:t>pelvik</a:t>
            </a:r>
            <a:r>
              <a:rPr lang="tr-TR" dirty="0"/>
              <a:t> veya </a:t>
            </a:r>
            <a:r>
              <a:rPr lang="tr-TR" dirty="0" err="1"/>
              <a:t>spinal</a:t>
            </a:r>
            <a:r>
              <a:rPr lang="tr-TR" dirty="0"/>
              <a:t> cerrahi girişimler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3946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F1C68-3DE3-4FA6-9FDC-5BEA470C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Öykü ve FM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6658E6-BD7E-4B76-9E90-BD828667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Öykü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İdrar yapma günlüğü veya mesane formu ek tanısal bilgi sağlamada oldukça faydalıdır.        (doğru tutulduğunda </a:t>
            </a:r>
            <a:r>
              <a:rPr lang="tr-TR" dirty="0" err="1"/>
              <a:t>inkontinansın</a:t>
            </a:r>
            <a:r>
              <a:rPr lang="tr-TR" dirty="0"/>
              <a:t> en muhtemel tipini ortaya çıkaracaktır.)</a:t>
            </a:r>
          </a:p>
        </p:txBody>
      </p:sp>
    </p:spTree>
    <p:extLst>
      <p:ext uri="{BB962C8B-B14F-4D97-AF65-F5344CB8AC3E}">
        <p14:creationId xmlns:p14="http://schemas.microsoft.com/office/powerpoint/2010/main" val="374395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D91B65-C5BA-449A-AF9B-3EACEE99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H</a:t>
            </a:r>
            <a:r>
              <a:rPr lang="tr-TR" sz="4000" b="1" dirty="0">
                <a:solidFill>
                  <a:schemeClr val="tx1"/>
                </a:solidFill>
                <a:latin typeface="+mn-lt"/>
              </a:rPr>
              <a:t>edefler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A2D6AF-A69C-49B9-AB3F-C93AFA1D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Geçici </a:t>
            </a:r>
            <a:r>
              <a:rPr lang="tr-TR" sz="2400" dirty="0" err="1">
                <a:solidFill>
                  <a:schemeClr val="tx1"/>
                </a:solidFill>
              </a:rPr>
              <a:t>üriner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r>
              <a:rPr lang="tr-TR" sz="2400" dirty="0">
                <a:solidFill>
                  <a:schemeClr val="tx1"/>
                </a:solidFill>
              </a:rPr>
              <a:t> sebeplerini sayabilmek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Kronik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r>
              <a:rPr lang="tr-TR" sz="2400" dirty="0">
                <a:solidFill>
                  <a:schemeClr val="tx1"/>
                </a:solidFill>
              </a:rPr>
              <a:t> çeşitlerinin ayrımını yapabilmek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</a:rPr>
              <a:t>Üriner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</a:t>
            </a:r>
            <a:r>
              <a:rPr lang="tr-TR" sz="2400" dirty="0">
                <a:solidFill>
                  <a:schemeClr val="tx1"/>
                </a:solidFill>
              </a:rPr>
              <a:t> tedavisi hakkında bilgi sahibi olmak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</a:rPr>
              <a:t>Üriner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inkontinanslı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/>
              <a:t>hastaların sevk kriterlerini sayabilmek</a:t>
            </a:r>
            <a:endParaRPr lang="tr-T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1336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ACA759-5185-48F4-ADEA-02D00A3F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Öykü ve FM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AD97DF-58A4-416F-8F5E-E828BF3F8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FM</a:t>
            </a:r>
          </a:p>
          <a:p>
            <a:r>
              <a:rPr lang="tr-TR" sz="2400" dirty="0"/>
              <a:t>Karın muayenesi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Mesane </a:t>
            </a:r>
            <a:r>
              <a:rPr lang="tr-TR" dirty="0" err="1"/>
              <a:t>distansiyonu</a:t>
            </a:r>
            <a:r>
              <a:rPr lang="tr-TR" dirty="0"/>
              <a:t> (Taşma </a:t>
            </a:r>
            <a:r>
              <a:rPr lang="tr-TR" dirty="0" err="1"/>
              <a:t>inkontinansı</a:t>
            </a:r>
            <a:r>
              <a:rPr lang="tr-TR" dirty="0"/>
              <a:t>) 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Genital</a:t>
            </a:r>
            <a:r>
              <a:rPr lang="tr-TR" sz="2400" dirty="0"/>
              <a:t> muayene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Atrofi</a:t>
            </a:r>
            <a:r>
              <a:rPr lang="tr-TR" dirty="0"/>
              <a:t> veya kitle işareti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Uterus</a:t>
            </a:r>
            <a:r>
              <a:rPr lang="tr-TR" dirty="0"/>
              <a:t> </a:t>
            </a:r>
            <a:r>
              <a:rPr lang="tr-TR" dirty="0" err="1"/>
              <a:t>prolapsusu</a:t>
            </a:r>
            <a:r>
              <a:rPr lang="tr-TR" dirty="0"/>
              <a:t>, </a:t>
            </a:r>
            <a:r>
              <a:rPr lang="tr-TR" dirty="0" err="1"/>
              <a:t>sistosel</a:t>
            </a:r>
            <a:r>
              <a:rPr lang="tr-TR" dirty="0"/>
              <a:t> veya </a:t>
            </a:r>
            <a:r>
              <a:rPr lang="tr-TR" dirty="0" err="1"/>
              <a:t>rektosel</a:t>
            </a:r>
            <a:endParaRPr lang="tr-TR" dirty="0"/>
          </a:p>
          <a:p>
            <a:endParaRPr lang="tr-TR" sz="2400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90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77290-315C-488C-874D-03BDE7D7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Öykü ve FM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F910E6-7C61-437B-9022-E55105756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FM</a:t>
            </a:r>
          </a:p>
          <a:p>
            <a:pPr marL="342900" lvl="1" indent="-342900">
              <a:lnSpc>
                <a:spcPct val="150000"/>
              </a:lnSpc>
            </a:pPr>
            <a:r>
              <a:rPr lang="tr-TR" dirty="0" err="1"/>
              <a:t>Rektal</a:t>
            </a:r>
            <a:r>
              <a:rPr lang="tr-TR" dirty="0"/>
              <a:t> muayene</a:t>
            </a:r>
          </a:p>
          <a:p>
            <a:pPr marL="742950" lvl="2" indent="-342900">
              <a:lnSpc>
                <a:spcPct val="150000"/>
              </a:lnSpc>
            </a:pPr>
            <a:r>
              <a:rPr lang="tr-TR" sz="2400" dirty="0" err="1"/>
              <a:t>Gayta</a:t>
            </a:r>
            <a:r>
              <a:rPr lang="tr-TR" sz="2400" dirty="0"/>
              <a:t> tıkacı veya kitle</a:t>
            </a:r>
          </a:p>
          <a:p>
            <a:pPr marL="742950" lvl="2" indent="-342900">
              <a:lnSpc>
                <a:spcPct val="150000"/>
              </a:lnSpc>
            </a:pPr>
            <a:r>
              <a:rPr lang="tr-TR" sz="2400" dirty="0" err="1"/>
              <a:t>Perineal</a:t>
            </a:r>
            <a:r>
              <a:rPr lang="tr-TR" sz="2400" dirty="0"/>
              <a:t> duyarlılık (</a:t>
            </a:r>
            <a:r>
              <a:rPr lang="tr-TR" sz="2400" dirty="0" err="1"/>
              <a:t>sfinkter</a:t>
            </a:r>
            <a:r>
              <a:rPr lang="tr-TR" sz="2400" dirty="0"/>
              <a:t> </a:t>
            </a:r>
            <a:r>
              <a:rPr lang="tr-TR" sz="2400" dirty="0" err="1"/>
              <a:t>tonusunun</a:t>
            </a:r>
            <a:r>
              <a:rPr lang="tr-TR" sz="2400" dirty="0"/>
              <a:t> ve nörolojik kaybın delili)</a:t>
            </a:r>
          </a:p>
          <a:p>
            <a:pPr marL="742950" lvl="2" indent="-342900">
              <a:lnSpc>
                <a:spcPct val="150000"/>
              </a:lnSpc>
            </a:pPr>
            <a:r>
              <a:rPr lang="tr-TR" sz="2400" dirty="0"/>
              <a:t>Prostat muayenesi </a:t>
            </a:r>
          </a:p>
          <a:p>
            <a:pPr marL="342900" lvl="1" indent="-342900">
              <a:lnSpc>
                <a:spcPct val="150000"/>
              </a:lnSpc>
            </a:pPr>
            <a:r>
              <a:rPr lang="tr-TR" dirty="0" err="1"/>
              <a:t>Lumbosakral</a:t>
            </a:r>
            <a:r>
              <a:rPr lang="tr-TR" dirty="0"/>
              <a:t> muayene </a:t>
            </a:r>
          </a:p>
          <a:p>
            <a:pPr marL="742950" lvl="2" indent="-342900">
              <a:lnSpc>
                <a:spcPct val="150000"/>
              </a:lnSpc>
            </a:pPr>
            <a:r>
              <a:rPr lang="tr-TR" sz="2400" dirty="0" err="1"/>
              <a:t>Spinal</a:t>
            </a:r>
            <a:r>
              <a:rPr lang="tr-TR" sz="2400" dirty="0"/>
              <a:t> </a:t>
            </a:r>
            <a:r>
              <a:rPr lang="tr-TR" sz="2400" dirty="0" err="1"/>
              <a:t>kord</a:t>
            </a:r>
            <a:r>
              <a:rPr lang="tr-TR" sz="2400" dirty="0"/>
              <a:t> lezyonları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370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3BE2DB-B36C-4555-A5CB-3F44168A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Özel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BCAB2A-0ADA-47AB-9259-4720E2732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err="1"/>
              <a:t>Provokatif</a:t>
            </a:r>
            <a:r>
              <a:rPr lang="tr-TR" sz="2400" b="1" dirty="0"/>
              <a:t> stres testi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Stres </a:t>
            </a:r>
            <a:r>
              <a:rPr lang="tr-TR" dirty="0" err="1">
                <a:solidFill>
                  <a:srgbClr val="FF0000"/>
                </a:solidFill>
              </a:rPr>
              <a:t>inkontinansı</a:t>
            </a:r>
            <a:r>
              <a:rPr lang="tr-TR" dirty="0">
                <a:solidFill>
                  <a:srgbClr val="FF0000"/>
                </a:solidFill>
              </a:rPr>
              <a:t> ile acil </a:t>
            </a:r>
            <a:r>
              <a:rPr lang="tr-TR" dirty="0" err="1">
                <a:solidFill>
                  <a:srgbClr val="FF0000"/>
                </a:solidFill>
              </a:rPr>
              <a:t>inkontinans</a:t>
            </a:r>
            <a:r>
              <a:rPr lang="tr-TR" dirty="0">
                <a:solidFill>
                  <a:srgbClr val="FF0000"/>
                </a:solidFill>
              </a:rPr>
              <a:t> tanısı ayrımında </a:t>
            </a:r>
            <a:r>
              <a:rPr lang="tr-TR" dirty="0"/>
              <a:t>önemlidir.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Hasta rahatlatılır ve tercihen ayakta iken (ayağa kalkamayan hastalarda </a:t>
            </a:r>
            <a:r>
              <a:rPr lang="tr-TR" dirty="0" err="1"/>
              <a:t>litotomi</a:t>
            </a:r>
            <a:r>
              <a:rPr lang="tr-TR" dirty="0"/>
              <a:t> pozisyonunda)  </a:t>
            </a:r>
            <a:r>
              <a:rPr lang="tr-TR" dirty="0">
                <a:solidFill>
                  <a:srgbClr val="FF0000"/>
                </a:solidFill>
              </a:rPr>
              <a:t>kuvvetlice öksürtülür.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İdrar kaçağı öksürmeyle </a:t>
            </a:r>
            <a:r>
              <a:rPr lang="tr-TR" dirty="0">
                <a:solidFill>
                  <a:srgbClr val="FF0000"/>
                </a:solidFill>
              </a:rPr>
              <a:t>eş zamanlı oluşmuşsa stres </a:t>
            </a:r>
            <a:r>
              <a:rPr lang="tr-TR" dirty="0" err="1">
                <a:solidFill>
                  <a:srgbClr val="FF0000"/>
                </a:solidFill>
              </a:rPr>
              <a:t>inkontinans</a:t>
            </a:r>
            <a:r>
              <a:rPr lang="tr-TR" dirty="0"/>
              <a:t>, öksürmeden sonra </a:t>
            </a:r>
            <a:r>
              <a:rPr lang="tr-TR" dirty="0">
                <a:solidFill>
                  <a:srgbClr val="FF0000"/>
                </a:solidFill>
              </a:rPr>
              <a:t>gecikmeli olarak gelişmişse acil </a:t>
            </a:r>
            <a:r>
              <a:rPr lang="tr-TR" dirty="0" err="1">
                <a:solidFill>
                  <a:srgbClr val="FF0000"/>
                </a:solidFill>
              </a:rPr>
              <a:t>inkontinans</a:t>
            </a:r>
            <a:r>
              <a:rPr lang="tr-TR" dirty="0"/>
              <a:t> düşünülür.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6691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36B3E-8410-4443-A2C0-4EC25292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Özel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9EFA18-868F-4B3A-8414-68E2513A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/>
              <a:t>Postvoidal</a:t>
            </a:r>
            <a:r>
              <a:rPr lang="tr-TR" sz="2400" b="1" dirty="0"/>
              <a:t> </a:t>
            </a:r>
            <a:r>
              <a:rPr lang="tr-TR" sz="2400" b="1" dirty="0" err="1"/>
              <a:t>rezidü</a:t>
            </a:r>
            <a:r>
              <a:rPr lang="tr-TR" sz="2400" b="1" dirty="0"/>
              <a:t> testi (PVR)</a:t>
            </a:r>
          </a:p>
          <a:p>
            <a:pPr lvl="2"/>
            <a:r>
              <a:rPr lang="tr-TR" sz="2400" dirty="0" err="1"/>
              <a:t>Üriner</a:t>
            </a:r>
            <a:r>
              <a:rPr lang="tr-TR" sz="2400" dirty="0"/>
              <a:t> </a:t>
            </a:r>
            <a:r>
              <a:rPr lang="tr-TR" sz="2400" dirty="0" err="1"/>
              <a:t>retansiyondan</a:t>
            </a:r>
            <a:r>
              <a:rPr lang="tr-TR" sz="2400" dirty="0"/>
              <a:t> şüphelenilen hastalar</a:t>
            </a:r>
          </a:p>
          <a:p>
            <a:pPr lvl="2"/>
            <a:r>
              <a:rPr lang="tr-TR" sz="2400" dirty="0" err="1"/>
              <a:t>Pelvik</a:t>
            </a:r>
            <a:r>
              <a:rPr lang="tr-TR" sz="2400" dirty="0"/>
              <a:t> jinekolojik cerrahi öyküsü olan kadınlar</a:t>
            </a:r>
          </a:p>
          <a:p>
            <a:pPr lvl="2"/>
            <a:r>
              <a:rPr lang="tr-TR" sz="2400" dirty="0"/>
              <a:t>Şiddetli </a:t>
            </a:r>
            <a:r>
              <a:rPr lang="tr-TR" sz="2400" dirty="0" err="1"/>
              <a:t>üriner</a:t>
            </a:r>
            <a:r>
              <a:rPr lang="tr-TR" sz="2400" dirty="0"/>
              <a:t> belirtisi olan erkekler</a:t>
            </a:r>
          </a:p>
          <a:p>
            <a:pPr lvl="2"/>
            <a:r>
              <a:rPr lang="tr-TR" sz="2400" dirty="0"/>
              <a:t>Nörolojik bozukluğu olanlar</a:t>
            </a:r>
          </a:p>
          <a:p>
            <a:pPr lvl="2"/>
            <a:r>
              <a:rPr lang="tr-TR" sz="2400" dirty="0"/>
              <a:t>Diyabeti olanlarda uygulanabilir.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068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3471AD-40AA-4970-97FB-D4BF6C38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Özel Testler</a:t>
            </a:r>
            <a:endParaRPr lang="tr-TR" sz="40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1FCB3-9C0D-4EE5-A6AB-453C1044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77" y="1825625"/>
            <a:ext cx="10515600" cy="4351338"/>
          </a:xfrm>
        </p:spPr>
        <p:txBody>
          <a:bodyPr/>
          <a:lstStyle/>
          <a:p>
            <a:pPr lvl="1"/>
            <a:r>
              <a:rPr lang="tr-TR" b="1" dirty="0" err="1"/>
              <a:t>Postvoidal</a:t>
            </a:r>
            <a:r>
              <a:rPr lang="tr-TR" b="1" dirty="0"/>
              <a:t> </a:t>
            </a:r>
            <a:r>
              <a:rPr lang="tr-TR" b="1" dirty="0" err="1"/>
              <a:t>rezidü</a:t>
            </a:r>
            <a:r>
              <a:rPr lang="tr-TR" b="1" dirty="0"/>
              <a:t> testi (PVR)</a:t>
            </a:r>
          </a:p>
          <a:p>
            <a:pPr lvl="2"/>
            <a:r>
              <a:rPr lang="tr-TR" sz="2400" dirty="0"/>
              <a:t>Hastaya mümkün olduğunca mesanesini boşaltması söylenir ve boşaltımdan sonra, </a:t>
            </a:r>
            <a:r>
              <a:rPr lang="tr-TR" sz="2400" dirty="0">
                <a:solidFill>
                  <a:srgbClr val="FF0000"/>
                </a:solidFill>
              </a:rPr>
              <a:t>mesanede kalan (</a:t>
            </a:r>
            <a:r>
              <a:rPr lang="tr-TR" sz="2400" dirty="0" err="1">
                <a:solidFill>
                  <a:srgbClr val="FF0000"/>
                </a:solidFill>
              </a:rPr>
              <a:t>rezidü</a:t>
            </a:r>
            <a:r>
              <a:rPr lang="tr-TR" sz="2400" dirty="0">
                <a:solidFill>
                  <a:srgbClr val="FF0000"/>
                </a:solidFill>
              </a:rPr>
              <a:t>) idrar miktarı </a:t>
            </a:r>
            <a:r>
              <a:rPr lang="tr-TR" sz="2400" dirty="0" err="1">
                <a:solidFill>
                  <a:srgbClr val="FF0000"/>
                </a:solidFill>
              </a:rPr>
              <a:t>kateter</a:t>
            </a:r>
            <a:r>
              <a:rPr lang="tr-TR" sz="2400" dirty="0">
                <a:solidFill>
                  <a:srgbClr val="FF0000"/>
                </a:solidFill>
              </a:rPr>
              <a:t> veya USG ile ölçülür.</a:t>
            </a:r>
          </a:p>
          <a:p>
            <a:pPr marL="1828800" lvl="3" indent="-457200">
              <a:buFont typeface="+mj-lt"/>
              <a:buAutoNum type="arabicPeriod"/>
            </a:pPr>
            <a:r>
              <a:rPr lang="tr-TR" sz="2400" dirty="0"/>
              <a:t>PVR &lt; 50 ml ise normal </a:t>
            </a:r>
          </a:p>
          <a:p>
            <a:pPr marL="1828800" lvl="3" indent="-457200">
              <a:buFont typeface="+mj-lt"/>
              <a:buAutoNum type="arabicPeriod"/>
            </a:pPr>
            <a:r>
              <a:rPr lang="tr-TR" sz="2400" dirty="0"/>
              <a:t>50 ml- 200 ml arası şüpheli</a:t>
            </a:r>
          </a:p>
          <a:p>
            <a:pPr marL="1828800" lvl="3" indent="-457200">
              <a:buFont typeface="+mj-lt"/>
              <a:buAutoNum type="arabicPeriod"/>
            </a:pPr>
            <a:r>
              <a:rPr lang="tr-TR" sz="2400" dirty="0"/>
              <a:t>200ml&lt;  ise mesane </a:t>
            </a:r>
            <a:r>
              <a:rPr lang="tr-TR" sz="2400" dirty="0" err="1"/>
              <a:t>boşatımı</a:t>
            </a:r>
            <a:r>
              <a:rPr lang="tr-TR" sz="2400" dirty="0"/>
              <a:t> yetersiz </a:t>
            </a:r>
          </a:p>
          <a:p>
            <a:pPr lvl="3"/>
            <a:r>
              <a:rPr lang="tr-TR" sz="2400" dirty="0"/>
              <a:t>2 ve 3 sevk!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6A01CD-4366-4B96-A86E-42D65E0E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10" y="4518734"/>
            <a:ext cx="6590190" cy="22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2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7BC70B-2DD5-4B44-9736-3B6864D8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Klinik Bulgular - Laboratuvar ve Görüntüleme Çalışmaları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2DBE76-46FD-4FC4-A7D6-FADA0DF8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600" dirty="0"/>
              <a:t>TİT</a:t>
            </a:r>
          </a:p>
          <a:p>
            <a:pPr lvl="1">
              <a:lnSpc>
                <a:spcPct val="150000"/>
              </a:lnSpc>
            </a:pPr>
            <a:r>
              <a:rPr lang="tr-TR" sz="2600" dirty="0" err="1"/>
              <a:t>Hematüri</a:t>
            </a:r>
            <a:r>
              <a:rPr lang="tr-TR" sz="2600" dirty="0"/>
              <a:t>, </a:t>
            </a:r>
            <a:r>
              <a:rPr lang="tr-TR" sz="2600" dirty="0" err="1"/>
              <a:t>proteinüri</a:t>
            </a:r>
            <a:r>
              <a:rPr lang="tr-TR" sz="2600" dirty="0"/>
              <a:t>, glikozüri, </a:t>
            </a:r>
            <a:r>
              <a:rPr lang="tr-TR" sz="2600" dirty="0" err="1"/>
              <a:t>infeksiyon</a:t>
            </a:r>
            <a:endParaRPr lang="tr-TR" sz="2600" dirty="0"/>
          </a:p>
          <a:p>
            <a:pPr>
              <a:lnSpc>
                <a:spcPct val="150000"/>
              </a:lnSpc>
            </a:pPr>
            <a:r>
              <a:rPr lang="tr-TR" sz="2600" dirty="0"/>
              <a:t>BFT (BUN ve </a:t>
            </a:r>
            <a:r>
              <a:rPr lang="tr-TR" sz="2600" dirty="0" err="1"/>
              <a:t>kreatinin</a:t>
            </a:r>
            <a:r>
              <a:rPr lang="tr-TR" sz="2600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Glikoz, Kalsiyum</a:t>
            </a:r>
          </a:p>
          <a:p>
            <a:pPr lvl="1">
              <a:lnSpc>
                <a:spcPct val="150000"/>
              </a:lnSpc>
            </a:pPr>
            <a:r>
              <a:rPr lang="tr-TR" sz="2600" dirty="0" err="1"/>
              <a:t>Poliürinin</a:t>
            </a:r>
            <a:r>
              <a:rPr lang="tr-TR" sz="2600" dirty="0"/>
              <a:t> </a:t>
            </a:r>
            <a:r>
              <a:rPr lang="tr-TR" sz="2600" dirty="0" err="1"/>
              <a:t>metabolik</a:t>
            </a:r>
            <a:r>
              <a:rPr lang="tr-TR" sz="2600" dirty="0"/>
              <a:t> nedenlerinin (</a:t>
            </a:r>
            <a:r>
              <a:rPr lang="tr-TR" sz="2600" dirty="0" err="1"/>
              <a:t>hiperkalsemi</a:t>
            </a:r>
            <a:r>
              <a:rPr lang="tr-TR" sz="2600" dirty="0"/>
              <a:t>, </a:t>
            </a:r>
            <a:r>
              <a:rPr lang="tr-TR" sz="2600" dirty="0" err="1"/>
              <a:t>hiperglisemi</a:t>
            </a:r>
            <a:r>
              <a:rPr lang="tr-TR" sz="2600" dirty="0"/>
              <a:t>)</a:t>
            </a:r>
          </a:p>
          <a:p>
            <a:pPr>
              <a:lnSpc>
                <a:spcPct val="150000"/>
              </a:lnSpc>
            </a:pPr>
            <a:r>
              <a:rPr lang="tr-TR" sz="2600" dirty="0" err="1"/>
              <a:t>Renal</a:t>
            </a:r>
            <a:r>
              <a:rPr lang="tr-TR" sz="2600" dirty="0"/>
              <a:t> USG </a:t>
            </a:r>
          </a:p>
          <a:p>
            <a:pPr lvl="1">
              <a:lnSpc>
                <a:spcPct val="150000"/>
              </a:lnSpc>
            </a:pPr>
            <a:r>
              <a:rPr lang="tr-TR" sz="2600" dirty="0" err="1"/>
              <a:t>Obstrüksiyonlu</a:t>
            </a:r>
            <a:r>
              <a:rPr lang="tr-TR" sz="2600" dirty="0"/>
              <a:t> hastalarda </a:t>
            </a:r>
            <a:r>
              <a:rPr lang="tr-TR" sz="2600" dirty="0" err="1"/>
              <a:t>hidronefrozun</a:t>
            </a:r>
            <a:r>
              <a:rPr lang="tr-TR" sz="2600" dirty="0"/>
              <a:t> araştırılması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104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2C5DC7-D706-4EB3-B13B-562777AF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55" y="338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Klinik Bulgular - Laboratuvar ve Görüntüleme Çalışmaları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27339D-32BB-4F2D-9935-02BE32200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Asemptomatik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bakteriürinin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inkontinansla</a:t>
            </a:r>
            <a:r>
              <a:rPr lang="tr-TR" sz="2400" dirty="0">
                <a:solidFill>
                  <a:srgbClr val="FF0000"/>
                </a:solidFill>
              </a:rPr>
              <a:t> ilişkisi olmadığı </a:t>
            </a:r>
            <a:r>
              <a:rPr lang="tr-TR" sz="2400" dirty="0"/>
              <a:t>gösterilmiştir.</a:t>
            </a:r>
          </a:p>
          <a:p>
            <a:r>
              <a:rPr lang="tr-TR" sz="2400" dirty="0" err="1"/>
              <a:t>İnkontinans</a:t>
            </a:r>
            <a:r>
              <a:rPr lang="tr-TR" sz="2400" dirty="0"/>
              <a:t> ve eşlik eden </a:t>
            </a:r>
            <a:r>
              <a:rPr lang="tr-TR" sz="2400" dirty="0" err="1"/>
              <a:t>bakteriüri</a:t>
            </a:r>
            <a:r>
              <a:rPr lang="tr-TR" sz="2400" dirty="0"/>
              <a:t> durumunda </a:t>
            </a:r>
            <a:r>
              <a:rPr lang="tr-TR" sz="2400" dirty="0">
                <a:solidFill>
                  <a:srgbClr val="FF0000"/>
                </a:solidFill>
              </a:rPr>
              <a:t>ab verilmesi gereken haller;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/>
              <a:t>İnkontinansı</a:t>
            </a:r>
            <a:r>
              <a:rPr lang="tr-TR" dirty="0"/>
              <a:t> yeni başlayanlar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Yakın zamanda bulguları şiddetlenmiş olanlar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Diğer enfeksiyon bulgularının eşlik ettiği durumlar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6107E39-C963-41B1-8395-B6F821D5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36" y="4190953"/>
            <a:ext cx="3288114" cy="21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5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2BD75B-5A2D-4EDB-80CB-7EA0E75E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084351-4258-48F2-AD27-0114F26C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İdrar </a:t>
            </a:r>
            <a:r>
              <a:rPr lang="tr-TR" dirty="0" err="1"/>
              <a:t>inkontinansının</a:t>
            </a:r>
            <a:r>
              <a:rPr lang="tr-TR" dirty="0"/>
              <a:t> tedavisi üç kategoriye ayrılır: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/>
              <a:t>Davranışsal ve farmakolojik olmayan tedaviler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/>
              <a:t>Farmakolojik tedavi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/>
              <a:t>Cerrahi tedavi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6013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60ECE-8987-4A19-B6C0-FC75387F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>
                <a:latin typeface="+mn-lt"/>
              </a:rPr>
              <a:t>Tedavi 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F164FD-BB0A-41E5-82EE-B883E8CF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tr-TR" sz="2600" b="1" dirty="0">
                <a:solidFill>
                  <a:srgbClr val="FF0000"/>
                </a:solidFill>
              </a:rPr>
              <a:t>Davranışsal Tedavi: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Yaşam tarzı değişiklikleri ve davranışsal tedaviler, </a:t>
            </a:r>
            <a:r>
              <a:rPr lang="tr-TR" sz="2600" b="1" dirty="0"/>
              <a:t>acil ve stres </a:t>
            </a:r>
            <a:r>
              <a:rPr lang="tr-TR" sz="2600" b="1" dirty="0" err="1"/>
              <a:t>inkontinansta</a:t>
            </a:r>
            <a:r>
              <a:rPr lang="tr-TR" sz="2600" b="1" dirty="0"/>
              <a:t> ilk tercih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Yaşam tarzı değişiklikleri;</a:t>
            </a:r>
          </a:p>
          <a:p>
            <a:pPr lvl="1">
              <a:lnSpc>
                <a:spcPct val="150000"/>
              </a:lnSpc>
            </a:pPr>
            <a:r>
              <a:rPr lang="tr-TR" sz="2600" dirty="0"/>
              <a:t>Aşırı sıvı alımını kısıtlama</a:t>
            </a:r>
          </a:p>
          <a:p>
            <a:pPr lvl="1">
              <a:lnSpc>
                <a:spcPct val="150000"/>
              </a:lnSpc>
            </a:pPr>
            <a:r>
              <a:rPr lang="tr-TR" sz="2600" dirty="0"/>
              <a:t>Kafeinli ve alkollü içeceklerden kaçınma</a:t>
            </a:r>
          </a:p>
          <a:p>
            <a:pPr lvl="1">
              <a:lnSpc>
                <a:spcPct val="150000"/>
              </a:lnSpc>
            </a:pPr>
            <a:r>
              <a:rPr lang="tr-TR" sz="2600" dirty="0"/>
              <a:t>Sağlıklı bir kilo</a:t>
            </a:r>
          </a:p>
          <a:p>
            <a:pPr lvl="1">
              <a:lnSpc>
                <a:spcPct val="150000"/>
              </a:lnSpc>
            </a:pPr>
            <a:r>
              <a:rPr lang="tr-TR" sz="2600" dirty="0"/>
              <a:t>Yatağın baş ucunda bir lazımlık veya ördek bulundurma</a:t>
            </a:r>
          </a:p>
          <a:p>
            <a:pPr lvl="1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313F45-48EF-4BED-B025-6C06EE6D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441" y="3339083"/>
            <a:ext cx="2847975" cy="16002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96424F8-F669-4032-9DA7-EC82B8E7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46" y="1735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45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C95566-9AD8-4AE6-A79B-14B7A7F1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B12788-29D6-454B-916A-847FAD9A7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1)Davranışsal tedavi: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Davranışsal tedaviler;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Altta yatan sorunu tedavi etmek ve idrar tutmayı yeniden sağlamak üzere yapılandırılanlar;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Mesane egzersizleri, </a:t>
            </a:r>
            <a:r>
              <a:rPr lang="tr-TR" sz="2200" dirty="0" err="1"/>
              <a:t>pelvik</a:t>
            </a:r>
            <a:r>
              <a:rPr lang="tr-TR" sz="2200" dirty="0"/>
              <a:t> kas egzersizleri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Kuruluğun arttırılması üzerine yapılandırılanlar;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dirty="0"/>
              <a:t>Zamanlanmış idrar yapma, destekli idrar yapma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79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497EF9-61C5-4C29-BAB4-5387750E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4000" b="1" dirty="0">
                <a:latin typeface="+mn-lt"/>
              </a:rPr>
            </a:br>
            <a:r>
              <a:rPr lang="tr-TR" sz="4000" b="1" dirty="0">
                <a:latin typeface="+mn-lt"/>
              </a:rPr>
              <a:t>İşeme Fizyolojisi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DAF37-CE5C-4BB7-B322-4A239B19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Alt idrar yolu; mesane ve </a:t>
            </a:r>
            <a:r>
              <a:rPr lang="tr-TR" sz="2400" dirty="0" err="1"/>
              <a:t>üretradan</a:t>
            </a:r>
            <a:r>
              <a:rPr lang="tr-TR" sz="2400" dirty="0"/>
              <a:t> oluşur.</a:t>
            </a:r>
          </a:p>
          <a:p>
            <a:r>
              <a:rPr lang="tr-TR" sz="2400" dirty="0" err="1"/>
              <a:t>Üretra</a:t>
            </a:r>
            <a:r>
              <a:rPr lang="tr-TR" sz="2400" dirty="0"/>
              <a:t>; </a:t>
            </a:r>
            <a:r>
              <a:rPr lang="tr-TR" sz="2400" dirty="0">
                <a:solidFill>
                  <a:srgbClr val="FF0000"/>
                </a:solidFill>
              </a:rPr>
              <a:t>düz kas </a:t>
            </a:r>
            <a:r>
              <a:rPr lang="tr-TR" sz="2400" dirty="0"/>
              <a:t>hakimiyeti olan </a:t>
            </a:r>
            <a:r>
              <a:rPr lang="tr-TR" sz="2400" b="1" dirty="0" err="1"/>
              <a:t>internal</a:t>
            </a:r>
            <a:r>
              <a:rPr lang="tr-TR" sz="2400" b="1" dirty="0"/>
              <a:t> </a:t>
            </a:r>
            <a:r>
              <a:rPr lang="tr-TR" sz="2400" b="1" dirty="0" err="1"/>
              <a:t>üretral</a:t>
            </a:r>
            <a:r>
              <a:rPr lang="tr-TR" sz="2400" b="1" dirty="0"/>
              <a:t> </a:t>
            </a:r>
            <a:r>
              <a:rPr lang="tr-TR" sz="2400" b="1" dirty="0" err="1"/>
              <a:t>sfinkter</a:t>
            </a:r>
            <a:r>
              <a:rPr lang="tr-TR" sz="2400" b="1" dirty="0"/>
              <a:t>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FF0000"/>
                </a:solidFill>
              </a:rPr>
              <a:t>istemli kas </a:t>
            </a:r>
            <a:r>
              <a:rPr lang="tr-TR" sz="2400" dirty="0"/>
              <a:t>olan </a:t>
            </a:r>
            <a:r>
              <a:rPr lang="tr-TR" sz="2400" b="1" dirty="0" err="1"/>
              <a:t>eksternal</a:t>
            </a:r>
            <a:r>
              <a:rPr lang="tr-TR" sz="2400" b="1" dirty="0"/>
              <a:t> </a:t>
            </a:r>
            <a:r>
              <a:rPr lang="tr-TR" sz="2400" b="1" dirty="0" err="1"/>
              <a:t>üretral</a:t>
            </a:r>
            <a:r>
              <a:rPr lang="tr-TR" sz="2400" b="1" dirty="0"/>
              <a:t> </a:t>
            </a:r>
            <a:r>
              <a:rPr lang="tr-TR" sz="2400" b="1" dirty="0" err="1"/>
              <a:t>sfinkter</a:t>
            </a:r>
            <a:r>
              <a:rPr lang="tr-TR" sz="2400" b="1" dirty="0"/>
              <a:t> </a:t>
            </a:r>
            <a:r>
              <a:rPr lang="tr-TR" sz="2400" dirty="0"/>
              <a:t>olmak üzere iki </a:t>
            </a:r>
            <a:r>
              <a:rPr lang="tr-TR" sz="2400" dirty="0" err="1"/>
              <a:t>sfinkter</a:t>
            </a:r>
            <a:r>
              <a:rPr lang="tr-TR" sz="2400" dirty="0"/>
              <a:t> içerir.</a:t>
            </a:r>
          </a:p>
          <a:p>
            <a:r>
              <a:rPr lang="tr-TR" sz="2400" dirty="0"/>
              <a:t>Mesane </a:t>
            </a:r>
            <a:r>
              <a:rPr lang="tr-TR" sz="2400" dirty="0">
                <a:solidFill>
                  <a:srgbClr val="FF0000"/>
                </a:solidFill>
              </a:rPr>
              <a:t>parasempatik </a:t>
            </a:r>
            <a:r>
              <a:rPr lang="tr-TR" sz="2400" dirty="0" err="1">
                <a:solidFill>
                  <a:srgbClr val="FF0000"/>
                </a:solidFill>
              </a:rPr>
              <a:t>innervasyon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ile </a:t>
            </a:r>
            <a:r>
              <a:rPr lang="tr-TR" sz="2400" dirty="0">
                <a:solidFill>
                  <a:srgbClr val="FF0000"/>
                </a:solidFill>
              </a:rPr>
              <a:t>kasılma cevabı </a:t>
            </a:r>
            <a:r>
              <a:rPr lang="tr-TR" sz="2400" dirty="0"/>
              <a:t>verirken, </a:t>
            </a:r>
            <a:r>
              <a:rPr lang="tr-TR" sz="2400" b="1" dirty="0"/>
              <a:t>sempatik </a:t>
            </a:r>
            <a:r>
              <a:rPr lang="tr-TR" sz="2400" b="1" dirty="0" err="1"/>
              <a:t>innervasyon</a:t>
            </a:r>
            <a:r>
              <a:rPr lang="tr-TR" sz="2400" b="1" dirty="0"/>
              <a:t> </a:t>
            </a:r>
            <a:r>
              <a:rPr lang="tr-TR" sz="2400" dirty="0"/>
              <a:t>ile (beta </a:t>
            </a:r>
            <a:r>
              <a:rPr lang="tr-TR" sz="2400" dirty="0" err="1"/>
              <a:t>adrenerjik</a:t>
            </a:r>
            <a:r>
              <a:rPr lang="tr-TR" sz="2400" dirty="0"/>
              <a:t>) </a:t>
            </a:r>
            <a:r>
              <a:rPr lang="tr-TR" sz="2400" b="1" dirty="0"/>
              <a:t>gevşeme</a:t>
            </a:r>
            <a:r>
              <a:rPr lang="tr-TR" sz="2400" dirty="0"/>
              <a:t> oluşturur.</a:t>
            </a:r>
          </a:p>
          <a:p>
            <a:r>
              <a:rPr lang="tr-TR" sz="2400" dirty="0" err="1"/>
              <a:t>İnternal</a:t>
            </a:r>
            <a:r>
              <a:rPr lang="tr-TR" sz="2400" dirty="0"/>
              <a:t> </a:t>
            </a:r>
            <a:r>
              <a:rPr lang="tr-TR" sz="2400" dirty="0" err="1"/>
              <a:t>üretral</a:t>
            </a:r>
            <a:r>
              <a:rPr lang="tr-TR" sz="2400" dirty="0"/>
              <a:t> </a:t>
            </a:r>
            <a:r>
              <a:rPr lang="tr-TR" sz="2400" dirty="0" err="1"/>
              <a:t>sfinkterde</a:t>
            </a:r>
            <a:r>
              <a:rPr lang="tr-TR" sz="2400" dirty="0"/>
              <a:t> baskın olarak alfa </a:t>
            </a:r>
            <a:r>
              <a:rPr lang="tr-TR" sz="2400" dirty="0" err="1"/>
              <a:t>adrenerjik</a:t>
            </a:r>
            <a:r>
              <a:rPr lang="tr-TR" sz="2400" dirty="0"/>
              <a:t> reseptörler bulunur. Sempatik </a:t>
            </a:r>
            <a:r>
              <a:rPr lang="tr-TR" sz="2400" dirty="0" err="1"/>
              <a:t>innervasyon</a:t>
            </a:r>
            <a:r>
              <a:rPr lang="tr-TR" sz="2400" dirty="0"/>
              <a:t> ile İÜS kasılarak mesanenin dolması cevabı oluşmuş olur. Diğer taraftan EÜS çizgili kastır ve istemli kontrol altındadır</a:t>
            </a:r>
            <a:r>
              <a:rPr lang="tr-TR" dirty="0"/>
              <a:t>.</a:t>
            </a:r>
          </a:p>
        </p:txBody>
      </p:sp>
      <p:pic>
        <p:nvPicPr>
          <p:cNvPr id="5" name="Resim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DE00A5DB-8B8F-4731-99A2-FD8881A9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-1"/>
            <a:ext cx="6805612" cy="3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4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BE4B0-C4B6-4941-9B19-6A7219A0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84BD1-3539-4009-BC8D-921B0040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/>
          <a:lstStyle/>
          <a:p>
            <a:r>
              <a:rPr lang="tr-TR" b="1" dirty="0" err="1"/>
              <a:t>Pelvik</a:t>
            </a:r>
            <a:r>
              <a:rPr lang="tr-TR" b="1" dirty="0"/>
              <a:t> Taban Egzersizleri (</a:t>
            </a:r>
            <a:r>
              <a:rPr lang="tr-TR" b="1" dirty="0" err="1"/>
              <a:t>Kegel</a:t>
            </a:r>
            <a:r>
              <a:rPr lang="tr-TR" b="1" dirty="0"/>
              <a:t>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/>
              <a:t>Pelvik</a:t>
            </a:r>
            <a:r>
              <a:rPr lang="tr-TR" dirty="0"/>
              <a:t> taban kasları mesane, rektum ve </a:t>
            </a:r>
          </a:p>
          <a:p>
            <a:pPr marL="457200" lvl="1" indent="0">
              <a:buNone/>
            </a:pPr>
            <a:r>
              <a:rPr lang="tr-TR" dirty="0"/>
              <a:t>Kadınlarda </a:t>
            </a:r>
            <a:r>
              <a:rPr lang="tr-TR" dirty="0" err="1"/>
              <a:t>uterusu</a:t>
            </a:r>
            <a:r>
              <a:rPr lang="tr-TR" dirty="0"/>
              <a:t> desteklemektedir.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Yaşlanmaya bağlı veya başka nedenlerle</a:t>
            </a:r>
          </a:p>
          <a:p>
            <a:pPr marL="457200" lvl="1" indent="0">
              <a:buNone/>
            </a:pPr>
            <a:r>
              <a:rPr lang="tr-TR" dirty="0"/>
              <a:t>kaslarda zayıflama oluşabilir. (vajinal doğum,</a:t>
            </a:r>
          </a:p>
          <a:p>
            <a:pPr marL="457200" lvl="1" indent="0">
              <a:buNone/>
            </a:pPr>
            <a:r>
              <a:rPr lang="tr-TR" dirty="0" err="1"/>
              <a:t>obezite</a:t>
            </a:r>
            <a:r>
              <a:rPr lang="tr-TR" dirty="0"/>
              <a:t>, gebelik ve bazı cerrahiler)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27499D-C36E-468F-A834-128147F1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90" y="799452"/>
            <a:ext cx="4555447" cy="4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7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EC534AB-7B16-458A-87A0-035C48ED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6" y="571500"/>
            <a:ext cx="7334250" cy="54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27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DB6ED-2B40-4D0C-834F-2F98D5FE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F4AFCE-4039-45A6-9FE6-62188E4B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b="1" dirty="0" err="1"/>
              <a:t>Pelvik</a:t>
            </a:r>
            <a:r>
              <a:rPr lang="tr-TR" b="1" dirty="0"/>
              <a:t> Taban Egzersizleri (</a:t>
            </a:r>
            <a:r>
              <a:rPr lang="tr-TR" b="1" dirty="0" err="1"/>
              <a:t>Kegel</a:t>
            </a:r>
            <a:r>
              <a:rPr lang="tr-TR" b="1" dirty="0"/>
              <a:t>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Amaç </a:t>
            </a:r>
            <a:r>
              <a:rPr lang="tr-TR" sz="2800" dirty="0" err="1"/>
              <a:t>periüretral</a:t>
            </a:r>
            <a:r>
              <a:rPr lang="tr-TR" sz="2800" dirty="0"/>
              <a:t> ve </a:t>
            </a:r>
            <a:r>
              <a:rPr lang="tr-TR" sz="2800" dirty="0" err="1"/>
              <a:t>perivajinal</a:t>
            </a:r>
            <a:r>
              <a:rPr lang="tr-TR" sz="2800" dirty="0"/>
              <a:t> kasları güçlendirmek.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En çok stres </a:t>
            </a:r>
            <a:r>
              <a:rPr lang="tr-TR" sz="2800" dirty="0" err="1"/>
              <a:t>inkontinansın</a:t>
            </a:r>
            <a:r>
              <a:rPr lang="tr-TR" sz="2800" dirty="0"/>
              <a:t> tedavisinde faydalı olmakla birlikte, acil ve </a:t>
            </a:r>
            <a:r>
              <a:rPr lang="tr-TR" sz="2800" dirty="0" err="1"/>
              <a:t>mikst</a:t>
            </a:r>
            <a:r>
              <a:rPr lang="tr-TR" sz="2800" dirty="0"/>
              <a:t> </a:t>
            </a:r>
            <a:r>
              <a:rPr lang="tr-TR" sz="2800" dirty="0" err="1"/>
              <a:t>inkontinansta</a:t>
            </a:r>
            <a:r>
              <a:rPr lang="tr-TR" sz="2800" dirty="0"/>
              <a:t> da faydalıdır.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Başlangıçta hastalara </a:t>
            </a:r>
            <a:r>
              <a:rPr lang="tr-TR" sz="2800" dirty="0" err="1"/>
              <a:t>üretradan</a:t>
            </a:r>
            <a:r>
              <a:rPr lang="tr-TR" sz="2800" dirty="0"/>
              <a:t> idrar akışını durdurmaya çalışıyormuş gibi </a:t>
            </a:r>
            <a:r>
              <a:rPr lang="tr-TR" sz="2800" dirty="0" err="1"/>
              <a:t>genital</a:t>
            </a:r>
            <a:r>
              <a:rPr lang="tr-TR" sz="2800" dirty="0"/>
              <a:t> bölge kaslarını kasmaları söylenir ve böylece bu kasların farkına varmaları sağlanır.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Bunu yaparken sadece </a:t>
            </a:r>
            <a:r>
              <a:rPr lang="tr-TR" sz="2800" dirty="0" err="1"/>
              <a:t>pelvisin</a:t>
            </a:r>
            <a:r>
              <a:rPr lang="tr-TR" sz="2800" dirty="0"/>
              <a:t> ön tarafındaki kasları kasmalı, karın, </a:t>
            </a:r>
            <a:r>
              <a:rPr lang="tr-TR" sz="2800" dirty="0" err="1"/>
              <a:t>pelvik</a:t>
            </a:r>
            <a:r>
              <a:rPr lang="tr-TR" sz="2800" dirty="0"/>
              <a:t> veya uyluk kaslarını kasmamalıdır.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AB64C8-EBEA-450B-B8BC-CC4E7203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069" y="68103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D6758-C669-4DB8-8264-3C4D2C07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3423B3-8B23-4232-A73C-2A5E5604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Pelvik</a:t>
            </a:r>
            <a:r>
              <a:rPr lang="tr-TR" b="1" dirty="0"/>
              <a:t> Taban Egzersizleri (</a:t>
            </a:r>
            <a:r>
              <a:rPr lang="tr-TR" b="1" dirty="0" err="1"/>
              <a:t>Kegel</a:t>
            </a:r>
            <a:r>
              <a:rPr lang="tr-TR" b="1" dirty="0"/>
              <a:t>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Kaslar 10 saniye kasılıp 10 saniye gevşetilir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Günde 30 ile 80 kez tekrarlanır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Sonrasında hastalara, </a:t>
            </a:r>
            <a:r>
              <a:rPr lang="tr-TR" dirty="0" err="1"/>
              <a:t>inkontinans</a:t>
            </a:r>
            <a:r>
              <a:rPr lang="tr-TR" dirty="0"/>
              <a:t> epizotlarının oluşmasını engellemek için idrar kaçağı olan durumlardan önce veya bu esnada </a:t>
            </a:r>
            <a:r>
              <a:rPr lang="tr-TR" dirty="0" err="1"/>
              <a:t>pelvik</a:t>
            </a:r>
            <a:r>
              <a:rPr lang="tr-TR" dirty="0"/>
              <a:t> kaslarını kasmaları öğretilir.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132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C83949-5C49-4794-96E8-51425E12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7E4A95-5C33-4749-9871-0AAEDA37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err="1"/>
              <a:t>Biofeedback</a:t>
            </a:r>
            <a:endParaRPr lang="tr-TR" sz="2400" b="1" dirty="0"/>
          </a:p>
          <a:p>
            <a:pPr lvl="1">
              <a:lnSpc>
                <a:spcPct val="150000"/>
              </a:lnSpc>
            </a:pPr>
            <a:r>
              <a:rPr lang="tr-TR" dirty="0" err="1"/>
              <a:t>Vajene</a:t>
            </a:r>
            <a:r>
              <a:rPr lang="tr-TR" dirty="0"/>
              <a:t> yerleştirilen bir </a:t>
            </a:r>
            <a:r>
              <a:rPr lang="tr-TR" dirty="0" err="1"/>
              <a:t>perineometri</a:t>
            </a:r>
            <a:r>
              <a:rPr lang="tr-TR" dirty="0"/>
              <a:t> aleti ile hasta </a:t>
            </a:r>
            <a:r>
              <a:rPr lang="tr-TR" dirty="0" err="1"/>
              <a:t>pelvis</a:t>
            </a:r>
            <a:r>
              <a:rPr lang="tr-TR" dirty="0"/>
              <a:t> tabanını ne kadar kastığını ekranda görür veya sesini duyar.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Vajinal </a:t>
            </a:r>
            <a:r>
              <a:rPr lang="tr-TR" sz="2400" b="1" dirty="0" err="1"/>
              <a:t>konlar</a:t>
            </a:r>
            <a:endParaRPr lang="tr-TR" sz="2400" b="1" dirty="0"/>
          </a:p>
          <a:p>
            <a:pPr lvl="1">
              <a:lnSpc>
                <a:spcPct val="150000"/>
              </a:lnSpc>
            </a:pPr>
            <a:r>
              <a:rPr lang="tr-TR" dirty="0"/>
              <a:t>Hasta 20-90 gr ağırlıktaki </a:t>
            </a:r>
            <a:r>
              <a:rPr lang="tr-TR" dirty="0" err="1"/>
              <a:t>konları</a:t>
            </a:r>
            <a:r>
              <a:rPr lang="tr-TR" dirty="0"/>
              <a:t> sırayla </a:t>
            </a:r>
            <a:r>
              <a:rPr lang="tr-TR" dirty="0" err="1"/>
              <a:t>vajeninde</a:t>
            </a:r>
            <a:r>
              <a:rPr lang="tr-TR" dirty="0"/>
              <a:t> tutmaya çalışır.</a:t>
            </a:r>
          </a:p>
          <a:p>
            <a:pPr lvl="1">
              <a:lnSpc>
                <a:spcPct val="150000"/>
              </a:lnSpc>
            </a:pPr>
            <a:r>
              <a:rPr lang="tr-TR" dirty="0" err="1"/>
              <a:t>Pelvik</a:t>
            </a:r>
            <a:r>
              <a:rPr lang="tr-TR" dirty="0"/>
              <a:t> kasları </a:t>
            </a:r>
            <a:r>
              <a:rPr lang="tr-TR" dirty="0" err="1"/>
              <a:t>izometrik</a:t>
            </a:r>
            <a:r>
              <a:rPr lang="tr-TR" dirty="0"/>
              <a:t> olarak çalıştırır.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C1B05E-BA37-4407-B3A3-B3BDDAAC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1" y="246815"/>
            <a:ext cx="4939645" cy="24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7413BA-7C95-498A-AF45-DB69CD09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193BF8-4F61-44C1-A8D7-1AEEB5041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/>
              <a:t>Mesane egzersizi</a:t>
            </a:r>
          </a:p>
          <a:p>
            <a:r>
              <a:rPr lang="tr-TR" sz="2400" dirty="0"/>
              <a:t>Özellikle acil ve stres </a:t>
            </a:r>
            <a:r>
              <a:rPr lang="tr-TR" sz="2400" dirty="0" err="1"/>
              <a:t>inkontinansta</a:t>
            </a:r>
            <a:r>
              <a:rPr lang="tr-TR" sz="2400" dirty="0"/>
              <a:t> etkilidir.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Hastaların kendi idrar yapma reflekslerini kontrol etmesi amaçlanır.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Hastadan 1 haftalık işeme kaydı tutması istenir.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İnkontinans</a:t>
            </a:r>
            <a:r>
              <a:rPr lang="tr-TR" sz="2400" dirty="0"/>
              <a:t> atakları arasındaki süreden daha kısa aralıklarla idrara çıkması istenir.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Her tuvalete gittiğinde mümkün olduğunca mesanesini boşaltması söylenir.</a:t>
            </a:r>
          </a:p>
        </p:txBody>
      </p:sp>
    </p:spTree>
    <p:extLst>
      <p:ext uri="{BB962C8B-B14F-4D97-AF65-F5344CB8AC3E}">
        <p14:creationId xmlns:p14="http://schemas.microsoft.com/office/powerpoint/2010/main" val="3241891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EC1A8B-D290-4024-810D-C3681A9A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EBDD0-B94A-415A-85E3-32358990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300" b="1" dirty="0"/>
              <a:t>Mesane egzersizi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Programa uymayan saatlerde acil idrar yapma ihtiyacı oluşursa, gevşeme ve dikkatini dağıtma teknikleriyle ertelemeye çalışmalıdır.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Bu çok rahatsız edici olursa, hasta idrarını yapmalı fakat bir sonraki planlanmış zamanda yine tuvalete gitmeli ve boşaltabildiği kadar mesanesini boşaltmalıdır. 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Planlanmış idrar yapma süreleri her hafta kademeli olarak uzatılmalıdır.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768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06B9A-379E-4CAC-8933-E57929EF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572D23-71A6-4EAF-A648-5CA42FC70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85" y="1976453"/>
            <a:ext cx="10515600" cy="4351338"/>
          </a:xfrm>
        </p:spPr>
        <p:txBody>
          <a:bodyPr/>
          <a:lstStyle/>
          <a:p>
            <a:r>
              <a:rPr lang="tr-TR" b="1" dirty="0"/>
              <a:t>Zamanlanmış idrar yapma;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Bakıcıya bağımlı pasif bir tuvalet yardım programı.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Amaç mesane fonksiyonlarını geri getirmekten çok, </a:t>
            </a:r>
            <a:r>
              <a:rPr lang="tr-TR" dirty="0" err="1"/>
              <a:t>inkontinans</a:t>
            </a:r>
            <a:r>
              <a:rPr lang="tr-TR" dirty="0"/>
              <a:t> ataklarına engel olabilmek.</a:t>
            </a:r>
          </a:p>
          <a:p>
            <a:pPr lvl="1"/>
            <a:r>
              <a:rPr lang="tr-TR" dirty="0"/>
              <a:t>Bakıcı, gece dahil olmak üzere sabit aralıklarla programlanmış bir şekilde (genellikle 2-4 saatte bir) tuvalete gitmeyi sağlar.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84273A-ED30-4122-A669-3C6EB047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960" y="365125"/>
            <a:ext cx="3458655" cy="21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62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AC2DC1-BB8E-435D-B3E3-AAF0D6E3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C00B81-3D8E-4245-8784-9F100402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300" b="1" dirty="0"/>
              <a:t>Destekli idrar yapma;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Bakımevlerinde en çok kullanılan tekniktir.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Bakıcı, her 2 saatte bir hastaların kuru veya ıslak olma durumlarını sorup, idrar yapmaları doğrultusunda onları harekete geçirir.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Hastalar gerektiğinde tuvalet için destek alırlar ve tuvaleti kullandıkları ve kuru kaldıkları için övgü alırlar.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5416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415D1-8F1B-4077-BACB-D3550E96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A53E2B-20F6-4436-A8D7-C255F1B1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2" y="159938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4500" b="1" dirty="0">
                <a:solidFill>
                  <a:srgbClr val="FF0000"/>
                </a:solidFill>
              </a:rPr>
              <a:t>2) Farmakolojik Tedavi</a:t>
            </a:r>
          </a:p>
          <a:p>
            <a:pPr>
              <a:lnSpc>
                <a:spcPct val="150000"/>
              </a:lnSpc>
            </a:pPr>
            <a:r>
              <a:rPr lang="tr-TR" sz="4500" dirty="0"/>
              <a:t>Acil </a:t>
            </a:r>
            <a:r>
              <a:rPr lang="tr-TR" sz="4500" dirty="0" err="1"/>
              <a:t>inkontinans</a:t>
            </a:r>
            <a:endParaRPr lang="tr-TR" sz="4500" dirty="0"/>
          </a:p>
          <a:p>
            <a:pPr lvl="1">
              <a:lnSpc>
                <a:spcPct val="150000"/>
              </a:lnSpc>
            </a:pPr>
            <a:r>
              <a:rPr lang="tr-TR" sz="3200" b="1" dirty="0" err="1"/>
              <a:t>Antikolinerjik</a:t>
            </a:r>
            <a:r>
              <a:rPr lang="tr-TR" sz="3200" b="1" dirty="0"/>
              <a:t> ilaçlar</a:t>
            </a:r>
            <a:r>
              <a:rPr lang="tr-TR" sz="3200" dirty="0"/>
              <a:t>;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err="1"/>
              <a:t>Oksibutinin</a:t>
            </a:r>
            <a:r>
              <a:rPr lang="tr-TR" sz="3200" dirty="0"/>
              <a:t> ; </a:t>
            </a:r>
            <a:r>
              <a:rPr lang="tr-TR" sz="3200" dirty="0" err="1"/>
              <a:t>Transdermal</a:t>
            </a:r>
            <a:r>
              <a:rPr lang="tr-TR" sz="3200" dirty="0"/>
              <a:t> yama formu (</a:t>
            </a:r>
            <a:r>
              <a:rPr lang="tr-TR" sz="3200" dirty="0" err="1"/>
              <a:t>Oxytrol</a:t>
            </a:r>
            <a:r>
              <a:rPr lang="tr-TR" sz="3200" dirty="0"/>
              <a:t>) haftada 2 kere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tr-TR" sz="3200" dirty="0"/>
              <a:t>                            Uzun etkili formu (</a:t>
            </a:r>
            <a:r>
              <a:rPr lang="tr-TR" sz="3200" dirty="0" err="1"/>
              <a:t>Ditropan</a:t>
            </a:r>
            <a:r>
              <a:rPr lang="tr-TR" sz="3200" dirty="0"/>
              <a:t> XL) 1*1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err="1"/>
              <a:t>Tolterodin</a:t>
            </a:r>
            <a:r>
              <a:rPr lang="tr-TR" sz="3200" dirty="0"/>
              <a:t> ; Kısa (</a:t>
            </a:r>
            <a:r>
              <a:rPr lang="tr-TR" sz="3200" dirty="0" err="1"/>
              <a:t>Detrol</a:t>
            </a:r>
            <a:r>
              <a:rPr lang="tr-TR" sz="3200" dirty="0"/>
              <a:t>) ve uzun (</a:t>
            </a:r>
            <a:r>
              <a:rPr lang="tr-TR" sz="3200" dirty="0" err="1"/>
              <a:t>Detrol</a:t>
            </a:r>
            <a:r>
              <a:rPr lang="tr-TR" sz="3200" dirty="0"/>
              <a:t> LA) formu 1*1 veya 2*1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Yeni nesil ilaçlar ; </a:t>
            </a:r>
            <a:r>
              <a:rPr lang="tr-TR" sz="3200" dirty="0" err="1"/>
              <a:t>Solifenasin</a:t>
            </a:r>
            <a:r>
              <a:rPr lang="tr-TR" sz="3200" dirty="0"/>
              <a:t> (</a:t>
            </a:r>
            <a:r>
              <a:rPr lang="tr-TR" sz="3200" dirty="0" err="1"/>
              <a:t>Vesicare</a:t>
            </a:r>
            <a:r>
              <a:rPr lang="tr-TR" sz="3200" dirty="0"/>
              <a:t>)   1*1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tr-TR" sz="3200" dirty="0"/>
              <a:t>                                    </a:t>
            </a:r>
            <a:r>
              <a:rPr lang="tr-TR" sz="3200" dirty="0" err="1"/>
              <a:t>Dorifenasin</a:t>
            </a:r>
            <a:r>
              <a:rPr lang="tr-TR" sz="3200" dirty="0"/>
              <a:t> (</a:t>
            </a:r>
            <a:r>
              <a:rPr lang="tr-TR" sz="3200" dirty="0" err="1"/>
              <a:t>Enablex</a:t>
            </a:r>
            <a:r>
              <a:rPr lang="tr-TR" sz="3200" dirty="0"/>
              <a:t>)   1*1</a:t>
            </a:r>
          </a:p>
          <a:p>
            <a:pPr lvl="1">
              <a:lnSpc>
                <a:spcPct val="150000"/>
              </a:lnSpc>
            </a:pPr>
            <a:r>
              <a:rPr lang="tr-TR" sz="3200" b="1" dirty="0" err="1"/>
              <a:t>Trisiklik</a:t>
            </a:r>
            <a:r>
              <a:rPr lang="tr-TR" sz="3200" b="1" dirty="0"/>
              <a:t> </a:t>
            </a:r>
            <a:r>
              <a:rPr lang="tr-TR" sz="3200" b="1" dirty="0" err="1"/>
              <a:t>antidepresanlar</a:t>
            </a:r>
            <a:r>
              <a:rPr lang="tr-TR" sz="3200" b="1" dirty="0"/>
              <a:t> </a:t>
            </a:r>
            <a:r>
              <a:rPr lang="tr-TR" sz="3200" dirty="0"/>
              <a:t>(</a:t>
            </a:r>
            <a:r>
              <a:rPr lang="tr-TR" sz="3200" dirty="0" err="1"/>
              <a:t>İmipramin</a:t>
            </a:r>
            <a:r>
              <a:rPr lang="tr-TR" sz="32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681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6FFFD7-CF3D-4A6D-A5CF-7B086A91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İşeme Fizyolojisi</a:t>
            </a:r>
            <a:endParaRPr lang="tr-TR" sz="4000" dirty="0">
              <a:latin typeface="+mn-lt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C9C57B5-07A6-43DE-8158-37183AFE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1" y="1843123"/>
            <a:ext cx="9024700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1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BE30AD-2FDC-4395-B86B-3720162A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E47F1-022A-4E77-9130-73C06DC0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0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FF0000"/>
                </a:solidFill>
              </a:rPr>
              <a:t>2) Farmakolojik Tedavi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Stres </a:t>
            </a:r>
            <a:r>
              <a:rPr lang="tr-TR" sz="2400" dirty="0" err="1"/>
              <a:t>İnkontinansı</a:t>
            </a:r>
            <a:endParaRPr lang="tr-TR" sz="2400" dirty="0"/>
          </a:p>
          <a:p>
            <a:pPr lvl="1">
              <a:lnSpc>
                <a:spcPct val="150000"/>
              </a:lnSpc>
            </a:pPr>
            <a:r>
              <a:rPr lang="tr-TR" dirty="0"/>
              <a:t>alfa-</a:t>
            </a:r>
            <a:r>
              <a:rPr lang="tr-TR" dirty="0" err="1"/>
              <a:t>agonist</a:t>
            </a:r>
            <a:r>
              <a:rPr lang="tr-TR" dirty="0"/>
              <a:t> (</a:t>
            </a:r>
            <a:r>
              <a:rPr lang="tr-TR" dirty="0" err="1"/>
              <a:t>Psödöefedrin</a:t>
            </a:r>
            <a:r>
              <a:rPr lang="tr-TR" dirty="0"/>
              <a:t>- günde 3 kez 15-60 mg)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östrojen tedavisi önerilmemekte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Taşma </a:t>
            </a:r>
            <a:r>
              <a:rPr lang="tr-TR" sz="2400" dirty="0" err="1"/>
              <a:t>inkontinansı</a:t>
            </a:r>
            <a:endParaRPr lang="tr-TR" sz="2400" dirty="0"/>
          </a:p>
          <a:p>
            <a:pPr lvl="1">
              <a:lnSpc>
                <a:spcPct val="150000"/>
              </a:lnSpc>
            </a:pPr>
            <a:r>
              <a:rPr lang="tr-TR" dirty="0" err="1"/>
              <a:t>Betanekol</a:t>
            </a:r>
            <a:r>
              <a:rPr lang="tr-TR" dirty="0"/>
              <a:t> (Mesane </a:t>
            </a:r>
            <a:r>
              <a:rPr lang="tr-TR" dirty="0" err="1"/>
              <a:t>kontraksiyon</a:t>
            </a:r>
            <a:r>
              <a:rPr lang="tr-TR" dirty="0"/>
              <a:t> bozukluğu varsa– cilt altı kullanım)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Mesane çıkışı obstrüksiyonu ile ilişkili taşma </a:t>
            </a:r>
            <a:r>
              <a:rPr lang="tr-TR" dirty="0" err="1"/>
              <a:t>inkontinansında</a:t>
            </a:r>
            <a:r>
              <a:rPr lang="tr-TR" dirty="0"/>
              <a:t> </a:t>
            </a:r>
            <a:r>
              <a:rPr lang="tr-TR" dirty="0" err="1"/>
              <a:t>primer</a:t>
            </a:r>
            <a:r>
              <a:rPr lang="tr-TR" dirty="0"/>
              <a:t> tedavi obstrüksiyonun giderilmesi olduğundan genellikle ilaç </a:t>
            </a:r>
            <a:r>
              <a:rPr lang="tr-TR" dirty="0" err="1"/>
              <a:t>tdv</a:t>
            </a:r>
            <a:r>
              <a:rPr lang="tr-TR" dirty="0"/>
              <a:t> verilmez.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278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30CBF-1560-4EA4-8235-65E7F0D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9035E1-F09F-4B4A-A9E5-D3D1B24C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solidFill>
                  <a:srgbClr val="FF0000"/>
                </a:solidFill>
              </a:rPr>
              <a:t>3) Cerrahi Girişim</a:t>
            </a:r>
          </a:p>
          <a:p>
            <a:pPr>
              <a:lnSpc>
                <a:spcPct val="150000"/>
              </a:lnSpc>
            </a:pPr>
            <a:r>
              <a:rPr lang="tr-TR" sz="2600" b="1" dirty="0"/>
              <a:t>Anatomik anomaliler</a:t>
            </a:r>
            <a:r>
              <a:rPr lang="tr-TR" sz="2600" dirty="0"/>
              <a:t>den kaynaklanan </a:t>
            </a:r>
            <a:r>
              <a:rPr lang="tr-TR" sz="2600" dirty="0" err="1"/>
              <a:t>inkontinansta</a:t>
            </a:r>
            <a:r>
              <a:rPr lang="tr-TR" sz="2600" dirty="0"/>
              <a:t> (</a:t>
            </a:r>
            <a:r>
              <a:rPr lang="tr-TR" sz="2600" dirty="0" err="1"/>
              <a:t>sistosel</a:t>
            </a:r>
            <a:r>
              <a:rPr lang="tr-TR" sz="2600" dirty="0"/>
              <a:t>, </a:t>
            </a:r>
            <a:r>
              <a:rPr lang="tr-TR" sz="2600" dirty="0" err="1"/>
              <a:t>prolapsus</a:t>
            </a:r>
            <a:r>
              <a:rPr lang="tr-TR" sz="2600" dirty="0"/>
              <a:t> vb.)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Mesane çıkış </a:t>
            </a:r>
            <a:r>
              <a:rPr lang="tr-TR" sz="2600" b="1" dirty="0" err="1"/>
              <a:t>obtrüksiyonunda</a:t>
            </a:r>
            <a:r>
              <a:rPr lang="tr-TR" sz="2600" b="1" dirty="0"/>
              <a:t> </a:t>
            </a:r>
          </a:p>
          <a:p>
            <a:pPr>
              <a:lnSpc>
                <a:spcPct val="150000"/>
              </a:lnSpc>
            </a:pPr>
            <a:r>
              <a:rPr lang="tr-TR" sz="2600" b="1" dirty="0"/>
              <a:t>Stres veya </a:t>
            </a:r>
            <a:r>
              <a:rPr lang="tr-TR" sz="2600" b="1" dirty="0" err="1"/>
              <a:t>primer</a:t>
            </a:r>
            <a:r>
              <a:rPr lang="tr-TR" sz="2600" b="1" dirty="0"/>
              <a:t> bileşeni stres olan </a:t>
            </a:r>
            <a:r>
              <a:rPr lang="tr-TR" sz="2600" b="1" dirty="0" err="1"/>
              <a:t>mikst</a:t>
            </a:r>
            <a:r>
              <a:rPr lang="tr-TR" sz="2600" b="1" dirty="0"/>
              <a:t> tip </a:t>
            </a:r>
            <a:r>
              <a:rPr lang="tr-TR" sz="2600" b="1" dirty="0" err="1"/>
              <a:t>inkontinansta</a:t>
            </a:r>
            <a:r>
              <a:rPr lang="tr-TR" sz="2600" b="1" dirty="0"/>
              <a:t> </a:t>
            </a:r>
            <a:r>
              <a:rPr lang="tr-TR" sz="2600" dirty="0"/>
              <a:t>(</a:t>
            </a:r>
            <a:r>
              <a:rPr lang="tr-TR" sz="2600" dirty="0" err="1"/>
              <a:t>periüretral</a:t>
            </a:r>
            <a:r>
              <a:rPr lang="tr-TR" sz="2600" dirty="0"/>
              <a:t> hacim yapıcı ajanlar, </a:t>
            </a:r>
            <a:r>
              <a:rPr lang="tr-TR" sz="2600" dirty="0" err="1"/>
              <a:t>transvajinal</a:t>
            </a:r>
            <a:r>
              <a:rPr lang="tr-TR" sz="2600" dirty="0"/>
              <a:t> sıvılar, </a:t>
            </a:r>
            <a:r>
              <a:rPr lang="tr-TR" sz="2600" dirty="0" err="1"/>
              <a:t>retropubik</a:t>
            </a:r>
            <a:r>
              <a:rPr lang="tr-TR" sz="2600" dirty="0"/>
              <a:t> sıvıların enjeksiyonu, askılar ve </a:t>
            </a:r>
            <a:r>
              <a:rPr lang="tr-TR" sz="2600" dirty="0" err="1"/>
              <a:t>sfinkter</a:t>
            </a:r>
            <a:r>
              <a:rPr lang="tr-TR" sz="2600" dirty="0"/>
              <a:t> protezler)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2EE388-594E-4D83-9B83-54420156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65125"/>
            <a:ext cx="4391025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2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B9E090-50DB-407E-B5D3-B389717D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B88BC7-E607-4D28-8DC9-A3DD42C5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/>
              <a:t>Elektriksel Uyarı</a:t>
            </a:r>
          </a:p>
          <a:p>
            <a:pPr lvl="1">
              <a:lnSpc>
                <a:spcPct val="150000"/>
              </a:lnSpc>
            </a:pP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/>
              <a:t>Bu araçlar, </a:t>
            </a:r>
            <a:r>
              <a:rPr lang="tr-TR" sz="2000" dirty="0" err="1"/>
              <a:t>inkontinans</a:t>
            </a:r>
            <a:r>
              <a:rPr lang="tr-TR" sz="2000" dirty="0"/>
              <a:t> tedavisinde diğer tedavi metotlarına cevap alınamadığı durumlarda bazen kullanılırlar. 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Amaçları </a:t>
            </a:r>
            <a:r>
              <a:rPr lang="tr-TR" sz="2000" dirty="0" err="1"/>
              <a:t>pelvik</a:t>
            </a:r>
            <a:r>
              <a:rPr lang="tr-TR" sz="2000" dirty="0"/>
              <a:t> taban kaslarının kasılmasını uyarmak ve/veya aşırı aktif mesane kasılmalarını engellemektir.</a:t>
            </a:r>
          </a:p>
          <a:p>
            <a:pPr lvl="1">
              <a:lnSpc>
                <a:spcPct val="150000"/>
              </a:lnSpc>
            </a:pPr>
            <a:r>
              <a:rPr lang="tr-TR" sz="2000" dirty="0" err="1"/>
              <a:t>Non-invaziv</a:t>
            </a:r>
            <a:r>
              <a:rPr lang="tr-TR" sz="2000" dirty="0"/>
              <a:t> uyarı </a:t>
            </a:r>
            <a:r>
              <a:rPr lang="tr-TR" sz="2000" dirty="0" err="1"/>
              <a:t>elektrodları</a:t>
            </a:r>
            <a:r>
              <a:rPr lang="tr-TR" sz="2000" dirty="0"/>
              <a:t> vajina veya anüse yerleştirilebilir.</a:t>
            </a:r>
          </a:p>
          <a:p>
            <a:pPr lvl="1">
              <a:lnSpc>
                <a:spcPct val="150000"/>
              </a:lnSpc>
            </a:pPr>
            <a:r>
              <a:rPr lang="tr-TR" sz="2000" dirty="0" err="1"/>
              <a:t>Elektrodlar</a:t>
            </a:r>
            <a:r>
              <a:rPr lang="tr-TR" sz="2000" dirty="0"/>
              <a:t> </a:t>
            </a:r>
            <a:r>
              <a:rPr lang="tr-TR" sz="2000" dirty="0" err="1"/>
              <a:t>sakral</a:t>
            </a:r>
            <a:r>
              <a:rPr lang="tr-TR" sz="2000" dirty="0"/>
              <a:t> sinir köklerine, mesane veya </a:t>
            </a:r>
            <a:r>
              <a:rPr lang="tr-TR" sz="2000" dirty="0" err="1"/>
              <a:t>tibial</a:t>
            </a:r>
            <a:r>
              <a:rPr lang="tr-TR" sz="2000" dirty="0"/>
              <a:t> sinire de </a:t>
            </a:r>
            <a:r>
              <a:rPr lang="tr-TR" sz="2000" dirty="0" err="1"/>
              <a:t>yerleştirlebilir</a:t>
            </a:r>
            <a:r>
              <a:rPr lang="tr-TR" sz="2000" dirty="0"/>
              <a:t>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DF0CEB-E50F-473D-8FAD-92511822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156033"/>
            <a:ext cx="4238625" cy="27776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B92A771-6256-4F28-8FBB-8585853E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365125"/>
            <a:ext cx="340995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7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CDB8C-D204-4B8B-9A72-391E7117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A530B5-0813-4D8C-8502-18C2A746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000" b="1" dirty="0"/>
              <a:t>Bezler, Giysiler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Primer</a:t>
            </a:r>
            <a:r>
              <a:rPr lang="tr-TR" sz="2400" dirty="0"/>
              <a:t> tedavi olarak önerilmezler.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Kişi ilaçların yan etkilerini </a:t>
            </a:r>
            <a:r>
              <a:rPr lang="tr-TR" sz="2400" dirty="0" err="1"/>
              <a:t>tolere</a:t>
            </a:r>
            <a:r>
              <a:rPr lang="tr-TR" sz="2400" dirty="0"/>
              <a:t> edemiyorsa ve cerrahi tedavi için uygun değilse kullanılabilirler.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Pet ve özel giysilerin amacı </a:t>
            </a:r>
            <a:r>
              <a:rPr lang="tr-TR" sz="2400" b="1" dirty="0"/>
              <a:t>kaçan idrarı toplamak ve cilde dokunmasını engellemektir</a:t>
            </a:r>
            <a:r>
              <a:rPr lang="tr-T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Yapılan çalışmalara göre; </a:t>
            </a:r>
            <a:r>
              <a:rPr lang="tr-TR" sz="2400" b="1" dirty="0"/>
              <a:t>tek kullanımlık ürünler</a:t>
            </a:r>
            <a:r>
              <a:rPr lang="tr-TR" sz="2400" dirty="0"/>
              <a:t>, devamlı kullanılanlara oranla cilt problemlerine daha az yol açmaktadır.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217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C5394-B9AB-4F07-A580-F3C60E0D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39AE0C-5CE1-4158-8DA0-0990F1CE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300" b="1" dirty="0" err="1"/>
              <a:t>Kateterizasyon</a:t>
            </a:r>
            <a:endParaRPr lang="tr-TR" sz="3300" b="1" dirty="0"/>
          </a:p>
          <a:p>
            <a:pPr>
              <a:lnSpc>
                <a:spcPct val="150000"/>
              </a:lnSpc>
            </a:pPr>
            <a:r>
              <a:rPr lang="tr-TR" sz="2900" dirty="0"/>
              <a:t>Genel kural olarak </a:t>
            </a:r>
            <a:r>
              <a:rPr lang="tr-TR" sz="2900" dirty="0" err="1"/>
              <a:t>üretral</a:t>
            </a:r>
            <a:r>
              <a:rPr lang="tr-TR" sz="2900" dirty="0"/>
              <a:t> </a:t>
            </a:r>
            <a:r>
              <a:rPr lang="tr-TR" sz="2900" dirty="0" err="1"/>
              <a:t>kateterizasyondan</a:t>
            </a:r>
            <a:r>
              <a:rPr lang="tr-TR" sz="2900" dirty="0"/>
              <a:t> kaçınılması gerekse de, </a:t>
            </a:r>
            <a:r>
              <a:rPr lang="tr-TR" sz="2900" b="1" dirty="0"/>
              <a:t>taşma </a:t>
            </a:r>
            <a:r>
              <a:rPr lang="tr-TR" sz="2900" b="1" dirty="0" err="1"/>
              <a:t>inkontinansı</a:t>
            </a:r>
            <a:r>
              <a:rPr lang="tr-TR" sz="2900" dirty="0"/>
              <a:t> olan ve diğer yöntemlerle düzeltilemeyen bazı olgularda kullanılması gerekir. </a:t>
            </a:r>
          </a:p>
          <a:p>
            <a:pPr>
              <a:lnSpc>
                <a:spcPct val="150000"/>
              </a:lnSpc>
            </a:pPr>
            <a:r>
              <a:rPr lang="tr-TR" sz="2900" dirty="0" err="1"/>
              <a:t>İnternal</a:t>
            </a:r>
            <a:r>
              <a:rPr lang="tr-TR" sz="2900" dirty="0"/>
              <a:t> </a:t>
            </a:r>
            <a:r>
              <a:rPr lang="tr-TR" sz="2900" dirty="0" err="1"/>
              <a:t>kateterizasyon</a:t>
            </a:r>
            <a:r>
              <a:rPr lang="tr-TR" sz="2900" dirty="0"/>
              <a:t> gerektiğinde; </a:t>
            </a:r>
            <a:r>
              <a:rPr lang="tr-TR" sz="2900" b="1" dirty="0"/>
              <a:t>aralıklı veya </a:t>
            </a:r>
            <a:r>
              <a:rPr lang="tr-TR" sz="2900" b="1" dirty="0" err="1"/>
              <a:t>suprapubik</a:t>
            </a:r>
            <a:r>
              <a:rPr lang="tr-TR" sz="2900" b="1" dirty="0"/>
              <a:t> </a:t>
            </a:r>
            <a:r>
              <a:rPr lang="tr-TR" sz="2900" b="1" dirty="0" err="1"/>
              <a:t>kateterizasyon</a:t>
            </a:r>
            <a:r>
              <a:rPr lang="tr-TR" sz="2900" b="1" dirty="0"/>
              <a:t> </a:t>
            </a:r>
            <a:r>
              <a:rPr lang="tr-TR" sz="2900" dirty="0"/>
              <a:t>kalıcıya oranla </a:t>
            </a:r>
            <a:r>
              <a:rPr lang="tr-TR" sz="2900" b="1" dirty="0"/>
              <a:t>daha az oranda </a:t>
            </a:r>
            <a:r>
              <a:rPr lang="tr-TR" sz="2900" b="1" dirty="0" err="1"/>
              <a:t>bakteriüriye</a:t>
            </a:r>
            <a:r>
              <a:rPr lang="tr-TR" sz="2900" b="1" dirty="0"/>
              <a:t> </a:t>
            </a:r>
            <a:r>
              <a:rPr lang="tr-TR" sz="2900" dirty="0"/>
              <a:t>sebep olur. Bu sebeple daha çok tercih edilir.</a:t>
            </a:r>
          </a:p>
          <a:p>
            <a:pPr>
              <a:lnSpc>
                <a:spcPct val="150000"/>
              </a:lnSpc>
            </a:pPr>
            <a:r>
              <a:rPr lang="tr-TR" sz="2900" dirty="0"/>
              <a:t>Kalıcı </a:t>
            </a:r>
            <a:r>
              <a:rPr lang="tr-TR" sz="2900" dirty="0" err="1"/>
              <a:t>üriner</a:t>
            </a:r>
            <a:r>
              <a:rPr lang="tr-TR" sz="2900" dirty="0"/>
              <a:t> </a:t>
            </a:r>
            <a:r>
              <a:rPr lang="tr-TR" sz="2900" dirty="0" err="1"/>
              <a:t>kateter</a:t>
            </a:r>
            <a:r>
              <a:rPr lang="tr-TR" sz="2900" dirty="0"/>
              <a:t> ise;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Terminal dönem hastaların konforunu arttırmak için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 err="1"/>
              <a:t>Dekübit</a:t>
            </a:r>
            <a:r>
              <a:rPr lang="tr-TR" sz="2900" dirty="0"/>
              <a:t> ülserlerinin </a:t>
            </a:r>
            <a:r>
              <a:rPr lang="tr-TR" sz="2900" dirty="0" err="1"/>
              <a:t>infekte</a:t>
            </a:r>
            <a:r>
              <a:rPr lang="tr-TR" sz="2900" dirty="0"/>
              <a:t> olmasına engel olmak için ve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Ameliyat olamayacak çıkış </a:t>
            </a:r>
            <a:r>
              <a:rPr lang="tr-TR" sz="2900" dirty="0" err="1"/>
              <a:t>obstrüksiyonlu</a:t>
            </a:r>
            <a:r>
              <a:rPr lang="tr-TR" sz="2900" dirty="0"/>
              <a:t> hastalarda kullanılabilir.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7FFAF2-CBD8-44A3-843B-079E0805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0" y="365125"/>
            <a:ext cx="378142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1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F9B95-1752-4060-A0FC-9A8F6F2D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C9CC79-6626-4CEC-B9CF-C2C5AEB7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000" b="1" dirty="0" err="1"/>
              <a:t>Peserler</a:t>
            </a:r>
            <a:endParaRPr lang="tr-TR" sz="3000" b="1" dirty="0"/>
          </a:p>
          <a:p>
            <a:pPr>
              <a:lnSpc>
                <a:spcPct val="150000"/>
              </a:lnSpc>
            </a:pPr>
            <a:r>
              <a:rPr lang="tr-TR" sz="2600" b="1" dirty="0" err="1"/>
              <a:t>Genitoüretral</a:t>
            </a:r>
            <a:r>
              <a:rPr lang="tr-TR" sz="2600" b="1" dirty="0"/>
              <a:t> </a:t>
            </a:r>
            <a:r>
              <a:rPr lang="tr-TR" sz="2600" b="1" dirty="0" err="1"/>
              <a:t>prolapsusta</a:t>
            </a:r>
            <a:r>
              <a:rPr lang="tr-TR" sz="2600" b="1" dirty="0"/>
              <a:t> </a:t>
            </a:r>
            <a:r>
              <a:rPr lang="tr-TR" sz="2600" dirty="0" err="1"/>
              <a:t>pelvik</a:t>
            </a:r>
            <a:r>
              <a:rPr lang="tr-TR" sz="2600" dirty="0"/>
              <a:t> organların pozisyonunu desteklemek için </a:t>
            </a:r>
            <a:r>
              <a:rPr lang="tr-TR" sz="2600" b="1" dirty="0" err="1"/>
              <a:t>intravajinal</a:t>
            </a:r>
            <a:r>
              <a:rPr lang="tr-TR" sz="2600" b="1" dirty="0"/>
              <a:t> olarak </a:t>
            </a:r>
            <a:r>
              <a:rPr lang="tr-TR" sz="2600" dirty="0"/>
              <a:t>kullanılan araçlardır. </a:t>
            </a:r>
          </a:p>
          <a:p>
            <a:pPr>
              <a:lnSpc>
                <a:spcPct val="150000"/>
              </a:lnSpc>
            </a:pPr>
            <a:r>
              <a:rPr lang="tr-TR" sz="2600" b="1" dirty="0" err="1"/>
              <a:t>İnkontinans</a:t>
            </a:r>
            <a:r>
              <a:rPr lang="tr-TR" sz="2600" b="1" dirty="0"/>
              <a:t> konusunda kullanımı ile ilgili yeterli bilgi bulunmasa da </a:t>
            </a:r>
            <a:r>
              <a:rPr lang="tr-TR" sz="2600" dirty="0"/>
              <a:t>cerrahi için zayıf aday kabul edilen veya cerrahiyi kabul etmeyen ve diğer tedavilere cevap vermeyen </a:t>
            </a:r>
            <a:r>
              <a:rPr lang="tr-TR" sz="2600" b="1" dirty="0"/>
              <a:t>bazı stres </a:t>
            </a:r>
            <a:r>
              <a:rPr lang="tr-TR" sz="2600" b="1" dirty="0" err="1"/>
              <a:t>inkontinans</a:t>
            </a:r>
            <a:r>
              <a:rPr lang="tr-TR" sz="2600" b="1" dirty="0"/>
              <a:t> olgularında </a:t>
            </a:r>
            <a:r>
              <a:rPr lang="tr-TR" sz="2600" dirty="0"/>
              <a:t>başarılı sonuçlar alınabilmektedir.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6A75F6-1CF5-4C6E-BEFD-70376FC6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023" y="365126"/>
            <a:ext cx="4150052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3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39A44-FC05-40AD-92DF-12616D2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Birinci Basamakta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49CFB2-B4E7-4382-814C-037B129F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Komplike olmamış acil, stres veya bu iki tipin birleşimiyle oluşan </a:t>
            </a:r>
            <a:r>
              <a:rPr lang="tr-TR" dirty="0" err="1"/>
              <a:t>mikst</a:t>
            </a:r>
            <a:r>
              <a:rPr lang="tr-TR" dirty="0"/>
              <a:t> tip </a:t>
            </a:r>
            <a:r>
              <a:rPr lang="tr-TR" dirty="0" err="1"/>
              <a:t>inkontinans</a:t>
            </a:r>
            <a:r>
              <a:rPr lang="tr-TR" dirty="0"/>
              <a:t> tedavisi </a:t>
            </a:r>
            <a:r>
              <a:rPr lang="tr-TR" b="1" dirty="0"/>
              <a:t>aile hekimi tarafından </a:t>
            </a:r>
            <a:r>
              <a:rPr lang="tr-TR" dirty="0"/>
              <a:t>başlatılabilir.</a:t>
            </a:r>
          </a:p>
          <a:p>
            <a:pPr>
              <a:lnSpc>
                <a:spcPct val="150000"/>
              </a:lnSpc>
            </a:pPr>
            <a:r>
              <a:rPr lang="tr-TR" dirty="0"/>
              <a:t>Eğer hastanın PVR artışı ile açıkça ortaya konan </a:t>
            </a:r>
            <a:r>
              <a:rPr lang="tr-TR" b="1" dirty="0"/>
              <a:t>taşma </a:t>
            </a:r>
            <a:r>
              <a:rPr lang="tr-TR" b="1" dirty="0" err="1"/>
              <a:t>inkontinansı</a:t>
            </a:r>
            <a:r>
              <a:rPr lang="tr-TR" b="1" dirty="0"/>
              <a:t> </a:t>
            </a:r>
            <a:r>
              <a:rPr lang="tr-TR" dirty="0"/>
              <a:t>varsa obstrüksiyon ihtimaline karşı </a:t>
            </a:r>
            <a:r>
              <a:rPr lang="tr-TR" b="1" dirty="0"/>
              <a:t>sevk edilmelidir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353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E2A896-E651-4B0A-A3C7-1BC64F4B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95EB93-1B70-4343-9616-A28ACA82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Taşma </a:t>
            </a:r>
            <a:r>
              <a:rPr lang="tr-TR" dirty="0" err="1"/>
              <a:t>inkontinansı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İnkontinansın</a:t>
            </a:r>
            <a:r>
              <a:rPr lang="tr-TR" dirty="0"/>
              <a:t> tipi veya nedeninin kesinleştirilemediği durumlar </a:t>
            </a:r>
          </a:p>
          <a:p>
            <a:pPr>
              <a:lnSpc>
                <a:spcPct val="150000"/>
              </a:lnSpc>
            </a:pPr>
            <a:r>
              <a:rPr lang="tr-TR" dirty="0"/>
              <a:t>Tekrarlayan </a:t>
            </a:r>
            <a:r>
              <a:rPr lang="tr-TR" dirty="0" err="1"/>
              <a:t>semptomatik</a:t>
            </a:r>
            <a:r>
              <a:rPr lang="tr-TR" dirty="0"/>
              <a:t> idrar yolu </a:t>
            </a:r>
            <a:r>
              <a:rPr lang="tr-TR" dirty="0" err="1"/>
              <a:t>infeksiyonu</a:t>
            </a:r>
            <a:r>
              <a:rPr lang="tr-TR" dirty="0"/>
              <a:t> ile ilişkili </a:t>
            </a:r>
            <a:r>
              <a:rPr lang="tr-TR" dirty="0" err="1"/>
              <a:t>inkontinans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Enfeksiyonsuz</a:t>
            </a:r>
            <a:r>
              <a:rPr lang="tr-TR" dirty="0"/>
              <a:t> </a:t>
            </a:r>
            <a:r>
              <a:rPr lang="tr-TR" dirty="0" err="1"/>
              <a:t>hematüri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Daha önceden </a:t>
            </a:r>
            <a:r>
              <a:rPr lang="tr-TR" dirty="0" err="1"/>
              <a:t>pelvik</a:t>
            </a:r>
            <a:r>
              <a:rPr lang="tr-TR" dirty="0"/>
              <a:t> cerrahi veya radyasyon tedavisi öyküsü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073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4F1692-5DE5-492B-B396-E100E195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8E4AE7-AF7D-491E-9ED3-C86C0F66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22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Belirgin </a:t>
            </a:r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prolapsus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Prostat kanseri şüphesi</a:t>
            </a:r>
          </a:p>
          <a:p>
            <a:pPr>
              <a:lnSpc>
                <a:spcPct val="150000"/>
              </a:lnSpc>
            </a:pPr>
            <a:r>
              <a:rPr lang="tr-TR" dirty="0"/>
              <a:t>Semptomlarla fizik muayene bulguları arasında uyumsuzluk </a:t>
            </a:r>
          </a:p>
          <a:p>
            <a:pPr>
              <a:lnSpc>
                <a:spcPct val="150000"/>
              </a:lnSpc>
            </a:pPr>
            <a:r>
              <a:rPr lang="tr-TR" dirty="0"/>
              <a:t>Ö</a:t>
            </a:r>
            <a:r>
              <a:rPr lang="tr-TR"/>
              <a:t>n </a:t>
            </a:r>
            <a:r>
              <a:rPr lang="tr-TR" dirty="0"/>
              <a:t>tanıya dayanarak yapılan tedavi girişiminden beklenen yanıtın alınamaması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218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405ED6-CC86-452D-B359-8176F80C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Kaynakça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73733-FDD5-45B8-BE17-413B161C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Current</a:t>
            </a:r>
            <a:r>
              <a:rPr lang="tr-TR" sz="2400" dirty="0"/>
              <a:t> Aile hekimliği Tanı ve Tedavi </a:t>
            </a:r>
          </a:p>
          <a:p>
            <a:r>
              <a:rPr lang="tr-TR" sz="2400" dirty="0"/>
              <a:t>Türk Üroloji Derneği-  </a:t>
            </a:r>
            <a:r>
              <a:rPr lang="tr-TR" sz="2400" dirty="0" err="1"/>
              <a:t>Üriner</a:t>
            </a:r>
            <a:r>
              <a:rPr lang="tr-TR" sz="2400" dirty="0"/>
              <a:t> </a:t>
            </a:r>
            <a:r>
              <a:rPr lang="tr-TR" sz="2400" dirty="0" err="1"/>
              <a:t>İnkontinans</a:t>
            </a:r>
            <a:r>
              <a:rPr lang="tr-TR" sz="2400" dirty="0"/>
              <a:t> Tanı ve Tedavi</a:t>
            </a:r>
          </a:p>
          <a:p>
            <a:r>
              <a:rPr lang="tr-TR" sz="2400" dirty="0" err="1"/>
              <a:t>Patient</a:t>
            </a:r>
            <a:r>
              <a:rPr lang="tr-TR" sz="2400" dirty="0"/>
              <a:t> </a:t>
            </a:r>
            <a:r>
              <a:rPr lang="tr-TR" sz="2400" dirty="0" err="1"/>
              <a:t>education</a:t>
            </a:r>
            <a:r>
              <a:rPr lang="tr-TR" sz="2400" dirty="0"/>
              <a:t>: </a:t>
            </a:r>
            <a:r>
              <a:rPr lang="tr-TR" sz="2400" dirty="0" err="1"/>
              <a:t>Pelvic</a:t>
            </a:r>
            <a:r>
              <a:rPr lang="tr-TR" sz="2400" dirty="0"/>
              <a:t> </a:t>
            </a:r>
            <a:r>
              <a:rPr lang="tr-TR" sz="2400" dirty="0" err="1"/>
              <a:t>muscle</a:t>
            </a:r>
            <a:r>
              <a:rPr lang="tr-TR" sz="2400" dirty="0"/>
              <a:t> (</a:t>
            </a:r>
            <a:r>
              <a:rPr lang="tr-TR" sz="2400" dirty="0" err="1"/>
              <a:t>Kegel</a:t>
            </a:r>
            <a:r>
              <a:rPr lang="tr-TR" sz="2400" dirty="0"/>
              <a:t>) </a:t>
            </a:r>
            <a:r>
              <a:rPr lang="tr-TR" sz="2400" dirty="0" err="1"/>
              <a:t>exercises</a:t>
            </a:r>
            <a:r>
              <a:rPr lang="tr-TR" sz="2400" dirty="0"/>
              <a:t> (</a:t>
            </a:r>
            <a:r>
              <a:rPr lang="tr-TR" sz="2400" dirty="0" err="1"/>
              <a:t>The</a:t>
            </a:r>
            <a:r>
              <a:rPr lang="tr-TR" sz="2400" dirty="0"/>
              <a:t> Basics)-</a:t>
            </a:r>
            <a:r>
              <a:rPr lang="en-US" sz="2400" dirty="0"/>
              <a:t> UpToDate</a:t>
            </a:r>
            <a:endParaRPr lang="tr-TR" sz="2400" dirty="0"/>
          </a:p>
          <a:p>
            <a:r>
              <a:rPr lang="en-US" sz="2400" dirty="0" err="1"/>
              <a:t>Schmader</a:t>
            </a:r>
            <a:r>
              <a:rPr lang="en-US" sz="2400" dirty="0"/>
              <a:t>, K. E., &amp; Givens, J. Patient education: Urinary incontinence in women (Beyond the Basics)-UpToDate.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2345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E54726-B8E4-4361-9207-C9BC0451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Yaşa Bağlı Değişiklikler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B6B74D-5C93-4121-A6FB-BFE01941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algının aksine, idrar </a:t>
            </a:r>
            <a:r>
              <a:rPr lang="tr-TR" dirty="0" err="1"/>
              <a:t>inkontinansı</a:t>
            </a:r>
            <a:r>
              <a:rPr lang="tr-TR" dirty="0"/>
              <a:t> yaşlanmayla kaçınılmaz değildir. Ancak </a:t>
            </a:r>
            <a:r>
              <a:rPr lang="tr-TR" dirty="0">
                <a:solidFill>
                  <a:srgbClr val="FF0000"/>
                </a:solidFill>
              </a:rPr>
              <a:t>yaşa bağlı </a:t>
            </a:r>
            <a:r>
              <a:rPr lang="tr-TR" dirty="0"/>
              <a:t>görülen değişiklikler sebebiyle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inkontinans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kolaylaşabilir</a:t>
            </a:r>
            <a:r>
              <a:rPr lang="tr-TR" dirty="0"/>
              <a:t>.</a:t>
            </a:r>
          </a:p>
        </p:txBody>
      </p:sp>
      <p:pic>
        <p:nvPicPr>
          <p:cNvPr id="5" name="Resim 4" descr="iç mekan, adam, kişi, oturma içeren bir resim&#10;&#10;Açıklama otomatik olarak oluşturuldu">
            <a:extLst>
              <a:ext uri="{FF2B5EF4-FFF2-40B4-BE49-F238E27FC236}">
                <a16:creationId xmlns:a16="http://schemas.microsoft.com/office/drawing/2014/main" id="{4C3B965F-65AF-44E5-8DFC-DBC4E000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2952750"/>
            <a:ext cx="4819650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9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687ECE-B2E1-4601-A1B6-6AC22E87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65" y="2103437"/>
            <a:ext cx="10515600" cy="1325563"/>
          </a:xfrm>
        </p:spPr>
        <p:txBody>
          <a:bodyPr/>
          <a:lstStyle/>
          <a:p>
            <a:pPr algn="ctr"/>
            <a:r>
              <a:rPr lang="tr-TR" sz="5400" b="1" dirty="0">
                <a:latin typeface="+mn-lt"/>
              </a:rPr>
              <a:t>TEŞEKKÜRLER…</a:t>
            </a:r>
            <a:r>
              <a:rPr lang="tr-TR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07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FCCBF1-2569-4FD7-A270-0CBD024F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Yaşa Bağlı Değişiklikler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D9B735-E591-4BC4-A838-0D5B8203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Yaşla birlikte;</a:t>
            </a:r>
          </a:p>
          <a:p>
            <a:pPr lvl="1"/>
            <a:r>
              <a:rPr lang="tr-TR" dirty="0"/>
              <a:t>İstemsiz </a:t>
            </a:r>
            <a:r>
              <a:rPr lang="tr-TR" dirty="0">
                <a:solidFill>
                  <a:srgbClr val="FF0000"/>
                </a:solidFill>
              </a:rPr>
              <a:t>mesane kasılmalarının </a:t>
            </a:r>
            <a:r>
              <a:rPr lang="tr-TR" dirty="0"/>
              <a:t>sıklığı artar.</a:t>
            </a:r>
          </a:p>
          <a:p>
            <a:pPr lvl="1"/>
            <a:r>
              <a:rPr lang="tr-TR" dirty="0"/>
              <a:t>Toplam </a:t>
            </a:r>
            <a:r>
              <a:rPr lang="tr-TR" dirty="0">
                <a:solidFill>
                  <a:srgbClr val="FF0000"/>
                </a:solidFill>
              </a:rPr>
              <a:t>mesane kapasitesi </a:t>
            </a:r>
            <a:r>
              <a:rPr lang="tr-TR" dirty="0"/>
              <a:t>azalır.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Mesane kasılma gücü</a:t>
            </a:r>
            <a:r>
              <a:rPr lang="tr-TR" dirty="0"/>
              <a:t> azalır.             (</a:t>
            </a:r>
            <a:r>
              <a:rPr lang="tr-TR" dirty="0" err="1"/>
              <a:t>rezidü</a:t>
            </a:r>
            <a:r>
              <a:rPr lang="tr-TR" dirty="0"/>
              <a:t> idrarın artmasına sebep olur.)</a:t>
            </a:r>
          </a:p>
          <a:p>
            <a:pPr lvl="1"/>
            <a:r>
              <a:rPr lang="tr-TR" dirty="0" err="1">
                <a:solidFill>
                  <a:srgbClr val="FF0000"/>
                </a:solidFill>
              </a:rPr>
              <a:t>Noktüri</a:t>
            </a:r>
            <a:r>
              <a:rPr lang="tr-TR" dirty="0"/>
              <a:t> </a:t>
            </a:r>
            <a:r>
              <a:rPr lang="tr-TR" dirty="0" err="1"/>
              <a:t>insidansı</a:t>
            </a:r>
            <a:r>
              <a:rPr lang="tr-TR" dirty="0"/>
              <a:t> yaşa bağlı artış gösterir.               (yaşlı hastalar kendi sıvı hacimlerinin daha büyük bir yüzdesini ilerleyen saatlerde atarlar.)</a:t>
            </a:r>
          </a:p>
        </p:txBody>
      </p:sp>
      <p:pic>
        <p:nvPicPr>
          <p:cNvPr id="5" name="Resim 4" descr="kişi, adam, tutma, raket içeren bir resim&#10;&#10;Açıklama otomatik olarak oluşturuldu">
            <a:extLst>
              <a:ext uri="{FF2B5EF4-FFF2-40B4-BE49-F238E27FC236}">
                <a16:creationId xmlns:a16="http://schemas.microsoft.com/office/drawing/2014/main" id="{E459CE73-409E-4144-A934-19B155A05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2" y="619125"/>
            <a:ext cx="250031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1D24E7-F21C-4BC2-B2FC-D41DE5FD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Yaşa Bağlı Değişiklikler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78FBD9-3D5D-48B8-8C5A-0ECBEF0A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Kadınlarda;</a:t>
            </a:r>
          </a:p>
          <a:p>
            <a:pPr lvl="1"/>
            <a:r>
              <a:rPr lang="tr-TR" dirty="0" err="1"/>
              <a:t>Menapoza</a:t>
            </a:r>
            <a:r>
              <a:rPr lang="tr-TR" dirty="0"/>
              <a:t> bağlı olarak; östrojen düzeyinin azalması ile birlikte </a:t>
            </a:r>
            <a:r>
              <a:rPr lang="tr-TR" dirty="0" err="1">
                <a:solidFill>
                  <a:srgbClr val="FF0000"/>
                </a:solidFill>
              </a:rPr>
              <a:t>ürogenital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atrofi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</a:t>
            </a:r>
            <a:r>
              <a:rPr lang="tr-TR" dirty="0" err="1">
                <a:solidFill>
                  <a:srgbClr val="FF0000"/>
                </a:solidFill>
              </a:rPr>
              <a:t>İÜS’in</a:t>
            </a:r>
            <a:r>
              <a:rPr lang="tr-TR" dirty="0">
                <a:solidFill>
                  <a:srgbClr val="FF0000"/>
                </a:solidFill>
              </a:rPr>
              <a:t> alfa reseptör duyarlılığında azalma </a:t>
            </a:r>
            <a:r>
              <a:rPr lang="tr-TR" dirty="0"/>
              <a:t>oluşur.</a:t>
            </a:r>
          </a:p>
          <a:p>
            <a:r>
              <a:rPr lang="tr-TR" sz="2400" dirty="0"/>
              <a:t>Erkeklerde;</a:t>
            </a:r>
          </a:p>
          <a:p>
            <a:pPr lvl="1"/>
            <a:r>
              <a:rPr lang="tr-TR" dirty="0"/>
              <a:t>Prostat </a:t>
            </a:r>
            <a:r>
              <a:rPr lang="tr-TR" dirty="0" err="1"/>
              <a:t>hipertrofisi</a:t>
            </a:r>
            <a:r>
              <a:rPr lang="tr-TR" dirty="0"/>
              <a:t>, </a:t>
            </a:r>
            <a:r>
              <a:rPr lang="tr-TR" dirty="0" err="1"/>
              <a:t>üretra</a:t>
            </a:r>
            <a:r>
              <a:rPr lang="tr-TR" dirty="0"/>
              <a:t> </a:t>
            </a:r>
            <a:r>
              <a:rPr lang="tr-TR" dirty="0" err="1"/>
              <a:t>obstürüksiyonuna</a:t>
            </a:r>
            <a:r>
              <a:rPr lang="tr-TR" dirty="0"/>
              <a:t> sebep olabilir.</a:t>
            </a:r>
          </a:p>
        </p:txBody>
      </p:sp>
    </p:spTree>
    <p:extLst>
      <p:ext uri="{BB962C8B-B14F-4D97-AF65-F5344CB8AC3E}">
        <p14:creationId xmlns:p14="http://schemas.microsoft.com/office/powerpoint/2010/main" val="255591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1A195-92A8-40DA-BDE4-8F23442D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>
                <a:latin typeface="+mn-lt"/>
              </a:rPr>
              <a:t>Üriner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İnkontinans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Etyopatogenezi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C41780-D39C-488D-8AB2-E7BBC5E9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Kadınlarda;</a:t>
            </a:r>
          </a:p>
          <a:p>
            <a:pPr lvl="1"/>
            <a:r>
              <a:rPr lang="tr-TR" b="1" dirty="0"/>
              <a:t>Gebelik</a:t>
            </a:r>
            <a:r>
              <a:rPr lang="tr-TR" dirty="0"/>
              <a:t> (Gebeliğin son </a:t>
            </a:r>
            <a:r>
              <a:rPr lang="tr-TR" dirty="0" err="1"/>
              <a:t>trimesterinde</a:t>
            </a:r>
            <a:r>
              <a:rPr lang="tr-TR" dirty="0"/>
              <a:t> fizyolojik değişikliklerin etkisiyle idrar kaçırma görülebilir ancak bunlar sıklıkla doğumdan sonra düzelmektedir)</a:t>
            </a:r>
          </a:p>
          <a:p>
            <a:pPr lvl="1"/>
            <a:r>
              <a:rPr lang="tr-TR" b="1" dirty="0" err="1"/>
              <a:t>Obezite</a:t>
            </a:r>
            <a:r>
              <a:rPr lang="tr-TR" dirty="0"/>
              <a:t> </a:t>
            </a:r>
          </a:p>
          <a:p>
            <a:pPr lvl="1"/>
            <a:r>
              <a:rPr lang="tr-TR" b="1" dirty="0"/>
              <a:t>Kabızlık, </a:t>
            </a:r>
            <a:r>
              <a:rPr lang="tr-TR" b="1" dirty="0" err="1"/>
              <a:t>pelvik</a:t>
            </a:r>
            <a:r>
              <a:rPr lang="tr-TR" b="1" dirty="0"/>
              <a:t> organ </a:t>
            </a:r>
            <a:r>
              <a:rPr lang="tr-TR" b="1" dirty="0" err="1"/>
              <a:t>prolapsusu</a:t>
            </a:r>
            <a:r>
              <a:rPr lang="tr-TR" b="1" dirty="0"/>
              <a:t>, </a:t>
            </a:r>
            <a:r>
              <a:rPr lang="tr-TR" b="1" dirty="0" err="1"/>
              <a:t>fekal</a:t>
            </a:r>
            <a:r>
              <a:rPr lang="tr-TR" b="1" dirty="0"/>
              <a:t> </a:t>
            </a:r>
            <a:r>
              <a:rPr lang="tr-TR" b="1" dirty="0" err="1"/>
              <a:t>inkontinans</a:t>
            </a:r>
            <a:endParaRPr lang="tr-TR" b="1" dirty="0"/>
          </a:p>
          <a:p>
            <a:pPr lvl="1"/>
            <a:r>
              <a:rPr lang="tr-TR" b="1" dirty="0"/>
              <a:t>Fizik aktivite </a:t>
            </a:r>
            <a:r>
              <a:rPr lang="tr-TR" dirty="0"/>
              <a:t>(uzun süreli ağır egzersizler artan karın içi basıncı nedeniyle </a:t>
            </a:r>
            <a:r>
              <a:rPr lang="tr-TR" dirty="0" err="1"/>
              <a:t>pelvik</a:t>
            </a:r>
            <a:r>
              <a:rPr lang="tr-TR" dirty="0"/>
              <a:t> taban desteğini zayıflatabilir.)</a:t>
            </a:r>
          </a:p>
          <a:p>
            <a:pPr lvl="1"/>
            <a:r>
              <a:rPr lang="tr-TR" b="1" dirty="0"/>
              <a:t>DM</a:t>
            </a:r>
          </a:p>
          <a:p>
            <a:pPr lvl="1"/>
            <a:r>
              <a:rPr lang="tr-TR" b="1" dirty="0" err="1"/>
              <a:t>Histerektomi</a:t>
            </a:r>
            <a:endParaRPr lang="tr-TR" b="1" dirty="0"/>
          </a:p>
          <a:p>
            <a:pPr lvl="1"/>
            <a:r>
              <a:rPr lang="tr-TR" b="1" dirty="0"/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val="256898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D162F76F2FCE8C42A1521FEE34DD1BBC" ma:contentTypeVersion="2" ma:contentTypeDescription="Yeni belge oluşturun." ma:contentTypeScope="" ma:versionID="38bbd75945a78247eef337ea25302f8f">
  <xsd:schema xmlns:xsd="http://www.w3.org/2001/XMLSchema" xmlns:xs="http://www.w3.org/2001/XMLSchema" xmlns:p="http://schemas.microsoft.com/office/2006/metadata/properties" xmlns:ns3="002fb60b-f503-469b-8aed-c6ce59731915" targetNamespace="http://schemas.microsoft.com/office/2006/metadata/properties" ma:root="true" ma:fieldsID="5929ed6eab8cc12579316cf01387b506" ns3:_="">
    <xsd:import namespace="002fb60b-f503-469b-8aed-c6ce59731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fb60b-f503-469b-8aed-c6ce59731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F0A872-797E-4347-AFA0-847347572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71E94A-04ED-4321-84AD-1E11B3803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fb60b-f503-469b-8aed-c6ce59731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05BF26-88FE-4710-8468-D3D3411E1A2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02fb60b-f503-469b-8aed-c6ce5973191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2213</Words>
  <Application>Microsoft Office PowerPoint</Application>
  <PresentationFormat>Geniş ekran</PresentationFormat>
  <Paragraphs>330</Paragraphs>
  <Slides>60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Wingdings</vt:lpstr>
      <vt:lpstr>Office Teması</vt:lpstr>
      <vt:lpstr>ÜRİNER İNKONTİNANS</vt:lpstr>
      <vt:lpstr>Amaç</vt:lpstr>
      <vt:lpstr>Hedefler</vt:lpstr>
      <vt:lpstr> İşeme Fizyolojisi</vt:lpstr>
      <vt:lpstr>İşeme Fizyolojisi</vt:lpstr>
      <vt:lpstr>Yaşa Bağlı Değişiklikler </vt:lpstr>
      <vt:lpstr>Yaşa Bağlı Değişiklikler </vt:lpstr>
      <vt:lpstr>Yaşa Bağlı Değişiklikler </vt:lpstr>
      <vt:lpstr>Üriner İnkontinans Etyopatogenezi</vt:lpstr>
      <vt:lpstr>Üriner İnkontinans Etyopatogenezi</vt:lpstr>
      <vt:lpstr>Risk Faktörleri</vt:lpstr>
      <vt:lpstr>Sınıflandırma</vt:lpstr>
      <vt:lpstr>Geçici Üriner İnkontinans</vt:lpstr>
      <vt:lpstr>Geçici Üriner İnkontinans</vt:lpstr>
      <vt:lpstr>Geçici Üriner İnkontinans</vt:lpstr>
      <vt:lpstr>Kronik Üriner İnkontinans </vt:lpstr>
      <vt:lpstr>Kronik Üriner İnkontinans </vt:lpstr>
      <vt:lpstr>Kronik Üriner İnkontinans </vt:lpstr>
      <vt:lpstr>Kronik Üriner İnkontinans </vt:lpstr>
      <vt:lpstr>Kronik Üriner İnkontinans </vt:lpstr>
      <vt:lpstr>Kronik Üriner İnkontinans </vt:lpstr>
      <vt:lpstr>Kronik Üriner İnkontinans </vt:lpstr>
      <vt:lpstr>Kronik Üriner inkontinans </vt:lpstr>
      <vt:lpstr>Kronik Üriner inkontinans </vt:lpstr>
      <vt:lpstr>Kronik Üriner İnkontinans </vt:lpstr>
      <vt:lpstr>Fonksiyonel inkontinans</vt:lpstr>
      <vt:lpstr>Tarama </vt:lpstr>
      <vt:lpstr>Öykü ve FM</vt:lpstr>
      <vt:lpstr>Öykü ve FM</vt:lpstr>
      <vt:lpstr>Öykü ve FM</vt:lpstr>
      <vt:lpstr>Öykü ve FM</vt:lpstr>
      <vt:lpstr>Özel Testler</vt:lpstr>
      <vt:lpstr>Özel Testler</vt:lpstr>
      <vt:lpstr>Özel Testler</vt:lpstr>
      <vt:lpstr>Klinik Bulgular - Laboratuvar ve Görüntüleme Çalışmaları</vt:lpstr>
      <vt:lpstr>Klinik Bulgular - Laboratuvar ve Görüntüleme Çalışmaları</vt:lpstr>
      <vt:lpstr>Tedavi </vt:lpstr>
      <vt:lpstr>Tedavi </vt:lpstr>
      <vt:lpstr>Tedavi </vt:lpstr>
      <vt:lpstr>Tedavi </vt:lpstr>
      <vt:lpstr>PowerPoint Sunusu</vt:lpstr>
      <vt:lpstr>Tedavi 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Tedavi</vt:lpstr>
      <vt:lpstr>Birinci Basamakta Tedavi</vt:lpstr>
      <vt:lpstr>Sevk Kriterleri</vt:lpstr>
      <vt:lpstr>Sevk Kriterleri</vt:lpstr>
      <vt:lpstr>Kaynakça </vt:lpstr>
      <vt:lpstr>TEŞEKKÜRLER…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ÜRİNER İNKONTİNANS</dc:title>
  <dc:creator>Feyzanur  Çelik</dc:creator>
  <cp:lastModifiedBy>Feyzanur  Çelik</cp:lastModifiedBy>
  <cp:revision>8</cp:revision>
  <dcterms:created xsi:type="dcterms:W3CDTF">2020-06-25T06:20:36Z</dcterms:created>
  <dcterms:modified xsi:type="dcterms:W3CDTF">2021-01-19T20:27:51Z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0x010100D162F76F2FCE8C42A1521FEE34DD1BBC</vt:lpwstr>
  </property>
</Properties>
</file>