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1" r:id="rId18"/>
    <p:sldId id="280" r:id="rId19"/>
    <p:sldId id="279" r:id="rId20"/>
    <p:sldId id="278" r:id="rId21"/>
    <p:sldId id="277" r:id="rId22"/>
    <p:sldId id="276" r:id="rId23"/>
    <p:sldId id="275" r:id="rId24"/>
    <p:sldId id="290" r:id="rId25"/>
    <p:sldId id="289" r:id="rId26"/>
    <p:sldId id="288" r:id="rId27"/>
    <p:sldId id="28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262" autoAdjust="0"/>
  </p:normalViewPr>
  <p:slideViewPr>
    <p:cSldViewPr snapToGrid="0">
      <p:cViewPr varScale="1">
        <p:scale>
          <a:sx n="58" d="100"/>
          <a:sy n="58" d="100"/>
        </p:scale>
        <p:origin x="11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D5D92-8981-4DD7-BB97-42B0F437A48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33C57-90A2-4C4D-9E85-630B7E8B5C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662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ayt Resmi Yer Tutucusu 1">
            <a:extLst>
              <a:ext uri="{FF2B5EF4-FFF2-40B4-BE49-F238E27FC236}">
                <a16:creationId xmlns:a16="http://schemas.microsoft.com/office/drawing/2014/main" id="{A6714178-DF2C-4E79-B4E3-587E5830AC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 Yer Tutucusu 2">
            <a:extLst>
              <a:ext uri="{FF2B5EF4-FFF2-40B4-BE49-F238E27FC236}">
                <a16:creationId xmlns:a16="http://schemas.microsoft.com/office/drawing/2014/main" id="{09EFF8AD-822F-4CF2-A473-82B6687D5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/>
          </a:p>
        </p:txBody>
      </p:sp>
      <p:sp>
        <p:nvSpPr>
          <p:cNvPr id="28676" name="Slayt Numarası Yer Tutucusu 3">
            <a:extLst>
              <a:ext uri="{FF2B5EF4-FFF2-40B4-BE49-F238E27FC236}">
                <a16:creationId xmlns:a16="http://schemas.microsoft.com/office/drawing/2014/main" id="{A7F6D7AE-7FE7-444D-A71D-DF0CB6BE4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B47AA9-AA03-46C2-9E34-EF9EACDA0C13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ayt Resmi Yer Tutucusu 1">
            <a:extLst>
              <a:ext uri="{FF2B5EF4-FFF2-40B4-BE49-F238E27FC236}">
                <a16:creationId xmlns:a16="http://schemas.microsoft.com/office/drawing/2014/main" id="{37CDA536-B45E-44CC-8225-BA57402E3D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 Yer Tutucusu 2">
            <a:extLst>
              <a:ext uri="{FF2B5EF4-FFF2-40B4-BE49-F238E27FC236}">
                <a16:creationId xmlns:a16="http://schemas.microsoft.com/office/drawing/2014/main" id="{34747147-548A-4B2C-91B2-112F41B8D7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altLang="tr-TR" dirty="0"/>
              <a:t>Düşük </a:t>
            </a:r>
            <a:r>
              <a:rPr lang="tr-TR" altLang="tr-TR" dirty="0" err="1"/>
              <a:t>kardiyorespiratuar</a:t>
            </a:r>
            <a:r>
              <a:rPr lang="tr-TR" altLang="tr-TR" dirty="0"/>
              <a:t> </a:t>
            </a:r>
            <a:r>
              <a:rPr lang="tr-TR" altLang="tr-TR" dirty="0" err="1"/>
              <a:t>konsiyonu</a:t>
            </a:r>
            <a:r>
              <a:rPr lang="tr-TR" altLang="tr-TR" dirty="0"/>
              <a:t> olan veya fazla kilolu / </a:t>
            </a:r>
            <a:r>
              <a:rPr lang="tr-TR" altLang="tr-TR" dirty="0" err="1"/>
              <a:t>obez</a:t>
            </a:r>
            <a:r>
              <a:rPr lang="tr-TR" altLang="tr-TR" dirty="0"/>
              <a:t> en az 1 ebeveyn olan çocuklar , total </a:t>
            </a:r>
            <a:r>
              <a:rPr lang="tr-TR" altLang="tr-TR" dirty="0" err="1"/>
              <a:t>obezite</a:t>
            </a:r>
            <a:r>
              <a:rPr lang="tr-TR" altLang="tr-TR" dirty="0"/>
              <a:t> ve santral </a:t>
            </a:r>
            <a:r>
              <a:rPr lang="tr-TR" altLang="tr-TR" dirty="0" err="1"/>
              <a:t>obezite</a:t>
            </a:r>
            <a:r>
              <a:rPr lang="tr-TR" altLang="tr-TR" dirty="0"/>
              <a:t> yüzdesine akranlarından daha yüksekti (Tablo III).</a:t>
            </a:r>
          </a:p>
        </p:txBody>
      </p:sp>
      <p:sp>
        <p:nvSpPr>
          <p:cNvPr id="30724" name="Slayt Numarası Yer Tutucusu 3">
            <a:extLst>
              <a:ext uri="{FF2B5EF4-FFF2-40B4-BE49-F238E27FC236}">
                <a16:creationId xmlns:a16="http://schemas.microsoft.com/office/drawing/2014/main" id="{3CB6C5B9-E6EA-416F-8C08-81A7EEAE11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83B264-0425-4113-8D53-1B6D17655052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ayt Resmi Yer Tutucusu 1">
            <a:extLst>
              <a:ext uri="{FF2B5EF4-FFF2-40B4-BE49-F238E27FC236}">
                <a16:creationId xmlns:a16="http://schemas.microsoft.com/office/drawing/2014/main" id="{7864D8D7-7390-4780-B28E-14110F8A6B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 Yer Tutucusu 2">
            <a:extLst>
              <a:ext uri="{FF2B5EF4-FFF2-40B4-BE49-F238E27FC236}">
                <a16:creationId xmlns:a16="http://schemas.microsoft.com/office/drawing/2014/main" id="{083FF073-CF4E-43D4-9807-803D80206C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altLang="tr-TR" dirty="0"/>
              <a:t>Yüksek </a:t>
            </a:r>
            <a:r>
              <a:rPr lang="tr-TR" altLang="tr-TR" dirty="0" err="1"/>
              <a:t>kardiyospiratuar</a:t>
            </a:r>
            <a:r>
              <a:rPr lang="tr-TR" altLang="tr-TR" dirty="0"/>
              <a:t> kondisyonu olan ve fazla kilolu / </a:t>
            </a:r>
            <a:r>
              <a:rPr lang="tr-TR" altLang="tr-TR" dirty="0" err="1"/>
              <a:t>obezitesi</a:t>
            </a:r>
            <a:r>
              <a:rPr lang="tr-TR" altLang="tr-TR" dirty="0"/>
              <a:t> olan ebeveyn olmayan çocuklar total/ santral </a:t>
            </a:r>
            <a:r>
              <a:rPr lang="tr-TR" altLang="tr-TR" dirty="0" err="1"/>
              <a:t>obezite</a:t>
            </a:r>
            <a:r>
              <a:rPr lang="tr-TR" altLang="tr-TR" dirty="0"/>
              <a:t> </a:t>
            </a:r>
            <a:r>
              <a:rPr lang="tr-TR" altLang="tr-TR" dirty="0" err="1"/>
              <a:t>prevalansının</a:t>
            </a:r>
            <a:r>
              <a:rPr lang="tr-TR" altLang="tr-TR" dirty="0"/>
              <a:t> en düşük olduğu </a:t>
            </a:r>
          </a:p>
          <a:p>
            <a:pPr>
              <a:spcBef>
                <a:spcPct val="0"/>
              </a:spcBef>
            </a:pPr>
            <a:r>
              <a:rPr lang="tr-TR" altLang="tr-TR" dirty="0"/>
              <a:t>toplam </a:t>
            </a:r>
            <a:r>
              <a:rPr lang="tr-TR" altLang="tr-TR" dirty="0" err="1"/>
              <a:t>kardiyorespiratuar</a:t>
            </a:r>
            <a:r>
              <a:rPr lang="tr-TR" altLang="tr-TR" dirty="0"/>
              <a:t> kondisyonu olan ve en az 1 kilolu / </a:t>
            </a:r>
            <a:r>
              <a:rPr lang="tr-TR" altLang="tr-TR" dirty="0" err="1"/>
              <a:t>obezitesi</a:t>
            </a:r>
            <a:r>
              <a:rPr lang="tr-TR" altLang="tr-TR" dirty="0"/>
              <a:t> olan ebeveynlerde en yüksek total/santral </a:t>
            </a:r>
            <a:r>
              <a:rPr lang="tr-TR" altLang="tr-TR" dirty="0" err="1"/>
              <a:t>obezite</a:t>
            </a:r>
            <a:r>
              <a:rPr lang="tr-TR" altLang="tr-TR" dirty="0"/>
              <a:t> </a:t>
            </a:r>
            <a:r>
              <a:rPr lang="tr-TR" altLang="tr-TR" dirty="0" err="1"/>
              <a:t>prevalansı</a:t>
            </a:r>
            <a:r>
              <a:rPr lang="tr-TR" altLang="tr-TR" dirty="0"/>
              <a:t> saptandı.</a:t>
            </a:r>
          </a:p>
          <a:p>
            <a:pPr>
              <a:spcBef>
                <a:spcPct val="0"/>
              </a:spcBef>
            </a:pPr>
            <a:endParaRPr lang="tr-TR" altLang="tr-TR" dirty="0"/>
          </a:p>
        </p:txBody>
      </p:sp>
      <p:sp>
        <p:nvSpPr>
          <p:cNvPr id="32772" name="Slayt Numarası Yer Tutucusu 3">
            <a:extLst>
              <a:ext uri="{FF2B5EF4-FFF2-40B4-BE49-F238E27FC236}">
                <a16:creationId xmlns:a16="http://schemas.microsoft.com/office/drawing/2014/main" id="{BA4B3B6E-C05D-43E6-85DC-93C450ECFD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4F74DC-0F35-4C1A-A7EC-BE5E4C9E6FF1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ayt Resmi Yer Tutucusu 1">
            <a:extLst>
              <a:ext uri="{FF2B5EF4-FFF2-40B4-BE49-F238E27FC236}">
                <a16:creationId xmlns:a16="http://schemas.microsoft.com/office/drawing/2014/main" id="{30CC77D1-5055-4843-8FA7-5CD52566FE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 Yer Tutucusu 2">
            <a:extLst>
              <a:ext uri="{FF2B5EF4-FFF2-40B4-BE49-F238E27FC236}">
                <a16:creationId xmlns:a16="http://schemas.microsoft.com/office/drawing/2014/main" id="{E8B7C7F1-AD86-425E-A9A8-0E4517CF3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altLang="tr-TR" dirty="0" err="1"/>
              <a:t>Kardiyorespiratuar</a:t>
            </a:r>
            <a:r>
              <a:rPr lang="tr-TR" altLang="tr-TR" dirty="0"/>
              <a:t> kondisyon ve ebeveyn ağırlık durumuna göre total/ santral </a:t>
            </a:r>
            <a:r>
              <a:rPr lang="tr-TR" altLang="tr-TR" dirty="0" err="1"/>
              <a:t>obezite</a:t>
            </a:r>
            <a:r>
              <a:rPr lang="tr-TR" altLang="tr-TR" dirty="0"/>
              <a:t> oranları Tablo 4'te gösterilmiştir.</a:t>
            </a:r>
          </a:p>
          <a:p>
            <a:pPr>
              <a:spcBef>
                <a:spcPct val="0"/>
              </a:spcBef>
            </a:pPr>
            <a:r>
              <a:rPr lang="tr-TR" altLang="tr-TR" dirty="0"/>
              <a:t>Düşük </a:t>
            </a:r>
            <a:r>
              <a:rPr lang="tr-TR" altLang="tr-TR" dirty="0" err="1"/>
              <a:t>kardiyovasküler</a:t>
            </a:r>
            <a:r>
              <a:rPr lang="tr-TR" altLang="tr-TR" dirty="0"/>
              <a:t> zindeliği olan ve aşırı kilolu / </a:t>
            </a:r>
            <a:r>
              <a:rPr lang="tr-TR" altLang="tr-TR" dirty="0" err="1"/>
              <a:t>obeziteli</a:t>
            </a:r>
            <a:r>
              <a:rPr lang="tr-TR" altLang="tr-TR" dirty="0"/>
              <a:t> en az 1 ebeveyni olanlara kıyasla, yüksek </a:t>
            </a:r>
            <a:r>
              <a:rPr lang="tr-TR" altLang="tr-TR" dirty="0" err="1"/>
              <a:t>kardiyospiratuar</a:t>
            </a:r>
            <a:r>
              <a:rPr lang="tr-TR" altLang="tr-TR" dirty="0"/>
              <a:t> zindeliği olan çocukların ve aşırı kilolu / </a:t>
            </a:r>
            <a:r>
              <a:rPr lang="tr-TR" altLang="tr-TR" dirty="0" err="1"/>
              <a:t>obeziteli</a:t>
            </a:r>
            <a:r>
              <a:rPr lang="tr-TR" altLang="tr-TR" dirty="0"/>
              <a:t> en az 1 ebeveyni toplam </a:t>
            </a:r>
            <a:r>
              <a:rPr lang="tr-TR" altLang="tr-TR" dirty="0" err="1"/>
              <a:t>obeziteye</a:t>
            </a:r>
            <a:r>
              <a:rPr lang="tr-TR" altLang="tr-TR" dirty="0"/>
              <a:t> sahip olma olasılığının% 88 daha az, merkezi </a:t>
            </a:r>
            <a:r>
              <a:rPr lang="tr-TR" altLang="tr-TR" dirty="0" err="1"/>
              <a:t>obeziteye</a:t>
            </a:r>
            <a:r>
              <a:rPr lang="tr-TR" altLang="tr-TR" dirty="0"/>
              <a:t> sahip olma olasılığı% 91 daha azdı </a:t>
            </a:r>
            <a:r>
              <a:rPr lang="tr-TR" altLang="tr-TR" dirty="0" err="1"/>
              <a:t>obezite</a:t>
            </a:r>
            <a:r>
              <a:rPr lang="tr-TR" altLang="tr-TR" dirty="0"/>
              <a:t> ve yüksek </a:t>
            </a:r>
            <a:r>
              <a:rPr lang="tr-TR" altLang="tr-TR" dirty="0" err="1"/>
              <a:t>kardiyovasküler</a:t>
            </a:r>
            <a:r>
              <a:rPr lang="tr-TR" altLang="tr-TR" dirty="0"/>
              <a:t> zindeliği olan ve fazla kilolu / </a:t>
            </a:r>
            <a:r>
              <a:rPr lang="tr-TR" altLang="tr-TR" dirty="0" err="1"/>
              <a:t>obezitesi</a:t>
            </a:r>
            <a:r>
              <a:rPr lang="tr-TR" altLang="tr-TR" dirty="0"/>
              <a:t> olan ebeveynleri olmayan çocukların toplam </a:t>
            </a:r>
            <a:r>
              <a:rPr lang="tr-TR" altLang="tr-TR" dirty="0" err="1"/>
              <a:t>obeziteye</a:t>
            </a:r>
            <a:r>
              <a:rPr lang="tr-TR" altLang="tr-TR" dirty="0"/>
              <a:t> sahip olma olasılığı% 89, merkezi </a:t>
            </a:r>
            <a:r>
              <a:rPr lang="tr-TR" altLang="tr-TR" dirty="0" err="1"/>
              <a:t>obeziteye</a:t>
            </a:r>
            <a:r>
              <a:rPr lang="tr-TR" altLang="tr-TR" dirty="0"/>
              <a:t> sahip olma olasılığı% 92 daha azdı (tümü P değeri &lt;.001).</a:t>
            </a:r>
          </a:p>
        </p:txBody>
      </p:sp>
      <p:sp>
        <p:nvSpPr>
          <p:cNvPr id="34820" name="Slayt Numarası Yer Tutucusu 3">
            <a:extLst>
              <a:ext uri="{FF2B5EF4-FFF2-40B4-BE49-F238E27FC236}">
                <a16:creationId xmlns:a16="http://schemas.microsoft.com/office/drawing/2014/main" id="{7B7281DD-85AB-4ED7-AE01-C60216C695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41B54C-893C-4232-9A50-DD441773280F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16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95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38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5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48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57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834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222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439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880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78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BF540A6-C714-413F-BAE5-947FF7E7FF83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12E8DDC-FF0D-451F-807D-F0077F5584F5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99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2350D6E-7F8B-432C-A27C-E33B56A8A46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>
            <a:normAutofit fontScale="90000"/>
          </a:bodyPr>
          <a:lstStyle/>
          <a:p>
            <a:pPr>
              <a:defRPr/>
            </a:pPr>
            <a:r>
              <a:rPr lang="tr-TR" altLang="tr-TR" sz="4000" dirty="0"/>
              <a:t>Fazla kilolu / </a:t>
            </a:r>
            <a:r>
              <a:rPr lang="tr-TR" altLang="tr-TR" sz="4000" dirty="0" err="1"/>
              <a:t>Obez</a:t>
            </a:r>
            <a:r>
              <a:rPr lang="tr-TR" altLang="tr-TR" sz="4000" dirty="0"/>
              <a:t> Ebeveynleri Olan Çinli Çocuklarda </a:t>
            </a:r>
            <a:r>
              <a:rPr lang="tr-TR" altLang="tr-TR" sz="4000" dirty="0" err="1"/>
              <a:t>Kardiyorespiratuar</a:t>
            </a:r>
            <a:r>
              <a:rPr lang="tr-TR" altLang="tr-TR" sz="4000" dirty="0"/>
              <a:t> Kondisyon </a:t>
            </a:r>
            <a:r>
              <a:rPr lang="tr-TR" altLang="tr-TR" sz="4000" dirty="0" err="1"/>
              <a:t>Obezite</a:t>
            </a:r>
            <a:r>
              <a:rPr lang="tr-TR" altLang="tr-TR" sz="4000" dirty="0"/>
              <a:t> Riskini Hafifletir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3DF8E21-760D-4204-80B1-3C7F207E254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4495800"/>
            <a:ext cx="8153400" cy="1752600"/>
          </a:xfrm>
        </p:spPr>
        <p:txBody>
          <a:bodyPr rtlCol="0"/>
          <a:lstStyle/>
          <a:p>
            <a:pPr fontAlgn="auto">
              <a:defRPr/>
            </a:pPr>
            <a:r>
              <a:rPr lang="tr-TR" altLang="tr-TR" sz="2800"/>
              <a:t>ARAŞ. GÖR. DR. YUSUF FİKRET KARATEKE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3DCE1B8-5E0C-4D37-85FC-A55B9CDD0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METOT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B7841F5-919D-4B39-8EC6-3853DAE79B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Katılımcıların bir CD çalardan gelen ses sinyalleri tarafından yönlendirilen önceden belirlenmiş bir hızda 20 </a:t>
            </a:r>
            <a:r>
              <a:rPr lang="tr-TR" altLang="tr-TR" sz="2400" dirty="0" err="1"/>
              <a:t>m'lik</a:t>
            </a:r>
            <a:r>
              <a:rPr lang="tr-TR" altLang="tr-TR" sz="2400" dirty="0"/>
              <a:t> bir mesafe boyunca ileri geri koşmaları istenmiştir.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Koşu hızı 8,5 km / saat başlangıç hızından her dakika 0,5 km / saat artırılmış. </a:t>
            </a:r>
          </a:p>
          <a:p>
            <a:endParaRPr lang="tr-TR" altLang="tr-TR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3FED8B8-FB93-47DE-9E59-DBDFFF358D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METOT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F66DDD8-D965-4ABA-B3BD-36FBE8B8E4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6 çocuktan oluşan gruplara, ses sinyalini takip eden hızlarda koşmaları ve bitirilinceye kadar mümkün olduğunca fazla turu tamamlamaları talimatı verilmiş.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Testte tamamlanan turlardan elde edilen tahmini maksimum oksijen alımı (VO2max),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kondisyonun bir ölçüsü olarak kullanılmış.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9D18508-69F0-4C48-B590-7D683BD63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METOT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6C7E287-0896-485F-9462-BB1EB1DEC0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Çocukları Çin </a:t>
            </a:r>
            <a:r>
              <a:rPr lang="tr-TR" altLang="tr-TR" sz="2400" dirty="0" err="1"/>
              <a:t>standartında</a:t>
            </a:r>
            <a:r>
              <a:rPr lang="tr-TR" altLang="tr-TR" sz="2400" dirty="0"/>
              <a:t> yaşa ve cinsiyete özgü BMI / WC değerleri ile kategorize edildi.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/>
              <a:t>Normal BMI veya total </a:t>
            </a:r>
            <a:r>
              <a:rPr lang="tr-TR" altLang="tr-TR" sz="2000" dirty="0" err="1"/>
              <a:t>obezite</a:t>
            </a:r>
            <a:r>
              <a:rPr lang="tr-TR" altLang="tr-TR" sz="2000" dirty="0"/>
              <a:t> (</a:t>
            </a:r>
            <a:r>
              <a:rPr lang="tr-TR" altLang="tr-TR" sz="2000" dirty="0" err="1"/>
              <a:t>BMI'nin</a:t>
            </a:r>
            <a:r>
              <a:rPr lang="tr-TR" altLang="tr-TR" sz="2000" dirty="0"/>
              <a:t> 85. veya 95. </a:t>
            </a:r>
            <a:r>
              <a:rPr lang="tr-TR" altLang="tr-TR" sz="2000" dirty="0" err="1"/>
              <a:t>persentil</a:t>
            </a:r>
            <a:r>
              <a:rPr lang="tr-TR" altLang="tr-TR" sz="2000" dirty="0"/>
              <a:t>) 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/>
              <a:t>Normal WC veya santral </a:t>
            </a:r>
            <a:r>
              <a:rPr lang="tr-TR" altLang="tr-TR" sz="2000" dirty="0" err="1"/>
              <a:t>obezite</a:t>
            </a:r>
            <a:r>
              <a:rPr lang="tr-TR" altLang="tr-TR" sz="2000" dirty="0"/>
              <a:t> (</a:t>
            </a:r>
            <a:r>
              <a:rPr lang="tr-TR" altLang="tr-TR" sz="2000" dirty="0" err="1"/>
              <a:t>WC'nin</a:t>
            </a:r>
            <a:r>
              <a:rPr lang="tr-TR" altLang="tr-TR" sz="2000" dirty="0"/>
              <a:t> 75. veya 90 . </a:t>
            </a:r>
            <a:r>
              <a:rPr lang="tr-TR" altLang="tr-TR" sz="2000" dirty="0" err="1"/>
              <a:t>persentil</a:t>
            </a:r>
            <a:r>
              <a:rPr lang="tr-TR" altLang="tr-TR" sz="2000" dirty="0"/>
              <a:t>) olarak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9F010F2-DB16-4CEA-BFA8-37811AD2D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METOT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75EA59D-1777-403D-A798-5B49FD146E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 err="1"/>
              <a:t>Çoçukların</a:t>
            </a:r>
            <a:r>
              <a:rPr lang="tr-TR" altLang="tr-TR" sz="2400" dirty="0"/>
              <a:t>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kondisyonları, cinsiyete özgü medyan değerlere göre yüksek veya düşük kondisyon gruplarına ayrılmış.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Erkekler ve kızlar için kesme noktaları sırasıyla 46.94 </a:t>
            </a:r>
            <a:r>
              <a:rPr lang="tr-TR" altLang="tr-TR" sz="2400" dirty="0" err="1"/>
              <a:t>mL</a:t>
            </a:r>
            <a:r>
              <a:rPr lang="tr-TR" altLang="tr-TR" sz="2400" dirty="0"/>
              <a:t> / kg / dakika ve 44.82 ml / kg / dakika idi.</a:t>
            </a:r>
          </a:p>
          <a:p>
            <a:endParaRPr lang="tr-TR" altLang="tr-TR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2EC2D39-A4FA-4490-8605-AB5EB17C20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METOT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01E6A00-4360-40AC-B19F-5F1ED4D71C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 düzeyi ve fazla kilolu/</a:t>
            </a:r>
            <a:r>
              <a:rPr lang="tr-TR" altLang="tr-TR" sz="2400" dirty="0" err="1"/>
              <a:t>obez</a:t>
            </a:r>
            <a:r>
              <a:rPr lang="tr-TR" altLang="tr-TR" sz="2400" dirty="0"/>
              <a:t> olan ebeveynlerin sayısına göre katılımcılar aşağıdaki gruplara ayrılmış: 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/>
              <a:t>düşük </a:t>
            </a:r>
            <a:r>
              <a:rPr lang="tr-TR" altLang="tr-TR" sz="2000" dirty="0" err="1"/>
              <a:t>kardiyorespiratuar</a:t>
            </a:r>
            <a:r>
              <a:rPr lang="tr-TR" altLang="tr-TR" sz="2000" dirty="0"/>
              <a:t> kondisyonu ve fazla kilolu/ </a:t>
            </a:r>
            <a:r>
              <a:rPr lang="tr-TR" altLang="tr-TR" sz="2000" dirty="0" err="1"/>
              <a:t>obez</a:t>
            </a:r>
            <a:r>
              <a:rPr lang="tr-TR" altLang="tr-TR" sz="2000" dirty="0"/>
              <a:t> en az 1 ebeveyni olan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/>
              <a:t>düşük </a:t>
            </a:r>
            <a:r>
              <a:rPr lang="tr-TR" altLang="tr-TR" sz="2000" dirty="0" err="1"/>
              <a:t>kardiyorespiratuar</a:t>
            </a:r>
            <a:r>
              <a:rPr lang="tr-TR" altLang="tr-TR" sz="2000" dirty="0"/>
              <a:t> kondisyonu ve fazla kilolu / </a:t>
            </a:r>
            <a:r>
              <a:rPr lang="tr-TR" altLang="tr-TR" sz="2000" dirty="0" err="1"/>
              <a:t>obez</a:t>
            </a:r>
            <a:r>
              <a:rPr lang="tr-TR" altLang="tr-TR" sz="2000" dirty="0"/>
              <a:t> ebeveyni olmayan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/>
              <a:t>yüksek </a:t>
            </a:r>
            <a:r>
              <a:rPr lang="tr-TR" altLang="tr-TR" sz="2000" dirty="0" err="1"/>
              <a:t>kardiyorespiratuar</a:t>
            </a:r>
            <a:r>
              <a:rPr lang="tr-TR" altLang="tr-TR" sz="2000" dirty="0"/>
              <a:t> kondisyonu ve fazla kilolu/ </a:t>
            </a:r>
            <a:r>
              <a:rPr lang="tr-TR" altLang="tr-TR" sz="2000" dirty="0" err="1"/>
              <a:t>obez</a:t>
            </a:r>
            <a:r>
              <a:rPr lang="tr-TR" altLang="tr-TR" sz="2000" dirty="0"/>
              <a:t> en az 1 ebeveyni olan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/>
              <a:t>yüksek </a:t>
            </a:r>
            <a:r>
              <a:rPr lang="tr-TR" altLang="tr-TR" sz="2000" dirty="0" err="1"/>
              <a:t>kardiyorespiratuar</a:t>
            </a:r>
            <a:r>
              <a:rPr lang="tr-TR" altLang="tr-TR" sz="2000" dirty="0"/>
              <a:t> kondisyonu ve fazla kilolu / </a:t>
            </a:r>
            <a:r>
              <a:rPr lang="tr-TR" altLang="tr-TR" sz="2000" dirty="0" err="1"/>
              <a:t>obez</a:t>
            </a:r>
            <a:r>
              <a:rPr lang="tr-TR" altLang="tr-TR" sz="2000" dirty="0"/>
              <a:t> ebeveyni olmayan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F1CD69B-CDCB-483E-BC40-4A38563E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İSTATİKSEL ANALİZ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77E951D-F671-4D26-84B3-0CD3494F11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Erkek ve kız çocukları arasındaki ortalamalar ve oranlar t testi ve ki kare testi kullanılarak karşılaştırılmış.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İlçe, cinsiyet, yaş, </a:t>
            </a:r>
            <a:r>
              <a:rPr lang="tr-TR" altLang="tr-TR" sz="2400" dirty="0" err="1"/>
              <a:t>tanner</a:t>
            </a:r>
            <a:r>
              <a:rPr lang="tr-TR" altLang="tr-TR" sz="2400" dirty="0"/>
              <a:t> evresi ve anne eğitimine uyum sağladıktan sonra,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 ve ebeveyn ağırlık durumu ile total ve santral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riski arasındaki kombine ilişkilerin </a:t>
            </a:r>
            <a:r>
              <a:rPr lang="tr-TR" sz="2400" dirty="0" err="1">
                <a:cs typeface="Arial" panose="020B0604020202020204" pitchFamily="34" charset="0"/>
              </a:rPr>
              <a:t>odds</a:t>
            </a:r>
            <a:r>
              <a:rPr lang="tr-TR" sz="2400" dirty="0">
                <a:cs typeface="Arial" panose="020B0604020202020204" pitchFamily="34" charset="0"/>
              </a:rPr>
              <a:t> </a:t>
            </a:r>
            <a:r>
              <a:rPr lang="tr-TR" sz="2400" dirty="0" err="1">
                <a:cs typeface="Arial" panose="020B0604020202020204" pitchFamily="34" charset="0"/>
              </a:rPr>
              <a:t>ratio</a:t>
            </a:r>
            <a:r>
              <a:rPr lang="tr-TR" sz="2400" dirty="0">
                <a:cs typeface="Arial" panose="020B0604020202020204" pitchFamily="34" charset="0"/>
              </a:rPr>
              <a:t>(OR) ve % 95 güven aralıkları (CI)</a:t>
            </a:r>
            <a:r>
              <a:rPr lang="tr-TR" altLang="tr-TR" sz="2400" dirty="0"/>
              <a:t> tahmin etmek için çok değişkenli lojistik regresyon modelleri kullanılmış.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35DEF57-5516-46C2-9686-092297354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İSTATİKSEL ANALİZ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412A4C4-BFA5-4394-8A71-1E77FDD95B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97280" y="1845733"/>
            <a:ext cx="10058400" cy="442845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Çok değişkenli lojistik regresyon modellerinde kategorik değişkenleri (ebeveyn ağırlığı /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 grupları) sürekli değişkenler olarak ele alarak doğrusal eğilim için P değerlerini hesaplanmış.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SPSS v 23.0 (SPSS </a:t>
            </a:r>
            <a:r>
              <a:rPr lang="tr-TR" altLang="tr-TR" sz="2400" dirty="0" err="1"/>
              <a:t>Inc</a:t>
            </a:r>
            <a:r>
              <a:rPr lang="tr-TR" altLang="tr-TR" sz="2400" dirty="0"/>
              <a:t>, Chicago, Illinois) kullanarak istatistiksel analizler gerçekleştirilmiş.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AB01139-CDA7-40B3-BB16-547339942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BULGULAR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C8FAA62-7398-4CCC-8C6C-61093E9801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97280" y="1845733"/>
            <a:ext cx="10058400" cy="4344051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Çalışmaya davet edilen 800 çocuğun toplam 765'i katılmayı kabul etti.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Veri kaybı olan 178 çocuğu hariç tuttuktan sonra, yaş </a:t>
            </a:r>
            <a:r>
              <a:rPr lang="tr-TR" altLang="tr-TR" sz="2400" dirty="0" err="1"/>
              <a:t>ortamaları</a:t>
            </a:r>
            <a:r>
              <a:rPr lang="tr-TR" altLang="tr-TR" sz="2400" dirty="0"/>
              <a:t> 9,6 (0,7) yaş olan 587 kişiyi son analize dahil ettik.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Çalışmamızın dışında tutulanlarla karşılaştırıldığında, katılımcılar yaş ve </a:t>
            </a:r>
            <a:r>
              <a:rPr lang="tr-TR" altLang="tr-TR" sz="2400" dirty="0" err="1"/>
              <a:t>antropometrik</a:t>
            </a:r>
            <a:r>
              <a:rPr lang="tr-TR" altLang="tr-TR" sz="2400" dirty="0"/>
              <a:t> değişkenler açısından benzer kişisel özelliklere sahiptiler.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980D25E-5D09-4E2B-9FC6-B83ED66A0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BULGULAR</a:t>
            </a:r>
          </a:p>
        </p:txBody>
      </p:sp>
      <p:pic>
        <p:nvPicPr>
          <p:cNvPr id="27651" name="İçerik Yer Tutucusu 6" descr="metin içeren bir resim&#10;&#10;Açıklama otomatik olarak oluşturuldu">
            <a:extLst>
              <a:ext uri="{FF2B5EF4-FFF2-40B4-BE49-F238E27FC236}">
                <a16:creationId xmlns:a16="http://schemas.microsoft.com/office/drawing/2014/main" id="{E34BF413-EBCD-4655-9E4B-ECFD28B6F7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140" y="1846263"/>
            <a:ext cx="3728045" cy="402272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E9C7A32-1649-41FC-BC70-05EC75A8F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BULGULAR</a:t>
            </a:r>
          </a:p>
        </p:txBody>
      </p:sp>
      <p:pic>
        <p:nvPicPr>
          <p:cNvPr id="29699" name="İçerik Yer Tutucusu 2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62DFD3CC-B2BA-4732-8BE3-25CF334704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038" y="1846263"/>
            <a:ext cx="6018250" cy="40227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631E8C6-CF1B-4E0E-A105-47D18DE99D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GİRİŞ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BC706D4-724D-495C-AD8D-B667E52FEA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Çocuklar ve ergenler arasında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prevalansı</a:t>
            </a:r>
            <a:r>
              <a:rPr lang="tr-TR" altLang="tr-TR" sz="2400" dirty="0"/>
              <a:t>, son yıllarda dünya çapında çok yükselmiştir.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 err="1"/>
              <a:t>Obezite</a:t>
            </a:r>
            <a:r>
              <a:rPr lang="tr-TR" altLang="tr-TR" sz="2400" dirty="0"/>
              <a:t>, </a:t>
            </a:r>
            <a:r>
              <a:rPr lang="tr-TR" altLang="tr-TR" sz="2400" dirty="0" err="1"/>
              <a:t>kardiyovasküler</a:t>
            </a:r>
            <a:r>
              <a:rPr lang="tr-TR" altLang="tr-TR" sz="2400" dirty="0"/>
              <a:t> hastalıklar ve diyabet gibi sağlık sorunları ile ilişkilendirilmiştir.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Bu nedenle, çocukluk çağı </a:t>
            </a:r>
            <a:r>
              <a:rPr lang="tr-TR" altLang="tr-TR" sz="2400" dirty="0" err="1"/>
              <a:t>obezitesinin</a:t>
            </a:r>
            <a:r>
              <a:rPr lang="tr-TR" altLang="tr-TR" sz="2400" dirty="0"/>
              <a:t> önlenmesi önemlidir.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E90DBC8-4F78-4EC7-9387-95609AA86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BULGULAR</a:t>
            </a:r>
          </a:p>
        </p:txBody>
      </p:sp>
      <p:pic>
        <p:nvPicPr>
          <p:cNvPr id="31747" name="İçerik Yer Tutucusu 2" descr="bilgisayar içeren bir resim&#10;&#10;Açıklama otomatik olarak oluşturuldu">
            <a:extLst>
              <a:ext uri="{FF2B5EF4-FFF2-40B4-BE49-F238E27FC236}">
                <a16:creationId xmlns:a16="http://schemas.microsoft.com/office/drawing/2014/main" id="{52AE9C77-1074-4A9A-AE2C-04710853F0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862" y="1846263"/>
            <a:ext cx="7736602" cy="4022725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C28E0F8-E795-45C7-853D-8D2987E98D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BULGULAR</a:t>
            </a:r>
          </a:p>
        </p:txBody>
      </p:sp>
      <p:pic>
        <p:nvPicPr>
          <p:cNvPr id="33795" name="İçerik Yer Tutucusu 2" descr="ekran görüntüsü, ekran, dizüstü, bilgisayar içeren bir resim&#10;&#10;Açıklama otomatik olarak oluşturuldu">
            <a:extLst>
              <a:ext uri="{FF2B5EF4-FFF2-40B4-BE49-F238E27FC236}">
                <a16:creationId xmlns:a16="http://schemas.microsoft.com/office/drawing/2014/main" id="{CA52A308-9906-4BBF-B654-7AB82AB51A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63" y="2589579"/>
            <a:ext cx="10058400" cy="2536092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C94F995-3F5E-4D77-8837-EDCCBC898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TARTIŞMA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26B81A7-0B2C-4454-A454-687808B420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Bu çalışmanın sonuçları, Çin okul çocukları arasında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kondisyonun ve ebeveyn </a:t>
            </a:r>
            <a:r>
              <a:rPr lang="tr-TR" altLang="tr-TR" sz="2400" dirty="0" err="1"/>
              <a:t>obezitesinin</a:t>
            </a:r>
            <a:r>
              <a:rPr lang="tr-TR" altLang="tr-TR" sz="2400" dirty="0"/>
              <a:t> bağımsız olarak total ve santral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ile ilişkili olduğunu göstermektedir.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Yüksek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kondisyonun, ebeveynin fazla kilolu olması durumunun çocuklar arasında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riski üzerindeki olumsuz etkilerini azalttığı bulunmuş.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A74BAAC-02A4-4A73-9D09-C10E63CE5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TARTIŞMA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5681FEB-C04C-41B7-BC58-AD8717D26D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Katılımcılarımız arasında toplam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ve santral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prevalansı</a:t>
            </a:r>
            <a:r>
              <a:rPr lang="tr-TR" altLang="tr-TR" sz="2400" dirty="0"/>
              <a:t> sırasıyla % 15.9 ve % 23.0 idi.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Sonuçlarımız Çinli çocuklardaki diğer araştırmalarla benzerdi.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Son çalışmalar Çinli çocuklar arasında </a:t>
            </a:r>
            <a:r>
              <a:rPr lang="tr-TR" altLang="tr-TR" sz="2400" dirty="0" err="1"/>
              <a:t>obezitede</a:t>
            </a:r>
            <a:r>
              <a:rPr lang="tr-TR" altLang="tr-TR" sz="2400" dirty="0"/>
              <a:t> (</a:t>
            </a:r>
            <a:r>
              <a:rPr lang="tr-TR" altLang="tr-TR" sz="2400" dirty="0" err="1"/>
              <a:t>VKİ'ye</a:t>
            </a:r>
            <a:r>
              <a:rPr lang="tr-TR" altLang="tr-TR" sz="2400" dirty="0"/>
              <a:t> dayalı) hızlı bir artış olduğunu belgelemiştir.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6300E93-72DC-4FDB-A088-E354C0F6C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TARTIŞMA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4746B3F-77F4-47AA-A823-EF32C28B39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tr-TR" altLang="tr-TR" sz="2400" dirty="0"/>
              <a:t>Sonuçlarımızı yorumlarken bazı sınırlamalar göz önünde bulundurulmalıdır.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Bu çalışmanın </a:t>
            </a:r>
            <a:r>
              <a:rPr lang="tr-TR" altLang="tr-TR" sz="2400" dirty="0" err="1"/>
              <a:t>kesitsel</a:t>
            </a:r>
            <a:r>
              <a:rPr lang="tr-TR" altLang="tr-TR" sz="2400" dirty="0"/>
              <a:t> olması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Bu nedenle, uzunlamasına bir çalışmadan elde edilen veriler bulguların doğrulanmasına yardımcı olabilir.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Ebeveyn ağırlığı kendi kendine bildirilmiştir, bu yanlılığa ve olası yanlış sınıflandırmaya maruz kalabilir.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tr-TR" altLang="tr-TR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5EA95B6-534E-4F66-93A6-3DA0E80C0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TARTIŞMA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D8914F7-9EE7-43A4-9C95-1F9046C59D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97280" y="1845733"/>
            <a:ext cx="10058400" cy="4161171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Bu çalışmada ebeveyn BMI aşırı kilo / </a:t>
            </a:r>
            <a:r>
              <a:rPr lang="tr-TR" altLang="tr-TR" sz="2400" dirty="0" err="1"/>
              <a:t>obezitenin</a:t>
            </a:r>
            <a:r>
              <a:rPr lang="tr-TR" altLang="tr-TR" sz="2400" dirty="0"/>
              <a:t> bir ölçüsü olarak kullanılmıştır.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Bununla birlikte, BMI, yağları kas ve kemik gibi yağsız kütleden ayırt etmez.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Daha hassas şişmanlık ölçümleri kullanan daha fazla çalışma yapılması gerekmektedir.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E8CD405-D967-478E-A79E-6285B3346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TARTIŞMA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4AE10C0-1367-41B0-9973-59A40603CC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Fiziksel aktivite gibi bazı önemli karıştırıcı faktörler değerlendirilmemiştir.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Ayrıca, çalışmamızdan elde edilen bulguların uluslararası düzeye </a:t>
            </a:r>
            <a:r>
              <a:rPr lang="tr-TR" altLang="tr-TR" sz="2400" dirty="0" err="1"/>
              <a:t>genellenmesi</a:t>
            </a:r>
            <a:r>
              <a:rPr lang="tr-TR" altLang="tr-TR" sz="2400" dirty="0"/>
              <a:t> dikkatle yapılmalıdır.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3EE3FCA-EC1C-45AB-9B33-6A3ECBC4E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SONUÇ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E7908F2-90FD-4FA4-8D00-D5EB5C76FA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Çocuklarda fiziksel aktivitenin teşvik edilmesinin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kondisyonu artırarak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gelişimini azaltabileceğini göstermektedir.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Çocuklar arasında yüksek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kondisyonun, ebeveynlerin </a:t>
            </a:r>
            <a:r>
              <a:rPr lang="tr-TR" altLang="tr-TR" sz="2400" dirty="0" err="1"/>
              <a:t>obezitesinin</a:t>
            </a:r>
            <a:r>
              <a:rPr lang="tr-TR" altLang="tr-TR" sz="2400" dirty="0"/>
              <a:t>, </a:t>
            </a:r>
            <a:r>
              <a:rPr lang="tr-TR" altLang="tr-TR" sz="2400" dirty="0" err="1"/>
              <a:t>çoçukların</a:t>
            </a:r>
            <a:r>
              <a:rPr lang="tr-TR" altLang="tr-TR" sz="2400" dirty="0"/>
              <a:t> kilo durumları üzerindeki etkisini azaltabileceğini göstermektedir.</a:t>
            </a:r>
          </a:p>
          <a:p>
            <a:endParaRPr lang="tr-TR" alt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609B79D-F68F-46F7-A998-C288A74E0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GİRİŞ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E219A35-E919-45D6-B294-E2C7D4BE14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Çocukluk çağı </a:t>
            </a:r>
            <a:r>
              <a:rPr lang="tr-TR" altLang="tr-TR" sz="2400" dirty="0" err="1"/>
              <a:t>obezitesindeki</a:t>
            </a:r>
            <a:r>
              <a:rPr lang="tr-TR" altLang="tr-TR" sz="2400" dirty="0"/>
              <a:t> hızlı artış büyük ölçüde yaşam tarzı değişikliklerine bağlanabilir.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Önceki çalışmalar, ebeveynlerin fazla kilolu/</a:t>
            </a:r>
            <a:r>
              <a:rPr lang="tr-TR" altLang="tr-TR" sz="2400" dirty="0" err="1"/>
              <a:t>obez</a:t>
            </a:r>
            <a:r>
              <a:rPr lang="tr-TR" altLang="tr-TR" sz="2400" dirty="0"/>
              <a:t> olmasının, çocukların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durumunun güçlü bir belirleyicisi olduğunu göstermiştir.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251501F-8EA2-458D-86AF-C26BF5BAF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GİRİŞ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C776449-BBCB-4794-8744-E2D8DA1F5B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97280" y="1846264"/>
            <a:ext cx="10185009" cy="45545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altLang="tr-TR" sz="2400" dirty="0"/>
              <a:t>Öte yandan, yüksek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kondisyonun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ile ters ilişkili olduğu bulunmuştur.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400" dirty="0"/>
              <a:t>Ebeveynleri fazla kilolu/</a:t>
            </a:r>
            <a:r>
              <a:rPr lang="tr-TR" altLang="tr-TR" sz="2400" dirty="0" err="1"/>
              <a:t>obez</a:t>
            </a:r>
            <a:r>
              <a:rPr lang="tr-TR" altLang="tr-TR" sz="2400" dirty="0"/>
              <a:t> olan çocuklarda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kondisyonun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riski üzerindeki etkisi kapsamlı bir şekilde araştırılmamıştır.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Bu nedenle, okul çağı çocukların ebeveynlerinin kilo durumu, </a:t>
            </a:r>
            <a:r>
              <a:rPr lang="tr-TR" altLang="tr-TR" sz="2400" dirty="0" err="1"/>
              <a:t>kardiyorespiratuar</a:t>
            </a:r>
            <a:r>
              <a:rPr lang="tr-TR" altLang="tr-TR" sz="2400" dirty="0"/>
              <a:t> kondisyonları ve </a:t>
            </a:r>
            <a:r>
              <a:rPr lang="tr-TR" altLang="tr-TR" sz="2400" dirty="0" err="1"/>
              <a:t>obezite</a:t>
            </a:r>
            <a:r>
              <a:rPr lang="tr-TR" altLang="tr-TR" sz="2400" dirty="0"/>
              <a:t> riski arasındaki ilişkiyi araştırmak için </a:t>
            </a:r>
            <a:r>
              <a:rPr lang="tr-TR" altLang="tr-TR" sz="2400" dirty="0" err="1"/>
              <a:t>kesitsel</a:t>
            </a:r>
            <a:r>
              <a:rPr lang="tr-TR" altLang="tr-TR" sz="2400" dirty="0"/>
              <a:t> bir çalışma yaptık.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49E7E12-E1BE-4901-9A90-04902E9FA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METOT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6B5303C-F590-40B6-A814-2A57C978B3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Bu çalışma Mayıs-Haziran 2010 tarihleri arasında Çin'in </a:t>
            </a:r>
            <a:r>
              <a:rPr lang="tr-TR" altLang="tr-TR" sz="2400" dirty="0" err="1"/>
              <a:t>Wuhan</a:t>
            </a:r>
            <a:r>
              <a:rPr lang="tr-TR" altLang="tr-TR" sz="2400" dirty="0"/>
              <a:t> şehrinde gerçekleştirilmiştir.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2 aşamalı rastgele küme yöntemiyle temsili bir örnek alındı. 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/>
              <a:t>Birincisi, 4 ilçe rastgele (2 kentsel ve 2 banliyö) seçildi ve ikincisi, her ilçede rastgele 1 ilkokul seçildi. 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/>
              <a:t>Seçilen okulların 3. ve 4. sınıflarındaki tüm öğrenciler çalışmaya katılmaya davet edildi.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EA9644C-C82B-4AA8-897A-FDBFFE597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METOT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89A8E30-6B01-48E9-BFD7-7687C243B2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Yazılı hasta onamı çocukların ebeveynlerinden alınmıştır.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 err="1"/>
              <a:t>Wuhan</a:t>
            </a:r>
            <a:r>
              <a:rPr lang="tr-TR" altLang="tr-TR" sz="2400" dirty="0"/>
              <a:t> Üniversitesi Tıbbi Araştırmalar Etik Kurulu bu çalışmayı onayladı.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Ebeveynler kendi kendine uygulanan bir anket doldurdular.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CC70A4A-0AF5-4843-BFC6-027B9D7994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METOT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F53B222-FCA8-4B1B-8776-057BA3AE93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97280" y="1846264"/>
            <a:ext cx="10058400" cy="449826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Elde edilen bilgiler yaşlarını, boylarını ve ağırlıklarını içermektedir.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Anne eğitimi, ailenin sosyoekonomik durumunu içeren bilgileri içermekteydi.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Ebeveynlerin vücut kitle indeksi (VKİ), kendi bildirdikleri boy ve kiloya göre hesaplanmış.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Çin </a:t>
            </a:r>
            <a:r>
              <a:rPr lang="tr-TR" altLang="tr-TR" sz="2400" dirty="0" err="1"/>
              <a:t>cut-off</a:t>
            </a:r>
            <a:r>
              <a:rPr lang="tr-TR" altLang="tr-TR" sz="2400" dirty="0"/>
              <a:t> değerlerine göre normal veya fazla kilolu/ </a:t>
            </a:r>
            <a:r>
              <a:rPr lang="tr-TR" altLang="tr-TR" sz="2400" dirty="0" err="1"/>
              <a:t>obez</a:t>
            </a:r>
            <a:r>
              <a:rPr lang="tr-TR" altLang="tr-TR" sz="2400" dirty="0"/>
              <a:t> olarak gruplanmış.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/>
              <a:t>fazla kilolu: BMI ≥24 kg / m2 ve &lt;28 kg / m2; 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 err="1"/>
              <a:t>obezite</a:t>
            </a:r>
            <a:r>
              <a:rPr lang="tr-TR" altLang="tr-TR" sz="2000" dirty="0"/>
              <a:t>: BMI ≥28 kg / m2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52FB619-F17C-47E0-A160-2D133F884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METOT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ECA4155-CEB3-4D96-8BB7-395D0ADAEE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97280" y="1845733"/>
            <a:ext cx="10058400" cy="4414389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Eğitimli araştırmacılar tarafından çocukların (hafif giysiler içinde) (ayakkabı olmadan dik duran) boyları, kiloları ve bel çevresi (</a:t>
            </a:r>
            <a:r>
              <a:rPr lang="tr-TR" altLang="tr-TR" sz="2400" dirty="0" err="1"/>
              <a:t>Wc</a:t>
            </a:r>
            <a:r>
              <a:rPr lang="tr-TR" altLang="tr-TR" sz="2400" dirty="0"/>
              <a:t>) ölçülmüş.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 err="1"/>
              <a:t>Pubertal</a:t>
            </a:r>
            <a:r>
              <a:rPr lang="tr-TR" altLang="tr-TR" sz="2400" dirty="0"/>
              <a:t> gelişim </a:t>
            </a:r>
            <a:r>
              <a:rPr lang="tr-TR" altLang="tr-TR" sz="2400" dirty="0" err="1"/>
              <a:t>Tanner</a:t>
            </a:r>
            <a:r>
              <a:rPr lang="tr-TR" altLang="tr-TR" sz="2400" dirty="0"/>
              <a:t> tarafından önerilen 5 aşamaya göre doğrudan gözlemle değerlendirilmiş.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 err="1"/>
              <a:t>Pubertal</a:t>
            </a:r>
            <a:r>
              <a:rPr lang="tr-TR" altLang="tr-TR" sz="2400" dirty="0"/>
              <a:t> sınıflandırmada kızlarda meme gelişimi ve erkeklerde </a:t>
            </a:r>
            <a:r>
              <a:rPr lang="tr-TR" altLang="tr-TR" sz="2400" dirty="0" err="1"/>
              <a:t>genital</a:t>
            </a:r>
            <a:r>
              <a:rPr lang="tr-TR" altLang="tr-TR" sz="2400" dirty="0"/>
              <a:t> gelişim kullanılmıştır.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5ECF49C-0334-4FB9-A142-6385B1407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>
                <a:solidFill>
                  <a:schemeClr val="tx1">
                    <a:lumMod val="75000"/>
                    <a:lumOff val="25000"/>
                  </a:schemeClr>
                </a:solidFill>
              </a:rPr>
              <a:t>METOT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E588D87-C71A-4BB7-AEA2-992B657229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/>
              <a:t>Çocukların </a:t>
            </a:r>
            <a:r>
              <a:rPr lang="tr-TR" altLang="tr-TR" sz="2400" dirty="0" err="1"/>
              <a:t>kardiyovasküler</a:t>
            </a:r>
            <a:r>
              <a:rPr lang="tr-TR" altLang="tr-TR" sz="2400" dirty="0"/>
              <a:t> kondisyonları 20 m </a:t>
            </a:r>
            <a:r>
              <a:rPr lang="tr-TR" altLang="tr-TR" sz="2400" dirty="0" err="1"/>
              <a:t>shuttle-run</a:t>
            </a:r>
            <a:r>
              <a:rPr lang="tr-TR" altLang="tr-TR" sz="2400" dirty="0"/>
              <a:t> testi ile belirlendi. </a:t>
            </a:r>
          </a:p>
          <a:p>
            <a:pPr lvl="1" algn="just">
              <a:lnSpc>
                <a:spcPct val="150000"/>
              </a:lnSpc>
            </a:pPr>
            <a:r>
              <a:rPr lang="tr-TR" altLang="tr-TR" sz="2000" dirty="0"/>
              <a:t>Bu test aerobik kapasitenin yararlı bir ölçüsüdür ve çocuklarda doğrulanmış ve güvenilir saha testidir. </a:t>
            </a:r>
          </a:p>
          <a:p>
            <a:pPr algn="just">
              <a:lnSpc>
                <a:spcPct val="150000"/>
              </a:lnSpc>
            </a:pPr>
            <a:r>
              <a:rPr lang="tr-TR" altLang="tr-TR" sz="24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</TotalTime>
  <Words>1184</Words>
  <Application>Microsoft Office PowerPoint</Application>
  <PresentationFormat>Geniş ekran</PresentationFormat>
  <Paragraphs>101</Paragraphs>
  <Slides>27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Calibri</vt:lpstr>
      <vt:lpstr>Calibri Light</vt:lpstr>
      <vt:lpstr>Wingdings</vt:lpstr>
      <vt:lpstr>Geçmişe bakış</vt:lpstr>
      <vt:lpstr>Fazla kilolu / Obez Ebeveynleri Olan Çinli Çocuklarda Kardiyorespiratuar Kondisyon Obezite Riskini Hafifletir</vt:lpstr>
      <vt:lpstr>GİRİŞ</vt:lpstr>
      <vt:lpstr>GİRİŞ</vt:lpstr>
      <vt:lpstr>GİRİŞ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İSTATİKSEL ANALİZ</vt:lpstr>
      <vt:lpstr>İSTATİKSEL ANALİZ</vt:lpstr>
      <vt:lpstr>BULGULAR</vt:lpstr>
      <vt:lpstr>BULGULAR</vt:lpstr>
      <vt:lpstr>BULGULAR</vt:lpstr>
      <vt:lpstr>BULGULAR</vt:lpstr>
      <vt:lpstr>BULGULAR</vt:lpstr>
      <vt:lpstr>TARTIŞMA</vt:lpstr>
      <vt:lpstr>TARTIŞMA</vt:lpstr>
      <vt:lpstr>TARTIŞMA</vt:lpstr>
      <vt:lpstr>TARTIŞMA</vt:lpstr>
      <vt:lpstr>TARTIŞMA</vt:lpstr>
      <vt:lpstr>SONUÇ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Aşırı kilolu / Obez Ebeveynleri Olan Çinli Çocuklarda Kardiyorespiratuar Kondisyon Obezite Riskini Hafifletir</dc:title>
  <dc:creator>Yusuf Fikret Karateke</dc:creator>
  <cp:lastModifiedBy>Yusuf Fikret Karateke</cp:lastModifiedBy>
  <cp:revision>22</cp:revision>
  <dcterms:created xsi:type="dcterms:W3CDTF">2019-12-29T18:42:16Z</dcterms:created>
  <dcterms:modified xsi:type="dcterms:W3CDTF">2019-12-30T19:01:44Z</dcterms:modified>
</cp:coreProperties>
</file>