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2" r:id="rId2"/>
    <p:sldId id="302" r:id="rId3"/>
    <p:sldId id="309" r:id="rId4"/>
    <p:sldId id="315" r:id="rId5"/>
    <p:sldId id="314" r:id="rId6"/>
    <p:sldId id="313" r:id="rId7"/>
    <p:sldId id="310" r:id="rId8"/>
    <p:sldId id="316" r:id="rId9"/>
    <p:sldId id="319" r:id="rId10"/>
    <p:sldId id="318" r:id="rId11"/>
    <p:sldId id="317" r:id="rId12"/>
    <p:sldId id="320" r:id="rId13"/>
    <p:sldId id="323" r:id="rId14"/>
    <p:sldId id="326" r:id="rId15"/>
    <p:sldId id="324" r:id="rId16"/>
    <p:sldId id="327" r:id="rId17"/>
    <p:sldId id="331" r:id="rId18"/>
    <p:sldId id="333" r:id="rId19"/>
    <p:sldId id="257" r:id="rId20"/>
    <p:sldId id="258" r:id="rId21"/>
    <p:sldId id="259" r:id="rId22"/>
    <p:sldId id="260" r:id="rId23"/>
    <p:sldId id="263" r:id="rId24"/>
    <p:sldId id="265" r:id="rId25"/>
    <p:sldId id="334" r:id="rId26"/>
    <p:sldId id="269" r:id="rId27"/>
    <p:sldId id="335" r:id="rId28"/>
    <p:sldId id="271" r:id="rId29"/>
    <p:sldId id="336" r:id="rId30"/>
    <p:sldId id="273" r:id="rId31"/>
    <p:sldId id="274" r:id="rId32"/>
    <p:sldId id="277" r:id="rId33"/>
    <p:sldId id="278" r:id="rId34"/>
    <p:sldId id="279" r:id="rId35"/>
    <p:sldId id="280" r:id="rId36"/>
    <p:sldId id="281" r:id="rId37"/>
    <p:sldId id="282" r:id="rId38"/>
    <p:sldId id="283" r:id="rId39"/>
    <p:sldId id="285" r:id="rId40"/>
    <p:sldId id="287" r:id="rId41"/>
    <p:sldId id="288" r:id="rId42"/>
    <p:sldId id="289" r:id="rId43"/>
    <p:sldId id="293" r:id="rId44"/>
    <p:sldId id="297" r:id="rId45"/>
    <p:sldId id="298" r:id="rId46"/>
    <p:sldId id="299" r:id="rId47"/>
    <p:sldId id="300" r:id="rId48"/>
    <p:sldId id="301" r:id="rId49"/>
  </p:sldIdLst>
  <p:sldSz cx="12192000" cy="6858000"/>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505E"/>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86" d="100"/>
          <a:sy n="86" d="100"/>
        </p:scale>
        <p:origin x="-84" y="-26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D17DC8FB-0CC0-496F-B4B6-FF86C4128649}" type="datetimeFigureOut">
              <a:rPr lang="tr-TR"/>
              <a:pPr>
                <a:defRPr/>
              </a:pPr>
              <a:t>2/14/2017</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DA9644CE-30FB-434E-9B6A-1F01C1B0E732}"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2E653728-73D5-4A97-BF1D-5E8AFC1370D4}" type="datetimeFigureOut">
              <a:rPr lang="tr-TR"/>
              <a:pPr>
                <a:defRPr/>
              </a:pPr>
              <a:t>2/14/2017</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6F086474-698B-4AD5-ADB4-0115DA6FCBFA}"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E315BD49-A7B7-4216-81D3-25A500B6547C}" type="datetimeFigureOut">
              <a:rPr lang="tr-TR"/>
              <a:pPr>
                <a:defRPr/>
              </a:pPr>
              <a:t>2/14/2017</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35FCC48B-97D9-4DD5-8A4E-62A1C569520B}"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86F0DB97-50F6-474A-A453-75BD54EDD9D0}" type="datetimeFigureOut">
              <a:rPr lang="tr-TR"/>
              <a:pPr>
                <a:defRPr/>
              </a:pPr>
              <a:t>2/14/2017</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82AD8776-C29E-4A5C-A14A-F86794C13E07}"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7611A20A-AB22-41DB-888F-60304E89E0C3}" type="datetimeFigureOut">
              <a:rPr lang="tr-TR"/>
              <a:pPr>
                <a:defRPr/>
              </a:pPr>
              <a:t>2/14/2017</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E4F407E9-4326-4AA3-87F2-AA16E7741D8A}"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27EA282E-2C2A-4784-BDCE-1633F6244965}" type="datetimeFigureOut">
              <a:rPr lang="tr-TR"/>
              <a:pPr>
                <a:defRPr/>
              </a:pPr>
              <a:t>2/14/2017</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00210BCF-41C7-4976-8B82-D7EF6AF4B3BE}"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4166AA5B-5DE6-49A3-8095-B4C43020A95A}" type="datetimeFigureOut">
              <a:rPr lang="tr-TR"/>
              <a:pPr>
                <a:defRPr/>
              </a:pPr>
              <a:t>2/14/2017</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5CFBACCD-8A80-4126-9C46-F63C1EFFE59C}"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FA1C1992-CBAF-4E3C-8F50-29793871C3A1}" type="datetimeFigureOut">
              <a:rPr lang="tr-TR"/>
              <a:pPr>
                <a:defRPr/>
              </a:pPr>
              <a:t>2/14/2017</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C5C7E215-8E98-4B5E-B517-6571A0E8F894}"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4658EA60-9627-4DC1-A93D-2A4A01E00B5F}" type="datetimeFigureOut">
              <a:rPr lang="tr-TR"/>
              <a:pPr>
                <a:defRPr/>
              </a:pPr>
              <a:t>2/14/2017</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6273D220-2CFA-4A20-89E3-5B1BE7967CEA}"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1B8F1322-15CB-4DE0-8EA3-6D6BE68D6F40}" type="datetimeFigureOut">
              <a:rPr lang="tr-TR"/>
              <a:pPr>
                <a:defRPr/>
              </a:pPr>
              <a:t>2/14/2017</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E76FC4D7-A269-4584-8A42-C28848DE24FB}"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CD4969E1-9432-4A03-B17D-016B8B0C99D2}" type="datetimeFigureOut">
              <a:rPr lang="tr-TR"/>
              <a:pPr>
                <a:defRPr/>
              </a:pPr>
              <a:t>2/14/2017</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D175B321-117F-45FB-941D-2DBEFCBFF90F}"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Metin Yer Tutucusu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599B6BB-55BE-42D9-8C2F-59729213F56E}" type="datetimeFigureOut">
              <a:rPr lang="tr-TR"/>
              <a:pPr>
                <a:defRPr/>
              </a:pPr>
              <a:t>2/14/2017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19795CC-C689-4FCF-B9C4-7C708AA0EB33}"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Unvan 1"/>
          <p:cNvSpPr>
            <a:spLocks noGrp="1"/>
          </p:cNvSpPr>
          <p:nvPr>
            <p:ph type="title"/>
          </p:nvPr>
        </p:nvSpPr>
        <p:spPr/>
        <p:txBody>
          <a:bodyPr/>
          <a:lstStyle/>
          <a:p>
            <a:r>
              <a:rPr lang="tr-TR" smtClean="0"/>
              <a:t>g</a:t>
            </a:r>
          </a:p>
        </p:txBody>
      </p:sp>
      <p:pic>
        <p:nvPicPr>
          <p:cNvPr id="13314" name="İçerik Yer Tutucusu 3"/>
          <p:cNvPicPr>
            <a:picLocks noGrp="1" noChangeAspect="1"/>
          </p:cNvPicPr>
          <p:nvPr>
            <p:ph idx="1"/>
          </p:nvPr>
        </p:nvPicPr>
        <p:blipFill>
          <a:blip r:embed="rId2"/>
          <a:srcRect/>
          <a:stretch>
            <a:fillRect/>
          </a:stretch>
        </p:blipFill>
        <p:spPr>
          <a:xfrm>
            <a:off x="593725" y="141288"/>
            <a:ext cx="11237913" cy="3541712"/>
          </a:xfrm>
        </p:spPr>
      </p:pic>
      <p:sp>
        <p:nvSpPr>
          <p:cNvPr id="5" name="Dikdörtgen 4"/>
          <p:cNvSpPr/>
          <p:nvPr/>
        </p:nvSpPr>
        <p:spPr>
          <a:xfrm>
            <a:off x="838200" y="4160838"/>
            <a:ext cx="10069513" cy="954087"/>
          </a:xfrm>
          <a:prstGeom prst="rect">
            <a:avLst/>
          </a:prstGeom>
        </p:spPr>
        <p:txBody>
          <a:bodyPr>
            <a:spAutoFit/>
          </a:bodyPr>
          <a:lstStyle/>
          <a:p>
            <a:pPr>
              <a:defRPr/>
            </a:pPr>
            <a:r>
              <a:rPr lang="tr-TR" sz="2800" dirty="0">
                <a:solidFill>
                  <a:schemeClr val="accent1">
                    <a:lumMod val="50000"/>
                  </a:schemeClr>
                </a:solidFill>
                <a:latin typeface="Berlin Sans FB Demi" panose="020E0802020502020306" pitchFamily="34" charset="0"/>
              </a:rPr>
              <a:t>Gebelik Boyunca Kozmetik Ürün Kullanımındaki Değişiklikler ve Kadınların Risk Algısı</a:t>
            </a:r>
          </a:p>
        </p:txBody>
      </p:sp>
      <p:sp>
        <p:nvSpPr>
          <p:cNvPr id="6" name="Dikdörtgen 5"/>
          <p:cNvSpPr/>
          <p:nvPr/>
        </p:nvSpPr>
        <p:spPr>
          <a:xfrm>
            <a:off x="4811713" y="5591175"/>
            <a:ext cx="6096000" cy="1016000"/>
          </a:xfrm>
          <a:prstGeom prst="rect">
            <a:avLst/>
          </a:prstGeom>
        </p:spPr>
        <p:txBody>
          <a:bodyPr>
            <a:spAutoFit/>
          </a:bodyPr>
          <a:lstStyle/>
          <a:p>
            <a:pPr algn="r">
              <a:defRPr/>
            </a:pPr>
            <a:r>
              <a:rPr lang="tr-TR" sz="2000" dirty="0">
                <a:solidFill>
                  <a:schemeClr val="accent3">
                    <a:lumMod val="50000"/>
                  </a:schemeClr>
                </a:solidFill>
                <a:latin typeface="Aharoni" panose="02010803020104030203" pitchFamily="2" charset="-79"/>
                <a:cs typeface="Aharoni" panose="02010803020104030203" pitchFamily="2" charset="-79"/>
              </a:rPr>
              <a:t>Dr. Ahmet KAR</a:t>
            </a:r>
          </a:p>
          <a:p>
            <a:pPr algn="r">
              <a:defRPr/>
            </a:pPr>
            <a:r>
              <a:rPr lang="tr-TR" sz="2000" dirty="0">
                <a:solidFill>
                  <a:schemeClr val="accent3">
                    <a:lumMod val="50000"/>
                  </a:schemeClr>
                </a:solidFill>
                <a:latin typeface="Aharoni" panose="02010803020104030203" pitchFamily="2" charset="-79"/>
                <a:cs typeface="Aharoni" panose="02010803020104030203" pitchFamily="2" charset="-79"/>
              </a:rPr>
              <a:t>KTÜ Aile Hekimliği AD</a:t>
            </a:r>
          </a:p>
          <a:p>
            <a:pPr algn="r">
              <a:defRPr/>
            </a:pPr>
            <a:r>
              <a:rPr lang="tr-TR" sz="2000" dirty="0">
                <a:solidFill>
                  <a:schemeClr val="accent3">
                    <a:lumMod val="50000"/>
                  </a:schemeClr>
                </a:solidFill>
                <a:latin typeface="Aharoni" panose="02010803020104030203" pitchFamily="2" charset="-79"/>
                <a:cs typeface="Aharoni" panose="02010803020104030203" pitchFamily="2" charset="-79"/>
              </a:rPr>
              <a:t>14/02/2017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p:txBody>
          <a:bodyPr/>
          <a:lstStyle/>
          <a:p>
            <a:endParaRPr lang="tr-TR" smtClean="0"/>
          </a:p>
        </p:txBody>
      </p:sp>
      <p:sp>
        <p:nvSpPr>
          <p:cNvPr id="76803" name="Rectangle 3"/>
          <p:cNvSpPr>
            <a:spLocks noGrp="1"/>
          </p:cNvSpPr>
          <p:nvPr>
            <p:ph type="body" idx="1"/>
          </p:nvPr>
        </p:nvSpPr>
        <p:spPr/>
        <p:txBody>
          <a:bodyPr/>
          <a:lstStyle/>
          <a:p>
            <a:pPr marL="0" indent="0">
              <a:buFont typeface="Arial" charset="0"/>
              <a:buNone/>
            </a:pPr>
            <a:r>
              <a:rPr lang="tr-TR" smtClean="0">
                <a:solidFill>
                  <a:srgbClr val="525252"/>
                </a:solidFill>
              </a:rPr>
              <a:t>   2.2. Metod</a:t>
            </a:r>
          </a:p>
          <a:p>
            <a:pPr marL="0" indent="0"/>
            <a:r>
              <a:rPr lang="tr-TR" smtClean="0"/>
              <a:t> 31 Mart 2015-1 Temmuz 2015 tarihleri arasında kesitsel bir araştırma gerçekleştirildi. </a:t>
            </a:r>
          </a:p>
          <a:p>
            <a:pPr marL="0" indent="0"/>
            <a:r>
              <a:rPr lang="tr-TR" smtClean="0"/>
              <a:t> Kadınlara anketin amacı hakkında ve araştırmaya katılan ya bir eczacı ya da bir jinekolog olan bir sağlık mesleği mensubu tarafından tarafından anket bilgi verildi.</a:t>
            </a:r>
            <a:endParaRPr lang="tr-TR" smtClean="0">
              <a:solidFill>
                <a:srgbClr val="A5002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p:txBody>
          <a:bodyPr/>
          <a:lstStyle/>
          <a:p>
            <a:endParaRPr lang="tr-TR" smtClean="0"/>
          </a:p>
        </p:txBody>
      </p:sp>
      <p:sp>
        <p:nvSpPr>
          <p:cNvPr id="31746" name="Rectangle 3"/>
          <p:cNvSpPr>
            <a:spLocks noGrp="1"/>
          </p:cNvSpPr>
          <p:nvPr>
            <p:ph type="body" idx="1"/>
          </p:nvPr>
        </p:nvSpPr>
        <p:spPr/>
        <p:txBody>
          <a:bodyPr/>
          <a:lstStyle/>
          <a:p>
            <a:r>
              <a:rPr lang="tr-TR" smtClean="0"/>
              <a:t>Veriler, standartize edilmiş, kendi kendine yönetilen bir anket ile toplanmıştır. </a:t>
            </a:r>
          </a:p>
          <a:p>
            <a:r>
              <a:rPr lang="tr-TR" smtClean="0"/>
              <a:t>Anket kayıt yaptıran kadınların sosyodemografik ve obstetrik özellikleri, kozmetik ürünleri gebelik dışında kullanmaları (kullanılan ürünler ve seçim kriterleri), gebelik sonrasında kullanımdaki değişiklikler veya gebelik durumunda amaçlanan değişiklikler, kozmetik ürün kullanımındaki risk algısı ve bir sağlık uzmanı tarafından bu ürünler hakkında verilen tavsiyeler gibi sorulardan oluşuyordu.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p:txBody>
          <a:bodyPr/>
          <a:lstStyle/>
          <a:p>
            <a:endParaRPr lang="tr-TR" smtClean="0"/>
          </a:p>
        </p:txBody>
      </p:sp>
      <p:sp>
        <p:nvSpPr>
          <p:cNvPr id="32770" name="Rectangle 3"/>
          <p:cNvSpPr>
            <a:spLocks noGrp="1"/>
          </p:cNvSpPr>
          <p:nvPr>
            <p:ph type="body" idx="1"/>
          </p:nvPr>
        </p:nvSpPr>
        <p:spPr/>
        <p:txBody>
          <a:bodyPr/>
          <a:lstStyle/>
          <a:p>
            <a:endParaRPr lang="tr-TR" smtClean="0"/>
          </a:p>
          <a:p>
            <a:endParaRPr lang="tr-TR" smtClean="0"/>
          </a:p>
          <a:p>
            <a:r>
              <a:rPr lang="tr-TR" smtClean="0"/>
              <a:t>Sunulan seçim kriterleri şunlardı: fiyat, bileşen, koku, görünüm, uzman veya arkadaş tavsiyesi, alışkanlık ve çeşit veya marka.</a:t>
            </a:r>
          </a:p>
          <a:p>
            <a:r>
              <a:rPr lang="tr-TR" smtClean="0"/>
              <a:t>Kulanım alışkanlıkları 28 kozmetik ürün ile ilgili kullanım alışkanlığı sorgulandı</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p:txBody>
          <a:bodyPr/>
          <a:lstStyle/>
          <a:p>
            <a:endParaRPr lang="tr-TR" smtClean="0"/>
          </a:p>
        </p:txBody>
      </p:sp>
      <p:sp>
        <p:nvSpPr>
          <p:cNvPr id="34818" name="Rectangle 3"/>
          <p:cNvSpPr>
            <a:spLocks noGrp="1"/>
          </p:cNvSpPr>
          <p:nvPr>
            <p:ph type="body" idx="1"/>
          </p:nvPr>
        </p:nvSpPr>
        <p:spPr/>
        <p:txBody>
          <a:bodyPr/>
          <a:lstStyle/>
          <a:p>
            <a:r>
              <a:rPr lang="tr-TR" smtClean="0"/>
              <a:t>Gebelik dışında kozmetik kullanımı kadınların genel kullanım alışkanlıklarına göre değerlendirildi (anketi doldurmadan önceki 24 veya 48 saat boyunca kullanım alışkanlıkları değil). Bunun sebebi günlük olarak kullanılmayan oje ve saç boyası gibi kozmetik ürünlerin kullanımını da yansıtmaktı.</a:t>
            </a:r>
          </a:p>
          <a:p>
            <a:r>
              <a:rPr lang="tr-TR" smtClean="0"/>
              <a:t>Örneğin, duş jeli kullanımı aşağıdaki soru ile değerlendirildi: "Hamileliğin dışında, düzenli olarak duş jeli kullanıyor musunuz?" (Evet / Hayır).</a:t>
            </a:r>
          </a:p>
          <a:p>
            <a:pPr>
              <a:buFont typeface="Arial" charset="0"/>
              <a:buNone/>
            </a:pPr>
            <a:endParaRPr lang="tr-TR"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p:txBody>
          <a:bodyPr/>
          <a:lstStyle/>
          <a:p>
            <a:endParaRPr lang="tr-TR" smtClean="0"/>
          </a:p>
        </p:txBody>
      </p:sp>
      <p:sp>
        <p:nvSpPr>
          <p:cNvPr id="35842" name="Rectangle 3"/>
          <p:cNvSpPr>
            <a:spLocks noGrp="1"/>
          </p:cNvSpPr>
          <p:nvPr>
            <p:ph type="body" idx="1"/>
          </p:nvPr>
        </p:nvSpPr>
        <p:spPr/>
        <p:txBody>
          <a:bodyPr/>
          <a:lstStyle/>
          <a:p>
            <a:r>
              <a:rPr lang="tr-TR" smtClean="0"/>
              <a:t>Her ürün için, "Evet" cevabı veren kadınların kullanım sıklığına bakılmaksızın düzenli olarak ürünü kullandığı kabul edildi.</a:t>
            </a:r>
          </a:p>
          <a:p>
            <a:r>
              <a:rPr lang="tr-TR" smtClean="0"/>
              <a:t>Gebelik boyunca (PW alt grup) veya gebelik olması durumunda amaçlanan değişiklikler (NPW alt grubu) aşağıdaki soruyla değerlendirildi: "Gebeliğin başlangıcından (veya gebelik olması durumunda), ...'nın kullanımını değiştirir misiniz? "(Evet / Hayır).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p:txBody>
          <a:bodyPr/>
          <a:lstStyle/>
          <a:p>
            <a:endParaRPr lang="tr-TR" smtClean="0"/>
          </a:p>
        </p:txBody>
      </p:sp>
      <p:sp>
        <p:nvSpPr>
          <p:cNvPr id="82947" name="Rectangle 3"/>
          <p:cNvSpPr>
            <a:spLocks noGrp="1"/>
          </p:cNvSpPr>
          <p:nvPr>
            <p:ph type="body" idx="1"/>
          </p:nvPr>
        </p:nvSpPr>
        <p:spPr/>
        <p:txBody>
          <a:bodyPr/>
          <a:lstStyle/>
          <a:p>
            <a:pPr marL="0" indent="0">
              <a:buFont typeface="Arial" charset="0"/>
              <a:buNone/>
            </a:pPr>
            <a:r>
              <a:rPr lang="tr-TR" smtClean="0">
                <a:solidFill>
                  <a:srgbClr val="525252"/>
                </a:solidFill>
              </a:rPr>
              <a:t>   2.3. İstatistiksel Analizler</a:t>
            </a:r>
          </a:p>
          <a:p>
            <a:pPr marL="0" indent="0"/>
            <a:r>
              <a:rPr lang="tr-TR" smtClean="0"/>
              <a:t>Niteliksel değişkenler PW ve NPW alt gruplarında Pearson Ki-kare veya Fisher'ın kesin testi ile uygun olarak karşılaştırıldı. Kantitatif değişkenler, Student t-testi veya bir Mann-Whitney testi ile uygun olarak karşılaştırıldı.</a:t>
            </a:r>
          </a:p>
          <a:p>
            <a:pPr marL="0" indent="0"/>
            <a:r>
              <a:rPr lang="tr-TR" smtClean="0"/>
              <a:t>PW alt grubunda, gebelik öncesi ve sonrası kozmetik kullanıcılarının oranlarını karşılaştırmak için McNemar'ın Ki-kare testi ile analiz yapıldı.</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Unvan 1"/>
          <p:cNvSpPr>
            <a:spLocks noGrp="1"/>
          </p:cNvSpPr>
          <p:nvPr>
            <p:ph type="title"/>
          </p:nvPr>
        </p:nvSpPr>
        <p:spPr/>
        <p:txBody>
          <a:bodyPr/>
          <a:lstStyle/>
          <a:p>
            <a:r>
              <a:rPr lang="tr-TR" smtClean="0">
                <a:solidFill>
                  <a:srgbClr val="002060"/>
                </a:solidFill>
              </a:rPr>
              <a:t>3. SONUÇLAR</a:t>
            </a:r>
          </a:p>
        </p:txBody>
      </p:sp>
      <p:sp>
        <p:nvSpPr>
          <p:cNvPr id="3" name="İçerik Yer Tutucusu 2"/>
          <p:cNvSpPr>
            <a:spLocks noGrp="1"/>
          </p:cNvSpPr>
          <p:nvPr>
            <p:ph idx="1"/>
          </p:nvPr>
        </p:nvSpPr>
        <p:spPr/>
        <p:txBody>
          <a:bodyPr/>
          <a:lstStyle/>
          <a:p>
            <a:pPr marL="0" indent="0">
              <a:buFont typeface="Arial" charset="0"/>
              <a:buNone/>
            </a:pPr>
            <a:r>
              <a:rPr lang="tr-TR" smtClean="0">
                <a:solidFill>
                  <a:srgbClr val="525252"/>
                </a:solidFill>
              </a:rPr>
              <a:t>   3.1. Kadınların Özellikleri</a:t>
            </a:r>
          </a:p>
          <a:p>
            <a:pPr marL="0" indent="0"/>
            <a:r>
              <a:rPr lang="tr-TR" smtClean="0"/>
              <a:t> Örneklemimizdeki kadınların yaş ortalaması 30.5 ± 5.8’ydı ve yarısından fazlasının (% 51.2) bir gebeliği vardı (Tablo 1).</a:t>
            </a:r>
          </a:p>
          <a:p>
            <a:pPr marL="0" indent="0"/>
            <a:r>
              <a:rPr lang="tr-TR" smtClean="0"/>
              <a:t> Her iki alt grupta (NPW ve PW), çoğu kadın üniversitedeydi (% 74.8), ara mesleklerde (% 35.9) ya da maaşlı işçi olarak (% 31.3) çalışıyordu.</a:t>
            </a:r>
          </a:p>
          <a:p>
            <a:pPr marL="0" indent="0"/>
            <a:endParaRPr lang="tr-TR"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Unvan 1"/>
          <p:cNvSpPr>
            <a:spLocks noGrp="1"/>
          </p:cNvSpPr>
          <p:nvPr>
            <p:ph type="title"/>
          </p:nvPr>
        </p:nvSpPr>
        <p:spPr/>
        <p:txBody>
          <a:bodyPr/>
          <a:lstStyle/>
          <a:p>
            <a:endParaRPr lang="tr-TR" smtClean="0"/>
          </a:p>
        </p:txBody>
      </p:sp>
      <p:sp>
        <p:nvSpPr>
          <p:cNvPr id="39938" name="İçerik Yer Tutucusu 2"/>
          <p:cNvSpPr>
            <a:spLocks noGrp="1"/>
          </p:cNvSpPr>
          <p:nvPr>
            <p:ph idx="1"/>
          </p:nvPr>
        </p:nvSpPr>
        <p:spPr/>
        <p:txBody>
          <a:bodyPr/>
          <a:lstStyle/>
          <a:p>
            <a:r>
              <a:rPr lang="tr-TR" smtClean="0"/>
              <a:t>NPW ile karşılaştırıldığında, PW'nin 5000'den daha az nüfusa sahip bir kasabada yaşama olasılığı daha yüksekti (p &lt;0.01) ve gebelik öncesi kronik tedavi alma olasılığı daha düşüktü (p = 0.05) (Tablo 1).</a:t>
            </a:r>
          </a:p>
          <a:p>
            <a:pPr>
              <a:buFont typeface="Arial" charset="0"/>
              <a:buNone/>
            </a:pPr>
            <a:endParaRPr lang="tr-TR" smtClean="0"/>
          </a:p>
          <a:p>
            <a:r>
              <a:rPr lang="tr-TR" smtClean="0"/>
              <a:t>Kadınların% 10.3'ü gebeliğin ilk trimesterindeydi, % 44.1'i ikinci,% 45.6'sı üçüncü trimesterde idi.</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Unvan 1"/>
          <p:cNvSpPr>
            <a:spLocks noGrp="1"/>
          </p:cNvSpPr>
          <p:nvPr>
            <p:ph type="title"/>
          </p:nvPr>
        </p:nvSpPr>
        <p:spPr/>
        <p:txBody>
          <a:bodyPr/>
          <a:lstStyle/>
          <a:p>
            <a:endParaRPr lang="tr-TR" smtClean="0"/>
          </a:p>
        </p:txBody>
      </p:sp>
      <p:pic>
        <p:nvPicPr>
          <p:cNvPr id="40964" name="Picture 4"/>
          <p:cNvPicPr>
            <a:picLocks noChangeAspect="1" noChangeArrowheads="1"/>
          </p:cNvPicPr>
          <p:nvPr/>
        </p:nvPicPr>
        <p:blipFill>
          <a:blip r:embed="rId2"/>
          <a:srcRect/>
          <a:stretch>
            <a:fillRect/>
          </a:stretch>
        </p:blipFill>
        <p:spPr bwMode="auto">
          <a:xfrm>
            <a:off x="0" y="-7938"/>
            <a:ext cx="12192000" cy="687546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Unvan 1"/>
          <p:cNvSpPr>
            <a:spLocks noGrp="1"/>
          </p:cNvSpPr>
          <p:nvPr>
            <p:ph type="title"/>
          </p:nvPr>
        </p:nvSpPr>
        <p:spPr/>
        <p:txBody>
          <a:bodyPr/>
          <a:lstStyle/>
          <a:p>
            <a:pPr eaLnBrk="1" hangingPunct="1"/>
            <a:r>
              <a:rPr lang="tr-TR" smtClean="0">
                <a:solidFill>
                  <a:srgbClr val="51505E"/>
                </a:solidFill>
              </a:rPr>
              <a:t>3.2 Gebelik Dışında Kozmetik Kullanan Kadın Oranı</a:t>
            </a:r>
          </a:p>
        </p:txBody>
      </p:sp>
      <p:sp>
        <p:nvSpPr>
          <p:cNvPr id="41986" name="İçerik Yer Tutucusu 2"/>
          <p:cNvSpPr>
            <a:spLocks noGrp="1"/>
          </p:cNvSpPr>
          <p:nvPr>
            <p:ph idx="1"/>
          </p:nvPr>
        </p:nvSpPr>
        <p:spPr/>
        <p:txBody>
          <a:bodyPr/>
          <a:lstStyle/>
          <a:p>
            <a:pPr eaLnBrk="1" hangingPunct="1"/>
            <a:r>
              <a:rPr lang="tr-TR" smtClean="0"/>
              <a:t>Gebelik dışında kozmetik kullanan kadınların oranları PCP'ler için Tablo 2'de ve makyaj ürünleri için Tablo 3'te verilmektedir.</a:t>
            </a:r>
          </a:p>
          <a:p>
            <a:pPr eaLnBrk="1" hangingPunct="1"/>
            <a:r>
              <a:rPr lang="tr-TR" smtClean="0"/>
              <a:t>Dermatolojik sabun kullanım oranı NPW (% 25.9) arasında PW'den (% 10.3) daha anlamlı (p = 0.03) yüksek idi.</a:t>
            </a:r>
          </a:p>
          <a:p>
            <a:pPr eaLnBrk="1" hangingPunct="1"/>
            <a:r>
              <a:rPr lang="tr-TR" smtClean="0"/>
              <a:t>Gebelik öncesi diğer kozmetik ürünlerinin kullanımı iki alt grup arasında farklılık göstermedi.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p:nvPr>
        </p:nvSpPr>
        <p:spPr>
          <a:xfrm>
            <a:off x="838200" y="365125"/>
            <a:ext cx="10515600" cy="1257300"/>
          </a:xfrm>
        </p:spPr>
        <p:txBody>
          <a:bodyPr/>
          <a:lstStyle/>
          <a:p>
            <a:r>
              <a:rPr lang="tr-TR" smtClean="0"/>
              <a:t> </a:t>
            </a:r>
            <a:r>
              <a:rPr lang="tr-TR" smtClean="0">
                <a:solidFill>
                  <a:srgbClr val="002060"/>
                </a:solidFill>
              </a:rPr>
              <a:t>1. Giriş</a:t>
            </a:r>
          </a:p>
        </p:txBody>
      </p:sp>
      <p:sp>
        <p:nvSpPr>
          <p:cNvPr id="14338" name="Rectangle 3"/>
          <p:cNvSpPr>
            <a:spLocks noGrp="1"/>
          </p:cNvSpPr>
          <p:nvPr>
            <p:ph type="body" idx="1"/>
          </p:nvPr>
        </p:nvSpPr>
        <p:spPr/>
        <p:txBody>
          <a:bodyPr/>
          <a:lstStyle/>
          <a:p>
            <a:pPr>
              <a:buFont typeface="Arial" charset="0"/>
              <a:buNone/>
            </a:pPr>
            <a:endParaRPr lang="tr-TR" smtClean="0"/>
          </a:p>
          <a:p>
            <a:r>
              <a:rPr lang="tr-TR" smtClean="0"/>
              <a:t>Kozmetik ürünler günlük yaşamda yaygın olarak kullanılmaktadır</a:t>
            </a:r>
          </a:p>
          <a:p>
            <a:pPr>
              <a:buFont typeface="Arial" charset="0"/>
              <a:buNone/>
            </a:pPr>
            <a:endParaRPr lang="tr-TR"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Unvan 1"/>
          <p:cNvSpPr>
            <a:spLocks noGrp="1"/>
          </p:cNvSpPr>
          <p:nvPr>
            <p:ph type="title"/>
          </p:nvPr>
        </p:nvSpPr>
        <p:spPr/>
        <p:txBody>
          <a:bodyPr/>
          <a:lstStyle/>
          <a:p>
            <a:pPr eaLnBrk="1" hangingPunct="1"/>
            <a:endParaRPr lang="tr-TR" smtClean="0"/>
          </a:p>
        </p:txBody>
      </p:sp>
      <p:sp>
        <p:nvSpPr>
          <p:cNvPr id="43011" name="İçerik Yer Tutucusu 2"/>
          <p:cNvSpPr>
            <a:spLocks noGrp="1"/>
          </p:cNvSpPr>
          <p:nvPr>
            <p:ph idx="1"/>
          </p:nvPr>
        </p:nvSpPr>
        <p:spPr/>
        <p:txBody>
          <a:bodyPr/>
          <a:lstStyle/>
          <a:p>
            <a:pPr eaLnBrk="1" hangingPunct="1"/>
            <a:endParaRPr lang="tr-TR" smtClean="0"/>
          </a:p>
        </p:txBody>
      </p:sp>
      <p:pic>
        <p:nvPicPr>
          <p:cNvPr id="43014" name="Picture 6"/>
          <p:cNvPicPr>
            <a:picLocks noChangeAspect="1" noChangeArrowheads="1"/>
          </p:cNvPicPr>
          <p:nvPr/>
        </p:nvPicPr>
        <p:blipFill>
          <a:blip r:embed="rId2"/>
          <a:srcRect/>
          <a:stretch>
            <a:fillRect/>
          </a:stretch>
        </p:blipFill>
        <p:spPr bwMode="auto">
          <a:xfrm>
            <a:off x="254000" y="171450"/>
            <a:ext cx="11603038" cy="630396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Unvan 1"/>
          <p:cNvSpPr>
            <a:spLocks noGrp="1"/>
          </p:cNvSpPr>
          <p:nvPr>
            <p:ph type="title"/>
          </p:nvPr>
        </p:nvSpPr>
        <p:spPr/>
        <p:txBody>
          <a:bodyPr/>
          <a:lstStyle/>
          <a:p>
            <a:pPr eaLnBrk="1" hangingPunct="1"/>
            <a:endParaRPr lang="tr-TR" smtClean="0"/>
          </a:p>
        </p:txBody>
      </p:sp>
      <p:sp>
        <p:nvSpPr>
          <p:cNvPr id="44034" name="İçerik Yer Tutucusu 2"/>
          <p:cNvSpPr>
            <a:spLocks noGrp="1"/>
          </p:cNvSpPr>
          <p:nvPr>
            <p:ph idx="1"/>
          </p:nvPr>
        </p:nvSpPr>
        <p:spPr/>
        <p:txBody>
          <a:bodyPr/>
          <a:lstStyle/>
          <a:p>
            <a:pPr eaLnBrk="1" hangingPunct="1"/>
            <a:endParaRPr lang="tr-TR" smtClean="0"/>
          </a:p>
        </p:txBody>
      </p:sp>
      <p:pic>
        <p:nvPicPr>
          <p:cNvPr id="44035" name="Resim 2"/>
          <p:cNvPicPr>
            <a:picLocks noChangeAspect="1"/>
          </p:cNvPicPr>
          <p:nvPr/>
        </p:nvPicPr>
        <p:blipFill>
          <a:blip r:embed="rId2"/>
          <a:srcRect/>
          <a:stretch>
            <a:fillRect/>
          </a:stretch>
        </p:blipFill>
        <p:spPr bwMode="auto">
          <a:xfrm>
            <a:off x="103188" y="0"/>
            <a:ext cx="12088812" cy="668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Unvan 1"/>
          <p:cNvSpPr>
            <a:spLocks noGrp="1"/>
          </p:cNvSpPr>
          <p:nvPr>
            <p:ph type="title"/>
          </p:nvPr>
        </p:nvSpPr>
        <p:spPr/>
        <p:txBody>
          <a:bodyPr/>
          <a:lstStyle/>
          <a:p>
            <a:pPr eaLnBrk="1" hangingPunct="1"/>
            <a:r>
              <a:rPr lang="tr-TR" smtClean="0">
                <a:solidFill>
                  <a:srgbClr val="525252"/>
                </a:solidFill>
              </a:rPr>
              <a:t>3.3. Gebelik Dışında Kozmetik Ürün Seçimi Kriterleri</a:t>
            </a:r>
          </a:p>
        </p:txBody>
      </p:sp>
      <p:sp>
        <p:nvSpPr>
          <p:cNvPr id="45058" name="İçerik Yer Tutucusu 2"/>
          <p:cNvSpPr>
            <a:spLocks noGrp="1"/>
          </p:cNvSpPr>
          <p:nvPr>
            <p:ph idx="1"/>
          </p:nvPr>
        </p:nvSpPr>
        <p:spPr/>
        <p:txBody>
          <a:bodyPr/>
          <a:lstStyle/>
          <a:p>
            <a:pPr eaLnBrk="1" hangingPunct="1"/>
            <a:r>
              <a:rPr lang="tr-TR" smtClean="0"/>
              <a:t>Genel hijyen PCP'leri için her iki alt grupta (NPW ve PW) ilk tercih kriteri kokuydu (kişisel hijyen ürünleri ve dermatolojik sabun hariç). </a:t>
            </a:r>
          </a:p>
          <a:p>
            <a:pPr eaLnBrk="1" hangingPunct="1"/>
            <a:r>
              <a:rPr lang="tr-TR" smtClean="0"/>
              <a:t>Saç ve yüz PCP'leri için, seçim kriterleri değişiyordu; fiyat ve bileşende hafif baskınlık vardı. Uzman tavsiyelerinin en çok karar verdici faktör olduğu (kadınların% 33'ü) saç boyaları bunlardan müstesnaydı.</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Unvan 1"/>
          <p:cNvSpPr>
            <a:spLocks noGrp="1"/>
          </p:cNvSpPr>
          <p:nvPr>
            <p:ph type="title"/>
          </p:nvPr>
        </p:nvSpPr>
        <p:spPr/>
        <p:txBody>
          <a:bodyPr/>
          <a:lstStyle/>
          <a:p>
            <a:pPr eaLnBrk="1" hangingPunct="1"/>
            <a:r>
              <a:rPr lang="tr-TR" sz="3200" smtClean="0">
                <a:solidFill>
                  <a:srgbClr val="525252"/>
                </a:solidFill>
              </a:rPr>
              <a:t>3.4.  Gebelik Süresince Kozmetik Ürün Kullanımını Değiştirme Düşüncesi Olan (GOK) ve Değiştiren (GK) Kadınların Oranı</a:t>
            </a:r>
          </a:p>
        </p:txBody>
      </p:sp>
      <p:sp>
        <p:nvSpPr>
          <p:cNvPr id="47106" name="İçerik Yer Tutucusu 2"/>
          <p:cNvSpPr>
            <a:spLocks noGrp="1"/>
          </p:cNvSpPr>
          <p:nvPr>
            <p:ph idx="1"/>
          </p:nvPr>
        </p:nvSpPr>
        <p:spPr/>
        <p:txBody>
          <a:bodyPr/>
          <a:lstStyle/>
          <a:p>
            <a:pPr eaLnBrk="1" hangingPunct="1"/>
            <a:r>
              <a:rPr lang="tr-TR" smtClean="0"/>
              <a:t>Deodorant kullanımını değiştirme niyeti NPW'ler arasında PW alt grubundan çok daha belirgindi </a:t>
            </a:r>
            <a:r>
              <a:rPr lang="sv-SE" smtClean="0"/>
              <a:t> (20.3% vs. 7.4%) (p = 0.04). </a:t>
            </a:r>
            <a:endParaRPr lang="tr-TR" smtClean="0"/>
          </a:p>
          <a:p>
            <a:pPr eaLnBrk="1" hangingPunct="1"/>
            <a:r>
              <a:rPr lang="tr-TR" smtClean="0"/>
              <a:t>Gebelik sırasında diğer PCP'lerin ve makyaj ürünlerinin kullanımındaki değişiklikler veya amaçlanan değişiklikler, iki alt grup arasında farklılık göstermedi.</a:t>
            </a:r>
          </a:p>
          <a:p>
            <a:pPr eaLnBrk="1" hangingPunct="1"/>
            <a:r>
              <a:rPr lang="tr-TR" smtClean="0"/>
              <a:t>En yaygın kullanım değişiklikleri vücut losyonu, oje, oje çıkarıcı ve saç boyasındaydı (Şekil 2).</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rtlCol="0">
            <a:normAutofit fontScale="90000"/>
          </a:bodyPr>
          <a:lstStyle/>
          <a:p>
            <a:pPr eaLnBrk="1" fontAlgn="auto" hangingPunct="1">
              <a:spcAft>
                <a:spcPts val="0"/>
              </a:spcAft>
              <a:defRPr/>
            </a:pPr>
            <a:r>
              <a:rPr lang="tr-TR" dirty="0"/>
              <a:t/>
            </a:r>
            <a:br>
              <a:rPr lang="tr-TR" dirty="0"/>
            </a:br>
            <a:r>
              <a:rPr lang="tr-TR" dirty="0" smtClean="0">
                <a:solidFill>
                  <a:schemeClr val="accent3">
                    <a:lumMod val="50000"/>
                  </a:schemeClr>
                </a:solidFill>
              </a:rPr>
              <a:t>3.5</a:t>
            </a:r>
            <a:r>
              <a:rPr lang="tr-TR" dirty="0">
                <a:solidFill>
                  <a:schemeClr val="accent3">
                    <a:lumMod val="50000"/>
                  </a:schemeClr>
                </a:solidFill>
              </a:rPr>
              <a:t>. Gebelik </a:t>
            </a:r>
            <a:r>
              <a:rPr lang="tr-TR" dirty="0" smtClean="0">
                <a:solidFill>
                  <a:schemeClr val="accent3">
                    <a:lumMod val="50000"/>
                  </a:schemeClr>
                </a:solidFill>
              </a:rPr>
              <a:t>Sırasında Yapılan Değişiklik Türleri</a:t>
            </a:r>
            <a:r>
              <a:rPr lang="tr-TR" dirty="0"/>
              <a:t/>
            </a:r>
            <a:br>
              <a:rPr lang="tr-TR" dirty="0"/>
            </a:br>
            <a:endParaRPr lang="tr-TR" dirty="0"/>
          </a:p>
        </p:txBody>
      </p:sp>
      <p:sp>
        <p:nvSpPr>
          <p:cNvPr id="3" name="İçerik Yer Tutucusu 2"/>
          <p:cNvSpPr>
            <a:spLocks noGrp="1"/>
          </p:cNvSpPr>
          <p:nvPr>
            <p:ph idx="1"/>
          </p:nvPr>
        </p:nvSpPr>
        <p:spPr/>
        <p:txBody>
          <a:bodyPr>
            <a:normAutofit/>
          </a:bodyPr>
          <a:lstStyle/>
          <a:p>
            <a:pPr eaLnBrk="1" hangingPunct="1">
              <a:lnSpc>
                <a:spcPct val="70000"/>
              </a:lnSpc>
            </a:pPr>
            <a:endParaRPr lang="tr-TR" sz="2600" smtClean="0"/>
          </a:p>
          <a:p>
            <a:pPr eaLnBrk="1" hangingPunct="1">
              <a:lnSpc>
                <a:spcPct val="70000"/>
              </a:lnSpc>
            </a:pPr>
            <a:endParaRPr lang="tr-TR" sz="2400" smtClean="0"/>
          </a:p>
          <a:p>
            <a:pPr eaLnBrk="1" hangingPunct="1">
              <a:lnSpc>
                <a:spcPct val="70000"/>
              </a:lnSpc>
            </a:pPr>
            <a:r>
              <a:rPr lang="tr-TR" sz="2400" smtClean="0"/>
              <a:t>Gebelik sırasında PW alt grubunda kozmetik kullanımındaki değişiklikler Şekil 1‘de gösterilmektedir. Bu alt grupta gebelik süresince kullanım oranları gebelik öncesi kullanım oranları ile kıyaslandığında oje kullanımı (p = 0.02) ve oje çıkarıcı (p = 0.04) kullanımı  anlamlı olarak daha azdı.</a:t>
            </a:r>
          </a:p>
          <a:p>
            <a:pPr eaLnBrk="1" hangingPunct="1"/>
            <a:r>
              <a:rPr lang="tr-TR" sz="2400" smtClean="0"/>
              <a:t>Vücut losyonu, kullanımı artan (% 13.4) tek kozmetik üründü (Şekil 1).</a:t>
            </a:r>
          </a:p>
          <a:p>
            <a:pPr eaLnBrk="1" hangingPunct="1">
              <a:lnSpc>
                <a:spcPct val="70000"/>
              </a:lnSpc>
            </a:pPr>
            <a:endParaRPr lang="tr-TR" smtClean="0"/>
          </a:p>
          <a:p>
            <a:pPr eaLnBrk="1" hangingPunct="1">
              <a:lnSpc>
                <a:spcPct val="70000"/>
              </a:lnSpc>
              <a:buFont typeface="Arial" charset="0"/>
              <a:buNone/>
            </a:pPr>
            <a:r>
              <a:rPr lang="tr-TR" sz="2600" smtClean="0"/>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p:txBody>
          <a:bodyPr/>
          <a:lstStyle/>
          <a:p>
            <a:endParaRPr lang="tr-TR" smtClean="0"/>
          </a:p>
        </p:txBody>
      </p:sp>
      <p:sp>
        <p:nvSpPr>
          <p:cNvPr id="82947" name="Rectangle 3"/>
          <p:cNvSpPr>
            <a:spLocks noGrp="1"/>
          </p:cNvSpPr>
          <p:nvPr>
            <p:ph type="body" idx="1"/>
          </p:nvPr>
        </p:nvSpPr>
        <p:spPr/>
        <p:txBody>
          <a:bodyPr/>
          <a:lstStyle/>
          <a:p>
            <a:endParaRPr lang="tr-TR" smtClean="0"/>
          </a:p>
        </p:txBody>
      </p:sp>
      <p:pic>
        <p:nvPicPr>
          <p:cNvPr id="82949" name="Picture 5"/>
          <p:cNvPicPr>
            <a:picLocks noChangeAspect="1" noChangeArrowheads="1"/>
          </p:cNvPicPr>
          <p:nvPr/>
        </p:nvPicPr>
        <p:blipFill>
          <a:blip r:embed="rId2"/>
          <a:srcRect/>
          <a:stretch>
            <a:fillRect/>
          </a:stretch>
        </p:blipFill>
        <p:spPr bwMode="auto">
          <a:xfrm>
            <a:off x="158750" y="0"/>
            <a:ext cx="12033250" cy="6858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Unvan 1"/>
          <p:cNvSpPr>
            <a:spLocks noGrp="1"/>
          </p:cNvSpPr>
          <p:nvPr>
            <p:ph type="title"/>
          </p:nvPr>
        </p:nvSpPr>
        <p:spPr/>
        <p:txBody>
          <a:bodyPr/>
          <a:lstStyle/>
          <a:p>
            <a:pPr eaLnBrk="1" hangingPunct="1"/>
            <a:r>
              <a:rPr lang="tr-TR" smtClean="0">
                <a:solidFill>
                  <a:srgbClr val="525252"/>
                </a:solidFill>
              </a:rPr>
              <a:t>3.6. Sağlık Uzmanlarından Risk Algısı ve Tavsiyeler</a:t>
            </a:r>
          </a:p>
        </p:txBody>
      </p:sp>
      <p:sp>
        <p:nvSpPr>
          <p:cNvPr id="51202" name="İçerik Yer Tutucusu 2"/>
          <p:cNvSpPr>
            <a:spLocks noGrp="1"/>
          </p:cNvSpPr>
          <p:nvPr>
            <p:ph idx="1"/>
          </p:nvPr>
        </p:nvSpPr>
        <p:spPr/>
        <p:txBody>
          <a:bodyPr/>
          <a:lstStyle/>
          <a:p>
            <a:pPr eaLnBrk="1" hangingPunct="1"/>
            <a:r>
              <a:rPr lang="tr-TR" smtClean="0"/>
              <a:t>Çalışmada kadınların kozmetik ile ilgili risk algıları karşılaştırıldı.</a:t>
            </a:r>
          </a:p>
          <a:p>
            <a:pPr eaLnBrk="1" hangingPunct="1"/>
            <a:r>
              <a:rPr lang="tr-TR" smtClean="0"/>
              <a:t>Gebelik harici, kozmetik genellikle "oldukça güvenli" (% 39.5) veya "gerçekten güvenli değil" (% 37.7) olarak görülüyordu.</a:t>
            </a:r>
          </a:p>
          <a:p>
            <a:pPr eaLnBrk="1" hangingPunct="1"/>
            <a:r>
              <a:rPr lang="tr-TR" smtClean="0"/>
              <a:t>Kadınların yarısından fazlası (% 54.8), alt gruplar arasında önemli bir fark olmamasına rağmen, gebelik sırasında kozmetik ürün kullanımında bir risk olduğunu düşünüyorlardı (Şekil 2).</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p:nvPr>
        </p:nvSpPr>
        <p:spPr>
          <a:xfrm>
            <a:off x="771525" y="0"/>
            <a:ext cx="10515600" cy="1325563"/>
          </a:xfrm>
        </p:spPr>
        <p:txBody>
          <a:bodyPr/>
          <a:lstStyle/>
          <a:p>
            <a:endParaRPr lang="tr-TR" smtClean="0"/>
          </a:p>
        </p:txBody>
      </p:sp>
      <p:sp>
        <p:nvSpPr>
          <p:cNvPr id="83971" name="Rectangle 3"/>
          <p:cNvSpPr>
            <a:spLocks noGrp="1"/>
          </p:cNvSpPr>
          <p:nvPr>
            <p:ph type="body" idx="1"/>
          </p:nvPr>
        </p:nvSpPr>
        <p:spPr/>
        <p:txBody>
          <a:bodyPr/>
          <a:lstStyle/>
          <a:p>
            <a:endParaRPr lang="tr-TR" smtClean="0"/>
          </a:p>
        </p:txBody>
      </p:sp>
      <p:pic>
        <p:nvPicPr>
          <p:cNvPr id="83972" name="Picture 4"/>
          <p:cNvPicPr>
            <a:picLocks noChangeAspect="1" noChangeArrowheads="1"/>
          </p:cNvPicPr>
          <p:nvPr/>
        </p:nvPicPr>
        <p:blipFill>
          <a:blip r:embed="rId2"/>
          <a:srcRect/>
          <a:stretch>
            <a:fillRect/>
          </a:stretch>
        </p:blipFill>
        <p:spPr bwMode="auto">
          <a:xfrm>
            <a:off x="582613" y="341313"/>
            <a:ext cx="11104562" cy="6262687"/>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Unvan 1"/>
          <p:cNvSpPr>
            <a:spLocks noGrp="1"/>
          </p:cNvSpPr>
          <p:nvPr>
            <p:ph type="title"/>
          </p:nvPr>
        </p:nvSpPr>
        <p:spPr/>
        <p:txBody>
          <a:bodyPr/>
          <a:lstStyle/>
          <a:p>
            <a:pPr eaLnBrk="1" hangingPunct="1"/>
            <a:endParaRPr lang="tr-TR" smtClean="0"/>
          </a:p>
        </p:txBody>
      </p:sp>
      <p:sp>
        <p:nvSpPr>
          <p:cNvPr id="52226" name="İçerik Yer Tutucusu 2"/>
          <p:cNvSpPr>
            <a:spLocks noGrp="1"/>
          </p:cNvSpPr>
          <p:nvPr>
            <p:ph idx="1"/>
          </p:nvPr>
        </p:nvSpPr>
        <p:spPr/>
        <p:txBody>
          <a:bodyPr/>
          <a:lstStyle/>
          <a:p>
            <a:pPr eaLnBrk="1" hangingPunct="1"/>
            <a:r>
              <a:rPr lang="tr-TR" smtClean="0"/>
              <a:t>Şekil 3, gebelik dışında ve sırasında kozmetik kullanımı hakkında bir sağlık uzmanından tavsiye alan kadınların oranını göstermektedir.</a:t>
            </a:r>
          </a:p>
          <a:p>
            <a:pPr eaLnBrk="1" hangingPunct="1"/>
            <a:r>
              <a:rPr lang="tr-TR" smtClean="0"/>
              <a:t>Gebelik dışında, yalnızca azınlık bir kadın PCP (% 23.4) veya makyaj ürünleri (% 18.9) hakkında tavsiye aldı.</a:t>
            </a:r>
          </a:p>
          <a:p>
            <a:pPr eaLnBrk="1" hangingPunct="1"/>
            <a:r>
              <a:rPr lang="tr-TR" smtClean="0"/>
              <a:t>Gebelik sırasında, PW'nin% 16.2'si PCP'ler ve% 5.9'u da makyaj ürünleri hakkında tavsiyeler aldı.</a:t>
            </a:r>
          </a:p>
          <a:p>
            <a:pPr eaLnBrk="1" hangingPunct="1"/>
            <a:endParaRPr lang="tr-TR"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p:txBody>
          <a:bodyPr/>
          <a:lstStyle/>
          <a:p>
            <a:endParaRPr lang="tr-TR" smtClean="0"/>
          </a:p>
        </p:txBody>
      </p:sp>
      <p:sp>
        <p:nvSpPr>
          <p:cNvPr id="84995" name="Rectangle 3"/>
          <p:cNvSpPr>
            <a:spLocks noGrp="1"/>
          </p:cNvSpPr>
          <p:nvPr>
            <p:ph type="body" idx="1"/>
          </p:nvPr>
        </p:nvSpPr>
        <p:spPr/>
        <p:txBody>
          <a:bodyPr/>
          <a:lstStyle/>
          <a:p>
            <a:endParaRPr lang="tr-TR" smtClean="0"/>
          </a:p>
        </p:txBody>
      </p:sp>
      <p:pic>
        <p:nvPicPr>
          <p:cNvPr id="84996" name="Picture 4"/>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endParaRPr lang="tr-TR" smtClean="0">
              <a:solidFill>
                <a:srgbClr val="002060"/>
              </a:solidFill>
            </a:endParaRPr>
          </a:p>
        </p:txBody>
      </p:sp>
      <p:sp>
        <p:nvSpPr>
          <p:cNvPr id="19458" name="Rectangle 3"/>
          <p:cNvSpPr>
            <a:spLocks noGrp="1"/>
          </p:cNvSpPr>
          <p:nvPr>
            <p:ph type="body" idx="1"/>
          </p:nvPr>
        </p:nvSpPr>
        <p:spPr/>
        <p:txBody>
          <a:bodyPr/>
          <a:lstStyle/>
          <a:p>
            <a:r>
              <a:rPr lang="tr-TR" smtClean="0"/>
              <a:t>Kozmetik ürünler potansiyel kanserojen olabilecek ve endokrin bozukluklara sebep olabilecek çeşitli kimyasal maddeler içerirler: </a:t>
            </a:r>
          </a:p>
          <a:p>
            <a:pPr>
              <a:buFont typeface="Arial" charset="0"/>
              <a:buNone/>
            </a:pPr>
            <a:r>
              <a:rPr lang="tr-TR" smtClean="0"/>
              <a:t>   </a:t>
            </a:r>
          </a:p>
          <a:p>
            <a:pPr>
              <a:buFont typeface="Arial" charset="0"/>
              <a:buNone/>
            </a:pPr>
            <a:r>
              <a:rPr lang="tr-TR" smtClean="0"/>
              <a:t>  [Ftalatlar ve diğer plastikleştiriciler, bisfenol A, parabenler, benzofenonlar (ultraviyole filtreleri), polisiklik aromatikler, triklosan (antimikrobiyaller), dioksan, organik çözücüler, pigmentler, formaldehid ve ağır metaller aktif bileşenler olarak , çözücüler, koruyucu maddeler, katkı maddeleri ekinliğini ve etki süresini arttırmak için kullanılır.]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Unvan 1"/>
          <p:cNvSpPr>
            <a:spLocks noGrp="1"/>
          </p:cNvSpPr>
          <p:nvPr>
            <p:ph type="title"/>
          </p:nvPr>
        </p:nvSpPr>
        <p:spPr/>
        <p:txBody>
          <a:bodyPr/>
          <a:lstStyle/>
          <a:p>
            <a:pPr eaLnBrk="1" hangingPunct="1"/>
            <a:endParaRPr lang="tr-TR" smtClean="0"/>
          </a:p>
        </p:txBody>
      </p:sp>
      <p:sp>
        <p:nvSpPr>
          <p:cNvPr id="53250" name="İçerik Yer Tutucusu 2"/>
          <p:cNvSpPr>
            <a:spLocks noGrp="1"/>
          </p:cNvSpPr>
          <p:nvPr>
            <p:ph idx="1"/>
          </p:nvPr>
        </p:nvSpPr>
        <p:spPr/>
        <p:txBody>
          <a:bodyPr/>
          <a:lstStyle/>
          <a:p>
            <a:pPr eaLnBrk="1" hangingPunct="1"/>
            <a:r>
              <a:rPr lang="tr-TR" smtClean="0"/>
              <a:t>Tavsiye almayan kadınlar arasından, yarısı gebelik dışında bir rehberlik arzu ederdi ve daha büyük orandaki kısmı gebelik sırasında tavsiye isterdi (PCP'ler için% 78.8 ve makyaj ürünleri hakkında% 66.1) (Şekil 3).</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Unvan 1"/>
          <p:cNvSpPr>
            <a:spLocks noGrp="1"/>
          </p:cNvSpPr>
          <p:nvPr>
            <p:ph type="title"/>
          </p:nvPr>
        </p:nvSpPr>
        <p:spPr/>
        <p:txBody>
          <a:bodyPr/>
          <a:lstStyle/>
          <a:p>
            <a:pPr eaLnBrk="1" hangingPunct="1"/>
            <a:r>
              <a:rPr lang="tr-TR" b="1" smtClean="0">
                <a:solidFill>
                  <a:srgbClr val="002060"/>
                </a:solidFill>
              </a:rPr>
              <a:t>4. Tartışma</a:t>
            </a:r>
          </a:p>
        </p:txBody>
      </p:sp>
      <p:sp>
        <p:nvSpPr>
          <p:cNvPr id="39938" name="İçerik Yer Tutucusu 2"/>
          <p:cNvSpPr>
            <a:spLocks noGrp="1"/>
          </p:cNvSpPr>
          <p:nvPr>
            <p:ph idx="1"/>
          </p:nvPr>
        </p:nvSpPr>
        <p:spPr/>
        <p:txBody>
          <a:bodyPr/>
          <a:lstStyle/>
          <a:p>
            <a:pPr marL="0" indent="0" eaLnBrk="1" hangingPunct="1">
              <a:buFont typeface="Arial" charset="0"/>
              <a:buNone/>
            </a:pPr>
            <a:r>
              <a:rPr lang="tr-TR" smtClean="0">
                <a:solidFill>
                  <a:srgbClr val="525252"/>
                </a:solidFill>
              </a:rPr>
              <a:t>   4.1. Gebelik Dışında Kozmetik Kullanımı</a:t>
            </a:r>
          </a:p>
          <a:p>
            <a:pPr marL="0" indent="0" eaLnBrk="1" hangingPunct="1"/>
            <a:r>
              <a:rPr lang="tr-TR" smtClean="0"/>
              <a:t>Çalışmamızda kadınların gebelik dışında kozmetik kullanımı alışkanlıkları genel olarak Avrupa'daki yetişkin kadınlar ve ABD'de bildirilenlere benzer.</a:t>
            </a:r>
          </a:p>
          <a:p>
            <a:pPr marL="0" indent="0" eaLnBrk="1" hangingPunct="1">
              <a:buFont typeface="Arial" charset="0"/>
              <a:buNone/>
            </a:pPr>
            <a:endParaRPr lang="tr-TR"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Unvan 1"/>
          <p:cNvSpPr>
            <a:spLocks noGrp="1"/>
          </p:cNvSpPr>
          <p:nvPr>
            <p:ph type="title"/>
          </p:nvPr>
        </p:nvSpPr>
        <p:spPr/>
        <p:txBody>
          <a:bodyPr/>
          <a:lstStyle/>
          <a:p>
            <a:pPr eaLnBrk="1" hangingPunct="1"/>
            <a:r>
              <a:rPr lang="tr-TR" smtClean="0">
                <a:solidFill>
                  <a:srgbClr val="525252"/>
                </a:solidFill>
              </a:rPr>
              <a:t>4.2. Gebelikte Kozmetik Kullanımı</a:t>
            </a:r>
            <a:br>
              <a:rPr lang="tr-TR" smtClean="0">
                <a:solidFill>
                  <a:srgbClr val="525252"/>
                </a:solidFill>
              </a:rPr>
            </a:br>
            <a:endParaRPr lang="tr-TR" smtClean="0">
              <a:solidFill>
                <a:srgbClr val="525252"/>
              </a:solidFill>
            </a:endParaRPr>
          </a:p>
        </p:txBody>
      </p:sp>
      <p:sp>
        <p:nvSpPr>
          <p:cNvPr id="57346" name="İçerik Yer Tutucusu 2"/>
          <p:cNvSpPr>
            <a:spLocks noGrp="1"/>
          </p:cNvSpPr>
          <p:nvPr>
            <p:ph idx="1"/>
          </p:nvPr>
        </p:nvSpPr>
        <p:spPr/>
        <p:txBody>
          <a:bodyPr/>
          <a:lstStyle/>
          <a:p>
            <a:pPr eaLnBrk="1" hangingPunct="1"/>
            <a:r>
              <a:rPr lang="tr-TR" smtClean="0"/>
              <a:t>Diğer çalışmalarda toplanan veriler kozmetik kullanımının k</a:t>
            </a:r>
            <a:r>
              <a:rPr lang="da-DK" smtClean="0"/>
              <a:t>atılımcılar ankete cevap vermeden önce</a:t>
            </a:r>
            <a:r>
              <a:rPr lang="tr-TR" smtClean="0"/>
              <a:t>ki 24 saat veya 48 saat saati ile ilgili iken bizim verilerimiz genel kullanım alışkanlıklarını temsil ediyordu.</a:t>
            </a:r>
          </a:p>
          <a:p>
            <a:pPr eaLnBrk="1" hangingPunct="1"/>
            <a:r>
              <a:rPr lang="tr-TR" smtClean="0"/>
              <a:t>ABD'de ve Kanada'da yapılan araştırmalarda kozmetik kullanan kadınların oranları özellikle saç ürünleri, oje gibi günlük olarak kullanılmayan ürünlerde, olduğundan az belirtilmiş olabilir.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Unvan 1"/>
          <p:cNvSpPr>
            <a:spLocks noGrp="1"/>
          </p:cNvSpPr>
          <p:nvPr>
            <p:ph type="title"/>
          </p:nvPr>
        </p:nvSpPr>
        <p:spPr/>
        <p:txBody>
          <a:bodyPr/>
          <a:lstStyle/>
          <a:p>
            <a:pPr eaLnBrk="1" hangingPunct="1"/>
            <a:endParaRPr lang="tr-TR" smtClean="0"/>
          </a:p>
        </p:txBody>
      </p:sp>
      <p:sp>
        <p:nvSpPr>
          <p:cNvPr id="58370" name="İçerik Yer Tutucusu 2"/>
          <p:cNvSpPr>
            <a:spLocks noGrp="1"/>
          </p:cNvSpPr>
          <p:nvPr>
            <p:ph idx="1"/>
          </p:nvPr>
        </p:nvSpPr>
        <p:spPr/>
        <p:txBody>
          <a:bodyPr/>
          <a:lstStyle/>
          <a:p>
            <a:pPr eaLnBrk="1" hangingPunct="1"/>
            <a:endParaRPr lang="tr-TR" smtClean="0"/>
          </a:p>
          <a:p>
            <a:pPr eaLnBrk="1" hangingPunct="1"/>
            <a:r>
              <a:rPr lang="tr-TR" smtClean="0"/>
              <a:t>Buna ek olarak, Amerikalı kadınların yaşam alışkanlıkları, Fransa'daki ve Avrupa'nın geri kalan bölgelerindeki emsalleriyle farklılık arz ediyor.</a:t>
            </a:r>
          </a:p>
          <a:p>
            <a:pPr eaLnBrk="1" hangingPunct="1"/>
            <a:r>
              <a:rPr lang="tr-TR" smtClean="0"/>
              <a:t>Dolayısıyla, farklı bulguları doğrudan kıyaslarken dikkatli olunmalıdır.</a:t>
            </a:r>
          </a:p>
          <a:p>
            <a:pPr eaLnBrk="1" hangingPunct="1">
              <a:buFont typeface="Arial" charset="0"/>
              <a:buNone/>
            </a:pPr>
            <a:endParaRPr lang="tr-TR"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Unvan 1"/>
          <p:cNvSpPr>
            <a:spLocks noGrp="1"/>
          </p:cNvSpPr>
          <p:nvPr>
            <p:ph type="title"/>
          </p:nvPr>
        </p:nvSpPr>
        <p:spPr/>
        <p:txBody>
          <a:bodyPr/>
          <a:lstStyle/>
          <a:p>
            <a:pPr eaLnBrk="1" hangingPunct="1"/>
            <a:endParaRPr lang="tr-TR" smtClean="0"/>
          </a:p>
        </p:txBody>
      </p:sp>
      <p:sp>
        <p:nvSpPr>
          <p:cNvPr id="45058" name="İçerik Yer Tutucusu 2"/>
          <p:cNvSpPr>
            <a:spLocks noGrp="1"/>
          </p:cNvSpPr>
          <p:nvPr>
            <p:ph idx="1"/>
          </p:nvPr>
        </p:nvSpPr>
        <p:spPr/>
        <p:txBody>
          <a:bodyPr/>
          <a:lstStyle/>
          <a:p>
            <a:pPr marL="0" indent="0" eaLnBrk="1" hangingPunct="1">
              <a:buFont typeface="Arial" charset="0"/>
              <a:buNone/>
              <a:defRPr/>
            </a:pPr>
            <a:r>
              <a:rPr lang="tr-TR" dirty="0" smtClean="0">
                <a:solidFill>
                  <a:schemeClr val="accent3">
                    <a:lumMod val="50000"/>
                  </a:schemeClr>
                </a:solidFill>
              </a:rPr>
              <a:t>   4.3. Kozmetik ve Bileşenlerine Göre Risk Algısı</a:t>
            </a:r>
          </a:p>
          <a:p>
            <a:pPr eaLnBrk="1" hangingPunct="1">
              <a:defRPr/>
            </a:pPr>
            <a:r>
              <a:rPr lang="tr-TR" dirty="0" smtClean="0"/>
              <a:t>Çalışmamızdaki kadınların neredeyse yarısı (% 45) gebelik sırasında kozmetik kullanmanın hiçbir riski olmadığını düşünüyordu.</a:t>
            </a:r>
          </a:p>
          <a:p>
            <a:pPr eaLnBrk="1" hangingPunct="1">
              <a:defRPr/>
            </a:pPr>
            <a:r>
              <a:rPr lang="tr-TR" dirty="0" smtClean="0"/>
              <a:t>Bununla birlikte, artık bu ürünlerin </a:t>
            </a:r>
            <a:r>
              <a:rPr lang="tr-TR" dirty="0" err="1" smtClean="0"/>
              <a:t>plastikleştiriciler</a:t>
            </a:r>
            <a:r>
              <a:rPr lang="tr-TR" dirty="0" smtClean="0"/>
              <a:t>, </a:t>
            </a:r>
            <a:r>
              <a:rPr lang="tr-TR" dirty="0" err="1" smtClean="0"/>
              <a:t>bisfenol</a:t>
            </a:r>
            <a:r>
              <a:rPr lang="tr-TR" dirty="0" smtClean="0"/>
              <a:t> A, </a:t>
            </a:r>
            <a:r>
              <a:rPr lang="tr-TR" dirty="0" err="1" smtClean="0"/>
              <a:t>parabenler</a:t>
            </a:r>
            <a:r>
              <a:rPr lang="tr-TR" dirty="0" smtClean="0"/>
              <a:t>, sentetik boyalar, </a:t>
            </a:r>
            <a:r>
              <a:rPr lang="tr-TR" dirty="0" err="1" smtClean="0"/>
              <a:t>benzofenonlar</a:t>
            </a:r>
            <a:r>
              <a:rPr lang="tr-TR" dirty="0" smtClean="0"/>
              <a:t>, </a:t>
            </a:r>
            <a:r>
              <a:rPr lang="tr-TR" dirty="0" err="1" smtClean="0"/>
              <a:t>antimikrobiyaller</a:t>
            </a:r>
            <a:r>
              <a:rPr lang="tr-TR" dirty="0" smtClean="0"/>
              <a:t>, </a:t>
            </a:r>
            <a:r>
              <a:rPr lang="tr-TR" dirty="0" err="1" smtClean="0"/>
              <a:t>dioksan</a:t>
            </a:r>
            <a:r>
              <a:rPr lang="tr-TR" dirty="0" smtClean="0"/>
              <a:t>, formaldehit ve ağır metaller gibi potansiyel olarak zararlı kimyasal maddeler içerdiği bilinmektedir.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Unvan 1"/>
          <p:cNvSpPr>
            <a:spLocks noGrp="1"/>
          </p:cNvSpPr>
          <p:nvPr>
            <p:ph type="title"/>
          </p:nvPr>
        </p:nvSpPr>
        <p:spPr/>
        <p:txBody>
          <a:bodyPr/>
          <a:lstStyle/>
          <a:p>
            <a:pPr eaLnBrk="1" hangingPunct="1"/>
            <a:endParaRPr lang="tr-TR" smtClean="0"/>
          </a:p>
        </p:txBody>
      </p:sp>
      <p:sp>
        <p:nvSpPr>
          <p:cNvPr id="60418" name="İçerik Yer Tutucusu 2"/>
          <p:cNvSpPr>
            <a:spLocks noGrp="1"/>
          </p:cNvSpPr>
          <p:nvPr>
            <p:ph idx="1"/>
          </p:nvPr>
        </p:nvSpPr>
        <p:spPr/>
        <p:txBody>
          <a:bodyPr/>
          <a:lstStyle/>
          <a:p>
            <a:pPr eaLnBrk="1" hangingPunct="1"/>
            <a:r>
              <a:rPr lang="tr-TR" smtClean="0"/>
              <a:t>Bu moleküllerin bazılarının, örneğin formaldehit ve dioksanın, kanserojen veya muhtemelen kanserojen olduğu bilinmektedir ve bazı sentetik boyaların kanserojen olduğundan şüpheleniliyor Avrupa'da, kanserojen ve genotoksik olduğu düşünülen kırmızı bir azo boya (renk indeksi sayısı 18050), gıdalarda kullanılmak üzere yasaklanmış, ancak kozmetikte kullanılmaktadır.</a:t>
            </a:r>
          </a:p>
          <a:p>
            <a:pPr eaLnBrk="1" hangingPunct="1">
              <a:buFont typeface="Arial" charset="0"/>
              <a:buNone/>
            </a:pPr>
            <a:endParaRPr lang="tr-TR"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Unvan 1"/>
          <p:cNvSpPr>
            <a:spLocks noGrp="1"/>
          </p:cNvSpPr>
          <p:nvPr>
            <p:ph type="title"/>
          </p:nvPr>
        </p:nvSpPr>
        <p:spPr/>
        <p:txBody>
          <a:bodyPr/>
          <a:lstStyle/>
          <a:p>
            <a:pPr eaLnBrk="1" hangingPunct="1"/>
            <a:endParaRPr lang="tr-TR" smtClean="0"/>
          </a:p>
        </p:txBody>
      </p:sp>
      <p:sp>
        <p:nvSpPr>
          <p:cNvPr id="61442" name="İçerik Yer Tutucusu 2"/>
          <p:cNvSpPr>
            <a:spLocks noGrp="1"/>
          </p:cNvSpPr>
          <p:nvPr>
            <p:ph idx="1"/>
          </p:nvPr>
        </p:nvSpPr>
        <p:spPr/>
        <p:txBody>
          <a:bodyPr/>
          <a:lstStyle/>
          <a:p>
            <a:pPr eaLnBrk="1" hangingPunct="1"/>
            <a:r>
              <a:rPr lang="tr-TR" smtClean="0"/>
              <a:t>Fitalatlara ve fenollere in utero maruziyet, erkek genital gelişiminde bozulma ile ilişkili bulunmuştur.</a:t>
            </a:r>
          </a:p>
          <a:p>
            <a:pPr eaLnBrk="1" hangingPunct="1"/>
            <a:r>
              <a:rPr lang="tr-TR" smtClean="0"/>
              <a:t>Özellikle tırnak cilasında bulunan bir plastikleştirici olan TPHP'ye maruz kalma, sperm konsantrasyonunda bir azalmayla bağlantılıdır.</a:t>
            </a:r>
          </a:p>
          <a:p>
            <a:pPr eaLnBrk="1" hangingPunct="1"/>
            <a:r>
              <a:rPr lang="tr-TR" smtClean="0"/>
              <a:t>Kozmetik ürün kullanıcıları genellikle bu bulgulardan habersizdir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Unvan 1"/>
          <p:cNvSpPr>
            <a:spLocks noGrp="1"/>
          </p:cNvSpPr>
          <p:nvPr>
            <p:ph type="title"/>
          </p:nvPr>
        </p:nvSpPr>
        <p:spPr/>
        <p:txBody>
          <a:bodyPr/>
          <a:lstStyle/>
          <a:p>
            <a:pPr eaLnBrk="1" hangingPunct="1"/>
            <a:endParaRPr lang="tr-TR" smtClean="0"/>
          </a:p>
        </p:txBody>
      </p:sp>
      <p:sp>
        <p:nvSpPr>
          <p:cNvPr id="62466" name="İçerik Yer Tutucusu 2"/>
          <p:cNvSpPr>
            <a:spLocks noGrp="1"/>
          </p:cNvSpPr>
          <p:nvPr>
            <p:ph idx="1"/>
          </p:nvPr>
        </p:nvSpPr>
        <p:spPr/>
        <p:txBody>
          <a:bodyPr/>
          <a:lstStyle/>
          <a:p>
            <a:pPr eaLnBrk="1" hangingPunct="1"/>
            <a:r>
              <a:rPr lang="tr-TR" smtClean="0"/>
              <a:t>Çalışmamız, gebelik dışında, birkaç PCP (dermatolojik sabun ve gece yüz kremi, duş jeli ve deodorant) dışındaki ürünün içeriğindekilerin, katılımcıların kozmetik ürün seçiminde ana ölçütleri olmadığını göstermektedir.</a:t>
            </a:r>
          </a:p>
          <a:p>
            <a:pPr eaLnBrk="1" hangingPunct="1"/>
            <a:r>
              <a:rPr lang="tr-TR" smtClean="0"/>
              <a:t>Hamilelik döneminde ise aksine, kullanımdaki değişiklikler çoğu durumda kozmetiklerin içerikleriyle belirlendi.</a:t>
            </a:r>
          </a:p>
          <a:p>
            <a:pPr eaLnBrk="1" hangingPunct="1"/>
            <a:r>
              <a:rPr lang="tr-TR" smtClean="0"/>
              <a:t>Bununla birlikte, bu sonuçların değeri, kullanım alışkanlıklarında değişiklik yapan az sayıda kadın tarafından sınırlanmaktadır.</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Unvan 1"/>
          <p:cNvSpPr>
            <a:spLocks noGrp="1"/>
          </p:cNvSpPr>
          <p:nvPr>
            <p:ph type="title"/>
          </p:nvPr>
        </p:nvSpPr>
        <p:spPr/>
        <p:txBody>
          <a:bodyPr/>
          <a:lstStyle/>
          <a:p>
            <a:pPr eaLnBrk="1" hangingPunct="1"/>
            <a:endParaRPr lang="tr-TR" smtClean="0"/>
          </a:p>
        </p:txBody>
      </p:sp>
      <p:sp>
        <p:nvSpPr>
          <p:cNvPr id="49154" name="İçerik Yer Tutucusu 2"/>
          <p:cNvSpPr>
            <a:spLocks noGrp="1"/>
          </p:cNvSpPr>
          <p:nvPr>
            <p:ph idx="1"/>
          </p:nvPr>
        </p:nvSpPr>
        <p:spPr/>
        <p:txBody>
          <a:bodyPr/>
          <a:lstStyle/>
          <a:p>
            <a:pPr marL="0" indent="0" eaLnBrk="1" hangingPunct="1">
              <a:buFont typeface="Arial" charset="0"/>
              <a:buNone/>
            </a:pPr>
            <a:r>
              <a:rPr lang="tr-TR" smtClean="0">
                <a:solidFill>
                  <a:srgbClr val="525252"/>
                </a:solidFill>
              </a:rPr>
              <a:t>   4.4. Gebeliğin Kozmetik Ürün Risk Algılamasına Etkisi</a:t>
            </a:r>
          </a:p>
          <a:p>
            <a:pPr marL="0" indent="0" eaLnBrk="1" hangingPunct="1"/>
            <a:r>
              <a:rPr lang="tr-TR" smtClean="0"/>
              <a:t> PW alt grubunda, değişiklikler esas olarak bazı PCP'leri daha az zararlı diğer ürünlerle değiştirmek ve makyaj ürünlerinin kullanımını durdurmak veya azaltmaktan ibarettir.</a:t>
            </a:r>
          </a:p>
          <a:p>
            <a:pPr marL="0" indent="0" eaLnBrk="1" hangingPunct="1"/>
            <a:r>
              <a:rPr lang="tr-TR" smtClean="0"/>
              <a:t> Sadece iki ürün, tırnak cilası ve tırnak cilası çıkarıcı, hamilelik esnasında PW’da öncesine göre daha az kullanıldı.</a:t>
            </a:r>
          </a:p>
          <a:p>
            <a:pPr marL="0" indent="0" eaLnBrk="1" hangingPunct="1"/>
            <a:endParaRPr lang="tr-TR"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Unvan 1"/>
          <p:cNvSpPr>
            <a:spLocks noGrp="1"/>
          </p:cNvSpPr>
          <p:nvPr>
            <p:ph type="title"/>
          </p:nvPr>
        </p:nvSpPr>
        <p:spPr/>
        <p:txBody>
          <a:bodyPr/>
          <a:lstStyle/>
          <a:p>
            <a:pPr eaLnBrk="1" hangingPunct="1"/>
            <a:endParaRPr lang="tr-TR" smtClean="0"/>
          </a:p>
        </p:txBody>
      </p:sp>
      <p:sp>
        <p:nvSpPr>
          <p:cNvPr id="65538" name="İçerik Yer Tutucusu 2"/>
          <p:cNvSpPr>
            <a:spLocks noGrp="1"/>
          </p:cNvSpPr>
          <p:nvPr>
            <p:ph idx="1"/>
          </p:nvPr>
        </p:nvSpPr>
        <p:spPr/>
        <p:txBody>
          <a:bodyPr/>
          <a:lstStyle/>
          <a:p>
            <a:pPr eaLnBrk="1" hangingPunct="1"/>
            <a:r>
              <a:rPr lang="tr-TR" smtClean="0"/>
              <a:t>Yakın tarihli bir çalışmada, Lang ve ark. (2016) gebelik süreci  ilerledikçe saç şekillendirme ürünlerinin kullanımının azaldığını, buna karşın genel hijyen ve cilt bakım ürünlerinin kullanımının zaman içinde istikrarlı bir şekilde kullanıldığını tespit etmiştir.</a:t>
            </a:r>
          </a:p>
          <a:p>
            <a:pPr eaLnBrk="1" hangingPunct="1"/>
            <a:r>
              <a:rPr lang="tr-TR" smtClean="0"/>
              <a:t>Bununla birlikte, hamilelik öncesinde bu ürünlerin kullanım prevelansı hakkında bir bilgiye sahip değillerdi.</a:t>
            </a:r>
          </a:p>
          <a:p>
            <a:pPr eaLnBrk="1" hangingPunct="1"/>
            <a:r>
              <a:rPr lang="tr-TR" smtClean="0"/>
              <a:t>Çalışmamız kozmetik kullanımı ve kozmetik ürün riski algısının karşılaştırılmasını iki alt grupta (PW ve NPW) yapmakla yeni bir çalışmadır.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p:txBody>
          <a:bodyPr/>
          <a:lstStyle/>
          <a:p>
            <a:endParaRPr lang="tr-TR" smtClean="0"/>
          </a:p>
        </p:txBody>
      </p:sp>
      <p:sp>
        <p:nvSpPr>
          <p:cNvPr id="22530" name="Rectangle 3"/>
          <p:cNvSpPr>
            <a:spLocks noGrp="1"/>
          </p:cNvSpPr>
          <p:nvPr>
            <p:ph type="body" idx="1"/>
          </p:nvPr>
        </p:nvSpPr>
        <p:spPr/>
        <p:txBody>
          <a:bodyPr/>
          <a:lstStyle/>
          <a:p>
            <a:pPr>
              <a:lnSpc>
                <a:spcPct val="80000"/>
              </a:lnSpc>
            </a:pPr>
            <a:endParaRPr lang="tr-TR" smtClean="0"/>
          </a:p>
          <a:p>
            <a:pPr>
              <a:lnSpc>
                <a:spcPct val="80000"/>
              </a:lnSpc>
            </a:pPr>
            <a:r>
              <a:rPr lang="tr-TR" smtClean="0"/>
              <a:t>Gebe kadınlar kozmetik ürünlerde bulunan endokrin bozukluk yapıcı maddelerin potansiyel risklerine karşı özellikle duyarlıdır.</a:t>
            </a:r>
          </a:p>
          <a:p>
            <a:pPr>
              <a:lnSpc>
                <a:spcPct val="80000"/>
              </a:lnSpc>
            </a:pPr>
            <a:r>
              <a:rPr lang="tr-TR" smtClean="0"/>
              <a:t>Gebelik immatür metabolizmaları nedeniyle embriyo ve fetüsün gelişimi için duyarlı bir zamandır.</a:t>
            </a:r>
          </a:p>
          <a:p>
            <a:pPr>
              <a:lnSpc>
                <a:spcPct val="80000"/>
              </a:lnSpc>
            </a:pPr>
            <a:r>
              <a:rPr lang="tr-TR" smtClean="0"/>
              <a:t>Kadınların gebelikte kullandıkları kozmetik ürünlerde yaptıkları  değişiklikler ve bu ürünlerle ilgili risk algıları henüz kapsamlı bir şekilde araştırılmamıştır.</a:t>
            </a:r>
          </a:p>
          <a:p>
            <a:pPr>
              <a:lnSpc>
                <a:spcPct val="80000"/>
              </a:lnSpc>
            </a:pPr>
            <a:endParaRPr lang="tr-TR" smtClean="0"/>
          </a:p>
          <a:p>
            <a:pPr>
              <a:lnSpc>
                <a:spcPct val="80000"/>
              </a:lnSpc>
              <a:buFont typeface="Arial" charset="0"/>
              <a:buNone/>
            </a:pPr>
            <a:r>
              <a:rPr lang="tr-TR" smtClean="0"/>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p:cNvSpPr>
          <p:nvPr>
            <p:ph type="title"/>
          </p:nvPr>
        </p:nvSpPr>
        <p:spPr/>
        <p:txBody>
          <a:bodyPr/>
          <a:lstStyle/>
          <a:p>
            <a:pPr eaLnBrk="1" hangingPunct="1"/>
            <a:endParaRPr lang="tr-TR" smtClean="0"/>
          </a:p>
        </p:txBody>
      </p:sp>
      <p:sp>
        <p:nvSpPr>
          <p:cNvPr id="53250" name="Rectangle 3"/>
          <p:cNvSpPr>
            <a:spLocks noGrp="1"/>
          </p:cNvSpPr>
          <p:nvPr>
            <p:ph type="body" idx="1"/>
          </p:nvPr>
        </p:nvSpPr>
        <p:spPr/>
        <p:txBody>
          <a:bodyPr/>
          <a:lstStyle/>
          <a:p>
            <a:pPr marL="0" indent="0" eaLnBrk="1" hangingPunct="1">
              <a:buFont typeface="Arial" charset="0"/>
              <a:buNone/>
            </a:pPr>
            <a:r>
              <a:rPr lang="tr-TR" smtClean="0">
                <a:solidFill>
                  <a:srgbClr val="525252"/>
                </a:solidFill>
              </a:rPr>
              <a:t>     4.5. Sağlık Uzmanlarından Kozmetiklerin Güvenli Kullanımıyla İlgili Tavsiye İhtiyacı</a:t>
            </a:r>
          </a:p>
          <a:p>
            <a:pPr marL="0" indent="0" eaLnBrk="1" hangingPunct="1"/>
            <a:r>
              <a:rPr lang="tr-TR" smtClean="0"/>
              <a:t> Çalışmaya katılan az sayıda kadın bir sağlık uzmanı tarafından ya hamilelik sırasında veya öncesinde kozmetik kullanımı hakkında tavsiyeler almıştı (PCP'ler için% 16 ve makyaj ürünleri için% 6).</a:t>
            </a:r>
          </a:p>
          <a:p>
            <a:pPr marL="0" indent="0" eaLnBrk="1" hangingPunct="1"/>
            <a:r>
              <a:rPr lang="tr-TR" smtClean="0"/>
              <a:t> Bununla birlikte, kadınların% 65'inden fazlası özellikle hamilelik döneminde bilgi almayı arzu ediyordu.</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p:cNvSpPr>
          <p:nvPr>
            <p:ph type="title"/>
          </p:nvPr>
        </p:nvSpPr>
        <p:spPr/>
        <p:txBody>
          <a:bodyPr/>
          <a:lstStyle/>
          <a:p>
            <a:pPr eaLnBrk="1" hangingPunct="1"/>
            <a:endParaRPr lang="tr-TR" smtClean="0"/>
          </a:p>
        </p:txBody>
      </p:sp>
      <p:sp>
        <p:nvSpPr>
          <p:cNvPr id="68610" name="Rectangle 3"/>
          <p:cNvSpPr>
            <a:spLocks noGrp="1"/>
          </p:cNvSpPr>
          <p:nvPr>
            <p:ph type="body" idx="1"/>
          </p:nvPr>
        </p:nvSpPr>
        <p:spPr/>
        <p:txBody>
          <a:bodyPr/>
          <a:lstStyle/>
          <a:p>
            <a:pPr eaLnBrk="1" hangingPunct="1"/>
            <a:r>
              <a:rPr lang="tr-TR" smtClean="0"/>
              <a:t>Sonuçlar, kadınların gebe kaldıklarında kozmetikte bulunan kimyasal maddelere maruziyet konusunda tavsiyeler alma arzusunu ve ihtiyacını yansıtıyor.</a:t>
            </a:r>
          </a:p>
          <a:p>
            <a:pPr eaLnBrk="1" hangingPunct="1"/>
            <a:r>
              <a:rPr lang="tr-TR" smtClean="0"/>
              <a:t>Yakın tarihli bir araştırma hamile kadınların her gün kullanılan kimyasallarla ilgili, internet üzerindeki makalelerden veya arkadaşların görüşlerinden ziyade bir doktor tarafından kendilerine verilen bilgilere daha fazla güven duyduğunu ortaya çıkarmıştır.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p:cNvSpPr>
          <p:nvPr>
            <p:ph type="title"/>
          </p:nvPr>
        </p:nvSpPr>
        <p:spPr/>
        <p:txBody>
          <a:bodyPr/>
          <a:lstStyle/>
          <a:p>
            <a:pPr eaLnBrk="1" hangingPunct="1"/>
            <a:endParaRPr lang="tr-TR" smtClean="0"/>
          </a:p>
        </p:txBody>
      </p:sp>
      <p:sp>
        <p:nvSpPr>
          <p:cNvPr id="69634" name="Rectangle 3"/>
          <p:cNvSpPr>
            <a:spLocks noGrp="1"/>
          </p:cNvSpPr>
          <p:nvPr>
            <p:ph type="body" idx="1"/>
          </p:nvPr>
        </p:nvSpPr>
        <p:spPr/>
        <p:txBody>
          <a:bodyPr/>
          <a:lstStyle/>
          <a:p>
            <a:pPr eaLnBrk="1" hangingPunct="1"/>
            <a:r>
              <a:rPr lang="tr-TR" smtClean="0"/>
              <a:t>Kozmetik ürünler eczanelerde giderek daha fazla satılmakta ve bu nedenle eczacılar gebe hastalara bilgi vermek ve tavsiyede bulunmak açısından eşsiz bir role sahipler. Üstelik Fransa'da eczacıların sağlıktaki eğitici rolleri ve sağlığı korumadaki rolleri kanunlar tarafından kabul edilir, Hastane, Hastalar, Sağlık ve Topraklar (HPST) Yasası ile bu yakın dönemde güçlendirilmiştir.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p:cNvSpPr>
          <p:nvPr>
            <p:ph type="title"/>
          </p:nvPr>
        </p:nvSpPr>
        <p:spPr/>
        <p:txBody>
          <a:bodyPr/>
          <a:lstStyle/>
          <a:p>
            <a:endParaRPr lang="tr-TR" smtClean="0"/>
          </a:p>
        </p:txBody>
      </p:sp>
      <p:sp>
        <p:nvSpPr>
          <p:cNvPr id="59394" name="Rectangle 3"/>
          <p:cNvSpPr>
            <a:spLocks noGrp="1"/>
          </p:cNvSpPr>
          <p:nvPr>
            <p:ph type="body" idx="1"/>
          </p:nvPr>
        </p:nvSpPr>
        <p:spPr/>
        <p:txBody>
          <a:bodyPr/>
          <a:lstStyle/>
          <a:p>
            <a:pPr marL="0" indent="0">
              <a:buFont typeface="Arial" charset="0"/>
              <a:buNone/>
            </a:pPr>
            <a:r>
              <a:rPr lang="tr-TR" smtClean="0">
                <a:solidFill>
                  <a:srgbClr val="525252"/>
                </a:solidFill>
              </a:rPr>
              <a:t>   4.6. Kısıtlılıklar</a:t>
            </a:r>
          </a:p>
          <a:p>
            <a:pPr marL="0" indent="0"/>
            <a:r>
              <a:rPr lang="tr-TR" smtClean="0"/>
              <a:t>Çalışmamızın birkaç kısıtlılığı vardır.</a:t>
            </a:r>
          </a:p>
          <a:p>
            <a:pPr marL="0" indent="0"/>
            <a:r>
              <a:rPr lang="tr-TR" smtClean="0"/>
              <a:t>Katılımcıların gönüllü olması ve dolayısıyla bu konuya ilgili olması nedeniyle bias riski taşıyor.</a:t>
            </a:r>
          </a:p>
          <a:p>
            <a:pPr marL="0" indent="0"/>
            <a:r>
              <a:rPr lang="tr-TR" smtClean="0"/>
              <a:t>Katılmayı reddeden kadınların sayısına ilişkin herhangi bir kayıt yapılmadı.</a:t>
            </a:r>
          </a:p>
          <a:p>
            <a:pPr marL="0" indent="0"/>
            <a:r>
              <a:rPr lang="tr-TR" smtClean="0"/>
              <a:t>Bu nedenle sonuçlarımız dikkatli bir şekilde ele alınmalı ve herhangi bir genel sonuç çıkarımında bulunmadan önce genel popülasyonu temsil eden daha ileri araştırmalara ihtiyaç vardır.</a:t>
            </a:r>
          </a:p>
          <a:p>
            <a:pPr marL="0" indent="0"/>
            <a:endParaRPr lang="tr-TR"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p:cNvSpPr>
          <p:nvPr>
            <p:ph type="title"/>
          </p:nvPr>
        </p:nvSpPr>
        <p:spPr/>
        <p:txBody>
          <a:bodyPr/>
          <a:lstStyle/>
          <a:p>
            <a:endParaRPr lang="tr-TR" smtClean="0"/>
          </a:p>
        </p:txBody>
      </p:sp>
      <p:sp>
        <p:nvSpPr>
          <p:cNvPr id="77826" name="Rectangle 3"/>
          <p:cNvSpPr>
            <a:spLocks noGrp="1"/>
          </p:cNvSpPr>
          <p:nvPr>
            <p:ph type="body" idx="1"/>
          </p:nvPr>
        </p:nvSpPr>
        <p:spPr/>
        <p:txBody>
          <a:bodyPr/>
          <a:lstStyle/>
          <a:p>
            <a:r>
              <a:rPr lang="tr-TR" smtClean="0"/>
              <a:t>Sosyal etkilenme, özellikle de gebelik sırasında kullanım değişiklikleri ile ilgili sorularda kadınların PCP kullanımı bildirimini etkilemiş olabilir.</a:t>
            </a:r>
          </a:p>
          <a:p>
            <a:r>
              <a:rPr lang="tr-TR" smtClean="0"/>
              <a:t>Bu bias, yasadışı ilaç kullanımı ve cinsel davranış gibi hassas alanlarda daha sık olmasına rağmen, katılımcılarımız sorumlu davranış ve doğmamış çocuklarının uygun bakımının kanıtı olarak PCP kullanımını bildirmede değiştirme ya da azaltma yoluna başvurmuş olduklarını beyan etmiş olabilirler.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p:cNvSpPr>
          <p:nvPr>
            <p:ph type="title"/>
          </p:nvPr>
        </p:nvSpPr>
        <p:spPr/>
        <p:txBody>
          <a:bodyPr/>
          <a:lstStyle/>
          <a:p>
            <a:endParaRPr lang="tr-TR" smtClean="0"/>
          </a:p>
        </p:txBody>
      </p:sp>
      <p:sp>
        <p:nvSpPr>
          <p:cNvPr id="78850" name="Rectangle 3"/>
          <p:cNvSpPr>
            <a:spLocks noGrp="1"/>
          </p:cNvSpPr>
          <p:nvPr>
            <p:ph type="body" idx="1"/>
          </p:nvPr>
        </p:nvSpPr>
        <p:spPr/>
        <p:txBody>
          <a:bodyPr/>
          <a:lstStyle/>
          <a:p>
            <a:r>
              <a:rPr lang="tr-TR" smtClean="0"/>
              <a:t>Bununla birlikte, bu bias, çalışmamızda sınırlı gibi görünüyordu, çünkü az sayıda kadın, gebelik sırasında kozmetik kullanımını değiştirdiklerini beyan etti.</a:t>
            </a:r>
          </a:p>
          <a:p>
            <a:r>
              <a:rPr lang="tr-TR" smtClean="0"/>
              <a:t>Buna ek olarak, kesitsel tasarımımız gebelik boyunca ilaçların ve diğer ürünlerin kullanımını değerlendirmedi.</a:t>
            </a:r>
          </a:p>
          <a:p>
            <a:pPr>
              <a:buFont typeface="Arial" charset="0"/>
              <a:buNone/>
            </a:pPr>
            <a:endParaRPr lang="tr-TR"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p:cNvSpPr>
          <p:nvPr>
            <p:ph type="title"/>
          </p:nvPr>
        </p:nvSpPr>
        <p:spPr/>
        <p:txBody>
          <a:bodyPr/>
          <a:lstStyle/>
          <a:p>
            <a:endParaRPr lang="tr-TR" smtClean="0"/>
          </a:p>
        </p:txBody>
      </p:sp>
      <p:sp>
        <p:nvSpPr>
          <p:cNvPr id="79874" name="Rectangle 3"/>
          <p:cNvSpPr>
            <a:spLocks noGrp="1"/>
          </p:cNvSpPr>
          <p:nvPr>
            <p:ph type="body" idx="1"/>
          </p:nvPr>
        </p:nvSpPr>
        <p:spPr/>
        <p:txBody>
          <a:bodyPr/>
          <a:lstStyle/>
          <a:p>
            <a:r>
              <a:rPr lang="tr-TR" smtClean="0"/>
              <a:t>Gebeliğin başındaki kadınların ikinci veya üçüncü trimesterdeki kadınlarla aynı ürünleri tüketmeme ihtimali mümkündür (örneğin, stria gravidarum için krem, yorgun ağrıyan bacaklar için krem).</a:t>
            </a:r>
          </a:p>
          <a:p>
            <a:r>
              <a:rPr lang="tr-TR" smtClean="0"/>
              <a:t>Bununla birlikte, PW alt grubunun% 90'ı gebeliğin ikinci veya üçüncü trimesterindeydi, bu da kullanımdaki farklılıklar ile ilgili bir kısıtlıktı.</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p:cNvSpPr>
          <p:nvPr>
            <p:ph type="title"/>
          </p:nvPr>
        </p:nvSpPr>
        <p:spPr/>
        <p:txBody>
          <a:bodyPr/>
          <a:lstStyle/>
          <a:p>
            <a:r>
              <a:rPr lang="tr-TR" smtClean="0">
                <a:solidFill>
                  <a:srgbClr val="002060"/>
                </a:solidFill>
              </a:rPr>
              <a:t>5. Sonuçlar</a:t>
            </a:r>
          </a:p>
        </p:txBody>
      </p:sp>
      <p:sp>
        <p:nvSpPr>
          <p:cNvPr id="80898" name="Rectangle 3"/>
          <p:cNvSpPr>
            <a:spLocks noGrp="1"/>
          </p:cNvSpPr>
          <p:nvPr>
            <p:ph type="body" idx="1"/>
          </p:nvPr>
        </p:nvSpPr>
        <p:spPr/>
        <p:txBody>
          <a:bodyPr/>
          <a:lstStyle/>
          <a:p>
            <a:r>
              <a:rPr lang="tr-TR" smtClean="0"/>
              <a:t>Bilgilerimize göre bu çalışma, gebelik sırasında kozmetik kullanımındaki değişiklikleri araştıran ilk çalışmadır.</a:t>
            </a:r>
          </a:p>
          <a:p>
            <a:r>
              <a:rPr lang="tr-TR" smtClean="0"/>
              <a:t>Sonuçlar, gebelik sırasında tırnak cilası ve tırnak cilası çıkarıcı hariç, az sayıda kadının kozmetik ürün kullanımını bıraktığını gösterdi.</a:t>
            </a:r>
          </a:p>
          <a:p>
            <a:r>
              <a:rPr lang="tr-TR" smtClean="0"/>
              <a:t>Katılımcıların neredeyse yarısı gebelik sırasında kozmetik ürünlerinin kullanımını risksiz olarak değerlendirdi ve az bir kısmı bir sağlık uzmanı tarafından konuyla ilgili tavsiyeler aldı.</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p:cNvSpPr>
          <p:nvPr>
            <p:ph type="title"/>
          </p:nvPr>
        </p:nvSpPr>
        <p:spPr/>
        <p:txBody>
          <a:bodyPr/>
          <a:lstStyle/>
          <a:p>
            <a:endParaRPr lang="tr-TR" smtClean="0"/>
          </a:p>
        </p:txBody>
      </p:sp>
      <p:sp>
        <p:nvSpPr>
          <p:cNvPr id="81922" name="Rectangle 3"/>
          <p:cNvSpPr>
            <a:spLocks noGrp="1"/>
          </p:cNvSpPr>
          <p:nvPr>
            <p:ph type="body" idx="1"/>
          </p:nvPr>
        </p:nvSpPr>
        <p:spPr/>
        <p:txBody>
          <a:bodyPr/>
          <a:lstStyle/>
          <a:p>
            <a:r>
              <a:rPr lang="tr-TR" smtClean="0"/>
              <a:t>Bulgularımızı doğrulanması için gebe kadınların genel popülasyonunu temsil eden örneklemleri içeren araştırmalara ihtiyaç vardır.</a:t>
            </a:r>
          </a:p>
          <a:p>
            <a:r>
              <a:rPr lang="tr-TR" smtClean="0"/>
              <a:t>Bununla birlikte, gözlemimiz, gebelik sırasında kozmetik kullanımıyla ortaya çıkan sorunların perinatal sağlık çalışanlarını daha fazla farkındalığa sevk etmesi açısından yararlı olacaktır.</a:t>
            </a:r>
          </a:p>
          <a:p>
            <a:r>
              <a:rPr lang="tr-TR" smtClean="0"/>
              <a:t>Tüm sağlık uzmanları, kadınları bu ürünlerin kullanımının potansiyel riskleri ve güvenirliliği konusunda bilgilendirmeye ve bu ürünlerin kullanımı ile ilgili tavsiye vermeye hazır olmalıdır.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p:txBody>
          <a:bodyPr/>
          <a:lstStyle/>
          <a:p>
            <a:endParaRPr lang="tr-TR" smtClean="0"/>
          </a:p>
        </p:txBody>
      </p:sp>
      <p:sp>
        <p:nvSpPr>
          <p:cNvPr id="23554" name="Rectangle 3"/>
          <p:cNvSpPr>
            <a:spLocks noGrp="1"/>
          </p:cNvSpPr>
          <p:nvPr>
            <p:ph type="body" idx="1"/>
          </p:nvPr>
        </p:nvSpPr>
        <p:spPr/>
        <p:txBody>
          <a:bodyPr/>
          <a:lstStyle/>
          <a:p>
            <a:r>
              <a:rPr lang="tr-TR" smtClean="0"/>
              <a:t>Gebelikte kozmetik ürün kullanımı üzerine ABD ve Kanada'da bazı çalışmalar yapılmıştır. Ancak hiçbiri gebelik nedeniyle bir ürünün kullanımını durdurma, azaltma veya artırma gibi alışkanlık değişiklikleri ile ilgili değildi ve hiçbirinde gebelik sırasında kadınların kozmetik ürün kullanımı risk algısına ilişkin bir değerlendirme de yapılmamıştı.</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p:txBody>
          <a:bodyPr/>
          <a:lstStyle/>
          <a:p>
            <a:endParaRPr lang="tr-TR" smtClean="0"/>
          </a:p>
        </p:txBody>
      </p:sp>
      <p:sp>
        <p:nvSpPr>
          <p:cNvPr id="24578" name="Rectangle 3"/>
          <p:cNvSpPr>
            <a:spLocks noGrp="1"/>
          </p:cNvSpPr>
          <p:nvPr>
            <p:ph type="body" idx="1"/>
          </p:nvPr>
        </p:nvSpPr>
        <p:spPr/>
        <p:txBody>
          <a:bodyPr/>
          <a:lstStyle/>
          <a:p>
            <a:r>
              <a:rPr lang="tr-TR" smtClean="0"/>
              <a:t>Barrett ve ark. (2014), çevresel kimyasalların tehlikeli olduğuna inanan gebe kadınların sağlıklı davranışlara, özellikle de sağlıklı beslenme davranışlarına sahip olduklarını ve "çevre dostu" PCP'leri (Personal Care Product) seçtiklerini gösterdi.</a:t>
            </a:r>
          </a:p>
          <a:p>
            <a:r>
              <a:rPr lang="tr-TR" smtClean="0"/>
              <a:t>Bununla birlikte, bu çalışma, kimyasal ürünler ile ilgili algıyı "genel olarak" (örneğin, gıda maddelerindeki ürünler dahil)  değerlendiren bir çalışma idi ve PCP’lerin içeriğindeki bileşenlere spesifik değildi.</a:t>
            </a:r>
          </a:p>
          <a:p>
            <a:endParaRPr lang="tr-TR"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p:txBody>
          <a:bodyPr/>
          <a:lstStyle/>
          <a:p>
            <a:endParaRPr lang="tr-TR" smtClean="0"/>
          </a:p>
        </p:txBody>
      </p:sp>
      <p:sp>
        <p:nvSpPr>
          <p:cNvPr id="27650" name="Rectangle 3"/>
          <p:cNvSpPr>
            <a:spLocks noGrp="1"/>
          </p:cNvSpPr>
          <p:nvPr>
            <p:ph type="body" idx="1"/>
          </p:nvPr>
        </p:nvSpPr>
        <p:spPr/>
        <p:txBody>
          <a:bodyPr/>
          <a:lstStyle/>
          <a:p>
            <a:r>
              <a:rPr lang="tr-TR" u="sng" smtClean="0"/>
              <a:t>Bu çalışmanın temel amacı</a:t>
            </a:r>
            <a:r>
              <a:rPr lang="tr-TR" smtClean="0"/>
              <a:t>, kozmetik ürünlerini değiştirmiş olan gebe kadınların oranını ve gebe kaldıklarında kozmetik ürünlerini değiştireceği beklenen gebe olmayan kadınların oranını tanımlamaktı.</a:t>
            </a:r>
          </a:p>
          <a:p>
            <a:r>
              <a:rPr lang="tr-TR" smtClean="0"/>
              <a:t>İkincil amaçlar, gebe kadınlar arasında, gebelik öncesi ile gebelik durumunda kozmetik kullananların oranlarını karşılaştırmak; gebe olan ve gebe olmayan kadınlar arasında, gebelik öncesi ile gebelik sırasında kozmetik kullanımına karar verme kriterleri, bu ürünlerin kullanımına ilişkin risk algısı ve sağlık uzmanları tarafından danışmanlık yapılması ile ilgili bilgileri tanımlamaktı.</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p:txBody>
          <a:bodyPr/>
          <a:lstStyle/>
          <a:p>
            <a:r>
              <a:rPr lang="tr-TR" b="1" smtClean="0">
                <a:solidFill>
                  <a:srgbClr val="002060"/>
                </a:solidFill>
              </a:rPr>
              <a:t>2. Materyal Metod</a:t>
            </a:r>
          </a:p>
        </p:txBody>
      </p:sp>
      <p:sp>
        <p:nvSpPr>
          <p:cNvPr id="74755" name="Rectangle 3"/>
          <p:cNvSpPr>
            <a:spLocks noGrp="1"/>
          </p:cNvSpPr>
          <p:nvPr>
            <p:ph type="body" idx="1"/>
          </p:nvPr>
        </p:nvSpPr>
        <p:spPr/>
        <p:txBody>
          <a:bodyPr/>
          <a:lstStyle/>
          <a:p>
            <a:pPr marL="0" indent="0">
              <a:buFont typeface="Arial" charset="0"/>
              <a:buNone/>
            </a:pPr>
            <a:r>
              <a:rPr lang="tr-TR" smtClean="0">
                <a:solidFill>
                  <a:srgbClr val="525252"/>
                </a:solidFill>
              </a:rPr>
              <a:t>   2.1. Materyal:</a:t>
            </a:r>
          </a:p>
          <a:p>
            <a:pPr marL="0" indent="0"/>
            <a:r>
              <a:rPr lang="tr-TR" smtClean="0"/>
              <a:t> Çalışma popülasyonu gebe kadınlar ve doğum çağındaki genç kadınlardan oluşmaktadır. </a:t>
            </a:r>
          </a:p>
          <a:p>
            <a:pPr marL="0" indent="0"/>
            <a:r>
              <a:rPr lang="tr-TR" smtClean="0"/>
              <a:t> Çalışma iki bitişik Fransız departmanı (Loire ve Haute-Loire)’nda bulunan dört eczanede ve özel bir jinokoloji polikliniğinde  yürütülmüştür. </a:t>
            </a:r>
          </a:p>
          <a:p>
            <a:pPr marL="0" indent="0"/>
            <a:endParaRPr lang="tr-TR"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p:txBody>
          <a:bodyPr/>
          <a:lstStyle/>
          <a:p>
            <a:endParaRPr lang="tr-TR" smtClean="0"/>
          </a:p>
        </p:txBody>
      </p:sp>
      <p:sp>
        <p:nvSpPr>
          <p:cNvPr id="29698" name="Rectangle 3"/>
          <p:cNvSpPr>
            <a:spLocks noGrp="1"/>
          </p:cNvSpPr>
          <p:nvPr>
            <p:ph type="body" idx="1"/>
          </p:nvPr>
        </p:nvSpPr>
        <p:spPr/>
        <p:txBody>
          <a:bodyPr/>
          <a:lstStyle/>
          <a:p>
            <a:r>
              <a:rPr lang="tr-TR" smtClean="0"/>
              <a:t>Çalışmaya uygunluk kriterleri olarak  katılımcıların, iyi düzeyde Fransızca bilen ve katılmak için bilgilendirilmiş onam alınmış olan 18 ile 45 yaşları arasındaki kadın olmaları gerekiyordu.</a:t>
            </a:r>
            <a:endParaRPr lang="tr-TR" smtClean="0">
              <a:solidFill>
                <a:srgbClr val="A50021"/>
              </a:solidFill>
            </a:endParaRPr>
          </a:p>
          <a:p>
            <a:r>
              <a:rPr lang="tr-TR" smtClean="0"/>
              <a:t>Çalışmaya 60 gebe olmayan (NPW) ve 68 gebe (PW) kadından oluşan yüz yirmi sekiz kadın dahil edildi.</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999</TotalTime>
  <Words>1892</Words>
  <Application>Microsoft Office PowerPoint</Application>
  <PresentationFormat>Custom</PresentationFormat>
  <Paragraphs>126</Paragraphs>
  <Slides>48</Slides>
  <Notes>0</Notes>
  <HiddenSlides>0</HiddenSlides>
  <MMClips>0</MMClips>
  <ScaleCrop>false</ScaleCrop>
  <HeadingPairs>
    <vt:vector size="6" baseType="variant">
      <vt:variant>
        <vt:lpstr>Kullanılan Yazı Tipleri</vt:lpstr>
      </vt:variant>
      <vt:variant>
        <vt:i4>5</vt:i4>
      </vt:variant>
      <vt:variant>
        <vt:lpstr>Tasarım Şablonu</vt:lpstr>
      </vt:variant>
      <vt:variant>
        <vt:i4>1</vt:i4>
      </vt:variant>
      <vt:variant>
        <vt:lpstr>Slayt Başlıkları</vt:lpstr>
      </vt:variant>
      <vt:variant>
        <vt:i4>48</vt:i4>
      </vt:variant>
    </vt:vector>
  </HeadingPairs>
  <TitlesOfParts>
    <vt:vector size="54" baseType="lpstr">
      <vt:lpstr>Arial</vt:lpstr>
      <vt:lpstr>Calibri Light</vt:lpstr>
      <vt:lpstr>Calibri</vt:lpstr>
      <vt:lpstr>Berlin Sans FB Demi</vt:lpstr>
      <vt:lpstr>Aharoni</vt:lpstr>
      <vt:lpstr>Office Teması</vt:lpstr>
      <vt:lpstr>g</vt:lpstr>
      <vt:lpstr> 1. Giriş</vt:lpstr>
      <vt:lpstr>Slayt 3</vt:lpstr>
      <vt:lpstr>Slayt 4</vt:lpstr>
      <vt:lpstr>Slayt 5</vt:lpstr>
      <vt:lpstr>Slayt 6</vt:lpstr>
      <vt:lpstr>Slayt 7</vt:lpstr>
      <vt:lpstr>2. Materyal Metod</vt:lpstr>
      <vt:lpstr>Slayt 9</vt:lpstr>
      <vt:lpstr>Slayt 10</vt:lpstr>
      <vt:lpstr>Slayt 11</vt:lpstr>
      <vt:lpstr>Slayt 12</vt:lpstr>
      <vt:lpstr>Slayt 13</vt:lpstr>
      <vt:lpstr>Slayt 14</vt:lpstr>
      <vt:lpstr>Slayt 15</vt:lpstr>
      <vt:lpstr>3. SONUÇLAR</vt:lpstr>
      <vt:lpstr>Slayt 17</vt:lpstr>
      <vt:lpstr>Slayt 18</vt:lpstr>
      <vt:lpstr>3.2 Gebelik Dışında Kozmetik Kullanan Kadın Oranı</vt:lpstr>
      <vt:lpstr>Slayt 20</vt:lpstr>
      <vt:lpstr>Slayt 21</vt:lpstr>
      <vt:lpstr>3.3. Gebelik Dışında Kozmetik Ürün Seçimi Kriterleri</vt:lpstr>
      <vt:lpstr>3.4.  Gebelik Süresince Kozmetik Ürün Kullanımını Değiştirme Düşüncesi Olan (GOK) ve Değiştiren (GK) Kadınların Oranı</vt:lpstr>
      <vt:lpstr> 3.5. Gebelik Sırasında Yapılan Değişiklik Türleri </vt:lpstr>
      <vt:lpstr>Slayt 25</vt:lpstr>
      <vt:lpstr>3.6. Sağlık Uzmanlarından Risk Algısı ve Tavsiyeler</vt:lpstr>
      <vt:lpstr>Slayt 27</vt:lpstr>
      <vt:lpstr>Slayt 28</vt:lpstr>
      <vt:lpstr>Slayt 29</vt:lpstr>
      <vt:lpstr>Slayt 30</vt:lpstr>
      <vt:lpstr>4. Tartışma</vt:lpstr>
      <vt:lpstr>4.2. Gebelikte Kozmetik Kullanımı </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5. Sonuçlar</vt:lpstr>
      <vt:lpstr>Slayt 48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ahmed kar</dc:creator>
  <cp:lastModifiedBy>DX6120MT</cp:lastModifiedBy>
  <cp:revision>438</cp:revision>
  <dcterms:created xsi:type="dcterms:W3CDTF">2017-02-12T12:23:14Z</dcterms:created>
  <dcterms:modified xsi:type="dcterms:W3CDTF">2017-02-14T09:41:10Z</dcterms:modified>
</cp:coreProperties>
</file>